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  <p:sldMasterId id="2147483652" r:id="rId6"/>
  </p:sldMasterIdLst>
  <p:notesMasterIdLst>
    <p:notesMasterId r:id="rId10"/>
  </p:notesMasterIdLst>
  <p:handoutMasterIdLst>
    <p:handoutMasterId r:id="rId11"/>
  </p:handoutMasterIdLst>
  <p:sldIdLst>
    <p:sldId id="256" r:id="rId7"/>
    <p:sldId id="428" r:id="rId8"/>
    <p:sldId id="42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CB3828E-FA3E-43DF-9DA6-98534034D5AB}">
          <p14:sldIdLst>
            <p14:sldId id="256"/>
            <p14:sldId id="428"/>
            <p14:sldId id="4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a A. Ibrahim" initials="AAI" lastIdx="3" clrIdx="0">
    <p:extLst>
      <p:ext uri="{19B8F6BF-5375-455C-9EA6-DF929625EA0E}">
        <p15:presenceInfo xmlns:p15="http://schemas.microsoft.com/office/powerpoint/2012/main" userId="S-1-5-21-2952978500-1401317594-660745576-77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9E46"/>
    <a:srgbClr val="FF33CC"/>
    <a:srgbClr val="CF1F29"/>
    <a:srgbClr val="C36619"/>
    <a:srgbClr val="FF00FF"/>
    <a:srgbClr val="942825"/>
    <a:srgbClr val="CEE278"/>
    <a:srgbClr val="B68A35"/>
    <a:srgbClr val="B5D439"/>
    <a:srgbClr val="A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1180" autoAdjust="0"/>
  </p:normalViewPr>
  <p:slideViewPr>
    <p:cSldViewPr>
      <p:cViewPr varScale="1">
        <p:scale>
          <a:sx n="110" d="100"/>
          <a:sy n="110" d="100"/>
        </p:scale>
        <p:origin x="11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82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8F011-1A44-42A4-9795-97F144430F8C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E177A-26E8-409B-96FE-5DD82AEFA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892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2BC11-6803-4E0B-8603-89B6A2963DC3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75373-734A-4BD7-B097-934598F52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0855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75373-734A-4BD7-B097-934598F528BC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18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 userDrawn="1"/>
        </p:nvSpPr>
        <p:spPr>
          <a:xfrm>
            <a:off x="0" y="4953000"/>
            <a:ext cx="12192000" cy="1905000"/>
          </a:xfrm>
          <a:prstGeom prst="rect">
            <a:avLst/>
          </a:prstGeom>
          <a:solidFill>
            <a:srgbClr val="B68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21708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 userDrawn="1"/>
        </p:nvSpPr>
        <p:spPr>
          <a:xfrm>
            <a:off x="0" y="6667503"/>
            <a:ext cx="12192000" cy="190500"/>
          </a:xfrm>
          <a:prstGeom prst="rect">
            <a:avLst/>
          </a:prstGeom>
          <a:solidFill>
            <a:srgbClr val="B68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8" rIns="91428" bIns="45718" rtlCol="0" anchor="ctr"/>
          <a:lstStyle/>
          <a:p>
            <a:pPr algn="ctr" defTabSz="914264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4" name="عنصر نائب لرقم الشريحة 5"/>
          <p:cNvSpPr txBox="1">
            <a:spLocks/>
          </p:cNvSpPr>
          <p:nvPr userDrawn="1"/>
        </p:nvSpPr>
        <p:spPr>
          <a:xfrm>
            <a:off x="-50800" y="6637340"/>
            <a:ext cx="19304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5" name="عنصر نائب لرقم الشريحة 5"/>
          <p:cNvSpPr txBox="1">
            <a:spLocks/>
          </p:cNvSpPr>
          <p:nvPr userDrawn="1"/>
        </p:nvSpPr>
        <p:spPr>
          <a:xfrm>
            <a:off x="11684000" y="6608764"/>
            <a:ext cx="7112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6427F38-63A5-4D63-9399-D970397CA46A}" type="slidenum">
              <a:rPr lang="en-US" sz="1500" smtClean="0">
                <a:solidFill>
                  <a:prstClr val="white"/>
                </a:solidFill>
              </a:rPr>
              <a:pPr/>
              <a:t>‹#›</a:t>
            </a:fld>
            <a:endParaRPr lang="en-US" sz="1500" dirty="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30411" y="1005031"/>
            <a:ext cx="11988800" cy="0"/>
          </a:xfrm>
          <a:prstGeom prst="line">
            <a:avLst/>
          </a:prstGeom>
          <a:ln>
            <a:solidFill>
              <a:srgbClr val="B68A35"/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4808817" y="157364"/>
            <a:ext cx="6430315" cy="731783"/>
          </a:xfrm>
          <a:prstGeom prst="rect">
            <a:avLst/>
          </a:prstGeom>
        </p:spPr>
        <p:txBody>
          <a:bodyPr lIns="91410" tIns="45710" rIns="91410" bIns="45710" anchor="ctr" anchorCtr="0">
            <a:normAutofit/>
          </a:bodyPr>
          <a:lstStyle>
            <a:lvl1pPr marL="0" indent="0" algn="r" defTabSz="914264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500" b="1" kern="1200" dirty="0">
                <a:solidFill>
                  <a:srgbClr val="B68A35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ar-AE" dirty="0"/>
              <a:t>الموضوع</a:t>
            </a:r>
            <a:endParaRPr lang="en-US" dirty="0"/>
          </a:p>
        </p:txBody>
      </p:sp>
      <p:sp>
        <p:nvSpPr>
          <p:cNvPr id="8" name="عنصر نائب لرقم الشريحة 5"/>
          <p:cNvSpPr txBox="1">
            <a:spLocks/>
          </p:cNvSpPr>
          <p:nvPr userDrawn="1"/>
        </p:nvSpPr>
        <p:spPr>
          <a:xfrm>
            <a:off x="0" y="6637340"/>
            <a:ext cx="19304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1200" b="1" dirty="0" smtClean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ديسمبر 2018</a:t>
            </a:r>
            <a:endParaRPr lang="en-US" sz="1200" b="1" dirty="0">
              <a:solidFill>
                <a:prstClr val="white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748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 userDrawn="1"/>
        </p:nvSpPr>
        <p:spPr>
          <a:xfrm>
            <a:off x="0" y="6667500"/>
            <a:ext cx="12192000" cy="190500"/>
          </a:xfrm>
          <a:prstGeom prst="rect">
            <a:avLst/>
          </a:prstGeom>
          <a:solidFill>
            <a:srgbClr val="B68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5720" y="990600"/>
            <a:ext cx="12070080" cy="0"/>
          </a:xfrm>
          <a:prstGeom prst="line">
            <a:avLst/>
          </a:prstGeom>
          <a:ln>
            <a:solidFill>
              <a:srgbClr val="CFA859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67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6427F38-63A5-4D63-9399-D970397CA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25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 userDrawn="1"/>
        </p:nvSpPr>
        <p:spPr>
          <a:xfrm>
            <a:off x="0" y="6667503"/>
            <a:ext cx="12192000" cy="190500"/>
          </a:xfrm>
          <a:prstGeom prst="rect">
            <a:avLst/>
          </a:prstGeom>
          <a:solidFill>
            <a:srgbClr val="B68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8" rIns="91428" bIns="45718" rtlCol="0" anchor="ctr"/>
          <a:lstStyle/>
          <a:p>
            <a:pPr algn="ctr" defTabSz="914264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4" name="عنصر نائب لرقم الشريحة 5"/>
          <p:cNvSpPr txBox="1">
            <a:spLocks/>
          </p:cNvSpPr>
          <p:nvPr userDrawn="1"/>
        </p:nvSpPr>
        <p:spPr>
          <a:xfrm>
            <a:off x="-50800" y="6637340"/>
            <a:ext cx="19304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5" name="عنصر نائب لرقم الشريحة 5"/>
          <p:cNvSpPr txBox="1">
            <a:spLocks/>
          </p:cNvSpPr>
          <p:nvPr userDrawn="1"/>
        </p:nvSpPr>
        <p:spPr>
          <a:xfrm>
            <a:off x="11684000" y="6608764"/>
            <a:ext cx="7112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6427F38-63A5-4D63-9399-D970397CA46A}" type="slidenum">
              <a:rPr lang="en-US" sz="1500" smtClean="0">
                <a:solidFill>
                  <a:prstClr val="white"/>
                </a:solidFill>
              </a:rPr>
              <a:pPr/>
              <a:t>‹#›</a:t>
            </a:fld>
            <a:endParaRPr lang="en-US" sz="1500" dirty="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30411" y="1005031"/>
            <a:ext cx="11988800" cy="0"/>
          </a:xfrm>
          <a:prstGeom prst="line">
            <a:avLst/>
          </a:prstGeom>
          <a:ln>
            <a:solidFill>
              <a:srgbClr val="B68A35"/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4808817" y="157364"/>
            <a:ext cx="6430315" cy="731783"/>
          </a:xfrm>
          <a:prstGeom prst="rect">
            <a:avLst/>
          </a:prstGeom>
        </p:spPr>
        <p:txBody>
          <a:bodyPr lIns="91410" tIns="45710" rIns="91410" bIns="45710" anchor="ctr" anchorCtr="0">
            <a:normAutofit/>
          </a:bodyPr>
          <a:lstStyle>
            <a:lvl1pPr marL="0" indent="0" algn="r" defTabSz="914264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500" b="1" kern="1200" dirty="0">
                <a:solidFill>
                  <a:srgbClr val="B68A35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ar-AE" dirty="0" smtClean="0"/>
              <a:t>الموضوع</a:t>
            </a:r>
            <a:endParaRPr lang="en-US" dirty="0"/>
          </a:p>
        </p:txBody>
      </p:sp>
      <p:sp>
        <p:nvSpPr>
          <p:cNvPr id="8" name="عنصر نائب لرقم الشريحة 5"/>
          <p:cNvSpPr txBox="1">
            <a:spLocks/>
          </p:cNvSpPr>
          <p:nvPr userDrawn="1"/>
        </p:nvSpPr>
        <p:spPr>
          <a:xfrm>
            <a:off x="0" y="6637340"/>
            <a:ext cx="19304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1200" b="1" dirty="0" smtClean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مارس 2019</a:t>
            </a:r>
            <a:endParaRPr lang="en-US" sz="1200" b="1" dirty="0">
              <a:solidFill>
                <a:prstClr val="white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877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lIns="91428" tIns="45718" rIns="91428" bIns="45718"/>
          <a:lstStyle/>
          <a:p>
            <a:pPr defTabSz="914264"/>
            <a:endParaRPr lang="en-US" sz="1900">
              <a:solidFill>
                <a:prstClr val="black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lIns="91428" tIns="45718" rIns="91428" bIns="45718"/>
          <a:lstStyle/>
          <a:p>
            <a:pPr defTabSz="914264"/>
            <a:r>
              <a:rPr lang="ar-AE" sz="1900">
                <a:solidFill>
                  <a:prstClr val="black"/>
                </a:solidFill>
              </a:rPr>
              <a:t>مايو 2016</a:t>
            </a:r>
            <a:endParaRPr lang="en-US" sz="1900">
              <a:solidFill>
                <a:prstClr val="black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lIns="91428" tIns="45718" rIns="91428" bIns="45718"/>
          <a:lstStyle/>
          <a:p>
            <a:pPr defTabSz="914264"/>
            <a:fld id="{56427F38-63A5-4D63-9399-D970397CA46A}" type="slidenum">
              <a:rPr lang="en-US" sz="1900">
                <a:solidFill>
                  <a:prstClr val="black"/>
                </a:solidFill>
              </a:rPr>
              <a:pPr defTabSz="914264"/>
              <a:t>‹#›</a:t>
            </a:fld>
            <a:endParaRPr lang="en-US" sz="1900">
              <a:solidFill>
                <a:prstClr val="black"/>
              </a:solidFill>
            </a:endParaRPr>
          </a:p>
        </p:txBody>
      </p:sp>
      <p:sp>
        <p:nvSpPr>
          <p:cNvPr id="8" name="مستطيل 7"/>
          <p:cNvSpPr/>
          <p:nvPr userDrawn="1"/>
        </p:nvSpPr>
        <p:spPr>
          <a:xfrm>
            <a:off x="0" y="4953000"/>
            <a:ext cx="12192000" cy="1905000"/>
          </a:xfrm>
          <a:prstGeom prst="rect">
            <a:avLst/>
          </a:prstGeom>
          <a:solidFill>
            <a:srgbClr val="B68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8" rIns="91428" bIns="45718" rtlCol="0" anchor="ctr"/>
          <a:lstStyle/>
          <a:p>
            <a:pPr algn="ctr" defTabSz="914264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9" name="عنصر نائب لرقم الشريحة 5"/>
          <p:cNvSpPr txBox="1">
            <a:spLocks/>
          </p:cNvSpPr>
          <p:nvPr userDrawn="1"/>
        </p:nvSpPr>
        <p:spPr>
          <a:xfrm>
            <a:off x="11684000" y="6608764"/>
            <a:ext cx="7112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6427F38-63A5-4D63-9399-D970397CA46A}" type="slidenum">
              <a:rPr lang="en-US" sz="1500" smtClean="0">
                <a:solidFill>
                  <a:prstClr val="white"/>
                </a:solidFill>
              </a:rPr>
              <a:pPr/>
              <a:t>‹#›</a:t>
            </a:fld>
            <a:endParaRPr lang="en-US" sz="15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82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 userDrawn="1"/>
        </p:nvSpPr>
        <p:spPr>
          <a:xfrm>
            <a:off x="0" y="6667503"/>
            <a:ext cx="12192000" cy="190500"/>
          </a:xfrm>
          <a:prstGeom prst="rect">
            <a:avLst/>
          </a:prstGeom>
          <a:solidFill>
            <a:srgbClr val="B68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8" rIns="91428" bIns="45718" rtlCol="0" anchor="ctr"/>
          <a:lstStyle/>
          <a:p>
            <a:pPr algn="ctr" defTabSz="914264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" name="عنصر نائب لرقم الشريحة 5"/>
          <p:cNvSpPr txBox="1">
            <a:spLocks/>
          </p:cNvSpPr>
          <p:nvPr userDrawn="1"/>
        </p:nvSpPr>
        <p:spPr>
          <a:xfrm>
            <a:off x="11684000" y="6608764"/>
            <a:ext cx="7112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6427F38-63A5-4D63-9399-D970397CA46A}" type="slidenum">
              <a:rPr lang="en-US" sz="1500" smtClean="0">
                <a:solidFill>
                  <a:prstClr val="white"/>
                </a:solidFill>
              </a:rPr>
              <a:pPr/>
              <a:t>‹#›</a:t>
            </a:fld>
            <a:endParaRPr lang="en-US" sz="1500" dirty="0">
              <a:solidFill>
                <a:prstClr val="white"/>
              </a:solidFill>
            </a:endParaRPr>
          </a:p>
        </p:txBody>
      </p:sp>
      <p:sp>
        <p:nvSpPr>
          <p:cNvPr id="6" name="عنصر نائب لرقم الشريحة 5"/>
          <p:cNvSpPr txBox="1">
            <a:spLocks/>
          </p:cNvSpPr>
          <p:nvPr userDrawn="1"/>
        </p:nvSpPr>
        <p:spPr>
          <a:xfrm>
            <a:off x="0" y="6637340"/>
            <a:ext cx="19304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1200" b="1" dirty="0" smtClean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ديسمبر 2018</a:t>
            </a:r>
            <a:endParaRPr lang="en-US" sz="1200" b="1" dirty="0">
              <a:solidFill>
                <a:prstClr val="white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203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946008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 userDrawn="1"/>
        </p:nvSpPr>
        <p:spPr>
          <a:xfrm>
            <a:off x="0" y="6667500"/>
            <a:ext cx="12192000" cy="190500"/>
          </a:xfrm>
          <a:prstGeom prst="rect">
            <a:avLst/>
          </a:prstGeom>
          <a:solidFill>
            <a:srgbClr val="B68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8" rIns="91411" bIns="45708" rtlCol="0" anchor="ctr"/>
          <a:lstStyle/>
          <a:p>
            <a:pPr defTabSz="914118" rtl="1"/>
            <a:endParaRPr lang="en-US" sz="1100" b="1" dirty="0">
              <a:solidFill>
                <a:srgbClr val="FFFFFF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84835" y="990600"/>
            <a:ext cx="11988800" cy="0"/>
          </a:xfrm>
          <a:prstGeom prst="line">
            <a:avLst/>
          </a:prstGeom>
          <a:ln>
            <a:solidFill>
              <a:srgbClr val="B68A35"/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5181600" y="142931"/>
            <a:ext cx="6096000" cy="731783"/>
          </a:xfrm>
          <a:prstGeom prst="rect">
            <a:avLst/>
          </a:prstGeom>
        </p:spPr>
        <p:txBody>
          <a:bodyPr lIns="91422" tIns="45710" rIns="91422" bIns="45710" anchor="ctr" anchorCtr="0"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500" b="1" kern="1200" dirty="0">
                <a:solidFill>
                  <a:srgbClr val="B68A35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ar-AE" dirty="0"/>
              <a:t>الموضوع</a:t>
            </a:r>
            <a:endParaRPr lang="en-US" dirty="0"/>
          </a:p>
        </p:txBody>
      </p:sp>
      <p:sp>
        <p:nvSpPr>
          <p:cNvPr id="6" name="عنصر نائب لرقم الشريحة 5"/>
          <p:cNvSpPr txBox="1">
            <a:spLocks/>
          </p:cNvSpPr>
          <p:nvPr userDrawn="1"/>
        </p:nvSpPr>
        <p:spPr>
          <a:xfrm>
            <a:off x="11684000" y="6608763"/>
            <a:ext cx="71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6427F38-63A5-4D63-9399-D970397CA46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عنصر نائب لرقم الشريحة 5"/>
          <p:cNvSpPr txBox="1">
            <a:spLocks/>
          </p:cNvSpPr>
          <p:nvPr userDrawn="1"/>
        </p:nvSpPr>
        <p:spPr>
          <a:xfrm>
            <a:off x="0" y="6637340"/>
            <a:ext cx="19304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1200" b="1" dirty="0" smtClean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ديسمبر 2018</a:t>
            </a:r>
            <a:endParaRPr lang="en-US" sz="1200" b="1" dirty="0">
              <a:solidFill>
                <a:prstClr val="white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522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lIns="91428" tIns="45718" rIns="91428" bIns="45718"/>
          <a:lstStyle/>
          <a:p>
            <a:pPr defTabSz="914264"/>
            <a:endParaRPr lang="en-US" sz="1900">
              <a:solidFill>
                <a:prstClr val="black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lIns="91428" tIns="45718" rIns="91428" bIns="45718"/>
          <a:lstStyle/>
          <a:p>
            <a:pPr defTabSz="914264"/>
            <a:r>
              <a:rPr lang="ar-AE" sz="1900">
                <a:solidFill>
                  <a:prstClr val="black"/>
                </a:solidFill>
              </a:rPr>
              <a:t>مايو 2016</a:t>
            </a:r>
            <a:endParaRPr lang="en-US" sz="1900">
              <a:solidFill>
                <a:prstClr val="black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lIns="91428" tIns="45718" rIns="91428" bIns="45718"/>
          <a:lstStyle/>
          <a:p>
            <a:pPr defTabSz="914264"/>
            <a:fld id="{56427F38-63A5-4D63-9399-D970397CA46A}" type="slidenum">
              <a:rPr lang="en-US" sz="1900">
                <a:solidFill>
                  <a:prstClr val="black"/>
                </a:solidFill>
              </a:rPr>
              <a:pPr defTabSz="914264"/>
              <a:t>‹#›</a:t>
            </a:fld>
            <a:endParaRPr lang="en-US" sz="1900">
              <a:solidFill>
                <a:prstClr val="black"/>
              </a:solidFill>
            </a:endParaRPr>
          </a:p>
        </p:txBody>
      </p:sp>
      <p:sp>
        <p:nvSpPr>
          <p:cNvPr id="8" name="مستطيل 7"/>
          <p:cNvSpPr/>
          <p:nvPr userDrawn="1"/>
        </p:nvSpPr>
        <p:spPr>
          <a:xfrm>
            <a:off x="0" y="4953000"/>
            <a:ext cx="12192000" cy="1905000"/>
          </a:xfrm>
          <a:prstGeom prst="rect">
            <a:avLst/>
          </a:prstGeom>
          <a:solidFill>
            <a:srgbClr val="B68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8" rIns="91428" bIns="45718" rtlCol="0" anchor="ctr"/>
          <a:lstStyle/>
          <a:p>
            <a:pPr algn="ctr" defTabSz="914264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9" name="عنصر نائب لرقم الشريحة 5"/>
          <p:cNvSpPr txBox="1">
            <a:spLocks/>
          </p:cNvSpPr>
          <p:nvPr userDrawn="1"/>
        </p:nvSpPr>
        <p:spPr>
          <a:xfrm>
            <a:off x="11684000" y="6608764"/>
            <a:ext cx="7112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6427F38-63A5-4D63-9399-D970397CA46A}" type="slidenum">
              <a:rPr lang="en-US" sz="1500" smtClean="0">
                <a:solidFill>
                  <a:prstClr val="white"/>
                </a:solidFill>
              </a:rPr>
              <a:pPr/>
              <a:t>‹#›</a:t>
            </a:fld>
            <a:endParaRPr lang="en-US" sz="15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48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800" y="76200"/>
            <a:ext cx="879001" cy="891381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203667"/>
            <a:ext cx="5283200" cy="636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281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808" y="76200"/>
            <a:ext cx="879001" cy="891381"/>
          </a:xfrm>
          <a:prstGeom prst="rect">
            <a:avLst/>
          </a:prstGeom>
        </p:spPr>
      </p:pic>
      <p:sp>
        <p:nvSpPr>
          <p:cNvPr id="6" name="عنصر نائب لرقم الشريحة 5"/>
          <p:cNvSpPr txBox="1">
            <a:spLocks/>
          </p:cNvSpPr>
          <p:nvPr/>
        </p:nvSpPr>
        <p:spPr>
          <a:xfrm>
            <a:off x="11684000" y="6608764"/>
            <a:ext cx="711200" cy="365125"/>
          </a:xfrm>
          <a:prstGeom prst="rect">
            <a:avLst/>
          </a:prstGeom>
        </p:spPr>
        <p:txBody>
          <a:bodyPr lIns="91428" tIns="45718" rIns="91428" bIns="45718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6427F38-63A5-4D63-9399-D970397CA46A}" type="slidenum">
              <a:rPr lang="en-US" sz="1500" smtClean="0">
                <a:solidFill>
                  <a:prstClr val="white"/>
                </a:solidFill>
              </a:rPr>
              <a:pPr/>
              <a:t>‹#›</a:t>
            </a:fld>
            <a:endParaRPr lang="en-US" sz="1500" dirty="0">
              <a:solidFill>
                <a:prstClr val="white"/>
              </a:solidFill>
            </a:endParaRPr>
          </a:p>
        </p:txBody>
      </p:sp>
      <p:pic>
        <p:nvPicPr>
          <p:cNvPr id="143362" name="Picture 2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12" y="130572"/>
            <a:ext cx="4794928" cy="782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804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6" r:id="rId3"/>
    <p:sldLayoutId id="2147483657" r:id="rId4"/>
    <p:sldLayoutId id="2147483658" r:id="rId5"/>
    <p:sldLayoutId id="2147483659" r:id="rId6"/>
  </p:sldLayoutIdLst>
  <p:hf sldNum="0" hdr="0" dt="0"/>
  <p:txStyles>
    <p:titleStyle>
      <a:lvl1pPr algn="ctr" defTabSz="91426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0" indent="-342850" algn="l" defTabSz="914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39" indent="-285710" algn="l" defTabSz="914264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0" indent="-228568" algn="l" defTabSz="914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0" indent="-228568" algn="l" defTabSz="914264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91" indent="-228568" algn="l" defTabSz="914264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24" indent="-228568" algn="l" defTabSz="914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6" indent="-228568" algn="l" defTabSz="914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8" indent="-228568" algn="l" defTabSz="914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22" indent="-228568" algn="l" defTabSz="914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4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6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8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2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90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51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103438"/>
            <a:ext cx="2754562" cy="2754562"/>
          </a:xfrm>
          <a:prstGeom prst="rect">
            <a:avLst/>
          </a:prstGeom>
        </p:spPr>
      </p:pic>
      <p:sp>
        <p:nvSpPr>
          <p:cNvPr id="6" name="عنوان فرعي 2"/>
          <p:cNvSpPr txBox="1">
            <a:spLocks/>
          </p:cNvSpPr>
          <p:nvPr/>
        </p:nvSpPr>
        <p:spPr>
          <a:xfrm>
            <a:off x="5067300" y="4526408"/>
            <a:ext cx="2057400" cy="342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t-BR" sz="1200" b="1" dirty="0">
                <a:solidFill>
                  <a:srgbClr val="B68A35"/>
                </a:solidFill>
              </a:rPr>
              <a:t>Federal Authority | </a:t>
            </a:r>
            <a:r>
              <a:rPr lang="ar-AE" sz="1200" b="1" dirty="0">
                <a:solidFill>
                  <a:srgbClr val="B68A35"/>
                </a:solidFill>
              </a:rPr>
              <a:t>هيئة اتحادية</a:t>
            </a:r>
            <a:endParaRPr lang="en-US" sz="1200" dirty="0">
              <a:solidFill>
                <a:srgbClr val="B68A35"/>
              </a:solidFill>
            </a:endParaRPr>
          </a:p>
        </p:txBody>
      </p:sp>
      <p:sp>
        <p:nvSpPr>
          <p:cNvPr id="2" name="AutoShape 2" descr="نتيجة بحث الصور عن ‪performance management‬‏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نتيجة بحث الصور عن ‪performance management‬‏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6" descr="نتيجة بحث الصور عن ‪performance management‬‏"/>
          <p:cNvSpPr>
            <a:spLocks noChangeAspect="1" noChangeArrowheads="1"/>
          </p:cNvSpPr>
          <p:nvPr/>
        </p:nvSpPr>
        <p:spPr bwMode="auto">
          <a:xfrm>
            <a:off x="1984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نتيجة بحث الصور عن ‪performance management‬‏"/>
          <p:cNvSpPr>
            <a:spLocks noChangeAspect="1" noChangeArrowheads="1"/>
          </p:cNvSpPr>
          <p:nvPr/>
        </p:nvSpPr>
        <p:spPr bwMode="auto">
          <a:xfrm>
            <a:off x="2136775" y="3127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0" descr="نتيجة بحث الصور عن ‪performance management‬‏"/>
          <p:cNvSpPr>
            <a:spLocks noChangeAspect="1" noChangeArrowheads="1"/>
          </p:cNvSpPr>
          <p:nvPr/>
        </p:nvSpPr>
        <p:spPr bwMode="auto">
          <a:xfrm>
            <a:off x="2289175" y="4651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/>
          <a:srcRect t="5556" b="82222"/>
          <a:stretch/>
        </p:blipFill>
        <p:spPr>
          <a:xfrm>
            <a:off x="1621" y="0"/>
            <a:ext cx="12053455" cy="920750"/>
          </a:xfrm>
          <a:prstGeom prst="rect">
            <a:avLst/>
          </a:prstGeom>
        </p:spPr>
      </p:pic>
      <p:pic>
        <p:nvPicPr>
          <p:cNvPr id="16" name="Picture 2" descr="Image result for knowledge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83" y="1264459"/>
            <a:ext cx="1901825" cy="190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3429000" y="2028109"/>
            <a:ext cx="8077201" cy="126188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rtl="1"/>
            <a:r>
              <a:rPr lang="ar-AE" sz="3600" b="1" dirty="0" smtClean="0">
                <a:solidFill>
                  <a:srgbClr val="C00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خطة المعرفة</a:t>
            </a:r>
          </a:p>
          <a:p>
            <a:pPr algn="ctr" rtl="1"/>
            <a:r>
              <a:rPr lang="ar-AE" sz="3600" b="1" dirty="0" smtClean="0">
                <a:solidFill>
                  <a:srgbClr val="C00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ar-JO" sz="4000" b="1" dirty="0" smtClean="0">
                <a:solidFill>
                  <a:srgbClr val="C00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2019</a:t>
            </a:r>
            <a:endParaRPr lang="en-US" sz="3600" b="1" dirty="0">
              <a:solidFill>
                <a:srgbClr val="C0000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596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622443"/>
              </p:ext>
            </p:extLst>
          </p:nvPr>
        </p:nvGraphicFramePr>
        <p:xfrm>
          <a:off x="152401" y="1066800"/>
          <a:ext cx="11963399" cy="548640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556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3926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1132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0372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251139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JO" sz="1100" b="1" dirty="0" smtClean="0">
                          <a:latin typeface="Dubai" panose="020B0503030403030204" pitchFamily="34" charset="-78"/>
                          <a:cs typeface="Dubai" panose="020B0503030403030204" pitchFamily="34" charset="-78"/>
                        </a:rPr>
                        <a:t>المسؤولية</a:t>
                      </a:r>
                      <a:endParaRPr lang="en-US" sz="1100" b="1" dirty="0">
                        <a:latin typeface="Dubai" panose="020B0503030403030204" pitchFamily="34" charset="-78"/>
                        <a:cs typeface="Dubai" panose="020B0503030403030204" pitchFamily="34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8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JO" sz="1050" dirty="0" smtClean="0">
                          <a:solidFill>
                            <a:schemeClr val="bg1"/>
                          </a:solidFill>
                          <a:latin typeface="Dubai" panose="020B0503030403030204" pitchFamily="34" charset="-78"/>
                          <a:cs typeface="Dubai" panose="020B0503030403030204" pitchFamily="34" charset="-78"/>
                        </a:rPr>
                        <a:t>الفترة الزمنية</a:t>
                      </a:r>
                      <a:endParaRPr lang="en-US" sz="1050" dirty="0">
                        <a:solidFill>
                          <a:schemeClr val="bg1"/>
                        </a:solidFill>
                        <a:latin typeface="Dubai" panose="020B0503030403030204" pitchFamily="34" charset="-78"/>
                        <a:cs typeface="Dubai" panose="020B0503030403030204" pitchFamily="34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8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AE" sz="1100" dirty="0" smtClean="0">
                          <a:solidFill>
                            <a:schemeClr val="bg1"/>
                          </a:solidFill>
                          <a:latin typeface="Dubai" panose="020B0503030403030204" pitchFamily="34" charset="-78"/>
                          <a:cs typeface="Dubai" panose="020B0503030403030204" pitchFamily="34" charset="-78"/>
                        </a:rPr>
                        <a:t>المبادرات</a:t>
                      </a:r>
                      <a:endParaRPr lang="en-US" sz="1100" dirty="0">
                        <a:solidFill>
                          <a:schemeClr val="bg1"/>
                        </a:solidFill>
                        <a:latin typeface="Dubai" panose="020B0503030403030204" pitchFamily="34" charset="-78"/>
                        <a:cs typeface="Dubai" panose="020B0503030403030204" pitchFamily="34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8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AE" sz="1100" dirty="0" smtClean="0">
                          <a:solidFill>
                            <a:schemeClr val="bg1"/>
                          </a:solidFill>
                          <a:latin typeface="Dubai" panose="020B0503030403030204" pitchFamily="34" charset="-78"/>
                          <a:cs typeface="Dubai" panose="020B0503030403030204" pitchFamily="34" charset="-78"/>
                        </a:rPr>
                        <a:t>#</a:t>
                      </a:r>
                      <a:endParaRPr lang="en-US" sz="1100" dirty="0">
                        <a:solidFill>
                          <a:schemeClr val="bg1"/>
                        </a:solidFill>
                        <a:latin typeface="Dubai" panose="020B0503030403030204" pitchFamily="34" charset="-78"/>
                        <a:cs typeface="Dubai" panose="020B0503030403030204" pitchFamily="34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8A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إدارة المشروعات والبرامج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ابريل 2019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مؤتمر الموارد البشرية الدولي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>
                        <a:lnSpc>
                          <a:spcPct val="100000"/>
                        </a:lnSpc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1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إدارة المشروعات والبرامج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حسب الخطة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فعاليات نادي الموارد البشرية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2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قطاع السياسات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ابريل - نوفمبر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مجلة صدى الموارد البشرية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3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قطاع السياسات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حسب الخطة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إطلاق جائزة الشيخ منصور لأفضل</a:t>
                      </a:r>
                      <a:r>
                        <a:rPr lang="ar-AE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بحث علمي في مجال الموارد البشرية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4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إدارة الاتصال الحكومي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شهري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مجلة الموارد البشرية الشهرية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5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قطاع البرامج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حسب الخطة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اطلاق نظام بنك المهارات الحكومية الإلكتروني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6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إدارة الاستراتيجية والمستقبل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مستمر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تطبيق </a:t>
                      </a: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آ</a:t>
                      </a: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لية حقوق الملكية الفكرية على جميع اصدارات الهيئة 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فريق المعرفة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تعميم ربع سنوي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رفد المكتبة الإلكترونية بالكتب </a:t>
                      </a: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(المقروءة والمسموعة) </a:t>
                      </a: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وتحديث محتوياتها والتعميم والتوعية المستمرة حولها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8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فريق المعرفة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فبراير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زيارة</a:t>
                      </a:r>
                      <a:r>
                        <a:rPr lang="ar-AE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متحف نوبل للآداب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فريق المعرفة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شهري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مسابقات المعرفة</a:t>
                      </a:r>
                      <a:r>
                        <a:rPr lang="ar-AE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الشهرية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فريق المعرفة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ربع سنوي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مبادرة </a:t>
                      </a: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جلسة</a:t>
                      </a:r>
                      <a:r>
                        <a:rPr lang="ar-JO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قراءة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11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فريق المعرفة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خلال فترة عقد معارض الكتاب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زيارة معرض الكتاب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12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فريق المعرفة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مارس 2019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خطة</a:t>
                      </a:r>
                      <a:r>
                        <a:rPr lang="ar-JO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فعاليات شهر القراءة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13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إدارة الاستراتيجية والمستقبل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مستمر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تنفيذ عدد من زيارات المقارنات المعيارية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14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إدارة الاتصال الحكومي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مستمر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تقديم خصومات على الكتب ضمن برنامج امتيازات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15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7204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فريق المعرفة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ربع سنوي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ومضات</a:t>
                      </a:r>
                      <a:r>
                        <a:rPr lang="ar-AE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معرفية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AE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16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7162800" y="228600"/>
            <a:ext cx="3991915" cy="731783"/>
          </a:xfrm>
        </p:spPr>
        <p:txBody>
          <a:bodyPr>
            <a:normAutofit/>
          </a:bodyPr>
          <a:lstStyle/>
          <a:p>
            <a:r>
              <a:rPr lang="ar-AE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خطة المعرفة لعام </a:t>
            </a:r>
            <a:r>
              <a:rPr lang="ar-JO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2019</a:t>
            </a:r>
            <a:endParaRPr lang="en-US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964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849449"/>
              </p:ext>
            </p:extLst>
          </p:nvPr>
        </p:nvGraphicFramePr>
        <p:xfrm>
          <a:off x="152401" y="1133628"/>
          <a:ext cx="11963399" cy="14571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556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3926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1132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0372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291312">
                <a:tc>
                  <a:txBody>
                    <a:bodyPr/>
                    <a:lstStyle/>
                    <a:p>
                      <a:pPr algn="ctr" rtl="1"/>
                      <a:r>
                        <a:rPr lang="ar-JO" sz="1100" b="1" dirty="0" smtClean="0">
                          <a:latin typeface="Dubai" panose="020B0503030403030204" pitchFamily="34" charset="-78"/>
                          <a:cs typeface="Dubai" panose="020B0503030403030204" pitchFamily="34" charset="-78"/>
                        </a:rPr>
                        <a:t>المستهدف</a:t>
                      </a:r>
                      <a:endParaRPr lang="en-US" sz="1100" b="1" dirty="0">
                        <a:latin typeface="Dubai" panose="020B0503030403030204" pitchFamily="34" charset="-78"/>
                        <a:cs typeface="Dubai" panose="020B0503030403030204" pitchFamily="34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8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050" dirty="0" smtClean="0">
                          <a:solidFill>
                            <a:schemeClr val="bg1"/>
                          </a:solidFill>
                          <a:latin typeface="Dubai" panose="020B0503030403030204" pitchFamily="34" charset="-78"/>
                          <a:cs typeface="Dubai" panose="020B0503030403030204" pitchFamily="34" charset="-78"/>
                        </a:rPr>
                        <a:t>فترة القياس</a:t>
                      </a:r>
                      <a:endParaRPr lang="en-US" sz="1050" dirty="0">
                        <a:solidFill>
                          <a:schemeClr val="bg1"/>
                        </a:solidFill>
                        <a:latin typeface="Dubai" panose="020B0503030403030204" pitchFamily="34" charset="-78"/>
                        <a:cs typeface="Dubai" panose="020B0503030403030204" pitchFamily="34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8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100" dirty="0" smtClean="0">
                          <a:solidFill>
                            <a:schemeClr val="bg1"/>
                          </a:solidFill>
                          <a:latin typeface="Dubai" panose="020B0503030403030204" pitchFamily="34" charset="-78"/>
                          <a:cs typeface="Dubai" panose="020B0503030403030204" pitchFamily="34" charset="-78"/>
                        </a:rPr>
                        <a:t>المؤشرات الاستراتيجية لقياس أداء خطة المعرفة</a:t>
                      </a:r>
                      <a:endParaRPr lang="en-US" sz="1100" dirty="0">
                        <a:solidFill>
                          <a:schemeClr val="bg1"/>
                        </a:solidFill>
                        <a:latin typeface="Dubai" panose="020B0503030403030204" pitchFamily="34" charset="-78"/>
                        <a:cs typeface="Dubai" panose="020B0503030403030204" pitchFamily="34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8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1100" dirty="0" smtClean="0">
                          <a:solidFill>
                            <a:schemeClr val="bg1"/>
                          </a:solidFill>
                          <a:latin typeface="Dubai" panose="020B0503030403030204" pitchFamily="34" charset="-78"/>
                          <a:cs typeface="Dubai" panose="020B0503030403030204" pitchFamily="34" charset="-78"/>
                        </a:rPr>
                        <a:t>#</a:t>
                      </a:r>
                      <a:endParaRPr lang="en-US" sz="1100" dirty="0">
                        <a:solidFill>
                          <a:schemeClr val="bg1"/>
                        </a:solidFill>
                        <a:latin typeface="Dubai" panose="020B0503030403030204" pitchFamily="34" charset="-78"/>
                        <a:cs typeface="Dubai" panose="020B0503030403030204" pitchFamily="34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8A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0445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المستوى الرابع (4)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ديسمبر 2019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مستوى نضج إدارة</a:t>
                      </a:r>
                      <a:r>
                        <a:rPr lang="ar-JO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المعرفة في الهيئة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>
                        <a:lnSpc>
                          <a:spcPct val="150000"/>
                        </a:lnSpc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1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0445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82%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الربع الرابع 2019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نسبة</a:t>
                      </a:r>
                      <a:r>
                        <a:rPr lang="ar-JO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سعادة الجهات الاتحادية عن مبادرات نشر المعرفة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2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0445"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85%</a:t>
                      </a:r>
                      <a:endParaRPr lang="ar-AE" sz="1400" b="1" kern="12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الربع الرابع 2019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4" rtl="1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نسبة رضا</a:t>
                      </a:r>
                      <a:r>
                        <a:rPr lang="ar-JO" sz="1400" b="1" kern="1200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موظفي الهيئة عن مبادرات المعرفة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4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3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B15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410200" y="228600"/>
            <a:ext cx="5744515" cy="731783"/>
          </a:xfrm>
        </p:spPr>
        <p:txBody>
          <a:bodyPr>
            <a:normAutofit/>
          </a:bodyPr>
          <a:lstStyle/>
          <a:p>
            <a:r>
              <a:rPr lang="ar-AE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مؤشرات الأداء لقياس المعرفة </a:t>
            </a:r>
            <a:r>
              <a:rPr lang="ar-AE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لعام </a:t>
            </a:r>
            <a:r>
              <a:rPr lang="ar-JO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2019</a:t>
            </a:r>
            <a:endParaRPr lang="en-US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48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نسق Off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rt_x0020_Order xmlns="afcbfe06-5245-49cf-88ca-92038b990d34" xsi:nil="true"/>
    <ol_Department xmlns="http://schemas.microsoft.com/sharepoint/v3" xsi:nil="true"/>
    <_dlc_DocId xmlns="b25ebfa4-1b7e-48bd-a3db-e97c1109f05d">FAHRDOCID-61-21551</_dlc_DocId>
    <_dlc_DocIdUrl xmlns="b25ebfa4-1b7e-48bd-a3db-e97c1109f05d">
      <Url>http://portal.fahr.gov.ae/_layouts/15/DocIdRedir.aspx?ID=FAHRDOCID-61-21551</Url>
      <Description>FAHRDOCID-61-21551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568CE430E0D62840A7AAB60FDFE350BA" ma:contentTypeVersion="7" ma:contentTypeDescription="إنشاء مستند جديد." ma:contentTypeScope="" ma:versionID="c37a9e45cf0f893930f46920f83a1283">
  <xsd:schema xmlns:xsd="http://www.w3.org/2001/XMLSchema" xmlns:xs="http://www.w3.org/2001/XMLSchema" xmlns:p="http://schemas.microsoft.com/office/2006/metadata/properties" xmlns:ns1="http://schemas.microsoft.com/sharepoint/v3" xmlns:ns2="b25ebfa4-1b7e-48bd-a3db-e97c1109f05d" xmlns:ns3="afcbfe06-5245-49cf-88ca-92038b990d34" targetNamespace="http://schemas.microsoft.com/office/2006/metadata/properties" ma:root="true" ma:fieldsID="68d8cd2c27a3d23c39c522c2c13e0513" ns1:_="" ns2:_="" ns3:_="">
    <xsd:import namespace="http://schemas.microsoft.com/sharepoint/v3"/>
    <xsd:import namespace="b25ebfa4-1b7e-48bd-a3db-e97c1109f05d"/>
    <xsd:import namespace="afcbfe06-5245-49cf-88ca-92038b990d3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ol_Department" minOccurs="0"/>
                <xsd:element ref="ns3:Sort_x0020_Or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ol_Department" ma:index="11" nillable="true" ma:displayName="القسم" ma:internalName="ol_Departmen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5ebfa4-1b7e-48bd-a3db-e97c1109f05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قيمة معرّف المستند" ma:description="قيمة معرّف المستند المحددة لهذا العنصر." ma:internalName="_dlc_DocId" ma:readOnly="true">
      <xsd:simpleType>
        <xsd:restriction base="dms:Text"/>
      </xsd:simpleType>
    </xsd:element>
    <xsd:element name="_dlc_DocIdUrl" ma:index="9" nillable="true" ma:displayName="معرّف المستند" ma:description="ارتباط دائم إلى هذا المستند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cbfe06-5245-49cf-88ca-92038b990d34" elementFormDefault="qualified">
    <xsd:import namespace="http://schemas.microsoft.com/office/2006/documentManagement/types"/>
    <xsd:import namespace="http://schemas.microsoft.com/office/infopath/2007/PartnerControls"/>
    <xsd:element name="Sort_x0020_Order" ma:index="12" nillable="true" ma:displayName="Sort Order" ma:description="Sort column for sorting items inside this folder" ma:indexed="true" ma:internalName="Sort_x0020_Order" ma:percentage="FALS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BFDCBAE-98E4-4041-9617-42670BF16DE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25ebfa4-1b7e-48bd-a3db-e97c1109f05d"/>
    <ds:schemaRef ds:uri="http://schemas.microsoft.com/sharepoint/v3"/>
    <ds:schemaRef ds:uri="http://purl.org/dc/terms/"/>
    <ds:schemaRef ds:uri="http://schemas.openxmlformats.org/package/2006/metadata/core-properties"/>
    <ds:schemaRef ds:uri="afcbfe06-5245-49cf-88ca-92038b990d3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5C40051-E34A-4AF2-A6FB-8928ED4AF9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25ebfa4-1b7e-48bd-a3db-e97c1109f05d"/>
    <ds:schemaRef ds:uri="afcbfe06-5245-49cf-88ca-92038b990d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C3E0DC-E4C4-4A81-814B-1492F77C7A0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CEAF4AF-2BAC-4F6E-AE46-B18F6EBB1D5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9469</TotalTime>
  <Words>251</Words>
  <Application>Microsoft Office PowerPoint</Application>
  <PresentationFormat>Widescreen</PresentationFormat>
  <Paragraphs>90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Dubai</vt:lpstr>
      <vt:lpstr>Sakkal Majalla</vt:lpstr>
      <vt:lpstr>نسق Office</vt:lpstr>
      <vt:lpstr>4_نسق Office</vt:lpstr>
      <vt:lpstr>PowerPoint Presentation</vt:lpstr>
      <vt:lpstr>خطة المعرفة لعام 2019</vt:lpstr>
      <vt:lpstr>مؤشرات الأداء لقياس المعرفة لعام 2019</vt:lpstr>
    </vt:vector>
  </TitlesOfParts>
  <Company>FAHR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العنوان الرئيسي ايريل بولد 40 بوينت</dc:title>
  <dc:creator>Ashraf S. Al Amaireh</dc:creator>
  <cp:lastModifiedBy>Meitha A. Kolthoum</cp:lastModifiedBy>
  <cp:revision>1872</cp:revision>
  <dcterms:created xsi:type="dcterms:W3CDTF">2015-10-26T06:27:33Z</dcterms:created>
  <dcterms:modified xsi:type="dcterms:W3CDTF">2019-10-10T05:19:00Z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0x010100568CE430E0D62840A7AAB60FDFE350BA</vt:lpwstr>
  </property>
  <property fmtid="{D5CDD505-2E9C-101B-9397-08002B2CF9AE}" pid="3" name="_dlc_DocIdItemGuid">
    <vt:lpwstr>67f4def8-8072-495f-a100-199814118ad3</vt:lpwstr>
  </property>
</Properties>
</file>