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60" r:id="rId6"/>
  </p:sldMasterIdLst>
  <p:notesMasterIdLst>
    <p:notesMasterId r:id="rId15"/>
  </p:notesMasterIdLst>
  <p:sldIdLst>
    <p:sldId id="263" r:id="rId7"/>
    <p:sldId id="330" r:id="rId8"/>
    <p:sldId id="433" r:id="rId9"/>
    <p:sldId id="434" r:id="rId10"/>
    <p:sldId id="406" r:id="rId11"/>
    <p:sldId id="390" r:id="rId12"/>
    <p:sldId id="327" r:id="rId13"/>
    <p:sldId id="405" r:id="rId14"/>
  </p:sldIdLst>
  <p:sldSz cx="12192000" cy="6858000"/>
  <p:notesSz cx="67691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13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8124"/>
    <a:srgbClr val="B68A35"/>
    <a:srgbClr val="B99720"/>
    <a:srgbClr val="52ACB4"/>
    <a:srgbClr val="F4E9E9"/>
    <a:srgbClr val="548134"/>
    <a:srgbClr val="BB2F4A"/>
    <a:srgbClr val="CDB159"/>
    <a:srgbClr val="215968"/>
    <a:srgbClr val="D121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5343" autoAdjust="0"/>
  </p:normalViewPr>
  <p:slideViewPr>
    <p:cSldViewPr>
      <p:cViewPr varScale="1">
        <p:scale>
          <a:sx n="89" d="100"/>
          <a:sy n="89" d="100"/>
        </p:scale>
        <p:origin x="32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826" y="-96"/>
      </p:cViewPr>
      <p:guideLst>
        <p:guide orient="horz" pos="3120"/>
        <p:guide pos="21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34257" y="0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2BC11-6803-4E0B-8603-89B6A2963DC3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82550" y="742950"/>
            <a:ext cx="6604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76910" y="4705350"/>
            <a:ext cx="541528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34257" y="9408981"/>
            <a:ext cx="2933277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75373-734A-4BD7-B097-934598F52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08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82550" y="742950"/>
            <a:ext cx="6604000" cy="371475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75373-734A-4BD7-B097-934598F528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18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82550" y="742950"/>
            <a:ext cx="6604000" cy="371475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675373-734A-4BD7-B097-934598F528B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4825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6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6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مستطيل 7"/>
          <p:cNvSpPr/>
          <p:nvPr userDrawn="1"/>
        </p:nvSpPr>
        <p:spPr>
          <a:xfrm>
            <a:off x="0" y="4953000"/>
            <a:ext cx="12192000" cy="19050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21708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6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6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35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6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6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71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r>
              <a:rPr lang="ar-AE" sz="1900">
                <a:solidFill>
                  <a:prstClr val="black"/>
                </a:solidFill>
              </a:rPr>
              <a:t>مايو 2016</a:t>
            </a:r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fld id="{56427F38-63A5-4D63-9399-D970397CA46A}" type="slidenum">
              <a:rPr lang="en-US" sz="1900">
                <a:solidFill>
                  <a:prstClr val="black"/>
                </a:solidFill>
              </a:rPr>
              <a:pPr defTabSz="914264"/>
              <a:t>‹#›</a:t>
            </a:fld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8" name="مستطيل 7"/>
          <p:cNvSpPr/>
          <p:nvPr userDrawn="1"/>
        </p:nvSpPr>
        <p:spPr>
          <a:xfrm>
            <a:off x="0" y="4953000"/>
            <a:ext cx="12192000" cy="19050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9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432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3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5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sp>
        <p:nvSpPr>
          <p:cNvPr id="6" name="عنصر نائب لرقم الشريحة 5"/>
          <p:cNvSpPr txBox="1">
            <a:spLocks/>
          </p:cNvSpPr>
          <p:nvPr userDrawn="1"/>
        </p:nvSpPr>
        <p:spPr>
          <a:xfrm>
            <a:off x="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JO" sz="1200" b="1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يناير 2018</a:t>
            </a:r>
            <a:endParaRPr lang="en-US" sz="12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69720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3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4" name="عنصر نائب لرقم الشريحة 5"/>
          <p:cNvSpPr txBox="1">
            <a:spLocks/>
          </p:cNvSpPr>
          <p:nvPr userDrawn="1"/>
        </p:nvSpPr>
        <p:spPr>
          <a:xfrm>
            <a:off x="-5080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5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30411" y="1005031"/>
            <a:ext cx="11988800" cy="0"/>
          </a:xfrm>
          <a:prstGeom prst="line">
            <a:avLst/>
          </a:prstGeom>
          <a:ln>
            <a:solidFill>
              <a:srgbClr val="B68A35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4808817" y="157364"/>
            <a:ext cx="6430315" cy="731783"/>
          </a:xfrm>
          <a:prstGeom prst="rect">
            <a:avLst/>
          </a:prstGeom>
        </p:spPr>
        <p:txBody>
          <a:bodyPr lIns="91410" tIns="45710" rIns="91410" bIns="45710" anchor="ctr" anchorCtr="0">
            <a:normAutofit/>
          </a:bodyPr>
          <a:lstStyle>
            <a:lvl1pPr marL="0" indent="0" algn="r" defTabSz="914264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500" b="1" kern="1200" dirty="0">
                <a:solidFill>
                  <a:srgbClr val="B68A35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ar-AE" dirty="0" smtClean="0"/>
              <a:t>الموضوع</a:t>
            </a:r>
            <a:endParaRPr lang="en-US" dirty="0"/>
          </a:p>
        </p:txBody>
      </p:sp>
      <p:sp>
        <p:nvSpPr>
          <p:cNvPr id="8" name="عنصر نائب لرقم الشريحة 5"/>
          <p:cNvSpPr txBox="1">
            <a:spLocks/>
          </p:cNvSpPr>
          <p:nvPr userDrawn="1"/>
        </p:nvSpPr>
        <p:spPr>
          <a:xfrm>
            <a:off x="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JO" sz="1200" b="1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يناير 2018</a:t>
            </a:r>
            <a:endParaRPr lang="en-US" sz="12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68241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048334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0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1" tIns="45708" rIns="91411" bIns="45708" rtlCol="0" anchor="ctr"/>
          <a:lstStyle/>
          <a:p>
            <a:pPr defTabSz="914118" rtl="1"/>
            <a:endParaRPr lang="en-US" sz="1100" b="1" dirty="0">
              <a:solidFill>
                <a:srgbClr val="FFFFFF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84835" y="990600"/>
            <a:ext cx="11988800" cy="0"/>
          </a:xfrm>
          <a:prstGeom prst="line">
            <a:avLst/>
          </a:prstGeom>
          <a:ln>
            <a:solidFill>
              <a:srgbClr val="B68A35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5181600" y="142931"/>
            <a:ext cx="6096000" cy="731783"/>
          </a:xfrm>
          <a:prstGeom prst="rect">
            <a:avLst/>
          </a:prstGeom>
        </p:spPr>
        <p:txBody>
          <a:bodyPr lIns="91422" tIns="45710" rIns="91422" bIns="45710" anchor="ctr" anchorCtr="0">
            <a:normAutofit/>
          </a:bodyPr>
          <a:lstStyle>
            <a:lvl1pPr marL="0" indent="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500" b="1" kern="1200" dirty="0">
                <a:solidFill>
                  <a:srgbClr val="B68A35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ar-AE" dirty="0" smtClean="0"/>
              <a:t>الموضوع</a:t>
            </a:r>
            <a:endParaRPr lang="en-US" dirty="0"/>
          </a:p>
        </p:txBody>
      </p:sp>
      <p:sp>
        <p:nvSpPr>
          <p:cNvPr id="6" name="عنصر نائب لرقم الشريحة 5"/>
          <p:cNvSpPr txBox="1">
            <a:spLocks/>
          </p:cNvSpPr>
          <p:nvPr userDrawn="1"/>
        </p:nvSpPr>
        <p:spPr>
          <a:xfrm>
            <a:off x="11684000" y="6608763"/>
            <a:ext cx="711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عنصر نائب لرقم الشريحة 5"/>
          <p:cNvSpPr txBox="1">
            <a:spLocks/>
          </p:cNvSpPr>
          <p:nvPr userDrawn="1"/>
        </p:nvSpPr>
        <p:spPr>
          <a:xfrm>
            <a:off x="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JO" sz="1200" b="1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يناير 2018</a:t>
            </a:r>
            <a:endParaRPr lang="en-US" sz="12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33811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r>
              <a:rPr lang="ar-AE" sz="1900">
                <a:solidFill>
                  <a:prstClr val="black"/>
                </a:solidFill>
              </a:rPr>
              <a:t>مايو 2016</a:t>
            </a:r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lIns="91428" tIns="45718" rIns="91428" bIns="45718"/>
          <a:lstStyle/>
          <a:p>
            <a:pPr defTabSz="914264"/>
            <a:fld id="{56427F38-63A5-4D63-9399-D970397CA46A}" type="slidenum">
              <a:rPr lang="en-US" sz="1900">
                <a:solidFill>
                  <a:prstClr val="black"/>
                </a:solidFill>
              </a:rPr>
              <a:pPr defTabSz="914264"/>
              <a:t>‹#›</a:t>
            </a:fld>
            <a:endParaRPr lang="en-US" sz="1900">
              <a:solidFill>
                <a:prstClr val="black"/>
              </a:solidFill>
            </a:endParaRPr>
          </a:p>
        </p:txBody>
      </p:sp>
      <p:sp>
        <p:nvSpPr>
          <p:cNvPr id="8" name="مستطيل 7"/>
          <p:cNvSpPr/>
          <p:nvPr userDrawn="1"/>
        </p:nvSpPr>
        <p:spPr>
          <a:xfrm>
            <a:off x="0" y="4953000"/>
            <a:ext cx="12192000" cy="19050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9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379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3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8" rIns="91428" bIns="45718" rtlCol="0" anchor="ctr"/>
          <a:lstStyle/>
          <a:p>
            <a:pPr algn="ctr" defTabSz="914264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4" name="عنصر نائب لرقم الشريحة 5"/>
          <p:cNvSpPr txBox="1">
            <a:spLocks/>
          </p:cNvSpPr>
          <p:nvPr userDrawn="1"/>
        </p:nvSpPr>
        <p:spPr>
          <a:xfrm>
            <a:off x="-5080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5" name="عنصر نائب لرقم الشريحة 5"/>
          <p:cNvSpPr txBox="1">
            <a:spLocks/>
          </p:cNvSpPr>
          <p:nvPr userDrawn="1"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30411" y="1005031"/>
            <a:ext cx="11988800" cy="0"/>
          </a:xfrm>
          <a:prstGeom prst="line">
            <a:avLst/>
          </a:prstGeom>
          <a:ln>
            <a:solidFill>
              <a:srgbClr val="B68A35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4808817" y="157364"/>
            <a:ext cx="6430315" cy="731783"/>
          </a:xfrm>
          <a:prstGeom prst="rect">
            <a:avLst/>
          </a:prstGeom>
        </p:spPr>
        <p:txBody>
          <a:bodyPr lIns="91410" tIns="45710" rIns="91410" bIns="45710" anchor="ctr" anchorCtr="0">
            <a:normAutofit/>
          </a:bodyPr>
          <a:lstStyle>
            <a:lvl1pPr marL="0" indent="0" algn="r" defTabSz="914264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lang="en-US" sz="2500" b="1" kern="1200" dirty="0">
                <a:solidFill>
                  <a:srgbClr val="B68A35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ar-AE" dirty="0" smtClean="0"/>
              <a:t>الموضوع</a:t>
            </a:r>
            <a:endParaRPr lang="en-US" dirty="0"/>
          </a:p>
        </p:txBody>
      </p:sp>
      <p:sp>
        <p:nvSpPr>
          <p:cNvPr id="8" name="عنصر نائب لرقم الشريحة 5"/>
          <p:cNvSpPr txBox="1">
            <a:spLocks/>
          </p:cNvSpPr>
          <p:nvPr userDrawn="1"/>
        </p:nvSpPr>
        <p:spPr>
          <a:xfrm>
            <a:off x="0" y="6637340"/>
            <a:ext cx="19304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JO" sz="1200" b="1" dirty="0" smtClean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يناير 2018</a:t>
            </a:r>
            <a:endParaRPr lang="en-US" sz="1200" b="1" dirty="0">
              <a:solidFill>
                <a:prstClr val="white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74353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 userDrawn="1"/>
        </p:nvSpPr>
        <p:spPr>
          <a:xfrm>
            <a:off x="0" y="6667500"/>
            <a:ext cx="12192000" cy="190500"/>
          </a:xfrm>
          <a:prstGeom prst="rect">
            <a:avLst/>
          </a:prstGeom>
          <a:solidFill>
            <a:srgbClr val="B68A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79067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6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6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59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6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6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30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6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6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53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6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6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2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6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6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07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6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6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6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6"/>
          </a:xfrm>
          <a:prstGeom prst="rect">
            <a:avLst/>
          </a:prstGeom>
        </p:spPr>
        <p:txBody>
          <a:bodyPr/>
          <a:lstStyle/>
          <a:p>
            <a:fld id="{4DE02CC5-5D03-485A-9EEA-E519514D043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6"/>
          </a:xfrm>
          <a:prstGeom prst="rect">
            <a:avLst/>
          </a:prstGeom>
        </p:spPr>
        <p:txBody>
          <a:bodyPr/>
          <a:lstStyle/>
          <a:p>
            <a:fld id="{56427F38-63A5-4D63-9399-D970397CA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6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9802" y="76202"/>
            <a:ext cx="879001" cy="891381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203669"/>
            <a:ext cx="5283200" cy="63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2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9808" y="76200"/>
            <a:ext cx="879001" cy="891381"/>
          </a:xfrm>
          <a:prstGeom prst="rect">
            <a:avLst/>
          </a:prstGeom>
        </p:spPr>
      </p:pic>
      <p:sp>
        <p:nvSpPr>
          <p:cNvPr id="6" name="عنصر نائب لرقم الشريحة 5"/>
          <p:cNvSpPr txBox="1">
            <a:spLocks/>
          </p:cNvSpPr>
          <p:nvPr/>
        </p:nvSpPr>
        <p:spPr>
          <a:xfrm>
            <a:off x="11684000" y="6608764"/>
            <a:ext cx="711200" cy="365125"/>
          </a:xfrm>
          <a:prstGeom prst="rect">
            <a:avLst/>
          </a:prstGeom>
        </p:spPr>
        <p:txBody>
          <a:bodyPr lIns="91428" tIns="45718" rIns="91428" bIns="45718"/>
          <a:lstStyle>
            <a:defPPr>
              <a:defRPr lang="en-US"/>
            </a:defPPr>
            <a:lvl1pPr marL="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6427F38-63A5-4D63-9399-D970397CA46A}" type="slidenum">
              <a:rPr lang="en-US" sz="1500" smtClean="0">
                <a:solidFill>
                  <a:prstClr val="white"/>
                </a:solidFill>
              </a:rPr>
              <a:pPr/>
              <a:t>‹#›</a:t>
            </a:fld>
            <a:endParaRPr lang="en-US" sz="1500" dirty="0">
              <a:solidFill>
                <a:prstClr val="white"/>
              </a:solidFill>
            </a:endParaRPr>
          </a:p>
        </p:txBody>
      </p:sp>
      <p:pic>
        <p:nvPicPr>
          <p:cNvPr id="143362" name="Picture 2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12" y="130572"/>
            <a:ext cx="4794928" cy="782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7748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26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0" indent="-342850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39" indent="-285710" algn="l" defTabSz="914264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0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0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91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24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56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88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22" indent="-228568" algn="l" defTabSz="9142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4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6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8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2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9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20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51" algn="l" defTabSz="91426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165544" y="2057400"/>
            <a:ext cx="76200" cy="1600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10938" y="2008148"/>
            <a:ext cx="5091458" cy="12349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AE" sz="5400" b="1" dirty="0" smtClean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خطة المعرفة لعام </a:t>
            </a:r>
            <a:r>
              <a:rPr lang="ar-JO" sz="5400" b="1" dirty="0" smtClean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2018</a:t>
            </a:r>
            <a:endParaRPr lang="en-US" sz="54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عنوان فرعي 2"/>
          <p:cNvSpPr txBox="1">
            <a:spLocks/>
          </p:cNvSpPr>
          <p:nvPr/>
        </p:nvSpPr>
        <p:spPr>
          <a:xfrm>
            <a:off x="5029200" y="4610100"/>
            <a:ext cx="2057400" cy="342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200" b="1" dirty="0">
                <a:solidFill>
                  <a:srgbClr val="B68A35"/>
                </a:solidFill>
              </a:rPr>
              <a:t>Federal Authority | </a:t>
            </a:r>
            <a:r>
              <a:rPr lang="ar-AE" sz="1200" b="1" dirty="0">
                <a:solidFill>
                  <a:srgbClr val="B68A35"/>
                </a:solidFill>
              </a:rPr>
              <a:t>هيئة اتحادية</a:t>
            </a:r>
            <a:endParaRPr lang="en-US" sz="1200" dirty="0">
              <a:solidFill>
                <a:srgbClr val="B68A35"/>
              </a:solidFill>
            </a:endParaRPr>
          </a:p>
        </p:txBody>
      </p:sp>
      <p:sp>
        <p:nvSpPr>
          <p:cNvPr id="9" name="عنوان فرعي 2"/>
          <p:cNvSpPr txBox="1">
            <a:spLocks/>
          </p:cNvSpPr>
          <p:nvPr/>
        </p:nvSpPr>
        <p:spPr>
          <a:xfrm>
            <a:off x="5219700" y="5067300"/>
            <a:ext cx="2057400" cy="342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ar-JO" sz="1400" b="1" dirty="0" smtClean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14 مارس 2018</a:t>
            </a:r>
            <a:endParaRPr lang="en-US" sz="1400" b="1" dirty="0">
              <a:solidFill>
                <a:schemeClr val="bg1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pic>
        <p:nvPicPr>
          <p:cNvPr id="1026" name="Picture 2" descr="Image result for knowledge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56" y="1752600"/>
            <a:ext cx="1901825" cy="190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202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336289"/>
              </p:ext>
            </p:extLst>
          </p:nvPr>
        </p:nvGraphicFramePr>
        <p:xfrm>
          <a:off x="152400" y="1066801"/>
          <a:ext cx="11887201" cy="543507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28284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8416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40796">
                <a:tc>
                  <a:txBody>
                    <a:bodyPr/>
                    <a:lstStyle/>
                    <a:p>
                      <a:pPr algn="ctr" rtl="1"/>
                      <a:r>
                        <a:rPr lang="ar-AE" sz="1400" dirty="0" smtClean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الملاحظات</a:t>
                      </a:r>
                      <a:endParaRPr lang="en-US" sz="14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المسؤولية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200" dirty="0" smtClean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الفترة الزمنية</a:t>
                      </a:r>
                      <a:endParaRPr lang="en-US" sz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dirty="0" smtClean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المبادرات</a:t>
                      </a:r>
                      <a:endParaRPr lang="en-US" sz="14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dirty="0" smtClean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#</a:t>
                      </a:r>
                      <a:endParaRPr lang="en-US" sz="14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8A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5019">
                <a:tc>
                  <a:txBody>
                    <a:bodyPr/>
                    <a:lstStyle/>
                    <a:p>
                      <a:pPr marL="0" marR="0" lvl="0" indent="0" algn="justLow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عقد فعاليات المؤتمر ودعم مشاركة اكبر عدد ممكن من موظفي الهيئة ضمن المؤتمر</a:t>
                      </a:r>
                      <a:endParaRPr lang="en-US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إدارة</a:t>
                      </a:r>
                      <a:r>
                        <a:rPr lang="ar-JO" sz="14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المشروعات والبرامج</a:t>
                      </a:r>
                      <a:endParaRPr lang="ar-AE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الربع الثاني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مؤتمر الموارد البشرية الدولي</a:t>
                      </a:r>
                      <a:endParaRPr lang="ar-AE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ar-J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endParaRPr lang="ar-AE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8543">
                <a:tc>
                  <a:txBody>
                    <a:bodyPr/>
                    <a:lstStyle/>
                    <a:p>
                      <a:pPr marL="0" marR="0" lvl="0" indent="0" algn="justLow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عقد فعاليات النادي ودعم مشاركة اكبر عدد ممكن من موظفي الهيئة ضمن المؤتمر</a:t>
                      </a:r>
                      <a:endParaRPr lang="en-US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إدارة</a:t>
                      </a:r>
                      <a:r>
                        <a:rPr lang="ar-JO" sz="14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المشروعات والبرامج</a:t>
                      </a:r>
                      <a:endParaRPr lang="ar-AE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حسب خطة الفعاليات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عقد</a:t>
                      </a:r>
                      <a:r>
                        <a:rPr lang="ar-JO" sz="14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فعاليات نادي الموارد البشرية 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8543">
                <a:tc>
                  <a:txBody>
                    <a:bodyPr/>
                    <a:lstStyle/>
                    <a:p>
                      <a:pPr marL="0" marR="0" lvl="0" indent="0" algn="justLow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قطاع السياسات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ابريل - نوفمبر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مجلة صدى الموارد البشرية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8543">
                <a:tc>
                  <a:txBody>
                    <a:bodyPr/>
                    <a:lstStyle/>
                    <a:p>
                      <a:pPr marL="0" marR="0" lvl="0" indent="0" algn="justLow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إدارة الاتصال الحكومي</a:t>
                      </a:r>
                      <a:endParaRPr lang="en-US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شهري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مجلة الموارد البشرية الشهرية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67995">
                <a:tc>
                  <a:txBody>
                    <a:bodyPr/>
                    <a:lstStyle/>
                    <a:p>
                      <a:pPr marL="0" marR="0" lvl="0" indent="0" algn="justLow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توزيع نشرات توعوية حول المكتبة الذكية المتوفرة على نظام بياناتي والمعدة من قبل وزارة الثقافة لرفع مستوى استخدامها من قبل موظفي الحكومة الاتحادية</a:t>
                      </a:r>
                      <a:endParaRPr lang="ar-AE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فريق المعرفة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ربع سنوي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النشرات التوعوية عن المكتبة الذكية مع وزارة الثقافة</a:t>
                      </a:r>
                      <a:endParaRPr lang="ar-AE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01495">
                <a:tc>
                  <a:txBody>
                    <a:bodyPr/>
                    <a:lstStyle/>
                    <a:p>
                      <a:pPr marL="0" marR="0" lvl="0" indent="0" algn="justLow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تسجيل حقوق الملكية الفكرية لجميع الإصدارات المنفذة من قبل الهيئة </a:t>
                      </a:r>
                      <a:endParaRPr lang="en-US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إدارة الاستراتيجية</a:t>
                      </a:r>
                      <a:r>
                        <a:rPr lang="ar-JO" sz="14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والمستقبل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مستمر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تطبيق الية حقوق الملكية الفكرية على جميع اصدارات الهيئة </a:t>
                      </a:r>
                      <a:endParaRPr lang="ar-AE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74446">
                <a:tc>
                  <a:txBody>
                    <a:bodyPr/>
                    <a:lstStyle/>
                    <a:p>
                      <a:pPr marL="0" marR="0" lvl="0" indent="0" algn="justLow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المسابقة عبارة عن تلخيص مقالة من مقالات مجلة صدى، يتم اختيار عدد 3 فائزين شهرياً، بحيث يتم دعوة الفائزين وتكريمهم خلال الإفطار الشهري (بشكل ربع سنوي)</a:t>
                      </a:r>
                      <a:endParaRPr lang="ar-AE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justLow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إدارة الاتصال الحكومي</a:t>
                      </a:r>
                      <a:endParaRPr lang="en-US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ابتداءً</a:t>
                      </a:r>
                      <a:r>
                        <a:rPr lang="ar-JO" sz="14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من مارس 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ar-AE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إطلاق مسابقة </a:t>
                      </a:r>
                    </a:p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ar-AE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«</a:t>
                      </a:r>
                      <a:r>
                        <a:rPr lang="ar-JO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مجلة صدى</a:t>
                      </a:r>
                      <a:r>
                        <a:rPr lang="ar-JO" sz="14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الموارد البشرية</a:t>
                      </a:r>
                      <a:r>
                        <a:rPr lang="ar-AE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» </a:t>
                      </a:r>
                      <a:endParaRPr lang="ar-AE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7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5019">
                <a:tc>
                  <a:txBody>
                    <a:bodyPr/>
                    <a:lstStyle/>
                    <a:p>
                      <a:pPr marL="0" marR="0" lvl="0" indent="0" algn="justLow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رفد المكتبة الإلكترونية بالكتب وتحديث محتوياتها والتعميم والتوعية المستمرة حول الكتب المتوفرة (تعميم ربع سنوي حول أهمية المعرفة والقراءة</a:t>
                      </a:r>
                      <a:r>
                        <a:rPr lang="ar-JO" sz="1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والكتب المتوفرة والجديدة</a:t>
                      </a:r>
                      <a:r>
                        <a:rPr lang="ar-J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)</a:t>
                      </a:r>
                      <a:endParaRPr lang="en-US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فريق المعرفة</a:t>
                      </a:r>
                      <a:endParaRPr lang="en-US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مستمر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تعزيز أهمية القراءة</a:t>
                      </a:r>
                      <a:r>
                        <a:rPr lang="ar-JO" sz="14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ودور </a:t>
                      </a:r>
                      <a:r>
                        <a:rPr lang="ar-AE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المكتبة الالكترونية</a:t>
                      </a: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لموظفي الهيئة </a:t>
                      </a:r>
                      <a:r>
                        <a:rPr lang="ar-AE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5019">
                <a:tc>
                  <a:txBody>
                    <a:bodyPr/>
                    <a:lstStyle/>
                    <a:p>
                      <a:pPr marL="0" marR="0" lvl="0" indent="0" algn="justLow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مشاركة كتاب تمت قراءته</a:t>
                      </a:r>
                      <a:r>
                        <a:rPr lang="ar-J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من قبل موظفي الهيئة </a:t>
                      </a:r>
                      <a:r>
                        <a:rPr lang="ar-AE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أو الاستعانة بإحدى الشركات</a:t>
                      </a:r>
                      <a:r>
                        <a:rPr lang="ar-J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مؤلفي</a:t>
                      </a:r>
                      <a:r>
                        <a:rPr lang="ar-JO" sz="1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الكتب</a:t>
                      </a:r>
                      <a:r>
                        <a:rPr lang="ar-AE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لتنظيم جلسات </a:t>
                      </a:r>
                      <a:r>
                        <a:rPr lang="ar-J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القراءة</a:t>
                      </a:r>
                      <a:r>
                        <a:rPr lang="ar-JO" sz="1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(بمعدل جلستين خلال العام)</a:t>
                      </a:r>
                      <a:endParaRPr lang="ar-AE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فريق المعرفة</a:t>
                      </a:r>
                      <a:endParaRPr lang="en-US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نصف سنوي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مبادرة مناقشة كتاب في نادي القراءة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9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5019">
                <a:tc>
                  <a:txBody>
                    <a:bodyPr/>
                    <a:lstStyle/>
                    <a:p>
                      <a:pPr marL="0" marR="0" lvl="0" indent="0" algn="justLow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عقد</a:t>
                      </a:r>
                      <a:r>
                        <a:rPr lang="ar-JO" sz="1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اتفاقية بين الهيئة وعدد من المكتبات ضمن «امتيازات» لتوفير خصومات لموظفي الحكومة الاتحادية على الكتب المتوفرة لديهم</a:t>
                      </a:r>
                      <a:endParaRPr lang="ar-AE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الاتصال الحكومي</a:t>
                      </a:r>
                      <a:endParaRPr lang="en-US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مارس 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تضمين القراءة ضمن «امتيازات»</a:t>
                      </a:r>
                      <a:endParaRPr lang="ar-AE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5019">
                <a:tc>
                  <a:txBody>
                    <a:bodyPr/>
                    <a:lstStyle/>
                    <a:p>
                      <a:pPr marL="0" marR="0" lvl="0" indent="0" algn="justLow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توفير كتب باللغة</a:t>
                      </a:r>
                      <a:r>
                        <a:rPr lang="ar-JO" sz="1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العربية والانجليزية حول الشيخ زايد واتاحتها ضمن مكتبة الهيئة</a:t>
                      </a:r>
                      <a:endParaRPr lang="ar-AE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الاتصال الحكومي</a:t>
                      </a:r>
                      <a:endParaRPr lang="en-US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مارس 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كتب الشيخ زايد</a:t>
                      </a:r>
                      <a:endParaRPr lang="ar-AE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11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808817" y="157364"/>
            <a:ext cx="6430315" cy="731783"/>
          </a:xfrm>
        </p:spPr>
        <p:txBody>
          <a:bodyPr>
            <a:normAutofit/>
          </a:bodyPr>
          <a:lstStyle/>
          <a:p>
            <a:r>
              <a:rPr lang="ar-AE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خطة </a:t>
            </a:r>
            <a:r>
              <a:rPr lang="ar-AE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المعرفة </a:t>
            </a:r>
            <a:r>
              <a:rPr lang="ar-AE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لعام </a:t>
            </a:r>
            <a:r>
              <a:rPr lang="en-US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2018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4339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829294"/>
              </p:ext>
            </p:extLst>
          </p:nvPr>
        </p:nvGraphicFramePr>
        <p:xfrm>
          <a:off x="152400" y="1066801"/>
          <a:ext cx="11887201" cy="345798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28284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8416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40796">
                <a:tc>
                  <a:txBody>
                    <a:bodyPr/>
                    <a:lstStyle/>
                    <a:p>
                      <a:pPr algn="ctr" rtl="1"/>
                      <a:r>
                        <a:rPr lang="ar-AE" sz="1400" dirty="0" smtClean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الملاحظات</a:t>
                      </a:r>
                      <a:endParaRPr lang="en-US" sz="14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المسؤولية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200" dirty="0" smtClean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الفترة الزمنية</a:t>
                      </a:r>
                      <a:endParaRPr lang="en-US" sz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dirty="0" smtClean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المبادرات</a:t>
                      </a:r>
                      <a:endParaRPr lang="en-US" sz="14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dirty="0" smtClean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#</a:t>
                      </a:r>
                      <a:endParaRPr lang="en-US" sz="14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8A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501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ورشة</a:t>
                      </a:r>
                      <a:r>
                        <a:rPr lang="ar-JO" sz="14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خاصة تقدم عن طريق ناشيونال جيوغرافيك لموظفي الهيئة</a:t>
                      </a:r>
                      <a:endParaRPr lang="en-US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الاتصال الحكومي</a:t>
                      </a:r>
                      <a:endParaRPr lang="en-US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الربع الثاني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عقد ورشة بالتعاون مع ناشيونال جيوغرافيك</a:t>
                      </a:r>
                      <a:endParaRPr lang="ar-AE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ar-JO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12</a:t>
                      </a:r>
                      <a:endParaRPr lang="ar-AE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8543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حجز قاعة التدريب اخر</a:t>
                      </a:r>
                      <a:r>
                        <a:rPr lang="ar-JO" sz="14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يوم خميس من كل شهر يتم خلالها استغلال وقت الموظفين في القراءة التخصصية ضمن مكتبة الهيئة بالاتفاق مع مسؤوليهم المباشرين</a:t>
                      </a:r>
                      <a:endParaRPr lang="en-US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فريق</a:t>
                      </a:r>
                      <a:r>
                        <a:rPr lang="ar-JO" sz="14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المعرفة</a:t>
                      </a:r>
                      <a:endParaRPr lang="ar-AE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ابتداءً من مارس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ساعة قراءة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8543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عبارة</a:t>
                      </a:r>
                      <a:r>
                        <a:rPr lang="ar-JO" sz="14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عن نظام نقاط يحصل عليها الموظف في حال قيامه بقراءة كتاب او عرض ملخص كتاب ويتم تكريم اكثر موظف حاصل على مجموع النقاط بشكل نصف سنوي</a:t>
                      </a:r>
                      <a:endParaRPr lang="ar-AE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فريق</a:t>
                      </a:r>
                      <a:r>
                        <a:rPr lang="ar-JO" sz="14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المعرفة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ابريل - نوفمبر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اطلاق </a:t>
                      </a:r>
                      <a:r>
                        <a:rPr lang="ar-SA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بطاقة «أميال القراءة» لتحفيز الموظفين على القراءة 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8543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دعوة موظفي الهيئة لزيارة معرض </a:t>
                      </a: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الكتاب</a:t>
                      </a:r>
                      <a:endParaRPr lang="ar-AE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فريق المعرفة</a:t>
                      </a:r>
                      <a:endParaRPr lang="en-US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خلال</a:t>
                      </a:r>
                      <a:r>
                        <a:rPr lang="ar-JO" sz="14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فترة عقد معارض الكتاب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زيارة</a:t>
                      </a:r>
                      <a:r>
                        <a:rPr lang="ar-JO" sz="14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معرض الكتاب 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6799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قطاع السياسات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الربع الثاني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اطلاق دليل تعزيز الخبرات الحكومية </a:t>
                      </a:r>
                      <a:endParaRPr lang="ar-AE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16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6799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الاتصال الحكومي</a:t>
                      </a:r>
                      <a:endParaRPr lang="en-US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مارس</a:t>
                      </a:r>
                      <a:r>
                        <a:rPr lang="ar-JO" sz="14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2017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توفير خصومات</a:t>
                      </a:r>
                      <a:r>
                        <a:rPr lang="ar-JO" sz="14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لموظفي الحكومة من قبل المكتبات (ضمن امتيازات)</a:t>
                      </a:r>
                      <a:endParaRPr lang="ar-AE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17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808817" y="157364"/>
            <a:ext cx="6430315" cy="731783"/>
          </a:xfrm>
        </p:spPr>
        <p:txBody>
          <a:bodyPr>
            <a:normAutofit/>
          </a:bodyPr>
          <a:lstStyle/>
          <a:p>
            <a:r>
              <a:rPr lang="ar-AE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خطة المعرفة لعام </a:t>
            </a:r>
            <a:r>
              <a:rPr lang="en-US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2018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4442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JO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المخاطر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971386"/>
              </p:ext>
            </p:extLst>
          </p:nvPr>
        </p:nvGraphicFramePr>
        <p:xfrm>
          <a:off x="152400" y="1524000"/>
          <a:ext cx="11887201" cy="275273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631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4396"/>
                <a:gridCol w="3616994"/>
                <a:gridCol w="1352299"/>
                <a:gridCol w="392848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3872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44015"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الاطار الزمني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المسؤولية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الاجراء</a:t>
                      </a:r>
                      <a:r>
                        <a:rPr lang="ar-JO" sz="14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التصحيحي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الخطر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6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الخطر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6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#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5679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J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مستمر</a:t>
                      </a:r>
                      <a:endParaRPr lang="en-US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J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مدراء</a:t>
                      </a:r>
                      <a:r>
                        <a:rPr lang="ar-JO" sz="1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الادارات</a:t>
                      </a:r>
                      <a:endParaRPr lang="en-US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رفع مستوى تعاون مدراء الادارات لتشجيع موظفيهم على حضور</a:t>
                      </a:r>
                      <a:r>
                        <a:rPr lang="ar-AE" sz="1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فعاليات القراءة والمعرفة من خلال ترشيح الاسماء المشاركة في كل فعالية من قبل مدير الادارة</a:t>
                      </a:r>
                      <a:endParaRPr lang="ar-AE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J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عالي</a:t>
                      </a:r>
                      <a:endParaRPr lang="en-US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ضعف مشاركة موظفي الهيئة في مبادرات خطة المعرفة</a:t>
                      </a:r>
                      <a:endParaRPr lang="en-US" sz="16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ar-AE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1967">
                <a:tc>
                  <a:txBody>
                    <a:bodyPr/>
                    <a:lstStyle/>
                    <a:p>
                      <a:pPr algn="ctr"/>
                      <a:r>
                        <a:rPr lang="ar-J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مارس 2018</a:t>
                      </a:r>
                      <a:endParaRPr lang="en-US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الشؤون المالية</a:t>
                      </a:r>
                      <a:endParaRPr lang="en-US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توفير </a:t>
                      </a:r>
                      <a:r>
                        <a:rPr lang="ar-JO" sz="14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مكافات</a:t>
                      </a:r>
                      <a:r>
                        <a:rPr lang="ar-J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مالية مناسبة تشجع الموظفين على المشاركة</a:t>
                      </a:r>
                      <a:endParaRPr lang="en-US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عالي</a:t>
                      </a:r>
                      <a:endParaRPr lang="en-US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ضعف</a:t>
                      </a:r>
                      <a:r>
                        <a:rPr lang="ar-JO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اقبال موظفي الحكومة الاتحادية على مسابقات المعرفة والقراءة</a:t>
                      </a:r>
                      <a:endParaRPr lang="ar-AE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6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78051">
                <a:tc>
                  <a:txBody>
                    <a:bodyPr/>
                    <a:lstStyle/>
                    <a:p>
                      <a:pPr algn="ctr"/>
                      <a:r>
                        <a:rPr lang="ar-J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مارس 2018</a:t>
                      </a:r>
                      <a:endParaRPr lang="en-US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إدارة</a:t>
                      </a:r>
                      <a:r>
                        <a:rPr lang="ar-JO" sz="1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الموارد البشرية</a:t>
                      </a:r>
                      <a:endParaRPr lang="en-US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دراسة احتياجات الإدارات من الكتب</a:t>
                      </a:r>
                      <a:r>
                        <a:rPr lang="ar-JO" sz="1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التخصصية المطلوبة والعمل على وضع خطة لتوفيرها حسب الاولوية</a:t>
                      </a:r>
                      <a:endParaRPr lang="en-US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عالي</a:t>
                      </a:r>
                      <a:endParaRPr lang="en-US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عدم توفر الكتب</a:t>
                      </a:r>
                      <a:r>
                        <a:rPr lang="ar-JO" sz="14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التخصصية ضمن مجال العمل في مكتبة الهيئة </a:t>
                      </a:r>
                      <a:endParaRPr lang="ar-AE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</a:t>
                      </a:r>
                      <a:endParaRPr lang="en-US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53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AE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المؤشرات </a:t>
            </a:r>
            <a:r>
              <a:rPr lang="ar-JO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الاستراتيجية لخطة </a:t>
            </a:r>
            <a:r>
              <a:rPr lang="ar-JO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المعرفة 2018</a:t>
            </a:r>
            <a:endParaRPr lang="en-US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580562"/>
              </p:ext>
            </p:extLst>
          </p:nvPr>
        </p:nvGraphicFramePr>
        <p:xfrm>
          <a:off x="304800" y="1752600"/>
          <a:ext cx="11658602" cy="2026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47672"/>
                <a:gridCol w="947672"/>
                <a:gridCol w="947672"/>
                <a:gridCol w="947672"/>
                <a:gridCol w="9476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476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146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8578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57200">
                <a:tc gridSpan="4">
                  <a:txBody>
                    <a:bodyPr/>
                    <a:lstStyle/>
                    <a:p>
                      <a:pPr algn="ctr" rtl="1"/>
                      <a:r>
                        <a:rPr lang="ar-JO" sz="16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2018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JO" sz="16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2017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AE" sz="16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المسؤولية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JO" sz="16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مؤشرات المعرفة الاستراتيجية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 rtl="1"/>
                      <a:r>
                        <a:rPr lang="ar-JO" sz="1600" b="1" dirty="0" smtClean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الرابع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600" b="1" dirty="0" smtClean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الثالث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600" b="1" dirty="0" smtClean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الثاني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600" b="1" dirty="0" smtClean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الاول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600" b="1" dirty="0" smtClean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المحقق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600" b="1" dirty="0" smtClean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المستهدف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9761"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78%</a:t>
                      </a: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77%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AE" sz="14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75%</a:t>
                      </a:r>
                      <a:endParaRPr lang="en-US" sz="1400" b="1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1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AE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الاستراتيجية والمستقبل</a:t>
                      </a:r>
                      <a:endParaRPr lang="en-US" sz="16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(1) نسبة سعادة الجهات الحكومية الاتحادية عن مبادرات نشر المعرفة في مجال الموارد البشرية.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2502"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5.5%</a:t>
                      </a:r>
                      <a:endParaRPr lang="en-US" sz="1400" b="1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kern="1200" baseline="0" dirty="0" smtClean="0">
                        <a:solidFill>
                          <a:schemeClr val="bg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kern="1200" baseline="0" dirty="0" smtClean="0">
                        <a:solidFill>
                          <a:schemeClr val="bg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kern="1200" baseline="0" dirty="0" smtClean="0">
                        <a:solidFill>
                          <a:schemeClr val="bg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i="0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6.3%</a:t>
                      </a:r>
                      <a:endParaRPr lang="en-US" sz="1400" b="1" i="0" u="none" strike="noStrike" kern="1200" baseline="0" dirty="0" smtClean="0">
                        <a:solidFill>
                          <a:schemeClr val="bg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AE" sz="14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خط اساس</a:t>
                      </a:r>
                      <a:endParaRPr lang="en-US" sz="1400" b="1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ادارة الموارد البشرية</a:t>
                      </a:r>
                      <a:endParaRPr lang="en-US" sz="16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(2) نسبة الموظفين تاركي الخدمة ممن حققوا نتائج يفوق التوقعات فأعلى من اجمالي تاركي الخدمة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419753"/>
              </p:ext>
            </p:extLst>
          </p:nvPr>
        </p:nvGraphicFramePr>
        <p:xfrm>
          <a:off x="2100072" y="6096000"/>
          <a:ext cx="7043928" cy="287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7728">
                  <a:extLst>
                    <a:ext uri="{9D8B030D-6E8A-4147-A177-3AD203B41FA5}">
                      <a16:colId xmlns:a16="http://schemas.microsoft.com/office/drawing/2014/main" xmlns="" val="3254865247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6486"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>
                          <a:tab pos="7231380" algn="l"/>
                        </a:tabLst>
                        <a:defRPr/>
                      </a:pPr>
                      <a:r>
                        <a:rPr lang="ar-AE" sz="1200" baseline="0" dirty="0" smtClean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مؤشر جديد المستهدف خط اساس</a:t>
                      </a:r>
                      <a:endParaRPr lang="en-US" sz="1200" dirty="0" smtClean="0">
                        <a:solidFill>
                          <a:schemeClr val="bg1"/>
                        </a:solidFill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7231380" algn="l"/>
                        </a:tabLst>
                      </a:pPr>
                      <a:r>
                        <a:rPr lang="ar-SA" sz="1200" b="1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المتأخر او المحقق 85% فما دون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7231380" algn="l"/>
                        </a:tabLst>
                      </a:pPr>
                      <a:r>
                        <a:rPr lang="ar-SA" sz="1200" b="1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المحقق 85%-95%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7231380" algn="l"/>
                        </a:tabLst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المحقق 95%-100%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806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AE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المؤشرات </a:t>
            </a:r>
            <a:r>
              <a:rPr lang="ar-AE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التشغيلية </a:t>
            </a:r>
            <a:r>
              <a:rPr lang="ar-JO" sz="3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لخطة المعرفة 2018</a:t>
            </a:r>
            <a:endParaRPr lang="en-US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974564"/>
              </p:ext>
            </p:extLst>
          </p:nvPr>
        </p:nvGraphicFramePr>
        <p:xfrm>
          <a:off x="152400" y="1066801"/>
          <a:ext cx="11800114" cy="5257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8500"/>
                <a:gridCol w="698500"/>
                <a:gridCol w="698500"/>
                <a:gridCol w="698500"/>
                <a:gridCol w="698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035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74197">
                <a:tc>
                  <a:txBody>
                    <a:bodyPr/>
                    <a:lstStyle/>
                    <a:p>
                      <a:pPr marL="0" marR="0" lvl="0" indent="0" algn="ct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kern="1200" dirty="0" smtClean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2017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kern="1200" dirty="0" smtClean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2018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kern="1200" dirty="0" smtClean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مسؤولية القياس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kern="1200" dirty="0" smtClean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مؤشرات المعرفة التشغيلية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 smtClean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مجموعة المؤشر</a:t>
                      </a:r>
                      <a:endParaRPr lang="en-US" sz="1200" b="1" kern="1200" dirty="0" smtClean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</a:tr>
              <a:tr h="211283">
                <a:tc>
                  <a:txBody>
                    <a:bodyPr/>
                    <a:lstStyle/>
                    <a:p>
                      <a:pPr marL="0" marR="0" lvl="0" indent="0" algn="ct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 smtClean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الملاحظات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200" b="1" kern="1200" dirty="0" smtClean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الربع الرابع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200" b="1" kern="1200" dirty="0" smtClean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الربع الثالث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200" b="1" kern="1200" dirty="0" smtClean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الربع الثاني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200" b="1" kern="1200" dirty="0" smtClean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الربع الاول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 smtClean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المحقق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 smtClean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المستهدف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419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مستهدفات مقترحة</a:t>
                      </a: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40%</a:t>
                      </a: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20%</a:t>
                      </a: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</a:t>
                      </a: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</a:t>
                      </a: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1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AE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الموارد البشرية</a:t>
                      </a: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</a:t>
                      </a:r>
                      <a:r>
                        <a:rPr lang="ar-JO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 </a:t>
                      </a:r>
                      <a:r>
                        <a:rPr lang="ar-JO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نسبة موظفي الهيئة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المشاركين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 مبادرات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المعرفة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r" defTabSz="914400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الانشطة</a:t>
                      </a:r>
                      <a:endParaRPr lang="ar-AE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419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16</a:t>
                      </a: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16</a:t>
                      </a:r>
                      <a:endParaRPr lang="en-US" sz="1200" b="1" i="0" u="none" strike="noStrike" kern="1200" dirty="0" smtClean="0">
                        <a:solidFill>
                          <a:schemeClr val="bg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خط اساس</a:t>
                      </a: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الاستراتيجية والمستقبل</a:t>
                      </a: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</a:t>
                      </a:r>
                      <a:r>
                        <a:rPr lang="ar-JO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عدد</a:t>
                      </a:r>
                      <a:r>
                        <a:rPr lang="ar-JO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الخدمات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الموثقة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0887"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يرجى التأكيد</a:t>
                      </a:r>
                      <a:r>
                        <a:rPr lang="ar-JO" sz="12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من إدارة تقنية المعلومات على مدى إمكانية قياس المؤشر</a:t>
                      </a:r>
                      <a:endParaRPr lang="ar-AE" sz="1200" b="1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</a:t>
                      </a: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</a:t>
                      </a: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1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AE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تقنية المعلومات</a:t>
                      </a: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</a:t>
                      </a:r>
                      <a:r>
                        <a:rPr lang="ar-JO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معدل زيارات البوابة الداخلية للهيئة لكل موظف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0887"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2.5</a:t>
                      </a: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2.5</a:t>
                      </a: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AE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2.8 يوم عمل</a:t>
                      </a:r>
                      <a:endParaRPr lang="en-US" sz="1200" b="1" i="0" u="none" strike="noStrike" kern="1200" dirty="0">
                        <a:solidFill>
                          <a:schemeClr val="bg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خط اساس</a:t>
                      </a:r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1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AE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السياسات والشؤون القانونية</a:t>
                      </a: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r" defTabSz="914264" rtl="1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AE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(1) معدل الوقت المستغرق للرد على الاستفسارات القانونية</a:t>
                      </a:r>
                      <a:endParaRPr lang="en-US" sz="12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العمليات وإجراءات العمل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0887"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en-US" sz="12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00:05:34</a:t>
                      </a:r>
                      <a:endParaRPr lang="en-US" sz="1200" b="1" i="0" u="none" strike="noStrike" kern="1200" dirty="0">
                        <a:solidFill>
                          <a:schemeClr val="bg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خط اساس</a:t>
                      </a:r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1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AE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تقنية المعلومات</a:t>
                      </a: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(2) معدل الوقت المستغرق في الاجابة على اتصالات المتعاملين عبر مركز الاتصال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0887"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حسب التوجه ضمن مقترح فرق باقات العمل سيتم العمل للحصول على شهادة الايزو في علاقات المتعاملين</a:t>
                      </a:r>
                      <a:endParaRPr lang="ar-AE" sz="1200" b="1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</a:t>
                      </a: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AE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</a:t>
                      </a:r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AE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</a:t>
                      </a:r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1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AE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الاستراتيجية والمستقبل</a:t>
                      </a: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264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JO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(3)</a:t>
                      </a:r>
                      <a:r>
                        <a:rPr lang="ar-AE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</a:t>
                      </a:r>
                      <a:r>
                        <a:rPr lang="ar-AE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الشهادات المعيارية العالمية التي حصدتها الجهة</a:t>
                      </a:r>
                      <a:endParaRPr lang="en-US" sz="12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0887"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0</a:t>
                      </a: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0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AE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0</a:t>
                      </a:r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تقنية المعلومات</a:t>
                      </a: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264" rtl="1" eaLnBrk="1" fontAlgn="ctr" latinLnBrk="0" hangingPunct="1"/>
                      <a:r>
                        <a:rPr lang="ar-AE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</a:t>
                      </a:r>
                      <a:r>
                        <a:rPr lang="ar-JO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</a:t>
                      </a:r>
                      <a:r>
                        <a:rPr lang="ar-AE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) </a:t>
                      </a:r>
                      <a:r>
                        <a:rPr lang="ar-AE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الاختراقات الامنية التي تمت على شبكات وخوادم الهيئة </a:t>
                      </a:r>
                      <a:endParaRPr lang="ar-AE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4197"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AE" sz="1200" b="1" kern="1200" dirty="0" smtClean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19%</a:t>
                      </a:r>
                      <a:endParaRPr lang="en-US" sz="12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 smtClean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خط اساس</a:t>
                      </a:r>
                      <a:endParaRPr lang="en-US" sz="1200" b="1" kern="1200" dirty="0" smtClean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 smtClean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الاستراتيجية والمستقبل</a:t>
                      </a:r>
                      <a:endParaRPr lang="en-US" sz="1200" b="1" kern="1200" dirty="0" smtClean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AE" sz="1200" b="1" kern="1200" dirty="0" smtClean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(1) معدل الاقتراحات المجدية الى عدد الموظفين في الهيئة 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JO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المعرفة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4197"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</a:t>
                      </a: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AE" sz="1200" b="1" kern="1200" dirty="0" smtClean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AE" sz="1200" b="1" kern="1200" dirty="0" smtClean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 smtClean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الاستراتيجية والمستقبل</a:t>
                      </a:r>
                      <a:endParaRPr lang="en-US" sz="1200" b="1" kern="1200" dirty="0" smtClean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dirty="0" smtClean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</a:t>
                      </a:r>
                      <a:r>
                        <a:rPr lang="ar-JO" sz="1200" b="1" kern="1200" dirty="0" smtClean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</a:t>
                      </a:r>
                      <a:r>
                        <a:rPr lang="ar-AE" sz="1200" b="1" kern="1200" dirty="0" smtClean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) </a:t>
                      </a:r>
                      <a:r>
                        <a:rPr lang="ar-AE" sz="1200" b="1" kern="1200" dirty="0" smtClean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المبادرات المبتكرة التي اطلقتها الهيئة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5903"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1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نادي القراءة ، المكتبة، المكتبة الإلكترونية،</a:t>
                      </a:r>
                      <a:r>
                        <a:rPr lang="ar-AE" sz="11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مجلة صدى الموارد البشرية، مجلة الموارد البشرية، نادي الموارد البشرية، مؤتمر الموارد البشرية، المنتدى الإلكتروني للموارد البشرية</a:t>
                      </a:r>
                      <a:endParaRPr lang="en-US" sz="11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8</a:t>
                      </a: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AE" sz="1200" b="1" kern="1200" dirty="0" smtClean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8</a:t>
                      </a:r>
                      <a:endParaRPr lang="en-US" sz="12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AE" sz="1200" b="1" kern="1200" dirty="0" smtClean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خط اساس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1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AE" sz="1200" b="1" kern="1200" dirty="0" smtClean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فريق ادارة المعرفة</a:t>
                      </a:r>
                      <a:endParaRPr lang="en-US" sz="1200" b="1" kern="1200" dirty="0" smtClean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 smtClean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(3) عدد منصات تبادل المعرفة المفعلة</a:t>
                      </a:r>
                      <a:endParaRPr lang="en-US" sz="1200" b="1" kern="1200" dirty="0" smtClean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4197"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77%</a:t>
                      </a: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JO" sz="1200" b="1" kern="1200" dirty="0" smtClean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76%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AE" sz="1200" b="1" kern="1200" dirty="0" smtClean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70%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 smtClean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الاستراتيجية والمستقبل</a:t>
                      </a:r>
                      <a:endParaRPr lang="en-US" sz="1200" b="1" kern="1200" dirty="0" smtClean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نسبة </a:t>
                      </a:r>
                      <a:r>
                        <a:rPr lang="ar-JO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رضا موظفي</a:t>
                      </a:r>
                      <a:r>
                        <a:rPr lang="ar-JO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الهيئة </a:t>
                      </a:r>
                      <a:r>
                        <a:rPr lang="ar-AE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 </a:t>
                      </a:r>
                      <a:r>
                        <a:rPr lang="ar-AE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مبادرات المعرفة في الهيئة</a:t>
                      </a:r>
                      <a:endParaRPr lang="ar-AE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JO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الموارد البشرية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4197"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</a:t>
                      </a: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</a:t>
                      </a: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JO" sz="1200" b="1" kern="1200" dirty="0" smtClean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JO" sz="1200" b="1" kern="1200" dirty="0" smtClean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 smtClean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الاستراتيجية والمستقبل</a:t>
                      </a:r>
                      <a:endParaRPr lang="en-US" sz="1200" b="1" kern="1200" dirty="0" smtClean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 الموظفين الذين تم تكريمهم بناءً على اقتراحاتهم المبتكرة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4197"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en-US" sz="12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JO" sz="1200" b="1" kern="1200" dirty="0" smtClean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100</a:t>
                      </a:r>
                      <a:r>
                        <a:rPr lang="ar-AE" sz="1200" b="1" kern="1200" dirty="0" smtClean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%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JO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الموارد البشرية</a:t>
                      </a:r>
                      <a:endParaRPr lang="en-US" sz="1200" b="1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نسبة</a:t>
                      </a:r>
                      <a:r>
                        <a:rPr lang="ar-JO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الموظفين الحاصلين على التدريب</a:t>
                      </a:r>
                      <a:endParaRPr lang="ar-AE" sz="12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4197"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2%</a:t>
                      </a: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JO" sz="1200" b="1" kern="1200" dirty="0" smtClean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13%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ar-JO" sz="1200" b="1" kern="1200" dirty="0" smtClean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2%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 smtClean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الاستراتيجية والمستقبل</a:t>
                      </a:r>
                      <a:endParaRPr lang="en-US" sz="1200" b="1" kern="1200" dirty="0" smtClean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مستوى التحسن في</a:t>
                      </a:r>
                      <a:r>
                        <a:rPr lang="ar-JO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مستويات رضا المتعاملين</a:t>
                      </a:r>
                      <a:endParaRPr lang="ar-AE" sz="12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العمل المؤسسي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302366"/>
              </p:ext>
            </p:extLst>
          </p:nvPr>
        </p:nvGraphicFramePr>
        <p:xfrm>
          <a:off x="2100072" y="6418453"/>
          <a:ext cx="7043928" cy="287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7728">
                  <a:extLst>
                    <a:ext uri="{9D8B030D-6E8A-4147-A177-3AD203B41FA5}">
                      <a16:colId xmlns:a16="http://schemas.microsoft.com/office/drawing/2014/main" xmlns="" val="3254865247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6486"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>
                          <a:tab pos="7231380" algn="l"/>
                        </a:tabLst>
                        <a:defRPr/>
                      </a:pPr>
                      <a:r>
                        <a:rPr lang="ar-AE" sz="1200" baseline="0" dirty="0" smtClean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مؤشر جديد المستهدف خط اساس</a:t>
                      </a:r>
                      <a:endParaRPr lang="en-US" sz="1200" dirty="0" smtClean="0">
                        <a:solidFill>
                          <a:schemeClr val="bg1"/>
                        </a:solidFill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7231380" algn="l"/>
                        </a:tabLst>
                      </a:pPr>
                      <a:r>
                        <a:rPr lang="ar-SA" sz="1200" b="1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المتأخر او المحقق 85% فما دون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7231380" algn="l"/>
                        </a:tabLst>
                      </a:pPr>
                      <a:r>
                        <a:rPr lang="ar-SA" sz="1200" b="1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المحقق 85%-95%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7231380" algn="l"/>
                        </a:tabLst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المحقق 95%-100%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Times New Roman" panose="02020603050405020304" pitchFamily="18" charset="0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62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JO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التوصيات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833276"/>
              </p:ext>
            </p:extLst>
          </p:nvPr>
        </p:nvGraphicFramePr>
        <p:xfrm>
          <a:off x="152400" y="1524000"/>
          <a:ext cx="11887200" cy="40434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189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821083"/>
                <a:gridCol w="507272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7447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44015"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المستهدف والاطار الزمني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المسؤولية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6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المبادرات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6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#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B68A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5679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ديسمبر 2018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فريق المعرفة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قياس مستوى نضج المعرفة في الهيئة نهاية العام 2018 بناءً على الدليل </a:t>
                      </a:r>
                      <a:r>
                        <a:rPr lang="ar-JO" sz="14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الاسترشادي</a:t>
                      </a: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لإدارة المعرفة</a:t>
                      </a:r>
                      <a:endParaRPr lang="en-US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ar-AE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1967">
                <a:tc>
                  <a:txBody>
                    <a:bodyPr/>
                    <a:lstStyle/>
                    <a:p>
                      <a:pPr algn="ctr"/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مستمر حسب دورية كل مؤشر اداء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فريق المعرفة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قياس نتائج مؤشرات الأداء ذات العلاقة بالمعرفة</a:t>
                      </a:r>
                      <a:endParaRPr lang="ar-AE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6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78051">
                <a:tc>
                  <a:txBody>
                    <a:bodyPr/>
                    <a:lstStyle/>
                    <a:p>
                      <a:pPr algn="ctr"/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مارس 2018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فريق المعرفة</a:t>
                      </a:r>
                      <a:endParaRPr lang="en-US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متابعة تنفيذ خطة شهر القراءة (مارس 2018)</a:t>
                      </a:r>
                      <a:endParaRPr lang="ar-AE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</a:t>
                      </a:r>
                      <a:endParaRPr lang="en-US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766888"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الربع الأول 2018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إدارة الشؤون المالية</a:t>
                      </a:r>
                      <a:endParaRPr lang="en-US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توفير الميزانية الخاصة بمبادرات القراءة (مسابقة مجلة صدى وتوفير مواد القراءة المطلوبة)</a:t>
                      </a:r>
                      <a:endParaRPr lang="ar-AE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</a:t>
                      </a:r>
                      <a:endParaRPr lang="en-US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6888">
                <a:tc>
                  <a:txBody>
                    <a:bodyPr/>
                    <a:lstStyle/>
                    <a:p>
                      <a:pPr algn="ctr" rtl="1"/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مستمر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26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مدراء الادارات</a:t>
                      </a:r>
                      <a:endParaRPr lang="en-US" sz="14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رفع مستوى تعاون مدراء الادارات لتشجيع موظفيهم على حضور</a:t>
                      </a:r>
                      <a:r>
                        <a:rPr lang="ar-AE" sz="14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فعاليات القراءة والمعرفة من خلال ترشيح الاسماء المشاركة في كل فعالية من قبل مدير الادارة</a:t>
                      </a:r>
                      <a:endParaRPr lang="ar-AE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</a:t>
                      </a:r>
                      <a:endParaRPr lang="en-US" sz="1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B159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16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165544" y="2057400"/>
            <a:ext cx="76200" cy="1600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21832" y="2050181"/>
            <a:ext cx="2941831" cy="1685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3600" b="0" i="0" u="none" strike="noStrike" kern="1200" cap="none" spc="0" normalizeH="0" baseline="0" noProof="0" dirty="0">
                <a:ln>
                  <a:noFill/>
                </a:ln>
                <a:solidFill>
                  <a:srgbClr val="B68A35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مع خالص الشكر،،،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B68A35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3600" b="0" i="0" u="none" strike="noStrike" kern="1200" cap="none" spc="0" normalizeH="0" baseline="0" noProof="0" dirty="0">
                <a:ln>
                  <a:noFill/>
                </a:ln>
                <a:solidFill>
                  <a:srgbClr val="B68A35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فريق معرفة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B68A35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0241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نسق Offic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568CE430E0D62840A7AAB60FDFE350BA" ma:contentTypeVersion="7" ma:contentTypeDescription="إنشاء مستند جديد." ma:contentTypeScope="" ma:versionID="c37a9e45cf0f893930f46920f83a1283">
  <xsd:schema xmlns:xsd="http://www.w3.org/2001/XMLSchema" xmlns:xs="http://www.w3.org/2001/XMLSchema" xmlns:p="http://schemas.microsoft.com/office/2006/metadata/properties" xmlns:ns1="http://schemas.microsoft.com/sharepoint/v3" xmlns:ns2="b25ebfa4-1b7e-48bd-a3db-e97c1109f05d" xmlns:ns3="afcbfe06-5245-49cf-88ca-92038b990d34" targetNamespace="http://schemas.microsoft.com/office/2006/metadata/properties" ma:root="true" ma:fieldsID="68d8cd2c27a3d23c39c522c2c13e0513" ns1:_="" ns2:_="" ns3:_="">
    <xsd:import namespace="http://schemas.microsoft.com/sharepoint/v3"/>
    <xsd:import namespace="b25ebfa4-1b7e-48bd-a3db-e97c1109f05d"/>
    <xsd:import namespace="afcbfe06-5245-49cf-88ca-92038b990d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ol_Department" minOccurs="0"/>
                <xsd:element ref="ns3:Sort_x0020_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ol_Department" ma:index="11" nillable="true" ma:displayName="القسم" ma:internalName="ol_Departmen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5ebfa4-1b7e-48bd-a3db-e97c1109f05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قيمة معرّف المستند" ma:description="قيمة معرّف المستند المحددة لهذا العنصر." ma:internalName="_dlc_DocId" ma:readOnly="true">
      <xsd:simpleType>
        <xsd:restriction base="dms:Text"/>
      </xsd:simpleType>
    </xsd:element>
    <xsd:element name="_dlc_DocIdUrl" ma:index="9" nillable="true" ma:displayName="معرّف المستند" ma:description="ارتباط دائم إلى هذا المستند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cbfe06-5245-49cf-88ca-92038b990d34" elementFormDefault="qualified">
    <xsd:import namespace="http://schemas.microsoft.com/office/2006/documentManagement/types"/>
    <xsd:import namespace="http://schemas.microsoft.com/office/infopath/2007/PartnerControls"/>
    <xsd:element name="Sort_x0020_Order" ma:index="12" nillable="true" ma:displayName="Sort Order" ma:description="Sort column for sorting items inside this folder" ma:indexed="true" ma:internalName="Sort_x0020_Order" ma:percentage="FALSE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ort_x0020_Order xmlns="afcbfe06-5245-49cf-88ca-92038b990d34" xsi:nil="true"/>
    <ol_Department xmlns="http://schemas.microsoft.com/sharepoint/v3" xsi:nil="true"/>
    <_dlc_DocId xmlns="b25ebfa4-1b7e-48bd-a3db-e97c1109f05d">FAHRDOCID-61-21551</_dlc_DocId>
    <_dlc_DocIdUrl xmlns="b25ebfa4-1b7e-48bd-a3db-e97c1109f05d">
      <Url>http://portal.fahr.gov.ae/_layouts/15/DocIdRedir.aspx?ID=FAHRDOCID-61-21551</Url>
      <Description>FAHRDOCID-61-21551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C40051-E34A-4AF2-A6FB-8928ED4AF9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25ebfa4-1b7e-48bd-a3db-e97c1109f05d"/>
    <ds:schemaRef ds:uri="afcbfe06-5245-49cf-88ca-92038b990d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FDCBAE-98E4-4041-9617-42670BF16DE7}">
  <ds:schemaRefs>
    <ds:schemaRef ds:uri="http://purl.org/dc/elements/1.1/"/>
    <ds:schemaRef ds:uri="http://schemas.microsoft.com/office/2006/documentManagement/types"/>
    <ds:schemaRef ds:uri="http://purl.org/dc/terms/"/>
    <ds:schemaRef ds:uri="http://purl.org/dc/dcmitype/"/>
    <ds:schemaRef ds:uri="b25ebfa4-1b7e-48bd-a3db-e97c1109f05d"/>
    <ds:schemaRef ds:uri="afcbfe06-5245-49cf-88ca-92038b990d34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CEAF4AF-2BAC-4F6E-AE46-B18F6EBB1D56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74C3E0DC-E4C4-4A81-814B-1492F77C7A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26967</TotalTime>
  <Words>1101</Words>
  <Application>Microsoft Office PowerPoint</Application>
  <PresentationFormat>Widescreen</PresentationFormat>
  <Paragraphs>270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Dubai</vt:lpstr>
      <vt:lpstr>Sakkal Majalla</vt:lpstr>
      <vt:lpstr>Times New Roman</vt:lpstr>
      <vt:lpstr>نسق Office</vt:lpstr>
      <vt:lpstr>4_نسق Office</vt:lpstr>
      <vt:lpstr>PowerPoint Presentation</vt:lpstr>
      <vt:lpstr>خطة المعرفة لعام 2018</vt:lpstr>
      <vt:lpstr>خطة المعرفة لعام 2018</vt:lpstr>
      <vt:lpstr>المخاطر</vt:lpstr>
      <vt:lpstr>المؤشرات الاستراتيجية لخطة المعرفة 2018</vt:lpstr>
      <vt:lpstr>المؤشرات التشغيلية لخطة المعرفة 2018</vt:lpstr>
      <vt:lpstr>التوصيات</vt:lpstr>
      <vt:lpstr>PowerPoint Presentation</vt:lpstr>
    </vt:vector>
  </TitlesOfParts>
  <Company>FAHR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ايريل بولد 40 بوينت</dc:title>
  <dc:creator>Ashraf alamaireh</dc:creator>
  <cp:lastModifiedBy>Ashraf S. Al Amaireh</cp:lastModifiedBy>
  <cp:revision>548</cp:revision>
  <cp:lastPrinted>2017-10-24T06:56:01Z</cp:lastPrinted>
  <dcterms:created xsi:type="dcterms:W3CDTF">2015-10-26T06:27:33Z</dcterms:created>
  <dcterms:modified xsi:type="dcterms:W3CDTF">2018-03-14T08:18:49Z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0x010100568CE430E0D62840A7AAB60FDFE350BA</vt:lpwstr>
  </property>
  <property fmtid="{D5CDD505-2E9C-101B-9397-08002B2CF9AE}" pid="3" name="_dlc_DocIdItemGuid">
    <vt:lpwstr>67f4def8-8072-495f-a100-199814118ad3</vt:lpwstr>
  </property>
</Properties>
</file>