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  <p:sldMasterId id="2147483652" r:id="rId6"/>
  </p:sldMasterIdLst>
  <p:notesMasterIdLst>
    <p:notesMasterId r:id="rId10"/>
  </p:notesMasterIdLst>
  <p:handoutMasterIdLst>
    <p:handoutMasterId r:id="rId11"/>
  </p:handoutMasterIdLst>
  <p:sldIdLst>
    <p:sldId id="256" r:id="rId7"/>
    <p:sldId id="428" r:id="rId8"/>
    <p:sldId id="42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CB3828E-FA3E-43DF-9DA6-98534034D5AB}">
          <p14:sldIdLst>
            <p14:sldId id="256"/>
            <p14:sldId id="428"/>
            <p14:sldId id="42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a A. Ibrahim" initials="AAI" lastIdx="3" clrIdx="0">
    <p:extLst>
      <p:ext uri="{19B8F6BF-5375-455C-9EA6-DF929625EA0E}">
        <p15:presenceInfo xmlns:p15="http://schemas.microsoft.com/office/powerpoint/2012/main" userId="S-1-5-21-2952978500-1401317594-660745576-77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9E46"/>
    <a:srgbClr val="FF33CC"/>
    <a:srgbClr val="CF1F29"/>
    <a:srgbClr val="C36619"/>
    <a:srgbClr val="FF00FF"/>
    <a:srgbClr val="942825"/>
    <a:srgbClr val="CEE278"/>
    <a:srgbClr val="B68A35"/>
    <a:srgbClr val="B5D439"/>
    <a:srgbClr val="AFA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74" autoAdjust="0"/>
    <p:restoredTop sz="91180" autoAdjust="0"/>
  </p:normalViewPr>
  <p:slideViewPr>
    <p:cSldViewPr>
      <p:cViewPr varScale="1">
        <p:scale>
          <a:sx n="110" d="100"/>
          <a:sy n="110" d="100"/>
        </p:scale>
        <p:origin x="144" y="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82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08F011-1A44-42A4-9795-97F144430F8C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5E177A-26E8-409B-96FE-5DD82AEFA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48926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72BC11-6803-4E0B-8603-89B6A2963DC3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75373-734A-4BD7-B097-934598F52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0855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75373-734A-4BD7-B097-934598F528BC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218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 userDrawn="1"/>
        </p:nvSpPr>
        <p:spPr>
          <a:xfrm>
            <a:off x="0" y="4953000"/>
            <a:ext cx="12192000" cy="19050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217083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 userDrawn="1"/>
        </p:nvSpPr>
        <p:spPr>
          <a:xfrm>
            <a:off x="0" y="6667503"/>
            <a:ext cx="12192000" cy="1905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8" rIns="91428" bIns="45718" rtlCol="0" anchor="ctr"/>
          <a:lstStyle/>
          <a:p>
            <a:pPr algn="ctr" defTabSz="914264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4" name="عنصر نائب لرقم الشريحة 5"/>
          <p:cNvSpPr txBox="1">
            <a:spLocks/>
          </p:cNvSpPr>
          <p:nvPr userDrawn="1"/>
        </p:nvSpPr>
        <p:spPr>
          <a:xfrm>
            <a:off x="-50800" y="6637340"/>
            <a:ext cx="19304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5" name="عنصر نائب لرقم الشريحة 5"/>
          <p:cNvSpPr txBox="1">
            <a:spLocks/>
          </p:cNvSpPr>
          <p:nvPr userDrawn="1"/>
        </p:nvSpPr>
        <p:spPr>
          <a:xfrm>
            <a:off x="11684000" y="6608764"/>
            <a:ext cx="7112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z="1500" smtClean="0">
                <a:solidFill>
                  <a:prstClr val="white"/>
                </a:solidFill>
              </a:rPr>
              <a:pPr/>
              <a:t>‹#›</a:t>
            </a:fld>
            <a:endParaRPr lang="en-US" sz="1500" dirty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30411" y="1005031"/>
            <a:ext cx="11988800" cy="0"/>
          </a:xfrm>
          <a:prstGeom prst="line">
            <a:avLst/>
          </a:prstGeom>
          <a:ln>
            <a:solidFill>
              <a:srgbClr val="B68A35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4808817" y="157364"/>
            <a:ext cx="6430315" cy="731783"/>
          </a:xfrm>
          <a:prstGeom prst="rect">
            <a:avLst/>
          </a:prstGeom>
        </p:spPr>
        <p:txBody>
          <a:bodyPr lIns="91410" tIns="45710" rIns="91410" bIns="45710" anchor="ctr" anchorCtr="0">
            <a:normAutofit/>
          </a:bodyPr>
          <a:lstStyle>
            <a:lvl1pPr marL="0" indent="0" algn="r" defTabSz="914264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500" b="1" kern="1200" dirty="0">
                <a:solidFill>
                  <a:srgbClr val="B68A35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ar-AE" dirty="0"/>
              <a:t>الموضوع</a:t>
            </a:r>
            <a:endParaRPr lang="en-US" dirty="0"/>
          </a:p>
        </p:txBody>
      </p:sp>
      <p:sp>
        <p:nvSpPr>
          <p:cNvPr id="8" name="عنصر نائب لرقم الشريحة 5"/>
          <p:cNvSpPr txBox="1">
            <a:spLocks/>
          </p:cNvSpPr>
          <p:nvPr userDrawn="1"/>
        </p:nvSpPr>
        <p:spPr>
          <a:xfrm>
            <a:off x="0" y="6637340"/>
            <a:ext cx="19304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JO" sz="1200" b="1" dirty="0" smtClean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ديسمبر 2018</a:t>
            </a:r>
            <a:endParaRPr lang="en-US" sz="1200" b="1" dirty="0">
              <a:solidFill>
                <a:prstClr val="white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37485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 userDrawn="1"/>
        </p:nvSpPr>
        <p:spPr>
          <a:xfrm>
            <a:off x="0" y="6667500"/>
            <a:ext cx="12192000" cy="1905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5720" y="990600"/>
            <a:ext cx="12070080" cy="0"/>
          </a:xfrm>
          <a:prstGeom prst="line">
            <a:avLst/>
          </a:prstGeom>
          <a:ln>
            <a:solidFill>
              <a:srgbClr val="CFA859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674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259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 userDrawn="1"/>
        </p:nvSpPr>
        <p:spPr>
          <a:xfrm>
            <a:off x="0" y="6667503"/>
            <a:ext cx="12192000" cy="1905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8" rIns="91428" bIns="45718" rtlCol="0" anchor="ctr"/>
          <a:lstStyle/>
          <a:p>
            <a:pPr algn="ctr" defTabSz="914264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4" name="عنصر نائب لرقم الشريحة 5"/>
          <p:cNvSpPr txBox="1">
            <a:spLocks/>
          </p:cNvSpPr>
          <p:nvPr userDrawn="1"/>
        </p:nvSpPr>
        <p:spPr>
          <a:xfrm>
            <a:off x="-50800" y="6637340"/>
            <a:ext cx="19304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5" name="عنصر نائب لرقم الشريحة 5"/>
          <p:cNvSpPr txBox="1">
            <a:spLocks/>
          </p:cNvSpPr>
          <p:nvPr userDrawn="1"/>
        </p:nvSpPr>
        <p:spPr>
          <a:xfrm>
            <a:off x="11684000" y="6608764"/>
            <a:ext cx="7112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z="1500" smtClean="0">
                <a:solidFill>
                  <a:prstClr val="white"/>
                </a:solidFill>
              </a:rPr>
              <a:pPr/>
              <a:t>‹#›</a:t>
            </a:fld>
            <a:endParaRPr lang="en-US" sz="1500" dirty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30411" y="1005031"/>
            <a:ext cx="11988800" cy="0"/>
          </a:xfrm>
          <a:prstGeom prst="line">
            <a:avLst/>
          </a:prstGeom>
          <a:ln>
            <a:solidFill>
              <a:srgbClr val="B68A35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4808817" y="157364"/>
            <a:ext cx="6430315" cy="731783"/>
          </a:xfrm>
          <a:prstGeom prst="rect">
            <a:avLst/>
          </a:prstGeom>
        </p:spPr>
        <p:txBody>
          <a:bodyPr lIns="91410" tIns="45710" rIns="91410" bIns="45710" anchor="ctr" anchorCtr="0">
            <a:normAutofit/>
          </a:bodyPr>
          <a:lstStyle>
            <a:lvl1pPr marL="0" indent="0" algn="r" defTabSz="914264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500" b="1" kern="1200" dirty="0">
                <a:solidFill>
                  <a:srgbClr val="B68A35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ar-AE" dirty="0" smtClean="0"/>
              <a:t>الموضوع</a:t>
            </a:r>
            <a:endParaRPr lang="en-US" dirty="0"/>
          </a:p>
        </p:txBody>
      </p:sp>
      <p:sp>
        <p:nvSpPr>
          <p:cNvPr id="8" name="عنصر نائب لرقم الشريحة 5"/>
          <p:cNvSpPr txBox="1">
            <a:spLocks/>
          </p:cNvSpPr>
          <p:nvPr userDrawn="1"/>
        </p:nvSpPr>
        <p:spPr>
          <a:xfrm>
            <a:off x="0" y="6637340"/>
            <a:ext cx="19304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JO" sz="1200" b="1" dirty="0" smtClean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مارس 2019</a:t>
            </a:r>
            <a:endParaRPr lang="en-US" sz="1200" b="1" dirty="0">
              <a:solidFill>
                <a:prstClr val="white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5877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lIns="91428" tIns="45718" rIns="91428" bIns="45718"/>
          <a:lstStyle/>
          <a:p>
            <a:pPr defTabSz="914264"/>
            <a:endParaRPr lang="en-US" sz="1900">
              <a:solidFill>
                <a:prstClr val="black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lIns="91428" tIns="45718" rIns="91428" bIns="45718"/>
          <a:lstStyle/>
          <a:p>
            <a:pPr defTabSz="914264"/>
            <a:r>
              <a:rPr lang="ar-AE" sz="1900">
                <a:solidFill>
                  <a:prstClr val="black"/>
                </a:solidFill>
              </a:rPr>
              <a:t>مايو 2016</a:t>
            </a:r>
            <a:endParaRPr lang="en-US" sz="1900">
              <a:solidFill>
                <a:prstClr val="black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lIns="91428" tIns="45718" rIns="91428" bIns="45718"/>
          <a:lstStyle/>
          <a:p>
            <a:pPr defTabSz="914264"/>
            <a:fld id="{56427F38-63A5-4D63-9399-D970397CA46A}" type="slidenum">
              <a:rPr lang="en-US" sz="1900">
                <a:solidFill>
                  <a:prstClr val="black"/>
                </a:solidFill>
              </a:rPr>
              <a:pPr defTabSz="914264"/>
              <a:t>‹#›</a:t>
            </a:fld>
            <a:endParaRPr lang="en-US" sz="1900">
              <a:solidFill>
                <a:prstClr val="black"/>
              </a:solidFill>
            </a:endParaRPr>
          </a:p>
        </p:txBody>
      </p:sp>
      <p:sp>
        <p:nvSpPr>
          <p:cNvPr id="8" name="مستطيل 7"/>
          <p:cNvSpPr/>
          <p:nvPr userDrawn="1"/>
        </p:nvSpPr>
        <p:spPr>
          <a:xfrm>
            <a:off x="0" y="4953000"/>
            <a:ext cx="12192000" cy="19050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8" rIns="91428" bIns="45718" rtlCol="0" anchor="ctr"/>
          <a:lstStyle/>
          <a:p>
            <a:pPr algn="ctr" defTabSz="914264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9" name="عنصر نائب لرقم الشريحة 5"/>
          <p:cNvSpPr txBox="1">
            <a:spLocks/>
          </p:cNvSpPr>
          <p:nvPr userDrawn="1"/>
        </p:nvSpPr>
        <p:spPr>
          <a:xfrm>
            <a:off x="11684000" y="6608764"/>
            <a:ext cx="7112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z="1500" smtClean="0">
                <a:solidFill>
                  <a:prstClr val="white"/>
                </a:solidFill>
              </a:rPr>
              <a:pPr/>
              <a:t>‹#›</a:t>
            </a:fld>
            <a:endParaRPr lang="en-US" sz="15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823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 userDrawn="1"/>
        </p:nvSpPr>
        <p:spPr>
          <a:xfrm>
            <a:off x="0" y="6667503"/>
            <a:ext cx="12192000" cy="1905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8" rIns="91428" bIns="45718" rtlCol="0" anchor="ctr"/>
          <a:lstStyle/>
          <a:p>
            <a:pPr algn="ctr" defTabSz="914264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5" name="عنصر نائب لرقم الشريحة 5"/>
          <p:cNvSpPr txBox="1">
            <a:spLocks/>
          </p:cNvSpPr>
          <p:nvPr userDrawn="1"/>
        </p:nvSpPr>
        <p:spPr>
          <a:xfrm>
            <a:off x="11684000" y="6608764"/>
            <a:ext cx="7112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z="1500" smtClean="0">
                <a:solidFill>
                  <a:prstClr val="white"/>
                </a:solidFill>
              </a:rPr>
              <a:pPr/>
              <a:t>‹#›</a:t>
            </a:fld>
            <a:endParaRPr lang="en-US" sz="1500" dirty="0">
              <a:solidFill>
                <a:prstClr val="white"/>
              </a:solidFill>
            </a:endParaRPr>
          </a:p>
        </p:txBody>
      </p:sp>
      <p:sp>
        <p:nvSpPr>
          <p:cNvPr id="6" name="عنصر نائب لرقم الشريحة 5"/>
          <p:cNvSpPr txBox="1">
            <a:spLocks/>
          </p:cNvSpPr>
          <p:nvPr userDrawn="1"/>
        </p:nvSpPr>
        <p:spPr>
          <a:xfrm>
            <a:off x="0" y="6637340"/>
            <a:ext cx="19304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JO" sz="1200" b="1" dirty="0" smtClean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ديسمبر 2018</a:t>
            </a:r>
            <a:endParaRPr lang="en-US" sz="1200" b="1" dirty="0">
              <a:solidFill>
                <a:prstClr val="white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2037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9460089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 userDrawn="1"/>
        </p:nvSpPr>
        <p:spPr>
          <a:xfrm>
            <a:off x="0" y="6667500"/>
            <a:ext cx="12192000" cy="1905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1" tIns="45708" rIns="91411" bIns="45708" rtlCol="0" anchor="ctr"/>
          <a:lstStyle/>
          <a:p>
            <a:pPr defTabSz="914118" rtl="1"/>
            <a:endParaRPr lang="en-US" sz="1100" b="1" dirty="0">
              <a:solidFill>
                <a:srgbClr val="FFFFFF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84835" y="990600"/>
            <a:ext cx="11988800" cy="0"/>
          </a:xfrm>
          <a:prstGeom prst="line">
            <a:avLst/>
          </a:prstGeom>
          <a:ln>
            <a:solidFill>
              <a:srgbClr val="B68A35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 hasCustomPrompt="1"/>
          </p:nvPr>
        </p:nvSpPr>
        <p:spPr>
          <a:xfrm>
            <a:off x="5181600" y="142931"/>
            <a:ext cx="6096000" cy="731783"/>
          </a:xfrm>
          <a:prstGeom prst="rect">
            <a:avLst/>
          </a:prstGeom>
        </p:spPr>
        <p:txBody>
          <a:bodyPr lIns="91422" tIns="45710" rIns="91422" bIns="45710" anchor="ctr" anchorCtr="0">
            <a:normAutofit/>
          </a:bodyPr>
          <a:lstStyle>
            <a:lvl1pPr marL="0" indent="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500" b="1" kern="1200" dirty="0">
                <a:solidFill>
                  <a:srgbClr val="B68A35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ar-AE" dirty="0"/>
              <a:t>الموضوع</a:t>
            </a:r>
            <a:endParaRPr lang="en-US" dirty="0"/>
          </a:p>
        </p:txBody>
      </p:sp>
      <p:sp>
        <p:nvSpPr>
          <p:cNvPr id="6" name="عنصر نائب لرقم الشريحة 5"/>
          <p:cNvSpPr txBox="1">
            <a:spLocks/>
          </p:cNvSpPr>
          <p:nvPr userDrawn="1"/>
        </p:nvSpPr>
        <p:spPr>
          <a:xfrm>
            <a:off x="11684000" y="6608763"/>
            <a:ext cx="711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عنصر نائب لرقم الشريحة 5"/>
          <p:cNvSpPr txBox="1">
            <a:spLocks/>
          </p:cNvSpPr>
          <p:nvPr userDrawn="1"/>
        </p:nvSpPr>
        <p:spPr>
          <a:xfrm>
            <a:off x="0" y="6637340"/>
            <a:ext cx="19304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JO" sz="1200" b="1" dirty="0" smtClean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ديسمبر 2018</a:t>
            </a:r>
            <a:endParaRPr lang="en-US" sz="1200" b="1" dirty="0">
              <a:solidFill>
                <a:prstClr val="white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05229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lIns="91428" tIns="45718" rIns="91428" bIns="45718"/>
          <a:lstStyle/>
          <a:p>
            <a:pPr defTabSz="914264"/>
            <a:endParaRPr lang="en-US" sz="1900">
              <a:solidFill>
                <a:prstClr val="black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lIns="91428" tIns="45718" rIns="91428" bIns="45718"/>
          <a:lstStyle/>
          <a:p>
            <a:pPr defTabSz="914264"/>
            <a:r>
              <a:rPr lang="ar-AE" sz="1900">
                <a:solidFill>
                  <a:prstClr val="black"/>
                </a:solidFill>
              </a:rPr>
              <a:t>مايو 2016</a:t>
            </a:r>
            <a:endParaRPr lang="en-US" sz="1900">
              <a:solidFill>
                <a:prstClr val="black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lIns="91428" tIns="45718" rIns="91428" bIns="45718"/>
          <a:lstStyle/>
          <a:p>
            <a:pPr defTabSz="914264"/>
            <a:fld id="{56427F38-63A5-4D63-9399-D970397CA46A}" type="slidenum">
              <a:rPr lang="en-US" sz="1900">
                <a:solidFill>
                  <a:prstClr val="black"/>
                </a:solidFill>
              </a:rPr>
              <a:pPr defTabSz="914264"/>
              <a:t>‹#›</a:t>
            </a:fld>
            <a:endParaRPr lang="en-US" sz="1900">
              <a:solidFill>
                <a:prstClr val="black"/>
              </a:solidFill>
            </a:endParaRPr>
          </a:p>
        </p:txBody>
      </p:sp>
      <p:sp>
        <p:nvSpPr>
          <p:cNvPr id="8" name="مستطيل 7"/>
          <p:cNvSpPr/>
          <p:nvPr userDrawn="1"/>
        </p:nvSpPr>
        <p:spPr>
          <a:xfrm>
            <a:off x="0" y="4953000"/>
            <a:ext cx="12192000" cy="19050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8" rIns="91428" bIns="45718" rtlCol="0" anchor="ctr"/>
          <a:lstStyle/>
          <a:p>
            <a:pPr algn="ctr" defTabSz="914264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9" name="عنصر نائب لرقم الشريحة 5"/>
          <p:cNvSpPr txBox="1">
            <a:spLocks/>
          </p:cNvSpPr>
          <p:nvPr userDrawn="1"/>
        </p:nvSpPr>
        <p:spPr>
          <a:xfrm>
            <a:off x="11684000" y="6608764"/>
            <a:ext cx="7112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z="1500" smtClean="0">
                <a:solidFill>
                  <a:prstClr val="white"/>
                </a:solidFill>
              </a:rPr>
              <a:pPr/>
              <a:t>‹#›</a:t>
            </a:fld>
            <a:endParaRPr lang="en-US" sz="15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487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Relationship Id="rId9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9800" y="76200"/>
            <a:ext cx="879001" cy="891381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203667"/>
            <a:ext cx="5283200" cy="63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2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9808" y="76200"/>
            <a:ext cx="879001" cy="891381"/>
          </a:xfrm>
          <a:prstGeom prst="rect">
            <a:avLst/>
          </a:prstGeom>
        </p:spPr>
      </p:pic>
      <p:sp>
        <p:nvSpPr>
          <p:cNvPr id="6" name="عنصر نائب لرقم الشريحة 5"/>
          <p:cNvSpPr txBox="1">
            <a:spLocks/>
          </p:cNvSpPr>
          <p:nvPr/>
        </p:nvSpPr>
        <p:spPr>
          <a:xfrm>
            <a:off x="11684000" y="6608764"/>
            <a:ext cx="7112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z="1500" smtClean="0">
                <a:solidFill>
                  <a:prstClr val="white"/>
                </a:solidFill>
              </a:rPr>
              <a:pPr/>
              <a:t>‹#›</a:t>
            </a:fld>
            <a:endParaRPr lang="en-US" sz="1500" dirty="0">
              <a:solidFill>
                <a:prstClr val="white"/>
              </a:solidFill>
            </a:endParaRPr>
          </a:p>
        </p:txBody>
      </p:sp>
      <p:pic>
        <p:nvPicPr>
          <p:cNvPr id="143362" name="Picture 2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12" y="130572"/>
            <a:ext cx="4794928" cy="782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8041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6" r:id="rId3"/>
    <p:sldLayoutId id="2147483657" r:id="rId4"/>
    <p:sldLayoutId id="2147483658" r:id="rId5"/>
    <p:sldLayoutId id="2147483659" r:id="rId6"/>
  </p:sldLayoutIdLst>
  <p:hf sldNum="0" hdr="0" dt="0"/>
  <p:txStyles>
    <p:titleStyle>
      <a:lvl1pPr algn="ctr" defTabSz="91426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0" indent="-342850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39" indent="-285710" algn="l" defTabSz="914264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30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60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91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24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56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88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22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1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4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6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28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62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9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2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51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4103438"/>
            <a:ext cx="2754562" cy="2754562"/>
          </a:xfrm>
          <a:prstGeom prst="rect">
            <a:avLst/>
          </a:prstGeom>
        </p:spPr>
      </p:pic>
      <p:sp>
        <p:nvSpPr>
          <p:cNvPr id="6" name="عنوان فرعي 2"/>
          <p:cNvSpPr txBox="1">
            <a:spLocks/>
          </p:cNvSpPr>
          <p:nvPr/>
        </p:nvSpPr>
        <p:spPr>
          <a:xfrm>
            <a:off x="4876800" y="4610100"/>
            <a:ext cx="2057400" cy="342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 b="1" dirty="0">
                <a:solidFill>
                  <a:srgbClr val="B68A35"/>
                </a:solidFill>
              </a:rPr>
              <a:t>Federal </a:t>
            </a:r>
            <a:r>
              <a:rPr lang="pt-BR" sz="1200" b="1" dirty="0" smtClean="0">
                <a:solidFill>
                  <a:srgbClr val="B68A35"/>
                </a:solidFill>
              </a:rPr>
              <a:t>Authority</a:t>
            </a:r>
            <a:endParaRPr lang="en-US" sz="1200" dirty="0">
              <a:solidFill>
                <a:srgbClr val="B68A35"/>
              </a:solidFill>
            </a:endParaRPr>
          </a:p>
        </p:txBody>
      </p:sp>
      <p:sp>
        <p:nvSpPr>
          <p:cNvPr id="2" name="AutoShape 2" descr="نتيجة بحث الصور عن ‪performance management‬‏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نتيجة بحث الصور عن ‪performance management‬‏"/>
          <p:cNvSpPr>
            <a:spLocks noChangeAspect="1" noChangeArrowheads="1"/>
          </p:cNvSpPr>
          <p:nvPr/>
        </p:nvSpPr>
        <p:spPr bwMode="auto">
          <a:xfrm>
            <a:off x="1831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6" descr="نتيجة بحث الصور عن ‪performance management‬‏"/>
          <p:cNvSpPr>
            <a:spLocks noChangeAspect="1" noChangeArrowheads="1"/>
          </p:cNvSpPr>
          <p:nvPr/>
        </p:nvSpPr>
        <p:spPr bwMode="auto">
          <a:xfrm>
            <a:off x="1984375" y="1603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8" descr="نتيجة بحث الصور عن ‪performance management‬‏"/>
          <p:cNvSpPr>
            <a:spLocks noChangeAspect="1" noChangeArrowheads="1"/>
          </p:cNvSpPr>
          <p:nvPr/>
        </p:nvSpPr>
        <p:spPr bwMode="auto">
          <a:xfrm>
            <a:off x="2136775" y="3127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0" descr="نتيجة بحث الصور عن ‪performance management‬‏"/>
          <p:cNvSpPr>
            <a:spLocks noChangeAspect="1" noChangeArrowheads="1"/>
          </p:cNvSpPr>
          <p:nvPr/>
        </p:nvSpPr>
        <p:spPr bwMode="auto">
          <a:xfrm>
            <a:off x="2289175" y="4651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4"/>
          <a:srcRect t="5556" b="82222"/>
          <a:stretch/>
        </p:blipFill>
        <p:spPr>
          <a:xfrm>
            <a:off x="1621" y="0"/>
            <a:ext cx="12053455" cy="920750"/>
          </a:xfrm>
          <a:prstGeom prst="rect">
            <a:avLst/>
          </a:prstGeom>
        </p:spPr>
      </p:pic>
      <p:pic>
        <p:nvPicPr>
          <p:cNvPr id="16" name="Picture 2" descr="Image result for knowledge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683" y="1264459"/>
            <a:ext cx="1901825" cy="190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3429000" y="2028109"/>
            <a:ext cx="8077201" cy="126188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rtl="1"/>
            <a:r>
              <a:rPr lang="en-US" sz="3600" b="1" dirty="0" smtClean="0">
                <a:solidFill>
                  <a:srgbClr val="C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Knowledge Plan</a:t>
            </a:r>
            <a:endParaRPr lang="ar-AE" sz="3600" b="1" dirty="0" smtClean="0">
              <a:solidFill>
                <a:srgbClr val="C0000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pPr algn="ctr" rtl="1"/>
            <a:r>
              <a:rPr lang="ar-AE" sz="3600" b="1" dirty="0" smtClean="0">
                <a:solidFill>
                  <a:srgbClr val="C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  <a:r>
              <a:rPr lang="ar-JO" sz="4000" b="1" dirty="0" smtClean="0">
                <a:solidFill>
                  <a:srgbClr val="C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2019</a:t>
            </a:r>
            <a:endParaRPr lang="en-US" sz="3600" b="1" dirty="0">
              <a:solidFill>
                <a:srgbClr val="C0000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9596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433520"/>
              </p:ext>
            </p:extLst>
          </p:nvPr>
        </p:nvGraphicFramePr>
        <p:xfrm>
          <a:off x="152401" y="1066800"/>
          <a:ext cx="11963399" cy="5654499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295566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39268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591132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03729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251139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1100" b="1" dirty="0" smtClean="0">
                          <a:latin typeface="Dubai" panose="020B0503030403030204" pitchFamily="34" charset="-78"/>
                          <a:cs typeface="Dubai" panose="020B0503030403030204" pitchFamily="34" charset="-78"/>
                        </a:rPr>
                        <a:t>Responsibility</a:t>
                      </a:r>
                      <a:endParaRPr lang="en-US" sz="1100" b="1" dirty="0">
                        <a:latin typeface="Dubai" panose="020B0503030403030204" pitchFamily="34" charset="-78"/>
                        <a:cs typeface="Dubai" panose="020B0503030403030204" pitchFamily="34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8A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50" dirty="0" smtClean="0">
                          <a:solidFill>
                            <a:schemeClr val="bg1"/>
                          </a:solidFill>
                          <a:latin typeface="Dubai" panose="020B0503030403030204" pitchFamily="34" charset="-78"/>
                          <a:cs typeface="Dubai" panose="020B0503030403030204" pitchFamily="34" charset="-78"/>
                        </a:rPr>
                        <a:t>Duration</a:t>
                      </a:r>
                      <a:endParaRPr lang="en-US" sz="1050" dirty="0">
                        <a:solidFill>
                          <a:schemeClr val="bg1"/>
                        </a:solidFill>
                        <a:latin typeface="Dubai" panose="020B0503030403030204" pitchFamily="34" charset="-78"/>
                        <a:cs typeface="Dubai" panose="020B0503030403030204" pitchFamily="34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8A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Dubai" panose="020B0503030403030204" pitchFamily="34" charset="-78"/>
                          <a:cs typeface="Dubai" panose="020B0503030403030204" pitchFamily="34" charset="-78"/>
                        </a:rPr>
                        <a:t>Initiatives</a:t>
                      </a:r>
                      <a:endParaRPr lang="en-US" sz="1100" dirty="0">
                        <a:solidFill>
                          <a:schemeClr val="bg1"/>
                        </a:solidFill>
                        <a:latin typeface="Dubai" panose="020B0503030403030204" pitchFamily="34" charset="-78"/>
                        <a:cs typeface="Dubai" panose="020B0503030403030204" pitchFamily="34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8A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AE" sz="1100" dirty="0" smtClean="0">
                          <a:solidFill>
                            <a:schemeClr val="bg1"/>
                          </a:solidFill>
                          <a:latin typeface="Dubai" panose="020B0503030403030204" pitchFamily="34" charset="-78"/>
                          <a:cs typeface="Dubai" panose="020B0503030403030204" pitchFamily="34" charset="-78"/>
                        </a:rPr>
                        <a:t>#</a:t>
                      </a:r>
                      <a:endParaRPr lang="en-US" sz="1100" dirty="0">
                        <a:solidFill>
                          <a:schemeClr val="bg1"/>
                        </a:solidFill>
                        <a:latin typeface="Dubai" panose="020B0503030403030204" pitchFamily="34" charset="-78"/>
                        <a:cs typeface="Dubai" panose="020B0503030403030204" pitchFamily="34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8A3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7204"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Projects and Programs Department</a:t>
                      </a:r>
                      <a:endParaRPr lang="ar-AE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April 2019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International Human Resources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Conference</a:t>
                      </a:r>
                      <a:endParaRPr lang="ar-AE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00000"/>
                        </a:lnSpc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1</a:t>
                      </a:r>
                      <a:endParaRPr lang="ar-AE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7204"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Projects and Programs Department</a:t>
                      </a:r>
                      <a:endParaRPr lang="ar-AE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As per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the annual plan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Human Resources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Club Events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2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7204"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HR Policy Sector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April - November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HR Echo Magazine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3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7204"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HR Policy Sector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As per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the annual plan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Sheikh Mansour Bin Zayed Award for Best Scientific Research in the Field of Human Resources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4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7204"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Government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Communication Department 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Monthly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Monthly HR Magazine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5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7204"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Projects and Programs Sector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As per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the annual plan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Launch of the Electronic platform of Government Skills Bank</a:t>
                      </a:r>
                      <a:endParaRPr lang="ar-AE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6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7204"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Strategy &amp; Future Department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Continuous 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Application of Intellectual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Property Rights on all FAHR Publications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7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7204"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Knowledge Team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Quarterly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Add (reading and audio)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books to 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the electronic library, update their contents and raise continuous awareness about them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8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7204"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Knowledge Team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February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Visit the Nobel Museum of Literature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9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7204"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Knowledge Team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Monthly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Monthly Knowledge Competition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10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7204"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Knowledge Team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Quarterly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Reading session initiative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11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7204"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Knowledge Team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Book Exhibition Timing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Visit Book Fairs &amp; Exhibitions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12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7204"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Knowledge Team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March 2019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Reading Month Events Plan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13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7204"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Strategy &amp; Future Department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Continuous 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Conduct number of benchmark visits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14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7204"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Government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Communication Department 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Continuous 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Provide discounts on books within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Imtiyazat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privilege program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15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7204"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Knowledge Team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Quarterly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Flashes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of Knowledge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16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943600" y="228600"/>
            <a:ext cx="3991915" cy="731783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Knowledge Plan 2019</a:t>
            </a:r>
            <a:endParaRPr lang="en-US" sz="3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5964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410200" y="228600"/>
            <a:ext cx="5744515" cy="731783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KPIs measuring the performance of Knowledge Plan 2019</a:t>
            </a:r>
            <a:endParaRPr lang="en-US" sz="20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559683"/>
              </p:ext>
            </p:extLst>
          </p:nvPr>
        </p:nvGraphicFramePr>
        <p:xfrm>
          <a:off x="152400" y="1143000"/>
          <a:ext cx="11963399" cy="1457172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295566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39268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591132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03729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291312">
                <a:tc>
                  <a:txBody>
                    <a:bodyPr/>
                    <a:lstStyle/>
                    <a:p>
                      <a:pPr algn="ctr" rtl="1"/>
                      <a:r>
                        <a:rPr lang="en-US" sz="1100" b="1" dirty="0" smtClean="0">
                          <a:latin typeface="Dubai" panose="020B0503030403030204" pitchFamily="34" charset="-78"/>
                          <a:cs typeface="Dubai" panose="020B0503030403030204" pitchFamily="34" charset="-78"/>
                        </a:rPr>
                        <a:t>Target</a:t>
                      </a:r>
                      <a:endParaRPr lang="en-US" sz="1100" b="1" dirty="0">
                        <a:latin typeface="Dubai" panose="020B0503030403030204" pitchFamily="34" charset="-78"/>
                        <a:cs typeface="Dubai" panose="020B0503030403030204" pitchFamily="34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8A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50" dirty="0" smtClean="0">
                          <a:solidFill>
                            <a:schemeClr val="bg1"/>
                          </a:solidFill>
                          <a:latin typeface="Dubai" panose="020B0503030403030204" pitchFamily="34" charset="-78"/>
                          <a:cs typeface="Dubai" panose="020B0503030403030204" pitchFamily="34" charset="-78"/>
                        </a:rPr>
                        <a:t>Measure Duration</a:t>
                      </a:r>
                      <a:endParaRPr lang="en-US" sz="1050" dirty="0">
                        <a:solidFill>
                          <a:schemeClr val="bg1"/>
                        </a:solidFill>
                        <a:latin typeface="Dubai" panose="020B0503030403030204" pitchFamily="34" charset="-78"/>
                        <a:cs typeface="Dubai" panose="020B0503030403030204" pitchFamily="34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8A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Dubai" panose="020B0503030403030204" pitchFamily="34" charset="-78"/>
                          <a:cs typeface="Dubai" panose="020B0503030403030204" pitchFamily="34" charset="-78"/>
                        </a:rPr>
                        <a:t>Strategic</a:t>
                      </a:r>
                      <a:r>
                        <a:rPr lang="en-US" sz="1100" baseline="0" dirty="0" smtClean="0">
                          <a:solidFill>
                            <a:schemeClr val="bg1"/>
                          </a:solidFill>
                          <a:latin typeface="Dubai" panose="020B0503030403030204" pitchFamily="34" charset="-78"/>
                          <a:cs typeface="Dubai" panose="020B0503030403030204" pitchFamily="34" charset="-78"/>
                        </a:rPr>
                        <a:t> KPIs measuring the performance of Knowledge plan</a:t>
                      </a:r>
                      <a:endParaRPr lang="en-US" sz="1100" dirty="0">
                        <a:solidFill>
                          <a:schemeClr val="bg1"/>
                        </a:solidFill>
                        <a:latin typeface="Dubai" panose="020B0503030403030204" pitchFamily="34" charset="-78"/>
                        <a:cs typeface="Dubai" panose="020B0503030403030204" pitchFamily="34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8A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100" dirty="0" smtClean="0">
                          <a:solidFill>
                            <a:schemeClr val="bg1"/>
                          </a:solidFill>
                          <a:latin typeface="Dubai" panose="020B0503030403030204" pitchFamily="34" charset="-78"/>
                          <a:cs typeface="Dubai" panose="020B0503030403030204" pitchFamily="34" charset="-78"/>
                        </a:rPr>
                        <a:t>#</a:t>
                      </a:r>
                      <a:endParaRPr lang="en-US" sz="1100" dirty="0">
                        <a:solidFill>
                          <a:schemeClr val="bg1"/>
                        </a:solidFill>
                        <a:latin typeface="Dubai" panose="020B0503030403030204" pitchFamily="34" charset="-78"/>
                        <a:cs typeface="Dubai" panose="020B0503030403030204" pitchFamily="34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8A3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0445"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Level 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4</a:t>
                      </a:r>
                      <a:endParaRPr lang="ar-AE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December 2019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Maturity level of knowledge management in the Authority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1</a:t>
                      </a:r>
                      <a:endParaRPr lang="ar-AE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0445"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82%</a:t>
                      </a:r>
                      <a:endParaRPr lang="ar-AE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Q 4 - 2019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Happiness Percentage of the Federal Authorities on the Knowledge Initiatives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2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50445"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85%</a:t>
                      </a:r>
                      <a:endParaRPr lang="ar-AE" sz="14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Q 4 - 2019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Percentage of employee satisfaction on knowledge initiatives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14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3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48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نسق Offic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568CE430E0D62840A7AAB60FDFE350BA" ma:contentTypeVersion="7" ma:contentTypeDescription="إنشاء مستند جديد." ma:contentTypeScope="" ma:versionID="c37a9e45cf0f893930f46920f83a1283">
  <xsd:schema xmlns:xsd="http://www.w3.org/2001/XMLSchema" xmlns:xs="http://www.w3.org/2001/XMLSchema" xmlns:p="http://schemas.microsoft.com/office/2006/metadata/properties" xmlns:ns1="http://schemas.microsoft.com/sharepoint/v3" xmlns:ns2="b25ebfa4-1b7e-48bd-a3db-e97c1109f05d" xmlns:ns3="afcbfe06-5245-49cf-88ca-92038b990d34" targetNamespace="http://schemas.microsoft.com/office/2006/metadata/properties" ma:root="true" ma:fieldsID="68d8cd2c27a3d23c39c522c2c13e0513" ns1:_="" ns2:_="" ns3:_="">
    <xsd:import namespace="http://schemas.microsoft.com/sharepoint/v3"/>
    <xsd:import namespace="b25ebfa4-1b7e-48bd-a3db-e97c1109f05d"/>
    <xsd:import namespace="afcbfe06-5245-49cf-88ca-92038b990d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ol_Department" minOccurs="0"/>
                <xsd:element ref="ns3:Sort_x0020_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ol_Department" ma:index="11" nillable="true" ma:displayName="القسم" ma:internalName="ol_Departmen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5ebfa4-1b7e-48bd-a3db-e97c1109f05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قيمة معرّف المستند" ma:description="قيمة معرّف المستند المحددة لهذا العنصر." ma:internalName="_dlc_DocId" ma:readOnly="true">
      <xsd:simpleType>
        <xsd:restriction base="dms:Text"/>
      </xsd:simpleType>
    </xsd:element>
    <xsd:element name="_dlc_DocIdUrl" ma:index="9" nillable="true" ma:displayName="معرّف المستند" ma:description="ارتباط دائم إلى هذا المستند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cbfe06-5245-49cf-88ca-92038b990d34" elementFormDefault="qualified">
    <xsd:import namespace="http://schemas.microsoft.com/office/2006/documentManagement/types"/>
    <xsd:import namespace="http://schemas.microsoft.com/office/infopath/2007/PartnerControls"/>
    <xsd:element name="Sort_x0020_Order" ma:index="12" nillable="true" ma:displayName="Sort Order" ma:description="Sort column for sorting items inside this folder" ma:indexed="true" ma:internalName="Sort_x0020_Order" ma:percentage="FALSE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ort_x0020_Order xmlns="afcbfe06-5245-49cf-88ca-92038b990d34" xsi:nil="true"/>
    <ol_Department xmlns="http://schemas.microsoft.com/sharepoint/v3" xsi:nil="true"/>
    <_dlc_DocId xmlns="b25ebfa4-1b7e-48bd-a3db-e97c1109f05d">FAHRDOCID-61-21551</_dlc_DocId>
    <_dlc_DocIdUrl xmlns="b25ebfa4-1b7e-48bd-a3db-e97c1109f05d">
      <Url>http://portal.fahr.gov.ae/_layouts/15/DocIdRedir.aspx?ID=FAHRDOCID-61-21551</Url>
      <Description>FAHRDOCID-61-21551</Description>
    </_dlc_DocIdUrl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5C40051-E34A-4AF2-A6FB-8928ED4AF9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25ebfa4-1b7e-48bd-a3db-e97c1109f05d"/>
    <ds:schemaRef ds:uri="afcbfe06-5245-49cf-88ca-92038b990d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BFDCBAE-98E4-4041-9617-42670BF16DE7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b25ebfa4-1b7e-48bd-a3db-e97c1109f05d"/>
    <ds:schemaRef ds:uri="http://schemas.microsoft.com/sharepoint/v3"/>
    <ds:schemaRef ds:uri="http://purl.org/dc/terms/"/>
    <ds:schemaRef ds:uri="http://schemas.openxmlformats.org/package/2006/metadata/core-properties"/>
    <ds:schemaRef ds:uri="afcbfe06-5245-49cf-88ca-92038b990d34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CEAF4AF-2BAC-4F6E-AE46-B18F6EBB1D56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74C3E0DC-E4C4-4A81-814B-1492F77C7A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9510</TotalTime>
  <Words>279</Words>
  <Application>Microsoft Office PowerPoint</Application>
  <PresentationFormat>Widescreen</PresentationFormat>
  <Paragraphs>90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Dubai</vt:lpstr>
      <vt:lpstr>Sakkal Majalla</vt:lpstr>
      <vt:lpstr>نسق Office</vt:lpstr>
      <vt:lpstr>4_نسق Office</vt:lpstr>
      <vt:lpstr>PowerPoint Presentation</vt:lpstr>
      <vt:lpstr>Knowledge Plan 2019</vt:lpstr>
      <vt:lpstr>KPIs measuring the performance of Knowledge Plan 2019</vt:lpstr>
    </vt:vector>
  </TitlesOfParts>
  <Company>FAHR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ايريل بولد 40 بوينت</dc:title>
  <dc:creator>Ashraf S. Al Amaireh</dc:creator>
  <cp:lastModifiedBy>Meitha A. Kolthoum</cp:lastModifiedBy>
  <cp:revision>1878</cp:revision>
  <dcterms:created xsi:type="dcterms:W3CDTF">2015-10-26T06:27:33Z</dcterms:created>
  <dcterms:modified xsi:type="dcterms:W3CDTF">2019-10-10T05:18:43Z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0x010100568CE430E0D62840A7AAB60FDFE350BA</vt:lpwstr>
  </property>
  <property fmtid="{D5CDD505-2E9C-101B-9397-08002B2CF9AE}" pid="3" name="_dlc_DocIdItemGuid">
    <vt:lpwstr>67f4def8-8072-495f-a100-199814118ad3</vt:lpwstr>
  </property>
</Properties>
</file>