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media/image5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3"/>
  </p:notesMasterIdLst>
  <p:handoutMasterIdLst>
    <p:handoutMasterId r:id="rId74"/>
  </p:handoutMasterIdLst>
  <p:sldIdLst>
    <p:sldId id="349" r:id="rId2"/>
    <p:sldId id="439" r:id="rId3"/>
    <p:sldId id="440" r:id="rId4"/>
    <p:sldId id="443" r:id="rId5"/>
    <p:sldId id="444" r:id="rId6"/>
    <p:sldId id="456" r:id="rId7"/>
    <p:sldId id="446" r:id="rId8"/>
    <p:sldId id="454" r:id="rId9"/>
    <p:sldId id="451" r:id="rId10"/>
    <p:sldId id="453" r:id="rId11"/>
    <p:sldId id="473" r:id="rId12"/>
    <p:sldId id="467" r:id="rId13"/>
    <p:sldId id="471" r:id="rId14"/>
    <p:sldId id="472" r:id="rId15"/>
    <p:sldId id="474" r:id="rId16"/>
    <p:sldId id="532" r:id="rId17"/>
    <p:sldId id="476" r:id="rId18"/>
    <p:sldId id="477" r:id="rId19"/>
    <p:sldId id="478" r:id="rId20"/>
    <p:sldId id="479" r:id="rId21"/>
    <p:sldId id="482" r:id="rId22"/>
    <p:sldId id="480" r:id="rId23"/>
    <p:sldId id="529" r:id="rId24"/>
    <p:sldId id="481" r:id="rId25"/>
    <p:sldId id="483" r:id="rId26"/>
    <p:sldId id="485" r:id="rId27"/>
    <p:sldId id="486" r:id="rId28"/>
    <p:sldId id="488" r:id="rId29"/>
    <p:sldId id="487" r:id="rId30"/>
    <p:sldId id="449" r:id="rId31"/>
    <p:sldId id="450" r:id="rId32"/>
    <p:sldId id="489" r:id="rId33"/>
    <p:sldId id="490" r:id="rId34"/>
    <p:sldId id="491" r:id="rId35"/>
    <p:sldId id="492" r:id="rId36"/>
    <p:sldId id="493" r:id="rId37"/>
    <p:sldId id="494" r:id="rId38"/>
    <p:sldId id="495" r:id="rId39"/>
    <p:sldId id="496" r:id="rId40"/>
    <p:sldId id="497" r:id="rId41"/>
    <p:sldId id="499" r:id="rId42"/>
    <p:sldId id="498" r:id="rId43"/>
    <p:sldId id="500" r:id="rId44"/>
    <p:sldId id="501" r:id="rId45"/>
    <p:sldId id="502" r:id="rId46"/>
    <p:sldId id="503" r:id="rId47"/>
    <p:sldId id="457" r:id="rId48"/>
    <p:sldId id="458" r:id="rId49"/>
    <p:sldId id="505" r:id="rId50"/>
    <p:sldId id="507" r:id="rId51"/>
    <p:sldId id="506" r:id="rId52"/>
    <p:sldId id="508" r:id="rId53"/>
    <p:sldId id="509" r:id="rId54"/>
    <p:sldId id="511" r:id="rId55"/>
    <p:sldId id="514" r:id="rId56"/>
    <p:sldId id="515" r:id="rId57"/>
    <p:sldId id="516" r:id="rId58"/>
    <p:sldId id="452" r:id="rId59"/>
    <p:sldId id="455" r:id="rId60"/>
    <p:sldId id="521" r:id="rId61"/>
    <p:sldId id="522" r:id="rId62"/>
    <p:sldId id="523" r:id="rId63"/>
    <p:sldId id="524" r:id="rId64"/>
    <p:sldId id="517" r:id="rId65"/>
    <p:sldId id="518" r:id="rId66"/>
    <p:sldId id="519" r:id="rId67"/>
    <p:sldId id="520" r:id="rId68"/>
    <p:sldId id="525" r:id="rId69"/>
    <p:sldId id="526" r:id="rId70"/>
    <p:sldId id="531" r:id="rId71"/>
    <p:sldId id="459" r:id="rId72"/>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A35"/>
    <a:srgbClr val="C8102E"/>
    <a:srgbClr val="DEC38E"/>
    <a:srgbClr val="CC9900"/>
    <a:srgbClr val="C6C6C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501" autoAdjust="0"/>
    <p:restoredTop sz="86357" autoAdjust="0"/>
  </p:normalViewPr>
  <p:slideViewPr>
    <p:cSldViewPr snapToGrid="0">
      <p:cViewPr varScale="1">
        <p:scale>
          <a:sx n="59" d="100"/>
          <a:sy n="59" d="100"/>
        </p:scale>
        <p:origin x="77" y="6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4546734600004"/>
          <c:y val="4.7259975762206655E-2"/>
          <c:w val="0.64080687807464476"/>
          <c:h val="0.90548004847558672"/>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69473496584516825"/>
          <c:h val="0.83915906788247219"/>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4257" y="0"/>
            <a:ext cx="2933277" cy="497020"/>
          </a:xfrm>
          <a:prstGeom prst="rect">
            <a:avLst/>
          </a:prstGeom>
        </p:spPr>
        <p:txBody>
          <a:bodyPr vert="horz" lIns="91440" tIns="45720" rIns="91440" bIns="45720" rtlCol="0"/>
          <a:lstStyle>
            <a:lvl1pPr algn="r">
              <a:defRPr sz="1200"/>
            </a:lvl1pPr>
          </a:lstStyle>
          <a:p>
            <a:fld id="{F99504A6-D574-4901-A4A3-E7B297C372EC}" type="datetimeFigureOut">
              <a:rPr lang="en-US" smtClean="0"/>
              <a:t>8/25/2020</a:t>
            </a:fld>
            <a:endParaRPr lang="en-US"/>
          </a:p>
        </p:txBody>
      </p:sp>
      <p:sp>
        <p:nvSpPr>
          <p:cNvPr id="4" name="Footer Placeholder 3"/>
          <p:cNvSpPr>
            <a:spLocks noGrp="1"/>
          </p:cNvSpPr>
          <p:nvPr>
            <p:ph type="ftr" sz="quarter" idx="2"/>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4257" y="9408981"/>
            <a:ext cx="2933277" cy="497019"/>
          </a:xfrm>
          <a:prstGeom prst="rect">
            <a:avLst/>
          </a:prstGeom>
        </p:spPr>
        <p:txBody>
          <a:bodyPr vert="horz" lIns="91440" tIns="45720" rIns="91440" bIns="45720" rtlCol="0" anchor="b"/>
          <a:lstStyle>
            <a:lvl1pPr algn="r">
              <a:defRPr sz="1200"/>
            </a:lvl1pPr>
          </a:lstStyle>
          <a:p>
            <a:fld id="{F18B42F4-223F-4B07-9B03-BE1B9FB307A6}" type="slidenum">
              <a:rPr lang="en-US" smtClean="0"/>
              <a:t>‹#›</a:t>
            </a:fld>
            <a:endParaRPr lang="en-US"/>
          </a:p>
        </p:txBody>
      </p:sp>
    </p:spTree>
    <p:extLst>
      <p:ext uri="{BB962C8B-B14F-4D97-AF65-F5344CB8AC3E}">
        <p14:creationId xmlns:p14="http://schemas.microsoft.com/office/powerpoint/2010/main" val="202850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98524BC8-D482-47A8-AE60-0972ACABDC2B}" type="datetimeFigureOut">
              <a:rPr lang="en-US" smtClean="0"/>
              <a:t>8/25/2020</a:t>
            </a:fld>
            <a:endParaRPr lang="en-US"/>
          </a:p>
        </p:txBody>
      </p:sp>
      <p:sp>
        <p:nvSpPr>
          <p:cNvPr id="4" name="Slide Image Placehold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C7E8E19D-517C-4B54-80B8-4FF7647E50A4}" type="slidenum">
              <a:rPr lang="en-US" smtClean="0"/>
              <a:t>‹#›</a:t>
            </a:fld>
            <a:endParaRPr lang="en-US"/>
          </a:p>
        </p:txBody>
      </p:sp>
    </p:spTree>
    <p:extLst>
      <p:ext uri="{BB962C8B-B14F-4D97-AF65-F5344CB8AC3E}">
        <p14:creationId xmlns:p14="http://schemas.microsoft.com/office/powerpoint/2010/main" val="3299223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412750" y="1238250"/>
            <a:ext cx="5943600" cy="3343275"/>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87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12192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2831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603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737600" y="6356355"/>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09600" y="6356355"/>
            <a:ext cx="28448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577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2" name="Rectangle 1"/>
          <p:cNvSpPr/>
          <p:nvPr userDrawn="1"/>
        </p:nvSpPr>
        <p:spPr>
          <a:xfrm>
            <a:off x="-12700" y="6604000"/>
            <a:ext cx="12204700" cy="259963"/>
          </a:xfrm>
          <a:prstGeom prst="rect">
            <a:avLst/>
          </a:prstGeom>
          <a:solidFill>
            <a:srgbClr val="B68A35"/>
          </a:solidFill>
          <a:ln w="12700" cap="flat" cmpd="sng" algn="ctr">
            <a:noFill/>
            <a:prstDash val="solid"/>
            <a:miter lim="800000"/>
          </a:ln>
          <a:effectLst/>
        </p:spPr>
        <p:txBody>
          <a:bodyPr rtlCol="0" anchor="ctr"/>
          <a:lstStyle/>
          <a:p>
            <a:pPr algn="ctr"/>
            <a:endParaRPr lang="en-US" kern="0" dirty="0">
              <a:solidFill>
                <a:prstClr val="white"/>
              </a:solidFill>
              <a:latin typeface="Calibri" panose="020F0502020204030204"/>
            </a:endParaRPr>
          </a:p>
        </p:txBody>
      </p:sp>
    </p:spTree>
    <p:extLst>
      <p:ext uri="{BB962C8B-B14F-4D97-AF65-F5344CB8AC3E}">
        <p14:creationId xmlns:p14="http://schemas.microsoft.com/office/powerpoint/2010/main" val="1750524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725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74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50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731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2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273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50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spid="_x0000_s178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2119" y="1593"/>
                        <a:ext cx="2116" cy="1587"/>
                      </a:xfrm>
                      <a:prstGeom prst="rect">
                        <a:avLst/>
                      </a:prstGeom>
                    </p:spPr>
                  </p:pic>
                </p:oleObj>
              </mc:Fallback>
            </mc:AlternateContent>
          </a:graphicData>
        </a:graphic>
      </p:graphicFrame>
      <p:pic>
        <p:nvPicPr>
          <p:cNvPr id="7" name="صورة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109802" y="76200"/>
            <a:ext cx="879001" cy="891381"/>
          </a:xfrm>
          <a:prstGeom prst="rect">
            <a:avLst/>
          </a:prstGeom>
        </p:spPr>
      </p:pic>
      <p:pic>
        <p:nvPicPr>
          <p:cNvPr id="5" name="Picture 4"/>
          <p:cNvPicPr>
            <a:picLocks noChangeAspect="1"/>
          </p:cNvPicPr>
          <p:nvPr userDrawn="1"/>
        </p:nvPicPr>
        <p:blipFill rotWithShape="1">
          <a:blip r:embed="rId19"/>
          <a:srcRect l="24978" t="24781" r="33280" b="61885"/>
          <a:stretch/>
        </p:blipFill>
        <p:spPr>
          <a:xfrm>
            <a:off x="27712" y="27709"/>
            <a:ext cx="3791934" cy="939871"/>
          </a:xfrm>
          <a:prstGeom prst="rect">
            <a:avLst/>
          </a:prstGeom>
        </p:spPr>
      </p:pic>
    </p:spTree>
    <p:extLst>
      <p:ext uri="{BB962C8B-B14F-4D97-AF65-F5344CB8AC3E}">
        <p14:creationId xmlns:p14="http://schemas.microsoft.com/office/powerpoint/2010/main" val="1097071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hart" Target="../charts/char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ahr.gov.a/"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35.png"/><Relationship Id="rId3" Type="http://schemas.openxmlformats.org/officeDocument/2006/relationships/chart" Target="../charts/chart4.xml"/><Relationship Id="rId7" Type="http://schemas.openxmlformats.org/officeDocument/2006/relationships/chart" Target="../charts/chart6.xml"/><Relationship Id="rId12" Type="http://schemas.openxmlformats.org/officeDocument/2006/relationships/image" Target="../media/image34.jpg"/><Relationship Id="rId2" Type="http://schemas.openxmlformats.org/officeDocument/2006/relationships/chart" Target="../charts/chart3.xml"/><Relationship Id="rId16" Type="http://schemas.openxmlformats.org/officeDocument/2006/relationships/chart" Target="../charts/chart11.xml"/><Relationship Id="rId1" Type="http://schemas.openxmlformats.org/officeDocument/2006/relationships/slideLayout" Target="../slideLayouts/slideLayout7.xml"/><Relationship Id="rId6" Type="http://schemas.openxmlformats.org/officeDocument/2006/relationships/chart" Target="../charts/chart5.xml"/><Relationship Id="rId11" Type="http://schemas.openxmlformats.org/officeDocument/2006/relationships/image" Target="../media/image33.jpeg"/><Relationship Id="rId5" Type="http://schemas.openxmlformats.org/officeDocument/2006/relationships/image" Target="../media/image32.jpeg"/><Relationship Id="rId15" Type="http://schemas.openxmlformats.org/officeDocument/2006/relationships/chart" Target="../charts/chart10.xml"/><Relationship Id="rId10" Type="http://schemas.openxmlformats.org/officeDocument/2006/relationships/chart" Target="../charts/chart9.xml"/><Relationship Id="rId4" Type="http://schemas.openxmlformats.org/officeDocument/2006/relationships/image" Target="../media/image31.png"/><Relationship Id="rId9" Type="http://schemas.openxmlformats.org/officeDocument/2006/relationships/chart" Target="../charts/chart8.xml"/><Relationship Id="rId1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hyperlink" Target="https://www.google.com/url?sa=i&amp;rct=j&amp;q=&amp;esrc=s&amp;source=images&amp;cd=&amp;cad=rja&amp;uact=8&amp;ved=2ahUKEwi4oLjCgbvgAhVM26QKHfExDOwQjRx6BAgBEAU&amp;url=https://www.onlinewebfonts.com/icon/530697&amp;psig=AOvVaw0G1QK8XeL3YNLrCyYGoSJy&amp;ust=1550226387087864" TargetMode="External"/><Relationship Id="rId7" Type="http://schemas.openxmlformats.org/officeDocument/2006/relationships/image" Target="../media/image48.gif"/><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2895599" y="5212208"/>
            <a:ext cx="6400800" cy="533400"/>
          </a:xfrm>
          <a:prstGeom prst="rect">
            <a:avLst/>
          </a:prstGeom>
        </p:spPr>
        <p:txBody>
          <a:bodyPr>
            <a:normAutofit/>
          </a:bodyPr>
          <a:lstStyle/>
          <a:p>
            <a:pPr marL="0" indent="0" algn="ctr" rtl="1">
              <a:buNone/>
            </a:pPr>
            <a:r>
              <a:rPr lang="ar-AE" sz="2000" b="1" dirty="0" smtClean="0">
                <a:solidFill>
                  <a:schemeClr val="bg1"/>
                </a:solidFill>
                <a:latin typeface="Sakkal Majalla" panose="02000000000000000000" pitchFamily="2" charset="-78"/>
                <a:cs typeface="Sakkal Majalla" panose="02000000000000000000" pitchFamily="2" charset="-78"/>
              </a:rPr>
              <a:t>أغسطس 2020</a:t>
            </a:r>
            <a:endParaRPr lang="en-US" sz="2000" b="1" dirty="0">
              <a:solidFill>
                <a:schemeClr val="bg1"/>
              </a:solidFill>
              <a:latin typeface="Sakkal Majalla" panose="02000000000000000000" pitchFamily="2" charset="-78"/>
              <a:cs typeface="Sakkal Majalla" panose="02000000000000000000" pitchFamily="2" charset="-78"/>
            </a:endParaRPr>
          </a:p>
        </p:txBody>
      </p:sp>
      <p:sp>
        <p:nvSpPr>
          <p:cNvPr id="6" name="عنوان فرعي 2"/>
          <p:cNvSpPr txBox="1">
            <a:spLocks/>
          </p:cNvSpPr>
          <p:nvPr/>
        </p:nvSpPr>
        <p:spPr>
          <a:xfrm>
            <a:off x="4992752" y="4526408"/>
            <a:ext cx="2030223"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200" b="1" dirty="0">
                <a:solidFill>
                  <a:srgbClr val="B68A35"/>
                </a:solidFill>
                <a:latin typeface="Sakkal Majalla" panose="02000000000000000000" pitchFamily="2" charset="-78"/>
                <a:cs typeface="Sakkal Majalla" panose="02000000000000000000" pitchFamily="2" charset="-78"/>
              </a:rPr>
              <a:t>Federal Authority | </a:t>
            </a:r>
            <a:r>
              <a:rPr lang="ar-AE" sz="1200" b="1" dirty="0">
                <a:solidFill>
                  <a:srgbClr val="B68A35"/>
                </a:solidFill>
                <a:latin typeface="Sakkal Majalla" panose="02000000000000000000" pitchFamily="2" charset="-78"/>
                <a:cs typeface="Sakkal Majalla" panose="02000000000000000000" pitchFamily="2" charset="-78"/>
              </a:rPr>
              <a:t>هيئة اتحادية</a:t>
            </a:r>
            <a:endParaRPr lang="en-US" sz="1200" dirty="0">
              <a:solidFill>
                <a:srgbClr val="B68A35"/>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521465" y="1591488"/>
            <a:ext cx="11149069" cy="2185214"/>
          </a:xfrm>
          <a:prstGeom prst="rect">
            <a:avLst/>
          </a:prstGeom>
          <a:noFill/>
        </p:spPr>
        <p:txBody>
          <a:bodyPr wrap="square" rtlCol="0">
            <a:spAutoFit/>
          </a:bodyPr>
          <a:lstStyle/>
          <a:p>
            <a:pPr algn="ctr" rtl="1"/>
            <a:r>
              <a:rPr lang="ar-AE" sz="4000" b="1">
                <a:solidFill>
                  <a:prstClr val="black"/>
                </a:solidFill>
                <a:latin typeface="Sakkal Majalla" panose="02000000000000000000" pitchFamily="2" charset="-78"/>
                <a:cs typeface="Sakkal Majalla" panose="02000000000000000000" pitchFamily="2" charset="-78"/>
              </a:rPr>
              <a:t>مؤشرات </a:t>
            </a:r>
            <a:r>
              <a:rPr lang="ar-AE" sz="4000" b="1" smtClean="0">
                <a:solidFill>
                  <a:prstClr val="black"/>
                </a:solidFill>
                <a:latin typeface="Sakkal Majalla" panose="02000000000000000000" pitchFamily="2" charset="-78"/>
                <a:cs typeface="Sakkal Majalla" panose="02000000000000000000" pitchFamily="2" charset="-78"/>
              </a:rPr>
              <a:t>ممكنات </a:t>
            </a:r>
            <a:r>
              <a:rPr lang="ar-AE" sz="4000" b="1" dirty="0">
                <a:solidFill>
                  <a:prstClr val="black"/>
                </a:solidFill>
                <a:latin typeface="Sakkal Majalla" panose="02000000000000000000" pitchFamily="2" charset="-78"/>
                <a:cs typeface="Sakkal Majalla" panose="02000000000000000000" pitchFamily="2" charset="-78"/>
              </a:rPr>
              <a:t>الموارد البشرية في الحكومة الاتحادية</a:t>
            </a:r>
          </a:p>
          <a:p>
            <a:pPr algn="ctr">
              <a:lnSpc>
                <a:spcPct val="150000"/>
              </a:lnSpc>
            </a:pPr>
            <a:r>
              <a:rPr lang="ar-AE" sz="4000" b="1" dirty="0" smtClean="0">
                <a:solidFill>
                  <a:prstClr val="black"/>
                </a:solidFill>
                <a:latin typeface="Sakkal Majalla" panose="02000000000000000000" pitchFamily="2" charset="-78"/>
                <a:cs typeface="Sakkal Majalla" panose="02000000000000000000" pitchFamily="2" charset="-78"/>
              </a:rPr>
              <a:t>وفق </a:t>
            </a:r>
            <a:r>
              <a:rPr lang="ar-AE" sz="4000" b="1" dirty="0">
                <a:latin typeface="Sakkal Majalla" panose="02000000000000000000" pitchFamily="2" charset="-78"/>
                <a:cs typeface="Sakkal Majalla" panose="02000000000000000000" pitchFamily="2" charset="-78"/>
              </a:rPr>
              <a:t>آلية قياس مستوى تطور ممارسات الموارد البشرية الحكومية</a:t>
            </a:r>
            <a:endParaRPr lang="en-US" sz="4000" b="1" dirty="0">
              <a:latin typeface="Sakkal Majalla" panose="02000000000000000000" pitchFamily="2" charset="-78"/>
              <a:cs typeface="Sakkal Majalla" panose="02000000000000000000" pitchFamily="2" charset="-78"/>
            </a:endParaRPr>
          </a:p>
          <a:p>
            <a:pPr algn="ctr">
              <a:lnSpc>
                <a:spcPct val="150000"/>
              </a:lnSpc>
            </a:pPr>
            <a:r>
              <a:rPr lang="en-US" sz="2400" b="1" dirty="0">
                <a:latin typeface="Sakkal Majalla" panose="02000000000000000000" pitchFamily="2" charset="-78"/>
                <a:cs typeface="Sakkal Majalla" panose="02000000000000000000" pitchFamily="2" charset="-78"/>
              </a:rPr>
              <a:t>( HR Maturity Index “HRMI” </a:t>
            </a:r>
            <a:r>
              <a:rPr lang="en-US" sz="2400" b="1" dirty="0" smtClean="0">
                <a:latin typeface="Sakkal Majalla" panose="02000000000000000000" pitchFamily="2" charset="-78"/>
                <a:cs typeface="Sakkal Majalla" panose="02000000000000000000" pitchFamily="2" charset="-78"/>
              </a:rPr>
              <a:t>)</a:t>
            </a:r>
            <a:endParaRPr lang="en-US" sz="2400" b="1" dirty="0">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a:off x="0" y="4869308"/>
            <a:ext cx="12192000"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45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0193" y="6470453"/>
            <a:ext cx="437882" cy="365125"/>
          </a:xfrm>
          <a:solidFill>
            <a:srgbClr val="B68A35"/>
          </a:solidFill>
        </p:spPr>
        <p:txBody>
          <a:bodyPr/>
          <a:lstStyle/>
          <a:p>
            <a:fld id="{56427F38-63A5-4D63-9399-D970397CA46A}" type="slidenum">
              <a:rPr lang="en-US" smtClean="0">
                <a:solidFill>
                  <a:schemeClr val="bg1"/>
                </a:solidFill>
              </a:rPr>
              <a:pPr/>
              <a:t>10</a:t>
            </a:fld>
            <a:endParaRPr lang="en-US"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2041079355"/>
              </p:ext>
            </p:extLst>
          </p:nvPr>
        </p:nvGraphicFramePr>
        <p:xfrm>
          <a:off x="817424" y="3359730"/>
          <a:ext cx="914400" cy="914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 Same Side Corner Rectangle 6"/>
          <p:cNvSpPr/>
          <p:nvPr/>
        </p:nvSpPr>
        <p:spPr>
          <a:xfrm>
            <a:off x="4752348" y="569604"/>
            <a:ext cx="6138132"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50017" y="2522582"/>
            <a:ext cx="2241096" cy="646331"/>
          </a:xfrm>
          <a:prstGeom prst="rect">
            <a:avLst/>
          </a:prstGeom>
        </p:spPr>
        <p:txBody>
          <a:bodyPr wrap="square">
            <a:spAutoFit/>
          </a:bodyPr>
          <a:lstStyle/>
          <a:p>
            <a:pPr algn="ctr" fontAlgn="base">
              <a:spcBef>
                <a:spcPct val="0"/>
              </a:spcBef>
              <a:spcAft>
                <a:spcPct val="0"/>
              </a:spcAft>
            </a:pPr>
            <a:r>
              <a:rPr lang="ar-AE" b="1" dirty="0" smtClean="0">
                <a:latin typeface="Sakkal Majalla" panose="02000000000000000000" pitchFamily="2" charset="-78"/>
                <a:cs typeface="Sakkal Majalla" panose="02000000000000000000" pitchFamily="2" charset="-78"/>
              </a:rPr>
              <a:t>1. سلامة تطبيق تشريعات وأنظمة الموارد البشرية</a:t>
            </a:r>
          </a:p>
        </p:txBody>
      </p:sp>
      <p:sp>
        <p:nvSpPr>
          <p:cNvPr id="9" name="Rectangle 8"/>
          <p:cNvSpPr/>
          <p:nvPr/>
        </p:nvSpPr>
        <p:spPr>
          <a:xfrm>
            <a:off x="6684135" y="2556692"/>
            <a:ext cx="2502846" cy="646331"/>
          </a:xfrm>
          <a:prstGeom prst="rect">
            <a:avLst/>
          </a:prstGeom>
        </p:spPr>
        <p:txBody>
          <a:bodyPr wrap="square">
            <a:spAutoFit/>
          </a:bodyPr>
          <a:lstStyle/>
          <a:p>
            <a:pPr algn="ctr" rtl="1" fontAlgn="base">
              <a:spcBef>
                <a:spcPct val="0"/>
              </a:spcBef>
              <a:spcAft>
                <a:spcPct val="0"/>
              </a:spcAft>
            </a:pPr>
            <a:r>
              <a:rPr lang="ar-AE" sz="1600" b="1" dirty="0" smtClean="0">
                <a:latin typeface="Sakkal Majalla" panose="02000000000000000000" pitchFamily="2" charset="-78"/>
                <a:cs typeface="Sakkal Majalla" panose="02000000000000000000" pitchFamily="2" charset="-78"/>
              </a:rPr>
              <a:t>2</a:t>
            </a:r>
            <a:r>
              <a:rPr lang="ar-AE" b="1" dirty="0" smtClean="0">
                <a:latin typeface="Sakkal Majalla" panose="02000000000000000000" pitchFamily="2" charset="-78"/>
                <a:cs typeface="Sakkal Majalla" panose="02000000000000000000" pitchFamily="2" charset="-78"/>
              </a:rPr>
              <a:t>. </a:t>
            </a:r>
            <a:r>
              <a:rPr lang="ar-AE" b="1" dirty="0">
                <a:latin typeface="Sakkal Majalla" panose="02000000000000000000" pitchFamily="2" charset="-78"/>
                <a:cs typeface="Sakkal Majalla" panose="02000000000000000000" pitchFamily="2" charset="-78"/>
              </a:rPr>
              <a:t>فعالية استخدام</a:t>
            </a:r>
            <a:r>
              <a:rPr lang="ar-SA" b="1" dirty="0">
                <a:latin typeface="Sakkal Majalla" panose="02000000000000000000" pitchFamily="2" charset="-78"/>
                <a:cs typeface="Sakkal Majalla" panose="02000000000000000000" pitchFamily="2" charset="-78"/>
              </a:rPr>
              <a:t> أنظمة الموارد البشرية الالكترونية </a:t>
            </a:r>
            <a:endParaRPr lang="en-US" b="1" dirty="0">
              <a:latin typeface="Sakkal Majalla" panose="02000000000000000000" pitchFamily="2" charset="-78"/>
              <a:cs typeface="Sakkal Majalla" panose="02000000000000000000" pitchFamily="2" charset="-78"/>
            </a:endParaRPr>
          </a:p>
        </p:txBody>
      </p:sp>
      <p:sp>
        <p:nvSpPr>
          <p:cNvPr id="10" name="Rectangle 9"/>
          <p:cNvSpPr/>
          <p:nvPr/>
        </p:nvSpPr>
        <p:spPr>
          <a:xfrm>
            <a:off x="3978881" y="2548349"/>
            <a:ext cx="1709122" cy="369332"/>
          </a:xfrm>
          <a:prstGeom prst="rect">
            <a:avLst/>
          </a:prstGeom>
        </p:spPr>
        <p:txBody>
          <a:bodyPr wrap="none">
            <a:spAutoFit/>
          </a:bodyPr>
          <a:lstStyle/>
          <a:p>
            <a:pPr fontAlgn="base">
              <a:spcBef>
                <a:spcPct val="0"/>
              </a:spcBef>
              <a:spcAft>
                <a:spcPct val="0"/>
              </a:spcAft>
            </a:pPr>
            <a:r>
              <a:rPr lang="ar-AE" b="1" dirty="0" smtClean="0">
                <a:latin typeface="Sakkal Majalla" panose="02000000000000000000" pitchFamily="2" charset="-78"/>
                <a:cs typeface="Sakkal Majalla" panose="02000000000000000000" pitchFamily="2" charset="-78"/>
              </a:rPr>
              <a:t>3. كفاءة القوى العاملة</a:t>
            </a:r>
            <a:endParaRPr lang="en-US" b="1" dirty="0" smtClean="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H="1">
            <a:off x="0" y="982289"/>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82145" y="575275"/>
            <a:ext cx="6138131" cy="461665"/>
          </a:xfrm>
          <a:prstGeom prst="rect">
            <a:avLst/>
          </a:prstGeom>
          <a:noFill/>
        </p:spPr>
        <p:txBody>
          <a:bodyPr wrap="square" rtlCol="0">
            <a:spAutoFit/>
          </a:bodyPr>
          <a:lstStyle/>
          <a:p>
            <a:pPr algn="ctr" rtl="1"/>
            <a:r>
              <a:rPr lang="ar-AE" sz="2400"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مؤشرات محور الحوكمة</a:t>
            </a:r>
            <a:endParaRPr lang="en-US" sz="24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0062085" y="1442682"/>
            <a:ext cx="836655" cy="836655"/>
          </a:xfrm>
          <a:prstGeom prst="rect">
            <a:avLst/>
          </a:prstGeom>
        </p:spPr>
      </p:pic>
      <p:sp>
        <p:nvSpPr>
          <p:cNvPr id="15" name="Round Diagonal Corner Rectangle 14"/>
          <p:cNvSpPr/>
          <p:nvPr/>
        </p:nvSpPr>
        <p:spPr>
          <a:xfrm>
            <a:off x="9829407" y="1285461"/>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170408" y="1307796"/>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4101342" y="1307796"/>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p:cNvCxnSpPr/>
          <p:nvPr/>
        </p:nvCxnSpPr>
        <p:spPr>
          <a:xfrm rot="16200000" flipV="1">
            <a:off x="764655" y="4555445"/>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242" y="1496242"/>
            <a:ext cx="870395" cy="783095"/>
          </a:xfrm>
          <a:prstGeom prst="rect">
            <a:avLst/>
          </a:prstGeom>
        </p:spPr>
      </p:pic>
      <p:sp>
        <p:nvSpPr>
          <p:cNvPr id="20" name="Rectangle 19"/>
          <p:cNvSpPr/>
          <p:nvPr/>
        </p:nvSpPr>
        <p:spPr>
          <a:xfrm>
            <a:off x="6121893" y="3259887"/>
            <a:ext cx="3140552" cy="584775"/>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a:t>
            </a:r>
            <a:r>
              <a:rPr lang="ar-AE" sz="1600" b="1" dirty="0">
                <a:solidFill>
                  <a:srgbClr val="B68A35"/>
                </a:solidFill>
                <a:latin typeface="Sakkal Majalla" panose="02000000000000000000" pitchFamily="2" charset="-78"/>
                <a:cs typeface="Sakkal Majalla" panose="02000000000000000000" pitchFamily="2" charset="-78"/>
              </a:rPr>
              <a:t>تفعيل أنظمة الموارد البشرية </a:t>
            </a:r>
            <a:r>
              <a:rPr lang="ar-AE" sz="1600" b="1" dirty="0" smtClean="0">
                <a:solidFill>
                  <a:srgbClr val="B68A35"/>
                </a:solidFill>
                <a:latin typeface="Sakkal Majalla" panose="02000000000000000000" pitchFamily="2" charset="-78"/>
                <a:cs typeface="Sakkal Majalla" panose="02000000000000000000" pitchFamily="2" charset="-78"/>
              </a:rPr>
              <a:t>الالكترونية للجهات المشغلة لنظام بياناتي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21" name="Rectangle 20"/>
          <p:cNvSpPr/>
          <p:nvPr/>
        </p:nvSpPr>
        <p:spPr>
          <a:xfrm>
            <a:off x="3164643" y="3144731"/>
            <a:ext cx="2775998" cy="584775"/>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كفاءة </a:t>
            </a:r>
            <a:r>
              <a:rPr lang="ar-AE" sz="1600" b="1" dirty="0">
                <a:solidFill>
                  <a:srgbClr val="B68A35"/>
                </a:solidFill>
                <a:latin typeface="Sakkal Majalla" panose="02000000000000000000" pitchFamily="2" charset="-78"/>
                <a:cs typeface="Sakkal Majalla" panose="02000000000000000000" pitchFamily="2" charset="-78"/>
              </a:rPr>
              <a:t>التوظيف وفق الآلية الالكترونية المعتمدة </a:t>
            </a:r>
          </a:p>
        </p:txBody>
      </p:sp>
      <p:sp>
        <p:nvSpPr>
          <p:cNvPr id="23" name="Rectangle 22"/>
          <p:cNvSpPr/>
          <p:nvPr/>
        </p:nvSpPr>
        <p:spPr>
          <a:xfrm>
            <a:off x="3253320" y="3777738"/>
            <a:ext cx="2743965" cy="584775"/>
          </a:xfrm>
          <a:prstGeom prst="rect">
            <a:avLst/>
          </a:prstGeom>
        </p:spPr>
        <p:txBody>
          <a:bodyPr wrap="square">
            <a:spAutoFit/>
          </a:bodyPr>
          <a:lstStyle/>
          <a:p>
            <a:pPr algn="r" rtl="1" fontAlgn="base">
              <a:spcBef>
                <a:spcPct val="0"/>
              </a:spcBef>
              <a:spcAft>
                <a:spcPct val="0"/>
              </a:spcAft>
            </a:pPr>
            <a:r>
              <a:rPr lang="ar-AE" sz="1600" b="1" dirty="0">
                <a:solidFill>
                  <a:srgbClr val="B68A35"/>
                </a:solidFill>
                <a:latin typeface="Sakkal Majalla" panose="02000000000000000000" pitchFamily="2" charset="-78"/>
                <a:cs typeface="Sakkal Majalla" panose="02000000000000000000" pitchFamily="2" charset="-78"/>
              </a:rPr>
              <a:t>جودة تطبيق نظام التخطيط الاستراتيجي للقوى العاملة</a:t>
            </a:r>
          </a:p>
        </p:txBody>
      </p:sp>
      <p:sp>
        <p:nvSpPr>
          <p:cNvPr id="24" name="Rectangle 23"/>
          <p:cNvSpPr/>
          <p:nvPr/>
        </p:nvSpPr>
        <p:spPr>
          <a:xfrm>
            <a:off x="3253320" y="5997394"/>
            <a:ext cx="2704595" cy="646331"/>
          </a:xfrm>
          <a:prstGeom prst="rect">
            <a:avLst/>
          </a:prstGeom>
        </p:spPr>
        <p:txBody>
          <a:bodyPr wrap="square">
            <a:spAutoFit/>
          </a:bodyPr>
          <a:lstStyle/>
          <a:p>
            <a:pPr algn="r" rtl="1" fontAlgn="base">
              <a:spcBef>
                <a:spcPct val="0"/>
              </a:spcBef>
              <a:spcAft>
                <a:spcPct val="0"/>
              </a:spcAft>
            </a:pPr>
            <a:r>
              <a:rPr lang="ar-AE" b="1" dirty="0">
                <a:solidFill>
                  <a:srgbClr val="B68A35"/>
                </a:solidFill>
                <a:latin typeface="Sakkal Majalla" panose="02000000000000000000" pitchFamily="2" charset="-78"/>
                <a:cs typeface="Sakkal Majalla" panose="02000000000000000000" pitchFamily="2" charset="-78"/>
              </a:rPr>
              <a:t>نسبة الوظائف </a:t>
            </a:r>
            <a:r>
              <a:rPr lang="ar-AE" b="1" dirty="0" smtClean="0">
                <a:solidFill>
                  <a:srgbClr val="B68A35"/>
                </a:solidFill>
                <a:latin typeface="Sakkal Majalla" panose="02000000000000000000" pitchFamily="2" charset="-78"/>
                <a:cs typeface="Sakkal Majalla" panose="02000000000000000000" pitchFamily="2" charset="-78"/>
              </a:rPr>
              <a:t>الرئيسية من اجمالي الوظائف(</a:t>
            </a:r>
            <a:r>
              <a:rPr lang="en-US" b="1" dirty="0" smtClean="0">
                <a:solidFill>
                  <a:srgbClr val="B68A35"/>
                </a:solidFill>
                <a:latin typeface="Sakkal Majalla" panose="02000000000000000000" pitchFamily="2" charset="-78"/>
                <a:cs typeface="Sakkal Majalla" panose="02000000000000000000" pitchFamily="2" charset="-78"/>
              </a:rPr>
              <a:t>Core Jobs</a:t>
            </a:r>
            <a:r>
              <a:rPr lang="ar-AE" b="1" dirty="0" smtClean="0">
                <a:solidFill>
                  <a:srgbClr val="B68A35"/>
                </a:solidFill>
                <a:latin typeface="Sakkal Majalla" panose="02000000000000000000" pitchFamily="2" charset="-78"/>
                <a:cs typeface="Sakkal Majalla" panose="02000000000000000000" pitchFamily="2" charset="-78"/>
              </a:rPr>
              <a:t>)</a:t>
            </a:r>
            <a:endParaRPr lang="ar-AE" b="1" dirty="0">
              <a:solidFill>
                <a:srgbClr val="B68A35"/>
              </a:solidFill>
              <a:latin typeface="Sakkal Majalla" panose="02000000000000000000" pitchFamily="2" charset="-78"/>
              <a:cs typeface="Sakkal Majalla" panose="02000000000000000000" pitchFamily="2" charset="-78"/>
            </a:endParaRPr>
          </a:p>
        </p:txBody>
      </p:sp>
      <p:sp>
        <p:nvSpPr>
          <p:cNvPr id="25" name="Rectangle 24"/>
          <p:cNvSpPr/>
          <p:nvPr/>
        </p:nvSpPr>
        <p:spPr>
          <a:xfrm>
            <a:off x="6497345" y="5458825"/>
            <a:ext cx="2851958" cy="584775"/>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اكتمال وسلامة بيانات الموظفين في نظام إدارة الموارد البشرية الالكتروني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26" name="Rectangle 25"/>
          <p:cNvSpPr/>
          <p:nvPr/>
        </p:nvSpPr>
        <p:spPr>
          <a:xfrm>
            <a:off x="3253320" y="5250614"/>
            <a:ext cx="2765210" cy="584775"/>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ملء الشواغر في الوظائف المستهدفة </a:t>
            </a:r>
            <a:r>
              <a:rPr lang="en-GB" sz="1600" b="1" dirty="0" smtClean="0">
                <a:solidFill>
                  <a:srgbClr val="B68A35"/>
                </a:solidFill>
                <a:latin typeface="Sakkal Majalla" panose="02000000000000000000" pitchFamily="2" charset="-78"/>
                <a:cs typeface="Sakkal Majalla" panose="02000000000000000000" pitchFamily="2" charset="-78"/>
              </a:rPr>
              <a:t>(Critical Jobs)</a:t>
            </a:r>
            <a:endParaRPr lang="ar-AE" sz="1600" b="1" dirty="0">
              <a:solidFill>
                <a:srgbClr val="B68A35"/>
              </a:solidFill>
              <a:latin typeface="Sakkal Majalla" panose="02000000000000000000" pitchFamily="2" charset="-78"/>
              <a:cs typeface="Sakkal Majalla" panose="02000000000000000000" pitchFamily="2" charset="-78"/>
            </a:endParaRPr>
          </a:p>
        </p:txBody>
      </p:sp>
      <p:cxnSp>
        <p:nvCxnSpPr>
          <p:cNvPr id="30" name="Elbow Connector 29"/>
          <p:cNvCxnSpPr/>
          <p:nvPr/>
        </p:nvCxnSpPr>
        <p:spPr>
          <a:xfrm rot="16200000" flipV="1">
            <a:off x="7257045" y="4555445"/>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V="1">
            <a:off x="9711074" y="4497925"/>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34" name="Chart 33"/>
          <p:cNvGraphicFramePr>
            <a:graphicFrameLocks/>
          </p:cNvGraphicFramePr>
          <p:nvPr>
            <p:extLst>
              <p:ext uri="{D42A27DB-BD31-4B8C-83A1-F6EECF244321}">
                <p14:modId xmlns:p14="http://schemas.microsoft.com/office/powerpoint/2010/main" val="3072744528"/>
              </p:ext>
            </p:extLst>
          </p:nvPr>
        </p:nvGraphicFramePr>
        <p:xfrm>
          <a:off x="5151988" y="4007193"/>
          <a:ext cx="914400" cy="914400"/>
        </p:xfrm>
        <a:graphic>
          <a:graphicData uri="http://schemas.openxmlformats.org/drawingml/2006/chart">
            <c:chart xmlns:c="http://schemas.openxmlformats.org/drawingml/2006/chart" xmlns:r="http://schemas.openxmlformats.org/officeDocument/2006/relationships" r:id="rId5"/>
          </a:graphicData>
        </a:graphic>
      </p:graphicFrame>
      <p:grpSp>
        <p:nvGrpSpPr>
          <p:cNvPr id="40" name="Group 39"/>
          <p:cNvGrpSpPr/>
          <p:nvPr/>
        </p:nvGrpSpPr>
        <p:grpSpPr>
          <a:xfrm>
            <a:off x="7292790" y="1387712"/>
            <a:ext cx="1057247" cy="1062594"/>
            <a:chOff x="3657600" y="990600"/>
            <a:chExt cx="4876800" cy="4876800"/>
          </a:xfrm>
        </p:grpSpPr>
        <p:pic>
          <p:nvPicPr>
            <p:cNvPr id="41" name="Picture 40"/>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3657600" y="990600"/>
              <a:ext cx="4876800" cy="4876800"/>
            </a:xfrm>
            <a:prstGeom prst="rect">
              <a:avLst/>
            </a:prstGeom>
          </p:spPr>
        </p:pic>
        <p:sp>
          <p:nvSpPr>
            <p:cNvPr id="42" name="Oval 41"/>
            <p:cNvSpPr/>
            <p:nvPr/>
          </p:nvSpPr>
          <p:spPr>
            <a:xfrm>
              <a:off x="4891955" y="2662785"/>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1351" y="2647062"/>
              <a:ext cx="2291256" cy="2291256"/>
            </a:xfrm>
            <a:prstGeom prst="rect">
              <a:avLst/>
            </a:prstGeom>
          </p:spPr>
        </p:pic>
      </p:grpSp>
      <p:sp>
        <p:nvSpPr>
          <p:cNvPr id="47" name="Rectangle 46"/>
          <p:cNvSpPr/>
          <p:nvPr/>
        </p:nvSpPr>
        <p:spPr>
          <a:xfrm>
            <a:off x="6318534" y="4245443"/>
            <a:ext cx="2961666" cy="830997"/>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a:t>
            </a:r>
            <a:r>
              <a:rPr lang="ar-AE" sz="1600" b="1" dirty="0" err="1" smtClean="0">
                <a:solidFill>
                  <a:srgbClr val="B68A35"/>
                </a:solidFill>
                <a:latin typeface="Sakkal Majalla" panose="02000000000000000000" pitchFamily="2" charset="-78"/>
                <a:cs typeface="Sakkal Majalla" panose="02000000000000000000" pitchFamily="2" charset="-78"/>
              </a:rPr>
              <a:t>أتمتة</a:t>
            </a:r>
            <a:r>
              <a:rPr lang="ar-AE" sz="1600" b="1" dirty="0" smtClean="0">
                <a:solidFill>
                  <a:srgbClr val="B68A35"/>
                </a:solidFill>
                <a:latin typeface="Sakkal Majalla" panose="02000000000000000000" pitchFamily="2" charset="-78"/>
                <a:cs typeface="Sakkal Majalla" panose="02000000000000000000" pitchFamily="2" charset="-78"/>
              </a:rPr>
              <a:t> أنظمة الموارد البشرية في الجهات الرابطة من خلال ناقل الخدمات المؤسسية </a:t>
            </a:r>
            <a:r>
              <a:rPr lang="en-US" sz="1600" b="1" dirty="0" smtClean="0">
                <a:solidFill>
                  <a:srgbClr val="B68A35"/>
                </a:solidFill>
                <a:latin typeface="Sakkal Majalla" panose="02000000000000000000" pitchFamily="2" charset="-78"/>
                <a:cs typeface="Sakkal Majalla" panose="02000000000000000000" pitchFamily="2" charset="-78"/>
              </a:rPr>
              <a:t>ESB</a:t>
            </a:r>
            <a:endParaRPr lang="en-US" sz="1600" b="1" dirty="0">
              <a:solidFill>
                <a:srgbClr val="B68A35"/>
              </a:solidFill>
              <a:latin typeface="Sakkal Majalla" panose="02000000000000000000" pitchFamily="2" charset="-78"/>
              <a:cs typeface="Sakkal Majalla" panose="02000000000000000000" pitchFamily="2" charset="-78"/>
            </a:endParaRPr>
          </a:p>
        </p:txBody>
      </p:sp>
      <p:cxnSp>
        <p:nvCxnSpPr>
          <p:cNvPr id="32" name="Elbow Connector 31"/>
          <p:cNvCxnSpPr/>
          <p:nvPr/>
        </p:nvCxnSpPr>
        <p:spPr>
          <a:xfrm rot="16200000" flipV="1">
            <a:off x="4024000" y="4497924"/>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4475" y="2522581"/>
            <a:ext cx="2621991" cy="646331"/>
          </a:xfrm>
          <a:prstGeom prst="rect">
            <a:avLst/>
          </a:prstGeom>
        </p:spPr>
        <p:txBody>
          <a:bodyPr wrap="square">
            <a:spAutoFit/>
          </a:bodyPr>
          <a:lstStyle/>
          <a:p>
            <a:pPr algn="ctr" rtl="1" fontAlgn="base">
              <a:spcBef>
                <a:spcPct val="0"/>
              </a:spcBef>
              <a:spcAft>
                <a:spcPct val="0"/>
              </a:spcAft>
            </a:pPr>
            <a:r>
              <a:rPr lang="en-GB" sz="1600" b="1" dirty="0" smtClean="0">
                <a:latin typeface="Sakkal Majalla" panose="02000000000000000000" pitchFamily="2" charset="-78"/>
                <a:cs typeface="Sakkal Majalla" panose="02000000000000000000" pitchFamily="2" charset="-78"/>
              </a:rPr>
              <a:t>4</a:t>
            </a:r>
            <a:r>
              <a:rPr lang="ar-AE" b="1" dirty="0" smtClean="0">
                <a:latin typeface="Sakkal Majalla" panose="02000000000000000000" pitchFamily="2" charset="-78"/>
                <a:cs typeface="Sakkal Majalla" panose="02000000000000000000" pitchFamily="2" charset="-78"/>
              </a:rPr>
              <a:t>.نسبة الالتزام باتفاقية مستوى الخدمة </a:t>
            </a:r>
            <a:r>
              <a:rPr lang="en-GB" b="1" dirty="0" smtClean="0">
                <a:latin typeface="Sakkal Majalla" panose="02000000000000000000" pitchFamily="2" charset="-78"/>
                <a:cs typeface="Sakkal Majalla" panose="02000000000000000000" pitchFamily="2" charset="-78"/>
              </a:rPr>
              <a:t>(HR SLAs)</a:t>
            </a:r>
            <a:endParaRPr lang="en-US" b="1" dirty="0">
              <a:latin typeface="Sakkal Majalla" panose="02000000000000000000" pitchFamily="2" charset="-78"/>
              <a:cs typeface="Sakkal Majalla" panose="02000000000000000000" pitchFamily="2" charset="-78"/>
            </a:endParaRPr>
          </a:p>
        </p:txBody>
      </p:sp>
      <p:sp>
        <p:nvSpPr>
          <p:cNvPr id="35" name="Round Diagonal Corner Rectangle 34"/>
          <p:cNvSpPr/>
          <p:nvPr/>
        </p:nvSpPr>
        <p:spPr>
          <a:xfrm>
            <a:off x="817424" y="1304222"/>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646" y="1415964"/>
            <a:ext cx="943648" cy="943648"/>
          </a:xfrm>
          <a:prstGeom prst="rect">
            <a:avLst/>
          </a:prstGeom>
        </p:spPr>
      </p:pic>
      <p:sp>
        <p:nvSpPr>
          <p:cNvPr id="36" name="Rectangle 35"/>
          <p:cNvSpPr/>
          <p:nvPr/>
        </p:nvSpPr>
        <p:spPr>
          <a:xfrm>
            <a:off x="23737" y="3207679"/>
            <a:ext cx="2775998" cy="783869"/>
          </a:xfrm>
          <a:prstGeom prst="rect">
            <a:avLst/>
          </a:prstGeom>
        </p:spPr>
        <p:txBody>
          <a:bodyPr wrap="square">
            <a:spAutoFit/>
          </a:bodyPr>
          <a:lstStyle/>
          <a:p>
            <a:pPr algn="ctr">
              <a:lnSpc>
                <a:spcPct val="107000"/>
              </a:lnSpc>
            </a:pPr>
            <a:r>
              <a:rPr lang="ar-AE" sz="1400" b="1"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وفق دليل مسرعات الموارد البشرية الصادر عن الهيئة الاتحادية للموارد البشرية </a:t>
            </a:r>
            <a:r>
              <a:rPr lang="ar-AE" sz="1400" b="1" dirty="0" smtClean="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الحكومية و سيتم قياس المؤشر لعام 2019</a:t>
            </a:r>
            <a:endParaRPr lang="en-US" sz="14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37" name="Rectangle 36"/>
          <p:cNvSpPr/>
          <p:nvPr/>
        </p:nvSpPr>
        <p:spPr>
          <a:xfrm>
            <a:off x="3280990" y="4292449"/>
            <a:ext cx="2743965" cy="954107"/>
          </a:xfrm>
          <a:prstGeom prst="rect">
            <a:avLst/>
          </a:prstGeom>
        </p:spPr>
        <p:txBody>
          <a:bodyPr wrap="square">
            <a:spAutoFit/>
          </a:bodyPr>
          <a:lstStyle/>
          <a:p>
            <a:pPr marL="285750" indent="-285750" algn="r" rtl="1" fontAlgn="base">
              <a:spcBef>
                <a:spcPct val="0"/>
              </a:spcBef>
              <a:spcAft>
                <a:spcPct val="0"/>
              </a:spcAft>
              <a:buFontTx/>
              <a:buChar char="-"/>
            </a:pPr>
            <a:r>
              <a:rPr lang="ar-AE" sz="1400" b="1" dirty="0" smtClean="0">
                <a:solidFill>
                  <a:schemeClr val="bg1">
                    <a:lumMod val="50000"/>
                  </a:schemeClr>
                </a:solidFill>
                <a:latin typeface="Sakkal Majalla" panose="02000000000000000000" pitchFamily="2" charset="-78"/>
                <a:cs typeface="Sakkal Majalla" panose="02000000000000000000" pitchFamily="2" charset="-78"/>
              </a:rPr>
              <a:t>نسبة تطبيق مراحل التخطيط الاستراتيجي للقوى العاملة.</a:t>
            </a:r>
          </a:p>
          <a:p>
            <a:pPr marL="285750" indent="-285750" algn="r" rtl="1" fontAlgn="base">
              <a:spcBef>
                <a:spcPct val="0"/>
              </a:spcBef>
              <a:spcAft>
                <a:spcPct val="0"/>
              </a:spcAft>
              <a:buFontTx/>
              <a:buChar char="-"/>
            </a:pPr>
            <a:r>
              <a:rPr lang="ar-AE" sz="1400" b="1" dirty="0" smtClean="0">
                <a:solidFill>
                  <a:schemeClr val="bg1">
                    <a:lumMod val="50000"/>
                  </a:schemeClr>
                </a:solidFill>
                <a:latin typeface="Sakkal Majalla" panose="02000000000000000000" pitchFamily="2" charset="-78"/>
                <a:cs typeface="Sakkal Majalla" panose="02000000000000000000" pitchFamily="2" charset="-78"/>
              </a:rPr>
              <a:t>نسبة الموظفين الذين تم تعينهم على وظائف مخطط لها.</a:t>
            </a:r>
          </a:p>
        </p:txBody>
      </p:sp>
    </p:spTree>
    <p:extLst>
      <p:ext uri="{BB962C8B-B14F-4D97-AF65-F5344CB8AC3E}">
        <p14:creationId xmlns:p14="http://schemas.microsoft.com/office/powerpoint/2010/main" val="2785716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1634" y="6389844"/>
            <a:ext cx="509431" cy="365125"/>
          </a:xfrm>
          <a:solidFill>
            <a:srgbClr val="B68A35"/>
          </a:solidFill>
        </p:spPr>
        <p:txBody>
          <a:bodyPr/>
          <a:lstStyle/>
          <a:p>
            <a:fld id="{56427F38-63A5-4D63-9399-D970397CA46A}" type="slidenum">
              <a:rPr lang="en-US" smtClean="0">
                <a:solidFill>
                  <a:schemeClr val="bg1"/>
                </a:solidFill>
              </a:rPr>
              <a:pPr/>
              <a:t>11</a:t>
            </a:fld>
            <a:endParaRPr lang="en-US">
              <a:solidFill>
                <a:schemeClr val="bg1"/>
              </a:solidFill>
            </a:endParaRPr>
          </a:p>
        </p:txBody>
      </p:sp>
      <p:cxnSp>
        <p:nvCxnSpPr>
          <p:cNvPr id="9" name="Straight Connector 8"/>
          <p:cNvCxnSpPr/>
          <p:nvPr/>
        </p:nvCxnSpPr>
        <p:spPr>
          <a:xfrm flipH="1">
            <a:off x="0" y="993812"/>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ound Same Side Corner Rectangle 9"/>
          <p:cNvSpPr/>
          <p:nvPr/>
        </p:nvSpPr>
        <p:spPr>
          <a:xfrm>
            <a:off x="5051824" y="552819"/>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51824" y="543588"/>
            <a:ext cx="5932132" cy="461665"/>
          </a:xfrm>
          <a:prstGeom prst="rect">
            <a:avLst/>
          </a:prstGeom>
          <a:noFill/>
        </p:spPr>
        <p:txBody>
          <a:bodyPr wrap="square" rtlCol="0">
            <a:spAutoFit/>
          </a:bodyPr>
          <a:lstStyle/>
          <a:p>
            <a:pPr algn="ctr" rtl="1"/>
            <a:r>
              <a:rPr lang="ar-AE" sz="2400" dirty="0">
                <a:solidFill>
                  <a:schemeClr val="bg1"/>
                </a:solidFill>
                <a:latin typeface="Sakkal Majalla" panose="02000000000000000000" pitchFamily="2" charset="-78"/>
                <a:cs typeface="Sakkal Majalla" panose="02000000000000000000" pitchFamily="2" charset="-78"/>
              </a:rPr>
              <a:t> سلامة تطبيق تشريعات وأنظمة الموارد البشرية </a:t>
            </a:r>
            <a:endParaRPr lang="en-US" sz="2400" dirty="0">
              <a:solidFill>
                <a:schemeClr val="bg1"/>
              </a:solidFill>
              <a:latin typeface="Sakkal Majalla" panose="02000000000000000000" pitchFamily="2" charset="-78"/>
              <a:cs typeface="Sakkal Majalla" panose="02000000000000000000" pitchFamily="2" charset="-78"/>
            </a:endParaRPr>
          </a:p>
        </p:txBody>
      </p:sp>
      <p:sp>
        <p:nvSpPr>
          <p:cNvPr id="13" name="Rectangle 12"/>
          <p:cNvSpPr/>
          <p:nvPr/>
        </p:nvSpPr>
        <p:spPr>
          <a:xfrm>
            <a:off x="3947485" y="1190769"/>
            <a:ext cx="7242888" cy="5475396"/>
          </a:xfrm>
          <a:prstGeom prst="rect">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46717" y="1219958"/>
            <a:ext cx="7237821" cy="5016758"/>
          </a:xfrm>
          <a:prstGeom prst="rect">
            <a:avLst/>
          </a:prstGeom>
        </p:spPr>
        <p:txBody>
          <a:bodyPr wrap="square">
            <a:spAutoFit/>
          </a:bodyPr>
          <a:lstStyle/>
          <a:p>
            <a:pPr marL="285750" indent="-285750" algn="justLow" defTabSz="1828680" rtl="1">
              <a:lnSpc>
                <a:spcPct val="200000"/>
              </a:lnSpc>
              <a:buClr>
                <a:schemeClr val="tx1"/>
              </a:buClr>
              <a:buBlip>
                <a:blip r:embed="rId2"/>
              </a:buBlip>
            </a:pPr>
            <a:r>
              <a:rPr lang="ar-AE" sz="1600" b="1" dirty="0">
                <a:solidFill>
                  <a:srgbClr val="FF0000"/>
                </a:solidFill>
                <a:latin typeface="Sakkal Majalla" panose="02000000000000000000" pitchFamily="2" charset="-78"/>
                <a:cs typeface="Sakkal Majalla" panose="02000000000000000000" pitchFamily="2" charset="-78"/>
              </a:rPr>
              <a:t> </a:t>
            </a:r>
            <a:r>
              <a:rPr lang="ar-AE" sz="1600" dirty="0" smtClean="0">
                <a:solidFill>
                  <a:prstClr val="black"/>
                </a:solidFill>
                <a:latin typeface="Sakkal Majalla" panose="02000000000000000000" pitchFamily="2" charset="-78"/>
                <a:cs typeface="Sakkal Majalla" panose="02000000000000000000" pitchFamily="2" charset="-78"/>
              </a:rPr>
              <a:t>وفق المرسوم </a:t>
            </a:r>
            <a:r>
              <a:rPr lang="ar-AE" sz="1600" dirty="0">
                <a:solidFill>
                  <a:prstClr val="black"/>
                </a:solidFill>
                <a:latin typeface="Sakkal Majalla" panose="02000000000000000000" pitchFamily="2" charset="-78"/>
                <a:cs typeface="Sakkal Majalla" panose="02000000000000000000" pitchFamily="2" charset="-78"/>
              </a:rPr>
              <a:t>بقانون اتحادي رقم 17 لسنة </a:t>
            </a:r>
            <a:r>
              <a:rPr lang="ar-AE" sz="1600" dirty="0" smtClean="0">
                <a:solidFill>
                  <a:prstClr val="black"/>
                </a:solidFill>
                <a:latin typeface="Sakkal Majalla" panose="02000000000000000000" pitchFamily="2" charset="-78"/>
                <a:cs typeface="Sakkal Majalla" panose="02000000000000000000" pitchFamily="2" charset="-78"/>
              </a:rPr>
              <a:t>2016 بشأن الموارد </a:t>
            </a:r>
            <a:r>
              <a:rPr lang="ar-AE" sz="1600" dirty="0">
                <a:solidFill>
                  <a:prstClr val="black"/>
                </a:solidFill>
                <a:latin typeface="Sakkal Majalla" panose="02000000000000000000" pitchFamily="2" charset="-78"/>
                <a:cs typeface="Sakkal Majalla" panose="02000000000000000000" pitchFamily="2" charset="-78"/>
              </a:rPr>
              <a:t>البشرية في الحكومة </a:t>
            </a:r>
            <a:r>
              <a:rPr lang="ar-AE" sz="1600" dirty="0" smtClean="0">
                <a:solidFill>
                  <a:prstClr val="black"/>
                </a:solidFill>
                <a:latin typeface="Sakkal Majalla" panose="02000000000000000000" pitchFamily="2" charset="-78"/>
                <a:cs typeface="Sakkal Majalla" panose="02000000000000000000" pitchFamily="2" charset="-78"/>
              </a:rPr>
              <a:t>الاتحادية وقرار مجلس الوزراء رقم ( 1 ) لسنة 2018 بشأن اللائحة التنفيذية لقانون الموارد البشرية في الحكومة الاتحادية، </a:t>
            </a:r>
            <a:r>
              <a:rPr lang="ar-AE" sz="1600" b="1" u="sng" dirty="0" smtClean="0">
                <a:solidFill>
                  <a:prstClr val="black"/>
                </a:solidFill>
                <a:latin typeface="Sakkal Majalla" panose="02000000000000000000" pitchFamily="2" charset="-78"/>
                <a:cs typeface="Sakkal Majalla" panose="02000000000000000000" pitchFamily="2" charset="-78"/>
              </a:rPr>
              <a:t>تطبَّق أحكام  هذا </a:t>
            </a:r>
            <a:r>
              <a:rPr lang="ar-AE" sz="1600" b="1" u="sng" dirty="0">
                <a:solidFill>
                  <a:prstClr val="black"/>
                </a:solidFill>
                <a:latin typeface="Sakkal Majalla" panose="02000000000000000000" pitchFamily="2" charset="-78"/>
                <a:cs typeface="Sakkal Majalla" panose="02000000000000000000" pitchFamily="2" charset="-78"/>
              </a:rPr>
              <a:t>المرسوم على جميع الجهات </a:t>
            </a:r>
            <a:r>
              <a:rPr lang="ar-AE" sz="1600" b="1" u="sng" dirty="0" smtClean="0">
                <a:solidFill>
                  <a:prstClr val="black"/>
                </a:solidFill>
                <a:latin typeface="Sakkal Majalla" panose="02000000000000000000" pitchFamily="2" charset="-78"/>
                <a:cs typeface="Sakkal Majalla" panose="02000000000000000000" pitchFamily="2" charset="-78"/>
              </a:rPr>
              <a:t>الاتحادية  </a:t>
            </a:r>
            <a:r>
              <a:rPr lang="ar-AE" sz="1600" b="1" u="sng" dirty="0">
                <a:solidFill>
                  <a:prstClr val="black"/>
                </a:solidFill>
                <a:latin typeface="Sakkal Majalla" panose="02000000000000000000" pitchFamily="2" charset="-78"/>
                <a:cs typeface="Sakkal Majalla" panose="02000000000000000000" pitchFamily="2" charset="-78"/>
              </a:rPr>
              <a:t>بما في ذلك الجهات التي نصت تشريعات انشاءها على وجود لوائح موارد بشرية مستقلة لها و يستثنى من تطبيق أحكامه موظفو الجهات </a:t>
            </a:r>
            <a:r>
              <a:rPr lang="ar-AE" sz="1600" b="1" u="sng" dirty="0" smtClean="0">
                <a:solidFill>
                  <a:prstClr val="black"/>
                </a:solidFill>
                <a:latin typeface="Sakkal Majalla" panose="02000000000000000000" pitchFamily="2" charset="-78"/>
                <a:cs typeface="Sakkal Majalla" panose="02000000000000000000" pitchFamily="2" charset="-78"/>
              </a:rPr>
              <a:t>الاتحادية </a:t>
            </a:r>
            <a:r>
              <a:rPr lang="ar-AE" sz="1600" b="1" u="sng" dirty="0">
                <a:solidFill>
                  <a:prstClr val="black"/>
                </a:solidFill>
                <a:latin typeface="Sakkal Majalla" panose="02000000000000000000" pitchFamily="2" charset="-78"/>
                <a:cs typeface="Sakkal Majalla" panose="02000000000000000000" pitchFamily="2" charset="-78"/>
              </a:rPr>
              <a:t>التي يتم استثناءها من قبل مجلس الوزراء الموقر </a:t>
            </a:r>
            <a:r>
              <a:rPr lang="ar-AE" sz="1600" b="1" u="sng" dirty="0" smtClean="0">
                <a:solidFill>
                  <a:prstClr val="black"/>
                </a:solidFill>
                <a:latin typeface="Sakkal Majalla" panose="02000000000000000000" pitchFamily="2" charset="-78"/>
                <a:cs typeface="Sakkal Majalla" panose="02000000000000000000" pitchFamily="2" charset="-78"/>
              </a:rPr>
              <a:t>. </a:t>
            </a:r>
          </a:p>
          <a:p>
            <a:pPr marL="285750" indent="-285750" algn="justLow" defTabSz="1828680" rtl="1">
              <a:lnSpc>
                <a:spcPct val="200000"/>
              </a:lnSpc>
              <a:buClr>
                <a:schemeClr val="tx1"/>
              </a:buClr>
              <a:buBlip>
                <a:blip r:embed="rId2"/>
              </a:buBlip>
            </a:pPr>
            <a:r>
              <a:rPr lang="ar-AE" sz="1600" dirty="0" smtClean="0">
                <a:solidFill>
                  <a:prstClr val="black"/>
                </a:solidFill>
                <a:latin typeface="Sakkal Majalla" panose="02000000000000000000" pitchFamily="2" charset="-78"/>
                <a:cs typeface="Sakkal Majalla" panose="02000000000000000000" pitchFamily="2" charset="-78"/>
              </a:rPr>
              <a:t>يقيس هذا المؤشر مدى التزام الجهات الاتحادية بتطبيق قانون الموارد البشرية في الحكومة الاتحادية  ولائحته التنفيذية والقرارات الوزارية ذات الصلة باستخدام مصفوفة سلامة تطبيق تشريعات وأنظمة الموارد البشرية والتي تعكس مدى صحة إجراءات الموارد البشرية المنفذة حيث تم اعداد تقارير عبر نظام التقارير الذكية ( </a:t>
            </a:r>
            <a:r>
              <a:rPr lang="en-US" sz="1600" dirty="0" smtClean="0">
                <a:solidFill>
                  <a:prstClr val="black"/>
                </a:solidFill>
                <a:latin typeface="Sakkal Majalla" panose="02000000000000000000" pitchFamily="2" charset="-78"/>
                <a:cs typeface="Sakkal Majalla" panose="02000000000000000000" pitchFamily="2" charset="-78"/>
              </a:rPr>
              <a:t>Business Intelligence</a:t>
            </a:r>
            <a:r>
              <a:rPr lang="ar-AE" sz="1600" dirty="0" smtClean="0">
                <a:solidFill>
                  <a:prstClr val="black"/>
                </a:solidFill>
                <a:latin typeface="Sakkal Majalla" panose="02000000000000000000" pitchFamily="2" charset="-78"/>
                <a:cs typeface="Sakkal Majalla" panose="02000000000000000000" pitchFamily="2" charset="-78"/>
              </a:rPr>
              <a:t>  ).</a:t>
            </a:r>
          </a:p>
          <a:p>
            <a:pPr marL="285750" indent="-285750" algn="justLow" defTabSz="1828680" rtl="1">
              <a:lnSpc>
                <a:spcPct val="200000"/>
              </a:lnSpc>
              <a:buClr>
                <a:schemeClr val="tx1"/>
              </a:buClr>
              <a:buBlip>
                <a:blip r:embed="rId2"/>
              </a:buBlip>
            </a:pPr>
            <a:r>
              <a:rPr lang="ar-AE" sz="1600" dirty="0" smtClean="0">
                <a:solidFill>
                  <a:prstClr val="black"/>
                </a:solidFill>
                <a:latin typeface="Sakkal Majalla" panose="02000000000000000000" pitchFamily="2" charset="-78"/>
                <a:cs typeface="Sakkal Majalla" panose="02000000000000000000" pitchFamily="2" charset="-78"/>
              </a:rPr>
              <a:t>يعكس هذا المؤشر الهدف الاستراتيجي الرئيسي للهيئة والذي يستند إلى تطوير وتطبيق منظومة تشريعية متكاملة لإدارة رأسمال البشري في الحكومة الاتحادية ودعم الجهات الاتحادية في التنفيذ السليم للتشريعات المتعلقة بالموارد البشرية.</a:t>
            </a:r>
            <a:endParaRPr lang="en-US" sz="1600" dirty="0">
              <a:solidFill>
                <a:prstClr val="black"/>
              </a:solidFill>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rotWithShape="1">
          <a:blip r:embed="rId3"/>
          <a:srcRect l="27417" t="14816" r="41000" b="6370"/>
          <a:stretch/>
        </p:blipFill>
        <p:spPr>
          <a:xfrm>
            <a:off x="186283" y="1391571"/>
            <a:ext cx="2705733" cy="3267106"/>
          </a:xfrm>
          <a:prstGeom prst="rect">
            <a:avLst/>
          </a:prstGeom>
          <a:ln>
            <a:solidFill>
              <a:srgbClr val="B68A35"/>
            </a:solidFill>
          </a:ln>
        </p:spPr>
      </p:pic>
      <p:pic>
        <p:nvPicPr>
          <p:cNvPr id="16" name="Picture 6"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1766" t="3761" r="5090" b="3705"/>
          <a:stretch/>
        </p:blipFill>
        <p:spPr bwMode="auto">
          <a:xfrm>
            <a:off x="1687387" y="3896851"/>
            <a:ext cx="2143760" cy="2672080"/>
          </a:xfrm>
          <a:prstGeom prst="rect">
            <a:avLst/>
          </a:prstGeom>
          <a:noFill/>
          <a:ln w="9525">
            <a:solidFill>
              <a:srgbClr val="B68A35"/>
            </a:solidFill>
            <a:miter lim="800000"/>
            <a:headEnd/>
            <a:tailEnd/>
          </a:ln>
          <a:extLst>
            <a:ext uri="{909E8E84-426E-40DD-AFC4-6F175D3DCCD1}">
              <a14:hiddenFill xmlns:a14="http://schemas.microsoft.com/office/drawing/2010/main">
                <a:solidFill>
                  <a:srgbClr val="FFFFFF"/>
                </a:solidFill>
              </a14:hiddenFill>
            </a:ext>
          </a:extLst>
        </p:spPr>
      </p:pic>
      <p:sp>
        <p:nvSpPr>
          <p:cNvPr id="17" name="Isosceles Triangle 16"/>
          <p:cNvSpPr/>
          <p:nvPr/>
        </p:nvSpPr>
        <p:spPr>
          <a:xfrm rot="16200000">
            <a:off x="11400980" y="346609"/>
            <a:ext cx="105029" cy="79897"/>
          </a:xfrm>
          <a:prstGeom prst="triangle">
            <a:avLst/>
          </a:prstGeom>
          <a:solidFill>
            <a:srgbClr val="B68A35"/>
          </a:solidFill>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50502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5876" y="6369233"/>
            <a:ext cx="496552" cy="365125"/>
          </a:xfrm>
          <a:solidFill>
            <a:srgbClr val="B68A35"/>
          </a:solidFill>
        </p:spPr>
        <p:txBody>
          <a:bodyPr/>
          <a:lstStyle/>
          <a:p>
            <a:fld id="{56427F38-63A5-4D63-9399-D970397CA46A}" type="slidenum">
              <a:rPr lang="en-US" smtClean="0">
                <a:solidFill>
                  <a:schemeClr val="bg1"/>
                </a:solidFill>
              </a:rPr>
              <a:pPr/>
              <a:t>12</a:t>
            </a:fld>
            <a:endParaRPr lang="en-US">
              <a:solidFill>
                <a:schemeClr val="bg1"/>
              </a:solidFill>
            </a:endParaRPr>
          </a:p>
        </p:txBody>
      </p:sp>
      <p:sp>
        <p:nvSpPr>
          <p:cNvPr id="3" name="TextBox 2"/>
          <p:cNvSpPr txBox="1"/>
          <p:nvPr/>
        </p:nvSpPr>
        <p:spPr>
          <a:xfrm>
            <a:off x="832974" y="2841088"/>
            <a:ext cx="10409605" cy="3908762"/>
          </a:xfrm>
          <a:prstGeom prst="rect">
            <a:avLst/>
          </a:prstGeom>
          <a:noFill/>
          <a:ln>
            <a:noFill/>
            <a:prstDash val="solid"/>
          </a:ln>
        </p:spPr>
        <p:txBody>
          <a:bodyPr wrap="square" rtlCol="0">
            <a:spAutoFit/>
          </a:bodyPr>
          <a:lstStyle/>
          <a:p>
            <a:pPr algn="r"/>
            <a:endParaRPr lang="ar-AE" sz="1600" dirty="0">
              <a:latin typeface="Sakkal Majalla" panose="02000000000000000000" pitchFamily="2" charset="-78"/>
              <a:cs typeface="Sakkal Majalla" panose="02000000000000000000" pitchFamily="2" charset="-78"/>
            </a:endParaRPr>
          </a:p>
          <a:p>
            <a:pPr algn="r" rtl="1">
              <a:lnSpc>
                <a:spcPct val="150000"/>
              </a:lnSpc>
            </a:pPr>
            <a:r>
              <a:rPr lang="ar-AE" sz="1600" dirty="0" smtClean="0">
                <a:latin typeface="Sakkal Majalla" panose="02000000000000000000" pitchFamily="2" charset="-78"/>
                <a:cs typeface="Sakkal Majalla" panose="02000000000000000000" pitchFamily="2" charset="-78"/>
              </a:rPr>
              <a:t>يتم احتساب نتائج هذا المؤشر باستخدام </a:t>
            </a:r>
            <a:r>
              <a:rPr lang="ar-AE" sz="1600" b="1" u="sng" dirty="0" smtClean="0">
                <a:latin typeface="Sakkal Majalla" panose="02000000000000000000" pitchFamily="2" charset="-78"/>
                <a:cs typeface="Sakkal Majalla" panose="02000000000000000000" pitchFamily="2" charset="-78"/>
              </a:rPr>
              <a:t>مصفوفة سلامة تطبيق تشريعات وأنظمة الموارد البشرية في الحكومة الاتحادية</a:t>
            </a:r>
            <a:r>
              <a:rPr lang="ar-AE" sz="1600" dirty="0" smtClean="0">
                <a:latin typeface="Sakkal Majalla" panose="02000000000000000000" pitchFamily="2" charset="-78"/>
                <a:cs typeface="Sakkal Majalla" panose="02000000000000000000" pitchFamily="2" charset="-78"/>
              </a:rPr>
              <a:t> والتي تعتمد على ما يلي:</a:t>
            </a:r>
          </a:p>
          <a:p>
            <a:pPr marL="800100" lvl="1" indent="-342900" algn="r" rtl="1">
              <a:lnSpc>
                <a:spcPct val="150000"/>
              </a:lnSpc>
              <a:buFont typeface="+mj-lt"/>
              <a:buAutoNum type="arabicPeriod"/>
            </a:pPr>
            <a:r>
              <a:rPr lang="ar-AE" sz="1600" b="1" u="sng" dirty="0" smtClean="0">
                <a:latin typeface="Sakkal Majalla" panose="02000000000000000000" pitchFamily="2" charset="-78"/>
                <a:cs typeface="Sakkal Majalla" panose="02000000000000000000" pitchFamily="2" charset="-78"/>
              </a:rPr>
              <a:t>مستوى تأثير </a:t>
            </a:r>
            <a:r>
              <a:rPr lang="ar-AE" sz="1600" dirty="0" smtClean="0">
                <a:latin typeface="Sakkal Majalla" panose="02000000000000000000" pitchFamily="2" charset="-78"/>
                <a:cs typeface="Sakkal Majalla" panose="02000000000000000000" pitchFamily="2" charset="-78"/>
              </a:rPr>
              <a:t>كل ملاحظة تم رصدها (كما هو موضح في الجدول أدناه)، حيث يتم ضرب مستوى تـأثير كل ملاحظة في عدد الحالات التي تم رصدها و ثم احتساب اجمالي نتيجة مستوى جسامة الملاحظات لكل جهة اتحادية </a:t>
            </a:r>
          </a:p>
          <a:p>
            <a:pPr marL="800100" lvl="1" indent="-342900" algn="r" rtl="1">
              <a:buFont typeface="+mj-lt"/>
              <a:buAutoNum type="arabicPeriod"/>
            </a:pPr>
            <a:endParaRPr lang="ar-AE" sz="1600" dirty="0" smtClean="0">
              <a:latin typeface="Sakkal Majalla" panose="02000000000000000000" pitchFamily="2" charset="-78"/>
              <a:cs typeface="Sakkal Majalla" panose="02000000000000000000" pitchFamily="2" charset="-78"/>
            </a:endParaRPr>
          </a:p>
          <a:p>
            <a:pPr marL="800100" lvl="1" indent="-342900" algn="r" rtl="1">
              <a:buFont typeface="+mj-lt"/>
              <a:buAutoNum type="arabicPeriod"/>
            </a:pPr>
            <a:endParaRPr lang="ar-AE" sz="1600" dirty="0" smtClean="0">
              <a:latin typeface="Sakkal Majalla" panose="02000000000000000000" pitchFamily="2" charset="-78"/>
              <a:cs typeface="Sakkal Majalla" panose="02000000000000000000" pitchFamily="2" charset="-78"/>
            </a:endParaRPr>
          </a:p>
          <a:p>
            <a:pPr marL="800100" lvl="1" indent="-342900" algn="r" rtl="1">
              <a:buFont typeface="+mj-lt"/>
              <a:buAutoNum type="arabicPeriod"/>
            </a:pPr>
            <a:endParaRPr lang="ar-AE" sz="1600" dirty="0" smtClean="0">
              <a:latin typeface="Sakkal Majalla" panose="02000000000000000000" pitchFamily="2" charset="-78"/>
              <a:cs typeface="Sakkal Majalla" panose="02000000000000000000" pitchFamily="2" charset="-78"/>
            </a:endParaRPr>
          </a:p>
          <a:p>
            <a:pPr lvl="1" algn="r" rtl="1"/>
            <a:endParaRPr lang="ar-AE" sz="1600" dirty="0" smtClean="0">
              <a:latin typeface="Sakkal Majalla" panose="02000000000000000000" pitchFamily="2" charset="-78"/>
              <a:cs typeface="Sakkal Majalla" panose="02000000000000000000" pitchFamily="2" charset="-78"/>
            </a:endParaRPr>
          </a:p>
          <a:p>
            <a:pPr lvl="1" algn="r" rtl="1"/>
            <a:endParaRPr lang="ar-AE" sz="1600" dirty="0">
              <a:latin typeface="Sakkal Majalla" panose="02000000000000000000" pitchFamily="2" charset="-78"/>
              <a:cs typeface="Sakkal Majalla" panose="02000000000000000000" pitchFamily="2" charset="-78"/>
            </a:endParaRPr>
          </a:p>
          <a:p>
            <a:pPr lvl="1" algn="r" rtl="1"/>
            <a:endParaRPr lang="ar-AE" sz="1600" dirty="0" smtClean="0">
              <a:latin typeface="Sakkal Majalla" panose="02000000000000000000" pitchFamily="2" charset="-78"/>
              <a:cs typeface="Sakkal Majalla" panose="02000000000000000000" pitchFamily="2" charset="-78"/>
            </a:endParaRPr>
          </a:p>
          <a:p>
            <a:pPr lvl="1" algn="r" rtl="1"/>
            <a:endParaRPr lang="ar-AE" sz="1600" dirty="0">
              <a:latin typeface="Sakkal Majalla" panose="02000000000000000000" pitchFamily="2" charset="-78"/>
              <a:cs typeface="Sakkal Majalla" panose="02000000000000000000" pitchFamily="2" charset="-78"/>
            </a:endParaRPr>
          </a:p>
          <a:p>
            <a:pPr lvl="1" algn="r" rtl="1"/>
            <a:endParaRPr lang="ar-AE" sz="1600" dirty="0" smtClean="0">
              <a:latin typeface="Sakkal Majalla" panose="02000000000000000000" pitchFamily="2" charset="-78"/>
              <a:cs typeface="Sakkal Majalla" panose="02000000000000000000" pitchFamily="2" charset="-78"/>
            </a:endParaRPr>
          </a:p>
          <a:p>
            <a:pPr marL="800100" lvl="1" indent="-342900" algn="r" rtl="1">
              <a:buFont typeface="+mj-lt"/>
              <a:buAutoNum type="arabicPeriod" startAt="2"/>
            </a:pPr>
            <a:r>
              <a:rPr lang="ar-AE" sz="1600" b="1" u="sng" dirty="0" smtClean="0">
                <a:latin typeface="Sakkal Majalla" panose="02000000000000000000" pitchFamily="2" charset="-78"/>
                <a:cs typeface="Sakkal Majalla" panose="02000000000000000000" pitchFamily="2" charset="-78"/>
              </a:rPr>
              <a:t>حجم الجهة الاتحادية ، </a:t>
            </a:r>
            <a:r>
              <a:rPr lang="ar-AE" sz="1600" dirty="0" smtClean="0">
                <a:latin typeface="Sakkal Majalla" panose="02000000000000000000" pitchFamily="2" charset="-78"/>
                <a:cs typeface="Sakkal Majalla" panose="02000000000000000000" pitchFamily="2" charset="-78"/>
              </a:rPr>
              <a:t>حيث يتم قسمة نتيجة مستوى جسامة الملاحظات لكل جهة اتحادية على عدد الموظفين في الجهة </a:t>
            </a:r>
          </a:p>
          <a:p>
            <a:pPr marL="285750" indent="-285750" algn="r" rtl="1">
              <a:buFont typeface="Arial" panose="020B0604020202020204" pitchFamily="34" charset="0"/>
              <a:buChar char="•"/>
            </a:pPr>
            <a:endParaRPr lang="ar-AE" sz="1600" dirty="0">
              <a:latin typeface="Sakkal Majalla" panose="02000000000000000000" pitchFamily="2" charset="-78"/>
              <a:cs typeface="Sakkal Majalla" panose="02000000000000000000" pitchFamily="2" charset="-78"/>
            </a:endParaRPr>
          </a:p>
        </p:txBody>
      </p:sp>
      <p:sp>
        <p:nvSpPr>
          <p:cNvPr id="5" name="Rectangle 4"/>
          <p:cNvSpPr/>
          <p:nvPr/>
        </p:nvSpPr>
        <p:spPr>
          <a:xfrm>
            <a:off x="9867310" y="170540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6" name="Rectangle 5"/>
          <p:cNvSpPr/>
          <p:nvPr/>
        </p:nvSpPr>
        <p:spPr>
          <a:xfrm>
            <a:off x="9444116" y="2630094"/>
            <a:ext cx="1596912"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قياس المؤشر</a:t>
            </a: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571911752"/>
              </p:ext>
            </p:extLst>
          </p:nvPr>
        </p:nvGraphicFramePr>
        <p:xfrm>
          <a:off x="1791830" y="4471665"/>
          <a:ext cx="8128000" cy="1341120"/>
        </p:xfrm>
        <a:graphic>
          <a:graphicData uri="http://schemas.openxmlformats.org/drawingml/2006/table">
            <a:tbl>
              <a:tblPr firstRow="1" bandRow="1">
                <a:tableStyleId>{21E4AEA4-8DFA-4A89-87EB-49C32662AFE0}</a:tableStyleId>
              </a:tblPr>
              <a:tblGrid>
                <a:gridCol w="4064000"/>
                <a:gridCol w="4064000"/>
              </a:tblGrid>
              <a:tr h="240433">
                <a:tc>
                  <a:txBody>
                    <a:bodyPr/>
                    <a:lstStyle/>
                    <a:p>
                      <a:pPr algn="ctr"/>
                      <a:r>
                        <a:rPr lang="ar-AE" sz="1600" b="1" dirty="0" smtClean="0">
                          <a:latin typeface="Sakkal Majalla" panose="02000000000000000000" pitchFamily="2" charset="-78"/>
                          <a:cs typeface="Sakkal Majalla" panose="02000000000000000000" pitchFamily="2" charset="-78"/>
                        </a:rPr>
                        <a:t>المعيار (بالنقاط)</a:t>
                      </a:r>
                      <a:endParaRPr lang="en-US" sz="16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algn="ctr"/>
                      <a:r>
                        <a:rPr lang="ar-AE" sz="1600" b="1" dirty="0" smtClean="0">
                          <a:latin typeface="Sakkal Majalla" panose="02000000000000000000" pitchFamily="2" charset="-78"/>
                          <a:cs typeface="Sakkal Majalla" panose="02000000000000000000" pitchFamily="2" charset="-78"/>
                        </a:rPr>
                        <a:t>مستوى تأثير الملاحظة</a:t>
                      </a:r>
                      <a:endParaRPr lang="en-US" sz="16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240433">
                <a:tc>
                  <a:txBody>
                    <a:bodyPr/>
                    <a:lstStyle/>
                    <a:p>
                      <a:pPr algn="ctr"/>
                      <a:r>
                        <a:rPr lang="ar-AE" sz="1600" b="0" dirty="0" smtClean="0">
                          <a:latin typeface="Sakkal Majalla" panose="02000000000000000000" pitchFamily="2" charset="-78"/>
                          <a:cs typeface="Sakkal Majalla" panose="02000000000000000000" pitchFamily="2" charset="-78"/>
                        </a:rPr>
                        <a:t>10 نقاط</a:t>
                      </a:r>
                      <a:endParaRPr lang="en-US" sz="1600" b="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AE" sz="1600" b="1" dirty="0" smtClean="0">
                          <a:latin typeface="Sakkal Majalla" panose="02000000000000000000" pitchFamily="2" charset="-78"/>
                          <a:cs typeface="Sakkal Majalla" panose="02000000000000000000" pitchFamily="2" charset="-78"/>
                        </a:rPr>
                        <a:t>تأثير عالي</a:t>
                      </a:r>
                      <a:endParaRPr lang="en-US" sz="16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33">
                <a:tc>
                  <a:txBody>
                    <a:bodyPr/>
                    <a:lstStyle/>
                    <a:p>
                      <a:pPr algn="ctr"/>
                      <a:r>
                        <a:rPr lang="ar-AE" sz="1600" b="0" dirty="0" smtClean="0">
                          <a:latin typeface="Sakkal Majalla" panose="02000000000000000000" pitchFamily="2" charset="-78"/>
                          <a:cs typeface="Sakkal Majalla" panose="02000000000000000000" pitchFamily="2" charset="-78"/>
                        </a:rPr>
                        <a:t>5 نقاط</a:t>
                      </a:r>
                      <a:endParaRPr lang="en-US" sz="1600" b="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AE" sz="1600" b="1" dirty="0" smtClean="0">
                          <a:latin typeface="Sakkal Majalla" panose="02000000000000000000" pitchFamily="2" charset="-78"/>
                          <a:cs typeface="Sakkal Majalla" panose="02000000000000000000" pitchFamily="2" charset="-78"/>
                        </a:rPr>
                        <a:t>تأثير متوسط</a:t>
                      </a:r>
                      <a:endParaRPr lang="en-US" sz="16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40433">
                <a:tc>
                  <a:txBody>
                    <a:bodyPr/>
                    <a:lstStyle/>
                    <a:p>
                      <a:pPr algn="ctr"/>
                      <a:r>
                        <a:rPr lang="ar-AE" sz="1600" b="0" dirty="0" smtClean="0">
                          <a:latin typeface="Sakkal Majalla" panose="02000000000000000000" pitchFamily="2" charset="-78"/>
                          <a:cs typeface="Sakkal Majalla" panose="02000000000000000000" pitchFamily="2" charset="-78"/>
                        </a:rPr>
                        <a:t>1 نقاط </a:t>
                      </a:r>
                      <a:endParaRPr lang="en-US" sz="1600" b="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AE" sz="1600" b="1" dirty="0" smtClean="0">
                          <a:latin typeface="Sakkal Majalla" panose="02000000000000000000" pitchFamily="2" charset="-78"/>
                          <a:cs typeface="Sakkal Majalla" panose="02000000000000000000" pitchFamily="2" charset="-78"/>
                        </a:rPr>
                        <a:t>تأثير منخفض</a:t>
                      </a:r>
                      <a:endParaRPr lang="en-US" sz="16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Rectangle 7"/>
          <p:cNvSpPr/>
          <p:nvPr/>
        </p:nvSpPr>
        <p:spPr>
          <a:xfrm>
            <a:off x="102016" y="2139545"/>
            <a:ext cx="11112771" cy="461665"/>
          </a:xfrm>
          <a:prstGeom prst="rect">
            <a:avLst/>
          </a:prstGeom>
        </p:spPr>
        <p:txBody>
          <a:bodyPr wrap="square">
            <a:spAutoFit/>
          </a:bodyPr>
          <a:lstStyle/>
          <a:p>
            <a:pPr algn="just" rtl="1">
              <a:lnSpc>
                <a:spcPct val="150000"/>
              </a:lnSpc>
            </a:pPr>
            <a:r>
              <a:rPr lang="ar-AE" sz="1600" dirty="0" smtClean="0">
                <a:latin typeface="Sakkal Majalla" panose="02000000000000000000" pitchFamily="2" charset="-78"/>
                <a:cs typeface="Sakkal Majalla" panose="02000000000000000000" pitchFamily="2" charset="-78"/>
              </a:rPr>
              <a:t>يقيس هذا المؤشر سلامة </a:t>
            </a:r>
            <a:r>
              <a:rPr lang="ar-AE" sz="1600" dirty="0">
                <a:latin typeface="Sakkal Majalla" panose="02000000000000000000" pitchFamily="2" charset="-78"/>
                <a:cs typeface="Sakkal Majalla" panose="02000000000000000000" pitchFamily="2" charset="-78"/>
              </a:rPr>
              <a:t>تطبيق الجهة الاتحادية لتشريعات وأنظمة الموارد </a:t>
            </a:r>
            <a:r>
              <a:rPr lang="ar-AE" sz="1600" dirty="0" smtClean="0">
                <a:latin typeface="Sakkal Majalla" panose="02000000000000000000" pitchFamily="2" charset="-78"/>
                <a:cs typeface="Sakkal Majalla" panose="02000000000000000000" pitchFamily="2" charset="-78"/>
              </a:rPr>
              <a:t>البشرية، فكلما </a:t>
            </a:r>
            <a:r>
              <a:rPr lang="ar-AE" sz="1600" dirty="0">
                <a:latin typeface="Sakkal Majalla" panose="02000000000000000000" pitchFamily="2" charset="-78"/>
                <a:cs typeface="Sakkal Majalla" panose="02000000000000000000" pitchFamily="2" charset="-78"/>
              </a:rPr>
              <a:t>زاد عدد الملاحظات المرصودة للجهة قل التزام الجهة بسلامة تطبيق التشريعات </a:t>
            </a:r>
            <a:r>
              <a:rPr lang="ar-AE" sz="1600" dirty="0" smtClean="0">
                <a:latin typeface="Sakkal Majalla" panose="02000000000000000000" pitchFamily="2" charset="-78"/>
                <a:cs typeface="Sakkal Majalla" panose="02000000000000000000" pitchFamily="2" charset="-78"/>
              </a:rPr>
              <a:t>والأنظمة.</a:t>
            </a:r>
            <a:endParaRPr lang="ar-AE" sz="1600" b="1" u="sng" dirty="0">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1031657950"/>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59471975"/>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67319269"/>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TextBox 11"/>
          <p:cNvSpPr txBox="1"/>
          <p:nvPr/>
        </p:nvSpPr>
        <p:spPr>
          <a:xfrm>
            <a:off x="5075222" y="1047107"/>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b="1" dirty="0" smtClean="0">
                <a:solidFill>
                  <a:prstClr val="white"/>
                </a:solidFill>
                <a:latin typeface="Sakkal Majalla" panose="02000000000000000000" pitchFamily="2" charset="-78"/>
                <a:cs typeface="Sakkal Majalla" panose="02000000000000000000" pitchFamily="2" charset="-78"/>
              </a:rPr>
              <a:t>سلامة تطبيق تشريعات و أنظمة الموارد البشرية </a:t>
            </a:r>
            <a:endParaRPr lang="en-US" b="1" dirty="0">
              <a:solidFill>
                <a:prstClr val="white"/>
              </a:solidFill>
              <a:latin typeface="Sakkal Majalla" panose="02000000000000000000" pitchFamily="2" charset="-78"/>
              <a:cs typeface="Sakkal Majalla" panose="02000000000000000000" pitchFamily="2" charset="-78"/>
            </a:endParaRPr>
          </a:p>
        </p:txBody>
      </p:sp>
      <p:sp>
        <p:nvSpPr>
          <p:cNvPr id="13" name="Round Same Side Corner Rectangle 12"/>
          <p:cNvSpPr/>
          <p:nvPr/>
        </p:nvSpPr>
        <p:spPr>
          <a:xfrm>
            <a:off x="3915177" y="571396"/>
            <a:ext cx="6920969"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0" y="982289"/>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08743" y="585442"/>
            <a:ext cx="7733836" cy="461665"/>
          </a:xfrm>
          <a:prstGeom prst="rect">
            <a:avLst/>
          </a:prstGeom>
          <a:noFill/>
        </p:spPr>
        <p:txBody>
          <a:bodyPr wrap="square" rtlCol="0">
            <a:spAutoFit/>
          </a:bodyPr>
          <a:lstStyle/>
          <a:p>
            <a:pPr algn="ctr" rtl="1"/>
            <a:r>
              <a:rPr lang="ar-AE" sz="2400" dirty="0" smtClean="0">
                <a:solidFill>
                  <a:schemeClr val="bg1"/>
                </a:solidFill>
                <a:latin typeface="Sakkal Majalla" panose="02000000000000000000" pitchFamily="2" charset="-78"/>
                <a:cs typeface="Sakkal Majalla" panose="02000000000000000000" pitchFamily="2" charset="-78"/>
              </a:rPr>
              <a:t>مؤشر سلامة تطبيق تشريعات وأنظمة الموارد البشرية في الحكومة الاتحادية </a:t>
            </a:r>
            <a:endParaRPr lang="en-US" sz="2400" dirty="0">
              <a:solidFill>
                <a:schemeClr val="bg1"/>
              </a:solidFill>
              <a:latin typeface="Sakkal Majalla" panose="02000000000000000000" pitchFamily="2" charset="-78"/>
              <a:cs typeface="Sakkal Majalla" panose="02000000000000000000" pitchFamily="2" charset="-78"/>
            </a:endParaRPr>
          </a:p>
        </p:txBody>
      </p:sp>
      <p:sp>
        <p:nvSpPr>
          <p:cNvPr id="22" name="Round Same Side Corner Rectangle 21"/>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4" name="Group 23"/>
          <p:cNvGrpSpPr/>
          <p:nvPr/>
        </p:nvGrpSpPr>
        <p:grpSpPr>
          <a:xfrm rot="5400000">
            <a:off x="11469348" y="1447264"/>
            <a:ext cx="676330" cy="712800"/>
            <a:chOff x="8586654" y="1180188"/>
            <a:chExt cx="676330" cy="712800"/>
          </a:xfrm>
        </p:grpSpPr>
        <p:sp>
          <p:nvSpPr>
            <p:cNvPr id="25" name="Pentagon 24"/>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655373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1633" y="6394991"/>
            <a:ext cx="457916" cy="365125"/>
          </a:xfrm>
          <a:solidFill>
            <a:srgbClr val="B68A35"/>
          </a:solidFill>
        </p:spPr>
        <p:txBody>
          <a:bodyPr/>
          <a:lstStyle/>
          <a:p>
            <a:fld id="{56427F38-63A5-4D63-9399-D970397CA46A}" type="slidenum">
              <a:rPr lang="en-US" smtClean="0">
                <a:solidFill>
                  <a:schemeClr val="bg1"/>
                </a:solidFill>
              </a:rPr>
              <a:pPr/>
              <a:t>13</a:t>
            </a:fld>
            <a:endParaRPr lang="en-US" dirty="0">
              <a:solidFill>
                <a:schemeClr val="bg1"/>
              </a:solidFill>
            </a:endParaRPr>
          </a:p>
        </p:txBody>
      </p:sp>
      <p:sp>
        <p:nvSpPr>
          <p:cNvPr id="3" name="Round Same Side Corner Rectangle 2"/>
          <p:cNvSpPr/>
          <p:nvPr/>
        </p:nvSpPr>
        <p:spPr>
          <a:xfrm>
            <a:off x="4100414" y="587441"/>
            <a:ext cx="686892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88884" y="602306"/>
            <a:ext cx="5891987" cy="461665"/>
          </a:xfrm>
          <a:prstGeom prst="rect">
            <a:avLst/>
          </a:prstGeom>
          <a:noFill/>
        </p:spPr>
        <p:txBody>
          <a:bodyPr wrap="square" rtlCol="0">
            <a:spAutoFit/>
          </a:bodyPr>
          <a:lstStyle/>
          <a:p>
            <a:pPr algn="ctr" rtl="1"/>
            <a:r>
              <a:rPr lang="ar-AE" sz="2400" dirty="0">
                <a:solidFill>
                  <a:schemeClr val="bg1"/>
                </a:solidFill>
                <a:latin typeface="Sakkal Majalla" panose="02000000000000000000" pitchFamily="2" charset="-78"/>
                <a:cs typeface="Sakkal Majalla" panose="02000000000000000000" pitchFamily="2" charset="-78"/>
              </a:rPr>
              <a:t> مصفوفة قياس مستوى جسامة الملاحظات للجهات الاتحادية</a:t>
            </a:r>
            <a:endParaRPr lang="en-US" sz="2400" dirty="0">
              <a:solidFill>
                <a:schemeClr val="bg1"/>
              </a:solidFill>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flipH="1">
            <a:off x="0" y="101848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259547" y="4244627"/>
            <a:ext cx="6009407" cy="2491075"/>
          </a:xfrm>
          <a:prstGeom prst="roundRect">
            <a:avLst>
              <a:gd name="adj" fmla="val 7066"/>
            </a:avLst>
          </a:prstGeom>
          <a:solidFill>
            <a:schemeClr val="bg1">
              <a:lumMod val="9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30831" y="5916727"/>
            <a:ext cx="3579815" cy="752999"/>
          </a:xfrm>
          <a:prstGeom prst="roundRect">
            <a:avLst>
              <a:gd name="adj" fmla="val 14877"/>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69852" y="4223094"/>
            <a:ext cx="1951638" cy="2512608"/>
          </a:xfrm>
          <a:prstGeom prst="roundRect">
            <a:avLst>
              <a:gd name="adj" fmla="val 7066"/>
            </a:avLst>
          </a:prstGeom>
          <a:solidFill>
            <a:schemeClr val="bg1">
              <a:lumMod val="9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5198" y="1093312"/>
            <a:ext cx="11667160" cy="2959161"/>
          </a:xfrm>
          <a:prstGeom prst="rect">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001288" y="937762"/>
            <a:ext cx="1402080" cy="430887"/>
          </a:xfrm>
          <a:prstGeom prst="rect">
            <a:avLst/>
          </a:prstGeom>
        </p:spPr>
        <p:txBody>
          <a:bodyPr wrap="square">
            <a:spAutoFit/>
          </a:bodyPr>
          <a:lstStyle/>
          <a:p>
            <a:pPr marL="285750" indent="-285750" algn="r" rtl="1">
              <a:lnSpc>
                <a:spcPct val="150000"/>
              </a:lnSpc>
              <a:buBlip>
                <a:blip r:embed="rId2"/>
              </a:buBlip>
            </a:pPr>
            <a:r>
              <a:rPr lang="ar-AE" sz="1600" b="1" dirty="0" smtClean="0">
                <a:latin typeface="Sakkal Majalla" panose="02000000000000000000" pitchFamily="2" charset="-78"/>
                <a:cs typeface="Sakkal Majalla" panose="02000000000000000000" pitchFamily="2" charset="-78"/>
              </a:rPr>
              <a:t>مثال توضيحي:</a:t>
            </a:r>
          </a:p>
        </p:txBody>
      </p:sp>
      <p:graphicFrame>
        <p:nvGraphicFramePr>
          <p:cNvPr id="11" name="Table 10"/>
          <p:cNvGraphicFramePr>
            <a:graphicFrameLocks noGrp="1"/>
          </p:cNvGraphicFramePr>
          <p:nvPr>
            <p:extLst>
              <p:ext uri="{D42A27DB-BD31-4B8C-83A1-F6EECF244321}">
                <p14:modId xmlns:p14="http://schemas.microsoft.com/office/powerpoint/2010/main" val="2525511623"/>
              </p:ext>
            </p:extLst>
          </p:nvPr>
        </p:nvGraphicFramePr>
        <p:xfrm>
          <a:off x="56625" y="5178916"/>
          <a:ext cx="1768101" cy="685800"/>
        </p:xfrm>
        <a:graphic>
          <a:graphicData uri="http://schemas.openxmlformats.org/drawingml/2006/table">
            <a:tbl>
              <a:tblPr firstRow="1" bandRow="1">
                <a:tableStyleId>{5C22544A-7EE6-4342-B048-85BDC9FD1C3A}</a:tableStyleId>
              </a:tblPr>
              <a:tblGrid>
                <a:gridCol w="589367">
                  <a:extLst>
                    <a:ext uri="{9D8B030D-6E8A-4147-A177-3AD203B41FA5}">
                      <a16:colId xmlns:a16="http://schemas.microsoft.com/office/drawing/2014/main" xmlns="" val="2099955776"/>
                    </a:ext>
                  </a:extLst>
                </a:gridCol>
                <a:gridCol w="589367">
                  <a:extLst>
                    <a:ext uri="{9D8B030D-6E8A-4147-A177-3AD203B41FA5}">
                      <a16:colId xmlns:a16="http://schemas.microsoft.com/office/drawing/2014/main" xmlns="" val="3812834648"/>
                    </a:ext>
                  </a:extLst>
                </a:gridCol>
                <a:gridCol w="589367">
                  <a:extLst>
                    <a:ext uri="{9D8B030D-6E8A-4147-A177-3AD203B41FA5}">
                      <a16:colId xmlns:a16="http://schemas.microsoft.com/office/drawing/2014/main" xmlns="" val="1988338900"/>
                    </a:ext>
                  </a:extLst>
                </a:gridCol>
              </a:tblGrid>
              <a:tr h="302033">
                <a:tc>
                  <a:txBody>
                    <a:bodyPr/>
                    <a:lstStyle/>
                    <a:p>
                      <a:pPr algn="ctr"/>
                      <a:r>
                        <a:rPr lang="ar-AE" sz="1100" b="1" dirty="0" smtClean="0">
                          <a:solidFill>
                            <a:schemeClr val="tx1"/>
                          </a:solidFill>
                          <a:latin typeface="Sakkal Majalla" panose="02000000000000000000" pitchFamily="2" charset="-78"/>
                          <a:cs typeface="Sakkal Majalla" panose="02000000000000000000" pitchFamily="2" charset="-78"/>
                        </a:rPr>
                        <a:t>تأثير منخفض</a:t>
                      </a:r>
                      <a:endParaRPr lang="en-US" sz="1100" b="1" dirty="0">
                        <a:solidFill>
                          <a:schemeClr val="tx1"/>
                        </a:solidFill>
                        <a:latin typeface="Sakkal Majalla" panose="02000000000000000000" pitchFamily="2" charset="-78"/>
                        <a:cs typeface="Sakkal Majalla" panose="02000000000000000000" pitchFamily="2" charset="-78"/>
                      </a:endParaRPr>
                    </a:p>
                  </a:txBody>
                  <a:tcPr>
                    <a:solidFill>
                      <a:srgbClr val="FFFF00"/>
                    </a:solidFill>
                  </a:tcPr>
                </a:tc>
                <a:tc>
                  <a:txBody>
                    <a:bodyPr/>
                    <a:lstStyle/>
                    <a:p>
                      <a:pPr algn="ctr"/>
                      <a:r>
                        <a:rPr lang="ar-AE" sz="1100" b="1" dirty="0" smtClean="0">
                          <a:solidFill>
                            <a:schemeClr val="tx1"/>
                          </a:solidFill>
                          <a:latin typeface="Sakkal Majalla" panose="02000000000000000000" pitchFamily="2" charset="-78"/>
                          <a:cs typeface="Sakkal Majalla" panose="02000000000000000000" pitchFamily="2" charset="-78"/>
                        </a:rPr>
                        <a:t>تأثير متوسط</a:t>
                      </a:r>
                      <a:endParaRPr lang="en-US" sz="1100" b="1" dirty="0">
                        <a:solidFill>
                          <a:schemeClr val="tx1"/>
                        </a:solidFill>
                        <a:latin typeface="Sakkal Majalla" panose="02000000000000000000" pitchFamily="2" charset="-78"/>
                        <a:cs typeface="Sakkal Majalla" panose="02000000000000000000" pitchFamily="2" charset="-78"/>
                      </a:endParaRPr>
                    </a:p>
                  </a:txBody>
                  <a:tcPr>
                    <a:solidFill>
                      <a:srgbClr val="92D050"/>
                    </a:solidFill>
                  </a:tcPr>
                </a:tc>
                <a:tc>
                  <a:txBody>
                    <a:bodyPr/>
                    <a:lstStyle/>
                    <a:p>
                      <a:pPr algn="ctr"/>
                      <a:r>
                        <a:rPr lang="ar-AE" sz="1100" b="1" dirty="0" smtClean="0">
                          <a:solidFill>
                            <a:schemeClr val="tx1"/>
                          </a:solidFill>
                          <a:latin typeface="Sakkal Majalla" panose="02000000000000000000" pitchFamily="2" charset="-78"/>
                          <a:cs typeface="Sakkal Majalla" panose="02000000000000000000" pitchFamily="2" charset="-78"/>
                        </a:rPr>
                        <a:t>تأثير</a:t>
                      </a:r>
                    </a:p>
                    <a:p>
                      <a:pPr algn="ctr"/>
                      <a:r>
                        <a:rPr lang="ar-AE" sz="1100" b="1" dirty="0" smtClean="0">
                          <a:solidFill>
                            <a:schemeClr val="tx1"/>
                          </a:solidFill>
                          <a:latin typeface="Sakkal Majalla" panose="02000000000000000000" pitchFamily="2" charset="-78"/>
                          <a:cs typeface="Sakkal Majalla" panose="02000000000000000000" pitchFamily="2" charset="-78"/>
                        </a:rPr>
                        <a:t> عالي</a:t>
                      </a:r>
                      <a:endParaRPr lang="en-US" sz="1100" b="1" dirty="0">
                        <a:solidFill>
                          <a:schemeClr val="tx1"/>
                        </a:solidFill>
                        <a:latin typeface="Sakkal Majalla" panose="02000000000000000000" pitchFamily="2" charset="-78"/>
                        <a:cs typeface="Sakkal Majalla" panose="02000000000000000000" pitchFamily="2" charset="-78"/>
                      </a:endParaRPr>
                    </a:p>
                  </a:txBody>
                  <a:tcPr>
                    <a:solidFill>
                      <a:srgbClr val="FF0000"/>
                    </a:solidFill>
                  </a:tcPr>
                </a:tc>
                <a:extLst>
                  <a:ext uri="{0D108BD9-81ED-4DB2-BD59-A6C34878D82A}">
                    <a16:rowId xmlns:a16="http://schemas.microsoft.com/office/drawing/2014/main" xmlns="" val="3245778754"/>
                  </a:ext>
                </a:extLst>
              </a:tr>
              <a:tr h="183377">
                <a:tc>
                  <a:txBody>
                    <a:bodyPr/>
                    <a:lstStyle/>
                    <a:p>
                      <a:pPr algn="ctr"/>
                      <a:r>
                        <a:rPr lang="en-US" sz="1100" b="1" dirty="0" smtClean="0">
                          <a:solidFill>
                            <a:schemeClr val="tx1"/>
                          </a:solidFill>
                          <a:latin typeface="Sakkal Majalla" panose="02000000000000000000" pitchFamily="2" charset="-78"/>
                          <a:cs typeface="Sakkal Majalla" panose="02000000000000000000" pitchFamily="2" charset="-78"/>
                        </a:rPr>
                        <a:t>1</a:t>
                      </a:r>
                      <a:endParaRPr lang="en-US" sz="1100" b="1" dirty="0">
                        <a:solidFill>
                          <a:schemeClr val="tx1"/>
                        </a:solidFill>
                        <a:latin typeface="Sakkal Majalla" panose="02000000000000000000" pitchFamily="2" charset="-78"/>
                        <a:cs typeface="Sakkal Majalla" panose="02000000000000000000" pitchFamily="2" charset="-78"/>
                      </a:endParaRPr>
                    </a:p>
                  </a:txBody>
                  <a:tcPr>
                    <a:solidFill>
                      <a:srgbClr val="FFFF00"/>
                    </a:solidFill>
                  </a:tcPr>
                </a:tc>
                <a:tc>
                  <a:txBody>
                    <a:bodyPr/>
                    <a:lstStyle/>
                    <a:p>
                      <a:pPr algn="ctr"/>
                      <a:r>
                        <a:rPr lang="ar-AE" sz="1100" b="1" dirty="0" smtClean="0">
                          <a:solidFill>
                            <a:schemeClr val="tx1"/>
                          </a:solidFill>
                          <a:latin typeface="Sakkal Majalla" panose="02000000000000000000" pitchFamily="2" charset="-78"/>
                          <a:cs typeface="Sakkal Majalla" panose="02000000000000000000" pitchFamily="2" charset="-78"/>
                        </a:rPr>
                        <a:t>5</a:t>
                      </a:r>
                      <a:endParaRPr lang="en-US" sz="1100" b="1" dirty="0">
                        <a:solidFill>
                          <a:schemeClr val="tx1"/>
                        </a:solidFill>
                        <a:latin typeface="Sakkal Majalla" panose="02000000000000000000" pitchFamily="2" charset="-78"/>
                        <a:cs typeface="Sakkal Majalla" panose="02000000000000000000" pitchFamily="2" charset="-78"/>
                      </a:endParaRPr>
                    </a:p>
                  </a:txBody>
                  <a:tcPr>
                    <a:solidFill>
                      <a:srgbClr val="92D050"/>
                    </a:solidFill>
                  </a:tcPr>
                </a:tc>
                <a:tc>
                  <a:txBody>
                    <a:bodyPr/>
                    <a:lstStyle/>
                    <a:p>
                      <a:pPr algn="ctr"/>
                      <a:r>
                        <a:rPr lang="ar-AE" sz="1100" b="1" dirty="0" smtClean="0">
                          <a:solidFill>
                            <a:schemeClr val="tx1"/>
                          </a:solidFill>
                          <a:latin typeface="Sakkal Majalla" panose="02000000000000000000" pitchFamily="2" charset="-78"/>
                          <a:cs typeface="Sakkal Majalla" panose="02000000000000000000" pitchFamily="2" charset="-78"/>
                        </a:rPr>
                        <a:t>10</a:t>
                      </a:r>
                      <a:endParaRPr lang="en-US" sz="1100" b="1" dirty="0">
                        <a:solidFill>
                          <a:schemeClr val="tx1"/>
                        </a:solidFill>
                        <a:latin typeface="Sakkal Majalla" panose="02000000000000000000" pitchFamily="2" charset="-78"/>
                        <a:cs typeface="Sakkal Majalla" panose="02000000000000000000" pitchFamily="2" charset="-78"/>
                      </a:endParaRPr>
                    </a:p>
                  </a:txBody>
                  <a:tcPr>
                    <a:solidFill>
                      <a:srgbClr val="FF0000"/>
                    </a:solidFill>
                  </a:tcPr>
                </a:tc>
              </a:tr>
            </a:tbl>
          </a:graphicData>
        </a:graphic>
      </p:graphicFrame>
      <p:sp>
        <p:nvSpPr>
          <p:cNvPr id="12" name="TextBox 11"/>
          <p:cNvSpPr txBox="1"/>
          <p:nvPr/>
        </p:nvSpPr>
        <p:spPr>
          <a:xfrm>
            <a:off x="267588" y="4763708"/>
            <a:ext cx="1545674" cy="307777"/>
          </a:xfrm>
          <a:prstGeom prst="rect">
            <a:avLst/>
          </a:prstGeom>
          <a:noFill/>
        </p:spPr>
        <p:txBody>
          <a:bodyPr wrap="square" rtlCol="0">
            <a:spAutoFit/>
          </a:bodyPr>
          <a:lstStyle/>
          <a:p>
            <a:pPr marL="285750" indent="-285750" algn="r" rtl="1">
              <a:buBlip>
                <a:blip r:embed="rId2"/>
              </a:buBlip>
            </a:pPr>
            <a:r>
              <a:rPr lang="ar-AE" sz="1400" b="1" dirty="0" smtClean="0">
                <a:latin typeface="Sakkal Majalla" panose="02000000000000000000" pitchFamily="2" charset="-78"/>
                <a:cs typeface="Sakkal Majalla" panose="02000000000000000000" pitchFamily="2" charset="-78"/>
              </a:rPr>
              <a:t>مستوى التأثير</a:t>
            </a:r>
            <a:endParaRPr lang="en-US" sz="1400" b="1" dirty="0">
              <a:latin typeface="Sakkal Majalla" panose="02000000000000000000" pitchFamily="2" charset="-78"/>
              <a:cs typeface="Sakkal Majalla" panose="02000000000000000000"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4223849090"/>
              </p:ext>
            </p:extLst>
          </p:nvPr>
        </p:nvGraphicFramePr>
        <p:xfrm>
          <a:off x="385284" y="1340112"/>
          <a:ext cx="10884684" cy="2682084"/>
        </p:xfrm>
        <a:graphic>
          <a:graphicData uri="http://schemas.openxmlformats.org/drawingml/2006/table">
            <a:tbl>
              <a:tblPr rtl="1"/>
              <a:tblGrid>
                <a:gridCol w="2452793"/>
                <a:gridCol w="2327492"/>
                <a:gridCol w="1735029"/>
                <a:gridCol w="1866678"/>
                <a:gridCol w="1251346"/>
                <a:gridCol w="1251346"/>
              </a:tblGrid>
              <a:tr h="389158">
                <a:tc rowSpan="2">
                  <a:txBody>
                    <a:bodyPr/>
                    <a:lstStyle/>
                    <a:p>
                      <a:pPr algn="ctr" rtl="1" fontAlgn="ctr"/>
                      <a:r>
                        <a:rPr lang="ar-AE" sz="1200" b="1" i="0" u="none" strike="noStrike" dirty="0" smtClean="0">
                          <a:solidFill>
                            <a:srgbClr val="FFFFFF"/>
                          </a:solidFill>
                          <a:effectLst/>
                          <a:latin typeface="Sakkal Majalla" panose="02000000000000000000" pitchFamily="2" charset="-78"/>
                          <a:cs typeface="Sakkal Majalla" panose="02000000000000000000" pitchFamily="2" charset="-78"/>
                        </a:rPr>
                        <a:t>الجهة</a:t>
                      </a:r>
                    </a:p>
                    <a:p>
                      <a:pPr algn="ctr" rtl="1" fontAlgn="ctr"/>
                      <a:r>
                        <a:rPr lang="ar-AE" sz="1200" b="1" i="0" u="none" strike="noStrike" dirty="0" smtClean="0">
                          <a:solidFill>
                            <a:srgbClr val="FFFFFF"/>
                          </a:solidFill>
                          <a:effectLst/>
                          <a:latin typeface="Sakkal Majalla" panose="02000000000000000000" pitchFamily="2" charset="-78"/>
                          <a:cs typeface="Sakkal Majalla" panose="02000000000000000000" pitchFamily="2" charset="-78"/>
                        </a:rPr>
                        <a:t>(عدد موظفي الجهة: 42)</a:t>
                      </a:r>
                      <a:endParaRPr lang="ar-AE" sz="1200" b="1" i="0" u="none" strike="noStrike" dirty="0">
                        <a:solidFill>
                          <a:srgbClr val="FFFFFF"/>
                        </a:solidFill>
                        <a:effectLst/>
                        <a:latin typeface="Sakkal Majalla" panose="02000000000000000000" pitchFamily="2" charset="-78"/>
                        <a:cs typeface="Sakkal Majalla" panose="02000000000000000000" pitchFamily="2" charset="-78"/>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gridSpan="4">
                  <a:txBody>
                    <a:bodyPr/>
                    <a:lstStyle/>
                    <a:p>
                      <a:pPr algn="ctr" rtl="1" fontAlgn="b"/>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الملاحظات</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1200" b="1" i="0" u="none" strike="noStrike" dirty="0">
                          <a:solidFill>
                            <a:srgbClr val="000000"/>
                          </a:solidFill>
                          <a:effectLst/>
                          <a:latin typeface="Sakkal Majalla" panose="02000000000000000000" pitchFamily="2" charset="-78"/>
                          <a:cs typeface="Sakkal Majalla" panose="02000000000000000000" pitchFamily="2" charset="-7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45920">
                <a:tc vMerge="1">
                  <a:txBody>
                    <a:bodyPr/>
                    <a:lstStyle/>
                    <a:p>
                      <a:endParaRPr lang="en-US"/>
                    </a:p>
                  </a:txBody>
                  <a:tcPr/>
                </a:tc>
                <a:tc>
                  <a:txBody>
                    <a:bodyPr/>
                    <a:lstStyle/>
                    <a:p>
                      <a:pPr algn="ctr" rtl="1" fontAlgn="ctr"/>
                      <a:r>
                        <a:rPr lang="ar-AE" sz="1200" b="1" i="0" u="none" strike="noStrike" dirty="0">
                          <a:solidFill>
                            <a:srgbClr val="000000"/>
                          </a:solidFill>
                          <a:effectLst/>
                          <a:latin typeface="Sakkal Majalla" panose="02000000000000000000" pitchFamily="2" charset="-78"/>
                          <a:cs typeface="Sakkal Majalla" panose="02000000000000000000" pitchFamily="2" charset="-78"/>
                        </a:rPr>
                        <a:t>منح ترقيات مالية تجاوز 10% من </a:t>
                      </a:r>
                      <a:br>
                        <a:rPr lang="ar-AE" sz="1200" b="1" i="0" u="none" strike="noStrike" dirty="0">
                          <a:solidFill>
                            <a:srgbClr val="000000"/>
                          </a:solidFill>
                          <a:effectLst/>
                          <a:latin typeface="Sakkal Majalla" panose="02000000000000000000" pitchFamily="2" charset="-78"/>
                          <a:cs typeface="Sakkal Majalla" panose="02000000000000000000" pitchFamily="2" charset="-78"/>
                        </a:rPr>
                      </a:br>
                      <a:r>
                        <a:rPr lang="ar-AE" sz="1200" b="1" i="0" u="none" strike="noStrike" dirty="0">
                          <a:solidFill>
                            <a:srgbClr val="000000"/>
                          </a:solidFill>
                          <a:effectLst/>
                          <a:latin typeface="Sakkal Majalla" panose="02000000000000000000" pitchFamily="2" charset="-78"/>
                          <a:cs typeface="Sakkal Majalla" panose="02000000000000000000" pitchFamily="2" charset="-78"/>
                        </a:rPr>
                        <a:t>الراتب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الاساسي</a:t>
                      </a:r>
                      <a:r>
                        <a:rPr lang="en-US" sz="1200" b="1" i="0" u="none" strike="noStrike" dirty="0" smtClean="0">
                          <a:solidFill>
                            <a:srgbClr val="000000"/>
                          </a:solidFill>
                          <a:effectLst/>
                          <a:latin typeface="Sakkal Majalla" panose="02000000000000000000" pitchFamily="2" charset="-78"/>
                          <a:cs typeface="Sakkal Majalla" panose="02000000000000000000" pitchFamily="2" charset="-78"/>
                        </a:rPr>
                        <a:t> </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حاصلين على تقييم أداء «يلبي التوقعات»</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1"/>
                    </a:solidFill>
                  </a:tcPr>
                </a:tc>
                <a:tc>
                  <a:txBody>
                    <a:bodyPr/>
                    <a:lstStyle/>
                    <a:p>
                      <a:pPr algn="ctr" rtl="1" fontAlgn="ct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منح علاوة دورية لموظفين حاصلين على</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 تقييم أداء «يحتاج الى تحسين»</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1"/>
                    </a:solidFill>
                  </a:tcPr>
                </a:tc>
                <a:tc>
                  <a:txBody>
                    <a:bodyPr/>
                    <a:lstStyle/>
                    <a:p>
                      <a:pPr algn="ctr" rtl="1" fontAlgn="ctr"/>
                      <a:r>
                        <a:rPr lang="ar-AE" sz="1200" b="1" i="0" u="none" strike="noStrike" dirty="0">
                          <a:solidFill>
                            <a:srgbClr val="000000"/>
                          </a:solidFill>
                          <a:effectLst/>
                          <a:latin typeface="Sakkal Majalla" panose="02000000000000000000" pitchFamily="2" charset="-78"/>
                          <a:cs typeface="Sakkal Majalla" panose="02000000000000000000" pitchFamily="2" charset="-78"/>
                        </a:rPr>
                        <a:t>منح إجازة أبوة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لمولود خارج الدولة</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1"/>
                    </a:solidFill>
                  </a:tcPr>
                </a:tc>
                <a:tc>
                  <a:txBody>
                    <a:bodyPr/>
                    <a:lstStyle/>
                    <a:p>
                      <a:pPr algn="ctr" rtl="1" fontAlgn="ct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عقود غير محملة في النظام</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3F1"/>
                    </a:solidFill>
                  </a:tcPr>
                </a:tc>
                <a:tc rowSpan="2">
                  <a:txBody>
                    <a:bodyPr/>
                    <a:lstStyle/>
                    <a:p>
                      <a:pPr algn="ctr" rtl="1" fontAlgn="ct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المجموع</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296">
                <a:tc>
                  <a:txBody>
                    <a:bodyPr/>
                    <a:lstStyle/>
                    <a:p>
                      <a:pPr marL="0" algn="ctr" defTabSz="914400" rtl="1" eaLnBrk="1" fontAlgn="ctr" latinLnBrk="0" hangingPunct="1"/>
                      <a:r>
                        <a:rPr lang="ar-AE" sz="1200" b="1" dirty="0" smtClean="0">
                          <a:solidFill>
                            <a:schemeClr val="tx1"/>
                          </a:solidFill>
                          <a:latin typeface="Sakkal Majalla" panose="02000000000000000000" pitchFamily="2" charset="-78"/>
                          <a:cs typeface="Sakkal Majalla" panose="02000000000000000000" pitchFamily="2" charset="-78"/>
                        </a:rPr>
                        <a:t>مستوى </a:t>
                      </a:r>
                      <a:r>
                        <a:rPr lang="ar-AE" sz="1200" b="1" i="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تأثير الملاحظة</a:t>
                      </a:r>
                      <a:endParaRPr lang="en-US" sz="1200" b="1" i="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200" b="1" i="0" u="none" strike="noStrike" dirty="0" smtClean="0">
                          <a:solidFill>
                            <a:schemeClr val="tx1"/>
                          </a:solidFill>
                          <a:effectLst/>
                          <a:latin typeface="Sakkal Majalla" panose="02000000000000000000" pitchFamily="2" charset="-78"/>
                          <a:cs typeface="Sakkal Majalla" panose="02000000000000000000" pitchFamily="2" charset="-78"/>
                        </a:rPr>
                        <a:t>10</a:t>
                      </a:r>
                      <a:endParaRPr lang="en-US"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ar-AE" sz="1200" b="1" i="0" u="none" strike="noStrike" dirty="0" smtClean="0">
                          <a:solidFill>
                            <a:schemeClr val="tx1"/>
                          </a:solidFill>
                          <a:effectLst/>
                          <a:latin typeface="Sakkal Majalla" panose="02000000000000000000" pitchFamily="2" charset="-78"/>
                          <a:cs typeface="Sakkal Majalla" panose="02000000000000000000" pitchFamily="2" charset="-78"/>
                        </a:rPr>
                        <a:t>10</a:t>
                      </a:r>
                      <a:endParaRPr lang="en-US"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1200" b="1" i="0" u="none" strike="noStrike" dirty="0">
                          <a:solidFill>
                            <a:schemeClr val="tx1"/>
                          </a:solidFill>
                          <a:effectLst/>
                          <a:latin typeface="Sakkal Majalla" panose="02000000000000000000" pitchFamily="2" charset="-78"/>
                          <a:cs typeface="Sakkal Majalla" panose="02000000000000000000" pitchFamily="2" charset="-7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ar-AE" sz="1200" b="1" i="0" u="none" strike="noStrike" dirty="0" smtClean="0">
                          <a:solidFill>
                            <a:schemeClr val="tx1"/>
                          </a:solidFill>
                          <a:effectLst/>
                          <a:latin typeface="Sakkal Majalla" panose="02000000000000000000" pitchFamily="2" charset="-78"/>
                          <a:cs typeface="Sakkal Majalla" panose="02000000000000000000" pitchFamily="2" charset="-78"/>
                        </a:rPr>
                        <a:t>1</a:t>
                      </a:r>
                      <a:endParaRPr lang="en-US" sz="1200" b="1" i="0" u="none" strike="noStrike" dirty="0">
                        <a:solidFill>
                          <a:schemeClr val="tx1"/>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r>
              <a:tr h="228355">
                <a:tc>
                  <a:txBody>
                    <a:bodyPr/>
                    <a:lstStyle/>
                    <a:p>
                      <a:pPr algn="ctr" rtl="1" fontAlgn="ct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عدد الملاحظات في الجهة</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Sakkal Majalla" panose="02000000000000000000" pitchFamily="2" charset="-78"/>
                          <a:cs typeface="Sakkal Majalla" panose="02000000000000000000" pitchFamily="2" charset="-78"/>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Sakkal Majalla" panose="02000000000000000000" pitchFamily="2" charset="-78"/>
                          <a:cs typeface="Sakkal Majalla" panose="02000000000000000000" pitchFamily="2" charset="-78"/>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Sakkal Majalla" panose="02000000000000000000" pitchFamily="2" charset="-78"/>
                          <a:cs typeface="Sakkal Majalla" panose="02000000000000000000" pitchFamily="2" charset="-78"/>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Sakkal Majalla" panose="02000000000000000000" pitchFamily="2" charset="-78"/>
                          <a:cs typeface="Sakkal Majalla" panose="02000000000000000000" pitchFamily="2" charset="-78"/>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Sakkal Majalla" panose="02000000000000000000" pitchFamily="2" charset="-78"/>
                          <a:cs typeface="Sakkal Majalla" panose="02000000000000000000" pitchFamily="2" charset="-78"/>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355">
                <a:tc>
                  <a:txBody>
                    <a:bodyPr/>
                    <a:lstStyle/>
                    <a:p>
                      <a:pPr algn="ctr" rtl="1" fontAlgn="ct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مستوى جسامة الملاحظة</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chemeClr val="bg1"/>
                          </a:solidFill>
                          <a:effectLst/>
                          <a:latin typeface="Sakkal Majalla" panose="02000000000000000000" pitchFamily="2" charset="-78"/>
                          <a:cs typeface="Sakkal Majalla" panose="02000000000000000000" pitchFamily="2" charset="-78"/>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ar-AE" sz="1200" b="1" i="0" u="none" strike="noStrike" dirty="0" smtClean="0">
                          <a:solidFill>
                            <a:schemeClr val="bg1"/>
                          </a:solidFill>
                          <a:effectLst/>
                          <a:latin typeface="Sakkal Majalla" panose="02000000000000000000" pitchFamily="2" charset="-78"/>
                          <a:cs typeface="Sakkal Majalla" panose="02000000000000000000" pitchFamily="2" charset="-78"/>
                        </a:rPr>
                        <a:t>60</a:t>
                      </a:r>
                      <a:endParaRPr lang="en-US" sz="1200" b="1" i="0" u="none" strike="noStrike" dirty="0">
                        <a:solidFill>
                          <a:schemeClr val="bg1"/>
                        </a:solidFill>
                        <a:effectLst/>
                        <a:latin typeface="Sakkal Majalla" panose="02000000000000000000" pitchFamily="2" charset="-78"/>
                        <a:cs typeface="Sakkal Majalla" panose="02000000000000000000" pitchFamily="2" charset="-7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n-US" sz="1200" b="1" i="0" u="none" strike="noStrike" dirty="0">
                          <a:solidFill>
                            <a:schemeClr val="bg1"/>
                          </a:solidFill>
                          <a:effectLst/>
                          <a:latin typeface="Sakkal Majalla" panose="02000000000000000000" pitchFamily="2" charset="-78"/>
                          <a:cs typeface="Sakkal Majalla" panose="02000000000000000000" pitchFamily="2" charset="-78"/>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ar-AE" sz="1200" b="1" i="0" u="none" strike="noStrike" dirty="0" smtClean="0">
                          <a:solidFill>
                            <a:schemeClr val="bg1"/>
                          </a:solidFill>
                          <a:effectLst/>
                          <a:latin typeface="Sakkal Majalla" panose="02000000000000000000" pitchFamily="2" charset="-78"/>
                          <a:cs typeface="Sakkal Majalla" panose="02000000000000000000" pitchFamily="2" charset="-78"/>
                        </a:rPr>
                        <a:t>2</a:t>
                      </a:r>
                      <a:endParaRPr lang="en-US" sz="1200" b="1" i="0" u="none" strike="noStrike" dirty="0">
                        <a:solidFill>
                          <a:schemeClr val="bg1"/>
                        </a:solidFill>
                        <a:effectLst/>
                        <a:latin typeface="Sakkal Majalla" panose="02000000000000000000" pitchFamily="2" charset="-78"/>
                        <a:cs typeface="Sakkal Majalla" panose="02000000000000000000" pitchFamily="2" charset="-7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ar-AE" sz="1200" b="1" i="0" u="none" strike="noStrike" dirty="0" smtClean="0">
                          <a:solidFill>
                            <a:schemeClr val="bg1"/>
                          </a:solidFill>
                          <a:effectLst/>
                          <a:latin typeface="Sakkal Majalla" panose="02000000000000000000" pitchFamily="2" charset="-78"/>
                          <a:cs typeface="Sakkal Majalla" panose="02000000000000000000" pitchFamily="2" charset="-78"/>
                        </a:rPr>
                        <a:t>124</a:t>
                      </a:r>
                      <a:endParaRPr lang="en-US" sz="1200" b="1" i="0" u="none" strike="noStrike" dirty="0">
                        <a:solidFill>
                          <a:schemeClr val="bg1"/>
                        </a:solidFill>
                        <a:effectLst/>
                        <a:latin typeface="Sakkal Majalla" panose="02000000000000000000" pitchFamily="2" charset="-78"/>
                        <a:cs typeface="Sakkal Majalla" panose="02000000000000000000" pitchFamily="2" charset="-7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bl>
          </a:graphicData>
        </a:graphic>
      </p:graphicFrame>
      <p:sp>
        <p:nvSpPr>
          <p:cNvPr id="14" name="Rectangle 13"/>
          <p:cNvSpPr/>
          <p:nvPr/>
        </p:nvSpPr>
        <p:spPr>
          <a:xfrm>
            <a:off x="2234095" y="5918959"/>
            <a:ext cx="3377093" cy="830997"/>
          </a:xfrm>
          <a:prstGeom prst="rect">
            <a:avLst/>
          </a:prstGeom>
          <a:noFill/>
        </p:spPr>
        <p:txBody>
          <a:bodyPr wrap="square">
            <a:spAutoFit/>
          </a:bodyPr>
          <a:lstStyle/>
          <a:p>
            <a:pPr marL="0" lvl="2" algn="r" rtl="1"/>
            <a:r>
              <a:rPr lang="ar-AE" sz="1200" b="1" dirty="0">
                <a:solidFill>
                  <a:srgbClr val="B68A35"/>
                </a:solidFill>
                <a:latin typeface="Sakkal Majalla" panose="02000000000000000000" pitchFamily="2" charset="-78"/>
                <a:cs typeface="Sakkal Majalla" panose="02000000000000000000" pitchFamily="2" charset="-78"/>
              </a:rPr>
              <a:t>نسبة الالتزام بسلامة تطبيق تشريعات وأنظمة الموارد البشرية</a:t>
            </a:r>
          </a:p>
          <a:p>
            <a:pPr marL="55563" lvl="2" algn="r"/>
            <a:r>
              <a:rPr lang="ar-AE" sz="1200" dirty="0" smtClean="0">
                <a:latin typeface="Sakkal Majalla" panose="02000000000000000000" pitchFamily="2" charset="-78"/>
                <a:cs typeface="Sakkal Majalla" panose="02000000000000000000" pitchFamily="2" charset="-78"/>
              </a:rPr>
              <a:t>= النسبة المئوية 100% - نسبة مستوى الملاحظة</a:t>
            </a:r>
          </a:p>
          <a:p>
            <a:pPr algn="r" rtl="1"/>
            <a:r>
              <a:rPr lang="ar-AE" sz="1200" dirty="0" smtClean="0">
                <a:latin typeface="Sakkal Majalla" panose="02000000000000000000" pitchFamily="2" charset="-78"/>
                <a:cs typeface="Sakkal Majalla" panose="02000000000000000000" pitchFamily="2" charset="-78"/>
              </a:rPr>
              <a:t>=              100 %            -               29% </a:t>
            </a:r>
          </a:p>
          <a:p>
            <a:pPr algn="r" rtl="1"/>
            <a:r>
              <a:rPr lang="ar-AE" sz="1200" b="1" dirty="0">
                <a:latin typeface="Sakkal Majalla" panose="02000000000000000000" pitchFamily="2" charset="-78"/>
                <a:cs typeface="Sakkal Majalla" panose="02000000000000000000" pitchFamily="2" charset="-78"/>
              </a:rPr>
              <a:t>=</a:t>
            </a:r>
            <a:r>
              <a:rPr lang="ar-AE" sz="1200" b="1" dirty="0">
                <a:solidFill>
                  <a:srgbClr val="B68A35"/>
                </a:solidFill>
                <a:latin typeface="Sakkal Majalla" panose="02000000000000000000" pitchFamily="2" charset="-78"/>
                <a:cs typeface="Sakkal Majalla" panose="02000000000000000000" pitchFamily="2" charset="-78"/>
              </a:rPr>
              <a:t>                                    71%</a:t>
            </a:r>
            <a:endParaRPr lang="en-US" sz="1200" b="1" dirty="0">
              <a:solidFill>
                <a:srgbClr val="B68A35"/>
              </a:solidFill>
              <a:latin typeface="Sakkal Majalla" panose="02000000000000000000" pitchFamily="2" charset="-78"/>
              <a:cs typeface="Sakkal Majalla" panose="02000000000000000000" pitchFamily="2" charset="-78"/>
            </a:endParaRPr>
          </a:p>
        </p:txBody>
      </p:sp>
      <p:sp>
        <p:nvSpPr>
          <p:cNvPr id="15" name="Rounded Rectangle 14"/>
          <p:cNvSpPr/>
          <p:nvPr/>
        </p:nvSpPr>
        <p:spPr>
          <a:xfrm>
            <a:off x="6506621" y="1878797"/>
            <a:ext cx="2268793" cy="2122055"/>
          </a:xfrm>
          <a:prstGeom prst="roundRect">
            <a:avLst/>
          </a:prstGeom>
          <a:noFill/>
          <a:ln w="1905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01908" y="3779361"/>
            <a:ext cx="462222" cy="243394"/>
          </a:xfrm>
          <a:prstGeom prst="roundRect">
            <a:avLst/>
          </a:prstGeom>
          <a:noFill/>
          <a:ln w="19050">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204780" y="4198659"/>
            <a:ext cx="8171914" cy="2561457"/>
          </a:xfrm>
          <a:prstGeom prst="roundRect">
            <a:avLst>
              <a:gd name="adj" fmla="val 6283"/>
            </a:avLst>
          </a:prstGeom>
          <a:noFill/>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299767" y="4425154"/>
            <a:ext cx="528107" cy="338554"/>
          </a:xfrm>
          <a:prstGeom prst="rect">
            <a:avLst/>
          </a:prstGeom>
        </p:spPr>
        <p:txBody>
          <a:bodyPr wrap="square">
            <a:spAutoFit/>
          </a:bodyPr>
          <a:lstStyle/>
          <a:p>
            <a:pPr algn="ctr" rtl="1"/>
            <a:r>
              <a:rPr lang="ar-AE" sz="1600" b="1" dirty="0" smtClean="0">
                <a:latin typeface="Sakkal Majalla" panose="02000000000000000000" pitchFamily="2" charset="-78"/>
                <a:cs typeface="Sakkal Majalla" panose="02000000000000000000" pitchFamily="2" charset="-78"/>
              </a:rPr>
              <a:t>مثال          </a:t>
            </a:r>
            <a:endParaRPr lang="ar-AE" sz="1600" b="1" dirty="0">
              <a:latin typeface="Sakkal Majalla" panose="02000000000000000000" pitchFamily="2" charset="-78"/>
              <a:cs typeface="Sakkal Majalla" panose="02000000000000000000" pitchFamily="2" charset="-78"/>
            </a:endParaRPr>
          </a:p>
        </p:txBody>
      </p:sp>
      <p:grpSp>
        <p:nvGrpSpPr>
          <p:cNvPr id="19" name="Group 18"/>
          <p:cNvGrpSpPr/>
          <p:nvPr/>
        </p:nvGrpSpPr>
        <p:grpSpPr>
          <a:xfrm>
            <a:off x="10432815" y="4169766"/>
            <a:ext cx="920462" cy="741899"/>
            <a:chOff x="6854879" y="0"/>
            <a:chExt cx="354490" cy="274320"/>
          </a:xfrm>
        </p:grpSpPr>
        <p:sp>
          <p:nvSpPr>
            <p:cNvPr id="20" name="Block Arc 19"/>
            <p:cNvSpPr/>
            <p:nvPr/>
          </p:nvSpPr>
          <p:spPr>
            <a:xfrm rot="1963673">
              <a:off x="6935049" y="0"/>
              <a:ext cx="274320" cy="274320"/>
            </a:xfrm>
            <a:prstGeom prst="blockArc">
              <a:avLst>
                <a:gd name="adj1" fmla="val 10800000"/>
                <a:gd name="adj2" fmla="val 8383468"/>
                <a:gd name="adj3" fmla="val 0"/>
              </a:avLst>
            </a:prstGeom>
            <a:ln>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p:cNvSpPr/>
            <p:nvPr/>
          </p:nvSpPr>
          <p:spPr>
            <a:xfrm rot="1757195">
              <a:off x="6980769" y="45720"/>
              <a:ext cx="182880" cy="182880"/>
            </a:xfrm>
            <a:prstGeom prst="blockArc">
              <a:avLst>
                <a:gd name="adj1" fmla="val 10800000"/>
                <a:gd name="adj2" fmla="val 8383468"/>
                <a:gd name="adj3" fmla="val 0"/>
              </a:avLst>
            </a:prstGeom>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flipH="1" flipV="1">
              <a:off x="6854879" y="144399"/>
              <a:ext cx="127566" cy="285"/>
            </a:xfrm>
            <a:prstGeom prst="line">
              <a:avLst/>
            </a:prstGeom>
            <a:ln>
              <a:solidFill>
                <a:srgbClr val="C6C6C6"/>
              </a:solidFill>
              <a:tailEnd type="oval" w="sm" len="sm"/>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8485425" y="4538461"/>
            <a:ext cx="1871788" cy="1015663"/>
          </a:xfrm>
          <a:prstGeom prst="rect">
            <a:avLst/>
          </a:prstGeom>
        </p:spPr>
        <p:txBody>
          <a:bodyPr wrap="square">
            <a:spAutoFit/>
          </a:bodyPr>
          <a:lstStyle/>
          <a:p>
            <a:pPr marL="228600" indent="-228600" algn="r" rtl="1">
              <a:buBlip>
                <a:blip r:embed="rId3"/>
              </a:buBlip>
            </a:pPr>
            <a:r>
              <a:rPr lang="ar-AE" sz="1200" b="1" dirty="0">
                <a:solidFill>
                  <a:srgbClr val="B68A35"/>
                </a:solidFill>
                <a:latin typeface="Sakkal Majalla" panose="02000000000000000000" pitchFamily="2" charset="-78"/>
                <a:cs typeface="Sakkal Majalla" panose="02000000000000000000" pitchFamily="2" charset="-78"/>
              </a:rPr>
              <a:t>نوع الملاحظة: </a:t>
            </a:r>
            <a:r>
              <a:rPr lang="ar-AE" sz="1200" b="1" dirty="0">
                <a:latin typeface="Sakkal Majalla" panose="02000000000000000000" pitchFamily="2" charset="-78"/>
                <a:cs typeface="Sakkal Majalla" panose="02000000000000000000" pitchFamily="2" charset="-78"/>
              </a:rPr>
              <a:t>منح ترقيات مالية تجاوز 10% من الراتب </a:t>
            </a:r>
            <a:r>
              <a:rPr lang="ar-AE" sz="1200" b="1" dirty="0" smtClean="0">
                <a:latin typeface="Sakkal Majalla" panose="02000000000000000000" pitchFamily="2" charset="-78"/>
                <a:cs typeface="Sakkal Majalla" panose="02000000000000000000" pitchFamily="2" charset="-78"/>
              </a:rPr>
              <a:t>الأساسي لموظفين حاصلين على تقييم أداء «يلبي التوقعات»</a:t>
            </a:r>
          </a:p>
          <a:p>
            <a:pPr marL="228600" indent="-228600" algn="r" rtl="1">
              <a:buBlip>
                <a:blip r:embed="rId3"/>
              </a:buBlip>
            </a:pPr>
            <a:endParaRPr lang="ar-AE" sz="1200" b="1" dirty="0">
              <a:latin typeface="Sakkal Majalla" panose="02000000000000000000" pitchFamily="2" charset="-78"/>
              <a:cs typeface="Sakkal Majalla" panose="02000000000000000000" pitchFamily="2" charset="-78"/>
            </a:endParaRPr>
          </a:p>
        </p:txBody>
      </p:sp>
      <p:sp>
        <p:nvSpPr>
          <p:cNvPr id="24" name="Rectangle 23"/>
          <p:cNvSpPr/>
          <p:nvPr/>
        </p:nvSpPr>
        <p:spPr>
          <a:xfrm>
            <a:off x="9292028" y="4237804"/>
            <a:ext cx="1125361" cy="307777"/>
          </a:xfrm>
          <a:prstGeom prst="rect">
            <a:avLst/>
          </a:prstGeom>
        </p:spPr>
        <p:txBody>
          <a:bodyPr wrap="square">
            <a:spAutoFit/>
          </a:bodyPr>
          <a:lstStyle/>
          <a:p>
            <a:pPr marL="285750" indent="-285750" algn="r" rtl="1">
              <a:buBlip>
                <a:blip r:embed="rId2"/>
              </a:buBlip>
            </a:pPr>
            <a:r>
              <a:rPr lang="ar-AE" sz="1400" b="1" dirty="0" smtClean="0">
                <a:latin typeface="Sakkal Majalla" panose="02000000000000000000" pitchFamily="2" charset="-78"/>
                <a:cs typeface="Sakkal Majalla" panose="02000000000000000000" pitchFamily="2" charset="-78"/>
              </a:rPr>
              <a:t>الملاحظة</a:t>
            </a:r>
            <a:endParaRPr lang="ar-AE" sz="1400" b="1" dirty="0">
              <a:latin typeface="Sakkal Majalla" panose="02000000000000000000" pitchFamily="2" charset="-78"/>
              <a:cs typeface="Sakkal Majalla" panose="02000000000000000000" pitchFamily="2" charset="-78"/>
            </a:endParaRPr>
          </a:p>
        </p:txBody>
      </p:sp>
      <p:sp>
        <p:nvSpPr>
          <p:cNvPr id="25" name="Rectangle 24"/>
          <p:cNvSpPr/>
          <p:nvPr/>
        </p:nvSpPr>
        <p:spPr>
          <a:xfrm>
            <a:off x="6840124" y="4282524"/>
            <a:ext cx="1518661" cy="307777"/>
          </a:xfrm>
          <a:prstGeom prst="rect">
            <a:avLst/>
          </a:prstGeom>
        </p:spPr>
        <p:txBody>
          <a:bodyPr wrap="square">
            <a:spAutoFit/>
          </a:bodyPr>
          <a:lstStyle/>
          <a:p>
            <a:pPr marL="285750" indent="-285750" algn="r" rtl="1">
              <a:buBlip>
                <a:blip r:embed="rId2"/>
              </a:buBlip>
            </a:pPr>
            <a:r>
              <a:rPr lang="ar-AE" sz="1400" b="1" dirty="0" smtClean="0">
                <a:latin typeface="Sakkal Majalla" panose="02000000000000000000" pitchFamily="2" charset="-78"/>
                <a:cs typeface="Sakkal Majalla" panose="02000000000000000000" pitchFamily="2" charset="-78"/>
              </a:rPr>
              <a:t>طريقة الاحتساب</a:t>
            </a:r>
            <a:endParaRPr lang="ar-AE" sz="1400" b="1" dirty="0">
              <a:latin typeface="Sakkal Majalla" panose="02000000000000000000" pitchFamily="2" charset="-78"/>
              <a:cs typeface="Sakkal Majalla" panose="02000000000000000000" pitchFamily="2" charset="-78"/>
            </a:endParaRPr>
          </a:p>
        </p:txBody>
      </p:sp>
      <p:sp>
        <p:nvSpPr>
          <p:cNvPr id="26" name="Rectangle 25"/>
          <p:cNvSpPr/>
          <p:nvPr/>
        </p:nvSpPr>
        <p:spPr>
          <a:xfrm>
            <a:off x="8403661" y="5797899"/>
            <a:ext cx="1964813" cy="461665"/>
          </a:xfrm>
          <a:prstGeom prst="rect">
            <a:avLst/>
          </a:prstGeom>
        </p:spPr>
        <p:txBody>
          <a:bodyPr wrap="square">
            <a:spAutoFit/>
          </a:bodyPr>
          <a:lstStyle/>
          <a:p>
            <a:pPr marL="228600" indent="-228600" algn="r" rtl="1">
              <a:buBlip>
                <a:blip r:embed="rId3"/>
              </a:buBlip>
            </a:pPr>
            <a:r>
              <a:rPr lang="ar-AE" sz="1200" b="1" dirty="0">
                <a:solidFill>
                  <a:srgbClr val="B68A35"/>
                </a:solidFill>
                <a:latin typeface="Sakkal Majalla" panose="02000000000000000000" pitchFamily="2" charset="-78"/>
                <a:cs typeface="Sakkal Majalla" panose="02000000000000000000" pitchFamily="2" charset="-78"/>
              </a:rPr>
              <a:t>عدد مرات تكرار الملاحظة في</a:t>
            </a:r>
            <a:r>
              <a:rPr lang="ar-AE" sz="1200" b="1" dirty="0">
                <a:solidFill>
                  <a:srgbClr val="00843D"/>
                </a:solidFill>
                <a:latin typeface="Sakkal Majalla" panose="02000000000000000000" pitchFamily="2" charset="-78"/>
                <a:cs typeface="Sakkal Majalla" panose="02000000000000000000" pitchFamily="2" charset="-78"/>
              </a:rPr>
              <a:t> </a:t>
            </a:r>
            <a:r>
              <a:rPr lang="ar-AE" sz="1200" b="1" dirty="0">
                <a:solidFill>
                  <a:srgbClr val="B68A35"/>
                </a:solidFill>
                <a:latin typeface="Sakkal Majalla" panose="02000000000000000000" pitchFamily="2" charset="-78"/>
                <a:cs typeface="Sakkal Majalla" panose="02000000000000000000" pitchFamily="2" charset="-78"/>
              </a:rPr>
              <a:t>الجهة: </a:t>
            </a:r>
            <a:r>
              <a:rPr lang="ar-AE" sz="1200" b="1" dirty="0">
                <a:latin typeface="Sakkal Majalla" panose="02000000000000000000" pitchFamily="2" charset="-78"/>
                <a:cs typeface="Sakkal Majalla" panose="02000000000000000000" pitchFamily="2" charset="-78"/>
              </a:rPr>
              <a:t>6</a:t>
            </a:r>
          </a:p>
        </p:txBody>
      </p:sp>
      <p:sp>
        <p:nvSpPr>
          <p:cNvPr id="27" name="Rectangle 26"/>
          <p:cNvSpPr/>
          <p:nvPr/>
        </p:nvSpPr>
        <p:spPr>
          <a:xfrm>
            <a:off x="8874217" y="5323291"/>
            <a:ext cx="1447273" cy="461665"/>
          </a:xfrm>
          <a:prstGeom prst="rect">
            <a:avLst/>
          </a:prstGeom>
        </p:spPr>
        <p:txBody>
          <a:bodyPr wrap="square">
            <a:spAutoFit/>
          </a:bodyPr>
          <a:lstStyle/>
          <a:p>
            <a:pPr marL="228600" indent="-228600" algn="r" rtl="1">
              <a:buBlip>
                <a:blip r:embed="rId3"/>
              </a:buBlip>
            </a:pPr>
            <a:r>
              <a:rPr lang="ar-AE" sz="1200" b="1" dirty="0">
                <a:solidFill>
                  <a:srgbClr val="B68A35"/>
                </a:solidFill>
                <a:latin typeface="Sakkal Majalla" panose="02000000000000000000" pitchFamily="2" charset="-78"/>
                <a:cs typeface="Sakkal Majalla" panose="02000000000000000000" pitchFamily="2" charset="-78"/>
              </a:rPr>
              <a:t>مستوى تأثير الملاحظة</a:t>
            </a:r>
            <a:r>
              <a:rPr lang="ar-AE" sz="1200" b="1" dirty="0">
                <a:solidFill>
                  <a:srgbClr val="00843D"/>
                </a:solidFill>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عالي (10 نقاط)</a:t>
            </a:r>
          </a:p>
        </p:txBody>
      </p:sp>
      <p:sp>
        <p:nvSpPr>
          <p:cNvPr id="28" name="Rounded Rectangle 27"/>
          <p:cNvSpPr/>
          <p:nvPr/>
        </p:nvSpPr>
        <p:spPr>
          <a:xfrm>
            <a:off x="6007312" y="4565878"/>
            <a:ext cx="2160270" cy="2103848"/>
          </a:xfrm>
          <a:prstGeom prst="roundRect">
            <a:avLst>
              <a:gd name="adj" fmla="val 5986"/>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910647" y="5030313"/>
            <a:ext cx="2256935" cy="830997"/>
          </a:xfrm>
          <a:prstGeom prst="rect">
            <a:avLst/>
          </a:prstGeom>
        </p:spPr>
        <p:txBody>
          <a:bodyPr wrap="square">
            <a:spAutoFit/>
          </a:bodyPr>
          <a:lstStyle/>
          <a:p>
            <a:pPr algn="r" rtl="1"/>
            <a:r>
              <a:rPr lang="ar-AE" sz="1200" b="1" dirty="0">
                <a:solidFill>
                  <a:srgbClr val="B68A35"/>
                </a:solidFill>
                <a:latin typeface="Sakkal Majalla" panose="02000000000000000000" pitchFamily="2" charset="-78"/>
                <a:cs typeface="Sakkal Majalla" panose="02000000000000000000" pitchFamily="2" charset="-78"/>
              </a:rPr>
              <a:t>مستوى الجسامة لهذه الملاحظة </a:t>
            </a:r>
          </a:p>
          <a:p>
            <a:pPr algn="r" rtl="1"/>
            <a:r>
              <a:rPr lang="ar-AE" sz="1200" dirty="0" smtClean="0">
                <a:latin typeface="Sakkal Majalla" panose="02000000000000000000" pitchFamily="2" charset="-78"/>
                <a:cs typeface="Sakkal Majalla" panose="02000000000000000000" pitchFamily="2" charset="-78"/>
              </a:rPr>
              <a:t>= </a:t>
            </a:r>
            <a:r>
              <a:rPr lang="ar-AE" sz="1100" dirty="0">
                <a:latin typeface="Sakkal Majalla" panose="02000000000000000000" pitchFamily="2" charset="-78"/>
                <a:cs typeface="Sakkal Majalla" panose="02000000000000000000" pitchFamily="2" charset="-78"/>
              </a:rPr>
              <a:t>عدد مرات تكرار الملاحظة </a:t>
            </a:r>
            <a:r>
              <a:rPr lang="en-US" sz="1100" dirty="0" smtClean="0">
                <a:latin typeface="Sakkal Majalla" panose="02000000000000000000" pitchFamily="2" charset="-78"/>
                <a:cs typeface="Sakkal Majalla" panose="02000000000000000000" pitchFamily="2" charset="-78"/>
              </a:rPr>
              <a:t>x</a:t>
            </a:r>
            <a:r>
              <a:rPr lang="ar-AE" sz="1100" dirty="0" smtClean="0">
                <a:latin typeface="Sakkal Majalla" panose="02000000000000000000" pitchFamily="2" charset="-78"/>
                <a:cs typeface="Sakkal Majalla" panose="02000000000000000000" pitchFamily="2" charset="-78"/>
              </a:rPr>
              <a:t> </a:t>
            </a:r>
            <a:r>
              <a:rPr lang="ar-AE" sz="1100" dirty="0">
                <a:latin typeface="Sakkal Majalla" panose="02000000000000000000" pitchFamily="2" charset="-78"/>
                <a:cs typeface="Sakkal Majalla" panose="02000000000000000000" pitchFamily="2" charset="-78"/>
              </a:rPr>
              <a:t>مستوى تأثير </a:t>
            </a:r>
            <a:r>
              <a:rPr lang="ar-AE" sz="1100" dirty="0" smtClean="0">
                <a:latin typeface="Sakkal Majalla" panose="02000000000000000000" pitchFamily="2" charset="-78"/>
                <a:cs typeface="Sakkal Majalla" panose="02000000000000000000" pitchFamily="2" charset="-78"/>
              </a:rPr>
              <a:t>الملاحظة</a:t>
            </a:r>
          </a:p>
          <a:p>
            <a:pPr algn="r" rtl="1"/>
            <a:r>
              <a:rPr lang="ar-AE" sz="1100" dirty="0" smtClean="0">
                <a:latin typeface="Sakkal Majalla" panose="02000000000000000000" pitchFamily="2" charset="-78"/>
                <a:cs typeface="Sakkal Majalla" panose="02000000000000000000" pitchFamily="2" charset="-78"/>
              </a:rPr>
              <a:t>=                  </a:t>
            </a:r>
            <a:r>
              <a:rPr lang="ar-AE" sz="1200" dirty="0" smtClean="0">
                <a:latin typeface="Sakkal Majalla" panose="02000000000000000000" pitchFamily="2" charset="-78"/>
                <a:cs typeface="Sakkal Majalla" panose="02000000000000000000" pitchFamily="2" charset="-78"/>
              </a:rPr>
              <a:t> 6                       </a:t>
            </a:r>
            <a:r>
              <a:rPr lang="en-US" sz="1200" dirty="0" smtClean="0">
                <a:latin typeface="Sakkal Majalla" panose="02000000000000000000" pitchFamily="2" charset="-78"/>
                <a:cs typeface="Sakkal Majalla" panose="02000000000000000000" pitchFamily="2" charset="-78"/>
              </a:rPr>
              <a:t>x</a:t>
            </a:r>
            <a:r>
              <a:rPr lang="ar-AE" sz="1200" dirty="0" smtClean="0">
                <a:latin typeface="Sakkal Majalla" panose="02000000000000000000" pitchFamily="2" charset="-78"/>
                <a:cs typeface="Sakkal Majalla" panose="02000000000000000000" pitchFamily="2" charset="-78"/>
              </a:rPr>
              <a:t>             10</a:t>
            </a:r>
          </a:p>
          <a:p>
            <a:pPr algn="r" rtl="1"/>
            <a:r>
              <a:rPr lang="ar-AE" sz="1200" dirty="0" smtClean="0">
                <a:latin typeface="Sakkal Majalla" panose="02000000000000000000" pitchFamily="2" charset="-78"/>
                <a:cs typeface="Sakkal Majalla" panose="02000000000000000000" pitchFamily="2" charset="-78"/>
              </a:rPr>
              <a:t>=                                         </a:t>
            </a:r>
            <a:r>
              <a:rPr lang="ar-AE" sz="1200" b="1" dirty="0">
                <a:solidFill>
                  <a:srgbClr val="B68A35"/>
                </a:solidFill>
                <a:latin typeface="Sakkal Majalla" panose="02000000000000000000" pitchFamily="2" charset="-78"/>
                <a:cs typeface="Sakkal Majalla" panose="02000000000000000000" pitchFamily="2" charset="-78"/>
              </a:rPr>
              <a:t>60</a:t>
            </a:r>
            <a:r>
              <a:rPr lang="ar-AE" sz="1200" b="1" dirty="0" smtClean="0">
                <a:solidFill>
                  <a:srgbClr val="00843D"/>
                </a:solidFill>
                <a:latin typeface="Sakkal Majalla" panose="02000000000000000000" pitchFamily="2" charset="-78"/>
                <a:cs typeface="Sakkal Majalla" panose="02000000000000000000" pitchFamily="2" charset="-78"/>
              </a:rPr>
              <a:t> </a:t>
            </a:r>
            <a:endParaRPr lang="ar-AE" sz="1200" b="1" dirty="0">
              <a:solidFill>
                <a:srgbClr val="00843D"/>
              </a:solidFill>
              <a:latin typeface="Sakkal Majalla" panose="02000000000000000000" pitchFamily="2" charset="-78"/>
              <a:cs typeface="Sakkal Majalla" panose="02000000000000000000" pitchFamily="2" charset="-78"/>
            </a:endParaRPr>
          </a:p>
        </p:txBody>
      </p:sp>
      <p:sp>
        <p:nvSpPr>
          <p:cNvPr id="30" name="Rounded Rectangle 29"/>
          <p:cNvSpPr/>
          <p:nvPr/>
        </p:nvSpPr>
        <p:spPr>
          <a:xfrm>
            <a:off x="2330831" y="4297986"/>
            <a:ext cx="3579815" cy="794052"/>
          </a:xfrm>
          <a:prstGeom prst="roundRect">
            <a:avLst>
              <a:gd name="adj" fmla="val 14877"/>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26840" y="4299486"/>
            <a:ext cx="3588245" cy="830997"/>
          </a:xfrm>
          <a:prstGeom prst="rect">
            <a:avLst/>
          </a:prstGeom>
        </p:spPr>
        <p:txBody>
          <a:bodyPr wrap="square">
            <a:spAutoFit/>
          </a:bodyPr>
          <a:lstStyle/>
          <a:p>
            <a:pPr marL="0" lvl="2" algn="r" rtl="1"/>
            <a:r>
              <a:rPr lang="ar-AE" sz="1200" b="1" dirty="0">
                <a:solidFill>
                  <a:srgbClr val="B68A35"/>
                </a:solidFill>
                <a:latin typeface="Sakkal Majalla" panose="02000000000000000000" pitchFamily="2" charset="-78"/>
                <a:cs typeface="Sakkal Majalla" panose="02000000000000000000" pitchFamily="2" charset="-78"/>
              </a:rPr>
              <a:t>النتيجة النهائية لمستوى جسامة الملاحظات للجهة</a:t>
            </a:r>
          </a:p>
          <a:p>
            <a:pPr marL="0" lvl="2" algn="r"/>
            <a:r>
              <a:rPr lang="ar-AE" sz="1200" dirty="0" smtClean="0">
                <a:latin typeface="Sakkal Majalla" panose="02000000000000000000" pitchFamily="2" charset="-78"/>
                <a:cs typeface="Sakkal Majalla" panose="02000000000000000000" pitchFamily="2" charset="-78"/>
              </a:rPr>
              <a:t>= </a:t>
            </a:r>
            <a:r>
              <a:rPr lang="ar-AE" sz="1200" dirty="0">
                <a:latin typeface="Sakkal Majalla" panose="02000000000000000000" pitchFamily="2" charset="-78"/>
                <a:cs typeface="Sakkal Majalla" panose="02000000000000000000" pitchFamily="2" charset="-78"/>
              </a:rPr>
              <a:t>مجموع نتيجة مستوى جسامة </a:t>
            </a:r>
            <a:r>
              <a:rPr lang="ar-AE" sz="1200" dirty="0" smtClean="0">
                <a:latin typeface="Sakkal Majalla" panose="02000000000000000000" pitchFamily="2" charset="-78"/>
                <a:cs typeface="Sakkal Majalla" panose="02000000000000000000" pitchFamily="2" charset="-78"/>
              </a:rPr>
              <a:t>الملاحظات  ÷ اجمالي عدد </a:t>
            </a:r>
            <a:r>
              <a:rPr lang="ar-AE" sz="1200" dirty="0">
                <a:latin typeface="Sakkal Majalla" panose="02000000000000000000" pitchFamily="2" charset="-78"/>
                <a:cs typeface="Sakkal Majalla" panose="02000000000000000000" pitchFamily="2" charset="-78"/>
              </a:rPr>
              <a:t>الموظفين في الجهة  </a:t>
            </a:r>
            <a:endParaRPr lang="ar-AE" sz="1200" dirty="0" smtClean="0">
              <a:latin typeface="Sakkal Majalla" panose="02000000000000000000" pitchFamily="2" charset="-78"/>
              <a:cs typeface="Sakkal Majalla" panose="02000000000000000000" pitchFamily="2" charset="-78"/>
            </a:endParaRPr>
          </a:p>
          <a:p>
            <a:pPr marL="53975" lvl="2" algn="r"/>
            <a:r>
              <a:rPr lang="ar-AE" sz="1200" dirty="0" smtClean="0">
                <a:latin typeface="Sakkal Majalla" panose="02000000000000000000" pitchFamily="2" charset="-78"/>
                <a:cs typeface="Sakkal Majalla" panose="02000000000000000000" pitchFamily="2" charset="-78"/>
              </a:rPr>
              <a:t>=                           124                                       ÷                      42</a:t>
            </a:r>
          </a:p>
          <a:p>
            <a:pPr marL="0" lvl="2" algn="r" rtl="1"/>
            <a:r>
              <a:rPr lang="ar-AE" sz="1200" b="1" dirty="0">
                <a:latin typeface="Sakkal Majalla" panose="02000000000000000000" pitchFamily="2" charset="-78"/>
                <a:cs typeface="Sakkal Majalla" panose="02000000000000000000" pitchFamily="2" charset="-78"/>
              </a:rPr>
              <a:t>=</a:t>
            </a:r>
            <a:r>
              <a:rPr lang="ar-AE" sz="1200" b="1" dirty="0">
                <a:solidFill>
                  <a:srgbClr val="B68A35"/>
                </a:solidFill>
                <a:latin typeface="Sakkal Majalla" panose="02000000000000000000" pitchFamily="2" charset="-78"/>
                <a:cs typeface="Sakkal Majalla" panose="02000000000000000000" pitchFamily="2" charset="-78"/>
              </a:rPr>
              <a:t>                                                                    2.9  </a:t>
            </a:r>
          </a:p>
        </p:txBody>
      </p:sp>
      <p:sp>
        <p:nvSpPr>
          <p:cNvPr id="32" name="Rounded Rectangle 31"/>
          <p:cNvSpPr/>
          <p:nvPr/>
        </p:nvSpPr>
        <p:spPr>
          <a:xfrm>
            <a:off x="2330831" y="5135220"/>
            <a:ext cx="3579815" cy="752999"/>
          </a:xfrm>
          <a:prstGeom prst="roundRect">
            <a:avLst>
              <a:gd name="adj" fmla="val 14877"/>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59547" y="5131987"/>
            <a:ext cx="3367711" cy="830997"/>
          </a:xfrm>
          <a:prstGeom prst="rect">
            <a:avLst/>
          </a:prstGeom>
        </p:spPr>
        <p:txBody>
          <a:bodyPr wrap="square">
            <a:spAutoFit/>
          </a:bodyPr>
          <a:lstStyle/>
          <a:p>
            <a:pPr marL="0" lvl="2" algn="r" rtl="1"/>
            <a:r>
              <a:rPr lang="ar-AE" sz="1200" b="1" dirty="0">
                <a:solidFill>
                  <a:srgbClr val="B68A35"/>
                </a:solidFill>
                <a:latin typeface="Sakkal Majalla" panose="02000000000000000000" pitchFamily="2" charset="-78"/>
                <a:cs typeface="Sakkal Majalla" panose="02000000000000000000" pitchFamily="2" charset="-78"/>
              </a:rPr>
              <a:t>نسبة مستوى جسامة الملاحظة</a:t>
            </a:r>
          </a:p>
          <a:p>
            <a:pPr marL="53975" lvl="2" algn="r" rtl="1"/>
            <a:r>
              <a:rPr lang="ar-AE" sz="1200" dirty="0">
                <a:latin typeface="Sakkal Majalla" panose="02000000000000000000" pitchFamily="2" charset="-78"/>
                <a:cs typeface="Sakkal Majalla" panose="02000000000000000000" pitchFamily="2" charset="-78"/>
              </a:rPr>
              <a:t>= النتيجة النهائية لمستوى جسامة </a:t>
            </a:r>
            <a:r>
              <a:rPr lang="ar-AE" sz="1200" dirty="0" smtClean="0">
                <a:latin typeface="Sakkal Majalla" panose="02000000000000000000" pitchFamily="2" charset="-78"/>
                <a:cs typeface="Sakkal Majalla" panose="02000000000000000000" pitchFamily="2" charset="-78"/>
              </a:rPr>
              <a:t>الملاحظات ÷ مستوى </a:t>
            </a:r>
            <a:r>
              <a:rPr lang="ar-AE" sz="1200" dirty="0">
                <a:latin typeface="Sakkal Majalla" panose="02000000000000000000" pitchFamily="2" charset="-78"/>
                <a:cs typeface="Sakkal Majalla" panose="02000000000000000000" pitchFamily="2" charset="-78"/>
              </a:rPr>
              <a:t>تأثير المخالفة</a:t>
            </a:r>
          </a:p>
          <a:p>
            <a:pPr algn="r" rtl="1"/>
            <a:r>
              <a:rPr lang="ar-AE" sz="1200" b="1" dirty="0">
                <a:latin typeface="Sakkal Majalla" panose="02000000000000000000" pitchFamily="2" charset="-78"/>
                <a:cs typeface="Sakkal Majalla" panose="02000000000000000000" pitchFamily="2" charset="-78"/>
              </a:rPr>
              <a:t>  </a:t>
            </a:r>
            <a:r>
              <a:rPr lang="ar-AE" sz="1200" b="1" dirty="0" smtClean="0">
                <a:latin typeface="Sakkal Majalla" panose="02000000000000000000" pitchFamily="2" charset="-78"/>
                <a:cs typeface="Sakkal Majalla" panose="02000000000000000000" pitchFamily="2" charset="-78"/>
              </a:rPr>
              <a:t>=                                   </a:t>
            </a:r>
            <a:r>
              <a:rPr lang="en-GB" sz="1200" b="1" dirty="0" smtClean="0">
                <a:latin typeface="Sakkal Majalla" panose="02000000000000000000" pitchFamily="2" charset="-78"/>
                <a:cs typeface="Sakkal Majalla" panose="02000000000000000000" pitchFamily="2" charset="-78"/>
              </a:rPr>
              <a:t>2.9</a:t>
            </a:r>
            <a:r>
              <a:rPr lang="ar-AE" sz="1200" b="1" dirty="0" smtClean="0">
                <a:latin typeface="Sakkal Majalla" panose="02000000000000000000" pitchFamily="2" charset="-78"/>
                <a:cs typeface="Sakkal Majalla" panose="02000000000000000000" pitchFamily="2" charset="-78"/>
              </a:rPr>
              <a:t>     	   ×                    10</a:t>
            </a:r>
            <a:endParaRPr lang="ar-AE" sz="1200" b="1" dirty="0">
              <a:latin typeface="Sakkal Majalla" panose="02000000000000000000" pitchFamily="2" charset="-78"/>
              <a:cs typeface="Sakkal Majalla" panose="02000000000000000000" pitchFamily="2" charset="-78"/>
            </a:endParaRPr>
          </a:p>
          <a:p>
            <a:pPr marL="0" lvl="2" algn="r" rtl="1"/>
            <a:r>
              <a:rPr lang="ar-AE" sz="1200" b="1" dirty="0">
                <a:solidFill>
                  <a:srgbClr val="B68A35"/>
                </a:solidFill>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a:t>
            </a:r>
            <a:r>
              <a:rPr lang="ar-AE" sz="1200" b="1" dirty="0">
                <a:solidFill>
                  <a:srgbClr val="B68A35"/>
                </a:solidFill>
                <a:latin typeface="Sakkal Majalla" panose="02000000000000000000" pitchFamily="2" charset="-78"/>
                <a:cs typeface="Sakkal Majalla" panose="02000000000000000000" pitchFamily="2" charset="-78"/>
              </a:rPr>
              <a:t>                                                                          29%</a:t>
            </a:r>
          </a:p>
        </p:txBody>
      </p:sp>
      <p:sp>
        <p:nvSpPr>
          <p:cNvPr id="34" name="TextBox 33"/>
          <p:cNvSpPr txBox="1"/>
          <p:nvPr/>
        </p:nvSpPr>
        <p:spPr>
          <a:xfrm>
            <a:off x="7867893" y="4601751"/>
            <a:ext cx="303707" cy="307777"/>
          </a:xfrm>
          <a:prstGeom prst="rect">
            <a:avLst/>
          </a:prstGeom>
          <a:noFill/>
        </p:spPr>
        <p:txBody>
          <a:bodyPr wrap="square" rtlCol="0">
            <a:spAutoFit/>
          </a:bodyPr>
          <a:lstStyle/>
          <a:p>
            <a:r>
              <a:rPr lang="ar-AE" sz="1400" b="1" dirty="0" smtClean="0">
                <a:solidFill>
                  <a:srgbClr val="B68A35"/>
                </a:solidFill>
                <a:latin typeface="Sakkal Majalla" panose="02000000000000000000" pitchFamily="2" charset="-78"/>
                <a:cs typeface="Sakkal Majalla" panose="02000000000000000000" pitchFamily="2" charset="-78"/>
              </a:rPr>
              <a:t>1</a:t>
            </a:r>
            <a:endParaRPr lang="en-US" sz="1400" b="1" dirty="0">
              <a:solidFill>
                <a:srgbClr val="B68A35"/>
              </a:solidFill>
              <a:latin typeface="Sakkal Majalla" panose="02000000000000000000" pitchFamily="2" charset="-78"/>
              <a:cs typeface="Sakkal Majalla" panose="02000000000000000000" pitchFamily="2" charset="-78"/>
            </a:endParaRPr>
          </a:p>
        </p:txBody>
      </p:sp>
      <p:grpSp>
        <p:nvGrpSpPr>
          <p:cNvPr id="35" name="Group 34"/>
          <p:cNvGrpSpPr/>
          <p:nvPr/>
        </p:nvGrpSpPr>
        <p:grpSpPr>
          <a:xfrm>
            <a:off x="7856993" y="4609002"/>
            <a:ext cx="274320" cy="274320"/>
            <a:chOff x="6935049" y="0"/>
            <a:chExt cx="274320" cy="274320"/>
          </a:xfrm>
        </p:grpSpPr>
        <p:sp>
          <p:nvSpPr>
            <p:cNvPr id="36" name="Block Arc 35"/>
            <p:cNvSpPr/>
            <p:nvPr/>
          </p:nvSpPr>
          <p:spPr>
            <a:xfrm rot="1963673">
              <a:off x="6935049" y="0"/>
              <a:ext cx="274320" cy="274320"/>
            </a:xfrm>
            <a:prstGeom prst="blockArc">
              <a:avLst>
                <a:gd name="adj1" fmla="val 10800000"/>
                <a:gd name="adj2" fmla="val 8383468"/>
                <a:gd name="adj3" fmla="val 0"/>
              </a:avLst>
            </a:prstGeom>
            <a:ln>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lock Arc 36"/>
            <p:cNvSpPr/>
            <p:nvPr/>
          </p:nvSpPr>
          <p:spPr>
            <a:xfrm rot="1757195">
              <a:off x="6980769" y="45720"/>
              <a:ext cx="182880" cy="182880"/>
            </a:xfrm>
            <a:prstGeom prst="blockArc">
              <a:avLst>
                <a:gd name="adj1" fmla="val 10800000"/>
                <a:gd name="adj2" fmla="val 8383468"/>
                <a:gd name="adj3" fmla="val 0"/>
              </a:avLst>
            </a:prstGeom>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TextBox 37"/>
          <p:cNvSpPr txBox="1"/>
          <p:nvPr/>
        </p:nvSpPr>
        <p:spPr>
          <a:xfrm>
            <a:off x="5617326" y="4332020"/>
            <a:ext cx="303707" cy="307777"/>
          </a:xfrm>
          <a:prstGeom prst="rect">
            <a:avLst/>
          </a:prstGeom>
          <a:noFill/>
        </p:spPr>
        <p:txBody>
          <a:bodyPr wrap="square" rtlCol="0">
            <a:spAutoFit/>
          </a:bodyPr>
          <a:lstStyle/>
          <a:p>
            <a:r>
              <a:rPr lang="ar-AE" sz="1400" b="1" dirty="0" smtClean="0">
                <a:solidFill>
                  <a:srgbClr val="B68A35"/>
                </a:solidFill>
                <a:latin typeface="Sakkal Majalla" panose="02000000000000000000" pitchFamily="2" charset="-78"/>
                <a:cs typeface="Sakkal Majalla" panose="02000000000000000000" pitchFamily="2" charset="-78"/>
              </a:rPr>
              <a:t>2</a:t>
            </a:r>
            <a:endParaRPr lang="en-US" sz="1400" b="1" dirty="0">
              <a:solidFill>
                <a:srgbClr val="B68A35"/>
              </a:solidFill>
              <a:latin typeface="Sakkal Majalla" panose="02000000000000000000" pitchFamily="2" charset="-78"/>
              <a:cs typeface="Sakkal Majalla" panose="02000000000000000000" pitchFamily="2" charset="-78"/>
            </a:endParaRPr>
          </a:p>
        </p:txBody>
      </p:sp>
      <p:grpSp>
        <p:nvGrpSpPr>
          <p:cNvPr id="39" name="Group 38"/>
          <p:cNvGrpSpPr/>
          <p:nvPr/>
        </p:nvGrpSpPr>
        <p:grpSpPr>
          <a:xfrm>
            <a:off x="5606426" y="4327841"/>
            <a:ext cx="274320" cy="274320"/>
            <a:chOff x="6935049" y="0"/>
            <a:chExt cx="274320" cy="274320"/>
          </a:xfrm>
        </p:grpSpPr>
        <p:sp>
          <p:nvSpPr>
            <p:cNvPr id="40" name="Block Arc 39"/>
            <p:cNvSpPr/>
            <p:nvPr/>
          </p:nvSpPr>
          <p:spPr>
            <a:xfrm rot="1963673">
              <a:off x="6935049" y="0"/>
              <a:ext cx="274320" cy="274320"/>
            </a:xfrm>
            <a:prstGeom prst="blockArc">
              <a:avLst>
                <a:gd name="adj1" fmla="val 10800000"/>
                <a:gd name="adj2" fmla="val 8383468"/>
                <a:gd name="adj3" fmla="val 0"/>
              </a:avLst>
            </a:prstGeom>
            <a:ln>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lock Arc 40"/>
            <p:cNvSpPr/>
            <p:nvPr/>
          </p:nvSpPr>
          <p:spPr>
            <a:xfrm rot="1757195">
              <a:off x="6980769" y="45720"/>
              <a:ext cx="182880" cy="182880"/>
            </a:xfrm>
            <a:prstGeom prst="blockArc">
              <a:avLst>
                <a:gd name="adj1" fmla="val 10800000"/>
                <a:gd name="adj2" fmla="val 8383468"/>
                <a:gd name="adj3" fmla="val 0"/>
              </a:avLst>
            </a:prstGeom>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TextBox 41"/>
          <p:cNvSpPr txBox="1"/>
          <p:nvPr/>
        </p:nvSpPr>
        <p:spPr>
          <a:xfrm>
            <a:off x="5611188" y="5163170"/>
            <a:ext cx="303707" cy="307777"/>
          </a:xfrm>
          <a:prstGeom prst="rect">
            <a:avLst/>
          </a:prstGeom>
          <a:noFill/>
        </p:spPr>
        <p:txBody>
          <a:bodyPr wrap="square" rtlCol="0">
            <a:spAutoFit/>
          </a:bodyPr>
          <a:lstStyle/>
          <a:p>
            <a:r>
              <a:rPr lang="ar-AE" sz="1400" b="1" dirty="0" smtClean="0">
                <a:solidFill>
                  <a:srgbClr val="B68A35"/>
                </a:solidFill>
                <a:latin typeface="Sakkal Majalla" panose="02000000000000000000" pitchFamily="2" charset="-78"/>
                <a:cs typeface="Sakkal Majalla" panose="02000000000000000000" pitchFamily="2" charset="-78"/>
              </a:rPr>
              <a:t>3</a:t>
            </a:r>
            <a:endParaRPr lang="en-US" sz="1400" b="1" dirty="0">
              <a:solidFill>
                <a:srgbClr val="B68A35"/>
              </a:solidFill>
              <a:latin typeface="Sakkal Majalla" panose="02000000000000000000" pitchFamily="2" charset="-78"/>
              <a:cs typeface="Sakkal Majalla" panose="02000000000000000000" pitchFamily="2" charset="-78"/>
            </a:endParaRPr>
          </a:p>
        </p:txBody>
      </p:sp>
      <p:grpSp>
        <p:nvGrpSpPr>
          <p:cNvPr id="43" name="Group 42"/>
          <p:cNvGrpSpPr/>
          <p:nvPr/>
        </p:nvGrpSpPr>
        <p:grpSpPr>
          <a:xfrm>
            <a:off x="5600288" y="5158991"/>
            <a:ext cx="274320" cy="274320"/>
            <a:chOff x="6935049" y="0"/>
            <a:chExt cx="274320" cy="274320"/>
          </a:xfrm>
        </p:grpSpPr>
        <p:sp>
          <p:nvSpPr>
            <p:cNvPr id="44" name="Block Arc 43"/>
            <p:cNvSpPr/>
            <p:nvPr/>
          </p:nvSpPr>
          <p:spPr>
            <a:xfrm rot="1963673">
              <a:off x="6935049" y="0"/>
              <a:ext cx="274320" cy="274320"/>
            </a:xfrm>
            <a:prstGeom prst="blockArc">
              <a:avLst>
                <a:gd name="adj1" fmla="val 10800000"/>
                <a:gd name="adj2" fmla="val 8383468"/>
                <a:gd name="adj3" fmla="val 0"/>
              </a:avLst>
            </a:prstGeom>
            <a:ln>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lock Arc 44"/>
            <p:cNvSpPr/>
            <p:nvPr/>
          </p:nvSpPr>
          <p:spPr>
            <a:xfrm rot="1757195">
              <a:off x="6980769" y="45720"/>
              <a:ext cx="182880" cy="182880"/>
            </a:xfrm>
            <a:prstGeom prst="blockArc">
              <a:avLst>
                <a:gd name="adj1" fmla="val 10800000"/>
                <a:gd name="adj2" fmla="val 8383468"/>
                <a:gd name="adj3" fmla="val 0"/>
              </a:avLst>
            </a:prstGeom>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TextBox 45"/>
          <p:cNvSpPr txBox="1"/>
          <p:nvPr/>
        </p:nvSpPr>
        <p:spPr>
          <a:xfrm>
            <a:off x="5620290" y="5952410"/>
            <a:ext cx="303707" cy="307777"/>
          </a:xfrm>
          <a:prstGeom prst="rect">
            <a:avLst/>
          </a:prstGeom>
          <a:noFill/>
        </p:spPr>
        <p:txBody>
          <a:bodyPr wrap="square" rtlCol="0">
            <a:spAutoFit/>
          </a:bodyPr>
          <a:lstStyle/>
          <a:p>
            <a:r>
              <a:rPr lang="ar-AE" sz="1400" b="1" dirty="0" smtClean="0">
                <a:solidFill>
                  <a:srgbClr val="B68A35"/>
                </a:solidFill>
                <a:latin typeface="Sakkal Majalla" panose="02000000000000000000" pitchFamily="2" charset="-78"/>
                <a:cs typeface="Sakkal Majalla" panose="02000000000000000000" pitchFamily="2" charset="-78"/>
              </a:rPr>
              <a:t>4</a:t>
            </a:r>
            <a:endParaRPr lang="en-US" sz="1400" b="1" dirty="0">
              <a:solidFill>
                <a:srgbClr val="B68A35"/>
              </a:solidFill>
              <a:latin typeface="Sakkal Majalla" panose="02000000000000000000" pitchFamily="2" charset="-78"/>
              <a:cs typeface="Sakkal Majalla" panose="02000000000000000000" pitchFamily="2" charset="-78"/>
            </a:endParaRPr>
          </a:p>
        </p:txBody>
      </p:sp>
      <p:grpSp>
        <p:nvGrpSpPr>
          <p:cNvPr id="47" name="Group 46"/>
          <p:cNvGrpSpPr/>
          <p:nvPr/>
        </p:nvGrpSpPr>
        <p:grpSpPr>
          <a:xfrm>
            <a:off x="5609390" y="5948231"/>
            <a:ext cx="274320" cy="274320"/>
            <a:chOff x="6935049" y="0"/>
            <a:chExt cx="274320" cy="274320"/>
          </a:xfrm>
        </p:grpSpPr>
        <p:sp>
          <p:nvSpPr>
            <p:cNvPr id="48" name="Block Arc 47"/>
            <p:cNvSpPr/>
            <p:nvPr/>
          </p:nvSpPr>
          <p:spPr>
            <a:xfrm rot="1963673">
              <a:off x="6935049" y="0"/>
              <a:ext cx="274320" cy="274320"/>
            </a:xfrm>
            <a:prstGeom prst="blockArc">
              <a:avLst>
                <a:gd name="adj1" fmla="val 10800000"/>
                <a:gd name="adj2" fmla="val 8383468"/>
                <a:gd name="adj3" fmla="val 0"/>
              </a:avLst>
            </a:prstGeom>
            <a:ln>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1757195">
              <a:off x="6980769" y="45720"/>
              <a:ext cx="182880" cy="182880"/>
            </a:xfrm>
            <a:prstGeom prst="blockArc">
              <a:avLst>
                <a:gd name="adj1" fmla="val 10800000"/>
                <a:gd name="adj2" fmla="val 8383468"/>
                <a:gd name="adj3" fmla="val 0"/>
              </a:avLst>
            </a:prstGeom>
            <a:ln>
              <a:solidFill>
                <a:srgbClr val="B68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Round Same Side Corner Rectangle 49"/>
          <p:cNvSpPr/>
          <p:nvPr/>
        </p:nvSpPr>
        <p:spPr>
          <a:xfrm flipH="1">
            <a:off x="11365948" y="1340112"/>
            <a:ext cx="595645" cy="5517888"/>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52" name="Group 51"/>
          <p:cNvGrpSpPr/>
          <p:nvPr/>
        </p:nvGrpSpPr>
        <p:grpSpPr>
          <a:xfrm rot="5400000">
            <a:off x="11500521" y="1468046"/>
            <a:ext cx="676330" cy="712800"/>
            <a:chOff x="8586654" y="1180188"/>
            <a:chExt cx="676330" cy="712800"/>
          </a:xfrm>
        </p:grpSpPr>
        <p:sp>
          <p:nvSpPr>
            <p:cNvPr id="53" name="Pentagon 5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2435" y="1537689"/>
            <a:ext cx="484736" cy="484736"/>
          </a:xfrm>
          <a:prstGeom prst="rect">
            <a:avLst/>
          </a:prstGeom>
        </p:spPr>
      </p:pic>
    </p:spTree>
    <p:extLst>
      <p:ext uri="{BB962C8B-B14F-4D97-AF65-F5344CB8AC3E}">
        <p14:creationId xmlns:p14="http://schemas.microsoft.com/office/powerpoint/2010/main" val="1204744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1634" y="6376965"/>
            <a:ext cx="483674" cy="365125"/>
          </a:xfrm>
          <a:solidFill>
            <a:srgbClr val="B68A35"/>
          </a:solidFill>
        </p:spPr>
        <p:txBody>
          <a:bodyPr/>
          <a:lstStyle/>
          <a:p>
            <a:fld id="{56427F38-63A5-4D63-9399-D970397CA46A}" type="slidenum">
              <a:rPr lang="en-US" smtClean="0">
                <a:solidFill>
                  <a:schemeClr val="bg1"/>
                </a:solidFill>
              </a:rPr>
              <a:pPr/>
              <a:t>14</a:t>
            </a:fld>
            <a:endParaRPr lang="en-US" dirty="0">
              <a:solidFill>
                <a:schemeClr val="bg1"/>
              </a:solidFill>
            </a:endParaRPr>
          </a:p>
        </p:txBody>
      </p:sp>
      <p:sp>
        <p:nvSpPr>
          <p:cNvPr id="3" name="Round Same Side Corner Rectangle 2"/>
          <p:cNvSpPr/>
          <p:nvPr/>
        </p:nvSpPr>
        <p:spPr>
          <a:xfrm>
            <a:off x="4100414" y="587441"/>
            <a:ext cx="686892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0" y="101848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94696" y="568260"/>
            <a:ext cx="5932132" cy="461665"/>
          </a:xfrm>
          <a:prstGeom prst="rect">
            <a:avLst/>
          </a:prstGeom>
          <a:noFill/>
        </p:spPr>
        <p:txBody>
          <a:bodyPr wrap="square" rtlCol="0">
            <a:spAutoFit/>
          </a:bodyPr>
          <a:lstStyle/>
          <a:p>
            <a:pPr algn="ctr" rtl="1"/>
            <a:r>
              <a:rPr lang="ar-AE" sz="2400" dirty="0">
                <a:solidFill>
                  <a:schemeClr val="bg1"/>
                </a:solidFill>
                <a:latin typeface="Sakkal Majalla" panose="02000000000000000000" pitchFamily="2" charset="-78"/>
                <a:cs typeface="Sakkal Majalla" panose="02000000000000000000" pitchFamily="2" charset="-78"/>
              </a:rPr>
              <a:t>مؤشر فعالية استخدام أنظمة الموارد البشرية الالكترونية</a:t>
            </a:r>
            <a:endParaRPr lang="en-US" sz="2400"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6527439" y="1100691"/>
            <a:ext cx="4719016" cy="5549491"/>
          </a:xfrm>
          <a:prstGeom prst="rect">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87549" y="1390607"/>
            <a:ext cx="4662152" cy="4893647"/>
          </a:xfrm>
          <a:prstGeom prst="rect">
            <a:avLst/>
          </a:prstGeom>
        </p:spPr>
        <p:txBody>
          <a:bodyPr wrap="square">
            <a:spAutoFit/>
          </a:bodyPr>
          <a:lstStyle/>
          <a:p>
            <a:pPr algn="justLow" rtl="1">
              <a:lnSpc>
                <a:spcPct val="150000"/>
              </a:lnSpc>
            </a:pPr>
            <a:r>
              <a:rPr lang="ar-AE" sz="1600" dirty="0" smtClean="0">
                <a:latin typeface="Sakkal Majalla" panose="02000000000000000000" pitchFamily="2" charset="-78"/>
                <a:cs typeface="Sakkal Majalla" panose="02000000000000000000" pitchFamily="2" charset="-78"/>
              </a:rPr>
              <a:t>تعتبر منظومة « بياناتي » أحد أهم إنجازات الحكومة الاتحادية في تحسين إجراءات وممارسات الموارد البشرية حيث يصاحب إجراءات استقطاب وتعيين الموظفين وتطوير أدائهم مهنياً في كافة مراحلها وحتى نهاية خدمتهم حيث يوفر </a:t>
            </a:r>
            <a:r>
              <a:rPr lang="ar-AE" sz="1600" dirty="0">
                <a:latin typeface="Sakkal Majalla" panose="02000000000000000000" pitchFamily="2" charset="-78"/>
                <a:cs typeface="Sakkal Majalla" panose="02000000000000000000" pitchFamily="2" charset="-78"/>
              </a:rPr>
              <a:t>قاعدة بيانات للقوى العاملة في الحكومة الاتحادية تدعم متخذي القرار، وتسهل الإجراءات الإدارية وترتقي بأداء إدارات الموارد البشرية في الحكومة الاتحادية، حيث يهدف النظام إلى توفير بيئة عمل غير ورقية إلكترونية بشكل شامل لتسريع الإجراءات الخاصة بالموظفين ومن ثم خفض التكاليف ورفع الكفاءة الإنتاجية، </a:t>
            </a:r>
            <a:r>
              <a:rPr lang="ar-AE" sz="1600" dirty="0" smtClean="0">
                <a:latin typeface="Sakkal Majalla" panose="02000000000000000000" pitchFamily="2" charset="-78"/>
                <a:cs typeface="Sakkal Majalla" panose="02000000000000000000" pitchFamily="2" charset="-78"/>
              </a:rPr>
              <a:t>وتسهيل </a:t>
            </a:r>
            <a:r>
              <a:rPr lang="ar-AE" sz="1600" dirty="0">
                <a:latin typeface="Sakkal Majalla" panose="02000000000000000000" pitchFamily="2" charset="-78"/>
                <a:cs typeface="Sakkal Majalla" panose="02000000000000000000" pitchFamily="2" charset="-78"/>
              </a:rPr>
              <a:t>استخراج التقارير الإحصائية الدقيقة الخاصة بالموارد البشرية.</a:t>
            </a:r>
          </a:p>
          <a:p>
            <a:pPr algn="justLow" rtl="1">
              <a:lnSpc>
                <a:spcPct val="150000"/>
              </a:lnSpc>
            </a:pPr>
            <a:r>
              <a:rPr lang="ar-AE" sz="1600" dirty="0">
                <a:latin typeface="Sakkal Majalla" panose="02000000000000000000" pitchFamily="2" charset="-78"/>
                <a:cs typeface="Sakkal Majalla" panose="02000000000000000000" pitchFamily="2" charset="-78"/>
              </a:rPr>
              <a:t>إن نظام معلومات الموارد البشرية "بياناتي" </a:t>
            </a:r>
            <a:r>
              <a:rPr lang="ar-AE" sz="1600" dirty="0" smtClean="0">
                <a:latin typeface="Sakkal Majalla" panose="02000000000000000000" pitchFamily="2" charset="-78"/>
                <a:cs typeface="Sakkal Majalla" panose="02000000000000000000" pitchFamily="2" charset="-78"/>
              </a:rPr>
              <a:t>يدعم تحقيق رؤية </a:t>
            </a:r>
            <a:r>
              <a:rPr lang="ar-AE" sz="1600" dirty="0">
                <a:latin typeface="Sakkal Majalla" panose="02000000000000000000" pitchFamily="2" charset="-78"/>
                <a:cs typeface="Sakkal Majalla" panose="02000000000000000000" pitchFamily="2" charset="-78"/>
              </a:rPr>
              <a:t>دولة الإمارات العربية المتحدة والتي تطمح لأن تكون الدولة في مقدمة دول العالم في كل المجالات بحلول العام 2021، و منها في مجال الخدمات </a:t>
            </a:r>
            <a:r>
              <a:rPr lang="ar-AE" sz="1600" dirty="0" smtClean="0">
                <a:latin typeface="Sakkal Majalla" panose="02000000000000000000" pitchFamily="2" charset="-78"/>
                <a:cs typeface="Sakkal Majalla" panose="02000000000000000000" pitchFamily="2" charset="-78"/>
              </a:rPr>
              <a:t>الحكومية. </a:t>
            </a:r>
          </a:p>
          <a:p>
            <a:pPr algn="justLow" rtl="1">
              <a:lnSpc>
                <a:spcPct val="150000"/>
              </a:lnSpc>
            </a:pPr>
            <a:r>
              <a:rPr lang="ar-AE" sz="1600" dirty="0" smtClean="0">
                <a:latin typeface="Sakkal Majalla" panose="02000000000000000000" pitchFamily="2" charset="-78"/>
                <a:cs typeface="Sakkal Majalla" panose="02000000000000000000" pitchFamily="2" charset="-78"/>
              </a:rPr>
              <a:t>يشمل منظومة «بياناتي» على أنظمة إدارة معلومات الموارد البشرية الموضحة في الشكل التالي. </a:t>
            </a:r>
            <a:endParaRPr lang="ar-AE" sz="1600" dirty="0">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rotWithShape="1">
          <a:blip r:embed="rId2"/>
          <a:srcRect l="2938" t="14433" r="19047" b="4467"/>
          <a:stretch/>
        </p:blipFill>
        <p:spPr>
          <a:xfrm>
            <a:off x="145638" y="1776845"/>
            <a:ext cx="6244771" cy="4192854"/>
          </a:xfrm>
          <a:prstGeom prst="rect">
            <a:avLst/>
          </a:prstGeom>
        </p:spPr>
      </p:pic>
      <p:sp>
        <p:nvSpPr>
          <p:cNvPr id="9" name="Round Same Side Corner Rectangle 8"/>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1" name="Group 10"/>
          <p:cNvGrpSpPr/>
          <p:nvPr/>
        </p:nvGrpSpPr>
        <p:grpSpPr>
          <a:xfrm rot="5400000">
            <a:off x="11469348" y="1447264"/>
            <a:ext cx="676330" cy="712800"/>
            <a:chOff x="8586654" y="1180188"/>
            <a:chExt cx="676330" cy="712800"/>
          </a:xfrm>
        </p:grpSpPr>
        <p:sp>
          <p:nvSpPr>
            <p:cNvPr id="12" name="Pentagon 11"/>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202169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754" y="6376965"/>
            <a:ext cx="470795" cy="365125"/>
          </a:xfrm>
          <a:solidFill>
            <a:srgbClr val="B68A35"/>
          </a:solidFill>
        </p:spPr>
        <p:txBody>
          <a:bodyPr/>
          <a:lstStyle/>
          <a:p>
            <a:fld id="{56427F38-63A5-4D63-9399-D970397CA46A}" type="slidenum">
              <a:rPr lang="en-US" smtClean="0">
                <a:solidFill>
                  <a:schemeClr val="bg1"/>
                </a:solidFill>
              </a:rPr>
              <a:pPr/>
              <a:t>15</a:t>
            </a:fld>
            <a:endParaRPr lang="en-US" dirty="0">
              <a:solidFill>
                <a:schemeClr val="bg1"/>
              </a:solidFill>
            </a:endParaRPr>
          </a:p>
        </p:txBody>
      </p:sp>
      <p:sp>
        <p:nvSpPr>
          <p:cNvPr id="3" name="Rectangle 2"/>
          <p:cNvSpPr/>
          <p:nvPr/>
        </p:nvSpPr>
        <p:spPr>
          <a:xfrm>
            <a:off x="201626" y="2232300"/>
            <a:ext cx="10982914" cy="294500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cxnSp>
        <p:nvCxnSpPr>
          <p:cNvPr id="5" name="Straight Connector 4"/>
          <p:cNvCxnSpPr/>
          <p:nvPr/>
        </p:nvCxnSpPr>
        <p:spPr>
          <a:xfrm flipH="1">
            <a:off x="0" y="1033561"/>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ound Same Side Corner Rectangle 5"/>
          <p:cNvSpPr/>
          <p:nvPr/>
        </p:nvSpPr>
        <p:spPr>
          <a:xfrm>
            <a:off x="3928056" y="588889"/>
            <a:ext cx="710561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57222" y="608394"/>
            <a:ext cx="7247285" cy="430887"/>
          </a:xfrm>
          <a:prstGeom prst="rect">
            <a:avLst/>
          </a:prstGeom>
        </p:spPr>
        <p:txBody>
          <a:bodyPr wrap="square">
            <a:spAutoFit/>
          </a:bodyPr>
          <a:lstStyle/>
          <a:p>
            <a:pPr algn="ctr" rtl="1" fontAlgn="base">
              <a:spcBef>
                <a:spcPct val="0"/>
              </a:spcBef>
              <a:spcAft>
                <a:spcPct val="0"/>
              </a:spcAft>
            </a:pPr>
            <a:r>
              <a:rPr lang="ar-AE" sz="2200" dirty="0">
                <a:solidFill>
                  <a:schemeClr val="bg1"/>
                </a:solidFill>
                <a:latin typeface="Sakkal Majalla" panose="02000000000000000000" pitchFamily="2" charset="-78"/>
                <a:cs typeface="Sakkal Majalla" panose="02000000000000000000" pitchFamily="2" charset="-78"/>
              </a:rPr>
              <a:t> نسبة تفعيل أنظمة الموارد البشرية الالكترونية للجهات الاتحادية المشغلة لنظام بياناتي</a:t>
            </a:r>
          </a:p>
        </p:txBody>
      </p:sp>
      <p:sp>
        <p:nvSpPr>
          <p:cNvPr id="18" name="Rectangle 17"/>
          <p:cNvSpPr/>
          <p:nvPr/>
        </p:nvSpPr>
        <p:spPr>
          <a:xfrm>
            <a:off x="593011" y="2292557"/>
            <a:ext cx="10511496" cy="1969770"/>
          </a:xfrm>
          <a:prstGeom prst="rect">
            <a:avLst/>
          </a:prstGeom>
        </p:spPr>
        <p:txBody>
          <a:bodyPr wrap="square">
            <a:spAutoFit/>
          </a:bodyPr>
          <a:lstStyle/>
          <a:p>
            <a:pPr marL="285750" indent="-285750" algn="r" defTabSz="914377" rtl="1" fontAlgn="ctr">
              <a:buBlip>
                <a:blip r:embed="rId2"/>
              </a:buBlip>
              <a:defRPr/>
            </a:pPr>
            <a:r>
              <a:rPr lang="ar-AE" dirty="0" smtClean="0">
                <a:latin typeface="Sakkal Majalla" panose="02000000000000000000" pitchFamily="2" charset="-78"/>
                <a:cs typeface="Sakkal Majalla" panose="02000000000000000000" pitchFamily="2" charset="-78"/>
              </a:rPr>
              <a:t>يقيس هذا المؤشر متوسط تفعيل استخدام الجهات الاتحادية المشغلة لنظام بياناتي لأنظمة الموارد البشرية الالكترونية التالية :</a:t>
            </a:r>
          </a:p>
          <a:p>
            <a:pPr algn="r" defTabSz="914377" rtl="1" fontAlgn="ctr">
              <a:defRPr/>
            </a:pPr>
            <a:endParaRPr lang="ar-AE" dirty="0" smtClean="0">
              <a:latin typeface="Sakkal Majalla" panose="02000000000000000000" pitchFamily="2" charset="-78"/>
              <a:cs typeface="Sakkal Majalla" panose="02000000000000000000" pitchFamily="2" charset="-78"/>
            </a:endParaRPr>
          </a:p>
          <a:p>
            <a:pPr marL="836099" lvl="1" indent="-342900" algn="r" defTabSz="914377" rtl="1" fontAlgn="ctr">
              <a:buFont typeface="+mj-lt"/>
              <a:buAutoNum type="arabicPeriod"/>
              <a:defRPr/>
            </a:pPr>
            <a:r>
              <a:rPr lang="ar-AE" b="1" dirty="0" smtClean="0">
                <a:latin typeface="Sakkal Majalla" panose="02000000000000000000" pitchFamily="2" charset="-78"/>
                <a:cs typeface="Sakkal Majalla" panose="02000000000000000000" pitchFamily="2" charset="-78"/>
              </a:rPr>
              <a:t>نظام إجراءات الموارد البشرية ( </a:t>
            </a:r>
            <a:r>
              <a:rPr lang="en-US" b="1" dirty="0" smtClean="0">
                <a:latin typeface="Sakkal Majalla" panose="02000000000000000000" pitchFamily="2" charset="-78"/>
                <a:cs typeface="Sakkal Majalla" panose="02000000000000000000" pitchFamily="2" charset="-78"/>
              </a:rPr>
              <a:t>Core HR</a:t>
            </a:r>
            <a:r>
              <a:rPr lang="ar-AE" b="1" dirty="0" smtClean="0">
                <a:latin typeface="Sakkal Majalla" panose="02000000000000000000" pitchFamily="2" charset="-78"/>
                <a:cs typeface="Sakkal Majalla" panose="02000000000000000000" pitchFamily="2" charset="-78"/>
              </a:rPr>
              <a:t> ) </a:t>
            </a:r>
            <a:endParaRPr lang="en-US" b="1" dirty="0" smtClean="0">
              <a:latin typeface="Sakkal Majalla" panose="02000000000000000000" pitchFamily="2" charset="-78"/>
              <a:cs typeface="Sakkal Majalla" panose="02000000000000000000" pitchFamily="2" charset="-78"/>
            </a:endParaRPr>
          </a:p>
          <a:p>
            <a:pPr marL="836099" lvl="1" indent="-342900" algn="r" defTabSz="914377" rtl="1" fontAlgn="ctr">
              <a:buFont typeface="+mj-lt"/>
              <a:buAutoNum type="arabicPeriod"/>
              <a:defRPr/>
            </a:pPr>
            <a:r>
              <a:rPr lang="ar-AE" b="1" dirty="0" smtClean="0">
                <a:latin typeface="Sakkal Majalla" panose="02000000000000000000" pitchFamily="2" charset="-78"/>
                <a:cs typeface="Sakkal Majalla" panose="02000000000000000000" pitchFamily="2" charset="-78"/>
              </a:rPr>
              <a:t>نظام الخدمة الذاتية ( </a:t>
            </a:r>
            <a:r>
              <a:rPr lang="en-US" b="1" dirty="0" smtClean="0">
                <a:latin typeface="Sakkal Majalla" panose="02000000000000000000" pitchFamily="2" charset="-78"/>
                <a:cs typeface="Sakkal Majalla" panose="02000000000000000000" pitchFamily="2" charset="-78"/>
              </a:rPr>
              <a:t>Self Service HR</a:t>
            </a:r>
            <a:r>
              <a:rPr lang="ar-AE" b="1" dirty="0" smtClean="0">
                <a:latin typeface="Sakkal Majalla" panose="02000000000000000000" pitchFamily="2" charset="-78"/>
                <a:cs typeface="Sakkal Majalla" panose="02000000000000000000" pitchFamily="2" charset="-78"/>
              </a:rPr>
              <a:t> ) </a:t>
            </a:r>
            <a:endParaRPr lang="en-US" b="1" dirty="0" smtClean="0">
              <a:latin typeface="Sakkal Majalla" panose="02000000000000000000" pitchFamily="2" charset="-78"/>
              <a:cs typeface="Sakkal Majalla" panose="02000000000000000000" pitchFamily="2" charset="-78"/>
            </a:endParaRPr>
          </a:p>
          <a:p>
            <a:pPr marL="836099" lvl="1" indent="-342900" algn="r" defTabSz="914377" rtl="1" fontAlgn="ctr">
              <a:buFont typeface="+mj-lt"/>
              <a:buAutoNum type="arabicPeriod"/>
              <a:defRPr/>
            </a:pPr>
            <a:r>
              <a:rPr lang="ar-AE" b="1" dirty="0" smtClean="0">
                <a:latin typeface="Sakkal Majalla" panose="02000000000000000000" pitchFamily="2" charset="-78"/>
                <a:cs typeface="Sakkal Majalla" panose="02000000000000000000" pitchFamily="2" charset="-78"/>
              </a:rPr>
              <a:t>نظام تقييم الأداء ( </a:t>
            </a:r>
            <a:r>
              <a:rPr lang="en-US" b="1" dirty="0" smtClean="0">
                <a:latin typeface="Sakkal Majalla" panose="02000000000000000000" pitchFamily="2" charset="-78"/>
                <a:cs typeface="Sakkal Majalla" panose="02000000000000000000" pitchFamily="2" charset="-78"/>
              </a:rPr>
              <a:t>PMS</a:t>
            </a:r>
            <a:r>
              <a:rPr lang="ar-AE" b="1" dirty="0" smtClean="0">
                <a:latin typeface="Sakkal Majalla" panose="02000000000000000000" pitchFamily="2" charset="-78"/>
                <a:cs typeface="Sakkal Majalla" panose="02000000000000000000" pitchFamily="2" charset="-78"/>
              </a:rPr>
              <a:t> )</a:t>
            </a:r>
            <a:endParaRPr lang="en-US" b="1" dirty="0" smtClean="0">
              <a:latin typeface="Sakkal Majalla" panose="02000000000000000000" pitchFamily="2" charset="-78"/>
              <a:cs typeface="Sakkal Majalla" panose="02000000000000000000" pitchFamily="2" charset="-78"/>
            </a:endParaRPr>
          </a:p>
          <a:p>
            <a:pPr marL="378899" indent="-342900" algn="r" defTabSz="914377" rtl="1" fontAlgn="ctr">
              <a:buFont typeface="+mj-lt"/>
              <a:buAutoNum type="arabicPeriod"/>
              <a:defRPr/>
            </a:pPr>
            <a:endParaRPr lang="ar-AE" sz="1600" dirty="0">
              <a:latin typeface="Sakkal Majalla" panose="02000000000000000000" pitchFamily="2" charset="-78"/>
              <a:cs typeface="Sakkal Majalla" panose="02000000000000000000" pitchFamily="2" charset="-78"/>
            </a:endParaRPr>
          </a:p>
          <a:p>
            <a:pPr marL="320675" indent="-285750" algn="r" defTabSz="914377" rtl="1" fontAlgn="ctr">
              <a:buBlip>
                <a:blip r:embed="rId2"/>
              </a:buBlip>
              <a:defRPr/>
            </a:pPr>
            <a:endParaRPr lang="ar-AE" sz="1600" dirty="0">
              <a:latin typeface="Sakkal Majalla" panose="02000000000000000000" pitchFamily="2" charset="-78"/>
              <a:ea typeface="Tahoma" panose="020B0604030504040204" pitchFamily="34" charset="0"/>
              <a:cs typeface="Sakkal Majalla" panose="02000000000000000000" pitchFamily="2" charset="-78"/>
            </a:endParaRPr>
          </a:p>
        </p:txBody>
      </p:sp>
      <p:sp>
        <p:nvSpPr>
          <p:cNvPr id="19" name="Rectangle 18"/>
          <p:cNvSpPr/>
          <p:nvPr/>
        </p:nvSpPr>
        <p:spPr>
          <a:xfrm>
            <a:off x="6892878" y="3686597"/>
            <a:ext cx="3745938" cy="646331"/>
          </a:xfrm>
          <a:prstGeom prst="rect">
            <a:avLst/>
          </a:prstGeom>
        </p:spPr>
        <p:txBody>
          <a:bodyPr wrap="square">
            <a:spAutoFit/>
          </a:bodyPr>
          <a:lstStyle/>
          <a:p>
            <a:pPr marL="378899" indent="-342900" algn="r" defTabSz="914377" rtl="1" fontAlgn="ctr">
              <a:buFont typeface="+mj-lt"/>
              <a:buAutoNum type="arabicPeriod" startAt="4"/>
              <a:defRPr/>
            </a:pPr>
            <a:r>
              <a:rPr lang="ar-AE" b="1" dirty="0">
                <a:latin typeface="Sakkal Majalla" panose="02000000000000000000" pitchFamily="2" charset="-78"/>
                <a:cs typeface="Sakkal Majalla" panose="02000000000000000000" pitchFamily="2" charset="-78"/>
              </a:rPr>
              <a:t>نظام التوظيف الالكتروني (</a:t>
            </a:r>
            <a:r>
              <a:rPr lang="en-US" b="1" dirty="0" err="1">
                <a:latin typeface="Sakkal Majalla" panose="02000000000000000000" pitchFamily="2" charset="-78"/>
                <a:cs typeface="Sakkal Majalla" panose="02000000000000000000" pitchFamily="2" charset="-78"/>
              </a:rPr>
              <a:t>i</a:t>
            </a:r>
            <a:r>
              <a:rPr lang="en-US" b="1" dirty="0">
                <a:latin typeface="Sakkal Majalla" panose="02000000000000000000" pitchFamily="2" charset="-78"/>
                <a:cs typeface="Sakkal Majalla" panose="02000000000000000000" pitchFamily="2" charset="-78"/>
              </a:rPr>
              <a:t>-recruitment</a:t>
            </a:r>
            <a:r>
              <a:rPr lang="ar-AE" b="1" dirty="0">
                <a:latin typeface="Sakkal Majalla" panose="02000000000000000000" pitchFamily="2" charset="-78"/>
                <a:cs typeface="Sakkal Majalla" panose="02000000000000000000" pitchFamily="2" charset="-78"/>
              </a:rPr>
              <a:t> </a:t>
            </a:r>
            <a:r>
              <a:rPr lang="ar-AE" b="1" dirty="0" smtClean="0">
                <a:latin typeface="Sakkal Majalla" panose="02000000000000000000" pitchFamily="2" charset="-78"/>
                <a:cs typeface="Sakkal Majalla" panose="02000000000000000000" pitchFamily="2" charset="-78"/>
              </a:rPr>
              <a:t>)</a:t>
            </a:r>
          </a:p>
          <a:p>
            <a:pPr marL="378899" indent="-342900" algn="r" defTabSz="914377" rtl="1" fontAlgn="ctr">
              <a:buFont typeface="+mj-lt"/>
              <a:buAutoNum type="arabicPeriod" startAt="4"/>
              <a:defRPr/>
            </a:pPr>
            <a:r>
              <a:rPr lang="ar-AE" b="1" dirty="0">
                <a:latin typeface="Sakkal Majalla" panose="02000000000000000000" pitchFamily="2" charset="-78"/>
                <a:cs typeface="Sakkal Majalla" panose="02000000000000000000" pitchFamily="2" charset="-78"/>
              </a:rPr>
              <a:t>نظام التدريب الالكتروني ( </a:t>
            </a:r>
            <a:r>
              <a:rPr lang="en-US" b="1" dirty="0">
                <a:latin typeface="Sakkal Majalla" panose="02000000000000000000" pitchFamily="2" charset="-78"/>
                <a:cs typeface="Sakkal Majalla" panose="02000000000000000000" pitchFamily="2" charset="-78"/>
              </a:rPr>
              <a:t>OLM</a:t>
            </a:r>
            <a:r>
              <a:rPr lang="ar-AE" b="1" dirty="0">
                <a:latin typeface="Sakkal Majalla" panose="02000000000000000000" pitchFamily="2" charset="-78"/>
                <a:cs typeface="Sakkal Majalla" panose="02000000000000000000" pitchFamily="2" charset="-78"/>
              </a:rPr>
              <a:t> </a:t>
            </a:r>
            <a:r>
              <a:rPr lang="ar-AE" b="1" dirty="0" smtClean="0">
                <a:latin typeface="Sakkal Majalla" panose="02000000000000000000" pitchFamily="2" charset="-78"/>
                <a:cs typeface="Sakkal Majalla" panose="02000000000000000000" pitchFamily="2" charset="-78"/>
              </a:rPr>
              <a:t>)</a:t>
            </a:r>
            <a:endParaRPr lang="ar-AE" b="1" dirty="0">
              <a:latin typeface="Sakkal Majalla" panose="02000000000000000000" pitchFamily="2" charset="-78"/>
              <a:cs typeface="Sakkal Majalla" panose="02000000000000000000" pitchFamily="2" charset="-78"/>
            </a:endParaRPr>
          </a:p>
        </p:txBody>
      </p:sp>
      <p:sp>
        <p:nvSpPr>
          <p:cNvPr id="31" name="Rectangle 30"/>
          <p:cNvSpPr/>
          <p:nvPr/>
        </p:nvSpPr>
        <p:spPr>
          <a:xfrm>
            <a:off x="6553295" y="4262327"/>
            <a:ext cx="4085521" cy="646331"/>
          </a:xfrm>
          <a:prstGeom prst="rect">
            <a:avLst/>
          </a:prstGeom>
        </p:spPr>
        <p:txBody>
          <a:bodyPr wrap="square">
            <a:spAutoFit/>
          </a:bodyPr>
          <a:lstStyle/>
          <a:p>
            <a:pPr marL="378899" indent="-342900" algn="r" defTabSz="914377" rtl="1" fontAlgn="ctr">
              <a:buFont typeface="+mj-lt"/>
              <a:buAutoNum type="arabicPeriod" startAt="6"/>
              <a:defRPr/>
            </a:pPr>
            <a:r>
              <a:rPr lang="ar-AE" b="1" dirty="0">
                <a:latin typeface="Sakkal Majalla" panose="02000000000000000000" pitchFamily="2" charset="-78"/>
                <a:cs typeface="Sakkal Majalla" panose="02000000000000000000" pitchFamily="2" charset="-78"/>
              </a:rPr>
              <a:t>نظام التقارير الإحصائية ( </a:t>
            </a:r>
            <a:r>
              <a:rPr lang="en-US" b="1" dirty="0">
                <a:latin typeface="Sakkal Majalla" panose="02000000000000000000" pitchFamily="2" charset="-78"/>
                <a:cs typeface="Sakkal Majalla" panose="02000000000000000000" pitchFamily="2" charset="-78"/>
              </a:rPr>
              <a:t>Discoverer</a:t>
            </a:r>
            <a:r>
              <a:rPr lang="ar-AE" b="1" dirty="0">
                <a:latin typeface="Sakkal Majalla" panose="02000000000000000000" pitchFamily="2" charset="-78"/>
                <a:cs typeface="Sakkal Majalla" panose="02000000000000000000" pitchFamily="2" charset="-78"/>
              </a:rPr>
              <a:t> ) </a:t>
            </a:r>
            <a:endParaRPr lang="en-US" b="1" dirty="0">
              <a:latin typeface="Sakkal Majalla" panose="02000000000000000000" pitchFamily="2" charset="-78"/>
              <a:cs typeface="Sakkal Majalla" panose="02000000000000000000" pitchFamily="2" charset="-78"/>
            </a:endParaRPr>
          </a:p>
          <a:p>
            <a:pPr marL="378899" indent="-342900" algn="r" defTabSz="914377" rtl="1" fontAlgn="ctr">
              <a:buFont typeface="+mj-lt"/>
              <a:buAutoNum type="arabicPeriod" startAt="6"/>
              <a:defRPr/>
            </a:pPr>
            <a:r>
              <a:rPr lang="ar-AE" b="1" dirty="0">
                <a:latin typeface="Sakkal Majalla" panose="02000000000000000000" pitchFamily="2" charset="-78"/>
                <a:cs typeface="Sakkal Majalla" panose="02000000000000000000" pitchFamily="2" charset="-78"/>
              </a:rPr>
              <a:t>نظام التقارير الذكية ( </a:t>
            </a:r>
            <a:r>
              <a:rPr lang="en-US" b="1" dirty="0">
                <a:latin typeface="Sakkal Majalla" panose="02000000000000000000" pitchFamily="2" charset="-78"/>
                <a:cs typeface="Sakkal Majalla" panose="02000000000000000000" pitchFamily="2" charset="-78"/>
              </a:rPr>
              <a:t>Business Intelligence</a:t>
            </a:r>
            <a:r>
              <a:rPr lang="ar-AE" b="1" dirty="0">
                <a:latin typeface="Sakkal Majalla" panose="02000000000000000000" pitchFamily="2" charset="-78"/>
                <a:cs typeface="Sakkal Majalla" panose="02000000000000000000" pitchFamily="2" charset="-78"/>
              </a:rPr>
              <a:t> )</a:t>
            </a:r>
          </a:p>
        </p:txBody>
      </p:sp>
      <p:sp>
        <p:nvSpPr>
          <p:cNvPr id="43" name="Rectangle 42"/>
          <p:cNvSpPr/>
          <p:nvPr/>
        </p:nvSpPr>
        <p:spPr>
          <a:xfrm>
            <a:off x="9911313" y="1522490"/>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44" name="Table 43"/>
          <p:cNvGraphicFramePr>
            <a:graphicFrameLocks noGrp="1"/>
          </p:cNvGraphicFramePr>
          <p:nvPr>
            <p:extLst>
              <p:ext uri="{D42A27DB-BD31-4B8C-83A1-F6EECF244321}">
                <p14:modId xmlns:p14="http://schemas.microsoft.com/office/powerpoint/2010/main" val="2650586592"/>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675493130"/>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553611982"/>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4" name="Round Same Side Corner Rectangle 13"/>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6" name="Group 15"/>
          <p:cNvGrpSpPr/>
          <p:nvPr/>
        </p:nvGrpSpPr>
        <p:grpSpPr>
          <a:xfrm rot="5400000">
            <a:off x="11469348" y="1447264"/>
            <a:ext cx="676330" cy="712800"/>
            <a:chOff x="8586654" y="1180188"/>
            <a:chExt cx="676330" cy="712800"/>
          </a:xfrm>
        </p:grpSpPr>
        <p:sp>
          <p:nvSpPr>
            <p:cNvPr id="17" name="Pentagon 16"/>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855095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5876" y="6382112"/>
            <a:ext cx="445037" cy="365125"/>
          </a:xfrm>
          <a:solidFill>
            <a:srgbClr val="B68A35"/>
          </a:solidFill>
        </p:spPr>
        <p:txBody>
          <a:bodyPr/>
          <a:lstStyle/>
          <a:p>
            <a:fld id="{56427F38-63A5-4D63-9399-D970397CA46A}" type="slidenum">
              <a:rPr lang="en-US" smtClean="0">
                <a:solidFill>
                  <a:schemeClr val="bg1"/>
                </a:solidFill>
              </a:rPr>
              <a:pPr/>
              <a:t>16</a:t>
            </a:fld>
            <a:endParaRPr lang="en-US" dirty="0">
              <a:solidFill>
                <a:schemeClr val="bg1"/>
              </a:solidFill>
            </a:endParaRPr>
          </a:p>
        </p:txBody>
      </p:sp>
      <p:cxnSp>
        <p:nvCxnSpPr>
          <p:cNvPr id="5" name="Straight Connector 4"/>
          <p:cNvCxnSpPr/>
          <p:nvPr/>
        </p:nvCxnSpPr>
        <p:spPr>
          <a:xfrm flipH="1">
            <a:off x="0" y="1033561"/>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ound Same Side Corner Rectangle 5"/>
          <p:cNvSpPr/>
          <p:nvPr/>
        </p:nvSpPr>
        <p:spPr>
          <a:xfrm>
            <a:off x="3928056" y="588889"/>
            <a:ext cx="710561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57222" y="608394"/>
            <a:ext cx="7247285" cy="430887"/>
          </a:xfrm>
          <a:prstGeom prst="rect">
            <a:avLst/>
          </a:prstGeom>
        </p:spPr>
        <p:txBody>
          <a:bodyPr wrap="square">
            <a:spAutoFit/>
          </a:bodyPr>
          <a:lstStyle/>
          <a:p>
            <a:pPr algn="ctr" rtl="1" fontAlgn="base">
              <a:spcBef>
                <a:spcPct val="0"/>
              </a:spcBef>
              <a:spcAft>
                <a:spcPct val="0"/>
              </a:spcAft>
            </a:pPr>
            <a:r>
              <a:rPr lang="ar-AE" sz="2200" dirty="0">
                <a:solidFill>
                  <a:schemeClr val="bg1"/>
                </a:solidFill>
                <a:latin typeface="Sakkal Majalla" panose="02000000000000000000" pitchFamily="2" charset="-78"/>
                <a:cs typeface="Sakkal Majalla" panose="02000000000000000000" pitchFamily="2" charset="-78"/>
              </a:rPr>
              <a:t> </a:t>
            </a:r>
            <a:r>
              <a:rPr lang="ar-AE" sz="2200" dirty="0" smtClean="0">
                <a:solidFill>
                  <a:schemeClr val="bg1"/>
                </a:solidFill>
                <a:latin typeface="Sakkal Majalla" panose="02000000000000000000" pitchFamily="2" charset="-78"/>
                <a:cs typeface="Sakkal Majalla" panose="02000000000000000000" pitchFamily="2" charset="-78"/>
              </a:rPr>
              <a:t>تفاصيل آلية احتساب مؤشر نسبة تفعيل أنظمة بياناتي </a:t>
            </a:r>
            <a:endParaRPr lang="ar-AE" sz="2200" dirty="0">
              <a:solidFill>
                <a:schemeClr val="bg1"/>
              </a:solidFill>
              <a:latin typeface="Sakkal Majalla" panose="02000000000000000000" pitchFamily="2" charset="-78"/>
              <a:cs typeface="Sakkal Majalla" panose="02000000000000000000" pitchFamily="2" charset="-78"/>
            </a:endParaRPr>
          </a:p>
        </p:txBody>
      </p:sp>
      <p:sp>
        <p:nvSpPr>
          <p:cNvPr id="9" name="TextBox 8"/>
          <p:cNvSpPr txBox="1"/>
          <p:nvPr/>
        </p:nvSpPr>
        <p:spPr>
          <a:xfrm>
            <a:off x="-1365898" y="1510046"/>
            <a:ext cx="11578688" cy="5262979"/>
          </a:xfrm>
          <a:prstGeom prst="rect">
            <a:avLst/>
          </a:prstGeom>
          <a:noFill/>
        </p:spPr>
        <p:txBody>
          <a:bodyPr wrap="square" rtlCol="0">
            <a:spAutoFit/>
          </a:bodyPr>
          <a:lstStyle/>
          <a:p>
            <a:pPr algn="r" rtl="1"/>
            <a:endParaRPr lang="ar-AE" sz="1600" b="1" dirty="0" smtClean="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1. نظام الموارد البشرية الأساسي </a:t>
            </a:r>
            <a:r>
              <a:rPr lang="en-US" sz="1600" b="1" dirty="0" err="1" smtClean="0">
                <a:latin typeface="Sakkal Majalla" panose="02000000000000000000" pitchFamily="2" charset="-78"/>
                <a:cs typeface="Sakkal Majalla" panose="02000000000000000000" pitchFamily="2" charset="-78"/>
              </a:rPr>
              <a:t>CoreHR</a:t>
            </a:r>
            <a:endParaRPr lang="en-US" sz="1600" b="1" dirty="0" smtClean="0">
              <a:latin typeface="Sakkal Majalla" panose="02000000000000000000" pitchFamily="2" charset="-78"/>
              <a:cs typeface="Sakkal Majalla" panose="02000000000000000000" pitchFamily="2" charset="-78"/>
            </a:endParaRPr>
          </a:p>
          <a:p>
            <a:pPr algn="r" rtl="1"/>
            <a:r>
              <a:rPr lang="ar-AE" sz="1600" dirty="0">
                <a:latin typeface="Sakkal Majalla" panose="02000000000000000000" pitchFamily="2" charset="-78"/>
                <a:cs typeface="Sakkal Majalla" panose="02000000000000000000" pitchFamily="2" charset="-78"/>
              </a:rPr>
              <a:t>عدد </a:t>
            </a:r>
            <a:r>
              <a:rPr lang="ar-AE" sz="1600" dirty="0" smtClean="0">
                <a:latin typeface="Sakkal Majalla" panose="02000000000000000000" pitchFamily="2" charset="-78"/>
                <a:cs typeface="Sakkal Majalla" panose="02000000000000000000" pitchFamily="2" charset="-78"/>
              </a:rPr>
              <a:t>الحركات (</a:t>
            </a:r>
            <a:r>
              <a:rPr lang="en-US" sz="1600" dirty="0" smtClean="0">
                <a:latin typeface="Sakkal Majalla" panose="02000000000000000000" pitchFamily="2" charset="-78"/>
                <a:cs typeface="Sakkal Majalla" panose="02000000000000000000" pitchFamily="2" charset="-78"/>
              </a:rPr>
              <a:t>Number of Transaction</a:t>
            </a:r>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إلى عدد الموظفين في الجهة</a:t>
            </a:r>
          </a:p>
          <a:p>
            <a:pPr algn="r" rtl="1"/>
            <a:endParaRPr lang="en-US" sz="1600" dirty="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2. نظام الخدمة الذاتية </a:t>
            </a:r>
            <a:r>
              <a:rPr lang="en-US" sz="1600" b="1" dirty="0" smtClean="0">
                <a:latin typeface="Sakkal Majalla" panose="02000000000000000000" pitchFamily="2" charset="-78"/>
                <a:cs typeface="Sakkal Majalla" panose="02000000000000000000" pitchFamily="2" charset="-78"/>
              </a:rPr>
              <a:t>SSHR</a:t>
            </a:r>
            <a:endParaRPr lang="ar-AE" sz="1600" b="1" dirty="0" smtClean="0">
              <a:latin typeface="Sakkal Majalla" panose="02000000000000000000" pitchFamily="2" charset="-78"/>
              <a:cs typeface="Sakkal Majalla" panose="02000000000000000000" pitchFamily="2" charset="-78"/>
            </a:endParaRPr>
          </a:p>
          <a:p>
            <a:pPr algn="r" rtl="1"/>
            <a:r>
              <a:rPr lang="ar-AE" sz="1600" dirty="0">
                <a:latin typeface="Sakkal Majalla" panose="02000000000000000000" pitchFamily="2" charset="-78"/>
                <a:cs typeface="Sakkal Majalla" panose="02000000000000000000" pitchFamily="2" charset="-78"/>
              </a:rPr>
              <a:t>عدد الحركات </a:t>
            </a:r>
            <a:r>
              <a:rPr lang="ar-AE" sz="1600" dirty="0" smtClean="0">
                <a:latin typeface="Sakkal Majalla" panose="02000000000000000000" pitchFamily="2" charset="-78"/>
                <a:cs typeface="Sakkal Majalla" panose="02000000000000000000" pitchFamily="2" charset="-78"/>
              </a:rPr>
              <a:t>(</a:t>
            </a:r>
            <a:r>
              <a:rPr lang="en-US" sz="1600" dirty="0" smtClean="0">
                <a:latin typeface="Sakkal Majalla" panose="02000000000000000000" pitchFamily="2" charset="-78"/>
                <a:cs typeface="Sakkal Majalla" panose="02000000000000000000" pitchFamily="2" charset="-78"/>
              </a:rPr>
              <a:t> (Number </a:t>
            </a:r>
            <a:r>
              <a:rPr lang="en-US" sz="1600" dirty="0">
                <a:latin typeface="Sakkal Majalla" panose="02000000000000000000" pitchFamily="2" charset="-78"/>
                <a:cs typeface="Sakkal Majalla" panose="02000000000000000000" pitchFamily="2" charset="-78"/>
              </a:rPr>
              <a:t>of </a:t>
            </a:r>
            <a:r>
              <a:rPr lang="en-US" sz="1600" dirty="0" smtClean="0">
                <a:latin typeface="Sakkal Majalla" panose="02000000000000000000" pitchFamily="2" charset="-78"/>
                <a:cs typeface="Sakkal Majalla" panose="02000000000000000000" pitchFamily="2" charset="-78"/>
              </a:rPr>
              <a:t>Transaction</a:t>
            </a:r>
            <a:r>
              <a:rPr lang="ar-AE" sz="1600" dirty="0" smtClean="0">
                <a:latin typeface="Sakkal Majalla" panose="02000000000000000000" pitchFamily="2" charset="-78"/>
                <a:cs typeface="Sakkal Majalla" panose="02000000000000000000" pitchFamily="2" charset="-78"/>
              </a:rPr>
              <a:t>إلى </a:t>
            </a:r>
            <a:r>
              <a:rPr lang="ar-AE" sz="1600" dirty="0">
                <a:latin typeface="Sakkal Majalla" panose="02000000000000000000" pitchFamily="2" charset="-78"/>
                <a:cs typeface="Sakkal Majalla" panose="02000000000000000000" pitchFamily="2" charset="-78"/>
              </a:rPr>
              <a:t>عدد الموظفين في الجهة</a:t>
            </a:r>
          </a:p>
          <a:p>
            <a:pPr algn="r" rtl="1"/>
            <a:endParaRPr lang="en-US" sz="1600" dirty="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3. نظام تقييم الأداء </a:t>
            </a:r>
            <a:r>
              <a:rPr lang="en-US" sz="1600" b="1" dirty="0" smtClean="0">
                <a:latin typeface="Sakkal Majalla" panose="02000000000000000000" pitchFamily="2" charset="-78"/>
                <a:cs typeface="Sakkal Majalla" panose="02000000000000000000" pitchFamily="2" charset="-78"/>
              </a:rPr>
              <a:t>PMS</a:t>
            </a:r>
            <a:endParaRPr lang="ar-AE" sz="1600" b="1" dirty="0" smtClean="0">
              <a:latin typeface="Sakkal Majalla" panose="02000000000000000000" pitchFamily="2" charset="-78"/>
              <a:cs typeface="Sakkal Majalla" panose="02000000000000000000" pitchFamily="2" charset="-78"/>
            </a:endParaRPr>
          </a:p>
          <a:p>
            <a:pPr algn="r" rtl="1"/>
            <a:r>
              <a:rPr lang="ar-AE" sz="1600" dirty="0" smtClean="0">
                <a:latin typeface="Sakkal Majalla" panose="02000000000000000000" pitchFamily="2" charset="-78"/>
                <a:cs typeface="Sakkal Majalla" panose="02000000000000000000" pitchFamily="2" charset="-78"/>
              </a:rPr>
              <a:t>معدل نسبة اكتمال المراحل الثلاث للتقييم على عدد الموظفين المستهدفين</a:t>
            </a:r>
          </a:p>
          <a:p>
            <a:pPr algn="r" rtl="1"/>
            <a:endParaRPr lang="ar-AE" sz="1600" dirty="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4. نظام التدريب الإلكتروني</a:t>
            </a:r>
            <a:endParaRPr lang="en-US" sz="1600" b="1" dirty="0" smtClean="0">
              <a:latin typeface="Sakkal Majalla" panose="02000000000000000000" pitchFamily="2" charset="-78"/>
              <a:cs typeface="Sakkal Majalla" panose="02000000000000000000" pitchFamily="2" charset="-78"/>
            </a:endParaRPr>
          </a:p>
          <a:p>
            <a:pPr algn="r" rtl="1"/>
            <a:r>
              <a:rPr lang="ar-AE" sz="1600" dirty="0">
                <a:latin typeface="Sakkal Majalla" panose="02000000000000000000" pitchFamily="2" charset="-78"/>
                <a:cs typeface="Sakkal Majalla" panose="02000000000000000000" pitchFamily="2" charset="-78"/>
              </a:rPr>
              <a:t>عدد مرات التسجيل في الدورات التدريبية إلى عدد </a:t>
            </a:r>
            <a:r>
              <a:rPr lang="ar-AE" sz="1600" dirty="0" smtClean="0">
                <a:latin typeface="Sakkal Majalla" panose="02000000000000000000" pitchFamily="2" charset="-78"/>
                <a:cs typeface="Sakkal Majalla" panose="02000000000000000000" pitchFamily="2" charset="-78"/>
              </a:rPr>
              <a:t>الموظفين  </a:t>
            </a:r>
            <a:r>
              <a:rPr lang="ar-AE" sz="1600" dirty="0">
                <a:latin typeface="Sakkal Majalla" panose="02000000000000000000" pitchFamily="2" charset="-78"/>
                <a:cs typeface="Sakkal Majalla" panose="02000000000000000000" pitchFamily="2" charset="-78"/>
              </a:rPr>
              <a:t>في الجهة</a:t>
            </a:r>
            <a:endParaRPr lang="en-US" sz="1600" dirty="0">
              <a:latin typeface="Sakkal Majalla" panose="02000000000000000000" pitchFamily="2" charset="-78"/>
              <a:cs typeface="Sakkal Majalla" panose="02000000000000000000" pitchFamily="2" charset="-78"/>
            </a:endParaRPr>
          </a:p>
          <a:p>
            <a:pPr algn="r" rtl="1"/>
            <a:endParaRPr lang="ar-AE" sz="1600" b="1" dirty="0" smtClean="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5. نظام التوظيف الإلكتروني</a:t>
            </a:r>
            <a:endParaRPr lang="en-US" sz="1600" b="1" dirty="0" smtClean="0">
              <a:latin typeface="Sakkal Majalla" panose="02000000000000000000" pitchFamily="2" charset="-78"/>
              <a:cs typeface="Sakkal Majalla" panose="02000000000000000000" pitchFamily="2" charset="-78"/>
            </a:endParaRPr>
          </a:p>
          <a:p>
            <a:pPr algn="r" rtl="1"/>
            <a:r>
              <a:rPr lang="ar-AE" sz="1600" dirty="0" smtClean="0">
                <a:latin typeface="Sakkal Majalla" panose="02000000000000000000" pitchFamily="2" charset="-78"/>
                <a:cs typeface="Sakkal Majalla" panose="02000000000000000000" pitchFamily="2" charset="-78"/>
              </a:rPr>
              <a:t>نسبة عدد الطلبات المقدمة إلى عدد الوظائف المعلن عنها من خلال النظام</a:t>
            </a:r>
            <a:endParaRPr lang="en-US" sz="1600" b="1" dirty="0" smtClean="0">
              <a:latin typeface="Sakkal Majalla" panose="02000000000000000000" pitchFamily="2" charset="-78"/>
              <a:cs typeface="Sakkal Majalla" panose="02000000000000000000" pitchFamily="2" charset="-78"/>
            </a:endParaRPr>
          </a:p>
          <a:p>
            <a:pPr algn="r" rtl="1"/>
            <a:endParaRPr lang="ar-AE" sz="1600" b="1" dirty="0" smtClean="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6. نظام التقارير الإحصائية </a:t>
            </a:r>
            <a:r>
              <a:rPr lang="en-US" sz="1600" b="1" dirty="0" smtClean="0">
                <a:latin typeface="Sakkal Majalla" panose="02000000000000000000" pitchFamily="2" charset="-78"/>
                <a:cs typeface="Sakkal Majalla" panose="02000000000000000000" pitchFamily="2" charset="-78"/>
              </a:rPr>
              <a:t>Discoverer</a:t>
            </a:r>
            <a:endParaRPr lang="ar-AE" sz="1600" b="1" dirty="0" smtClean="0">
              <a:latin typeface="Sakkal Majalla" panose="02000000000000000000" pitchFamily="2" charset="-78"/>
              <a:cs typeface="Sakkal Majalla" panose="02000000000000000000" pitchFamily="2" charset="-78"/>
            </a:endParaRPr>
          </a:p>
          <a:p>
            <a:pPr algn="r" rtl="1"/>
            <a:r>
              <a:rPr lang="ar-AE" sz="1600" dirty="0">
                <a:latin typeface="Sakkal Majalla" panose="02000000000000000000" pitchFamily="2" charset="-78"/>
                <a:cs typeface="Sakkal Majalla" panose="02000000000000000000" pitchFamily="2" charset="-78"/>
              </a:rPr>
              <a:t>عدد التقارير المستخدمة إلى عدد المستخدمين (لديهم صلاحيات)</a:t>
            </a:r>
            <a:endParaRPr lang="en-US" sz="1600" dirty="0">
              <a:latin typeface="Sakkal Majalla" panose="02000000000000000000" pitchFamily="2" charset="-78"/>
              <a:cs typeface="Sakkal Majalla" panose="02000000000000000000" pitchFamily="2" charset="-78"/>
            </a:endParaRPr>
          </a:p>
          <a:p>
            <a:pPr algn="r" rtl="1"/>
            <a:endParaRPr lang="en-US" sz="1600" b="1" dirty="0" smtClean="0">
              <a:latin typeface="Sakkal Majalla" panose="02000000000000000000" pitchFamily="2" charset="-78"/>
              <a:cs typeface="Sakkal Majalla" panose="02000000000000000000" pitchFamily="2" charset="-78"/>
            </a:endParaRPr>
          </a:p>
          <a:p>
            <a:pPr algn="r" rtl="1"/>
            <a:r>
              <a:rPr lang="ar-AE" sz="1600" b="1" dirty="0" smtClean="0">
                <a:latin typeface="Sakkal Majalla" panose="02000000000000000000" pitchFamily="2" charset="-78"/>
                <a:cs typeface="Sakkal Majalla" panose="02000000000000000000" pitchFamily="2" charset="-78"/>
              </a:rPr>
              <a:t>7. نظام التقارير الذكية </a:t>
            </a:r>
            <a:r>
              <a:rPr lang="en-US" sz="1600" b="1" dirty="0" smtClean="0">
                <a:latin typeface="Sakkal Majalla" panose="02000000000000000000" pitchFamily="2" charset="-78"/>
                <a:cs typeface="Sakkal Majalla" panose="02000000000000000000" pitchFamily="2" charset="-78"/>
              </a:rPr>
              <a:t>BI</a:t>
            </a:r>
          </a:p>
          <a:p>
            <a:pPr algn="r" rtl="1"/>
            <a:r>
              <a:rPr lang="ar-AE" sz="1600" dirty="0" smtClean="0">
                <a:latin typeface="Sakkal Majalla" panose="02000000000000000000" pitchFamily="2" charset="-78"/>
                <a:cs typeface="Sakkal Majalla" panose="02000000000000000000" pitchFamily="2" charset="-78"/>
              </a:rPr>
              <a:t>عدد التقارير المستخدمة إلى عدد المستخدمين (لديهم صلاحيات)</a:t>
            </a:r>
            <a:endParaRPr lang="en-US" sz="1600" dirty="0">
              <a:latin typeface="Sakkal Majalla" panose="02000000000000000000" pitchFamily="2" charset="-78"/>
              <a:cs typeface="Sakkal Majalla" panose="02000000000000000000" pitchFamily="2" charset="-78"/>
            </a:endParaRPr>
          </a:p>
        </p:txBody>
      </p:sp>
      <p:sp>
        <p:nvSpPr>
          <p:cNvPr id="8" name="Rectangle 7"/>
          <p:cNvSpPr/>
          <p:nvPr/>
        </p:nvSpPr>
        <p:spPr>
          <a:xfrm>
            <a:off x="5767698" y="1113938"/>
            <a:ext cx="5388013" cy="646331"/>
          </a:xfrm>
          <a:prstGeom prst="rect">
            <a:avLst/>
          </a:prstGeom>
        </p:spPr>
        <p:txBody>
          <a:bodyPr wrap="none">
            <a:spAutoFit/>
          </a:bodyPr>
          <a:lstStyle/>
          <a:p>
            <a:pPr algn="just" rtl="1"/>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قياس المؤشر</a:t>
            </a: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a:r>
              <a:rPr lang="ar-AE" sz="1600" dirty="0" smtClean="0">
                <a:latin typeface="Sakkal Majalla" panose="02000000000000000000" pitchFamily="2" charset="-78"/>
                <a:cs typeface="Sakkal Majalla" panose="02000000000000000000" pitchFamily="2" charset="-78"/>
              </a:rPr>
              <a:t>يتم قياس هذا المؤشر عن طريق احتساب معدل فعالية استخدام الأنظمة الالكترونية التالية</a:t>
            </a:r>
            <a:r>
              <a:rPr lang="ar-AE" dirty="0" smtClean="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10" name="Round Same Side Corner Rectangle 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2" name="Group 11"/>
          <p:cNvGrpSpPr/>
          <p:nvPr/>
        </p:nvGrpSpPr>
        <p:grpSpPr>
          <a:xfrm rot="5400000">
            <a:off x="11469348" y="1447264"/>
            <a:ext cx="676330" cy="712800"/>
            <a:chOff x="8586654" y="1180188"/>
            <a:chExt cx="676330" cy="712800"/>
          </a:xfrm>
        </p:grpSpPr>
        <p:sp>
          <p:nvSpPr>
            <p:cNvPr id="13" name="Pentagon 1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238548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0271" y="6356355"/>
            <a:ext cx="445036" cy="365125"/>
          </a:xfrm>
          <a:solidFill>
            <a:srgbClr val="B68A35"/>
          </a:solidFill>
        </p:spPr>
        <p:txBody>
          <a:bodyPr/>
          <a:lstStyle/>
          <a:p>
            <a:fld id="{56427F38-63A5-4D63-9399-D970397CA46A}" type="slidenum">
              <a:rPr lang="en-US" smtClean="0">
                <a:solidFill>
                  <a:schemeClr val="bg1"/>
                </a:solidFill>
              </a:rPr>
              <a:pPr/>
              <a:t>17</a:t>
            </a:fld>
            <a:endParaRPr lang="en-US" dirty="0">
              <a:solidFill>
                <a:schemeClr val="bg1"/>
              </a:solidFill>
            </a:endParaRPr>
          </a:p>
        </p:txBody>
      </p:sp>
      <p:sp>
        <p:nvSpPr>
          <p:cNvPr id="3" name="Round Same Side Corner Rectangle 2"/>
          <p:cNvSpPr/>
          <p:nvPr/>
        </p:nvSpPr>
        <p:spPr>
          <a:xfrm>
            <a:off x="3747751" y="571995"/>
            <a:ext cx="740535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854" y="2606319"/>
            <a:ext cx="11212965" cy="244402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5" name="Rectangle 4"/>
          <p:cNvSpPr/>
          <p:nvPr/>
        </p:nvSpPr>
        <p:spPr>
          <a:xfrm>
            <a:off x="205855" y="3076972"/>
            <a:ext cx="11050023" cy="154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15535" y="671878"/>
            <a:ext cx="8069784" cy="369332"/>
          </a:xfrm>
          <a:prstGeom prst="rect">
            <a:avLst/>
          </a:prstGeom>
        </p:spPr>
        <p:txBody>
          <a:bodyPr wrap="square">
            <a:spAutoFit/>
          </a:bodyPr>
          <a:lstStyle/>
          <a:p>
            <a:pPr algn="ctr" rtl="1" fontAlgn="base">
              <a:spcBef>
                <a:spcPct val="0"/>
              </a:spcBef>
              <a:spcAft>
                <a:spcPct val="0"/>
              </a:spcAft>
            </a:pPr>
            <a:r>
              <a:rPr lang="ar-AE" b="1" dirty="0" smtClean="0">
                <a:solidFill>
                  <a:schemeClr val="bg1"/>
                </a:solidFill>
                <a:latin typeface="Sakkal Majalla" panose="02000000000000000000" pitchFamily="2" charset="-78"/>
                <a:cs typeface="Sakkal Majalla" panose="02000000000000000000" pitchFamily="2" charset="-78"/>
              </a:rPr>
              <a:t> نسبة </a:t>
            </a:r>
            <a:r>
              <a:rPr lang="ar-AE" b="1" dirty="0" err="1" smtClean="0">
                <a:solidFill>
                  <a:schemeClr val="bg1"/>
                </a:solidFill>
                <a:latin typeface="Sakkal Majalla" panose="02000000000000000000" pitchFamily="2" charset="-78"/>
                <a:cs typeface="Sakkal Majalla" panose="02000000000000000000" pitchFamily="2" charset="-78"/>
              </a:rPr>
              <a:t>أتمتة</a:t>
            </a:r>
            <a:r>
              <a:rPr lang="ar-AE" b="1" dirty="0" smtClean="0">
                <a:solidFill>
                  <a:schemeClr val="bg1"/>
                </a:solidFill>
                <a:latin typeface="Sakkal Majalla" panose="02000000000000000000" pitchFamily="2" charset="-78"/>
                <a:cs typeface="Sakkal Majalla" panose="02000000000000000000" pitchFamily="2" charset="-78"/>
              </a:rPr>
              <a:t> أنظمة الموارد البشرية الالكترونية للجهات الاتحادية </a:t>
            </a:r>
            <a:r>
              <a:rPr lang="ar-AE" b="1" dirty="0">
                <a:solidFill>
                  <a:schemeClr val="bg1"/>
                </a:solidFill>
                <a:latin typeface="Sakkal Majalla" panose="02000000000000000000" pitchFamily="2" charset="-78"/>
                <a:cs typeface="Sakkal Majalla" panose="02000000000000000000" pitchFamily="2" charset="-78"/>
              </a:rPr>
              <a:t>الرابطة </a:t>
            </a:r>
            <a:r>
              <a:rPr lang="ar-AE" b="1" dirty="0" smtClean="0">
                <a:solidFill>
                  <a:schemeClr val="bg1"/>
                </a:solidFill>
                <a:latin typeface="Sakkal Majalla" panose="02000000000000000000" pitchFamily="2" charset="-78"/>
                <a:cs typeface="Sakkal Majalla" panose="02000000000000000000" pitchFamily="2" charset="-78"/>
              </a:rPr>
              <a:t>من </a:t>
            </a:r>
            <a:r>
              <a:rPr lang="ar-AE" b="1" dirty="0">
                <a:solidFill>
                  <a:schemeClr val="bg1"/>
                </a:solidFill>
                <a:latin typeface="Sakkal Majalla" panose="02000000000000000000" pitchFamily="2" charset="-78"/>
                <a:cs typeface="Sakkal Majalla" panose="02000000000000000000" pitchFamily="2" charset="-78"/>
              </a:rPr>
              <a:t>خلال ناقل الخدمات المؤسسية </a:t>
            </a:r>
            <a:r>
              <a:rPr lang="en-US" b="1" dirty="0" smtClean="0">
                <a:solidFill>
                  <a:schemeClr val="bg1"/>
                </a:solidFill>
                <a:latin typeface="Sakkal Majalla" panose="02000000000000000000" pitchFamily="2" charset="-78"/>
                <a:cs typeface="Sakkal Majalla" panose="02000000000000000000" pitchFamily="2" charset="-78"/>
              </a:rPr>
              <a:t>ESB</a:t>
            </a:r>
            <a:endParaRPr lang="ar-AE" b="1" dirty="0">
              <a:solidFill>
                <a:schemeClr val="bg1"/>
              </a:solidFill>
              <a:latin typeface="Sakkal Majalla" panose="02000000000000000000" pitchFamily="2" charset="-78"/>
              <a:cs typeface="Sakkal Majalla" panose="02000000000000000000" pitchFamily="2" charset="-78"/>
            </a:endParaRPr>
          </a:p>
        </p:txBody>
      </p:sp>
      <p:sp>
        <p:nvSpPr>
          <p:cNvPr id="32" name="Rectangle 31"/>
          <p:cNvSpPr/>
          <p:nvPr/>
        </p:nvSpPr>
        <p:spPr>
          <a:xfrm>
            <a:off x="9639705" y="1830127"/>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3" name="Table 32"/>
          <p:cNvGraphicFramePr>
            <a:graphicFrameLocks noGrp="1"/>
          </p:cNvGraphicFramePr>
          <p:nvPr>
            <p:extLst>
              <p:ext uri="{D42A27DB-BD31-4B8C-83A1-F6EECF244321}">
                <p14:modId xmlns:p14="http://schemas.microsoft.com/office/powerpoint/2010/main" val="561024757"/>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726468844"/>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657282759"/>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6" name="Rectangle 35"/>
          <p:cNvSpPr/>
          <p:nvPr/>
        </p:nvSpPr>
        <p:spPr>
          <a:xfrm>
            <a:off x="9428108" y="4974976"/>
            <a:ext cx="1596912"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قياس المؤشر</a:t>
            </a: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8" name="Content Placeholder 9"/>
          <p:cNvGraphicFramePr>
            <a:graphicFrameLocks/>
          </p:cNvGraphicFramePr>
          <p:nvPr>
            <p:extLst>
              <p:ext uri="{D42A27DB-BD31-4B8C-83A1-F6EECF244321}">
                <p14:modId xmlns:p14="http://schemas.microsoft.com/office/powerpoint/2010/main" val="2887086900"/>
              </p:ext>
            </p:extLst>
          </p:nvPr>
        </p:nvGraphicFramePr>
        <p:xfrm>
          <a:off x="1635617" y="5618463"/>
          <a:ext cx="8666845" cy="798852"/>
        </p:xfrm>
        <a:graphic>
          <a:graphicData uri="http://schemas.openxmlformats.org/drawingml/2006/table">
            <a:tbl>
              <a:tblPr firstRow="1" bandRow="1">
                <a:tableStyleId>{5C22544A-7EE6-4342-B048-85BDC9FD1C3A}</a:tableStyleId>
              </a:tblPr>
              <a:tblGrid>
                <a:gridCol w="4432268"/>
                <a:gridCol w="4234577"/>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a:r>
                        <a:rPr lang="ar-AE" sz="1800" b="1" dirty="0" smtClean="0">
                          <a:latin typeface="Sakkal Majalla" panose="02000000000000000000" pitchFamily="2" charset="-78"/>
                          <a:cs typeface="Sakkal Majalla" panose="02000000000000000000" pitchFamily="2" charset="-78"/>
                        </a:rPr>
                        <a:t>اجمالي عدد خدمات الموارد البشرية</a:t>
                      </a:r>
                      <a:r>
                        <a:rPr lang="en-US" sz="1800" b="1" dirty="0" smtClean="0">
                          <a:latin typeface="Sakkal Majalla" panose="02000000000000000000" pitchFamily="2" charset="-78"/>
                          <a:cs typeface="Sakkal Majalla" panose="02000000000000000000" pitchFamily="2" charset="-78"/>
                        </a:rPr>
                        <a:t> </a:t>
                      </a:r>
                      <a:r>
                        <a:rPr lang="ar-AE" sz="1800" b="1" baseline="0" dirty="0" smtClean="0">
                          <a:latin typeface="Sakkal Majalla" panose="02000000000000000000" pitchFamily="2" charset="-78"/>
                          <a:cs typeface="Sakkal Majalla" panose="02000000000000000000" pitchFamily="2" charset="-78"/>
                        </a:rPr>
                        <a:t> (18خدمة)</a:t>
                      </a:r>
                      <a:r>
                        <a:rPr lang="ar-AE" sz="1800" b="1" dirty="0" smtClean="0">
                          <a:latin typeface="Sakkal Majalla" panose="02000000000000000000" pitchFamily="2" charset="-78"/>
                          <a:cs typeface="Sakkal Majalla" panose="02000000000000000000" pitchFamily="2" charset="-78"/>
                        </a:rPr>
                        <a:t> </a:t>
                      </a:r>
                      <a:endParaRPr lang="en-US" sz="18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800" b="1" dirty="0" smtClean="0">
                          <a:latin typeface="Sakkal Majalla" panose="02000000000000000000" pitchFamily="2" charset="-78"/>
                          <a:cs typeface="Sakkal Majalla" panose="02000000000000000000" pitchFamily="2" charset="-78"/>
                        </a:rPr>
                        <a:t>عدد خدمات الموارد البشرية المؤتمتة </a:t>
                      </a:r>
                      <a:endParaRPr lang="en-US" sz="18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Round Same Side Corner Rectangle 17"/>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0" name="Group 19"/>
          <p:cNvGrpSpPr/>
          <p:nvPr/>
        </p:nvGrpSpPr>
        <p:grpSpPr>
          <a:xfrm rot="5400000">
            <a:off x="11469348" y="1447264"/>
            <a:ext cx="676330" cy="712800"/>
            <a:chOff x="8586654" y="1180188"/>
            <a:chExt cx="676330" cy="712800"/>
          </a:xfrm>
        </p:grpSpPr>
        <p:sp>
          <p:nvSpPr>
            <p:cNvPr id="21" name="Pentagon 2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grpSp>
        <p:nvGrpSpPr>
          <p:cNvPr id="24" name="Group 23"/>
          <p:cNvGrpSpPr/>
          <p:nvPr/>
        </p:nvGrpSpPr>
        <p:grpSpPr>
          <a:xfrm>
            <a:off x="-202374" y="2752629"/>
            <a:ext cx="11530035" cy="1985159"/>
            <a:chOff x="1865" y="796452"/>
            <a:chExt cx="11080212" cy="1985159"/>
          </a:xfrm>
        </p:grpSpPr>
        <p:sp>
          <p:nvSpPr>
            <p:cNvPr id="25" name="Rectangle 24"/>
            <p:cNvSpPr/>
            <p:nvPr/>
          </p:nvSpPr>
          <p:spPr>
            <a:xfrm>
              <a:off x="1865" y="796452"/>
              <a:ext cx="11080212" cy="1985159"/>
            </a:xfrm>
            <a:prstGeom prst="rect">
              <a:avLst/>
            </a:prstGeom>
          </p:spPr>
          <p:txBody>
            <a:bodyPr wrap="square">
              <a:spAutoFit/>
            </a:bodyPr>
            <a:lstStyle/>
            <a:p>
              <a:pPr marL="321749" indent="-285750" algn="r" defTabSz="914377" rtl="1" fontAlgn="ctr">
                <a:buBlip>
                  <a:blip r:embed="rId3"/>
                </a:buBlip>
                <a:defRPr/>
              </a:pPr>
              <a:r>
                <a:rPr lang="ar-AE" sz="1600" dirty="0" smtClean="0">
                  <a:latin typeface="Sakkal Majalla" panose="02000000000000000000" pitchFamily="2" charset="-78"/>
                  <a:cs typeface="Sakkal Majalla" panose="02000000000000000000" pitchFamily="2" charset="-78"/>
                </a:rPr>
                <a:t>يقيس هذا المؤشر نسبة خدمات الموارد البشرية المؤتمتة للجهات الاتحادية التي تم ربطها من خلال ناقل الخدمات المؤسسية </a:t>
              </a:r>
              <a:r>
                <a:rPr lang="en-US" sz="1600" dirty="0" smtClean="0">
                  <a:latin typeface="Sakkal Majalla" panose="02000000000000000000" pitchFamily="2" charset="-78"/>
                  <a:cs typeface="Sakkal Majalla" panose="02000000000000000000" pitchFamily="2" charset="-78"/>
                </a:rPr>
                <a:t>ESB </a:t>
              </a:r>
              <a:r>
                <a:rPr lang="ar-AE" sz="1600" dirty="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وتشمل التالي</a:t>
              </a:r>
              <a:r>
                <a:rPr lang="ar-AE" sz="1400" dirty="0" smtClean="0">
                  <a:latin typeface="Sakkal Majalla" panose="02000000000000000000" pitchFamily="2" charset="-78"/>
                  <a:cs typeface="Sakkal Majalla" panose="02000000000000000000" pitchFamily="2" charset="-78"/>
                </a:rPr>
                <a:t>: </a:t>
              </a:r>
            </a:p>
            <a:p>
              <a:pPr marL="35999" algn="r" defTabSz="914377" rtl="1" fontAlgn="ctr">
                <a:defRPr/>
              </a:pPr>
              <a:endParaRPr lang="ar-AE" sz="400" dirty="0" smtClean="0">
                <a:latin typeface="Sakkal Majalla" panose="02000000000000000000" pitchFamily="2" charset="-78"/>
                <a:cs typeface="Sakkal Majalla" panose="02000000000000000000" pitchFamily="2" charset="-78"/>
              </a:endParaRPr>
            </a:p>
            <a:p>
              <a:pPr marL="684213" indent="-230188" algn="r" defTabSz="914377" rtl="1" fontAlgn="ctr">
                <a:buFont typeface="+mj-lt"/>
                <a:buAutoNum type="arabicPeriod"/>
                <a:defRPr/>
              </a:pPr>
              <a:r>
                <a:rPr lang="ar-AE" sz="1400" b="1" dirty="0" smtClean="0">
                  <a:latin typeface="Sakkal Majalla" panose="02000000000000000000" pitchFamily="2" charset="-78"/>
                  <a:cs typeface="Sakkal Majalla" panose="02000000000000000000" pitchFamily="2" charset="-78"/>
                </a:rPr>
                <a:t>تعديل المنصب/الوحدة التنظيمية/درجة وظيفية لموظف خدمة تنقلات موظف.</a:t>
              </a:r>
            </a:p>
            <a:p>
              <a:pPr marL="684213" indent="-230188" algn="r" defTabSz="914377" rtl="1" fontAlgn="ctr">
                <a:buFont typeface="+mj-lt"/>
                <a:buAutoNum type="arabicPeriod"/>
                <a:defRPr/>
              </a:pPr>
              <a:r>
                <a:rPr lang="ar-AE" sz="1400" b="1" dirty="0" smtClean="0">
                  <a:latin typeface="Sakkal Majalla" panose="02000000000000000000" pitchFamily="2" charset="-78"/>
                  <a:cs typeface="Sakkal Majalla" panose="02000000000000000000" pitchFamily="2" charset="-78"/>
                </a:rPr>
                <a:t>خدمة إنهاء خدمة موظف.</a:t>
              </a:r>
            </a:p>
            <a:p>
              <a:pPr marL="684213" indent="-230188" algn="r" defTabSz="914377" rtl="1" fontAlgn="ctr">
                <a:buFont typeface="+mj-lt"/>
                <a:buAutoNum type="arabicPeriod"/>
                <a:defRPr/>
              </a:pPr>
              <a:r>
                <a:rPr lang="ar-AE" sz="1400" b="1" dirty="0" smtClean="0">
                  <a:latin typeface="Sakkal Majalla" panose="02000000000000000000" pitchFamily="2" charset="-78"/>
                  <a:cs typeface="Sakkal Majalla" panose="02000000000000000000" pitchFamily="2" charset="-78"/>
                </a:rPr>
                <a:t>خدمة ترقية موظف.</a:t>
              </a:r>
            </a:p>
            <a:p>
              <a:pPr marL="684213" indent="-230188" algn="r" defTabSz="914377" rtl="1" fontAlgn="ctr">
                <a:buFont typeface="+mj-lt"/>
                <a:buAutoNum type="arabicPeriod"/>
                <a:defRPr/>
              </a:pPr>
              <a:r>
                <a:rPr lang="ar-AE" sz="1400" b="1" dirty="0" smtClean="0">
                  <a:latin typeface="Sakkal Majalla" panose="02000000000000000000" pitchFamily="2" charset="-78"/>
                  <a:cs typeface="Sakkal Majalla" panose="02000000000000000000" pitchFamily="2" charset="-78"/>
                </a:rPr>
                <a:t>خدمة تسجيل إجازة</a:t>
              </a:r>
            </a:p>
            <a:p>
              <a:pPr marL="684213" indent="-230188" algn="r" defTabSz="914377" rtl="1" fontAlgn="ctr">
                <a:buFont typeface="+mj-lt"/>
                <a:buAutoNum type="arabicPeriod"/>
                <a:defRPr/>
              </a:pPr>
              <a:r>
                <a:rPr lang="ar-AE" sz="1400" b="1" dirty="0">
                  <a:latin typeface="Sakkal Majalla" panose="02000000000000000000" pitchFamily="2" charset="-78"/>
                  <a:cs typeface="Sakkal Majalla" panose="02000000000000000000" pitchFamily="2" charset="-78"/>
                </a:rPr>
                <a:t>خدمة تسجيل </a:t>
              </a:r>
              <a:r>
                <a:rPr lang="ar-AE" sz="1400" b="1" dirty="0" smtClean="0">
                  <a:latin typeface="Sakkal Majalla" panose="02000000000000000000" pitchFamily="2" charset="-78"/>
                  <a:cs typeface="Sakkal Majalla" panose="02000000000000000000" pitchFamily="2" charset="-78"/>
                </a:rPr>
                <a:t>إصابة عمل</a:t>
              </a:r>
              <a:r>
                <a:rPr lang="ar-AE" sz="1400" dirty="0" smtClean="0">
                  <a:latin typeface="Sakkal Majalla" panose="02000000000000000000" pitchFamily="2" charset="-78"/>
                  <a:cs typeface="Sakkal Majalla" panose="02000000000000000000" pitchFamily="2" charset="-78"/>
                </a:rPr>
                <a:t>.</a:t>
              </a:r>
            </a:p>
            <a:p>
              <a:pPr marL="684213" indent="-230188" algn="r" defTabSz="914377" rtl="1" fontAlgn="ctr">
                <a:buFont typeface="+mj-lt"/>
                <a:buAutoNum type="arabicPeriod"/>
                <a:defRPr/>
              </a:pPr>
              <a:r>
                <a:rPr lang="ar-AE" sz="1400" b="1" dirty="0">
                  <a:latin typeface="Sakkal Majalla" panose="02000000000000000000" pitchFamily="2" charset="-78"/>
                  <a:cs typeface="Sakkal Majalla" panose="02000000000000000000" pitchFamily="2" charset="-78"/>
                </a:rPr>
                <a:t>خدمة تسجيل برنامج تدريبي.</a:t>
              </a:r>
            </a:p>
            <a:p>
              <a:pPr marL="454025" algn="r" defTabSz="914377" rtl="1" fontAlgn="ctr">
                <a:defRPr/>
              </a:pPr>
              <a:endParaRPr lang="ar-AE" sz="1400" dirty="0">
                <a:latin typeface="Sakkal Majalla" panose="02000000000000000000" pitchFamily="2" charset="-78"/>
                <a:cs typeface="Sakkal Majalla" panose="02000000000000000000" pitchFamily="2" charset="-78"/>
              </a:endParaRPr>
            </a:p>
            <a:p>
              <a:pPr marL="454025" algn="r" defTabSz="914377" rtl="1" fontAlgn="ctr">
                <a:defRPr/>
              </a:pPr>
              <a:endParaRPr lang="ar-AE" sz="500" dirty="0" smtClean="0">
                <a:latin typeface="Sakkal Majalla" panose="02000000000000000000" pitchFamily="2" charset="-78"/>
                <a:cs typeface="Sakkal Majalla" panose="02000000000000000000" pitchFamily="2" charset="-78"/>
              </a:endParaRPr>
            </a:p>
          </p:txBody>
        </p:sp>
        <p:sp>
          <p:nvSpPr>
            <p:cNvPr id="29" name="Rectangle 28"/>
            <p:cNvSpPr/>
            <p:nvPr/>
          </p:nvSpPr>
          <p:spPr>
            <a:xfrm>
              <a:off x="3170712" y="1151968"/>
              <a:ext cx="3384149" cy="1384995"/>
            </a:xfrm>
            <a:prstGeom prst="rect">
              <a:avLst/>
            </a:prstGeom>
          </p:spPr>
          <p:txBody>
            <a:bodyPr wrap="square">
              <a:spAutoFit/>
            </a:bodyPr>
            <a:lstStyle/>
            <a:p>
              <a:pPr marL="55563" algn="r" defTabSz="914377" rtl="1" fontAlgn="ctr">
                <a:defRPr/>
              </a:pPr>
              <a:r>
                <a:rPr lang="ar-AE" sz="1400" b="1" dirty="0" smtClean="0">
                  <a:latin typeface="Sakkal Majalla" panose="02000000000000000000" pitchFamily="2" charset="-78"/>
                  <a:cs typeface="Sakkal Majalla" panose="02000000000000000000" pitchFamily="2" charset="-78"/>
                </a:rPr>
                <a:t>7.         خدمة </a:t>
              </a:r>
              <a:r>
                <a:rPr lang="ar-AE" sz="1400" b="1" dirty="0">
                  <a:latin typeface="Sakkal Majalla" panose="02000000000000000000" pitchFamily="2" charset="-78"/>
                  <a:cs typeface="Sakkal Majalla" panose="02000000000000000000" pitchFamily="2" charset="-78"/>
                </a:rPr>
                <a:t>تسجيل </a:t>
              </a:r>
              <a:r>
                <a:rPr lang="ar-AE" sz="1400" b="1" dirty="0" smtClean="0">
                  <a:latin typeface="Sakkal Majalla" panose="02000000000000000000" pitchFamily="2" charset="-78"/>
                  <a:cs typeface="Sakkal Majalla" panose="02000000000000000000" pitchFamily="2" charset="-78"/>
                </a:rPr>
                <a:t>حركة إصدار  راتب.</a:t>
              </a:r>
            </a:p>
            <a:p>
              <a:pPr marL="55563" algn="r" defTabSz="914377" rtl="1" fontAlgn="ctr">
                <a:defRPr/>
              </a:pPr>
              <a:r>
                <a:rPr lang="ar-AE" sz="1400" b="1" dirty="0" smtClean="0">
                  <a:latin typeface="Sakkal Majalla" panose="02000000000000000000" pitchFamily="2" charset="-78"/>
                  <a:cs typeface="Sakkal Majalla" panose="02000000000000000000" pitchFamily="2" charset="-78"/>
                </a:rPr>
                <a:t>8.         خدمة </a:t>
              </a:r>
              <a:r>
                <a:rPr lang="ar-AE" sz="1400" b="1" dirty="0">
                  <a:latin typeface="Sakkal Majalla" panose="02000000000000000000" pitchFamily="2" charset="-78"/>
                  <a:cs typeface="Sakkal Majalla" panose="02000000000000000000" pitchFamily="2" charset="-78"/>
                </a:rPr>
                <a:t>تسجيل </a:t>
              </a:r>
              <a:r>
                <a:rPr lang="ar-AE" sz="1400" b="1" dirty="0" smtClean="0">
                  <a:latin typeface="Sakkal Majalla" panose="02000000000000000000" pitchFamily="2" charset="-78"/>
                  <a:cs typeface="Sakkal Majalla" panose="02000000000000000000" pitchFamily="2" charset="-78"/>
                </a:rPr>
                <a:t>حركة تدريب موظف. </a:t>
              </a:r>
            </a:p>
            <a:p>
              <a:pPr marL="55563" algn="r" defTabSz="914377" rtl="1" fontAlgn="ctr">
                <a:defRPr/>
              </a:pPr>
              <a:r>
                <a:rPr lang="ar-AE" sz="1400" b="1" dirty="0" smtClean="0">
                  <a:latin typeface="Sakkal Majalla" panose="02000000000000000000" pitchFamily="2" charset="-78"/>
                  <a:cs typeface="Sakkal Majalla" panose="02000000000000000000" pitchFamily="2" charset="-78"/>
                </a:rPr>
                <a:t>9.         خدمة تسجيل حركة تظلم موظف.</a:t>
              </a:r>
            </a:p>
            <a:p>
              <a:pPr marL="55563" algn="r" defTabSz="914377" rtl="1" fontAlgn="ctr">
                <a:defRPr/>
              </a:pPr>
              <a:r>
                <a:rPr lang="ar-AE" sz="1400" b="1" dirty="0" smtClean="0">
                  <a:latin typeface="Sakkal Majalla" panose="02000000000000000000" pitchFamily="2" charset="-78"/>
                  <a:cs typeface="Sakkal Majalla" panose="02000000000000000000" pitchFamily="2" charset="-78"/>
                </a:rPr>
                <a:t>10.       خدمة </a:t>
              </a:r>
              <a:r>
                <a:rPr lang="ar-AE" sz="1400" b="1" dirty="0">
                  <a:latin typeface="Sakkal Majalla" panose="02000000000000000000" pitchFamily="2" charset="-78"/>
                  <a:cs typeface="Sakkal Majalla" panose="02000000000000000000" pitchFamily="2" charset="-78"/>
                </a:rPr>
                <a:t>تسجيل </a:t>
              </a:r>
              <a:r>
                <a:rPr lang="ar-AE" sz="1400" b="1" dirty="0" smtClean="0">
                  <a:latin typeface="Sakkal Majalla" panose="02000000000000000000" pitchFamily="2" charset="-78"/>
                  <a:cs typeface="Sakkal Majalla" panose="02000000000000000000" pitchFamily="2" charset="-78"/>
                </a:rPr>
                <a:t>حركة جائزة أو تكريم لموظف حسب نظام </a:t>
              </a:r>
              <a:r>
                <a:rPr lang="ar-AE" sz="1400" b="1" dirty="0">
                  <a:latin typeface="Sakkal Majalla" panose="02000000000000000000" pitchFamily="2" charset="-78"/>
                  <a:cs typeface="Sakkal Majalla" panose="02000000000000000000" pitchFamily="2" charset="-78"/>
                </a:rPr>
                <a:t>المكافآت </a:t>
              </a:r>
              <a:r>
                <a:rPr lang="ar-AE" sz="1400" b="1" dirty="0" smtClean="0">
                  <a:latin typeface="Sakkal Majalla" panose="02000000000000000000" pitchFamily="2" charset="-78"/>
                  <a:cs typeface="Sakkal Majalla" panose="02000000000000000000" pitchFamily="2" charset="-78"/>
                </a:rPr>
                <a:t>و الحوافز.</a:t>
              </a:r>
            </a:p>
            <a:p>
              <a:pPr marL="55563" algn="r" defTabSz="914377" rtl="1" fontAlgn="ctr">
                <a:defRPr/>
              </a:pPr>
              <a:r>
                <a:rPr lang="ar-AE" sz="1400" b="1" dirty="0" smtClean="0">
                  <a:latin typeface="Sakkal Majalla" panose="02000000000000000000" pitchFamily="2" charset="-78"/>
                  <a:cs typeface="Sakkal Majalla" panose="02000000000000000000" pitchFamily="2" charset="-78"/>
                </a:rPr>
                <a:t>11.       خدمة تسجيل حركة مخالفة موظف.</a:t>
              </a:r>
              <a:endParaRPr lang="ar-AE" sz="1400" b="1" dirty="0">
                <a:latin typeface="Sakkal Majalla" panose="02000000000000000000" pitchFamily="2" charset="-78"/>
                <a:cs typeface="Sakkal Majalla" panose="02000000000000000000" pitchFamily="2" charset="-78"/>
              </a:endParaRPr>
            </a:p>
          </p:txBody>
        </p:sp>
        <p:sp>
          <p:nvSpPr>
            <p:cNvPr id="30" name="Rectangle 29"/>
            <p:cNvSpPr/>
            <p:nvPr/>
          </p:nvSpPr>
          <p:spPr>
            <a:xfrm>
              <a:off x="297448" y="1120795"/>
              <a:ext cx="3412394" cy="1600438"/>
            </a:xfrm>
            <a:prstGeom prst="rect">
              <a:avLst/>
            </a:prstGeom>
          </p:spPr>
          <p:txBody>
            <a:bodyPr wrap="square">
              <a:spAutoFit/>
            </a:bodyPr>
            <a:lstStyle/>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تسجيل خطة </a:t>
              </a:r>
              <a:r>
                <a:rPr lang="ar-AE" sz="1400" b="1" smtClean="0">
                  <a:latin typeface="Sakkal Majalla" panose="02000000000000000000" pitchFamily="2" charset="-78"/>
                  <a:cs typeface="Sakkal Majalla" panose="02000000000000000000" pitchFamily="2" charset="-78"/>
                </a:rPr>
                <a:t>التطوير الفردية.</a:t>
              </a:r>
              <a:endParaRPr lang="ar-AE" sz="1400" b="1" dirty="0" smtClean="0">
                <a:latin typeface="Sakkal Majalla" panose="02000000000000000000" pitchFamily="2" charset="-78"/>
                <a:cs typeface="Sakkal Majalla" panose="02000000000000000000" pitchFamily="2" charset="-78"/>
              </a:endParaRPr>
            </a:p>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تسجيل شهادة مهنية أو تخصصية أو علمية</a:t>
              </a:r>
            </a:p>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تسجيل موظف جديد.</a:t>
              </a:r>
            </a:p>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تسجيل وثيقة أداء موظف بمراحلها الثلاث.</a:t>
              </a:r>
            </a:p>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تعديل الهيكل التنظيمي لجهة اتحادية.</a:t>
              </a:r>
            </a:p>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تعديل بيانات معالين مرتبطين بموظف.</a:t>
              </a:r>
            </a:p>
            <a:p>
              <a:pPr marL="796925" indent="-342900" algn="r" defTabSz="914377" rtl="1" fontAlgn="ctr">
                <a:buAutoNum type="arabicPeriod" startAt="12"/>
                <a:defRPr/>
              </a:pPr>
              <a:r>
                <a:rPr lang="ar-AE" sz="1400" b="1" dirty="0" smtClean="0">
                  <a:latin typeface="Sakkal Majalla" panose="02000000000000000000" pitchFamily="2" charset="-78"/>
                  <a:cs typeface="Sakkal Majalla" panose="02000000000000000000" pitchFamily="2" charset="-78"/>
                </a:rPr>
                <a:t>خدمة تعديل بيانات موظف.</a:t>
              </a:r>
              <a:endParaRPr lang="ar-AE" sz="1400" b="1"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730221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5875" y="6376965"/>
            <a:ext cx="509432" cy="365125"/>
          </a:xfrm>
          <a:solidFill>
            <a:srgbClr val="B68A35"/>
          </a:solidFill>
        </p:spPr>
        <p:txBody>
          <a:bodyPr/>
          <a:lstStyle/>
          <a:p>
            <a:fld id="{56427F38-63A5-4D63-9399-D970397CA46A}" type="slidenum">
              <a:rPr lang="en-US" smtClean="0">
                <a:solidFill>
                  <a:schemeClr val="bg1"/>
                </a:solidFill>
              </a:rPr>
              <a:pPr/>
              <a:t>18</a:t>
            </a:fld>
            <a:endParaRPr lang="en-US" dirty="0">
              <a:solidFill>
                <a:schemeClr val="bg1"/>
              </a:solidFill>
            </a:endParaRPr>
          </a:p>
        </p:txBody>
      </p:sp>
      <p:sp>
        <p:nvSpPr>
          <p:cNvPr id="4" name="Rectangle 3"/>
          <p:cNvSpPr/>
          <p:nvPr/>
        </p:nvSpPr>
        <p:spPr>
          <a:xfrm>
            <a:off x="1006600" y="2458970"/>
            <a:ext cx="10212947" cy="85632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7" name="Round Same Side Corner Rectangle 6"/>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88782" y="618598"/>
            <a:ext cx="5902578" cy="400110"/>
          </a:xfrm>
          <a:prstGeom prst="rect">
            <a:avLst/>
          </a:prstGeom>
        </p:spPr>
        <p:txBody>
          <a:bodyPr wrap="none">
            <a:spAutoFit/>
          </a:bodyPr>
          <a:lstStyle/>
          <a:p>
            <a:pPr algn="ctr" rtl="1" fontAlgn="base">
              <a:spcBef>
                <a:spcPct val="0"/>
              </a:spcBef>
              <a:spcAft>
                <a:spcPct val="0"/>
              </a:spcAft>
            </a:pPr>
            <a:r>
              <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اكتمال وسلامة بيانات الموظفين </a:t>
            </a: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في </a:t>
            </a:r>
            <a:r>
              <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نظام إدارة الموارد البشرية </a:t>
            </a: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الالكتروني</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p:cNvSpPr/>
          <p:nvPr/>
        </p:nvSpPr>
        <p:spPr>
          <a:xfrm>
            <a:off x="1068946" y="2484299"/>
            <a:ext cx="10090384" cy="830997"/>
          </a:xfrm>
          <a:prstGeom prst="rect">
            <a:avLst/>
          </a:prstGeom>
          <a:noFill/>
        </p:spPr>
        <p:txBody>
          <a:bodyPr wrap="square">
            <a:spAutoFit/>
          </a:bodyPr>
          <a:lstStyle/>
          <a:p>
            <a:pPr marL="285750" indent="-285750" algn="r" rtl="1">
              <a:lnSpc>
                <a:spcPct val="120000"/>
              </a:lnSpc>
              <a:buBlip>
                <a:blip r:embed="rId2"/>
              </a:buBlip>
            </a:pPr>
            <a:r>
              <a:rPr lang="ar-AE" sz="2000" dirty="0" smtClean="0">
                <a:latin typeface="Sakkal Majalla" panose="02000000000000000000" pitchFamily="2" charset="-78"/>
                <a:cs typeface="Sakkal Majalla" panose="02000000000000000000" pitchFamily="2" charset="-78"/>
              </a:rPr>
              <a:t>يقيس هذا المؤشر نسبة اكتمال وسلامة كل من: البيانات الأساسية للموظفين وبيانات الوظيفة وبيانات المعالين</a:t>
            </a:r>
            <a:r>
              <a:rPr lang="en-GB" sz="2000" dirty="0" smtClean="0">
                <a:latin typeface="Sakkal Majalla" panose="02000000000000000000" pitchFamily="2" charset="-78"/>
                <a:cs typeface="Sakkal Majalla" panose="02000000000000000000" pitchFamily="2" charset="-78"/>
              </a:rPr>
              <a:t> </a:t>
            </a:r>
            <a:r>
              <a:rPr lang="ar-AE" sz="2000" dirty="0" smtClean="0">
                <a:latin typeface="Sakkal Majalla" panose="02000000000000000000" pitchFamily="2" charset="-78"/>
                <a:cs typeface="Sakkal Majalla" panose="02000000000000000000" pitchFamily="2" charset="-78"/>
              </a:rPr>
              <a:t> في أنظمة الموارد البشرية الالكترونية </a:t>
            </a:r>
          </a:p>
        </p:txBody>
      </p:sp>
      <p:cxnSp>
        <p:nvCxnSpPr>
          <p:cNvPr id="31" name="Straight Connector 30"/>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699788" y="1837294"/>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3" name="Table 32"/>
          <p:cNvGraphicFramePr>
            <a:graphicFrameLocks noGrp="1"/>
          </p:cNvGraphicFramePr>
          <p:nvPr>
            <p:extLst>
              <p:ext uri="{D42A27DB-BD31-4B8C-83A1-F6EECF244321}">
                <p14:modId xmlns:p14="http://schemas.microsoft.com/office/powerpoint/2010/main" val="1364361435"/>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2202549043"/>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729805759"/>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6" name="Rectangle 35"/>
          <p:cNvSpPr/>
          <p:nvPr/>
        </p:nvSpPr>
        <p:spPr>
          <a:xfrm>
            <a:off x="9276594" y="3785387"/>
            <a:ext cx="1596912"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قياس المؤشر</a:t>
            </a: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8" name="Content Placeholder 9"/>
          <p:cNvGraphicFramePr>
            <a:graphicFrameLocks/>
          </p:cNvGraphicFramePr>
          <p:nvPr>
            <p:extLst>
              <p:ext uri="{D42A27DB-BD31-4B8C-83A1-F6EECF244321}">
                <p14:modId xmlns:p14="http://schemas.microsoft.com/office/powerpoint/2010/main" val="520727309"/>
              </p:ext>
            </p:extLst>
          </p:nvPr>
        </p:nvGraphicFramePr>
        <p:xfrm>
          <a:off x="2010879" y="4755557"/>
          <a:ext cx="8666845" cy="798852"/>
        </p:xfrm>
        <a:graphic>
          <a:graphicData uri="http://schemas.openxmlformats.org/drawingml/2006/table">
            <a:tbl>
              <a:tblPr firstRow="1" bandRow="1">
                <a:tableStyleId>{5C22544A-7EE6-4342-B048-85BDC9FD1C3A}</a:tableStyleId>
              </a:tblPr>
              <a:tblGrid>
                <a:gridCol w="4432268"/>
                <a:gridCol w="4234577"/>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اجمالي عدد الحقول المطلوبة </a:t>
                      </a:r>
                      <a:r>
                        <a:rPr lang="en-GB" b="1" dirty="0" smtClean="0">
                          <a:solidFill>
                            <a:srgbClr val="C8102E"/>
                          </a:solidFill>
                          <a:latin typeface="Sakkal Majalla" panose="02000000000000000000" pitchFamily="2" charset="-78"/>
                          <a:cs typeface="Sakkal Majalla" panose="02000000000000000000" pitchFamily="2" charset="-78"/>
                        </a:rPr>
                        <a:t>*</a:t>
                      </a:r>
                      <a:endParaRPr lang="en-US" sz="1800" b="1" kern="1200" dirty="0">
                        <a:solidFill>
                          <a:srgbClr val="C8102E"/>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عدد الحقول المكتملة والدقيقة</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904155" y="6084577"/>
            <a:ext cx="10290220" cy="584775"/>
          </a:xfrm>
          <a:prstGeom prst="rect">
            <a:avLst/>
          </a:prstGeom>
          <a:noFill/>
        </p:spPr>
        <p:txBody>
          <a:bodyPr wrap="square" rtlCol="0">
            <a:spAutoFit/>
          </a:bodyPr>
          <a:lstStyle/>
          <a:p>
            <a:pPr algn="r" rtl="1"/>
            <a:r>
              <a:rPr lang="en-GB" dirty="0" smtClean="0">
                <a:solidFill>
                  <a:srgbClr val="C8102E"/>
                </a:solidFill>
              </a:rPr>
              <a:t>*</a:t>
            </a:r>
            <a:r>
              <a:rPr lang="ar-AE" sz="1400" dirty="0">
                <a:latin typeface="Sakkal Majalla" panose="02000000000000000000" pitchFamily="2" charset="-78"/>
                <a:cs typeface="Sakkal Majalla" panose="02000000000000000000" pitchFamily="2" charset="-78"/>
              </a:rPr>
              <a:t>اجمالي عدد الحقول المطلوبة </a:t>
            </a:r>
            <a:r>
              <a:rPr lang="ar-AE" sz="1400" dirty="0" smtClean="0">
                <a:latin typeface="Sakkal Majalla" panose="02000000000000000000" pitchFamily="2" charset="-78"/>
                <a:cs typeface="Sakkal Majalla" panose="02000000000000000000" pitchFamily="2" charset="-78"/>
              </a:rPr>
              <a:t>للجهات الاتحادية </a:t>
            </a:r>
            <a:r>
              <a:rPr lang="ar-AE" sz="1400" dirty="0">
                <a:latin typeface="Sakkal Majalla" panose="02000000000000000000" pitchFamily="2" charset="-78"/>
                <a:cs typeface="Sakkal Majalla" panose="02000000000000000000" pitchFamily="2" charset="-78"/>
              </a:rPr>
              <a:t>المشغلة لنظام بياناتي </a:t>
            </a:r>
            <a:r>
              <a:rPr lang="ar-AE" sz="1400" dirty="0" smtClean="0">
                <a:latin typeface="Sakkal Majalla" panose="02000000000000000000" pitchFamily="2" charset="-78"/>
                <a:cs typeface="Sakkal Majalla" panose="02000000000000000000" pitchFamily="2" charset="-78"/>
              </a:rPr>
              <a:t>41حقلا </a:t>
            </a:r>
            <a:r>
              <a:rPr lang="ar-AE" sz="1400" dirty="0">
                <a:latin typeface="Sakkal Majalla" panose="02000000000000000000" pitchFamily="2" charset="-78"/>
                <a:cs typeface="Sakkal Majalla" panose="02000000000000000000" pitchFamily="2" charset="-78"/>
              </a:rPr>
              <a:t>كما هو موضح في الشريحة رقم </a:t>
            </a:r>
            <a:r>
              <a:rPr lang="en-GB" sz="1400" dirty="0" smtClean="0">
                <a:latin typeface="Sakkal Majalla" panose="02000000000000000000" pitchFamily="2" charset="-78"/>
                <a:cs typeface="Sakkal Majalla" panose="02000000000000000000" pitchFamily="2" charset="-78"/>
              </a:rPr>
              <a:t>21</a:t>
            </a:r>
            <a:endParaRPr lang="ar-AE" sz="1400" dirty="0">
              <a:latin typeface="Sakkal Majalla" panose="02000000000000000000" pitchFamily="2" charset="-78"/>
              <a:cs typeface="Sakkal Majalla" panose="02000000000000000000" pitchFamily="2" charset="-78"/>
            </a:endParaRPr>
          </a:p>
          <a:p>
            <a:pPr algn="r" rtl="1"/>
            <a:r>
              <a:rPr lang="ar-AE" sz="1400" dirty="0" smtClean="0">
                <a:latin typeface="Sakkal Majalla" panose="02000000000000000000" pitchFamily="2" charset="-78"/>
                <a:cs typeface="Sakkal Majalla" panose="02000000000000000000" pitchFamily="2" charset="-78"/>
              </a:rPr>
              <a:t>   اجمالي </a:t>
            </a:r>
            <a:r>
              <a:rPr lang="ar-AE" sz="1400" dirty="0">
                <a:latin typeface="Sakkal Majalla" panose="02000000000000000000" pitchFamily="2" charset="-78"/>
                <a:cs typeface="Sakkal Majalla" panose="02000000000000000000" pitchFamily="2" charset="-78"/>
              </a:rPr>
              <a:t>عدد الحقول المطلوبة للجهات الاتحادية الرابطة </a:t>
            </a:r>
            <a:r>
              <a:rPr lang="ar-AE" sz="1400" dirty="0" smtClean="0">
                <a:latin typeface="Sakkal Majalla" panose="02000000000000000000" pitchFamily="2" charset="-78"/>
                <a:cs typeface="Sakkal Majalla" panose="02000000000000000000" pitchFamily="2" charset="-78"/>
              </a:rPr>
              <a:t>مع نظام بياناتي من </a:t>
            </a:r>
            <a:r>
              <a:rPr lang="ar-AE" sz="1400" dirty="0">
                <a:latin typeface="Sakkal Majalla" panose="02000000000000000000" pitchFamily="2" charset="-78"/>
                <a:cs typeface="Sakkal Majalla" panose="02000000000000000000" pitchFamily="2" charset="-78"/>
              </a:rPr>
              <a:t>خلال ناقل الخدمات المؤسسية </a:t>
            </a:r>
            <a:r>
              <a:rPr lang="ar-AE" sz="1400" dirty="0" smtClean="0">
                <a:latin typeface="Sakkal Majalla" panose="02000000000000000000" pitchFamily="2" charset="-78"/>
                <a:cs typeface="Sakkal Majalla" panose="02000000000000000000" pitchFamily="2" charset="-78"/>
              </a:rPr>
              <a:t>40حقلا </a:t>
            </a:r>
            <a:r>
              <a:rPr lang="ar-AE" sz="1400" dirty="0">
                <a:latin typeface="Sakkal Majalla" panose="02000000000000000000" pitchFamily="2" charset="-78"/>
                <a:cs typeface="Sakkal Majalla" panose="02000000000000000000" pitchFamily="2" charset="-78"/>
              </a:rPr>
              <a:t>كما هو موضح في الشريحة رقم </a:t>
            </a:r>
            <a:r>
              <a:rPr lang="en-GB" sz="1400" dirty="0" smtClean="0">
                <a:latin typeface="Sakkal Majalla" panose="02000000000000000000" pitchFamily="2" charset="-78"/>
                <a:cs typeface="Sakkal Majalla" panose="02000000000000000000" pitchFamily="2" charset="-78"/>
              </a:rPr>
              <a:t>22</a:t>
            </a:r>
            <a:endParaRPr lang="en-US" sz="1400" dirty="0">
              <a:latin typeface="Sakkal Majalla" panose="02000000000000000000" pitchFamily="2" charset="-78"/>
              <a:cs typeface="Sakkal Majalla" panose="02000000000000000000" pitchFamily="2" charset="-78"/>
            </a:endParaRPr>
          </a:p>
        </p:txBody>
      </p:sp>
      <p:sp>
        <p:nvSpPr>
          <p:cNvPr id="20" name="Round Same Side Corner Rectangle 1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2" name="Group 21"/>
          <p:cNvGrpSpPr/>
          <p:nvPr/>
        </p:nvGrpSpPr>
        <p:grpSpPr>
          <a:xfrm rot="5400000">
            <a:off x="11469348" y="1447264"/>
            <a:ext cx="676330" cy="712800"/>
            <a:chOff x="8586654" y="1180188"/>
            <a:chExt cx="676330" cy="712800"/>
          </a:xfrm>
        </p:grpSpPr>
        <p:sp>
          <p:nvSpPr>
            <p:cNvPr id="23" name="Pentagon 2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56296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5876" y="6454704"/>
            <a:ext cx="470794" cy="365125"/>
          </a:xfrm>
          <a:solidFill>
            <a:srgbClr val="B68A35"/>
          </a:solidFill>
        </p:spPr>
        <p:txBody>
          <a:bodyPr/>
          <a:lstStyle/>
          <a:p>
            <a:fld id="{56427F38-63A5-4D63-9399-D970397CA46A}" type="slidenum">
              <a:rPr lang="en-US" smtClean="0">
                <a:solidFill>
                  <a:schemeClr val="bg1"/>
                </a:solidFill>
              </a:rPr>
              <a:pPr/>
              <a:t>19</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51676877"/>
              </p:ext>
            </p:extLst>
          </p:nvPr>
        </p:nvGraphicFramePr>
        <p:xfrm>
          <a:off x="7298507" y="1391972"/>
          <a:ext cx="3880834" cy="4397739"/>
        </p:xfrm>
        <a:graphic>
          <a:graphicData uri="http://schemas.openxmlformats.org/drawingml/2006/table">
            <a:tbl>
              <a:tblPr rtl="1" firstRow="1" firstCol="1" bandRow="1">
                <a:tableStyleId>{5C22544A-7EE6-4342-B048-85BDC9FD1C3A}</a:tableStyleId>
              </a:tblPr>
              <a:tblGrid>
                <a:gridCol w="1086119"/>
                <a:gridCol w="2794715"/>
              </a:tblGrid>
              <a:tr h="214160">
                <a:tc>
                  <a:txBody>
                    <a:bodyPr/>
                    <a:lstStyle/>
                    <a:p>
                      <a:pPr marL="0" marR="0" algn="ctr" rtl="0">
                        <a:spcBef>
                          <a:spcPts val="0"/>
                        </a:spcBef>
                        <a:spcAft>
                          <a:spcPts val="0"/>
                        </a:spcAft>
                      </a:pPr>
                      <a:r>
                        <a:rPr lang="en-US" sz="1600" dirty="0">
                          <a:effectLst/>
                          <a:latin typeface="Sakkal Majalla" panose="02000000000000000000" pitchFamily="2" charset="-78"/>
                          <a:cs typeface="Sakkal Majalla" panose="02000000000000000000" pitchFamily="2" charset="-78"/>
                        </a:rPr>
                        <a:t>#</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rtl="1">
                        <a:spcBef>
                          <a:spcPts val="0"/>
                        </a:spcBef>
                        <a:spcAft>
                          <a:spcPts val="0"/>
                        </a:spcAft>
                      </a:pPr>
                      <a:r>
                        <a:rPr lang="ar-AE" sz="1600" dirty="0" smtClean="0">
                          <a:effectLst/>
                          <a:latin typeface="Sakkal Majalla" panose="02000000000000000000" pitchFamily="2" charset="-78"/>
                          <a:cs typeface="Sakkal Majalla" panose="02000000000000000000" pitchFamily="2" charset="-78"/>
                        </a:rPr>
                        <a:t>حقول البيانات الأساسية للموظف</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الاسم باللغة العربية</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الاسم باللغة الإنجليزية</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تاريخ الميلاد</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رقم الهوية</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الهاتف المتحرك</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العنوان</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الديانة</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المستوى التعليمي</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459">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المؤهل العلمي</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الحالة الاجتماعية</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الجنس</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البريد الالكتروني</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الجنسية</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الرقم الموحد</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رقم الجواز </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AE" sz="1600" dirty="0" smtClean="0">
                          <a:solidFill>
                            <a:schemeClr val="tx1"/>
                          </a:solidFill>
                          <a:effectLst/>
                          <a:latin typeface="Sakkal Majalla" panose="02000000000000000000" pitchFamily="2" charset="-78"/>
                          <a:cs typeface="Sakkal Majalla" panose="02000000000000000000" pitchFamily="2" charset="-78"/>
                        </a:rPr>
                        <a:t>وثيقة</a:t>
                      </a:r>
                      <a:r>
                        <a:rPr lang="ar-AE" sz="1600" baseline="0" dirty="0" smtClean="0">
                          <a:solidFill>
                            <a:schemeClr val="tx1"/>
                          </a:solidFill>
                          <a:effectLst/>
                          <a:latin typeface="Sakkal Majalla" panose="02000000000000000000" pitchFamily="2" charset="-78"/>
                          <a:cs typeface="Sakkal Majalla" panose="02000000000000000000" pitchFamily="2" charset="-78"/>
                        </a:rPr>
                        <a:t> الجواز</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spcBef>
                          <a:spcPts val="0"/>
                        </a:spcBef>
                        <a:spcAft>
                          <a:spcPts val="0"/>
                        </a:spcAft>
                      </a:pPr>
                      <a:r>
                        <a:rPr lang="ar-SA" sz="1600" dirty="0">
                          <a:solidFill>
                            <a:schemeClr val="tx1"/>
                          </a:solidFill>
                          <a:effectLst/>
                          <a:latin typeface="Sakkal Majalla" panose="02000000000000000000" pitchFamily="2" charset="-78"/>
                          <a:cs typeface="Sakkal Majalla" panose="02000000000000000000" pitchFamily="2" charset="-78"/>
                        </a:rPr>
                        <a:t>وثيقة الهوية </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 Same Side Corner Rectangle 4"/>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17784" y="618598"/>
            <a:ext cx="4844596" cy="400110"/>
          </a:xfrm>
          <a:prstGeom prst="rect">
            <a:avLst/>
          </a:prstGeom>
        </p:spPr>
        <p:txBody>
          <a:bodyPr wrap="none">
            <a:spAutoFit/>
          </a:bodyPr>
          <a:lstStyle/>
          <a:p>
            <a:pPr algn="ctr" rtl="1" fontAlgn="base">
              <a:spcBef>
                <a:spcPct val="0"/>
              </a:spcBef>
              <a:spcAft>
                <a:spcPct val="0"/>
              </a:spcAft>
            </a:pP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قائمة الحقول الخاصة بالجهات الاتحادية المشغلة لنظام بياناتي </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67735751"/>
              </p:ext>
            </p:extLst>
          </p:nvPr>
        </p:nvGraphicFramePr>
        <p:xfrm>
          <a:off x="3430335" y="1384334"/>
          <a:ext cx="3661516" cy="4392545"/>
        </p:xfrm>
        <a:graphic>
          <a:graphicData uri="http://schemas.openxmlformats.org/drawingml/2006/table">
            <a:tbl>
              <a:tblPr rtl="1" firstRow="1" firstCol="1" bandRow="1">
                <a:tableStyleId>{5C22544A-7EE6-4342-B048-85BDC9FD1C3A}</a:tableStyleId>
              </a:tblPr>
              <a:tblGrid>
                <a:gridCol w="978304"/>
                <a:gridCol w="2683212"/>
              </a:tblGrid>
              <a:tr h="170035">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a:t>
                      </a: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ar-AE" sz="1600" kern="1200" dirty="0" smtClean="0">
                          <a:solidFill>
                            <a:schemeClr val="bg1"/>
                          </a:solidFill>
                          <a:effectLst/>
                          <a:latin typeface="Sakkal Majalla" panose="02000000000000000000" pitchFamily="2" charset="-78"/>
                          <a:ea typeface="+mn-ea"/>
                          <a:cs typeface="Sakkal Majalla" panose="02000000000000000000" pitchFamily="2" charset="-78"/>
                        </a:rPr>
                        <a:t>حقول بيانات الوظيفة </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تاريخ التعيين</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المنصب</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الوظيفة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العائلة الوظيفية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العائلة الوظيفية الفرعية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فئة الوظيفة حسب </a:t>
                      </a: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PMO</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265">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الدرجة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فئة الدرجة </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الوحدة التنظيمية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نوع العقد</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تاريخ بداية العقد</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تاريخ نهاية العقد</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وثيقة العقد</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الراتب الأساسي</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الراتب الإجمالي</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إمارة العمل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algn="ctr"/>
                      <a:r>
                        <a:rPr lang="ar-AE" sz="1600" b="1" kern="12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17</a:t>
                      </a:r>
                      <a:endParaRPr lang="en-US" sz="1600" b="1" kern="12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موقع العمل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64352120"/>
              </p:ext>
            </p:extLst>
          </p:nvPr>
        </p:nvGraphicFramePr>
        <p:xfrm>
          <a:off x="202985" y="1405905"/>
          <a:ext cx="3020695" cy="1950720"/>
        </p:xfrm>
        <a:graphic>
          <a:graphicData uri="http://schemas.openxmlformats.org/drawingml/2006/table">
            <a:tbl>
              <a:tblPr rtl="1" firstRow="1" firstCol="1" bandRow="1">
                <a:tableStyleId>{5C22544A-7EE6-4342-B048-85BDC9FD1C3A}</a:tableStyleId>
              </a:tblPr>
              <a:tblGrid>
                <a:gridCol w="807085"/>
                <a:gridCol w="2213610"/>
              </a:tblGrid>
              <a:tr h="109487">
                <a:tc>
                  <a:txBody>
                    <a:bodyPr/>
                    <a:lstStyle/>
                    <a:p>
                      <a:pPr marL="0" marR="0" algn="ctr" defTabSz="914400" rtl="1" eaLnBrk="1" latinLnBrk="0" hangingPunct="1">
                        <a:spcBef>
                          <a:spcPts val="0"/>
                        </a:spcBef>
                        <a:spcAft>
                          <a:spcPts val="0"/>
                        </a:spcAft>
                      </a:pPr>
                      <a:r>
                        <a:rPr lang="ar-AE" sz="1600" kern="1200" dirty="0" smtClean="0">
                          <a:solidFill>
                            <a:schemeClr val="bg1"/>
                          </a:solidFill>
                          <a:effectLst/>
                          <a:latin typeface="Sakkal Majalla" panose="02000000000000000000" pitchFamily="2" charset="-78"/>
                          <a:ea typeface="+mn-ea"/>
                          <a:cs typeface="Sakkal Majalla" panose="02000000000000000000" pitchFamily="2" charset="-78"/>
                        </a:rPr>
                        <a:t>#</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ar-AE" sz="1600" kern="1200" dirty="0" smtClean="0">
                          <a:solidFill>
                            <a:schemeClr val="bg1"/>
                          </a:solidFill>
                          <a:effectLst/>
                          <a:latin typeface="Sakkal Majalla" panose="02000000000000000000" pitchFamily="2" charset="-78"/>
                          <a:ea typeface="+mn-ea"/>
                          <a:cs typeface="Sakkal Majalla" panose="02000000000000000000" pitchFamily="2" charset="-78"/>
                        </a:rPr>
                        <a:t>بيانات المعالين </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1</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اسم </a:t>
                      </a:r>
                      <a:r>
                        <a:rPr lang="ar-SA" sz="1600" kern="1200" dirty="0">
                          <a:solidFill>
                            <a:schemeClr val="tx1"/>
                          </a:solidFill>
                          <a:effectLst/>
                          <a:latin typeface="Sakkal Majalla" panose="02000000000000000000" pitchFamily="2" charset="-78"/>
                          <a:ea typeface="+mn-ea"/>
                          <a:cs typeface="Sakkal Majalla" panose="02000000000000000000" pitchFamily="2" charset="-78"/>
                        </a:rPr>
                        <a:t>المعال </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2</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رقم </a:t>
                      </a:r>
                      <a:r>
                        <a:rPr lang="ar-SA" sz="1600" kern="1200" dirty="0">
                          <a:solidFill>
                            <a:schemeClr val="tx1"/>
                          </a:solidFill>
                          <a:effectLst/>
                          <a:latin typeface="Sakkal Majalla" panose="02000000000000000000" pitchFamily="2" charset="-78"/>
                          <a:ea typeface="+mn-ea"/>
                          <a:cs typeface="Sakkal Majalla" panose="02000000000000000000" pitchFamily="2" charset="-78"/>
                        </a:rPr>
                        <a:t>هوية المعال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3</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جنس </a:t>
                      </a:r>
                      <a:r>
                        <a:rPr lang="ar-SA" sz="1600" kern="1200" dirty="0">
                          <a:solidFill>
                            <a:schemeClr val="tx1"/>
                          </a:solidFill>
                          <a:effectLst/>
                          <a:latin typeface="Sakkal Majalla" panose="02000000000000000000" pitchFamily="2" charset="-78"/>
                          <a:ea typeface="+mn-ea"/>
                          <a:cs typeface="Sakkal Majalla" panose="02000000000000000000" pitchFamily="2" charset="-78"/>
                        </a:rPr>
                        <a:t>المعال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4</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الحالة </a:t>
                      </a:r>
                      <a:r>
                        <a:rPr lang="ar-SA" sz="1600" kern="1200" dirty="0">
                          <a:solidFill>
                            <a:schemeClr val="tx1"/>
                          </a:solidFill>
                          <a:effectLst/>
                          <a:latin typeface="Sakkal Majalla" panose="02000000000000000000" pitchFamily="2" charset="-78"/>
                          <a:ea typeface="+mn-ea"/>
                          <a:cs typeface="Sakkal Majalla" panose="02000000000000000000" pitchFamily="2" charset="-78"/>
                        </a:rPr>
                        <a:t>الاجتماعية للمعال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5</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صلة </a:t>
                      </a:r>
                      <a:r>
                        <a:rPr lang="ar-SA" sz="1600" kern="1200" dirty="0">
                          <a:solidFill>
                            <a:schemeClr val="tx1"/>
                          </a:solidFill>
                          <a:effectLst/>
                          <a:latin typeface="Sakkal Majalla" panose="02000000000000000000" pitchFamily="2" charset="-78"/>
                          <a:ea typeface="+mn-ea"/>
                          <a:cs typeface="Sakkal Majalla" panose="02000000000000000000" pitchFamily="2" charset="-78"/>
                        </a:rPr>
                        <a:t>القرابة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6</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تاريخ </a:t>
                      </a:r>
                      <a:r>
                        <a:rPr lang="ar-SA" sz="1600" kern="1200" dirty="0">
                          <a:solidFill>
                            <a:schemeClr val="tx1"/>
                          </a:solidFill>
                          <a:effectLst/>
                          <a:latin typeface="Sakkal Majalla" panose="02000000000000000000" pitchFamily="2" charset="-78"/>
                          <a:ea typeface="+mn-ea"/>
                          <a:cs typeface="Sakkal Majalla" panose="02000000000000000000" pitchFamily="2" charset="-78"/>
                        </a:rPr>
                        <a:t>ميلاد المعال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7</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تاريخ </a:t>
                      </a:r>
                      <a:r>
                        <a:rPr lang="ar-SA" sz="1600" kern="1200" dirty="0">
                          <a:solidFill>
                            <a:schemeClr val="tx1"/>
                          </a:solidFill>
                          <a:effectLst/>
                          <a:latin typeface="Sakkal Majalla" panose="02000000000000000000" pitchFamily="2" charset="-78"/>
                          <a:ea typeface="+mn-ea"/>
                          <a:cs typeface="Sakkal Majalla" panose="02000000000000000000" pitchFamily="2" charset="-78"/>
                        </a:rPr>
                        <a:t>بداية الاعالة </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ound Same Side Corner Rectangle 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2" name="Group 11"/>
          <p:cNvGrpSpPr/>
          <p:nvPr/>
        </p:nvGrpSpPr>
        <p:grpSpPr>
          <a:xfrm rot="5400000">
            <a:off x="11469348" y="1447264"/>
            <a:ext cx="676330" cy="712800"/>
            <a:chOff x="8586654" y="1180188"/>
            <a:chExt cx="676330" cy="712800"/>
          </a:xfrm>
        </p:grpSpPr>
        <p:sp>
          <p:nvSpPr>
            <p:cNvPr id="13" name="Pentagon 1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02154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13348" y="6382113"/>
            <a:ext cx="371328" cy="365125"/>
          </a:xfrm>
          <a:solidFill>
            <a:srgbClr val="B68A35"/>
          </a:solidFill>
        </p:spPr>
        <p:txBody>
          <a:bodyPr/>
          <a:lstStyle/>
          <a:p>
            <a:pPr algn="ctr"/>
            <a:fld id="{3FC7BA19-B7F4-463A-B282-704722DEB1A8}" type="slidenum">
              <a:rPr lang="en-US" smtClean="0">
                <a:solidFill>
                  <a:schemeClr val="bg1"/>
                </a:solidFill>
              </a:rPr>
              <a:pPr algn="ctr"/>
              <a:t>2</a:t>
            </a:fld>
            <a:endParaRPr lang="en-US" dirty="0">
              <a:solidFill>
                <a:schemeClr val="bg1"/>
              </a:solidFill>
            </a:endParaRPr>
          </a:p>
        </p:txBody>
      </p:sp>
      <p:sp>
        <p:nvSpPr>
          <p:cNvPr id="2" name="TextBox 1"/>
          <p:cNvSpPr txBox="1"/>
          <p:nvPr/>
        </p:nvSpPr>
        <p:spPr>
          <a:xfrm>
            <a:off x="7318375" y="1904835"/>
            <a:ext cx="4067955" cy="3323987"/>
          </a:xfrm>
          <a:prstGeom prst="rect">
            <a:avLst/>
          </a:prstGeom>
          <a:noFill/>
        </p:spPr>
        <p:txBody>
          <a:bodyPr wrap="square" rtlCol="0">
            <a:spAutoFit/>
          </a:bodyPr>
          <a:lstStyle/>
          <a:p>
            <a:pPr algn="just" rtl="1">
              <a:lnSpc>
                <a:spcPct val="150000"/>
              </a:lnSpc>
            </a:pPr>
            <a:r>
              <a:rPr lang="en-US" sz="2000" b="1" i="1" dirty="0" smtClean="0">
                <a:latin typeface="Sakkal Majalla" panose="02000000000000000000" pitchFamily="2" charset="-78"/>
                <a:cs typeface="Sakkal Majalla" panose="02000000000000000000" pitchFamily="2" charset="-78"/>
              </a:rPr>
              <a:t>"</a:t>
            </a:r>
            <a:r>
              <a:rPr lang="en-US" sz="2000" b="1" i="1" dirty="0">
                <a:latin typeface="Sakkal Majalla" panose="02000000000000000000" pitchFamily="2" charset="-78"/>
                <a:cs typeface="Sakkal Majalla" panose="02000000000000000000" pitchFamily="2" charset="-78"/>
              </a:rPr>
              <a:t>راقب الأداء في مؤسستك، واجعل لك رقيباً داخلياً في المؤسسة، وخارجياً محايداً، لابد من مؤشرات تضمن من خلالها أنك تمضي في الاتجاه الصحيح لتحقيق الخطة، لا تغش نفسك ووطنك بوضع مؤشرات ضعيفة ورقابة ضعيفة، لا يمكن إنجاز أي مشروع دون مؤشرات حقيقية وصريحة تلزم بها نفسك وفريق </a:t>
            </a:r>
            <a:r>
              <a:rPr lang="en-US" sz="2000" b="1" i="1" dirty="0" smtClean="0">
                <a:latin typeface="Sakkal Majalla" panose="02000000000000000000" pitchFamily="2" charset="-78"/>
                <a:cs typeface="Sakkal Majalla" panose="02000000000000000000" pitchFamily="2" charset="-78"/>
              </a:rPr>
              <a:t>عملك"</a:t>
            </a:r>
            <a:endParaRPr lang="en-US" sz="2000" b="1" i="1" dirty="0">
              <a:solidFill>
                <a:prstClr val="black"/>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187" r="10114"/>
          <a:stretch/>
        </p:blipFill>
        <p:spPr>
          <a:xfrm>
            <a:off x="49588" y="2526357"/>
            <a:ext cx="3234725" cy="4331643"/>
          </a:xfrm>
          <a:prstGeom prst="rect">
            <a:avLst/>
          </a:prstGeom>
        </p:spPr>
      </p:pic>
      <p:sp>
        <p:nvSpPr>
          <p:cNvPr id="6" name="Rectangle 5"/>
          <p:cNvSpPr/>
          <p:nvPr/>
        </p:nvSpPr>
        <p:spPr>
          <a:xfrm>
            <a:off x="3524168" y="2328261"/>
            <a:ext cx="3554352" cy="1938992"/>
          </a:xfrm>
          <a:prstGeom prst="rect">
            <a:avLst/>
          </a:prstGeom>
        </p:spPr>
        <p:txBody>
          <a:bodyPr wrap="square">
            <a:spAutoFit/>
          </a:bodyPr>
          <a:lstStyle/>
          <a:p>
            <a:pPr algn="ctr" rtl="1">
              <a:lnSpc>
                <a:spcPct val="150000"/>
              </a:lnSpc>
            </a:pPr>
            <a:r>
              <a:rPr lang="en-US" b="1" dirty="0">
                <a:latin typeface="Arial" panose="020B0604020202020204" pitchFamily="34" charset="0"/>
                <a:ea typeface="Calibri" panose="020F0502020204030204" pitchFamily="34" charset="0"/>
              </a:rPr>
              <a:t> </a:t>
            </a:r>
            <a:r>
              <a:rPr lang="en-US" b="1" i="1" dirty="0" smtClean="0">
                <a:latin typeface="Sakkal Majalla" panose="02000000000000000000" pitchFamily="2" charset="-78"/>
                <a:cs typeface="Sakkal Majalla" panose="02000000000000000000" pitchFamily="2" charset="-78"/>
              </a:rPr>
              <a:t>"</a:t>
            </a:r>
            <a:r>
              <a:rPr lang="en-US" sz="2000" b="1" i="1" dirty="0">
                <a:latin typeface="Sakkal Majalla" panose="02000000000000000000" pitchFamily="2" charset="-78"/>
                <a:cs typeface="Sakkal Majalla" panose="02000000000000000000" pitchFamily="2" charset="-78"/>
              </a:rPr>
              <a:t>نحن كقادة مهمتنا هي تحقيق الصالح العام وإسعاد الناس، ولا يمكن إنجاز هذه المهمة من دون مشاركة الناس، لذلك نعطي الأولوية للتنمية البشرية، وهي محور رئيسي في رؤيتنا"</a:t>
            </a:r>
          </a:p>
        </p:txBody>
      </p:sp>
      <p:sp>
        <p:nvSpPr>
          <p:cNvPr id="15" name="Freeform 14"/>
          <p:cNvSpPr/>
          <p:nvPr/>
        </p:nvSpPr>
        <p:spPr>
          <a:xfrm rot="10800000">
            <a:off x="2990665" y="4883043"/>
            <a:ext cx="722721" cy="681700"/>
          </a:xfrm>
          <a:custGeom>
            <a:avLst/>
            <a:gdLst/>
            <a:ahLst/>
            <a:cxnLst/>
            <a:rect l="l" t="t" r="r" b="b"/>
            <a:pathLst>
              <a:path w="2895925" h="2508573">
                <a:moveTo>
                  <a:pt x="1558635" y="0"/>
                </a:moveTo>
                <a:lnTo>
                  <a:pt x="2895925" y="0"/>
                </a:lnTo>
                <a:lnTo>
                  <a:pt x="2895925" y="1029868"/>
                </a:lnTo>
                <a:cubicBezTo>
                  <a:pt x="2895925" y="1409023"/>
                  <a:pt x="2817020" y="1708247"/>
                  <a:pt x="2659210" y="1927543"/>
                </a:cubicBezTo>
                <a:cubicBezTo>
                  <a:pt x="2501399" y="2146838"/>
                  <a:pt x="2230867" y="2340515"/>
                  <a:pt x="1847613" y="2508573"/>
                </a:cubicBezTo>
                <a:lnTo>
                  <a:pt x="1558635" y="1961359"/>
                </a:lnTo>
                <a:cubicBezTo>
                  <a:pt x="1794326" y="1850687"/>
                  <a:pt x="1957260" y="1740527"/>
                  <a:pt x="2047438" y="1630880"/>
                </a:cubicBezTo>
                <a:cubicBezTo>
                  <a:pt x="2137615" y="1521232"/>
                  <a:pt x="2187828" y="1391602"/>
                  <a:pt x="2198075" y="1241989"/>
                </a:cubicBezTo>
                <a:lnTo>
                  <a:pt x="1558635" y="1241989"/>
                </a:lnTo>
                <a:close/>
                <a:moveTo>
                  <a:pt x="0" y="0"/>
                </a:moveTo>
                <a:lnTo>
                  <a:pt x="1337290" y="0"/>
                </a:lnTo>
                <a:lnTo>
                  <a:pt x="1337290" y="1029868"/>
                </a:lnTo>
                <a:cubicBezTo>
                  <a:pt x="1337290" y="1409023"/>
                  <a:pt x="1258385" y="1708247"/>
                  <a:pt x="1100575" y="1927543"/>
                </a:cubicBezTo>
                <a:cubicBezTo>
                  <a:pt x="942764" y="2146838"/>
                  <a:pt x="672232" y="2340515"/>
                  <a:pt x="288977" y="2508573"/>
                </a:cubicBezTo>
                <a:lnTo>
                  <a:pt x="0" y="1961359"/>
                </a:lnTo>
                <a:cubicBezTo>
                  <a:pt x="235691" y="1850687"/>
                  <a:pt x="398625" y="1740527"/>
                  <a:pt x="488803" y="1630880"/>
                </a:cubicBezTo>
                <a:cubicBezTo>
                  <a:pt x="578980" y="1521232"/>
                  <a:pt x="629193" y="1391602"/>
                  <a:pt x="639440" y="1241989"/>
                </a:cubicBezTo>
                <a:lnTo>
                  <a:pt x="0" y="124198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D440"/>
              </a:solidFill>
            </a:endParaRPr>
          </a:p>
        </p:txBody>
      </p:sp>
      <p:sp>
        <p:nvSpPr>
          <p:cNvPr id="16" name="Freeform 15"/>
          <p:cNvSpPr/>
          <p:nvPr/>
        </p:nvSpPr>
        <p:spPr>
          <a:xfrm>
            <a:off x="11487955" y="1095022"/>
            <a:ext cx="587767" cy="643214"/>
          </a:xfrm>
          <a:custGeom>
            <a:avLst/>
            <a:gdLst/>
            <a:ahLst/>
            <a:cxnLst/>
            <a:rect l="l" t="t" r="r" b="b"/>
            <a:pathLst>
              <a:path w="2895925" h="2508573">
                <a:moveTo>
                  <a:pt x="1558635" y="0"/>
                </a:moveTo>
                <a:lnTo>
                  <a:pt x="2895925" y="0"/>
                </a:lnTo>
                <a:lnTo>
                  <a:pt x="2895925" y="1029868"/>
                </a:lnTo>
                <a:cubicBezTo>
                  <a:pt x="2895925" y="1409023"/>
                  <a:pt x="2817020" y="1708247"/>
                  <a:pt x="2659210" y="1927543"/>
                </a:cubicBezTo>
                <a:cubicBezTo>
                  <a:pt x="2501399" y="2146838"/>
                  <a:pt x="2230867" y="2340515"/>
                  <a:pt x="1847613" y="2508573"/>
                </a:cubicBezTo>
                <a:lnTo>
                  <a:pt x="1558635" y="1961359"/>
                </a:lnTo>
                <a:cubicBezTo>
                  <a:pt x="1794326" y="1850687"/>
                  <a:pt x="1957260" y="1740527"/>
                  <a:pt x="2047438" y="1630880"/>
                </a:cubicBezTo>
                <a:cubicBezTo>
                  <a:pt x="2137615" y="1521232"/>
                  <a:pt x="2187828" y="1391602"/>
                  <a:pt x="2198075" y="1241989"/>
                </a:cubicBezTo>
                <a:lnTo>
                  <a:pt x="1558635" y="1241989"/>
                </a:lnTo>
                <a:close/>
                <a:moveTo>
                  <a:pt x="0" y="0"/>
                </a:moveTo>
                <a:lnTo>
                  <a:pt x="1337290" y="0"/>
                </a:lnTo>
                <a:lnTo>
                  <a:pt x="1337290" y="1029868"/>
                </a:lnTo>
                <a:cubicBezTo>
                  <a:pt x="1337290" y="1409023"/>
                  <a:pt x="1258385" y="1708247"/>
                  <a:pt x="1100575" y="1927543"/>
                </a:cubicBezTo>
                <a:cubicBezTo>
                  <a:pt x="942764" y="2146838"/>
                  <a:pt x="672232" y="2340515"/>
                  <a:pt x="288977" y="2508573"/>
                </a:cubicBezTo>
                <a:lnTo>
                  <a:pt x="0" y="1961359"/>
                </a:lnTo>
                <a:cubicBezTo>
                  <a:pt x="235691" y="1850687"/>
                  <a:pt x="398625" y="1740527"/>
                  <a:pt x="488803" y="1630880"/>
                </a:cubicBezTo>
                <a:cubicBezTo>
                  <a:pt x="578980" y="1521232"/>
                  <a:pt x="629193" y="1391602"/>
                  <a:pt x="639440" y="1241989"/>
                </a:cubicBezTo>
                <a:lnTo>
                  <a:pt x="0" y="124198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D440"/>
              </a:solidFill>
            </a:endParaRPr>
          </a:p>
        </p:txBody>
      </p:sp>
      <p:sp>
        <p:nvSpPr>
          <p:cNvPr id="61" name="TextBox 60">
            <a:extLst>
              <a:ext uri="{FF2B5EF4-FFF2-40B4-BE49-F238E27FC236}">
                <a16:creationId xmlns="" xmlns:a16="http://schemas.microsoft.com/office/drawing/2014/main" id="{43D0288D-0F1D-4642-863C-2CB185B20F49}"/>
              </a:ext>
            </a:extLst>
          </p:cNvPr>
          <p:cNvSpPr txBox="1"/>
          <p:nvPr/>
        </p:nvSpPr>
        <p:spPr>
          <a:xfrm>
            <a:off x="4065081" y="5458660"/>
            <a:ext cx="3700489" cy="584775"/>
          </a:xfrm>
          <a:prstGeom prst="rect">
            <a:avLst/>
          </a:prstGeom>
          <a:noFill/>
        </p:spPr>
        <p:txBody>
          <a:bodyPr wrap="square" rtlCol="0">
            <a:spAutoFit/>
          </a:bodyPr>
          <a:lstStyle/>
          <a:p>
            <a:pPr algn="ctr" rtl="1">
              <a:defRPr/>
            </a:pPr>
            <a:r>
              <a:rPr lang="ar-AE" sz="1600" b="1" dirty="0" smtClean="0">
                <a:solidFill>
                  <a:srgbClr val="BC8B00"/>
                </a:solidFill>
                <a:latin typeface="Sakkal Majalla" panose="02000000000000000000" pitchFamily="2" charset="-78"/>
                <a:cs typeface="Sakkal Majalla" panose="02000000000000000000" pitchFamily="2" charset="-78"/>
              </a:rPr>
              <a:t>من أقوال صاحب السمو الشيخ محمد بن راشد آل مكتوم </a:t>
            </a:r>
          </a:p>
          <a:p>
            <a:pPr algn="ctr" rtl="1">
              <a:defRPr/>
            </a:pPr>
            <a:r>
              <a:rPr lang="ar-AE" sz="1600" b="1" dirty="0" smtClean="0">
                <a:solidFill>
                  <a:srgbClr val="BC8B00"/>
                </a:solidFill>
                <a:latin typeface="Sakkal Majalla" panose="02000000000000000000" pitchFamily="2" charset="-78"/>
                <a:cs typeface="Sakkal Majalla" panose="02000000000000000000" pitchFamily="2" charset="-78"/>
              </a:rPr>
              <a:t>نائب رئيس الدولة، رئيس مجلس الوزارة ، حاكم دبي</a:t>
            </a:r>
            <a:endParaRPr lang="en-IN" sz="1600" b="1" dirty="0">
              <a:solidFill>
                <a:srgbClr val="BC8B00"/>
              </a:solidFill>
              <a:latin typeface="Georgia" panose="02040502050405020303" pitchFamily="18" charset="0"/>
            </a:endParaRPr>
          </a:p>
        </p:txBody>
      </p:sp>
      <p:sp>
        <p:nvSpPr>
          <p:cNvPr id="7" name="Double Bracket 6"/>
          <p:cNvSpPr/>
          <p:nvPr/>
        </p:nvSpPr>
        <p:spPr>
          <a:xfrm>
            <a:off x="3524168" y="2196678"/>
            <a:ext cx="3554352" cy="2279560"/>
          </a:xfrm>
          <a:prstGeom prst="bracketPair">
            <a:avLst>
              <a:gd name="adj" fmla="val 3387"/>
            </a:avLst>
          </a:prstGeom>
          <a:ln w="12700">
            <a:solidFill>
              <a:srgbClr val="B68A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Double Bracket 10"/>
          <p:cNvSpPr/>
          <p:nvPr/>
        </p:nvSpPr>
        <p:spPr>
          <a:xfrm>
            <a:off x="7318375" y="1793769"/>
            <a:ext cx="4169580" cy="3435053"/>
          </a:xfrm>
          <a:prstGeom prst="bracketPair">
            <a:avLst>
              <a:gd name="adj" fmla="val 2180"/>
            </a:avLst>
          </a:prstGeom>
          <a:ln w="12700">
            <a:solidFill>
              <a:srgbClr val="B68A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18801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1633" y="6330597"/>
            <a:ext cx="457916" cy="365125"/>
          </a:xfrm>
          <a:solidFill>
            <a:srgbClr val="B68A35"/>
          </a:solidFill>
        </p:spPr>
        <p:txBody>
          <a:bodyPr/>
          <a:lstStyle/>
          <a:p>
            <a:fld id="{56427F38-63A5-4D63-9399-D970397CA46A}" type="slidenum">
              <a:rPr lang="en-US" smtClean="0">
                <a:solidFill>
                  <a:schemeClr val="bg1"/>
                </a:solidFill>
              </a:rPr>
              <a:pPr/>
              <a:t>20</a:t>
            </a:fld>
            <a:endParaRPr lang="en-US">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96505139"/>
              </p:ext>
            </p:extLst>
          </p:nvPr>
        </p:nvGraphicFramePr>
        <p:xfrm>
          <a:off x="7303705" y="1429541"/>
          <a:ext cx="3880834" cy="4397739"/>
        </p:xfrm>
        <a:graphic>
          <a:graphicData uri="http://schemas.openxmlformats.org/drawingml/2006/table">
            <a:tbl>
              <a:tblPr rtl="1" firstRow="1" firstCol="1" bandRow="1">
                <a:tableStyleId>{5C22544A-7EE6-4342-B048-85BDC9FD1C3A}</a:tableStyleId>
              </a:tblPr>
              <a:tblGrid>
                <a:gridCol w="1086119"/>
                <a:gridCol w="2794715"/>
              </a:tblGrid>
              <a:tr h="214160">
                <a:tc>
                  <a:txBody>
                    <a:bodyPr/>
                    <a:lstStyle/>
                    <a:p>
                      <a:pPr marL="0" marR="0" algn="ctr" rtl="0">
                        <a:spcBef>
                          <a:spcPts val="0"/>
                        </a:spcBef>
                        <a:spcAft>
                          <a:spcPts val="0"/>
                        </a:spcAft>
                      </a:pPr>
                      <a:r>
                        <a:rPr lang="en-US" sz="1600" dirty="0">
                          <a:effectLst/>
                          <a:latin typeface="Sakkal Majalla" panose="02000000000000000000" pitchFamily="2" charset="-78"/>
                          <a:cs typeface="Sakkal Majalla" panose="02000000000000000000" pitchFamily="2" charset="-78"/>
                        </a:rPr>
                        <a:t>#</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rtl="1">
                        <a:spcBef>
                          <a:spcPts val="0"/>
                        </a:spcBef>
                        <a:spcAft>
                          <a:spcPts val="0"/>
                        </a:spcAft>
                      </a:pPr>
                      <a:r>
                        <a:rPr lang="ar-AE" sz="1600" dirty="0" smtClean="0">
                          <a:effectLst/>
                          <a:latin typeface="Sakkal Majalla" panose="02000000000000000000" pitchFamily="2" charset="-78"/>
                          <a:cs typeface="Sakkal Majalla" panose="02000000000000000000" pitchFamily="2" charset="-78"/>
                        </a:rPr>
                        <a:t>حقول البيانات الأساسية للموظف</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الاسم باللغة العربية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الاسم باللغة الإنجليزية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تاريخ الميلاد</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الجنسية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رقم الهوية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الرقم الموحد</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رقم جواز السفر</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الهاتف المتحرك</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459">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البريد الالكتروني</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العنوان</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الديانة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المستوى التعليمي</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المؤهل العلمي</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الجنس</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الحالة الاجتماعية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وثيقة الجواز (المرحلة الثانية من مشروع </a:t>
                      </a: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(ESB</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وثيقة الهوية</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 </a:t>
                      </a: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(المرحلة الثانية من مشروع </a:t>
                      </a: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(ESB</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 Same Side Corner Rectangle 4"/>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5950" y="618598"/>
            <a:ext cx="6808275" cy="400110"/>
          </a:xfrm>
          <a:prstGeom prst="rect">
            <a:avLst/>
          </a:prstGeom>
        </p:spPr>
        <p:txBody>
          <a:bodyPr wrap="none">
            <a:spAutoFit/>
          </a:bodyPr>
          <a:lstStyle/>
          <a:p>
            <a:pPr algn="ctr" rtl="1" fontAlgn="base">
              <a:spcBef>
                <a:spcPct val="0"/>
              </a:spcBef>
              <a:spcAft>
                <a:spcPct val="0"/>
              </a:spcAft>
            </a:pP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قائمة الحقول الخاصة بالجهات الاتحادية الرابطة من خلال ناقل الخدمات المؤسسية </a:t>
            </a:r>
            <a:r>
              <a:rPr lang="en-GB"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ESB</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423758522"/>
              </p:ext>
            </p:extLst>
          </p:nvPr>
        </p:nvGraphicFramePr>
        <p:xfrm>
          <a:off x="3347798" y="1434934"/>
          <a:ext cx="3816062" cy="4389120"/>
        </p:xfrm>
        <a:graphic>
          <a:graphicData uri="http://schemas.openxmlformats.org/drawingml/2006/table">
            <a:tbl>
              <a:tblPr rtl="1" firstRow="1" firstCol="1" bandRow="1">
                <a:tableStyleId>{5C22544A-7EE6-4342-B048-85BDC9FD1C3A}</a:tableStyleId>
              </a:tblPr>
              <a:tblGrid>
                <a:gridCol w="891892"/>
                <a:gridCol w="2924170"/>
              </a:tblGrid>
              <a:tr h="170035">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a:t>
                      </a: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ar-AE" sz="1600" kern="1200" dirty="0" smtClean="0">
                          <a:solidFill>
                            <a:schemeClr val="bg1"/>
                          </a:solidFill>
                          <a:effectLst/>
                          <a:latin typeface="Sakkal Majalla" panose="02000000000000000000" pitchFamily="2" charset="-78"/>
                          <a:ea typeface="+mn-ea"/>
                          <a:cs typeface="Sakkal Majalla" panose="02000000000000000000" pitchFamily="2" charset="-78"/>
                        </a:rPr>
                        <a:t>حقول بيانات الوظيفة </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تاريخ التعيين</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الدرجة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نوع العقد </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المنصب</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العائلة الوظيفية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العائلة الوظيفية</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 الفرعية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تصنيف الفئة الوظيفية </a:t>
                      </a:r>
                      <a:r>
                        <a:rPr lang="en-US" sz="1600" kern="1200" dirty="0">
                          <a:solidFill>
                            <a:schemeClr val="tx1"/>
                          </a:solidFill>
                          <a:effectLst/>
                          <a:latin typeface="Sakkal Majalla" panose="02000000000000000000" pitchFamily="2" charset="-78"/>
                          <a:ea typeface="+mn-ea"/>
                          <a:cs typeface="Sakkal Majalla" panose="02000000000000000000" pitchFamily="2" charset="-78"/>
                        </a:rPr>
                        <a:t>PMO Class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الوحدة التنظيمية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نوع الوحدة التنظيمية</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موقع العمل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امارة العمل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SA" sz="1600" kern="1200" dirty="0">
                          <a:solidFill>
                            <a:schemeClr val="tx1"/>
                          </a:solidFill>
                          <a:effectLst/>
                          <a:latin typeface="Sakkal Majalla" panose="02000000000000000000" pitchFamily="2" charset="-78"/>
                          <a:ea typeface="+mn-ea"/>
                          <a:cs typeface="Sakkal Majalla" panose="02000000000000000000" pitchFamily="2" charset="-78"/>
                        </a:rPr>
                        <a:t>الراتب </a:t>
                      </a: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الإجمالي</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تاريخ بداية العقد (المرحلة الثانية من مشروع</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 </a:t>
                      </a:r>
                      <a:r>
                        <a:rPr lang="en-US" sz="1600" kern="1200" baseline="0" dirty="0" smtClean="0">
                          <a:solidFill>
                            <a:schemeClr val="tx1"/>
                          </a:solidFill>
                          <a:effectLst/>
                          <a:latin typeface="Sakkal Majalla" panose="02000000000000000000" pitchFamily="2" charset="-78"/>
                          <a:ea typeface="+mn-ea"/>
                          <a:cs typeface="Sakkal Majalla" panose="02000000000000000000" pitchFamily="2" charset="-78"/>
                        </a:rPr>
                        <a:t>ESB</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تاريخ نهاية العقد (المرحلة الثانية من مشروع</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 </a:t>
                      </a:r>
                      <a:r>
                        <a:rPr lang="en-US" sz="1600" kern="1200" baseline="0" dirty="0" smtClean="0">
                          <a:solidFill>
                            <a:schemeClr val="tx1"/>
                          </a:solidFill>
                          <a:effectLst/>
                          <a:latin typeface="Sakkal Majalla" panose="02000000000000000000" pitchFamily="2" charset="-78"/>
                          <a:ea typeface="+mn-ea"/>
                          <a:cs typeface="Sakkal Majalla" panose="02000000000000000000" pitchFamily="2" charset="-78"/>
                        </a:rPr>
                        <a:t>ESB</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ar-AE"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وثيقة العقد (المرحلة الثانية من مشروع</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 </a:t>
                      </a:r>
                      <a:r>
                        <a:rPr lang="en-US" sz="1600" kern="1200" baseline="0" dirty="0" smtClean="0">
                          <a:solidFill>
                            <a:schemeClr val="tx1"/>
                          </a:solidFill>
                          <a:effectLst/>
                          <a:latin typeface="Sakkal Majalla" panose="02000000000000000000" pitchFamily="2" charset="-78"/>
                          <a:ea typeface="+mn-ea"/>
                          <a:cs typeface="Sakkal Majalla" panose="02000000000000000000" pitchFamily="2" charset="-78"/>
                        </a:rPr>
                        <a:t>ESB</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7064223"/>
              </p:ext>
            </p:extLst>
          </p:nvPr>
        </p:nvGraphicFramePr>
        <p:xfrm>
          <a:off x="187258" y="1429541"/>
          <a:ext cx="3020695" cy="2194560"/>
        </p:xfrm>
        <a:graphic>
          <a:graphicData uri="http://schemas.openxmlformats.org/drawingml/2006/table">
            <a:tbl>
              <a:tblPr rtl="1" firstRow="1" firstCol="1" bandRow="1">
                <a:tableStyleId>{5C22544A-7EE6-4342-B048-85BDC9FD1C3A}</a:tableStyleId>
              </a:tblPr>
              <a:tblGrid>
                <a:gridCol w="807085"/>
                <a:gridCol w="2213610"/>
              </a:tblGrid>
              <a:tr h="109487">
                <a:tc>
                  <a:txBody>
                    <a:bodyPr/>
                    <a:lstStyle/>
                    <a:p>
                      <a:pPr marL="0" marR="0" algn="ctr" defTabSz="914400" rtl="1" eaLnBrk="1" latinLnBrk="0" hangingPunct="1">
                        <a:spcBef>
                          <a:spcPts val="0"/>
                        </a:spcBef>
                        <a:spcAft>
                          <a:spcPts val="0"/>
                        </a:spcAft>
                      </a:pPr>
                      <a:r>
                        <a:rPr lang="ar-AE" sz="1600" kern="1200" dirty="0" smtClean="0">
                          <a:solidFill>
                            <a:schemeClr val="bg1"/>
                          </a:solidFill>
                          <a:effectLst/>
                          <a:latin typeface="Sakkal Majalla" panose="02000000000000000000" pitchFamily="2" charset="-78"/>
                          <a:ea typeface="+mn-ea"/>
                          <a:cs typeface="Sakkal Majalla" panose="02000000000000000000" pitchFamily="2" charset="-78"/>
                        </a:rPr>
                        <a:t>#</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ar-AE" sz="1600" kern="1200" dirty="0" smtClean="0">
                          <a:solidFill>
                            <a:schemeClr val="bg1"/>
                          </a:solidFill>
                          <a:effectLst/>
                          <a:latin typeface="Sakkal Majalla" panose="02000000000000000000" pitchFamily="2" charset="-78"/>
                          <a:ea typeface="+mn-ea"/>
                          <a:cs typeface="Sakkal Majalla" panose="02000000000000000000" pitchFamily="2" charset="-78"/>
                        </a:rPr>
                        <a:t>بيانات المعالين </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1</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اسم المعال</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2</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صلة قرابة المعال</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3</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تاريخ ميلاد المعال</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4</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جنس المعال</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5</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رقم هوية المعال</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6</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kern="1200" dirty="0" smtClean="0">
                          <a:solidFill>
                            <a:schemeClr val="tx1"/>
                          </a:solidFill>
                          <a:effectLst/>
                          <a:latin typeface="Sakkal Majalla" panose="02000000000000000000" pitchFamily="2" charset="-78"/>
                          <a:ea typeface="+mn-ea"/>
                          <a:cs typeface="Sakkal Majalla" panose="02000000000000000000" pitchFamily="2" charset="-78"/>
                        </a:rPr>
                        <a:t>الحالة الاجتماعية للمعال </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7</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هل</a:t>
                      </a:r>
                      <a:r>
                        <a:rPr lang="ar-AE" sz="1600" kern="1200" baseline="0" dirty="0" smtClean="0">
                          <a:solidFill>
                            <a:schemeClr val="tx1"/>
                          </a:solidFill>
                          <a:effectLst/>
                          <a:latin typeface="Sakkal Majalla" panose="02000000000000000000" pitchFamily="2" charset="-78"/>
                          <a:ea typeface="+mn-ea"/>
                          <a:cs typeface="Sakkal Majalla" panose="02000000000000000000" pitchFamily="2" charset="-78"/>
                        </a:rPr>
                        <a:t> المعال يعمل؟</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ctr"/>
                      <a:r>
                        <a:rPr lang="ar-AE" sz="1600" b="1" kern="1200" dirty="0" smtClean="0">
                          <a:solidFill>
                            <a:schemeClr val="tx1"/>
                          </a:solidFill>
                          <a:effectLst/>
                          <a:latin typeface="Sakkal Majalla" panose="02000000000000000000" pitchFamily="2" charset="-78"/>
                          <a:ea typeface="+mn-ea"/>
                          <a:cs typeface="Sakkal Majalla" panose="02000000000000000000" pitchFamily="2" charset="-78"/>
                        </a:rPr>
                        <a:t>8</a:t>
                      </a:r>
                      <a:endParaRPr lang="en-US" sz="16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kern="1200" dirty="0" smtClean="0">
                          <a:solidFill>
                            <a:schemeClr val="tx1"/>
                          </a:solidFill>
                          <a:effectLst/>
                          <a:latin typeface="Sakkal Majalla" panose="02000000000000000000" pitchFamily="2" charset="-78"/>
                          <a:ea typeface="+mn-ea"/>
                          <a:cs typeface="Sakkal Majalla" panose="02000000000000000000" pitchFamily="2" charset="-78"/>
                        </a:rPr>
                        <a:t>هل لدى المعال تأمين صحي؟</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ound Same Side Corner Rectangle 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2" name="Group 11"/>
          <p:cNvGrpSpPr/>
          <p:nvPr/>
        </p:nvGrpSpPr>
        <p:grpSpPr>
          <a:xfrm rot="5400000">
            <a:off x="11469348" y="1447264"/>
            <a:ext cx="676330" cy="712800"/>
            <a:chOff x="8586654" y="1180188"/>
            <a:chExt cx="676330" cy="712800"/>
          </a:xfrm>
        </p:grpSpPr>
        <p:sp>
          <p:nvSpPr>
            <p:cNvPr id="13" name="Pentagon 1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424189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8790" y="6487066"/>
            <a:ext cx="631065" cy="365125"/>
          </a:xfrm>
          <a:solidFill>
            <a:srgbClr val="B68A35"/>
          </a:solidFill>
        </p:spPr>
        <p:txBody>
          <a:bodyPr/>
          <a:lstStyle/>
          <a:p>
            <a:pPr algn="ctr"/>
            <a:fld id="{56427F38-63A5-4D63-9399-D970397CA46A}" type="slidenum">
              <a:rPr lang="en-US" smtClean="0">
                <a:solidFill>
                  <a:schemeClr val="bg1"/>
                </a:solidFill>
              </a:rPr>
              <a:pPr algn="ctr"/>
              <a:t>21</a:t>
            </a:fld>
            <a:endParaRPr lang="en-US" dirty="0">
              <a:solidFill>
                <a:schemeClr val="bg1"/>
              </a:solidFill>
            </a:endParaRPr>
          </a:p>
        </p:txBody>
      </p:sp>
      <p:sp>
        <p:nvSpPr>
          <p:cNvPr id="5" name="Round Same Side Corner Rectangle 4"/>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02521" y="618598"/>
            <a:ext cx="4075155" cy="400110"/>
          </a:xfrm>
          <a:prstGeom prst="rect">
            <a:avLst/>
          </a:prstGeom>
        </p:spPr>
        <p:txBody>
          <a:bodyPr wrap="none">
            <a:spAutoFit/>
          </a:bodyPr>
          <a:lstStyle/>
          <a:p>
            <a:pPr algn="ctr" rtl="1" fontAlgn="base">
              <a:spcBef>
                <a:spcPct val="0"/>
              </a:spcBef>
              <a:spcAft>
                <a:spcPct val="0"/>
              </a:spcAft>
            </a:pP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كفاءة التوظيف وفق الآلية الالكترونية المعتمدة </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6140" y="2345124"/>
            <a:ext cx="10475477" cy="119142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eaLnBrk="0" hangingPunct="0">
              <a:lnSpc>
                <a:spcPct val="150000"/>
              </a:lnSpc>
              <a:buClr>
                <a:schemeClr val="tx1"/>
              </a:buClr>
              <a:buSzPct val="70000"/>
              <a:buBlip>
                <a:blip r:embed="rId2"/>
              </a:buBlip>
            </a:pP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يقيس هذا المؤشر مدى كفاءة المرشحين للوظائف الشاغرة في الحكومة الاتحادية من خلال مطابقة المؤهلات العلمية والخبرة العملية للمرشحين مع متطلبات ومعايير الوظيفة المرتبطة بنظام تقييم وتوصيف الوظائف حيث يتم تغذية النظام الالكتروني بمعايير واشتراطات كفاءة التوظيف والتي يتم استيفاءها من قبل موظفي الموارد البشرية في النظام الالكتروني.</a:t>
            </a:r>
          </a:p>
        </p:txBody>
      </p:sp>
      <p:sp>
        <p:nvSpPr>
          <p:cNvPr id="12" name="Rectangle 11"/>
          <p:cNvSpPr/>
          <p:nvPr/>
        </p:nvSpPr>
        <p:spPr>
          <a:xfrm>
            <a:off x="9980341" y="1837294"/>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9887229" y="388533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4046025792"/>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09970079"/>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164940423"/>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3991563674"/>
              </p:ext>
            </p:extLst>
          </p:nvPr>
        </p:nvGraphicFramePr>
        <p:xfrm>
          <a:off x="813708" y="4707333"/>
          <a:ext cx="10187518" cy="1005840"/>
        </p:xfrm>
        <a:graphic>
          <a:graphicData uri="http://schemas.openxmlformats.org/drawingml/2006/table">
            <a:tbl>
              <a:tblPr firstRow="1" bandRow="1">
                <a:tableStyleId>{5C22544A-7EE6-4342-B048-85BDC9FD1C3A}</a:tableStyleId>
              </a:tblPr>
              <a:tblGrid>
                <a:gridCol w="5209948"/>
                <a:gridCol w="4977570"/>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إجمال عدد الموظفين الذين تم تقييمهم عبر آلية كفاءة التوظيف الإلكترونية </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عدد الموظفين الذين حققوا نتائج التقييم المستهدفة (80% فما فوق)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Round Same Side Corner Rectangle 12"/>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1" name="Pentagon 2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5609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512" y="6492875"/>
            <a:ext cx="496553" cy="365125"/>
          </a:xfrm>
          <a:solidFill>
            <a:srgbClr val="B68A35"/>
          </a:solidFill>
        </p:spPr>
        <p:txBody>
          <a:bodyPr/>
          <a:lstStyle/>
          <a:p>
            <a:fld id="{56427F38-63A5-4D63-9399-D970397CA46A}" type="slidenum">
              <a:rPr lang="en-US" smtClean="0">
                <a:solidFill>
                  <a:schemeClr val="bg1"/>
                </a:solidFill>
              </a:rPr>
              <a:pPr/>
              <a:t>22</a:t>
            </a:fld>
            <a:endParaRPr lang="en-US" dirty="0">
              <a:solidFill>
                <a:schemeClr val="bg1"/>
              </a:solidFill>
            </a:endParaRPr>
          </a:p>
        </p:txBody>
      </p:sp>
      <p:cxnSp>
        <p:nvCxnSpPr>
          <p:cNvPr id="6" name="Straight Connector 5"/>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7" name="Round Same Side Corner Rectangle 6"/>
          <p:cNvSpPr/>
          <p:nvPr/>
        </p:nvSpPr>
        <p:spPr>
          <a:xfrm>
            <a:off x="5149312" y="673473"/>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3590" y="2368759"/>
            <a:ext cx="10475477" cy="95399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15" name="Rectangle 14"/>
          <p:cNvSpPr/>
          <p:nvPr/>
        </p:nvSpPr>
        <p:spPr>
          <a:xfrm>
            <a:off x="844206" y="2399419"/>
            <a:ext cx="10004819" cy="923330"/>
          </a:xfrm>
          <a:prstGeom prst="rect">
            <a:avLst/>
          </a:prstGeom>
        </p:spPr>
        <p:txBody>
          <a:bodyPr wrap="square">
            <a:spAutoFit/>
          </a:bodyPr>
          <a:lstStyle/>
          <a:p>
            <a:pPr marL="285750" indent="-285750" algn="justLow" rtl="1">
              <a:buBlip>
                <a:blip r:embed="rId2"/>
              </a:buBlip>
            </a:pPr>
            <a:r>
              <a:rPr lang="ar-AE" dirty="0" smtClean="0">
                <a:latin typeface="Sakkal Majalla" panose="02000000000000000000" pitchFamily="2" charset="-78"/>
                <a:ea typeface="Calibri" panose="020F0502020204030204" pitchFamily="34" charset="0"/>
                <a:cs typeface="Sakkal Majalla" panose="02000000000000000000" pitchFamily="2" charset="-78"/>
              </a:rPr>
              <a:t>يقيس هذا المؤشر جودة وكفاءة التخطيط الاستراتيجي للقوى العاملة في الحكومة الاتحادية بما يخدم توجهات الحكومة في التخطيط الفعال لرأس المال البشري لتعزيز وتحسين متطلبات تحديد الكفاءات والمواهب في الجهات الاتحادية ووضع تقديرات دقيقة لموازنات الوظائف وفق منهج علمي واضح ومتفق عليه.</a:t>
            </a:r>
          </a:p>
        </p:txBody>
      </p:sp>
      <p:sp>
        <p:nvSpPr>
          <p:cNvPr id="19" name="Rectangle 18"/>
          <p:cNvSpPr/>
          <p:nvPr/>
        </p:nvSpPr>
        <p:spPr>
          <a:xfrm>
            <a:off x="5278716" y="673473"/>
            <a:ext cx="5621436" cy="400110"/>
          </a:xfrm>
          <a:prstGeom prst="rect">
            <a:avLst/>
          </a:prstGeom>
        </p:spPr>
        <p:txBody>
          <a:bodyPr wrap="square">
            <a:spAutoFit/>
          </a:bodyPr>
          <a:lstStyle/>
          <a:p>
            <a:pPr algn="ctr" rtl="1" fontAlgn="base">
              <a:spcBef>
                <a:spcPct val="0"/>
              </a:spcBef>
              <a:spcAft>
                <a:spcPct val="0"/>
              </a:spcAft>
            </a:pPr>
            <a:r>
              <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جودة تطبيق نظام التخطيط الاستراتيجي للقوى العاملة</a:t>
            </a:r>
          </a:p>
        </p:txBody>
      </p:sp>
      <p:sp>
        <p:nvSpPr>
          <p:cNvPr id="33" name="Rectangle 32"/>
          <p:cNvSpPr/>
          <p:nvPr/>
        </p:nvSpPr>
        <p:spPr>
          <a:xfrm>
            <a:off x="10053078" y="1837294"/>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4" name="Table 33"/>
          <p:cNvGraphicFramePr>
            <a:graphicFrameLocks noGrp="1"/>
          </p:cNvGraphicFramePr>
          <p:nvPr>
            <p:extLst>
              <p:ext uri="{D42A27DB-BD31-4B8C-83A1-F6EECF244321}">
                <p14:modId xmlns:p14="http://schemas.microsoft.com/office/powerpoint/2010/main" val="1013020154"/>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4227568483"/>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262314760"/>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8" name="Rectangle 37"/>
          <p:cNvSpPr/>
          <p:nvPr/>
        </p:nvSpPr>
        <p:spPr>
          <a:xfrm>
            <a:off x="583590" y="4062623"/>
            <a:ext cx="10475477" cy="1513929"/>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39" name="Rectangle 38"/>
          <p:cNvSpPr/>
          <p:nvPr/>
        </p:nvSpPr>
        <p:spPr>
          <a:xfrm>
            <a:off x="10045867" y="353115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0" name="Rectangle 39"/>
          <p:cNvSpPr/>
          <p:nvPr/>
        </p:nvSpPr>
        <p:spPr>
          <a:xfrm>
            <a:off x="2782027" y="4139451"/>
            <a:ext cx="7857910" cy="1200329"/>
          </a:xfrm>
          <a:prstGeom prst="rect">
            <a:avLst/>
          </a:prstGeom>
        </p:spPr>
        <p:txBody>
          <a:bodyPr wrap="square">
            <a:spAutoFit/>
          </a:bodyPr>
          <a:lstStyle/>
          <a:p>
            <a:pPr marL="285750" indent="-285750" algn="justLow" rtl="1">
              <a:buBlip>
                <a:blip r:embed="rId2"/>
              </a:buBlip>
            </a:pPr>
            <a:r>
              <a:rPr lang="ar-AE" dirty="0">
                <a:latin typeface="Sakkal Majalla" panose="02000000000000000000" pitchFamily="2" charset="-78"/>
                <a:ea typeface="Calibri" panose="020F0502020204030204" pitchFamily="34" charset="0"/>
                <a:cs typeface="Sakkal Majalla" panose="02000000000000000000" pitchFamily="2" charset="-78"/>
              </a:rPr>
              <a:t>يعتمد مؤشر جودة تطبيق نظام التخطيط الاستراتيجي للقوى العاملة على معيارين بشكل متساوي وهما كالتالي</a:t>
            </a:r>
            <a:r>
              <a:rPr lang="ar-AE" b="1" dirty="0" smtClean="0">
                <a:latin typeface="Sakkal Majalla" panose="02000000000000000000" pitchFamily="2" charset="-78"/>
                <a:ea typeface="Calibri" panose="020F0502020204030204" pitchFamily="34" charset="0"/>
                <a:cs typeface="Sakkal Majalla" panose="02000000000000000000" pitchFamily="2" charset="-78"/>
              </a:rPr>
              <a:t>:</a:t>
            </a:r>
          </a:p>
          <a:p>
            <a:pPr algn="justLow" rtl="1"/>
            <a:r>
              <a:rPr lang="ar-AE" b="1" dirty="0" smtClean="0">
                <a:latin typeface="Sakkal Majalla" panose="02000000000000000000" pitchFamily="2" charset="-78"/>
                <a:ea typeface="Calibri" panose="020F0502020204030204" pitchFamily="34" charset="0"/>
                <a:cs typeface="Sakkal Majalla" panose="02000000000000000000" pitchFamily="2" charset="-78"/>
              </a:rPr>
              <a:t> </a:t>
            </a:r>
            <a:endParaRPr lang="ar-AE" b="1" dirty="0">
              <a:latin typeface="Sakkal Majalla" panose="02000000000000000000" pitchFamily="2" charset="-78"/>
              <a:ea typeface="Calibri" panose="020F0502020204030204" pitchFamily="34" charset="0"/>
              <a:cs typeface="Sakkal Majalla" panose="02000000000000000000" pitchFamily="2" charset="-78"/>
            </a:endParaRPr>
          </a:p>
          <a:p>
            <a:pPr marL="742950" lvl="1" indent="-285750" algn="justLow" rtl="1">
              <a:buBlip>
                <a:blip r:embed="rId3"/>
              </a:buBlip>
            </a:pPr>
            <a:r>
              <a:rPr lang="ar-AE" b="1" dirty="0">
                <a:latin typeface="Sakkal Majalla" panose="02000000000000000000" pitchFamily="2" charset="-78"/>
                <a:ea typeface="Calibri" panose="020F0502020204030204" pitchFamily="34" charset="0"/>
                <a:cs typeface="Sakkal Majalla" panose="02000000000000000000" pitchFamily="2" charset="-78"/>
              </a:rPr>
              <a:t>نسبة تطبيق مراحل نظام التخطيط الاستراتيجي للقوى </a:t>
            </a:r>
            <a:r>
              <a:rPr lang="ar-AE" b="1" dirty="0" smtClean="0">
                <a:latin typeface="Sakkal Majalla" panose="02000000000000000000" pitchFamily="2" charset="-78"/>
                <a:ea typeface="Calibri" panose="020F0502020204030204" pitchFamily="34" charset="0"/>
                <a:cs typeface="Sakkal Majalla" panose="02000000000000000000" pitchFamily="2" charset="-78"/>
              </a:rPr>
              <a:t>العاملة. </a:t>
            </a:r>
            <a:endParaRPr lang="ar-AE" b="1" dirty="0">
              <a:latin typeface="Sakkal Majalla" panose="02000000000000000000" pitchFamily="2" charset="-78"/>
              <a:ea typeface="Calibri" panose="020F0502020204030204" pitchFamily="34" charset="0"/>
              <a:cs typeface="Sakkal Majalla" panose="02000000000000000000" pitchFamily="2" charset="-78"/>
            </a:endParaRPr>
          </a:p>
          <a:p>
            <a:pPr marL="742950" lvl="1" indent="-285750" algn="justLow" rtl="1">
              <a:buBlip>
                <a:blip r:embed="rId3"/>
              </a:buBlip>
            </a:pPr>
            <a:r>
              <a:rPr lang="ar-AE" b="1" dirty="0">
                <a:latin typeface="Sakkal Majalla" panose="02000000000000000000" pitchFamily="2" charset="-78"/>
                <a:ea typeface="Calibri" panose="020F0502020204030204" pitchFamily="34" charset="0"/>
                <a:cs typeface="Sakkal Majalla" panose="02000000000000000000" pitchFamily="2" charset="-78"/>
              </a:rPr>
              <a:t>نسبة التعيينات في الوظائف التي تم تقييمها وادراجها في نظام التخطيط الاستراتيجي للقوى العاملة.</a:t>
            </a:r>
            <a:endParaRPr lang="en-US"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56756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76181" y="6402723"/>
            <a:ext cx="535189" cy="365125"/>
          </a:xfrm>
          <a:solidFill>
            <a:srgbClr val="B68A35"/>
          </a:solidFill>
        </p:spPr>
        <p:txBody>
          <a:bodyPr/>
          <a:lstStyle/>
          <a:p>
            <a:pPr algn="ctr"/>
            <a:fld id="{56427F38-63A5-4D63-9399-D970397CA46A}" type="slidenum">
              <a:rPr lang="en-US" smtClean="0">
                <a:solidFill>
                  <a:schemeClr val="bg1"/>
                </a:solidFill>
              </a:rPr>
              <a:pPr algn="ctr"/>
              <a:t>23</a:t>
            </a:fld>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34069702"/>
              </p:ext>
            </p:extLst>
          </p:nvPr>
        </p:nvGraphicFramePr>
        <p:xfrm>
          <a:off x="1603623" y="1649553"/>
          <a:ext cx="8197199" cy="1139675"/>
        </p:xfrm>
        <a:graphic>
          <a:graphicData uri="http://schemas.openxmlformats.org/drawingml/2006/table">
            <a:tbl>
              <a:tblPr firstRow="1" bandRow="1">
                <a:tableStyleId>{5C22544A-7EE6-4342-B048-85BDC9FD1C3A}</a:tableStyleId>
              </a:tblPr>
              <a:tblGrid>
                <a:gridCol w="8197199"/>
              </a:tblGrid>
              <a:tr h="380999">
                <a:tc>
                  <a:txBody>
                    <a:bodyPr/>
                    <a:lstStyle/>
                    <a:p>
                      <a:pPr algn="ctr" rtl="1"/>
                      <a:r>
                        <a:rPr lang="ar-AE" sz="1800" kern="1200" dirty="0" smtClean="0">
                          <a:solidFill>
                            <a:schemeClr val="bg1"/>
                          </a:solidFill>
                          <a:latin typeface="Sakkal Majalla" panose="02000000000000000000" pitchFamily="2" charset="-78"/>
                          <a:ea typeface="+mn-ea"/>
                          <a:cs typeface="Sakkal Majalla" panose="02000000000000000000" pitchFamily="2" charset="-78"/>
                        </a:rPr>
                        <a:t>معادلة قياس جودة تطبيق نظام التخطيط الاستراتيجي للقوى العاملة </a:t>
                      </a:r>
                      <a:endParaRPr lang="en-US" sz="1800"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5867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800" kern="1200" dirty="0" smtClean="0">
                          <a:solidFill>
                            <a:prstClr val="black"/>
                          </a:solidFill>
                          <a:latin typeface="Sakkal Majalla" panose="02000000000000000000" pitchFamily="2" charset="-78"/>
                          <a:ea typeface="+mn-ea"/>
                          <a:cs typeface="Sakkal Majalla" panose="02000000000000000000" pitchFamily="2" charset="-78"/>
                        </a:rPr>
                        <a:t>(نسبة تطبيق مراحل نظام التخطيط الاستراتيجي للقوى العاملة</a:t>
                      </a:r>
                      <a:r>
                        <a:rPr lang="en-US" sz="1800" kern="1200" dirty="0" smtClean="0">
                          <a:solidFill>
                            <a:prstClr val="black"/>
                          </a:solidFill>
                          <a:latin typeface="Sakkal Majalla" panose="02000000000000000000" pitchFamily="2" charset="-78"/>
                          <a:ea typeface="+mn-ea"/>
                          <a:cs typeface="Sakkal Majalla" panose="02000000000000000000" pitchFamily="2" charset="-78"/>
                        </a:rPr>
                        <a:t>+ </a:t>
                      </a:r>
                      <a:r>
                        <a:rPr lang="ar-AE" sz="1800" kern="1200" dirty="0" smtClean="0">
                          <a:solidFill>
                            <a:prstClr val="black"/>
                          </a:solidFill>
                          <a:latin typeface="Sakkal Majalla" panose="02000000000000000000" pitchFamily="2" charset="-78"/>
                          <a:ea typeface="+mn-ea"/>
                          <a:cs typeface="Sakkal Majalla" panose="02000000000000000000" pitchFamily="2" charset="-78"/>
                        </a:rPr>
                        <a:t> مؤشر نسبة التعيينات في الجهة</a:t>
                      </a:r>
                      <a:r>
                        <a:rPr lang="ar-AE" sz="1800" kern="1200" baseline="0" dirty="0" smtClean="0">
                          <a:solidFill>
                            <a:prstClr val="black"/>
                          </a:solidFill>
                          <a:latin typeface="Sakkal Majalla" panose="02000000000000000000" pitchFamily="2" charset="-78"/>
                          <a:ea typeface="+mn-ea"/>
                          <a:cs typeface="Sakkal Majalla" panose="02000000000000000000" pitchFamily="2" charset="-78"/>
                        </a:rPr>
                        <a:t> </a:t>
                      </a:r>
                      <a:r>
                        <a:rPr lang="ar-AE" sz="1800" kern="1200" dirty="0" smtClean="0">
                          <a:solidFill>
                            <a:prstClr val="black"/>
                          </a:solidFill>
                          <a:latin typeface="Sakkal Majalla" panose="02000000000000000000" pitchFamily="2" charset="-78"/>
                          <a:ea typeface="+mn-ea"/>
                          <a:cs typeface="Sakkal Majalla" panose="02000000000000000000" pitchFamily="2" charset="-78"/>
                        </a:rPr>
                        <a:t>على الوظائف المخطط لها)</a:t>
                      </a:r>
                      <a:r>
                        <a:rPr lang="en-US" sz="1800" kern="1200" dirty="0" smtClean="0">
                          <a:solidFill>
                            <a:prstClr val="black"/>
                          </a:solidFill>
                          <a:latin typeface="Sakkal Majalla" panose="02000000000000000000" pitchFamily="2" charset="-78"/>
                          <a:ea typeface="+mn-ea"/>
                          <a:cs typeface="Sakkal Majalla" panose="02000000000000000000" pitchFamily="2" charset="-78"/>
                        </a:rPr>
                        <a:t> </a:t>
                      </a:r>
                      <a:r>
                        <a:rPr lang="ar-AE" sz="1800" kern="1200" dirty="0" smtClean="0">
                          <a:solidFill>
                            <a:prstClr val="black"/>
                          </a:solidFill>
                          <a:latin typeface="Sakkal Majalla" panose="02000000000000000000" pitchFamily="2" charset="-78"/>
                          <a:ea typeface="+mn-ea"/>
                          <a:cs typeface="Sakkal Majalla" panose="02000000000000000000" pitchFamily="2" charset="-78"/>
                        </a:rPr>
                        <a:t>÷ 2</a:t>
                      </a:r>
                      <a:endParaRPr lang="ar-AE" sz="1800" kern="1200" dirty="0">
                        <a:solidFill>
                          <a:prstClr val="black"/>
                        </a:solidFill>
                        <a:latin typeface="Sakkal Majalla" panose="02000000000000000000" pitchFamily="2" charset="-78"/>
                        <a:ea typeface="+mn-ea"/>
                        <a:cs typeface="Sakkal Majalla" panose="02000000000000000000" pitchFamily="2" charset="-78"/>
                        <a:sym typeface="Lato"/>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3916186776"/>
              </p:ext>
            </p:extLst>
          </p:nvPr>
        </p:nvGraphicFramePr>
        <p:xfrm>
          <a:off x="1577598" y="3291825"/>
          <a:ext cx="8338894" cy="1371600"/>
        </p:xfrm>
        <a:graphic>
          <a:graphicData uri="http://schemas.openxmlformats.org/drawingml/2006/table">
            <a:tbl>
              <a:tblPr firstRow="1" bandRow="1">
                <a:tableStyleId>{5C22544A-7EE6-4342-B048-85BDC9FD1C3A}</a:tableStyleId>
              </a:tblPr>
              <a:tblGrid>
                <a:gridCol w="4169447"/>
                <a:gridCol w="4169447"/>
              </a:tblGrid>
              <a:tr h="283705">
                <a:tc gridSpan="2">
                  <a:txBody>
                    <a:bodyPr/>
                    <a:lstStyle/>
                    <a:p>
                      <a:pPr marL="0" algn="ctr" defTabSz="914400" rtl="0" eaLnBrk="1" latinLnBrk="0" hangingPunct="1"/>
                      <a:r>
                        <a:rPr lang="ar-AE" sz="1800" b="1" kern="1200" dirty="0" smtClean="0">
                          <a:solidFill>
                            <a:schemeClr val="bg1"/>
                          </a:solidFill>
                          <a:latin typeface="Sakkal Majalla" panose="02000000000000000000" pitchFamily="2" charset="-78"/>
                          <a:ea typeface="+mn-ea"/>
                          <a:cs typeface="Sakkal Majalla" panose="02000000000000000000" pitchFamily="2" charset="-78"/>
                        </a:rPr>
                        <a:t>نسبة تطبيق مراحل نظام التخطيط الاستراتيجي للقوى العاملة</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hMerge="1">
                  <a:txBody>
                    <a:bodyPr/>
                    <a:lstStyle/>
                    <a:p>
                      <a:pPr algn="ct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283705">
                <a:tc>
                  <a:txBody>
                    <a:bodyPr/>
                    <a:lstStyle/>
                    <a:p>
                      <a:pPr algn="ctr"/>
                      <a:r>
                        <a:rPr lang="ar-AE" sz="1800" b="1" kern="1200" dirty="0" smtClean="0">
                          <a:solidFill>
                            <a:schemeClr val="bg1"/>
                          </a:solidFill>
                          <a:latin typeface="Sakkal Majalla" panose="02000000000000000000" pitchFamily="2" charset="-78"/>
                          <a:ea typeface="+mn-ea"/>
                          <a:cs typeface="Sakkal Majalla" panose="02000000000000000000" pitchFamily="2" charset="-78"/>
                        </a:rPr>
                        <a:t>المقام</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1" kern="1200" dirty="0" smtClean="0">
                          <a:solidFill>
                            <a:schemeClr val="bg1"/>
                          </a:solidFill>
                          <a:latin typeface="Sakkal Majalla" panose="02000000000000000000" pitchFamily="2" charset="-78"/>
                          <a:ea typeface="+mn-ea"/>
                          <a:cs typeface="Sakkal Majalla" panose="02000000000000000000" pitchFamily="2" charset="-78"/>
                        </a:rPr>
                        <a:t>البسط</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13926">
                <a:tc>
                  <a:txBody>
                    <a:bodyPr/>
                    <a:lstStyle/>
                    <a:p>
                      <a:pPr algn="ctr" rtl="1"/>
                      <a:r>
                        <a:rPr lang="ar-AE" sz="1800" kern="1200" dirty="0" smtClean="0">
                          <a:solidFill>
                            <a:prstClr val="black"/>
                          </a:solidFill>
                          <a:latin typeface="Sakkal Majalla" panose="02000000000000000000" pitchFamily="2" charset="-78"/>
                          <a:ea typeface="+mn-ea"/>
                          <a:cs typeface="Sakkal Majalla" panose="02000000000000000000" pitchFamily="2" charset="-78"/>
                        </a:rPr>
                        <a:t>اجمالي الوظائف في الجهة (بدون تكرار)</a:t>
                      </a:r>
                      <a:endParaRPr lang="en-US"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800" kern="1200" dirty="0" smtClean="0">
                          <a:solidFill>
                            <a:prstClr val="black"/>
                          </a:solidFill>
                          <a:latin typeface="Sakkal Majalla" panose="02000000000000000000" pitchFamily="2" charset="-78"/>
                          <a:ea typeface="+mn-ea"/>
                          <a:cs typeface="Sakkal Majalla" panose="02000000000000000000" pitchFamily="2" charset="-78"/>
                        </a:rPr>
                        <a:t>عدد الوظائف في المرحلة الأخيرة وهي الوظائف التي تم الانتهاء من تحديد الاولويات الخاصة بالاستقطاب والمحافظة عليها</a:t>
                      </a:r>
                      <a:endParaRPr lang="en-US"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2608243743"/>
              </p:ext>
            </p:extLst>
          </p:nvPr>
        </p:nvGraphicFramePr>
        <p:xfrm>
          <a:off x="1594145" y="4927169"/>
          <a:ext cx="8338894" cy="1250354"/>
        </p:xfrm>
        <a:graphic>
          <a:graphicData uri="http://schemas.openxmlformats.org/drawingml/2006/table">
            <a:tbl>
              <a:tblPr firstRow="1" bandRow="1">
                <a:tableStyleId>{5C22544A-7EE6-4342-B048-85BDC9FD1C3A}</a:tableStyleId>
              </a:tblPr>
              <a:tblGrid>
                <a:gridCol w="4169447"/>
                <a:gridCol w="4169447"/>
              </a:tblGrid>
              <a:tr h="286415">
                <a:tc gridSpan="2">
                  <a:txBody>
                    <a:bodyPr/>
                    <a:lstStyle/>
                    <a:p>
                      <a:pPr algn="ctr"/>
                      <a:r>
                        <a:rPr lang="ar-AE" sz="1800" b="1" kern="1200" noProof="0" dirty="0" smtClean="0">
                          <a:solidFill>
                            <a:schemeClr val="bg1"/>
                          </a:solidFill>
                          <a:latin typeface="Sakkal Majalla" panose="02000000000000000000" pitchFamily="2" charset="-78"/>
                          <a:ea typeface="+mn-ea"/>
                          <a:cs typeface="Sakkal Majalla" panose="02000000000000000000" pitchFamily="2" charset="-78"/>
                        </a:rPr>
                        <a:t>مؤشر نسبة التعيينات في الحكومة الاتحادية على الوظائف بناء على القيمة الاستراتيجية للوظيفة</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hMerge="1">
                  <a:txBody>
                    <a:bodyPr/>
                    <a:lstStyle/>
                    <a:p>
                      <a:pPr algn="ct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286415">
                <a:tc>
                  <a:txBody>
                    <a:bodyPr/>
                    <a:lstStyle/>
                    <a:p>
                      <a:pPr algn="ctr"/>
                      <a:r>
                        <a:rPr lang="ar-AE" sz="1800" b="1" kern="1200" dirty="0" smtClean="0">
                          <a:solidFill>
                            <a:schemeClr val="bg1"/>
                          </a:solidFill>
                          <a:latin typeface="Sakkal Majalla" panose="02000000000000000000" pitchFamily="2" charset="-78"/>
                          <a:ea typeface="+mn-ea"/>
                          <a:cs typeface="Sakkal Majalla" panose="02000000000000000000" pitchFamily="2" charset="-78"/>
                        </a:rPr>
                        <a:t>مكونات المقام</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1" kern="1200" dirty="0" smtClean="0">
                          <a:solidFill>
                            <a:schemeClr val="bg1"/>
                          </a:solidFill>
                          <a:latin typeface="Sakkal Majalla" panose="02000000000000000000" pitchFamily="2" charset="-78"/>
                          <a:ea typeface="+mn-ea"/>
                          <a:cs typeface="Sakkal Majalla" panose="02000000000000000000" pitchFamily="2" charset="-78"/>
                        </a:rPr>
                        <a:t>مكونات البسط</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18834">
                <a:tc>
                  <a:txBody>
                    <a:bodyPr/>
                    <a:lstStyle/>
                    <a:p>
                      <a:pPr algn="ctr" rtl="1" fontAlgn="ctr"/>
                      <a:r>
                        <a:rPr lang="ar-AE" sz="1800" kern="1200" dirty="0" smtClean="0">
                          <a:solidFill>
                            <a:prstClr val="black"/>
                          </a:solidFill>
                          <a:latin typeface="Sakkal Majalla" panose="02000000000000000000" pitchFamily="2" charset="-78"/>
                          <a:ea typeface="+mn-ea"/>
                          <a:cs typeface="Sakkal Majalla" panose="02000000000000000000" pitchFamily="2" charset="-78"/>
                        </a:rPr>
                        <a:t>اجمالي</a:t>
                      </a:r>
                      <a:r>
                        <a:rPr lang="ar-AE" sz="1800" kern="1200" baseline="0" dirty="0" smtClean="0">
                          <a:solidFill>
                            <a:prstClr val="black"/>
                          </a:solidFill>
                          <a:latin typeface="Sakkal Majalla" panose="02000000000000000000" pitchFamily="2" charset="-78"/>
                          <a:ea typeface="+mn-ea"/>
                          <a:cs typeface="Sakkal Majalla" panose="02000000000000000000" pitchFamily="2" charset="-78"/>
                        </a:rPr>
                        <a:t> التعينات في الجهة </a:t>
                      </a:r>
                      <a:endParaRPr lang="ar-AE"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ctr"/>
                      <a:r>
                        <a:rPr lang="ar-AE" sz="1800" kern="1200" dirty="0" smtClean="0">
                          <a:solidFill>
                            <a:prstClr val="black"/>
                          </a:solidFill>
                          <a:latin typeface="Sakkal Majalla" panose="02000000000000000000" pitchFamily="2" charset="-78"/>
                          <a:ea typeface="+mn-ea"/>
                          <a:cs typeface="Sakkal Majalla" panose="02000000000000000000" pitchFamily="2" charset="-78"/>
                        </a:rPr>
                        <a:t>عدد الموظفين الذين تم تعيينهم على وظائف مخطط لها</a:t>
                      </a:r>
                      <a:endParaRPr lang="ar-AE"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cxnSp>
        <p:nvCxnSpPr>
          <p:cNvPr id="7" name="Straight Connector 6"/>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8" name="Round Same Side Corner Rectangle 7"/>
          <p:cNvSpPr/>
          <p:nvPr/>
        </p:nvSpPr>
        <p:spPr>
          <a:xfrm>
            <a:off x="4404575" y="673473"/>
            <a:ext cx="6624981"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33364" y="696411"/>
            <a:ext cx="5993379" cy="400110"/>
          </a:xfrm>
          <a:prstGeom prst="rect">
            <a:avLst/>
          </a:prstGeom>
          <a:noFill/>
        </p:spPr>
        <p:txBody>
          <a:bodyPr wrap="square" rtlCol="0">
            <a:spAutoFit/>
          </a:bodyPr>
          <a:lstStyle/>
          <a:p>
            <a:pPr algn="r" rtl="1"/>
            <a:r>
              <a:rPr lang="ar-AE" sz="2000" b="1" dirty="0">
                <a:solidFill>
                  <a:schemeClr val="bg1"/>
                </a:solidFill>
                <a:latin typeface="Sakkal Majalla" panose="02000000000000000000" pitchFamily="2" charset="-78"/>
                <a:cs typeface="Sakkal Majalla" panose="02000000000000000000" pitchFamily="2" charset="-78"/>
              </a:rPr>
              <a:t>طريقة قياس جودة تطبيق نظام التخطيط الاستراتيجي للقوى </a:t>
            </a:r>
            <a:r>
              <a:rPr lang="ar-AE" sz="2000" b="1" dirty="0" smtClean="0">
                <a:solidFill>
                  <a:schemeClr val="bg1"/>
                </a:solidFill>
                <a:latin typeface="Sakkal Majalla" panose="02000000000000000000" pitchFamily="2" charset="-78"/>
                <a:cs typeface="Sakkal Majalla" panose="02000000000000000000" pitchFamily="2" charset="-78"/>
              </a:rPr>
              <a:t>العاملة</a:t>
            </a:r>
            <a:endParaRPr lang="en-US" sz="2000" b="1" dirty="0">
              <a:solidFill>
                <a:schemeClr val="bg1"/>
              </a:solidFill>
              <a:latin typeface="Sakkal Majalla" panose="02000000000000000000" pitchFamily="2" charset="-78"/>
              <a:cs typeface="Sakkal Majalla" panose="02000000000000000000" pitchFamily="2" charset="-78"/>
            </a:endParaRPr>
          </a:p>
        </p:txBody>
      </p:sp>
      <p:sp>
        <p:nvSpPr>
          <p:cNvPr id="9" name="Round Same Side Corner Rectangle 8"/>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1" name="Group 10"/>
          <p:cNvGrpSpPr/>
          <p:nvPr/>
        </p:nvGrpSpPr>
        <p:grpSpPr>
          <a:xfrm rot="5400000">
            <a:off x="11469348" y="1447264"/>
            <a:ext cx="676330" cy="712800"/>
            <a:chOff x="8586654" y="1180188"/>
            <a:chExt cx="676330" cy="712800"/>
          </a:xfrm>
        </p:grpSpPr>
        <p:sp>
          <p:nvSpPr>
            <p:cNvPr id="12" name="Pentagon 11"/>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955383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34512" y="6492875"/>
            <a:ext cx="496553"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mtClean="0">
                <a:solidFill>
                  <a:schemeClr val="bg1"/>
                </a:solidFill>
              </a:rPr>
              <a:pPr/>
              <a:t>24</a:t>
            </a:fld>
            <a:endParaRPr lang="en-US" dirty="0">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5149312" y="673473"/>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6552" y="2326224"/>
            <a:ext cx="10569998" cy="10204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AE" dirty="0" smtClean="0">
              <a:solidFill>
                <a:prstClr val="black"/>
              </a:solidFill>
              <a:latin typeface="Sakkal Majalla" panose="02000000000000000000" pitchFamily="2" charset="-78"/>
              <a:cs typeface="Sakkal Majalla" panose="02000000000000000000" pitchFamily="2" charset="-78"/>
            </a:endParaRPr>
          </a:p>
          <a:p>
            <a:pPr algn="just" rtl="1"/>
            <a:r>
              <a:rPr lang="ar-AE" dirty="0" smtClean="0">
                <a:solidFill>
                  <a:prstClr val="black"/>
                </a:solidFill>
                <a:latin typeface="Sakkal Majalla" panose="02000000000000000000" pitchFamily="2" charset="-78"/>
                <a:cs typeface="Sakkal Majalla" panose="02000000000000000000" pitchFamily="2" charset="-78"/>
              </a:rPr>
              <a:t>-       يقيس </a:t>
            </a:r>
            <a:r>
              <a:rPr lang="ar-AE" dirty="0">
                <a:solidFill>
                  <a:prstClr val="black"/>
                </a:solidFill>
                <a:latin typeface="Sakkal Majalla" panose="02000000000000000000" pitchFamily="2" charset="-78"/>
                <a:cs typeface="Sakkal Majalla" panose="02000000000000000000" pitchFamily="2" charset="-78"/>
              </a:rPr>
              <a:t>هذا المؤشر نسبة </a:t>
            </a:r>
            <a:r>
              <a:rPr lang="ar-AE" dirty="0" smtClean="0">
                <a:solidFill>
                  <a:prstClr val="black"/>
                </a:solidFill>
                <a:latin typeface="Sakkal Majalla" panose="02000000000000000000" pitchFamily="2" charset="-78"/>
                <a:cs typeface="Sakkal Majalla" panose="02000000000000000000" pitchFamily="2" charset="-78"/>
              </a:rPr>
              <a:t>الالتزام بتطبيق </a:t>
            </a:r>
            <a:r>
              <a:rPr lang="ar-AE" dirty="0">
                <a:solidFill>
                  <a:prstClr val="black"/>
                </a:solidFill>
                <a:latin typeface="Sakkal Majalla" panose="02000000000000000000" pitchFamily="2" charset="-78"/>
                <a:cs typeface="Sakkal Majalla" panose="02000000000000000000" pitchFamily="2" charset="-78"/>
              </a:rPr>
              <a:t>خطة القوى العاملة بناءً على </a:t>
            </a:r>
            <a:r>
              <a:rPr lang="ar-AE" dirty="0" smtClean="0">
                <a:solidFill>
                  <a:prstClr val="black"/>
                </a:solidFill>
                <a:latin typeface="Sakkal Majalla" panose="02000000000000000000" pitchFamily="2" charset="-78"/>
                <a:cs typeface="Sakkal Majalla" panose="02000000000000000000" pitchFamily="2" charset="-78"/>
              </a:rPr>
              <a:t>دليل نظام </a:t>
            </a:r>
            <a:r>
              <a:rPr lang="ar-AE" dirty="0">
                <a:solidFill>
                  <a:prstClr val="black"/>
                </a:solidFill>
                <a:latin typeface="Sakkal Majalla" panose="02000000000000000000" pitchFamily="2" charset="-78"/>
                <a:cs typeface="Sakkal Majalla" panose="02000000000000000000" pitchFamily="2" charset="-78"/>
              </a:rPr>
              <a:t>تخطيط القوى العاملة </a:t>
            </a:r>
            <a:r>
              <a:rPr lang="ar-AE" dirty="0" smtClean="0">
                <a:solidFill>
                  <a:prstClr val="black"/>
                </a:solidFill>
                <a:latin typeface="Sakkal Majalla" panose="02000000000000000000" pitchFamily="2" charset="-78"/>
                <a:cs typeface="Sakkal Majalla" panose="02000000000000000000" pitchFamily="2" charset="-78"/>
              </a:rPr>
              <a:t>الصادر </a:t>
            </a:r>
            <a:r>
              <a:rPr lang="ar-AE" dirty="0">
                <a:solidFill>
                  <a:prstClr val="black"/>
                </a:solidFill>
                <a:latin typeface="Sakkal Majalla" panose="02000000000000000000" pitchFamily="2" charset="-78"/>
                <a:cs typeface="Sakkal Majalla" panose="02000000000000000000" pitchFamily="2" charset="-78"/>
              </a:rPr>
              <a:t>من قبل </a:t>
            </a:r>
            <a:r>
              <a:rPr lang="ar-AE" dirty="0" smtClean="0">
                <a:solidFill>
                  <a:prstClr val="black"/>
                </a:solidFill>
                <a:latin typeface="Sakkal Majalla" panose="02000000000000000000" pitchFamily="2" charset="-78"/>
                <a:cs typeface="Sakkal Majalla" panose="02000000000000000000" pitchFamily="2" charset="-78"/>
              </a:rPr>
              <a:t>الهيئة. </a:t>
            </a:r>
            <a:endParaRPr lang="en-US"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dirty="0">
                <a:solidFill>
                  <a:prstClr val="black"/>
                </a:solidFill>
                <a:latin typeface="Sakkal Majalla" panose="02000000000000000000" pitchFamily="2" charset="-78"/>
                <a:cs typeface="Sakkal Majalla" panose="02000000000000000000" pitchFamily="2" charset="-78"/>
              </a:rPr>
              <a:t>يخدم هذا المؤشر توجهات الحكومة في التخطيط الفاعل لرأس المال البشري لرفع مستوى الانتاجية في الحكومة الاتحادية حيث يساعد على تحديد التوقعات  المستقبلية من الوظائف والكفاءات اللازمة مما يحسن عمليات الاستقطاب والتطوير. </a:t>
            </a:r>
            <a:endParaRPr lang="ar-AE" dirty="0" smtClean="0">
              <a:solidFill>
                <a:prstClr val="black"/>
              </a:solidFill>
              <a:latin typeface="Sakkal Majalla" panose="02000000000000000000" pitchFamily="2" charset="-78"/>
              <a:cs typeface="Sakkal Majalla" panose="02000000000000000000" pitchFamily="2" charset="-78"/>
            </a:endParaRP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8" name="Rectangle 7"/>
          <p:cNvSpPr/>
          <p:nvPr/>
        </p:nvSpPr>
        <p:spPr>
          <a:xfrm>
            <a:off x="5278716" y="673473"/>
            <a:ext cx="5621436" cy="400110"/>
          </a:xfrm>
          <a:prstGeom prst="rect">
            <a:avLst/>
          </a:prstGeom>
        </p:spPr>
        <p:txBody>
          <a:bodyPr wrap="square">
            <a:spAutoFit/>
          </a:bodyPr>
          <a:lstStyle/>
          <a:p>
            <a:pPr algn="ctr" rtl="1" fontAlgn="base">
              <a:spcBef>
                <a:spcPct val="0"/>
              </a:spcBef>
              <a:spcAft>
                <a:spcPct val="0"/>
              </a:spcAft>
            </a:pP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تطبيق مراحل التخطيط الاستراتيجي للقوى العاملة </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10045487" y="159760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209523592"/>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2088047"/>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94425520"/>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3" name="Rectangle 12"/>
          <p:cNvSpPr/>
          <p:nvPr/>
        </p:nvSpPr>
        <p:spPr>
          <a:xfrm>
            <a:off x="346552" y="3788223"/>
            <a:ext cx="10569997" cy="1600853"/>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16" name="Rectangle 15"/>
          <p:cNvSpPr/>
          <p:nvPr/>
        </p:nvSpPr>
        <p:spPr>
          <a:xfrm>
            <a:off x="1681311" y="6581001"/>
            <a:ext cx="9604877" cy="276999"/>
          </a:xfrm>
          <a:prstGeom prst="rect">
            <a:avLst/>
          </a:prstGeom>
        </p:spPr>
        <p:txBody>
          <a:bodyPr wrap="square">
            <a:spAutoFit/>
          </a:bodyPr>
          <a:lstStyle/>
          <a:p>
            <a:pPr algn="r" rtl="1"/>
            <a:r>
              <a:rPr lang="ar-AE" sz="1200" dirty="0">
                <a:latin typeface="Sakkal Majalla" panose="02000000000000000000" pitchFamily="2" charset="-78"/>
                <a:cs typeface="Sakkal Majalla" panose="02000000000000000000" pitchFamily="2" charset="-78"/>
              </a:rPr>
              <a:t>* يتوفر دليل التخطيط الاستراتيجي للقوى العاملة في الموقع </a:t>
            </a:r>
            <a:r>
              <a:rPr lang="ar-AE" sz="1200" dirty="0" smtClean="0">
                <a:latin typeface="Sakkal Majalla" panose="02000000000000000000" pitchFamily="2" charset="-78"/>
                <a:cs typeface="Sakkal Majalla" panose="02000000000000000000" pitchFamily="2" charset="-78"/>
              </a:rPr>
              <a:t>الإلكتروني للهيئة </a:t>
            </a:r>
            <a:r>
              <a:rPr lang="ar-AE" sz="1200" dirty="0">
                <a:latin typeface="Sakkal Majalla" panose="02000000000000000000" pitchFamily="2" charset="-78"/>
                <a:cs typeface="Sakkal Majalla" panose="02000000000000000000" pitchFamily="2" charset="-78"/>
              </a:rPr>
              <a:t>كما أن فريق الهيئة على اتم الاستعداد لدعم الجهات الاتحادية في تطبيق الدليل</a:t>
            </a:r>
            <a:r>
              <a:rPr lang="en-US" sz="1200" dirty="0">
                <a:latin typeface="Sakkal Majalla" panose="02000000000000000000" pitchFamily="2" charset="-78"/>
                <a:cs typeface="Sakkal Majalla" panose="02000000000000000000" pitchFamily="2" charset="-78"/>
              </a:rPr>
              <a:t> </a:t>
            </a:r>
            <a:r>
              <a:rPr lang="en-US" sz="1200" dirty="0">
                <a:latin typeface="Sakkal Majalla" panose="02000000000000000000" pitchFamily="2" charset="-78"/>
                <a:cs typeface="Sakkal Majalla" panose="02000000000000000000" pitchFamily="2" charset="-78"/>
                <a:hlinkClick r:id="rId2"/>
              </a:rPr>
              <a:t>www.fahr.gov.a</a:t>
            </a:r>
            <a:r>
              <a:rPr lang="ar-AE" sz="1200" dirty="0">
                <a:latin typeface="Sakkal Majalla" panose="02000000000000000000" pitchFamily="2" charset="-78"/>
                <a:cs typeface="Sakkal Majalla" panose="02000000000000000000" pitchFamily="2" charset="-78"/>
              </a:rPr>
              <a:t> </a:t>
            </a:r>
            <a:endParaRPr lang="en-US" sz="1200" dirty="0">
              <a:latin typeface="Sakkal Majalla" panose="02000000000000000000" pitchFamily="2" charset="-78"/>
              <a:cs typeface="Sakkal Majalla" panose="02000000000000000000" pitchFamily="2" charset="-78"/>
            </a:endParaRPr>
          </a:p>
        </p:txBody>
      </p:sp>
      <p:sp>
        <p:nvSpPr>
          <p:cNvPr id="7" name="Rectangle 6"/>
          <p:cNvSpPr/>
          <p:nvPr/>
        </p:nvSpPr>
        <p:spPr>
          <a:xfrm>
            <a:off x="346552" y="3857178"/>
            <a:ext cx="10569997" cy="1754326"/>
          </a:xfrm>
          <a:prstGeom prst="rect">
            <a:avLst/>
          </a:prstGeom>
        </p:spPr>
        <p:txBody>
          <a:bodyPr wrap="square">
            <a:spAutoFit/>
          </a:bodyPr>
          <a:lstStyle/>
          <a:p>
            <a:pPr marL="285750" indent="-285750" algn="justLow" rtl="1">
              <a:buBlip>
                <a:blip r:embed="rId3"/>
              </a:buBlip>
            </a:pPr>
            <a:r>
              <a:rPr lang="ar-AE" dirty="0" smtClean="0">
                <a:solidFill>
                  <a:prstClr val="black"/>
                </a:solidFill>
                <a:latin typeface="Sakkal Majalla" panose="02000000000000000000" pitchFamily="2" charset="-78"/>
                <a:cs typeface="Sakkal Majalla" panose="02000000000000000000" pitchFamily="2" charset="-78"/>
              </a:rPr>
              <a:t>يتم قياس هذا المؤشر من خلال </a:t>
            </a:r>
            <a:r>
              <a:rPr lang="ar-SA" dirty="0" smtClean="0">
                <a:solidFill>
                  <a:prstClr val="black"/>
                </a:solidFill>
                <a:latin typeface="Sakkal Majalla" panose="02000000000000000000" pitchFamily="2" charset="-78"/>
                <a:cs typeface="Sakkal Majalla" panose="02000000000000000000" pitchFamily="2" charset="-78"/>
              </a:rPr>
              <a:t>ال</a:t>
            </a:r>
            <a:r>
              <a:rPr lang="ar-AE" dirty="0" smtClean="0">
                <a:solidFill>
                  <a:prstClr val="black"/>
                </a:solidFill>
                <a:latin typeface="Sakkal Majalla" panose="02000000000000000000" pitchFamily="2" charset="-78"/>
                <a:cs typeface="Sakkal Majalla" panose="02000000000000000000" pitchFamily="2" charset="-78"/>
              </a:rPr>
              <a:t>نظام</a:t>
            </a:r>
            <a:r>
              <a:rPr lang="ar-SA" dirty="0" smtClean="0">
                <a:solidFill>
                  <a:prstClr val="black"/>
                </a:solidFill>
                <a:latin typeface="Sakkal Majalla" panose="02000000000000000000" pitchFamily="2" charset="-78"/>
                <a:cs typeface="Sakkal Majalla" panose="02000000000000000000" pitchFamily="2" charset="-78"/>
              </a:rPr>
              <a:t> الالكتروني</a:t>
            </a:r>
            <a:r>
              <a:rPr lang="ar-AE" dirty="0" smtClean="0">
                <a:solidFill>
                  <a:prstClr val="black"/>
                </a:solidFill>
                <a:latin typeface="Sakkal Majalla" panose="02000000000000000000" pitchFamily="2" charset="-78"/>
                <a:cs typeface="Sakkal Majalla" panose="02000000000000000000" pitchFamily="2" charset="-78"/>
              </a:rPr>
              <a:t> </a:t>
            </a:r>
            <a:r>
              <a:rPr lang="ar-SA" dirty="0" smtClean="0">
                <a:solidFill>
                  <a:prstClr val="black"/>
                </a:solidFill>
                <a:latin typeface="Sakkal Majalla" panose="02000000000000000000" pitchFamily="2" charset="-78"/>
                <a:cs typeface="Sakkal Majalla" panose="02000000000000000000" pitchFamily="2" charset="-78"/>
              </a:rPr>
              <a:t>ل</a:t>
            </a:r>
            <a:r>
              <a:rPr lang="ar-AE" dirty="0" smtClean="0">
                <a:solidFill>
                  <a:prstClr val="black"/>
                </a:solidFill>
                <a:latin typeface="Sakkal Majalla" panose="02000000000000000000" pitchFamily="2" charset="-78"/>
                <a:cs typeface="Sakkal Majalla" panose="02000000000000000000" pitchFamily="2" charset="-78"/>
              </a:rPr>
              <a:t>لتخطيط الاستراتيجي للقوى العاملة الذي أطلقته الهيئة </a:t>
            </a:r>
            <a:r>
              <a:rPr lang="ar-SA" dirty="0" smtClean="0">
                <a:solidFill>
                  <a:prstClr val="black"/>
                </a:solidFill>
                <a:latin typeface="Sakkal Majalla" panose="02000000000000000000" pitchFamily="2" charset="-78"/>
                <a:cs typeface="Sakkal Majalla" panose="02000000000000000000" pitchFamily="2" charset="-78"/>
              </a:rPr>
              <a:t>ف</a:t>
            </a:r>
            <a:r>
              <a:rPr lang="ar-AE" dirty="0" smtClean="0">
                <a:solidFill>
                  <a:prstClr val="black"/>
                </a:solidFill>
                <a:latin typeface="Sakkal Majalla" panose="02000000000000000000" pitchFamily="2" charset="-78"/>
                <a:cs typeface="Sakkal Majalla" panose="02000000000000000000" pitchFamily="2" charset="-78"/>
              </a:rPr>
              <a:t>ي مايو 2015 </a:t>
            </a:r>
            <a:r>
              <a:rPr lang="ar-SA" dirty="0" smtClean="0">
                <a:solidFill>
                  <a:prstClr val="black"/>
                </a:solidFill>
                <a:latin typeface="Sakkal Majalla" panose="02000000000000000000" pitchFamily="2" charset="-78"/>
                <a:cs typeface="Sakkal Majalla" panose="02000000000000000000" pitchFamily="2" charset="-78"/>
              </a:rPr>
              <a:t>( وفق قرار المجلس الوزاري للتنمية رقم 50/ خ5 /3 لسنة 2015</a:t>
            </a:r>
            <a:r>
              <a:rPr lang="ar-AE" dirty="0" smtClean="0">
                <a:solidFill>
                  <a:prstClr val="black"/>
                </a:solidFill>
                <a:latin typeface="Sakkal Majalla" panose="02000000000000000000" pitchFamily="2" charset="-78"/>
                <a:cs typeface="Sakkal Majalla" panose="02000000000000000000" pitchFamily="2" charset="-78"/>
              </a:rPr>
              <a:t>)</a:t>
            </a:r>
            <a:r>
              <a:rPr lang="ar-SA" dirty="0" smtClean="0">
                <a:solidFill>
                  <a:prstClr val="black"/>
                </a:solidFill>
                <a:latin typeface="Sakkal Majalla" panose="02000000000000000000" pitchFamily="2" charset="-78"/>
                <a:cs typeface="Sakkal Majalla" panose="02000000000000000000" pitchFamily="2" charset="-78"/>
              </a:rPr>
              <a:t> </a:t>
            </a:r>
            <a:r>
              <a:rPr lang="ar-AE" dirty="0" smtClean="0">
                <a:solidFill>
                  <a:prstClr val="black"/>
                </a:solidFill>
                <a:latin typeface="Sakkal Majalla" panose="02000000000000000000" pitchFamily="2" charset="-78"/>
                <a:cs typeface="Sakkal Majalla" panose="02000000000000000000" pitchFamily="2" charset="-78"/>
              </a:rPr>
              <a:t>و الذي يقوم بتخطيط الوظائف ضمن </a:t>
            </a:r>
            <a:r>
              <a:rPr lang="en-US" dirty="0" smtClean="0">
                <a:solidFill>
                  <a:prstClr val="black"/>
                </a:solidFill>
                <a:latin typeface="Sakkal Majalla" panose="02000000000000000000" pitchFamily="2" charset="-78"/>
                <a:cs typeface="Sakkal Majalla" panose="02000000000000000000" pitchFamily="2" charset="-78"/>
              </a:rPr>
              <a:t>3</a:t>
            </a:r>
            <a:r>
              <a:rPr lang="ar-AE" dirty="0" smtClean="0">
                <a:solidFill>
                  <a:prstClr val="black"/>
                </a:solidFill>
                <a:latin typeface="Sakkal Majalla" panose="02000000000000000000" pitchFamily="2" charset="-78"/>
                <a:cs typeface="Sakkal Majalla" panose="02000000000000000000" pitchFamily="2" charset="-78"/>
              </a:rPr>
              <a:t> مراحل: </a:t>
            </a:r>
          </a:p>
          <a:p>
            <a:pPr marL="573088" lvl="1" indent="-285750" algn="justLow" rtl="1">
              <a:buBlip>
                <a:blip r:embed="rId4"/>
              </a:buBlip>
            </a:pPr>
            <a:r>
              <a:rPr lang="ar-AE" b="1" dirty="0" smtClean="0">
                <a:solidFill>
                  <a:prstClr val="black"/>
                </a:solidFill>
                <a:latin typeface="Sakkal Majalla" panose="02000000000000000000" pitchFamily="2" charset="-78"/>
                <a:cs typeface="Sakkal Majalla" panose="02000000000000000000" pitchFamily="2" charset="-78"/>
              </a:rPr>
              <a:t>المرحلة الأولى : تحليل الوظائف </a:t>
            </a:r>
          </a:p>
          <a:p>
            <a:pPr marL="573088" lvl="1" indent="-285750" algn="justLow" rtl="1">
              <a:buBlip>
                <a:blip r:embed="rId4"/>
              </a:buBlip>
            </a:pPr>
            <a:r>
              <a:rPr lang="ar-AE" b="1" dirty="0" smtClean="0">
                <a:solidFill>
                  <a:prstClr val="black"/>
                </a:solidFill>
                <a:latin typeface="Sakkal Majalla" panose="02000000000000000000" pitchFamily="2" charset="-78"/>
                <a:cs typeface="Sakkal Majalla" panose="02000000000000000000" pitchFamily="2" charset="-78"/>
              </a:rPr>
              <a:t>المرحلة الثانية :  تصنيف الوظائف حسب العرض والطلب </a:t>
            </a:r>
          </a:p>
          <a:p>
            <a:pPr marL="573088" lvl="1" indent="-285750" algn="justLow" rtl="1">
              <a:buBlip>
                <a:blip r:embed="rId4"/>
              </a:buBlip>
            </a:pPr>
            <a:r>
              <a:rPr lang="ar-AE" b="1" dirty="0" smtClean="0">
                <a:solidFill>
                  <a:prstClr val="black"/>
                </a:solidFill>
                <a:latin typeface="Sakkal Majalla" panose="02000000000000000000" pitchFamily="2" charset="-78"/>
                <a:cs typeface="Sakkal Majalla" panose="02000000000000000000" pitchFamily="2" charset="-78"/>
              </a:rPr>
              <a:t>المرحلة الثالثة : تحديد الأولويات الخاصة بالاستقطاب.</a:t>
            </a:r>
          </a:p>
          <a:p>
            <a:pPr marL="287338" lvl="1" algn="justLow" rtl="1"/>
            <a:endParaRPr lang="ar-AE" b="1" dirty="0" smtClean="0">
              <a:solidFill>
                <a:prstClr val="black"/>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5887154" y="168490"/>
            <a:ext cx="5142402" cy="400110"/>
          </a:xfrm>
          <a:prstGeom prst="rect">
            <a:avLst/>
          </a:prstGeom>
          <a:noFill/>
        </p:spPr>
        <p:txBody>
          <a:bodyPr wrap="square" rtlCol="0">
            <a:spAutoFit/>
          </a:bodyPr>
          <a:lstStyle/>
          <a:p>
            <a:pPr algn="r" rtl="1"/>
            <a:r>
              <a:rPr lang="ar-AE" sz="2000" b="1" dirty="0" smtClean="0">
                <a:solidFill>
                  <a:srgbClr val="B68A35"/>
                </a:solidFill>
                <a:latin typeface="Sakkal Majalla" panose="02000000000000000000" pitchFamily="2" charset="-78"/>
                <a:cs typeface="Sakkal Majalla" panose="02000000000000000000" pitchFamily="2" charset="-78"/>
              </a:rPr>
              <a:t>تابع/ مؤشر جودة تطبيق نظام التخطيط الاستراتيجي للقوى العاملة </a:t>
            </a:r>
            <a:endParaRPr lang="en-US" sz="2000" b="1" dirty="0">
              <a:solidFill>
                <a:srgbClr val="B68A35"/>
              </a:solidFill>
              <a:latin typeface="Sakkal Majalla" panose="02000000000000000000" pitchFamily="2" charset="-78"/>
              <a:cs typeface="Sakkal Majalla" panose="02000000000000000000" pitchFamily="2" charset="-78"/>
            </a:endParaRPr>
          </a:p>
        </p:txBody>
      </p:sp>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64752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11786" y="6343477"/>
            <a:ext cx="535189" cy="365125"/>
          </a:xfrm>
          <a:solidFill>
            <a:srgbClr val="B68A35"/>
          </a:solidFill>
        </p:spPr>
        <p:txBody>
          <a:bodyPr/>
          <a:lstStyle/>
          <a:p>
            <a:pPr algn="ctr"/>
            <a:fld id="{56427F38-63A5-4D63-9399-D970397CA46A}" type="slidenum">
              <a:rPr lang="en-US" smtClean="0">
                <a:solidFill>
                  <a:schemeClr val="bg1"/>
                </a:solidFill>
              </a:rPr>
              <a:pPr algn="ctr"/>
              <a:t>25</a:t>
            </a:fld>
            <a:endParaRPr lang="en-US" dirty="0">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5149312" y="673473"/>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2138" y="2560369"/>
            <a:ext cx="10569998" cy="10204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just" rtl="1">
              <a:buClr>
                <a:srgbClr val="B68A35"/>
              </a:buClr>
              <a:buFont typeface="Wingdings" panose="05000000000000000000" pitchFamily="2" charset="2"/>
              <a:buChar char="Ø"/>
            </a:pPr>
            <a:r>
              <a:rPr lang="ar-AE" dirty="0" smtClean="0">
                <a:solidFill>
                  <a:prstClr val="black"/>
                </a:solidFill>
                <a:latin typeface="Sakkal Majalla" panose="02000000000000000000" pitchFamily="2" charset="-78"/>
                <a:cs typeface="Sakkal Majalla" panose="02000000000000000000" pitchFamily="2" charset="-78"/>
              </a:rPr>
              <a:t>يقيس </a:t>
            </a:r>
            <a:r>
              <a:rPr lang="ar-AE" dirty="0">
                <a:solidFill>
                  <a:prstClr val="black"/>
                </a:solidFill>
                <a:latin typeface="Sakkal Majalla" panose="02000000000000000000" pitchFamily="2" charset="-78"/>
                <a:cs typeface="Sakkal Majalla" panose="02000000000000000000" pitchFamily="2" charset="-78"/>
              </a:rPr>
              <a:t>هذا المؤشر نسبة الاستفادة من نظام التخطيط الاستراتيجي للقوى العاملة في تنفيذ التعيينات في الجهات الاتحادية.</a:t>
            </a: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8" name="Rectangle 7"/>
          <p:cNvSpPr/>
          <p:nvPr/>
        </p:nvSpPr>
        <p:spPr>
          <a:xfrm>
            <a:off x="10102084"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696064045"/>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53193175"/>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57982049"/>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3" name="Rectangle 12"/>
          <p:cNvSpPr/>
          <p:nvPr/>
        </p:nvSpPr>
        <p:spPr>
          <a:xfrm>
            <a:off x="10121395"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8" name="Rectangle 17"/>
          <p:cNvSpPr/>
          <p:nvPr/>
        </p:nvSpPr>
        <p:spPr>
          <a:xfrm>
            <a:off x="5378714" y="684970"/>
            <a:ext cx="5421439" cy="461665"/>
          </a:xfrm>
          <a:prstGeom prst="rect">
            <a:avLst/>
          </a:prstGeom>
        </p:spPr>
        <p:txBody>
          <a:bodyPr wrap="squar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الذين تم تعيينهم على وظائف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مخطط لها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0" name="Content Placeholder 9"/>
          <p:cNvGraphicFramePr>
            <a:graphicFrameLocks/>
          </p:cNvGraphicFramePr>
          <p:nvPr>
            <p:extLst>
              <p:ext uri="{D42A27DB-BD31-4B8C-83A1-F6EECF244321}">
                <p14:modId xmlns:p14="http://schemas.microsoft.com/office/powerpoint/2010/main" val="3726163800"/>
              </p:ext>
            </p:extLst>
          </p:nvPr>
        </p:nvGraphicFramePr>
        <p:xfrm>
          <a:off x="832860" y="4984384"/>
          <a:ext cx="10148553" cy="798852"/>
        </p:xfrm>
        <a:graphic>
          <a:graphicData uri="http://schemas.openxmlformats.org/drawingml/2006/table">
            <a:tbl>
              <a:tblPr firstRow="1" bandRow="1">
                <a:tableStyleId>{5C22544A-7EE6-4342-B048-85BDC9FD1C3A}</a:tableStyleId>
              </a:tblPr>
              <a:tblGrid>
                <a:gridCol w="4891388"/>
                <a:gridCol w="5257165"/>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اجمالي عدد التعينات في الجهة</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عدد الموظفين الذين تم تعيينهم على وظائف مخطط لها</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5887154" y="168490"/>
            <a:ext cx="5142402" cy="400110"/>
          </a:xfrm>
          <a:prstGeom prst="rect">
            <a:avLst/>
          </a:prstGeom>
          <a:noFill/>
        </p:spPr>
        <p:txBody>
          <a:bodyPr wrap="square" rtlCol="0">
            <a:spAutoFit/>
          </a:bodyPr>
          <a:lstStyle/>
          <a:p>
            <a:pPr algn="r" rtl="1"/>
            <a:r>
              <a:rPr lang="ar-AE" sz="2000" b="1" dirty="0" smtClean="0">
                <a:solidFill>
                  <a:srgbClr val="B68A35"/>
                </a:solidFill>
                <a:latin typeface="Sakkal Majalla" panose="02000000000000000000" pitchFamily="2" charset="-78"/>
                <a:cs typeface="Sakkal Majalla" panose="02000000000000000000" pitchFamily="2" charset="-78"/>
              </a:rPr>
              <a:t>تابع/ مؤشر جودة تطبيق نظام التخطيط الاستراتيجي للقوى العاملة </a:t>
            </a:r>
            <a:endParaRPr lang="en-US" sz="2000" b="1" dirty="0">
              <a:solidFill>
                <a:srgbClr val="B68A35"/>
              </a:solidFill>
              <a:latin typeface="Sakkal Majalla" panose="02000000000000000000" pitchFamily="2" charset="-78"/>
              <a:cs typeface="Sakkal Majalla" panose="02000000000000000000" pitchFamily="2" charset="-78"/>
            </a:endParaRPr>
          </a:p>
        </p:txBody>
      </p:sp>
      <p:sp>
        <p:nvSpPr>
          <p:cNvPr id="14" name="Round Same Side Corner Rectangle 13"/>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6" name="Group 15"/>
          <p:cNvGrpSpPr/>
          <p:nvPr/>
        </p:nvGrpSpPr>
        <p:grpSpPr>
          <a:xfrm rot="5400000">
            <a:off x="11469348" y="1447264"/>
            <a:ext cx="676330" cy="712800"/>
            <a:chOff x="8586654" y="1180188"/>
            <a:chExt cx="676330" cy="712800"/>
          </a:xfrm>
        </p:grpSpPr>
        <p:sp>
          <p:nvSpPr>
            <p:cNvPr id="17" name="Pentagon 16"/>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86785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50422" y="6382112"/>
            <a:ext cx="548068" cy="365125"/>
          </a:xfrm>
          <a:solidFill>
            <a:srgbClr val="B68A35"/>
          </a:solidFill>
        </p:spPr>
        <p:txBody>
          <a:bodyPr/>
          <a:lstStyle/>
          <a:p>
            <a:pPr algn="ctr"/>
            <a:fld id="{56427F38-63A5-4D63-9399-D970397CA46A}" type="slidenum">
              <a:rPr lang="en-US" smtClean="0">
                <a:solidFill>
                  <a:schemeClr val="bg1"/>
                </a:solidFill>
              </a:rPr>
              <a:pPr algn="ctr"/>
              <a:t>26</a:t>
            </a:fld>
            <a:endParaRPr lang="en-US" dirty="0">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5149312" y="673473"/>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877" y="2560369"/>
            <a:ext cx="10569998" cy="10204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AE" dirty="0" smtClean="0">
              <a:solidFill>
                <a:schemeClr val="tx1"/>
              </a:solidFill>
              <a:latin typeface="Sakkal Majalla" panose="02000000000000000000" pitchFamily="2" charset="-78"/>
              <a:cs typeface="Sakkal Majalla" panose="02000000000000000000" pitchFamily="2" charset="-78"/>
            </a:endParaRPr>
          </a:p>
          <a:p>
            <a:pPr marL="285750" indent="-285750" algn="just" rtl="1">
              <a:buClr>
                <a:srgbClr val="B68A35"/>
              </a:buClr>
              <a:buFont typeface="Wingdings" panose="05000000000000000000" pitchFamily="2" charset="2"/>
              <a:buChar char="Ø"/>
            </a:pPr>
            <a:r>
              <a:rPr lang="ar-AE" dirty="0">
                <a:solidFill>
                  <a:schemeClr val="tx1"/>
                </a:solidFill>
                <a:effectLst>
                  <a:glow rad="38100">
                    <a:srgbClr val="548235">
                      <a:alpha val="40000"/>
                    </a:srgbClr>
                  </a:glow>
                </a:effectLst>
                <a:latin typeface="Sakkal Majalla" panose="02000000000000000000" pitchFamily="2" charset="-78"/>
                <a:cs typeface="Sakkal Majalla" panose="02000000000000000000" pitchFamily="2" charset="-78"/>
              </a:rPr>
              <a:t>يقيس هذا المؤشر نسبة ملء الشواغر في الوظائف المستهدفة ( </a:t>
            </a:r>
            <a:r>
              <a:rPr lang="en-US" dirty="0">
                <a:solidFill>
                  <a:schemeClr val="tx1"/>
                </a:solidFill>
                <a:effectLst>
                  <a:glow rad="38100">
                    <a:srgbClr val="548235">
                      <a:alpha val="40000"/>
                    </a:srgbClr>
                  </a:glow>
                </a:effectLst>
                <a:latin typeface="Sakkal Majalla" panose="02000000000000000000" pitchFamily="2" charset="-78"/>
                <a:cs typeface="Sakkal Majalla" panose="02000000000000000000" pitchFamily="2" charset="-78"/>
              </a:rPr>
              <a:t>Critical Jobs</a:t>
            </a:r>
            <a:r>
              <a:rPr lang="ar-AE" dirty="0">
                <a:solidFill>
                  <a:schemeClr val="tx1"/>
                </a:solidFill>
                <a:effectLst>
                  <a:glow rad="38100">
                    <a:srgbClr val="548235">
                      <a:alpha val="40000"/>
                    </a:srgbClr>
                  </a:glow>
                </a:effectLst>
                <a:latin typeface="Sakkal Majalla" panose="02000000000000000000" pitchFamily="2" charset="-78"/>
                <a:cs typeface="Sakkal Majalla" panose="02000000000000000000" pitchFamily="2" charset="-78"/>
              </a:rPr>
              <a:t>  ) والمصنفة وفق النظام الالكتروني للتخطيط الاستراتيجي للقوى العاملة في الحكومة الاتحادية على أنها </a:t>
            </a:r>
            <a:r>
              <a:rPr lang="ar-AE" b="1" u="sng" dirty="0">
                <a:solidFill>
                  <a:schemeClr val="tx1"/>
                </a:solidFill>
                <a:effectLst>
                  <a:glow rad="38100">
                    <a:srgbClr val="548235">
                      <a:alpha val="40000"/>
                    </a:srgbClr>
                  </a:glow>
                </a:effectLst>
                <a:latin typeface="Sakkal Majalla" panose="02000000000000000000" pitchFamily="2" charset="-78"/>
                <a:cs typeface="Sakkal Majalla" panose="02000000000000000000" pitchFamily="2" charset="-78"/>
              </a:rPr>
              <a:t>وظائف الزامية للجهة بموجب قانون تنظيمي وتعتبر ضرورية لتحقيق رؤية وأهداف حكومة دولة الإمارات الاستراتيجية</a:t>
            </a:r>
            <a:r>
              <a:rPr lang="ar-AE" dirty="0" smtClean="0">
                <a:solidFill>
                  <a:prstClr val="black"/>
                </a:solidFill>
                <a:latin typeface="Sakkal Majalla" panose="02000000000000000000" pitchFamily="2" charset="-78"/>
                <a:cs typeface="Sakkal Majalla" panose="02000000000000000000" pitchFamily="2" charset="-78"/>
              </a:rPr>
              <a:t>.</a:t>
            </a:r>
            <a:endParaRPr lang="ar-AE" dirty="0">
              <a:solidFill>
                <a:prstClr val="black"/>
              </a:solidFill>
              <a:latin typeface="Sakkal Majalla" panose="02000000000000000000" pitchFamily="2" charset="-78"/>
              <a:cs typeface="Sakkal Majalla" panose="02000000000000000000" pitchFamily="2" charset="-78"/>
            </a:endParaRP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7" name="Rectangle 6"/>
          <p:cNvSpPr/>
          <p:nvPr/>
        </p:nvSpPr>
        <p:spPr>
          <a:xfrm>
            <a:off x="9866526" y="1789653"/>
            <a:ext cx="1173718"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069198339"/>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74983759"/>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97484599"/>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Rectangle 11"/>
          <p:cNvSpPr/>
          <p:nvPr/>
        </p:nvSpPr>
        <p:spPr>
          <a:xfrm>
            <a:off x="9955134"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p:cNvSpPr/>
          <p:nvPr/>
        </p:nvSpPr>
        <p:spPr>
          <a:xfrm>
            <a:off x="5584818" y="668525"/>
            <a:ext cx="5275804"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ملء الشواغر في الوظائف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المستهدفة </a:t>
            </a:r>
            <a:r>
              <a:rPr lang="en-GB"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(Critical Jobs)</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2221891581"/>
              </p:ext>
            </p:extLst>
          </p:nvPr>
        </p:nvGraphicFramePr>
        <p:xfrm>
          <a:off x="573150" y="4984384"/>
          <a:ext cx="10148553" cy="798852"/>
        </p:xfrm>
        <a:graphic>
          <a:graphicData uri="http://schemas.openxmlformats.org/drawingml/2006/table">
            <a:tbl>
              <a:tblPr firstRow="1" bandRow="1">
                <a:tableStyleId>{5C22544A-7EE6-4342-B048-85BDC9FD1C3A}</a:tableStyleId>
              </a:tblPr>
              <a:tblGrid>
                <a:gridCol w="5190021"/>
                <a:gridCol w="4958532"/>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اجمالي عدد الوظائف المستهدفة</a:t>
                      </a:r>
                      <a:r>
                        <a:rPr lang="en-GB" b="1" dirty="0" smtClean="0">
                          <a:latin typeface="Sakkal Majalla" panose="02000000000000000000" pitchFamily="2" charset="-78"/>
                          <a:cs typeface="Sakkal Majalla" panose="02000000000000000000" pitchFamily="2" charset="-78"/>
                        </a:rPr>
                        <a:t> (Critical Jobs)</a:t>
                      </a:r>
                      <a:r>
                        <a:rPr lang="ar-AE" b="1" dirty="0" smtClean="0">
                          <a:latin typeface="Sakkal Majalla" panose="02000000000000000000" pitchFamily="2" charset="-78"/>
                          <a:cs typeface="Sakkal Majalla" panose="02000000000000000000" pitchFamily="2" charset="-78"/>
                        </a:rPr>
                        <a:t> </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عدد الشواغر في الوظائف المستهدفة</a:t>
                      </a:r>
                      <a:r>
                        <a:rPr lang="en-GB" b="1" dirty="0" smtClean="0">
                          <a:latin typeface="Sakkal Majalla" panose="02000000000000000000" pitchFamily="2" charset="-78"/>
                          <a:cs typeface="Sakkal Majalla" panose="02000000000000000000" pitchFamily="2" charset="-78"/>
                        </a:rPr>
                        <a:t>(Critical Jobs)</a:t>
                      </a:r>
                      <a:r>
                        <a:rPr lang="ar-AE" b="1" dirty="0" smtClean="0">
                          <a:latin typeface="Sakkal Majalla" panose="02000000000000000000" pitchFamily="2" charset="-78"/>
                          <a:cs typeface="Sakkal Majalla" panose="02000000000000000000" pitchFamily="2" charset="-78"/>
                        </a:rPr>
                        <a:t> التي تم ملؤها</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Round Same Side Corner Rectangle 12"/>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6" name="Group 15"/>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64337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63302" y="6356355"/>
            <a:ext cx="663977" cy="365125"/>
          </a:xfrm>
          <a:solidFill>
            <a:srgbClr val="B68A35"/>
          </a:solidFill>
        </p:spPr>
        <p:txBody>
          <a:bodyPr/>
          <a:lstStyle/>
          <a:p>
            <a:pPr algn="ctr"/>
            <a:fld id="{56427F38-63A5-4D63-9399-D970397CA46A}" type="slidenum">
              <a:rPr lang="en-US" smtClean="0">
                <a:solidFill>
                  <a:schemeClr val="bg1"/>
                </a:solidFill>
              </a:rPr>
              <a:pPr algn="ctr"/>
              <a:t>27</a:t>
            </a:fld>
            <a:endParaRPr lang="en-US" dirty="0">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5149312" y="673473"/>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782" y="2560369"/>
            <a:ext cx="10805970" cy="12656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Clr>
                <a:srgbClr val="B68A35"/>
              </a:buClr>
            </a:pPr>
            <a:endParaRPr lang="ar-AE" dirty="0" smtClean="0">
              <a:solidFill>
                <a:schemeClr val="tx1"/>
              </a:solidFill>
              <a:latin typeface="Sakkal Majalla" panose="02000000000000000000" pitchFamily="2" charset="-78"/>
              <a:cs typeface="Sakkal Majalla" panose="02000000000000000000" pitchFamily="2" charset="-78"/>
            </a:endParaRPr>
          </a:p>
          <a:p>
            <a:pPr marL="285750" indent="-285750" algn="just" rtl="1">
              <a:buClr>
                <a:srgbClr val="B68A35"/>
              </a:buClr>
              <a:buFont typeface="Wingdings" panose="05000000000000000000" pitchFamily="2" charset="2"/>
              <a:buChar char="Ø"/>
            </a:pP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يقيس هذا المؤشر نسبة الوظائف </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الرئيسية من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اجمالي الوظائف في الجهة الاتحادية والتي </a:t>
            </a:r>
            <a:r>
              <a:rPr lang="ar-AE" b="1" u="sng"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تعتبر وظائف أساسية مطلوبة لتنفيذ وتحقيق الأهداف الاستراتيجية والمبادرات الخاصة بالجهة</a:t>
            </a:r>
            <a:endParaRPr lang="en-US" b="1" u="sng"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10164430"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218884978"/>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85902194"/>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70443791"/>
              </p:ext>
            </p:extLst>
          </p:nvPr>
        </p:nvGraphicFramePr>
        <p:xfrm>
          <a:off x="832974" y="1166840"/>
          <a:ext cx="989824" cy="96256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Rectangle 11"/>
          <p:cNvSpPr/>
          <p:nvPr/>
        </p:nvSpPr>
        <p:spPr>
          <a:xfrm>
            <a:off x="9872011"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5580812" y="668525"/>
            <a:ext cx="5283819"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a:t>
            </a: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الوظائف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الرئيسية من </a:t>
            </a: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اجمالي الوظائف </a:t>
            </a:r>
            <a:r>
              <a:rPr lang="en-GB"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(Core Jobs)</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79576958"/>
              </p:ext>
            </p:extLst>
          </p:nvPr>
        </p:nvGraphicFramePr>
        <p:xfrm>
          <a:off x="465490" y="4866801"/>
          <a:ext cx="10148553" cy="798852"/>
        </p:xfrm>
        <a:graphic>
          <a:graphicData uri="http://schemas.openxmlformats.org/drawingml/2006/table">
            <a:tbl>
              <a:tblPr firstRow="1" bandRow="1">
                <a:tableStyleId>{5C22544A-7EE6-4342-B048-85BDC9FD1C3A}</a:tableStyleId>
              </a:tblPr>
              <a:tblGrid>
                <a:gridCol w="4891388"/>
                <a:gridCol w="5257165"/>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اجمالي عدد الوظائف في الجهة </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latin typeface="Sakkal Majalla" panose="02000000000000000000" pitchFamily="2" charset="-78"/>
                          <a:cs typeface="Sakkal Majalla" panose="02000000000000000000" pitchFamily="2" charset="-78"/>
                        </a:rPr>
                        <a:t>عدد الوظائف الرئيسية في الجهة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Round Same Side Corner Rectangle 12"/>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35941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14816" y="6291961"/>
            <a:ext cx="535190" cy="365125"/>
          </a:xfrm>
          <a:solidFill>
            <a:srgbClr val="B68A35"/>
          </a:solidFill>
        </p:spPr>
        <p:txBody>
          <a:bodyPr/>
          <a:lstStyle/>
          <a:p>
            <a:pPr algn="ctr"/>
            <a:fld id="{56427F38-63A5-4D63-9399-D970397CA46A}" type="slidenum">
              <a:rPr lang="en-US" smtClean="0">
                <a:solidFill>
                  <a:schemeClr val="bg1"/>
                </a:solidFill>
              </a:rPr>
              <a:pPr algn="ctr"/>
              <a:t>28</a:t>
            </a:fld>
            <a:endParaRPr lang="en-US">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4094015" y="676092"/>
            <a:ext cx="6894535"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29702" y="2355195"/>
            <a:ext cx="5856330" cy="10204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AE" dirty="0" smtClean="0">
              <a:solidFill>
                <a:schemeClr val="tx1"/>
              </a:solidFill>
              <a:latin typeface="Sakkal Majalla" panose="02000000000000000000" pitchFamily="2" charset="-78"/>
              <a:cs typeface="Sakkal Majalla" panose="02000000000000000000" pitchFamily="2" charset="-78"/>
            </a:endParaRPr>
          </a:p>
          <a:p>
            <a:pPr algn="just" rtl="1"/>
            <a:r>
              <a:rPr lang="ar-AE" dirty="0">
                <a:solidFill>
                  <a:schemeClr val="tx1"/>
                </a:solidFill>
                <a:latin typeface="Sakkal Majalla" panose="02000000000000000000" pitchFamily="2" charset="-78"/>
                <a:cs typeface="Sakkal Majalla" panose="02000000000000000000" pitchFamily="2" charset="-78"/>
              </a:rPr>
              <a:t>يهدف هذا المؤشر الى قياس مستوى فعالية وكفاءة  الخدمات التي تقدمها إدارات الموارد البشرية في الجهات لموظفيها وبقية الوحدات التنظيمية </a:t>
            </a:r>
            <a:r>
              <a:rPr lang="ar-AE" dirty="0" smtClean="0">
                <a:solidFill>
                  <a:schemeClr val="tx1"/>
                </a:solidFill>
                <a:latin typeface="Sakkal Majalla" panose="02000000000000000000" pitchFamily="2" charset="-78"/>
                <a:cs typeface="Sakkal Majalla" panose="02000000000000000000" pitchFamily="2" charset="-78"/>
              </a:rPr>
              <a:t>والمتعاملين</a:t>
            </a:r>
            <a:r>
              <a:rPr lang="en-GB" dirty="0" smtClean="0">
                <a:solidFill>
                  <a:schemeClr val="tx1"/>
                </a:solidFill>
                <a:latin typeface="Sakkal Majalla" panose="02000000000000000000" pitchFamily="2" charset="-78"/>
                <a:cs typeface="Sakkal Majalla" panose="02000000000000000000" pitchFamily="2" charset="-78"/>
              </a:rPr>
              <a:t> </a:t>
            </a:r>
            <a:r>
              <a:rPr lang="ar-AE" dirty="0" smtClean="0">
                <a:solidFill>
                  <a:schemeClr val="tx1"/>
                </a:solidFill>
                <a:latin typeface="Sakkal Majalla" panose="02000000000000000000" pitchFamily="2" charset="-78"/>
                <a:cs typeface="Sakkal Majalla" panose="02000000000000000000" pitchFamily="2" charset="-78"/>
              </a:rPr>
              <a:t> وفق </a:t>
            </a:r>
            <a:r>
              <a:rPr lang="ar-AE" b="1" u="sng" dirty="0" smtClean="0">
                <a:solidFill>
                  <a:schemeClr val="tx1"/>
                </a:solidFill>
                <a:latin typeface="Sakkal Majalla" panose="02000000000000000000" pitchFamily="2" charset="-78"/>
                <a:cs typeface="Sakkal Majalla" panose="02000000000000000000" pitchFamily="2" charset="-78"/>
              </a:rPr>
              <a:t>الدليل </a:t>
            </a:r>
            <a:r>
              <a:rPr lang="ar-AE" b="1" u="sng" dirty="0" err="1" smtClean="0">
                <a:solidFill>
                  <a:schemeClr val="tx1"/>
                </a:solidFill>
                <a:latin typeface="Sakkal Majalla" panose="02000000000000000000" pitchFamily="2" charset="-78"/>
                <a:cs typeface="Sakkal Majalla" panose="02000000000000000000" pitchFamily="2" charset="-78"/>
              </a:rPr>
              <a:t>الاسترشادي</a:t>
            </a:r>
            <a:r>
              <a:rPr lang="ar-AE" b="1" u="sng" dirty="0" smtClean="0">
                <a:solidFill>
                  <a:schemeClr val="tx1"/>
                </a:solidFill>
                <a:latin typeface="Sakkal Majalla" panose="02000000000000000000" pitchFamily="2" charset="-78"/>
                <a:cs typeface="Sakkal Majalla" panose="02000000000000000000" pitchFamily="2" charset="-78"/>
              </a:rPr>
              <a:t> لمسرعات خدمات الموارد البشرية الصادر عن الهيئة </a:t>
            </a:r>
            <a:endParaRPr lang="en-US" b="1" u="sng" dirty="0">
              <a:solidFill>
                <a:schemeClr val="tx1"/>
              </a:solidFill>
              <a:latin typeface="Sakkal Majalla" panose="02000000000000000000" pitchFamily="2" charset="-78"/>
              <a:cs typeface="Sakkal Majalla" panose="02000000000000000000" pitchFamily="2" charset="-78"/>
            </a:endParaRP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7" name="Rectangle 6"/>
          <p:cNvSpPr/>
          <p:nvPr/>
        </p:nvSpPr>
        <p:spPr>
          <a:xfrm>
            <a:off x="10050132"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52817218"/>
              </p:ext>
            </p:extLst>
          </p:nvPr>
        </p:nvGraphicFramePr>
        <p:xfrm>
          <a:off x="3031411" y="1156653"/>
          <a:ext cx="934676" cy="961329"/>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17681294"/>
              </p:ext>
            </p:extLst>
          </p:nvPr>
        </p:nvGraphicFramePr>
        <p:xfrm>
          <a:off x="1955444" y="1154083"/>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الوسط أفضل </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75757903"/>
              </p:ext>
            </p:extLst>
          </p:nvPr>
        </p:nvGraphicFramePr>
        <p:xfrm>
          <a:off x="489397" y="1166840"/>
          <a:ext cx="1333401" cy="100309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موظف</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لكل وحدة تنظيمية </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Rectangle 11"/>
          <p:cNvSpPr/>
          <p:nvPr/>
        </p:nvSpPr>
        <p:spPr>
          <a:xfrm>
            <a:off x="10035704" y="3786582"/>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3966087" y="692487"/>
            <a:ext cx="6766607" cy="400110"/>
          </a:xfrm>
          <a:prstGeom prst="rect">
            <a:avLst/>
          </a:prstGeom>
        </p:spPr>
        <p:txBody>
          <a:bodyPr wrap="square">
            <a:spAutoFit/>
          </a:bodyPr>
          <a:lstStyle/>
          <a:p>
            <a:pPr algn="ctr" rtl="1">
              <a:spcBef>
                <a:spcPts val="600"/>
              </a:spcBef>
            </a:pP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a:t>
            </a:r>
            <a:r>
              <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الالتزام باتفاقيات مستوى الخدمة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(HR SLAs)</a:t>
            </a:r>
          </a:p>
        </p:txBody>
      </p:sp>
      <p:pic>
        <p:nvPicPr>
          <p:cNvPr id="15" name="Picture 14"/>
          <p:cNvPicPr>
            <a:picLocks noChangeAspect="1"/>
          </p:cNvPicPr>
          <p:nvPr/>
        </p:nvPicPr>
        <p:blipFill rotWithShape="1">
          <a:blip r:embed="rId2"/>
          <a:srcRect r="3133"/>
          <a:stretch/>
        </p:blipFill>
        <p:spPr>
          <a:xfrm>
            <a:off x="1" y="2524990"/>
            <a:ext cx="5143500" cy="3414655"/>
          </a:xfrm>
          <a:prstGeom prst="rect">
            <a:avLst/>
          </a:prstGeom>
        </p:spPr>
      </p:pic>
      <p:graphicFrame>
        <p:nvGraphicFramePr>
          <p:cNvPr id="17" name="Content Placeholder 9"/>
          <p:cNvGraphicFramePr>
            <a:graphicFrameLocks/>
          </p:cNvGraphicFramePr>
          <p:nvPr>
            <p:extLst>
              <p:ext uri="{D42A27DB-BD31-4B8C-83A1-F6EECF244321}">
                <p14:modId xmlns:p14="http://schemas.microsoft.com/office/powerpoint/2010/main" val="308905996"/>
              </p:ext>
            </p:extLst>
          </p:nvPr>
        </p:nvGraphicFramePr>
        <p:xfrm>
          <a:off x="5229703" y="4631679"/>
          <a:ext cx="5856330" cy="1005840"/>
        </p:xfrm>
        <a:graphic>
          <a:graphicData uri="http://schemas.openxmlformats.org/drawingml/2006/table">
            <a:tbl>
              <a:tblPr firstRow="1" bandRow="1">
                <a:tableStyleId>{5C22544A-7EE6-4342-B048-85BDC9FD1C3A}</a:tableStyleId>
              </a:tblPr>
              <a:tblGrid>
                <a:gridCol w="2822628"/>
                <a:gridCol w="3033702"/>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a:lnSpc>
                          <a:spcPct val="100000"/>
                        </a:lnSpc>
                      </a:pPr>
                      <a:r>
                        <a:rPr lang="ar-AE" b="1" dirty="0" smtClean="0">
                          <a:solidFill>
                            <a:srgbClr val="000000"/>
                          </a:solidFill>
                          <a:latin typeface="Sakkal Majalla" panose="02000000000000000000" pitchFamily="2" charset="-78"/>
                          <a:cs typeface="Sakkal Majalla" panose="02000000000000000000" pitchFamily="2" charset="-78"/>
                        </a:rPr>
                        <a:t>اجمالي عدد خدمات إدارة الموارد البشرية في الجهة</a:t>
                      </a:r>
                      <a:endParaRPr lang="en-US" b="1"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rgbClr val="000000"/>
                          </a:solidFill>
                          <a:latin typeface="Sakkal Majalla" panose="02000000000000000000" pitchFamily="2" charset="-78"/>
                          <a:cs typeface="Sakkal Majalla" panose="02000000000000000000" pitchFamily="2" charset="-78"/>
                        </a:rPr>
                        <a:t>مجموع نسب الالتزام بالأطر الزمنية المحددة لخدمات الموارد البشرية في الجهة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97166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40575" y="6382113"/>
            <a:ext cx="470794" cy="365125"/>
          </a:xfrm>
          <a:solidFill>
            <a:srgbClr val="B68A35"/>
          </a:solidFill>
        </p:spPr>
        <p:txBody>
          <a:bodyPr/>
          <a:lstStyle/>
          <a:p>
            <a:fld id="{56427F38-63A5-4D63-9399-D970397CA46A}" type="slidenum">
              <a:rPr lang="en-US" smtClean="0">
                <a:solidFill>
                  <a:schemeClr val="bg1"/>
                </a:solidFill>
              </a:rPr>
              <a:pPr/>
              <a:t>29</a:t>
            </a:fld>
            <a:endParaRPr lang="en-US" dirty="0">
              <a:solidFill>
                <a:schemeClr val="bg1"/>
              </a:solidFill>
            </a:endParaRPr>
          </a:p>
        </p:txBody>
      </p:sp>
      <p:sp>
        <p:nvSpPr>
          <p:cNvPr id="7" name="Round Same Side Corner Rectangle 6"/>
          <p:cNvSpPr/>
          <p:nvPr/>
        </p:nvSpPr>
        <p:spPr>
          <a:xfrm>
            <a:off x="4094015" y="662031"/>
            <a:ext cx="6894535" cy="453503"/>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6087" y="692487"/>
            <a:ext cx="6766607" cy="400110"/>
          </a:xfrm>
          <a:prstGeom prst="rect">
            <a:avLst/>
          </a:prstGeom>
        </p:spPr>
        <p:txBody>
          <a:bodyPr wrap="square">
            <a:spAutoFit/>
          </a:bodyPr>
          <a:lstStyle/>
          <a:p>
            <a:pPr algn="ctr" rtl="1">
              <a:spcBef>
                <a:spcPts val="600"/>
              </a:spcBef>
            </a:pP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القائمة الاسترشادية لمستهدفات اتفاقية مستوى الخدمة للإدارات الموارد البشرية </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a:blip r:embed="rId2"/>
          <a:stretch>
            <a:fillRect/>
          </a:stretch>
        </p:blipFill>
        <p:spPr>
          <a:xfrm>
            <a:off x="1751527" y="1115535"/>
            <a:ext cx="7688687" cy="5645124"/>
          </a:xfrm>
          <a:prstGeom prst="rect">
            <a:avLst/>
          </a:prstGeom>
        </p:spPr>
      </p:pic>
      <p:cxnSp>
        <p:nvCxnSpPr>
          <p:cNvPr id="6" name="Straight Connector 5"/>
          <p:cNvCxnSpPr/>
          <p:nvPr/>
        </p:nvCxnSpPr>
        <p:spPr>
          <a:xfrm flipH="1">
            <a:off x="0" y="1125948"/>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ound Same Side Corner Rectangle 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0250302" y="3514266"/>
            <a:ext cx="2826937"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err="1"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الحوكمة</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2" name="Group 11"/>
          <p:cNvGrpSpPr/>
          <p:nvPr/>
        </p:nvGrpSpPr>
        <p:grpSpPr>
          <a:xfrm rot="5400000">
            <a:off x="11469348" y="1447264"/>
            <a:ext cx="676330" cy="712800"/>
            <a:chOff x="8586654" y="1180188"/>
            <a:chExt cx="676330" cy="712800"/>
          </a:xfrm>
        </p:grpSpPr>
        <p:sp>
          <p:nvSpPr>
            <p:cNvPr id="13" name="Pentagon 1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05590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910" y="6492875"/>
            <a:ext cx="472144" cy="365125"/>
          </a:xfrm>
          <a:solidFill>
            <a:srgbClr val="B68A35"/>
          </a:solidFill>
        </p:spPr>
        <p:txBody>
          <a:bodyPr/>
          <a:lstStyle/>
          <a:p>
            <a:pPr algn="ctr"/>
            <a:fld id="{56427F38-63A5-4D63-9399-D970397CA46A}" type="slidenum">
              <a:rPr lang="en-US" smtClean="0">
                <a:solidFill>
                  <a:schemeClr val="bg1"/>
                </a:solidFill>
              </a:rPr>
              <a:pPr algn="ctr"/>
              <a:t>3</a:t>
            </a:fld>
            <a:endParaRPr lang="en-US"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1250"/>
          <a:stretch/>
        </p:blipFill>
        <p:spPr>
          <a:xfrm>
            <a:off x="450699" y="1363183"/>
            <a:ext cx="2786210" cy="2965594"/>
          </a:xfrm>
          <a:prstGeom prst="rect">
            <a:avLst/>
          </a:prstGeom>
        </p:spPr>
      </p:pic>
      <p:sp>
        <p:nvSpPr>
          <p:cNvPr id="4" name="Round Same Side Corner Rectangle 3"/>
          <p:cNvSpPr/>
          <p:nvPr/>
        </p:nvSpPr>
        <p:spPr>
          <a:xfrm>
            <a:off x="4964976" y="549418"/>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flipH="1">
            <a:off x="0" y="98493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64439" y="588123"/>
            <a:ext cx="2047741" cy="461665"/>
          </a:xfrm>
          <a:prstGeom prst="rect">
            <a:avLst/>
          </a:prstGeom>
          <a:noFill/>
        </p:spPr>
        <p:txBody>
          <a:bodyPr wrap="square" rtlCol="0">
            <a:spAutoFit/>
          </a:bodyPr>
          <a:lstStyle/>
          <a:p>
            <a:pPr algn="ctr" rtl="1"/>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المقدمــــــــــــــــــــــــــــــــــــــــــــــــــــــــــــة</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3644721" y="1077421"/>
            <a:ext cx="8403558" cy="5632311"/>
          </a:xfrm>
          <a:prstGeom prst="rect">
            <a:avLst/>
          </a:prstGeom>
        </p:spPr>
        <p:txBody>
          <a:bodyPr wrap="square">
            <a:spAutoFit/>
          </a:bodyPr>
          <a:lstStyle/>
          <a:p>
            <a:pPr algn="justLow" rtl="1" eaLnBrk="0" fontAlgn="base" hangingPunct="0">
              <a:lnSpc>
                <a:spcPct val="150000"/>
              </a:lnSpc>
              <a:spcBef>
                <a:spcPct val="0"/>
              </a:spcBef>
              <a:buClr>
                <a:srgbClr val="D01C1E"/>
              </a:buClr>
              <a:buSzPct val="95000"/>
              <a:defRPr/>
            </a:pPr>
            <a:r>
              <a:rPr lang="ar-AE" sz="2000" dirty="0" smtClean="0">
                <a:latin typeface="Sakkal Majalla" panose="02000000000000000000" pitchFamily="2" charset="-78"/>
                <a:cs typeface="Sakkal Majalla" panose="02000000000000000000" pitchFamily="2" charset="-78"/>
              </a:rPr>
              <a:t>تماشيا مع استراتيجية حكومة دولة الامارات و</a:t>
            </a:r>
            <a:r>
              <a:rPr lang="ar-AE" sz="2000" dirty="0">
                <a:latin typeface="Sakkal Majalla" panose="02000000000000000000" pitchFamily="2" charset="-78"/>
                <a:cs typeface="Sakkal Majalla" panose="02000000000000000000" pitchFamily="2" charset="-78"/>
              </a:rPr>
              <a:t> وصولاً لتحقيق رؤية الإمارات </a:t>
            </a:r>
            <a:r>
              <a:rPr lang="ar-AE" sz="2000" dirty="0" smtClean="0">
                <a:latin typeface="Sakkal Majalla" panose="02000000000000000000" pitchFamily="2" charset="-78"/>
                <a:cs typeface="Sakkal Majalla" panose="02000000000000000000" pitchFamily="2" charset="-78"/>
              </a:rPr>
              <a:t>2021،  </a:t>
            </a:r>
            <a:r>
              <a:rPr lang="ar-AE" sz="2000" dirty="0">
                <a:latin typeface="Sakkal Majalla" panose="02000000000000000000" pitchFamily="2" charset="-78"/>
                <a:cs typeface="Sakkal Majalla" panose="02000000000000000000" pitchFamily="2" charset="-78"/>
              </a:rPr>
              <a:t>قامت الهيئة الاتحادية للموارد البشرية الحكومية بتطبيق أفضل الممارسات في مجال استشراف المستقبل في الرأسمال البشري لمواكبة ديناميكية تطور ممارسات وإجراءات الموارد البشرية على حكومة دولة الإمارات وفق منهجية علمية واضحة وقابلة للتطبيق، ومن ضمنها مبادرة قياس مستوى تطور ممارسات الموارد البشرية في الحكومة الاتحادية </a:t>
            </a:r>
            <a:r>
              <a:rPr lang="en-GB" sz="2000" dirty="0">
                <a:latin typeface="Sakkal Majalla" panose="02000000000000000000" pitchFamily="2" charset="-78"/>
                <a:cs typeface="Sakkal Majalla" panose="02000000000000000000" pitchFamily="2" charset="-78"/>
              </a:rPr>
              <a:t>(HRMI)</a:t>
            </a:r>
            <a:r>
              <a:rPr lang="ar-AE" sz="2000" dirty="0">
                <a:latin typeface="Sakkal Majalla" panose="02000000000000000000" pitchFamily="2" charset="-78"/>
                <a:cs typeface="Sakkal Majalla" panose="02000000000000000000" pitchFamily="2" charset="-78"/>
              </a:rPr>
              <a:t> </a:t>
            </a:r>
            <a:r>
              <a:rPr lang="ar-AE" sz="2000" dirty="0" smtClean="0">
                <a:latin typeface="Sakkal Majalla" panose="02000000000000000000" pitchFamily="2" charset="-78"/>
                <a:cs typeface="Sakkal Majalla" panose="02000000000000000000" pitchFamily="2" charset="-78"/>
              </a:rPr>
              <a:t> والتي تم اطلاقها في </a:t>
            </a:r>
            <a:r>
              <a:rPr lang="ar-AE" sz="2000" dirty="0">
                <a:latin typeface="Sakkal Majalla" panose="02000000000000000000" pitchFamily="2" charset="-78"/>
                <a:cs typeface="Sakkal Majalla" panose="02000000000000000000" pitchFamily="2" charset="-78"/>
              </a:rPr>
              <a:t>عام 2018 </a:t>
            </a:r>
            <a:r>
              <a:rPr lang="ar-AE" sz="2000" dirty="0" smtClean="0">
                <a:latin typeface="Sakkal Majalla" panose="02000000000000000000" pitchFamily="2" charset="-78"/>
                <a:cs typeface="Sakkal Majalla" panose="02000000000000000000" pitchFamily="2" charset="-78"/>
              </a:rPr>
              <a:t>بهدف:</a:t>
            </a:r>
          </a:p>
          <a:p>
            <a:pPr marL="342900" indent="-342900" algn="just" rtl="1" eaLnBrk="0" fontAlgn="base" hangingPunct="0">
              <a:lnSpc>
                <a:spcPct val="150000"/>
              </a:lnSpc>
              <a:spcBef>
                <a:spcPct val="0"/>
              </a:spcBef>
              <a:buSzPct val="95000"/>
              <a:buFont typeface="Arial" panose="020B0604020202020204" pitchFamily="34" charset="0"/>
              <a:buChar char="•"/>
              <a:defRPr/>
            </a:pPr>
            <a:r>
              <a:rPr lang="ar-AE" sz="2000" dirty="0" smtClean="0">
                <a:latin typeface="Sakkal Majalla" panose="02000000000000000000" pitchFamily="2" charset="-78"/>
                <a:cs typeface="Sakkal Majalla" panose="02000000000000000000" pitchFamily="2" charset="-78"/>
              </a:rPr>
              <a:t>تعزيز </a:t>
            </a:r>
            <a:r>
              <a:rPr lang="ar-AE" sz="2000" dirty="0">
                <a:latin typeface="Sakkal Majalla" panose="02000000000000000000" pitchFamily="2" charset="-78"/>
                <a:cs typeface="Sakkal Majalla" panose="02000000000000000000" pitchFamily="2" charset="-78"/>
              </a:rPr>
              <a:t>تنافسية الدولة وإبراز دورها كنموذج رائد اقليمياً وعالمياً في ابتكار وتطوير ممارسات متعلقة بالموارد البشرية  ( العنصر الثاني من رؤية الإمارات 2021: متحدون في المصير وتعزيز مكانة الإمارات في الساحة الدولية ).</a:t>
            </a:r>
          </a:p>
          <a:p>
            <a:pPr marL="342900" indent="-342900" algn="just" rtl="1" eaLnBrk="0" fontAlgn="base" hangingPunct="0">
              <a:lnSpc>
                <a:spcPct val="150000"/>
              </a:lnSpc>
              <a:spcBef>
                <a:spcPct val="0"/>
              </a:spcBef>
              <a:buClr>
                <a:schemeClr val="tx1"/>
              </a:buClr>
              <a:buSzPct val="95000"/>
              <a:buFont typeface="Arial" panose="020B0604020202020204" pitchFamily="34" charset="0"/>
              <a:buChar char="•"/>
              <a:defRPr/>
            </a:pPr>
            <a:r>
              <a:rPr lang="ar-AE" sz="2000" dirty="0">
                <a:latin typeface="Sakkal Majalla" panose="02000000000000000000" pitchFamily="2" charset="-78"/>
                <a:cs typeface="Sakkal Majalla" panose="02000000000000000000" pitchFamily="2" charset="-78"/>
              </a:rPr>
              <a:t>مواءمة خطط تطوير رأسمال البشري في الجهات الاتحادية والمحلية مع استراتيجية وتوجّه حكومة الإمارات بهدف رفع الكفاءات وتوظيف الطاقات الكامنة للرأسمال البشري في دولة الإمارات ( العنصر الثالث من رؤية الإمارات 2021: متحدون في المعرفة : الطاقة الكامنة لرأسمال البشري المواطن).</a:t>
            </a:r>
          </a:p>
          <a:p>
            <a:pPr marL="342900" indent="-342900" algn="just" rtl="1" eaLnBrk="0" fontAlgn="base" hangingPunct="0">
              <a:lnSpc>
                <a:spcPct val="150000"/>
              </a:lnSpc>
              <a:spcBef>
                <a:spcPct val="0"/>
              </a:spcBef>
              <a:buClr>
                <a:schemeClr val="tx1"/>
              </a:buClr>
              <a:buSzPct val="95000"/>
              <a:buFont typeface="Arial" panose="020B0604020202020204" pitchFamily="34" charset="0"/>
              <a:buChar char="•"/>
              <a:defRPr/>
            </a:pPr>
            <a:r>
              <a:rPr lang="ar-AE" sz="2000" dirty="0">
                <a:latin typeface="Sakkal Majalla" panose="02000000000000000000" pitchFamily="2" charset="-78"/>
                <a:cs typeface="Sakkal Majalla" panose="02000000000000000000" pitchFamily="2" charset="-78"/>
              </a:rPr>
              <a:t>تعزيز إنتاجية رأسمال البشري على مستوى الحكومة الاتحادية والحكومات المحلية وتوفير بيئة عمل سعيدة ومحفزة ( العنصر الثالث من رؤية الإمارات 2021: متحدون في المعرفة و اقتصاد معرفي عالي الإنتاجية</a:t>
            </a:r>
            <a:r>
              <a:rPr lang="ar-AE" sz="2000" dirty="0" smtClean="0">
                <a:latin typeface="Sakkal Majalla" panose="02000000000000000000" pitchFamily="2" charset="-78"/>
                <a:cs typeface="Sakkal Majalla" panose="02000000000000000000" pitchFamily="2" charset="-78"/>
              </a:rPr>
              <a:t>)</a:t>
            </a:r>
            <a:endParaRPr lang="ar-AE" sz="2000"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stretch>
            <a:fillRect/>
          </a:stretch>
        </p:blipFill>
        <p:spPr>
          <a:xfrm>
            <a:off x="351982" y="4328777"/>
            <a:ext cx="2983645" cy="1737172"/>
          </a:xfrm>
          <a:prstGeom prst="rect">
            <a:avLst/>
          </a:prstGeom>
        </p:spPr>
      </p:pic>
    </p:spTree>
    <p:extLst>
      <p:ext uri="{BB962C8B-B14F-4D97-AF65-F5344CB8AC3E}">
        <p14:creationId xmlns:p14="http://schemas.microsoft.com/office/powerpoint/2010/main" val="175831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0828" y="6382114"/>
            <a:ext cx="531753" cy="353537"/>
          </a:xfrm>
          <a:solidFill>
            <a:srgbClr val="B68A35"/>
          </a:solidFill>
        </p:spPr>
        <p:txBody>
          <a:bodyPr/>
          <a:lstStyle/>
          <a:p>
            <a:pPr algn="ctr"/>
            <a:fld id="{56427F38-63A5-4D63-9399-D970397CA46A}" type="slidenum">
              <a:rPr lang="en-US" smtClean="0">
                <a:solidFill>
                  <a:schemeClr val="bg1"/>
                </a:solidFill>
              </a:rPr>
              <a:pPr algn="ctr"/>
              <a:t>30</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8250" y="2804294"/>
            <a:ext cx="4898145" cy="1015663"/>
          </a:xfrm>
          <a:prstGeom prst="rect">
            <a:avLst/>
          </a:prstGeom>
        </p:spPr>
        <p:txBody>
          <a:bodyPr wrap="square">
            <a:spAutoFit/>
          </a:bodyPr>
          <a:lstStyle/>
          <a:p>
            <a:pPr algn="ctr">
              <a:lnSpc>
                <a:spcPct val="150000"/>
              </a:lnSpc>
            </a:pPr>
            <a:r>
              <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 كفاءة التوظيف</a:t>
            </a: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466613" y="2696983"/>
            <a:ext cx="1213583" cy="1206417"/>
          </a:xfrm>
          <a:prstGeom prst="rect">
            <a:avLst/>
          </a:prstGeom>
        </p:spPr>
      </p:pic>
    </p:spTree>
    <p:extLst>
      <p:ext uri="{BB962C8B-B14F-4D97-AF65-F5344CB8AC3E}">
        <p14:creationId xmlns:p14="http://schemas.microsoft.com/office/powerpoint/2010/main" val="266655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023" y="6418769"/>
            <a:ext cx="483862" cy="365125"/>
          </a:xfrm>
          <a:solidFill>
            <a:srgbClr val="B68A35"/>
          </a:solidFill>
        </p:spPr>
        <p:txBody>
          <a:bodyPr/>
          <a:lstStyle/>
          <a:p>
            <a:pPr algn="ctr"/>
            <a:fld id="{56427F38-63A5-4D63-9399-D970397CA46A}" type="slidenum">
              <a:rPr lang="en-US" smtClean="0">
                <a:solidFill>
                  <a:schemeClr val="bg1"/>
                </a:solidFill>
              </a:rPr>
              <a:pPr algn="ctr"/>
              <a:t>31</a:t>
            </a:fld>
            <a:endParaRPr lang="en-US" dirty="0">
              <a:solidFill>
                <a:schemeClr val="bg1"/>
              </a:solidFill>
            </a:endParaRPr>
          </a:p>
        </p:txBody>
      </p:sp>
      <p:cxnSp>
        <p:nvCxnSpPr>
          <p:cNvPr id="3" name="Straight Connector 2"/>
          <p:cNvCxnSpPr/>
          <p:nvPr/>
        </p:nvCxnSpPr>
        <p:spPr>
          <a:xfrm flipH="1">
            <a:off x="0" y="96141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4" name="Round Same Side Corner Rectangle 3"/>
          <p:cNvSpPr/>
          <p:nvPr/>
        </p:nvSpPr>
        <p:spPr>
          <a:xfrm>
            <a:off x="4185900" y="223310"/>
            <a:ext cx="674616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40181" y="277985"/>
            <a:ext cx="6843775" cy="400110"/>
          </a:xfrm>
          <a:prstGeom prst="rect">
            <a:avLst/>
          </a:prstGeom>
          <a:noFill/>
        </p:spPr>
        <p:txBody>
          <a:bodyPr wrap="square" rtlCol="0">
            <a:spAutoFit/>
          </a:bodyPr>
          <a:lstStyle/>
          <a:p>
            <a:pPr algn="ctr" rtl="1"/>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مؤشرات محور كفاءة التوظيف </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3810916062"/>
              </p:ext>
            </p:extLst>
          </p:nvPr>
        </p:nvGraphicFramePr>
        <p:xfrm>
          <a:off x="457705" y="4228822"/>
          <a:ext cx="704525" cy="654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844055208"/>
              </p:ext>
            </p:extLst>
          </p:nvPr>
        </p:nvGraphicFramePr>
        <p:xfrm>
          <a:off x="422856" y="3013401"/>
          <a:ext cx="710567" cy="670435"/>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 Diagonal Corner Rectangle 8"/>
          <p:cNvSpPr/>
          <p:nvPr/>
        </p:nvSpPr>
        <p:spPr>
          <a:xfrm>
            <a:off x="1299240" y="1120159"/>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9504" y="2511212"/>
            <a:ext cx="2440879" cy="400110"/>
          </a:xfrm>
          <a:prstGeom prst="rect">
            <a:avLst/>
          </a:prstGeom>
        </p:spPr>
        <p:txBody>
          <a:bodyPr wrap="square">
            <a:spAutoFit/>
          </a:bodyPr>
          <a:lstStyle/>
          <a:p>
            <a:pPr algn="ctr" fontAlgn="base">
              <a:spcBef>
                <a:spcPct val="0"/>
              </a:spcBef>
              <a:spcAft>
                <a:spcPct val="0"/>
              </a:spcAft>
            </a:pPr>
            <a:r>
              <a:rPr lang="ar-AE" sz="2000" b="1" dirty="0" smtClean="0">
                <a:latin typeface="Sakkal Majalla" panose="02000000000000000000" pitchFamily="2" charset="-78"/>
                <a:cs typeface="Sakkal Majalla" panose="02000000000000000000" pitchFamily="2" charset="-78"/>
              </a:rPr>
              <a:t>4. </a:t>
            </a:r>
            <a:r>
              <a:rPr lang="ar-AE" sz="2000" b="1" dirty="0">
                <a:latin typeface="Sakkal Majalla" panose="02000000000000000000" pitchFamily="2" charset="-78"/>
                <a:cs typeface="Sakkal Majalla" panose="02000000000000000000" pitchFamily="2" charset="-78"/>
              </a:rPr>
              <a:t>التحول الرقمي في التوظيف</a:t>
            </a:r>
          </a:p>
        </p:txBody>
      </p:sp>
      <p:pic>
        <p:nvPicPr>
          <p:cNvPr id="11" name="Picture 10"/>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368345" y="1126735"/>
            <a:ext cx="1158696" cy="1316650"/>
          </a:xfrm>
          <a:prstGeom prst="rect">
            <a:avLst/>
          </a:prstGeom>
        </p:spPr>
      </p:pic>
      <p:pic>
        <p:nvPicPr>
          <p:cNvPr id="12" name="Picture 11"/>
          <p:cNvPicPr>
            <a:picLocks noChangeAspect="1"/>
          </p:cNvPicPr>
          <p:nvPr/>
        </p:nvPicPr>
        <p:blipFill rotWithShape="1">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b="8283"/>
          <a:stretch/>
        </p:blipFill>
        <p:spPr>
          <a:xfrm>
            <a:off x="1669832" y="1417011"/>
            <a:ext cx="556396" cy="540419"/>
          </a:xfrm>
          <a:prstGeom prst="rect">
            <a:avLst/>
          </a:prstGeom>
        </p:spPr>
      </p:pic>
      <p:sp>
        <p:nvSpPr>
          <p:cNvPr id="13" name="Rectangle 12"/>
          <p:cNvSpPr/>
          <p:nvPr/>
        </p:nvSpPr>
        <p:spPr>
          <a:xfrm>
            <a:off x="-257577" y="3200694"/>
            <a:ext cx="3207833" cy="584775"/>
          </a:xfrm>
          <a:prstGeom prst="rect">
            <a:avLst/>
          </a:prstGeom>
        </p:spPr>
        <p:txBody>
          <a:bodyPr wrap="square">
            <a:spAutoFit/>
          </a:bodyPr>
          <a:lstStyle/>
          <a:p>
            <a:pPr algn="r" rtl="1"/>
            <a:r>
              <a:rPr lang="ar-AE" sz="1600" b="1" dirty="0">
                <a:solidFill>
                  <a:srgbClr val="B68A35"/>
                </a:solidFill>
                <a:latin typeface="Sakkal Majalla" panose="02000000000000000000" pitchFamily="2" charset="-78"/>
                <a:cs typeface="Sakkal Majalla" panose="02000000000000000000" pitchFamily="2" charset="-78"/>
              </a:rPr>
              <a:t> نسبة الشواغر المعلنة من خلال نظام التوظيف الالكتروني (</a:t>
            </a:r>
            <a:r>
              <a:rPr lang="en-US" sz="1600" b="1" dirty="0">
                <a:solidFill>
                  <a:srgbClr val="B68A35"/>
                </a:solidFill>
                <a:latin typeface="Sakkal Majalla" panose="02000000000000000000" pitchFamily="2" charset="-78"/>
                <a:cs typeface="Sakkal Majalla" panose="02000000000000000000" pitchFamily="2" charset="-78"/>
              </a:rPr>
              <a:t>i-recruitment</a:t>
            </a:r>
            <a:r>
              <a:rPr lang="ar-AE" sz="1600" b="1" dirty="0">
                <a:solidFill>
                  <a:srgbClr val="B68A35"/>
                </a:solidFill>
                <a:latin typeface="Sakkal Majalla" panose="02000000000000000000" pitchFamily="2" charset="-78"/>
                <a:cs typeface="Sakkal Majalla" panose="02000000000000000000" pitchFamily="2" charset="-78"/>
              </a:rPr>
              <a:t> </a:t>
            </a:r>
            <a:r>
              <a:rPr lang="ar-AE" sz="1600" b="1" dirty="0" smtClean="0">
                <a:solidFill>
                  <a:srgbClr val="B68A35"/>
                </a:solidFill>
                <a:latin typeface="Sakkal Majalla" panose="02000000000000000000" pitchFamily="2" charset="-78"/>
                <a:cs typeface="Sakkal Majalla" panose="02000000000000000000" pitchFamily="2" charset="-78"/>
              </a:rPr>
              <a:t>)</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14" name="Rectangle 13"/>
          <p:cNvSpPr/>
          <p:nvPr/>
        </p:nvSpPr>
        <p:spPr>
          <a:xfrm>
            <a:off x="175636" y="4379460"/>
            <a:ext cx="2774619" cy="584775"/>
          </a:xfrm>
          <a:prstGeom prst="rect">
            <a:avLst/>
          </a:prstGeom>
        </p:spPr>
        <p:txBody>
          <a:bodyPr wrap="square">
            <a:spAutoFit/>
          </a:bodyPr>
          <a:lstStyle/>
          <a:p>
            <a:pPr algn="r" rtl="1"/>
            <a:r>
              <a:rPr lang="en-US" sz="1600" b="1" dirty="0">
                <a:solidFill>
                  <a:srgbClr val="B68A35"/>
                </a:solidFill>
                <a:latin typeface="Sakkal Majalla" panose="02000000000000000000" pitchFamily="2" charset="-78"/>
                <a:cs typeface="Sakkal Majalla" panose="02000000000000000000" pitchFamily="2" charset="-78"/>
              </a:rPr>
              <a:t>نسبة الموظفين المعينين باستخدام نظام التوظيف </a:t>
            </a:r>
            <a:r>
              <a:rPr lang="en-US" sz="1600" b="1" dirty="0" err="1">
                <a:solidFill>
                  <a:srgbClr val="B68A35"/>
                </a:solidFill>
                <a:latin typeface="Sakkal Majalla" panose="02000000000000000000" pitchFamily="2" charset="-78"/>
                <a:cs typeface="Sakkal Majalla" panose="02000000000000000000" pitchFamily="2" charset="-78"/>
              </a:rPr>
              <a:t>الالكتروني</a:t>
            </a:r>
            <a:r>
              <a:rPr lang="en-US" sz="1600" b="1" dirty="0">
                <a:solidFill>
                  <a:srgbClr val="B68A35"/>
                </a:solidFill>
                <a:latin typeface="Sakkal Majalla" panose="02000000000000000000" pitchFamily="2" charset="-78"/>
                <a:cs typeface="Sakkal Majalla" panose="02000000000000000000" pitchFamily="2" charset="-78"/>
              </a:rPr>
              <a:t> </a:t>
            </a:r>
            <a:r>
              <a:rPr lang="ar-AE" sz="1600" b="1" dirty="0" smtClean="0">
                <a:solidFill>
                  <a:srgbClr val="B68A35"/>
                </a:solidFill>
                <a:latin typeface="Sakkal Majalla" panose="02000000000000000000" pitchFamily="2" charset="-78"/>
                <a:cs typeface="Sakkal Majalla" panose="02000000000000000000" pitchFamily="2" charset="-78"/>
              </a:rPr>
              <a:t>(</a:t>
            </a:r>
            <a:r>
              <a:rPr lang="en-US" sz="1600" b="1" dirty="0">
                <a:solidFill>
                  <a:srgbClr val="B68A35"/>
                </a:solidFill>
                <a:latin typeface="Sakkal Majalla" panose="02000000000000000000" pitchFamily="2" charset="-78"/>
                <a:cs typeface="Sakkal Majalla" panose="02000000000000000000" pitchFamily="2" charset="-78"/>
              </a:rPr>
              <a:t>i-recruitment</a:t>
            </a:r>
            <a:r>
              <a:rPr lang="ar-AE" sz="1600" b="1" dirty="0">
                <a:solidFill>
                  <a:srgbClr val="B68A35"/>
                </a:solidFill>
                <a:latin typeface="Sakkal Majalla" panose="02000000000000000000" pitchFamily="2" charset="-78"/>
                <a:cs typeface="Sakkal Majalla" panose="02000000000000000000" pitchFamily="2" charset="-78"/>
              </a:rPr>
              <a:t> </a:t>
            </a:r>
            <a:r>
              <a:rPr lang="ar-AE" sz="1600" b="1" dirty="0" smtClean="0">
                <a:solidFill>
                  <a:srgbClr val="B68A35"/>
                </a:solidFill>
                <a:latin typeface="Sakkal Majalla" panose="02000000000000000000" pitchFamily="2" charset="-78"/>
                <a:cs typeface="Sakkal Majalla" panose="02000000000000000000" pitchFamily="2" charset="-78"/>
              </a:rPr>
              <a:t>)</a:t>
            </a:r>
            <a:endParaRPr lang="en-US" sz="1600" b="1" dirty="0">
              <a:solidFill>
                <a:srgbClr val="B68A35"/>
              </a:solidFill>
              <a:latin typeface="Sakkal Majalla" panose="02000000000000000000" pitchFamily="2" charset="-78"/>
              <a:cs typeface="Sakkal Majalla" panose="02000000000000000000" pitchFamily="2" charset="-78"/>
            </a:endParaRPr>
          </a:p>
        </p:txBody>
      </p:sp>
      <p:cxnSp>
        <p:nvCxnSpPr>
          <p:cNvPr id="19" name="Elbow Connector 18"/>
          <p:cNvCxnSpPr/>
          <p:nvPr/>
        </p:nvCxnSpPr>
        <p:spPr>
          <a:xfrm rot="16200000" flipV="1">
            <a:off x="842554" y="4565047"/>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13261" y="6041785"/>
            <a:ext cx="3484012" cy="338554"/>
          </a:xfrm>
          <a:prstGeom prst="rect">
            <a:avLst/>
          </a:prstGeom>
        </p:spPr>
        <p:txBody>
          <a:bodyPr wrap="square">
            <a:spAutoFit/>
          </a:bodyPr>
          <a:lstStyle/>
          <a:p>
            <a:pPr lvl="0" algn="r" rtl="1"/>
            <a:r>
              <a:rPr lang="ar-SA" sz="1600" b="1" dirty="0" smtClean="0">
                <a:solidFill>
                  <a:srgbClr val="B68A35"/>
                </a:solidFill>
                <a:latin typeface="Sakkal Majalla" panose="02000000000000000000" pitchFamily="2" charset="-78"/>
                <a:cs typeface="Sakkal Majalla" panose="02000000000000000000" pitchFamily="2" charset="-78"/>
              </a:rPr>
              <a:t>نسبة </a:t>
            </a:r>
            <a:r>
              <a:rPr lang="ar-SA" sz="1600" b="1" dirty="0">
                <a:solidFill>
                  <a:srgbClr val="B68A35"/>
                </a:solidFill>
                <a:latin typeface="Sakkal Majalla" panose="02000000000000000000" pitchFamily="2" charset="-78"/>
                <a:cs typeface="Sakkal Majalla" panose="02000000000000000000" pitchFamily="2" charset="-78"/>
              </a:rPr>
              <a:t>الموظفين الحاصلين على </a:t>
            </a:r>
            <a:r>
              <a:rPr lang="ar-SA" sz="1600" b="1" dirty="0" smtClean="0">
                <a:solidFill>
                  <a:srgbClr val="B68A35"/>
                </a:solidFill>
                <a:latin typeface="Sakkal Majalla" panose="02000000000000000000" pitchFamily="2" charset="-78"/>
                <a:cs typeface="Sakkal Majalla" panose="02000000000000000000" pitchFamily="2" charset="-78"/>
              </a:rPr>
              <a:t>ترقيات</a:t>
            </a:r>
            <a:endParaRPr lang="en-US" sz="1600" b="1" dirty="0">
              <a:solidFill>
                <a:srgbClr val="B68A35"/>
              </a:solidFill>
              <a:latin typeface="Sakkal Majalla" panose="02000000000000000000" pitchFamily="2" charset="-78"/>
              <a:cs typeface="Sakkal Majalla" panose="02000000000000000000" pitchFamily="2" charset="-78"/>
            </a:endParaRPr>
          </a:p>
        </p:txBody>
      </p:sp>
      <p:graphicFrame>
        <p:nvGraphicFramePr>
          <p:cNvPr id="21" name="Chart 20"/>
          <p:cNvGraphicFramePr>
            <a:graphicFrameLocks/>
          </p:cNvGraphicFramePr>
          <p:nvPr>
            <p:extLst>
              <p:ext uri="{D42A27DB-BD31-4B8C-83A1-F6EECF244321}">
                <p14:modId xmlns:p14="http://schemas.microsoft.com/office/powerpoint/2010/main" val="2528049278"/>
              </p:ext>
            </p:extLst>
          </p:nvPr>
        </p:nvGraphicFramePr>
        <p:xfrm>
          <a:off x="3235354" y="4288949"/>
          <a:ext cx="801137" cy="8229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3559120506"/>
              </p:ext>
            </p:extLst>
          </p:nvPr>
        </p:nvGraphicFramePr>
        <p:xfrm>
          <a:off x="6373370" y="2848083"/>
          <a:ext cx="731352" cy="6999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683034664"/>
              </p:ext>
            </p:extLst>
          </p:nvPr>
        </p:nvGraphicFramePr>
        <p:xfrm>
          <a:off x="6305728" y="4536593"/>
          <a:ext cx="743948" cy="6816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a:graphicFrameLocks/>
          </p:cNvGraphicFramePr>
          <p:nvPr>
            <p:extLst>
              <p:ext uri="{D42A27DB-BD31-4B8C-83A1-F6EECF244321}">
                <p14:modId xmlns:p14="http://schemas.microsoft.com/office/powerpoint/2010/main" val="4051372766"/>
              </p:ext>
            </p:extLst>
          </p:nvPr>
        </p:nvGraphicFramePr>
        <p:xfrm>
          <a:off x="9107446" y="4343724"/>
          <a:ext cx="816392" cy="7555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hart 25"/>
          <p:cNvGraphicFramePr>
            <a:graphicFrameLocks/>
          </p:cNvGraphicFramePr>
          <p:nvPr>
            <p:extLst>
              <p:ext uri="{D42A27DB-BD31-4B8C-83A1-F6EECF244321}">
                <p14:modId xmlns:p14="http://schemas.microsoft.com/office/powerpoint/2010/main" val="1492940367"/>
              </p:ext>
            </p:extLst>
          </p:nvPr>
        </p:nvGraphicFramePr>
        <p:xfrm>
          <a:off x="9160526" y="2784325"/>
          <a:ext cx="743949" cy="703794"/>
        </p:xfrm>
        <a:graphic>
          <a:graphicData uri="http://schemas.openxmlformats.org/drawingml/2006/chart">
            <c:chart xmlns:c="http://schemas.openxmlformats.org/drawingml/2006/chart" xmlns:r="http://schemas.openxmlformats.org/officeDocument/2006/relationships" r:id="rId10"/>
          </a:graphicData>
        </a:graphic>
      </p:graphicFrame>
      <p:sp>
        <p:nvSpPr>
          <p:cNvPr id="27" name="Round Diagonal Corner Rectangle 26"/>
          <p:cNvSpPr/>
          <p:nvPr/>
        </p:nvSpPr>
        <p:spPr>
          <a:xfrm>
            <a:off x="10176132" y="111800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27"/>
          <p:cNvSpPr/>
          <p:nvPr/>
        </p:nvSpPr>
        <p:spPr>
          <a:xfrm>
            <a:off x="7419203" y="111800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 Diagonal Corner Rectangle 28"/>
          <p:cNvSpPr/>
          <p:nvPr/>
        </p:nvSpPr>
        <p:spPr>
          <a:xfrm>
            <a:off x="4517560" y="111800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660339" y="2511212"/>
            <a:ext cx="2292703" cy="400110"/>
          </a:xfrm>
          <a:prstGeom prst="rect">
            <a:avLst/>
          </a:prstGeom>
        </p:spPr>
        <p:txBody>
          <a:bodyPr wrap="square">
            <a:spAutoFit/>
          </a:bodyPr>
          <a:lstStyle/>
          <a:p>
            <a:pPr algn="ctr" fontAlgn="base">
              <a:spcBef>
                <a:spcPct val="0"/>
              </a:spcBef>
              <a:spcAft>
                <a:spcPct val="0"/>
              </a:spcAft>
            </a:pPr>
            <a:r>
              <a:rPr lang="ar-AE" sz="2000" b="1" dirty="0">
                <a:latin typeface="Sakkal Majalla" panose="02000000000000000000" pitchFamily="2" charset="-78"/>
                <a:cs typeface="Sakkal Majalla" panose="02000000000000000000" pitchFamily="2" charset="-78"/>
              </a:rPr>
              <a:t>2</a:t>
            </a:r>
            <a:r>
              <a:rPr lang="ar-AE" sz="2000" b="1" dirty="0" smtClean="0">
                <a:latin typeface="Sakkal Majalla" panose="02000000000000000000" pitchFamily="2" charset="-78"/>
                <a:cs typeface="Sakkal Majalla" panose="02000000000000000000" pitchFamily="2" charset="-78"/>
              </a:rPr>
              <a:t>. الدوران </a:t>
            </a:r>
            <a:r>
              <a:rPr lang="ar-AE" sz="2000" b="1" dirty="0">
                <a:latin typeface="Sakkal Majalla" panose="02000000000000000000" pitchFamily="2" charset="-78"/>
                <a:cs typeface="Sakkal Majalla" panose="02000000000000000000" pitchFamily="2" charset="-78"/>
              </a:rPr>
              <a:t>الوظيفي</a:t>
            </a:r>
            <a:endParaRPr lang="en-GB" sz="2000" b="1" dirty="0">
              <a:latin typeface="Sakkal Majalla" panose="02000000000000000000" pitchFamily="2" charset="-78"/>
              <a:cs typeface="Sakkal Majalla" panose="02000000000000000000" pitchFamily="2" charset="-78"/>
            </a:endParaRPr>
          </a:p>
        </p:txBody>
      </p:sp>
      <p:sp>
        <p:nvSpPr>
          <p:cNvPr id="31" name="Rectangle 30"/>
          <p:cNvSpPr/>
          <p:nvPr/>
        </p:nvSpPr>
        <p:spPr>
          <a:xfrm>
            <a:off x="9969123" y="2464376"/>
            <a:ext cx="1642898" cy="707886"/>
          </a:xfrm>
          <a:prstGeom prst="rect">
            <a:avLst/>
          </a:prstGeom>
        </p:spPr>
        <p:txBody>
          <a:bodyPr wrap="square">
            <a:spAutoFit/>
          </a:bodyPr>
          <a:lstStyle/>
          <a:p>
            <a:pPr algn="ctr" rtl="1" fontAlgn="base">
              <a:spcBef>
                <a:spcPct val="0"/>
              </a:spcBef>
              <a:spcAft>
                <a:spcPct val="0"/>
              </a:spcAft>
            </a:pPr>
            <a:r>
              <a:rPr lang="ar-AE" sz="2000" b="1" dirty="0" smtClean="0">
                <a:latin typeface="Sakkal Majalla" panose="02000000000000000000" pitchFamily="2" charset="-78"/>
                <a:cs typeface="Sakkal Majalla" panose="02000000000000000000" pitchFamily="2" charset="-78"/>
              </a:rPr>
              <a:t>1. التوطين</a:t>
            </a:r>
          </a:p>
          <a:p>
            <a:pPr algn="ctr" rtl="1" fontAlgn="base">
              <a:spcBef>
                <a:spcPct val="0"/>
              </a:spcBef>
              <a:spcAft>
                <a:spcPct val="0"/>
              </a:spcAft>
            </a:pPr>
            <a:r>
              <a:rPr lang="ar-AE" sz="2000" b="1" dirty="0" smtClean="0">
                <a:latin typeface="Sakkal Majalla" panose="02000000000000000000" pitchFamily="2" charset="-78"/>
                <a:cs typeface="Sakkal Majalla" panose="02000000000000000000" pitchFamily="2" charset="-78"/>
              </a:rPr>
              <a:t> (مؤشر استراتيجي)</a:t>
            </a:r>
            <a:endParaRPr lang="ar-AE" sz="2000" b="1" dirty="0">
              <a:latin typeface="Sakkal Majalla" panose="02000000000000000000" pitchFamily="2" charset="-78"/>
              <a:cs typeface="Sakkal Majalla" panose="02000000000000000000" pitchFamily="2" charset="-78"/>
            </a:endParaRPr>
          </a:p>
        </p:txBody>
      </p:sp>
      <p:sp>
        <p:nvSpPr>
          <p:cNvPr id="32" name="Rectangle 31"/>
          <p:cNvSpPr/>
          <p:nvPr/>
        </p:nvSpPr>
        <p:spPr>
          <a:xfrm>
            <a:off x="3914830" y="2502476"/>
            <a:ext cx="1901483" cy="400110"/>
          </a:xfrm>
          <a:prstGeom prst="rect">
            <a:avLst/>
          </a:prstGeom>
        </p:spPr>
        <p:txBody>
          <a:bodyPr wrap="none">
            <a:spAutoFit/>
          </a:bodyPr>
          <a:lstStyle/>
          <a:p>
            <a:pPr algn="r" rtl="1" fontAlgn="base">
              <a:spcBef>
                <a:spcPct val="0"/>
              </a:spcBef>
              <a:spcAft>
                <a:spcPct val="0"/>
              </a:spcAft>
            </a:pPr>
            <a:r>
              <a:rPr lang="ar-AE" sz="2000" b="1" dirty="0" smtClean="0">
                <a:latin typeface="Sakkal Majalla" panose="02000000000000000000" pitchFamily="2" charset="-78"/>
                <a:cs typeface="Sakkal Majalla" panose="02000000000000000000" pitchFamily="2" charset="-78"/>
              </a:rPr>
              <a:t>3. تقييم </a:t>
            </a:r>
            <a:r>
              <a:rPr lang="ar-AE" sz="2000" b="1" dirty="0">
                <a:latin typeface="Sakkal Majalla" panose="02000000000000000000" pitchFamily="2" charset="-78"/>
                <a:cs typeface="Sakkal Majalla" panose="02000000000000000000" pitchFamily="2" charset="-78"/>
              </a:rPr>
              <a:t>الأداء</a:t>
            </a:r>
            <a:r>
              <a:rPr lang="ar-AE" sz="2000" b="1" dirty="0" smtClean="0">
                <a:latin typeface="Sakkal Majalla" panose="02000000000000000000" pitchFamily="2" charset="-78"/>
                <a:cs typeface="Sakkal Majalla" panose="02000000000000000000" pitchFamily="2" charset="-78"/>
              </a:rPr>
              <a:t> </a:t>
            </a:r>
            <a:r>
              <a:rPr lang="ar-AE" sz="2000" b="1" dirty="0">
                <a:latin typeface="Sakkal Majalla" panose="02000000000000000000" pitchFamily="2" charset="-78"/>
                <a:cs typeface="Sakkal Majalla" panose="02000000000000000000" pitchFamily="2" charset="-78"/>
              </a:rPr>
              <a:t>الوظيفي</a:t>
            </a:r>
            <a:endParaRPr lang="en-US" sz="2000" b="1" dirty="0">
              <a:latin typeface="Sakkal Majalla" panose="02000000000000000000" pitchFamily="2" charset="-78"/>
              <a:cs typeface="Sakkal Majalla" panose="02000000000000000000" pitchFamily="2" charset="-78"/>
            </a:endParaRPr>
          </a:p>
        </p:txBody>
      </p:sp>
      <p:pic>
        <p:nvPicPr>
          <p:cNvPr id="34" name="Picture 33"/>
          <p:cNvPicPr>
            <a:picLocks noChangeAspect="1"/>
          </p:cNvPicPr>
          <p:nvPr/>
        </p:nvPicPr>
        <p:blipFill rotWithShape="1">
          <a:blip r:embed="rId11"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18659" t="19608" r="15694" b="29019"/>
          <a:stretch/>
        </p:blipFill>
        <p:spPr>
          <a:xfrm>
            <a:off x="7565400" y="1274921"/>
            <a:ext cx="1009617" cy="853289"/>
          </a:xfrm>
          <a:prstGeom prst="rect">
            <a:avLst/>
          </a:prstGeom>
        </p:spPr>
      </p:pic>
      <p:pic>
        <p:nvPicPr>
          <p:cNvPr id="35" name="Picture 34"/>
          <p:cNvPicPr>
            <a:picLocks noChangeAspect="1"/>
          </p:cNvPicPr>
          <p:nvPr/>
        </p:nvPicPr>
        <p:blipFill rotWithShape="1">
          <a:blip r:embed="rId12" cstate="print">
            <a:clrChange>
              <a:clrFrom>
                <a:srgbClr val="FEFEFE"/>
              </a:clrFrom>
              <a:clrTo>
                <a:srgbClr val="FEFEFE">
                  <a:alpha val="0"/>
                </a:srgbClr>
              </a:clrTo>
            </a:clrChange>
            <a:biLevel thresh="25000"/>
            <a:extLst>
              <a:ext uri="{28A0092B-C50C-407E-A947-70E740481C1C}">
                <a14:useLocalDpi xmlns:a14="http://schemas.microsoft.com/office/drawing/2010/main" val="0"/>
              </a:ext>
            </a:extLst>
          </a:blip>
          <a:srcRect l="9281" t="9106" r="22442" b="31347"/>
          <a:stretch/>
        </p:blipFill>
        <p:spPr>
          <a:xfrm>
            <a:off x="10647185" y="1406999"/>
            <a:ext cx="879114" cy="688667"/>
          </a:xfrm>
          <a:prstGeom prst="rect">
            <a:avLst/>
          </a:prstGeom>
        </p:spPr>
      </p:pic>
      <p:pic>
        <p:nvPicPr>
          <p:cNvPr id="36" name="Picture 35"/>
          <p:cNvPicPr>
            <a:picLocks noChangeAspect="1"/>
          </p:cNvPicPr>
          <p:nvPr/>
        </p:nvPicPr>
        <p:blipFill rotWithShape="1">
          <a:blip r:embed="rId13">
            <a:clrChange>
              <a:clrFrom>
                <a:srgbClr val="FFFFFF"/>
              </a:clrFrom>
              <a:clrTo>
                <a:srgbClr val="FFFFFF">
                  <a:alpha val="0"/>
                </a:srgbClr>
              </a:clrTo>
            </a:clrChange>
            <a:biLevel thresh="25000"/>
          </a:blip>
          <a:srcRect l="62046" t="41750" r="20530" b="27812"/>
          <a:stretch/>
        </p:blipFill>
        <p:spPr>
          <a:xfrm>
            <a:off x="10262179" y="1417011"/>
            <a:ext cx="618464" cy="711199"/>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12952" y="1245951"/>
            <a:ext cx="911228" cy="911228"/>
          </a:xfrm>
          <a:prstGeom prst="rect">
            <a:avLst/>
          </a:prstGeom>
          <a:noFill/>
          <a:ln>
            <a:noFill/>
          </a:ln>
        </p:spPr>
      </p:pic>
      <p:sp>
        <p:nvSpPr>
          <p:cNvPr id="38" name="Rectangle 37"/>
          <p:cNvSpPr/>
          <p:nvPr/>
        </p:nvSpPr>
        <p:spPr>
          <a:xfrm>
            <a:off x="9506498" y="3339001"/>
            <a:ext cx="2149238" cy="338554"/>
          </a:xfrm>
          <a:prstGeom prst="rect">
            <a:avLst/>
          </a:prstGeom>
        </p:spPr>
        <p:txBody>
          <a:bodyPr wrap="square">
            <a:spAutoFit/>
          </a:bodyPr>
          <a:lstStyle/>
          <a:p>
            <a:pPr algn="r" rtl="1"/>
            <a:r>
              <a:rPr lang="ar-AE" sz="1600" b="1" dirty="0" smtClean="0">
                <a:solidFill>
                  <a:srgbClr val="B68A35"/>
                </a:solidFill>
                <a:latin typeface="Sakkal Majalla" panose="02000000000000000000" pitchFamily="2" charset="-78"/>
                <a:cs typeface="Sakkal Majalla" panose="02000000000000000000" pitchFamily="2" charset="-78"/>
              </a:rPr>
              <a:t>نسبة التوطين الاجمالية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9" name="Rectangle 38"/>
          <p:cNvSpPr/>
          <p:nvPr/>
        </p:nvSpPr>
        <p:spPr>
          <a:xfrm>
            <a:off x="9292577" y="3934899"/>
            <a:ext cx="2475442" cy="338554"/>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a:t>
            </a:r>
            <a:r>
              <a:rPr lang="en-US" sz="1600" b="1" dirty="0" smtClean="0">
                <a:solidFill>
                  <a:srgbClr val="B68A35"/>
                </a:solidFill>
                <a:latin typeface="Sakkal Majalla" panose="02000000000000000000" pitchFamily="2" charset="-78"/>
                <a:cs typeface="Sakkal Majalla" panose="02000000000000000000" pitchFamily="2" charset="-78"/>
              </a:rPr>
              <a:t> </a:t>
            </a:r>
            <a:r>
              <a:rPr lang="ar-AE" sz="1600" b="1" dirty="0" smtClean="0">
                <a:solidFill>
                  <a:srgbClr val="B68A35"/>
                </a:solidFill>
                <a:latin typeface="Sakkal Majalla" panose="02000000000000000000" pitchFamily="2" charset="-78"/>
                <a:cs typeface="Sakkal Majalla" panose="02000000000000000000" pitchFamily="2" charset="-78"/>
              </a:rPr>
              <a:t>المحقق من مستهدف التوطين</a:t>
            </a:r>
            <a:endParaRPr lang="ar-AE" sz="1600" b="1" dirty="0">
              <a:solidFill>
                <a:srgbClr val="B68A35"/>
              </a:solidFill>
              <a:latin typeface="Sakkal Majalla" panose="02000000000000000000" pitchFamily="2" charset="-78"/>
              <a:cs typeface="Sakkal Majalla" panose="02000000000000000000" pitchFamily="2" charset="-78"/>
            </a:endParaRPr>
          </a:p>
        </p:txBody>
      </p:sp>
      <p:sp>
        <p:nvSpPr>
          <p:cNvPr id="41" name="Rectangle 40"/>
          <p:cNvSpPr/>
          <p:nvPr/>
        </p:nvSpPr>
        <p:spPr>
          <a:xfrm>
            <a:off x="9237019" y="4553977"/>
            <a:ext cx="2522887" cy="338554"/>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الزيادة في أعداد المواطنين</a:t>
            </a:r>
            <a:endParaRPr lang="ar-AE" sz="1600" b="1" dirty="0">
              <a:solidFill>
                <a:srgbClr val="B68A35"/>
              </a:solidFill>
              <a:latin typeface="Sakkal Majalla" panose="02000000000000000000" pitchFamily="2" charset="-78"/>
              <a:cs typeface="Sakkal Majalla" panose="02000000000000000000" pitchFamily="2" charset="-78"/>
            </a:endParaRPr>
          </a:p>
        </p:txBody>
      </p:sp>
      <p:sp>
        <p:nvSpPr>
          <p:cNvPr id="42" name="Rectangle 41"/>
          <p:cNvSpPr/>
          <p:nvPr/>
        </p:nvSpPr>
        <p:spPr>
          <a:xfrm>
            <a:off x="8991424" y="5164024"/>
            <a:ext cx="2840307" cy="584775"/>
          </a:xfrm>
          <a:prstGeom prst="rect">
            <a:avLst/>
          </a:prstGeom>
        </p:spPr>
        <p:txBody>
          <a:bodyPr wrap="square">
            <a:spAutoFit/>
          </a:bodyPr>
          <a:lstStyle/>
          <a:p>
            <a:pPr algn="r" rtl="1" fontAlgn="base">
              <a:spcBef>
                <a:spcPct val="0"/>
              </a:spcBef>
              <a:spcAft>
                <a:spcPct val="0"/>
              </a:spcAft>
            </a:pPr>
            <a:r>
              <a:rPr lang="ar-AE" sz="1600" b="1" dirty="0">
                <a:solidFill>
                  <a:srgbClr val="B68A35"/>
                </a:solidFill>
                <a:latin typeface="Sakkal Majalla" panose="02000000000000000000" pitchFamily="2" charset="-78"/>
                <a:cs typeface="Sakkal Majalla" panose="02000000000000000000" pitchFamily="2" charset="-78"/>
              </a:rPr>
              <a:t>نسبة الموظفين المواطنين في الوظائف </a:t>
            </a:r>
            <a:r>
              <a:rPr lang="ar-AE" sz="1600" b="1" dirty="0" smtClean="0">
                <a:solidFill>
                  <a:srgbClr val="B68A35"/>
                </a:solidFill>
                <a:latin typeface="Sakkal Majalla" panose="02000000000000000000" pitchFamily="2" charset="-78"/>
                <a:cs typeface="Sakkal Majalla" panose="02000000000000000000" pitchFamily="2" charset="-78"/>
              </a:rPr>
              <a:t>المستهدفة</a:t>
            </a:r>
            <a:r>
              <a:rPr lang="ar-AE" sz="1600" b="1" dirty="0">
                <a:solidFill>
                  <a:srgbClr val="B68A35"/>
                </a:solidFill>
                <a:latin typeface="Sakkal Majalla" panose="02000000000000000000" pitchFamily="2" charset="-78"/>
                <a:cs typeface="Sakkal Majalla" panose="02000000000000000000" pitchFamily="2" charset="-78"/>
              </a:rPr>
              <a:t> </a:t>
            </a:r>
            <a:r>
              <a:rPr lang="ar-AE" sz="1600" b="1" dirty="0" smtClean="0">
                <a:solidFill>
                  <a:srgbClr val="B68A35"/>
                </a:solidFill>
                <a:latin typeface="Sakkal Majalla" panose="02000000000000000000" pitchFamily="2" charset="-78"/>
                <a:cs typeface="Sakkal Majalla" panose="02000000000000000000" pitchFamily="2" charset="-78"/>
              </a:rPr>
              <a:t>( </a:t>
            </a:r>
            <a:r>
              <a:rPr lang="en-US" sz="1600" b="1" dirty="0">
                <a:solidFill>
                  <a:srgbClr val="B68A35"/>
                </a:solidFill>
                <a:latin typeface="Sakkal Majalla" panose="02000000000000000000" pitchFamily="2" charset="-78"/>
                <a:cs typeface="Sakkal Majalla" panose="02000000000000000000" pitchFamily="2" charset="-78"/>
              </a:rPr>
              <a:t>Critical Jobs</a:t>
            </a:r>
            <a:r>
              <a:rPr lang="ar-AE" sz="1600" b="1" dirty="0">
                <a:solidFill>
                  <a:srgbClr val="B68A35"/>
                </a:solidFill>
                <a:latin typeface="Sakkal Majalla" panose="02000000000000000000" pitchFamily="2" charset="-78"/>
                <a:cs typeface="Sakkal Majalla" panose="02000000000000000000" pitchFamily="2" charset="-78"/>
              </a:rPr>
              <a:t> ) </a:t>
            </a:r>
          </a:p>
        </p:txBody>
      </p:sp>
      <p:sp>
        <p:nvSpPr>
          <p:cNvPr id="43" name="Rectangle 42"/>
          <p:cNvSpPr/>
          <p:nvPr/>
        </p:nvSpPr>
        <p:spPr>
          <a:xfrm>
            <a:off x="9174776" y="6004767"/>
            <a:ext cx="2620524" cy="584775"/>
          </a:xfrm>
          <a:prstGeom prst="rect">
            <a:avLst/>
          </a:prstGeom>
        </p:spPr>
        <p:txBody>
          <a:bodyPr wrap="square">
            <a:spAutoFit/>
          </a:bodyPr>
          <a:lstStyle/>
          <a:p>
            <a:pPr algn="r" rtl="1" fontAlgn="base">
              <a:spcBef>
                <a:spcPct val="0"/>
              </a:spcBef>
              <a:spcAft>
                <a:spcPct val="0"/>
              </a:spcAft>
            </a:pPr>
            <a:r>
              <a:rPr lang="ar-AE" sz="1600" b="1" dirty="0">
                <a:solidFill>
                  <a:srgbClr val="B68A35"/>
                </a:solidFill>
                <a:latin typeface="Sakkal Majalla" panose="02000000000000000000" pitchFamily="2" charset="-78"/>
                <a:cs typeface="Sakkal Majalla" panose="02000000000000000000" pitchFamily="2" charset="-78"/>
              </a:rPr>
              <a:t>نسبة الموظفين المواطنين في الوظائف </a:t>
            </a:r>
            <a:r>
              <a:rPr lang="ar-AE" sz="1600" b="1" dirty="0" smtClean="0">
                <a:solidFill>
                  <a:srgbClr val="B68A35"/>
                </a:solidFill>
                <a:latin typeface="Sakkal Majalla" panose="02000000000000000000" pitchFamily="2" charset="-78"/>
                <a:cs typeface="Sakkal Majalla" panose="02000000000000000000" pitchFamily="2" charset="-78"/>
              </a:rPr>
              <a:t>الرئيسية ( </a:t>
            </a:r>
            <a:r>
              <a:rPr lang="en-US" sz="1600" b="1" dirty="0" smtClean="0">
                <a:solidFill>
                  <a:srgbClr val="B68A35"/>
                </a:solidFill>
                <a:latin typeface="Sakkal Majalla" panose="02000000000000000000" pitchFamily="2" charset="-78"/>
                <a:cs typeface="Sakkal Majalla" panose="02000000000000000000" pitchFamily="2" charset="-78"/>
              </a:rPr>
              <a:t>Core Jobs</a:t>
            </a:r>
            <a:r>
              <a:rPr lang="ar-AE" sz="1600" b="1" dirty="0" smtClean="0">
                <a:solidFill>
                  <a:srgbClr val="B68A35"/>
                </a:solidFill>
                <a:latin typeface="Sakkal Majalla" panose="02000000000000000000" pitchFamily="2" charset="-78"/>
                <a:cs typeface="Sakkal Majalla" panose="02000000000000000000" pitchFamily="2" charset="-78"/>
              </a:rPr>
              <a:t> </a:t>
            </a:r>
            <a:r>
              <a:rPr lang="ar-AE" sz="1600" b="1" dirty="0">
                <a:solidFill>
                  <a:srgbClr val="B68A35"/>
                </a:solidFill>
                <a:latin typeface="Sakkal Majalla" panose="02000000000000000000" pitchFamily="2" charset="-78"/>
                <a:cs typeface="Sakkal Majalla" panose="02000000000000000000" pitchFamily="2" charset="-78"/>
              </a:rPr>
              <a:t>) </a:t>
            </a:r>
          </a:p>
        </p:txBody>
      </p:sp>
      <p:cxnSp>
        <p:nvCxnSpPr>
          <p:cNvPr id="46" name="Elbow Connector 45"/>
          <p:cNvCxnSpPr/>
          <p:nvPr/>
        </p:nvCxnSpPr>
        <p:spPr>
          <a:xfrm rot="16200000" flipV="1">
            <a:off x="7077060" y="4507206"/>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V="1">
            <a:off x="9707679" y="4564181"/>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6200000" flipV="1">
            <a:off x="4063796" y="4571880"/>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686723" y="3281167"/>
            <a:ext cx="2199970" cy="338554"/>
          </a:xfrm>
          <a:prstGeom prst="rect">
            <a:avLst/>
          </a:prstGeom>
        </p:spPr>
        <p:txBody>
          <a:bodyPr wrap="square">
            <a:spAutoFit/>
          </a:bodyPr>
          <a:lstStyle/>
          <a:p>
            <a:pPr algn="r" rtl="1"/>
            <a:r>
              <a:rPr lang="ar-AE" sz="1600" b="1" dirty="0" smtClean="0">
                <a:solidFill>
                  <a:srgbClr val="B68A35"/>
                </a:solidFill>
                <a:latin typeface="Sakkal Majalla" panose="02000000000000000000" pitchFamily="2" charset="-78"/>
                <a:cs typeface="Sakkal Majalla" panose="02000000000000000000" pitchFamily="2" charset="-78"/>
              </a:rPr>
              <a:t>نسبة الدوران الوظيفي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0" name="Rectangle 49"/>
          <p:cNvSpPr/>
          <p:nvPr/>
        </p:nvSpPr>
        <p:spPr>
          <a:xfrm>
            <a:off x="6456357" y="3934899"/>
            <a:ext cx="2477128" cy="338554"/>
          </a:xfrm>
          <a:prstGeom prst="rect">
            <a:avLst/>
          </a:prstGeom>
        </p:spPr>
        <p:txBody>
          <a:bodyPr wrap="square">
            <a:spAutoFit/>
          </a:bodyPr>
          <a:lstStyle/>
          <a:p>
            <a:pPr algn="r" rtl="1" fontAlgn="base">
              <a:spcBef>
                <a:spcPct val="0"/>
              </a:spcBef>
              <a:spcAft>
                <a:spcPct val="0"/>
              </a:spcAft>
            </a:pPr>
            <a:r>
              <a:rPr lang="ar-AE" sz="1600" b="1" dirty="0">
                <a:solidFill>
                  <a:srgbClr val="B68A35"/>
                </a:solidFill>
                <a:latin typeface="Sakkal Majalla" panose="02000000000000000000" pitchFamily="2" charset="-78"/>
                <a:cs typeface="Sakkal Majalla" panose="02000000000000000000" pitchFamily="2" charset="-78"/>
              </a:rPr>
              <a:t>نسبة </a:t>
            </a:r>
            <a:r>
              <a:rPr lang="ar-AE" sz="1600" b="1" dirty="0" smtClean="0">
                <a:solidFill>
                  <a:srgbClr val="B68A35"/>
                </a:solidFill>
                <a:latin typeface="Sakkal Majalla" panose="02000000000000000000" pitchFamily="2" charset="-78"/>
                <a:cs typeface="Sakkal Majalla" panose="02000000000000000000" pitchFamily="2" charset="-78"/>
              </a:rPr>
              <a:t>تاركي الخدمة من الموظفين الجدد</a:t>
            </a:r>
            <a:endParaRPr lang="ar-AE" sz="1600" b="1" dirty="0">
              <a:solidFill>
                <a:srgbClr val="B68A35"/>
              </a:solidFill>
              <a:latin typeface="Sakkal Majalla" panose="02000000000000000000" pitchFamily="2" charset="-78"/>
              <a:cs typeface="Sakkal Majalla" panose="02000000000000000000" pitchFamily="2" charset="-78"/>
            </a:endParaRPr>
          </a:p>
        </p:txBody>
      </p:sp>
      <p:sp>
        <p:nvSpPr>
          <p:cNvPr id="51" name="Rectangle 50"/>
          <p:cNvSpPr/>
          <p:nvPr/>
        </p:nvSpPr>
        <p:spPr>
          <a:xfrm>
            <a:off x="6275497" y="4563309"/>
            <a:ext cx="2767513" cy="584775"/>
          </a:xfrm>
          <a:prstGeom prst="rect">
            <a:avLst/>
          </a:prstGeom>
        </p:spPr>
        <p:txBody>
          <a:bodyPr wrap="square">
            <a:spAutoFit/>
          </a:bodyPr>
          <a:lstStyle/>
          <a:p>
            <a:pPr algn="r" rtl="1" fontAlgn="base">
              <a:spcBef>
                <a:spcPct val="0"/>
              </a:spcBef>
              <a:spcAft>
                <a:spcPct val="0"/>
              </a:spcAft>
            </a:pPr>
            <a:r>
              <a:rPr lang="ar-AE" sz="1600" b="1" dirty="0">
                <a:solidFill>
                  <a:srgbClr val="B68A35"/>
                </a:solidFill>
                <a:latin typeface="Sakkal Majalla" panose="02000000000000000000" pitchFamily="2" charset="-78"/>
                <a:cs typeface="Sakkal Majalla" panose="02000000000000000000" pitchFamily="2" charset="-78"/>
              </a:rPr>
              <a:t>نسبة </a:t>
            </a:r>
            <a:r>
              <a:rPr lang="ar-AE" sz="1600" b="1" dirty="0" smtClean="0">
                <a:solidFill>
                  <a:srgbClr val="B68A35"/>
                </a:solidFill>
                <a:latin typeface="Sakkal Majalla" panose="02000000000000000000" pitchFamily="2" charset="-78"/>
                <a:cs typeface="Sakkal Majalla" panose="02000000000000000000" pitchFamily="2" charset="-78"/>
              </a:rPr>
              <a:t>تاركي الخدمة من الحاصلين على تقييم أداء يفوق التوقعات فأعلى </a:t>
            </a:r>
            <a:endParaRPr lang="ar-AE" sz="1600" b="1" dirty="0">
              <a:solidFill>
                <a:srgbClr val="B68A35"/>
              </a:solidFill>
              <a:latin typeface="Sakkal Majalla" panose="02000000000000000000" pitchFamily="2" charset="-78"/>
              <a:cs typeface="Sakkal Majalla" panose="02000000000000000000" pitchFamily="2" charset="-78"/>
            </a:endParaRPr>
          </a:p>
        </p:txBody>
      </p:sp>
      <p:sp>
        <p:nvSpPr>
          <p:cNvPr id="52" name="Rectangle 51"/>
          <p:cNvSpPr/>
          <p:nvPr/>
        </p:nvSpPr>
        <p:spPr>
          <a:xfrm>
            <a:off x="2669993" y="3211510"/>
            <a:ext cx="3440698" cy="584775"/>
          </a:xfrm>
          <a:prstGeom prst="rect">
            <a:avLst/>
          </a:prstGeom>
        </p:spPr>
        <p:txBody>
          <a:bodyPr wrap="square">
            <a:spAutoFit/>
          </a:bodyPr>
          <a:lstStyle/>
          <a:p>
            <a:pPr lvl="0" algn="r" rtl="1"/>
            <a:r>
              <a:rPr lang="ar-SA" sz="1600" b="1" dirty="0">
                <a:solidFill>
                  <a:srgbClr val="B68A35"/>
                </a:solidFill>
                <a:latin typeface="Sakkal Majalla" panose="02000000000000000000" pitchFamily="2" charset="-78"/>
                <a:cs typeface="Sakkal Majalla" panose="02000000000000000000" pitchFamily="2" charset="-78"/>
              </a:rPr>
              <a:t>نسبة الأهداف الفردية المسقطة من </a:t>
            </a:r>
            <a:r>
              <a:rPr lang="ar-AE" sz="1600" b="1" dirty="0" smtClean="0">
                <a:solidFill>
                  <a:srgbClr val="B68A35"/>
                </a:solidFill>
                <a:latin typeface="Sakkal Majalla" panose="02000000000000000000" pitchFamily="2" charset="-78"/>
                <a:cs typeface="Sakkal Majalla" panose="02000000000000000000" pitchFamily="2" charset="-78"/>
              </a:rPr>
              <a:t>بنك الأهداف الذكية</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3" name="Rectangle 52"/>
          <p:cNvSpPr/>
          <p:nvPr/>
        </p:nvSpPr>
        <p:spPr>
          <a:xfrm>
            <a:off x="2960496" y="5216286"/>
            <a:ext cx="3194556" cy="830997"/>
          </a:xfrm>
          <a:prstGeom prst="rect">
            <a:avLst/>
          </a:prstGeom>
        </p:spPr>
        <p:txBody>
          <a:bodyPr wrap="square">
            <a:spAutoFit/>
          </a:bodyPr>
          <a:lstStyle/>
          <a:p>
            <a:pPr algn="r" rtl="1"/>
            <a:r>
              <a:rPr lang="ar-SA" sz="1600" b="1" dirty="0" smtClean="0">
                <a:solidFill>
                  <a:srgbClr val="B68A35"/>
                </a:solidFill>
                <a:latin typeface="Sakkal Majalla" panose="02000000000000000000" pitchFamily="2" charset="-78"/>
                <a:cs typeface="Sakkal Majalla" panose="02000000000000000000" pitchFamily="2" charset="-78"/>
              </a:rPr>
              <a:t>نسبة </a:t>
            </a:r>
            <a:r>
              <a:rPr lang="ar-SA" sz="1600" b="1" dirty="0">
                <a:solidFill>
                  <a:srgbClr val="B68A35"/>
                </a:solidFill>
                <a:latin typeface="Sakkal Majalla" panose="02000000000000000000" pitchFamily="2" charset="-78"/>
                <a:cs typeface="Sakkal Majalla" panose="02000000000000000000" pitchFamily="2" charset="-78"/>
              </a:rPr>
              <a:t>الموظفين الذين حصلوا على تقييم أداء "يفوق التوقعات" فأعلى من اجمالي عدد الحاصلين على ترقيات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4" name="Rectangle 53"/>
          <p:cNvSpPr/>
          <p:nvPr/>
        </p:nvSpPr>
        <p:spPr>
          <a:xfrm>
            <a:off x="2995674" y="4553977"/>
            <a:ext cx="3136109" cy="584775"/>
          </a:xfrm>
          <a:prstGeom prst="rect">
            <a:avLst/>
          </a:prstGeom>
        </p:spPr>
        <p:txBody>
          <a:bodyPr wrap="square">
            <a:spAutoFit/>
          </a:bodyPr>
          <a:lstStyle/>
          <a:p>
            <a:pPr lvl="0" algn="r" rtl="1"/>
            <a:r>
              <a:rPr lang="ar-SA" sz="1600" b="1" dirty="0" smtClean="0">
                <a:solidFill>
                  <a:srgbClr val="B68A35"/>
                </a:solidFill>
                <a:latin typeface="Sakkal Majalla" panose="02000000000000000000" pitchFamily="2" charset="-78"/>
                <a:cs typeface="Sakkal Majalla" panose="02000000000000000000" pitchFamily="2" charset="-78"/>
              </a:rPr>
              <a:t>نسبة </a:t>
            </a:r>
            <a:r>
              <a:rPr lang="ar-SA" sz="1600" b="1" dirty="0">
                <a:solidFill>
                  <a:srgbClr val="B68A35"/>
                </a:solidFill>
                <a:latin typeface="Sakkal Majalla" panose="02000000000000000000" pitchFamily="2" charset="-78"/>
                <a:cs typeface="Sakkal Majalla" panose="02000000000000000000" pitchFamily="2" charset="-78"/>
              </a:rPr>
              <a:t>الموظفين الجدد الحاصلين على تقييم أداء يفوق التوقعات </a:t>
            </a:r>
            <a:r>
              <a:rPr lang="ar-SA" sz="1600" b="1" dirty="0" smtClean="0">
                <a:solidFill>
                  <a:srgbClr val="B68A35"/>
                </a:solidFill>
                <a:latin typeface="Sakkal Majalla" panose="02000000000000000000" pitchFamily="2" charset="-78"/>
                <a:cs typeface="Sakkal Majalla" panose="02000000000000000000" pitchFamily="2" charset="-78"/>
              </a:rPr>
              <a:t>فأعلى</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5" name="Rectangle 54"/>
          <p:cNvSpPr/>
          <p:nvPr/>
        </p:nvSpPr>
        <p:spPr>
          <a:xfrm>
            <a:off x="2172972" y="3925251"/>
            <a:ext cx="3976226" cy="338554"/>
          </a:xfrm>
          <a:prstGeom prst="rect">
            <a:avLst/>
          </a:prstGeom>
        </p:spPr>
        <p:txBody>
          <a:bodyPr wrap="square">
            <a:spAutoFit/>
          </a:bodyPr>
          <a:lstStyle/>
          <a:p>
            <a:pPr lvl="0" algn="r" rtl="1"/>
            <a:r>
              <a:rPr lang="ar-SA" sz="1600" b="1" dirty="0">
                <a:solidFill>
                  <a:srgbClr val="B68A35"/>
                </a:solidFill>
                <a:latin typeface="Sakkal Majalla" panose="02000000000000000000" pitchFamily="2" charset="-78"/>
                <a:cs typeface="Sakkal Majalla" panose="02000000000000000000" pitchFamily="2" charset="-78"/>
              </a:rPr>
              <a:t>نسبة اكتمال مراحل تقييم الأداء </a:t>
            </a:r>
            <a:r>
              <a:rPr lang="ar-SA" sz="1600" b="1" dirty="0" smtClean="0">
                <a:solidFill>
                  <a:srgbClr val="B68A35"/>
                </a:solidFill>
                <a:latin typeface="Sakkal Majalla" panose="02000000000000000000" pitchFamily="2" charset="-78"/>
                <a:cs typeface="Sakkal Majalla" panose="02000000000000000000" pitchFamily="2" charset="-78"/>
              </a:rPr>
              <a:t>الوظيفي</a:t>
            </a:r>
            <a:endParaRPr lang="en-US" sz="1600" b="1" dirty="0">
              <a:solidFill>
                <a:srgbClr val="B68A35"/>
              </a:solidFill>
              <a:latin typeface="Sakkal Majalla" panose="02000000000000000000" pitchFamily="2" charset="-78"/>
              <a:cs typeface="Sakkal Majalla" panose="02000000000000000000" pitchFamily="2" charset="-78"/>
            </a:endParaRPr>
          </a:p>
        </p:txBody>
      </p:sp>
      <p:graphicFrame>
        <p:nvGraphicFramePr>
          <p:cNvPr id="58" name="Chart 57"/>
          <p:cNvGraphicFramePr>
            <a:graphicFrameLocks/>
          </p:cNvGraphicFramePr>
          <p:nvPr>
            <p:extLst>
              <p:ext uri="{D42A27DB-BD31-4B8C-83A1-F6EECF244321}">
                <p14:modId xmlns:p14="http://schemas.microsoft.com/office/powerpoint/2010/main" val="2828415666"/>
              </p:ext>
            </p:extLst>
          </p:nvPr>
        </p:nvGraphicFramePr>
        <p:xfrm>
          <a:off x="3170435" y="3572423"/>
          <a:ext cx="947747" cy="73906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1" name="Chart 60"/>
          <p:cNvGraphicFramePr>
            <a:graphicFrameLocks/>
          </p:cNvGraphicFramePr>
          <p:nvPr>
            <p:extLst>
              <p:ext uri="{D42A27DB-BD31-4B8C-83A1-F6EECF244321}">
                <p14:modId xmlns:p14="http://schemas.microsoft.com/office/powerpoint/2010/main" val="24218200"/>
              </p:ext>
            </p:extLst>
          </p:nvPr>
        </p:nvGraphicFramePr>
        <p:xfrm>
          <a:off x="3135382" y="5136744"/>
          <a:ext cx="947747" cy="658311"/>
        </p:xfrm>
        <a:graphic>
          <a:graphicData uri="http://schemas.openxmlformats.org/drawingml/2006/chart">
            <c:chart xmlns:c="http://schemas.openxmlformats.org/drawingml/2006/chart" xmlns:r="http://schemas.openxmlformats.org/officeDocument/2006/relationships" r:id="rId16"/>
          </a:graphicData>
        </a:graphic>
      </p:graphicFrame>
      <p:sp>
        <p:nvSpPr>
          <p:cNvPr id="6" name="Rectangle 5"/>
          <p:cNvSpPr/>
          <p:nvPr/>
        </p:nvSpPr>
        <p:spPr>
          <a:xfrm>
            <a:off x="6340069" y="5564532"/>
            <a:ext cx="2757397" cy="861774"/>
          </a:xfrm>
          <a:prstGeom prst="rect">
            <a:avLst/>
          </a:prstGeom>
        </p:spPr>
        <p:txBody>
          <a:bodyPr wrap="square">
            <a:spAutoFit/>
          </a:bodyPr>
          <a:lstStyle/>
          <a:p>
            <a:pPr algn="r"/>
            <a:r>
              <a:rPr lang="ar-AE" sz="1600" b="1" dirty="0">
                <a:solidFill>
                  <a:srgbClr val="B68A35"/>
                </a:solidFill>
                <a:latin typeface="Sakkal Majalla" panose="02000000000000000000" pitchFamily="2" charset="-78"/>
                <a:cs typeface="Sakkal Majalla" panose="02000000000000000000" pitchFamily="2" charset="-78"/>
              </a:rPr>
              <a:t>نسبة تاركي الخدمة ممن تم ادراجهم ضمن خطة التعاقب الوظيفي</a:t>
            </a:r>
            <a:r>
              <a:rPr lang="ar-AE" b="1" dirty="0">
                <a:solidFill>
                  <a:srgbClr val="000000"/>
                </a:solidFill>
                <a:latin typeface="Dubai" panose="020B0503030403030204" pitchFamily="34" charset="-78"/>
                <a:cs typeface="Dubai" panose="020B0503030403030204" pitchFamily="34" charset="-78"/>
              </a:rPr>
              <a:t/>
            </a:r>
            <a:br>
              <a:rPr lang="ar-AE" b="1" dirty="0">
                <a:solidFill>
                  <a:srgbClr val="000000"/>
                </a:solidFill>
                <a:latin typeface="Dubai" panose="020B0503030403030204" pitchFamily="34" charset="-78"/>
                <a:cs typeface="Dubai" panose="020B0503030403030204" pitchFamily="34" charset="-78"/>
              </a:rPr>
            </a:br>
            <a:endParaRPr lang="en-US" dirty="0"/>
          </a:p>
        </p:txBody>
      </p:sp>
    </p:spTree>
    <p:extLst>
      <p:ext uri="{BB962C8B-B14F-4D97-AF65-F5344CB8AC3E}">
        <p14:creationId xmlns:p14="http://schemas.microsoft.com/office/powerpoint/2010/main" val="18098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37544" y="6492875"/>
            <a:ext cx="470794" cy="365125"/>
          </a:xfrm>
          <a:solidFill>
            <a:srgbClr val="B68A35"/>
          </a:solidFill>
        </p:spPr>
        <p:txBody>
          <a:bodyPr/>
          <a:lstStyle/>
          <a:p>
            <a:pPr algn="ctr"/>
            <a:fld id="{56427F38-63A5-4D63-9399-D970397CA46A}" type="slidenum">
              <a:rPr lang="en-US" smtClean="0">
                <a:solidFill>
                  <a:schemeClr val="bg1"/>
                </a:solidFill>
              </a:rPr>
              <a:pPr algn="ctr"/>
              <a:t>32</a:t>
            </a:fld>
            <a:endParaRPr lang="en-US">
              <a:solidFill>
                <a:schemeClr val="bg1"/>
              </a:solidFill>
            </a:endParaRPr>
          </a:p>
        </p:txBody>
      </p:sp>
      <p:sp>
        <p:nvSpPr>
          <p:cNvPr id="3" name="Round Same Side Corner Rectangle 2"/>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58259" y="566339"/>
            <a:ext cx="1763624"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مؤشرات التوطين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2480" y="2154728"/>
            <a:ext cx="10402059" cy="454478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lnSpc>
                <a:spcPct val="150000"/>
              </a:lnSpc>
              <a:buFont typeface="Arial" panose="020B0604020202020204" pitchFamily="34" charset="0"/>
              <a:buChar char="•"/>
            </a:pPr>
            <a:endParaRPr lang="ar-AE" dirty="0">
              <a:solidFill>
                <a:prstClr val="black"/>
              </a:solidFill>
              <a:latin typeface="Sakkal Majalla" panose="02000000000000000000" pitchFamily="2" charset="-78"/>
              <a:cs typeface="Sakkal Majalla" panose="02000000000000000000" pitchFamily="2" charset="-78"/>
            </a:endParaRP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7" name="Rectangle 6"/>
          <p:cNvSpPr/>
          <p:nvPr/>
        </p:nvSpPr>
        <p:spPr>
          <a:xfrm>
            <a:off x="9927870" y="1493812"/>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351391082"/>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r>
                        <a:rPr lang="en-GB"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16060318"/>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62320662"/>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TextBox 11"/>
          <p:cNvSpPr txBox="1"/>
          <p:nvPr/>
        </p:nvSpPr>
        <p:spPr>
          <a:xfrm>
            <a:off x="1023487" y="2191079"/>
            <a:ext cx="10078101" cy="5078313"/>
          </a:xfrm>
          <a:prstGeom prst="rect">
            <a:avLst/>
          </a:prstGeom>
          <a:noFill/>
        </p:spPr>
        <p:txBody>
          <a:bodyPr wrap="square" rtlCol="0">
            <a:spAutoFit/>
          </a:bodyPr>
          <a:lstStyle/>
          <a:p>
            <a:pPr marL="285750" indent="-285750" algn="r" rtl="1">
              <a:buClr>
                <a:srgbClr val="B68A35"/>
              </a:buClr>
              <a:buFont typeface="Wingdings" panose="05000000000000000000" pitchFamily="2" charset="2"/>
              <a:buChar char="Ø"/>
            </a:pPr>
            <a:r>
              <a:rPr lang="ar-AE" dirty="0" smtClean="0">
                <a:solidFill>
                  <a:prstClr val="black"/>
                </a:solidFill>
                <a:latin typeface="Sakkal Majalla" panose="02000000000000000000" pitchFamily="2" charset="-78"/>
                <a:cs typeface="Sakkal Majalla" panose="02000000000000000000" pitchFamily="2" charset="-78"/>
              </a:rPr>
              <a:t>يقيس هذا المؤشر </a:t>
            </a:r>
            <a:r>
              <a:rPr lang="ar-AE" dirty="0">
                <a:solidFill>
                  <a:prstClr val="black"/>
                </a:solidFill>
                <a:latin typeface="Sakkal Majalla" panose="02000000000000000000" pitchFamily="2" charset="-78"/>
                <a:cs typeface="Sakkal Majalla" panose="02000000000000000000" pitchFamily="2" charset="-78"/>
              </a:rPr>
              <a:t>نسبة الموظفين المواطنين في الجهة والذي يعبر عن مدى تطبيق الجهة لخطط التوطين والسياسات المتعلقة بتطوير الموظفين المواطنين وتأهليهم. كما يعكس المؤشر مدى نجاح الجهة في استقطاب ورفع أعداد المواطنين في الوظائف المستهدفة. </a:t>
            </a: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endParaRPr lang="ar-AE" dirty="0" smtClean="0">
              <a:solidFill>
                <a:prstClr val="black"/>
              </a:solidFill>
              <a:latin typeface="Sakkal Majalla" panose="02000000000000000000" pitchFamily="2" charset="-78"/>
              <a:cs typeface="Sakkal Majalla" panose="02000000000000000000" pitchFamily="2" charset="-78"/>
            </a:endParaRPr>
          </a:p>
          <a:p>
            <a:pPr algn="r" rtl="1">
              <a:buClr>
                <a:srgbClr val="B68A35"/>
              </a:buClr>
            </a:pPr>
            <a:endParaRPr lang="ar-AE" dirty="0">
              <a:solidFill>
                <a:prstClr val="black"/>
              </a:solidFill>
              <a:latin typeface="Sakkal Majalla" panose="02000000000000000000" pitchFamily="2" charset="-78"/>
              <a:cs typeface="Sakkal Majalla" panose="02000000000000000000" pitchFamily="2" charset="-78"/>
            </a:endParaRPr>
          </a:p>
          <a:p>
            <a:pPr marL="285750" indent="-285750" algn="r" rtl="1">
              <a:buClr>
                <a:srgbClr val="B68A35"/>
              </a:buClr>
              <a:buFont typeface="Wingdings" panose="05000000000000000000" pitchFamily="2" charset="2"/>
              <a:buChar char="Ø"/>
            </a:pPr>
            <a:r>
              <a:rPr lang="ar-AE" dirty="0">
                <a:solidFill>
                  <a:prstClr val="black"/>
                </a:solidFill>
                <a:latin typeface="Sakkal Majalla" panose="02000000000000000000" pitchFamily="2" charset="-78"/>
                <a:cs typeface="Sakkal Majalla" panose="02000000000000000000" pitchFamily="2" charset="-78"/>
              </a:rPr>
              <a:t>يقيس المؤشر النسب الاجمالية للتوطين في الجهة ونسبة التوطين المحققة من المستهدف كما يحتوي على مؤشرات فرعية أخرى تقيس نسبة التوطين وفقا للوظائف الأساسية والحرجة.</a:t>
            </a: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algn="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671908920"/>
              </p:ext>
            </p:extLst>
          </p:nvPr>
        </p:nvGraphicFramePr>
        <p:xfrm>
          <a:off x="1023487" y="2833371"/>
          <a:ext cx="9891063" cy="2691477"/>
        </p:xfrm>
        <a:graphic>
          <a:graphicData uri="http://schemas.openxmlformats.org/drawingml/2006/table">
            <a:tbl>
              <a:tblPr firstRow="1" bandRow="1">
                <a:tableStyleId>{5C22544A-7EE6-4342-B048-85BDC9FD1C3A}</a:tableStyleId>
              </a:tblPr>
              <a:tblGrid>
                <a:gridCol w="4726309"/>
                <a:gridCol w="5164754"/>
              </a:tblGrid>
              <a:tr h="4235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800" b="1" dirty="0" smtClean="0">
                          <a:solidFill>
                            <a:schemeClr val="bg1"/>
                          </a:solidFill>
                          <a:latin typeface="Sakkal Majalla" panose="02000000000000000000" pitchFamily="2" charset="-78"/>
                          <a:cs typeface="Sakkal Majalla" panose="02000000000000000000" pitchFamily="2" charset="-78"/>
                        </a:rPr>
                        <a:t>يستثنى من قياس المؤشر</a:t>
                      </a:r>
                      <a:r>
                        <a:rPr lang="en-US" sz="1800" b="1" dirty="0" smtClean="0">
                          <a:solidFill>
                            <a:schemeClr val="bg1"/>
                          </a:solidFill>
                          <a:latin typeface="Sakkal Majalla" panose="02000000000000000000" pitchFamily="2" charset="-78"/>
                          <a:cs typeface="Sakkal Majalla" panose="02000000000000000000" pitchFamily="2" charset="-78"/>
                        </a:rPr>
                        <a:t>:</a:t>
                      </a:r>
                    </a:p>
                    <a:p>
                      <a:endParaRPr lang="en-US" sz="1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1800" dirty="0" smtClean="0">
                          <a:solidFill>
                            <a:schemeClr val="bg1"/>
                          </a:solidFill>
                          <a:latin typeface="Sakkal Majalla" panose="02000000000000000000" pitchFamily="2" charset="-78"/>
                          <a:cs typeface="Sakkal Majalla" panose="02000000000000000000" pitchFamily="2" charset="-78"/>
                        </a:rPr>
                        <a:t>يشمل قياس المؤشر:</a:t>
                      </a:r>
                    </a:p>
                    <a:p>
                      <a:pPr algn="ctr"/>
                      <a:endParaRPr lang="en-US" sz="18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2051397">
                <a:tc>
                  <a:txBody>
                    <a:bodyPr/>
                    <a:lstStyle/>
                    <a:p>
                      <a:pPr algn="just" rtl="1"/>
                      <a:r>
                        <a:rPr lang="en-US" sz="1800" dirty="0" smtClean="0">
                          <a:solidFill>
                            <a:prstClr val="black"/>
                          </a:solidFill>
                          <a:latin typeface="Sakkal Majalla" panose="02000000000000000000" pitchFamily="2" charset="-78"/>
                          <a:cs typeface="Sakkal Majalla" panose="02000000000000000000" pitchFamily="2" charset="-78"/>
                        </a:rPr>
                        <a:t>1)</a:t>
                      </a:r>
                      <a:r>
                        <a:rPr lang="ar-AE" sz="18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800" dirty="0" smtClean="0">
                        <a:solidFill>
                          <a:prstClr val="black"/>
                        </a:solidFill>
                        <a:latin typeface="Sakkal Majalla" panose="02000000000000000000" pitchFamily="2" charset="-78"/>
                        <a:cs typeface="Sakkal Majalla" panose="02000000000000000000" pitchFamily="2" charset="-78"/>
                      </a:endParaRPr>
                    </a:p>
                    <a:p>
                      <a:pPr algn="just" rtl="1"/>
                      <a:r>
                        <a:rPr lang="ar-AE" sz="18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800" dirty="0" smtClean="0">
                          <a:solidFill>
                            <a:prstClr val="black"/>
                          </a:solidFill>
                          <a:latin typeface="Sakkal Majalla" panose="02000000000000000000" pitchFamily="2" charset="-78"/>
                          <a:cs typeface="Sakkal Majalla" panose="02000000000000000000" pitchFamily="2" charset="-78"/>
                        </a:rPr>
                        <a:t>( 3) العقود المؤقتة </a:t>
                      </a:r>
                      <a:r>
                        <a:rPr lang="ar-AE" sz="1800" baseline="0" dirty="0" smtClean="0">
                          <a:solidFill>
                            <a:prstClr val="black"/>
                          </a:solidFill>
                          <a:latin typeface="Sakkal Majalla" panose="02000000000000000000" pitchFamily="2" charset="-78"/>
                          <a:cs typeface="Sakkal Majalla" panose="02000000000000000000" pitchFamily="2" charset="-78"/>
                        </a:rPr>
                        <a:t>وعقود ال</a:t>
                      </a:r>
                      <a:r>
                        <a:rPr lang="ar-AE" sz="18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800" dirty="0" smtClean="0">
                          <a:solidFill>
                            <a:prstClr val="black"/>
                          </a:solidFill>
                          <a:latin typeface="Sakkal Majalla" panose="02000000000000000000" pitchFamily="2" charset="-78"/>
                          <a:cs typeface="Sakkal Majalla" panose="02000000000000000000" pitchFamily="2" charset="-78"/>
                        </a:rPr>
                        <a:t>(4)</a:t>
                      </a:r>
                      <a:r>
                        <a:rPr lang="ar-AE" sz="1800" baseline="0" dirty="0" smtClean="0">
                          <a:solidFill>
                            <a:prstClr val="black"/>
                          </a:solidFill>
                          <a:latin typeface="Sakkal Majalla" panose="02000000000000000000" pitchFamily="2" charset="-78"/>
                          <a:cs typeface="Sakkal Majalla" panose="02000000000000000000" pitchFamily="2" charset="-78"/>
                        </a:rPr>
                        <a:t> </a:t>
                      </a:r>
                      <a:r>
                        <a:rPr lang="ar-AE" sz="1800" dirty="0" smtClean="0">
                          <a:solidFill>
                            <a:prstClr val="black"/>
                          </a:solidFill>
                          <a:latin typeface="Sakkal Majalla" panose="02000000000000000000" pitchFamily="2" charset="-78"/>
                          <a:cs typeface="Sakkal Majalla" panose="02000000000000000000" pitchFamily="2" charset="-78"/>
                        </a:rPr>
                        <a:t>عقود التعهيد</a:t>
                      </a:r>
                      <a:endParaRPr lang="en-US" sz="1800" dirty="0" smtClean="0">
                        <a:solidFill>
                          <a:prstClr val="black"/>
                        </a:solidFill>
                        <a:latin typeface="Sakkal Majalla" panose="02000000000000000000" pitchFamily="2" charset="-78"/>
                        <a:cs typeface="Sakkal Majalla" panose="02000000000000000000" pitchFamily="2" charset="-78"/>
                      </a:endParaRPr>
                    </a:p>
                    <a:p>
                      <a:endParaRPr lang="en-US" sz="18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r>
                        <a:rPr lang="en-US" sz="1800" dirty="0" smtClean="0">
                          <a:solidFill>
                            <a:prstClr val="black"/>
                          </a:solidFill>
                          <a:latin typeface="Sakkal Majalla" panose="02000000000000000000" pitchFamily="2" charset="-78"/>
                          <a:cs typeface="Sakkal Majalla" panose="02000000000000000000" pitchFamily="2" charset="-78"/>
                        </a:rPr>
                        <a:t>1)</a:t>
                      </a:r>
                      <a:r>
                        <a:rPr lang="ar-AE" sz="18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800" baseline="0" dirty="0" smtClean="0">
                          <a:solidFill>
                            <a:prstClr val="black"/>
                          </a:solidFill>
                          <a:latin typeface="Sakkal Majalla" panose="02000000000000000000" pitchFamily="2" charset="-78"/>
                          <a:cs typeface="Sakkal Majalla" panose="02000000000000000000" pitchFamily="2" charset="-78"/>
                        </a:rPr>
                        <a:t> التخصصية </a:t>
                      </a:r>
                    </a:p>
                    <a:p>
                      <a:pPr algn="just" rtl="1"/>
                      <a:r>
                        <a:rPr lang="ar-AE" sz="1800" baseline="0" dirty="0" smtClean="0">
                          <a:solidFill>
                            <a:prstClr val="black"/>
                          </a:solidFill>
                          <a:latin typeface="Sakkal Majalla" panose="02000000000000000000" pitchFamily="2" charset="-78"/>
                          <a:cs typeface="Sakkal Majalla" panose="02000000000000000000" pitchFamily="2" charset="-78"/>
                        </a:rPr>
                        <a:t> </a:t>
                      </a:r>
                      <a:r>
                        <a:rPr lang="ar-AE" sz="1800" dirty="0" smtClean="0">
                          <a:solidFill>
                            <a:prstClr val="black"/>
                          </a:solidFill>
                          <a:latin typeface="Sakkal Majalla" panose="02000000000000000000" pitchFamily="2" charset="-78"/>
                          <a:cs typeface="Sakkal Majalla" panose="02000000000000000000" pitchFamily="2" charset="-78"/>
                        </a:rPr>
                        <a:t>(2) يشمل الموظفين</a:t>
                      </a:r>
                      <a:r>
                        <a:rPr lang="ar-AE" sz="18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just" rtl="1"/>
                      <a:r>
                        <a:rPr lang="ar-AE" sz="18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8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8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Round Same Side Corner Rectangle 13"/>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6" name="Group 15"/>
          <p:cNvGrpSpPr/>
          <p:nvPr/>
        </p:nvGrpSpPr>
        <p:grpSpPr>
          <a:xfrm rot="5400000">
            <a:off x="11469348" y="1447264"/>
            <a:ext cx="676330" cy="712800"/>
            <a:chOff x="8586654" y="1180188"/>
            <a:chExt cx="676330" cy="712800"/>
          </a:xfrm>
        </p:grpSpPr>
        <p:sp>
          <p:nvSpPr>
            <p:cNvPr id="17" name="Pentagon 16"/>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422959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1633" y="6382113"/>
            <a:ext cx="522311" cy="365125"/>
          </a:xfrm>
          <a:solidFill>
            <a:srgbClr val="B68A35"/>
          </a:solidFill>
        </p:spPr>
        <p:txBody>
          <a:bodyPr/>
          <a:lstStyle/>
          <a:p>
            <a:pPr algn="ctr"/>
            <a:fld id="{56427F38-63A5-4D63-9399-D970397CA46A}" type="slidenum">
              <a:rPr lang="en-US" smtClean="0">
                <a:solidFill>
                  <a:schemeClr val="bg1"/>
                </a:solidFill>
              </a:rPr>
              <a:pPr algn="ctr"/>
              <a:t>33</a:t>
            </a:fld>
            <a:endParaRPr lang="en-US">
              <a:solidFill>
                <a:schemeClr val="bg1"/>
              </a:solidFill>
            </a:endParaRPr>
          </a:p>
        </p:txBody>
      </p:sp>
      <p:sp>
        <p:nvSpPr>
          <p:cNvPr id="3" name="Round Same Side Corner Rectangle 2"/>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74530" y="566339"/>
            <a:ext cx="2331087"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التوطين الاجمالية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95791437"/>
              </p:ext>
            </p:extLst>
          </p:nvPr>
        </p:nvGraphicFramePr>
        <p:xfrm>
          <a:off x="3031411" y="1066638"/>
          <a:ext cx="934676" cy="1004265"/>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سنوي</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20795270"/>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42853786"/>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9" name="Rectangle 8"/>
          <p:cNvSpPr/>
          <p:nvPr/>
        </p:nvSpPr>
        <p:spPr>
          <a:xfrm>
            <a:off x="593431" y="2557979"/>
            <a:ext cx="10569998" cy="100444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a:buClr>
                <a:srgbClr val="B68A35"/>
              </a:buClr>
              <a:buFont typeface="Wingdings" panose="05000000000000000000" pitchFamily="2" charset="2"/>
              <a:buChar char="Ø"/>
            </a:pPr>
            <a:r>
              <a:rPr lang="ar-AE" dirty="0">
                <a:solidFill>
                  <a:prstClr val="black"/>
                </a:solidFill>
                <a:latin typeface="Sakkal Majalla" panose="02000000000000000000" pitchFamily="2" charset="-78"/>
                <a:cs typeface="Sakkal Majalla" panose="02000000000000000000" pitchFamily="2" charset="-78"/>
              </a:rPr>
              <a:t>يقيس هذا المؤشر نسبة الموظفين المواطنين في الجهات الاتحادية والذي يعبر عن مدى تطبيق الجهة لخطط التوطين والسياسات المتعلقة بتطوير الموظفين المواطنين وتأهيلهم.</a:t>
            </a: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10" name="Rectangle 9"/>
          <p:cNvSpPr/>
          <p:nvPr/>
        </p:nvSpPr>
        <p:spPr>
          <a:xfrm>
            <a:off x="10072736" y="1788650"/>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10055761" y="408542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3" name="Content Placeholder 9"/>
          <p:cNvGraphicFramePr>
            <a:graphicFrameLocks/>
          </p:cNvGraphicFramePr>
          <p:nvPr>
            <p:extLst>
              <p:ext uri="{D42A27DB-BD31-4B8C-83A1-F6EECF244321}">
                <p14:modId xmlns:p14="http://schemas.microsoft.com/office/powerpoint/2010/main" val="4184806697"/>
              </p:ext>
            </p:extLst>
          </p:nvPr>
        </p:nvGraphicFramePr>
        <p:xfrm>
          <a:off x="804153" y="4829387"/>
          <a:ext cx="10148553" cy="798852"/>
        </p:xfrm>
        <a:graphic>
          <a:graphicData uri="http://schemas.openxmlformats.org/drawingml/2006/table">
            <a:tbl>
              <a:tblPr firstRow="1" bandRow="1">
                <a:tableStyleId>{5C22544A-7EE6-4342-B048-85BDC9FD1C3A}</a:tableStyleId>
              </a:tblPr>
              <a:tblGrid>
                <a:gridCol w="4891388"/>
                <a:gridCol w="5257165"/>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الموظفين في الفئات الوظيفية المعتمدة في نهاية فترة القياس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المواطنين في الفئات الوظيفية المعتمدة في نهاية فترة القياس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20" name="Round Same Side Corner Rectangle 1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2" name="Group 21"/>
          <p:cNvGrpSpPr/>
          <p:nvPr/>
        </p:nvGrpSpPr>
        <p:grpSpPr>
          <a:xfrm rot="5400000">
            <a:off x="11469348" y="1447264"/>
            <a:ext cx="676330" cy="712800"/>
            <a:chOff x="8586654" y="1180188"/>
            <a:chExt cx="676330" cy="712800"/>
          </a:xfrm>
        </p:grpSpPr>
        <p:sp>
          <p:nvSpPr>
            <p:cNvPr id="23" name="Pentagon 2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589351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73149" y="6356355"/>
            <a:ext cx="509431" cy="365125"/>
          </a:xfrm>
          <a:solidFill>
            <a:srgbClr val="B68A35"/>
          </a:solidFill>
        </p:spPr>
        <p:txBody>
          <a:bodyPr/>
          <a:lstStyle/>
          <a:p>
            <a:pPr algn="ctr"/>
            <a:fld id="{56427F38-63A5-4D63-9399-D970397CA46A}" type="slidenum">
              <a:rPr lang="en-US" smtClean="0">
                <a:solidFill>
                  <a:schemeClr val="bg1"/>
                </a:solidFill>
              </a:rPr>
              <a:pPr algn="ctr"/>
              <a:t>34</a:t>
            </a:fld>
            <a:endParaRPr lang="en-US" dirty="0">
              <a:solidFill>
                <a:schemeClr val="bg1"/>
              </a:solidFill>
            </a:endParaRPr>
          </a:p>
        </p:txBody>
      </p:sp>
      <p:sp>
        <p:nvSpPr>
          <p:cNvPr id="3" name="Slide Number Placeholder 1"/>
          <p:cNvSpPr txBox="1">
            <a:spLocks/>
          </p:cNvSpPr>
          <p:nvPr/>
        </p:nvSpPr>
        <p:spPr>
          <a:xfrm>
            <a:off x="121633" y="6382113"/>
            <a:ext cx="522311"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34</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47146" y="566339"/>
            <a:ext cx="3385863"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التوطين المحققة من المستهدف</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032462870"/>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84576090"/>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47058709"/>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248066" y="2560370"/>
            <a:ext cx="10569998" cy="100444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المؤشر نسبة التوطين المحققة بالمقارنة مع مستهدف التوطين المعتمد للجهات الاتحادية وفق آلية وضع مستهدفات ممكنات الموارد البشرية بالتنسيق مع الجهات الاتحادية ومكتب رئاسة مجلس الوزراء الموقر.</a:t>
            </a: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10039742"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747323"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2315522693"/>
              </p:ext>
            </p:extLst>
          </p:nvPr>
        </p:nvGraphicFramePr>
        <p:xfrm>
          <a:off x="669511" y="4862875"/>
          <a:ext cx="10148553" cy="798852"/>
        </p:xfrm>
        <a:graphic>
          <a:graphicData uri="http://schemas.openxmlformats.org/drawingml/2006/table">
            <a:tbl>
              <a:tblPr firstRow="1" bandRow="1">
                <a:tableStyleId>{5C22544A-7EE6-4342-B048-85BDC9FD1C3A}</a:tableStyleId>
              </a:tblPr>
              <a:tblGrid>
                <a:gridCol w="4891388"/>
                <a:gridCol w="5257165"/>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مستهدف التوطين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نسبة التوطين المحققة</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4" name="Round Same Side Corner Rectangle 13"/>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768960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15363" y="6398542"/>
            <a:ext cx="548068" cy="365125"/>
          </a:xfrm>
          <a:solidFill>
            <a:srgbClr val="B68A35"/>
          </a:solidFill>
        </p:spPr>
        <p:txBody>
          <a:bodyPr/>
          <a:lstStyle/>
          <a:p>
            <a:pPr algn="ctr"/>
            <a:fld id="{56427F38-63A5-4D63-9399-D970397CA46A}" type="slidenum">
              <a:rPr lang="en-US" smtClean="0">
                <a:solidFill>
                  <a:schemeClr val="bg1"/>
                </a:solidFill>
              </a:rPr>
              <a:pPr algn="ctr"/>
              <a:t>35</a:t>
            </a:fld>
            <a:endParaRPr lang="en-US" dirty="0">
              <a:solidFill>
                <a:schemeClr val="bg1"/>
              </a:solidFill>
            </a:endParaRPr>
          </a:p>
        </p:txBody>
      </p:sp>
      <p:sp>
        <p:nvSpPr>
          <p:cNvPr id="5" name="Round Same Side Corner Rectangle 4"/>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29895" y="566339"/>
            <a:ext cx="3020379"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الزيادة في أعداد المواطنين</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492650623"/>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13717212"/>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61980138"/>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1" name="Rectangle 10"/>
          <p:cNvSpPr/>
          <p:nvPr/>
        </p:nvSpPr>
        <p:spPr>
          <a:xfrm>
            <a:off x="320795" y="2560370"/>
            <a:ext cx="10569998" cy="100444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المؤشر نسبة الزيادة في أعداد المواطنين ويعكس مدى نجاح الجهة في استقطاب ورفع أعداد المواطنين في </a:t>
            </a:r>
            <a:r>
              <a:rPr lang="ar-AE" dirty="0" smtClean="0">
                <a:solidFill>
                  <a:prstClr val="black"/>
                </a:solidFill>
                <a:latin typeface="Sakkal Majalla" panose="02000000000000000000" pitchFamily="2" charset="-78"/>
                <a:cs typeface="Sakkal Majalla" panose="02000000000000000000" pitchFamily="2" charset="-78"/>
              </a:rPr>
              <a:t>الجهة</a:t>
            </a:r>
            <a:r>
              <a:rPr lang="ar-AE" b="1" dirty="0" smtClean="0">
                <a:solidFill>
                  <a:prstClr val="black"/>
                </a:solidFill>
                <a:latin typeface="Sakkal Majalla" panose="02000000000000000000" pitchFamily="2" charset="-78"/>
                <a:cs typeface="Sakkal Majalla" panose="02000000000000000000" pitchFamily="2" charset="-78"/>
              </a:rPr>
              <a:t>. </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2" name="Rectangle 11"/>
          <p:cNvSpPr/>
          <p:nvPr/>
        </p:nvSpPr>
        <p:spPr>
          <a:xfrm>
            <a:off x="10112471"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9820052"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4207080088"/>
              </p:ext>
            </p:extLst>
          </p:nvPr>
        </p:nvGraphicFramePr>
        <p:xfrm>
          <a:off x="550777" y="4852029"/>
          <a:ext cx="10148553" cy="798852"/>
        </p:xfrm>
        <a:graphic>
          <a:graphicData uri="http://schemas.openxmlformats.org/drawingml/2006/table">
            <a:tbl>
              <a:tblPr firstRow="1" bandRow="1">
                <a:tableStyleId>{5C22544A-7EE6-4342-B048-85BDC9FD1C3A}</a:tableStyleId>
              </a:tblPr>
              <a:tblGrid>
                <a:gridCol w="4453636"/>
                <a:gridCol w="5694917"/>
              </a:tblGrid>
              <a:tr h="0">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عدد الموظفين المواطنين في العام الماضي</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المواطنين في نهاية العام- عدد الموظفين المواطنين في العام الماضي</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Round Same Side Corner Rectangle 12"/>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99590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513" y="6356355"/>
            <a:ext cx="509431" cy="365125"/>
          </a:xfrm>
          <a:solidFill>
            <a:srgbClr val="B68A35"/>
          </a:solidFill>
        </p:spPr>
        <p:txBody>
          <a:bodyPr/>
          <a:lstStyle/>
          <a:p>
            <a:pPr algn="ctr"/>
            <a:fld id="{56427F38-63A5-4D63-9399-D970397CA46A}" type="slidenum">
              <a:rPr lang="en-US" smtClean="0">
                <a:solidFill>
                  <a:schemeClr val="bg1"/>
                </a:solidFill>
              </a:rPr>
              <a:pPr algn="ctr"/>
              <a:t>36</a:t>
            </a:fld>
            <a:endParaRPr lang="en-US" dirty="0">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08032" y="566339"/>
            <a:ext cx="5864106"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المواطنين في الوظائف المستهدفة ( </a:t>
            </a: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Critical Jobs</a:t>
            </a: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04383606"/>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6764693"/>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99087160"/>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184985" y="2560369"/>
            <a:ext cx="10995000" cy="100444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r" rtl="1" eaLnBrk="0" hangingPunct="0">
              <a:buClr>
                <a:schemeClr val="tx1"/>
              </a:buClr>
              <a:buSzPct val="70000"/>
              <a:buBlip>
                <a:blip r:embed="rId2"/>
              </a:buBlip>
            </a:pPr>
            <a:r>
              <a:rPr lang="ar-AE" dirty="0">
                <a:solidFill>
                  <a:schemeClr val="tx1"/>
                </a:solidFill>
                <a:latin typeface="Sakkal Majalla" panose="02000000000000000000" pitchFamily="2" charset="-78"/>
                <a:cs typeface="Sakkal Majalla" panose="02000000000000000000" pitchFamily="2" charset="-78"/>
              </a:rPr>
              <a:t>يقيس هذا المؤشر نسبة الموظفين المواطنين في الوظائف المستهدفة من اجمالي الوظائف المستهدفة في الجهات الاتحادية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والتي تعتبر وظائف تم تصنيفها وفق نظام التخطيط الاستراتيجي للقوى </a:t>
            </a:r>
            <a:r>
              <a:rPr lang="ar-AE" dirty="0">
                <a:solidFill>
                  <a:schemeClr val="tx1"/>
                </a:solidFill>
                <a:latin typeface="Sakkal Majalla" panose="02000000000000000000" pitchFamily="2" charset="-78"/>
                <a:cs typeface="Sakkal Majalla" panose="02000000000000000000" pitchFamily="2" charset="-78"/>
              </a:rPr>
              <a:t>العاملة على أنها </a:t>
            </a:r>
            <a:r>
              <a:rPr lang="ar-AE" b="1" u="sng" dirty="0">
                <a:solidFill>
                  <a:schemeClr val="tx1"/>
                </a:solidFill>
                <a:latin typeface="Sakkal Majalla" panose="02000000000000000000" pitchFamily="2" charset="-78"/>
                <a:cs typeface="Sakkal Majalla" panose="02000000000000000000" pitchFamily="2" charset="-78"/>
              </a:rPr>
              <a:t>وظائف الزامية للجهة بموجب قانون تنظيمي وتعتبر ضرورية لتحقيق رؤية وأهداف حكومة دولة الإمارات الاستراتيجية </a:t>
            </a:r>
            <a:r>
              <a:rPr lang="ar-AE" dirty="0" smtClean="0">
                <a:solidFill>
                  <a:schemeClr val="tx1"/>
                </a:solidFill>
                <a:effectLst>
                  <a:glow rad="38100">
                    <a:srgbClr val="548235">
                      <a:alpha val="40000"/>
                    </a:srgbClr>
                  </a:glow>
                </a:effectLst>
                <a:latin typeface="Sakkal Majalla" panose="02000000000000000000" pitchFamily="2" charset="-78"/>
                <a:cs typeface="Sakkal Majalla" panose="02000000000000000000" pitchFamily="2" charset="-78"/>
              </a:rPr>
              <a:t>.</a:t>
            </a:r>
            <a:endPar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11" name="Rectangle 10"/>
          <p:cNvSpPr/>
          <p:nvPr/>
        </p:nvSpPr>
        <p:spPr>
          <a:xfrm>
            <a:off x="10006267" y="1808020"/>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903182"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1386891197"/>
              </p:ext>
            </p:extLst>
          </p:nvPr>
        </p:nvGraphicFramePr>
        <p:xfrm>
          <a:off x="633907" y="4881093"/>
          <a:ext cx="10148553" cy="798852"/>
        </p:xfrm>
        <a:graphic>
          <a:graphicData uri="http://schemas.openxmlformats.org/drawingml/2006/table">
            <a:tbl>
              <a:tblPr firstRow="1" bandRow="1">
                <a:tableStyleId>{5C22544A-7EE6-4342-B048-85BDC9FD1C3A}</a:tableStyleId>
              </a:tblPr>
              <a:tblGrid>
                <a:gridCol w="4891388"/>
                <a:gridCol w="5257165"/>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الوظائف المستهدفة</a:t>
                      </a:r>
                      <a:r>
                        <a:rPr lang="en-GB" b="1" dirty="0" smtClean="0">
                          <a:solidFill>
                            <a:schemeClr val="tx1"/>
                          </a:solidFill>
                          <a:latin typeface="Sakkal Majalla" panose="02000000000000000000" pitchFamily="2" charset="-78"/>
                          <a:cs typeface="Sakkal Majalla" panose="02000000000000000000" pitchFamily="2" charset="-78"/>
                        </a:rPr>
                        <a:t>(Critical Jobs)</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المواطنين في الوظائف المستهدفة</a:t>
                      </a:r>
                      <a:r>
                        <a:rPr lang="en-GB" b="1" dirty="0" smtClean="0">
                          <a:solidFill>
                            <a:schemeClr val="tx1"/>
                          </a:solidFill>
                          <a:latin typeface="Sakkal Majalla" panose="02000000000000000000" pitchFamily="2" charset="-78"/>
                          <a:cs typeface="Sakkal Majalla" panose="02000000000000000000" pitchFamily="2" charset="-78"/>
                        </a:rPr>
                        <a:t>(Critical Jobs)</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9815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17849" y="6369234"/>
            <a:ext cx="612462" cy="365125"/>
          </a:xfrm>
          <a:solidFill>
            <a:srgbClr val="B68A35"/>
          </a:solidFill>
        </p:spPr>
        <p:txBody>
          <a:bodyPr/>
          <a:lstStyle/>
          <a:p>
            <a:pPr algn="ctr"/>
            <a:fld id="{56427F38-63A5-4D63-9399-D970397CA46A}" type="slidenum">
              <a:rPr lang="en-US" smtClean="0">
                <a:solidFill>
                  <a:schemeClr val="bg1"/>
                </a:solidFill>
              </a:rPr>
              <a:pPr algn="ctr"/>
              <a:t>37</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03599" y="566339"/>
            <a:ext cx="5472973"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المواطنين في الوظائف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الرئيسية(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t>
            </a:r>
            <a:r>
              <a:rPr lang="en-GB"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ore</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Jobs</a:t>
            </a: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198839530"/>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50656087"/>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74550324"/>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184983" y="2488064"/>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lnSpc>
                <a:spcPct val="150000"/>
              </a:lnSpc>
              <a:buClr>
                <a:schemeClr val="tx1"/>
              </a:buClr>
              <a:buSzPct val="70000"/>
              <a:buBlip>
                <a:blip r:embed="rId2"/>
              </a:buBlip>
            </a:pPr>
            <a:r>
              <a:rPr lang="ar-AE" dirty="0">
                <a:solidFill>
                  <a:schemeClr val="tx1"/>
                </a:solidFill>
                <a:latin typeface="Sakkal Majalla" panose="02000000000000000000" pitchFamily="2" charset="-78"/>
                <a:cs typeface="Sakkal Majalla" panose="02000000000000000000" pitchFamily="2" charset="-78"/>
              </a:rPr>
              <a:t>يقيس هذا المؤشر نسبة الموظفين المواطنين في الوظائف </a:t>
            </a:r>
            <a:r>
              <a:rPr lang="ar-AE" dirty="0" smtClean="0">
                <a:solidFill>
                  <a:schemeClr val="tx1"/>
                </a:solidFill>
                <a:latin typeface="Sakkal Majalla" panose="02000000000000000000" pitchFamily="2" charset="-78"/>
                <a:cs typeface="Sakkal Majalla" panose="02000000000000000000" pitchFamily="2" charset="-78"/>
              </a:rPr>
              <a:t>الرئيسية من </a:t>
            </a:r>
            <a:r>
              <a:rPr lang="ar-AE" dirty="0">
                <a:solidFill>
                  <a:schemeClr val="tx1"/>
                </a:solidFill>
                <a:latin typeface="Sakkal Majalla" panose="02000000000000000000" pitchFamily="2" charset="-78"/>
                <a:cs typeface="Sakkal Majalla" panose="02000000000000000000" pitchFamily="2" charset="-78"/>
              </a:rPr>
              <a:t>اجمالي الوظائف في الجهات الاتحادية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والتي تعتبر </a:t>
            </a:r>
            <a:r>
              <a:rPr lang="ar-AE" b="1" u="sng"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وظائف أساسية مطلوبة لتنفيذ وتحقيق الأهداف الاستراتيجية والمبادرات الخاصة بالجهة.</a:t>
            </a:r>
          </a:p>
        </p:txBody>
      </p:sp>
      <p:sp>
        <p:nvSpPr>
          <p:cNvPr id="11" name="Rectangle 10"/>
          <p:cNvSpPr/>
          <p:nvPr/>
        </p:nvSpPr>
        <p:spPr>
          <a:xfrm>
            <a:off x="10195599" y="1788567"/>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064038" y="4088406"/>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245751393"/>
              </p:ext>
            </p:extLst>
          </p:nvPr>
        </p:nvGraphicFramePr>
        <p:xfrm>
          <a:off x="633905" y="4657366"/>
          <a:ext cx="10148553" cy="798852"/>
        </p:xfrm>
        <a:graphic>
          <a:graphicData uri="http://schemas.openxmlformats.org/drawingml/2006/table">
            <a:tbl>
              <a:tblPr firstRow="1" bandRow="1">
                <a:tableStyleId>{5C22544A-7EE6-4342-B048-85BDC9FD1C3A}</a:tableStyleId>
              </a:tblPr>
              <a:tblGrid>
                <a:gridCol w="4891388"/>
                <a:gridCol w="5257165"/>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الوظائف الأساسية </a:t>
                      </a:r>
                      <a:r>
                        <a:rPr lang="en-GB" b="1" dirty="0" smtClean="0">
                          <a:solidFill>
                            <a:schemeClr val="tx1"/>
                          </a:solidFill>
                          <a:latin typeface="Sakkal Majalla" panose="02000000000000000000" pitchFamily="2" charset="-78"/>
                          <a:cs typeface="Sakkal Majalla" panose="02000000000000000000" pitchFamily="2" charset="-78"/>
                        </a:rPr>
                        <a:t>(Core Jobs)</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المواطنين في الوظائف الرئيسية </a:t>
                      </a:r>
                      <a:r>
                        <a:rPr lang="en-GB" b="1" dirty="0" smtClean="0">
                          <a:solidFill>
                            <a:schemeClr val="tx1"/>
                          </a:solidFill>
                          <a:latin typeface="Sakkal Majalla" panose="02000000000000000000" pitchFamily="2" charset="-78"/>
                          <a:cs typeface="Sakkal Majalla" panose="02000000000000000000" pitchFamily="2" charset="-78"/>
                        </a:rPr>
                        <a:t>(Core Jobs)</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pic>
        <p:nvPicPr>
          <p:cNvPr id="21" name="Picture 20"/>
          <p:cNvPicPr>
            <a:picLocks noChangeAspect="1"/>
          </p:cNvPicPr>
          <p:nvPr/>
        </p:nvPicPr>
        <p:blipFill rotWithShape="1">
          <a:blip r:embed="rId4"/>
          <a:srcRect l="41104" t="67582" r="8603" b="23921"/>
          <a:stretch/>
        </p:blipFill>
        <p:spPr>
          <a:xfrm>
            <a:off x="5011271" y="4634752"/>
            <a:ext cx="6131858" cy="582707"/>
          </a:xfrm>
          <a:prstGeom prst="rect">
            <a:avLst/>
          </a:prstGeom>
        </p:spPr>
      </p:pic>
    </p:spTree>
    <p:extLst>
      <p:ext uri="{BB962C8B-B14F-4D97-AF65-F5344CB8AC3E}">
        <p14:creationId xmlns:p14="http://schemas.microsoft.com/office/powerpoint/2010/main" val="2473339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37544" y="6492875"/>
            <a:ext cx="470794" cy="365125"/>
          </a:xfrm>
          <a:solidFill>
            <a:srgbClr val="B68A35"/>
          </a:solidFill>
        </p:spPr>
        <p:txBody>
          <a:bodyPr/>
          <a:lstStyle/>
          <a:p>
            <a:pPr algn="ctr"/>
            <a:fld id="{56427F38-63A5-4D63-9399-D970397CA46A}" type="slidenum">
              <a:rPr lang="en-US" smtClean="0">
                <a:solidFill>
                  <a:schemeClr val="bg1"/>
                </a:solidFill>
              </a:rPr>
              <a:pPr algn="ctr"/>
              <a:t>38</a:t>
            </a:fld>
            <a:endParaRPr lang="en-US">
              <a:solidFill>
                <a:schemeClr val="bg1"/>
              </a:solidFill>
            </a:endParaRPr>
          </a:p>
        </p:txBody>
      </p:sp>
      <p:sp>
        <p:nvSpPr>
          <p:cNvPr id="3" name="Round Same Side Corner Rectangle 2"/>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7395" y="566339"/>
            <a:ext cx="2265364"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الدوران الوظيفي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702555" y="1826248"/>
            <a:ext cx="5520447" cy="265581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lnSpc>
                <a:spcPct val="150000"/>
              </a:lnSpc>
              <a:buFont typeface="Arial" panose="020B0604020202020204" pitchFamily="34" charset="0"/>
              <a:buChar char="•"/>
            </a:pPr>
            <a:endParaRPr lang="ar-AE" dirty="0">
              <a:solidFill>
                <a:prstClr val="black"/>
              </a:solidFill>
              <a:latin typeface="Sakkal Majalla" panose="02000000000000000000" pitchFamily="2" charset="-78"/>
              <a:cs typeface="Sakkal Majalla" panose="02000000000000000000" pitchFamily="2" charset="-78"/>
            </a:endParaRP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7" name="Rectangle 6"/>
          <p:cNvSpPr/>
          <p:nvPr/>
        </p:nvSpPr>
        <p:spPr>
          <a:xfrm>
            <a:off x="9891269" y="1293295"/>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2142442736"/>
              </p:ext>
            </p:extLst>
          </p:nvPr>
        </p:nvGraphicFramePr>
        <p:xfrm>
          <a:off x="2692947" y="790593"/>
          <a:ext cx="934676" cy="1004265"/>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سنوي </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55889546"/>
              </p:ext>
            </p:extLst>
          </p:nvPr>
        </p:nvGraphicFramePr>
        <p:xfrm>
          <a:off x="1614621" y="794644"/>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38932089"/>
              </p:ext>
            </p:extLst>
          </p:nvPr>
        </p:nvGraphicFramePr>
        <p:xfrm>
          <a:off x="289246" y="796378"/>
          <a:ext cx="1195088" cy="962560"/>
        </p:xfrm>
        <a:graphic>
          <a:graphicData uri="http://schemas.openxmlformats.org/drawingml/2006/table">
            <a:tbl>
              <a:tblPr firstRow="1" bandRow="1">
                <a:tableStyleId>{5C22544A-7EE6-4342-B048-85BDC9FD1C3A}</a:tableStyleId>
              </a:tblPr>
              <a:tblGrid>
                <a:gridCol w="1195088"/>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TextBox 11"/>
          <p:cNvSpPr txBox="1"/>
          <p:nvPr/>
        </p:nvSpPr>
        <p:spPr>
          <a:xfrm>
            <a:off x="5858607" y="1917643"/>
            <a:ext cx="5374786" cy="2862322"/>
          </a:xfrm>
          <a:prstGeom prst="rect">
            <a:avLst/>
          </a:prstGeom>
          <a:noFill/>
        </p:spPr>
        <p:txBody>
          <a:bodyPr wrap="square" rtlCol="0">
            <a:spAutoFit/>
          </a:bodyPr>
          <a:lstStyle/>
          <a:p>
            <a:pPr marL="285750" indent="-285750" algn="just" rtl="1" eaLnBrk="0" hangingPunct="0">
              <a:buClr>
                <a:schemeClr val="tx1"/>
              </a:buClr>
              <a:buSzPct val="70000"/>
              <a:buBlip>
                <a:blip r:embed="rId2"/>
              </a:buBlip>
            </a:pPr>
            <a:r>
              <a:rPr lang="ar-AE" dirty="0" smtClean="0">
                <a:solidFill>
                  <a:prstClr val="black"/>
                </a:solidFill>
                <a:latin typeface="Sakkal Majalla" panose="02000000000000000000" pitchFamily="2" charset="-78"/>
                <a:cs typeface="Sakkal Majalla" panose="02000000000000000000" pitchFamily="2" charset="-78"/>
              </a:rPr>
              <a:t>يعكس مؤشر نسبة الدوران الوظيفي مدى </a:t>
            </a:r>
            <a:r>
              <a:rPr lang="ar-AE" dirty="0">
                <a:solidFill>
                  <a:prstClr val="black"/>
                </a:solidFill>
                <a:latin typeface="Sakkal Majalla" panose="02000000000000000000" pitchFamily="2" charset="-78"/>
                <a:cs typeface="Sakkal Majalla" panose="02000000000000000000" pitchFamily="2" charset="-78"/>
              </a:rPr>
              <a:t>قدرة الجهات الاتحادية في المحافظة على الموظفين حيث يعبر عن متوسط ترك الوظيفة وتسرب الكفاءات في الحكومة الاتحادية. </a:t>
            </a:r>
          </a:p>
          <a:p>
            <a:pPr marL="285750" indent="-285750" algn="just"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يشترط مؤشر الدوران الوظيفي انقضاء فترة الانذار الخاصة بالموظف المستقيل وذلك لاحتسابه ضمن المؤشر. </a:t>
            </a:r>
            <a:endParaRPr lang="en-US" dirty="0" smtClean="0">
              <a:solidFill>
                <a:prstClr val="black"/>
              </a:solidFill>
              <a:latin typeface="Sakkal Majalla" panose="02000000000000000000" pitchFamily="2" charset="-78"/>
              <a:cs typeface="Sakkal Majalla" panose="02000000000000000000" pitchFamily="2" charset="-78"/>
            </a:endParaRPr>
          </a:p>
          <a:p>
            <a:pPr algn="just" rtl="1" eaLnBrk="0" hangingPunct="0">
              <a:buClr>
                <a:schemeClr val="tx1"/>
              </a:buClr>
              <a:buSzPct val="70000"/>
            </a:pPr>
            <a:endParaRPr lang="en-US" dirty="0">
              <a:solidFill>
                <a:prstClr val="black"/>
              </a:solidFill>
              <a:latin typeface="Sakkal Majalla" panose="02000000000000000000" pitchFamily="2" charset="-78"/>
              <a:cs typeface="Sakkal Majalla" panose="02000000000000000000" pitchFamily="2" charset="-78"/>
            </a:endParaRPr>
          </a:p>
          <a:p>
            <a:pPr marL="285750" indent="-285750" algn="just" rtl="1" eaLnBrk="0" hangingPunct="0">
              <a:buClr>
                <a:schemeClr val="tx1"/>
              </a:buClr>
              <a:buSzPct val="70000"/>
              <a:buBlip>
                <a:blip r:embed="rId2"/>
              </a:buBlip>
            </a:pPr>
            <a:r>
              <a:rPr lang="ar-AE" dirty="0" smtClean="0">
                <a:solidFill>
                  <a:prstClr val="black"/>
                </a:solidFill>
                <a:latin typeface="Sakkal Majalla" panose="02000000000000000000" pitchFamily="2" charset="-78"/>
                <a:cs typeface="Sakkal Majalla" panose="02000000000000000000" pitchFamily="2" charset="-78"/>
              </a:rPr>
              <a:t>مثال </a:t>
            </a:r>
            <a:r>
              <a:rPr lang="ar-AE" dirty="0">
                <a:solidFill>
                  <a:prstClr val="black"/>
                </a:solidFill>
                <a:latin typeface="Sakkal Majalla" panose="02000000000000000000" pitchFamily="2" charset="-78"/>
                <a:cs typeface="Sakkal Majalla" panose="02000000000000000000" pitchFamily="2" charset="-78"/>
              </a:rPr>
              <a:t>: تم تحديد </a:t>
            </a:r>
            <a:r>
              <a:rPr lang="ar-AE" dirty="0" smtClean="0">
                <a:solidFill>
                  <a:prstClr val="black"/>
                </a:solidFill>
                <a:latin typeface="Sakkal Majalla" panose="02000000000000000000" pitchFamily="2" charset="-78"/>
                <a:cs typeface="Sakkal Majalla" panose="02000000000000000000" pitchFamily="2" charset="-78"/>
              </a:rPr>
              <a:t>1-7-2018 </a:t>
            </a:r>
            <a:r>
              <a:rPr lang="ar-AE" dirty="0">
                <a:solidFill>
                  <a:prstClr val="black"/>
                </a:solidFill>
                <a:latin typeface="Sakkal Majalla" panose="02000000000000000000" pitchFamily="2" charset="-78"/>
                <a:cs typeface="Sakkal Majalla" panose="02000000000000000000" pitchFamily="2" charset="-78"/>
              </a:rPr>
              <a:t>كأخر يوم لموظف و عليه يتم احتساب الموظف في مؤشر الدوران الوظيفي «للنصف الثاني» وليس ابتداءً من تاريخ طلب الاستقالة</a:t>
            </a:r>
          </a:p>
          <a:p>
            <a:pPr marL="285750" indent="-285750" algn="r" rtl="1">
              <a:buClr>
                <a:srgbClr val="B68A35"/>
              </a:buClr>
              <a:buFont typeface="Wingdings" panose="05000000000000000000" pitchFamily="2" charset="2"/>
              <a:buChar char="Ø"/>
            </a:pPr>
            <a:endParaRPr lang="ar-AE" dirty="0">
              <a:solidFill>
                <a:prstClr val="black"/>
              </a:solidFill>
              <a:latin typeface="Sakkal Majalla" panose="02000000000000000000" pitchFamily="2" charset="-78"/>
              <a:cs typeface="Sakkal Majalla" panose="02000000000000000000" pitchFamily="2" charset="-78"/>
            </a:endParaRPr>
          </a:p>
          <a:p>
            <a:pPr algn="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280268184"/>
              </p:ext>
            </p:extLst>
          </p:nvPr>
        </p:nvGraphicFramePr>
        <p:xfrm>
          <a:off x="289246" y="1840340"/>
          <a:ext cx="5071086" cy="2560320"/>
        </p:xfrm>
        <a:graphic>
          <a:graphicData uri="http://schemas.openxmlformats.org/drawingml/2006/table">
            <a:tbl>
              <a:tblPr firstRow="1" bandRow="1">
                <a:tableStyleId>{5C22544A-7EE6-4342-B048-85BDC9FD1C3A}</a:tableStyleId>
              </a:tblPr>
              <a:tblGrid>
                <a:gridCol w="2454894"/>
                <a:gridCol w="2616192"/>
              </a:tblGrid>
              <a:tr h="26267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kern="1200" dirty="0" smtClean="0">
                          <a:solidFill>
                            <a:schemeClr val="bg1"/>
                          </a:solidFill>
                          <a:latin typeface="Sakkal Majalla" panose="02000000000000000000" pitchFamily="2" charset="-78"/>
                          <a:ea typeface="+mn-ea"/>
                          <a:cs typeface="Sakkal Majalla" panose="02000000000000000000" pitchFamily="2" charset="-78"/>
                        </a:rPr>
                        <a:t>أسباب تستثنى من قياس المؤشر</a:t>
                      </a:r>
                      <a:r>
                        <a:rPr lang="en-US" sz="1200" b="1" kern="1200" dirty="0" smtClean="0">
                          <a:solidFill>
                            <a:schemeClr val="bg1"/>
                          </a:solidFill>
                          <a:latin typeface="Sakkal Majalla" panose="02000000000000000000" pitchFamily="2" charset="-78"/>
                          <a:ea typeface="+mn-ea"/>
                          <a:cs typeface="Sakkal Majalla" panose="02000000000000000000" pitchFamily="2" charset="-78"/>
                        </a:rPr>
                        <a:t>:</a:t>
                      </a:r>
                      <a:endParaRPr lang="ar-AE" sz="1200" b="1" kern="1200" dirty="0" smtClean="0">
                        <a:solidFill>
                          <a:schemeClr val="bg1"/>
                        </a:solidFill>
                        <a:latin typeface="Sakkal Majalla" panose="02000000000000000000" pitchFamily="2" charset="-78"/>
                        <a:ea typeface="+mn-ea"/>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rgbClr val="B68A3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kern="1200" dirty="0" smtClean="0">
                          <a:solidFill>
                            <a:schemeClr val="bg1"/>
                          </a:solidFill>
                          <a:latin typeface="Sakkal Majalla" panose="02000000000000000000" pitchFamily="2" charset="-78"/>
                          <a:ea typeface="+mn-ea"/>
                          <a:cs typeface="Sakkal Majalla" panose="02000000000000000000" pitchFamily="2" charset="-78"/>
                        </a:rPr>
                        <a:t>أسباب</a:t>
                      </a:r>
                      <a:r>
                        <a:rPr lang="ar-AE" sz="1200" b="1" kern="1200" baseline="0" dirty="0" smtClean="0">
                          <a:solidFill>
                            <a:schemeClr val="bg1"/>
                          </a:solidFill>
                          <a:latin typeface="Sakkal Majalla" panose="02000000000000000000" pitchFamily="2" charset="-78"/>
                          <a:ea typeface="+mn-ea"/>
                          <a:cs typeface="Sakkal Majalla" panose="02000000000000000000" pitchFamily="2" charset="-78"/>
                        </a:rPr>
                        <a:t> تشمل </a:t>
                      </a:r>
                      <a:r>
                        <a:rPr lang="ar-AE" sz="1200" b="1" kern="1200" dirty="0" smtClean="0">
                          <a:solidFill>
                            <a:schemeClr val="bg1"/>
                          </a:solidFill>
                          <a:latin typeface="Sakkal Majalla" panose="02000000000000000000" pitchFamily="2" charset="-78"/>
                          <a:ea typeface="+mn-ea"/>
                          <a:cs typeface="Sakkal Majalla" panose="02000000000000000000" pitchFamily="2" charset="-78"/>
                        </a:rPr>
                        <a:t>قياس المؤشر:</a:t>
                      </a:r>
                      <a:endParaRPr lang="en-US" sz="1200" b="1" kern="1200" dirty="0" smtClean="0">
                        <a:solidFill>
                          <a:schemeClr val="bg1"/>
                        </a:solidFill>
                        <a:latin typeface="Sakkal Majalla" panose="02000000000000000000" pitchFamily="2" charset="-78"/>
                        <a:ea typeface="+mn-ea"/>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rgbClr val="B68A35"/>
                    </a:solidFill>
                  </a:tcPr>
                </a:tc>
              </a:tr>
              <a:tr h="2101384">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a:t>
                      </a:r>
                      <a:r>
                        <a:rPr lang="ar-AE" sz="1200" baseline="0" dirty="0" smtClean="0">
                          <a:solidFill>
                            <a:prstClr val="black"/>
                          </a:solidFill>
                          <a:latin typeface="Sakkal Majalla" panose="02000000000000000000" pitchFamily="2" charset="-78"/>
                          <a:cs typeface="Sakkal Majalla" panose="02000000000000000000" pitchFamily="2" charset="-78"/>
                        </a:rPr>
                        <a:t>حالات بلوغ سن التقاعد</a:t>
                      </a:r>
                    </a:p>
                    <a:p>
                      <a:pPr marL="0" marR="0" lvl="0" indent="0" algn="just" defTabSz="914400" rtl="1" eaLnBrk="1" fontAlgn="auto" latinLnBrk="0" hangingPunct="1">
                        <a:lnSpc>
                          <a:spcPct val="100000"/>
                        </a:lnSpc>
                        <a:spcBef>
                          <a:spcPts val="0"/>
                        </a:spcBef>
                        <a:spcAft>
                          <a:spcPts val="0"/>
                        </a:spcAft>
                        <a:buClrTx/>
                        <a:buSzTx/>
                        <a:buFontTx/>
                        <a:buNone/>
                        <a:tabLst/>
                        <a:defRPr/>
                      </a:pPr>
                      <a:r>
                        <a:rPr lang="ar-AE" sz="1200" dirty="0" smtClean="0">
                          <a:solidFill>
                            <a:prstClr val="black"/>
                          </a:solidFill>
                          <a:latin typeface="Sakkal Majalla" panose="02000000000000000000" pitchFamily="2" charset="-78"/>
                          <a:cs typeface="Sakkal Majalla" panose="02000000000000000000" pitchFamily="2" charset="-78"/>
                        </a:rPr>
                        <a:t>(2)</a:t>
                      </a:r>
                      <a:r>
                        <a:rPr lang="ar-AE" sz="1200" baseline="0" dirty="0" smtClean="0">
                          <a:solidFill>
                            <a:prstClr val="black"/>
                          </a:solidFill>
                          <a:latin typeface="Sakkal Majalla" panose="02000000000000000000" pitchFamily="2" charset="-78"/>
                          <a:cs typeface="Sakkal Majalla" panose="02000000000000000000" pitchFamily="2" charset="-78"/>
                        </a:rPr>
                        <a:t> حالات الوفاة</a:t>
                      </a:r>
                    </a:p>
                    <a:p>
                      <a:pPr algn="just" rtl="1"/>
                      <a:r>
                        <a:rPr lang="ar-AE" sz="1200" dirty="0" smtClean="0">
                          <a:solidFill>
                            <a:prstClr val="black"/>
                          </a:solidFill>
                          <a:latin typeface="Sakkal Majalla" panose="02000000000000000000" pitchFamily="2" charset="-78"/>
                          <a:cs typeface="Sakkal Majalla" panose="02000000000000000000" pitchFamily="2" charset="-78"/>
                        </a:rPr>
                        <a:t>(3) عدم اللياقة</a:t>
                      </a:r>
                      <a:r>
                        <a:rPr lang="ar-AE" sz="1200" baseline="0" dirty="0" smtClean="0">
                          <a:solidFill>
                            <a:prstClr val="black"/>
                          </a:solidFill>
                          <a:latin typeface="Sakkal Majalla" panose="02000000000000000000" pitchFamily="2" charset="-78"/>
                          <a:cs typeface="Sakkal Majalla" panose="02000000000000000000" pitchFamily="2" charset="-78"/>
                        </a:rPr>
                        <a:t> الصحية </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(4) صدور مرسوم اتحادي</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(5) الإقالة بقرار من مجلس الوزراء</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(6) إعادة الهيكلة</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(7) الإحلال وفقاً لخطط توطين وظائف غير المواطنين، على أن يعطى الموظف مهلة شهرين قبل إنهاء خدماته.</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(8) سحب جنسية الدولة أو سقوطها عن الموظف.</a:t>
                      </a:r>
                    </a:p>
                    <a:p>
                      <a:pPr marL="0" marR="0" lvl="0" indent="0" algn="just" defTabSz="914400" rtl="1" eaLnBrk="1" fontAlgn="auto" latinLnBrk="0" hangingPunct="1">
                        <a:lnSpc>
                          <a:spcPct val="100000"/>
                        </a:lnSpc>
                        <a:spcBef>
                          <a:spcPts val="0"/>
                        </a:spcBef>
                        <a:spcAft>
                          <a:spcPts val="0"/>
                        </a:spcAft>
                        <a:buClrTx/>
                        <a:buSzTx/>
                        <a:buFontTx/>
                        <a:buNone/>
                        <a:tabLst/>
                        <a:defRPr/>
                      </a:pPr>
                      <a:r>
                        <a:rPr lang="ar-AE" sz="1200" baseline="0" dirty="0" smtClean="0">
                          <a:solidFill>
                            <a:prstClr val="black"/>
                          </a:solidFill>
                          <a:latin typeface="Sakkal Majalla" panose="02000000000000000000" pitchFamily="2" charset="-78"/>
                          <a:cs typeface="Sakkal Majalla" panose="02000000000000000000" pitchFamily="2" charset="-78"/>
                        </a:rPr>
                        <a:t>(9)</a:t>
                      </a:r>
                      <a:r>
                        <a:rPr lang="en-US" sz="1200" baseline="0" dirty="0" smtClean="0">
                          <a:solidFill>
                            <a:prstClr val="black"/>
                          </a:solidFill>
                          <a:latin typeface="Sakkal Majalla" panose="02000000000000000000" pitchFamily="2" charset="-78"/>
                          <a:cs typeface="Sakkal Majalla" panose="02000000000000000000" pitchFamily="2" charset="-78"/>
                        </a:rPr>
                        <a:t> </a:t>
                      </a:r>
                      <a:r>
                        <a:rPr lang="ar-AE" sz="1200" b="0" baseline="0" dirty="0" smtClean="0">
                          <a:solidFill>
                            <a:prstClr val="black"/>
                          </a:solidFill>
                          <a:latin typeface="Sakkal Majalla" panose="02000000000000000000" pitchFamily="2" charset="-78"/>
                          <a:cs typeface="Sakkal Majalla" panose="02000000000000000000" pitchFamily="2" charset="-78"/>
                        </a:rPr>
                        <a:t>الفصل من الخدمة بقرار يتعلق بمخالفة إدارية أو العزل بحكم قضائي.</a:t>
                      </a: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chemeClr val="bg1"/>
                    </a:solidFill>
                  </a:tcPr>
                </a:tc>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الاستقالة</a:t>
                      </a:r>
                    </a:p>
                    <a:p>
                      <a:pPr algn="just" rtl="1"/>
                      <a:r>
                        <a:rPr lang="ar-AE" sz="1200" dirty="0" smtClean="0">
                          <a:solidFill>
                            <a:prstClr val="black"/>
                          </a:solidFill>
                          <a:latin typeface="Sakkal Majalla" panose="02000000000000000000" pitchFamily="2" charset="-78"/>
                          <a:cs typeface="Sakkal Majalla" panose="02000000000000000000" pitchFamily="2" charset="-78"/>
                        </a:rPr>
                        <a:t>(2)</a:t>
                      </a:r>
                      <a:r>
                        <a:rPr lang="ar-AE" sz="1200" baseline="0" dirty="0" smtClean="0">
                          <a:solidFill>
                            <a:prstClr val="black"/>
                          </a:solidFill>
                          <a:latin typeface="Sakkal Majalla" panose="02000000000000000000" pitchFamily="2" charset="-78"/>
                          <a:cs typeface="Sakkal Majalla" panose="02000000000000000000" pitchFamily="2" charset="-78"/>
                        </a:rPr>
                        <a:t> عدم الكفاءة الوظيفية</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(3) عدم تجديد العقد أو إنهائه قبل انتهاء مدته</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(4) الانقطاع عن العمل بدون مبرر مقبول لمدة عشرة أيام عمل متصلة أو عشرين يوم منفصله خلال السنة الواحدة </a:t>
                      </a:r>
                    </a:p>
                    <a:p>
                      <a:pPr algn="just" rtl="1"/>
                      <a:r>
                        <a:rPr lang="ar-AE" sz="1200" baseline="0" dirty="0" smtClean="0">
                          <a:solidFill>
                            <a:prstClr val="black"/>
                          </a:solidFill>
                          <a:latin typeface="Sakkal Majalla" panose="02000000000000000000" pitchFamily="2" charset="-78"/>
                          <a:cs typeface="Sakkal Majalla" panose="02000000000000000000" pitchFamily="2" charset="-78"/>
                        </a:rPr>
                        <a:t>(5) النقل إلى جهة أخرى</a:t>
                      </a:r>
                    </a:p>
                    <a:p>
                      <a:pPr algn="just" rtl="1"/>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endParaRPr lang="en-US" sz="1200" dirty="0" smtClean="0">
                        <a:solidFill>
                          <a:prstClr val="black"/>
                        </a:solidFill>
                        <a:latin typeface="Sakkal Majalla" panose="02000000000000000000" pitchFamily="2" charset="-78"/>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chemeClr val="bg1"/>
                    </a:solidFill>
                  </a:tcPr>
                </a:tc>
              </a:tr>
            </a:tbl>
          </a:graphicData>
        </a:graphic>
      </p:graphicFrame>
      <p:sp>
        <p:nvSpPr>
          <p:cNvPr id="19" name="Rectangle 18"/>
          <p:cNvSpPr/>
          <p:nvPr/>
        </p:nvSpPr>
        <p:spPr>
          <a:xfrm>
            <a:off x="9956590" y="4618897"/>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0" name="Content Placeholder 9"/>
          <p:cNvGraphicFramePr>
            <a:graphicFrameLocks/>
          </p:cNvGraphicFramePr>
          <p:nvPr>
            <p:extLst>
              <p:ext uri="{D42A27DB-BD31-4B8C-83A1-F6EECF244321}">
                <p14:modId xmlns:p14="http://schemas.microsoft.com/office/powerpoint/2010/main" val="1237928442"/>
              </p:ext>
            </p:extLst>
          </p:nvPr>
        </p:nvGraphicFramePr>
        <p:xfrm>
          <a:off x="5518405" y="5163048"/>
          <a:ext cx="5701707" cy="1280160"/>
        </p:xfrm>
        <a:graphic>
          <a:graphicData uri="http://schemas.openxmlformats.org/drawingml/2006/table">
            <a:tbl>
              <a:tblPr firstRow="1" bandRow="1">
                <a:tableStyleId>{5C22544A-7EE6-4342-B048-85BDC9FD1C3A}</a:tableStyleId>
              </a:tblPr>
              <a:tblGrid>
                <a:gridCol w="2748102"/>
                <a:gridCol w="2953605"/>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الموظفين الفعليين في الجهة في نهاية فترة القياس</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التاركين  للخدمة في الفئات الوظيفية المعتمدة في نهاية فترة القياس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7969876"/>
              </p:ext>
            </p:extLst>
          </p:nvPr>
        </p:nvGraphicFramePr>
        <p:xfrm>
          <a:off x="289247" y="4497573"/>
          <a:ext cx="5088338" cy="1988598"/>
        </p:xfrm>
        <a:graphic>
          <a:graphicData uri="http://schemas.openxmlformats.org/drawingml/2006/table">
            <a:tbl>
              <a:tblPr firstRow="1" bandRow="1">
                <a:tableStyleId>{5C22544A-7EE6-4342-B048-85BDC9FD1C3A}</a:tableStyleId>
              </a:tblPr>
              <a:tblGrid>
                <a:gridCol w="2454894"/>
                <a:gridCol w="2633444"/>
              </a:tblGrid>
              <a:tr h="41423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kern="1200" dirty="0" smtClean="0">
                          <a:solidFill>
                            <a:schemeClr val="bg1"/>
                          </a:solidFill>
                          <a:latin typeface="Sakkal Majalla" panose="02000000000000000000" pitchFamily="2" charset="-78"/>
                          <a:ea typeface="+mn-ea"/>
                          <a:cs typeface="Sakkal Majalla" panose="02000000000000000000" pitchFamily="2" charset="-78"/>
                        </a:rPr>
                        <a:t>الفئات الوظيفية أو الحالات التي تستثنى</a:t>
                      </a:r>
                      <a:r>
                        <a:rPr lang="ar-AE" sz="1200" b="1" kern="1200" baseline="0" dirty="0" smtClean="0">
                          <a:solidFill>
                            <a:schemeClr val="bg1"/>
                          </a:solidFill>
                          <a:latin typeface="Sakkal Majalla" panose="02000000000000000000" pitchFamily="2" charset="-78"/>
                          <a:ea typeface="+mn-ea"/>
                          <a:cs typeface="Sakkal Majalla" panose="02000000000000000000" pitchFamily="2" charset="-78"/>
                        </a:rPr>
                        <a:t> </a:t>
                      </a:r>
                      <a:r>
                        <a:rPr lang="ar-AE" sz="1200" b="1" kern="1200" dirty="0" smtClean="0">
                          <a:solidFill>
                            <a:schemeClr val="bg1"/>
                          </a:solidFill>
                          <a:latin typeface="Sakkal Majalla" panose="02000000000000000000" pitchFamily="2" charset="-78"/>
                          <a:ea typeface="+mn-ea"/>
                          <a:cs typeface="Sakkal Majalla" panose="02000000000000000000" pitchFamily="2" charset="-78"/>
                        </a:rPr>
                        <a:t>من قياس المؤشر</a:t>
                      </a:r>
                      <a:r>
                        <a:rPr lang="en-US" sz="1200" b="1" kern="1200" dirty="0" smtClean="0">
                          <a:solidFill>
                            <a:schemeClr val="bg1"/>
                          </a:solidFill>
                          <a:latin typeface="Sakkal Majalla" panose="02000000000000000000" pitchFamily="2" charset="-78"/>
                          <a:ea typeface="+mn-ea"/>
                          <a:cs typeface="Sakkal Majalla" panose="02000000000000000000" pitchFamily="2" charset="-78"/>
                        </a:rPr>
                        <a:t>:</a:t>
                      </a:r>
                      <a:endParaRPr lang="ar-AE" sz="1200" b="1" kern="1200" dirty="0" smtClean="0">
                        <a:solidFill>
                          <a:schemeClr val="bg1"/>
                        </a:solidFill>
                        <a:latin typeface="Sakkal Majalla" panose="02000000000000000000" pitchFamily="2" charset="-78"/>
                        <a:ea typeface="+mn-ea"/>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rgbClr val="B68A3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kern="1200" dirty="0" smtClean="0">
                          <a:solidFill>
                            <a:schemeClr val="bg1"/>
                          </a:solidFill>
                          <a:latin typeface="Sakkal Majalla" panose="02000000000000000000" pitchFamily="2" charset="-78"/>
                          <a:ea typeface="+mn-ea"/>
                          <a:cs typeface="Sakkal Majalla" panose="02000000000000000000" pitchFamily="2" charset="-78"/>
                        </a:rPr>
                        <a:t>الفئات الوظيفية أو الحالات التي تشمل</a:t>
                      </a:r>
                      <a:r>
                        <a:rPr lang="ar-AE" sz="1200" b="1" kern="1200" baseline="0" dirty="0" smtClean="0">
                          <a:solidFill>
                            <a:schemeClr val="bg1"/>
                          </a:solidFill>
                          <a:latin typeface="Sakkal Majalla" panose="02000000000000000000" pitchFamily="2" charset="-78"/>
                          <a:ea typeface="+mn-ea"/>
                          <a:cs typeface="Sakkal Majalla" panose="02000000000000000000" pitchFamily="2" charset="-78"/>
                        </a:rPr>
                        <a:t> </a:t>
                      </a:r>
                      <a:r>
                        <a:rPr lang="ar-AE" sz="1200" b="1" kern="1200" dirty="0" smtClean="0">
                          <a:solidFill>
                            <a:schemeClr val="bg1"/>
                          </a:solidFill>
                          <a:latin typeface="Sakkal Majalla" panose="02000000000000000000" pitchFamily="2" charset="-78"/>
                          <a:ea typeface="+mn-ea"/>
                          <a:cs typeface="Sakkal Majalla" panose="02000000000000000000" pitchFamily="2" charset="-78"/>
                        </a:rPr>
                        <a:t>قياس المؤشر:</a:t>
                      </a:r>
                      <a:endParaRPr lang="en-US" sz="1200" b="1" kern="1200" dirty="0" smtClean="0">
                        <a:solidFill>
                          <a:schemeClr val="bg1"/>
                        </a:solidFill>
                        <a:latin typeface="Sakkal Majalla" panose="02000000000000000000" pitchFamily="2" charset="-78"/>
                        <a:ea typeface="+mn-ea"/>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rgbClr val="B68A35"/>
                    </a:solidFill>
                  </a:tcPr>
                </a:tc>
              </a:tr>
              <a:tr h="1531398">
                <a:tc>
                  <a:txBody>
                    <a:bodyPr/>
                    <a:lstStyle/>
                    <a:p>
                      <a:pPr algn="just" rtl="1"/>
                      <a:r>
                        <a:rPr lang="ar-AE" sz="1200" dirty="0" smtClean="0">
                          <a:solidFill>
                            <a:prstClr val="black"/>
                          </a:solidFill>
                          <a:latin typeface="Sakkal Majalla" panose="02000000000000000000" pitchFamily="2" charset="-78"/>
                          <a:cs typeface="Sakkal Majalla" panose="02000000000000000000" pitchFamily="2" charset="-78"/>
                        </a:rPr>
                        <a:t>(1)الكادر المحلي</a:t>
                      </a:r>
                      <a:r>
                        <a:rPr lang="en-US" sz="1200" dirty="0" smtClean="0">
                          <a:solidFill>
                            <a:prstClr val="black"/>
                          </a:solidFill>
                          <a:latin typeface="Sakkal Majalla" panose="02000000000000000000" pitchFamily="2" charset="-78"/>
                          <a:cs typeface="Sakkal Majalla" panose="02000000000000000000" pitchFamily="2" charset="-78"/>
                        </a:rPr>
                        <a:t>.</a:t>
                      </a:r>
                      <a:endParaRPr lang="ar-AE"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b="0" dirty="0" smtClean="0">
                          <a:solidFill>
                            <a:prstClr val="black"/>
                          </a:solidFill>
                          <a:latin typeface="Sakkal Majalla" panose="02000000000000000000" pitchFamily="2" charset="-78"/>
                          <a:cs typeface="Sakkal Majalla" panose="02000000000000000000" pitchFamily="2" charset="-78"/>
                        </a:rPr>
                        <a:t>(2) العقود المؤقتة أو</a:t>
                      </a:r>
                      <a:r>
                        <a:rPr lang="ar-AE" sz="1200" b="0" baseline="0" dirty="0" smtClean="0">
                          <a:solidFill>
                            <a:prstClr val="black"/>
                          </a:solidFill>
                          <a:latin typeface="Sakkal Majalla" panose="02000000000000000000" pitchFamily="2" charset="-78"/>
                          <a:cs typeface="Sakkal Majalla" panose="02000000000000000000" pitchFamily="2" charset="-78"/>
                        </a:rPr>
                        <a:t> ال</a:t>
                      </a:r>
                      <a:r>
                        <a:rPr lang="ar-AE" sz="1200" b="0" dirty="0" smtClean="0">
                          <a:solidFill>
                            <a:prstClr val="black"/>
                          </a:solidFill>
                          <a:latin typeface="Sakkal Majalla" panose="02000000000000000000" pitchFamily="2" charset="-78"/>
                          <a:cs typeface="Sakkal Majalla" panose="02000000000000000000" pitchFamily="2" charset="-78"/>
                        </a:rPr>
                        <a:t>مياومة</a:t>
                      </a:r>
                      <a:r>
                        <a:rPr lang="ar-AE" sz="1200" b="0" baseline="0" dirty="0" smtClean="0">
                          <a:solidFill>
                            <a:prstClr val="black"/>
                          </a:solidFill>
                          <a:latin typeface="Sakkal Majalla" panose="02000000000000000000" pitchFamily="2" charset="-78"/>
                          <a:cs typeface="Sakkal Majalla" panose="02000000000000000000" pitchFamily="2" charset="-78"/>
                        </a:rPr>
                        <a:t> أو ال</a:t>
                      </a:r>
                      <a:r>
                        <a:rPr lang="ar-AE" sz="1200" b="0" dirty="0" smtClean="0">
                          <a:solidFill>
                            <a:prstClr val="black"/>
                          </a:solidFill>
                          <a:latin typeface="Sakkal Majalla" panose="02000000000000000000" pitchFamily="2" charset="-78"/>
                          <a:cs typeface="Sakkal Majalla" panose="02000000000000000000" pitchFamily="2" charset="-78"/>
                        </a:rPr>
                        <a:t>دوام جزئي</a:t>
                      </a:r>
                      <a:r>
                        <a:rPr lang="en-US" sz="1200" b="0" dirty="0" smtClean="0">
                          <a:solidFill>
                            <a:prstClr val="black"/>
                          </a:solidFill>
                          <a:latin typeface="Sakkal Majalla" panose="02000000000000000000" pitchFamily="2" charset="-78"/>
                          <a:cs typeface="Sakkal Majalla" panose="02000000000000000000" pitchFamily="2" charset="-78"/>
                        </a:rPr>
                        <a:t>.</a:t>
                      </a:r>
                      <a:endParaRPr lang="ar-AE" sz="1200" b="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(3)</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r>
                        <a:rPr lang="en-US" sz="1200" b="0" dirty="0" smtClean="0">
                          <a:solidFill>
                            <a:schemeClr val="tx1"/>
                          </a:solidFill>
                          <a:latin typeface="Sakkal Majalla" panose="02000000000000000000" pitchFamily="2" charset="-78"/>
                          <a:cs typeface="Sakkal Majalla" panose="02000000000000000000" pitchFamily="2" charset="-78"/>
                        </a:rPr>
                        <a:t>.</a:t>
                      </a:r>
                      <a:endParaRPr lang="en-US" sz="1200" dirty="0" smtClean="0">
                        <a:solidFill>
                          <a:prstClr val="black"/>
                        </a:solidFill>
                        <a:latin typeface="Sakkal Majalla" panose="02000000000000000000" pitchFamily="2" charset="-78"/>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chemeClr val="bg1"/>
                    </a:solidFill>
                  </a:tcPr>
                </a:tc>
                <a:tc>
                  <a:txBody>
                    <a:bodyPr/>
                    <a:lstStyle/>
                    <a:p>
                      <a:pPr algn="r" rtl="1"/>
                      <a:r>
                        <a:rPr lang="ar-AE" sz="1200" dirty="0" smtClean="0">
                          <a:solidFill>
                            <a:prstClr val="black"/>
                          </a:solidFill>
                          <a:latin typeface="Sakkal Majalla" panose="02000000000000000000" pitchFamily="2" charset="-78"/>
                          <a:cs typeface="Sakkal Majalla" panose="02000000000000000000" pitchFamily="2" charset="-78"/>
                        </a:rPr>
                        <a:t>(1)الموظفين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a:t>
                      </a: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(3)الموظفين في الاجازة الدراسية الممتدة ، الاجازة المرضية الممتدة ، الخدمة الوطنية</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(4) الموظفين ضمن فترة الاختبار</a:t>
                      </a:r>
                    </a:p>
                    <a:p>
                      <a:pPr marL="0" marR="0" indent="0" algn="r" defTabSz="914400" rtl="1" eaLnBrk="1" fontAlgn="auto" latinLnBrk="0" hangingPunct="1">
                        <a:lnSpc>
                          <a:spcPct val="100000"/>
                        </a:lnSpc>
                        <a:spcBef>
                          <a:spcPts val="0"/>
                        </a:spcBef>
                        <a:spcAft>
                          <a:spcPts val="0"/>
                        </a:spcAft>
                        <a:buClrTx/>
                        <a:buSzTx/>
                        <a:buFontTx/>
                        <a:buNone/>
                        <a:tabLst/>
                        <a:defRPr/>
                      </a:pPr>
                      <a:r>
                        <a:rPr lang="ar-AE" sz="1200" baseline="0" dirty="0" smtClean="0">
                          <a:solidFill>
                            <a:prstClr val="black"/>
                          </a:solidFill>
                          <a:latin typeface="Sakkal Majalla" panose="02000000000000000000" pitchFamily="2" charset="-78"/>
                          <a:cs typeface="Sakkal Majalla" panose="02000000000000000000" pitchFamily="2" charset="-78"/>
                        </a:rPr>
                        <a:t>(5) </a:t>
                      </a:r>
                      <a:r>
                        <a:rPr lang="ar-AE" sz="1200" dirty="0" smtClean="0">
                          <a:solidFill>
                            <a:prstClr val="black"/>
                          </a:solidFill>
                          <a:latin typeface="Sakkal Majalla" panose="02000000000000000000" pitchFamily="2" charset="-78"/>
                          <a:cs typeface="Sakkal Majalla" panose="02000000000000000000" pitchFamily="2" charset="-78"/>
                        </a:rPr>
                        <a:t>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chemeClr val="bg1"/>
                    </a:solidFill>
                  </a:tcPr>
                </a:tc>
              </a:tr>
            </a:tbl>
          </a:graphicData>
        </a:graphic>
      </p:graphicFrame>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1" name="Group 20"/>
          <p:cNvGrpSpPr/>
          <p:nvPr/>
        </p:nvGrpSpPr>
        <p:grpSpPr>
          <a:xfrm rot="5400000">
            <a:off x="11469348" y="1447264"/>
            <a:ext cx="676330" cy="712800"/>
            <a:chOff x="8586654" y="1180188"/>
            <a:chExt cx="676330" cy="712800"/>
          </a:xfrm>
        </p:grpSpPr>
        <p:sp>
          <p:nvSpPr>
            <p:cNvPr id="22" name="Pentagon 21"/>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050045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86027" y="6382113"/>
            <a:ext cx="651099" cy="365125"/>
          </a:xfrm>
          <a:solidFill>
            <a:srgbClr val="B68A35"/>
          </a:solidFill>
        </p:spPr>
        <p:txBody>
          <a:bodyPr/>
          <a:lstStyle/>
          <a:p>
            <a:pPr algn="ctr"/>
            <a:fld id="{56427F38-63A5-4D63-9399-D970397CA46A}" type="slidenum">
              <a:rPr lang="en-US" smtClean="0">
                <a:solidFill>
                  <a:schemeClr val="bg1"/>
                </a:solidFill>
              </a:rPr>
              <a:pPr algn="ctr"/>
              <a:t>39</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9758" y="566339"/>
            <a:ext cx="3600666"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تاركي الخدمة من الموظفين الجدد</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953674915"/>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58943513"/>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11122213"/>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195377" y="2498455"/>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يعكس مؤشر نسبة تاركي الخدمة من الموظفين الجدد مدى قدرة الجهات الاتحادية على المحافظة على الموظفين الجدد حيث يعبر عن</a:t>
            </a:r>
            <a:r>
              <a:rPr lang="ar-AE" b="1" u="sng" dirty="0">
                <a:solidFill>
                  <a:prstClr val="black"/>
                </a:solidFill>
                <a:latin typeface="Sakkal Majalla" panose="02000000000000000000" pitchFamily="2" charset="-78"/>
                <a:cs typeface="Sakkal Majalla" panose="02000000000000000000" pitchFamily="2" charset="-78"/>
              </a:rPr>
              <a:t> متوسط ترك الوظيفة خلال سنة واحدة من تاريخ التعيين في الجهة </a:t>
            </a:r>
            <a:r>
              <a:rPr lang="ar-AE" dirty="0">
                <a:solidFill>
                  <a:prstClr val="black"/>
                </a:solidFill>
                <a:latin typeface="Sakkal Majalla" panose="02000000000000000000" pitchFamily="2" charset="-78"/>
                <a:cs typeface="Sakkal Majalla" panose="02000000000000000000" pitchFamily="2" charset="-78"/>
              </a:rPr>
              <a:t>.</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10008564"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913574"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4219471109"/>
              </p:ext>
            </p:extLst>
          </p:nvPr>
        </p:nvGraphicFramePr>
        <p:xfrm>
          <a:off x="501468" y="4826127"/>
          <a:ext cx="10532350" cy="1005840"/>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الجدد في نهاية فترة القياس</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اجمالي عدد تاركي الخدمة خلال سنة واحدة من تاريخ التعيين في نهاية فترة القياس</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ectangle 14"/>
          <p:cNvSpPr/>
          <p:nvPr/>
        </p:nvSpPr>
        <p:spPr>
          <a:xfrm>
            <a:off x="6729656" y="145565"/>
            <a:ext cx="2053768"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الدوران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61623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1634" y="6429622"/>
            <a:ext cx="486863" cy="365125"/>
          </a:xfrm>
          <a:solidFill>
            <a:srgbClr val="B68A35"/>
          </a:solidFill>
        </p:spPr>
        <p:txBody>
          <a:bodyPr/>
          <a:lstStyle/>
          <a:p>
            <a:pPr algn="ctr"/>
            <a:fld id="{56427F38-63A5-4D63-9399-D970397CA46A}" type="slidenum">
              <a:rPr lang="en-US" smtClean="0">
                <a:solidFill>
                  <a:schemeClr val="bg1"/>
                </a:solidFill>
              </a:rPr>
              <a:pPr algn="ctr"/>
              <a:t>4</a:t>
            </a:fld>
            <a:endParaRPr lang="en-US" dirty="0">
              <a:solidFill>
                <a:schemeClr val="bg1"/>
              </a:solidFill>
            </a:endParaRPr>
          </a:p>
        </p:txBody>
      </p:sp>
      <p:sp>
        <p:nvSpPr>
          <p:cNvPr id="3" name="Rectangle 2"/>
          <p:cNvSpPr/>
          <p:nvPr/>
        </p:nvSpPr>
        <p:spPr>
          <a:xfrm>
            <a:off x="608497" y="1166643"/>
            <a:ext cx="11258341" cy="5262979"/>
          </a:xfrm>
          <a:prstGeom prst="rect">
            <a:avLst/>
          </a:prstGeom>
        </p:spPr>
        <p:txBody>
          <a:bodyPr wrap="square">
            <a:spAutoFit/>
          </a:bodyPr>
          <a:lstStyle/>
          <a:p>
            <a:pPr marL="342900" indent="-342900" algn="justLow" rtl="1" eaLnBrk="0" fontAlgn="base" hangingPunct="0">
              <a:lnSpc>
                <a:spcPct val="150000"/>
              </a:lnSpc>
              <a:buClr>
                <a:schemeClr val="tx1"/>
              </a:buClr>
              <a:buSzPct val="95000"/>
              <a:buFont typeface="+mj-lt"/>
              <a:buAutoNum type="arabicPeriod"/>
              <a:defRPr/>
            </a:pPr>
            <a:r>
              <a:rPr lang="ar-AE" sz="1400" dirty="0" smtClean="0">
                <a:latin typeface="Sakkal Majalla" panose="02000000000000000000" pitchFamily="2" charset="-78"/>
                <a:cs typeface="Sakkal Majalla" panose="02000000000000000000" pitchFamily="2" charset="-78"/>
              </a:rPr>
              <a:t>المرسوم </a:t>
            </a:r>
            <a:r>
              <a:rPr lang="ar-AE" sz="1400" dirty="0">
                <a:latin typeface="Sakkal Majalla" panose="02000000000000000000" pitchFamily="2" charset="-78"/>
                <a:cs typeface="Sakkal Majalla" panose="02000000000000000000" pitchFamily="2" charset="-78"/>
              </a:rPr>
              <a:t>بقانون اتحادي رقم (11) لسنة 2008 بشأن الموارد البشرية في الحكومة الاتحادية وتعديلاته بالمرسوم بقانون اتحادي رقم (9) لسنة 2011 والمرسوم بقانون اتحادي رقم ( 17) لسنة 2016 </a:t>
            </a:r>
            <a:r>
              <a:rPr lang="en-US" sz="1400" dirty="0">
                <a:latin typeface="Sakkal Majalla" panose="02000000000000000000" pitchFamily="2" charset="-78"/>
                <a:cs typeface="Sakkal Majalla" panose="02000000000000000000" pitchFamily="2" charset="-78"/>
              </a:rPr>
              <a:t> </a:t>
            </a:r>
            <a:r>
              <a:rPr lang="ar-AE" sz="1400" dirty="0">
                <a:latin typeface="Sakkal Majalla" panose="02000000000000000000" pitchFamily="2" charset="-78"/>
                <a:cs typeface="Sakkal Majalla" panose="02000000000000000000" pitchFamily="2" charset="-78"/>
              </a:rPr>
              <a:t>( قانون </a:t>
            </a:r>
            <a:r>
              <a:rPr lang="ar-AE" sz="1400" dirty="0">
                <a:latin typeface="Sakkal Majalla" panose="02000000000000000000" pitchFamily="2" charset="-78"/>
                <a:cs typeface="Sakkal Majalla" panose="02000000000000000000"/>
              </a:rPr>
              <a:t>الموارد البشرية في الحكومة الاتحادية )</a:t>
            </a:r>
          </a:p>
          <a:p>
            <a:pPr marL="342900" indent="-342900" algn="justLow" rtl="1" fontAlgn="base">
              <a:lnSpc>
                <a:spcPct val="150000"/>
              </a:lnSpc>
              <a:buClr>
                <a:schemeClr val="tx1"/>
              </a:buClr>
              <a:buSzPct val="95000"/>
              <a:buFont typeface="+mj-lt"/>
              <a:buAutoNum type="arabicPeriod"/>
              <a:defRPr/>
            </a:pPr>
            <a:r>
              <a:rPr lang="ar-AE" sz="1400" dirty="0">
                <a:latin typeface="Sakkal Majalla" panose="02000000000000000000" pitchFamily="2" charset="-78"/>
                <a:cs typeface="Sakkal Majalla" panose="02000000000000000000"/>
              </a:rPr>
              <a:t>قرار مجلس الوزراء رقم (1) لسنة 2018 بشأن </a:t>
            </a:r>
            <a:r>
              <a:rPr lang="ar-AE" sz="1400" dirty="0" smtClean="0">
                <a:latin typeface="Sakkal Majalla" panose="02000000000000000000" pitchFamily="2" charset="-78"/>
                <a:cs typeface="Sakkal Majalla" panose="02000000000000000000"/>
              </a:rPr>
              <a:t>اللائحة </a:t>
            </a:r>
            <a:r>
              <a:rPr lang="ar-AE" sz="1400" dirty="0">
                <a:latin typeface="Sakkal Majalla" panose="02000000000000000000" pitchFamily="2" charset="-78"/>
                <a:cs typeface="Sakkal Majalla" panose="02000000000000000000"/>
              </a:rPr>
              <a:t>التنفيذية لقانون الموارد البشرية في الحكومة </a:t>
            </a:r>
            <a:r>
              <a:rPr lang="ar-AE" sz="1400" dirty="0" smtClean="0">
                <a:latin typeface="Sakkal Majalla" panose="02000000000000000000" pitchFamily="2" charset="-78"/>
                <a:cs typeface="Sakkal Majalla" panose="02000000000000000000"/>
              </a:rPr>
              <a:t>الاتحادية </a:t>
            </a:r>
            <a:r>
              <a:rPr lang="ar-AE" sz="1400" dirty="0">
                <a:latin typeface="Sakkal Majalla" panose="02000000000000000000" pitchFamily="2" charset="-78"/>
                <a:cs typeface="Sakkal Majalla" panose="02000000000000000000"/>
              </a:rPr>
              <a:t>.</a:t>
            </a: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a:rPr>
              <a:t>قرار مجلس الوزراء رقم (11) لسنة 2012 بشان نظام التدريب والتطوير لموظفي الحكومة الاتحادية </a:t>
            </a:r>
            <a:endParaRPr lang="en-US" sz="1400" dirty="0">
              <a:latin typeface="Sakkal Majalla" panose="02000000000000000000" pitchFamily="2" charset="-78"/>
              <a:cs typeface="Sakkal Majalla" panose="02000000000000000000"/>
            </a:endParaRP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a:rPr>
              <a:t>قرار مجلس الوزراء رقم ( 12) لسنة 2012بشان نظام ادارة الاداء لموظفي الحكومة الاتحادية وتعديلاته</a:t>
            </a:r>
            <a:endParaRPr lang="en-US" sz="1400" dirty="0">
              <a:latin typeface="Sakkal Majalla" panose="02000000000000000000" pitchFamily="2" charset="-78"/>
              <a:cs typeface="Sakkal Majalla" panose="02000000000000000000"/>
            </a:endParaRP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مجلس الوزراء رقم (28) لسنة 2013 بشان نظام تقييم و توصيف الوظائف في الحكومة الاتحادية</a:t>
            </a: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المجلس الوزاري للتنمية رقم (1/16خ /16م ) لسنة 2013 بشان الزام الجهات الاتحادية بتزويد الهيئة ببيانات موظفيها لاستكمال البيانات الخاصة بنظام "بياناتي" </a:t>
            </a:r>
            <a:endParaRPr lang="en-US" sz="1400" dirty="0">
              <a:latin typeface="Sakkal Majalla" panose="02000000000000000000" pitchFamily="2" charset="-78"/>
              <a:cs typeface="Sakkal Majalla" panose="02000000000000000000" pitchFamily="2" charset="-78"/>
            </a:endParaRP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مجلس الوزراء رقم (18) لسنه 2015 بشأن نظام منح المكافآت و الحوافز لموظفي الحكومية الاتحادية.</a:t>
            </a: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المجلس الوزاري للتنمية (للخدمات سابقاً) رقم ( 149 /10خ /3) لسنة 2014 بشان الزام الجهات الاتحادية بإدخال بيانات جميع الخبراء والمستشارين و عقود التعهيد في نظام بياناتي</a:t>
            </a:r>
            <a:r>
              <a:rPr lang="ar-AE" sz="1400" dirty="0" smtClean="0">
                <a:latin typeface="Sakkal Majalla" panose="02000000000000000000" pitchFamily="2" charset="-78"/>
                <a:cs typeface="Sakkal Majalla" panose="02000000000000000000" pitchFamily="2" charset="-78"/>
              </a:rPr>
              <a:t>.</a:t>
            </a:r>
          </a:p>
          <a:p>
            <a:pPr marL="342900" indent="-342900" algn="justLow" rtl="1">
              <a:lnSpc>
                <a:spcPct val="150000"/>
              </a:lnSpc>
              <a:buFont typeface="+mj-lt"/>
              <a:buAutoNum type="arabicPeriod"/>
            </a:pPr>
            <a:r>
              <a:rPr lang="ar-SA" sz="1400" dirty="0">
                <a:latin typeface="Sakkal Majalla" panose="02000000000000000000" pitchFamily="2" charset="-78"/>
                <a:cs typeface="Sakkal Majalla" panose="02000000000000000000" pitchFamily="2" charset="-78"/>
              </a:rPr>
              <a:t>قرار المجلس الوزاري للتنمية رقم 50/ خ5 /3 لسنة 2015</a:t>
            </a:r>
            <a:r>
              <a:rPr lang="ar-AE" sz="1400" dirty="0">
                <a:latin typeface="Sakkal Majalla" panose="02000000000000000000" pitchFamily="2" charset="-78"/>
                <a:cs typeface="Sakkal Majalla" panose="02000000000000000000" pitchFamily="2" charset="-78"/>
              </a:rPr>
              <a:t>) بشأن تطبيق التخطيط الاستراتيجي للقوى العاملة في الحكومة الاتحادية</a:t>
            </a:r>
            <a:r>
              <a:rPr lang="ar-AE" sz="1400" dirty="0" smtClean="0">
                <a:latin typeface="Sakkal Majalla" panose="02000000000000000000" pitchFamily="2" charset="-78"/>
                <a:cs typeface="Sakkal Majalla" panose="02000000000000000000" pitchFamily="2" charset="-78"/>
              </a:rPr>
              <a:t>.</a:t>
            </a:r>
            <a:endParaRPr lang="en-US" sz="1400" dirty="0">
              <a:latin typeface="Sakkal Majalla" panose="02000000000000000000" pitchFamily="2" charset="-78"/>
              <a:cs typeface="Sakkal Majalla" panose="02000000000000000000" pitchFamily="2" charset="-78"/>
            </a:endParaRP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المجلس الوزاري للتنمية رقم (11/1خ/11) لسنة 2016 بشأن الموافقة على قياس مؤشر أثر الاجازات المرضية على الانتاجية في الحكومة الاتحادية </a:t>
            </a:r>
            <a:endParaRPr lang="en-US" sz="1400" dirty="0">
              <a:latin typeface="Sakkal Majalla" panose="02000000000000000000" pitchFamily="2" charset="-78"/>
              <a:cs typeface="Sakkal Majalla" panose="02000000000000000000" pitchFamily="2" charset="-78"/>
            </a:endParaRP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المجلس الوزاري للتنمية رقم (16م/1ت) لسنة 2017 بشأن </a:t>
            </a:r>
            <a:r>
              <a:rPr lang="ar-AE" sz="1400" dirty="0" err="1">
                <a:latin typeface="Sakkal Majalla" panose="02000000000000000000" pitchFamily="2" charset="-78"/>
                <a:cs typeface="Sakkal Majalla" panose="02000000000000000000" pitchFamily="2" charset="-78"/>
              </a:rPr>
              <a:t>حوكمة</a:t>
            </a:r>
            <a:r>
              <a:rPr lang="ar-AE" sz="1400" dirty="0">
                <a:latin typeface="Sakkal Majalla" panose="02000000000000000000" pitchFamily="2" charset="-78"/>
                <a:cs typeface="Sakkal Majalla" panose="02000000000000000000" pitchFamily="2" charset="-78"/>
              </a:rPr>
              <a:t> الرواتب والعلاوات والبدلات في جميع الوزارات والجهات الاتحادية المستقلة والشركات الربحية وغير الربحية المملوكة للحكومة الاتحادية .</a:t>
            </a:r>
            <a:endParaRPr lang="en-US" sz="1400" dirty="0">
              <a:latin typeface="Sakkal Majalla" panose="02000000000000000000" pitchFamily="2" charset="-78"/>
              <a:cs typeface="Sakkal Majalla" panose="02000000000000000000" pitchFamily="2" charset="-78"/>
            </a:endParaRP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قرار المجلس الوزاري للتنمية رقم (</a:t>
            </a:r>
            <a:r>
              <a:rPr lang="en-US" sz="1400" dirty="0">
                <a:latin typeface="Sakkal Majalla" panose="02000000000000000000" pitchFamily="2" charset="-78"/>
                <a:cs typeface="Sakkal Majalla" panose="02000000000000000000" pitchFamily="2" charset="-78"/>
              </a:rPr>
              <a:t>7</a:t>
            </a:r>
            <a:r>
              <a:rPr lang="ar-AE" sz="1400" dirty="0">
                <a:latin typeface="Sakkal Majalla" panose="02000000000000000000" pitchFamily="2" charset="-78"/>
                <a:cs typeface="Sakkal Majalla" panose="02000000000000000000" pitchFamily="2" charset="-78"/>
              </a:rPr>
              <a:t>/1ت) لسنة 2017 حول التقيد بالمسميات </a:t>
            </a:r>
            <a:r>
              <a:rPr lang="ar-AE" sz="1400" dirty="0" smtClean="0">
                <a:latin typeface="Sakkal Majalla" panose="02000000000000000000" pitchFamily="2" charset="-78"/>
                <a:cs typeface="Sakkal Majalla" panose="02000000000000000000" pitchFamily="2" charset="-78"/>
              </a:rPr>
              <a:t>الوظيفية والهياكل </a:t>
            </a:r>
            <a:r>
              <a:rPr lang="ar-AE" sz="1400" dirty="0">
                <a:latin typeface="Sakkal Majalla" panose="02000000000000000000" pitchFamily="2" charset="-78"/>
                <a:cs typeface="Sakkal Majalla" panose="02000000000000000000" pitchFamily="2" charset="-78"/>
              </a:rPr>
              <a:t>التنظيمية المعتمدة.</a:t>
            </a:r>
            <a:endParaRPr lang="en-US" sz="1400" dirty="0">
              <a:latin typeface="Sakkal Majalla" panose="02000000000000000000" pitchFamily="2" charset="-78"/>
              <a:cs typeface="Sakkal Majalla" panose="02000000000000000000" pitchFamily="2" charset="-78"/>
            </a:endParaRPr>
          </a:p>
          <a:p>
            <a:pPr marL="342900" indent="-342900" algn="justLow" rtl="1">
              <a:lnSpc>
                <a:spcPct val="150000"/>
              </a:lnSpc>
              <a:buFont typeface="+mj-lt"/>
              <a:buAutoNum type="arabicPeriod"/>
            </a:pPr>
            <a:r>
              <a:rPr lang="ar-AE" sz="1400" dirty="0" smtClean="0">
                <a:latin typeface="Sakkal Majalla" panose="02000000000000000000" pitchFamily="2" charset="-78"/>
                <a:cs typeface="Sakkal Majalla" panose="02000000000000000000" pitchFamily="2" charset="-78"/>
              </a:rPr>
              <a:t>قرار </a:t>
            </a:r>
            <a:r>
              <a:rPr lang="ar-AE" sz="1400" dirty="0">
                <a:latin typeface="Sakkal Majalla" panose="02000000000000000000" pitchFamily="2" charset="-78"/>
                <a:cs typeface="Sakkal Majalla" panose="02000000000000000000" pitchFamily="2" charset="-78"/>
              </a:rPr>
              <a:t>المجلس الوزاري للتنمية رقم 7/1ت  لسنة 2017 والذي نص على إنجاز ربط النظام المالي لإعداد الميزانية</a:t>
            </a:r>
            <a:r>
              <a:rPr lang="en-US" sz="1400" dirty="0">
                <a:latin typeface="Sakkal Majalla" panose="02000000000000000000" pitchFamily="2" charset="-78"/>
                <a:cs typeface="Sakkal Majalla" panose="02000000000000000000" pitchFamily="2" charset="-78"/>
              </a:rPr>
              <a:t>Hyperion) </a:t>
            </a:r>
            <a:r>
              <a:rPr lang="ar-AE" sz="1400" dirty="0">
                <a:latin typeface="Sakkal Majalla" panose="02000000000000000000" pitchFamily="2" charset="-78"/>
                <a:cs typeface="Sakkal Majalla" panose="02000000000000000000" pitchFamily="2" charset="-78"/>
              </a:rPr>
              <a:t>) في وزارة المالية مع نظام تخطيط القوى العاملة في نظام معلومات الموارد البشرية الحكومي «بياناتي».</a:t>
            </a:r>
          </a:p>
          <a:p>
            <a:pPr marL="342900" indent="-342900" algn="justLow" rtl="1">
              <a:lnSpc>
                <a:spcPct val="150000"/>
              </a:lnSpc>
              <a:buFont typeface="+mj-lt"/>
              <a:buAutoNum type="arabicPeriod"/>
            </a:pPr>
            <a:r>
              <a:rPr lang="ar-AE" sz="1400" dirty="0">
                <a:latin typeface="Sakkal Majalla" panose="02000000000000000000" pitchFamily="2" charset="-78"/>
                <a:cs typeface="Sakkal Majalla" panose="02000000000000000000" pitchFamily="2" charset="-78"/>
              </a:rPr>
              <a:t>الأدلة الاسترشادية الصادرة من الهيئة (</a:t>
            </a:r>
            <a:r>
              <a:rPr lang="ar-SA" sz="1400" dirty="0">
                <a:latin typeface="Sakkal Majalla" panose="02000000000000000000" pitchFamily="2" charset="-78"/>
                <a:cs typeface="Sakkal Majalla" panose="02000000000000000000" pitchFamily="2" charset="-78"/>
              </a:rPr>
              <a:t>الدليل </a:t>
            </a:r>
            <a:r>
              <a:rPr lang="ar-SA" sz="1400" dirty="0" err="1">
                <a:latin typeface="Sakkal Majalla" panose="02000000000000000000" pitchFamily="2" charset="-78"/>
                <a:cs typeface="Sakkal Majalla" panose="02000000000000000000" pitchFamily="2" charset="-78"/>
              </a:rPr>
              <a:t>الاسترشادي</a:t>
            </a:r>
            <a:r>
              <a:rPr lang="ar-SA" sz="1400" dirty="0">
                <a:latin typeface="Sakkal Majalla" panose="02000000000000000000" pitchFamily="2" charset="-78"/>
                <a:cs typeface="Sakkal Majalla" panose="02000000000000000000" pitchFamily="2" charset="-78"/>
              </a:rPr>
              <a:t> للصحة والسلامة المهنية في الحكومة الاتحادية</a:t>
            </a:r>
            <a:r>
              <a:rPr lang="ar-AE" sz="1400" dirty="0">
                <a:latin typeface="Sakkal Majalla" panose="02000000000000000000" pitchFamily="2" charset="-78"/>
                <a:cs typeface="Sakkal Majalla" panose="02000000000000000000" pitchFamily="2" charset="-78"/>
              </a:rPr>
              <a:t>، </a:t>
            </a:r>
            <a:r>
              <a:rPr lang="ar-SA" sz="1400" dirty="0">
                <a:latin typeface="Sakkal Majalla" panose="02000000000000000000" pitchFamily="2" charset="-78"/>
                <a:cs typeface="Sakkal Majalla" panose="02000000000000000000" pitchFamily="2" charset="-78"/>
              </a:rPr>
              <a:t>الدليل </a:t>
            </a:r>
            <a:r>
              <a:rPr lang="ar-SA" sz="1400" dirty="0" err="1">
                <a:latin typeface="Sakkal Majalla" panose="02000000000000000000" pitchFamily="2" charset="-78"/>
                <a:cs typeface="Sakkal Majalla" panose="02000000000000000000" pitchFamily="2" charset="-78"/>
              </a:rPr>
              <a:t>الاسترشادي</a:t>
            </a:r>
            <a:r>
              <a:rPr lang="ar-SA" sz="1400" dirty="0">
                <a:latin typeface="Sakkal Majalla" panose="02000000000000000000" pitchFamily="2" charset="-78"/>
                <a:cs typeface="Sakkal Majalla" panose="02000000000000000000" pitchFamily="2" charset="-78"/>
              </a:rPr>
              <a:t> لإدارة المعرفة في الحكومة الاتحادية</a:t>
            </a:r>
            <a:r>
              <a:rPr lang="ar-AE" sz="1400" dirty="0">
                <a:latin typeface="Sakkal Majalla" panose="02000000000000000000" pitchFamily="2" charset="-78"/>
                <a:cs typeface="Sakkal Majalla" panose="02000000000000000000" pitchFamily="2" charset="-78"/>
              </a:rPr>
              <a:t> ، </a:t>
            </a:r>
            <a:r>
              <a:rPr lang="ar-SA" sz="1400" dirty="0">
                <a:latin typeface="Sakkal Majalla" panose="02000000000000000000" pitchFamily="2" charset="-78"/>
                <a:cs typeface="Sakkal Majalla" panose="02000000000000000000" pitchFamily="2" charset="-78"/>
              </a:rPr>
              <a:t>الدليل </a:t>
            </a:r>
            <a:r>
              <a:rPr lang="ar-SA" sz="1400" dirty="0" err="1">
                <a:latin typeface="Sakkal Majalla" panose="02000000000000000000" pitchFamily="2" charset="-78"/>
                <a:cs typeface="Sakkal Majalla" panose="02000000000000000000" pitchFamily="2" charset="-78"/>
              </a:rPr>
              <a:t>الاسترشادي</a:t>
            </a:r>
            <a:r>
              <a:rPr lang="ar-SA" sz="1400" dirty="0">
                <a:latin typeface="Sakkal Majalla" panose="02000000000000000000" pitchFamily="2" charset="-78"/>
                <a:cs typeface="Sakkal Majalla" panose="02000000000000000000" pitchFamily="2" charset="-78"/>
              </a:rPr>
              <a:t> للتطوع في بيئة العمل للجهات الحكومية</a:t>
            </a:r>
            <a:r>
              <a:rPr lang="ar-AE" sz="1400" dirty="0">
                <a:latin typeface="Sakkal Majalla" panose="02000000000000000000" pitchFamily="2" charset="-78"/>
                <a:cs typeface="Sakkal Majalla" panose="02000000000000000000" pitchFamily="2" charset="-78"/>
              </a:rPr>
              <a:t>، </a:t>
            </a:r>
            <a:r>
              <a:rPr lang="ar-SA" sz="1400" dirty="0">
                <a:latin typeface="Sakkal Majalla" panose="02000000000000000000" pitchFamily="2" charset="-78"/>
                <a:cs typeface="Sakkal Majalla" panose="02000000000000000000" pitchFamily="2" charset="-78"/>
              </a:rPr>
              <a:t>دليل الجذب والحفاظ على الموظفين</a:t>
            </a:r>
            <a:r>
              <a:rPr lang="ar-AE" sz="1400" dirty="0">
                <a:latin typeface="Sakkal Majalla" panose="02000000000000000000" pitchFamily="2" charset="-78"/>
                <a:cs typeface="Sakkal Majalla" panose="02000000000000000000" pitchFamily="2" charset="-78"/>
              </a:rPr>
              <a:t> في الحكومة الاتحادية ، </a:t>
            </a:r>
            <a:r>
              <a:rPr lang="ar-SA" sz="1400" dirty="0">
                <a:latin typeface="Sakkal Majalla" panose="02000000000000000000" pitchFamily="2" charset="-78"/>
                <a:cs typeface="Sakkal Majalla" panose="02000000000000000000" pitchFamily="2" charset="-78"/>
              </a:rPr>
              <a:t>دليل إطار الكفاءات التخصصية</a:t>
            </a:r>
            <a:r>
              <a:rPr lang="ar-AE" sz="1400" dirty="0">
                <a:latin typeface="Sakkal Majalla" panose="02000000000000000000" pitchFamily="2" charset="-78"/>
                <a:cs typeface="Sakkal Majalla" panose="02000000000000000000" pitchFamily="2" charset="-78"/>
              </a:rPr>
              <a:t> في الحكومة الاتحادية ، الدليل </a:t>
            </a:r>
            <a:r>
              <a:rPr lang="ar-AE" sz="1400" dirty="0" err="1">
                <a:latin typeface="Sakkal Majalla" panose="02000000000000000000" pitchFamily="2" charset="-78"/>
                <a:cs typeface="Sakkal Majalla" panose="02000000000000000000" pitchFamily="2" charset="-78"/>
              </a:rPr>
              <a:t>الاسترشادي</a:t>
            </a:r>
            <a:r>
              <a:rPr lang="ar-AE" sz="1400" dirty="0">
                <a:latin typeface="Sakkal Majalla" panose="02000000000000000000" pitchFamily="2" charset="-78"/>
                <a:cs typeface="Sakkal Majalla" panose="02000000000000000000" pitchFamily="2" charset="-78"/>
              </a:rPr>
              <a:t> لمسرعات خدمات الموارد البشرية ( اتفاقيات مستوى الخدمة ) .</a:t>
            </a:r>
            <a:endParaRPr lang="en-US" sz="1400" dirty="0">
              <a:latin typeface="Sakkal Majalla" panose="02000000000000000000" pitchFamily="2" charset="-78"/>
              <a:cs typeface="Sakkal Majalla" panose="02000000000000000000" pitchFamily="2" charset="-78"/>
            </a:endParaRPr>
          </a:p>
        </p:txBody>
      </p:sp>
      <p:sp>
        <p:nvSpPr>
          <p:cNvPr id="4" name="Round Same Side Corner Rectangle 3"/>
          <p:cNvSpPr/>
          <p:nvPr/>
        </p:nvSpPr>
        <p:spPr>
          <a:xfrm>
            <a:off x="3901925" y="514754"/>
            <a:ext cx="710741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0" y="93571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48145" y="525177"/>
            <a:ext cx="6414975" cy="400110"/>
          </a:xfrm>
          <a:prstGeom prst="rect">
            <a:avLst/>
          </a:prstGeom>
          <a:noFill/>
        </p:spPr>
        <p:txBody>
          <a:bodyPr wrap="square" rtlCol="0">
            <a:spAutoFit/>
          </a:bodyPr>
          <a:lstStyle/>
          <a:p>
            <a:pPr algn="ctr" rtl="1"/>
            <a:r>
              <a:rPr lang="ar-AE" sz="2000" b="1" dirty="0" smtClean="0">
                <a:solidFill>
                  <a:schemeClr val="bg1"/>
                </a:solidFill>
                <a:latin typeface="Sakkal Majalla" panose="02000000000000000000" pitchFamily="2" charset="-78"/>
                <a:cs typeface="Sakkal Majalla" panose="02000000000000000000" pitchFamily="2" charset="-78"/>
              </a:rPr>
              <a:t>القرارات الوزارية ذات الصلة بتطوير رأس المال البشري في الحكومة الاتحادية </a:t>
            </a:r>
            <a:endParaRPr lang="en-US" sz="20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54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40</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40</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39536" y="566339"/>
            <a:ext cx="6401111"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تاركي الخدمة من الحاصلين على تقييم أداء يفوق التوقعات فأعلى</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394050273"/>
              </p:ext>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57899239"/>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24730830"/>
              </p:ext>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153815" y="2498455"/>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يعكس مؤشر نسبة تاركي الخدمة من الحاصلين على تقييم أداء يفوق التوقعات فأعلى </a:t>
            </a:r>
            <a:r>
              <a:rPr lang="ar-AE" dirty="0" smtClean="0">
                <a:solidFill>
                  <a:prstClr val="black"/>
                </a:solidFill>
                <a:latin typeface="Sakkal Majalla" panose="02000000000000000000" pitchFamily="2" charset="-78"/>
                <a:cs typeface="Sakkal Majalla" panose="02000000000000000000" pitchFamily="2" charset="-78"/>
              </a:rPr>
              <a:t> </a:t>
            </a:r>
            <a:r>
              <a:rPr lang="ar-AE" dirty="0">
                <a:solidFill>
                  <a:prstClr val="black"/>
                </a:solidFill>
                <a:latin typeface="Sakkal Majalla" panose="02000000000000000000" pitchFamily="2" charset="-78"/>
                <a:cs typeface="Sakkal Majalla" panose="02000000000000000000" pitchFamily="2" charset="-78"/>
              </a:rPr>
              <a:t>مدى قدرة الجهات الاتحادية على المحافظة على الموظفين من ذوي الكفاءات الحاصلين على تقييم أداء «3» و «4» وفق نظام إدارة الأداء المعتمد لموظفي الحكومة الاتحادية.</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9967002"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872012"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880985840"/>
              </p:ext>
            </p:extLst>
          </p:nvPr>
        </p:nvGraphicFramePr>
        <p:xfrm>
          <a:off x="385140" y="4826127"/>
          <a:ext cx="10532350" cy="1005840"/>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تاركي الخدمة</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تاركي الخدمة الحاصلين على تقييم أداء يفوق التوقعات فأعلى (بناءً على تقييم أداء العام</a:t>
                      </a:r>
                      <a:r>
                        <a:rPr lang="ar-AE" b="1" baseline="0" dirty="0" smtClean="0">
                          <a:solidFill>
                            <a:schemeClr val="tx1"/>
                          </a:solidFill>
                          <a:latin typeface="Sakkal Majalla" panose="02000000000000000000" pitchFamily="2" charset="-78"/>
                          <a:cs typeface="Sakkal Majalla" panose="02000000000000000000" pitchFamily="2" charset="-78"/>
                        </a:rPr>
                        <a:t> الماضي)</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ectangle 14"/>
          <p:cNvSpPr/>
          <p:nvPr/>
        </p:nvSpPr>
        <p:spPr>
          <a:xfrm>
            <a:off x="6729656" y="145565"/>
            <a:ext cx="2053768"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الدوران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4451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41</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41</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38789" y="566339"/>
            <a:ext cx="7202614"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تاركي الخدمة من الحاصلين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ممن تم ادراجهم ضمن خطة التعاقب الوظيفي</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205766" y="2498455"/>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dirty="0">
                <a:solidFill>
                  <a:schemeClr val="tx1"/>
                </a:solidFill>
                <a:latin typeface="Sakkal Majalla" panose="02000000000000000000" pitchFamily="2" charset="-78"/>
                <a:cs typeface="Sakkal Majalla" panose="02000000000000000000" pitchFamily="2" charset="-78"/>
              </a:rPr>
              <a:t>يعكس مؤشر نسبة تاركي الخدمة </a:t>
            </a:r>
            <a:r>
              <a:rPr lang="ar-AE" dirty="0" smtClean="0">
                <a:solidFill>
                  <a:schemeClr val="tx1"/>
                </a:solidFill>
                <a:latin typeface="Sakkal Majalla" panose="02000000000000000000" pitchFamily="2" charset="-78"/>
                <a:cs typeface="Sakkal Majalla" panose="02000000000000000000" pitchFamily="2" charset="-78"/>
              </a:rPr>
              <a:t>ممن تم ادراجهم ضمن خطة التعاقب الوظيفي مدى </a:t>
            </a:r>
            <a:r>
              <a:rPr lang="ar-AE" dirty="0">
                <a:solidFill>
                  <a:schemeClr val="tx1"/>
                </a:solidFill>
                <a:latin typeface="Sakkal Majalla" panose="02000000000000000000" pitchFamily="2" charset="-78"/>
                <a:cs typeface="Sakkal Majalla" panose="02000000000000000000" pitchFamily="2" charset="-78"/>
              </a:rPr>
              <a:t>قدرة الجهات الاتحادية </a:t>
            </a:r>
            <a:r>
              <a:rPr lang="ar-AE" dirty="0" smtClean="0">
                <a:solidFill>
                  <a:schemeClr val="tx1"/>
                </a:solidFill>
                <a:latin typeface="Sakkal Majalla" panose="02000000000000000000" pitchFamily="2" charset="-78"/>
                <a:cs typeface="Sakkal Majalla" panose="02000000000000000000" pitchFamily="2" charset="-78"/>
              </a:rPr>
              <a:t>في </a:t>
            </a:r>
            <a:r>
              <a:rPr lang="ar-AE" dirty="0">
                <a:solidFill>
                  <a:schemeClr val="tx1"/>
                </a:solidFill>
                <a:latin typeface="Sakkal Majalla" panose="02000000000000000000" pitchFamily="2" charset="-78"/>
                <a:cs typeface="Sakkal Majalla" panose="02000000000000000000" pitchFamily="2" charset="-78"/>
              </a:rPr>
              <a:t>المحافظة على </a:t>
            </a:r>
            <a:r>
              <a:rPr lang="ar-AE" dirty="0" smtClean="0">
                <a:solidFill>
                  <a:schemeClr val="tx1"/>
                </a:solidFill>
                <a:latin typeface="Sakkal Majalla" panose="02000000000000000000" pitchFamily="2" charset="-78"/>
                <a:cs typeface="Sakkal Majalla" panose="02000000000000000000" pitchFamily="2" charset="-78"/>
              </a:rPr>
              <a:t>موظفي الصف الثاني من ذوي الكفاءة والذين تم تأهليهم لشغل وظائف مهمة في الجهة</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9935825"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923963"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2838186697"/>
              </p:ext>
            </p:extLst>
          </p:nvPr>
        </p:nvGraphicFramePr>
        <p:xfrm>
          <a:off x="437091" y="4826222"/>
          <a:ext cx="10532350" cy="798852"/>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الموظفين المدرجين ضمن خطة التعاقب الوظيفي</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تاركي الخدمة ممن تم ادراجهم ضمن خطة التعاقب الوظيفي</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ectangle 14"/>
          <p:cNvSpPr/>
          <p:nvPr/>
        </p:nvSpPr>
        <p:spPr>
          <a:xfrm>
            <a:off x="6729656" y="145565"/>
            <a:ext cx="2053768"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الدوران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40322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42</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42</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61507" y="566339"/>
            <a:ext cx="5157182"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الأهداف الفردية المسقطة من بنك الأهداف الذكية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0196765"/>
              </p:ext>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478655" y="2515223"/>
            <a:ext cx="1053235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يعكس هذا المؤشر مدى التحول الالكتروني في نظام تقييم الأداء من خلال ربط الأهداف الفردية للموظفين بالخطة التشغيلية للجهة وبنك الأهداف الذكية.</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9998171"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965527"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227915094"/>
              </p:ext>
            </p:extLst>
          </p:nvPr>
        </p:nvGraphicFramePr>
        <p:xfrm>
          <a:off x="478655" y="4952395"/>
          <a:ext cx="10532350" cy="798852"/>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المستهدفين في نظام إدارة</a:t>
                      </a:r>
                      <a:r>
                        <a:rPr lang="ar-AE" b="1" baseline="0" dirty="0" smtClean="0">
                          <a:solidFill>
                            <a:schemeClr val="tx1"/>
                          </a:solidFill>
                          <a:latin typeface="Sakkal Majalla" panose="02000000000000000000" pitchFamily="2" charset="-78"/>
                          <a:cs typeface="Sakkal Majalla" panose="02000000000000000000" pitchFamily="2" charset="-78"/>
                        </a:rPr>
                        <a:t> الأداء</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المستخدمين لبنك الأهداف الذكية</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2" name="Rectangle 11"/>
          <p:cNvSpPr/>
          <p:nvPr/>
        </p:nvSpPr>
        <p:spPr>
          <a:xfrm>
            <a:off x="6468367" y="145565"/>
            <a:ext cx="2315057"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تقييم الأداء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3203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43</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43</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25150" y="566339"/>
            <a:ext cx="3829896"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اكتمال مراحل تقييم الأداء الوظيفي</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3938447" y="2498455"/>
            <a:ext cx="700255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يقيس </a:t>
            </a:r>
            <a:r>
              <a:rPr lang="ar-AE" dirty="0" smtClean="0">
                <a:solidFill>
                  <a:prstClr val="black"/>
                </a:solidFill>
                <a:latin typeface="Sakkal Majalla" panose="02000000000000000000" pitchFamily="2" charset="-78"/>
                <a:cs typeface="Sakkal Majalla" panose="02000000000000000000" pitchFamily="2" charset="-78"/>
              </a:rPr>
              <a:t>هذا المؤشر </a:t>
            </a:r>
            <a:r>
              <a:rPr lang="ar-AE" dirty="0">
                <a:solidFill>
                  <a:prstClr val="black"/>
                </a:solidFill>
                <a:latin typeface="Sakkal Majalla" panose="02000000000000000000" pitchFamily="2" charset="-78"/>
                <a:cs typeface="Sakkal Majalla" panose="02000000000000000000" pitchFamily="2" charset="-78"/>
              </a:rPr>
              <a:t>نسبة اكتمال مراحل دورة أداء الموظفين وفق نظام إدارة الأداء المعتمد في الحكومة </a:t>
            </a:r>
            <a:r>
              <a:rPr lang="ar-AE" dirty="0" smtClean="0">
                <a:solidFill>
                  <a:prstClr val="black"/>
                </a:solidFill>
                <a:latin typeface="Sakkal Majalla" panose="02000000000000000000" pitchFamily="2" charset="-78"/>
                <a:cs typeface="Sakkal Majalla" panose="02000000000000000000" pitchFamily="2" charset="-78"/>
              </a:rPr>
              <a:t>الاتحادية</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9956613"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664194"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nvGrpSpPr>
          <p:cNvPr id="19" name="Group 18"/>
          <p:cNvGrpSpPr/>
          <p:nvPr/>
        </p:nvGrpSpPr>
        <p:grpSpPr>
          <a:xfrm>
            <a:off x="642777" y="2084506"/>
            <a:ext cx="2620615" cy="2772099"/>
            <a:chOff x="7898005" y="3115321"/>
            <a:chExt cx="2620615" cy="2772099"/>
          </a:xfrm>
        </p:grpSpPr>
        <p:sp>
          <p:nvSpPr>
            <p:cNvPr id="20" name="Freeform 19"/>
            <p:cNvSpPr/>
            <p:nvPr/>
          </p:nvSpPr>
          <p:spPr>
            <a:xfrm rot="14400000">
              <a:off x="9016135" y="3697614"/>
              <a:ext cx="2084777" cy="920192"/>
            </a:xfrm>
            <a:custGeom>
              <a:avLst/>
              <a:gdLst>
                <a:gd name="connsiteX0" fmla="*/ 2080957 w 2084777"/>
                <a:gd name="connsiteY0" fmla="*/ 304495 h 920192"/>
                <a:gd name="connsiteX1" fmla="*/ 395833 w 2084777"/>
                <a:gd name="connsiteY1" fmla="*/ 754336 h 920192"/>
                <a:gd name="connsiteX2" fmla="*/ 28121 w 2084777"/>
                <a:gd name="connsiteY2" fmla="*/ 430231 h 920192"/>
                <a:gd name="connsiteX3" fmla="*/ 0 w 2084777"/>
                <a:gd name="connsiteY3" fmla="*/ 389038 h 920192"/>
                <a:gd name="connsiteX4" fmla="*/ 187693 w 2084777"/>
                <a:gd name="connsiteY4" fmla="*/ 110702 h 920192"/>
                <a:gd name="connsiteX5" fmla="*/ 544859 w 2084777"/>
                <a:gd name="connsiteY5" fmla="*/ 85769 h 920192"/>
                <a:gd name="connsiteX6" fmla="*/ 602197 w 2084777"/>
                <a:gd name="connsiteY6" fmla="*/ 147655 h 920192"/>
                <a:gd name="connsiteX7" fmla="*/ 703866 w 2084777"/>
                <a:gd name="connsiteY7" fmla="*/ 220807 h 920192"/>
                <a:gd name="connsiteX8" fmla="*/ 1474468 w 2084777"/>
                <a:gd name="connsiteY8" fmla="*/ 97706 h 920192"/>
                <a:gd name="connsiteX9" fmla="*/ 1544878 w 2084777"/>
                <a:gd name="connsiteY9" fmla="*/ 0 h 920192"/>
                <a:gd name="connsiteX10" fmla="*/ 1728401 w 2084777"/>
                <a:gd name="connsiteY10" fmla="*/ 272153 h 920192"/>
                <a:gd name="connsiteX11" fmla="*/ 2084777 w 2084777"/>
                <a:gd name="connsiteY11" fmla="*/ 297031 h 920192"/>
                <a:gd name="connsiteX12" fmla="*/ 2080957 w 2084777"/>
                <a:gd name="connsiteY12" fmla="*/ 304495 h 92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777" h="920192">
                  <a:moveTo>
                    <a:pt x="2080957" y="304495"/>
                  </a:moveTo>
                  <a:cubicBezTo>
                    <a:pt x="1740713" y="893816"/>
                    <a:pt x="986256" y="1095217"/>
                    <a:pt x="395833" y="754336"/>
                  </a:cubicBezTo>
                  <a:cubicBezTo>
                    <a:pt x="248227" y="669115"/>
                    <a:pt x="124848" y="558070"/>
                    <a:pt x="28121" y="430231"/>
                  </a:cubicBezTo>
                  <a:lnTo>
                    <a:pt x="0" y="389038"/>
                  </a:lnTo>
                  <a:lnTo>
                    <a:pt x="187693" y="110702"/>
                  </a:lnTo>
                  <a:lnTo>
                    <a:pt x="544859" y="85769"/>
                  </a:lnTo>
                  <a:lnTo>
                    <a:pt x="602197" y="147655"/>
                  </a:lnTo>
                  <a:cubicBezTo>
                    <a:pt x="632955" y="174890"/>
                    <a:pt x="666896" y="199462"/>
                    <a:pt x="703866" y="220807"/>
                  </a:cubicBezTo>
                  <a:cubicBezTo>
                    <a:pt x="962659" y="370221"/>
                    <a:pt x="1284166" y="311996"/>
                    <a:pt x="1474468" y="97706"/>
                  </a:cubicBezTo>
                  <a:lnTo>
                    <a:pt x="1544878" y="0"/>
                  </a:lnTo>
                  <a:lnTo>
                    <a:pt x="1728401" y="272153"/>
                  </a:lnTo>
                  <a:lnTo>
                    <a:pt x="2084777" y="297031"/>
                  </a:lnTo>
                  <a:lnTo>
                    <a:pt x="2080957" y="304495"/>
                  </a:lnTo>
                  <a:close/>
                </a:path>
              </a:pathLst>
            </a:cu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20"/>
            <p:cNvSpPr/>
            <p:nvPr/>
          </p:nvSpPr>
          <p:spPr>
            <a:xfrm rot="14400000">
              <a:off x="8179169" y="3325835"/>
              <a:ext cx="1163979" cy="1726308"/>
            </a:xfrm>
            <a:custGeom>
              <a:avLst/>
              <a:gdLst>
                <a:gd name="connsiteX0" fmla="*/ 1059612 w 1163979"/>
                <a:gd name="connsiteY0" fmla="*/ 1726308 h 1726308"/>
                <a:gd name="connsiteX1" fmla="*/ 711307 w 1163979"/>
                <a:gd name="connsiteY1" fmla="*/ 1701993 h 1726308"/>
                <a:gd name="connsiteX2" fmla="*/ 518592 w 1163979"/>
                <a:gd name="connsiteY2" fmla="*/ 1416210 h 1726308"/>
                <a:gd name="connsiteX3" fmla="*/ 543250 w 1163979"/>
                <a:gd name="connsiteY3" fmla="*/ 1306739 h 1726308"/>
                <a:gd name="connsiteX4" fmla="*/ 237941 w 1163979"/>
                <a:gd name="connsiteY4" fmla="*/ 695994 h 1726308"/>
                <a:gd name="connsiteX5" fmla="*/ 5283 w 1163979"/>
                <a:gd name="connsiteY5" fmla="*/ 617572 h 1726308"/>
                <a:gd name="connsiteX6" fmla="*/ 0 w 1163979"/>
                <a:gd name="connsiteY6" fmla="*/ 617425 h 1726308"/>
                <a:gd name="connsiteX7" fmla="*/ 151176 w 1163979"/>
                <a:gd name="connsiteY7" fmla="*/ 307561 h 1726308"/>
                <a:gd name="connsiteX8" fmla="*/ 1124 w 1163979"/>
                <a:gd name="connsiteY8" fmla="*/ 0 h 1726308"/>
                <a:gd name="connsiteX9" fmla="*/ 81436 w 1163979"/>
                <a:gd name="connsiteY9" fmla="*/ 6068 h 1726308"/>
                <a:gd name="connsiteX10" fmla="*/ 545975 w 1163979"/>
                <a:gd name="connsiteY10" fmla="*/ 162463 h 1726308"/>
                <a:gd name="connsiteX11" fmla="*/ 1101404 w 1163979"/>
                <a:gd name="connsiteY11" fmla="*/ 1619154 h 1726308"/>
                <a:gd name="connsiteX12" fmla="*/ 1059612 w 1163979"/>
                <a:gd name="connsiteY12" fmla="*/ 1726308 h 172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3979" h="1726308">
                  <a:moveTo>
                    <a:pt x="1059612" y="1726308"/>
                  </a:moveTo>
                  <a:lnTo>
                    <a:pt x="711307" y="1701993"/>
                  </a:lnTo>
                  <a:lnTo>
                    <a:pt x="518592" y="1416210"/>
                  </a:lnTo>
                  <a:lnTo>
                    <a:pt x="543250" y="1306739"/>
                  </a:lnTo>
                  <a:cubicBezTo>
                    <a:pt x="572511" y="1068309"/>
                    <a:pt x="459764" y="824063"/>
                    <a:pt x="237941" y="695994"/>
                  </a:cubicBezTo>
                  <a:cubicBezTo>
                    <a:pt x="164000" y="653304"/>
                    <a:pt x="84940" y="627564"/>
                    <a:pt x="5283" y="617572"/>
                  </a:cubicBezTo>
                  <a:lnTo>
                    <a:pt x="0" y="617425"/>
                  </a:lnTo>
                  <a:lnTo>
                    <a:pt x="151176" y="307561"/>
                  </a:lnTo>
                  <a:lnTo>
                    <a:pt x="1124" y="0"/>
                  </a:lnTo>
                  <a:lnTo>
                    <a:pt x="81436" y="6068"/>
                  </a:lnTo>
                  <a:cubicBezTo>
                    <a:pt x="240512" y="25915"/>
                    <a:pt x="398369" y="77243"/>
                    <a:pt x="545975" y="162463"/>
                  </a:cubicBezTo>
                  <a:cubicBezTo>
                    <a:pt x="1062596" y="460734"/>
                    <a:pt x="1282450" y="1075359"/>
                    <a:pt x="1101404" y="1619154"/>
                  </a:cubicBezTo>
                  <a:lnTo>
                    <a:pt x="1059612" y="1726308"/>
                  </a:lnTo>
                  <a:close/>
                </a:path>
              </a:pathLst>
            </a:cu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21"/>
            <p:cNvSpPr/>
            <p:nvPr/>
          </p:nvSpPr>
          <p:spPr>
            <a:xfrm rot="14400000">
              <a:off x="8751337" y="4312865"/>
              <a:ext cx="1325541" cy="1823569"/>
            </a:xfrm>
            <a:custGeom>
              <a:avLst/>
              <a:gdLst>
                <a:gd name="connsiteX0" fmla="*/ 689925 w 1325541"/>
                <a:gd name="connsiteY0" fmla="*/ 1517451 h 1823569"/>
                <a:gd name="connsiteX1" fmla="*/ 344964 w 1325541"/>
                <a:gd name="connsiteY1" fmla="*/ 1541532 h 1823569"/>
                <a:gd name="connsiteX2" fmla="*/ 154776 w 1325541"/>
                <a:gd name="connsiteY2" fmla="*/ 1823569 h 1823569"/>
                <a:gd name="connsiteX3" fmla="*/ 125498 w 1325541"/>
                <a:gd name="connsiteY3" fmla="*/ 1770244 h 1823569"/>
                <a:gd name="connsiteX4" fmla="*/ 165014 w 1325541"/>
                <a:gd name="connsiteY4" fmla="*/ 613294 h 1823569"/>
                <a:gd name="connsiteX5" fmla="*/ 1147204 w 1325541"/>
                <a:gd name="connsiteY5" fmla="*/ 597 h 1823569"/>
                <a:gd name="connsiteX6" fmla="*/ 1175006 w 1325541"/>
                <a:gd name="connsiteY6" fmla="*/ 0 h 1823569"/>
                <a:gd name="connsiteX7" fmla="*/ 1325541 w 1325541"/>
                <a:gd name="connsiteY7" fmla="*/ 308552 h 1823569"/>
                <a:gd name="connsiteX8" fmla="*/ 1174669 w 1325541"/>
                <a:gd name="connsiteY8" fmla="*/ 617791 h 1823569"/>
                <a:gd name="connsiteX9" fmla="*/ 1073208 w 1325541"/>
                <a:gd name="connsiteY9" fmla="*/ 634624 h 1823569"/>
                <a:gd name="connsiteX10" fmla="*/ 698543 w 1325541"/>
                <a:gd name="connsiteY10" fmla="*/ 921329 h 1823569"/>
                <a:gd name="connsiteX11" fmla="*/ 679226 w 1325541"/>
                <a:gd name="connsiteY11" fmla="*/ 1500058 h 1823569"/>
                <a:gd name="connsiteX12" fmla="*/ 689925 w 1325541"/>
                <a:gd name="connsiteY12" fmla="*/ 1517451 h 18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541" h="1823569">
                  <a:moveTo>
                    <a:pt x="689925" y="1517451"/>
                  </a:moveTo>
                  <a:lnTo>
                    <a:pt x="344964" y="1541532"/>
                  </a:lnTo>
                  <a:lnTo>
                    <a:pt x="154776" y="1823569"/>
                  </a:lnTo>
                  <a:lnTo>
                    <a:pt x="125498" y="1770244"/>
                  </a:lnTo>
                  <a:cubicBezTo>
                    <a:pt x="-48161" y="1414304"/>
                    <a:pt x="-47639" y="981620"/>
                    <a:pt x="165014" y="613294"/>
                  </a:cubicBezTo>
                  <a:cubicBezTo>
                    <a:pt x="377667" y="244968"/>
                    <a:pt x="752121" y="28175"/>
                    <a:pt x="1147204" y="597"/>
                  </a:cubicBezTo>
                  <a:lnTo>
                    <a:pt x="1175006" y="0"/>
                  </a:lnTo>
                  <a:lnTo>
                    <a:pt x="1325541" y="308552"/>
                  </a:lnTo>
                  <a:lnTo>
                    <a:pt x="1174669" y="617791"/>
                  </a:lnTo>
                  <a:lnTo>
                    <a:pt x="1073208" y="634624"/>
                  </a:lnTo>
                  <a:cubicBezTo>
                    <a:pt x="920555" y="675222"/>
                    <a:pt x="783604" y="773999"/>
                    <a:pt x="698543" y="921329"/>
                  </a:cubicBezTo>
                  <a:cubicBezTo>
                    <a:pt x="592217" y="1105491"/>
                    <a:pt x="592131" y="1321934"/>
                    <a:pt x="679226" y="1500058"/>
                  </a:cubicBezTo>
                  <a:lnTo>
                    <a:pt x="689925" y="1517451"/>
                  </a:lnTo>
                  <a:close/>
                </a:path>
              </a:pathLst>
            </a:cu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Rectangle 22"/>
          <p:cNvSpPr/>
          <p:nvPr/>
        </p:nvSpPr>
        <p:spPr>
          <a:xfrm>
            <a:off x="1600891" y="4268297"/>
            <a:ext cx="1115976" cy="307777"/>
          </a:xfrm>
          <a:prstGeom prst="rect">
            <a:avLst/>
          </a:prstGeom>
        </p:spPr>
        <p:txBody>
          <a:bodyPr wrap="square">
            <a:spAutoFit/>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المراجعة المرحلية </a:t>
            </a:r>
            <a:endParaRPr lang="en-US" sz="1400" dirty="0">
              <a:solidFill>
                <a:schemeClr val="bg1"/>
              </a:solidFill>
            </a:endParaRPr>
          </a:p>
        </p:txBody>
      </p:sp>
      <p:sp>
        <p:nvSpPr>
          <p:cNvPr id="24" name="Rectangle 23"/>
          <p:cNvSpPr/>
          <p:nvPr/>
        </p:nvSpPr>
        <p:spPr>
          <a:xfrm>
            <a:off x="2599464" y="2842066"/>
            <a:ext cx="701237" cy="523220"/>
          </a:xfrm>
          <a:prstGeom prst="rect">
            <a:avLst/>
          </a:prstGeom>
        </p:spPr>
        <p:txBody>
          <a:bodyPr wrap="square">
            <a:spAutoFit/>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تخطيط الأداء</a:t>
            </a:r>
            <a:endParaRPr lang="en-US" sz="1400" dirty="0">
              <a:solidFill>
                <a:schemeClr val="bg1"/>
              </a:solidFill>
            </a:endParaRPr>
          </a:p>
        </p:txBody>
      </p:sp>
      <p:sp>
        <p:nvSpPr>
          <p:cNvPr id="25" name="Rectangle 24"/>
          <p:cNvSpPr/>
          <p:nvPr/>
        </p:nvSpPr>
        <p:spPr>
          <a:xfrm>
            <a:off x="794587" y="2886568"/>
            <a:ext cx="1115976" cy="523220"/>
          </a:xfrm>
          <a:prstGeom prst="rect">
            <a:avLst/>
          </a:prstGeom>
        </p:spPr>
        <p:txBody>
          <a:bodyPr wrap="square">
            <a:spAutoFit/>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تقييم الأداء السنوي</a:t>
            </a:r>
            <a:endParaRPr lang="en-US" sz="1400" dirty="0">
              <a:solidFill>
                <a:schemeClr val="bg1"/>
              </a:solidFill>
            </a:endParaRPr>
          </a:p>
        </p:txBody>
      </p:sp>
      <p:sp>
        <p:nvSpPr>
          <p:cNvPr id="26" name="Rectangle 25"/>
          <p:cNvSpPr/>
          <p:nvPr/>
        </p:nvSpPr>
        <p:spPr>
          <a:xfrm rot="3426327">
            <a:off x="2762592" y="2602531"/>
            <a:ext cx="1047126" cy="307777"/>
          </a:xfrm>
          <a:prstGeom prst="rect">
            <a:avLst/>
          </a:prstGeom>
        </p:spPr>
        <p:txBody>
          <a:bodyPr wrap="square">
            <a:spAutoFit/>
          </a:bodyPr>
          <a:lstStyle/>
          <a:p>
            <a:pPr algn="ctr" rtl="1"/>
            <a:r>
              <a:rPr lang="ar-AE" sz="1400" b="1" dirty="0" smtClean="0">
                <a:solidFill>
                  <a:srgbClr val="B68A35"/>
                </a:solidFill>
                <a:latin typeface="Sakkal Majalla" panose="02000000000000000000" pitchFamily="2" charset="-78"/>
                <a:cs typeface="Sakkal Majalla" panose="02000000000000000000" pitchFamily="2" charset="-78"/>
              </a:rPr>
              <a:t>يناير - فبراير</a:t>
            </a:r>
            <a:endParaRPr lang="en-US" sz="1400" dirty="0">
              <a:solidFill>
                <a:srgbClr val="B68A35"/>
              </a:solidFill>
            </a:endParaRPr>
          </a:p>
        </p:txBody>
      </p:sp>
      <p:sp>
        <p:nvSpPr>
          <p:cNvPr id="27" name="Rectangle 26"/>
          <p:cNvSpPr/>
          <p:nvPr/>
        </p:nvSpPr>
        <p:spPr>
          <a:xfrm>
            <a:off x="1600891" y="4787834"/>
            <a:ext cx="1047126" cy="307777"/>
          </a:xfrm>
          <a:prstGeom prst="rect">
            <a:avLst/>
          </a:prstGeom>
        </p:spPr>
        <p:txBody>
          <a:bodyPr wrap="square">
            <a:spAutoFit/>
          </a:bodyPr>
          <a:lstStyle/>
          <a:p>
            <a:pPr algn="ctr" rtl="1"/>
            <a:r>
              <a:rPr lang="ar-AE" sz="1400" b="1" dirty="0" smtClean="0">
                <a:solidFill>
                  <a:schemeClr val="bg1">
                    <a:lumMod val="50000"/>
                  </a:schemeClr>
                </a:solidFill>
                <a:latin typeface="Sakkal Majalla" panose="02000000000000000000" pitchFamily="2" charset="-78"/>
                <a:cs typeface="Sakkal Majalla" panose="02000000000000000000" pitchFamily="2" charset="-78"/>
              </a:rPr>
              <a:t>يونيو - يوليو</a:t>
            </a:r>
            <a:endParaRPr lang="en-US" sz="1400" dirty="0">
              <a:solidFill>
                <a:schemeClr val="bg1">
                  <a:lumMod val="50000"/>
                </a:schemeClr>
              </a:solidFill>
            </a:endParaRPr>
          </a:p>
        </p:txBody>
      </p:sp>
      <p:sp>
        <p:nvSpPr>
          <p:cNvPr id="28" name="Rectangle 27"/>
          <p:cNvSpPr/>
          <p:nvPr/>
        </p:nvSpPr>
        <p:spPr>
          <a:xfrm rot="18189383">
            <a:off x="413829" y="2671212"/>
            <a:ext cx="1047126" cy="307777"/>
          </a:xfrm>
          <a:prstGeom prst="rect">
            <a:avLst/>
          </a:prstGeom>
        </p:spPr>
        <p:txBody>
          <a:bodyPr wrap="square">
            <a:spAutoFit/>
          </a:bodyPr>
          <a:lstStyle/>
          <a:p>
            <a:pPr algn="ctr" rtl="1"/>
            <a:r>
              <a:rPr lang="ar-AE" sz="1400" b="1" dirty="0" smtClean="0">
                <a:solidFill>
                  <a:srgbClr val="C8102E"/>
                </a:solidFill>
                <a:latin typeface="Sakkal Majalla" panose="02000000000000000000" pitchFamily="2" charset="-78"/>
                <a:cs typeface="Sakkal Majalla" panose="02000000000000000000" pitchFamily="2" charset="-78"/>
              </a:rPr>
              <a:t>نوفمبر - ديسمبر</a:t>
            </a:r>
            <a:endParaRPr lang="en-US" sz="1400" dirty="0">
              <a:solidFill>
                <a:srgbClr val="C8102E"/>
              </a:solidFill>
            </a:endParaRPr>
          </a:p>
        </p:txBody>
      </p:sp>
      <p:sp>
        <p:nvSpPr>
          <p:cNvPr id="29" name="Rectangle 28"/>
          <p:cNvSpPr/>
          <p:nvPr/>
        </p:nvSpPr>
        <p:spPr>
          <a:xfrm>
            <a:off x="1583180" y="3178779"/>
            <a:ext cx="1149758" cy="584775"/>
          </a:xfrm>
          <a:prstGeom prst="rect">
            <a:avLst/>
          </a:prstGeom>
        </p:spPr>
        <p:txBody>
          <a:bodyPr wrap="square">
            <a:spAutoFit/>
          </a:bodyPr>
          <a:lstStyle/>
          <a:p>
            <a:pPr algn="ctr"/>
            <a:r>
              <a:rPr lang="ar-AE" sz="1600" b="1" dirty="0">
                <a:solidFill>
                  <a:prstClr val="black"/>
                </a:solidFill>
                <a:latin typeface="Sakkal Majalla" panose="02000000000000000000" pitchFamily="2" charset="-78"/>
                <a:cs typeface="Sakkal Majalla" panose="02000000000000000000" pitchFamily="2" charset="-78"/>
              </a:rPr>
              <a:t>مراحل تقييم الأداء الوظيفي </a:t>
            </a:r>
            <a:endParaRPr lang="en-US" sz="1600" dirty="0"/>
          </a:p>
        </p:txBody>
      </p:sp>
      <p:sp>
        <p:nvSpPr>
          <p:cNvPr id="30" name="Rectangle 29"/>
          <p:cNvSpPr/>
          <p:nvPr/>
        </p:nvSpPr>
        <p:spPr>
          <a:xfrm>
            <a:off x="361492" y="5095611"/>
            <a:ext cx="3386226" cy="1061829"/>
          </a:xfrm>
          <a:prstGeom prst="rect">
            <a:avLst/>
          </a:prstGeom>
        </p:spPr>
        <p:txBody>
          <a:bodyPr wrap="square">
            <a:spAutoFit/>
          </a:bodyPr>
          <a:lstStyle/>
          <a:p>
            <a:pPr marL="285750" indent="-285750" algn="r" rtl="1" eaLnBrk="0" hangingPunct="0">
              <a:lnSpc>
                <a:spcPct val="150000"/>
              </a:lnSpc>
              <a:buClr>
                <a:schemeClr val="tx1"/>
              </a:buClr>
              <a:buSzPct val="70000"/>
              <a:buBlip>
                <a:blip r:embed="rId2"/>
              </a:buBlip>
            </a:pPr>
            <a:r>
              <a:rPr lang="ar-AE" sz="1400" b="1" dirty="0" smtClean="0">
                <a:solidFill>
                  <a:prstClr val="black"/>
                </a:solidFill>
                <a:latin typeface="Sakkal Majalla" panose="02000000000000000000" pitchFamily="2" charset="-78"/>
                <a:cs typeface="Sakkal Majalla" panose="02000000000000000000" pitchFamily="2" charset="-78"/>
              </a:rPr>
              <a:t>ملاحظة: للكادر التعليمي في وزارة التربية والتعليم نظام أداء خاص بهم تختلف دوريته عن النظام الحالي وذلك وفقاً للعام الدراسي.</a:t>
            </a:r>
            <a:endParaRPr lang="ar-AE" sz="1400" b="1" dirty="0">
              <a:solidFill>
                <a:prstClr val="black"/>
              </a:solidFill>
              <a:latin typeface="Sakkal Majalla" panose="02000000000000000000" pitchFamily="2" charset="-78"/>
              <a:cs typeface="Sakkal Majalla" panose="02000000000000000000" pitchFamily="2" charset="-78"/>
            </a:endParaRPr>
          </a:p>
        </p:txBody>
      </p:sp>
      <p:graphicFrame>
        <p:nvGraphicFramePr>
          <p:cNvPr id="31" name="Content Placeholder 9"/>
          <p:cNvGraphicFramePr>
            <a:graphicFrameLocks/>
          </p:cNvGraphicFramePr>
          <p:nvPr>
            <p:extLst>
              <p:ext uri="{D42A27DB-BD31-4B8C-83A1-F6EECF244321}">
                <p14:modId xmlns:p14="http://schemas.microsoft.com/office/powerpoint/2010/main" val="326318050"/>
              </p:ext>
            </p:extLst>
          </p:nvPr>
        </p:nvGraphicFramePr>
        <p:xfrm>
          <a:off x="3822537" y="4849008"/>
          <a:ext cx="7307794" cy="798852"/>
        </p:xfrm>
        <a:graphic>
          <a:graphicData uri="http://schemas.openxmlformats.org/drawingml/2006/table">
            <a:tbl>
              <a:tblPr firstRow="1" bandRow="1">
                <a:tableStyleId>{5C22544A-7EE6-4342-B048-85BDC9FD1C3A}</a:tableStyleId>
              </a:tblPr>
              <a:tblGrid>
                <a:gridCol w="3522203"/>
                <a:gridCol w="3785591"/>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عدد الموظفين المستهدفين بعلمية التقييم السنوي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وثائق الأداء المكتملة في نهاية كل مرحلة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2" name="Rectangle 31"/>
          <p:cNvSpPr/>
          <p:nvPr/>
        </p:nvSpPr>
        <p:spPr>
          <a:xfrm>
            <a:off x="6468367" y="145565"/>
            <a:ext cx="2315057"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تقييم الأداء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33" name="Round Same Side Corner Rectangle 32"/>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35" name="Group 34"/>
          <p:cNvGrpSpPr/>
          <p:nvPr/>
        </p:nvGrpSpPr>
        <p:grpSpPr>
          <a:xfrm rot="5400000">
            <a:off x="11469348" y="1447264"/>
            <a:ext cx="676330" cy="712800"/>
            <a:chOff x="8586654" y="1180188"/>
            <a:chExt cx="676330" cy="712800"/>
          </a:xfrm>
        </p:grpSpPr>
        <p:sp>
          <p:nvSpPr>
            <p:cNvPr id="36" name="Pentagon 35"/>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40215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44</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44</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82824" y="566339"/>
            <a:ext cx="6314549" cy="461665"/>
          </a:xfrm>
          <a:prstGeom prst="rect">
            <a:avLst/>
          </a:prstGeom>
        </p:spPr>
        <p:txBody>
          <a:bodyPr wrap="none">
            <a:spAutoFit/>
          </a:bodyPr>
          <a:lstStyle/>
          <a:p>
            <a:pPr algn="ctr" rtl="1" fontAlgn="base">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الجدد الحاصلين على تقييم أداء يفوق التوقعات فأعلى</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153810" y="2498455"/>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a:t>
            </a:r>
            <a:r>
              <a:rPr lang="ar-AE" dirty="0" smtClean="0">
                <a:solidFill>
                  <a:prstClr val="black"/>
                </a:solidFill>
                <a:latin typeface="Sakkal Majalla" panose="02000000000000000000" pitchFamily="2" charset="-78"/>
                <a:cs typeface="Sakkal Majalla" panose="02000000000000000000" pitchFamily="2" charset="-78"/>
              </a:rPr>
              <a:t>المؤشر </a:t>
            </a:r>
            <a:r>
              <a:rPr lang="ar-AE" b="1" u="sng" dirty="0" smtClean="0">
                <a:solidFill>
                  <a:prstClr val="black"/>
                </a:solidFill>
                <a:latin typeface="Sakkal Majalla" panose="02000000000000000000" pitchFamily="2" charset="-78"/>
                <a:cs typeface="Sakkal Majalla" panose="02000000000000000000" pitchFamily="2" charset="-78"/>
              </a:rPr>
              <a:t>نسبة </a:t>
            </a:r>
            <a:r>
              <a:rPr lang="ar-AE" b="1" u="sng" dirty="0">
                <a:solidFill>
                  <a:prstClr val="black"/>
                </a:solidFill>
                <a:latin typeface="Sakkal Majalla" panose="02000000000000000000" pitchFamily="2" charset="-78"/>
                <a:cs typeface="Sakkal Majalla" panose="02000000000000000000" pitchFamily="2" charset="-78"/>
              </a:rPr>
              <a:t>الموظفين </a:t>
            </a:r>
            <a:r>
              <a:rPr lang="ar-AE" b="1" u="sng" dirty="0" smtClean="0">
                <a:solidFill>
                  <a:prstClr val="black"/>
                </a:solidFill>
                <a:latin typeface="Sakkal Majalla" panose="02000000000000000000" pitchFamily="2" charset="-78"/>
                <a:cs typeface="Sakkal Majalla" panose="02000000000000000000" pitchFamily="2" charset="-78"/>
              </a:rPr>
              <a:t>الجدد (</a:t>
            </a:r>
            <a:r>
              <a:rPr lang="ar-AE" dirty="0" smtClean="0">
                <a:solidFill>
                  <a:schemeClr val="tx1"/>
                </a:solidFill>
                <a:latin typeface="Sakkal Majalla" panose="02000000000000000000" pitchFamily="2" charset="-78"/>
                <a:cs typeface="Sakkal Majalla" panose="02000000000000000000" pitchFamily="2" charset="-78"/>
              </a:rPr>
              <a:t>الذين تبلغ </a:t>
            </a:r>
            <a:r>
              <a:rPr lang="ar-AE" dirty="0">
                <a:solidFill>
                  <a:schemeClr val="tx1"/>
                </a:solidFill>
                <a:latin typeface="Sakkal Majalla" panose="02000000000000000000" pitchFamily="2" charset="-78"/>
                <a:cs typeface="Sakkal Majalla" panose="02000000000000000000" pitchFamily="2" charset="-78"/>
              </a:rPr>
              <a:t>مدة خدمتهم في الجهة سنة أو أقل من سنة</a:t>
            </a:r>
            <a:r>
              <a:rPr lang="ar-AE" dirty="0" smtClean="0">
                <a:solidFill>
                  <a:schemeClr val="tx1"/>
                </a:solidFill>
                <a:latin typeface="Sakkal Majalla" panose="02000000000000000000" pitchFamily="2" charset="-78"/>
                <a:cs typeface="Sakkal Majalla" panose="02000000000000000000" pitchFamily="2" charset="-78"/>
              </a:rPr>
              <a:t>) </a:t>
            </a:r>
            <a:r>
              <a:rPr lang="ar-AE" dirty="0" smtClean="0">
                <a:solidFill>
                  <a:prstClr val="black"/>
                </a:solidFill>
                <a:latin typeface="Sakkal Majalla" panose="02000000000000000000" pitchFamily="2" charset="-78"/>
                <a:cs typeface="Sakkal Majalla" panose="02000000000000000000" pitchFamily="2" charset="-78"/>
              </a:rPr>
              <a:t>من </a:t>
            </a:r>
            <a:r>
              <a:rPr lang="ar-AE" dirty="0">
                <a:solidFill>
                  <a:prstClr val="black"/>
                </a:solidFill>
                <a:latin typeface="Sakkal Majalla" panose="02000000000000000000" pitchFamily="2" charset="-78"/>
                <a:cs typeface="Sakkal Majalla" panose="02000000000000000000" pitchFamily="2" charset="-78"/>
              </a:rPr>
              <a:t>ذوي الكفاءات والحاصلين على </a:t>
            </a:r>
            <a:r>
              <a:rPr lang="ar-AE" b="1" u="sng" dirty="0">
                <a:solidFill>
                  <a:prstClr val="black"/>
                </a:solidFill>
                <a:latin typeface="Sakkal Majalla" panose="02000000000000000000" pitchFamily="2" charset="-78"/>
                <a:cs typeface="Sakkal Majalla" panose="02000000000000000000" pitchFamily="2" charset="-78"/>
              </a:rPr>
              <a:t>نتيجة تقييم أداء </a:t>
            </a:r>
            <a:r>
              <a:rPr lang="ar-AE" b="1" u="sng" dirty="0" smtClean="0">
                <a:solidFill>
                  <a:prstClr val="black"/>
                </a:solidFill>
                <a:latin typeface="Sakkal Majalla" panose="02000000000000000000" pitchFamily="2" charset="-78"/>
                <a:cs typeface="Sakkal Majalla" panose="02000000000000000000" pitchFamily="2" charset="-78"/>
              </a:rPr>
              <a:t>يفوق التوقعات فأعلى وفق </a:t>
            </a:r>
            <a:r>
              <a:rPr lang="ar-AE" b="1" u="sng" dirty="0">
                <a:solidFill>
                  <a:prstClr val="black"/>
                </a:solidFill>
                <a:latin typeface="Sakkal Majalla" panose="02000000000000000000" pitchFamily="2" charset="-78"/>
                <a:cs typeface="Sakkal Majalla" panose="02000000000000000000" pitchFamily="2" charset="-78"/>
              </a:rPr>
              <a:t>نظام إدارة الأداء المعتمد في الحكومة الاتحادية </a:t>
            </a:r>
            <a:r>
              <a:rPr lang="ar-AE" dirty="0" smtClean="0">
                <a:solidFill>
                  <a:prstClr val="black"/>
                </a:solidFill>
                <a:latin typeface="Sakkal Majalla" panose="02000000000000000000" pitchFamily="2" charset="-78"/>
                <a:cs typeface="Sakkal Majalla" panose="02000000000000000000" pitchFamily="2" charset="-78"/>
              </a:rPr>
              <a:t>.</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9904651"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9872007" y="4109801"/>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2202461904"/>
              </p:ext>
            </p:extLst>
          </p:nvPr>
        </p:nvGraphicFramePr>
        <p:xfrm>
          <a:off x="218935" y="4811438"/>
          <a:ext cx="10532350" cy="1005840"/>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الجدد في نهاية فترة</a:t>
                      </a:r>
                      <a:r>
                        <a:rPr lang="ar-AE" b="1" baseline="0" dirty="0" smtClean="0">
                          <a:solidFill>
                            <a:schemeClr val="tx1"/>
                          </a:solidFill>
                          <a:latin typeface="Sakkal Majalla" panose="02000000000000000000" pitchFamily="2" charset="-78"/>
                          <a:cs typeface="Sakkal Majalla" panose="02000000000000000000" pitchFamily="2" charset="-78"/>
                        </a:rPr>
                        <a:t> القياس</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الجدد الحاصلين على تقييم أداء "يفوق التوقعات" فأعلى في نهاية فترة</a:t>
                      </a:r>
                      <a:r>
                        <a:rPr lang="ar-AE" b="1" baseline="0" dirty="0" smtClean="0">
                          <a:solidFill>
                            <a:schemeClr val="tx1"/>
                          </a:solidFill>
                          <a:latin typeface="Sakkal Majalla" panose="02000000000000000000" pitchFamily="2" charset="-78"/>
                          <a:cs typeface="Sakkal Majalla" panose="02000000000000000000" pitchFamily="2" charset="-78"/>
                        </a:rPr>
                        <a:t> القياس</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ectangle 14"/>
          <p:cNvSpPr/>
          <p:nvPr/>
        </p:nvSpPr>
        <p:spPr>
          <a:xfrm>
            <a:off x="6468367" y="145565"/>
            <a:ext cx="2315057"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تقييم الأداء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794588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45</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45</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46266" y="566339"/>
            <a:ext cx="1787669"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مؤشرات الترقيات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96325" y="2161315"/>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a:t>
            </a:r>
            <a:r>
              <a:rPr lang="ar-AE" dirty="0" smtClean="0">
                <a:solidFill>
                  <a:prstClr val="black"/>
                </a:solidFill>
                <a:latin typeface="Sakkal Majalla" panose="02000000000000000000" pitchFamily="2" charset="-78"/>
                <a:cs typeface="Sakkal Majalla" panose="02000000000000000000" pitchFamily="2" charset="-78"/>
              </a:rPr>
              <a:t>المؤشر نسبة الموظفين الحاصلين على ترقيات في الجهة و كذلك نسبة الموظفين الحاصلين على تقييم أداء «يفوق التوقعات» فأعلى من اجمالي الحاصلين على ترقيات </a:t>
            </a:r>
            <a:endParaRPr lang="en-US" dirty="0">
              <a:solidFill>
                <a:prstClr val="black"/>
              </a:solidFill>
              <a:latin typeface="Sakkal Majalla" panose="02000000000000000000" pitchFamily="2" charset="-78"/>
              <a:cs typeface="Sakkal Majalla" panose="02000000000000000000" pitchFamily="2" charset="-78"/>
            </a:endParaRPr>
          </a:p>
        </p:txBody>
      </p:sp>
      <p:sp>
        <p:nvSpPr>
          <p:cNvPr id="11" name="Rectangle 10"/>
          <p:cNvSpPr/>
          <p:nvPr/>
        </p:nvSpPr>
        <p:spPr>
          <a:xfrm>
            <a:off x="10195598" y="1653484"/>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36237" y="3105483"/>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4259883781"/>
              </p:ext>
            </p:extLst>
          </p:nvPr>
        </p:nvGraphicFramePr>
        <p:xfrm>
          <a:off x="274213" y="3989213"/>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في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الحاصلين على ترقيات</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3381623352"/>
              </p:ext>
            </p:extLst>
          </p:nvPr>
        </p:nvGraphicFramePr>
        <p:xfrm>
          <a:off x="274213" y="5292427"/>
          <a:ext cx="10532350" cy="1005840"/>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الحاصلين على ترقيات في نهاية فترة</a:t>
                      </a:r>
                      <a:r>
                        <a:rPr lang="ar-AE" b="1" baseline="0" dirty="0" smtClean="0">
                          <a:solidFill>
                            <a:schemeClr val="tx1"/>
                          </a:solidFill>
                          <a:latin typeface="Sakkal Majalla" panose="02000000000000000000" pitchFamily="2" charset="-78"/>
                          <a:cs typeface="Sakkal Majalla" panose="02000000000000000000" pitchFamily="2" charset="-78"/>
                        </a:rPr>
                        <a:t> القياس</a:t>
                      </a:r>
                      <a:endParaRPr lang="ar-AE" b="1"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الحاصلين على ترقيات</a:t>
                      </a:r>
                      <a:r>
                        <a:rPr lang="ar-AE" b="1" baseline="0" dirty="0" smtClean="0">
                          <a:solidFill>
                            <a:schemeClr val="tx1"/>
                          </a:solidFill>
                          <a:latin typeface="Sakkal Majalla" panose="02000000000000000000" pitchFamily="2" charset="-78"/>
                          <a:cs typeface="Sakkal Majalla" panose="02000000000000000000" pitchFamily="2" charset="-78"/>
                        </a:rPr>
                        <a:t> </a:t>
                      </a:r>
                      <a:r>
                        <a:rPr lang="ar-AE" b="1" baseline="0" dirty="0" smtClean="0">
                          <a:solidFill>
                            <a:schemeClr val="tx1"/>
                          </a:solidFill>
                          <a:latin typeface="Sakkal Majalla" panose="02000000000000000000" pitchFamily="2" charset="-78"/>
                          <a:cs typeface="Sakkal Majalla" panose="02000000000000000000" pitchFamily="2" charset="-78"/>
                        </a:rPr>
                        <a:t>ممن حصلوا على تقييم أداء</a:t>
                      </a:r>
                      <a:r>
                        <a:rPr lang="ar-AE" b="1" dirty="0" smtClean="0">
                          <a:solidFill>
                            <a:schemeClr val="tx1"/>
                          </a:solidFill>
                          <a:latin typeface="Sakkal Majalla" panose="02000000000000000000" pitchFamily="2" charset="-78"/>
                          <a:cs typeface="Sakkal Majalla" panose="02000000000000000000" pitchFamily="2" charset="-78"/>
                        </a:rPr>
                        <a:t> يفوق التوقعات</a:t>
                      </a:r>
                      <a:r>
                        <a:rPr lang="ar-AE" b="1" baseline="0" dirty="0" smtClean="0">
                          <a:solidFill>
                            <a:schemeClr val="tx1"/>
                          </a:solidFill>
                          <a:latin typeface="Sakkal Majalla" panose="02000000000000000000" pitchFamily="2" charset="-78"/>
                          <a:cs typeface="Sakkal Majalla" panose="02000000000000000000" pitchFamily="2" charset="-78"/>
                        </a:rPr>
                        <a:t> فأعلى</a:t>
                      </a:r>
                      <a:r>
                        <a:rPr lang="ar-AE" b="1" dirty="0" smtClean="0">
                          <a:solidFill>
                            <a:schemeClr val="tx1"/>
                          </a:solidFill>
                          <a:latin typeface="Sakkal Majalla" panose="02000000000000000000" pitchFamily="2" charset="-78"/>
                          <a:cs typeface="Sakkal Majalla" panose="02000000000000000000" pitchFamily="2" charset="-78"/>
                        </a:rPr>
                        <a:t> </a:t>
                      </a:r>
                      <a:r>
                        <a:rPr lang="ar-AE" b="1" dirty="0" smtClean="0">
                          <a:solidFill>
                            <a:schemeClr val="tx1"/>
                          </a:solidFill>
                          <a:latin typeface="Sakkal Majalla" panose="02000000000000000000" pitchFamily="2" charset="-78"/>
                          <a:cs typeface="Sakkal Majalla" panose="02000000000000000000" pitchFamily="2" charset="-78"/>
                        </a:rPr>
                        <a:t>(بناءً</a:t>
                      </a:r>
                      <a:r>
                        <a:rPr lang="ar-AE" b="1" baseline="0" dirty="0" smtClean="0">
                          <a:solidFill>
                            <a:schemeClr val="tx1"/>
                          </a:solidFill>
                          <a:latin typeface="Sakkal Majalla" panose="02000000000000000000" pitchFamily="2" charset="-78"/>
                          <a:cs typeface="Sakkal Majalla" panose="02000000000000000000" pitchFamily="2" charset="-78"/>
                        </a:rPr>
                        <a:t> على نتيجة تقييم الأداء للعام الماضي)</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6824186" y="3568747"/>
            <a:ext cx="3567447" cy="369332"/>
          </a:xfrm>
          <a:prstGeom prst="rect">
            <a:avLst/>
          </a:prstGeom>
          <a:noFill/>
        </p:spPr>
        <p:txBody>
          <a:bodyPr wrap="square" rtlCol="0">
            <a:spAutoFit/>
          </a:bodyPr>
          <a:lstStyle/>
          <a:p>
            <a:pPr marL="342900" indent="-342900" algn="r" rtl="1">
              <a:buFont typeface="+mj-lt"/>
              <a:buAutoNum type="arabicPeriod"/>
            </a:pPr>
            <a:r>
              <a:rPr lang="ar-AE" b="1" dirty="0">
                <a:solidFill>
                  <a:srgbClr val="B68A35"/>
                </a:solidFill>
                <a:latin typeface="Sakkal Majalla" panose="02000000000000000000" pitchFamily="2" charset="-78"/>
                <a:cs typeface="Sakkal Majalla" panose="02000000000000000000" pitchFamily="2" charset="-78"/>
              </a:rPr>
              <a:t>نسبة الموظفين الحاصلين على ترقيات</a:t>
            </a:r>
            <a:endParaRPr lang="en-US" dirty="0">
              <a:solidFill>
                <a:srgbClr val="B68A35"/>
              </a:solidFill>
            </a:endParaRPr>
          </a:p>
        </p:txBody>
      </p:sp>
      <p:sp>
        <p:nvSpPr>
          <p:cNvPr id="17" name="TextBox 16"/>
          <p:cNvSpPr txBox="1"/>
          <p:nvPr/>
        </p:nvSpPr>
        <p:spPr>
          <a:xfrm>
            <a:off x="630936" y="4808839"/>
            <a:ext cx="9760698" cy="369332"/>
          </a:xfrm>
          <a:prstGeom prst="rect">
            <a:avLst/>
          </a:prstGeom>
          <a:noFill/>
        </p:spPr>
        <p:txBody>
          <a:bodyPr wrap="square" rtlCol="0">
            <a:spAutoFit/>
          </a:bodyPr>
          <a:lstStyle/>
          <a:p>
            <a:pPr marL="342900" indent="-342900" algn="r" rtl="1">
              <a:buFont typeface="+mj-lt"/>
              <a:buAutoNum type="arabicPeriod" startAt="2"/>
            </a:pPr>
            <a:r>
              <a:rPr lang="ar-AE" b="1" dirty="0">
                <a:solidFill>
                  <a:srgbClr val="B68A35"/>
                </a:solidFill>
                <a:latin typeface="Sakkal Majalla" panose="02000000000000000000" pitchFamily="2" charset="-78"/>
                <a:cs typeface="Sakkal Majalla" panose="02000000000000000000" pitchFamily="2" charset="-78"/>
              </a:rPr>
              <a:t>نسبة الموظفين الحاصلين على ترقيات ممن حصلوا على تقييم أداء «يفوق التوقعات» فأعلى من اجمالي عدد الحاصلين على ترقيات</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8" name="Rectangle 17"/>
          <p:cNvSpPr/>
          <p:nvPr/>
        </p:nvSpPr>
        <p:spPr>
          <a:xfrm>
            <a:off x="6468367" y="145565"/>
            <a:ext cx="2315057"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تقييم الأداء الوظيفي</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9" name="Round Same Side Corner Rectangle 18"/>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1" name="Group 20"/>
          <p:cNvGrpSpPr/>
          <p:nvPr/>
        </p:nvGrpSpPr>
        <p:grpSpPr>
          <a:xfrm rot="5400000">
            <a:off x="11469348" y="1447264"/>
            <a:ext cx="676330" cy="712800"/>
            <a:chOff x="8586654" y="1180188"/>
            <a:chExt cx="676330" cy="712800"/>
          </a:xfrm>
        </p:grpSpPr>
        <p:sp>
          <p:nvSpPr>
            <p:cNvPr id="22" name="Pentagon 21"/>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549633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46</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46</a:t>
            </a:fld>
            <a:endParaRPr lang="en-US">
              <a:solidFill>
                <a:schemeClr val="bg1"/>
              </a:solidFill>
            </a:endParaRPr>
          </a:p>
        </p:txBody>
      </p:sp>
      <p:sp>
        <p:nvSpPr>
          <p:cNvPr id="4" name="Round Same Side Corner Rectangle 3"/>
          <p:cNvSpPr/>
          <p:nvPr/>
        </p:nvSpPr>
        <p:spPr>
          <a:xfrm>
            <a:off x="3778555" y="564866"/>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24679" y="545557"/>
            <a:ext cx="2630849"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التحول الرقمي في التوظيف </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981092"/>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96328" y="2098969"/>
            <a:ext cx="10995000" cy="13350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eaLnBrk="0" hangingPunct="0">
              <a:buClr>
                <a:schemeClr val="tx1"/>
              </a:buClr>
              <a:buSzPct val="70000"/>
              <a:buBlip>
                <a:blip r:embed="rId2"/>
              </a:buBlip>
            </a:pP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يقيس هذا المؤشر مدى التحول الالكتروني في التوظيف من خلال استخدام نظام التوظيف </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الالكتروني</a:t>
            </a:r>
            <a:r>
              <a:rPr lang="en-GB"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 </a:t>
            </a:r>
            <a:r>
              <a:rPr lang="en-US"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i-recruitment</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بهدف تحديد مدى </a:t>
            </a:r>
            <a:r>
              <a:rPr lang="ar-AE" dirty="0" err="1">
                <a:solidFill>
                  <a:schemeClr val="tx1"/>
                </a:solidFill>
                <a:latin typeface="Sakkal Majalla" panose="02000000000000000000" pitchFamily="2" charset="-78"/>
                <a:ea typeface="Tahoma" panose="020B0604030504040204" pitchFamily="34" charset="0"/>
                <a:cs typeface="Sakkal Majalla" panose="02000000000000000000" pitchFamily="2" charset="-78"/>
              </a:rPr>
              <a:t>أتمتة</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 عمليات التوظيف في </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الجهة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الاتحادية ويشمل </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على مؤشرين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فرعيين وهما: </a:t>
            </a:r>
          </a:p>
          <a:p>
            <a:pPr marL="685800" lvl="1" indent="-342900" algn="r" rtl="1" eaLnBrk="0" hangingPunct="0">
              <a:buClr>
                <a:schemeClr val="tx1"/>
              </a:buClr>
              <a:buSzPct val="100000"/>
              <a:buFont typeface="+mj-lt"/>
              <a:buAutoNum type="arabicPeriod"/>
            </a:pP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مؤشر نسبة الشواغر المعلنة من خلال نظام التوظيف الالكتروني (</a:t>
            </a:r>
            <a:r>
              <a:rPr lang="en-US"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i-recruitment</a:t>
            </a:r>
            <a:r>
              <a:rPr lang="en-US" b="1" dirty="0">
                <a:solidFill>
                  <a:schemeClr val="tx1"/>
                </a:solidFill>
                <a:effectLst>
                  <a:outerShdw blurRad="38100" dist="38100" dir="2700000" algn="tl">
                    <a:srgbClr val="000000">
                      <a:alpha val="43137"/>
                    </a:srgbClr>
                  </a:outerShdw>
                </a:effectLst>
                <a:latin typeface="Sakkal Majalla" panose="02000000000000000000" pitchFamily="2" charset="-78"/>
                <a:ea typeface="Tahoma" panose="020B0604030504040204" pitchFamily="34" charset="0"/>
                <a:cs typeface="Sakkal Majalla" panose="02000000000000000000" pitchFamily="2" charset="-78"/>
              </a:rPr>
              <a:t>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  ) </a:t>
            </a:r>
            <a:endPar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endParaRPr>
          </a:p>
          <a:p>
            <a:pPr marL="685800" lvl="1" indent="-342900" algn="r" rtl="1" eaLnBrk="0" hangingPunct="0">
              <a:buClr>
                <a:schemeClr val="tx1"/>
              </a:buClr>
              <a:buSzPct val="100000"/>
              <a:buFont typeface="+mj-lt"/>
              <a:buAutoNum type="arabicPeriod"/>
            </a:pP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مؤشر </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نسبة الموظفين المعينين باستخدام نظام التوظيف الالكتروني (</a:t>
            </a:r>
            <a:r>
              <a:rPr lang="en-US"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i-recruitment</a:t>
            </a:r>
            <a:r>
              <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rPr>
              <a:t> </a:t>
            </a:r>
            <a:r>
              <a:rPr lang="ar-AE" dirty="0" smtClean="0">
                <a:solidFill>
                  <a:schemeClr val="tx1"/>
                </a:solidFill>
                <a:latin typeface="Sakkal Majalla" panose="02000000000000000000" pitchFamily="2" charset="-78"/>
                <a:ea typeface="Tahoma" panose="020B0604030504040204" pitchFamily="34" charset="0"/>
                <a:cs typeface="Sakkal Majalla" panose="02000000000000000000" pitchFamily="2" charset="-78"/>
              </a:rPr>
              <a:t>)</a:t>
            </a:r>
            <a:endPar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11" name="Rectangle 10"/>
          <p:cNvSpPr/>
          <p:nvPr/>
        </p:nvSpPr>
        <p:spPr>
          <a:xfrm>
            <a:off x="10195601" y="159113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083486" y="3449332"/>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1922809333"/>
              </p:ext>
            </p:extLst>
          </p:nvPr>
        </p:nvGraphicFramePr>
        <p:xfrm>
          <a:off x="558978" y="4307635"/>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الشواغر في الجهة</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الشواغر المعلنة عبر نظام التوظيفي الالكتروني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2629619654"/>
              </p:ext>
            </p:extLst>
          </p:nvPr>
        </p:nvGraphicFramePr>
        <p:xfrm>
          <a:off x="558978" y="5605227"/>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التعينات في الجهة</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الذين تم تعينهم باستخدام نظام التوظيف الالكتروني </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4458709" y="3874930"/>
            <a:ext cx="6632619" cy="369332"/>
          </a:xfrm>
          <a:prstGeom prst="rect">
            <a:avLst/>
          </a:prstGeom>
          <a:noFill/>
        </p:spPr>
        <p:txBody>
          <a:bodyPr wrap="square" rtlCol="0">
            <a:spAutoFit/>
          </a:bodyPr>
          <a:lstStyle/>
          <a:p>
            <a:pPr marL="685800" lvl="1" indent="-342900" algn="r" rtl="1" eaLnBrk="0" hangingPunct="0">
              <a:buClr>
                <a:srgbClr val="B68A35"/>
              </a:buClr>
              <a:buSzPct val="100000"/>
              <a:buFont typeface="+mj-lt"/>
              <a:buAutoNum type="arabicPeriod"/>
            </a:pPr>
            <a:r>
              <a:rPr lang="ar-AE" b="1" dirty="0">
                <a:solidFill>
                  <a:srgbClr val="B68A35"/>
                </a:solidFill>
                <a:latin typeface="Sakkal Majalla" panose="02000000000000000000" pitchFamily="2" charset="-78"/>
                <a:cs typeface="Sakkal Majalla" panose="02000000000000000000" pitchFamily="2" charset="-78"/>
              </a:rPr>
              <a:t>مؤشر نسبة الشواغر المعلنة من خلال نظام التوظيف الالكتروني (</a:t>
            </a:r>
            <a:r>
              <a:rPr lang="en-US" b="1" dirty="0">
                <a:solidFill>
                  <a:srgbClr val="B68A35"/>
                </a:solidFill>
                <a:latin typeface="Sakkal Majalla" panose="02000000000000000000" pitchFamily="2" charset="-78"/>
                <a:cs typeface="Sakkal Majalla" panose="02000000000000000000" pitchFamily="2" charset="-78"/>
              </a:rPr>
              <a:t>i-recruitment  </a:t>
            </a:r>
            <a:r>
              <a:rPr lang="ar-AE" b="1" dirty="0">
                <a:solidFill>
                  <a:srgbClr val="B68A35"/>
                </a:solidFill>
                <a:latin typeface="Sakkal Majalla" panose="02000000000000000000" pitchFamily="2" charset="-78"/>
                <a:cs typeface="Sakkal Majalla" panose="02000000000000000000" pitchFamily="2" charset="-78"/>
              </a:rPr>
              <a:t>  ) </a:t>
            </a:r>
          </a:p>
        </p:txBody>
      </p:sp>
      <p:sp>
        <p:nvSpPr>
          <p:cNvPr id="17" name="TextBox 16"/>
          <p:cNvSpPr txBox="1"/>
          <p:nvPr/>
        </p:nvSpPr>
        <p:spPr>
          <a:xfrm>
            <a:off x="3985897" y="5235895"/>
            <a:ext cx="7285735" cy="369332"/>
          </a:xfrm>
          <a:prstGeom prst="rect">
            <a:avLst/>
          </a:prstGeom>
          <a:noFill/>
        </p:spPr>
        <p:txBody>
          <a:bodyPr wrap="square" rtlCol="0">
            <a:spAutoFit/>
          </a:bodyPr>
          <a:lstStyle/>
          <a:p>
            <a:pPr marL="685800" lvl="1" indent="-342900" algn="r" rtl="1" eaLnBrk="0" hangingPunct="0">
              <a:buClr>
                <a:srgbClr val="B68A35"/>
              </a:buClr>
              <a:buSzPct val="100000"/>
              <a:buFont typeface="+mj-lt"/>
              <a:buAutoNum type="arabicPeriod" startAt="2"/>
            </a:pPr>
            <a:r>
              <a:rPr lang="ar-AE" b="1" dirty="0">
                <a:solidFill>
                  <a:srgbClr val="B68A35"/>
                </a:solidFill>
                <a:latin typeface="Sakkal Majalla" panose="02000000000000000000" pitchFamily="2" charset="-78"/>
                <a:cs typeface="Sakkal Majalla" panose="02000000000000000000" pitchFamily="2" charset="-78"/>
              </a:rPr>
              <a:t>مؤشر نسبة الموظفين المعينين باستخدام نظام التوظيف الالكتروني (</a:t>
            </a:r>
            <a:r>
              <a:rPr lang="en-US" b="1" dirty="0">
                <a:solidFill>
                  <a:srgbClr val="B68A35"/>
                </a:solidFill>
                <a:latin typeface="Sakkal Majalla" panose="02000000000000000000" pitchFamily="2" charset="-78"/>
                <a:cs typeface="Sakkal Majalla" panose="02000000000000000000" pitchFamily="2" charset="-78"/>
              </a:rPr>
              <a:t>i-recruitment</a:t>
            </a:r>
            <a:r>
              <a:rPr lang="ar-AE" b="1" dirty="0">
                <a:solidFill>
                  <a:srgbClr val="B68A35"/>
                </a:solidFill>
                <a:latin typeface="Sakkal Majalla" panose="02000000000000000000" pitchFamily="2" charset="-78"/>
                <a:cs typeface="Sakkal Majalla" panose="02000000000000000000" pitchFamily="2" charset="-78"/>
              </a:rPr>
              <a:t> )</a:t>
            </a:r>
          </a:p>
        </p:txBody>
      </p:sp>
      <p:sp>
        <p:nvSpPr>
          <p:cNvPr id="18" name="Round Same Side Corner Rectangle 17"/>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كفاءة التوظيف</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0" name="Group 19"/>
          <p:cNvGrpSpPr/>
          <p:nvPr/>
        </p:nvGrpSpPr>
        <p:grpSpPr>
          <a:xfrm rot="5400000">
            <a:off x="11469348" y="1447264"/>
            <a:ext cx="676330" cy="712800"/>
            <a:chOff x="8586654" y="1180188"/>
            <a:chExt cx="676330" cy="712800"/>
          </a:xfrm>
        </p:grpSpPr>
        <p:sp>
          <p:nvSpPr>
            <p:cNvPr id="21" name="Pentagon 2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322256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555" y="6364086"/>
            <a:ext cx="437882" cy="365125"/>
          </a:xfrm>
          <a:solidFill>
            <a:srgbClr val="B68A35"/>
          </a:solidFill>
        </p:spPr>
        <p:txBody>
          <a:bodyPr/>
          <a:lstStyle/>
          <a:p>
            <a:fld id="{56427F38-63A5-4D63-9399-D970397CA46A}" type="slidenum">
              <a:rPr lang="en-US" smtClean="0">
                <a:solidFill>
                  <a:schemeClr val="bg1"/>
                </a:solidFill>
              </a:rPr>
              <a:pPr/>
              <a:t>47</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8250" y="2804294"/>
            <a:ext cx="5665748" cy="1015663"/>
          </a:xfrm>
          <a:prstGeom prst="rect">
            <a:avLst/>
          </a:prstGeom>
        </p:spPr>
        <p:txBody>
          <a:bodyPr wrap="square">
            <a:spAutoFit/>
          </a:bodyPr>
          <a:lstStyle/>
          <a:p>
            <a:pPr algn="ctr" rtl="1">
              <a:lnSpc>
                <a:spcPct val="150000"/>
              </a:lnSpc>
            </a:pPr>
            <a:r>
              <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 التطوير</a:t>
            </a: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6341" y="2690774"/>
            <a:ext cx="1125308" cy="1125308"/>
          </a:xfrm>
          <a:prstGeom prst="rect">
            <a:avLst/>
          </a:prstGeom>
        </p:spPr>
      </p:pic>
    </p:spTree>
    <p:extLst>
      <p:ext uri="{BB962C8B-B14F-4D97-AF65-F5344CB8AC3E}">
        <p14:creationId xmlns:p14="http://schemas.microsoft.com/office/powerpoint/2010/main" val="211579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6728" y="6465663"/>
            <a:ext cx="477959" cy="365125"/>
          </a:xfrm>
          <a:solidFill>
            <a:srgbClr val="B68A35"/>
          </a:solidFill>
        </p:spPr>
        <p:txBody>
          <a:bodyPr/>
          <a:lstStyle/>
          <a:p>
            <a:fld id="{56427F38-63A5-4D63-9399-D970397CA46A}" type="slidenum">
              <a:rPr lang="en-US" smtClean="0">
                <a:solidFill>
                  <a:schemeClr val="bg1"/>
                </a:solidFill>
              </a:rPr>
              <a:pPr/>
              <a:t>48</a:t>
            </a:fld>
            <a:endParaRPr lang="en-US" dirty="0">
              <a:solidFill>
                <a:schemeClr val="bg1"/>
              </a:solidFill>
            </a:endParaRPr>
          </a:p>
        </p:txBody>
      </p:sp>
      <p:cxnSp>
        <p:nvCxnSpPr>
          <p:cNvPr id="6" name="Straight Connector 5"/>
          <p:cNvCxnSpPr/>
          <p:nvPr/>
        </p:nvCxnSpPr>
        <p:spPr>
          <a:xfrm flipH="1">
            <a:off x="-8352" y="971361"/>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7" name="Round Same Side Corner Rectangle 6"/>
          <p:cNvSpPr/>
          <p:nvPr/>
        </p:nvSpPr>
        <p:spPr>
          <a:xfrm>
            <a:off x="4383958" y="545016"/>
            <a:ext cx="652771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47663" y="550651"/>
            <a:ext cx="6349178" cy="400110"/>
          </a:xfrm>
          <a:prstGeom prst="rect">
            <a:avLst/>
          </a:prstGeom>
          <a:noFill/>
        </p:spPr>
        <p:txBody>
          <a:bodyPr wrap="square" rtlCol="0">
            <a:spAutoFit/>
          </a:bodyPr>
          <a:lstStyle/>
          <a:p>
            <a:pPr algn="ctr" rtl="1"/>
            <a:r>
              <a:rPr lang="ar-AE" sz="2000" b="1" dirty="0" smtClean="0">
                <a:solidFill>
                  <a:schemeClr val="bg1"/>
                </a:solidFill>
                <a:latin typeface="Sakkal Majalla" panose="02000000000000000000" pitchFamily="2" charset="-78"/>
                <a:cs typeface="Sakkal Majalla" panose="02000000000000000000" pitchFamily="2" charset="-78"/>
              </a:rPr>
              <a:t>نتائج الجهات الاتحادية في تطبيق  أنظمة الموارد البشرية لمحور التطوير لعام 2018</a:t>
            </a:r>
            <a:endParaRPr lang="en-US" sz="2000" b="1" dirty="0">
              <a:solidFill>
                <a:schemeClr val="bg1"/>
              </a:solidFill>
              <a:latin typeface="Sakkal Majalla" panose="02000000000000000000" pitchFamily="2" charset="-78"/>
              <a:cs typeface="Sakkal Majalla" panose="02000000000000000000" pitchFamily="2" charset="-78"/>
            </a:endParaRPr>
          </a:p>
        </p:txBody>
      </p:sp>
      <p:sp>
        <p:nvSpPr>
          <p:cNvPr id="10" name="Round Diagonal Corner Rectangle 9"/>
          <p:cNvSpPr/>
          <p:nvPr/>
        </p:nvSpPr>
        <p:spPr>
          <a:xfrm>
            <a:off x="10312722" y="1289045"/>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84914" y="2688910"/>
            <a:ext cx="2064632" cy="369332"/>
          </a:xfrm>
          <a:prstGeom prst="rect">
            <a:avLst/>
          </a:prstGeom>
        </p:spPr>
        <p:txBody>
          <a:bodyPr wrap="square">
            <a:spAutoFit/>
          </a:bodyPr>
          <a:lstStyle/>
          <a:p>
            <a:pPr algn="ctr" fontAlgn="base">
              <a:spcBef>
                <a:spcPct val="0"/>
              </a:spcBef>
              <a:spcAft>
                <a:spcPct val="0"/>
              </a:spcAft>
            </a:pPr>
            <a:r>
              <a:rPr lang="ar-AE" b="1" dirty="0" smtClean="0">
                <a:latin typeface="Sakkal Majalla" panose="02000000000000000000" pitchFamily="2" charset="-78"/>
                <a:cs typeface="Sakkal Majalla" panose="02000000000000000000" pitchFamily="2" charset="-78"/>
              </a:rPr>
              <a:t>1. التحول </a:t>
            </a:r>
            <a:r>
              <a:rPr lang="ar-AE" b="1" dirty="0">
                <a:latin typeface="Sakkal Majalla" panose="02000000000000000000" pitchFamily="2" charset="-78"/>
                <a:cs typeface="Sakkal Majalla" panose="02000000000000000000" pitchFamily="2" charset="-78"/>
              </a:rPr>
              <a:t>الرقمي في التدريب</a:t>
            </a:r>
          </a:p>
        </p:txBody>
      </p:sp>
      <p:sp>
        <p:nvSpPr>
          <p:cNvPr id="12" name="Rectangle 11"/>
          <p:cNvSpPr/>
          <p:nvPr/>
        </p:nvSpPr>
        <p:spPr>
          <a:xfrm>
            <a:off x="7358715" y="2622742"/>
            <a:ext cx="1646768" cy="369332"/>
          </a:xfrm>
          <a:prstGeom prst="rect">
            <a:avLst/>
          </a:prstGeom>
        </p:spPr>
        <p:txBody>
          <a:bodyPr wrap="square">
            <a:spAutoFit/>
          </a:bodyPr>
          <a:lstStyle/>
          <a:p>
            <a:pPr algn="ctr" rtl="1" fontAlgn="base">
              <a:spcBef>
                <a:spcPct val="0"/>
              </a:spcBef>
              <a:spcAft>
                <a:spcPct val="0"/>
              </a:spcAft>
            </a:pPr>
            <a:r>
              <a:rPr lang="ar-AE" b="1" dirty="0" smtClean="0">
                <a:latin typeface="Sakkal Majalla" panose="02000000000000000000" pitchFamily="2" charset="-78"/>
                <a:cs typeface="Sakkal Majalla" panose="02000000000000000000" pitchFamily="2" charset="-78"/>
              </a:rPr>
              <a:t>2. نسبة المتدربين</a:t>
            </a:r>
          </a:p>
        </p:txBody>
      </p:sp>
      <p:sp>
        <p:nvSpPr>
          <p:cNvPr id="13" name="Rectangle 12"/>
          <p:cNvSpPr/>
          <p:nvPr/>
        </p:nvSpPr>
        <p:spPr>
          <a:xfrm>
            <a:off x="4827656" y="2637895"/>
            <a:ext cx="2032394" cy="369332"/>
          </a:xfrm>
          <a:prstGeom prst="rect">
            <a:avLst/>
          </a:prstGeom>
        </p:spPr>
        <p:txBody>
          <a:bodyPr wrap="square">
            <a:spAutoFit/>
          </a:bodyPr>
          <a:lstStyle/>
          <a:p>
            <a:pPr algn="ctr" fontAlgn="base">
              <a:spcBef>
                <a:spcPct val="0"/>
              </a:spcBef>
              <a:spcAft>
                <a:spcPct val="0"/>
              </a:spcAft>
            </a:pPr>
            <a:r>
              <a:rPr lang="ar-AE" b="1" dirty="0" smtClean="0">
                <a:latin typeface="Sakkal Majalla" panose="02000000000000000000" pitchFamily="2" charset="-78"/>
                <a:cs typeface="Sakkal Majalla" panose="02000000000000000000" pitchFamily="2" charset="-78"/>
              </a:rPr>
              <a:t>3. معدل الساعات التدريبية</a:t>
            </a:r>
            <a:endParaRPr lang="en-GB" b="1" dirty="0" smtClean="0">
              <a:latin typeface="Sakkal Majalla" panose="02000000000000000000" pitchFamily="2" charset="-78"/>
              <a:cs typeface="Sakkal Majalla" panose="02000000000000000000" pitchFamily="2" charset="-78"/>
            </a:endParaRPr>
          </a:p>
        </p:txBody>
      </p:sp>
      <p:sp>
        <p:nvSpPr>
          <p:cNvPr id="14" name="Rectangle 13"/>
          <p:cNvSpPr/>
          <p:nvPr/>
        </p:nvSpPr>
        <p:spPr>
          <a:xfrm>
            <a:off x="2558161" y="2611990"/>
            <a:ext cx="1982537" cy="646331"/>
          </a:xfrm>
          <a:prstGeom prst="rect">
            <a:avLst/>
          </a:prstGeom>
        </p:spPr>
        <p:txBody>
          <a:bodyPr wrap="square">
            <a:spAutoFit/>
          </a:bodyPr>
          <a:lstStyle/>
          <a:p>
            <a:pPr algn="ctr" rtl="1" fontAlgn="base">
              <a:spcBef>
                <a:spcPct val="0"/>
              </a:spcBef>
              <a:spcAft>
                <a:spcPct val="0"/>
              </a:spcAft>
            </a:pPr>
            <a:r>
              <a:rPr lang="ar-AE" b="1" dirty="0" smtClean="0">
                <a:latin typeface="Sakkal Majalla" panose="02000000000000000000" pitchFamily="2" charset="-78"/>
                <a:cs typeface="Sakkal Majalla" panose="02000000000000000000" pitchFamily="2" charset="-78"/>
              </a:rPr>
              <a:t>4. نسبة الحاصلين على شهادات علمية</a:t>
            </a:r>
            <a:endParaRPr lang="en-US" b="1" dirty="0" smtClean="0">
              <a:latin typeface="Sakkal Majalla" panose="02000000000000000000" pitchFamily="2" charset="-78"/>
              <a:cs typeface="Sakkal Majalla" panose="02000000000000000000" pitchFamily="2" charset="-78"/>
            </a:endParaRPr>
          </a:p>
        </p:txBody>
      </p:sp>
      <p:sp>
        <p:nvSpPr>
          <p:cNvPr id="15" name="Rectangle 14"/>
          <p:cNvSpPr/>
          <p:nvPr/>
        </p:nvSpPr>
        <p:spPr>
          <a:xfrm>
            <a:off x="-46566" y="2637895"/>
            <a:ext cx="2479385" cy="923330"/>
          </a:xfrm>
          <a:prstGeom prst="rect">
            <a:avLst/>
          </a:prstGeom>
        </p:spPr>
        <p:txBody>
          <a:bodyPr wrap="square">
            <a:spAutoFit/>
          </a:bodyPr>
          <a:lstStyle/>
          <a:p>
            <a:pPr algn="ctr" rtl="1" fontAlgn="base">
              <a:spcBef>
                <a:spcPct val="0"/>
              </a:spcBef>
              <a:spcAft>
                <a:spcPct val="0"/>
              </a:spcAft>
            </a:pPr>
            <a:r>
              <a:rPr lang="ar-AE" b="1" dirty="0">
                <a:latin typeface="Sakkal Majalla" panose="02000000000000000000" pitchFamily="2" charset="-78"/>
                <a:cs typeface="Sakkal Majalla" panose="02000000000000000000" pitchFamily="2" charset="-78"/>
              </a:rPr>
              <a:t>5. نسبة الموظفين الذين تتوفر لديهم الكفاءات الوظيفية المطلوبة	</a:t>
            </a:r>
          </a:p>
        </p:txBody>
      </p:sp>
      <p:sp>
        <p:nvSpPr>
          <p:cNvPr id="16" name="Round Diagonal Corner Rectangle 15"/>
          <p:cNvSpPr/>
          <p:nvPr/>
        </p:nvSpPr>
        <p:spPr>
          <a:xfrm>
            <a:off x="7770081" y="1302507"/>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396097" y="1289045"/>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a:off x="3282646" y="1289045"/>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a:off x="791030" y="1289045"/>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650" y="1506126"/>
            <a:ext cx="806905" cy="806905"/>
          </a:xfrm>
          <a:prstGeom prst="rect">
            <a:avLst/>
          </a:prstGeom>
        </p:spPr>
      </p:pic>
      <p:pic>
        <p:nvPicPr>
          <p:cNvPr id="21" name="Picture 2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895" t="11487" r="17650" b="12877"/>
          <a:stretch/>
        </p:blipFill>
        <p:spPr>
          <a:xfrm>
            <a:off x="7996415" y="1385614"/>
            <a:ext cx="868218" cy="100327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640" y="1444857"/>
            <a:ext cx="1028023" cy="1028023"/>
          </a:xfrm>
          <a:prstGeom prst="rect">
            <a:avLst/>
          </a:prstGeom>
        </p:spPr>
      </p:pic>
      <p:pic>
        <p:nvPicPr>
          <p:cNvPr id="23" name="Picture 22"/>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820005" y="1387405"/>
            <a:ext cx="1282863" cy="102629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514" y="1363257"/>
            <a:ext cx="1064427" cy="1064427"/>
          </a:xfrm>
          <a:prstGeom prst="rect">
            <a:avLst/>
          </a:prstGeom>
        </p:spPr>
      </p:pic>
      <p:cxnSp>
        <p:nvCxnSpPr>
          <p:cNvPr id="26" name="Elbow Connector 25"/>
          <p:cNvCxnSpPr/>
          <p:nvPr/>
        </p:nvCxnSpPr>
        <p:spPr>
          <a:xfrm rot="16200000" flipV="1">
            <a:off x="4990681" y="4663660"/>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V="1">
            <a:off x="9811209" y="4656827"/>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V="1">
            <a:off x="2632717" y="4663661"/>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V="1">
            <a:off x="432921" y="4663660"/>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244215" y="3121817"/>
            <a:ext cx="2668909" cy="523220"/>
          </a:xfrm>
          <a:prstGeom prst="rect">
            <a:avLst/>
          </a:prstGeom>
        </p:spPr>
        <p:txBody>
          <a:bodyPr wrap="square">
            <a:spAutoFit/>
          </a:bodyPr>
          <a:lstStyle/>
          <a:p>
            <a:pPr algn="r" rtl="1" fontAlgn="base">
              <a:spcBef>
                <a:spcPct val="0"/>
              </a:spcBef>
              <a:spcAft>
                <a:spcPct val="0"/>
              </a:spcAft>
            </a:pPr>
            <a:r>
              <a:rPr lang="ar-AE" sz="1400" b="1" dirty="0">
                <a:solidFill>
                  <a:srgbClr val="B68A35"/>
                </a:solidFill>
                <a:latin typeface="Sakkal Majalla" panose="02000000000000000000" pitchFamily="2" charset="-78"/>
                <a:cs typeface="Sakkal Majalla" panose="02000000000000000000" pitchFamily="2" charset="-78"/>
              </a:rPr>
              <a:t>نسبة الموظفين الذين لديهم خطة تطوير فردية الكترونية </a:t>
            </a:r>
          </a:p>
        </p:txBody>
      </p:sp>
      <p:sp>
        <p:nvSpPr>
          <p:cNvPr id="34" name="Rectangle 33"/>
          <p:cNvSpPr/>
          <p:nvPr/>
        </p:nvSpPr>
        <p:spPr>
          <a:xfrm>
            <a:off x="9823530" y="4576786"/>
            <a:ext cx="2097482" cy="322845"/>
          </a:xfrm>
          <a:prstGeom prst="rect">
            <a:avLst/>
          </a:prstGeom>
        </p:spPr>
        <p:txBody>
          <a:bodyPr wrap="square">
            <a:spAutoFit/>
          </a:bodyPr>
          <a:lstStyle/>
          <a:p>
            <a:pPr marR="0" algn="r" rtl="1" fontAlgn="base">
              <a:lnSpc>
                <a:spcPct val="107000"/>
              </a:lnSpc>
              <a:spcBef>
                <a:spcPct val="0"/>
              </a:spcBef>
              <a:spcAft>
                <a:spcPct val="0"/>
              </a:spcAft>
            </a:pPr>
            <a:r>
              <a:rPr lang="ar-SA" sz="1400" b="1" dirty="0" smtClean="0">
                <a:solidFill>
                  <a:srgbClr val="B68A35"/>
                </a:solidFill>
                <a:latin typeface="Sakkal Majalla" panose="02000000000000000000" pitchFamily="2" charset="-78"/>
                <a:cs typeface="Sakkal Majalla" panose="02000000000000000000" pitchFamily="2" charset="-78"/>
              </a:rPr>
              <a:t>نسبة استخدام بنك البرامج التدريبة</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4" name="Rectangle 3"/>
          <p:cNvSpPr/>
          <p:nvPr/>
        </p:nvSpPr>
        <p:spPr>
          <a:xfrm>
            <a:off x="9087207" y="3845657"/>
            <a:ext cx="2833805" cy="553357"/>
          </a:xfrm>
          <a:prstGeom prst="rect">
            <a:avLst/>
          </a:prstGeom>
        </p:spPr>
        <p:txBody>
          <a:bodyPr wrap="square">
            <a:spAutoFit/>
          </a:bodyPr>
          <a:lstStyle/>
          <a:p>
            <a:pPr lvl="0" algn="r" rtl="1" fontAlgn="base">
              <a:lnSpc>
                <a:spcPct val="107000"/>
              </a:lnSpc>
              <a:spcBef>
                <a:spcPct val="0"/>
              </a:spcBef>
              <a:spcAft>
                <a:spcPct val="0"/>
              </a:spcAft>
            </a:pPr>
            <a:r>
              <a:rPr lang="ar-AE" sz="1400" b="1" dirty="0" smtClean="0">
                <a:solidFill>
                  <a:srgbClr val="B68A35"/>
                </a:solidFill>
                <a:latin typeface="Sakkal Majalla" panose="02000000000000000000" pitchFamily="2" charset="-78"/>
                <a:cs typeface="Sakkal Majalla" panose="02000000000000000000" pitchFamily="2" charset="-78"/>
              </a:rPr>
              <a:t>نسبة </a:t>
            </a:r>
            <a:r>
              <a:rPr lang="ar-AE" sz="1400" b="1" dirty="0">
                <a:solidFill>
                  <a:srgbClr val="B68A35"/>
                </a:solidFill>
                <a:latin typeface="Sakkal Majalla" panose="02000000000000000000" pitchFamily="2" charset="-78"/>
                <a:cs typeface="Sakkal Majalla" panose="02000000000000000000" pitchFamily="2" charset="-78"/>
              </a:rPr>
              <a:t>البرامج التدريبية </a:t>
            </a:r>
            <a:r>
              <a:rPr lang="ar-AE" sz="1400" b="1" dirty="0" smtClean="0">
                <a:solidFill>
                  <a:srgbClr val="B68A35"/>
                </a:solidFill>
                <a:latin typeface="Sakkal Majalla" panose="02000000000000000000" pitchFamily="2" charset="-78"/>
                <a:cs typeface="Sakkal Majalla" panose="02000000000000000000" pitchFamily="2" charset="-78"/>
              </a:rPr>
              <a:t>التي تم تنفيذها بناء </a:t>
            </a:r>
            <a:r>
              <a:rPr lang="ar-AE" sz="1400" b="1" dirty="0">
                <a:solidFill>
                  <a:srgbClr val="B68A35"/>
                </a:solidFill>
                <a:latin typeface="Sakkal Majalla" panose="02000000000000000000" pitchFamily="2" charset="-78"/>
                <a:cs typeface="Sakkal Majalla" panose="02000000000000000000" pitchFamily="2" charset="-78"/>
              </a:rPr>
              <a:t>على نتائج ومخرجات نظام </a:t>
            </a:r>
            <a:r>
              <a:rPr lang="ar-AE" sz="1400" b="1" dirty="0" smtClean="0">
                <a:solidFill>
                  <a:srgbClr val="B68A35"/>
                </a:solidFill>
                <a:latin typeface="Sakkal Majalla" panose="02000000000000000000" pitchFamily="2" charset="-78"/>
                <a:cs typeface="Sakkal Majalla" panose="02000000000000000000" pitchFamily="2" charset="-78"/>
              </a:rPr>
              <a:t>إدارة الأداء</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5" name="Rectangle 4"/>
          <p:cNvSpPr/>
          <p:nvPr/>
        </p:nvSpPr>
        <p:spPr>
          <a:xfrm>
            <a:off x="9118873" y="5066588"/>
            <a:ext cx="2842242" cy="553357"/>
          </a:xfrm>
          <a:prstGeom prst="rect">
            <a:avLst/>
          </a:prstGeom>
        </p:spPr>
        <p:txBody>
          <a:bodyPr wrap="square">
            <a:spAutoFit/>
          </a:bodyPr>
          <a:lstStyle/>
          <a:p>
            <a:pPr algn="r" rtl="1" fontAlgn="base">
              <a:lnSpc>
                <a:spcPct val="107000"/>
              </a:lnSpc>
              <a:spcBef>
                <a:spcPct val="0"/>
              </a:spcBef>
              <a:spcAft>
                <a:spcPct val="0"/>
              </a:spcAft>
            </a:pPr>
            <a:r>
              <a:rPr lang="ar-AE" sz="1400" b="1" dirty="0" smtClean="0">
                <a:solidFill>
                  <a:srgbClr val="B68A35"/>
                </a:solidFill>
                <a:latin typeface="Sakkal Majalla" panose="02000000000000000000" pitchFamily="2" charset="-78"/>
                <a:cs typeface="Sakkal Majalla" panose="02000000000000000000" pitchFamily="2" charset="-78"/>
              </a:rPr>
              <a:t>مدى ملاءمة البرامج التدريبية المنفذة للاحتياجات التدريبية وفق نتائج استبيان فعالية التدريب </a:t>
            </a:r>
            <a:endParaRPr lang="en-US" sz="1400" b="1" dirty="0">
              <a:solidFill>
                <a:srgbClr val="B68A35"/>
              </a:solidFill>
              <a:latin typeface="Sakkal Majalla" panose="02000000000000000000" pitchFamily="2" charset="-78"/>
              <a:cs typeface="Sakkal Majalla" panose="02000000000000000000" pitchFamily="2" charset="-78"/>
            </a:endParaRPr>
          </a:p>
        </p:txBody>
      </p:sp>
      <p:cxnSp>
        <p:nvCxnSpPr>
          <p:cNvPr id="32" name="Elbow Connector 31"/>
          <p:cNvCxnSpPr/>
          <p:nvPr/>
        </p:nvCxnSpPr>
        <p:spPr>
          <a:xfrm rot="16200000" flipV="1">
            <a:off x="7021304" y="4665426"/>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258112" y="5784052"/>
            <a:ext cx="2698486" cy="322845"/>
          </a:xfrm>
          <a:prstGeom prst="rect">
            <a:avLst/>
          </a:prstGeom>
        </p:spPr>
        <p:txBody>
          <a:bodyPr wrap="square">
            <a:spAutoFit/>
          </a:bodyPr>
          <a:lstStyle/>
          <a:p>
            <a:pPr lvl="0" algn="r" rtl="1" fontAlgn="base">
              <a:lnSpc>
                <a:spcPct val="107000"/>
              </a:lnSpc>
              <a:spcBef>
                <a:spcPct val="0"/>
              </a:spcBef>
              <a:spcAft>
                <a:spcPct val="0"/>
              </a:spcAft>
            </a:pPr>
            <a:r>
              <a:rPr lang="ar-SA" sz="1400" b="1" dirty="0">
                <a:solidFill>
                  <a:srgbClr val="B68A35"/>
                </a:solidFill>
                <a:latin typeface="Sakkal Majalla" panose="02000000000000000000" pitchFamily="2" charset="-78"/>
                <a:cs typeface="Sakkal Majalla" panose="02000000000000000000" pitchFamily="2" charset="-78"/>
              </a:rPr>
              <a:t>نسبة استخدام أنواع مختلفة من أشكال التدريب</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35" name="Rectangle 34"/>
          <p:cNvSpPr/>
          <p:nvPr/>
        </p:nvSpPr>
        <p:spPr>
          <a:xfrm>
            <a:off x="2628852" y="3302076"/>
            <a:ext cx="2057180" cy="738664"/>
          </a:xfrm>
          <a:prstGeom prst="rect">
            <a:avLst/>
          </a:prstGeom>
        </p:spPr>
        <p:txBody>
          <a:bodyPr wrap="square">
            <a:spAutoFit/>
          </a:bodyPr>
          <a:lstStyle/>
          <a:p>
            <a:pPr algn="r" rtl="1" fontAlgn="base">
              <a:spcBef>
                <a:spcPct val="0"/>
              </a:spcBef>
              <a:spcAft>
                <a:spcPct val="0"/>
              </a:spcAft>
            </a:pPr>
            <a:r>
              <a:rPr lang="ar-AE" sz="1400" b="1" dirty="0">
                <a:solidFill>
                  <a:srgbClr val="B68A35"/>
                </a:solidFill>
                <a:latin typeface="Sakkal Majalla" panose="02000000000000000000" pitchFamily="2" charset="-78"/>
                <a:cs typeface="Sakkal Majalla" panose="02000000000000000000" pitchFamily="2" charset="-78"/>
              </a:rPr>
              <a:t>نسبة الموظفين </a:t>
            </a:r>
            <a:r>
              <a:rPr lang="ar-AE" sz="1400" b="1" dirty="0" smtClean="0">
                <a:solidFill>
                  <a:srgbClr val="B68A35"/>
                </a:solidFill>
                <a:latin typeface="Sakkal Majalla" panose="02000000000000000000" pitchFamily="2" charset="-78"/>
                <a:cs typeface="Sakkal Majalla" panose="02000000000000000000" pitchFamily="2" charset="-78"/>
              </a:rPr>
              <a:t>الحاصلين على مؤهل جامعي فما فوق (بكالوريوس فما فوق)</a:t>
            </a:r>
            <a:endParaRPr lang="ar-AE" sz="1400" b="1" dirty="0">
              <a:solidFill>
                <a:srgbClr val="B68A35"/>
              </a:solidFill>
              <a:latin typeface="Sakkal Majalla" panose="02000000000000000000" pitchFamily="2" charset="-78"/>
              <a:cs typeface="Sakkal Majalla" panose="02000000000000000000" pitchFamily="2" charset="-78"/>
            </a:endParaRPr>
          </a:p>
        </p:txBody>
      </p:sp>
      <p:sp>
        <p:nvSpPr>
          <p:cNvPr id="33" name="Rectangle 32"/>
          <p:cNvSpPr/>
          <p:nvPr/>
        </p:nvSpPr>
        <p:spPr>
          <a:xfrm>
            <a:off x="7490661" y="2960510"/>
            <a:ext cx="1460656" cy="369332"/>
          </a:xfrm>
          <a:prstGeom prst="rect">
            <a:avLst/>
          </a:prstGeom>
        </p:spPr>
        <p:txBody>
          <a:bodyPr wrap="none">
            <a:spAutoFit/>
          </a:bodyPr>
          <a:lstStyle/>
          <a:p>
            <a:pPr algn="ctr" rtl="1" fontAlgn="base">
              <a:spcBef>
                <a:spcPct val="0"/>
              </a:spcBef>
              <a:spcAft>
                <a:spcPct val="0"/>
              </a:spcAft>
            </a:pPr>
            <a:r>
              <a:rPr lang="ar-AE" b="1" dirty="0" smtClean="0">
                <a:latin typeface="Sakkal Majalla" panose="02000000000000000000" pitchFamily="2" charset="-78"/>
                <a:cs typeface="Sakkal Majalla" panose="02000000000000000000" pitchFamily="2" charset="-78"/>
              </a:rPr>
              <a:t> (مؤشر استراتيجي)</a:t>
            </a:r>
            <a:endParaRPr lang="ar-AE" b="1" dirty="0">
              <a:latin typeface="Sakkal Majalla" panose="02000000000000000000" pitchFamily="2" charset="-78"/>
              <a:cs typeface="Sakkal Majalla" panose="02000000000000000000" pitchFamily="2" charset="-78"/>
            </a:endParaRPr>
          </a:p>
        </p:txBody>
      </p:sp>
      <p:sp>
        <p:nvSpPr>
          <p:cNvPr id="37" name="Rectangle 36"/>
          <p:cNvSpPr/>
          <p:nvPr/>
        </p:nvSpPr>
        <p:spPr>
          <a:xfrm>
            <a:off x="5133583" y="3235330"/>
            <a:ext cx="1460656" cy="369332"/>
          </a:xfrm>
          <a:prstGeom prst="rect">
            <a:avLst/>
          </a:prstGeom>
        </p:spPr>
        <p:txBody>
          <a:bodyPr wrap="none">
            <a:spAutoFit/>
          </a:bodyPr>
          <a:lstStyle/>
          <a:p>
            <a:pPr algn="ctr" rtl="1" fontAlgn="base">
              <a:spcBef>
                <a:spcPct val="0"/>
              </a:spcBef>
              <a:spcAft>
                <a:spcPct val="0"/>
              </a:spcAft>
            </a:pPr>
            <a:r>
              <a:rPr lang="ar-AE" b="1" dirty="0">
                <a:latin typeface="Sakkal Majalla" panose="02000000000000000000" pitchFamily="2" charset="-78"/>
                <a:cs typeface="Sakkal Majalla" panose="02000000000000000000" pitchFamily="2" charset="-78"/>
              </a:rPr>
              <a:t> (مؤشر استراتيجي)</a:t>
            </a:r>
          </a:p>
        </p:txBody>
      </p:sp>
    </p:spTree>
    <p:extLst>
      <p:ext uri="{BB962C8B-B14F-4D97-AF65-F5344CB8AC3E}">
        <p14:creationId xmlns:p14="http://schemas.microsoft.com/office/powerpoint/2010/main" val="1296219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49</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49</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75546" y="2306789"/>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يقيس هذا المؤشر نسبة الموظفين الذين لديهم خطة تطوير فردية الكترونية والتي يتم وضعها بشكل سنوي وبصورة تتلاءم مع احتياجات الموظف لتطوير كفاءات محددة والتي من شأنها تحسين أداءه في وظيفته الحالية أو من أجل اعداده لتولي مسؤوليات أخرى مستقبلية</a:t>
            </a:r>
          </a:p>
        </p:txBody>
      </p:sp>
      <p:sp>
        <p:nvSpPr>
          <p:cNvPr id="11" name="Rectangle 10"/>
          <p:cNvSpPr/>
          <p:nvPr/>
        </p:nvSpPr>
        <p:spPr>
          <a:xfrm>
            <a:off x="10174819"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60391" y="396958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4902388" y="566339"/>
            <a:ext cx="5075428"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الذين لديهم خطة تطوير فردية الكترونية</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906154820"/>
              </p:ext>
            </p:extLst>
          </p:nvPr>
        </p:nvGraphicFramePr>
        <p:xfrm>
          <a:off x="306871" y="4887249"/>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المستهدفين بالتدريب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الذين لديهم خطة تطوير فردية الكترونية</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ectangle 15"/>
          <p:cNvSpPr/>
          <p:nvPr/>
        </p:nvSpPr>
        <p:spPr>
          <a:xfrm>
            <a:off x="6126928" y="145565"/>
            <a:ext cx="2656496"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التحول الرقمي في التدريب</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7" name="Round Same Side Corner Rectangle 16"/>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99805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41195" y="6492875"/>
            <a:ext cx="422818" cy="365125"/>
          </a:xfrm>
          <a:solidFill>
            <a:srgbClr val="B68A35"/>
          </a:solidFill>
        </p:spPr>
        <p:txBody>
          <a:bodyPr/>
          <a:lstStyle/>
          <a:p>
            <a:pPr algn="ctr"/>
            <a:fld id="{56427F38-63A5-4D63-9399-D970397CA46A}" type="slidenum">
              <a:rPr lang="en-US" smtClean="0">
                <a:solidFill>
                  <a:schemeClr val="bg1"/>
                </a:solidFill>
              </a:rPr>
              <a:pPr algn="ctr"/>
              <a:t>5</a:t>
            </a:fld>
            <a:endParaRPr lang="en-US">
              <a:solidFill>
                <a:schemeClr val="bg1"/>
              </a:solidFill>
            </a:endParaRPr>
          </a:p>
        </p:txBody>
      </p:sp>
      <p:sp>
        <p:nvSpPr>
          <p:cNvPr id="3" name="Rectangle 2"/>
          <p:cNvSpPr/>
          <p:nvPr/>
        </p:nvSpPr>
        <p:spPr>
          <a:xfrm>
            <a:off x="10339261" y="0"/>
            <a:ext cx="689318" cy="685800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507487" y="0"/>
            <a:ext cx="352865" cy="685800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907852" y="4543865"/>
            <a:ext cx="1575582" cy="1477108"/>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63500">
            <a:solidFill>
              <a:srgbClr val="C8102E"/>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907852" y="2712720"/>
            <a:ext cx="1575582" cy="1477108"/>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63500">
            <a:solidFill>
              <a:srgbClr val="B68A35"/>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7852" y="881575"/>
            <a:ext cx="1575582" cy="1477108"/>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w="57150">
            <a:solidFill>
              <a:srgbClr val="00843D"/>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2604" y="1656157"/>
            <a:ext cx="9429268" cy="4708981"/>
          </a:xfrm>
          <a:prstGeom prst="rect">
            <a:avLst/>
          </a:prstGeom>
        </p:spPr>
        <p:txBody>
          <a:bodyPr wrap="square">
            <a:spAutoFit/>
          </a:bodyPr>
          <a:lstStyle/>
          <a:p>
            <a:pPr marL="285750" indent="-285750" algn="justLow" rtl="1">
              <a:lnSpc>
                <a:spcPct val="150000"/>
              </a:lnSpc>
              <a:buBlip>
                <a:blip r:embed="rId5"/>
              </a:buBlip>
            </a:pPr>
            <a:r>
              <a:rPr lang="ar-AE" sz="2000" dirty="0">
                <a:latin typeface="Sakkal Majalla" panose="02000000000000000000" pitchFamily="2" charset="-78"/>
                <a:cs typeface="Sakkal Majalla" panose="02000000000000000000" pitchFamily="2" charset="-78"/>
              </a:rPr>
              <a:t> خلال اعمال الدورة الأولى للاجتماعات السنوية لحكومة دولة الامارات والتي عقدت في 26-27 سبتمبر 2017، تم اعتماد </a:t>
            </a:r>
            <a:r>
              <a:rPr lang="ar-AE" sz="2000" dirty="0" smtClean="0">
                <a:latin typeface="Sakkal Majalla" panose="02000000000000000000" pitchFamily="2" charset="-78"/>
                <a:cs typeface="Sakkal Majalla" panose="02000000000000000000" pitchFamily="2" charset="-78"/>
              </a:rPr>
              <a:t> 6 </a:t>
            </a:r>
            <a:r>
              <a:rPr lang="ar-AE" sz="2000" dirty="0">
                <a:latin typeface="Sakkal Majalla" panose="02000000000000000000" pitchFamily="2" charset="-78"/>
                <a:cs typeface="Sakkal Majalla" panose="02000000000000000000" pitchFamily="2" charset="-78"/>
              </a:rPr>
              <a:t>مبادرات في محور الموارد البشرية الحكومية بهدف تمكين </a:t>
            </a:r>
            <a:r>
              <a:rPr lang="ar-AE" sz="2000" dirty="0" smtClean="0">
                <a:latin typeface="Sakkal Majalla" panose="02000000000000000000" pitchFamily="2" charset="-78"/>
                <a:cs typeface="Sakkal Majalla" panose="02000000000000000000" pitchFamily="2" charset="-78"/>
              </a:rPr>
              <a:t>الرأسمال </a:t>
            </a:r>
            <a:r>
              <a:rPr lang="ar-AE" sz="2000" dirty="0">
                <a:latin typeface="Sakkal Majalla" panose="02000000000000000000" pitchFamily="2" charset="-78"/>
                <a:cs typeface="Sakkal Majalla" panose="02000000000000000000" pitchFamily="2" charset="-78"/>
              </a:rPr>
              <a:t>البشري في حكومة دولة الامارات من خلال العمل على مواءمة وتكامل سياسات وأنظمة الموارد البشرية، وتقييم مستوى تطورها، </a:t>
            </a:r>
            <a:r>
              <a:rPr lang="ar-AE" sz="2000" dirty="0" smtClean="0">
                <a:latin typeface="Sakkal Majalla" panose="02000000000000000000" pitchFamily="2" charset="-78"/>
                <a:cs typeface="Sakkal Majalla" panose="02000000000000000000" pitchFamily="2" charset="-78"/>
              </a:rPr>
              <a:t>والدراسات المتعلقة باستشراف المستقبل. </a:t>
            </a:r>
          </a:p>
          <a:p>
            <a:pPr marL="285750" indent="-285750" algn="justLow" rtl="1">
              <a:lnSpc>
                <a:spcPct val="150000"/>
              </a:lnSpc>
              <a:buBlip>
                <a:blip r:embed="rId5"/>
              </a:buBlip>
            </a:pPr>
            <a:r>
              <a:rPr lang="ar-AE" sz="2000" dirty="0" smtClean="0">
                <a:latin typeface="Sakkal Majalla" panose="02000000000000000000" pitchFamily="2" charset="-78"/>
                <a:cs typeface="Sakkal Majalla" panose="02000000000000000000" pitchFamily="2" charset="-78"/>
              </a:rPr>
              <a:t>ومن هذا المنطلق وبعد الاطلاع على نماذج مختلفة لقياس مستوى تطور ممارسات الموارد </a:t>
            </a:r>
            <a:r>
              <a:rPr lang="ar-AE" sz="2000" dirty="0">
                <a:latin typeface="Sakkal Majalla" panose="02000000000000000000" pitchFamily="2" charset="-78"/>
                <a:cs typeface="Sakkal Majalla" panose="02000000000000000000" pitchFamily="2" charset="-78"/>
              </a:rPr>
              <a:t>البشرية، ابتكرت الهيئة </a:t>
            </a:r>
            <a:r>
              <a:rPr lang="ar-AE" sz="2000" dirty="0" smtClean="0">
                <a:latin typeface="Sakkal Majalla" panose="02000000000000000000" pitchFamily="2" charset="-78"/>
                <a:cs typeface="Sakkal Majalla" panose="02000000000000000000" pitchFamily="2" charset="-78"/>
              </a:rPr>
              <a:t>نموذجاً خاصاً لقياس </a:t>
            </a:r>
            <a:r>
              <a:rPr lang="ar-AE" sz="2000" dirty="0">
                <a:latin typeface="Sakkal Majalla" panose="02000000000000000000" pitchFamily="2" charset="-78"/>
                <a:cs typeface="Sakkal Majalla" panose="02000000000000000000" pitchFamily="2" charset="-78"/>
              </a:rPr>
              <a:t>مستوى </a:t>
            </a:r>
            <a:r>
              <a:rPr lang="ar-AE" sz="2000" dirty="0" smtClean="0">
                <a:latin typeface="Sakkal Majalla" panose="02000000000000000000" pitchFamily="2" charset="-78"/>
                <a:cs typeface="Sakkal Majalla" panose="02000000000000000000" pitchFamily="2" charset="-78"/>
              </a:rPr>
              <a:t>تطور ممارسات </a:t>
            </a:r>
            <a:r>
              <a:rPr lang="ar-AE" sz="2000" dirty="0">
                <a:latin typeface="Sakkal Majalla" panose="02000000000000000000" pitchFamily="2" charset="-78"/>
                <a:cs typeface="Sakkal Majalla" panose="02000000000000000000" pitchFamily="2" charset="-78"/>
              </a:rPr>
              <a:t>الموارد </a:t>
            </a:r>
            <a:r>
              <a:rPr lang="ar-AE" sz="2000" dirty="0" smtClean="0">
                <a:latin typeface="Sakkal Majalla" panose="02000000000000000000" pitchFamily="2" charset="-78"/>
                <a:cs typeface="Sakkal Majalla" panose="02000000000000000000" pitchFamily="2" charset="-78"/>
              </a:rPr>
              <a:t>البشرية </a:t>
            </a:r>
            <a:r>
              <a:rPr lang="en-US" sz="2000" dirty="0" smtClean="0">
                <a:latin typeface="Sakkal Majalla" panose="02000000000000000000" pitchFamily="2" charset="-78"/>
                <a:cs typeface="Sakkal Majalla" panose="02000000000000000000" pitchFamily="2" charset="-78"/>
              </a:rPr>
              <a:t> (HRMI)</a:t>
            </a:r>
            <a:r>
              <a:rPr lang="ar-AE" sz="2000" dirty="0" smtClean="0">
                <a:latin typeface="Sakkal Majalla" panose="02000000000000000000" pitchFamily="2" charset="-78"/>
                <a:cs typeface="Sakkal Majalla" panose="02000000000000000000" pitchFamily="2" charset="-78"/>
              </a:rPr>
              <a:t>يتناسب </a:t>
            </a:r>
            <a:r>
              <a:rPr lang="ar-AE" sz="2000" dirty="0">
                <a:latin typeface="Sakkal Majalla" panose="02000000000000000000" pitchFamily="2" charset="-78"/>
                <a:cs typeface="Sakkal Majalla" panose="02000000000000000000" pitchFamily="2" charset="-78"/>
              </a:rPr>
              <a:t>مع طبيعة عمل الجهات في </a:t>
            </a:r>
            <a:r>
              <a:rPr lang="ar-AE" sz="2000" dirty="0" smtClean="0">
                <a:latin typeface="Sakkal Majalla" panose="02000000000000000000" pitchFamily="2" charset="-78"/>
                <a:cs typeface="Sakkal Majalla" panose="02000000000000000000" pitchFamily="2" charset="-78"/>
              </a:rPr>
              <a:t>الحكومة الاتحادية وفق </a:t>
            </a:r>
            <a:r>
              <a:rPr lang="ar-AE" sz="2000" dirty="0">
                <a:latin typeface="Sakkal Majalla" panose="02000000000000000000" pitchFamily="2" charset="-78"/>
                <a:cs typeface="Sakkal Majalla" panose="02000000000000000000" pitchFamily="2" charset="-78"/>
              </a:rPr>
              <a:t>منهجية علمية واضحة قائمة على توفر بيانات </a:t>
            </a:r>
            <a:r>
              <a:rPr lang="ar-AE" sz="2000" dirty="0" smtClean="0">
                <a:latin typeface="Sakkal Majalla" panose="02000000000000000000" pitchFamily="2" charset="-78"/>
                <a:cs typeface="Sakkal Majalla" panose="02000000000000000000" pitchFamily="2" charset="-78"/>
              </a:rPr>
              <a:t>الموارد </a:t>
            </a:r>
            <a:r>
              <a:rPr lang="ar-AE" sz="2000" dirty="0">
                <a:latin typeface="Sakkal Majalla" panose="02000000000000000000" pitchFamily="2" charset="-78"/>
                <a:cs typeface="Sakkal Majalla" panose="02000000000000000000" pitchFamily="2" charset="-78"/>
              </a:rPr>
              <a:t>البشرية  ذات الصلة من خلال </a:t>
            </a:r>
            <a:r>
              <a:rPr lang="ar-AE" sz="2000" dirty="0" smtClean="0">
                <a:latin typeface="Sakkal Majalla" panose="02000000000000000000" pitchFamily="2" charset="-78"/>
                <a:cs typeface="Sakkal Majalla" panose="02000000000000000000" pitchFamily="2" charset="-78"/>
              </a:rPr>
              <a:t>أنظمة الموارد البشرية ، </a:t>
            </a:r>
            <a:r>
              <a:rPr lang="ar-AE" sz="2000" dirty="0">
                <a:latin typeface="Sakkal Majalla" panose="02000000000000000000" pitchFamily="2" charset="-78"/>
                <a:cs typeface="Sakkal Majalla" panose="02000000000000000000" pitchFamily="2" charset="-78"/>
              </a:rPr>
              <a:t>وهذا بدوره يدعم توجهات الحكومة الاتحادية ويتناسب مع ديناميكية تطور العمل الحكومي في دولة الامارات. </a:t>
            </a:r>
            <a:endParaRPr lang="ar-AE" sz="2000" dirty="0" smtClean="0">
              <a:latin typeface="Sakkal Majalla" panose="02000000000000000000" pitchFamily="2" charset="-78"/>
              <a:cs typeface="Sakkal Majalla" panose="02000000000000000000" pitchFamily="2" charset="-78"/>
            </a:endParaRPr>
          </a:p>
          <a:p>
            <a:pPr marL="285750" indent="-285750" algn="justLow" rtl="1">
              <a:lnSpc>
                <a:spcPct val="150000"/>
              </a:lnSpc>
              <a:buBlip>
                <a:blip r:embed="rId5"/>
              </a:buBlip>
            </a:pPr>
            <a:r>
              <a:rPr lang="ar-AE" sz="2000" dirty="0">
                <a:latin typeface="Sakkal Majalla" panose="02000000000000000000" pitchFamily="2" charset="-78"/>
                <a:cs typeface="Sakkal Majalla" panose="02000000000000000000" pitchFamily="2" charset="-78"/>
              </a:rPr>
              <a:t>النموذج المطور من قبل الهيئة </a:t>
            </a:r>
            <a:r>
              <a:rPr lang="ar-AE" sz="2000" b="1" u="sng" dirty="0" smtClean="0">
                <a:latin typeface="Sakkal Majalla" panose="02000000000000000000" pitchFamily="2" charset="-78"/>
                <a:cs typeface="Sakkal Majalla" panose="02000000000000000000" pitchFamily="2" charset="-78"/>
              </a:rPr>
              <a:t>تم التشاور حوله مع جميع الجهات الاتحادية في نوفمبر 2018 وعرضه على الأمانة العامة لمجلس الوزراء الموقر </a:t>
            </a:r>
            <a:r>
              <a:rPr lang="ar-AE" sz="2000" dirty="0" smtClean="0">
                <a:latin typeface="Sakkal Majalla" panose="02000000000000000000" pitchFamily="2" charset="-78"/>
                <a:cs typeface="Sakkal Majalla" panose="02000000000000000000" pitchFamily="2" charset="-78"/>
              </a:rPr>
              <a:t>وعليه تم توثيقه </a:t>
            </a:r>
            <a:r>
              <a:rPr lang="ar-AE" sz="2000" dirty="0">
                <a:latin typeface="Sakkal Majalla" panose="02000000000000000000" pitchFamily="2" charset="-78"/>
                <a:cs typeface="Sakkal Majalla" panose="02000000000000000000" pitchFamily="2" charset="-78"/>
              </a:rPr>
              <a:t>وفق الأصول لدى الجهات المعنية في الدولة بموجب </a:t>
            </a:r>
            <a:r>
              <a:rPr lang="ar-AE" sz="2000" b="1" dirty="0">
                <a:latin typeface="Sakkal Majalla" panose="02000000000000000000" pitchFamily="2" charset="-78"/>
                <a:cs typeface="Sakkal Majalla" panose="02000000000000000000" pitchFamily="2" charset="-78"/>
              </a:rPr>
              <a:t>حقوق الملكية الفكرية والتي تحتفظ بها الهيئة. </a:t>
            </a:r>
            <a:endParaRPr lang="en-US" sz="2000" dirty="0">
              <a:latin typeface="Sakkal Majalla" panose="02000000000000000000" pitchFamily="2" charset="-78"/>
              <a:cs typeface="Sakkal Majalla" panose="02000000000000000000" pitchFamily="2" charset="-78"/>
            </a:endParaRPr>
          </a:p>
        </p:txBody>
      </p:sp>
      <p:sp>
        <p:nvSpPr>
          <p:cNvPr id="10" name="TextBox 9"/>
          <p:cNvSpPr txBox="1"/>
          <p:nvPr/>
        </p:nvSpPr>
        <p:spPr>
          <a:xfrm>
            <a:off x="131592" y="1003836"/>
            <a:ext cx="9692147" cy="461665"/>
          </a:xfrm>
          <a:prstGeom prst="rect">
            <a:avLst/>
          </a:prstGeom>
          <a:noFill/>
        </p:spPr>
        <p:txBody>
          <a:bodyPr wrap="square">
            <a:spAutoFit/>
            <a:scene3d>
              <a:camera prst="orthographicFront"/>
              <a:lightRig rig="harsh" dir="t"/>
            </a:scene3d>
            <a:sp3d prstMaterial="matte">
              <a:contourClr>
                <a:schemeClr val="bg1">
                  <a:lumMod val="65000"/>
                </a:schemeClr>
              </a:contourClr>
            </a:sp3d>
          </a:bodyPr>
          <a:lstStyle>
            <a:defPPr>
              <a:defRPr lang="en-US"/>
            </a:defPPr>
            <a:lvl1pPr algn="ctr" rtl="1">
              <a:spcBef>
                <a:spcPts val="600"/>
              </a:spcBef>
              <a:defRPr sz="3000" b="1">
                <a:ln>
                  <a:solidFill>
                    <a:srgbClr val="B68A35"/>
                  </a:solidFill>
                </a:ln>
                <a:solidFill>
                  <a:srgbClr val="B68A35"/>
                </a:solidFill>
                <a:latin typeface="Dubai" panose="020B0503030403030204" pitchFamily="34" charset="-78"/>
                <a:cs typeface="Dubai" panose="020B0503030403030204" pitchFamily="34" charset="-78"/>
              </a:defRPr>
            </a:lvl1pPr>
          </a:lstStyle>
          <a:p>
            <a:pPr algn="r"/>
            <a:r>
              <a:rPr lang="ar-AE" sz="2400" dirty="0" smtClean="0">
                <a:ln>
                  <a:noFill/>
                </a:ln>
                <a:latin typeface="Sakkal Majalla" panose="02000000000000000000" pitchFamily="2" charset="-78"/>
                <a:cs typeface="Sakkal Majalla" panose="02000000000000000000" pitchFamily="2" charset="-78"/>
              </a:rPr>
              <a:t>منهجية القياس – نموذج مستوى تطور إجراءات وممارسات الموارد البشرية</a:t>
            </a:r>
            <a:r>
              <a:rPr lang="en-US" sz="2400" dirty="0" smtClean="0">
                <a:ln>
                  <a:noFill/>
                </a:ln>
                <a:latin typeface="Sakkal Majalla" panose="02000000000000000000" pitchFamily="2" charset="-78"/>
                <a:cs typeface="Sakkal Majalla" panose="02000000000000000000" pitchFamily="2" charset="-78"/>
              </a:rPr>
              <a:t> (HRMI </a:t>
            </a:r>
            <a:r>
              <a:rPr lang="en-US" sz="2400" dirty="0">
                <a:ln>
                  <a:noFill/>
                </a:ln>
                <a:latin typeface="Sakkal Majalla" panose="02000000000000000000" pitchFamily="2" charset="-78"/>
                <a:cs typeface="Sakkal Majalla" panose="02000000000000000000" pitchFamily="2" charset="-78"/>
              </a:rPr>
              <a:t>)</a:t>
            </a:r>
            <a:r>
              <a:rPr lang="ar-AE" sz="2400" dirty="0">
                <a:ln>
                  <a:noFill/>
                </a:ln>
                <a:latin typeface="Sakkal Majalla" panose="02000000000000000000" pitchFamily="2" charset="-78"/>
                <a:cs typeface="Sakkal Majalla" panose="02000000000000000000" pitchFamily="2" charset="-78"/>
              </a:rPr>
              <a:t> </a:t>
            </a:r>
            <a:r>
              <a:rPr lang="ar-AE" sz="2400" dirty="0" smtClean="0">
                <a:ln>
                  <a:noFill/>
                </a:ln>
                <a:latin typeface="Sakkal Majalla" panose="02000000000000000000" pitchFamily="2" charset="-78"/>
                <a:cs typeface="Sakkal Majalla" panose="02000000000000000000" pitchFamily="2" charset="-78"/>
              </a:rPr>
              <a:t>في الحكومة الاتحادية </a:t>
            </a:r>
            <a:r>
              <a:rPr lang="en-GB" sz="2400" dirty="0" smtClean="0">
                <a:ln>
                  <a:noFill/>
                </a:ln>
                <a:latin typeface="Sakkal Majalla" panose="02000000000000000000" pitchFamily="2" charset="-78"/>
                <a:cs typeface="Sakkal Majalla" panose="02000000000000000000" pitchFamily="2" charset="-78"/>
              </a:rPr>
              <a:t> </a:t>
            </a:r>
            <a:r>
              <a:rPr lang="ar-AE" sz="2400" dirty="0" smtClean="0">
                <a:ln>
                  <a:noFill/>
                </a:ln>
                <a:latin typeface="Sakkal Majalla" panose="02000000000000000000" pitchFamily="2" charset="-78"/>
                <a:cs typeface="Sakkal Majalla" panose="02000000000000000000" pitchFamily="2" charset="-78"/>
              </a:rPr>
              <a:t> </a:t>
            </a:r>
            <a:endParaRPr lang="en-US" sz="2400" dirty="0">
              <a:ln>
                <a:noFill/>
              </a:ln>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82622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50</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50</a:t>
            </a:fld>
            <a:endParaRPr lang="en-US">
              <a:solidFill>
                <a:schemeClr val="bg1"/>
              </a:solidFill>
            </a:endParaRPr>
          </a:p>
        </p:txBody>
      </p:sp>
      <p:sp>
        <p:nvSpPr>
          <p:cNvPr id="4" name="Round Same Side Corner Rectangle 3"/>
          <p:cNvSpPr/>
          <p:nvPr/>
        </p:nvSpPr>
        <p:spPr>
          <a:xfrm>
            <a:off x="3666978" y="568106"/>
            <a:ext cx="749275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220812" y="2381199"/>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يقيس هذا </a:t>
            </a:r>
            <a:r>
              <a:rPr lang="ar-AE"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المؤشر مدى ربط الجهة الاتحادية بين مخرجات نظام إدارة الأداء الوظيفي و البرامج التدريبة التي تم تنفيذها لتطوير الكفاءات الوظيفية والسلوكية للموظفين </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Rectangle 10"/>
          <p:cNvSpPr/>
          <p:nvPr/>
        </p:nvSpPr>
        <p:spPr>
          <a:xfrm>
            <a:off x="10135234" y="167946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053913" y="396958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4697711" y="585282"/>
            <a:ext cx="5431295" cy="388696"/>
          </a:xfrm>
          <a:prstGeom prst="rect">
            <a:avLst/>
          </a:prstGeom>
        </p:spPr>
        <p:txBody>
          <a:bodyPr wrap="none">
            <a:spAutoFit/>
          </a:bodyPr>
          <a:lstStyle/>
          <a:p>
            <a:pPr lvl="0" algn="ctr" rtl="1" fontAlgn="base">
              <a:lnSpc>
                <a:spcPct val="107000"/>
              </a:lnSpc>
              <a:spcBef>
                <a:spcPct val="0"/>
              </a:spcBef>
              <a:spcAft>
                <a:spcPct val="0"/>
              </a:spcAft>
            </a:pPr>
            <a:r>
              <a:rPr lang="ar-AE" b="1" dirty="0" smtClean="0">
                <a:solidFill>
                  <a:schemeClr val="bg1"/>
                </a:solidFill>
                <a:latin typeface="Sakkal Majalla" panose="02000000000000000000" pitchFamily="2" charset="-78"/>
                <a:cs typeface="Sakkal Majalla" panose="02000000000000000000" pitchFamily="2" charset="-78"/>
              </a:rPr>
              <a:t>نسبة </a:t>
            </a:r>
            <a:r>
              <a:rPr lang="ar-AE" b="1" dirty="0">
                <a:solidFill>
                  <a:schemeClr val="bg1"/>
                </a:solidFill>
                <a:latin typeface="Sakkal Majalla" panose="02000000000000000000" pitchFamily="2" charset="-78"/>
                <a:cs typeface="Sakkal Majalla" panose="02000000000000000000" pitchFamily="2" charset="-78"/>
              </a:rPr>
              <a:t>البرامج التدريبية </a:t>
            </a:r>
            <a:r>
              <a:rPr lang="ar-AE" b="1" dirty="0" smtClean="0">
                <a:solidFill>
                  <a:schemeClr val="bg1"/>
                </a:solidFill>
                <a:latin typeface="Sakkal Majalla" panose="02000000000000000000" pitchFamily="2" charset="-78"/>
                <a:cs typeface="Sakkal Majalla" panose="02000000000000000000" pitchFamily="2" charset="-78"/>
              </a:rPr>
              <a:t>التي </a:t>
            </a:r>
            <a:r>
              <a:rPr lang="ar-AE" b="1" dirty="0">
                <a:solidFill>
                  <a:schemeClr val="bg1"/>
                </a:solidFill>
                <a:latin typeface="Sakkal Majalla" panose="02000000000000000000" pitchFamily="2" charset="-78"/>
                <a:cs typeface="Sakkal Majalla" panose="02000000000000000000" pitchFamily="2" charset="-78"/>
              </a:rPr>
              <a:t>تم </a:t>
            </a:r>
            <a:r>
              <a:rPr lang="ar-AE" b="1" dirty="0" smtClean="0">
                <a:solidFill>
                  <a:schemeClr val="bg1"/>
                </a:solidFill>
                <a:latin typeface="Sakkal Majalla" panose="02000000000000000000" pitchFamily="2" charset="-78"/>
                <a:cs typeface="Sakkal Majalla" panose="02000000000000000000" pitchFamily="2" charset="-78"/>
              </a:rPr>
              <a:t>تنفيذها بناء </a:t>
            </a:r>
            <a:r>
              <a:rPr lang="ar-AE" b="1" dirty="0">
                <a:solidFill>
                  <a:schemeClr val="bg1"/>
                </a:solidFill>
                <a:latin typeface="Sakkal Majalla" panose="02000000000000000000" pitchFamily="2" charset="-78"/>
                <a:cs typeface="Sakkal Majalla" panose="02000000000000000000" pitchFamily="2" charset="-78"/>
              </a:rPr>
              <a:t>على نتائج ومخرجات نظام </a:t>
            </a:r>
            <a:r>
              <a:rPr lang="ar-AE" b="1" dirty="0" smtClean="0">
                <a:solidFill>
                  <a:schemeClr val="bg1"/>
                </a:solidFill>
                <a:latin typeface="Sakkal Majalla" panose="02000000000000000000" pitchFamily="2" charset="-78"/>
                <a:cs typeface="Sakkal Majalla" panose="02000000000000000000" pitchFamily="2" charset="-78"/>
              </a:rPr>
              <a:t>إدارة الأداء</a:t>
            </a:r>
            <a:endParaRPr lang="en-US" b="1" dirty="0">
              <a:solidFill>
                <a:schemeClr val="bg1"/>
              </a:solidFill>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3497371750"/>
              </p:ext>
            </p:extLst>
          </p:nvPr>
        </p:nvGraphicFramePr>
        <p:xfrm>
          <a:off x="627384" y="4962470"/>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800" b="1" kern="1200" dirty="0" smtClean="0">
                          <a:solidFill>
                            <a:schemeClr val="tx1"/>
                          </a:solidFill>
                          <a:latin typeface="Sakkal Majalla" panose="02000000000000000000" pitchFamily="2" charset="-78"/>
                          <a:ea typeface="+mn-ea"/>
                          <a:cs typeface="Sakkal Majalla" panose="02000000000000000000" pitchFamily="2" charset="-78"/>
                        </a:rPr>
                        <a:t>اجمالي عدد البرامج التدريبية المقترحة من نظام إدارة الأداء</a:t>
                      </a:r>
                      <a:endParaRPr lang="ar-AE"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800" b="1" kern="1200" dirty="0" smtClean="0">
                          <a:solidFill>
                            <a:schemeClr val="tx1"/>
                          </a:solidFill>
                          <a:latin typeface="Sakkal Majalla" panose="02000000000000000000" pitchFamily="2" charset="-78"/>
                          <a:ea typeface="+mn-ea"/>
                          <a:cs typeface="Sakkal Majalla" panose="02000000000000000000" pitchFamily="2" charset="-78"/>
                        </a:rPr>
                        <a:t>عدد البرامج التدريبية المنفذة بناء على مخرجات نظام إدارة</a:t>
                      </a:r>
                      <a:r>
                        <a:rPr lang="ar-AE" sz="1800" b="1" kern="1200" baseline="0" dirty="0" smtClean="0">
                          <a:solidFill>
                            <a:schemeClr val="tx1"/>
                          </a:solidFill>
                          <a:latin typeface="Sakkal Majalla" panose="02000000000000000000" pitchFamily="2" charset="-78"/>
                          <a:ea typeface="+mn-ea"/>
                          <a:cs typeface="Sakkal Majalla" panose="02000000000000000000" pitchFamily="2" charset="-78"/>
                        </a:rPr>
                        <a:t> </a:t>
                      </a:r>
                      <a:r>
                        <a:rPr lang="ar-AE" sz="1800" b="1" kern="1200" dirty="0" smtClean="0">
                          <a:solidFill>
                            <a:schemeClr val="tx1"/>
                          </a:solidFill>
                          <a:latin typeface="Sakkal Majalla" panose="02000000000000000000" pitchFamily="2" charset="-78"/>
                          <a:ea typeface="+mn-ea"/>
                          <a:cs typeface="Sakkal Majalla" panose="02000000000000000000" pitchFamily="2" charset="-78"/>
                        </a:rPr>
                        <a:t>الأداء </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ectangle 15"/>
          <p:cNvSpPr/>
          <p:nvPr/>
        </p:nvSpPr>
        <p:spPr>
          <a:xfrm>
            <a:off x="6126928" y="145565"/>
            <a:ext cx="2656496"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التحول الرقمي في التدريب</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7" name="Round Same Side Corner Rectangle 16"/>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594422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51</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51</a:t>
            </a:fld>
            <a:endParaRPr lang="en-US">
              <a:solidFill>
                <a:schemeClr val="bg1"/>
              </a:solidFill>
            </a:endParaRPr>
          </a:p>
        </p:txBody>
      </p:sp>
      <p:sp>
        <p:nvSpPr>
          <p:cNvPr id="4" name="Round Same Side Corner Rectangle 3"/>
          <p:cNvSpPr/>
          <p:nvPr/>
        </p:nvSpPr>
        <p:spPr>
          <a:xfrm>
            <a:off x="3765676" y="578495"/>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259462" y="2379335"/>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يقيس هذا </a:t>
            </a:r>
            <a:r>
              <a:rPr lang="ar-AE"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المؤشر مدى استفادة الجهة من بنك البرامج التدريبية الالكتروني في تنفيذ خطط التطوير الفردية للموظفين المستهدفين بالتدريب </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Rectangle 10"/>
          <p:cNvSpPr/>
          <p:nvPr/>
        </p:nvSpPr>
        <p:spPr>
          <a:xfrm>
            <a:off x="10208219" y="1715595"/>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36238" y="404446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5525157" y="525809"/>
            <a:ext cx="3512501" cy="487506"/>
          </a:xfrm>
          <a:prstGeom prst="rect">
            <a:avLst/>
          </a:prstGeom>
        </p:spPr>
        <p:txBody>
          <a:bodyPr wrap="none">
            <a:spAutoFit/>
          </a:bodyPr>
          <a:lstStyle/>
          <a:p>
            <a:pPr marR="0" lvl="0" algn="r" rtl="1" fontAlgn="base">
              <a:lnSpc>
                <a:spcPct val="107000"/>
              </a:lnSpc>
              <a:spcBef>
                <a:spcPct val="0"/>
              </a:spcBef>
              <a:spcAft>
                <a:spcPct val="0"/>
              </a:spcAft>
            </a:pPr>
            <a:r>
              <a:rPr lang="ar-SA" sz="2400" b="1" dirty="0">
                <a:solidFill>
                  <a:schemeClr val="bg1"/>
                </a:solidFill>
                <a:latin typeface="Sakkal Majalla" panose="02000000000000000000" pitchFamily="2" charset="-78"/>
                <a:cs typeface="Sakkal Majalla" panose="02000000000000000000" pitchFamily="2" charset="-78"/>
              </a:rPr>
              <a:t>نسبة </a:t>
            </a:r>
            <a:r>
              <a:rPr lang="ar-AE" sz="2400" b="1" dirty="0" smtClean="0">
                <a:solidFill>
                  <a:schemeClr val="bg1"/>
                </a:solidFill>
                <a:latin typeface="Sakkal Majalla" panose="02000000000000000000" pitchFamily="2" charset="-78"/>
                <a:cs typeface="Sakkal Majalla" panose="02000000000000000000" pitchFamily="2" charset="-78"/>
              </a:rPr>
              <a:t>استخدام </a:t>
            </a:r>
            <a:r>
              <a:rPr lang="ar-SA" sz="2400" b="1" dirty="0" smtClean="0">
                <a:solidFill>
                  <a:schemeClr val="bg1"/>
                </a:solidFill>
                <a:latin typeface="Sakkal Majalla" panose="02000000000000000000" pitchFamily="2" charset="-78"/>
                <a:cs typeface="Sakkal Majalla" panose="02000000000000000000" pitchFamily="2" charset="-78"/>
              </a:rPr>
              <a:t>بنك </a:t>
            </a:r>
            <a:r>
              <a:rPr lang="ar-SA" sz="2400" b="1" dirty="0">
                <a:solidFill>
                  <a:schemeClr val="bg1"/>
                </a:solidFill>
                <a:latin typeface="Sakkal Majalla" panose="02000000000000000000" pitchFamily="2" charset="-78"/>
                <a:cs typeface="Sakkal Majalla" panose="02000000000000000000" pitchFamily="2" charset="-78"/>
              </a:rPr>
              <a:t>البرامج التدريبية</a:t>
            </a:r>
            <a:endParaRPr lang="ar-AE"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4098979379"/>
              </p:ext>
            </p:extLst>
          </p:nvPr>
        </p:nvGraphicFramePr>
        <p:xfrm>
          <a:off x="652189" y="4862027"/>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البرامج التدريبية المنفذة في الجهة</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البرامج التدريبية المنفذة من خلال بنك البرامج التدريبية</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ectangle 15"/>
          <p:cNvSpPr/>
          <p:nvPr/>
        </p:nvSpPr>
        <p:spPr>
          <a:xfrm>
            <a:off x="6126928" y="145565"/>
            <a:ext cx="2656496"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التحول الرقمي في التدريب</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7" name="Round Same Side Corner Rectangle 16"/>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426461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52</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52</a:t>
            </a:fld>
            <a:endParaRPr lang="en-US">
              <a:solidFill>
                <a:schemeClr val="bg1"/>
              </a:solidFill>
            </a:endParaRPr>
          </a:p>
        </p:txBody>
      </p:sp>
      <p:sp>
        <p:nvSpPr>
          <p:cNvPr id="4" name="Round Same Side Corner Rectangle 3"/>
          <p:cNvSpPr/>
          <p:nvPr/>
        </p:nvSpPr>
        <p:spPr>
          <a:xfrm>
            <a:off x="3765676" y="578495"/>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372139" y="2306789"/>
            <a:ext cx="10729581"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يهدف هذا المؤشر الى قياس أثر التدريب ومدى ملاءمة البرامج التدريبية المنفذة لخطط واحتياجات التدريب الخاصة بالموظفين المستهدفين </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Rectangle 10"/>
          <p:cNvSpPr/>
          <p:nvPr/>
        </p:nvSpPr>
        <p:spPr>
          <a:xfrm>
            <a:off x="10205994"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91566" y="396958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3783043" y="579889"/>
            <a:ext cx="7077579" cy="421654"/>
          </a:xfrm>
          <a:prstGeom prst="rect">
            <a:avLst/>
          </a:prstGeom>
        </p:spPr>
        <p:txBody>
          <a:bodyPr wrap="none">
            <a:spAutoFit/>
          </a:bodyPr>
          <a:lstStyle/>
          <a:p>
            <a:pPr algn="r" rtl="1" fontAlgn="base">
              <a:lnSpc>
                <a:spcPct val="107000"/>
              </a:lnSpc>
              <a:spcBef>
                <a:spcPct val="0"/>
              </a:spcBef>
              <a:spcAft>
                <a:spcPct val="0"/>
              </a:spcAft>
            </a:pPr>
            <a:r>
              <a:rPr lang="ar-AE" sz="2000" b="1" dirty="0">
                <a:solidFill>
                  <a:schemeClr val="bg1"/>
                </a:solidFill>
                <a:latin typeface="Sakkal Majalla" panose="02000000000000000000" pitchFamily="2" charset="-78"/>
                <a:cs typeface="Sakkal Majalla" panose="02000000000000000000" pitchFamily="2" charset="-78"/>
              </a:rPr>
              <a:t>مدى ملاءمة البرامج التدريبية المنفذة للاحتياجات التدريبية وفق نتائج استبيان فعالية التدريب </a:t>
            </a:r>
            <a:endParaRPr lang="en-US" sz="2000" b="1" dirty="0">
              <a:solidFill>
                <a:schemeClr val="bg1"/>
              </a:solidFill>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2227168630"/>
              </p:ext>
            </p:extLst>
          </p:nvPr>
        </p:nvGraphicFramePr>
        <p:xfrm>
          <a:off x="372139" y="4791316"/>
          <a:ext cx="10661680" cy="1005840"/>
        </p:xfrm>
        <a:graphic>
          <a:graphicData uri="http://schemas.openxmlformats.org/drawingml/2006/table">
            <a:tbl>
              <a:tblPr firstRow="1" bandRow="1">
                <a:tableStyleId>{5C22544A-7EE6-4342-B048-85BDC9FD1C3A}</a:tableStyleId>
              </a:tblPr>
              <a:tblGrid>
                <a:gridCol w="5146159"/>
                <a:gridCol w="5515521"/>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إجمالي البرامج التدريبية المنفذة في الجهة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البرامج التدريبية المنفذة والتي تلائم الاحتياجات التدريبية للموظفين المستهدفين </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ectangle 15"/>
          <p:cNvSpPr/>
          <p:nvPr/>
        </p:nvSpPr>
        <p:spPr>
          <a:xfrm>
            <a:off x="6126928" y="145565"/>
            <a:ext cx="2656496"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التحول الرقمي في التدريب</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7" name="Round Same Side Corner Rectangle 16"/>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531307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53</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53</a:t>
            </a:fld>
            <a:endParaRPr lang="en-US">
              <a:solidFill>
                <a:schemeClr val="bg1"/>
              </a:solidFill>
            </a:endParaRPr>
          </a:p>
        </p:txBody>
      </p:sp>
      <p:sp>
        <p:nvSpPr>
          <p:cNvPr id="4" name="Round Same Side Corner Rectangle 3"/>
          <p:cNvSpPr/>
          <p:nvPr/>
        </p:nvSpPr>
        <p:spPr>
          <a:xfrm>
            <a:off x="3765676" y="578495"/>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96325" y="2306789"/>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يقيس هذا المؤشر نسبة استخدام </a:t>
            </a:r>
            <a:r>
              <a:rPr lang="ar-AE" b="1" u="sng"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أشكل التدريب المعتمدة في الحكومة الاتحادية وفق نظام التدريب والتطوير </a:t>
            </a:r>
            <a:r>
              <a:rPr lang="ar-AE"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الصادر عن الهيئة والتي </a:t>
            </a: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من شأنها رفع أداء القوى العاملة سعياً إلى تحقيق أهداف الجهة الحالية والمستقبلية</a:t>
            </a:r>
          </a:p>
        </p:txBody>
      </p:sp>
      <p:sp>
        <p:nvSpPr>
          <p:cNvPr id="11" name="Rectangle 10"/>
          <p:cNvSpPr/>
          <p:nvPr/>
        </p:nvSpPr>
        <p:spPr>
          <a:xfrm>
            <a:off x="10195598"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81170" y="396958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5190040" y="546266"/>
            <a:ext cx="4474303" cy="487506"/>
          </a:xfrm>
          <a:prstGeom prst="rect">
            <a:avLst/>
          </a:prstGeom>
        </p:spPr>
        <p:txBody>
          <a:bodyPr wrap="none">
            <a:spAutoFit/>
          </a:bodyPr>
          <a:lstStyle/>
          <a:p>
            <a:pPr lvl="0" algn="r" rtl="1" fontAlgn="base">
              <a:lnSpc>
                <a:spcPct val="107000"/>
              </a:lnSpc>
              <a:spcBef>
                <a:spcPct val="0"/>
              </a:spcBef>
              <a:spcAft>
                <a:spcPct val="0"/>
              </a:spcAft>
            </a:pPr>
            <a:r>
              <a:rPr lang="ar-SA" sz="2400" b="1" dirty="0">
                <a:solidFill>
                  <a:schemeClr val="bg1"/>
                </a:solidFill>
                <a:latin typeface="Sakkal Majalla" panose="02000000000000000000" pitchFamily="2" charset="-78"/>
                <a:cs typeface="Sakkal Majalla" panose="02000000000000000000" pitchFamily="2" charset="-78"/>
              </a:rPr>
              <a:t>نسبة استخدام أنواع مختلفة من أشكال التدريب</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1724084536"/>
              </p:ext>
            </p:extLst>
          </p:nvPr>
        </p:nvGraphicFramePr>
        <p:xfrm>
          <a:off x="130276" y="4591000"/>
          <a:ext cx="10927098" cy="798103"/>
        </p:xfrm>
        <a:graphic>
          <a:graphicData uri="http://schemas.openxmlformats.org/drawingml/2006/table">
            <a:tbl>
              <a:tblPr firstRow="1" bandRow="1">
                <a:tableStyleId>{5C22544A-7EE6-4342-B048-85BDC9FD1C3A}</a:tableStyleId>
              </a:tblPr>
              <a:tblGrid>
                <a:gridCol w="5266630"/>
                <a:gridCol w="5660468"/>
              </a:tblGrid>
              <a:tr h="412235">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أشكال التدريب المعتمدة وفق نظام التدريب والتطوير</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أشكال التدريب المستخدمة</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ectangle 15"/>
          <p:cNvSpPr/>
          <p:nvPr/>
        </p:nvSpPr>
        <p:spPr>
          <a:xfrm>
            <a:off x="6126928" y="145565"/>
            <a:ext cx="2656496"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التحول الرقمي في التدريب</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7" name="Round Same Side Corner Rectangle 16"/>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9" name="Group 18"/>
          <p:cNvGrpSpPr/>
          <p:nvPr/>
        </p:nvGrpSpPr>
        <p:grpSpPr>
          <a:xfrm rot="5400000">
            <a:off x="11469348" y="1447264"/>
            <a:ext cx="676330" cy="712800"/>
            <a:chOff x="8586654" y="1180188"/>
            <a:chExt cx="676330" cy="712800"/>
          </a:xfrm>
        </p:grpSpPr>
        <p:sp>
          <p:nvSpPr>
            <p:cNvPr id="20" name="Pentagon 19"/>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409172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3757" y="6488486"/>
            <a:ext cx="509432" cy="365125"/>
          </a:xfrm>
          <a:solidFill>
            <a:srgbClr val="B68A35"/>
          </a:solidFill>
        </p:spPr>
        <p:txBody>
          <a:bodyPr/>
          <a:lstStyle/>
          <a:p>
            <a:pPr algn="ctr"/>
            <a:fld id="{56427F38-63A5-4D63-9399-D970397CA46A}" type="slidenum">
              <a:rPr lang="en-US" smtClean="0">
                <a:solidFill>
                  <a:schemeClr val="bg1"/>
                </a:solidFill>
              </a:rPr>
              <a:pPr algn="ctr"/>
              <a:t>54</a:t>
            </a:fld>
            <a:endParaRPr lang="en-US">
              <a:solidFill>
                <a:schemeClr val="bg1"/>
              </a:solidFill>
            </a:endParaRPr>
          </a:p>
        </p:txBody>
      </p:sp>
      <p:sp>
        <p:nvSpPr>
          <p:cNvPr id="3" name="TextBox 2"/>
          <p:cNvSpPr txBox="1"/>
          <p:nvPr/>
        </p:nvSpPr>
        <p:spPr>
          <a:xfrm>
            <a:off x="3747370" y="1028703"/>
            <a:ext cx="5436369"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AE" b="1" dirty="0" smtClean="0">
                <a:solidFill>
                  <a:prstClr val="white"/>
                </a:solidFill>
                <a:latin typeface="Sakkal Majalla" panose="02000000000000000000" pitchFamily="2" charset="-78"/>
                <a:cs typeface="Sakkal Majalla" panose="02000000000000000000" pitchFamily="2" charset="-78"/>
              </a:rPr>
              <a:t>نسبة </a:t>
            </a:r>
            <a:r>
              <a:rPr lang="ar-AE" b="1" dirty="0">
                <a:solidFill>
                  <a:prstClr val="white"/>
                </a:solidFill>
                <a:latin typeface="Sakkal Majalla" panose="02000000000000000000" pitchFamily="2" charset="-78"/>
                <a:cs typeface="Sakkal Majalla" panose="02000000000000000000" pitchFamily="2" charset="-78"/>
              </a:rPr>
              <a:t>المتدربين من إجمالي الموظفين</a:t>
            </a:r>
            <a:endParaRPr lang="en-US" b="1" dirty="0">
              <a:solidFill>
                <a:prstClr val="white"/>
              </a:solidFill>
              <a:latin typeface="Sakkal Majalla" panose="02000000000000000000" pitchFamily="2" charset="-78"/>
              <a:cs typeface="Sakkal Majalla" panose="02000000000000000000" pitchFamily="2" charset="-78"/>
            </a:endParaRPr>
          </a:p>
        </p:txBody>
      </p:sp>
      <p:sp>
        <p:nvSpPr>
          <p:cNvPr id="4" name="Rectangle 3"/>
          <p:cNvSpPr/>
          <p:nvPr/>
        </p:nvSpPr>
        <p:spPr>
          <a:xfrm>
            <a:off x="6572765" y="1979508"/>
            <a:ext cx="4452495" cy="3399392"/>
          </a:xfrm>
          <a:prstGeom prst="rect">
            <a:avLst/>
          </a:prstGeom>
        </p:spPr>
        <p:txBody>
          <a:bodyPr wrap="square">
            <a:spAutoFit/>
          </a:bodyPr>
          <a:lstStyle/>
          <a:p>
            <a:pPr marL="285750" indent="-285750" algn="justLow" rtl="1">
              <a:lnSpc>
                <a:spcPct val="150000"/>
              </a:lnSpc>
              <a:buBlip>
                <a:blip r:embed="rId2"/>
              </a:buBlip>
            </a:pPr>
            <a:r>
              <a:rPr lang="ar-AE" sz="1400" dirty="0">
                <a:latin typeface="Sakkal Majalla" panose="02000000000000000000" pitchFamily="2" charset="-78"/>
                <a:ea typeface="Calibri" panose="020F0502020204030204" pitchFamily="34" charset="0"/>
                <a:cs typeface="Sakkal Majalla" panose="02000000000000000000" pitchFamily="2" charset="-78"/>
              </a:rPr>
              <a:t>يقيس هذا المؤشر نسبة الموظفين المتدربين في الجهات الاتحادية حيث يهدف إلى تحديد مستوى مشاركة الموظفين في البرامج التدريبية على مختلف </a:t>
            </a:r>
            <a:r>
              <a:rPr lang="ar-AE" sz="1400" dirty="0" smtClean="0">
                <a:latin typeface="Sakkal Majalla" panose="02000000000000000000" pitchFamily="2" charset="-78"/>
                <a:ea typeface="Calibri" panose="020F0502020204030204" pitchFamily="34" charset="0"/>
                <a:cs typeface="Sakkal Majalla" panose="02000000000000000000" pitchFamily="2" charset="-78"/>
              </a:rPr>
              <a:t>أنواعها  بهدف تحسين أداء الموظفين و</a:t>
            </a:r>
            <a:r>
              <a:rPr lang="ar-AE" sz="1400" dirty="0" smtClean="0">
                <a:solidFill>
                  <a:prstClr val="black"/>
                </a:solidFill>
                <a:latin typeface="Sakkal Majalla" panose="02000000000000000000" pitchFamily="2" charset="-78"/>
                <a:cs typeface="Sakkal Majalla" panose="02000000000000000000" pitchFamily="2" charset="-78"/>
              </a:rPr>
              <a:t>تنمية معرفتهم ومهاراتهم وقدراتهم وتمكينهم، وفق ما تقتضيه متطلبات الوظيفة. </a:t>
            </a:r>
          </a:p>
          <a:p>
            <a:pPr marL="285750" indent="-285750" algn="justLow" rtl="1">
              <a:lnSpc>
                <a:spcPct val="150000"/>
              </a:lnSpc>
              <a:spcBef>
                <a:spcPct val="0"/>
              </a:spcBef>
              <a:spcAft>
                <a:spcPct val="35000"/>
              </a:spcAft>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مصطلح </a:t>
            </a:r>
            <a:r>
              <a:rPr lang="ar-AE" sz="1400" dirty="0">
                <a:latin typeface="Sakkal Majalla" panose="02000000000000000000" pitchFamily="2" charset="-78"/>
                <a:ea typeface="Calibri" panose="020F0502020204030204" pitchFamily="34" charset="0"/>
                <a:cs typeface="Sakkal Majalla" panose="02000000000000000000" pitchFamily="2" charset="-78"/>
              </a:rPr>
              <a:t>برنامج تدريبي يشمل أي نوع من أنواع التدريب </a:t>
            </a:r>
            <a:r>
              <a:rPr lang="ar-AE" sz="1400" dirty="0" smtClean="0">
                <a:latin typeface="Sakkal Majalla" panose="02000000000000000000" pitchFamily="2" charset="-78"/>
                <a:ea typeface="Calibri" panose="020F0502020204030204" pitchFamily="34" charset="0"/>
                <a:cs typeface="Sakkal Majalla" panose="02000000000000000000" pitchFamily="2" charset="-78"/>
              </a:rPr>
              <a:t>لمعتمدة في نظام التدريب والتطوير سواء </a:t>
            </a:r>
            <a:r>
              <a:rPr lang="ar-AE" sz="1400" dirty="0">
                <a:latin typeface="Sakkal Majalla" panose="02000000000000000000" pitchFamily="2" charset="-78"/>
                <a:ea typeface="Calibri" panose="020F0502020204030204" pitchFamily="34" charset="0"/>
                <a:cs typeface="Sakkal Majalla" panose="02000000000000000000" pitchFamily="2" charset="-78"/>
              </a:rPr>
              <a:t>عبر حضور ندوة أو برنامج تدريبي أو ورشة عمل أو غيرها </a:t>
            </a:r>
          </a:p>
          <a:p>
            <a:pPr marL="285750" indent="-285750" algn="justLow" rtl="1">
              <a:lnSpc>
                <a:spcPct val="150000"/>
              </a:lnSpc>
              <a:spcBef>
                <a:spcPct val="0"/>
              </a:spcBef>
              <a:spcAft>
                <a:spcPct val="35000"/>
              </a:spcAft>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تحتسب </a:t>
            </a:r>
            <a:r>
              <a:rPr lang="ar-AE" sz="1400" dirty="0">
                <a:latin typeface="Sakkal Majalla" panose="02000000000000000000" pitchFamily="2" charset="-78"/>
                <a:ea typeface="Calibri" panose="020F0502020204030204" pitchFamily="34" charset="0"/>
                <a:cs typeface="Sakkal Majalla" panose="02000000000000000000" pitchFamily="2" charset="-78"/>
              </a:rPr>
              <a:t>مشاركة الموظف في حضور برامج التدريب والتطوير كمرة واحدة ( للموظف الواحد بدون تكرار طوال العام) بغض النظر عن تكرار مشاركته في التدريب بكافة أشكاله، حيث يهدف المؤشر إلى  قياس حجم مشاركة الموظفين من إجمالي المستهدفين بالنظام</a:t>
            </a:r>
            <a:r>
              <a:rPr lang="ar-AE" sz="1400" dirty="0" smtClean="0">
                <a:solidFill>
                  <a:prstClr val="black"/>
                </a:solidFill>
                <a:latin typeface="Sakkal Majalla" panose="02000000000000000000" pitchFamily="2" charset="-78"/>
                <a:cs typeface="Sakkal Majalla" panose="02000000000000000000" pitchFamily="2" charset="-78"/>
              </a:rPr>
              <a:t>.</a:t>
            </a:r>
            <a:endParaRPr lang="en-US"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003344514"/>
              </p:ext>
            </p:extLst>
          </p:nvPr>
        </p:nvGraphicFramePr>
        <p:xfrm>
          <a:off x="319490" y="2244184"/>
          <a:ext cx="6081310" cy="1965960"/>
        </p:xfrm>
        <a:graphic>
          <a:graphicData uri="http://schemas.openxmlformats.org/drawingml/2006/table">
            <a:tbl>
              <a:tblPr firstRow="1" bandRow="1">
                <a:tableStyleId>{5C22544A-7EE6-4342-B048-85BDC9FD1C3A}</a:tableStyleId>
              </a:tblPr>
              <a:tblGrid>
                <a:gridCol w="3937807"/>
                <a:gridCol w="2143503"/>
              </a:tblGrid>
              <a:tr h="268688">
                <a:tc>
                  <a:txBody>
                    <a:bodyPr/>
                    <a:lstStyle/>
                    <a:p>
                      <a:pPr algn="ctr" rtl="1">
                        <a:lnSpc>
                          <a:spcPct val="150000"/>
                        </a:lnSpc>
                      </a:pPr>
                      <a:r>
                        <a:rPr lang="ar-AE" sz="1400" b="1" dirty="0" smtClean="0">
                          <a:solidFill>
                            <a:schemeClr val="bg1"/>
                          </a:solidFill>
                          <a:latin typeface="Sakkal Majalla" panose="02000000000000000000" pitchFamily="2" charset="-78"/>
                          <a:cs typeface="Sakkal Majalla" panose="02000000000000000000" pitchFamily="2" charset="-78"/>
                        </a:rPr>
                        <a:t>يستثنى من قياس المؤشر</a:t>
                      </a:r>
                      <a:r>
                        <a:rPr lang="en-US" sz="1400" b="1" dirty="0" smtClean="0">
                          <a:solidFill>
                            <a:schemeClr val="bg1"/>
                          </a:solidFill>
                          <a:latin typeface="Sakkal Majalla" panose="02000000000000000000" pitchFamily="2" charset="-78"/>
                          <a:cs typeface="Sakkal Majalla" panose="02000000000000000000" pitchFamily="2" charset="-78"/>
                        </a:rPr>
                        <a:t>:</a:t>
                      </a:r>
                      <a:endParaRPr lang="ar-AE"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يشمل قياس المؤشر:</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53747">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2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200" baseline="0" dirty="0" smtClean="0">
                          <a:solidFill>
                            <a:prstClr val="black"/>
                          </a:solidFill>
                          <a:latin typeface="Sakkal Majalla" panose="02000000000000000000" pitchFamily="2" charset="-78"/>
                          <a:cs typeface="Sakkal Majalla" panose="02000000000000000000" pitchFamily="2" charset="-78"/>
                        </a:rPr>
                        <a:t> ال</a:t>
                      </a:r>
                      <a:r>
                        <a:rPr lang="ar-AE" sz="1200" dirty="0" smtClean="0">
                          <a:solidFill>
                            <a:prstClr val="black"/>
                          </a:solidFill>
                          <a:latin typeface="Sakkal Majalla" panose="02000000000000000000" pitchFamily="2" charset="-78"/>
                          <a:cs typeface="Sakkal Majalla" panose="02000000000000000000" pitchFamily="2" charset="-78"/>
                        </a:rPr>
                        <a:t>مياومة</a:t>
                      </a:r>
                      <a:r>
                        <a:rPr lang="ar-AE" sz="1200" baseline="0" dirty="0" smtClean="0">
                          <a:solidFill>
                            <a:prstClr val="black"/>
                          </a:solidFill>
                          <a:latin typeface="Sakkal Majalla" panose="02000000000000000000" pitchFamily="2" charset="-78"/>
                          <a:cs typeface="Sakkal Majalla" panose="02000000000000000000" pitchFamily="2" charset="-78"/>
                        </a:rPr>
                        <a:t> أو ال</a:t>
                      </a:r>
                      <a:r>
                        <a:rPr lang="ar-AE" sz="12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200" dirty="0" smtClean="0">
                          <a:solidFill>
                            <a:prstClr val="black"/>
                          </a:solidFill>
                          <a:latin typeface="Sakkal Majalla" panose="02000000000000000000" pitchFamily="2" charset="-78"/>
                          <a:cs typeface="Sakkal Majalla" panose="02000000000000000000" pitchFamily="2" charset="-78"/>
                        </a:rPr>
                        <a:t>(4)</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200" dirty="0" smtClean="0">
                          <a:solidFill>
                            <a:prstClr val="black"/>
                          </a:solidFill>
                          <a:latin typeface="Sakkal Majalla" panose="02000000000000000000" pitchFamily="2" charset="-78"/>
                          <a:cs typeface="Sakkal Majalla" panose="02000000000000000000" pitchFamily="2" charset="-78"/>
                        </a:rPr>
                        <a:t>(5)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a:t>
                      </a: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جميع الفئات الوظيفية و جميع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en-US" sz="1200" baseline="0" dirty="0" smtClean="0">
                          <a:solidFill>
                            <a:prstClr val="black"/>
                          </a:solidFill>
                          <a:latin typeface="Sakkal Majalla" panose="02000000000000000000" pitchFamily="2" charset="-78"/>
                          <a:cs typeface="Sakkal Majalla" panose="02000000000000000000" pitchFamily="2" charset="-78"/>
                        </a:rPr>
                        <a:t>,</a:t>
                      </a:r>
                      <a:r>
                        <a:rPr lang="ar-AE" sz="1200" baseline="0" dirty="0" smtClean="0">
                          <a:solidFill>
                            <a:prstClr val="black"/>
                          </a:solidFill>
                          <a:latin typeface="Sakkal Majalla" panose="02000000000000000000" pitchFamily="2" charset="-78"/>
                          <a:cs typeface="Sakkal Majalla" panose="02000000000000000000" pitchFamily="2" charset="-78"/>
                        </a:rPr>
                        <a:t>والمستشارين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graphicFrame>
        <p:nvGraphicFramePr>
          <p:cNvPr id="7" name="Content Placeholder 11"/>
          <p:cNvGraphicFramePr>
            <a:graphicFrameLocks/>
          </p:cNvGraphicFramePr>
          <p:nvPr>
            <p:extLst>
              <p:ext uri="{D42A27DB-BD31-4B8C-83A1-F6EECF244321}">
                <p14:modId xmlns:p14="http://schemas.microsoft.com/office/powerpoint/2010/main" val="1468270756"/>
              </p:ext>
            </p:extLst>
          </p:nvPr>
        </p:nvGraphicFramePr>
        <p:xfrm>
          <a:off x="308473" y="5038167"/>
          <a:ext cx="6092327" cy="1219200"/>
        </p:xfrm>
        <a:graphic>
          <a:graphicData uri="http://schemas.openxmlformats.org/drawingml/2006/table">
            <a:tbl>
              <a:tblPr firstRow="1" bandRow="1">
                <a:tableStyleId>{5C22544A-7EE6-4342-B048-85BDC9FD1C3A}</a:tableStyleId>
              </a:tblPr>
              <a:tblGrid>
                <a:gridCol w="5398661"/>
                <a:gridCol w="693666"/>
              </a:tblGrid>
              <a:tr h="228055">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المعادلة</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bg1"/>
                          </a:solidFill>
                          <a:latin typeface="Sakkal Majalla" panose="02000000000000000000" pitchFamily="2" charset="-78"/>
                          <a:cs typeface="Sakkal Majalla" panose="02000000000000000000" pitchFamily="2" charset="-78"/>
                        </a:rPr>
                        <a:t>النصف</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خلال النصف</a:t>
                      </a:r>
                      <a:r>
                        <a:rPr lang="ar-AE" sz="12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 ÷ إجمالي عدد الموظفين المستهدفين بالتدريب في الفئات الوظيفية المعتمدة في</a:t>
                      </a:r>
                      <a:r>
                        <a:rPr lang="en-US" sz="12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النصف الاول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حصلوا على تدريب خلال</a:t>
                      </a:r>
                      <a:r>
                        <a:rPr lang="ar-AE" sz="1200" b="0" i="0" u="none" strike="noStrike" baseline="0" dirty="0" smtClean="0">
                          <a:solidFill>
                            <a:srgbClr val="000000"/>
                          </a:solidFill>
                          <a:effectLst/>
                          <a:latin typeface="Sakkal Majalla" panose="02000000000000000000" pitchFamily="2" charset="-78"/>
                          <a:cs typeface="Sakkal Majalla" panose="02000000000000000000" pitchFamily="2" charset="-78"/>
                        </a:rPr>
                        <a:t> العام </a:t>
                      </a: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(بدون تكرار) ÷ إجمالي عدد الموظفين المستهدفين بالتدريب في الفئات الوظيفية المعتمدة في</a:t>
                      </a:r>
                      <a:r>
                        <a:rPr lang="ar-AE" sz="12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نهاية العام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8" name="Content Placeholder 9"/>
          <p:cNvGraphicFramePr>
            <a:graphicFrameLocks/>
          </p:cNvGraphicFramePr>
          <p:nvPr>
            <p:extLst>
              <p:ext uri="{D42A27DB-BD31-4B8C-83A1-F6EECF244321}">
                <p14:modId xmlns:p14="http://schemas.microsoft.com/office/powerpoint/2010/main" val="2366258187"/>
              </p:ext>
            </p:extLst>
          </p:nvPr>
        </p:nvGraphicFramePr>
        <p:xfrm>
          <a:off x="308473" y="4229820"/>
          <a:ext cx="6092327" cy="762000"/>
        </p:xfrm>
        <a:graphic>
          <a:graphicData uri="http://schemas.openxmlformats.org/drawingml/2006/table">
            <a:tbl>
              <a:tblPr firstRow="1" bandRow="1">
                <a:tableStyleId>{5C22544A-7EE6-4342-B048-85BDC9FD1C3A}</a:tableStyleId>
              </a:tblPr>
              <a:tblGrid>
                <a:gridCol w="3428527"/>
                <a:gridCol w="2663800"/>
              </a:tblGrid>
              <a:tr h="0">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مكونات</a:t>
                      </a:r>
                      <a:r>
                        <a:rPr lang="ar-AE" sz="1400" baseline="0" dirty="0" smtClean="0">
                          <a:solidFill>
                            <a:schemeClr val="bg1"/>
                          </a:solidFill>
                          <a:latin typeface="Sakkal Majalla" panose="02000000000000000000" pitchFamily="2" charset="-78"/>
                          <a:cs typeface="Sakkal Majalla" panose="02000000000000000000" pitchFamily="2" charset="-78"/>
                        </a:rPr>
                        <a:t> المقام</a:t>
                      </a:r>
                      <a:endParaRPr lang="en-US" sz="14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مكونات</a:t>
                      </a:r>
                      <a:r>
                        <a:rPr lang="ar-AE" sz="1400" baseline="0" dirty="0" smtClean="0">
                          <a:solidFill>
                            <a:schemeClr val="bg1"/>
                          </a:solidFill>
                          <a:latin typeface="Sakkal Majalla" panose="02000000000000000000" pitchFamily="2" charset="-78"/>
                          <a:cs typeface="Sakkal Majalla" panose="02000000000000000000" pitchFamily="2" charset="-78"/>
                        </a:rPr>
                        <a:t> البسط</a:t>
                      </a:r>
                      <a:endParaRPr lang="en-US" sz="14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9" name="Rectangle 8"/>
          <p:cNvSpPr/>
          <p:nvPr/>
        </p:nvSpPr>
        <p:spPr>
          <a:xfrm>
            <a:off x="9851541" y="1503245"/>
            <a:ext cx="1173719"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 name="Rectangle 9"/>
          <p:cNvSpPr/>
          <p:nvPr/>
        </p:nvSpPr>
        <p:spPr>
          <a:xfrm>
            <a:off x="10422520" y="5174561"/>
            <a:ext cx="774572"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ملاحظة: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Rectangle 10"/>
          <p:cNvSpPr/>
          <p:nvPr/>
        </p:nvSpPr>
        <p:spPr>
          <a:xfrm>
            <a:off x="4720382" y="1767084"/>
            <a:ext cx="1596912"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قياس المؤشر</a:t>
            </a: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6465554" y="5609219"/>
            <a:ext cx="4537634" cy="1061829"/>
          </a:xfrm>
          <a:prstGeom prst="rect">
            <a:avLst/>
          </a:prstGeom>
        </p:spPr>
        <p:txBody>
          <a:bodyPr wrap="square">
            <a:spAutoFit/>
          </a:bodyPr>
          <a:lstStyle/>
          <a:p>
            <a:pPr marL="285750" indent="-285750" algn="justLow" rtl="1">
              <a:lnSpc>
                <a:spcPct val="150000"/>
              </a:lnSpc>
              <a:spcBef>
                <a:spcPct val="0"/>
              </a:spcBef>
              <a:spcAft>
                <a:spcPct val="35000"/>
              </a:spcAft>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يرتبط </a:t>
            </a:r>
            <a:r>
              <a:rPr lang="ar-AE" sz="1400" dirty="0">
                <a:latin typeface="Sakkal Majalla" panose="02000000000000000000" pitchFamily="2" charset="-78"/>
                <a:ea typeface="Calibri" panose="020F0502020204030204" pitchFamily="34" charset="0"/>
                <a:cs typeface="Sakkal Majalla" panose="02000000000000000000" pitchFamily="2" charset="-78"/>
              </a:rPr>
              <a:t>هذا المؤشر بمؤشر اخر هو معدل ساعات التدريب ولذلك يجب مراعاة الارقام التي يتم تجميعها ضمن المؤشرين بحيث يتم ضمان عدم وجود أي تناقضات أو </a:t>
            </a:r>
            <a:r>
              <a:rPr lang="ar-AE" sz="1400" dirty="0" smtClean="0">
                <a:latin typeface="Sakkal Majalla" panose="02000000000000000000" pitchFamily="2" charset="-78"/>
                <a:ea typeface="Calibri" panose="020F0502020204030204" pitchFamily="34" charset="0"/>
                <a:cs typeface="Sakkal Majalla" panose="02000000000000000000" pitchFamily="2" charset="-78"/>
              </a:rPr>
              <a:t>تعارض</a:t>
            </a:r>
            <a:endParaRPr lang="en-US" sz="14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TextBox 12"/>
          <p:cNvSpPr txBox="1"/>
          <p:nvPr/>
        </p:nvSpPr>
        <p:spPr>
          <a:xfrm>
            <a:off x="215581" y="6308152"/>
            <a:ext cx="6185219" cy="246221"/>
          </a:xfrm>
          <a:prstGeom prst="rect">
            <a:avLst/>
          </a:prstGeom>
          <a:noFill/>
        </p:spPr>
        <p:txBody>
          <a:bodyPr wrap="square" rtlCol="0">
            <a:spAutoFit/>
          </a:bodyPr>
          <a:lstStyle/>
          <a:p>
            <a:pPr algn="r" rtl="1"/>
            <a:r>
              <a:rPr lang="ar-AE" sz="1000" dirty="0">
                <a:latin typeface="Sakkal Majalla" panose="02000000000000000000" pitchFamily="2" charset="-78"/>
                <a:cs typeface="Sakkal Majalla" panose="02000000000000000000" pitchFamily="2" charset="-78"/>
              </a:rPr>
              <a:t>* إجمالي عدد الموظفين المستهدفين بالتدريب  هم إجمالي الموظفين المستهدفين استنادا إلى التصنيفات المذكورة في الجدول  الذي يوضح الفئات التي يشملها قياس المؤشر</a:t>
            </a:r>
            <a:endParaRPr lang="en-US" sz="1000" dirty="0">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4151517149"/>
              </p:ext>
            </p:extLst>
          </p:nvPr>
        </p:nvGraphicFramePr>
        <p:xfrm>
          <a:off x="3038067" y="1140381"/>
          <a:ext cx="588941" cy="971473"/>
        </p:xfrm>
        <a:graphic>
          <a:graphicData uri="http://schemas.openxmlformats.org/drawingml/2006/table">
            <a:tbl>
              <a:tblPr firstRow="1" bandRow="1">
                <a:tableStyleId>{5C22544A-7EE6-4342-B048-85BDC9FD1C3A}</a:tableStyleId>
              </a:tblPr>
              <a:tblGrid>
                <a:gridCol w="588941"/>
              </a:tblGrid>
              <a:tr h="416576">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a:t>
                      </a:r>
                      <a:r>
                        <a:rPr lang="ar-AE" sz="11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سنوي</a:t>
                      </a:r>
                      <a:endPar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843821258"/>
              </p:ext>
            </p:extLst>
          </p:nvPr>
        </p:nvGraphicFramePr>
        <p:xfrm>
          <a:off x="2238166" y="1133910"/>
          <a:ext cx="588941" cy="977944"/>
        </p:xfrm>
        <a:graphic>
          <a:graphicData uri="http://schemas.openxmlformats.org/drawingml/2006/table">
            <a:tbl>
              <a:tblPr firstRow="1" bandRow="1">
                <a:tableStyleId>{5C22544A-7EE6-4342-B048-85BDC9FD1C3A}</a:tableStyleId>
              </a:tblPr>
              <a:tblGrid>
                <a:gridCol w="588941"/>
              </a:tblGrid>
              <a:tr h="421525">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1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551923786"/>
              </p:ext>
            </p:extLst>
          </p:nvPr>
        </p:nvGraphicFramePr>
        <p:xfrm>
          <a:off x="1394603" y="1130064"/>
          <a:ext cx="588941" cy="965310"/>
        </p:xfrm>
        <a:graphic>
          <a:graphicData uri="http://schemas.openxmlformats.org/drawingml/2006/table">
            <a:tbl>
              <a:tblPr firstRow="1" bandRow="1">
                <a:tableStyleId>{5C22544A-7EE6-4342-B048-85BDC9FD1C3A}</a:tableStyleId>
              </a:tblPr>
              <a:tblGrid>
                <a:gridCol w="588941"/>
              </a:tblGrid>
              <a:tr h="423970">
                <a:tc>
                  <a:txBody>
                    <a:bodyPr/>
                    <a:lstStyle/>
                    <a:p>
                      <a:pPr algn="ctr" rtl="1"/>
                      <a:r>
                        <a:rPr lang="ar-AE" sz="1100" b="1" dirty="0" smtClean="0">
                          <a:solidFill>
                            <a:schemeClr val="bg1"/>
                          </a:solidFill>
                          <a:latin typeface="Sakkal Majalla" panose="02000000000000000000" pitchFamily="2" charset="-78"/>
                          <a:cs typeface="Sakkal Majalla" panose="02000000000000000000" pitchFamily="2" charset="-78"/>
                        </a:rPr>
                        <a:t>وحدة</a:t>
                      </a:r>
                      <a:r>
                        <a:rPr lang="ar-AE" sz="11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1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ound Same Side Corner Rectangle 17"/>
          <p:cNvSpPr/>
          <p:nvPr/>
        </p:nvSpPr>
        <p:spPr>
          <a:xfrm>
            <a:off x="5518838" y="565561"/>
            <a:ext cx="446335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0" y="98856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03356" y="533135"/>
            <a:ext cx="1494320" cy="487506"/>
          </a:xfrm>
          <a:prstGeom prst="rect">
            <a:avLst/>
          </a:prstGeom>
        </p:spPr>
        <p:txBody>
          <a:bodyPr wrap="none">
            <a:spAutoFit/>
          </a:bodyPr>
          <a:lstStyle/>
          <a:p>
            <a:pPr lvl="0" algn="r" rtl="1" fontAlgn="base">
              <a:lnSpc>
                <a:spcPct val="107000"/>
              </a:lnSpc>
              <a:spcBef>
                <a:spcPct val="0"/>
              </a:spcBef>
              <a:spcAft>
                <a:spcPct val="0"/>
              </a:spcAft>
            </a:pPr>
            <a:r>
              <a:rPr lang="ar-SA" sz="2400" b="1" dirty="0">
                <a:solidFill>
                  <a:schemeClr val="bg1"/>
                </a:solidFill>
                <a:latin typeface="Sakkal Majalla" panose="02000000000000000000" pitchFamily="2" charset="-78"/>
                <a:cs typeface="Sakkal Majalla" panose="02000000000000000000" pitchFamily="2" charset="-78"/>
              </a:rPr>
              <a:t>نسبة </a:t>
            </a:r>
            <a:r>
              <a:rPr lang="ar-AE" sz="2400" b="1" dirty="0" smtClean="0">
                <a:solidFill>
                  <a:schemeClr val="bg1"/>
                </a:solidFill>
                <a:latin typeface="Sakkal Majalla" panose="02000000000000000000" pitchFamily="2" charset="-78"/>
                <a:cs typeface="Sakkal Majalla" panose="02000000000000000000" pitchFamily="2" charset="-78"/>
              </a:rPr>
              <a:t>المتدربين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21" name="Round Same Side Corner Rectangle 20"/>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3" name="Group 22"/>
          <p:cNvGrpSpPr/>
          <p:nvPr/>
        </p:nvGrpSpPr>
        <p:grpSpPr>
          <a:xfrm rot="5400000">
            <a:off x="11469348" y="1447264"/>
            <a:ext cx="676330" cy="712800"/>
            <a:chOff x="8586654" y="1180188"/>
            <a:chExt cx="676330" cy="712800"/>
          </a:xfrm>
        </p:grpSpPr>
        <p:sp>
          <p:nvSpPr>
            <p:cNvPr id="24" name="Pentagon 23"/>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714766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3757" y="6488486"/>
            <a:ext cx="509432" cy="365125"/>
          </a:xfrm>
          <a:solidFill>
            <a:srgbClr val="B68A35"/>
          </a:solidFill>
        </p:spPr>
        <p:txBody>
          <a:bodyPr/>
          <a:lstStyle/>
          <a:p>
            <a:pPr algn="ctr"/>
            <a:fld id="{56427F38-63A5-4D63-9399-D970397CA46A}" type="slidenum">
              <a:rPr lang="en-US" smtClean="0">
                <a:solidFill>
                  <a:schemeClr val="bg1"/>
                </a:solidFill>
              </a:rPr>
              <a:pPr algn="ctr"/>
              <a:t>55</a:t>
            </a:fld>
            <a:endParaRPr lang="en-US">
              <a:solidFill>
                <a:schemeClr val="bg1"/>
              </a:solidFill>
            </a:endParaRPr>
          </a:p>
        </p:txBody>
      </p:sp>
      <p:sp>
        <p:nvSpPr>
          <p:cNvPr id="11" name="Rectangle 10"/>
          <p:cNvSpPr/>
          <p:nvPr/>
        </p:nvSpPr>
        <p:spPr>
          <a:xfrm>
            <a:off x="4470998" y="1704738"/>
            <a:ext cx="1596912"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قياس المؤشر</a:t>
            </a: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3063328838"/>
              </p:ext>
            </p:extLst>
          </p:nvPr>
        </p:nvGraphicFramePr>
        <p:xfrm>
          <a:off x="3038067" y="1140381"/>
          <a:ext cx="588941" cy="971473"/>
        </p:xfrm>
        <a:graphic>
          <a:graphicData uri="http://schemas.openxmlformats.org/drawingml/2006/table">
            <a:tbl>
              <a:tblPr firstRow="1" bandRow="1">
                <a:tableStyleId>{5C22544A-7EE6-4342-B048-85BDC9FD1C3A}</a:tableStyleId>
              </a:tblPr>
              <a:tblGrid>
                <a:gridCol w="588941"/>
              </a:tblGrid>
              <a:tr h="416576">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 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nvPr>
        </p:nvGraphicFramePr>
        <p:xfrm>
          <a:off x="2238166" y="1133910"/>
          <a:ext cx="588941" cy="977944"/>
        </p:xfrm>
        <a:graphic>
          <a:graphicData uri="http://schemas.openxmlformats.org/drawingml/2006/table">
            <a:tbl>
              <a:tblPr firstRow="1" bandRow="1">
                <a:tableStyleId>{5C22544A-7EE6-4342-B048-85BDC9FD1C3A}</a:tableStyleId>
              </a:tblPr>
              <a:tblGrid>
                <a:gridCol w="588941"/>
              </a:tblGrid>
              <a:tr h="421525">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1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20244000"/>
              </p:ext>
            </p:extLst>
          </p:nvPr>
        </p:nvGraphicFramePr>
        <p:xfrm>
          <a:off x="1394603" y="1130064"/>
          <a:ext cx="588941" cy="1021080"/>
        </p:xfrm>
        <a:graphic>
          <a:graphicData uri="http://schemas.openxmlformats.org/drawingml/2006/table">
            <a:tbl>
              <a:tblPr firstRow="1" bandRow="1">
                <a:tableStyleId>{5C22544A-7EE6-4342-B048-85BDC9FD1C3A}</a:tableStyleId>
              </a:tblPr>
              <a:tblGrid>
                <a:gridCol w="588941"/>
              </a:tblGrid>
              <a:tr h="423970">
                <a:tc>
                  <a:txBody>
                    <a:bodyPr/>
                    <a:lstStyle/>
                    <a:p>
                      <a:pPr algn="ctr" rtl="1"/>
                      <a:r>
                        <a:rPr lang="ar-AE" sz="1100" b="1" dirty="0" smtClean="0">
                          <a:solidFill>
                            <a:schemeClr val="bg1"/>
                          </a:solidFill>
                          <a:latin typeface="Sakkal Majalla" panose="02000000000000000000" pitchFamily="2" charset="-78"/>
                          <a:cs typeface="Sakkal Majalla" panose="02000000000000000000" pitchFamily="2" charset="-78"/>
                        </a:rPr>
                        <a:t>وحدة</a:t>
                      </a:r>
                      <a:r>
                        <a:rPr lang="ar-AE" sz="11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1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ساعة لكل موظف</a:t>
                      </a:r>
                      <a:endParaRPr lang="en-US"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ound Same Side Corner Rectangle 17"/>
          <p:cNvSpPr/>
          <p:nvPr/>
        </p:nvSpPr>
        <p:spPr>
          <a:xfrm>
            <a:off x="5518838" y="565561"/>
            <a:ext cx="446335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0" y="98856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16844" y="533311"/>
            <a:ext cx="2467343"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latin typeface="Sakkal Majalla" panose="02000000000000000000" pitchFamily="2" charset="-78"/>
                <a:cs typeface="Sakkal Majalla" panose="02000000000000000000" pitchFamily="2" charset="-78"/>
              </a:rPr>
              <a:t>معدل الساعات التدريبية </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21" name="Table 20"/>
          <p:cNvGraphicFramePr>
            <a:graphicFrameLocks noGrp="1"/>
          </p:cNvGraphicFramePr>
          <p:nvPr>
            <p:extLst>
              <p:ext uri="{D42A27DB-BD31-4B8C-83A1-F6EECF244321}">
                <p14:modId xmlns:p14="http://schemas.microsoft.com/office/powerpoint/2010/main" val="3271339146"/>
              </p:ext>
            </p:extLst>
          </p:nvPr>
        </p:nvGraphicFramePr>
        <p:xfrm>
          <a:off x="602007" y="2276848"/>
          <a:ext cx="5303704" cy="1965960"/>
        </p:xfrm>
        <a:graphic>
          <a:graphicData uri="http://schemas.openxmlformats.org/drawingml/2006/table">
            <a:tbl>
              <a:tblPr firstRow="1" bandRow="1">
                <a:tableStyleId>{5C22544A-7EE6-4342-B048-85BDC9FD1C3A}</a:tableStyleId>
              </a:tblPr>
              <a:tblGrid>
                <a:gridCol w="3220551"/>
                <a:gridCol w="2083153"/>
              </a:tblGrid>
              <a:tr h="268688">
                <a:tc>
                  <a:txBody>
                    <a:bodyPr/>
                    <a:lstStyle/>
                    <a:p>
                      <a:pPr algn="ctr" rtl="1">
                        <a:lnSpc>
                          <a:spcPct val="150000"/>
                        </a:lnSpc>
                      </a:pPr>
                      <a:r>
                        <a:rPr lang="ar-AE" sz="1400" b="1" dirty="0" smtClean="0">
                          <a:solidFill>
                            <a:schemeClr val="bg1"/>
                          </a:solidFill>
                          <a:latin typeface="Sakkal Majalla" panose="02000000000000000000" pitchFamily="2" charset="-78"/>
                          <a:cs typeface="Sakkal Majalla" panose="02000000000000000000" pitchFamily="2" charset="-78"/>
                        </a:rPr>
                        <a:t>يستثنى من قياس المؤشر</a:t>
                      </a:r>
                      <a:r>
                        <a:rPr lang="en-US" sz="1400" b="1" dirty="0" smtClean="0">
                          <a:solidFill>
                            <a:schemeClr val="bg1"/>
                          </a:solidFill>
                          <a:latin typeface="Sakkal Majalla" panose="02000000000000000000" pitchFamily="2" charset="-78"/>
                          <a:cs typeface="Sakkal Majalla" panose="02000000000000000000" pitchFamily="2" charset="-78"/>
                        </a:rPr>
                        <a:t>:</a:t>
                      </a:r>
                      <a:endParaRPr lang="ar-AE"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يشمل قياس المؤشر:</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53747">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200" dirty="0" smtClean="0">
                          <a:solidFill>
                            <a:prstClr val="black"/>
                          </a:solidFill>
                          <a:latin typeface="Sakkal Majalla" panose="02000000000000000000" pitchFamily="2" charset="-78"/>
                          <a:cs typeface="Sakkal Majalla" panose="02000000000000000000" pitchFamily="2" charset="-78"/>
                        </a:rPr>
                        <a:t>( 3) العقود المؤقتة و عقود </a:t>
                      </a:r>
                      <a:r>
                        <a:rPr lang="ar-AE" sz="1200" baseline="0" dirty="0" smtClean="0">
                          <a:solidFill>
                            <a:prstClr val="black"/>
                          </a:solidFill>
                          <a:latin typeface="Sakkal Majalla" panose="02000000000000000000" pitchFamily="2" charset="-78"/>
                          <a:cs typeface="Sakkal Majalla" panose="02000000000000000000" pitchFamily="2" charset="-78"/>
                        </a:rPr>
                        <a:t>ال</a:t>
                      </a:r>
                      <a:r>
                        <a:rPr lang="ar-AE" sz="12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200" dirty="0" smtClean="0">
                          <a:solidFill>
                            <a:prstClr val="black"/>
                          </a:solidFill>
                          <a:latin typeface="Sakkal Majalla" panose="02000000000000000000" pitchFamily="2" charset="-78"/>
                          <a:cs typeface="Sakkal Majalla" panose="02000000000000000000" pitchFamily="2" charset="-78"/>
                        </a:rPr>
                        <a:t>(4)</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a:t>
                      </a:r>
                    </a:p>
                    <a:p>
                      <a:pPr algn="just" rtl="1"/>
                      <a:r>
                        <a:rPr lang="ar-AE" sz="1200" dirty="0" smtClean="0">
                          <a:solidFill>
                            <a:prstClr val="black"/>
                          </a:solidFill>
                          <a:latin typeface="Sakkal Majalla" panose="02000000000000000000" pitchFamily="2" charset="-78"/>
                          <a:cs typeface="Sakkal Majalla" panose="02000000000000000000" pitchFamily="2" charset="-78"/>
                        </a:rPr>
                        <a:t>(5)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200" dirty="0" smtClean="0">
                          <a:solidFill>
                            <a:prstClr val="black"/>
                          </a:solidFill>
                          <a:latin typeface="Sakkal Majalla" panose="02000000000000000000" pitchFamily="2" charset="-78"/>
                          <a:cs typeface="Sakkal Majalla" panose="02000000000000000000" pitchFamily="2" charset="-78"/>
                        </a:rPr>
                        <a:t>التعليمي</a:t>
                      </a:r>
                      <a:r>
                        <a:rPr lang="ar-AE" sz="12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200" dirty="0" smtClean="0">
                        <a:solidFill>
                          <a:prstClr val="black"/>
                        </a:solidFill>
                        <a:latin typeface="Sakkal Majalla" panose="02000000000000000000" pitchFamily="2" charset="-78"/>
                        <a:cs typeface="Sakkal Majalla" panose="02000000000000000000" pitchFamily="2" charset="-78"/>
                      </a:endParaRP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والمستشاريين</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graphicFrame>
        <p:nvGraphicFramePr>
          <p:cNvPr id="22" name="Content Placeholder 11"/>
          <p:cNvGraphicFramePr>
            <a:graphicFrameLocks/>
          </p:cNvGraphicFramePr>
          <p:nvPr>
            <p:extLst>
              <p:ext uri="{D42A27DB-BD31-4B8C-83A1-F6EECF244321}">
                <p14:modId xmlns:p14="http://schemas.microsoft.com/office/powerpoint/2010/main" val="67696984"/>
              </p:ext>
            </p:extLst>
          </p:nvPr>
        </p:nvGraphicFramePr>
        <p:xfrm>
          <a:off x="578965" y="5070831"/>
          <a:ext cx="5326746" cy="1219200"/>
        </p:xfrm>
        <a:graphic>
          <a:graphicData uri="http://schemas.openxmlformats.org/drawingml/2006/table">
            <a:tbl>
              <a:tblPr firstRow="1" bandRow="1">
                <a:tableStyleId>{5C22544A-7EE6-4342-B048-85BDC9FD1C3A}</a:tableStyleId>
              </a:tblPr>
              <a:tblGrid>
                <a:gridCol w="4663310"/>
                <a:gridCol w="663436"/>
              </a:tblGrid>
              <a:tr h="228055">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المعادلة</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bg1"/>
                          </a:solidFill>
                          <a:latin typeface="Sakkal Majalla" panose="02000000000000000000" pitchFamily="2" charset="-78"/>
                          <a:cs typeface="Sakkal Majalla" panose="02000000000000000000" pitchFamily="2" charset="-78"/>
                        </a:rPr>
                        <a:t>النصف</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في النصف الاول ÷ إجمالي عدد الموظفين المستهدفين بالتدريب في الفئات الوظيفية المعتمدة في نهاية النصف</a:t>
                      </a:r>
                      <a:r>
                        <a:rPr lang="ar-AE" sz="12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العام ÷ إجمالي عدد الموظفين المستهدفين بالتدريب في الفئات الوظيفية المعتمدة في نهاية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23" name="Content Placeholder 9"/>
          <p:cNvGraphicFramePr>
            <a:graphicFrameLocks/>
          </p:cNvGraphicFramePr>
          <p:nvPr>
            <p:extLst>
              <p:ext uri="{D42A27DB-BD31-4B8C-83A1-F6EECF244321}">
                <p14:modId xmlns:p14="http://schemas.microsoft.com/office/powerpoint/2010/main" val="3619603823"/>
              </p:ext>
            </p:extLst>
          </p:nvPr>
        </p:nvGraphicFramePr>
        <p:xfrm>
          <a:off x="586724" y="4268422"/>
          <a:ext cx="5308597" cy="762000"/>
        </p:xfrm>
        <a:graphic>
          <a:graphicData uri="http://schemas.openxmlformats.org/drawingml/2006/table">
            <a:tbl>
              <a:tblPr firstRow="1" bandRow="1">
                <a:tableStyleId>{5C22544A-7EE6-4342-B048-85BDC9FD1C3A}</a:tableStyleId>
              </a:tblPr>
              <a:tblGrid>
                <a:gridCol w="2714843"/>
                <a:gridCol w="2593754"/>
              </a:tblGrid>
              <a:tr h="0">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مكونات</a:t>
                      </a:r>
                      <a:r>
                        <a:rPr lang="ar-AE" sz="1400" baseline="0" dirty="0" smtClean="0">
                          <a:solidFill>
                            <a:schemeClr val="bg1"/>
                          </a:solidFill>
                          <a:latin typeface="Sakkal Majalla" panose="02000000000000000000" pitchFamily="2" charset="-78"/>
                          <a:cs typeface="Sakkal Majalla" panose="02000000000000000000" pitchFamily="2" charset="-78"/>
                        </a:rPr>
                        <a:t> المقام</a:t>
                      </a:r>
                      <a:endParaRPr lang="en-US" sz="14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bg1"/>
                          </a:solidFill>
                          <a:latin typeface="Sakkal Majalla" panose="02000000000000000000" pitchFamily="2" charset="-78"/>
                          <a:cs typeface="Sakkal Majalla" panose="02000000000000000000" pitchFamily="2" charset="-78"/>
                        </a:rPr>
                        <a:t>مكونات</a:t>
                      </a:r>
                      <a:r>
                        <a:rPr lang="ar-AE" sz="1400" baseline="0" dirty="0" smtClean="0">
                          <a:solidFill>
                            <a:schemeClr val="bg1"/>
                          </a:solidFill>
                          <a:latin typeface="Sakkal Majalla" panose="02000000000000000000" pitchFamily="2" charset="-78"/>
                          <a:cs typeface="Sakkal Majalla" panose="02000000000000000000" pitchFamily="2" charset="-78"/>
                        </a:rPr>
                        <a:t> البسط</a:t>
                      </a:r>
                      <a:endParaRPr lang="en-US" sz="14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algn="ctr" rtl="1"/>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r>
                        <a:rPr lang="en-US" sz="1200" b="0" i="0" u="none" strike="noStrike" dirty="0" smtClean="0">
                          <a:solidFill>
                            <a:srgbClr val="000000"/>
                          </a:solidFill>
                          <a:effectLst/>
                          <a:latin typeface="Sakkal Majalla" panose="02000000000000000000" pitchFamily="2" charset="-78"/>
                          <a:cs typeface="Sakkal Majalla" panose="02000000000000000000" pitchFamily="2" charset="-78"/>
                        </a:rPr>
                        <a:t>*</a:t>
                      </a:r>
                      <a:endParaRPr lang="en-US"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24" name="TextBox 23"/>
          <p:cNvSpPr txBox="1"/>
          <p:nvPr/>
        </p:nvSpPr>
        <p:spPr>
          <a:xfrm>
            <a:off x="597115" y="6296320"/>
            <a:ext cx="5374414" cy="400110"/>
          </a:xfrm>
          <a:prstGeom prst="rect">
            <a:avLst/>
          </a:prstGeom>
          <a:noFill/>
        </p:spPr>
        <p:txBody>
          <a:bodyPr wrap="square" rtlCol="0">
            <a:spAutoFit/>
          </a:bodyPr>
          <a:lstStyle/>
          <a:p>
            <a:pPr algn="r" rtl="1"/>
            <a:r>
              <a:rPr lang="ar-AE" sz="1000" dirty="0">
                <a:latin typeface="Sakkal Majalla" panose="02000000000000000000" pitchFamily="2" charset="-78"/>
                <a:cs typeface="Sakkal Majalla" panose="02000000000000000000" pitchFamily="2" charset="-78"/>
              </a:rPr>
              <a:t>* إجمالي عدد الموظفين المستهدفين بالتدريب  هم إجمالي الموظفين المستهدفين استنادا إلى التصنيفات المذكورة في الجدول  الذي يوضح الفئات التي يشملها قياس المؤشر</a:t>
            </a:r>
            <a:endParaRPr lang="en-US" sz="1000" dirty="0">
              <a:latin typeface="Sakkal Majalla" panose="02000000000000000000" pitchFamily="2" charset="-78"/>
              <a:cs typeface="Sakkal Majalla" panose="02000000000000000000" pitchFamily="2" charset="-78"/>
            </a:endParaRPr>
          </a:p>
        </p:txBody>
      </p:sp>
      <p:sp>
        <p:nvSpPr>
          <p:cNvPr id="25" name="Rectangle 24"/>
          <p:cNvSpPr/>
          <p:nvPr/>
        </p:nvSpPr>
        <p:spPr>
          <a:xfrm>
            <a:off x="10150665" y="1269479"/>
            <a:ext cx="1173719" cy="473206"/>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6" name="Rectangle 25"/>
          <p:cNvSpPr/>
          <p:nvPr/>
        </p:nvSpPr>
        <p:spPr>
          <a:xfrm>
            <a:off x="5905711" y="1516907"/>
            <a:ext cx="5381335" cy="3924151"/>
          </a:xfrm>
          <a:prstGeom prst="rect">
            <a:avLst/>
          </a:prstGeom>
        </p:spPr>
        <p:txBody>
          <a:bodyPr wrap="square">
            <a:spAutoFit/>
          </a:bodyPr>
          <a:lstStyle/>
          <a:p>
            <a:pPr algn="justLow" rtl="1">
              <a:lnSpc>
                <a:spcPct val="150000"/>
              </a:lnSpc>
            </a:pPr>
            <a:endParaRPr lang="ar-AE" sz="1200" b="1" dirty="0">
              <a:solidFill>
                <a:srgbClr val="C00000"/>
              </a:solidFill>
              <a:latin typeface="Sakkal Majalla" panose="02000000000000000000" pitchFamily="2" charset="-78"/>
              <a:cs typeface="Sakkal Majalla" panose="02000000000000000000" pitchFamily="2" charset="-78"/>
            </a:endParaRPr>
          </a:p>
          <a:p>
            <a:pPr marL="285750" indent="-285750" algn="justLow" rtl="1">
              <a:lnSpc>
                <a:spcPct val="150000"/>
              </a:lnSpc>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يقيس </a:t>
            </a:r>
            <a:r>
              <a:rPr lang="ar-AE" sz="1400" dirty="0">
                <a:latin typeface="Sakkal Majalla" panose="02000000000000000000" pitchFamily="2" charset="-78"/>
                <a:ea typeface="Calibri" panose="020F0502020204030204" pitchFamily="34" charset="0"/>
                <a:cs typeface="Sakkal Majalla" panose="02000000000000000000" pitchFamily="2" charset="-78"/>
              </a:rPr>
              <a:t>هذا المؤشر معدل الساعات التدريبية الفعلية التي أمضاها الموظفون في التدريب في الجهات الاتحادية حيث يهدف إلى تحديد الوقت المستثمر في تنمية القدرات والمهارات الفنية والسلوكية والإدارية للموظفين </a:t>
            </a:r>
          </a:p>
          <a:p>
            <a:pPr marL="285750" indent="-285750" algn="justLow" rtl="1">
              <a:lnSpc>
                <a:spcPct val="150000"/>
              </a:lnSpc>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 </a:t>
            </a:r>
            <a:r>
              <a:rPr lang="ar-AE" sz="1400" dirty="0">
                <a:latin typeface="Sakkal Majalla" panose="02000000000000000000" pitchFamily="2" charset="-78"/>
                <a:ea typeface="Calibri" panose="020F0502020204030204" pitchFamily="34" charset="0"/>
                <a:cs typeface="Sakkal Majalla" panose="02000000000000000000" pitchFamily="2" charset="-78"/>
              </a:rPr>
              <a:t>مصطلح برنامج تدريبي يشمل أي  شكل من أشكال التدريب </a:t>
            </a:r>
            <a:r>
              <a:rPr lang="ar-AE" sz="1400" dirty="0" smtClean="0">
                <a:latin typeface="Sakkal Majalla" panose="02000000000000000000" pitchFamily="2" charset="-78"/>
                <a:ea typeface="Calibri" panose="020F0502020204030204" pitchFamily="34" charset="0"/>
                <a:cs typeface="Sakkal Majalla" panose="02000000000000000000" pitchFamily="2" charset="-78"/>
              </a:rPr>
              <a:t> المعتمدة وفق نظام التدريب والتطوير لموظفي الحكومة الاتحادية سواء </a:t>
            </a:r>
            <a:r>
              <a:rPr lang="ar-AE" sz="1400" dirty="0">
                <a:latin typeface="Sakkal Majalla" panose="02000000000000000000" pitchFamily="2" charset="-78"/>
                <a:ea typeface="Calibri" panose="020F0502020204030204" pitchFamily="34" charset="0"/>
                <a:cs typeface="Sakkal Majalla" panose="02000000000000000000" pitchFamily="2" charset="-78"/>
              </a:rPr>
              <a:t>عبر حضور ندوة أو برنامج تدريبي أو ورشة عمل أو غيرها بما لا يقل عن ساعتين .</a:t>
            </a:r>
          </a:p>
          <a:p>
            <a:pPr marL="285750" indent="-285750" algn="justLow" rtl="1">
              <a:lnSpc>
                <a:spcPct val="150000"/>
              </a:lnSpc>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يتم </a:t>
            </a:r>
            <a:r>
              <a:rPr lang="ar-AE" sz="1400" dirty="0">
                <a:latin typeface="Sakkal Majalla" panose="02000000000000000000" pitchFamily="2" charset="-78"/>
                <a:ea typeface="Calibri" panose="020F0502020204030204" pitchFamily="34" charset="0"/>
                <a:cs typeface="Sakkal Majalla" panose="02000000000000000000" pitchFamily="2" charset="-78"/>
              </a:rPr>
              <a:t>احتساب عدد ساعات التدريب الإجمالي المستلمة لجميع الموظفين بغض النظر عن تكرار الموظف حيث أن الهدف من هذا المؤشر هو قياس متوسط الساعات الفعلية لإجمالي المستهدفين ومقارنتها بعدد الموظفين.</a:t>
            </a:r>
          </a:p>
          <a:p>
            <a:pPr marL="285750" indent="-285750" algn="justLow" rtl="1">
              <a:lnSpc>
                <a:spcPct val="150000"/>
              </a:lnSpc>
              <a:buBlip>
                <a:blip r:embed="rId2"/>
              </a:buBlip>
            </a:pPr>
            <a:r>
              <a:rPr lang="ar-AE" sz="1400" dirty="0">
                <a:latin typeface="Sakkal Majalla" panose="02000000000000000000" pitchFamily="2" charset="-78"/>
                <a:ea typeface="Calibri" panose="020F0502020204030204" pitchFamily="34" charset="0"/>
                <a:cs typeface="Sakkal Majalla" panose="02000000000000000000" pitchFamily="2" charset="-78"/>
              </a:rPr>
              <a:t>• يتم احتساب النتيجة على جميع الفئات الوظيفية من الدرجة العاشرة فما فوق (أينما ينطبق) ( فيما عدا الفئة المعاونة أو الخدمية</a:t>
            </a:r>
            <a:r>
              <a:rPr lang="ar-AE" sz="1200" dirty="0">
                <a:solidFill>
                  <a:prstClr val="black"/>
                </a:solidFill>
                <a:latin typeface="Sakkal Majalla" panose="02000000000000000000" pitchFamily="2" charset="-78"/>
                <a:cs typeface="Sakkal Majalla" panose="02000000000000000000" pitchFamily="2" charset="-78"/>
              </a:rPr>
              <a:t>) </a:t>
            </a:r>
          </a:p>
        </p:txBody>
      </p:sp>
      <p:sp>
        <p:nvSpPr>
          <p:cNvPr id="27" name="Rectangle 26"/>
          <p:cNvSpPr/>
          <p:nvPr/>
        </p:nvSpPr>
        <p:spPr>
          <a:xfrm>
            <a:off x="10410258" y="5303740"/>
            <a:ext cx="932795" cy="507831"/>
          </a:xfrm>
          <a:prstGeom prst="rect">
            <a:avLst/>
          </a:prstGeom>
        </p:spPr>
        <p:txBody>
          <a:bodyPr wrap="squar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ملاحظة: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8" name="Rectangle 27"/>
          <p:cNvSpPr/>
          <p:nvPr/>
        </p:nvSpPr>
        <p:spPr>
          <a:xfrm>
            <a:off x="5859839" y="5757711"/>
            <a:ext cx="5464545" cy="738664"/>
          </a:xfrm>
          <a:prstGeom prst="rect">
            <a:avLst/>
          </a:prstGeom>
        </p:spPr>
        <p:txBody>
          <a:bodyPr wrap="square">
            <a:spAutoFit/>
          </a:bodyPr>
          <a:lstStyle/>
          <a:p>
            <a:pPr marL="285750" indent="-285750" algn="justLow" rtl="1">
              <a:lnSpc>
                <a:spcPct val="150000"/>
              </a:lnSpc>
              <a:spcBef>
                <a:spcPct val="0"/>
              </a:spcBef>
              <a:spcAft>
                <a:spcPct val="35000"/>
              </a:spcAft>
              <a:buBlip>
                <a:blip r:embed="rId2"/>
              </a:buBlip>
            </a:pPr>
            <a:r>
              <a:rPr lang="ar-AE" sz="1400" dirty="0" smtClean="0">
                <a:latin typeface="Sakkal Majalla" panose="02000000000000000000" pitchFamily="2" charset="-78"/>
                <a:ea typeface="Calibri" panose="020F0502020204030204" pitchFamily="34" charset="0"/>
                <a:cs typeface="Sakkal Majalla" panose="02000000000000000000" pitchFamily="2" charset="-78"/>
              </a:rPr>
              <a:t>يرتبط </a:t>
            </a:r>
            <a:r>
              <a:rPr lang="ar-AE" sz="1400" dirty="0">
                <a:latin typeface="Sakkal Majalla" panose="02000000000000000000" pitchFamily="2" charset="-78"/>
                <a:ea typeface="Calibri" panose="020F0502020204030204" pitchFamily="34" charset="0"/>
                <a:cs typeface="Sakkal Majalla" panose="02000000000000000000" pitchFamily="2" charset="-78"/>
              </a:rPr>
              <a:t>هذا المؤشر بمؤشر اخر هو معدل ساعات التدريب ولذلك يجب مراعاة الارقام التي يتم تجميعها ضمن المؤشرين بحيث يتم ضمان عدم وجود أي تناقضات أو </a:t>
            </a:r>
            <a:r>
              <a:rPr lang="ar-AE" sz="1400" dirty="0" smtClean="0">
                <a:latin typeface="Sakkal Majalla" panose="02000000000000000000" pitchFamily="2" charset="-78"/>
                <a:ea typeface="Calibri" panose="020F0502020204030204" pitchFamily="34" charset="0"/>
                <a:cs typeface="Sakkal Majalla" panose="02000000000000000000" pitchFamily="2" charset="-78"/>
              </a:rPr>
              <a:t>تعارض</a:t>
            </a:r>
            <a:endParaRPr lang="en-US" sz="14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29" name="Round Same Side Corner Rectangle 28"/>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31" name="Group 30"/>
          <p:cNvGrpSpPr/>
          <p:nvPr/>
        </p:nvGrpSpPr>
        <p:grpSpPr>
          <a:xfrm rot="5400000">
            <a:off x="11469348" y="1447264"/>
            <a:ext cx="676330" cy="712800"/>
            <a:chOff x="8586654" y="1180188"/>
            <a:chExt cx="676330" cy="712800"/>
          </a:xfrm>
        </p:grpSpPr>
        <p:sp>
          <p:nvSpPr>
            <p:cNvPr id="32" name="Pentagon 31"/>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66839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56</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56</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77634" y="566339"/>
            <a:ext cx="3324948" cy="461665"/>
          </a:xfrm>
          <a:prstGeom prst="rect">
            <a:avLst/>
          </a:prstGeom>
        </p:spPr>
        <p:txBody>
          <a:bodyPr wrap="none">
            <a:spAutoFit/>
          </a:bodyPr>
          <a:lstStyle/>
          <a:p>
            <a:pPr algn="ctr" rtl="1" fontAlgn="base">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الحاصلين على شهادات علمية</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117107" y="2306789"/>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يقيس المؤشر نسبة الموظفين الحاصلين على </a:t>
            </a:r>
            <a:r>
              <a:rPr lang="ar-AE"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مؤهل جامعي فما فوق من </a:t>
            </a: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اجمالي عدد الموظفين في الجهة الاتحادية. </a:t>
            </a:r>
            <a:r>
              <a:rPr lang="ar-AE" b="1" u="sng"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يتم استثناء الموظفين على الدرجة العاشرة فما دون (فئة الخدمات الحرفية والمعاونة) عند قياس المؤشر </a:t>
            </a:r>
          </a:p>
        </p:txBody>
      </p:sp>
      <p:sp>
        <p:nvSpPr>
          <p:cNvPr id="11" name="Rectangle 10"/>
          <p:cNvSpPr/>
          <p:nvPr/>
        </p:nvSpPr>
        <p:spPr>
          <a:xfrm>
            <a:off x="10216380"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04265" y="3657152"/>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181907439"/>
              </p:ext>
            </p:extLst>
          </p:nvPr>
        </p:nvGraphicFramePr>
        <p:xfrm>
          <a:off x="430078" y="4560716"/>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في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b="1" dirty="0" smtClean="0">
                          <a:solidFill>
                            <a:schemeClr val="tx1"/>
                          </a:solidFill>
                          <a:latin typeface="Sakkal Majalla" panose="02000000000000000000" pitchFamily="2" charset="-78"/>
                          <a:cs typeface="Sakkal Majalla" panose="02000000000000000000" pitchFamily="2" charset="-78"/>
                        </a:rPr>
                        <a:t>عدد الموظفين الحاصلين على مؤهل جامعي فما فوق</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5511859" y="4140250"/>
            <a:ext cx="5035639" cy="369332"/>
          </a:xfrm>
          <a:prstGeom prst="rect">
            <a:avLst/>
          </a:prstGeom>
          <a:noFill/>
        </p:spPr>
        <p:txBody>
          <a:bodyPr wrap="square" rtlCol="0">
            <a:spAutoFit/>
          </a:bodyPr>
          <a:lstStyle/>
          <a:p>
            <a:pPr marL="342900" indent="-342900" algn="r" rtl="1">
              <a:buFont typeface="+mj-lt"/>
              <a:buAutoNum type="arabicPeriod"/>
            </a:pPr>
            <a:r>
              <a:rPr lang="ar-AE" b="1" dirty="0">
                <a:solidFill>
                  <a:srgbClr val="B68A35"/>
                </a:solidFill>
                <a:latin typeface="Sakkal Majalla" panose="02000000000000000000" pitchFamily="2" charset="-78"/>
                <a:cs typeface="Sakkal Majalla" panose="02000000000000000000" pitchFamily="2" charset="-78"/>
              </a:rPr>
              <a:t>نسبة الموظفين الحاصلين على مؤهل جامعي فما فوق</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115531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57</a:t>
            </a:fld>
            <a:endParaRPr lang="en-US" dirty="0">
              <a:solidFill>
                <a:schemeClr val="bg1"/>
              </a:solidFill>
            </a:endParaRPr>
          </a:p>
        </p:txBody>
      </p:sp>
      <p:sp>
        <p:nvSpPr>
          <p:cNvPr id="3" name="Slide Number Placeholder 1"/>
          <p:cNvSpPr txBox="1">
            <a:spLocks/>
          </p:cNvSpPr>
          <p:nvPr/>
        </p:nvSpPr>
        <p:spPr>
          <a:xfrm>
            <a:off x="186027" y="6382113"/>
            <a:ext cx="65109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57</a:t>
            </a:fld>
            <a:endParaRPr lang="en-US">
              <a:solidFill>
                <a:schemeClr val="bg1"/>
              </a:solidFill>
            </a:endParaRPr>
          </a:p>
        </p:txBody>
      </p:sp>
      <p:sp>
        <p:nvSpPr>
          <p:cNvPr id="4" name="Round Same Side Corner Rectangle 3"/>
          <p:cNvSpPr/>
          <p:nvPr/>
        </p:nvSpPr>
        <p:spPr>
          <a:xfrm>
            <a:off x="3765676" y="578495"/>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3031411" y="106663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nvPr>
        </p:nvGraphicFramePr>
        <p:xfrm>
          <a:off x="1953085" y="107068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9" name="Table 8"/>
          <p:cNvGraphicFramePr>
            <a:graphicFrameLocks noGrp="1"/>
          </p:cNvGraphicFramePr>
          <p:nvPr>
            <p:extLst/>
          </p:nvPr>
        </p:nvGraphicFramePr>
        <p:xfrm>
          <a:off x="489397" y="107242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Rectangle 9"/>
          <p:cNvSpPr/>
          <p:nvPr/>
        </p:nvSpPr>
        <p:spPr>
          <a:xfrm>
            <a:off x="223232" y="2354244"/>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50000"/>
              </a:lnSpc>
              <a:buBlip>
                <a:blip r:embed="rId2"/>
              </a:buBlip>
            </a:pPr>
            <a:r>
              <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يقيس هذا المؤشر نسبة الموظفين الحاصلين على نتيجة تقييم «يلبي التوقعات» فأعلى في تقييم الكفاءات الوظيفية من اجمالي المستهدفين بتقييم الأداء </a:t>
            </a:r>
            <a:r>
              <a:rPr lang="ar-AE"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الوظيفي في الجهة.</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Rectangle 10"/>
          <p:cNvSpPr/>
          <p:nvPr/>
        </p:nvSpPr>
        <p:spPr>
          <a:xfrm>
            <a:off x="10195598" y="1798958"/>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81170" y="396958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4808526" y="546266"/>
            <a:ext cx="4855817" cy="487506"/>
          </a:xfrm>
          <a:prstGeom prst="rect">
            <a:avLst/>
          </a:prstGeom>
        </p:spPr>
        <p:txBody>
          <a:bodyPr wrap="none">
            <a:spAutoFit/>
          </a:bodyPr>
          <a:lstStyle/>
          <a:p>
            <a:pPr lvl="0" algn="r" rtl="1" fontAlgn="base">
              <a:lnSpc>
                <a:spcPct val="107000"/>
              </a:lnSpc>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الذين تتوفر لديهم الكفاءات الوظيفية</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3538863300"/>
              </p:ext>
            </p:extLst>
          </p:nvPr>
        </p:nvGraphicFramePr>
        <p:xfrm>
          <a:off x="184982" y="4743148"/>
          <a:ext cx="10927098" cy="1052315"/>
        </p:xfrm>
        <a:graphic>
          <a:graphicData uri="http://schemas.openxmlformats.org/drawingml/2006/table">
            <a:tbl>
              <a:tblPr firstRow="1" bandRow="1">
                <a:tableStyleId>{5C22544A-7EE6-4342-B048-85BDC9FD1C3A}</a:tableStyleId>
              </a:tblPr>
              <a:tblGrid>
                <a:gridCol w="4649273"/>
                <a:gridCol w="6277825"/>
              </a:tblGrid>
              <a:tr h="412235">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marL="0" algn="ctr" defTabSz="914400" rtl="1" eaLnBrk="1" fontAlgn="t" latinLnBrk="0" hangingPunct="1"/>
                      <a:r>
                        <a:rPr lang="ar-AE" sz="1800" b="1" kern="1200" dirty="0" smtClean="0">
                          <a:solidFill>
                            <a:schemeClr val="tx1"/>
                          </a:solidFill>
                          <a:latin typeface="Sakkal Majalla" panose="02000000000000000000" pitchFamily="2" charset="-78"/>
                          <a:ea typeface="+mn-ea"/>
                          <a:cs typeface="Sakkal Majalla" panose="02000000000000000000" pitchFamily="2" charset="-78"/>
                        </a:rPr>
                        <a:t> اجمالي عدد الموظفين المستهدفين بتقييم الأداء في نهاية فترة القياس</a:t>
                      </a:r>
                      <a:endParaRPr lang="ar-AE"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algn="ctr" defTabSz="914400" rtl="1" eaLnBrk="1" fontAlgn="t" latinLnBrk="0" hangingPunct="1"/>
                      <a:r>
                        <a:rPr lang="ar-AE" sz="1800" b="1" kern="1200" dirty="0" smtClean="0">
                          <a:solidFill>
                            <a:schemeClr val="tx1"/>
                          </a:solidFill>
                          <a:latin typeface="Sakkal Majalla" panose="02000000000000000000" pitchFamily="2" charset="-78"/>
                          <a:ea typeface="+mn-ea"/>
                          <a:cs typeface="Sakkal Majalla" panose="02000000000000000000" pitchFamily="2" charset="-78"/>
                        </a:rPr>
                        <a:t>عدد الموظفين الحاصلين على نتيجة </a:t>
                      </a:r>
                      <a:r>
                        <a:rPr lang="ar-AE" sz="1800" b="1" kern="1200" dirty="0" smtClean="0">
                          <a:solidFill>
                            <a:schemeClr val="tx1"/>
                          </a:solidFill>
                          <a:latin typeface="Sakkal Majalla" panose="02000000000000000000" pitchFamily="2" charset="-78"/>
                          <a:ea typeface="+mn-ea"/>
                          <a:cs typeface="Sakkal Majalla" panose="02000000000000000000" pitchFamily="2" charset="-78"/>
                        </a:rPr>
                        <a:t>تقييم «</a:t>
                      </a:r>
                      <a:r>
                        <a:rPr lang="ar-AE" sz="1800" b="1" kern="1200" dirty="0" smtClean="0">
                          <a:solidFill>
                            <a:schemeClr val="tx1"/>
                          </a:solidFill>
                          <a:latin typeface="Sakkal Majalla" panose="02000000000000000000" pitchFamily="2" charset="-78"/>
                          <a:ea typeface="+mn-ea"/>
                          <a:cs typeface="Sakkal Majalla" panose="02000000000000000000" pitchFamily="2" charset="-78"/>
                        </a:rPr>
                        <a:t>يلبي التوقعات» فأعلى في تقييم الكفاءات الوظيفية في نهاية فترة القياس</a:t>
                      </a:r>
                      <a:endParaRPr lang="ar-AE"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التطوير</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324194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35" y="6394991"/>
            <a:ext cx="448235" cy="365125"/>
          </a:xfrm>
          <a:solidFill>
            <a:srgbClr val="B68A35"/>
          </a:solidFill>
        </p:spPr>
        <p:txBody>
          <a:bodyPr/>
          <a:lstStyle/>
          <a:p>
            <a:fld id="{56427F38-63A5-4D63-9399-D970397CA46A}" type="slidenum">
              <a:rPr lang="en-US" smtClean="0">
                <a:solidFill>
                  <a:schemeClr val="bg1"/>
                </a:solidFill>
              </a:rPr>
              <a:pPr/>
              <a:t>58</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8250" y="2804294"/>
            <a:ext cx="4595680" cy="1015663"/>
          </a:xfrm>
          <a:prstGeom prst="rect">
            <a:avLst/>
          </a:prstGeom>
        </p:spPr>
        <p:txBody>
          <a:bodyPr wrap="square">
            <a:spAutoFit/>
          </a:bodyPr>
          <a:lstStyle/>
          <a:p>
            <a:pPr algn="ctr" rtl="1">
              <a:lnSpc>
                <a:spcPct val="150000"/>
              </a:lnSpc>
            </a:pPr>
            <a:r>
              <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 الدمج والاشراك</a:t>
            </a: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202437">
            <a:off x="7389834" y="2629080"/>
            <a:ext cx="1097225" cy="1456415"/>
          </a:xfrm>
          <a:prstGeom prst="rect">
            <a:avLst/>
          </a:prstGeom>
        </p:spPr>
      </p:pic>
    </p:spTree>
    <p:extLst>
      <p:ext uri="{BB962C8B-B14F-4D97-AF65-F5344CB8AC3E}">
        <p14:creationId xmlns:p14="http://schemas.microsoft.com/office/powerpoint/2010/main" val="652974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8788" y="6389845"/>
            <a:ext cx="476518" cy="365125"/>
          </a:xfrm>
          <a:solidFill>
            <a:srgbClr val="B68A35"/>
          </a:solidFill>
        </p:spPr>
        <p:txBody>
          <a:bodyPr/>
          <a:lstStyle/>
          <a:p>
            <a:fld id="{56427F38-63A5-4D63-9399-D970397CA46A}" type="slidenum">
              <a:rPr lang="en-US" smtClean="0">
                <a:solidFill>
                  <a:schemeClr val="bg1"/>
                </a:solidFill>
              </a:rPr>
              <a:pPr/>
              <a:t>59</a:t>
            </a:fld>
            <a:endParaRPr lang="en-US" dirty="0">
              <a:solidFill>
                <a:schemeClr val="bg1"/>
              </a:solidFill>
            </a:endParaRPr>
          </a:p>
        </p:txBody>
      </p:sp>
      <p:sp>
        <p:nvSpPr>
          <p:cNvPr id="4" name="Rectangle 3"/>
          <p:cNvSpPr/>
          <p:nvPr/>
        </p:nvSpPr>
        <p:spPr>
          <a:xfrm>
            <a:off x="4675523" y="2498922"/>
            <a:ext cx="2619178" cy="830997"/>
          </a:xfrm>
          <a:prstGeom prst="rect">
            <a:avLst/>
          </a:prstGeom>
        </p:spPr>
        <p:txBody>
          <a:bodyPr wrap="square">
            <a:spAutoFit/>
          </a:bodyPr>
          <a:lstStyle/>
          <a:p>
            <a:pPr algn="ctr" fontAlgn="base">
              <a:spcBef>
                <a:spcPct val="0"/>
              </a:spcBef>
              <a:spcAft>
                <a:spcPct val="0"/>
              </a:spcAft>
            </a:pPr>
            <a:r>
              <a:rPr lang="ar-AE" b="1" dirty="0" smtClean="0">
                <a:latin typeface="Sakkal Majalla" panose="02000000000000000000" pitchFamily="2" charset="-78"/>
                <a:cs typeface="Sakkal Majalla" panose="02000000000000000000" pitchFamily="2" charset="-78"/>
              </a:rPr>
              <a:t>3. مؤشرات دراسة السعادة والإيجابية في بيئة العمل </a:t>
            </a:r>
            <a:r>
              <a:rPr lang="ar-AE" sz="1100" b="1" dirty="0" smtClean="0">
                <a:latin typeface="Sakkal Majalla" panose="02000000000000000000" pitchFamily="2" charset="-78"/>
                <a:cs typeface="Sakkal Majalla" panose="02000000000000000000" pitchFamily="2" charset="-78"/>
              </a:rPr>
              <a:t>(يقاس من قبل مكتب رئاسة مجلس الوزراء الموقر)</a:t>
            </a:r>
            <a:endParaRPr lang="en-GB" sz="1100" b="1" dirty="0" smtClean="0">
              <a:latin typeface="Sakkal Majalla" panose="02000000000000000000" pitchFamily="2" charset="-78"/>
              <a:cs typeface="Sakkal Majalla" panose="02000000000000000000" pitchFamily="2" charset="-78"/>
            </a:endParaRPr>
          </a:p>
        </p:txBody>
      </p:sp>
      <p:sp>
        <p:nvSpPr>
          <p:cNvPr id="5" name="Rectangle 4"/>
          <p:cNvSpPr/>
          <p:nvPr/>
        </p:nvSpPr>
        <p:spPr>
          <a:xfrm>
            <a:off x="9902521" y="2485519"/>
            <a:ext cx="1667653" cy="369332"/>
          </a:xfrm>
          <a:prstGeom prst="rect">
            <a:avLst/>
          </a:prstGeom>
        </p:spPr>
        <p:txBody>
          <a:bodyPr wrap="square">
            <a:spAutoFit/>
          </a:bodyPr>
          <a:lstStyle/>
          <a:p>
            <a:pPr algn="ctr" fontAlgn="base">
              <a:spcBef>
                <a:spcPct val="0"/>
              </a:spcBef>
              <a:spcAft>
                <a:spcPct val="0"/>
              </a:spcAft>
            </a:pPr>
            <a:r>
              <a:rPr lang="ar-AE" b="1" dirty="0" smtClean="0">
                <a:latin typeface="Sakkal Majalla" panose="02000000000000000000" pitchFamily="2" charset="-78"/>
                <a:cs typeface="Sakkal Majalla" panose="02000000000000000000" pitchFamily="2" charset="-78"/>
              </a:rPr>
              <a:t>1. إنتاجية الموظفين</a:t>
            </a:r>
          </a:p>
        </p:txBody>
      </p:sp>
      <p:sp>
        <p:nvSpPr>
          <p:cNvPr id="6" name="Rectangle 5"/>
          <p:cNvSpPr/>
          <p:nvPr/>
        </p:nvSpPr>
        <p:spPr>
          <a:xfrm>
            <a:off x="7306925" y="2517821"/>
            <a:ext cx="2005377" cy="369332"/>
          </a:xfrm>
          <a:prstGeom prst="rect">
            <a:avLst/>
          </a:prstGeom>
        </p:spPr>
        <p:txBody>
          <a:bodyPr wrap="square">
            <a:spAutoFit/>
          </a:bodyPr>
          <a:lstStyle/>
          <a:p>
            <a:pPr algn="ctr" rtl="1" fontAlgn="base">
              <a:spcBef>
                <a:spcPct val="0"/>
              </a:spcBef>
              <a:spcAft>
                <a:spcPct val="0"/>
              </a:spcAft>
            </a:pPr>
            <a:r>
              <a:rPr lang="ar-AE" b="1" dirty="0" smtClean="0">
                <a:latin typeface="Sakkal Majalla" panose="02000000000000000000" pitchFamily="2" charset="-78"/>
                <a:cs typeface="Sakkal Majalla" panose="02000000000000000000" pitchFamily="2" charset="-78"/>
              </a:rPr>
              <a:t>2. المكافآت والحوافز</a:t>
            </a:r>
          </a:p>
        </p:txBody>
      </p:sp>
      <p:sp>
        <p:nvSpPr>
          <p:cNvPr id="7" name="Rectangle 6"/>
          <p:cNvSpPr/>
          <p:nvPr/>
        </p:nvSpPr>
        <p:spPr>
          <a:xfrm>
            <a:off x="2378520" y="2485517"/>
            <a:ext cx="2155035" cy="369332"/>
          </a:xfrm>
          <a:prstGeom prst="rect">
            <a:avLst/>
          </a:prstGeom>
        </p:spPr>
        <p:txBody>
          <a:bodyPr wrap="square">
            <a:spAutoFit/>
          </a:bodyPr>
          <a:lstStyle/>
          <a:p>
            <a:pPr algn="ctr" fontAlgn="base">
              <a:spcBef>
                <a:spcPct val="0"/>
              </a:spcBef>
              <a:spcAft>
                <a:spcPct val="0"/>
              </a:spcAft>
            </a:pPr>
            <a:r>
              <a:rPr lang="ar-AE" b="1" dirty="0" smtClean="0">
                <a:latin typeface="Sakkal Majalla" panose="02000000000000000000" pitchFamily="2" charset="-78"/>
                <a:cs typeface="Sakkal Majalla" panose="02000000000000000000" pitchFamily="2" charset="-78"/>
              </a:rPr>
              <a:t>4. المخالفات والتظلمات</a:t>
            </a:r>
            <a:endParaRPr lang="en-US" b="1" dirty="0" smtClean="0">
              <a:latin typeface="Sakkal Majalla" panose="02000000000000000000" pitchFamily="2" charset="-78"/>
              <a:cs typeface="Sakkal Majalla" panose="02000000000000000000" pitchFamily="2" charset="-78"/>
            </a:endParaRPr>
          </a:p>
        </p:txBody>
      </p:sp>
      <p:sp>
        <p:nvSpPr>
          <p:cNvPr id="8" name="Rectangle 7"/>
          <p:cNvSpPr/>
          <p:nvPr/>
        </p:nvSpPr>
        <p:spPr>
          <a:xfrm>
            <a:off x="-95386" y="2485517"/>
            <a:ext cx="2065145" cy="369332"/>
          </a:xfrm>
          <a:prstGeom prst="rect">
            <a:avLst/>
          </a:prstGeom>
        </p:spPr>
        <p:txBody>
          <a:bodyPr wrap="square">
            <a:spAutoFit/>
          </a:bodyPr>
          <a:lstStyle/>
          <a:p>
            <a:pPr algn="r" rtl="1" fontAlgn="base">
              <a:spcBef>
                <a:spcPct val="0"/>
              </a:spcBef>
              <a:spcAft>
                <a:spcPct val="0"/>
              </a:spcAft>
            </a:pPr>
            <a:r>
              <a:rPr lang="ar-AE" b="1" dirty="0" smtClean="0">
                <a:latin typeface="Sakkal Majalla" panose="02000000000000000000" pitchFamily="2" charset="-78"/>
                <a:cs typeface="Sakkal Majalla" panose="02000000000000000000" pitchFamily="2" charset="-78"/>
              </a:rPr>
              <a:t>5. مؤشرات بنك المهارات</a:t>
            </a:r>
            <a:endParaRPr lang="ar-AE" b="1" dirty="0">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flipH="1">
            <a:off x="-13545" y="995458"/>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ound Same Side Corner Rectangle 9"/>
          <p:cNvSpPr/>
          <p:nvPr/>
        </p:nvSpPr>
        <p:spPr>
          <a:xfrm>
            <a:off x="4153555" y="558063"/>
            <a:ext cx="683140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53555" y="613229"/>
            <a:ext cx="6883296" cy="400110"/>
          </a:xfrm>
          <a:prstGeom prst="rect">
            <a:avLst/>
          </a:prstGeom>
          <a:noFill/>
        </p:spPr>
        <p:txBody>
          <a:bodyPr wrap="square" rtlCol="0">
            <a:spAutoFit/>
          </a:bodyPr>
          <a:lstStyle/>
          <a:p>
            <a:pPr algn="ctr" rtl="1"/>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نتائج الجهات الاتحادية في تطبيق  أنظمة الموارد البشرية لمحور الدمج </a:t>
            </a:r>
            <a:r>
              <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والاشراك لعام </a:t>
            </a:r>
            <a:r>
              <a:rPr lang="ar-AE"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2018</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ound Diagonal Corner Rectangle 12"/>
          <p:cNvSpPr/>
          <p:nvPr/>
        </p:nvSpPr>
        <p:spPr>
          <a:xfrm>
            <a:off x="10161914" y="111206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7889779" y="111206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5623454" y="111206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180120" y="1105949"/>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640222" y="111206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2" y="1231814"/>
            <a:ext cx="927624" cy="927624"/>
          </a:xfrm>
          <a:prstGeom prst="rect">
            <a:avLst/>
          </a:prstGeom>
        </p:spPr>
      </p:pic>
      <p:pic>
        <p:nvPicPr>
          <p:cNvPr id="19" name="Picture 4" descr="نتيجة بحث الصور عن ‪medal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070" y="1231814"/>
            <a:ext cx="885578" cy="9276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230" y="1185198"/>
            <a:ext cx="1093995" cy="1093995"/>
          </a:xfrm>
          <a:prstGeom prst="rect">
            <a:avLst/>
          </a:prstGeom>
        </p:spPr>
      </p:pic>
      <p:pic>
        <p:nvPicPr>
          <p:cNvPr id="21" name="Picture 2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2374" y="1140109"/>
            <a:ext cx="1184171" cy="1184171"/>
          </a:xfrm>
          <a:prstGeom prst="rect">
            <a:avLst/>
          </a:prstGeom>
        </p:spPr>
      </p:pic>
      <p:pic>
        <p:nvPicPr>
          <p:cNvPr id="22" name="Picture 21"/>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10260633" y="1143339"/>
            <a:ext cx="1104573" cy="1104573"/>
          </a:xfrm>
          <a:prstGeom prst="rect">
            <a:avLst/>
          </a:prstGeom>
        </p:spPr>
      </p:pic>
      <p:sp>
        <p:nvSpPr>
          <p:cNvPr id="23" name="Rectangle 22"/>
          <p:cNvSpPr/>
          <p:nvPr/>
        </p:nvSpPr>
        <p:spPr>
          <a:xfrm>
            <a:off x="9246722" y="3061177"/>
            <a:ext cx="2348098" cy="584775"/>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عامل أثر الإجازات المرضية على الإنتاجية </a:t>
            </a:r>
            <a:endParaRPr lang="ar-AE" sz="1600" b="1" dirty="0">
              <a:solidFill>
                <a:srgbClr val="B68A35"/>
              </a:solidFill>
              <a:latin typeface="Sakkal Majalla" panose="02000000000000000000" pitchFamily="2" charset="-78"/>
              <a:cs typeface="Sakkal Majalla" panose="02000000000000000000" pitchFamily="2" charset="-78"/>
            </a:endParaRPr>
          </a:p>
        </p:txBody>
      </p:sp>
      <p:sp>
        <p:nvSpPr>
          <p:cNvPr id="27" name="Rectangle 26"/>
          <p:cNvSpPr/>
          <p:nvPr/>
        </p:nvSpPr>
        <p:spPr>
          <a:xfrm>
            <a:off x="7733709" y="3065170"/>
            <a:ext cx="1578593" cy="338554"/>
          </a:xfrm>
          <a:prstGeom prst="rect">
            <a:avLst/>
          </a:prstGeom>
        </p:spPr>
        <p:txBody>
          <a:bodyPr wrap="square">
            <a:spAutoFit/>
          </a:bodyPr>
          <a:lstStyle/>
          <a:p>
            <a:pPr algn="ct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الموظفين المكرمين</a:t>
            </a:r>
            <a:endParaRPr lang="ar-AE" sz="1600" b="1" dirty="0">
              <a:solidFill>
                <a:srgbClr val="B68A35"/>
              </a:solidFill>
              <a:latin typeface="Sakkal Majalla" panose="02000000000000000000" pitchFamily="2" charset="-78"/>
              <a:cs typeface="Sakkal Majalla" panose="02000000000000000000" pitchFamily="2" charset="-78"/>
            </a:endParaRPr>
          </a:p>
        </p:txBody>
      </p:sp>
      <p:sp>
        <p:nvSpPr>
          <p:cNvPr id="30" name="Rectangle 29"/>
          <p:cNvSpPr/>
          <p:nvPr/>
        </p:nvSpPr>
        <p:spPr>
          <a:xfrm>
            <a:off x="5165013" y="3549648"/>
            <a:ext cx="1834885" cy="338554"/>
          </a:xfrm>
          <a:prstGeom prst="rect">
            <a:avLst/>
          </a:prstGeom>
        </p:spPr>
        <p:txBody>
          <a:bodyPr wrap="square">
            <a:spAutoFit/>
          </a:bodyPr>
          <a:lstStyle/>
          <a:p>
            <a:pPr lvl="0" algn="r" rtl="1"/>
            <a:r>
              <a:rPr lang="ar-AE" sz="1600" b="1" dirty="0" smtClean="0">
                <a:solidFill>
                  <a:srgbClr val="B68A35"/>
                </a:solidFill>
                <a:latin typeface="Sakkal Majalla" panose="02000000000000000000" pitchFamily="2" charset="-78"/>
                <a:cs typeface="Sakkal Majalla" panose="02000000000000000000" pitchFamily="2" charset="-78"/>
              </a:rPr>
              <a:t>نسبة السعادة الوظيفية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1" name="Rectangle 30"/>
          <p:cNvSpPr/>
          <p:nvPr/>
        </p:nvSpPr>
        <p:spPr>
          <a:xfrm>
            <a:off x="5126002" y="4815502"/>
            <a:ext cx="1834885" cy="338554"/>
          </a:xfrm>
          <a:prstGeom prst="rect">
            <a:avLst/>
          </a:prstGeom>
        </p:spPr>
        <p:txBody>
          <a:bodyPr wrap="square">
            <a:spAutoFit/>
          </a:bodyPr>
          <a:lstStyle/>
          <a:p>
            <a:pPr lvl="0" algn="r" rtl="1"/>
            <a:r>
              <a:rPr lang="ar-AE" sz="1600" b="1" dirty="0" smtClean="0">
                <a:solidFill>
                  <a:srgbClr val="B68A35"/>
                </a:solidFill>
                <a:latin typeface="Sakkal Majalla" panose="02000000000000000000" pitchFamily="2" charset="-78"/>
                <a:cs typeface="Sakkal Majalla" panose="02000000000000000000" pitchFamily="2" charset="-78"/>
              </a:rPr>
              <a:t>نسبة التناغم الوظيفي</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2" name="Rectangle 31"/>
          <p:cNvSpPr/>
          <p:nvPr/>
        </p:nvSpPr>
        <p:spPr>
          <a:xfrm>
            <a:off x="4879422" y="4134323"/>
            <a:ext cx="2120476" cy="338554"/>
          </a:xfrm>
          <a:prstGeom prst="rect">
            <a:avLst/>
          </a:prstGeom>
        </p:spPr>
        <p:txBody>
          <a:bodyPr wrap="square">
            <a:spAutoFit/>
          </a:bodyPr>
          <a:lstStyle/>
          <a:p>
            <a:pPr lvl="0" algn="r" rtl="1"/>
            <a:r>
              <a:rPr lang="ar-AE" sz="1600" b="1" dirty="0" smtClean="0">
                <a:solidFill>
                  <a:srgbClr val="B68A35"/>
                </a:solidFill>
                <a:latin typeface="Sakkal Majalla" panose="02000000000000000000" pitchFamily="2" charset="-78"/>
                <a:cs typeface="Sakkal Majalla" panose="02000000000000000000" pitchFamily="2" charset="-78"/>
              </a:rPr>
              <a:t>نسبة الإيجابية في بيئة العمل</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3" name="Rectangle 32"/>
          <p:cNvSpPr/>
          <p:nvPr/>
        </p:nvSpPr>
        <p:spPr>
          <a:xfrm>
            <a:off x="5250565" y="5327404"/>
            <a:ext cx="1723348" cy="338554"/>
          </a:xfrm>
          <a:prstGeom prst="rect">
            <a:avLst/>
          </a:prstGeom>
        </p:spPr>
        <p:txBody>
          <a:bodyPr wrap="square">
            <a:spAutoFit/>
          </a:bodyPr>
          <a:lstStyle/>
          <a:p>
            <a:pPr lvl="0" algn="r" rtl="1"/>
            <a:r>
              <a:rPr lang="ar-SA" sz="1600" b="1" dirty="0" smtClean="0">
                <a:solidFill>
                  <a:srgbClr val="B68A35"/>
                </a:solidFill>
                <a:latin typeface="Sakkal Majalla" panose="02000000000000000000" pitchFamily="2" charset="-78"/>
                <a:cs typeface="Sakkal Majalla" panose="02000000000000000000" pitchFamily="2" charset="-78"/>
              </a:rPr>
              <a:t>نسبة ال</a:t>
            </a:r>
            <a:r>
              <a:rPr lang="ar-AE" sz="1600" b="1" dirty="0" smtClean="0">
                <a:solidFill>
                  <a:srgbClr val="B68A35"/>
                </a:solidFill>
                <a:latin typeface="Sakkal Majalla" panose="02000000000000000000" pitchFamily="2" charset="-78"/>
                <a:cs typeface="Sakkal Majalla" panose="02000000000000000000" pitchFamily="2" charset="-78"/>
              </a:rPr>
              <a:t>ولاء الوظيفي</a:t>
            </a:r>
            <a:endParaRPr lang="en-US" sz="1600" b="1" dirty="0">
              <a:solidFill>
                <a:srgbClr val="B68A35"/>
              </a:solidFill>
              <a:latin typeface="Sakkal Majalla" panose="02000000000000000000" pitchFamily="2" charset="-78"/>
              <a:cs typeface="Sakkal Majalla" panose="02000000000000000000" pitchFamily="2" charset="-78"/>
            </a:endParaRPr>
          </a:p>
        </p:txBody>
      </p:sp>
      <p:graphicFrame>
        <p:nvGraphicFramePr>
          <p:cNvPr id="37" name="Chart 36"/>
          <p:cNvGraphicFramePr>
            <a:graphicFrameLocks/>
          </p:cNvGraphicFramePr>
          <p:nvPr>
            <p:extLst>
              <p:ext uri="{D42A27DB-BD31-4B8C-83A1-F6EECF244321}">
                <p14:modId xmlns:p14="http://schemas.microsoft.com/office/powerpoint/2010/main" val="910372843"/>
              </p:ext>
            </p:extLst>
          </p:nvPr>
        </p:nvGraphicFramePr>
        <p:xfrm>
          <a:off x="4717436" y="4707443"/>
          <a:ext cx="953745" cy="789600"/>
        </p:xfrm>
        <a:graphic>
          <a:graphicData uri="http://schemas.openxmlformats.org/drawingml/2006/chart">
            <c:chart xmlns:c="http://schemas.openxmlformats.org/drawingml/2006/chart" xmlns:r="http://schemas.openxmlformats.org/officeDocument/2006/relationships" r:id="rId8"/>
          </a:graphicData>
        </a:graphic>
      </p:graphicFrame>
      <p:cxnSp>
        <p:nvCxnSpPr>
          <p:cNvPr id="41" name="Elbow Connector 40"/>
          <p:cNvCxnSpPr/>
          <p:nvPr/>
        </p:nvCxnSpPr>
        <p:spPr>
          <a:xfrm rot="16200000" flipV="1">
            <a:off x="5195040" y="4553152"/>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V="1">
            <a:off x="7276522" y="4564181"/>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6200000" flipV="1">
            <a:off x="9601879" y="4571880"/>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6200000" flipV="1">
            <a:off x="2537209" y="4571880"/>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6200000" flipV="1">
            <a:off x="221001" y="4571880"/>
            <a:ext cx="4001911" cy="19322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60608" y="3048900"/>
            <a:ext cx="1861348" cy="584775"/>
          </a:xfrm>
          <a:prstGeom prst="rect">
            <a:avLst/>
          </a:prstGeom>
        </p:spPr>
        <p:txBody>
          <a:bodyPr wrap="square">
            <a:spAutoFit/>
          </a:bodyPr>
          <a:lstStyle/>
          <a:p>
            <a:pPr algn="r" rtl="1" fontAlgn="base">
              <a:spcBef>
                <a:spcPct val="0"/>
              </a:spcBef>
              <a:spcAft>
                <a:spcPct val="0"/>
              </a:spcAft>
            </a:pPr>
            <a:r>
              <a:rPr lang="ar-AE" sz="1600" b="1" dirty="0" smtClean="0">
                <a:solidFill>
                  <a:srgbClr val="B68A35"/>
                </a:solidFill>
                <a:latin typeface="Sakkal Majalla" panose="02000000000000000000" pitchFamily="2" charset="-78"/>
                <a:cs typeface="Sakkal Majalla" panose="02000000000000000000" pitchFamily="2" charset="-78"/>
              </a:rPr>
              <a:t>نسبة الموظفين </a:t>
            </a:r>
            <a:r>
              <a:rPr lang="ar-AE" sz="1600" b="1" dirty="0">
                <a:solidFill>
                  <a:srgbClr val="B68A35"/>
                </a:solidFill>
                <a:latin typeface="Sakkal Majalla" panose="02000000000000000000" pitchFamily="2" charset="-78"/>
                <a:cs typeface="Sakkal Majalla" panose="02000000000000000000" pitchFamily="2" charset="-78"/>
              </a:rPr>
              <a:t>المشاركين في بنك المهارات </a:t>
            </a:r>
          </a:p>
        </p:txBody>
      </p:sp>
      <p:sp>
        <p:nvSpPr>
          <p:cNvPr id="49" name="Rectangle 48"/>
          <p:cNvSpPr/>
          <p:nvPr/>
        </p:nvSpPr>
        <p:spPr>
          <a:xfrm>
            <a:off x="2956491" y="3341287"/>
            <a:ext cx="1558255" cy="338554"/>
          </a:xfrm>
          <a:prstGeom prst="rect">
            <a:avLst/>
          </a:prstGeom>
        </p:spPr>
        <p:txBody>
          <a:bodyPr wrap="square">
            <a:spAutoFit/>
          </a:bodyPr>
          <a:lstStyle/>
          <a:p>
            <a:pPr lvl="0" algn="r" rtl="1"/>
            <a:r>
              <a:rPr lang="ar-AE" sz="1600" b="1" dirty="0" smtClean="0">
                <a:solidFill>
                  <a:srgbClr val="B68A35"/>
                </a:solidFill>
                <a:latin typeface="Sakkal Majalla" panose="02000000000000000000" pitchFamily="2" charset="-78"/>
                <a:cs typeface="Sakkal Majalla" panose="02000000000000000000" pitchFamily="2" charset="-78"/>
              </a:rPr>
              <a:t>نسبة المخالفات</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0" name="Rectangle 49"/>
          <p:cNvSpPr/>
          <p:nvPr/>
        </p:nvSpPr>
        <p:spPr>
          <a:xfrm>
            <a:off x="2444038" y="4134323"/>
            <a:ext cx="2147100" cy="338554"/>
          </a:xfrm>
          <a:prstGeom prst="rect">
            <a:avLst/>
          </a:prstGeom>
        </p:spPr>
        <p:txBody>
          <a:bodyPr wrap="square">
            <a:spAutoFit/>
          </a:bodyPr>
          <a:lstStyle/>
          <a:p>
            <a:pPr lvl="0" algn="r" rtl="1"/>
            <a:r>
              <a:rPr lang="ar-AE" sz="1600" b="1" dirty="0" smtClean="0">
                <a:solidFill>
                  <a:srgbClr val="B68A35"/>
                </a:solidFill>
                <a:latin typeface="Sakkal Majalla" panose="02000000000000000000" pitchFamily="2" charset="-78"/>
                <a:cs typeface="Sakkal Majalla" panose="02000000000000000000" pitchFamily="2" charset="-78"/>
              </a:rPr>
              <a:t>نسبة التظلمات التي تم البت فيها</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6" name="Rectangle 35"/>
          <p:cNvSpPr/>
          <p:nvPr/>
        </p:nvSpPr>
        <p:spPr>
          <a:xfrm>
            <a:off x="9716467" y="3307398"/>
            <a:ext cx="1319592" cy="338554"/>
          </a:xfrm>
          <a:prstGeom prst="rect">
            <a:avLst/>
          </a:prstGeom>
        </p:spPr>
        <p:txBody>
          <a:bodyPr wrap="none">
            <a:spAutoFit/>
          </a:bodyPr>
          <a:lstStyle/>
          <a:p>
            <a:pPr algn="ctr" rtl="1" fontAlgn="base">
              <a:spcBef>
                <a:spcPct val="0"/>
              </a:spcBef>
              <a:spcAft>
                <a:spcPct val="0"/>
              </a:spcAft>
            </a:pPr>
            <a:r>
              <a:rPr lang="ar-AE" sz="1600" b="1" dirty="0" smtClean="0">
                <a:latin typeface="Sakkal Majalla" panose="02000000000000000000" pitchFamily="2" charset="-78"/>
                <a:cs typeface="Sakkal Majalla" panose="02000000000000000000" pitchFamily="2" charset="-78"/>
              </a:rPr>
              <a:t> (مؤشر استراتيجي)</a:t>
            </a:r>
            <a:endParaRPr lang="ar-AE"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842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47391" y="6356355"/>
            <a:ext cx="522310" cy="365125"/>
          </a:xfrm>
          <a:solidFill>
            <a:srgbClr val="B68A35"/>
          </a:solidFill>
        </p:spPr>
        <p:txBody>
          <a:bodyPr/>
          <a:lstStyle/>
          <a:p>
            <a:pPr algn="ctr"/>
            <a:fld id="{56427F38-63A5-4D63-9399-D970397CA46A}" type="slidenum">
              <a:rPr lang="en-US" smtClean="0">
                <a:solidFill>
                  <a:schemeClr val="bg1"/>
                </a:solidFill>
              </a:rPr>
              <a:pPr algn="ctr"/>
              <a:t>6</a:t>
            </a:fld>
            <a:endParaRPr lang="en-US" dirty="0">
              <a:solidFill>
                <a:schemeClr val="bg1"/>
              </a:solidFill>
            </a:endParaRPr>
          </a:p>
        </p:txBody>
      </p:sp>
      <p:sp>
        <p:nvSpPr>
          <p:cNvPr id="3" name="Slide Number Placeholder 1"/>
          <p:cNvSpPr txBox="1">
            <a:spLocks/>
          </p:cNvSpPr>
          <p:nvPr/>
        </p:nvSpPr>
        <p:spPr>
          <a:xfrm>
            <a:off x="8737600" y="63563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mtClean="0">
                <a:solidFill>
                  <a:prstClr val="black"/>
                </a:solidFill>
              </a:rPr>
              <a:pPr/>
              <a:t>6</a:t>
            </a:fld>
            <a:endParaRPr lang="en-US">
              <a:solidFill>
                <a:prstClr val="black"/>
              </a:solidFill>
            </a:endParaRPr>
          </a:p>
        </p:txBody>
      </p:sp>
      <p:sp>
        <p:nvSpPr>
          <p:cNvPr id="4" name="Rounded Rectangle 3"/>
          <p:cNvSpPr/>
          <p:nvPr/>
        </p:nvSpPr>
        <p:spPr>
          <a:xfrm>
            <a:off x="6323163" y="0"/>
            <a:ext cx="4796830" cy="6858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61355" y="807241"/>
            <a:ext cx="4952489" cy="147732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spcBef>
                <a:spcPts val="600"/>
              </a:spcBef>
            </a:pPr>
            <a:r>
              <a:rPr lang="ar-AE" sz="3000" b="1" dirty="0">
                <a:ln>
                  <a:solidFill>
                    <a:schemeClr val="tx1"/>
                  </a:solidFill>
                </a:ln>
                <a:latin typeface="Sakkal Majalla" panose="02000000000000000000" pitchFamily="2" charset="-78"/>
                <a:cs typeface="Sakkal Majalla" panose="02000000000000000000" pitchFamily="2" charset="-78"/>
              </a:rPr>
              <a:t>الهدف من </a:t>
            </a:r>
            <a:r>
              <a:rPr lang="ar-AE" sz="3000" b="1" dirty="0" smtClean="0">
                <a:ln>
                  <a:solidFill>
                    <a:schemeClr val="tx1"/>
                  </a:solidFill>
                </a:ln>
                <a:latin typeface="Sakkal Majalla" panose="02000000000000000000" pitchFamily="2" charset="-78"/>
                <a:cs typeface="Sakkal Majalla" panose="02000000000000000000" pitchFamily="2" charset="-78"/>
              </a:rPr>
              <a:t>قياس مستوى تطور ممارسات الموارد البشرية الحكومية </a:t>
            </a:r>
            <a:br>
              <a:rPr lang="ar-AE" sz="3000" b="1" dirty="0" smtClean="0">
                <a:ln>
                  <a:solidFill>
                    <a:schemeClr val="tx1"/>
                  </a:solidFill>
                </a:ln>
                <a:latin typeface="Sakkal Majalla" panose="02000000000000000000" pitchFamily="2" charset="-78"/>
                <a:cs typeface="Sakkal Majalla" panose="02000000000000000000" pitchFamily="2" charset="-78"/>
              </a:rPr>
            </a:br>
            <a:r>
              <a:rPr lang="en-US" sz="3000" b="1" dirty="0" smtClean="0">
                <a:ln>
                  <a:solidFill>
                    <a:schemeClr val="tx1"/>
                  </a:solidFill>
                </a:ln>
                <a:latin typeface="Sakkal Majalla" panose="02000000000000000000" pitchFamily="2" charset="-78"/>
                <a:cs typeface="Sakkal Majalla" panose="02000000000000000000" pitchFamily="2" charset="-78"/>
              </a:rPr>
              <a:t>(HRMI)</a:t>
            </a:r>
            <a:endParaRPr lang="en-US" sz="3000" b="1" dirty="0">
              <a:ln>
                <a:solidFill>
                  <a:schemeClr val="tx1"/>
                </a:solidFill>
              </a:ln>
              <a:latin typeface="Sakkal Majalla" panose="02000000000000000000" pitchFamily="2" charset="-78"/>
              <a:cs typeface="Sakkal Majalla" panose="02000000000000000000" pitchFamily="2" charset="-78"/>
            </a:endParaRPr>
          </a:p>
        </p:txBody>
      </p:sp>
      <p:sp>
        <p:nvSpPr>
          <p:cNvPr id="6" name="TextBox 5"/>
          <p:cNvSpPr txBox="1"/>
          <p:nvPr/>
        </p:nvSpPr>
        <p:spPr>
          <a:xfrm>
            <a:off x="307282" y="2996488"/>
            <a:ext cx="5110194" cy="923330"/>
          </a:xfrm>
          <a:prstGeom prst="rect">
            <a:avLst/>
          </a:prstGeom>
        </p:spPr>
        <p:txBody>
          <a:bodyPr wrap="square">
            <a:spAutoFit/>
          </a:bodyPr>
          <a:lstStyle>
            <a:defPPr>
              <a:defRPr lang="en-US"/>
            </a:defPPr>
            <a:lvl1pPr algn="r" rtl="1">
              <a:spcBef>
                <a:spcPts val="600"/>
              </a:spcBef>
              <a:defRPr b="1">
                <a:latin typeface="Dubai" panose="020B0503030403030204" pitchFamily="34" charset="-78"/>
                <a:cs typeface="Dubai" panose="020B0503030403030204" pitchFamily="34" charset="-78"/>
              </a:defRPr>
            </a:lvl1pPr>
          </a:lstStyle>
          <a:p>
            <a:pPr algn="justLow">
              <a:spcBef>
                <a:spcPts val="0"/>
              </a:spcBef>
            </a:pPr>
            <a:r>
              <a:rPr lang="ar-AE" b="0" dirty="0" smtClean="0">
                <a:latin typeface="Sakkal Majalla" panose="02000000000000000000" pitchFamily="2" charset="-78"/>
                <a:cs typeface="Sakkal Majalla" panose="02000000000000000000" pitchFamily="2" charset="-78"/>
              </a:rPr>
              <a:t>تطوير مستوى أداء إدارات الموارد البشرية وفقا لأفضل </a:t>
            </a:r>
            <a:r>
              <a:rPr lang="ar-AE" b="0" dirty="0">
                <a:latin typeface="Sakkal Majalla" panose="02000000000000000000" pitchFamily="2" charset="-78"/>
                <a:cs typeface="Sakkal Majalla" panose="02000000000000000000" pitchFamily="2" charset="-78"/>
              </a:rPr>
              <a:t>ا</a:t>
            </a:r>
            <a:r>
              <a:rPr lang="ar-AE" b="0" dirty="0" smtClean="0">
                <a:latin typeface="Sakkal Majalla" panose="02000000000000000000" pitchFamily="2" charset="-78"/>
                <a:cs typeface="Sakkal Majalla" panose="02000000000000000000" pitchFamily="2" charset="-78"/>
              </a:rPr>
              <a:t>لمعايير و الممارسات العالمية بحيث يكون لها تأثير عالي في وظائفها على تطور الأفراد و تحقيق استراتيجية المؤسسات. </a:t>
            </a:r>
          </a:p>
        </p:txBody>
      </p:sp>
      <p:sp>
        <p:nvSpPr>
          <p:cNvPr id="7" name="TextBox 6"/>
          <p:cNvSpPr txBox="1"/>
          <p:nvPr/>
        </p:nvSpPr>
        <p:spPr>
          <a:xfrm>
            <a:off x="307282" y="1060935"/>
            <a:ext cx="5057230" cy="1200329"/>
          </a:xfrm>
          <a:prstGeom prst="rect">
            <a:avLst/>
          </a:prstGeom>
        </p:spPr>
        <p:txBody>
          <a:bodyPr wrap="square">
            <a:spAutoFit/>
          </a:bodyPr>
          <a:lstStyle>
            <a:defPPr>
              <a:defRPr lang="en-US"/>
            </a:defPPr>
            <a:lvl1pPr algn="r" rtl="1">
              <a:spcBef>
                <a:spcPts val="600"/>
              </a:spcBef>
              <a:defRPr b="1">
                <a:latin typeface="Dubai" panose="020B0503030403030204" pitchFamily="34" charset="-78"/>
                <a:cs typeface="Dubai" panose="020B0503030403030204" pitchFamily="34" charset="-78"/>
              </a:defRPr>
            </a:lvl1pPr>
          </a:lstStyle>
          <a:p>
            <a:pPr algn="justLow">
              <a:spcBef>
                <a:spcPts val="0"/>
              </a:spcBef>
            </a:pPr>
            <a:r>
              <a:rPr lang="ar-AE" b="0" dirty="0" smtClean="0">
                <a:latin typeface="Sakkal Majalla" panose="02000000000000000000" pitchFamily="2" charset="-78"/>
                <a:cs typeface="Sakkal Majalla" panose="02000000000000000000" pitchFamily="2" charset="-78"/>
              </a:rPr>
              <a:t>تطبيق نموذج موحد و موضوعي لقياس مستوى تطور ممارسات الموارد البشرية </a:t>
            </a:r>
            <a:r>
              <a:rPr lang="en-US" b="0" dirty="0" smtClean="0">
                <a:latin typeface="Sakkal Majalla" panose="02000000000000000000" pitchFamily="2" charset="-78"/>
                <a:cs typeface="Sakkal Majalla" panose="02000000000000000000" pitchFamily="2" charset="-78"/>
              </a:rPr>
              <a:t> (HRMI)</a:t>
            </a:r>
            <a:r>
              <a:rPr lang="ar-AE" b="0" dirty="0" smtClean="0">
                <a:latin typeface="Sakkal Majalla" panose="02000000000000000000" pitchFamily="2" charset="-78"/>
                <a:cs typeface="Sakkal Majalla" panose="02000000000000000000" pitchFamily="2" charset="-78"/>
              </a:rPr>
              <a:t>في الحكومة الاتحادية يتناسب مع التوجهات العالمية وأفضل الممارسات المعمول بها، وبما يتناسب مع رؤية الإمارات 2021 ومئوية الإمارات 2071.</a:t>
            </a:r>
            <a:endParaRPr lang="en-US" b="0" dirty="0">
              <a:latin typeface="Sakkal Majalla" panose="02000000000000000000" pitchFamily="2" charset="-78"/>
              <a:cs typeface="Sakkal Majalla" panose="02000000000000000000" pitchFamily="2" charset="-78"/>
            </a:endParaRPr>
          </a:p>
        </p:txBody>
      </p:sp>
      <p:sp>
        <p:nvSpPr>
          <p:cNvPr id="8" name="TextBox 7"/>
          <p:cNvSpPr txBox="1"/>
          <p:nvPr/>
        </p:nvSpPr>
        <p:spPr>
          <a:xfrm>
            <a:off x="287127" y="4623843"/>
            <a:ext cx="5122948" cy="923330"/>
          </a:xfrm>
          <a:prstGeom prst="rect">
            <a:avLst/>
          </a:prstGeom>
        </p:spPr>
        <p:txBody>
          <a:bodyPr wrap="square">
            <a:spAutoFit/>
          </a:bodyPr>
          <a:lstStyle>
            <a:defPPr>
              <a:defRPr lang="en-US"/>
            </a:defPPr>
            <a:lvl1pPr algn="r" rtl="1">
              <a:spcBef>
                <a:spcPts val="600"/>
              </a:spcBef>
              <a:defRPr b="1">
                <a:latin typeface="Dubai" panose="020B0503030403030204" pitchFamily="34" charset="-78"/>
                <a:cs typeface="Dubai" panose="020B0503030403030204" pitchFamily="34" charset="-78"/>
              </a:defRPr>
            </a:lvl1pPr>
          </a:lstStyle>
          <a:p>
            <a:pPr algn="justLow">
              <a:lnSpc>
                <a:spcPct val="150000"/>
              </a:lnSpc>
              <a:spcBef>
                <a:spcPts val="0"/>
              </a:spcBef>
            </a:pPr>
            <a:r>
              <a:rPr lang="ar-AE" b="0" dirty="0" smtClean="0">
                <a:latin typeface="Sakkal Majalla" panose="02000000000000000000" pitchFamily="2" charset="-78"/>
                <a:cs typeface="Sakkal Majalla" panose="02000000000000000000" pitchFamily="2" charset="-78"/>
              </a:rPr>
              <a:t>التحسين المستمر لوظائف الموارد البشرية من خلال تطوير خطط عمل و تبني مبادرات و مشاريع </a:t>
            </a:r>
            <a:r>
              <a:rPr lang="ar-AE" b="0" dirty="0">
                <a:latin typeface="Sakkal Majalla" panose="02000000000000000000" pitchFamily="2" charset="-78"/>
                <a:cs typeface="Sakkal Majalla" panose="02000000000000000000" pitchFamily="2" charset="-78"/>
              </a:rPr>
              <a:t>تسهم في </a:t>
            </a:r>
            <a:r>
              <a:rPr lang="ar-AE" b="0" dirty="0" smtClean="0">
                <a:latin typeface="Sakkal Majalla" panose="02000000000000000000" pitchFamily="2" charset="-78"/>
                <a:cs typeface="Sakkal Majalla" panose="02000000000000000000" pitchFamily="2" charset="-78"/>
              </a:rPr>
              <a:t>رفع مستوى تطور الموارد </a:t>
            </a:r>
            <a:r>
              <a:rPr lang="ar-AE" b="0" dirty="0">
                <a:latin typeface="Sakkal Majalla" panose="02000000000000000000" pitchFamily="2" charset="-78"/>
                <a:cs typeface="Sakkal Majalla" panose="02000000000000000000" pitchFamily="2" charset="-78"/>
              </a:rPr>
              <a:t>البشرية إلى مستوى </a:t>
            </a:r>
            <a:r>
              <a:rPr lang="ar-AE" b="0" dirty="0" smtClean="0">
                <a:latin typeface="Sakkal Majalla" panose="02000000000000000000" pitchFamily="2" charset="-78"/>
                <a:cs typeface="Sakkal Majalla" panose="02000000000000000000" pitchFamily="2" charset="-78"/>
              </a:rPr>
              <a:t>أفضل. </a:t>
            </a:r>
            <a:endParaRPr lang="en-US" b="0" dirty="0">
              <a:latin typeface="Sakkal Majalla" panose="02000000000000000000" pitchFamily="2" charset="-78"/>
              <a:cs typeface="Sakkal Majalla" panose="02000000000000000000" pitchFamily="2" charset="-78"/>
            </a:endParaRPr>
          </a:p>
        </p:txBody>
      </p:sp>
      <p:sp>
        <p:nvSpPr>
          <p:cNvPr id="9" name="Freeform 5">
            <a:extLst>
              <a:ext uri="{FF2B5EF4-FFF2-40B4-BE49-F238E27FC236}">
                <a16:creationId xmlns:a16="http://schemas.microsoft.com/office/drawing/2014/main" xmlns="" id="{1668D5A2-EF9D-4989-B9DD-E4070CBD9C20}"/>
              </a:ext>
            </a:extLst>
          </p:cNvPr>
          <p:cNvSpPr>
            <a:spLocks/>
          </p:cNvSpPr>
          <p:nvPr/>
        </p:nvSpPr>
        <p:spPr bwMode="auto">
          <a:xfrm>
            <a:off x="6838662" y="3030717"/>
            <a:ext cx="4118969" cy="3056872"/>
          </a:xfrm>
          <a:custGeom>
            <a:avLst/>
            <a:gdLst>
              <a:gd name="T0" fmla="*/ 406 w 2747"/>
              <a:gd name="T1" fmla="*/ 1820 h 1968"/>
              <a:gd name="T2" fmla="*/ 679 w 2747"/>
              <a:gd name="T3" fmla="*/ 1968 h 1968"/>
              <a:gd name="T4" fmla="*/ 852 w 2747"/>
              <a:gd name="T5" fmla="*/ 1919 h 1968"/>
              <a:gd name="T6" fmla="*/ 971 w 2747"/>
              <a:gd name="T7" fmla="*/ 1941 h 1968"/>
              <a:gd name="T8" fmla="*/ 1245 w 2747"/>
              <a:gd name="T9" fmla="*/ 1792 h 1968"/>
              <a:gd name="T10" fmla="*/ 1251 w 2747"/>
              <a:gd name="T11" fmla="*/ 1792 h 1968"/>
              <a:gd name="T12" fmla="*/ 1571 w 2747"/>
              <a:gd name="T13" fmla="*/ 1530 h 1968"/>
              <a:gd name="T14" fmla="*/ 1692 w 2747"/>
              <a:gd name="T15" fmla="*/ 1554 h 1968"/>
              <a:gd name="T16" fmla="*/ 1994 w 2747"/>
              <a:gd name="T17" fmla="*/ 1351 h 1968"/>
              <a:gd name="T18" fmla="*/ 2160 w 2747"/>
              <a:gd name="T19" fmla="*/ 1397 h 1968"/>
              <a:gd name="T20" fmla="*/ 2456 w 2747"/>
              <a:gd name="T21" fmla="*/ 1207 h 1968"/>
              <a:gd name="T22" fmla="*/ 2747 w 2747"/>
              <a:gd name="T23" fmla="*/ 882 h 1968"/>
              <a:gd name="T24" fmla="*/ 2505 w 2747"/>
              <a:gd name="T25" fmla="*/ 567 h 1968"/>
              <a:gd name="T26" fmla="*/ 2114 w 2747"/>
              <a:gd name="T27" fmla="*/ 230 h 1968"/>
              <a:gd name="T28" fmla="*/ 2036 w 2747"/>
              <a:gd name="T29" fmla="*/ 238 h 1968"/>
              <a:gd name="T30" fmla="*/ 1884 w 2747"/>
              <a:gd name="T31" fmla="*/ 138 h 1968"/>
              <a:gd name="T32" fmla="*/ 1831 w 2747"/>
              <a:gd name="T33" fmla="*/ 147 h 1968"/>
              <a:gd name="T34" fmla="*/ 1523 w 2747"/>
              <a:gd name="T35" fmla="*/ 0 h 1968"/>
              <a:gd name="T36" fmla="*/ 1196 w 2747"/>
              <a:gd name="T37" fmla="*/ 174 h 1968"/>
              <a:gd name="T38" fmla="*/ 956 w 2747"/>
              <a:gd name="T39" fmla="*/ 92 h 1968"/>
              <a:gd name="T40" fmla="*/ 593 w 2747"/>
              <a:gd name="T41" fmla="*/ 330 h 1968"/>
              <a:gd name="T42" fmla="*/ 576 w 2747"/>
              <a:gd name="T43" fmla="*/ 330 h 1968"/>
              <a:gd name="T44" fmla="*/ 181 w 2747"/>
              <a:gd name="T45" fmla="*/ 725 h 1968"/>
              <a:gd name="T46" fmla="*/ 186 w 2747"/>
              <a:gd name="T47" fmla="*/ 789 h 1968"/>
              <a:gd name="T48" fmla="*/ 77 w 2747"/>
              <a:gd name="T49" fmla="*/ 944 h 1968"/>
              <a:gd name="T50" fmla="*/ 126 w 2747"/>
              <a:gd name="T51" fmla="*/ 1062 h 1968"/>
              <a:gd name="T52" fmla="*/ 0 w 2747"/>
              <a:gd name="T53" fmla="*/ 1374 h 1968"/>
              <a:gd name="T54" fmla="*/ 406 w 2747"/>
              <a:gd name="T55" fmla="*/ 182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7" h="1968">
                <a:moveTo>
                  <a:pt x="406" y="1820"/>
                </a:moveTo>
                <a:cubicBezTo>
                  <a:pt x="465" y="1909"/>
                  <a:pt x="565" y="1968"/>
                  <a:pt x="679" y="1968"/>
                </a:cubicBezTo>
                <a:cubicBezTo>
                  <a:pt x="743" y="1968"/>
                  <a:pt x="802" y="1950"/>
                  <a:pt x="852" y="1919"/>
                </a:cubicBezTo>
                <a:cubicBezTo>
                  <a:pt x="889" y="1933"/>
                  <a:pt x="929" y="1941"/>
                  <a:pt x="971" y="1941"/>
                </a:cubicBezTo>
                <a:cubicBezTo>
                  <a:pt x="1086" y="1941"/>
                  <a:pt x="1187" y="1882"/>
                  <a:pt x="1245" y="1792"/>
                </a:cubicBezTo>
                <a:cubicBezTo>
                  <a:pt x="1247" y="1792"/>
                  <a:pt x="1249" y="1792"/>
                  <a:pt x="1251" y="1792"/>
                </a:cubicBezTo>
                <a:cubicBezTo>
                  <a:pt x="1409" y="1792"/>
                  <a:pt x="1541" y="1679"/>
                  <a:pt x="1571" y="1530"/>
                </a:cubicBezTo>
                <a:cubicBezTo>
                  <a:pt x="1608" y="1545"/>
                  <a:pt x="1649" y="1554"/>
                  <a:pt x="1692" y="1554"/>
                </a:cubicBezTo>
                <a:cubicBezTo>
                  <a:pt x="1829" y="1554"/>
                  <a:pt x="1945" y="1470"/>
                  <a:pt x="1994" y="1351"/>
                </a:cubicBezTo>
                <a:cubicBezTo>
                  <a:pt x="2043" y="1380"/>
                  <a:pt x="2099" y="1397"/>
                  <a:pt x="2160" y="1397"/>
                </a:cubicBezTo>
                <a:cubicBezTo>
                  <a:pt x="2292" y="1397"/>
                  <a:pt x="2405" y="1319"/>
                  <a:pt x="2456" y="1207"/>
                </a:cubicBezTo>
                <a:cubicBezTo>
                  <a:pt x="2620" y="1189"/>
                  <a:pt x="2747" y="1051"/>
                  <a:pt x="2747" y="882"/>
                </a:cubicBezTo>
                <a:cubicBezTo>
                  <a:pt x="2747" y="731"/>
                  <a:pt x="2644" y="604"/>
                  <a:pt x="2505" y="567"/>
                </a:cubicBezTo>
                <a:cubicBezTo>
                  <a:pt x="2477" y="377"/>
                  <a:pt x="2313" y="230"/>
                  <a:pt x="2114" y="230"/>
                </a:cubicBezTo>
                <a:cubicBezTo>
                  <a:pt x="2087" y="230"/>
                  <a:pt x="2061" y="233"/>
                  <a:pt x="2036" y="238"/>
                </a:cubicBezTo>
                <a:cubicBezTo>
                  <a:pt x="2010" y="179"/>
                  <a:pt x="1952" y="138"/>
                  <a:pt x="1884" y="138"/>
                </a:cubicBezTo>
                <a:cubicBezTo>
                  <a:pt x="1865" y="138"/>
                  <a:pt x="1847" y="141"/>
                  <a:pt x="1831" y="147"/>
                </a:cubicBezTo>
                <a:cubicBezTo>
                  <a:pt x="1758" y="57"/>
                  <a:pt x="1648" y="0"/>
                  <a:pt x="1523" y="0"/>
                </a:cubicBezTo>
                <a:cubicBezTo>
                  <a:pt x="1387" y="0"/>
                  <a:pt x="1267" y="69"/>
                  <a:pt x="1196" y="174"/>
                </a:cubicBezTo>
                <a:cubicBezTo>
                  <a:pt x="1129" y="123"/>
                  <a:pt x="1046" y="92"/>
                  <a:pt x="956" y="92"/>
                </a:cubicBezTo>
                <a:cubicBezTo>
                  <a:pt x="793" y="92"/>
                  <a:pt x="653" y="190"/>
                  <a:pt x="593" y="330"/>
                </a:cubicBezTo>
                <a:cubicBezTo>
                  <a:pt x="587" y="330"/>
                  <a:pt x="581" y="330"/>
                  <a:pt x="576" y="330"/>
                </a:cubicBezTo>
                <a:cubicBezTo>
                  <a:pt x="357" y="330"/>
                  <a:pt x="181" y="507"/>
                  <a:pt x="181" y="725"/>
                </a:cubicBezTo>
                <a:cubicBezTo>
                  <a:pt x="181" y="747"/>
                  <a:pt x="182" y="768"/>
                  <a:pt x="186" y="789"/>
                </a:cubicBezTo>
                <a:cubicBezTo>
                  <a:pt x="122" y="812"/>
                  <a:pt x="77" y="873"/>
                  <a:pt x="77" y="944"/>
                </a:cubicBezTo>
                <a:cubicBezTo>
                  <a:pt x="77" y="990"/>
                  <a:pt x="96" y="1032"/>
                  <a:pt x="126" y="1062"/>
                </a:cubicBezTo>
                <a:cubicBezTo>
                  <a:pt x="48" y="1142"/>
                  <a:pt x="0" y="1252"/>
                  <a:pt x="0" y="1374"/>
                </a:cubicBezTo>
                <a:cubicBezTo>
                  <a:pt x="0" y="1607"/>
                  <a:pt x="178" y="1799"/>
                  <a:pt x="406" y="1820"/>
                </a:cubicBezTo>
                <a:close/>
              </a:path>
            </a:pathLst>
          </a:custGeom>
          <a:ln>
            <a:solidFill>
              <a:srgbClr val="B68A35"/>
            </a:solidFill>
            <a:headEnd/>
            <a:tailEn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grpSp>
        <p:nvGrpSpPr>
          <p:cNvPr id="10" name="Group 9">
            <a:extLst>
              <a:ext uri="{FF2B5EF4-FFF2-40B4-BE49-F238E27FC236}">
                <a16:creationId xmlns:a16="http://schemas.microsoft.com/office/drawing/2014/main" xmlns="" id="{4AA56DDC-977E-48C4-97DF-733FCBEDCD3E}"/>
              </a:ext>
            </a:extLst>
          </p:cNvPr>
          <p:cNvGrpSpPr/>
          <p:nvPr/>
        </p:nvGrpSpPr>
        <p:grpSpPr>
          <a:xfrm>
            <a:off x="9409271" y="4363156"/>
            <a:ext cx="357388" cy="371309"/>
            <a:chOff x="5132388" y="3533775"/>
            <a:chExt cx="568325" cy="569912"/>
          </a:xfrm>
          <a:solidFill>
            <a:srgbClr val="DADFE1"/>
          </a:solidFill>
          <a:effectLst/>
        </p:grpSpPr>
        <p:sp>
          <p:nvSpPr>
            <p:cNvPr id="11" name="Freeform 6">
              <a:extLst>
                <a:ext uri="{FF2B5EF4-FFF2-40B4-BE49-F238E27FC236}">
                  <a16:creationId xmlns:a16="http://schemas.microsoft.com/office/drawing/2014/main" xmlns="" id="{F86CBBE3-4C5F-426D-B19E-CDF49A22F6DC}"/>
                </a:ext>
              </a:extLst>
            </p:cNvPr>
            <p:cNvSpPr>
              <a:spLocks noEditPoints="1"/>
            </p:cNvSpPr>
            <p:nvPr/>
          </p:nvSpPr>
          <p:spPr bwMode="auto">
            <a:xfrm>
              <a:off x="5132388" y="3533775"/>
              <a:ext cx="568325" cy="569912"/>
            </a:xfrm>
            <a:custGeom>
              <a:avLst/>
              <a:gdLst>
                <a:gd name="T0" fmla="*/ 85 w 254"/>
                <a:gd name="T1" fmla="*/ 215 h 254"/>
                <a:gd name="T2" fmla="*/ 90 w 254"/>
                <a:gd name="T3" fmla="*/ 249 h 254"/>
                <a:gd name="T4" fmla="*/ 119 w 254"/>
                <a:gd name="T5" fmla="*/ 254 h 254"/>
                <a:gd name="T6" fmla="*/ 135 w 254"/>
                <a:gd name="T7" fmla="*/ 224 h 254"/>
                <a:gd name="T8" fmla="*/ 160 w 254"/>
                <a:gd name="T9" fmla="*/ 219 h 254"/>
                <a:gd name="T10" fmla="*/ 187 w 254"/>
                <a:gd name="T11" fmla="*/ 239 h 254"/>
                <a:gd name="T12" fmla="*/ 212 w 254"/>
                <a:gd name="T13" fmla="*/ 222 h 254"/>
                <a:gd name="T14" fmla="*/ 202 w 254"/>
                <a:gd name="T15" fmla="*/ 189 h 254"/>
                <a:gd name="T16" fmla="*/ 215 w 254"/>
                <a:gd name="T17" fmla="*/ 169 h 254"/>
                <a:gd name="T18" fmla="*/ 249 w 254"/>
                <a:gd name="T19" fmla="*/ 164 h 254"/>
                <a:gd name="T20" fmla="*/ 254 w 254"/>
                <a:gd name="T21" fmla="*/ 134 h 254"/>
                <a:gd name="T22" fmla="*/ 224 w 254"/>
                <a:gd name="T23" fmla="*/ 118 h 254"/>
                <a:gd name="T24" fmla="*/ 218 w 254"/>
                <a:gd name="T25" fmla="*/ 95 h 254"/>
                <a:gd name="T26" fmla="*/ 239 w 254"/>
                <a:gd name="T27" fmla="*/ 67 h 254"/>
                <a:gd name="T28" fmla="*/ 222 w 254"/>
                <a:gd name="T29" fmla="*/ 43 h 254"/>
                <a:gd name="T30" fmla="*/ 189 w 254"/>
                <a:gd name="T31" fmla="*/ 53 h 254"/>
                <a:gd name="T32" fmla="*/ 169 w 254"/>
                <a:gd name="T33" fmla="*/ 40 h 254"/>
                <a:gd name="T34" fmla="*/ 164 w 254"/>
                <a:gd name="T35" fmla="*/ 6 h 254"/>
                <a:gd name="T36" fmla="*/ 134 w 254"/>
                <a:gd name="T37" fmla="*/ 0 h 254"/>
                <a:gd name="T38" fmla="*/ 119 w 254"/>
                <a:gd name="T39" fmla="*/ 31 h 254"/>
                <a:gd name="T40" fmla="*/ 94 w 254"/>
                <a:gd name="T41" fmla="*/ 36 h 254"/>
                <a:gd name="T42" fmla="*/ 67 w 254"/>
                <a:gd name="T43" fmla="*/ 15 h 254"/>
                <a:gd name="T44" fmla="*/ 42 w 254"/>
                <a:gd name="T45" fmla="*/ 33 h 254"/>
                <a:gd name="T46" fmla="*/ 52 w 254"/>
                <a:gd name="T47" fmla="*/ 65 h 254"/>
                <a:gd name="T48" fmla="*/ 39 w 254"/>
                <a:gd name="T49" fmla="*/ 86 h 254"/>
                <a:gd name="T50" fmla="*/ 6 w 254"/>
                <a:gd name="T51" fmla="*/ 91 h 254"/>
                <a:gd name="T52" fmla="*/ 0 w 254"/>
                <a:gd name="T53" fmla="*/ 121 h 254"/>
                <a:gd name="T54" fmla="*/ 30 w 254"/>
                <a:gd name="T55" fmla="*/ 136 h 254"/>
                <a:gd name="T56" fmla="*/ 35 w 254"/>
                <a:gd name="T57" fmla="*/ 160 h 254"/>
                <a:gd name="T58" fmla="*/ 15 w 254"/>
                <a:gd name="T59" fmla="*/ 187 h 254"/>
                <a:gd name="T60" fmla="*/ 32 w 254"/>
                <a:gd name="T61" fmla="*/ 212 h 254"/>
                <a:gd name="T62" fmla="*/ 64 w 254"/>
                <a:gd name="T63" fmla="*/ 201 h 254"/>
                <a:gd name="T64" fmla="*/ 85 w 254"/>
                <a:gd name="T65" fmla="*/ 215 h 254"/>
                <a:gd name="T66" fmla="*/ 93 w 254"/>
                <a:gd name="T67" fmla="*/ 160 h 254"/>
                <a:gd name="T68" fmla="*/ 79 w 254"/>
                <a:gd name="T69" fmla="*/ 126 h 254"/>
                <a:gd name="T70" fmla="*/ 81 w 254"/>
                <a:gd name="T71" fmla="*/ 115 h 254"/>
                <a:gd name="T72" fmla="*/ 128 w 254"/>
                <a:gd name="T73" fmla="*/ 79 h 254"/>
                <a:gd name="T74" fmla="*/ 175 w 254"/>
                <a:gd name="T75" fmla="*/ 128 h 254"/>
                <a:gd name="T76" fmla="*/ 173 w 254"/>
                <a:gd name="T77" fmla="*/ 140 h 254"/>
                <a:gd name="T78" fmla="*/ 173 w 254"/>
                <a:gd name="T79" fmla="*/ 140 h 254"/>
                <a:gd name="T80" fmla="*/ 126 w 254"/>
                <a:gd name="T81" fmla="*/ 175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90" y="249"/>
                    <a:pt x="90" y="249"/>
                    <a:pt x="90" y="249"/>
                  </a:cubicBezTo>
                  <a:cubicBezTo>
                    <a:pt x="119" y="254"/>
                    <a:pt x="119" y="254"/>
                    <a:pt x="119" y="254"/>
                  </a:cubicBezTo>
                  <a:cubicBezTo>
                    <a:pt x="135" y="224"/>
                    <a:pt x="135" y="224"/>
                    <a:pt x="135" y="224"/>
                  </a:cubicBezTo>
                  <a:cubicBezTo>
                    <a:pt x="144" y="223"/>
                    <a:pt x="152" y="221"/>
                    <a:pt x="160" y="219"/>
                  </a:cubicBezTo>
                  <a:cubicBezTo>
                    <a:pt x="187" y="239"/>
                    <a:pt x="187" y="239"/>
                    <a:pt x="187" y="239"/>
                  </a:cubicBezTo>
                  <a:cubicBezTo>
                    <a:pt x="212" y="222"/>
                    <a:pt x="212" y="222"/>
                    <a:pt x="212" y="222"/>
                  </a:cubicBezTo>
                  <a:cubicBezTo>
                    <a:pt x="202" y="189"/>
                    <a:pt x="202" y="189"/>
                    <a:pt x="202" y="189"/>
                  </a:cubicBezTo>
                  <a:cubicBezTo>
                    <a:pt x="207" y="183"/>
                    <a:pt x="211" y="176"/>
                    <a:pt x="215" y="169"/>
                  </a:cubicBezTo>
                  <a:cubicBezTo>
                    <a:pt x="249" y="164"/>
                    <a:pt x="249" y="164"/>
                    <a:pt x="249" y="164"/>
                  </a:cubicBezTo>
                  <a:cubicBezTo>
                    <a:pt x="254" y="134"/>
                    <a:pt x="254" y="134"/>
                    <a:pt x="254" y="134"/>
                  </a:cubicBezTo>
                  <a:cubicBezTo>
                    <a:pt x="224" y="118"/>
                    <a:pt x="224" y="118"/>
                    <a:pt x="224" y="118"/>
                  </a:cubicBezTo>
                  <a:cubicBezTo>
                    <a:pt x="223" y="110"/>
                    <a:pt x="221" y="102"/>
                    <a:pt x="218" y="95"/>
                  </a:cubicBezTo>
                  <a:cubicBezTo>
                    <a:pt x="239" y="67"/>
                    <a:pt x="239" y="67"/>
                    <a:pt x="239" y="67"/>
                  </a:cubicBezTo>
                  <a:cubicBezTo>
                    <a:pt x="222" y="43"/>
                    <a:pt x="222" y="43"/>
                    <a:pt x="222" y="43"/>
                  </a:cubicBezTo>
                  <a:cubicBezTo>
                    <a:pt x="189" y="53"/>
                    <a:pt x="189" y="53"/>
                    <a:pt x="189" y="53"/>
                  </a:cubicBezTo>
                  <a:cubicBezTo>
                    <a:pt x="183" y="48"/>
                    <a:pt x="176" y="43"/>
                    <a:pt x="169" y="40"/>
                  </a:cubicBezTo>
                  <a:cubicBezTo>
                    <a:pt x="164" y="6"/>
                    <a:pt x="164" y="6"/>
                    <a:pt x="164" y="6"/>
                  </a:cubicBezTo>
                  <a:cubicBezTo>
                    <a:pt x="134" y="0"/>
                    <a:pt x="134" y="0"/>
                    <a:pt x="134" y="0"/>
                  </a:cubicBezTo>
                  <a:cubicBezTo>
                    <a:pt x="119" y="31"/>
                    <a:pt x="119" y="31"/>
                    <a:pt x="119" y="31"/>
                  </a:cubicBezTo>
                  <a:cubicBezTo>
                    <a:pt x="110" y="31"/>
                    <a:pt x="102" y="33"/>
                    <a:pt x="94" y="36"/>
                  </a:cubicBezTo>
                  <a:cubicBezTo>
                    <a:pt x="67" y="15"/>
                    <a:pt x="67" y="15"/>
                    <a:pt x="67" y="15"/>
                  </a:cubicBezTo>
                  <a:cubicBezTo>
                    <a:pt x="42" y="33"/>
                    <a:pt x="42" y="33"/>
                    <a:pt x="42" y="33"/>
                  </a:cubicBezTo>
                  <a:cubicBezTo>
                    <a:pt x="52" y="65"/>
                    <a:pt x="52" y="65"/>
                    <a:pt x="52" y="65"/>
                  </a:cubicBezTo>
                  <a:cubicBezTo>
                    <a:pt x="47" y="72"/>
                    <a:pt x="43" y="79"/>
                    <a:pt x="39" y="86"/>
                  </a:cubicBezTo>
                  <a:cubicBezTo>
                    <a:pt x="6" y="91"/>
                    <a:pt x="6" y="91"/>
                    <a:pt x="6" y="91"/>
                  </a:cubicBezTo>
                  <a:cubicBezTo>
                    <a:pt x="0" y="121"/>
                    <a:pt x="0" y="121"/>
                    <a:pt x="0" y="121"/>
                  </a:cubicBezTo>
                  <a:cubicBezTo>
                    <a:pt x="30" y="136"/>
                    <a:pt x="30" y="136"/>
                    <a:pt x="30" y="136"/>
                  </a:cubicBezTo>
                  <a:cubicBezTo>
                    <a:pt x="31" y="144"/>
                    <a:pt x="33" y="152"/>
                    <a:pt x="35" y="160"/>
                  </a:cubicBezTo>
                  <a:cubicBezTo>
                    <a:pt x="15" y="187"/>
                    <a:pt x="15" y="187"/>
                    <a:pt x="15" y="187"/>
                  </a:cubicBezTo>
                  <a:cubicBezTo>
                    <a:pt x="32" y="212"/>
                    <a:pt x="32" y="212"/>
                    <a:pt x="32" y="212"/>
                  </a:cubicBezTo>
                  <a:cubicBezTo>
                    <a:pt x="64" y="201"/>
                    <a:pt x="64" y="201"/>
                    <a:pt x="64" y="201"/>
                  </a:cubicBezTo>
                  <a:cubicBezTo>
                    <a:pt x="71" y="207"/>
                    <a:pt x="78" y="211"/>
                    <a:pt x="85" y="215"/>
                  </a:cubicBezTo>
                  <a:close/>
                  <a:moveTo>
                    <a:pt x="93" y="160"/>
                  </a:moveTo>
                  <a:cubicBezTo>
                    <a:pt x="84" y="151"/>
                    <a:pt x="79" y="139"/>
                    <a:pt x="79" y="126"/>
                  </a:cubicBezTo>
                  <a:cubicBezTo>
                    <a:pt x="79" y="122"/>
                    <a:pt x="80" y="118"/>
                    <a:pt x="81" y="115"/>
                  </a:cubicBezTo>
                  <a:cubicBezTo>
                    <a:pt x="87" y="93"/>
                    <a:pt x="106" y="79"/>
                    <a:pt x="128" y="79"/>
                  </a:cubicBezTo>
                  <a:cubicBezTo>
                    <a:pt x="154" y="80"/>
                    <a:pt x="175" y="102"/>
                    <a:pt x="175" y="128"/>
                  </a:cubicBezTo>
                  <a:cubicBezTo>
                    <a:pt x="175" y="132"/>
                    <a:pt x="173" y="136"/>
                    <a:pt x="173" y="140"/>
                  </a:cubicBezTo>
                  <a:cubicBezTo>
                    <a:pt x="173" y="140"/>
                    <a:pt x="173" y="140"/>
                    <a:pt x="173" y="140"/>
                  </a:cubicBezTo>
                  <a:cubicBezTo>
                    <a:pt x="166" y="161"/>
                    <a:pt x="148" y="175"/>
                    <a:pt x="126" y="175"/>
                  </a:cubicBezTo>
                  <a:cubicBezTo>
                    <a:pt x="113" y="175"/>
                    <a:pt x="101" y="170"/>
                    <a:pt x="93" y="160"/>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12" name="Freeform 7">
              <a:extLst>
                <a:ext uri="{FF2B5EF4-FFF2-40B4-BE49-F238E27FC236}">
                  <a16:creationId xmlns:a16="http://schemas.microsoft.com/office/drawing/2014/main" xmlns="" id="{7D2D6F91-C5DD-4492-A8FE-A4F61C5205A6}"/>
                </a:ext>
              </a:extLst>
            </p:cNvPr>
            <p:cNvSpPr>
              <a:spLocks/>
            </p:cNvSpPr>
            <p:nvPr/>
          </p:nvSpPr>
          <p:spPr bwMode="auto">
            <a:xfrm>
              <a:off x="5343525" y="3744913"/>
              <a:ext cx="144463" cy="147637"/>
            </a:xfrm>
            <a:custGeom>
              <a:avLst/>
              <a:gdLst>
                <a:gd name="T0" fmla="*/ 0 w 65"/>
                <a:gd name="T1" fmla="*/ 33 h 66"/>
                <a:gd name="T2" fmla="*/ 2 w 65"/>
                <a:gd name="T3" fmla="*/ 25 h 66"/>
                <a:gd name="T4" fmla="*/ 34 w 65"/>
                <a:gd name="T5" fmla="*/ 1 h 66"/>
                <a:gd name="T6" fmla="*/ 65 w 65"/>
                <a:gd name="T7" fmla="*/ 34 h 66"/>
                <a:gd name="T8" fmla="*/ 63 w 65"/>
                <a:gd name="T9" fmla="*/ 42 h 66"/>
                <a:gd name="T10" fmla="*/ 63 w 65"/>
                <a:gd name="T11" fmla="*/ 42 h 66"/>
                <a:gd name="T12" fmla="*/ 32 w 65"/>
                <a:gd name="T13" fmla="*/ 66 h 66"/>
                <a:gd name="T14" fmla="*/ 9 w 65"/>
                <a:gd name="T15" fmla="*/ 56 h 66"/>
                <a:gd name="T16" fmla="*/ 0 w 65"/>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6">
                  <a:moveTo>
                    <a:pt x="0" y="33"/>
                  </a:moveTo>
                  <a:cubicBezTo>
                    <a:pt x="0" y="30"/>
                    <a:pt x="1" y="27"/>
                    <a:pt x="2" y="25"/>
                  </a:cubicBezTo>
                  <a:cubicBezTo>
                    <a:pt x="5" y="10"/>
                    <a:pt x="19" y="0"/>
                    <a:pt x="34" y="1"/>
                  </a:cubicBezTo>
                  <a:cubicBezTo>
                    <a:pt x="52" y="1"/>
                    <a:pt x="65" y="16"/>
                    <a:pt x="65" y="34"/>
                  </a:cubicBezTo>
                  <a:cubicBezTo>
                    <a:pt x="65" y="37"/>
                    <a:pt x="64" y="39"/>
                    <a:pt x="63" y="42"/>
                  </a:cubicBezTo>
                  <a:cubicBezTo>
                    <a:pt x="63" y="42"/>
                    <a:pt x="63" y="42"/>
                    <a:pt x="63" y="42"/>
                  </a:cubicBezTo>
                  <a:cubicBezTo>
                    <a:pt x="59" y="56"/>
                    <a:pt x="47" y="66"/>
                    <a:pt x="32" y="66"/>
                  </a:cubicBezTo>
                  <a:cubicBezTo>
                    <a:pt x="23" y="66"/>
                    <a:pt x="15" y="62"/>
                    <a:pt x="9" y="56"/>
                  </a:cubicBezTo>
                  <a:cubicBezTo>
                    <a:pt x="3" y="49"/>
                    <a:pt x="0" y="41"/>
                    <a:pt x="0" y="33"/>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13" name="Group 12">
            <a:extLst>
              <a:ext uri="{FF2B5EF4-FFF2-40B4-BE49-F238E27FC236}">
                <a16:creationId xmlns:a16="http://schemas.microsoft.com/office/drawing/2014/main" xmlns="" id="{4DA01246-611D-4635-BDB4-E3F382DE3796}"/>
              </a:ext>
            </a:extLst>
          </p:cNvPr>
          <p:cNvGrpSpPr/>
          <p:nvPr/>
        </p:nvGrpSpPr>
        <p:grpSpPr>
          <a:xfrm>
            <a:off x="8986995" y="3237849"/>
            <a:ext cx="357388" cy="370276"/>
            <a:chOff x="4460875" y="1806575"/>
            <a:chExt cx="568325" cy="568325"/>
          </a:xfrm>
          <a:solidFill>
            <a:srgbClr val="DADFE1"/>
          </a:solidFill>
          <a:effectLst/>
        </p:grpSpPr>
        <p:sp>
          <p:nvSpPr>
            <p:cNvPr id="14" name="Freeform 8">
              <a:extLst>
                <a:ext uri="{FF2B5EF4-FFF2-40B4-BE49-F238E27FC236}">
                  <a16:creationId xmlns:a16="http://schemas.microsoft.com/office/drawing/2014/main" xmlns="" id="{D70FDA9C-ACBC-4A5B-AA71-0EACF0599078}"/>
                </a:ext>
              </a:extLst>
            </p:cNvPr>
            <p:cNvSpPr>
              <a:spLocks noEditPoints="1"/>
            </p:cNvSpPr>
            <p:nvPr/>
          </p:nvSpPr>
          <p:spPr bwMode="auto">
            <a:xfrm>
              <a:off x="4460875" y="1806575"/>
              <a:ext cx="568325" cy="568325"/>
            </a:xfrm>
            <a:custGeom>
              <a:avLst/>
              <a:gdLst>
                <a:gd name="T0" fmla="*/ 85 w 254"/>
                <a:gd name="T1" fmla="*/ 215 h 254"/>
                <a:gd name="T2" fmla="*/ 89 w 254"/>
                <a:gd name="T3" fmla="*/ 249 h 254"/>
                <a:gd name="T4" fmla="*/ 119 w 254"/>
                <a:gd name="T5" fmla="*/ 254 h 254"/>
                <a:gd name="T6" fmla="*/ 135 w 254"/>
                <a:gd name="T7" fmla="*/ 224 h 254"/>
                <a:gd name="T8" fmla="*/ 160 w 254"/>
                <a:gd name="T9" fmla="*/ 218 h 254"/>
                <a:gd name="T10" fmla="*/ 187 w 254"/>
                <a:gd name="T11" fmla="*/ 239 h 254"/>
                <a:gd name="T12" fmla="*/ 212 w 254"/>
                <a:gd name="T13" fmla="*/ 222 h 254"/>
                <a:gd name="T14" fmla="*/ 201 w 254"/>
                <a:gd name="T15" fmla="*/ 189 h 254"/>
                <a:gd name="T16" fmla="*/ 214 w 254"/>
                <a:gd name="T17" fmla="*/ 168 h 254"/>
                <a:gd name="T18" fmla="*/ 248 w 254"/>
                <a:gd name="T19" fmla="*/ 164 h 254"/>
                <a:gd name="T20" fmla="*/ 254 w 254"/>
                <a:gd name="T21" fmla="*/ 134 h 254"/>
                <a:gd name="T22" fmla="*/ 223 w 254"/>
                <a:gd name="T23" fmla="*/ 118 h 254"/>
                <a:gd name="T24" fmla="*/ 218 w 254"/>
                <a:gd name="T25" fmla="*/ 95 h 254"/>
                <a:gd name="T26" fmla="*/ 239 w 254"/>
                <a:gd name="T27" fmla="*/ 67 h 254"/>
                <a:gd name="T28" fmla="*/ 221 w 254"/>
                <a:gd name="T29" fmla="*/ 42 h 254"/>
                <a:gd name="T30" fmla="*/ 189 w 254"/>
                <a:gd name="T31" fmla="*/ 53 h 254"/>
                <a:gd name="T32" fmla="*/ 168 w 254"/>
                <a:gd name="T33" fmla="*/ 40 h 254"/>
                <a:gd name="T34" fmla="*/ 164 w 254"/>
                <a:gd name="T35" fmla="*/ 6 h 254"/>
                <a:gd name="T36" fmla="*/ 134 w 254"/>
                <a:gd name="T37" fmla="*/ 0 h 254"/>
                <a:gd name="T38" fmla="*/ 118 w 254"/>
                <a:gd name="T39" fmla="*/ 30 h 254"/>
                <a:gd name="T40" fmla="*/ 93 w 254"/>
                <a:gd name="T41" fmla="*/ 36 h 254"/>
                <a:gd name="T42" fmla="*/ 66 w 254"/>
                <a:gd name="T43" fmla="*/ 15 h 254"/>
                <a:gd name="T44" fmla="*/ 42 w 254"/>
                <a:gd name="T45" fmla="*/ 33 h 254"/>
                <a:gd name="T46" fmla="*/ 52 w 254"/>
                <a:gd name="T47" fmla="*/ 65 h 254"/>
                <a:gd name="T48" fmla="*/ 38 w 254"/>
                <a:gd name="T49" fmla="*/ 86 h 254"/>
                <a:gd name="T50" fmla="*/ 5 w 254"/>
                <a:gd name="T51" fmla="*/ 91 h 254"/>
                <a:gd name="T52" fmla="*/ 0 w 254"/>
                <a:gd name="T53" fmla="*/ 120 h 254"/>
                <a:gd name="T54" fmla="*/ 30 w 254"/>
                <a:gd name="T55" fmla="*/ 136 h 254"/>
                <a:gd name="T56" fmla="*/ 35 w 254"/>
                <a:gd name="T57" fmla="*/ 160 h 254"/>
                <a:gd name="T58" fmla="*/ 14 w 254"/>
                <a:gd name="T59" fmla="*/ 187 h 254"/>
                <a:gd name="T60" fmla="*/ 31 w 254"/>
                <a:gd name="T61" fmla="*/ 211 h 254"/>
                <a:gd name="T62" fmla="*/ 64 w 254"/>
                <a:gd name="T63" fmla="*/ 201 h 254"/>
                <a:gd name="T64" fmla="*/ 85 w 254"/>
                <a:gd name="T65" fmla="*/ 215 h 254"/>
                <a:gd name="T66" fmla="*/ 92 w 254"/>
                <a:gd name="T67" fmla="*/ 160 h 254"/>
                <a:gd name="T68" fmla="*/ 79 w 254"/>
                <a:gd name="T69" fmla="*/ 126 h 254"/>
                <a:gd name="T70" fmla="*/ 80 w 254"/>
                <a:gd name="T71" fmla="*/ 114 h 254"/>
                <a:gd name="T72" fmla="*/ 127 w 254"/>
                <a:gd name="T73" fmla="*/ 79 h 254"/>
                <a:gd name="T74" fmla="*/ 174 w 254"/>
                <a:gd name="T75" fmla="*/ 128 h 254"/>
                <a:gd name="T76" fmla="*/ 172 w 254"/>
                <a:gd name="T77" fmla="*/ 140 h 254"/>
                <a:gd name="T78" fmla="*/ 172 w 254"/>
                <a:gd name="T79" fmla="*/ 140 h 254"/>
                <a:gd name="T80" fmla="*/ 125 w 254"/>
                <a:gd name="T81" fmla="*/ 175 h 254"/>
                <a:gd name="T82" fmla="*/ 92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89" y="249"/>
                    <a:pt x="89" y="249"/>
                    <a:pt x="89" y="249"/>
                  </a:cubicBezTo>
                  <a:cubicBezTo>
                    <a:pt x="119" y="254"/>
                    <a:pt x="119" y="254"/>
                    <a:pt x="119" y="254"/>
                  </a:cubicBezTo>
                  <a:cubicBezTo>
                    <a:pt x="135" y="224"/>
                    <a:pt x="135" y="224"/>
                    <a:pt x="135" y="224"/>
                  </a:cubicBezTo>
                  <a:cubicBezTo>
                    <a:pt x="143" y="223"/>
                    <a:pt x="152" y="221"/>
                    <a:pt x="160" y="218"/>
                  </a:cubicBezTo>
                  <a:cubicBezTo>
                    <a:pt x="187" y="239"/>
                    <a:pt x="187" y="239"/>
                    <a:pt x="187" y="239"/>
                  </a:cubicBezTo>
                  <a:cubicBezTo>
                    <a:pt x="212" y="222"/>
                    <a:pt x="212" y="222"/>
                    <a:pt x="212" y="222"/>
                  </a:cubicBezTo>
                  <a:cubicBezTo>
                    <a:pt x="201" y="189"/>
                    <a:pt x="201" y="189"/>
                    <a:pt x="201" y="189"/>
                  </a:cubicBezTo>
                  <a:cubicBezTo>
                    <a:pt x="206" y="183"/>
                    <a:pt x="211" y="176"/>
                    <a:pt x="214" y="168"/>
                  </a:cubicBezTo>
                  <a:cubicBezTo>
                    <a:pt x="248" y="164"/>
                    <a:pt x="248" y="164"/>
                    <a:pt x="248" y="164"/>
                  </a:cubicBezTo>
                  <a:cubicBezTo>
                    <a:pt x="254" y="134"/>
                    <a:pt x="254" y="134"/>
                    <a:pt x="254" y="134"/>
                  </a:cubicBezTo>
                  <a:cubicBezTo>
                    <a:pt x="223" y="118"/>
                    <a:pt x="223" y="118"/>
                    <a:pt x="223" y="118"/>
                  </a:cubicBezTo>
                  <a:cubicBezTo>
                    <a:pt x="222" y="110"/>
                    <a:pt x="220" y="102"/>
                    <a:pt x="218" y="95"/>
                  </a:cubicBezTo>
                  <a:cubicBezTo>
                    <a:pt x="239" y="67"/>
                    <a:pt x="239" y="67"/>
                    <a:pt x="239" y="67"/>
                  </a:cubicBezTo>
                  <a:cubicBezTo>
                    <a:pt x="221" y="42"/>
                    <a:pt x="221" y="42"/>
                    <a:pt x="221" y="42"/>
                  </a:cubicBezTo>
                  <a:cubicBezTo>
                    <a:pt x="189" y="53"/>
                    <a:pt x="189" y="53"/>
                    <a:pt x="189" y="53"/>
                  </a:cubicBezTo>
                  <a:cubicBezTo>
                    <a:pt x="182" y="48"/>
                    <a:pt x="175" y="43"/>
                    <a:pt x="168" y="40"/>
                  </a:cubicBezTo>
                  <a:cubicBezTo>
                    <a:pt x="164" y="6"/>
                    <a:pt x="164" y="6"/>
                    <a:pt x="164" y="6"/>
                  </a:cubicBezTo>
                  <a:cubicBezTo>
                    <a:pt x="134" y="0"/>
                    <a:pt x="134" y="0"/>
                    <a:pt x="134" y="0"/>
                  </a:cubicBezTo>
                  <a:cubicBezTo>
                    <a:pt x="118" y="30"/>
                    <a:pt x="118" y="30"/>
                    <a:pt x="118" y="30"/>
                  </a:cubicBezTo>
                  <a:cubicBezTo>
                    <a:pt x="109" y="31"/>
                    <a:pt x="101" y="33"/>
                    <a:pt x="93" y="36"/>
                  </a:cubicBezTo>
                  <a:cubicBezTo>
                    <a:pt x="66" y="15"/>
                    <a:pt x="66" y="15"/>
                    <a:pt x="66" y="15"/>
                  </a:cubicBezTo>
                  <a:cubicBezTo>
                    <a:pt x="42" y="33"/>
                    <a:pt x="42" y="33"/>
                    <a:pt x="42" y="33"/>
                  </a:cubicBezTo>
                  <a:cubicBezTo>
                    <a:pt x="52" y="65"/>
                    <a:pt x="52" y="65"/>
                    <a:pt x="52" y="65"/>
                  </a:cubicBezTo>
                  <a:cubicBezTo>
                    <a:pt x="46" y="71"/>
                    <a:pt x="42" y="79"/>
                    <a:pt x="38" y="86"/>
                  </a:cubicBezTo>
                  <a:cubicBezTo>
                    <a:pt x="5" y="91"/>
                    <a:pt x="5" y="91"/>
                    <a:pt x="5" y="91"/>
                  </a:cubicBezTo>
                  <a:cubicBezTo>
                    <a:pt x="0" y="120"/>
                    <a:pt x="0" y="120"/>
                    <a:pt x="0" y="120"/>
                  </a:cubicBezTo>
                  <a:cubicBezTo>
                    <a:pt x="30" y="136"/>
                    <a:pt x="30" y="136"/>
                    <a:pt x="30" y="136"/>
                  </a:cubicBezTo>
                  <a:cubicBezTo>
                    <a:pt x="30" y="144"/>
                    <a:pt x="32" y="152"/>
                    <a:pt x="35" y="160"/>
                  </a:cubicBezTo>
                  <a:cubicBezTo>
                    <a:pt x="14" y="187"/>
                    <a:pt x="14" y="187"/>
                    <a:pt x="14" y="187"/>
                  </a:cubicBezTo>
                  <a:cubicBezTo>
                    <a:pt x="31" y="211"/>
                    <a:pt x="31" y="211"/>
                    <a:pt x="31" y="211"/>
                  </a:cubicBezTo>
                  <a:cubicBezTo>
                    <a:pt x="64" y="201"/>
                    <a:pt x="64" y="201"/>
                    <a:pt x="64" y="201"/>
                  </a:cubicBezTo>
                  <a:cubicBezTo>
                    <a:pt x="70" y="207"/>
                    <a:pt x="77" y="211"/>
                    <a:pt x="85" y="215"/>
                  </a:cubicBezTo>
                  <a:close/>
                  <a:moveTo>
                    <a:pt x="92" y="160"/>
                  </a:moveTo>
                  <a:cubicBezTo>
                    <a:pt x="83" y="151"/>
                    <a:pt x="78" y="139"/>
                    <a:pt x="79" y="126"/>
                  </a:cubicBezTo>
                  <a:cubicBezTo>
                    <a:pt x="79" y="122"/>
                    <a:pt x="79" y="118"/>
                    <a:pt x="80" y="114"/>
                  </a:cubicBezTo>
                  <a:cubicBezTo>
                    <a:pt x="86" y="93"/>
                    <a:pt x="105" y="79"/>
                    <a:pt x="127" y="79"/>
                  </a:cubicBezTo>
                  <a:cubicBezTo>
                    <a:pt x="154" y="80"/>
                    <a:pt x="175" y="102"/>
                    <a:pt x="174" y="128"/>
                  </a:cubicBezTo>
                  <a:cubicBezTo>
                    <a:pt x="174" y="132"/>
                    <a:pt x="172" y="136"/>
                    <a:pt x="172" y="140"/>
                  </a:cubicBezTo>
                  <a:cubicBezTo>
                    <a:pt x="172" y="140"/>
                    <a:pt x="172" y="140"/>
                    <a:pt x="172" y="140"/>
                  </a:cubicBezTo>
                  <a:cubicBezTo>
                    <a:pt x="166" y="161"/>
                    <a:pt x="147" y="175"/>
                    <a:pt x="125" y="175"/>
                  </a:cubicBezTo>
                  <a:cubicBezTo>
                    <a:pt x="113" y="175"/>
                    <a:pt x="101" y="169"/>
                    <a:pt x="92" y="160"/>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15" name="Freeform 9">
              <a:extLst>
                <a:ext uri="{FF2B5EF4-FFF2-40B4-BE49-F238E27FC236}">
                  <a16:creationId xmlns:a16="http://schemas.microsoft.com/office/drawing/2014/main" xmlns="" id="{B544845B-AD49-43EE-B107-B51ED7979E8D}"/>
                </a:ext>
              </a:extLst>
            </p:cNvPr>
            <p:cNvSpPr>
              <a:spLocks/>
            </p:cNvSpPr>
            <p:nvPr/>
          </p:nvSpPr>
          <p:spPr bwMode="auto">
            <a:xfrm>
              <a:off x="4668838" y="2016125"/>
              <a:ext cx="147638" cy="147637"/>
            </a:xfrm>
            <a:custGeom>
              <a:avLst/>
              <a:gdLst>
                <a:gd name="T0" fmla="*/ 1 w 66"/>
                <a:gd name="T1" fmla="*/ 32 h 66"/>
                <a:gd name="T2" fmla="*/ 2 w 66"/>
                <a:gd name="T3" fmla="*/ 25 h 66"/>
                <a:gd name="T4" fmla="*/ 34 w 66"/>
                <a:gd name="T5" fmla="*/ 1 h 66"/>
                <a:gd name="T6" fmla="*/ 65 w 66"/>
                <a:gd name="T7" fmla="*/ 34 h 66"/>
                <a:gd name="T8" fmla="*/ 63 w 66"/>
                <a:gd name="T9" fmla="*/ 41 h 66"/>
                <a:gd name="T10" fmla="*/ 63 w 66"/>
                <a:gd name="T11" fmla="*/ 41 h 66"/>
                <a:gd name="T12" fmla="*/ 32 w 66"/>
                <a:gd name="T13" fmla="*/ 66 h 66"/>
                <a:gd name="T14" fmla="*/ 9 w 66"/>
                <a:gd name="T15" fmla="*/ 56 h 66"/>
                <a:gd name="T16" fmla="*/ 1 w 66"/>
                <a:gd name="T17"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1" y="32"/>
                  </a:moveTo>
                  <a:cubicBezTo>
                    <a:pt x="1" y="30"/>
                    <a:pt x="1" y="27"/>
                    <a:pt x="2" y="25"/>
                  </a:cubicBezTo>
                  <a:cubicBezTo>
                    <a:pt x="6" y="10"/>
                    <a:pt x="19" y="0"/>
                    <a:pt x="34" y="1"/>
                  </a:cubicBezTo>
                  <a:cubicBezTo>
                    <a:pt x="52" y="1"/>
                    <a:pt x="66" y="16"/>
                    <a:pt x="65" y="34"/>
                  </a:cubicBezTo>
                  <a:cubicBezTo>
                    <a:pt x="65" y="36"/>
                    <a:pt x="64" y="39"/>
                    <a:pt x="63" y="41"/>
                  </a:cubicBezTo>
                  <a:cubicBezTo>
                    <a:pt x="63" y="41"/>
                    <a:pt x="63" y="41"/>
                    <a:pt x="63" y="41"/>
                  </a:cubicBezTo>
                  <a:cubicBezTo>
                    <a:pt x="59" y="56"/>
                    <a:pt x="47" y="66"/>
                    <a:pt x="32" y="66"/>
                  </a:cubicBezTo>
                  <a:cubicBezTo>
                    <a:pt x="23" y="65"/>
                    <a:pt x="15" y="62"/>
                    <a:pt x="9" y="56"/>
                  </a:cubicBezTo>
                  <a:cubicBezTo>
                    <a:pt x="3" y="49"/>
                    <a:pt x="0" y="41"/>
                    <a:pt x="1" y="32"/>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16" name="Group 15">
            <a:extLst>
              <a:ext uri="{FF2B5EF4-FFF2-40B4-BE49-F238E27FC236}">
                <a16:creationId xmlns:a16="http://schemas.microsoft.com/office/drawing/2014/main" xmlns="" id="{9C2B9F28-3BC6-4BCD-9CF6-F1007032862B}"/>
              </a:ext>
            </a:extLst>
          </p:cNvPr>
          <p:cNvGrpSpPr/>
          <p:nvPr/>
        </p:nvGrpSpPr>
        <p:grpSpPr>
          <a:xfrm>
            <a:off x="8231289" y="3458153"/>
            <a:ext cx="357388" cy="368207"/>
            <a:chOff x="3259138" y="2144713"/>
            <a:chExt cx="568325" cy="565150"/>
          </a:xfrm>
          <a:solidFill>
            <a:srgbClr val="DADFE1"/>
          </a:solidFill>
          <a:effectLst/>
        </p:grpSpPr>
        <p:sp>
          <p:nvSpPr>
            <p:cNvPr id="17" name="Freeform 10">
              <a:extLst>
                <a:ext uri="{FF2B5EF4-FFF2-40B4-BE49-F238E27FC236}">
                  <a16:creationId xmlns:a16="http://schemas.microsoft.com/office/drawing/2014/main" xmlns="" id="{9184F6BC-A6C9-4215-8737-4C990514F416}"/>
                </a:ext>
              </a:extLst>
            </p:cNvPr>
            <p:cNvSpPr>
              <a:spLocks noEditPoints="1"/>
            </p:cNvSpPr>
            <p:nvPr/>
          </p:nvSpPr>
          <p:spPr bwMode="auto">
            <a:xfrm>
              <a:off x="3259138" y="2144713"/>
              <a:ext cx="568325" cy="565150"/>
            </a:xfrm>
            <a:custGeom>
              <a:avLst/>
              <a:gdLst>
                <a:gd name="T0" fmla="*/ 85 w 254"/>
                <a:gd name="T1" fmla="*/ 214 h 253"/>
                <a:gd name="T2" fmla="*/ 90 w 254"/>
                <a:gd name="T3" fmla="*/ 248 h 253"/>
                <a:gd name="T4" fmla="*/ 119 w 254"/>
                <a:gd name="T5" fmla="*/ 253 h 253"/>
                <a:gd name="T6" fmla="*/ 135 w 254"/>
                <a:gd name="T7" fmla="*/ 223 h 253"/>
                <a:gd name="T8" fmla="*/ 160 w 254"/>
                <a:gd name="T9" fmla="*/ 218 h 253"/>
                <a:gd name="T10" fmla="*/ 187 w 254"/>
                <a:gd name="T11" fmla="*/ 239 h 253"/>
                <a:gd name="T12" fmla="*/ 212 w 254"/>
                <a:gd name="T13" fmla="*/ 221 h 253"/>
                <a:gd name="T14" fmla="*/ 202 w 254"/>
                <a:gd name="T15" fmla="*/ 188 h 253"/>
                <a:gd name="T16" fmla="*/ 215 w 254"/>
                <a:gd name="T17" fmla="*/ 168 h 253"/>
                <a:gd name="T18" fmla="*/ 249 w 254"/>
                <a:gd name="T19" fmla="*/ 163 h 253"/>
                <a:gd name="T20" fmla="*/ 254 w 254"/>
                <a:gd name="T21" fmla="*/ 133 h 253"/>
                <a:gd name="T22" fmla="*/ 224 w 254"/>
                <a:gd name="T23" fmla="*/ 117 h 253"/>
                <a:gd name="T24" fmla="*/ 218 w 254"/>
                <a:gd name="T25" fmla="*/ 94 h 253"/>
                <a:gd name="T26" fmla="*/ 239 w 254"/>
                <a:gd name="T27" fmla="*/ 67 h 253"/>
                <a:gd name="T28" fmla="*/ 222 w 254"/>
                <a:gd name="T29" fmla="*/ 42 h 253"/>
                <a:gd name="T30" fmla="*/ 189 w 254"/>
                <a:gd name="T31" fmla="*/ 52 h 253"/>
                <a:gd name="T32" fmla="*/ 169 w 254"/>
                <a:gd name="T33" fmla="*/ 39 h 253"/>
                <a:gd name="T34" fmla="*/ 164 w 254"/>
                <a:gd name="T35" fmla="*/ 5 h 253"/>
                <a:gd name="T36" fmla="*/ 134 w 254"/>
                <a:gd name="T37" fmla="*/ 0 h 253"/>
                <a:gd name="T38" fmla="*/ 119 w 254"/>
                <a:gd name="T39" fmla="*/ 30 h 253"/>
                <a:gd name="T40" fmla="*/ 94 w 254"/>
                <a:gd name="T41" fmla="*/ 35 h 253"/>
                <a:gd name="T42" fmla="*/ 67 w 254"/>
                <a:gd name="T43" fmla="*/ 15 h 253"/>
                <a:gd name="T44" fmla="*/ 42 w 254"/>
                <a:gd name="T45" fmla="*/ 32 h 253"/>
                <a:gd name="T46" fmla="*/ 52 w 254"/>
                <a:gd name="T47" fmla="*/ 64 h 253"/>
                <a:gd name="T48" fmla="*/ 39 w 254"/>
                <a:gd name="T49" fmla="*/ 86 h 253"/>
                <a:gd name="T50" fmla="*/ 5 w 254"/>
                <a:gd name="T51" fmla="*/ 90 h 253"/>
                <a:gd name="T52" fmla="*/ 0 w 254"/>
                <a:gd name="T53" fmla="*/ 120 h 253"/>
                <a:gd name="T54" fmla="*/ 30 w 254"/>
                <a:gd name="T55" fmla="*/ 135 h 253"/>
                <a:gd name="T56" fmla="*/ 35 w 254"/>
                <a:gd name="T57" fmla="*/ 159 h 253"/>
                <a:gd name="T58" fmla="*/ 15 w 254"/>
                <a:gd name="T59" fmla="*/ 186 h 253"/>
                <a:gd name="T60" fmla="*/ 32 w 254"/>
                <a:gd name="T61" fmla="*/ 211 h 253"/>
                <a:gd name="T62" fmla="*/ 64 w 254"/>
                <a:gd name="T63" fmla="*/ 201 h 253"/>
                <a:gd name="T64" fmla="*/ 85 w 254"/>
                <a:gd name="T65" fmla="*/ 214 h 253"/>
                <a:gd name="T66" fmla="*/ 93 w 254"/>
                <a:gd name="T67" fmla="*/ 160 h 253"/>
                <a:gd name="T68" fmla="*/ 79 w 254"/>
                <a:gd name="T69" fmla="*/ 125 h 253"/>
                <a:gd name="T70" fmla="*/ 81 w 254"/>
                <a:gd name="T71" fmla="*/ 114 h 253"/>
                <a:gd name="T72" fmla="*/ 128 w 254"/>
                <a:gd name="T73" fmla="*/ 79 h 253"/>
                <a:gd name="T74" fmla="*/ 175 w 254"/>
                <a:gd name="T75" fmla="*/ 127 h 253"/>
                <a:gd name="T76" fmla="*/ 173 w 254"/>
                <a:gd name="T77" fmla="*/ 139 h 253"/>
                <a:gd name="T78" fmla="*/ 173 w 254"/>
                <a:gd name="T79" fmla="*/ 139 h 253"/>
                <a:gd name="T80" fmla="*/ 126 w 254"/>
                <a:gd name="T81" fmla="*/ 174 h 253"/>
                <a:gd name="T82" fmla="*/ 93 w 254"/>
                <a:gd name="T83" fmla="*/ 16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3">
                  <a:moveTo>
                    <a:pt x="85" y="214"/>
                  </a:moveTo>
                  <a:cubicBezTo>
                    <a:pt x="90" y="248"/>
                    <a:pt x="90" y="248"/>
                    <a:pt x="90" y="248"/>
                  </a:cubicBezTo>
                  <a:cubicBezTo>
                    <a:pt x="119" y="253"/>
                    <a:pt x="119" y="253"/>
                    <a:pt x="119" y="253"/>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3"/>
                    <a:pt x="254" y="133"/>
                    <a:pt x="254" y="133"/>
                  </a:cubicBezTo>
                  <a:cubicBezTo>
                    <a:pt x="224" y="117"/>
                    <a:pt x="224" y="117"/>
                    <a:pt x="224" y="117"/>
                  </a:cubicBezTo>
                  <a:cubicBezTo>
                    <a:pt x="223" y="109"/>
                    <a:pt x="221" y="101"/>
                    <a:pt x="218" y="94"/>
                  </a:cubicBezTo>
                  <a:cubicBezTo>
                    <a:pt x="239" y="67"/>
                    <a:pt x="239" y="67"/>
                    <a:pt x="239" y="67"/>
                  </a:cubicBezTo>
                  <a:cubicBezTo>
                    <a:pt x="222" y="42"/>
                    <a:pt x="222" y="42"/>
                    <a:pt x="222" y="42"/>
                  </a:cubicBezTo>
                  <a:cubicBezTo>
                    <a:pt x="189" y="52"/>
                    <a:pt x="189" y="52"/>
                    <a:pt x="189" y="52"/>
                  </a:cubicBezTo>
                  <a:cubicBezTo>
                    <a:pt x="183" y="47"/>
                    <a:pt x="176" y="42"/>
                    <a:pt x="169" y="39"/>
                  </a:cubicBezTo>
                  <a:cubicBezTo>
                    <a:pt x="164" y="5"/>
                    <a:pt x="164" y="5"/>
                    <a:pt x="164" y="5"/>
                  </a:cubicBezTo>
                  <a:cubicBezTo>
                    <a:pt x="134" y="0"/>
                    <a:pt x="134" y="0"/>
                    <a:pt x="134" y="0"/>
                  </a:cubicBezTo>
                  <a:cubicBezTo>
                    <a:pt x="119" y="30"/>
                    <a:pt x="119" y="30"/>
                    <a:pt x="119" y="30"/>
                  </a:cubicBezTo>
                  <a:cubicBezTo>
                    <a:pt x="110" y="31"/>
                    <a:pt x="102" y="32"/>
                    <a:pt x="94" y="35"/>
                  </a:cubicBezTo>
                  <a:cubicBezTo>
                    <a:pt x="67" y="15"/>
                    <a:pt x="67" y="15"/>
                    <a:pt x="67" y="15"/>
                  </a:cubicBezTo>
                  <a:cubicBezTo>
                    <a:pt x="42" y="32"/>
                    <a:pt x="42" y="32"/>
                    <a:pt x="42" y="32"/>
                  </a:cubicBezTo>
                  <a:cubicBezTo>
                    <a:pt x="52" y="64"/>
                    <a:pt x="52" y="64"/>
                    <a:pt x="52" y="64"/>
                  </a:cubicBezTo>
                  <a:cubicBezTo>
                    <a:pt x="47" y="71"/>
                    <a:pt x="42" y="78"/>
                    <a:pt x="39" y="86"/>
                  </a:cubicBezTo>
                  <a:cubicBezTo>
                    <a:pt x="5" y="90"/>
                    <a:pt x="5" y="90"/>
                    <a:pt x="5" y="90"/>
                  </a:cubicBezTo>
                  <a:cubicBezTo>
                    <a:pt x="0" y="120"/>
                    <a:pt x="0" y="120"/>
                    <a:pt x="0" y="120"/>
                  </a:cubicBezTo>
                  <a:cubicBezTo>
                    <a:pt x="30" y="135"/>
                    <a:pt x="30" y="135"/>
                    <a:pt x="30" y="135"/>
                  </a:cubicBezTo>
                  <a:cubicBezTo>
                    <a:pt x="31" y="144"/>
                    <a:pt x="33" y="151"/>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5"/>
                  </a:cubicBezTo>
                  <a:cubicBezTo>
                    <a:pt x="79" y="122"/>
                    <a:pt x="80" y="118"/>
                    <a:pt x="81" y="114"/>
                  </a:cubicBezTo>
                  <a:cubicBezTo>
                    <a:pt x="87" y="93"/>
                    <a:pt x="106" y="78"/>
                    <a:pt x="128" y="79"/>
                  </a:cubicBezTo>
                  <a:cubicBezTo>
                    <a:pt x="154" y="79"/>
                    <a:pt x="175" y="101"/>
                    <a:pt x="175" y="127"/>
                  </a:cubicBezTo>
                  <a:cubicBezTo>
                    <a:pt x="175" y="131"/>
                    <a:pt x="173" y="135"/>
                    <a:pt x="173" y="139"/>
                  </a:cubicBezTo>
                  <a:cubicBezTo>
                    <a:pt x="173" y="139"/>
                    <a:pt x="173" y="139"/>
                    <a:pt x="173" y="139"/>
                  </a:cubicBezTo>
                  <a:cubicBezTo>
                    <a:pt x="166" y="160"/>
                    <a:pt x="148" y="175"/>
                    <a:pt x="126" y="174"/>
                  </a:cubicBezTo>
                  <a:cubicBezTo>
                    <a:pt x="113" y="174"/>
                    <a:pt x="101" y="169"/>
                    <a:pt x="93" y="160"/>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18" name="Freeform 11">
              <a:extLst>
                <a:ext uri="{FF2B5EF4-FFF2-40B4-BE49-F238E27FC236}">
                  <a16:creationId xmlns:a16="http://schemas.microsoft.com/office/drawing/2014/main" xmlns="" id="{C16FE088-8E8A-4D3E-B271-77DFF8FB9586}"/>
                </a:ext>
              </a:extLst>
            </p:cNvPr>
            <p:cNvSpPr>
              <a:spLocks/>
            </p:cNvSpPr>
            <p:nvPr/>
          </p:nvSpPr>
          <p:spPr bwMode="auto">
            <a:xfrm>
              <a:off x="3470275" y="2354263"/>
              <a:ext cx="144463" cy="146050"/>
            </a:xfrm>
            <a:custGeom>
              <a:avLst/>
              <a:gdLst>
                <a:gd name="T0" fmla="*/ 0 w 65"/>
                <a:gd name="T1" fmla="*/ 32 h 65"/>
                <a:gd name="T2" fmla="*/ 1 w 65"/>
                <a:gd name="T3" fmla="*/ 24 h 65"/>
                <a:gd name="T4" fmla="*/ 34 w 65"/>
                <a:gd name="T5" fmla="*/ 0 h 65"/>
                <a:gd name="T6" fmla="*/ 65 w 65"/>
                <a:gd name="T7" fmla="*/ 33 h 65"/>
                <a:gd name="T8" fmla="*/ 63 w 65"/>
                <a:gd name="T9" fmla="*/ 41 h 65"/>
                <a:gd name="T10" fmla="*/ 63 w 65"/>
                <a:gd name="T11" fmla="*/ 41 h 65"/>
                <a:gd name="T12" fmla="*/ 32 w 65"/>
                <a:gd name="T13" fmla="*/ 65 h 65"/>
                <a:gd name="T14" fmla="*/ 9 w 65"/>
                <a:gd name="T15" fmla="*/ 55 h 65"/>
                <a:gd name="T16" fmla="*/ 0 w 65"/>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5">
                  <a:moveTo>
                    <a:pt x="0" y="32"/>
                  </a:moveTo>
                  <a:cubicBezTo>
                    <a:pt x="0" y="29"/>
                    <a:pt x="1" y="26"/>
                    <a:pt x="1" y="24"/>
                  </a:cubicBezTo>
                  <a:cubicBezTo>
                    <a:pt x="5" y="9"/>
                    <a:pt x="19" y="0"/>
                    <a:pt x="34" y="0"/>
                  </a:cubicBezTo>
                  <a:cubicBezTo>
                    <a:pt x="52" y="0"/>
                    <a:pt x="65" y="15"/>
                    <a:pt x="65" y="33"/>
                  </a:cubicBezTo>
                  <a:cubicBezTo>
                    <a:pt x="65" y="36"/>
                    <a:pt x="64" y="38"/>
                    <a:pt x="63" y="41"/>
                  </a:cubicBezTo>
                  <a:cubicBezTo>
                    <a:pt x="63" y="41"/>
                    <a:pt x="63" y="41"/>
                    <a:pt x="63" y="41"/>
                  </a:cubicBezTo>
                  <a:cubicBezTo>
                    <a:pt x="59" y="55"/>
                    <a:pt x="46" y="65"/>
                    <a:pt x="32" y="65"/>
                  </a:cubicBezTo>
                  <a:cubicBezTo>
                    <a:pt x="23" y="65"/>
                    <a:pt x="15" y="61"/>
                    <a:pt x="9" y="55"/>
                  </a:cubicBezTo>
                  <a:cubicBezTo>
                    <a:pt x="3" y="49"/>
                    <a:pt x="0" y="41"/>
                    <a:pt x="0" y="32"/>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19" name="Group 18">
            <a:extLst>
              <a:ext uri="{FF2B5EF4-FFF2-40B4-BE49-F238E27FC236}">
                <a16:creationId xmlns:a16="http://schemas.microsoft.com/office/drawing/2014/main" xmlns="" id="{10DB415F-0FB5-4D26-B14F-D9C11473ECDE}"/>
              </a:ext>
            </a:extLst>
          </p:cNvPr>
          <p:cNvGrpSpPr/>
          <p:nvPr/>
        </p:nvGrpSpPr>
        <p:grpSpPr>
          <a:xfrm>
            <a:off x="8656561" y="3383684"/>
            <a:ext cx="326441" cy="336144"/>
            <a:chOff x="3935413" y="2030413"/>
            <a:chExt cx="519113" cy="515937"/>
          </a:xfrm>
          <a:solidFill>
            <a:srgbClr val="DADFE1"/>
          </a:solidFill>
          <a:effectLst/>
        </p:grpSpPr>
        <p:sp>
          <p:nvSpPr>
            <p:cNvPr id="20" name="Freeform 12">
              <a:extLst>
                <a:ext uri="{FF2B5EF4-FFF2-40B4-BE49-F238E27FC236}">
                  <a16:creationId xmlns:a16="http://schemas.microsoft.com/office/drawing/2014/main" xmlns="" id="{13F54FC3-DFBF-41BB-8A74-8109A3207BC1}"/>
                </a:ext>
              </a:extLst>
            </p:cNvPr>
            <p:cNvSpPr>
              <a:spLocks noEditPoints="1"/>
            </p:cNvSpPr>
            <p:nvPr/>
          </p:nvSpPr>
          <p:spPr bwMode="auto">
            <a:xfrm>
              <a:off x="3935413" y="2030413"/>
              <a:ext cx="519113" cy="515937"/>
            </a:xfrm>
            <a:custGeom>
              <a:avLst/>
              <a:gdLst>
                <a:gd name="T0" fmla="*/ 78 w 232"/>
                <a:gd name="T1" fmla="*/ 196 h 231"/>
                <a:gd name="T2" fmla="*/ 82 w 232"/>
                <a:gd name="T3" fmla="*/ 227 h 231"/>
                <a:gd name="T4" fmla="*/ 109 w 232"/>
                <a:gd name="T5" fmla="*/ 231 h 231"/>
                <a:gd name="T6" fmla="*/ 123 w 232"/>
                <a:gd name="T7" fmla="*/ 204 h 231"/>
                <a:gd name="T8" fmla="*/ 146 w 232"/>
                <a:gd name="T9" fmla="*/ 199 h 231"/>
                <a:gd name="T10" fmla="*/ 171 w 232"/>
                <a:gd name="T11" fmla="*/ 218 h 231"/>
                <a:gd name="T12" fmla="*/ 194 w 232"/>
                <a:gd name="T13" fmla="*/ 202 h 231"/>
                <a:gd name="T14" fmla="*/ 184 w 232"/>
                <a:gd name="T15" fmla="*/ 172 h 231"/>
                <a:gd name="T16" fmla="*/ 196 w 232"/>
                <a:gd name="T17" fmla="*/ 153 h 231"/>
                <a:gd name="T18" fmla="*/ 227 w 232"/>
                <a:gd name="T19" fmla="*/ 149 h 231"/>
                <a:gd name="T20" fmla="*/ 232 w 232"/>
                <a:gd name="T21" fmla="*/ 122 h 231"/>
                <a:gd name="T22" fmla="*/ 204 w 232"/>
                <a:gd name="T23" fmla="*/ 107 h 231"/>
                <a:gd name="T24" fmla="*/ 199 w 232"/>
                <a:gd name="T25" fmla="*/ 86 h 231"/>
                <a:gd name="T26" fmla="*/ 218 w 232"/>
                <a:gd name="T27" fmla="*/ 61 h 231"/>
                <a:gd name="T28" fmla="*/ 203 w 232"/>
                <a:gd name="T29" fmla="*/ 38 h 231"/>
                <a:gd name="T30" fmla="*/ 173 w 232"/>
                <a:gd name="T31" fmla="*/ 48 h 231"/>
                <a:gd name="T32" fmla="*/ 154 w 232"/>
                <a:gd name="T33" fmla="*/ 36 h 231"/>
                <a:gd name="T34" fmla="*/ 150 w 232"/>
                <a:gd name="T35" fmla="*/ 4 h 231"/>
                <a:gd name="T36" fmla="*/ 123 w 232"/>
                <a:gd name="T37" fmla="*/ 0 h 231"/>
                <a:gd name="T38" fmla="*/ 108 w 232"/>
                <a:gd name="T39" fmla="*/ 27 h 231"/>
                <a:gd name="T40" fmla="*/ 86 w 232"/>
                <a:gd name="T41" fmla="*/ 32 h 231"/>
                <a:gd name="T42" fmla="*/ 61 w 232"/>
                <a:gd name="T43" fmla="*/ 13 h 231"/>
                <a:gd name="T44" fmla="*/ 38 w 232"/>
                <a:gd name="T45" fmla="*/ 29 h 231"/>
                <a:gd name="T46" fmla="*/ 48 w 232"/>
                <a:gd name="T47" fmla="*/ 59 h 231"/>
                <a:gd name="T48" fmla="*/ 35 w 232"/>
                <a:gd name="T49" fmla="*/ 78 h 231"/>
                <a:gd name="T50" fmla="*/ 5 w 232"/>
                <a:gd name="T51" fmla="*/ 82 h 231"/>
                <a:gd name="T52" fmla="*/ 0 w 232"/>
                <a:gd name="T53" fmla="*/ 109 h 231"/>
                <a:gd name="T54" fmla="*/ 27 w 232"/>
                <a:gd name="T55" fmla="*/ 124 h 231"/>
                <a:gd name="T56" fmla="*/ 32 w 232"/>
                <a:gd name="T57" fmla="*/ 145 h 231"/>
                <a:gd name="T58" fmla="*/ 13 w 232"/>
                <a:gd name="T59" fmla="*/ 170 h 231"/>
                <a:gd name="T60" fmla="*/ 29 w 232"/>
                <a:gd name="T61" fmla="*/ 192 h 231"/>
                <a:gd name="T62" fmla="*/ 58 w 232"/>
                <a:gd name="T63" fmla="*/ 183 h 231"/>
                <a:gd name="T64" fmla="*/ 78 w 232"/>
                <a:gd name="T65" fmla="*/ 196 h 231"/>
                <a:gd name="T66" fmla="*/ 84 w 232"/>
                <a:gd name="T67" fmla="*/ 146 h 231"/>
                <a:gd name="T68" fmla="*/ 72 w 232"/>
                <a:gd name="T69" fmla="*/ 115 h 231"/>
                <a:gd name="T70" fmla="*/ 74 w 232"/>
                <a:gd name="T71" fmla="*/ 104 h 231"/>
                <a:gd name="T72" fmla="*/ 117 w 232"/>
                <a:gd name="T73" fmla="*/ 72 h 231"/>
                <a:gd name="T74" fmla="*/ 160 w 232"/>
                <a:gd name="T75" fmla="*/ 116 h 231"/>
                <a:gd name="T76" fmla="*/ 159 w 232"/>
                <a:gd name="T77" fmla="*/ 127 h 231"/>
                <a:gd name="T78" fmla="*/ 159 w 232"/>
                <a:gd name="T79" fmla="*/ 127 h 231"/>
                <a:gd name="T80" fmla="*/ 115 w 232"/>
                <a:gd name="T81" fmla="*/ 159 h 231"/>
                <a:gd name="T82" fmla="*/ 84 w 232"/>
                <a:gd name="T83" fmla="*/ 14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1">
                  <a:moveTo>
                    <a:pt x="78" y="196"/>
                  </a:moveTo>
                  <a:cubicBezTo>
                    <a:pt x="82" y="227"/>
                    <a:pt x="82" y="227"/>
                    <a:pt x="82" y="227"/>
                  </a:cubicBezTo>
                  <a:cubicBezTo>
                    <a:pt x="109" y="231"/>
                    <a:pt x="109" y="231"/>
                    <a:pt x="109" y="231"/>
                  </a:cubicBezTo>
                  <a:cubicBezTo>
                    <a:pt x="123" y="204"/>
                    <a:pt x="123" y="204"/>
                    <a:pt x="123" y="204"/>
                  </a:cubicBezTo>
                  <a:cubicBezTo>
                    <a:pt x="131" y="203"/>
                    <a:pt x="139" y="201"/>
                    <a:pt x="146" y="199"/>
                  </a:cubicBezTo>
                  <a:cubicBezTo>
                    <a:pt x="171" y="218"/>
                    <a:pt x="171" y="218"/>
                    <a:pt x="171" y="218"/>
                  </a:cubicBezTo>
                  <a:cubicBezTo>
                    <a:pt x="194" y="202"/>
                    <a:pt x="194" y="202"/>
                    <a:pt x="194" y="202"/>
                  </a:cubicBezTo>
                  <a:cubicBezTo>
                    <a:pt x="184" y="172"/>
                    <a:pt x="184" y="172"/>
                    <a:pt x="184" y="172"/>
                  </a:cubicBezTo>
                  <a:cubicBezTo>
                    <a:pt x="189" y="166"/>
                    <a:pt x="193" y="160"/>
                    <a:pt x="196" y="153"/>
                  </a:cubicBezTo>
                  <a:cubicBezTo>
                    <a:pt x="227" y="149"/>
                    <a:pt x="227" y="149"/>
                    <a:pt x="227" y="149"/>
                  </a:cubicBezTo>
                  <a:cubicBezTo>
                    <a:pt x="232" y="122"/>
                    <a:pt x="232" y="122"/>
                    <a:pt x="232" y="122"/>
                  </a:cubicBezTo>
                  <a:cubicBezTo>
                    <a:pt x="204" y="107"/>
                    <a:pt x="204" y="107"/>
                    <a:pt x="204" y="107"/>
                  </a:cubicBezTo>
                  <a:cubicBezTo>
                    <a:pt x="203" y="100"/>
                    <a:pt x="202" y="93"/>
                    <a:pt x="199" y="86"/>
                  </a:cubicBezTo>
                  <a:cubicBezTo>
                    <a:pt x="218" y="61"/>
                    <a:pt x="218" y="61"/>
                    <a:pt x="218" y="61"/>
                  </a:cubicBezTo>
                  <a:cubicBezTo>
                    <a:pt x="203" y="38"/>
                    <a:pt x="203" y="38"/>
                    <a:pt x="203" y="38"/>
                  </a:cubicBezTo>
                  <a:cubicBezTo>
                    <a:pt x="173" y="48"/>
                    <a:pt x="173" y="48"/>
                    <a:pt x="173" y="48"/>
                  </a:cubicBezTo>
                  <a:cubicBezTo>
                    <a:pt x="167" y="43"/>
                    <a:pt x="161" y="39"/>
                    <a:pt x="154" y="36"/>
                  </a:cubicBezTo>
                  <a:cubicBezTo>
                    <a:pt x="150" y="4"/>
                    <a:pt x="150" y="4"/>
                    <a:pt x="150" y="4"/>
                  </a:cubicBezTo>
                  <a:cubicBezTo>
                    <a:pt x="123" y="0"/>
                    <a:pt x="123" y="0"/>
                    <a:pt x="123" y="0"/>
                  </a:cubicBezTo>
                  <a:cubicBezTo>
                    <a:pt x="108" y="27"/>
                    <a:pt x="108" y="27"/>
                    <a:pt x="108" y="27"/>
                  </a:cubicBezTo>
                  <a:cubicBezTo>
                    <a:pt x="100" y="28"/>
                    <a:pt x="93" y="30"/>
                    <a:pt x="86" y="32"/>
                  </a:cubicBezTo>
                  <a:cubicBezTo>
                    <a:pt x="61" y="13"/>
                    <a:pt x="61" y="13"/>
                    <a:pt x="61" y="13"/>
                  </a:cubicBezTo>
                  <a:cubicBezTo>
                    <a:pt x="38" y="29"/>
                    <a:pt x="38" y="29"/>
                    <a:pt x="38" y="29"/>
                  </a:cubicBezTo>
                  <a:cubicBezTo>
                    <a:pt x="48" y="59"/>
                    <a:pt x="48" y="59"/>
                    <a:pt x="48" y="59"/>
                  </a:cubicBezTo>
                  <a:cubicBezTo>
                    <a:pt x="43" y="65"/>
                    <a:pt x="39" y="71"/>
                    <a:pt x="35" y="78"/>
                  </a:cubicBezTo>
                  <a:cubicBezTo>
                    <a:pt x="5" y="82"/>
                    <a:pt x="5" y="82"/>
                    <a:pt x="5" y="82"/>
                  </a:cubicBezTo>
                  <a:cubicBezTo>
                    <a:pt x="0" y="109"/>
                    <a:pt x="0" y="109"/>
                    <a:pt x="0" y="109"/>
                  </a:cubicBezTo>
                  <a:cubicBezTo>
                    <a:pt x="27" y="124"/>
                    <a:pt x="27" y="124"/>
                    <a:pt x="27" y="124"/>
                  </a:cubicBezTo>
                  <a:cubicBezTo>
                    <a:pt x="28" y="131"/>
                    <a:pt x="30" y="138"/>
                    <a:pt x="32" y="145"/>
                  </a:cubicBezTo>
                  <a:cubicBezTo>
                    <a:pt x="13" y="170"/>
                    <a:pt x="13" y="170"/>
                    <a:pt x="13" y="170"/>
                  </a:cubicBezTo>
                  <a:cubicBezTo>
                    <a:pt x="29" y="192"/>
                    <a:pt x="29" y="192"/>
                    <a:pt x="29" y="192"/>
                  </a:cubicBezTo>
                  <a:cubicBezTo>
                    <a:pt x="58" y="183"/>
                    <a:pt x="58" y="183"/>
                    <a:pt x="58" y="183"/>
                  </a:cubicBezTo>
                  <a:cubicBezTo>
                    <a:pt x="64" y="188"/>
                    <a:pt x="71" y="192"/>
                    <a:pt x="78" y="196"/>
                  </a:cubicBezTo>
                  <a:close/>
                  <a:moveTo>
                    <a:pt x="84" y="146"/>
                  </a:moveTo>
                  <a:cubicBezTo>
                    <a:pt x="76" y="137"/>
                    <a:pt x="72" y="126"/>
                    <a:pt x="72" y="115"/>
                  </a:cubicBezTo>
                  <a:cubicBezTo>
                    <a:pt x="72" y="111"/>
                    <a:pt x="73" y="107"/>
                    <a:pt x="74" y="104"/>
                  </a:cubicBezTo>
                  <a:cubicBezTo>
                    <a:pt x="79" y="85"/>
                    <a:pt x="97" y="71"/>
                    <a:pt x="117" y="72"/>
                  </a:cubicBezTo>
                  <a:cubicBezTo>
                    <a:pt x="141" y="72"/>
                    <a:pt x="160" y="92"/>
                    <a:pt x="160" y="116"/>
                  </a:cubicBezTo>
                  <a:cubicBezTo>
                    <a:pt x="160" y="120"/>
                    <a:pt x="159" y="123"/>
                    <a:pt x="159" y="127"/>
                  </a:cubicBezTo>
                  <a:cubicBezTo>
                    <a:pt x="159" y="127"/>
                    <a:pt x="159" y="127"/>
                    <a:pt x="159" y="127"/>
                  </a:cubicBezTo>
                  <a:cubicBezTo>
                    <a:pt x="151" y="146"/>
                    <a:pt x="135" y="159"/>
                    <a:pt x="115" y="159"/>
                  </a:cubicBezTo>
                  <a:cubicBezTo>
                    <a:pt x="104" y="159"/>
                    <a:pt x="92" y="154"/>
                    <a:pt x="84" y="146"/>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21" name="Freeform 13">
              <a:extLst>
                <a:ext uri="{FF2B5EF4-FFF2-40B4-BE49-F238E27FC236}">
                  <a16:creationId xmlns:a16="http://schemas.microsoft.com/office/drawing/2014/main" xmlns="" id="{35E7E9F6-6639-40E4-9CCF-A4212CB78F90}"/>
                </a:ext>
              </a:extLst>
            </p:cNvPr>
            <p:cNvSpPr>
              <a:spLocks/>
            </p:cNvSpPr>
            <p:nvPr/>
          </p:nvSpPr>
          <p:spPr bwMode="auto">
            <a:xfrm>
              <a:off x="4127500" y="2222500"/>
              <a:ext cx="131763" cy="131762"/>
            </a:xfrm>
            <a:custGeom>
              <a:avLst/>
              <a:gdLst>
                <a:gd name="T0" fmla="*/ 0 w 59"/>
                <a:gd name="T1" fmla="*/ 29 h 59"/>
                <a:gd name="T2" fmla="*/ 1 w 59"/>
                <a:gd name="T3" fmla="*/ 22 h 59"/>
                <a:gd name="T4" fmla="*/ 30 w 59"/>
                <a:gd name="T5" fmla="*/ 0 h 59"/>
                <a:gd name="T6" fmla="*/ 59 w 59"/>
                <a:gd name="T7" fmla="*/ 30 h 59"/>
                <a:gd name="T8" fmla="*/ 57 w 59"/>
                <a:gd name="T9" fmla="*/ 37 h 59"/>
                <a:gd name="T10" fmla="*/ 57 w 59"/>
                <a:gd name="T11" fmla="*/ 37 h 59"/>
                <a:gd name="T12" fmla="*/ 28 w 59"/>
                <a:gd name="T13" fmla="*/ 59 h 59"/>
                <a:gd name="T14" fmla="*/ 8 w 59"/>
                <a:gd name="T15" fmla="*/ 50 h 59"/>
                <a:gd name="T16" fmla="*/ 0 w 59"/>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0" y="29"/>
                  </a:moveTo>
                  <a:cubicBezTo>
                    <a:pt x="0" y="26"/>
                    <a:pt x="0" y="24"/>
                    <a:pt x="1" y="22"/>
                  </a:cubicBezTo>
                  <a:cubicBezTo>
                    <a:pt x="5" y="8"/>
                    <a:pt x="17" y="0"/>
                    <a:pt x="30" y="0"/>
                  </a:cubicBezTo>
                  <a:cubicBezTo>
                    <a:pt x="47" y="0"/>
                    <a:pt x="59" y="14"/>
                    <a:pt x="59" y="30"/>
                  </a:cubicBezTo>
                  <a:cubicBezTo>
                    <a:pt x="59" y="32"/>
                    <a:pt x="58" y="35"/>
                    <a:pt x="57" y="37"/>
                  </a:cubicBezTo>
                  <a:cubicBezTo>
                    <a:pt x="57" y="37"/>
                    <a:pt x="57" y="37"/>
                    <a:pt x="57" y="37"/>
                  </a:cubicBezTo>
                  <a:cubicBezTo>
                    <a:pt x="54" y="50"/>
                    <a:pt x="42" y="59"/>
                    <a:pt x="28" y="59"/>
                  </a:cubicBezTo>
                  <a:cubicBezTo>
                    <a:pt x="21" y="59"/>
                    <a:pt x="13" y="56"/>
                    <a:pt x="8" y="50"/>
                  </a:cubicBezTo>
                  <a:cubicBezTo>
                    <a:pt x="2" y="44"/>
                    <a:pt x="0" y="37"/>
                    <a:pt x="0" y="29"/>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22" name="Group 21">
            <a:extLst>
              <a:ext uri="{FF2B5EF4-FFF2-40B4-BE49-F238E27FC236}">
                <a16:creationId xmlns:a16="http://schemas.microsoft.com/office/drawing/2014/main" xmlns="" id="{F894D83D-98D3-40E5-AAD3-1B47C36647DA}"/>
              </a:ext>
            </a:extLst>
          </p:cNvPr>
          <p:cNvGrpSpPr/>
          <p:nvPr/>
        </p:nvGrpSpPr>
        <p:grpSpPr>
          <a:xfrm>
            <a:off x="9294467" y="3447809"/>
            <a:ext cx="357388" cy="370276"/>
            <a:chOff x="4949825" y="2128838"/>
            <a:chExt cx="568325" cy="568325"/>
          </a:xfrm>
          <a:solidFill>
            <a:srgbClr val="DADFE1"/>
          </a:solidFill>
          <a:effectLst/>
        </p:grpSpPr>
        <p:sp>
          <p:nvSpPr>
            <p:cNvPr id="23" name="Freeform 14">
              <a:extLst>
                <a:ext uri="{FF2B5EF4-FFF2-40B4-BE49-F238E27FC236}">
                  <a16:creationId xmlns:a16="http://schemas.microsoft.com/office/drawing/2014/main" xmlns="" id="{3A8A62DB-E767-4099-A04F-9443E24EC994}"/>
                </a:ext>
              </a:extLst>
            </p:cNvPr>
            <p:cNvSpPr>
              <a:spLocks noEditPoints="1"/>
            </p:cNvSpPr>
            <p:nvPr/>
          </p:nvSpPr>
          <p:spPr bwMode="auto">
            <a:xfrm>
              <a:off x="4949825" y="2128838"/>
              <a:ext cx="568325" cy="568325"/>
            </a:xfrm>
            <a:custGeom>
              <a:avLst/>
              <a:gdLst>
                <a:gd name="T0" fmla="*/ 85 w 254"/>
                <a:gd name="T1" fmla="*/ 214 h 254"/>
                <a:gd name="T2" fmla="*/ 90 w 254"/>
                <a:gd name="T3" fmla="*/ 248 h 254"/>
                <a:gd name="T4" fmla="*/ 120 w 254"/>
                <a:gd name="T5" fmla="*/ 254 h 254"/>
                <a:gd name="T6" fmla="*/ 135 w 254"/>
                <a:gd name="T7" fmla="*/ 223 h 254"/>
                <a:gd name="T8" fmla="*/ 160 w 254"/>
                <a:gd name="T9" fmla="*/ 218 h 254"/>
                <a:gd name="T10" fmla="*/ 187 w 254"/>
                <a:gd name="T11" fmla="*/ 239 h 254"/>
                <a:gd name="T12" fmla="*/ 212 w 254"/>
                <a:gd name="T13" fmla="*/ 221 h 254"/>
                <a:gd name="T14" fmla="*/ 202 w 254"/>
                <a:gd name="T15" fmla="*/ 188 h 254"/>
                <a:gd name="T16" fmla="*/ 215 w 254"/>
                <a:gd name="T17" fmla="*/ 168 h 254"/>
                <a:gd name="T18" fmla="*/ 249 w 254"/>
                <a:gd name="T19" fmla="*/ 163 h 254"/>
                <a:gd name="T20" fmla="*/ 254 w 254"/>
                <a:gd name="T21" fmla="*/ 134 h 254"/>
                <a:gd name="T22" fmla="*/ 224 w 254"/>
                <a:gd name="T23" fmla="*/ 118 h 254"/>
                <a:gd name="T24" fmla="*/ 218 w 254"/>
                <a:gd name="T25" fmla="*/ 94 h 254"/>
                <a:gd name="T26" fmla="*/ 239 w 254"/>
                <a:gd name="T27" fmla="*/ 67 h 254"/>
                <a:gd name="T28" fmla="*/ 222 w 254"/>
                <a:gd name="T29" fmla="*/ 42 h 254"/>
                <a:gd name="T30" fmla="*/ 189 w 254"/>
                <a:gd name="T31" fmla="*/ 52 h 254"/>
                <a:gd name="T32" fmla="*/ 169 w 254"/>
                <a:gd name="T33" fmla="*/ 39 h 254"/>
                <a:gd name="T34" fmla="*/ 164 w 254"/>
                <a:gd name="T35" fmla="*/ 5 h 254"/>
                <a:gd name="T36" fmla="*/ 134 w 254"/>
                <a:gd name="T37" fmla="*/ 0 h 254"/>
                <a:gd name="T38" fmla="*/ 119 w 254"/>
                <a:gd name="T39" fmla="*/ 30 h 254"/>
                <a:gd name="T40" fmla="*/ 94 w 254"/>
                <a:gd name="T41" fmla="*/ 35 h 254"/>
                <a:gd name="T42" fmla="*/ 67 w 254"/>
                <a:gd name="T43" fmla="*/ 15 h 254"/>
                <a:gd name="T44" fmla="*/ 42 w 254"/>
                <a:gd name="T45" fmla="*/ 32 h 254"/>
                <a:gd name="T46" fmla="*/ 52 w 254"/>
                <a:gd name="T47" fmla="*/ 65 h 254"/>
                <a:gd name="T48" fmla="*/ 39 w 254"/>
                <a:gd name="T49" fmla="*/ 86 h 254"/>
                <a:gd name="T50" fmla="*/ 6 w 254"/>
                <a:gd name="T51" fmla="*/ 90 h 254"/>
                <a:gd name="T52" fmla="*/ 0 w 254"/>
                <a:gd name="T53" fmla="*/ 120 h 254"/>
                <a:gd name="T54" fmla="*/ 30 w 254"/>
                <a:gd name="T55" fmla="*/ 136 h 254"/>
                <a:gd name="T56" fmla="*/ 35 w 254"/>
                <a:gd name="T57" fmla="*/ 159 h 254"/>
                <a:gd name="T58" fmla="*/ 15 w 254"/>
                <a:gd name="T59" fmla="*/ 186 h 254"/>
                <a:gd name="T60" fmla="*/ 32 w 254"/>
                <a:gd name="T61" fmla="*/ 211 h 254"/>
                <a:gd name="T62" fmla="*/ 64 w 254"/>
                <a:gd name="T63" fmla="*/ 201 h 254"/>
                <a:gd name="T64" fmla="*/ 85 w 254"/>
                <a:gd name="T65" fmla="*/ 214 h 254"/>
                <a:gd name="T66" fmla="*/ 93 w 254"/>
                <a:gd name="T67" fmla="*/ 160 h 254"/>
                <a:gd name="T68" fmla="*/ 79 w 254"/>
                <a:gd name="T69" fmla="*/ 126 h 254"/>
                <a:gd name="T70" fmla="*/ 81 w 254"/>
                <a:gd name="T71" fmla="*/ 114 h 254"/>
                <a:gd name="T72" fmla="*/ 128 w 254"/>
                <a:gd name="T73" fmla="*/ 79 h 254"/>
                <a:gd name="T74" fmla="*/ 175 w 254"/>
                <a:gd name="T75" fmla="*/ 128 h 254"/>
                <a:gd name="T76" fmla="*/ 173 w 254"/>
                <a:gd name="T77" fmla="*/ 139 h 254"/>
                <a:gd name="T78" fmla="*/ 173 w 254"/>
                <a:gd name="T79" fmla="*/ 139 h 254"/>
                <a:gd name="T80" fmla="*/ 126 w 254"/>
                <a:gd name="T81" fmla="*/ 174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4"/>
                  </a:moveTo>
                  <a:cubicBezTo>
                    <a:pt x="90" y="248"/>
                    <a:pt x="90" y="248"/>
                    <a:pt x="90" y="248"/>
                  </a:cubicBezTo>
                  <a:cubicBezTo>
                    <a:pt x="120" y="254"/>
                    <a:pt x="120" y="254"/>
                    <a:pt x="120" y="254"/>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4"/>
                    <a:pt x="254" y="134"/>
                    <a:pt x="254" y="134"/>
                  </a:cubicBezTo>
                  <a:cubicBezTo>
                    <a:pt x="224" y="118"/>
                    <a:pt x="224" y="118"/>
                    <a:pt x="224" y="118"/>
                  </a:cubicBezTo>
                  <a:cubicBezTo>
                    <a:pt x="223" y="109"/>
                    <a:pt x="221" y="102"/>
                    <a:pt x="218" y="94"/>
                  </a:cubicBezTo>
                  <a:cubicBezTo>
                    <a:pt x="239" y="67"/>
                    <a:pt x="239" y="67"/>
                    <a:pt x="239" y="67"/>
                  </a:cubicBezTo>
                  <a:cubicBezTo>
                    <a:pt x="222" y="42"/>
                    <a:pt x="222" y="42"/>
                    <a:pt x="222" y="42"/>
                  </a:cubicBezTo>
                  <a:cubicBezTo>
                    <a:pt x="189" y="52"/>
                    <a:pt x="189" y="52"/>
                    <a:pt x="189" y="52"/>
                  </a:cubicBezTo>
                  <a:cubicBezTo>
                    <a:pt x="183" y="47"/>
                    <a:pt x="176" y="43"/>
                    <a:pt x="169" y="39"/>
                  </a:cubicBezTo>
                  <a:cubicBezTo>
                    <a:pt x="164" y="5"/>
                    <a:pt x="164" y="5"/>
                    <a:pt x="164" y="5"/>
                  </a:cubicBezTo>
                  <a:cubicBezTo>
                    <a:pt x="134" y="0"/>
                    <a:pt x="134" y="0"/>
                    <a:pt x="134" y="0"/>
                  </a:cubicBezTo>
                  <a:cubicBezTo>
                    <a:pt x="119" y="30"/>
                    <a:pt x="119" y="30"/>
                    <a:pt x="119" y="30"/>
                  </a:cubicBezTo>
                  <a:cubicBezTo>
                    <a:pt x="110" y="31"/>
                    <a:pt x="102" y="33"/>
                    <a:pt x="94" y="35"/>
                  </a:cubicBezTo>
                  <a:cubicBezTo>
                    <a:pt x="67" y="15"/>
                    <a:pt x="67" y="15"/>
                    <a:pt x="67" y="15"/>
                  </a:cubicBezTo>
                  <a:cubicBezTo>
                    <a:pt x="42" y="32"/>
                    <a:pt x="42" y="32"/>
                    <a:pt x="42" y="32"/>
                  </a:cubicBezTo>
                  <a:cubicBezTo>
                    <a:pt x="52" y="65"/>
                    <a:pt x="52" y="65"/>
                    <a:pt x="52" y="65"/>
                  </a:cubicBezTo>
                  <a:cubicBezTo>
                    <a:pt x="47" y="71"/>
                    <a:pt x="43" y="78"/>
                    <a:pt x="39" y="86"/>
                  </a:cubicBezTo>
                  <a:cubicBezTo>
                    <a:pt x="6" y="90"/>
                    <a:pt x="6" y="90"/>
                    <a:pt x="6" y="90"/>
                  </a:cubicBezTo>
                  <a:cubicBezTo>
                    <a:pt x="0" y="120"/>
                    <a:pt x="0" y="120"/>
                    <a:pt x="0" y="120"/>
                  </a:cubicBezTo>
                  <a:cubicBezTo>
                    <a:pt x="30" y="136"/>
                    <a:pt x="30" y="136"/>
                    <a:pt x="30" y="136"/>
                  </a:cubicBezTo>
                  <a:cubicBezTo>
                    <a:pt x="31" y="144"/>
                    <a:pt x="33" y="152"/>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6"/>
                  </a:cubicBezTo>
                  <a:cubicBezTo>
                    <a:pt x="79" y="122"/>
                    <a:pt x="80" y="118"/>
                    <a:pt x="81" y="114"/>
                  </a:cubicBezTo>
                  <a:cubicBezTo>
                    <a:pt x="87" y="93"/>
                    <a:pt x="106" y="78"/>
                    <a:pt x="128" y="79"/>
                  </a:cubicBezTo>
                  <a:cubicBezTo>
                    <a:pt x="154" y="79"/>
                    <a:pt x="175" y="101"/>
                    <a:pt x="175" y="128"/>
                  </a:cubicBezTo>
                  <a:cubicBezTo>
                    <a:pt x="175" y="132"/>
                    <a:pt x="173" y="135"/>
                    <a:pt x="173" y="139"/>
                  </a:cubicBezTo>
                  <a:cubicBezTo>
                    <a:pt x="173" y="139"/>
                    <a:pt x="173" y="139"/>
                    <a:pt x="173" y="139"/>
                  </a:cubicBezTo>
                  <a:cubicBezTo>
                    <a:pt x="166" y="160"/>
                    <a:pt x="148" y="175"/>
                    <a:pt x="126" y="174"/>
                  </a:cubicBezTo>
                  <a:cubicBezTo>
                    <a:pt x="113" y="174"/>
                    <a:pt x="101" y="169"/>
                    <a:pt x="93" y="160"/>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24" name="Freeform 15">
              <a:extLst>
                <a:ext uri="{FF2B5EF4-FFF2-40B4-BE49-F238E27FC236}">
                  <a16:creationId xmlns:a16="http://schemas.microsoft.com/office/drawing/2014/main" xmlns="" id="{D7263296-45A0-4B10-904D-0CA951BB421D}"/>
                </a:ext>
              </a:extLst>
            </p:cNvPr>
            <p:cNvSpPr>
              <a:spLocks/>
            </p:cNvSpPr>
            <p:nvPr/>
          </p:nvSpPr>
          <p:spPr bwMode="auto">
            <a:xfrm>
              <a:off x="5159375" y="2338388"/>
              <a:ext cx="146050" cy="146050"/>
            </a:xfrm>
            <a:custGeom>
              <a:avLst/>
              <a:gdLst>
                <a:gd name="T0" fmla="*/ 0 w 65"/>
                <a:gd name="T1" fmla="*/ 32 h 65"/>
                <a:gd name="T2" fmla="*/ 2 w 65"/>
                <a:gd name="T3" fmla="*/ 24 h 65"/>
                <a:gd name="T4" fmla="*/ 34 w 65"/>
                <a:gd name="T5" fmla="*/ 0 h 65"/>
                <a:gd name="T6" fmla="*/ 65 w 65"/>
                <a:gd name="T7" fmla="*/ 33 h 65"/>
                <a:gd name="T8" fmla="*/ 63 w 65"/>
                <a:gd name="T9" fmla="*/ 41 h 65"/>
                <a:gd name="T10" fmla="*/ 63 w 65"/>
                <a:gd name="T11" fmla="*/ 41 h 65"/>
                <a:gd name="T12" fmla="*/ 32 w 65"/>
                <a:gd name="T13" fmla="*/ 65 h 65"/>
                <a:gd name="T14" fmla="*/ 9 w 65"/>
                <a:gd name="T15" fmla="*/ 55 h 65"/>
                <a:gd name="T16" fmla="*/ 0 w 65"/>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5">
                  <a:moveTo>
                    <a:pt x="0" y="32"/>
                  </a:moveTo>
                  <a:cubicBezTo>
                    <a:pt x="0" y="29"/>
                    <a:pt x="1" y="27"/>
                    <a:pt x="2" y="24"/>
                  </a:cubicBezTo>
                  <a:cubicBezTo>
                    <a:pt x="5" y="10"/>
                    <a:pt x="19" y="0"/>
                    <a:pt x="34" y="0"/>
                  </a:cubicBezTo>
                  <a:cubicBezTo>
                    <a:pt x="52" y="1"/>
                    <a:pt x="65" y="15"/>
                    <a:pt x="65" y="33"/>
                  </a:cubicBezTo>
                  <a:cubicBezTo>
                    <a:pt x="65" y="36"/>
                    <a:pt x="64" y="38"/>
                    <a:pt x="63" y="41"/>
                  </a:cubicBezTo>
                  <a:cubicBezTo>
                    <a:pt x="63" y="41"/>
                    <a:pt x="63" y="41"/>
                    <a:pt x="63" y="41"/>
                  </a:cubicBezTo>
                  <a:cubicBezTo>
                    <a:pt x="59" y="55"/>
                    <a:pt x="47" y="65"/>
                    <a:pt x="32" y="65"/>
                  </a:cubicBezTo>
                  <a:cubicBezTo>
                    <a:pt x="23" y="65"/>
                    <a:pt x="15" y="61"/>
                    <a:pt x="9" y="55"/>
                  </a:cubicBezTo>
                  <a:cubicBezTo>
                    <a:pt x="3" y="49"/>
                    <a:pt x="0" y="41"/>
                    <a:pt x="0" y="32"/>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25" name="Group 24">
            <a:extLst>
              <a:ext uri="{FF2B5EF4-FFF2-40B4-BE49-F238E27FC236}">
                <a16:creationId xmlns:a16="http://schemas.microsoft.com/office/drawing/2014/main" xmlns="" id="{B915D27C-98EB-4887-9F50-FCC0C05D9A70}"/>
              </a:ext>
            </a:extLst>
          </p:cNvPr>
          <p:cNvGrpSpPr/>
          <p:nvPr/>
        </p:nvGrpSpPr>
        <p:grpSpPr>
          <a:xfrm>
            <a:off x="7808014" y="5489497"/>
            <a:ext cx="358386" cy="372345"/>
            <a:chOff x="2586038" y="5262563"/>
            <a:chExt cx="569913" cy="571500"/>
          </a:xfrm>
          <a:solidFill>
            <a:srgbClr val="DADFE1"/>
          </a:solidFill>
          <a:effectLst/>
        </p:grpSpPr>
        <p:sp>
          <p:nvSpPr>
            <p:cNvPr id="26" name="Freeform 16">
              <a:extLst>
                <a:ext uri="{FF2B5EF4-FFF2-40B4-BE49-F238E27FC236}">
                  <a16:creationId xmlns:a16="http://schemas.microsoft.com/office/drawing/2014/main" xmlns="" id="{32D4E411-5770-418B-B360-F6EAAA9CC8B2}"/>
                </a:ext>
              </a:extLst>
            </p:cNvPr>
            <p:cNvSpPr>
              <a:spLocks noEditPoints="1"/>
            </p:cNvSpPr>
            <p:nvPr/>
          </p:nvSpPr>
          <p:spPr bwMode="auto">
            <a:xfrm>
              <a:off x="2586038" y="5262563"/>
              <a:ext cx="569913" cy="571500"/>
            </a:xfrm>
            <a:custGeom>
              <a:avLst/>
              <a:gdLst>
                <a:gd name="T0" fmla="*/ 20 w 255"/>
                <a:gd name="T1" fmla="*/ 59 h 255"/>
                <a:gd name="T2" fmla="*/ 39 w 255"/>
                <a:gd name="T3" fmla="*/ 87 h 255"/>
                <a:gd name="T4" fmla="*/ 31 w 255"/>
                <a:gd name="T5" fmla="*/ 111 h 255"/>
                <a:gd name="T6" fmla="*/ 0 w 255"/>
                <a:gd name="T7" fmla="*/ 124 h 255"/>
                <a:gd name="T8" fmla="*/ 3 w 255"/>
                <a:gd name="T9" fmla="*/ 155 h 255"/>
                <a:gd name="T10" fmla="*/ 36 w 255"/>
                <a:gd name="T11" fmla="*/ 162 h 255"/>
                <a:gd name="T12" fmla="*/ 48 w 255"/>
                <a:gd name="T13" fmla="*/ 183 h 255"/>
                <a:gd name="T14" fmla="*/ 35 w 255"/>
                <a:gd name="T15" fmla="*/ 215 h 255"/>
                <a:gd name="T16" fmla="*/ 58 w 255"/>
                <a:gd name="T17" fmla="*/ 234 h 255"/>
                <a:gd name="T18" fmla="*/ 86 w 255"/>
                <a:gd name="T19" fmla="*/ 216 h 255"/>
                <a:gd name="T20" fmla="*/ 110 w 255"/>
                <a:gd name="T21" fmla="*/ 223 h 255"/>
                <a:gd name="T22" fmla="*/ 123 w 255"/>
                <a:gd name="T23" fmla="*/ 255 h 255"/>
                <a:gd name="T24" fmla="*/ 154 w 255"/>
                <a:gd name="T25" fmla="*/ 252 h 255"/>
                <a:gd name="T26" fmla="*/ 161 w 255"/>
                <a:gd name="T27" fmla="*/ 219 h 255"/>
                <a:gd name="T28" fmla="*/ 183 w 255"/>
                <a:gd name="T29" fmla="*/ 207 h 255"/>
                <a:gd name="T30" fmla="*/ 215 w 255"/>
                <a:gd name="T31" fmla="*/ 220 h 255"/>
                <a:gd name="T32" fmla="*/ 234 w 255"/>
                <a:gd name="T33" fmla="*/ 196 h 255"/>
                <a:gd name="T34" fmla="*/ 216 w 255"/>
                <a:gd name="T35" fmla="*/ 167 h 255"/>
                <a:gd name="T36" fmla="*/ 223 w 255"/>
                <a:gd name="T37" fmla="*/ 144 h 255"/>
                <a:gd name="T38" fmla="*/ 255 w 255"/>
                <a:gd name="T39" fmla="*/ 131 h 255"/>
                <a:gd name="T40" fmla="*/ 252 w 255"/>
                <a:gd name="T41" fmla="*/ 101 h 255"/>
                <a:gd name="T42" fmla="*/ 218 w 255"/>
                <a:gd name="T43" fmla="*/ 93 h 255"/>
                <a:gd name="T44" fmla="*/ 207 w 255"/>
                <a:gd name="T45" fmla="*/ 72 h 255"/>
                <a:gd name="T46" fmla="*/ 220 w 255"/>
                <a:gd name="T47" fmla="*/ 40 h 255"/>
                <a:gd name="T48" fmla="*/ 197 w 255"/>
                <a:gd name="T49" fmla="*/ 21 h 255"/>
                <a:gd name="T50" fmla="*/ 168 w 255"/>
                <a:gd name="T51" fmla="*/ 39 h 255"/>
                <a:gd name="T52" fmla="*/ 144 w 255"/>
                <a:gd name="T53" fmla="*/ 32 h 255"/>
                <a:gd name="T54" fmla="*/ 131 w 255"/>
                <a:gd name="T55" fmla="*/ 0 h 255"/>
                <a:gd name="T56" fmla="*/ 101 w 255"/>
                <a:gd name="T57" fmla="*/ 3 h 255"/>
                <a:gd name="T58" fmla="*/ 94 w 255"/>
                <a:gd name="T59" fmla="*/ 37 h 255"/>
                <a:gd name="T60" fmla="*/ 71 w 255"/>
                <a:gd name="T61" fmla="*/ 48 h 255"/>
                <a:gd name="T62" fmla="*/ 40 w 255"/>
                <a:gd name="T63" fmla="*/ 35 h 255"/>
                <a:gd name="T64" fmla="*/ 20 w 255"/>
                <a:gd name="T65" fmla="*/ 59 h 255"/>
                <a:gd name="T66" fmla="*/ 174 w 255"/>
                <a:gd name="T67" fmla="*/ 116 h 255"/>
                <a:gd name="T68" fmla="*/ 175 w 255"/>
                <a:gd name="T69" fmla="*/ 128 h 255"/>
                <a:gd name="T70" fmla="*/ 139 w 255"/>
                <a:gd name="T71" fmla="*/ 174 h 255"/>
                <a:gd name="T72" fmla="*/ 103 w 255"/>
                <a:gd name="T73" fmla="*/ 169 h 255"/>
                <a:gd name="T74" fmla="*/ 81 w 255"/>
                <a:gd name="T75" fmla="*/ 139 h 255"/>
                <a:gd name="T76" fmla="*/ 79 w 255"/>
                <a:gd name="T77" fmla="*/ 128 h 255"/>
                <a:gd name="T78" fmla="*/ 116 w 255"/>
                <a:gd name="T79" fmla="*/ 81 h 255"/>
                <a:gd name="T80" fmla="*/ 174 w 255"/>
                <a:gd name="T81" fmla="*/ 11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55">
                  <a:moveTo>
                    <a:pt x="20" y="59"/>
                  </a:moveTo>
                  <a:cubicBezTo>
                    <a:pt x="39" y="87"/>
                    <a:pt x="39" y="87"/>
                    <a:pt x="39" y="87"/>
                  </a:cubicBezTo>
                  <a:cubicBezTo>
                    <a:pt x="35" y="95"/>
                    <a:pt x="33" y="103"/>
                    <a:pt x="31" y="111"/>
                  </a:cubicBezTo>
                  <a:cubicBezTo>
                    <a:pt x="0" y="124"/>
                    <a:pt x="0" y="124"/>
                    <a:pt x="0" y="124"/>
                  </a:cubicBezTo>
                  <a:cubicBezTo>
                    <a:pt x="3" y="155"/>
                    <a:pt x="3" y="155"/>
                    <a:pt x="3" y="155"/>
                  </a:cubicBezTo>
                  <a:cubicBezTo>
                    <a:pt x="36" y="162"/>
                    <a:pt x="36" y="162"/>
                    <a:pt x="36" y="162"/>
                  </a:cubicBezTo>
                  <a:cubicBezTo>
                    <a:pt x="39" y="169"/>
                    <a:pt x="43" y="177"/>
                    <a:pt x="48" y="183"/>
                  </a:cubicBezTo>
                  <a:cubicBezTo>
                    <a:pt x="35" y="215"/>
                    <a:pt x="35" y="215"/>
                    <a:pt x="35" y="215"/>
                  </a:cubicBezTo>
                  <a:cubicBezTo>
                    <a:pt x="58" y="234"/>
                    <a:pt x="58" y="234"/>
                    <a:pt x="58" y="234"/>
                  </a:cubicBezTo>
                  <a:cubicBezTo>
                    <a:pt x="86" y="216"/>
                    <a:pt x="86" y="216"/>
                    <a:pt x="86" y="216"/>
                  </a:cubicBezTo>
                  <a:cubicBezTo>
                    <a:pt x="94" y="219"/>
                    <a:pt x="102" y="222"/>
                    <a:pt x="110" y="223"/>
                  </a:cubicBezTo>
                  <a:cubicBezTo>
                    <a:pt x="123" y="255"/>
                    <a:pt x="123" y="255"/>
                    <a:pt x="123" y="255"/>
                  </a:cubicBezTo>
                  <a:cubicBezTo>
                    <a:pt x="154" y="252"/>
                    <a:pt x="154" y="252"/>
                    <a:pt x="154" y="252"/>
                  </a:cubicBezTo>
                  <a:cubicBezTo>
                    <a:pt x="161" y="219"/>
                    <a:pt x="161" y="219"/>
                    <a:pt x="161" y="219"/>
                  </a:cubicBezTo>
                  <a:cubicBezTo>
                    <a:pt x="169" y="216"/>
                    <a:pt x="177" y="212"/>
                    <a:pt x="183" y="207"/>
                  </a:cubicBezTo>
                  <a:cubicBezTo>
                    <a:pt x="215" y="220"/>
                    <a:pt x="215" y="220"/>
                    <a:pt x="215" y="220"/>
                  </a:cubicBezTo>
                  <a:cubicBezTo>
                    <a:pt x="234" y="196"/>
                    <a:pt x="234" y="196"/>
                    <a:pt x="234" y="196"/>
                  </a:cubicBezTo>
                  <a:cubicBezTo>
                    <a:pt x="216" y="167"/>
                    <a:pt x="216" y="167"/>
                    <a:pt x="216" y="167"/>
                  </a:cubicBezTo>
                  <a:cubicBezTo>
                    <a:pt x="219" y="160"/>
                    <a:pt x="221" y="152"/>
                    <a:pt x="223" y="144"/>
                  </a:cubicBezTo>
                  <a:cubicBezTo>
                    <a:pt x="255" y="131"/>
                    <a:pt x="255" y="131"/>
                    <a:pt x="255" y="131"/>
                  </a:cubicBezTo>
                  <a:cubicBezTo>
                    <a:pt x="252" y="101"/>
                    <a:pt x="252" y="101"/>
                    <a:pt x="252" y="101"/>
                  </a:cubicBezTo>
                  <a:cubicBezTo>
                    <a:pt x="218" y="93"/>
                    <a:pt x="218" y="93"/>
                    <a:pt x="218" y="93"/>
                  </a:cubicBezTo>
                  <a:cubicBezTo>
                    <a:pt x="215" y="86"/>
                    <a:pt x="211" y="78"/>
                    <a:pt x="207" y="72"/>
                  </a:cubicBezTo>
                  <a:cubicBezTo>
                    <a:pt x="220" y="40"/>
                    <a:pt x="220" y="40"/>
                    <a:pt x="220" y="40"/>
                  </a:cubicBezTo>
                  <a:cubicBezTo>
                    <a:pt x="197" y="21"/>
                    <a:pt x="197" y="21"/>
                    <a:pt x="197" y="21"/>
                  </a:cubicBezTo>
                  <a:cubicBezTo>
                    <a:pt x="168" y="39"/>
                    <a:pt x="168" y="39"/>
                    <a:pt x="168" y="39"/>
                  </a:cubicBezTo>
                  <a:cubicBezTo>
                    <a:pt x="160" y="36"/>
                    <a:pt x="152" y="33"/>
                    <a:pt x="144" y="32"/>
                  </a:cubicBezTo>
                  <a:cubicBezTo>
                    <a:pt x="131" y="0"/>
                    <a:pt x="131" y="0"/>
                    <a:pt x="131" y="0"/>
                  </a:cubicBezTo>
                  <a:cubicBezTo>
                    <a:pt x="101" y="3"/>
                    <a:pt x="101" y="3"/>
                    <a:pt x="101" y="3"/>
                  </a:cubicBezTo>
                  <a:cubicBezTo>
                    <a:pt x="94" y="37"/>
                    <a:pt x="94" y="37"/>
                    <a:pt x="94" y="37"/>
                  </a:cubicBezTo>
                  <a:cubicBezTo>
                    <a:pt x="85" y="40"/>
                    <a:pt x="78" y="43"/>
                    <a:pt x="71" y="48"/>
                  </a:cubicBezTo>
                  <a:cubicBezTo>
                    <a:pt x="40" y="35"/>
                    <a:pt x="40" y="35"/>
                    <a:pt x="40" y="35"/>
                  </a:cubicBezTo>
                  <a:lnTo>
                    <a:pt x="20" y="59"/>
                  </a:lnTo>
                  <a:close/>
                  <a:moveTo>
                    <a:pt x="174" y="116"/>
                  </a:moveTo>
                  <a:cubicBezTo>
                    <a:pt x="174" y="120"/>
                    <a:pt x="175" y="124"/>
                    <a:pt x="175" y="128"/>
                  </a:cubicBezTo>
                  <a:cubicBezTo>
                    <a:pt x="175" y="150"/>
                    <a:pt x="160" y="169"/>
                    <a:pt x="139" y="174"/>
                  </a:cubicBezTo>
                  <a:cubicBezTo>
                    <a:pt x="126" y="177"/>
                    <a:pt x="114" y="175"/>
                    <a:pt x="103" y="169"/>
                  </a:cubicBezTo>
                  <a:cubicBezTo>
                    <a:pt x="92" y="162"/>
                    <a:pt x="84" y="152"/>
                    <a:pt x="81" y="139"/>
                  </a:cubicBezTo>
                  <a:cubicBezTo>
                    <a:pt x="80" y="135"/>
                    <a:pt x="79" y="131"/>
                    <a:pt x="79" y="128"/>
                  </a:cubicBezTo>
                  <a:cubicBezTo>
                    <a:pt x="79" y="106"/>
                    <a:pt x="94" y="87"/>
                    <a:pt x="116" y="81"/>
                  </a:cubicBezTo>
                  <a:cubicBezTo>
                    <a:pt x="141" y="75"/>
                    <a:pt x="167" y="90"/>
                    <a:pt x="174" y="116"/>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27" name="Freeform 17">
              <a:extLst>
                <a:ext uri="{FF2B5EF4-FFF2-40B4-BE49-F238E27FC236}">
                  <a16:creationId xmlns:a16="http://schemas.microsoft.com/office/drawing/2014/main" xmlns="" id="{B31E7DDA-AEFD-465B-9C39-C63D599FFC60}"/>
                </a:ext>
              </a:extLst>
            </p:cNvPr>
            <p:cNvSpPr>
              <a:spLocks/>
            </p:cNvSpPr>
            <p:nvPr/>
          </p:nvSpPr>
          <p:spPr bwMode="auto">
            <a:xfrm>
              <a:off x="2798763" y="5468938"/>
              <a:ext cx="144463" cy="153987"/>
            </a:xfrm>
            <a:custGeom>
              <a:avLst/>
              <a:gdLst>
                <a:gd name="T0" fmla="*/ 64 w 65"/>
                <a:gd name="T1" fmla="*/ 28 h 69"/>
                <a:gd name="T2" fmla="*/ 65 w 65"/>
                <a:gd name="T3" fmla="*/ 36 h 69"/>
                <a:gd name="T4" fmla="*/ 40 w 65"/>
                <a:gd name="T5" fmla="*/ 67 h 69"/>
                <a:gd name="T6" fmla="*/ 15 w 65"/>
                <a:gd name="T7" fmla="*/ 64 h 69"/>
                <a:gd name="T8" fmla="*/ 1 w 65"/>
                <a:gd name="T9" fmla="*/ 44 h 69"/>
                <a:gd name="T10" fmla="*/ 0 w 65"/>
                <a:gd name="T11" fmla="*/ 36 h 69"/>
                <a:gd name="T12" fmla="*/ 24 w 65"/>
                <a:gd name="T13" fmla="*/ 4 h 69"/>
                <a:gd name="T14" fmla="*/ 64 w 65"/>
                <a:gd name="T15" fmla="*/ 2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9">
                  <a:moveTo>
                    <a:pt x="64" y="28"/>
                  </a:moveTo>
                  <a:cubicBezTo>
                    <a:pt x="64" y="30"/>
                    <a:pt x="65" y="33"/>
                    <a:pt x="65" y="36"/>
                  </a:cubicBezTo>
                  <a:cubicBezTo>
                    <a:pt x="65" y="51"/>
                    <a:pt x="55" y="64"/>
                    <a:pt x="40" y="67"/>
                  </a:cubicBezTo>
                  <a:cubicBezTo>
                    <a:pt x="32" y="69"/>
                    <a:pt x="23" y="68"/>
                    <a:pt x="15" y="64"/>
                  </a:cubicBezTo>
                  <a:cubicBezTo>
                    <a:pt x="8" y="59"/>
                    <a:pt x="3" y="52"/>
                    <a:pt x="1" y="44"/>
                  </a:cubicBezTo>
                  <a:cubicBezTo>
                    <a:pt x="0" y="41"/>
                    <a:pt x="0" y="38"/>
                    <a:pt x="0" y="36"/>
                  </a:cubicBezTo>
                  <a:cubicBezTo>
                    <a:pt x="0" y="21"/>
                    <a:pt x="10" y="8"/>
                    <a:pt x="24" y="4"/>
                  </a:cubicBezTo>
                  <a:cubicBezTo>
                    <a:pt x="42" y="0"/>
                    <a:pt x="59" y="10"/>
                    <a:pt x="64" y="28"/>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28" name="Group 27">
            <a:extLst>
              <a:ext uri="{FF2B5EF4-FFF2-40B4-BE49-F238E27FC236}">
                <a16:creationId xmlns:a16="http://schemas.microsoft.com/office/drawing/2014/main" xmlns="" id="{611D3D74-7DD9-4719-9704-325B276A6BEF}"/>
              </a:ext>
            </a:extLst>
          </p:cNvPr>
          <p:cNvGrpSpPr/>
          <p:nvPr/>
        </p:nvGrpSpPr>
        <p:grpSpPr>
          <a:xfrm>
            <a:off x="9748691" y="4458311"/>
            <a:ext cx="550058" cy="570928"/>
            <a:chOff x="5672138" y="3679825"/>
            <a:chExt cx="874713" cy="876300"/>
          </a:xfrm>
          <a:solidFill>
            <a:srgbClr val="DADFE1"/>
          </a:solidFill>
          <a:effectLst/>
        </p:grpSpPr>
        <p:sp>
          <p:nvSpPr>
            <p:cNvPr id="29" name="Freeform 28">
              <a:extLst>
                <a:ext uri="{FF2B5EF4-FFF2-40B4-BE49-F238E27FC236}">
                  <a16:creationId xmlns:a16="http://schemas.microsoft.com/office/drawing/2014/main" xmlns="" id="{FA3150C9-8A85-44E0-BE29-CF11EEEB756B}"/>
                </a:ext>
              </a:extLst>
            </p:cNvPr>
            <p:cNvSpPr>
              <a:spLocks noEditPoints="1"/>
            </p:cNvSpPr>
            <p:nvPr/>
          </p:nvSpPr>
          <p:spPr bwMode="auto">
            <a:xfrm>
              <a:off x="5672138" y="3679825"/>
              <a:ext cx="874713" cy="876300"/>
            </a:xfrm>
            <a:custGeom>
              <a:avLst/>
              <a:gdLst>
                <a:gd name="T0" fmla="*/ 382 w 391"/>
                <a:gd name="T1" fmla="*/ 265 h 391"/>
                <a:gd name="T2" fmla="*/ 391 w 391"/>
                <a:gd name="T3" fmla="*/ 229 h 391"/>
                <a:gd name="T4" fmla="*/ 349 w 391"/>
                <a:gd name="T5" fmla="*/ 204 h 391"/>
                <a:gd name="T6" fmla="*/ 342 w 391"/>
                <a:gd name="T7" fmla="*/ 148 h 391"/>
                <a:gd name="T8" fmla="*/ 376 w 391"/>
                <a:gd name="T9" fmla="*/ 113 h 391"/>
                <a:gd name="T10" fmla="*/ 357 w 391"/>
                <a:gd name="T11" fmla="*/ 81 h 391"/>
                <a:gd name="T12" fmla="*/ 310 w 391"/>
                <a:gd name="T13" fmla="*/ 93 h 391"/>
                <a:gd name="T14" fmla="*/ 266 w 391"/>
                <a:gd name="T15" fmla="*/ 59 h 391"/>
                <a:gd name="T16" fmla="*/ 265 w 391"/>
                <a:gd name="T17" fmla="*/ 10 h 391"/>
                <a:gd name="T18" fmla="*/ 229 w 391"/>
                <a:gd name="T19" fmla="*/ 0 h 391"/>
                <a:gd name="T20" fmla="*/ 204 w 391"/>
                <a:gd name="T21" fmla="*/ 42 h 391"/>
                <a:gd name="T22" fmla="*/ 148 w 391"/>
                <a:gd name="T23" fmla="*/ 50 h 391"/>
                <a:gd name="T24" fmla="*/ 113 w 391"/>
                <a:gd name="T25" fmla="*/ 15 h 391"/>
                <a:gd name="T26" fmla="*/ 81 w 391"/>
                <a:gd name="T27" fmla="*/ 34 h 391"/>
                <a:gd name="T28" fmla="*/ 93 w 391"/>
                <a:gd name="T29" fmla="*/ 82 h 391"/>
                <a:gd name="T30" fmla="*/ 59 w 391"/>
                <a:gd name="T31" fmla="*/ 126 h 391"/>
                <a:gd name="T32" fmla="*/ 10 w 391"/>
                <a:gd name="T33" fmla="*/ 127 h 391"/>
                <a:gd name="T34" fmla="*/ 0 w 391"/>
                <a:gd name="T35" fmla="*/ 163 h 391"/>
                <a:gd name="T36" fmla="*/ 43 w 391"/>
                <a:gd name="T37" fmla="*/ 188 h 391"/>
                <a:gd name="T38" fmla="*/ 50 w 391"/>
                <a:gd name="T39" fmla="*/ 243 h 391"/>
                <a:gd name="T40" fmla="*/ 16 w 391"/>
                <a:gd name="T41" fmla="*/ 278 h 391"/>
                <a:gd name="T42" fmla="*/ 34 w 391"/>
                <a:gd name="T43" fmla="*/ 311 h 391"/>
                <a:gd name="T44" fmla="*/ 82 w 391"/>
                <a:gd name="T45" fmla="*/ 298 h 391"/>
                <a:gd name="T46" fmla="*/ 126 w 391"/>
                <a:gd name="T47" fmla="*/ 333 h 391"/>
                <a:gd name="T48" fmla="*/ 127 w 391"/>
                <a:gd name="T49" fmla="*/ 381 h 391"/>
                <a:gd name="T50" fmla="*/ 163 w 391"/>
                <a:gd name="T51" fmla="*/ 391 h 391"/>
                <a:gd name="T52" fmla="*/ 188 w 391"/>
                <a:gd name="T53" fmla="*/ 349 h 391"/>
                <a:gd name="T54" fmla="*/ 243 w 391"/>
                <a:gd name="T55" fmla="*/ 342 h 391"/>
                <a:gd name="T56" fmla="*/ 278 w 391"/>
                <a:gd name="T57" fmla="*/ 376 h 391"/>
                <a:gd name="T58" fmla="*/ 311 w 391"/>
                <a:gd name="T59" fmla="*/ 357 h 391"/>
                <a:gd name="T60" fmla="*/ 299 w 391"/>
                <a:gd name="T61" fmla="*/ 310 h 391"/>
                <a:gd name="T62" fmla="*/ 333 w 391"/>
                <a:gd name="T63" fmla="*/ 265 h 391"/>
                <a:gd name="T64" fmla="*/ 382 w 391"/>
                <a:gd name="T65" fmla="*/ 265 h 391"/>
                <a:gd name="T66" fmla="*/ 187 w 391"/>
                <a:gd name="T67" fmla="*/ 303 h 391"/>
                <a:gd name="T68" fmla="*/ 89 w 391"/>
                <a:gd name="T69" fmla="*/ 187 h 391"/>
                <a:gd name="T70" fmla="*/ 205 w 391"/>
                <a:gd name="T71" fmla="*/ 88 h 391"/>
                <a:gd name="T72" fmla="*/ 303 w 391"/>
                <a:gd name="T73" fmla="*/ 204 h 391"/>
                <a:gd name="T74" fmla="*/ 187 w 391"/>
                <a:gd name="T75" fmla="*/ 3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2" y="265"/>
                  </a:moveTo>
                  <a:cubicBezTo>
                    <a:pt x="391" y="229"/>
                    <a:pt x="391" y="229"/>
                    <a:pt x="391" y="229"/>
                  </a:cubicBezTo>
                  <a:cubicBezTo>
                    <a:pt x="349" y="204"/>
                    <a:pt x="349" y="204"/>
                    <a:pt x="349" y="204"/>
                  </a:cubicBezTo>
                  <a:cubicBezTo>
                    <a:pt x="350" y="184"/>
                    <a:pt x="348" y="166"/>
                    <a:pt x="342" y="148"/>
                  </a:cubicBezTo>
                  <a:cubicBezTo>
                    <a:pt x="376" y="113"/>
                    <a:pt x="376" y="113"/>
                    <a:pt x="376" y="113"/>
                  </a:cubicBezTo>
                  <a:cubicBezTo>
                    <a:pt x="357" y="81"/>
                    <a:pt x="357" y="81"/>
                    <a:pt x="357" y="81"/>
                  </a:cubicBezTo>
                  <a:cubicBezTo>
                    <a:pt x="310" y="93"/>
                    <a:pt x="310" y="93"/>
                    <a:pt x="310" y="93"/>
                  </a:cubicBezTo>
                  <a:cubicBezTo>
                    <a:pt x="297" y="79"/>
                    <a:pt x="282" y="67"/>
                    <a:pt x="266" y="59"/>
                  </a:cubicBezTo>
                  <a:cubicBezTo>
                    <a:pt x="265" y="10"/>
                    <a:pt x="265" y="10"/>
                    <a:pt x="265" y="10"/>
                  </a:cubicBezTo>
                  <a:cubicBezTo>
                    <a:pt x="229" y="0"/>
                    <a:pt x="229" y="0"/>
                    <a:pt x="229" y="0"/>
                  </a:cubicBezTo>
                  <a:cubicBezTo>
                    <a:pt x="204" y="42"/>
                    <a:pt x="204" y="42"/>
                    <a:pt x="204" y="42"/>
                  </a:cubicBezTo>
                  <a:cubicBezTo>
                    <a:pt x="185" y="41"/>
                    <a:pt x="166" y="44"/>
                    <a:pt x="148" y="50"/>
                  </a:cubicBezTo>
                  <a:cubicBezTo>
                    <a:pt x="113" y="15"/>
                    <a:pt x="113" y="15"/>
                    <a:pt x="113" y="15"/>
                  </a:cubicBezTo>
                  <a:cubicBezTo>
                    <a:pt x="81" y="34"/>
                    <a:pt x="81" y="34"/>
                    <a:pt x="81" y="34"/>
                  </a:cubicBezTo>
                  <a:cubicBezTo>
                    <a:pt x="93" y="82"/>
                    <a:pt x="93" y="82"/>
                    <a:pt x="93" y="82"/>
                  </a:cubicBezTo>
                  <a:cubicBezTo>
                    <a:pt x="79" y="94"/>
                    <a:pt x="68" y="109"/>
                    <a:pt x="59" y="126"/>
                  </a:cubicBezTo>
                  <a:cubicBezTo>
                    <a:pt x="10" y="127"/>
                    <a:pt x="10" y="127"/>
                    <a:pt x="10" y="127"/>
                  </a:cubicBezTo>
                  <a:cubicBezTo>
                    <a:pt x="0" y="163"/>
                    <a:pt x="0" y="163"/>
                    <a:pt x="0" y="163"/>
                  </a:cubicBezTo>
                  <a:cubicBezTo>
                    <a:pt x="43" y="188"/>
                    <a:pt x="43" y="188"/>
                    <a:pt x="43" y="188"/>
                  </a:cubicBezTo>
                  <a:cubicBezTo>
                    <a:pt x="42" y="207"/>
                    <a:pt x="44" y="226"/>
                    <a:pt x="50" y="243"/>
                  </a:cubicBezTo>
                  <a:cubicBezTo>
                    <a:pt x="16" y="278"/>
                    <a:pt x="16" y="278"/>
                    <a:pt x="16" y="278"/>
                  </a:cubicBezTo>
                  <a:cubicBezTo>
                    <a:pt x="34" y="311"/>
                    <a:pt x="34" y="311"/>
                    <a:pt x="34" y="311"/>
                  </a:cubicBezTo>
                  <a:cubicBezTo>
                    <a:pt x="82" y="298"/>
                    <a:pt x="82" y="298"/>
                    <a:pt x="82" y="298"/>
                  </a:cubicBezTo>
                  <a:cubicBezTo>
                    <a:pt x="94" y="312"/>
                    <a:pt x="110" y="324"/>
                    <a:pt x="126" y="333"/>
                  </a:cubicBezTo>
                  <a:cubicBezTo>
                    <a:pt x="127" y="381"/>
                    <a:pt x="127" y="381"/>
                    <a:pt x="127" y="381"/>
                  </a:cubicBezTo>
                  <a:cubicBezTo>
                    <a:pt x="163" y="391"/>
                    <a:pt x="163" y="391"/>
                    <a:pt x="163" y="391"/>
                  </a:cubicBezTo>
                  <a:cubicBezTo>
                    <a:pt x="188" y="349"/>
                    <a:pt x="188" y="349"/>
                    <a:pt x="188" y="349"/>
                  </a:cubicBezTo>
                  <a:cubicBezTo>
                    <a:pt x="207" y="350"/>
                    <a:pt x="226" y="347"/>
                    <a:pt x="243" y="342"/>
                  </a:cubicBezTo>
                  <a:cubicBezTo>
                    <a:pt x="278" y="376"/>
                    <a:pt x="278" y="376"/>
                    <a:pt x="278" y="376"/>
                  </a:cubicBezTo>
                  <a:cubicBezTo>
                    <a:pt x="311" y="357"/>
                    <a:pt x="311" y="357"/>
                    <a:pt x="311" y="357"/>
                  </a:cubicBezTo>
                  <a:cubicBezTo>
                    <a:pt x="299" y="310"/>
                    <a:pt x="299" y="310"/>
                    <a:pt x="299" y="310"/>
                  </a:cubicBezTo>
                  <a:cubicBezTo>
                    <a:pt x="312" y="297"/>
                    <a:pt x="324" y="282"/>
                    <a:pt x="333" y="265"/>
                  </a:cubicBezTo>
                  <a:lnTo>
                    <a:pt x="382" y="265"/>
                  </a:lnTo>
                  <a:close/>
                  <a:moveTo>
                    <a:pt x="187" y="303"/>
                  </a:moveTo>
                  <a:cubicBezTo>
                    <a:pt x="128" y="298"/>
                    <a:pt x="84" y="246"/>
                    <a:pt x="89" y="187"/>
                  </a:cubicBezTo>
                  <a:cubicBezTo>
                    <a:pt x="94" y="128"/>
                    <a:pt x="145" y="84"/>
                    <a:pt x="205" y="88"/>
                  </a:cubicBezTo>
                  <a:cubicBezTo>
                    <a:pt x="264" y="93"/>
                    <a:pt x="308" y="145"/>
                    <a:pt x="303" y="204"/>
                  </a:cubicBezTo>
                  <a:cubicBezTo>
                    <a:pt x="298" y="264"/>
                    <a:pt x="247" y="308"/>
                    <a:pt x="187" y="303"/>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30" name="Freeform 29">
              <a:extLst>
                <a:ext uri="{FF2B5EF4-FFF2-40B4-BE49-F238E27FC236}">
                  <a16:creationId xmlns:a16="http://schemas.microsoft.com/office/drawing/2014/main" xmlns="" id="{27D048B9-2970-43E9-86B8-3446FD24DC6E}"/>
                </a:ext>
              </a:extLst>
            </p:cNvPr>
            <p:cNvSpPr>
              <a:spLocks noEditPoints="1"/>
            </p:cNvSpPr>
            <p:nvPr/>
          </p:nvSpPr>
          <p:spPr bwMode="auto">
            <a:xfrm>
              <a:off x="5978525" y="3984625"/>
              <a:ext cx="265113" cy="263525"/>
            </a:xfrm>
            <a:custGeom>
              <a:avLst/>
              <a:gdLst>
                <a:gd name="T0" fmla="*/ 59 w 118"/>
                <a:gd name="T1" fmla="*/ 118 h 118"/>
                <a:gd name="T2" fmla="*/ 118 w 118"/>
                <a:gd name="T3" fmla="*/ 59 h 118"/>
                <a:gd name="T4" fmla="*/ 59 w 118"/>
                <a:gd name="T5" fmla="*/ 0 h 118"/>
                <a:gd name="T6" fmla="*/ 0 w 118"/>
                <a:gd name="T7" fmla="*/ 59 h 118"/>
                <a:gd name="T8" fmla="*/ 59 w 118"/>
                <a:gd name="T9" fmla="*/ 118 h 118"/>
                <a:gd name="T10" fmla="*/ 59 w 118"/>
                <a:gd name="T11" fmla="*/ 84 h 118"/>
                <a:gd name="T12" fmla="*/ 35 w 118"/>
                <a:gd name="T13" fmla="*/ 59 h 118"/>
                <a:gd name="T14" fmla="*/ 59 w 118"/>
                <a:gd name="T15" fmla="*/ 34 h 118"/>
                <a:gd name="T16" fmla="*/ 84 w 118"/>
                <a:gd name="T17" fmla="*/ 59 h 118"/>
                <a:gd name="T18" fmla="*/ 59 w 118"/>
                <a:gd name="T19"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8">
                  <a:moveTo>
                    <a:pt x="59" y="118"/>
                  </a:moveTo>
                  <a:cubicBezTo>
                    <a:pt x="92" y="118"/>
                    <a:pt x="118" y="92"/>
                    <a:pt x="118" y="59"/>
                  </a:cubicBezTo>
                  <a:cubicBezTo>
                    <a:pt x="118" y="27"/>
                    <a:pt x="92" y="0"/>
                    <a:pt x="59" y="0"/>
                  </a:cubicBezTo>
                  <a:cubicBezTo>
                    <a:pt x="27" y="0"/>
                    <a:pt x="0" y="27"/>
                    <a:pt x="0" y="59"/>
                  </a:cubicBezTo>
                  <a:cubicBezTo>
                    <a:pt x="0" y="92"/>
                    <a:pt x="27" y="118"/>
                    <a:pt x="59" y="118"/>
                  </a:cubicBezTo>
                  <a:close/>
                  <a:moveTo>
                    <a:pt x="59" y="84"/>
                  </a:moveTo>
                  <a:cubicBezTo>
                    <a:pt x="46" y="84"/>
                    <a:pt x="35" y="73"/>
                    <a:pt x="35" y="59"/>
                  </a:cubicBezTo>
                  <a:cubicBezTo>
                    <a:pt x="35" y="46"/>
                    <a:pt x="46" y="34"/>
                    <a:pt x="59" y="34"/>
                  </a:cubicBezTo>
                  <a:cubicBezTo>
                    <a:pt x="73" y="34"/>
                    <a:pt x="84" y="46"/>
                    <a:pt x="84" y="59"/>
                  </a:cubicBezTo>
                  <a:cubicBezTo>
                    <a:pt x="84" y="73"/>
                    <a:pt x="73" y="84"/>
                    <a:pt x="59" y="84"/>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31" name="Group 30">
            <a:extLst>
              <a:ext uri="{FF2B5EF4-FFF2-40B4-BE49-F238E27FC236}">
                <a16:creationId xmlns:a16="http://schemas.microsoft.com/office/drawing/2014/main" xmlns="" id="{618A3DE7-36D7-4A83-A7B3-D18BFD861D20}"/>
              </a:ext>
            </a:extLst>
          </p:cNvPr>
          <p:cNvGrpSpPr/>
          <p:nvPr/>
        </p:nvGrpSpPr>
        <p:grpSpPr>
          <a:xfrm>
            <a:off x="10198918" y="4178018"/>
            <a:ext cx="490160" cy="507836"/>
            <a:chOff x="6388100" y="3249613"/>
            <a:chExt cx="779463" cy="779462"/>
          </a:xfrm>
          <a:solidFill>
            <a:srgbClr val="DADFE1"/>
          </a:solidFill>
          <a:effectLst/>
        </p:grpSpPr>
        <p:sp>
          <p:nvSpPr>
            <p:cNvPr id="32" name="Freeform 31">
              <a:extLst>
                <a:ext uri="{FF2B5EF4-FFF2-40B4-BE49-F238E27FC236}">
                  <a16:creationId xmlns:a16="http://schemas.microsoft.com/office/drawing/2014/main" xmlns="" id="{2527C5EB-2C70-488D-8C1F-9C30C71158DD}"/>
                </a:ext>
              </a:extLst>
            </p:cNvPr>
            <p:cNvSpPr>
              <a:spLocks noEditPoints="1"/>
            </p:cNvSpPr>
            <p:nvPr/>
          </p:nvSpPr>
          <p:spPr bwMode="auto">
            <a:xfrm>
              <a:off x="6388100" y="3249613"/>
              <a:ext cx="779463" cy="779462"/>
            </a:xfrm>
            <a:custGeom>
              <a:avLst/>
              <a:gdLst>
                <a:gd name="T0" fmla="*/ 337 w 348"/>
                <a:gd name="T1" fmla="*/ 251 h 348"/>
                <a:gd name="T2" fmla="*/ 348 w 348"/>
                <a:gd name="T3" fmla="*/ 219 h 348"/>
                <a:gd name="T4" fmla="*/ 312 w 348"/>
                <a:gd name="T5" fmla="*/ 193 h 348"/>
                <a:gd name="T6" fmla="*/ 310 w 348"/>
                <a:gd name="T7" fmla="*/ 142 h 348"/>
                <a:gd name="T8" fmla="*/ 343 w 348"/>
                <a:gd name="T9" fmla="*/ 113 h 348"/>
                <a:gd name="T10" fmla="*/ 329 w 348"/>
                <a:gd name="T11" fmla="*/ 83 h 348"/>
                <a:gd name="T12" fmla="*/ 285 w 348"/>
                <a:gd name="T13" fmla="*/ 90 h 348"/>
                <a:gd name="T14" fmla="*/ 248 w 348"/>
                <a:gd name="T15" fmla="*/ 56 h 348"/>
                <a:gd name="T16" fmla="*/ 251 w 348"/>
                <a:gd name="T17" fmla="*/ 12 h 348"/>
                <a:gd name="T18" fmla="*/ 219 w 348"/>
                <a:gd name="T19" fmla="*/ 0 h 348"/>
                <a:gd name="T20" fmla="*/ 193 w 348"/>
                <a:gd name="T21" fmla="*/ 37 h 348"/>
                <a:gd name="T22" fmla="*/ 142 w 348"/>
                <a:gd name="T23" fmla="*/ 39 h 348"/>
                <a:gd name="T24" fmla="*/ 113 w 348"/>
                <a:gd name="T25" fmla="*/ 6 h 348"/>
                <a:gd name="T26" fmla="*/ 83 w 348"/>
                <a:gd name="T27" fmla="*/ 20 h 348"/>
                <a:gd name="T28" fmla="*/ 90 w 348"/>
                <a:gd name="T29" fmla="*/ 64 h 348"/>
                <a:gd name="T30" fmla="*/ 56 w 348"/>
                <a:gd name="T31" fmla="*/ 101 h 348"/>
                <a:gd name="T32" fmla="*/ 12 w 348"/>
                <a:gd name="T33" fmla="*/ 98 h 348"/>
                <a:gd name="T34" fmla="*/ 0 w 348"/>
                <a:gd name="T35" fmla="*/ 130 h 348"/>
                <a:gd name="T36" fmla="*/ 37 w 348"/>
                <a:gd name="T37" fmla="*/ 156 h 348"/>
                <a:gd name="T38" fmla="*/ 39 w 348"/>
                <a:gd name="T39" fmla="*/ 207 h 348"/>
                <a:gd name="T40" fmla="*/ 6 w 348"/>
                <a:gd name="T41" fmla="*/ 236 h 348"/>
                <a:gd name="T42" fmla="*/ 20 w 348"/>
                <a:gd name="T43" fmla="*/ 266 h 348"/>
                <a:gd name="T44" fmla="*/ 64 w 348"/>
                <a:gd name="T45" fmla="*/ 259 h 348"/>
                <a:gd name="T46" fmla="*/ 102 w 348"/>
                <a:gd name="T47" fmla="*/ 293 h 348"/>
                <a:gd name="T48" fmla="*/ 99 w 348"/>
                <a:gd name="T49" fmla="*/ 337 h 348"/>
                <a:gd name="T50" fmla="*/ 130 w 348"/>
                <a:gd name="T51" fmla="*/ 348 h 348"/>
                <a:gd name="T52" fmla="*/ 156 w 348"/>
                <a:gd name="T53" fmla="*/ 312 h 348"/>
                <a:gd name="T54" fmla="*/ 206 w 348"/>
                <a:gd name="T55" fmla="*/ 310 h 348"/>
                <a:gd name="T56" fmla="*/ 236 w 348"/>
                <a:gd name="T57" fmla="*/ 343 h 348"/>
                <a:gd name="T58" fmla="*/ 266 w 348"/>
                <a:gd name="T59" fmla="*/ 329 h 348"/>
                <a:gd name="T60" fmla="*/ 259 w 348"/>
                <a:gd name="T61" fmla="*/ 285 h 348"/>
                <a:gd name="T62" fmla="*/ 293 w 348"/>
                <a:gd name="T63" fmla="*/ 248 h 348"/>
                <a:gd name="T64" fmla="*/ 337 w 348"/>
                <a:gd name="T65" fmla="*/ 251 h 348"/>
                <a:gd name="T66" fmla="*/ 159 w 348"/>
                <a:gd name="T67" fmla="*/ 271 h 348"/>
                <a:gd name="T68" fmla="*/ 78 w 348"/>
                <a:gd name="T69" fmla="*/ 159 h 348"/>
                <a:gd name="T70" fmla="*/ 190 w 348"/>
                <a:gd name="T71" fmla="*/ 78 h 348"/>
                <a:gd name="T72" fmla="*/ 271 w 348"/>
                <a:gd name="T73" fmla="*/ 190 h 348"/>
                <a:gd name="T74" fmla="*/ 159 w 348"/>
                <a:gd name="T75" fmla="*/ 27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8">
                  <a:moveTo>
                    <a:pt x="337" y="251"/>
                  </a:moveTo>
                  <a:cubicBezTo>
                    <a:pt x="348" y="219"/>
                    <a:pt x="348" y="219"/>
                    <a:pt x="348" y="219"/>
                  </a:cubicBezTo>
                  <a:cubicBezTo>
                    <a:pt x="312" y="193"/>
                    <a:pt x="312" y="193"/>
                    <a:pt x="312" y="193"/>
                  </a:cubicBezTo>
                  <a:cubicBezTo>
                    <a:pt x="315" y="176"/>
                    <a:pt x="314" y="159"/>
                    <a:pt x="310" y="142"/>
                  </a:cubicBezTo>
                  <a:cubicBezTo>
                    <a:pt x="343" y="113"/>
                    <a:pt x="343" y="113"/>
                    <a:pt x="343" y="113"/>
                  </a:cubicBezTo>
                  <a:cubicBezTo>
                    <a:pt x="329" y="83"/>
                    <a:pt x="329" y="83"/>
                    <a:pt x="329" y="83"/>
                  </a:cubicBezTo>
                  <a:cubicBezTo>
                    <a:pt x="285" y="90"/>
                    <a:pt x="285" y="90"/>
                    <a:pt x="285" y="90"/>
                  </a:cubicBezTo>
                  <a:cubicBezTo>
                    <a:pt x="275" y="77"/>
                    <a:pt x="262" y="65"/>
                    <a:pt x="248" y="56"/>
                  </a:cubicBezTo>
                  <a:cubicBezTo>
                    <a:pt x="251" y="12"/>
                    <a:pt x="251" y="12"/>
                    <a:pt x="251" y="12"/>
                  </a:cubicBezTo>
                  <a:cubicBezTo>
                    <a:pt x="219" y="0"/>
                    <a:pt x="219" y="0"/>
                    <a:pt x="219" y="0"/>
                  </a:cubicBezTo>
                  <a:cubicBezTo>
                    <a:pt x="193" y="37"/>
                    <a:pt x="193" y="37"/>
                    <a:pt x="193" y="37"/>
                  </a:cubicBezTo>
                  <a:cubicBezTo>
                    <a:pt x="176" y="34"/>
                    <a:pt x="159" y="35"/>
                    <a:pt x="142" y="39"/>
                  </a:cubicBezTo>
                  <a:cubicBezTo>
                    <a:pt x="113" y="6"/>
                    <a:pt x="113" y="6"/>
                    <a:pt x="113" y="6"/>
                  </a:cubicBezTo>
                  <a:cubicBezTo>
                    <a:pt x="83" y="20"/>
                    <a:pt x="83" y="20"/>
                    <a:pt x="83" y="20"/>
                  </a:cubicBezTo>
                  <a:cubicBezTo>
                    <a:pt x="90" y="64"/>
                    <a:pt x="90" y="64"/>
                    <a:pt x="90" y="64"/>
                  </a:cubicBezTo>
                  <a:cubicBezTo>
                    <a:pt x="77" y="74"/>
                    <a:pt x="65" y="87"/>
                    <a:pt x="56" y="101"/>
                  </a:cubicBezTo>
                  <a:cubicBezTo>
                    <a:pt x="12" y="98"/>
                    <a:pt x="12" y="98"/>
                    <a:pt x="12" y="98"/>
                  </a:cubicBezTo>
                  <a:cubicBezTo>
                    <a:pt x="0" y="130"/>
                    <a:pt x="0" y="130"/>
                    <a:pt x="0" y="130"/>
                  </a:cubicBezTo>
                  <a:cubicBezTo>
                    <a:pt x="37" y="156"/>
                    <a:pt x="37" y="156"/>
                    <a:pt x="37" y="156"/>
                  </a:cubicBezTo>
                  <a:cubicBezTo>
                    <a:pt x="34" y="173"/>
                    <a:pt x="35" y="190"/>
                    <a:pt x="39" y="207"/>
                  </a:cubicBezTo>
                  <a:cubicBezTo>
                    <a:pt x="6" y="236"/>
                    <a:pt x="6" y="236"/>
                    <a:pt x="6" y="236"/>
                  </a:cubicBezTo>
                  <a:cubicBezTo>
                    <a:pt x="20" y="266"/>
                    <a:pt x="20" y="266"/>
                    <a:pt x="20" y="266"/>
                  </a:cubicBezTo>
                  <a:cubicBezTo>
                    <a:pt x="64" y="259"/>
                    <a:pt x="64" y="259"/>
                    <a:pt x="64" y="259"/>
                  </a:cubicBezTo>
                  <a:cubicBezTo>
                    <a:pt x="74" y="272"/>
                    <a:pt x="87" y="284"/>
                    <a:pt x="102" y="293"/>
                  </a:cubicBezTo>
                  <a:cubicBezTo>
                    <a:pt x="99" y="337"/>
                    <a:pt x="99" y="337"/>
                    <a:pt x="99" y="337"/>
                  </a:cubicBezTo>
                  <a:cubicBezTo>
                    <a:pt x="130" y="348"/>
                    <a:pt x="130" y="348"/>
                    <a:pt x="130" y="348"/>
                  </a:cubicBezTo>
                  <a:cubicBezTo>
                    <a:pt x="156" y="312"/>
                    <a:pt x="156" y="312"/>
                    <a:pt x="156" y="312"/>
                  </a:cubicBezTo>
                  <a:cubicBezTo>
                    <a:pt x="173" y="315"/>
                    <a:pt x="190" y="314"/>
                    <a:pt x="206" y="310"/>
                  </a:cubicBezTo>
                  <a:cubicBezTo>
                    <a:pt x="236" y="343"/>
                    <a:pt x="236" y="343"/>
                    <a:pt x="236" y="343"/>
                  </a:cubicBezTo>
                  <a:cubicBezTo>
                    <a:pt x="266" y="329"/>
                    <a:pt x="266" y="329"/>
                    <a:pt x="266" y="329"/>
                  </a:cubicBezTo>
                  <a:cubicBezTo>
                    <a:pt x="259" y="285"/>
                    <a:pt x="259" y="285"/>
                    <a:pt x="259" y="285"/>
                  </a:cubicBezTo>
                  <a:cubicBezTo>
                    <a:pt x="272" y="275"/>
                    <a:pt x="284" y="262"/>
                    <a:pt x="293" y="248"/>
                  </a:cubicBezTo>
                  <a:lnTo>
                    <a:pt x="337" y="251"/>
                  </a:lnTo>
                  <a:close/>
                  <a:moveTo>
                    <a:pt x="159" y="271"/>
                  </a:moveTo>
                  <a:cubicBezTo>
                    <a:pt x="106" y="262"/>
                    <a:pt x="70" y="212"/>
                    <a:pt x="78" y="159"/>
                  </a:cubicBezTo>
                  <a:cubicBezTo>
                    <a:pt x="87" y="106"/>
                    <a:pt x="137" y="70"/>
                    <a:pt x="190" y="78"/>
                  </a:cubicBezTo>
                  <a:cubicBezTo>
                    <a:pt x="243" y="87"/>
                    <a:pt x="279" y="137"/>
                    <a:pt x="271" y="190"/>
                  </a:cubicBezTo>
                  <a:cubicBezTo>
                    <a:pt x="262" y="243"/>
                    <a:pt x="212" y="279"/>
                    <a:pt x="159" y="271"/>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33" name="Freeform 32">
              <a:extLst>
                <a:ext uri="{FF2B5EF4-FFF2-40B4-BE49-F238E27FC236}">
                  <a16:creationId xmlns:a16="http://schemas.microsoft.com/office/drawing/2014/main" xmlns="" id="{25D13600-7C63-4E00-BE64-78E3EC676179}"/>
                </a:ext>
              </a:extLst>
            </p:cNvPr>
            <p:cNvSpPr>
              <a:spLocks noEditPoints="1"/>
            </p:cNvSpPr>
            <p:nvPr/>
          </p:nvSpPr>
          <p:spPr bwMode="auto">
            <a:xfrm>
              <a:off x="6654800" y="3514725"/>
              <a:ext cx="250825" cy="250825"/>
            </a:xfrm>
            <a:custGeom>
              <a:avLst/>
              <a:gdLst>
                <a:gd name="T0" fmla="*/ 51 w 112"/>
                <a:gd name="T1" fmla="*/ 109 h 112"/>
                <a:gd name="T2" fmla="*/ 109 w 112"/>
                <a:gd name="T3" fmla="*/ 60 h 112"/>
                <a:gd name="T4" fmla="*/ 60 w 112"/>
                <a:gd name="T5" fmla="*/ 3 h 112"/>
                <a:gd name="T6" fmla="*/ 2 w 112"/>
                <a:gd name="T7" fmla="*/ 52 h 112"/>
                <a:gd name="T8" fmla="*/ 51 w 112"/>
                <a:gd name="T9" fmla="*/ 109 h 112"/>
                <a:gd name="T10" fmla="*/ 54 w 112"/>
                <a:gd name="T11" fmla="*/ 78 h 112"/>
                <a:gd name="T12" fmla="*/ 34 w 112"/>
                <a:gd name="T13" fmla="*/ 54 h 112"/>
                <a:gd name="T14" fmla="*/ 58 w 112"/>
                <a:gd name="T15" fmla="*/ 34 h 112"/>
                <a:gd name="T16" fmla="*/ 78 w 112"/>
                <a:gd name="T17" fmla="*/ 58 h 112"/>
                <a:gd name="T18" fmla="*/ 54 w 112"/>
                <a:gd name="T19"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1" y="109"/>
                  </a:moveTo>
                  <a:cubicBezTo>
                    <a:pt x="81" y="112"/>
                    <a:pt x="107" y="90"/>
                    <a:pt x="109" y="60"/>
                  </a:cubicBezTo>
                  <a:cubicBezTo>
                    <a:pt x="112" y="31"/>
                    <a:pt x="90" y="5"/>
                    <a:pt x="60" y="3"/>
                  </a:cubicBezTo>
                  <a:cubicBezTo>
                    <a:pt x="31" y="0"/>
                    <a:pt x="5" y="22"/>
                    <a:pt x="2" y="52"/>
                  </a:cubicBezTo>
                  <a:cubicBezTo>
                    <a:pt x="0" y="81"/>
                    <a:pt x="22" y="107"/>
                    <a:pt x="51" y="109"/>
                  </a:cubicBezTo>
                  <a:close/>
                  <a:moveTo>
                    <a:pt x="54" y="78"/>
                  </a:moveTo>
                  <a:cubicBezTo>
                    <a:pt x="42" y="77"/>
                    <a:pt x="33" y="66"/>
                    <a:pt x="34" y="54"/>
                  </a:cubicBezTo>
                  <a:cubicBezTo>
                    <a:pt x="35" y="42"/>
                    <a:pt x="45" y="33"/>
                    <a:pt x="58" y="34"/>
                  </a:cubicBezTo>
                  <a:cubicBezTo>
                    <a:pt x="70" y="35"/>
                    <a:pt x="79" y="46"/>
                    <a:pt x="78" y="58"/>
                  </a:cubicBezTo>
                  <a:cubicBezTo>
                    <a:pt x="77" y="70"/>
                    <a:pt x="66" y="79"/>
                    <a:pt x="54" y="78"/>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34" name="Group 33">
            <a:extLst>
              <a:ext uri="{FF2B5EF4-FFF2-40B4-BE49-F238E27FC236}">
                <a16:creationId xmlns:a16="http://schemas.microsoft.com/office/drawing/2014/main" xmlns="" id="{9C8EE7DC-7AE4-47F2-9CBF-F66ABC8B5008}"/>
              </a:ext>
            </a:extLst>
          </p:cNvPr>
          <p:cNvGrpSpPr/>
          <p:nvPr/>
        </p:nvGrpSpPr>
        <p:grpSpPr>
          <a:xfrm>
            <a:off x="9102797" y="4703438"/>
            <a:ext cx="550058" cy="570928"/>
            <a:chOff x="4645025" y="4056063"/>
            <a:chExt cx="874713" cy="876300"/>
          </a:xfrm>
          <a:solidFill>
            <a:srgbClr val="DADFE1"/>
          </a:solidFill>
          <a:effectLst/>
        </p:grpSpPr>
        <p:sp>
          <p:nvSpPr>
            <p:cNvPr id="35" name="Freeform 32">
              <a:extLst>
                <a:ext uri="{FF2B5EF4-FFF2-40B4-BE49-F238E27FC236}">
                  <a16:creationId xmlns:a16="http://schemas.microsoft.com/office/drawing/2014/main" xmlns="" id="{4A914EDE-4DA5-4055-8DE4-9EE282124B3F}"/>
                </a:ext>
              </a:extLst>
            </p:cNvPr>
            <p:cNvSpPr>
              <a:spLocks noEditPoints="1"/>
            </p:cNvSpPr>
            <p:nvPr/>
          </p:nvSpPr>
          <p:spPr bwMode="auto">
            <a:xfrm>
              <a:off x="4645025" y="4056063"/>
              <a:ext cx="874713" cy="876300"/>
            </a:xfrm>
            <a:custGeom>
              <a:avLst/>
              <a:gdLst>
                <a:gd name="T0" fmla="*/ 381 w 391"/>
                <a:gd name="T1" fmla="*/ 264 h 391"/>
                <a:gd name="T2" fmla="*/ 391 w 391"/>
                <a:gd name="T3" fmla="*/ 228 h 391"/>
                <a:gd name="T4" fmla="*/ 348 w 391"/>
                <a:gd name="T5" fmla="*/ 203 h 391"/>
                <a:gd name="T6" fmla="*/ 341 w 391"/>
                <a:gd name="T7" fmla="*/ 147 h 391"/>
                <a:gd name="T8" fmla="*/ 375 w 391"/>
                <a:gd name="T9" fmla="*/ 112 h 391"/>
                <a:gd name="T10" fmla="*/ 357 w 391"/>
                <a:gd name="T11" fmla="*/ 80 h 391"/>
                <a:gd name="T12" fmla="*/ 309 w 391"/>
                <a:gd name="T13" fmla="*/ 92 h 391"/>
                <a:gd name="T14" fmla="*/ 265 w 391"/>
                <a:gd name="T15" fmla="*/ 58 h 391"/>
                <a:gd name="T16" fmla="*/ 264 w 391"/>
                <a:gd name="T17" fmla="*/ 9 h 391"/>
                <a:gd name="T18" fmla="*/ 228 w 391"/>
                <a:gd name="T19" fmla="*/ 0 h 391"/>
                <a:gd name="T20" fmla="*/ 203 w 391"/>
                <a:gd name="T21" fmla="*/ 42 h 391"/>
                <a:gd name="T22" fmla="*/ 148 w 391"/>
                <a:gd name="T23" fmla="*/ 49 h 391"/>
                <a:gd name="T24" fmla="*/ 112 w 391"/>
                <a:gd name="T25" fmla="*/ 15 h 391"/>
                <a:gd name="T26" fmla="*/ 80 w 391"/>
                <a:gd name="T27" fmla="*/ 33 h 391"/>
                <a:gd name="T28" fmla="*/ 92 w 391"/>
                <a:gd name="T29" fmla="*/ 81 h 391"/>
                <a:gd name="T30" fmla="*/ 58 w 391"/>
                <a:gd name="T31" fmla="*/ 125 h 391"/>
                <a:gd name="T32" fmla="*/ 9 w 391"/>
                <a:gd name="T33" fmla="*/ 126 h 391"/>
                <a:gd name="T34" fmla="*/ 0 w 391"/>
                <a:gd name="T35" fmla="*/ 162 h 391"/>
                <a:gd name="T36" fmla="*/ 42 w 391"/>
                <a:gd name="T37" fmla="*/ 187 h 391"/>
                <a:gd name="T38" fmla="*/ 49 w 391"/>
                <a:gd name="T39" fmla="*/ 243 h 391"/>
                <a:gd name="T40" fmla="*/ 15 w 391"/>
                <a:gd name="T41" fmla="*/ 278 h 391"/>
                <a:gd name="T42" fmla="*/ 34 w 391"/>
                <a:gd name="T43" fmla="*/ 310 h 391"/>
                <a:gd name="T44" fmla="*/ 81 w 391"/>
                <a:gd name="T45" fmla="*/ 298 h 391"/>
                <a:gd name="T46" fmla="*/ 126 w 391"/>
                <a:gd name="T47" fmla="*/ 332 h 391"/>
                <a:gd name="T48" fmla="*/ 126 w 391"/>
                <a:gd name="T49" fmla="*/ 381 h 391"/>
                <a:gd name="T50" fmla="*/ 162 w 391"/>
                <a:gd name="T51" fmla="*/ 391 h 391"/>
                <a:gd name="T52" fmla="*/ 187 w 391"/>
                <a:gd name="T53" fmla="*/ 348 h 391"/>
                <a:gd name="T54" fmla="*/ 243 w 391"/>
                <a:gd name="T55" fmla="*/ 341 h 391"/>
                <a:gd name="T56" fmla="*/ 278 w 391"/>
                <a:gd name="T57" fmla="*/ 375 h 391"/>
                <a:gd name="T58" fmla="*/ 310 w 391"/>
                <a:gd name="T59" fmla="*/ 357 h 391"/>
                <a:gd name="T60" fmla="*/ 298 w 391"/>
                <a:gd name="T61" fmla="*/ 309 h 391"/>
                <a:gd name="T62" fmla="*/ 332 w 391"/>
                <a:gd name="T63" fmla="*/ 265 h 391"/>
                <a:gd name="T64" fmla="*/ 381 w 391"/>
                <a:gd name="T65" fmla="*/ 264 h 391"/>
                <a:gd name="T66" fmla="*/ 187 w 391"/>
                <a:gd name="T67" fmla="*/ 302 h 391"/>
                <a:gd name="T68" fmla="*/ 88 w 391"/>
                <a:gd name="T69" fmla="*/ 186 h 391"/>
                <a:gd name="T70" fmla="*/ 204 w 391"/>
                <a:gd name="T71" fmla="*/ 88 h 391"/>
                <a:gd name="T72" fmla="*/ 302 w 391"/>
                <a:gd name="T73" fmla="*/ 204 h 391"/>
                <a:gd name="T74" fmla="*/ 187 w 391"/>
                <a:gd name="T7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1" y="264"/>
                  </a:moveTo>
                  <a:cubicBezTo>
                    <a:pt x="391" y="228"/>
                    <a:pt x="391" y="228"/>
                    <a:pt x="391" y="228"/>
                  </a:cubicBezTo>
                  <a:cubicBezTo>
                    <a:pt x="348" y="203"/>
                    <a:pt x="348" y="203"/>
                    <a:pt x="348" y="203"/>
                  </a:cubicBezTo>
                  <a:cubicBezTo>
                    <a:pt x="350" y="184"/>
                    <a:pt x="347" y="165"/>
                    <a:pt x="341" y="147"/>
                  </a:cubicBezTo>
                  <a:cubicBezTo>
                    <a:pt x="375" y="112"/>
                    <a:pt x="375" y="112"/>
                    <a:pt x="375" y="112"/>
                  </a:cubicBezTo>
                  <a:cubicBezTo>
                    <a:pt x="357" y="80"/>
                    <a:pt x="357" y="80"/>
                    <a:pt x="357" y="80"/>
                  </a:cubicBezTo>
                  <a:cubicBezTo>
                    <a:pt x="309" y="92"/>
                    <a:pt x="309" y="92"/>
                    <a:pt x="309" y="92"/>
                  </a:cubicBezTo>
                  <a:cubicBezTo>
                    <a:pt x="297" y="78"/>
                    <a:pt x="282" y="67"/>
                    <a:pt x="265" y="58"/>
                  </a:cubicBezTo>
                  <a:cubicBezTo>
                    <a:pt x="264" y="9"/>
                    <a:pt x="264" y="9"/>
                    <a:pt x="264" y="9"/>
                  </a:cubicBezTo>
                  <a:cubicBezTo>
                    <a:pt x="228" y="0"/>
                    <a:pt x="228" y="0"/>
                    <a:pt x="228" y="0"/>
                  </a:cubicBezTo>
                  <a:cubicBezTo>
                    <a:pt x="203" y="42"/>
                    <a:pt x="203" y="42"/>
                    <a:pt x="203" y="42"/>
                  </a:cubicBezTo>
                  <a:cubicBezTo>
                    <a:pt x="184" y="41"/>
                    <a:pt x="165" y="43"/>
                    <a:pt x="148" y="49"/>
                  </a:cubicBezTo>
                  <a:cubicBezTo>
                    <a:pt x="112" y="15"/>
                    <a:pt x="112" y="15"/>
                    <a:pt x="112" y="15"/>
                  </a:cubicBezTo>
                  <a:cubicBezTo>
                    <a:pt x="80" y="33"/>
                    <a:pt x="80" y="33"/>
                    <a:pt x="80" y="33"/>
                  </a:cubicBezTo>
                  <a:cubicBezTo>
                    <a:pt x="92" y="81"/>
                    <a:pt x="92" y="81"/>
                    <a:pt x="92" y="81"/>
                  </a:cubicBezTo>
                  <a:cubicBezTo>
                    <a:pt x="79" y="94"/>
                    <a:pt x="67" y="109"/>
                    <a:pt x="58" y="125"/>
                  </a:cubicBezTo>
                  <a:cubicBezTo>
                    <a:pt x="9" y="126"/>
                    <a:pt x="9" y="126"/>
                    <a:pt x="9" y="126"/>
                  </a:cubicBezTo>
                  <a:cubicBezTo>
                    <a:pt x="0" y="162"/>
                    <a:pt x="0" y="162"/>
                    <a:pt x="0" y="162"/>
                  </a:cubicBezTo>
                  <a:cubicBezTo>
                    <a:pt x="42" y="187"/>
                    <a:pt x="42" y="187"/>
                    <a:pt x="42" y="187"/>
                  </a:cubicBezTo>
                  <a:cubicBezTo>
                    <a:pt x="41" y="206"/>
                    <a:pt x="43" y="225"/>
                    <a:pt x="49" y="243"/>
                  </a:cubicBezTo>
                  <a:cubicBezTo>
                    <a:pt x="15" y="278"/>
                    <a:pt x="15" y="278"/>
                    <a:pt x="15" y="278"/>
                  </a:cubicBezTo>
                  <a:cubicBezTo>
                    <a:pt x="34" y="310"/>
                    <a:pt x="34" y="310"/>
                    <a:pt x="34" y="310"/>
                  </a:cubicBezTo>
                  <a:cubicBezTo>
                    <a:pt x="81" y="298"/>
                    <a:pt x="81" y="298"/>
                    <a:pt x="81" y="298"/>
                  </a:cubicBezTo>
                  <a:cubicBezTo>
                    <a:pt x="94" y="312"/>
                    <a:pt x="109" y="323"/>
                    <a:pt x="126" y="332"/>
                  </a:cubicBezTo>
                  <a:cubicBezTo>
                    <a:pt x="126" y="381"/>
                    <a:pt x="126" y="381"/>
                    <a:pt x="126" y="381"/>
                  </a:cubicBezTo>
                  <a:cubicBezTo>
                    <a:pt x="162" y="391"/>
                    <a:pt x="162" y="391"/>
                    <a:pt x="162" y="391"/>
                  </a:cubicBezTo>
                  <a:cubicBezTo>
                    <a:pt x="187" y="348"/>
                    <a:pt x="187" y="348"/>
                    <a:pt x="187" y="348"/>
                  </a:cubicBezTo>
                  <a:cubicBezTo>
                    <a:pt x="207" y="349"/>
                    <a:pt x="225" y="347"/>
                    <a:pt x="243" y="341"/>
                  </a:cubicBezTo>
                  <a:cubicBezTo>
                    <a:pt x="278" y="375"/>
                    <a:pt x="278" y="375"/>
                    <a:pt x="278" y="375"/>
                  </a:cubicBezTo>
                  <a:cubicBezTo>
                    <a:pt x="310" y="357"/>
                    <a:pt x="310" y="357"/>
                    <a:pt x="310" y="357"/>
                  </a:cubicBezTo>
                  <a:cubicBezTo>
                    <a:pt x="298" y="309"/>
                    <a:pt x="298" y="309"/>
                    <a:pt x="298" y="309"/>
                  </a:cubicBezTo>
                  <a:cubicBezTo>
                    <a:pt x="312" y="297"/>
                    <a:pt x="323" y="282"/>
                    <a:pt x="332" y="265"/>
                  </a:cubicBezTo>
                  <a:lnTo>
                    <a:pt x="381" y="264"/>
                  </a:lnTo>
                  <a:close/>
                  <a:moveTo>
                    <a:pt x="187" y="302"/>
                  </a:moveTo>
                  <a:cubicBezTo>
                    <a:pt x="127" y="298"/>
                    <a:pt x="83" y="246"/>
                    <a:pt x="88" y="186"/>
                  </a:cubicBezTo>
                  <a:cubicBezTo>
                    <a:pt x="93" y="127"/>
                    <a:pt x="145" y="83"/>
                    <a:pt x="204" y="88"/>
                  </a:cubicBezTo>
                  <a:cubicBezTo>
                    <a:pt x="263" y="93"/>
                    <a:pt x="307" y="145"/>
                    <a:pt x="302" y="204"/>
                  </a:cubicBezTo>
                  <a:cubicBezTo>
                    <a:pt x="298" y="263"/>
                    <a:pt x="246" y="307"/>
                    <a:pt x="187" y="302"/>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36" name="Freeform 33">
              <a:extLst>
                <a:ext uri="{FF2B5EF4-FFF2-40B4-BE49-F238E27FC236}">
                  <a16:creationId xmlns:a16="http://schemas.microsoft.com/office/drawing/2014/main" xmlns="" id="{7F2C48C4-5A4F-47BA-B29A-57020CD4A476}"/>
                </a:ext>
              </a:extLst>
            </p:cNvPr>
            <p:cNvSpPr>
              <a:spLocks noEditPoints="1"/>
            </p:cNvSpPr>
            <p:nvPr/>
          </p:nvSpPr>
          <p:spPr bwMode="auto">
            <a:xfrm>
              <a:off x="4949825" y="4359275"/>
              <a:ext cx="265113" cy="265112"/>
            </a:xfrm>
            <a:custGeom>
              <a:avLst/>
              <a:gdLst>
                <a:gd name="T0" fmla="*/ 60 w 119"/>
                <a:gd name="T1" fmla="*/ 119 h 119"/>
                <a:gd name="T2" fmla="*/ 119 w 119"/>
                <a:gd name="T3" fmla="*/ 60 h 119"/>
                <a:gd name="T4" fmla="*/ 60 w 119"/>
                <a:gd name="T5" fmla="*/ 0 h 119"/>
                <a:gd name="T6" fmla="*/ 0 w 119"/>
                <a:gd name="T7" fmla="*/ 60 h 119"/>
                <a:gd name="T8" fmla="*/ 60 w 119"/>
                <a:gd name="T9" fmla="*/ 119 h 119"/>
                <a:gd name="T10" fmla="*/ 60 w 119"/>
                <a:gd name="T11" fmla="*/ 84 h 119"/>
                <a:gd name="T12" fmla="*/ 35 w 119"/>
                <a:gd name="T13" fmla="*/ 60 h 119"/>
                <a:gd name="T14" fmla="*/ 60 w 119"/>
                <a:gd name="T15" fmla="*/ 35 h 119"/>
                <a:gd name="T16" fmla="*/ 84 w 119"/>
                <a:gd name="T17" fmla="*/ 60 h 119"/>
                <a:gd name="T18" fmla="*/ 60 w 119"/>
                <a:gd name="T19"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60" y="119"/>
                  </a:moveTo>
                  <a:cubicBezTo>
                    <a:pt x="92" y="119"/>
                    <a:pt x="119" y="92"/>
                    <a:pt x="119" y="60"/>
                  </a:cubicBezTo>
                  <a:cubicBezTo>
                    <a:pt x="119" y="27"/>
                    <a:pt x="92" y="0"/>
                    <a:pt x="60" y="0"/>
                  </a:cubicBezTo>
                  <a:cubicBezTo>
                    <a:pt x="27" y="0"/>
                    <a:pt x="0" y="27"/>
                    <a:pt x="0" y="60"/>
                  </a:cubicBezTo>
                  <a:cubicBezTo>
                    <a:pt x="0" y="92"/>
                    <a:pt x="27" y="119"/>
                    <a:pt x="60" y="119"/>
                  </a:cubicBezTo>
                  <a:close/>
                  <a:moveTo>
                    <a:pt x="60" y="84"/>
                  </a:moveTo>
                  <a:cubicBezTo>
                    <a:pt x="46" y="84"/>
                    <a:pt x="35" y="73"/>
                    <a:pt x="35" y="60"/>
                  </a:cubicBezTo>
                  <a:cubicBezTo>
                    <a:pt x="35" y="46"/>
                    <a:pt x="46" y="35"/>
                    <a:pt x="60" y="35"/>
                  </a:cubicBezTo>
                  <a:cubicBezTo>
                    <a:pt x="73" y="35"/>
                    <a:pt x="84" y="46"/>
                    <a:pt x="84" y="60"/>
                  </a:cubicBezTo>
                  <a:cubicBezTo>
                    <a:pt x="84" y="73"/>
                    <a:pt x="73" y="84"/>
                    <a:pt x="60" y="84"/>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37" name="Group 36">
            <a:extLst>
              <a:ext uri="{FF2B5EF4-FFF2-40B4-BE49-F238E27FC236}">
                <a16:creationId xmlns:a16="http://schemas.microsoft.com/office/drawing/2014/main" xmlns="" id="{43F60AE8-F4F8-418A-9B9E-CEA1C5ECD246}"/>
              </a:ext>
            </a:extLst>
          </p:cNvPr>
          <p:cNvGrpSpPr/>
          <p:nvPr/>
        </p:nvGrpSpPr>
        <p:grpSpPr>
          <a:xfrm>
            <a:off x="7222020" y="4575186"/>
            <a:ext cx="247576" cy="255470"/>
            <a:chOff x="1654175" y="3859213"/>
            <a:chExt cx="393700" cy="392112"/>
          </a:xfrm>
          <a:solidFill>
            <a:srgbClr val="DADFE1"/>
          </a:solidFill>
          <a:effectLst/>
        </p:grpSpPr>
        <p:sp>
          <p:nvSpPr>
            <p:cNvPr id="38" name="Freeform 37">
              <a:extLst>
                <a:ext uri="{FF2B5EF4-FFF2-40B4-BE49-F238E27FC236}">
                  <a16:creationId xmlns:a16="http://schemas.microsoft.com/office/drawing/2014/main" xmlns="" id="{79D3C4FA-E531-4F48-98A7-C1F0485AEBB4}"/>
                </a:ext>
              </a:extLst>
            </p:cNvPr>
            <p:cNvSpPr>
              <a:spLocks noEditPoints="1"/>
            </p:cNvSpPr>
            <p:nvPr/>
          </p:nvSpPr>
          <p:spPr bwMode="auto">
            <a:xfrm>
              <a:off x="1654175" y="3859213"/>
              <a:ext cx="393700" cy="392112"/>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39" name="Freeform 38">
              <a:extLst>
                <a:ext uri="{FF2B5EF4-FFF2-40B4-BE49-F238E27FC236}">
                  <a16:creationId xmlns:a16="http://schemas.microsoft.com/office/drawing/2014/main" xmlns="" id="{69D98D32-2329-47C2-AE59-2E599EA94A79}"/>
                </a:ext>
              </a:extLst>
            </p:cNvPr>
            <p:cNvSpPr>
              <a:spLocks noEditPoints="1"/>
            </p:cNvSpPr>
            <p:nvPr/>
          </p:nvSpPr>
          <p:spPr bwMode="auto">
            <a:xfrm>
              <a:off x="1792288" y="3995738"/>
              <a:ext cx="119063" cy="119062"/>
            </a:xfrm>
            <a:custGeom>
              <a:avLst/>
              <a:gdLst>
                <a:gd name="T0" fmla="*/ 26 w 53"/>
                <a:gd name="T1" fmla="*/ 53 h 53"/>
                <a:gd name="T2" fmla="*/ 53 w 53"/>
                <a:gd name="T3" fmla="*/ 26 h 53"/>
                <a:gd name="T4" fmla="*/ 26 w 53"/>
                <a:gd name="T5" fmla="*/ 0 h 53"/>
                <a:gd name="T6" fmla="*/ 0 w 53"/>
                <a:gd name="T7" fmla="*/ 26 h 53"/>
                <a:gd name="T8" fmla="*/ 26 w 53"/>
                <a:gd name="T9" fmla="*/ 53 h 53"/>
                <a:gd name="T10" fmla="*/ 26 w 53"/>
                <a:gd name="T11" fmla="*/ 37 h 53"/>
                <a:gd name="T12" fmla="*/ 15 w 53"/>
                <a:gd name="T13" fmla="*/ 26 h 53"/>
                <a:gd name="T14" fmla="*/ 26 w 53"/>
                <a:gd name="T15" fmla="*/ 15 h 53"/>
                <a:gd name="T16" fmla="*/ 37 w 53"/>
                <a:gd name="T17" fmla="*/ 26 h 53"/>
                <a:gd name="T18" fmla="*/ 26 w 53"/>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6" y="53"/>
                  </a:moveTo>
                  <a:cubicBezTo>
                    <a:pt x="41" y="53"/>
                    <a:pt x="53" y="41"/>
                    <a:pt x="53" y="26"/>
                  </a:cubicBezTo>
                  <a:cubicBezTo>
                    <a:pt x="53" y="12"/>
                    <a:pt x="41" y="0"/>
                    <a:pt x="26" y="0"/>
                  </a:cubicBezTo>
                  <a:cubicBezTo>
                    <a:pt x="12" y="0"/>
                    <a:pt x="0" y="12"/>
                    <a:pt x="0" y="26"/>
                  </a:cubicBezTo>
                  <a:cubicBezTo>
                    <a:pt x="0" y="41"/>
                    <a:pt x="12" y="53"/>
                    <a:pt x="26" y="53"/>
                  </a:cubicBezTo>
                  <a:close/>
                  <a:moveTo>
                    <a:pt x="26" y="37"/>
                  </a:moveTo>
                  <a:cubicBezTo>
                    <a:pt x="20" y="37"/>
                    <a:pt x="15" y="32"/>
                    <a:pt x="15" y="26"/>
                  </a:cubicBezTo>
                  <a:cubicBezTo>
                    <a:pt x="15" y="20"/>
                    <a:pt x="20" y="15"/>
                    <a:pt x="26" y="15"/>
                  </a:cubicBezTo>
                  <a:cubicBezTo>
                    <a:pt x="32" y="15"/>
                    <a:pt x="37" y="20"/>
                    <a:pt x="37" y="26"/>
                  </a:cubicBezTo>
                  <a:cubicBezTo>
                    <a:pt x="37" y="32"/>
                    <a:pt x="32" y="37"/>
                    <a:pt x="26" y="37"/>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grpSp>
        <p:nvGrpSpPr>
          <p:cNvPr id="40" name="Group 39">
            <a:extLst>
              <a:ext uri="{FF2B5EF4-FFF2-40B4-BE49-F238E27FC236}">
                <a16:creationId xmlns:a16="http://schemas.microsoft.com/office/drawing/2014/main" xmlns="" id="{30BBFB13-E4CA-4BBE-945C-6C19B92A31DB}"/>
              </a:ext>
            </a:extLst>
          </p:cNvPr>
          <p:cNvGrpSpPr/>
          <p:nvPr/>
        </p:nvGrpSpPr>
        <p:grpSpPr>
          <a:xfrm>
            <a:off x="7946690" y="3466944"/>
            <a:ext cx="247576" cy="255470"/>
            <a:chOff x="2806561" y="2158206"/>
            <a:chExt cx="393700" cy="392112"/>
          </a:xfrm>
          <a:solidFill>
            <a:srgbClr val="DADFE1"/>
          </a:solidFill>
          <a:effectLst/>
        </p:grpSpPr>
        <p:sp>
          <p:nvSpPr>
            <p:cNvPr id="41" name="Freeform 36">
              <a:extLst>
                <a:ext uri="{FF2B5EF4-FFF2-40B4-BE49-F238E27FC236}">
                  <a16:creationId xmlns:a16="http://schemas.microsoft.com/office/drawing/2014/main" xmlns="" id="{07478F35-EBBF-4AB5-B8EB-93CAED4012B0}"/>
                </a:ext>
              </a:extLst>
            </p:cNvPr>
            <p:cNvSpPr>
              <a:spLocks noEditPoints="1"/>
            </p:cNvSpPr>
            <p:nvPr/>
          </p:nvSpPr>
          <p:spPr bwMode="auto">
            <a:xfrm>
              <a:off x="2806561" y="2158206"/>
              <a:ext cx="393700" cy="392112"/>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sp>
          <p:nvSpPr>
            <p:cNvPr id="42" name="Freeform 37">
              <a:extLst>
                <a:ext uri="{FF2B5EF4-FFF2-40B4-BE49-F238E27FC236}">
                  <a16:creationId xmlns:a16="http://schemas.microsoft.com/office/drawing/2014/main" xmlns="" id="{10722B03-97A4-4995-A231-396735F22256}"/>
                </a:ext>
              </a:extLst>
            </p:cNvPr>
            <p:cNvSpPr>
              <a:spLocks noEditPoints="1"/>
            </p:cNvSpPr>
            <p:nvPr/>
          </p:nvSpPr>
          <p:spPr bwMode="auto">
            <a:xfrm>
              <a:off x="2944674" y="2294731"/>
              <a:ext cx="119063" cy="119062"/>
            </a:xfrm>
            <a:custGeom>
              <a:avLst/>
              <a:gdLst>
                <a:gd name="T0" fmla="*/ 26 w 53"/>
                <a:gd name="T1" fmla="*/ 53 h 53"/>
                <a:gd name="T2" fmla="*/ 53 w 53"/>
                <a:gd name="T3" fmla="*/ 26 h 53"/>
                <a:gd name="T4" fmla="*/ 26 w 53"/>
                <a:gd name="T5" fmla="*/ 0 h 53"/>
                <a:gd name="T6" fmla="*/ 0 w 53"/>
                <a:gd name="T7" fmla="*/ 26 h 53"/>
                <a:gd name="T8" fmla="*/ 26 w 53"/>
                <a:gd name="T9" fmla="*/ 53 h 53"/>
                <a:gd name="T10" fmla="*/ 26 w 53"/>
                <a:gd name="T11" fmla="*/ 37 h 53"/>
                <a:gd name="T12" fmla="*/ 15 w 53"/>
                <a:gd name="T13" fmla="*/ 26 h 53"/>
                <a:gd name="T14" fmla="*/ 26 w 53"/>
                <a:gd name="T15" fmla="*/ 15 h 53"/>
                <a:gd name="T16" fmla="*/ 37 w 53"/>
                <a:gd name="T17" fmla="*/ 26 h 53"/>
                <a:gd name="T18" fmla="*/ 26 w 53"/>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6" y="53"/>
                  </a:moveTo>
                  <a:cubicBezTo>
                    <a:pt x="41" y="53"/>
                    <a:pt x="53" y="41"/>
                    <a:pt x="53" y="26"/>
                  </a:cubicBezTo>
                  <a:cubicBezTo>
                    <a:pt x="53" y="12"/>
                    <a:pt x="41" y="0"/>
                    <a:pt x="26" y="0"/>
                  </a:cubicBezTo>
                  <a:cubicBezTo>
                    <a:pt x="12" y="0"/>
                    <a:pt x="0" y="12"/>
                    <a:pt x="0" y="26"/>
                  </a:cubicBezTo>
                  <a:cubicBezTo>
                    <a:pt x="0" y="41"/>
                    <a:pt x="12" y="53"/>
                    <a:pt x="26" y="53"/>
                  </a:cubicBezTo>
                  <a:close/>
                  <a:moveTo>
                    <a:pt x="26" y="37"/>
                  </a:moveTo>
                  <a:cubicBezTo>
                    <a:pt x="20" y="37"/>
                    <a:pt x="15" y="32"/>
                    <a:pt x="15" y="26"/>
                  </a:cubicBezTo>
                  <a:cubicBezTo>
                    <a:pt x="15" y="20"/>
                    <a:pt x="20" y="15"/>
                    <a:pt x="26" y="15"/>
                  </a:cubicBezTo>
                  <a:cubicBezTo>
                    <a:pt x="32" y="15"/>
                    <a:pt x="37" y="20"/>
                    <a:pt x="37" y="26"/>
                  </a:cubicBezTo>
                  <a:cubicBezTo>
                    <a:pt x="37" y="32"/>
                    <a:pt x="32" y="37"/>
                    <a:pt x="26" y="37"/>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sp>
        <p:nvSpPr>
          <p:cNvPr id="43" name="Freeform 18">
            <a:extLst>
              <a:ext uri="{FF2B5EF4-FFF2-40B4-BE49-F238E27FC236}">
                <a16:creationId xmlns:a16="http://schemas.microsoft.com/office/drawing/2014/main" xmlns="" id="{DE7BCE4B-8B4A-4F8E-915C-00A4260B9DC7}"/>
              </a:ext>
            </a:extLst>
          </p:cNvPr>
          <p:cNvSpPr>
            <a:spLocks noEditPoints="1"/>
          </p:cNvSpPr>
          <p:nvPr/>
        </p:nvSpPr>
        <p:spPr bwMode="auto">
          <a:xfrm>
            <a:off x="9546037" y="3609159"/>
            <a:ext cx="826584" cy="858460"/>
          </a:xfrm>
          <a:custGeom>
            <a:avLst/>
            <a:gdLst>
              <a:gd name="T0" fmla="*/ 582 w 587"/>
              <a:gd name="T1" fmla="*/ 356 h 588"/>
              <a:gd name="T2" fmla="*/ 539 w 587"/>
              <a:gd name="T3" fmla="*/ 298 h 588"/>
              <a:gd name="T4" fmla="*/ 583 w 587"/>
              <a:gd name="T5" fmla="*/ 243 h 588"/>
              <a:gd name="T6" fmla="*/ 522 w 587"/>
              <a:gd name="T7" fmla="*/ 203 h 588"/>
              <a:gd name="T8" fmla="*/ 541 w 587"/>
              <a:gd name="T9" fmla="*/ 134 h 588"/>
              <a:gd name="T10" fmla="*/ 471 w 587"/>
              <a:gd name="T11" fmla="*/ 124 h 588"/>
              <a:gd name="T12" fmla="*/ 462 w 587"/>
              <a:gd name="T13" fmla="*/ 53 h 588"/>
              <a:gd name="T14" fmla="*/ 390 w 587"/>
              <a:gd name="T15" fmla="*/ 68 h 588"/>
              <a:gd name="T16" fmla="*/ 356 w 587"/>
              <a:gd name="T17" fmla="*/ 6 h 588"/>
              <a:gd name="T18" fmla="*/ 298 w 587"/>
              <a:gd name="T19" fmla="*/ 48 h 588"/>
              <a:gd name="T20" fmla="*/ 243 w 587"/>
              <a:gd name="T21" fmla="*/ 5 h 588"/>
              <a:gd name="T22" fmla="*/ 203 w 587"/>
              <a:gd name="T23" fmla="*/ 66 h 588"/>
              <a:gd name="T24" fmla="*/ 134 w 587"/>
              <a:gd name="T25" fmla="*/ 47 h 588"/>
              <a:gd name="T26" fmla="*/ 123 w 587"/>
              <a:gd name="T27" fmla="*/ 117 h 588"/>
              <a:gd name="T28" fmla="*/ 53 w 587"/>
              <a:gd name="T29" fmla="*/ 125 h 588"/>
              <a:gd name="T30" fmla="*/ 68 w 587"/>
              <a:gd name="T31" fmla="*/ 197 h 588"/>
              <a:gd name="T32" fmla="*/ 6 w 587"/>
              <a:gd name="T33" fmla="*/ 232 h 588"/>
              <a:gd name="T34" fmla="*/ 48 w 587"/>
              <a:gd name="T35" fmla="*/ 290 h 588"/>
              <a:gd name="T36" fmla="*/ 4 w 587"/>
              <a:gd name="T37" fmla="*/ 345 h 588"/>
              <a:gd name="T38" fmla="*/ 66 w 587"/>
              <a:gd name="T39" fmla="*/ 385 h 588"/>
              <a:gd name="T40" fmla="*/ 47 w 587"/>
              <a:gd name="T41" fmla="*/ 454 h 588"/>
              <a:gd name="T42" fmla="*/ 117 w 587"/>
              <a:gd name="T43" fmla="*/ 465 h 588"/>
              <a:gd name="T44" fmla="*/ 125 w 587"/>
              <a:gd name="T45" fmla="*/ 535 h 588"/>
              <a:gd name="T46" fmla="*/ 197 w 587"/>
              <a:gd name="T47" fmla="*/ 520 h 588"/>
              <a:gd name="T48" fmla="*/ 232 w 587"/>
              <a:gd name="T49" fmla="*/ 582 h 588"/>
              <a:gd name="T50" fmla="*/ 289 w 587"/>
              <a:gd name="T51" fmla="*/ 540 h 588"/>
              <a:gd name="T52" fmla="*/ 345 w 587"/>
              <a:gd name="T53" fmla="*/ 583 h 588"/>
              <a:gd name="T54" fmla="*/ 385 w 587"/>
              <a:gd name="T55" fmla="*/ 522 h 588"/>
              <a:gd name="T56" fmla="*/ 453 w 587"/>
              <a:gd name="T57" fmla="*/ 541 h 588"/>
              <a:gd name="T58" fmla="*/ 464 w 587"/>
              <a:gd name="T59" fmla="*/ 471 h 588"/>
              <a:gd name="T60" fmla="*/ 535 w 587"/>
              <a:gd name="T61" fmla="*/ 463 h 588"/>
              <a:gd name="T62" fmla="*/ 520 w 587"/>
              <a:gd name="T63" fmla="*/ 391 h 588"/>
              <a:gd name="T64" fmla="*/ 243 w 587"/>
              <a:gd name="T65" fmla="*/ 476 h 588"/>
              <a:gd name="T66" fmla="*/ 345 w 587"/>
              <a:gd name="T67" fmla="*/ 112 h 588"/>
              <a:gd name="T68" fmla="*/ 243 w 587"/>
              <a:gd name="T69" fmla="*/ 47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588">
                <a:moveTo>
                  <a:pt x="572" y="392"/>
                </a:moveTo>
                <a:cubicBezTo>
                  <a:pt x="582" y="356"/>
                  <a:pt x="582" y="356"/>
                  <a:pt x="582" y="356"/>
                </a:cubicBezTo>
                <a:cubicBezTo>
                  <a:pt x="537" y="330"/>
                  <a:pt x="537" y="330"/>
                  <a:pt x="537" y="330"/>
                </a:cubicBezTo>
                <a:cubicBezTo>
                  <a:pt x="538" y="319"/>
                  <a:pt x="539" y="309"/>
                  <a:pt x="539" y="298"/>
                </a:cubicBezTo>
                <a:cubicBezTo>
                  <a:pt x="587" y="280"/>
                  <a:pt x="587" y="280"/>
                  <a:pt x="587" y="280"/>
                </a:cubicBezTo>
                <a:cubicBezTo>
                  <a:pt x="583" y="243"/>
                  <a:pt x="583" y="243"/>
                  <a:pt x="583" y="243"/>
                </a:cubicBezTo>
                <a:cubicBezTo>
                  <a:pt x="532" y="236"/>
                  <a:pt x="532" y="236"/>
                  <a:pt x="532" y="236"/>
                </a:cubicBezTo>
                <a:cubicBezTo>
                  <a:pt x="530" y="224"/>
                  <a:pt x="526" y="213"/>
                  <a:pt x="522" y="203"/>
                </a:cubicBezTo>
                <a:cubicBezTo>
                  <a:pt x="559" y="167"/>
                  <a:pt x="559" y="167"/>
                  <a:pt x="559" y="167"/>
                </a:cubicBezTo>
                <a:cubicBezTo>
                  <a:pt x="541" y="134"/>
                  <a:pt x="541" y="134"/>
                  <a:pt x="541" y="134"/>
                </a:cubicBezTo>
                <a:cubicBezTo>
                  <a:pt x="491" y="147"/>
                  <a:pt x="491" y="147"/>
                  <a:pt x="491" y="147"/>
                </a:cubicBezTo>
                <a:cubicBezTo>
                  <a:pt x="485" y="139"/>
                  <a:pt x="478" y="131"/>
                  <a:pt x="471" y="124"/>
                </a:cubicBezTo>
                <a:cubicBezTo>
                  <a:pt x="492" y="77"/>
                  <a:pt x="492" y="77"/>
                  <a:pt x="492" y="77"/>
                </a:cubicBezTo>
                <a:cubicBezTo>
                  <a:pt x="462" y="53"/>
                  <a:pt x="462" y="53"/>
                  <a:pt x="462" y="53"/>
                </a:cubicBezTo>
                <a:cubicBezTo>
                  <a:pt x="421" y="84"/>
                  <a:pt x="421" y="84"/>
                  <a:pt x="421" y="84"/>
                </a:cubicBezTo>
                <a:cubicBezTo>
                  <a:pt x="411" y="78"/>
                  <a:pt x="401" y="73"/>
                  <a:pt x="390" y="68"/>
                </a:cubicBezTo>
                <a:cubicBezTo>
                  <a:pt x="392" y="16"/>
                  <a:pt x="392" y="16"/>
                  <a:pt x="392" y="16"/>
                </a:cubicBezTo>
                <a:cubicBezTo>
                  <a:pt x="356" y="6"/>
                  <a:pt x="356" y="6"/>
                  <a:pt x="356" y="6"/>
                </a:cubicBezTo>
                <a:cubicBezTo>
                  <a:pt x="330" y="51"/>
                  <a:pt x="330" y="51"/>
                  <a:pt x="330" y="51"/>
                </a:cubicBezTo>
                <a:cubicBezTo>
                  <a:pt x="319" y="49"/>
                  <a:pt x="309" y="49"/>
                  <a:pt x="298" y="48"/>
                </a:cubicBezTo>
                <a:cubicBezTo>
                  <a:pt x="280" y="0"/>
                  <a:pt x="280" y="0"/>
                  <a:pt x="280" y="0"/>
                </a:cubicBezTo>
                <a:cubicBezTo>
                  <a:pt x="243" y="5"/>
                  <a:pt x="243" y="5"/>
                  <a:pt x="243" y="5"/>
                </a:cubicBezTo>
                <a:cubicBezTo>
                  <a:pt x="235" y="55"/>
                  <a:pt x="235" y="55"/>
                  <a:pt x="235" y="55"/>
                </a:cubicBezTo>
                <a:cubicBezTo>
                  <a:pt x="224" y="58"/>
                  <a:pt x="213" y="62"/>
                  <a:pt x="203" y="66"/>
                </a:cubicBezTo>
                <a:cubicBezTo>
                  <a:pt x="167" y="29"/>
                  <a:pt x="167" y="29"/>
                  <a:pt x="167" y="29"/>
                </a:cubicBezTo>
                <a:cubicBezTo>
                  <a:pt x="134" y="47"/>
                  <a:pt x="134" y="47"/>
                  <a:pt x="134" y="47"/>
                </a:cubicBezTo>
                <a:cubicBezTo>
                  <a:pt x="147" y="97"/>
                  <a:pt x="147" y="97"/>
                  <a:pt x="147" y="97"/>
                </a:cubicBezTo>
                <a:cubicBezTo>
                  <a:pt x="139" y="103"/>
                  <a:pt x="131" y="110"/>
                  <a:pt x="123" y="117"/>
                </a:cubicBezTo>
                <a:cubicBezTo>
                  <a:pt x="76" y="96"/>
                  <a:pt x="76" y="96"/>
                  <a:pt x="76" y="96"/>
                </a:cubicBezTo>
                <a:cubicBezTo>
                  <a:pt x="53" y="125"/>
                  <a:pt x="53" y="125"/>
                  <a:pt x="53" y="125"/>
                </a:cubicBezTo>
                <a:cubicBezTo>
                  <a:pt x="84" y="167"/>
                  <a:pt x="84" y="167"/>
                  <a:pt x="84" y="167"/>
                </a:cubicBezTo>
                <a:cubicBezTo>
                  <a:pt x="78" y="176"/>
                  <a:pt x="73" y="187"/>
                  <a:pt x="68" y="197"/>
                </a:cubicBezTo>
                <a:cubicBezTo>
                  <a:pt x="16" y="196"/>
                  <a:pt x="16" y="196"/>
                  <a:pt x="16" y="196"/>
                </a:cubicBezTo>
                <a:cubicBezTo>
                  <a:pt x="6" y="232"/>
                  <a:pt x="6" y="232"/>
                  <a:pt x="6" y="232"/>
                </a:cubicBezTo>
                <a:cubicBezTo>
                  <a:pt x="51" y="258"/>
                  <a:pt x="51" y="258"/>
                  <a:pt x="51" y="258"/>
                </a:cubicBezTo>
                <a:cubicBezTo>
                  <a:pt x="49" y="269"/>
                  <a:pt x="48" y="279"/>
                  <a:pt x="48" y="290"/>
                </a:cubicBezTo>
                <a:cubicBezTo>
                  <a:pt x="0" y="308"/>
                  <a:pt x="0" y="308"/>
                  <a:pt x="0" y="308"/>
                </a:cubicBezTo>
                <a:cubicBezTo>
                  <a:pt x="4" y="345"/>
                  <a:pt x="4" y="345"/>
                  <a:pt x="4" y="345"/>
                </a:cubicBezTo>
                <a:cubicBezTo>
                  <a:pt x="55" y="352"/>
                  <a:pt x="55" y="352"/>
                  <a:pt x="55" y="352"/>
                </a:cubicBezTo>
                <a:cubicBezTo>
                  <a:pt x="58" y="364"/>
                  <a:pt x="62" y="375"/>
                  <a:pt x="66" y="385"/>
                </a:cubicBezTo>
                <a:cubicBezTo>
                  <a:pt x="29" y="421"/>
                  <a:pt x="29" y="421"/>
                  <a:pt x="29" y="421"/>
                </a:cubicBezTo>
                <a:cubicBezTo>
                  <a:pt x="47" y="454"/>
                  <a:pt x="47" y="454"/>
                  <a:pt x="47" y="454"/>
                </a:cubicBezTo>
                <a:cubicBezTo>
                  <a:pt x="97" y="441"/>
                  <a:pt x="97" y="441"/>
                  <a:pt x="97" y="441"/>
                </a:cubicBezTo>
                <a:cubicBezTo>
                  <a:pt x="103" y="449"/>
                  <a:pt x="110" y="457"/>
                  <a:pt x="117" y="465"/>
                </a:cubicBezTo>
                <a:cubicBezTo>
                  <a:pt x="96" y="511"/>
                  <a:pt x="96" y="511"/>
                  <a:pt x="96" y="511"/>
                </a:cubicBezTo>
                <a:cubicBezTo>
                  <a:pt x="125" y="535"/>
                  <a:pt x="125" y="535"/>
                  <a:pt x="125" y="535"/>
                </a:cubicBezTo>
                <a:cubicBezTo>
                  <a:pt x="167" y="504"/>
                  <a:pt x="167" y="504"/>
                  <a:pt x="167" y="504"/>
                </a:cubicBezTo>
                <a:cubicBezTo>
                  <a:pt x="176" y="510"/>
                  <a:pt x="187" y="515"/>
                  <a:pt x="197" y="520"/>
                </a:cubicBezTo>
                <a:cubicBezTo>
                  <a:pt x="196" y="572"/>
                  <a:pt x="196" y="572"/>
                  <a:pt x="196" y="572"/>
                </a:cubicBezTo>
                <a:cubicBezTo>
                  <a:pt x="232" y="582"/>
                  <a:pt x="232" y="582"/>
                  <a:pt x="232" y="582"/>
                </a:cubicBezTo>
                <a:cubicBezTo>
                  <a:pt x="258" y="537"/>
                  <a:pt x="258" y="537"/>
                  <a:pt x="258" y="537"/>
                </a:cubicBezTo>
                <a:cubicBezTo>
                  <a:pt x="269" y="539"/>
                  <a:pt x="279" y="539"/>
                  <a:pt x="289" y="540"/>
                </a:cubicBezTo>
                <a:cubicBezTo>
                  <a:pt x="308" y="588"/>
                  <a:pt x="308" y="588"/>
                  <a:pt x="308" y="588"/>
                </a:cubicBezTo>
                <a:cubicBezTo>
                  <a:pt x="345" y="583"/>
                  <a:pt x="345" y="583"/>
                  <a:pt x="345" y="583"/>
                </a:cubicBezTo>
                <a:cubicBezTo>
                  <a:pt x="352" y="533"/>
                  <a:pt x="352" y="533"/>
                  <a:pt x="352" y="533"/>
                </a:cubicBezTo>
                <a:cubicBezTo>
                  <a:pt x="364" y="530"/>
                  <a:pt x="375" y="526"/>
                  <a:pt x="385" y="522"/>
                </a:cubicBezTo>
                <a:cubicBezTo>
                  <a:pt x="421" y="559"/>
                  <a:pt x="421" y="559"/>
                  <a:pt x="421" y="559"/>
                </a:cubicBezTo>
                <a:cubicBezTo>
                  <a:pt x="453" y="541"/>
                  <a:pt x="453" y="541"/>
                  <a:pt x="453" y="541"/>
                </a:cubicBezTo>
                <a:cubicBezTo>
                  <a:pt x="440" y="491"/>
                  <a:pt x="440" y="491"/>
                  <a:pt x="440" y="491"/>
                </a:cubicBezTo>
                <a:cubicBezTo>
                  <a:pt x="449" y="485"/>
                  <a:pt x="457" y="478"/>
                  <a:pt x="464" y="471"/>
                </a:cubicBezTo>
                <a:cubicBezTo>
                  <a:pt x="511" y="492"/>
                  <a:pt x="511" y="492"/>
                  <a:pt x="511" y="492"/>
                </a:cubicBezTo>
                <a:cubicBezTo>
                  <a:pt x="535" y="463"/>
                  <a:pt x="535" y="463"/>
                  <a:pt x="535" y="463"/>
                </a:cubicBezTo>
                <a:cubicBezTo>
                  <a:pt x="504" y="421"/>
                  <a:pt x="504" y="421"/>
                  <a:pt x="504" y="421"/>
                </a:cubicBezTo>
                <a:cubicBezTo>
                  <a:pt x="510" y="412"/>
                  <a:pt x="515" y="401"/>
                  <a:pt x="520" y="391"/>
                </a:cubicBezTo>
                <a:lnTo>
                  <a:pt x="572" y="392"/>
                </a:lnTo>
                <a:close/>
                <a:moveTo>
                  <a:pt x="243" y="476"/>
                </a:moveTo>
                <a:cubicBezTo>
                  <a:pt x="142" y="447"/>
                  <a:pt x="84" y="343"/>
                  <a:pt x="112" y="243"/>
                </a:cubicBezTo>
                <a:cubicBezTo>
                  <a:pt x="140" y="142"/>
                  <a:pt x="245" y="84"/>
                  <a:pt x="345" y="112"/>
                </a:cubicBezTo>
                <a:cubicBezTo>
                  <a:pt x="446" y="141"/>
                  <a:pt x="504" y="245"/>
                  <a:pt x="476" y="345"/>
                </a:cubicBezTo>
                <a:cubicBezTo>
                  <a:pt x="447" y="446"/>
                  <a:pt x="343" y="504"/>
                  <a:pt x="243" y="476"/>
                </a:cubicBezTo>
                <a:close/>
              </a:path>
            </a:pathLst>
          </a:custGeom>
          <a:solidFill>
            <a:srgbClr val="B68A35"/>
          </a:solidFill>
          <a:ln>
            <a:solidFill>
              <a:srgbClr val="B68A35"/>
            </a:solid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44" name="Freeform 20">
            <a:extLst>
              <a:ext uri="{FF2B5EF4-FFF2-40B4-BE49-F238E27FC236}">
                <a16:creationId xmlns:a16="http://schemas.microsoft.com/office/drawing/2014/main" xmlns="" id="{4119EE63-2CCC-45D1-999C-196913453B11}"/>
              </a:ext>
            </a:extLst>
          </p:cNvPr>
          <p:cNvSpPr>
            <a:spLocks noEditPoints="1"/>
          </p:cNvSpPr>
          <p:nvPr/>
        </p:nvSpPr>
        <p:spPr bwMode="auto">
          <a:xfrm>
            <a:off x="8433943" y="3647428"/>
            <a:ext cx="1027240" cy="1063249"/>
          </a:xfrm>
          <a:custGeom>
            <a:avLst/>
            <a:gdLst>
              <a:gd name="T0" fmla="*/ 461 w 730"/>
              <a:gd name="T1" fmla="*/ 716 h 729"/>
              <a:gd name="T2" fmla="*/ 500 w 730"/>
              <a:gd name="T3" fmla="*/ 638 h 729"/>
              <a:gd name="T4" fmla="*/ 586 w 730"/>
              <a:gd name="T5" fmla="*/ 654 h 729"/>
              <a:gd name="T6" fmla="*/ 593 w 730"/>
              <a:gd name="T7" fmla="*/ 567 h 729"/>
              <a:gd name="T8" fmla="*/ 682 w 730"/>
              <a:gd name="T9" fmla="*/ 546 h 729"/>
              <a:gd name="T10" fmla="*/ 654 w 730"/>
              <a:gd name="T11" fmla="*/ 462 h 729"/>
              <a:gd name="T12" fmla="*/ 726 w 730"/>
              <a:gd name="T13" fmla="*/ 413 h 729"/>
              <a:gd name="T14" fmla="*/ 669 w 730"/>
              <a:gd name="T15" fmla="*/ 346 h 729"/>
              <a:gd name="T16" fmla="*/ 717 w 730"/>
              <a:gd name="T17" fmla="*/ 269 h 729"/>
              <a:gd name="T18" fmla="*/ 638 w 730"/>
              <a:gd name="T19" fmla="*/ 229 h 729"/>
              <a:gd name="T20" fmla="*/ 655 w 730"/>
              <a:gd name="T21" fmla="*/ 143 h 729"/>
              <a:gd name="T22" fmla="*/ 567 w 730"/>
              <a:gd name="T23" fmla="*/ 136 h 729"/>
              <a:gd name="T24" fmla="*/ 546 w 730"/>
              <a:gd name="T25" fmla="*/ 47 h 729"/>
              <a:gd name="T26" fmla="*/ 463 w 730"/>
              <a:gd name="T27" fmla="*/ 76 h 729"/>
              <a:gd name="T28" fmla="*/ 413 w 730"/>
              <a:gd name="T29" fmla="*/ 3 h 729"/>
              <a:gd name="T30" fmla="*/ 347 w 730"/>
              <a:gd name="T31" fmla="*/ 60 h 729"/>
              <a:gd name="T32" fmla="*/ 269 w 730"/>
              <a:gd name="T33" fmla="*/ 13 h 729"/>
              <a:gd name="T34" fmla="*/ 230 w 730"/>
              <a:gd name="T35" fmla="*/ 91 h 729"/>
              <a:gd name="T36" fmla="*/ 144 w 730"/>
              <a:gd name="T37" fmla="*/ 75 h 729"/>
              <a:gd name="T38" fmla="*/ 137 w 730"/>
              <a:gd name="T39" fmla="*/ 162 h 729"/>
              <a:gd name="T40" fmla="*/ 48 w 730"/>
              <a:gd name="T41" fmla="*/ 183 h 729"/>
              <a:gd name="T42" fmla="*/ 76 w 730"/>
              <a:gd name="T43" fmla="*/ 267 h 729"/>
              <a:gd name="T44" fmla="*/ 3 w 730"/>
              <a:gd name="T45" fmla="*/ 316 h 729"/>
              <a:gd name="T46" fmla="*/ 61 w 730"/>
              <a:gd name="T47" fmla="*/ 383 h 729"/>
              <a:gd name="T48" fmla="*/ 13 w 730"/>
              <a:gd name="T49" fmla="*/ 460 h 729"/>
              <a:gd name="T50" fmla="*/ 92 w 730"/>
              <a:gd name="T51" fmla="*/ 499 h 729"/>
              <a:gd name="T52" fmla="*/ 75 w 730"/>
              <a:gd name="T53" fmla="*/ 586 h 729"/>
              <a:gd name="T54" fmla="*/ 163 w 730"/>
              <a:gd name="T55" fmla="*/ 592 h 729"/>
              <a:gd name="T56" fmla="*/ 184 w 730"/>
              <a:gd name="T57" fmla="*/ 682 h 729"/>
              <a:gd name="T58" fmla="*/ 267 w 730"/>
              <a:gd name="T59" fmla="*/ 653 h 729"/>
              <a:gd name="T60" fmla="*/ 317 w 730"/>
              <a:gd name="T61" fmla="*/ 726 h 729"/>
              <a:gd name="T62" fmla="*/ 383 w 730"/>
              <a:gd name="T63" fmla="*/ 669 h 729"/>
              <a:gd name="T64" fmla="*/ 262 w 730"/>
              <a:gd name="T65" fmla="*/ 575 h 729"/>
              <a:gd name="T66" fmla="*/ 468 w 730"/>
              <a:gd name="T67" fmla="*/ 154 h 729"/>
              <a:gd name="T68" fmla="*/ 262 w 730"/>
              <a:gd name="T69" fmla="*/ 57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0" h="729">
                <a:moveTo>
                  <a:pt x="426" y="663"/>
                </a:moveTo>
                <a:cubicBezTo>
                  <a:pt x="461" y="716"/>
                  <a:pt x="461" y="716"/>
                  <a:pt x="461" y="716"/>
                </a:cubicBezTo>
                <a:cubicBezTo>
                  <a:pt x="505" y="701"/>
                  <a:pt x="505" y="701"/>
                  <a:pt x="505" y="701"/>
                </a:cubicBezTo>
                <a:cubicBezTo>
                  <a:pt x="500" y="638"/>
                  <a:pt x="500" y="638"/>
                  <a:pt x="500" y="638"/>
                </a:cubicBezTo>
                <a:cubicBezTo>
                  <a:pt x="512" y="632"/>
                  <a:pt x="523" y="625"/>
                  <a:pt x="534" y="618"/>
                </a:cubicBezTo>
                <a:cubicBezTo>
                  <a:pt x="586" y="654"/>
                  <a:pt x="586" y="654"/>
                  <a:pt x="586" y="654"/>
                </a:cubicBezTo>
                <a:cubicBezTo>
                  <a:pt x="621" y="624"/>
                  <a:pt x="621" y="624"/>
                  <a:pt x="621" y="624"/>
                </a:cubicBezTo>
                <a:cubicBezTo>
                  <a:pt x="593" y="567"/>
                  <a:pt x="593" y="567"/>
                  <a:pt x="593" y="567"/>
                </a:cubicBezTo>
                <a:cubicBezTo>
                  <a:pt x="602" y="556"/>
                  <a:pt x="611" y="545"/>
                  <a:pt x="619" y="533"/>
                </a:cubicBezTo>
                <a:cubicBezTo>
                  <a:pt x="682" y="546"/>
                  <a:pt x="682" y="546"/>
                  <a:pt x="682" y="546"/>
                </a:cubicBezTo>
                <a:cubicBezTo>
                  <a:pt x="703" y="504"/>
                  <a:pt x="703" y="504"/>
                  <a:pt x="703" y="504"/>
                </a:cubicBezTo>
                <a:cubicBezTo>
                  <a:pt x="654" y="462"/>
                  <a:pt x="654" y="462"/>
                  <a:pt x="654" y="462"/>
                </a:cubicBezTo>
                <a:cubicBezTo>
                  <a:pt x="658" y="450"/>
                  <a:pt x="661" y="437"/>
                  <a:pt x="664" y="425"/>
                </a:cubicBezTo>
                <a:cubicBezTo>
                  <a:pt x="726" y="413"/>
                  <a:pt x="726" y="413"/>
                  <a:pt x="726" y="413"/>
                </a:cubicBezTo>
                <a:cubicBezTo>
                  <a:pt x="730" y="367"/>
                  <a:pt x="730" y="367"/>
                  <a:pt x="730" y="367"/>
                </a:cubicBezTo>
                <a:cubicBezTo>
                  <a:pt x="669" y="346"/>
                  <a:pt x="669" y="346"/>
                  <a:pt x="669" y="346"/>
                </a:cubicBezTo>
                <a:cubicBezTo>
                  <a:pt x="668" y="332"/>
                  <a:pt x="666" y="318"/>
                  <a:pt x="664" y="304"/>
                </a:cubicBezTo>
                <a:cubicBezTo>
                  <a:pt x="717" y="269"/>
                  <a:pt x="717" y="269"/>
                  <a:pt x="717" y="269"/>
                </a:cubicBezTo>
                <a:cubicBezTo>
                  <a:pt x="702" y="225"/>
                  <a:pt x="702" y="225"/>
                  <a:pt x="702" y="225"/>
                </a:cubicBezTo>
                <a:cubicBezTo>
                  <a:pt x="638" y="229"/>
                  <a:pt x="638" y="229"/>
                  <a:pt x="638" y="229"/>
                </a:cubicBezTo>
                <a:cubicBezTo>
                  <a:pt x="632" y="218"/>
                  <a:pt x="626" y="207"/>
                  <a:pt x="619" y="196"/>
                </a:cubicBezTo>
                <a:cubicBezTo>
                  <a:pt x="655" y="143"/>
                  <a:pt x="655" y="143"/>
                  <a:pt x="655" y="143"/>
                </a:cubicBezTo>
                <a:cubicBezTo>
                  <a:pt x="624" y="108"/>
                  <a:pt x="624" y="108"/>
                  <a:pt x="624" y="108"/>
                </a:cubicBezTo>
                <a:cubicBezTo>
                  <a:pt x="567" y="136"/>
                  <a:pt x="567" y="136"/>
                  <a:pt x="567" y="136"/>
                </a:cubicBezTo>
                <a:cubicBezTo>
                  <a:pt x="557" y="127"/>
                  <a:pt x="545" y="118"/>
                  <a:pt x="533" y="110"/>
                </a:cubicBezTo>
                <a:cubicBezTo>
                  <a:pt x="546" y="47"/>
                  <a:pt x="546" y="47"/>
                  <a:pt x="546" y="47"/>
                </a:cubicBezTo>
                <a:cubicBezTo>
                  <a:pt x="505" y="27"/>
                  <a:pt x="505" y="27"/>
                  <a:pt x="505" y="27"/>
                </a:cubicBezTo>
                <a:cubicBezTo>
                  <a:pt x="463" y="76"/>
                  <a:pt x="463" y="76"/>
                  <a:pt x="463" y="76"/>
                </a:cubicBezTo>
                <a:cubicBezTo>
                  <a:pt x="450" y="72"/>
                  <a:pt x="438" y="68"/>
                  <a:pt x="425" y="66"/>
                </a:cubicBezTo>
                <a:cubicBezTo>
                  <a:pt x="413" y="3"/>
                  <a:pt x="413" y="3"/>
                  <a:pt x="413" y="3"/>
                </a:cubicBezTo>
                <a:cubicBezTo>
                  <a:pt x="367" y="0"/>
                  <a:pt x="367" y="0"/>
                  <a:pt x="367" y="0"/>
                </a:cubicBezTo>
                <a:cubicBezTo>
                  <a:pt x="347" y="60"/>
                  <a:pt x="347" y="60"/>
                  <a:pt x="347" y="60"/>
                </a:cubicBezTo>
                <a:cubicBezTo>
                  <a:pt x="332" y="61"/>
                  <a:pt x="318" y="63"/>
                  <a:pt x="304" y="66"/>
                </a:cubicBezTo>
                <a:cubicBezTo>
                  <a:pt x="269" y="13"/>
                  <a:pt x="269" y="13"/>
                  <a:pt x="269" y="13"/>
                </a:cubicBezTo>
                <a:cubicBezTo>
                  <a:pt x="225" y="28"/>
                  <a:pt x="225" y="28"/>
                  <a:pt x="225" y="28"/>
                </a:cubicBezTo>
                <a:cubicBezTo>
                  <a:pt x="230" y="91"/>
                  <a:pt x="230" y="91"/>
                  <a:pt x="230" y="91"/>
                </a:cubicBezTo>
                <a:cubicBezTo>
                  <a:pt x="218" y="97"/>
                  <a:pt x="207" y="103"/>
                  <a:pt x="196" y="111"/>
                </a:cubicBezTo>
                <a:cubicBezTo>
                  <a:pt x="144" y="75"/>
                  <a:pt x="144" y="75"/>
                  <a:pt x="144" y="75"/>
                </a:cubicBezTo>
                <a:cubicBezTo>
                  <a:pt x="109" y="105"/>
                  <a:pt x="109" y="105"/>
                  <a:pt x="109" y="105"/>
                </a:cubicBezTo>
                <a:cubicBezTo>
                  <a:pt x="137" y="162"/>
                  <a:pt x="137" y="162"/>
                  <a:pt x="137" y="162"/>
                </a:cubicBezTo>
                <a:cubicBezTo>
                  <a:pt x="128" y="173"/>
                  <a:pt x="119" y="184"/>
                  <a:pt x="111" y="196"/>
                </a:cubicBezTo>
                <a:cubicBezTo>
                  <a:pt x="48" y="183"/>
                  <a:pt x="48" y="183"/>
                  <a:pt x="48" y="183"/>
                </a:cubicBezTo>
                <a:cubicBezTo>
                  <a:pt x="27" y="225"/>
                  <a:pt x="27" y="225"/>
                  <a:pt x="27" y="225"/>
                </a:cubicBezTo>
                <a:cubicBezTo>
                  <a:pt x="76" y="267"/>
                  <a:pt x="76" y="267"/>
                  <a:pt x="76" y="267"/>
                </a:cubicBezTo>
                <a:cubicBezTo>
                  <a:pt x="72" y="279"/>
                  <a:pt x="69" y="292"/>
                  <a:pt x="66" y="304"/>
                </a:cubicBezTo>
                <a:cubicBezTo>
                  <a:pt x="3" y="316"/>
                  <a:pt x="3" y="316"/>
                  <a:pt x="3" y="316"/>
                </a:cubicBezTo>
                <a:cubicBezTo>
                  <a:pt x="0" y="362"/>
                  <a:pt x="0" y="362"/>
                  <a:pt x="0" y="362"/>
                </a:cubicBezTo>
                <a:cubicBezTo>
                  <a:pt x="61" y="383"/>
                  <a:pt x="61" y="383"/>
                  <a:pt x="61" y="383"/>
                </a:cubicBezTo>
                <a:cubicBezTo>
                  <a:pt x="62" y="397"/>
                  <a:pt x="63" y="411"/>
                  <a:pt x="66" y="425"/>
                </a:cubicBezTo>
                <a:cubicBezTo>
                  <a:pt x="13" y="460"/>
                  <a:pt x="13" y="460"/>
                  <a:pt x="13" y="460"/>
                </a:cubicBezTo>
                <a:cubicBezTo>
                  <a:pt x="28" y="504"/>
                  <a:pt x="28" y="504"/>
                  <a:pt x="28" y="504"/>
                </a:cubicBezTo>
                <a:cubicBezTo>
                  <a:pt x="92" y="499"/>
                  <a:pt x="92" y="499"/>
                  <a:pt x="92" y="499"/>
                </a:cubicBezTo>
                <a:cubicBezTo>
                  <a:pt x="97" y="511"/>
                  <a:pt x="104" y="522"/>
                  <a:pt x="111" y="533"/>
                </a:cubicBezTo>
                <a:cubicBezTo>
                  <a:pt x="75" y="586"/>
                  <a:pt x="75" y="586"/>
                  <a:pt x="75" y="586"/>
                </a:cubicBezTo>
                <a:cubicBezTo>
                  <a:pt x="106" y="621"/>
                  <a:pt x="106" y="621"/>
                  <a:pt x="106" y="621"/>
                </a:cubicBezTo>
                <a:cubicBezTo>
                  <a:pt x="163" y="592"/>
                  <a:pt x="163" y="592"/>
                  <a:pt x="163" y="592"/>
                </a:cubicBezTo>
                <a:cubicBezTo>
                  <a:pt x="173" y="602"/>
                  <a:pt x="185" y="611"/>
                  <a:pt x="197" y="619"/>
                </a:cubicBezTo>
                <a:cubicBezTo>
                  <a:pt x="184" y="682"/>
                  <a:pt x="184" y="682"/>
                  <a:pt x="184" y="682"/>
                </a:cubicBezTo>
                <a:cubicBezTo>
                  <a:pt x="225" y="702"/>
                  <a:pt x="225" y="702"/>
                  <a:pt x="225" y="702"/>
                </a:cubicBezTo>
                <a:cubicBezTo>
                  <a:pt x="267" y="653"/>
                  <a:pt x="267" y="653"/>
                  <a:pt x="267" y="653"/>
                </a:cubicBezTo>
                <a:cubicBezTo>
                  <a:pt x="280" y="657"/>
                  <a:pt x="292" y="661"/>
                  <a:pt x="305" y="663"/>
                </a:cubicBezTo>
                <a:cubicBezTo>
                  <a:pt x="317" y="726"/>
                  <a:pt x="317" y="726"/>
                  <a:pt x="317" y="726"/>
                </a:cubicBezTo>
                <a:cubicBezTo>
                  <a:pt x="363" y="729"/>
                  <a:pt x="363" y="729"/>
                  <a:pt x="363" y="729"/>
                </a:cubicBezTo>
                <a:cubicBezTo>
                  <a:pt x="383" y="669"/>
                  <a:pt x="383" y="669"/>
                  <a:pt x="383" y="669"/>
                </a:cubicBezTo>
                <a:cubicBezTo>
                  <a:pt x="397" y="668"/>
                  <a:pt x="412" y="666"/>
                  <a:pt x="426" y="663"/>
                </a:cubicBezTo>
                <a:close/>
                <a:moveTo>
                  <a:pt x="262" y="575"/>
                </a:moveTo>
                <a:cubicBezTo>
                  <a:pt x="146" y="518"/>
                  <a:pt x="97" y="377"/>
                  <a:pt x="154" y="261"/>
                </a:cubicBezTo>
                <a:cubicBezTo>
                  <a:pt x="211" y="145"/>
                  <a:pt x="352" y="97"/>
                  <a:pt x="468" y="154"/>
                </a:cubicBezTo>
                <a:cubicBezTo>
                  <a:pt x="584" y="211"/>
                  <a:pt x="632" y="351"/>
                  <a:pt x="575" y="468"/>
                </a:cubicBezTo>
                <a:cubicBezTo>
                  <a:pt x="518" y="584"/>
                  <a:pt x="378" y="632"/>
                  <a:pt x="262" y="575"/>
                </a:cubicBezTo>
                <a:close/>
              </a:path>
            </a:pathLst>
          </a:custGeom>
          <a:solidFill>
            <a:srgbClr val="B68A35"/>
          </a:solidFill>
          <a:ln>
            <a:solidFill>
              <a:srgbClr val="B68A35"/>
            </a:solid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45" name="Freeform 22">
            <a:extLst>
              <a:ext uri="{FF2B5EF4-FFF2-40B4-BE49-F238E27FC236}">
                <a16:creationId xmlns:a16="http://schemas.microsoft.com/office/drawing/2014/main" xmlns="" id="{3D1A91F6-D772-4EA5-A9C2-A7E0F1582E20}"/>
              </a:ext>
            </a:extLst>
          </p:cNvPr>
          <p:cNvSpPr>
            <a:spLocks noEditPoints="1"/>
          </p:cNvSpPr>
          <p:nvPr/>
        </p:nvSpPr>
        <p:spPr bwMode="auto">
          <a:xfrm>
            <a:off x="8062579" y="4615522"/>
            <a:ext cx="1023247" cy="1061181"/>
          </a:xfrm>
          <a:custGeom>
            <a:avLst/>
            <a:gdLst>
              <a:gd name="T0" fmla="*/ 435 w 727"/>
              <a:gd name="T1" fmla="*/ 721 h 727"/>
              <a:gd name="T2" fmla="*/ 479 w 727"/>
              <a:gd name="T3" fmla="*/ 645 h 727"/>
              <a:gd name="T4" fmla="*/ 564 w 727"/>
              <a:gd name="T5" fmla="*/ 668 h 727"/>
              <a:gd name="T6" fmla="*/ 577 w 727"/>
              <a:gd name="T7" fmla="*/ 581 h 727"/>
              <a:gd name="T8" fmla="*/ 668 w 727"/>
              <a:gd name="T9" fmla="*/ 566 h 727"/>
              <a:gd name="T10" fmla="*/ 645 w 727"/>
              <a:gd name="T11" fmla="*/ 481 h 727"/>
              <a:gd name="T12" fmla="*/ 721 w 727"/>
              <a:gd name="T13" fmla="*/ 436 h 727"/>
              <a:gd name="T14" fmla="*/ 668 w 727"/>
              <a:gd name="T15" fmla="*/ 366 h 727"/>
              <a:gd name="T16" fmla="*/ 721 w 727"/>
              <a:gd name="T17" fmla="*/ 292 h 727"/>
              <a:gd name="T18" fmla="*/ 645 w 727"/>
              <a:gd name="T19" fmla="*/ 247 h 727"/>
              <a:gd name="T20" fmla="*/ 668 w 727"/>
              <a:gd name="T21" fmla="*/ 162 h 727"/>
              <a:gd name="T22" fmla="*/ 581 w 727"/>
              <a:gd name="T23" fmla="*/ 150 h 727"/>
              <a:gd name="T24" fmla="*/ 566 w 727"/>
              <a:gd name="T25" fmla="*/ 59 h 727"/>
              <a:gd name="T26" fmla="*/ 481 w 727"/>
              <a:gd name="T27" fmla="*/ 82 h 727"/>
              <a:gd name="T28" fmla="*/ 436 w 727"/>
              <a:gd name="T29" fmla="*/ 6 h 727"/>
              <a:gd name="T30" fmla="*/ 366 w 727"/>
              <a:gd name="T31" fmla="*/ 58 h 727"/>
              <a:gd name="T32" fmla="*/ 292 w 727"/>
              <a:gd name="T33" fmla="*/ 6 h 727"/>
              <a:gd name="T34" fmla="*/ 247 w 727"/>
              <a:gd name="T35" fmla="*/ 81 h 727"/>
              <a:gd name="T36" fmla="*/ 162 w 727"/>
              <a:gd name="T37" fmla="*/ 59 h 727"/>
              <a:gd name="T38" fmla="*/ 150 w 727"/>
              <a:gd name="T39" fmla="*/ 146 h 727"/>
              <a:gd name="T40" fmla="*/ 59 w 727"/>
              <a:gd name="T41" fmla="*/ 161 h 727"/>
              <a:gd name="T42" fmla="*/ 82 w 727"/>
              <a:gd name="T43" fmla="*/ 246 h 727"/>
              <a:gd name="T44" fmla="*/ 6 w 727"/>
              <a:gd name="T45" fmla="*/ 290 h 727"/>
              <a:gd name="T46" fmla="*/ 59 w 727"/>
              <a:gd name="T47" fmla="*/ 361 h 727"/>
              <a:gd name="T48" fmla="*/ 6 w 727"/>
              <a:gd name="T49" fmla="*/ 435 h 727"/>
              <a:gd name="T50" fmla="*/ 82 w 727"/>
              <a:gd name="T51" fmla="*/ 479 h 727"/>
              <a:gd name="T52" fmla="*/ 59 w 727"/>
              <a:gd name="T53" fmla="*/ 564 h 727"/>
              <a:gd name="T54" fmla="*/ 146 w 727"/>
              <a:gd name="T55" fmla="*/ 577 h 727"/>
              <a:gd name="T56" fmla="*/ 161 w 727"/>
              <a:gd name="T57" fmla="*/ 667 h 727"/>
              <a:gd name="T58" fmla="*/ 246 w 727"/>
              <a:gd name="T59" fmla="*/ 645 h 727"/>
              <a:gd name="T60" fmla="*/ 290 w 727"/>
              <a:gd name="T61" fmla="*/ 721 h 727"/>
              <a:gd name="T62" fmla="*/ 361 w 727"/>
              <a:gd name="T63" fmla="*/ 668 h 727"/>
              <a:gd name="T64" fmla="*/ 246 w 727"/>
              <a:gd name="T65" fmla="*/ 566 h 727"/>
              <a:gd name="T66" fmla="*/ 481 w 727"/>
              <a:gd name="T67" fmla="*/ 160 h 727"/>
              <a:gd name="T68" fmla="*/ 246 w 727"/>
              <a:gd name="T69" fmla="*/ 56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7">
                <a:moveTo>
                  <a:pt x="404" y="665"/>
                </a:moveTo>
                <a:cubicBezTo>
                  <a:pt x="435" y="721"/>
                  <a:pt x="435" y="721"/>
                  <a:pt x="435" y="721"/>
                </a:cubicBezTo>
                <a:cubicBezTo>
                  <a:pt x="480" y="709"/>
                  <a:pt x="480" y="709"/>
                  <a:pt x="480" y="709"/>
                </a:cubicBezTo>
                <a:cubicBezTo>
                  <a:pt x="479" y="645"/>
                  <a:pt x="479" y="645"/>
                  <a:pt x="479" y="645"/>
                </a:cubicBezTo>
                <a:cubicBezTo>
                  <a:pt x="491" y="640"/>
                  <a:pt x="503" y="634"/>
                  <a:pt x="514" y="628"/>
                </a:cubicBezTo>
                <a:cubicBezTo>
                  <a:pt x="564" y="668"/>
                  <a:pt x="564" y="668"/>
                  <a:pt x="564" y="668"/>
                </a:cubicBezTo>
                <a:cubicBezTo>
                  <a:pt x="601" y="640"/>
                  <a:pt x="601" y="640"/>
                  <a:pt x="601" y="640"/>
                </a:cubicBezTo>
                <a:cubicBezTo>
                  <a:pt x="577" y="581"/>
                  <a:pt x="577" y="581"/>
                  <a:pt x="577" y="581"/>
                </a:cubicBezTo>
                <a:cubicBezTo>
                  <a:pt x="587" y="571"/>
                  <a:pt x="597" y="560"/>
                  <a:pt x="605" y="548"/>
                </a:cubicBezTo>
                <a:cubicBezTo>
                  <a:pt x="668" y="566"/>
                  <a:pt x="668" y="566"/>
                  <a:pt x="668" y="566"/>
                </a:cubicBezTo>
                <a:cubicBezTo>
                  <a:pt x="691" y="526"/>
                  <a:pt x="691" y="526"/>
                  <a:pt x="691" y="526"/>
                </a:cubicBezTo>
                <a:cubicBezTo>
                  <a:pt x="645" y="481"/>
                  <a:pt x="645" y="481"/>
                  <a:pt x="645" y="481"/>
                </a:cubicBezTo>
                <a:cubicBezTo>
                  <a:pt x="650" y="468"/>
                  <a:pt x="654" y="456"/>
                  <a:pt x="657" y="444"/>
                </a:cubicBezTo>
                <a:cubicBezTo>
                  <a:pt x="721" y="436"/>
                  <a:pt x="721" y="436"/>
                  <a:pt x="721" y="436"/>
                </a:cubicBezTo>
                <a:cubicBezTo>
                  <a:pt x="727" y="390"/>
                  <a:pt x="727" y="390"/>
                  <a:pt x="727" y="390"/>
                </a:cubicBezTo>
                <a:cubicBezTo>
                  <a:pt x="668" y="366"/>
                  <a:pt x="668" y="366"/>
                  <a:pt x="668" y="366"/>
                </a:cubicBezTo>
                <a:cubicBezTo>
                  <a:pt x="668" y="352"/>
                  <a:pt x="667" y="337"/>
                  <a:pt x="666" y="323"/>
                </a:cubicBezTo>
                <a:cubicBezTo>
                  <a:pt x="721" y="292"/>
                  <a:pt x="721" y="292"/>
                  <a:pt x="721" y="292"/>
                </a:cubicBezTo>
                <a:cubicBezTo>
                  <a:pt x="709" y="247"/>
                  <a:pt x="709" y="247"/>
                  <a:pt x="709" y="247"/>
                </a:cubicBezTo>
                <a:cubicBezTo>
                  <a:pt x="645" y="247"/>
                  <a:pt x="645" y="247"/>
                  <a:pt x="645" y="247"/>
                </a:cubicBezTo>
                <a:cubicBezTo>
                  <a:pt x="640" y="235"/>
                  <a:pt x="635" y="224"/>
                  <a:pt x="628" y="212"/>
                </a:cubicBezTo>
                <a:cubicBezTo>
                  <a:pt x="668" y="162"/>
                  <a:pt x="668" y="162"/>
                  <a:pt x="668" y="162"/>
                </a:cubicBezTo>
                <a:cubicBezTo>
                  <a:pt x="640" y="125"/>
                  <a:pt x="640" y="125"/>
                  <a:pt x="640" y="125"/>
                </a:cubicBezTo>
                <a:cubicBezTo>
                  <a:pt x="581" y="150"/>
                  <a:pt x="581" y="150"/>
                  <a:pt x="581" y="150"/>
                </a:cubicBezTo>
                <a:cubicBezTo>
                  <a:pt x="571" y="140"/>
                  <a:pt x="560" y="130"/>
                  <a:pt x="549" y="121"/>
                </a:cubicBezTo>
                <a:cubicBezTo>
                  <a:pt x="566" y="59"/>
                  <a:pt x="566" y="59"/>
                  <a:pt x="566" y="59"/>
                </a:cubicBezTo>
                <a:cubicBezTo>
                  <a:pt x="526" y="36"/>
                  <a:pt x="526" y="36"/>
                  <a:pt x="526" y="36"/>
                </a:cubicBezTo>
                <a:cubicBezTo>
                  <a:pt x="481" y="82"/>
                  <a:pt x="481" y="82"/>
                  <a:pt x="481" y="82"/>
                </a:cubicBezTo>
                <a:cubicBezTo>
                  <a:pt x="469" y="77"/>
                  <a:pt x="456" y="73"/>
                  <a:pt x="444" y="69"/>
                </a:cubicBezTo>
                <a:cubicBezTo>
                  <a:pt x="436" y="6"/>
                  <a:pt x="436" y="6"/>
                  <a:pt x="436" y="6"/>
                </a:cubicBezTo>
                <a:cubicBezTo>
                  <a:pt x="391" y="0"/>
                  <a:pt x="391" y="0"/>
                  <a:pt x="391" y="0"/>
                </a:cubicBezTo>
                <a:cubicBezTo>
                  <a:pt x="366" y="58"/>
                  <a:pt x="366" y="58"/>
                  <a:pt x="366" y="58"/>
                </a:cubicBezTo>
                <a:cubicBezTo>
                  <a:pt x="352" y="58"/>
                  <a:pt x="337" y="59"/>
                  <a:pt x="323" y="61"/>
                </a:cubicBezTo>
                <a:cubicBezTo>
                  <a:pt x="292" y="6"/>
                  <a:pt x="292" y="6"/>
                  <a:pt x="292" y="6"/>
                </a:cubicBezTo>
                <a:cubicBezTo>
                  <a:pt x="247" y="18"/>
                  <a:pt x="247" y="18"/>
                  <a:pt x="247" y="18"/>
                </a:cubicBezTo>
                <a:cubicBezTo>
                  <a:pt x="247" y="81"/>
                  <a:pt x="247" y="81"/>
                  <a:pt x="247" y="81"/>
                </a:cubicBezTo>
                <a:cubicBezTo>
                  <a:pt x="235" y="86"/>
                  <a:pt x="224" y="92"/>
                  <a:pt x="212" y="98"/>
                </a:cubicBezTo>
                <a:cubicBezTo>
                  <a:pt x="162" y="59"/>
                  <a:pt x="162" y="59"/>
                  <a:pt x="162" y="59"/>
                </a:cubicBezTo>
                <a:cubicBezTo>
                  <a:pt x="125" y="87"/>
                  <a:pt x="125" y="87"/>
                  <a:pt x="125" y="87"/>
                </a:cubicBezTo>
                <a:cubicBezTo>
                  <a:pt x="150" y="146"/>
                  <a:pt x="150" y="146"/>
                  <a:pt x="150" y="146"/>
                </a:cubicBezTo>
                <a:cubicBezTo>
                  <a:pt x="140" y="156"/>
                  <a:pt x="130" y="166"/>
                  <a:pt x="121" y="178"/>
                </a:cubicBezTo>
                <a:cubicBezTo>
                  <a:pt x="59" y="161"/>
                  <a:pt x="59" y="161"/>
                  <a:pt x="59" y="161"/>
                </a:cubicBezTo>
                <a:cubicBezTo>
                  <a:pt x="36" y="201"/>
                  <a:pt x="36" y="201"/>
                  <a:pt x="36" y="201"/>
                </a:cubicBezTo>
                <a:cubicBezTo>
                  <a:pt x="82" y="246"/>
                  <a:pt x="82" y="246"/>
                  <a:pt x="82" y="246"/>
                </a:cubicBezTo>
                <a:cubicBezTo>
                  <a:pt x="77" y="258"/>
                  <a:pt x="73" y="270"/>
                  <a:pt x="69" y="283"/>
                </a:cubicBezTo>
                <a:cubicBezTo>
                  <a:pt x="6" y="290"/>
                  <a:pt x="6" y="290"/>
                  <a:pt x="6" y="290"/>
                </a:cubicBezTo>
                <a:cubicBezTo>
                  <a:pt x="0" y="336"/>
                  <a:pt x="0" y="336"/>
                  <a:pt x="0" y="336"/>
                </a:cubicBezTo>
                <a:cubicBezTo>
                  <a:pt x="59" y="361"/>
                  <a:pt x="59" y="361"/>
                  <a:pt x="59" y="361"/>
                </a:cubicBezTo>
                <a:cubicBezTo>
                  <a:pt x="59" y="375"/>
                  <a:pt x="59" y="389"/>
                  <a:pt x="61" y="403"/>
                </a:cubicBezTo>
                <a:cubicBezTo>
                  <a:pt x="6" y="435"/>
                  <a:pt x="6" y="435"/>
                  <a:pt x="6" y="435"/>
                </a:cubicBezTo>
                <a:cubicBezTo>
                  <a:pt x="18" y="480"/>
                  <a:pt x="18" y="480"/>
                  <a:pt x="18" y="480"/>
                </a:cubicBezTo>
                <a:cubicBezTo>
                  <a:pt x="82" y="479"/>
                  <a:pt x="82" y="479"/>
                  <a:pt x="82" y="479"/>
                </a:cubicBezTo>
                <a:cubicBezTo>
                  <a:pt x="87" y="491"/>
                  <a:pt x="92" y="503"/>
                  <a:pt x="99" y="514"/>
                </a:cubicBezTo>
                <a:cubicBezTo>
                  <a:pt x="59" y="564"/>
                  <a:pt x="59" y="564"/>
                  <a:pt x="59" y="564"/>
                </a:cubicBezTo>
                <a:cubicBezTo>
                  <a:pt x="87" y="601"/>
                  <a:pt x="87" y="601"/>
                  <a:pt x="87" y="601"/>
                </a:cubicBezTo>
                <a:cubicBezTo>
                  <a:pt x="146" y="577"/>
                  <a:pt x="146" y="577"/>
                  <a:pt x="146" y="577"/>
                </a:cubicBezTo>
                <a:cubicBezTo>
                  <a:pt x="156" y="587"/>
                  <a:pt x="167" y="596"/>
                  <a:pt x="178" y="605"/>
                </a:cubicBezTo>
                <a:cubicBezTo>
                  <a:pt x="161" y="667"/>
                  <a:pt x="161" y="667"/>
                  <a:pt x="161" y="667"/>
                </a:cubicBezTo>
                <a:cubicBezTo>
                  <a:pt x="201" y="691"/>
                  <a:pt x="201" y="691"/>
                  <a:pt x="201" y="691"/>
                </a:cubicBezTo>
                <a:cubicBezTo>
                  <a:pt x="246" y="645"/>
                  <a:pt x="246" y="645"/>
                  <a:pt x="246" y="645"/>
                </a:cubicBezTo>
                <a:cubicBezTo>
                  <a:pt x="258" y="650"/>
                  <a:pt x="271" y="654"/>
                  <a:pt x="283" y="657"/>
                </a:cubicBezTo>
                <a:cubicBezTo>
                  <a:pt x="290" y="721"/>
                  <a:pt x="290" y="721"/>
                  <a:pt x="290" y="721"/>
                </a:cubicBezTo>
                <a:cubicBezTo>
                  <a:pt x="336" y="727"/>
                  <a:pt x="336" y="727"/>
                  <a:pt x="336" y="727"/>
                </a:cubicBezTo>
                <a:cubicBezTo>
                  <a:pt x="361" y="668"/>
                  <a:pt x="361" y="668"/>
                  <a:pt x="361" y="668"/>
                </a:cubicBezTo>
                <a:cubicBezTo>
                  <a:pt x="375" y="668"/>
                  <a:pt x="389" y="667"/>
                  <a:pt x="404" y="665"/>
                </a:cubicBezTo>
                <a:close/>
                <a:moveTo>
                  <a:pt x="246" y="566"/>
                </a:moveTo>
                <a:cubicBezTo>
                  <a:pt x="134" y="501"/>
                  <a:pt x="96" y="358"/>
                  <a:pt x="160" y="246"/>
                </a:cubicBezTo>
                <a:cubicBezTo>
                  <a:pt x="225" y="134"/>
                  <a:pt x="369" y="95"/>
                  <a:pt x="481" y="160"/>
                </a:cubicBezTo>
                <a:cubicBezTo>
                  <a:pt x="593" y="225"/>
                  <a:pt x="631" y="368"/>
                  <a:pt x="566" y="481"/>
                </a:cubicBezTo>
                <a:cubicBezTo>
                  <a:pt x="502" y="593"/>
                  <a:pt x="358" y="631"/>
                  <a:pt x="246" y="566"/>
                </a:cubicBezTo>
                <a:close/>
              </a:path>
            </a:pathLst>
          </a:custGeom>
          <a:solidFill>
            <a:srgbClr val="B68A35"/>
          </a:solidFill>
          <a:ln>
            <a:solidFill>
              <a:srgbClr val="B68A35"/>
            </a:solid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46" name="Freeform 24">
            <a:extLst>
              <a:ext uri="{FF2B5EF4-FFF2-40B4-BE49-F238E27FC236}">
                <a16:creationId xmlns:a16="http://schemas.microsoft.com/office/drawing/2014/main" xmlns="" id="{319DCEB5-50BF-435D-881D-068528A557D0}"/>
              </a:ext>
            </a:extLst>
          </p:cNvPr>
          <p:cNvSpPr>
            <a:spLocks noEditPoints="1"/>
          </p:cNvSpPr>
          <p:nvPr/>
        </p:nvSpPr>
        <p:spPr bwMode="auto">
          <a:xfrm>
            <a:off x="7358784" y="3718794"/>
            <a:ext cx="1023247" cy="1062214"/>
          </a:xfrm>
          <a:custGeom>
            <a:avLst/>
            <a:gdLst>
              <a:gd name="T0" fmla="*/ 435 w 727"/>
              <a:gd name="T1" fmla="*/ 722 h 728"/>
              <a:gd name="T2" fmla="*/ 479 w 727"/>
              <a:gd name="T3" fmla="*/ 646 h 728"/>
              <a:gd name="T4" fmla="*/ 565 w 727"/>
              <a:gd name="T5" fmla="*/ 668 h 728"/>
              <a:gd name="T6" fmla="*/ 577 w 727"/>
              <a:gd name="T7" fmla="*/ 582 h 728"/>
              <a:gd name="T8" fmla="*/ 668 w 727"/>
              <a:gd name="T9" fmla="*/ 567 h 728"/>
              <a:gd name="T10" fmla="*/ 645 w 727"/>
              <a:gd name="T11" fmla="*/ 481 h 728"/>
              <a:gd name="T12" fmla="*/ 721 w 727"/>
              <a:gd name="T13" fmla="*/ 437 h 728"/>
              <a:gd name="T14" fmla="*/ 668 w 727"/>
              <a:gd name="T15" fmla="*/ 367 h 728"/>
              <a:gd name="T16" fmla="*/ 721 w 727"/>
              <a:gd name="T17" fmla="*/ 293 h 728"/>
              <a:gd name="T18" fmla="*/ 645 w 727"/>
              <a:gd name="T19" fmla="*/ 248 h 728"/>
              <a:gd name="T20" fmla="*/ 668 w 727"/>
              <a:gd name="T21" fmla="*/ 163 h 728"/>
              <a:gd name="T22" fmla="*/ 581 w 727"/>
              <a:gd name="T23" fmla="*/ 151 h 728"/>
              <a:gd name="T24" fmla="*/ 566 w 727"/>
              <a:gd name="T25" fmla="*/ 60 h 728"/>
              <a:gd name="T26" fmla="*/ 481 w 727"/>
              <a:gd name="T27" fmla="*/ 83 h 728"/>
              <a:gd name="T28" fmla="*/ 436 w 727"/>
              <a:gd name="T29" fmla="*/ 7 h 728"/>
              <a:gd name="T30" fmla="*/ 366 w 727"/>
              <a:gd name="T31" fmla="*/ 59 h 728"/>
              <a:gd name="T32" fmla="*/ 292 w 727"/>
              <a:gd name="T33" fmla="*/ 7 h 728"/>
              <a:gd name="T34" fmla="*/ 247 w 727"/>
              <a:gd name="T35" fmla="*/ 82 h 728"/>
              <a:gd name="T36" fmla="*/ 162 w 727"/>
              <a:gd name="T37" fmla="*/ 60 h 728"/>
              <a:gd name="T38" fmla="*/ 150 w 727"/>
              <a:gd name="T39" fmla="*/ 147 h 728"/>
              <a:gd name="T40" fmla="*/ 59 w 727"/>
              <a:gd name="T41" fmla="*/ 162 h 728"/>
              <a:gd name="T42" fmla="*/ 82 w 727"/>
              <a:gd name="T43" fmla="*/ 247 h 728"/>
              <a:gd name="T44" fmla="*/ 6 w 727"/>
              <a:gd name="T45" fmla="*/ 291 h 728"/>
              <a:gd name="T46" fmla="*/ 59 w 727"/>
              <a:gd name="T47" fmla="*/ 361 h 728"/>
              <a:gd name="T48" fmla="*/ 6 w 727"/>
              <a:gd name="T49" fmla="*/ 436 h 728"/>
              <a:gd name="T50" fmla="*/ 82 w 727"/>
              <a:gd name="T51" fmla="*/ 480 h 728"/>
              <a:gd name="T52" fmla="*/ 59 w 727"/>
              <a:gd name="T53" fmla="*/ 565 h 728"/>
              <a:gd name="T54" fmla="*/ 146 w 727"/>
              <a:gd name="T55" fmla="*/ 578 h 728"/>
              <a:gd name="T56" fmla="*/ 161 w 727"/>
              <a:gd name="T57" fmla="*/ 668 h 728"/>
              <a:gd name="T58" fmla="*/ 246 w 727"/>
              <a:gd name="T59" fmla="*/ 645 h 728"/>
              <a:gd name="T60" fmla="*/ 290 w 727"/>
              <a:gd name="T61" fmla="*/ 721 h 728"/>
              <a:gd name="T62" fmla="*/ 361 w 727"/>
              <a:gd name="T63" fmla="*/ 669 h 728"/>
              <a:gd name="T64" fmla="*/ 246 w 727"/>
              <a:gd name="T65" fmla="*/ 567 h 728"/>
              <a:gd name="T66" fmla="*/ 481 w 727"/>
              <a:gd name="T67" fmla="*/ 161 h 728"/>
              <a:gd name="T68" fmla="*/ 246 w 727"/>
              <a:gd name="T69" fmla="*/ 56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8">
                <a:moveTo>
                  <a:pt x="404" y="666"/>
                </a:moveTo>
                <a:cubicBezTo>
                  <a:pt x="435" y="722"/>
                  <a:pt x="435" y="722"/>
                  <a:pt x="435" y="722"/>
                </a:cubicBezTo>
                <a:cubicBezTo>
                  <a:pt x="480" y="710"/>
                  <a:pt x="480" y="710"/>
                  <a:pt x="480" y="710"/>
                </a:cubicBezTo>
                <a:cubicBezTo>
                  <a:pt x="479" y="646"/>
                  <a:pt x="479" y="646"/>
                  <a:pt x="479" y="646"/>
                </a:cubicBezTo>
                <a:cubicBezTo>
                  <a:pt x="491" y="641"/>
                  <a:pt x="503" y="635"/>
                  <a:pt x="514" y="629"/>
                </a:cubicBezTo>
                <a:cubicBezTo>
                  <a:pt x="565" y="668"/>
                  <a:pt x="565" y="668"/>
                  <a:pt x="565" y="668"/>
                </a:cubicBezTo>
                <a:cubicBezTo>
                  <a:pt x="601" y="640"/>
                  <a:pt x="601" y="640"/>
                  <a:pt x="601" y="640"/>
                </a:cubicBezTo>
                <a:cubicBezTo>
                  <a:pt x="577" y="582"/>
                  <a:pt x="577" y="582"/>
                  <a:pt x="577" y="582"/>
                </a:cubicBezTo>
                <a:cubicBezTo>
                  <a:pt x="587" y="572"/>
                  <a:pt x="597" y="561"/>
                  <a:pt x="605" y="549"/>
                </a:cubicBezTo>
                <a:cubicBezTo>
                  <a:pt x="668" y="567"/>
                  <a:pt x="668" y="567"/>
                  <a:pt x="668" y="567"/>
                </a:cubicBezTo>
                <a:cubicBezTo>
                  <a:pt x="691" y="527"/>
                  <a:pt x="691" y="527"/>
                  <a:pt x="691" y="527"/>
                </a:cubicBezTo>
                <a:cubicBezTo>
                  <a:pt x="645" y="481"/>
                  <a:pt x="645" y="481"/>
                  <a:pt x="645" y="481"/>
                </a:cubicBezTo>
                <a:cubicBezTo>
                  <a:pt x="650" y="469"/>
                  <a:pt x="654" y="457"/>
                  <a:pt x="657" y="445"/>
                </a:cubicBezTo>
                <a:cubicBezTo>
                  <a:pt x="721" y="437"/>
                  <a:pt x="721" y="437"/>
                  <a:pt x="721" y="437"/>
                </a:cubicBezTo>
                <a:cubicBezTo>
                  <a:pt x="727" y="391"/>
                  <a:pt x="727" y="391"/>
                  <a:pt x="727" y="391"/>
                </a:cubicBezTo>
                <a:cubicBezTo>
                  <a:pt x="668" y="367"/>
                  <a:pt x="668" y="367"/>
                  <a:pt x="668" y="367"/>
                </a:cubicBezTo>
                <a:cubicBezTo>
                  <a:pt x="668" y="352"/>
                  <a:pt x="667" y="338"/>
                  <a:pt x="666" y="324"/>
                </a:cubicBezTo>
                <a:cubicBezTo>
                  <a:pt x="721" y="293"/>
                  <a:pt x="721" y="293"/>
                  <a:pt x="721" y="293"/>
                </a:cubicBezTo>
                <a:cubicBezTo>
                  <a:pt x="709" y="248"/>
                  <a:pt x="709" y="248"/>
                  <a:pt x="709" y="248"/>
                </a:cubicBezTo>
                <a:cubicBezTo>
                  <a:pt x="645" y="248"/>
                  <a:pt x="645" y="248"/>
                  <a:pt x="645" y="248"/>
                </a:cubicBezTo>
                <a:cubicBezTo>
                  <a:pt x="640" y="236"/>
                  <a:pt x="635" y="224"/>
                  <a:pt x="628" y="213"/>
                </a:cubicBezTo>
                <a:cubicBezTo>
                  <a:pt x="668" y="163"/>
                  <a:pt x="668" y="163"/>
                  <a:pt x="668" y="163"/>
                </a:cubicBezTo>
                <a:cubicBezTo>
                  <a:pt x="640" y="126"/>
                  <a:pt x="640" y="126"/>
                  <a:pt x="640" y="126"/>
                </a:cubicBezTo>
                <a:cubicBezTo>
                  <a:pt x="581" y="151"/>
                  <a:pt x="581" y="151"/>
                  <a:pt x="581" y="151"/>
                </a:cubicBezTo>
                <a:cubicBezTo>
                  <a:pt x="571" y="140"/>
                  <a:pt x="560" y="131"/>
                  <a:pt x="549" y="122"/>
                </a:cubicBezTo>
                <a:cubicBezTo>
                  <a:pt x="566" y="60"/>
                  <a:pt x="566" y="60"/>
                  <a:pt x="566" y="60"/>
                </a:cubicBezTo>
                <a:cubicBezTo>
                  <a:pt x="526" y="37"/>
                  <a:pt x="526" y="37"/>
                  <a:pt x="526" y="37"/>
                </a:cubicBezTo>
                <a:cubicBezTo>
                  <a:pt x="481" y="83"/>
                  <a:pt x="481" y="83"/>
                  <a:pt x="481" y="83"/>
                </a:cubicBezTo>
                <a:cubicBezTo>
                  <a:pt x="469" y="78"/>
                  <a:pt x="456" y="74"/>
                  <a:pt x="444" y="70"/>
                </a:cubicBezTo>
                <a:cubicBezTo>
                  <a:pt x="436" y="7"/>
                  <a:pt x="436" y="7"/>
                  <a:pt x="436" y="7"/>
                </a:cubicBezTo>
                <a:cubicBezTo>
                  <a:pt x="391" y="0"/>
                  <a:pt x="391" y="0"/>
                  <a:pt x="391" y="0"/>
                </a:cubicBezTo>
                <a:cubicBezTo>
                  <a:pt x="366" y="59"/>
                  <a:pt x="366" y="59"/>
                  <a:pt x="366" y="59"/>
                </a:cubicBezTo>
                <a:cubicBezTo>
                  <a:pt x="352" y="59"/>
                  <a:pt x="338" y="60"/>
                  <a:pt x="323" y="62"/>
                </a:cubicBezTo>
                <a:cubicBezTo>
                  <a:pt x="292" y="7"/>
                  <a:pt x="292" y="7"/>
                  <a:pt x="292" y="7"/>
                </a:cubicBezTo>
                <a:cubicBezTo>
                  <a:pt x="247" y="18"/>
                  <a:pt x="247" y="18"/>
                  <a:pt x="247" y="18"/>
                </a:cubicBezTo>
                <a:cubicBezTo>
                  <a:pt x="247" y="82"/>
                  <a:pt x="247" y="82"/>
                  <a:pt x="247" y="82"/>
                </a:cubicBezTo>
                <a:cubicBezTo>
                  <a:pt x="236" y="87"/>
                  <a:pt x="224" y="93"/>
                  <a:pt x="212" y="99"/>
                </a:cubicBezTo>
                <a:cubicBezTo>
                  <a:pt x="162" y="60"/>
                  <a:pt x="162" y="60"/>
                  <a:pt x="162" y="60"/>
                </a:cubicBezTo>
                <a:cubicBezTo>
                  <a:pt x="125" y="88"/>
                  <a:pt x="125" y="88"/>
                  <a:pt x="125" y="88"/>
                </a:cubicBezTo>
                <a:cubicBezTo>
                  <a:pt x="150" y="147"/>
                  <a:pt x="150" y="147"/>
                  <a:pt x="150" y="147"/>
                </a:cubicBezTo>
                <a:cubicBezTo>
                  <a:pt x="140" y="157"/>
                  <a:pt x="130" y="167"/>
                  <a:pt x="121" y="179"/>
                </a:cubicBezTo>
                <a:cubicBezTo>
                  <a:pt x="59" y="162"/>
                  <a:pt x="59" y="162"/>
                  <a:pt x="59" y="162"/>
                </a:cubicBezTo>
                <a:cubicBezTo>
                  <a:pt x="36" y="202"/>
                  <a:pt x="36" y="202"/>
                  <a:pt x="36" y="202"/>
                </a:cubicBezTo>
                <a:cubicBezTo>
                  <a:pt x="82" y="247"/>
                  <a:pt x="82" y="247"/>
                  <a:pt x="82" y="247"/>
                </a:cubicBezTo>
                <a:cubicBezTo>
                  <a:pt x="77" y="259"/>
                  <a:pt x="73" y="271"/>
                  <a:pt x="69" y="284"/>
                </a:cubicBezTo>
                <a:cubicBezTo>
                  <a:pt x="6" y="291"/>
                  <a:pt x="6" y="291"/>
                  <a:pt x="6" y="291"/>
                </a:cubicBezTo>
                <a:cubicBezTo>
                  <a:pt x="0" y="337"/>
                  <a:pt x="0" y="337"/>
                  <a:pt x="0" y="337"/>
                </a:cubicBezTo>
                <a:cubicBezTo>
                  <a:pt x="59" y="361"/>
                  <a:pt x="59" y="361"/>
                  <a:pt x="59" y="361"/>
                </a:cubicBezTo>
                <a:cubicBezTo>
                  <a:pt x="59" y="376"/>
                  <a:pt x="59" y="390"/>
                  <a:pt x="61" y="404"/>
                </a:cubicBezTo>
                <a:cubicBezTo>
                  <a:pt x="6" y="436"/>
                  <a:pt x="6" y="436"/>
                  <a:pt x="6" y="436"/>
                </a:cubicBezTo>
                <a:cubicBezTo>
                  <a:pt x="18" y="481"/>
                  <a:pt x="18" y="481"/>
                  <a:pt x="18" y="481"/>
                </a:cubicBezTo>
                <a:cubicBezTo>
                  <a:pt x="82" y="480"/>
                  <a:pt x="82" y="480"/>
                  <a:pt x="82" y="480"/>
                </a:cubicBezTo>
                <a:cubicBezTo>
                  <a:pt x="87" y="492"/>
                  <a:pt x="92" y="504"/>
                  <a:pt x="99" y="515"/>
                </a:cubicBezTo>
                <a:cubicBezTo>
                  <a:pt x="59" y="565"/>
                  <a:pt x="59" y="565"/>
                  <a:pt x="59" y="565"/>
                </a:cubicBezTo>
                <a:cubicBezTo>
                  <a:pt x="87" y="602"/>
                  <a:pt x="87" y="602"/>
                  <a:pt x="87" y="602"/>
                </a:cubicBezTo>
                <a:cubicBezTo>
                  <a:pt x="146" y="578"/>
                  <a:pt x="146" y="578"/>
                  <a:pt x="146" y="578"/>
                </a:cubicBezTo>
                <a:cubicBezTo>
                  <a:pt x="156" y="588"/>
                  <a:pt x="167" y="597"/>
                  <a:pt x="178" y="606"/>
                </a:cubicBezTo>
                <a:cubicBezTo>
                  <a:pt x="161" y="668"/>
                  <a:pt x="161" y="668"/>
                  <a:pt x="161" y="668"/>
                </a:cubicBezTo>
                <a:cubicBezTo>
                  <a:pt x="201" y="691"/>
                  <a:pt x="201" y="691"/>
                  <a:pt x="201" y="691"/>
                </a:cubicBezTo>
                <a:cubicBezTo>
                  <a:pt x="246" y="645"/>
                  <a:pt x="246" y="645"/>
                  <a:pt x="246" y="645"/>
                </a:cubicBezTo>
                <a:cubicBezTo>
                  <a:pt x="258" y="650"/>
                  <a:pt x="271" y="655"/>
                  <a:pt x="283" y="658"/>
                </a:cubicBezTo>
                <a:cubicBezTo>
                  <a:pt x="290" y="721"/>
                  <a:pt x="290" y="721"/>
                  <a:pt x="290" y="721"/>
                </a:cubicBezTo>
                <a:cubicBezTo>
                  <a:pt x="336" y="728"/>
                  <a:pt x="336" y="728"/>
                  <a:pt x="336" y="728"/>
                </a:cubicBezTo>
                <a:cubicBezTo>
                  <a:pt x="361" y="669"/>
                  <a:pt x="361" y="669"/>
                  <a:pt x="361" y="669"/>
                </a:cubicBezTo>
                <a:cubicBezTo>
                  <a:pt x="375" y="669"/>
                  <a:pt x="389" y="668"/>
                  <a:pt x="404" y="666"/>
                </a:cubicBezTo>
                <a:close/>
                <a:moveTo>
                  <a:pt x="246" y="567"/>
                </a:moveTo>
                <a:cubicBezTo>
                  <a:pt x="134" y="502"/>
                  <a:pt x="96" y="359"/>
                  <a:pt x="161" y="247"/>
                </a:cubicBezTo>
                <a:cubicBezTo>
                  <a:pt x="225" y="135"/>
                  <a:pt x="369" y="96"/>
                  <a:pt x="481" y="161"/>
                </a:cubicBezTo>
                <a:cubicBezTo>
                  <a:pt x="593" y="226"/>
                  <a:pt x="631" y="369"/>
                  <a:pt x="566" y="481"/>
                </a:cubicBezTo>
                <a:cubicBezTo>
                  <a:pt x="502" y="594"/>
                  <a:pt x="358" y="632"/>
                  <a:pt x="246" y="567"/>
                </a:cubicBezTo>
                <a:close/>
              </a:path>
            </a:pathLst>
          </a:custGeom>
          <a:solidFill>
            <a:srgbClr val="B68A35"/>
          </a:solidFill>
          <a:ln>
            <a:solidFill>
              <a:srgbClr val="B68A35"/>
            </a:solid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47" name="Freeform 26">
            <a:extLst>
              <a:ext uri="{FF2B5EF4-FFF2-40B4-BE49-F238E27FC236}">
                <a16:creationId xmlns:a16="http://schemas.microsoft.com/office/drawing/2014/main" xmlns="" id="{76DDF9C6-F991-4FB2-BA03-3A99EC17ADD9}"/>
              </a:ext>
            </a:extLst>
          </p:cNvPr>
          <p:cNvSpPr>
            <a:spLocks noEditPoints="1"/>
          </p:cNvSpPr>
          <p:nvPr/>
        </p:nvSpPr>
        <p:spPr bwMode="auto">
          <a:xfrm>
            <a:off x="7154134" y="4805831"/>
            <a:ext cx="795637" cy="825363"/>
          </a:xfrm>
          <a:custGeom>
            <a:avLst/>
            <a:gdLst>
              <a:gd name="T0" fmla="*/ 269 w 565"/>
              <a:gd name="T1" fmla="*/ 0 h 566"/>
              <a:gd name="T2" fmla="*/ 226 w 565"/>
              <a:gd name="T3" fmla="*/ 53 h 566"/>
              <a:gd name="T4" fmla="*/ 160 w 565"/>
              <a:gd name="T5" fmla="*/ 27 h 566"/>
              <a:gd name="T6" fmla="*/ 141 w 565"/>
              <a:gd name="T7" fmla="*/ 93 h 566"/>
              <a:gd name="T8" fmla="*/ 73 w 565"/>
              <a:gd name="T9" fmla="*/ 92 h 566"/>
              <a:gd name="T10" fmla="*/ 80 w 565"/>
              <a:gd name="T11" fmla="*/ 160 h 566"/>
              <a:gd name="T12" fmla="*/ 14 w 565"/>
              <a:gd name="T13" fmla="*/ 188 h 566"/>
              <a:gd name="T14" fmla="*/ 48 w 565"/>
              <a:gd name="T15" fmla="*/ 248 h 566"/>
              <a:gd name="T16" fmla="*/ 0 w 565"/>
              <a:gd name="T17" fmla="*/ 296 h 566"/>
              <a:gd name="T18" fmla="*/ 53 w 565"/>
              <a:gd name="T19" fmla="*/ 339 h 566"/>
              <a:gd name="T20" fmla="*/ 27 w 565"/>
              <a:gd name="T21" fmla="*/ 405 h 566"/>
              <a:gd name="T22" fmla="*/ 93 w 565"/>
              <a:gd name="T23" fmla="*/ 424 h 566"/>
              <a:gd name="T24" fmla="*/ 92 w 565"/>
              <a:gd name="T25" fmla="*/ 492 h 566"/>
              <a:gd name="T26" fmla="*/ 160 w 565"/>
              <a:gd name="T27" fmla="*/ 485 h 566"/>
              <a:gd name="T28" fmla="*/ 188 w 565"/>
              <a:gd name="T29" fmla="*/ 550 h 566"/>
              <a:gd name="T30" fmla="*/ 248 w 565"/>
              <a:gd name="T31" fmla="*/ 517 h 566"/>
              <a:gd name="T32" fmla="*/ 296 w 565"/>
              <a:gd name="T33" fmla="*/ 566 h 566"/>
              <a:gd name="T34" fmla="*/ 339 w 565"/>
              <a:gd name="T35" fmla="*/ 513 h 566"/>
              <a:gd name="T36" fmla="*/ 405 w 565"/>
              <a:gd name="T37" fmla="*/ 538 h 566"/>
              <a:gd name="T38" fmla="*/ 424 w 565"/>
              <a:gd name="T39" fmla="*/ 473 h 566"/>
              <a:gd name="T40" fmla="*/ 492 w 565"/>
              <a:gd name="T41" fmla="*/ 473 h 566"/>
              <a:gd name="T42" fmla="*/ 485 w 565"/>
              <a:gd name="T43" fmla="*/ 405 h 566"/>
              <a:gd name="T44" fmla="*/ 550 w 565"/>
              <a:gd name="T45" fmla="*/ 377 h 566"/>
              <a:gd name="T46" fmla="*/ 517 w 565"/>
              <a:gd name="T47" fmla="*/ 317 h 566"/>
              <a:gd name="T48" fmla="*/ 565 w 565"/>
              <a:gd name="T49" fmla="*/ 269 h 566"/>
              <a:gd name="T50" fmla="*/ 512 w 565"/>
              <a:gd name="T51" fmla="*/ 226 h 566"/>
              <a:gd name="T52" fmla="*/ 538 w 565"/>
              <a:gd name="T53" fmla="*/ 160 h 566"/>
              <a:gd name="T54" fmla="*/ 472 w 565"/>
              <a:gd name="T55" fmla="*/ 141 h 566"/>
              <a:gd name="T56" fmla="*/ 473 w 565"/>
              <a:gd name="T57" fmla="*/ 73 h 566"/>
              <a:gd name="T58" fmla="*/ 405 w 565"/>
              <a:gd name="T59" fmla="*/ 80 h 566"/>
              <a:gd name="T60" fmla="*/ 377 w 565"/>
              <a:gd name="T61" fmla="*/ 15 h 566"/>
              <a:gd name="T62" fmla="*/ 317 w 565"/>
              <a:gd name="T63" fmla="*/ 48 h 566"/>
              <a:gd name="T64" fmla="*/ 328 w 565"/>
              <a:gd name="T65" fmla="*/ 121 h 566"/>
              <a:gd name="T66" fmla="*/ 237 w 565"/>
              <a:gd name="T67" fmla="*/ 445 h 566"/>
              <a:gd name="T68" fmla="*/ 328 w 565"/>
              <a:gd name="T69" fmla="*/ 1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6">
                <a:moveTo>
                  <a:pt x="287" y="46"/>
                </a:moveTo>
                <a:cubicBezTo>
                  <a:pt x="269" y="0"/>
                  <a:pt x="269" y="0"/>
                  <a:pt x="269" y="0"/>
                </a:cubicBezTo>
                <a:cubicBezTo>
                  <a:pt x="233" y="4"/>
                  <a:pt x="233" y="4"/>
                  <a:pt x="233" y="4"/>
                </a:cubicBezTo>
                <a:cubicBezTo>
                  <a:pt x="226" y="53"/>
                  <a:pt x="226" y="53"/>
                  <a:pt x="226" y="53"/>
                </a:cubicBezTo>
                <a:cubicBezTo>
                  <a:pt x="215" y="55"/>
                  <a:pt x="205" y="59"/>
                  <a:pt x="194" y="63"/>
                </a:cubicBezTo>
                <a:cubicBezTo>
                  <a:pt x="160" y="27"/>
                  <a:pt x="160" y="27"/>
                  <a:pt x="160" y="27"/>
                </a:cubicBezTo>
                <a:cubicBezTo>
                  <a:pt x="129" y="45"/>
                  <a:pt x="129" y="45"/>
                  <a:pt x="129" y="45"/>
                </a:cubicBezTo>
                <a:cubicBezTo>
                  <a:pt x="141" y="93"/>
                  <a:pt x="141" y="93"/>
                  <a:pt x="141" y="93"/>
                </a:cubicBezTo>
                <a:cubicBezTo>
                  <a:pt x="133" y="99"/>
                  <a:pt x="125" y="105"/>
                  <a:pt x="118" y="112"/>
                </a:cubicBezTo>
                <a:cubicBezTo>
                  <a:pt x="73" y="92"/>
                  <a:pt x="73" y="92"/>
                  <a:pt x="73" y="92"/>
                </a:cubicBezTo>
                <a:cubicBezTo>
                  <a:pt x="50" y="120"/>
                  <a:pt x="50" y="120"/>
                  <a:pt x="50" y="120"/>
                </a:cubicBezTo>
                <a:cubicBezTo>
                  <a:pt x="80" y="160"/>
                  <a:pt x="80" y="160"/>
                  <a:pt x="80" y="160"/>
                </a:cubicBezTo>
                <a:cubicBezTo>
                  <a:pt x="74" y="169"/>
                  <a:pt x="69" y="179"/>
                  <a:pt x="65" y="190"/>
                </a:cubicBezTo>
                <a:cubicBezTo>
                  <a:pt x="14" y="188"/>
                  <a:pt x="14" y="188"/>
                  <a:pt x="14" y="188"/>
                </a:cubicBezTo>
                <a:cubicBezTo>
                  <a:pt x="5" y="223"/>
                  <a:pt x="5" y="223"/>
                  <a:pt x="5" y="223"/>
                </a:cubicBezTo>
                <a:cubicBezTo>
                  <a:pt x="48" y="248"/>
                  <a:pt x="48" y="248"/>
                  <a:pt x="48" y="248"/>
                </a:cubicBezTo>
                <a:cubicBezTo>
                  <a:pt x="47" y="258"/>
                  <a:pt x="46" y="268"/>
                  <a:pt x="46" y="278"/>
                </a:cubicBezTo>
                <a:cubicBezTo>
                  <a:pt x="0" y="296"/>
                  <a:pt x="0" y="296"/>
                  <a:pt x="0" y="296"/>
                </a:cubicBezTo>
                <a:cubicBezTo>
                  <a:pt x="4" y="332"/>
                  <a:pt x="4" y="332"/>
                  <a:pt x="4" y="332"/>
                </a:cubicBezTo>
                <a:cubicBezTo>
                  <a:pt x="53" y="339"/>
                  <a:pt x="53" y="339"/>
                  <a:pt x="53" y="339"/>
                </a:cubicBezTo>
                <a:cubicBezTo>
                  <a:pt x="55" y="350"/>
                  <a:pt x="59" y="360"/>
                  <a:pt x="63" y="371"/>
                </a:cubicBezTo>
                <a:cubicBezTo>
                  <a:pt x="27" y="405"/>
                  <a:pt x="27" y="405"/>
                  <a:pt x="27" y="405"/>
                </a:cubicBezTo>
                <a:cubicBezTo>
                  <a:pt x="45" y="436"/>
                  <a:pt x="45" y="436"/>
                  <a:pt x="45" y="436"/>
                </a:cubicBezTo>
                <a:cubicBezTo>
                  <a:pt x="93" y="424"/>
                  <a:pt x="93" y="424"/>
                  <a:pt x="93" y="424"/>
                </a:cubicBezTo>
                <a:cubicBezTo>
                  <a:pt x="99" y="432"/>
                  <a:pt x="105" y="440"/>
                  <a:pt x="112" y="447"/>
                </a:cubicBezTo>
                <a:cubicBezTo>
                  <a:pt x="92" y="492"/>
                  <a:pt x="92" y="492"/>
                  <a:pt x="92" y="492"/>
                </a:cubicBezTo>
                <a:cubicBezTo>
                  <a:pt x="120" y="515"/>
                  <a:pt x="120" y="515"/>
                  <a:pt x="120" y="515"/>
                </a:cubicBezTo>
                <a:cubicBezTo>
                  <a:pt x="160" y="485"/>
                  <a:pt x="160" y="485"/>
                  <a:pt x="160" y="485"/>
                </a:cubicBezTo>
                <a:cubicBezTo>
                  <a:pt x="169" y="491"/>
                  <a:pt x="179" y="496"/>
                  <a:pt x="189" y="500"/>
                </a:cubicBezTo>
                <a:cubicBezTo>
                  <a:pt x="188" y="550"/>
                  <a:pt x="188" y="550"/>
                  <a:pt x="188" y="550"/>
                </a:cubicBezTo>
                <a:cubicBezTo>
                  <a:pt x="223" y="560"/>
                  <a:pt x="223" y="560"/>
                  <a:pt x="223" y="560"/>
                </a:cubicBezTo>
                <a:cubicBezTo>
                  <a:pt x="248" y="517"/>
                  <a:pt x="248" y="517"/>
                  <a:pt x="248" y="517"/>
                </a:cubicBezTo>
                <a:cubicBezTo>
                  <a:pt x="258" y="518"/>
                  <a:pt x="268" y="519"/>
                  <a:pt x="278" y="519"/>
                </a:cubicBezTo>
                <a:cubicBezTo>
                  <a:pt x="296" y="566"/>
                  <a:pt x="296" y="566"/>
                  <a:pt x="296" y="566"/>
                </a:cubicBezTo>
                <a:cubicBezTo>
                  <a:pt x="332" y="562"/>
                  <a:pt x="332" y="562"/>
                  <a:pt x="332" y="562"/>
                </a:cubicBezTo>
                <a:cubicBezTo>
                  <a:pt x="339" y="513"/>
                  <a:pt x="339" y="513"/>
                  <a:pt x="339" y="513"/>
                </a:cubicBezTo>
                <a:cubicBezTo>
                  <a:pt x="350" y="510"/>
                  <a:pt x="360" y="507"/>
                  <a:pt x="371" y="502"/>
                </a:cubicBezTo>
                <a:cubicBezTo>
                  <a:pt x="405" y="538"/>
                  <a:pt x="405" y="538"/>
                  <a:pt x="405" y="538"/>
                </a:cubicBezTo>
                <a:cubicBezTo>
                  <a:pt x="436" y="521"/>
                  <a:pt x="436" y="521"/>
                  <a:pt x="436" y="521"/>
                </a:cubicBezTo>
                <a:cubicBezTo>
                  <a:pt x="424" y="473"/>
                  <a:pt x="424" y="473"/>
                  <a:pt x="424" y="473"/>
                </a:cubicBezTo>
                <a:cubicBezTo>
                  <a:pt x="432" y="467"/>
                  <a:pt x="440" y="460"/>
                  <a:pt x="447" y="453"/>
                </a:cubicBezTo>
                <a:cubicBezTo>
                  <a:pt x="492" y="473"/>
                  <a:pt x="492" y="473"/>
                  <a:pt x="492" y="473"/>
                </a:cubicBezTo>
                <a:cubicBezTo>
                  <a:pt x="515" y="445"/>
                  <a:pt x="515" y="445"/>
                  <a:pt x="515" y="445"/>
                </a:cubicBezTo>
                <a:cubicBezTo>
                  <a:pt x="485" y="405"/>
                  <a:pt x="485" y="405"/>
                  <a:pt x="485" y="405"/>
                </a:cubicBezTo>
                <a:cubicBezTo>
                  <a:pt x="491" y="396"/>
                  <a:pt x="496" y="386"/>
                  <a:pt x="500" y="376"/>
                </a:cubicBezTo>
                <a:cubicBezTo>
                  <a:pt x="550" y="377"/>
                  <a:pt x="550" y="377"/>
                  <a:pt x="550" y="377"/>
                </a:cubicBezTo>
                <a:cubicBezTo>
                  <a:pt x="560" y="342"/>
                  <a:pt x="560" y="342"/>
                  <a:pt x="560" y="342"/>
                </a:cubicBezTo>
                <a:cubicBezTo>
                  <a:pt x="517" y="317"/>
                  <a:pt x="517" y="317"/>
                  <a:pt x="517" y="317"/>
                </a:cubicBezTo>
                <a:cubicBezTo>
                  <a:pt x="518" y="307"/>
                  <a:pt x="519" y="297"/>
                  <a:pt x="519" y="287"/>
                </a:cubicBezTo>
                <a:cubicBezTo>
                  <a:pt x="565" y="269"/>
                  <a:pt x="565" y="269"/>
                  <a:pt x="565" y="269"/>
                </a:cubicBezTo>
                <a:cubicBezTo>
                  <a:pt x="561" y="233"/>
                  <a:pt x="561" y="233"/>
                  <a:pt x="561" y="233"/>
                </a:cubicBezTo>
                <a:cubicBezTo>
                  <a:pt x="512" y="226"/>
                  <a:pt x="512" y="226"/>
                  <a:pt x="512" y="226"/>
                </a:cubicBezTo>
                <a:cubicBezTo>
                  <a:pt x="510" y="216"/>
                  <a:pt x="506" y="205"/>
                  <a:pt x="502" y="195"/>
                </a:cubicBezTo>
                <a:cubicBezTo>
                  <a:pt x="538" y="160"/>
                  <a:pt x="538" y="160"/>
                  <a:pt x="538" y="160"/>
                </a:cubicBezTo>
                <a:cubicBezTo>
                  <a:pt x="520" y="129"/>
                  <a:pt x="520" y="129"/>
                  <a:pt x="520" y="129"/>
                </a:cubicBezTo>
                <a:cubicBezTo>
                  <a:pt x="472" y="141"/>
                  <a:pt x="472" y="141"/>
                  <a:pt x="472" y="141"/>
                </a:cubicBezTo>
                <a:cubicBezTo>
                  <a:pt x="466" y="133"/>
                  <a:pt x="460" y="126"/>
                  <a:pt x="453" y="118"/>
                </a:cubicBezTo>
                <a:cubicBezTo>
                  <a:pt x="473" y="73"/>
                  <a:pt x="473" y="73"/>
                  <a:pt x="473" y="73"/>
                </a:cubicBezTo>
                <a:cubicBezTo>
                  <a:pt x="445" y="51"/>
                  <a:pt x="445" y="51"/>
                  <a:pt x="445" y="51"/>
                </a:cubicBezTo>
                <a:cubicBezTo>
                  <a:pt x="405" y="80"/>
                  <a:pt x="405" y="80"/>
                  <a:pt x="405" y="80"/>
                </a:cubicBezTo>
                <a:cubicBezTo>
                  <a:pt x="396" y="75"/>
                  <a:pt x="386" y="69"/>
                  <a:pt x="376" y="65"/>
                </a:cubicBezTo>
                <a:cubicBezTo>
                  <a:pt x="377" y="15"/>
                  <a:pt x="377" y="15"/>
                  <a:pt x="377" y="15"/>
                </a:cubicBezTo>
                <a:cubicBezTo>
                  <a:pt x="342" y="5"/>
                  <a:pt x="342" y="5"/>
                  <a:pt x="342" y="5"/>
                </a:cubicBezTo>
                <a:cubicBezTo>
                  <a:pt x="317" y="48"/>
                  <a:pt x="317" y="48"/>
                  <a:pt x="317" y="48"/>
                </a:cubicBezTo>
                <a:cubicBezTo>
                  <a:pt x="307" y="47"/>
                  <a:pt x="297" y="46"/>
                  <a:pt x="287" y="46"/>
                </a:cubicBezTo>
                <a:close/>
                <a:moveTo>
                  <a:pt x="328" y="121"/>
                </a:moveTo>
                <a:cubicBezTo>
                  <a:pt x="418" y="146"/>
                  <a:pt x="470" y="239"/>
                  <a:pt x="444" y="328"/>
                </a:cubicBezTo>
                <a:cubicBezTo>
                  <a:pt x="419" y="418"/>
                  <a:pt x="326" y="470"/>
                  <a:pt x="237" y="445"/>
                </a:cubicBezTo>
                <a:cubicBezTo>
                  <a:pt x="147" y="419"/>
                  <a:pt x="95" y="326"/>
                  <a:pt x="121" y="237"/>
                </a:cubicBezTo>
                <a:cubicBezTo>
                  <a:pt x="146" y="148"/>
                  <a:pt x="239" y="96"/>
                  <a:pt x="328" y="121"/>
                </a:cubicBezTo>
                <a:close/>
              </a:path>
            </a:pathLst>
          </a:custGeom>
          <a:ln>
            <a:solidFill>
              <a:srgbClr val="B68A35"/>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latin typeface="Calibri Light"/>
            </a:endParaRPr>
          </a:p>
        </p:txBody>
      </p:sp>
      <p:grpSp>
        <p:nvGrpSpPr>
          <p:cNvPr id="48" name="Group 47">
            <a:extLst>
              <a:ext uri="{FF2B5EF4-FFF2-40B4-BE49-F238E27FC236}">
                <a16:creationId xmlns:a16="http://schemas.microsoft.com/office/drawing/2014/main" xmlns="" id="{03658782-57B9-4C48-9C71-07695163187A}"/>
              </a:ext>
            </a:extLst>
          </p:cNvPr>
          <p:cNvGrpSpPr/>
          <p:nvPr/>
        </p:nvGrpSpPr>
        <p:grpSpPr>
          <a:xfrm>
            <a:off x="8769651" y="4025085"/>
            <a:ext cx="345758" cy="301578"/>
            <a:chOff x="9312275" y="5386388"/>
            <a:chExt cx="285750" cy="249238"/>
          </a:xfrm>
          <a:solidFill>
            <a:schemeClr val="tx1"/>
          </a:solidFill>
        </p:grpSpPr>
        <p:sp>
          <p:nvSpPr>
            <p:cNvPr id="49" name="Freeform 3445">
              <a:extLst>
                <a:ext uri="{FF2B5EF4-FFF2-40B4-BE49-F238E27FC236}">
                  <a16:creationId xmlns:a16="http://schemas.microsoft.com/office/drawing/2014/main" xmlns="" id="{7542754E-CB96-41C7-B68A-87941CFD3212}"/>
                </a:ext>
              </a:extLst>
            </p:cNvPr>
            <p:cNvSpPr>
              <a:spLocks/>
            </p:cNvSpPr>
            <p:nvPr/>
          </p:nvSpPr>
          <p:spPr bwMode="auto">
            <a:xfrm>
              <a:off x="9312275" y="5386388"/>
              <a:ext cx="225425" cy="249238"/>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446">
              <a:extLst>
                <a:ext uri="{FF2B5EF4-FFF2-40B4-BE49-F238E27FC236}">
                  <a16:creationId xmlns:a16="http://schemas.microsoft.com/office/drawing/2014/main" xmlns="" id="{334072C5-8E7E-4A65-ABAD-8FD2AA02B623}"/>
                </a:ext>
              </a:extLst>
            </p:cNvPr>
            <p:cNvSpPr>
              <a:spLocks/>
            </p:cNvSpPr>
            <p:nvPr/>
          </p:nvSpPr>
          <p:spPr bwMode="auto">
            <a:xfrm>
              <a:off x="9485313" y="5387975"/>
              <a:ext cx="112712" cy="247650"/>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1" name="Group 50">
            <a:extLst>
              <a:ext uri="{FF2B5EF4-FFF2-40B4-BE49-F238E27FC236}">
                <a16:creationId xmlns:a16="http://schemas.microsoft.com/office/drawing/2014/main" xmlns="" id="{ABB60BDA-D4C1-4C07-BE44-8158EF962C92}"/>
              </a:ext>
            </a:extLst>
          </p:cNvPr>
          <p:cNvGrpSpPr/>
          <p:nvPr/>
        </p:nvGrpSpPr>
        <p:grpSpPr>
          <a:xfrm>
            <a:off x="9784446" y="3832937"/>
            <a:ext cx="347679" cy="336153"/>
            <a:chOff x="4892675" y="2501900"/>
            <a:chExt cx="287338" cy="277813"/>
          </a:xfrm>
          <a:solidFill>
            <a:schemeClr val="tx1"/>
          </a:solidFill>
        </p:grpSpPr>
        <p:sp>
          <p:nvSpPr>
            <p:cNvPr id="52" name="Freeform 300">
              <a:extLst>
                <a:ext uri="{FF2B5EF4-FFF2-40B4-BE49-F238E27FC236}">
                  <a16:creationId xmlns:a16="http://schemas.microsoft.com/office/drawing/2014/main" xmlns="" id="{079F1AF8-61FC-4E38-A00F-4F8AC7B2827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301">
              <a:extLst>
                <a:ext uri="{FF2B5EF4-FFF2-40B4-BE49-F238E27FC236}">
                  <a16:creationId xmlns:a16="http://schemas.microsoft.com/office/drawing/2014/main" xmlns="" id="{12F6D320-A2D7-49AA-A59C-B7DFD83EB68C}"/>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4" name="Group 53">
            <a:extLst>
              <a:ext uri="{FF2B5EF4-FFF2-40B4-BE49-F238E27FC236}">
                <a16:creationId xmlns:a16="http://schemas.microsoft.com/office/drawing/2014/main" xmlns="" id="{CF7442ED-E503-49F5-9126-27F11E0DE074}"/>
              </a:ext>
            </a:extLst>
          </p:cNvPr>
          <p:cNvGrpSpPr/>
          <p:nvPr/>
        </p:nvGrpSpPr>
        <p:grpSpPr>
          <a:xfrm>
            <a:off x="8407085" y="4971192"/>
            <a:ext cx="334234" cy="343837"/>
            <a:chOff x="7048500" y="1387475"/>
            <a:chExt cx="276226" cy="284163"/>
          </a:xfrm>
          <a:solidFill>
            <a:schemeClr val="tx1"/>
          </a:solidFill>
        </p:grpSpPr>
        <p:sp>
          <p:nvSpPr>
            <p:cNvPr id="55" name="Freeform 4357">
              <a:extLst>
                <a:ext uri="{FF2B5EF4-FFF2-40B4-BE49-F238E27FC236}">
                  <a16:creationId xmlns:a16="http://schemas.microsoft.com/office/drawing/2014/main" xmlns="" id="{5D20C8D8-9E27-4678-9329-87F88DA477A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4358">
              <a:extLst>
                <a:ext uri="{FF2B5EF4-FFF2-40B4-BE49-F238E27FC236}">
                  <a16:creationId xmlns:a16="http://schemas.microsoft.com/office/drawing/2014/main" xmlns="" id="{51F64262-4CAE-411C-BA9D-7B6EC8255730}"/>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128" y="4065099"/>
            <a:ext cx="344558" cy="344558"/>
          </a:xfrm>
          <a:prstGeom prst="rect">
            <a:avLst/>
          </a:prstGeom>
          <a:solidFill>
            <a:schemeClr val="tx1"/>
          </a:solidFill>
          <a:ln>
            <a:solidFill>
              <a:schemeClr val="tx1"/>
            </a:solidFill>
          </a:ln>
        </p:spPr>
      </p:pic>
      <p:cxnSp>
        <p:nvCxnSpPr>
          <p:cNvPr id="58" name="Elbow Connector 57"/>
          <p:cNvCxnSpPr/>
          <p:nvPr/>
        </p:nvCxnSpPr>
        <p:spPr>
          <a:xfrm rot="10800000" flipV="1">
            <a:off x="311085" y="1481601"/>
            <a:ext cx="5517132" cy="748935"/>
          </a:xfrm>
          <a:prstGeom prst="bentConnector3">
            <a:avLst>
              <a:gd name="adj1" fmla="val 279"/>
            </a:avLst>
          </a:prstGeom>
          <a:ln>
            <a:solidFill>
              <a:srgbClr val="B68A3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rot="5400000">
            <a:off x="5425377" y="1096827"/>
            <a:ext cx="574795" cy="617450"/>
            <a:chOff x="8586654" y="1180188"/>
            <a:chExt cx="676330" cy="712800"/>
          </a:xfrm>
          <a:effectLst>
            <a:outerShdw blurRad="50800" dist="38100" dir="2700000" algn="tl" rotWithShape="0">
              <a:prstClr val="black">
                <a:alpha val="40000"/>
              </a:prstClr>
            </a:outerShdw>
          </a:effectLst>
        </p:grpSpPr>
        <p:sp>
          <p:nvSpPr>
            <p:cNvPr id="60" name="Pentagon 59"/>
            <p:cNvSpPr/>
            <p:nvPr/>
          </p:nvSpPr>
          <p:spPr>
            <a:xfrm rot="5400000">
              <a:off x="8513049" y="1254561"/>
              <a:ext cx="712032" cy="564821"/>
            </a:xfrm>
            <a:prstGeom prst="homePlat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p:cNvSpPr/>
            <p:nvPr/>
          </p:nvSpPr>
          <p:spPr>
            <a:xfrm>
              <a:off x="9147411" y="1180188"/>
              <a:ext cx="115573" cy="234092"/>
            </a:xfrm>
            <a:prstGeom prst="rtTriangle">
              <a:avLst/>
            </a:prstGeom>
            <a:solidFill>
              <a:srgbClr val="920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Elbow Connector 61"/>
          <p:cNvCxnSpPr/>
          <p:nvPr/>
        </p:nvCxnSpPr>
        <p:spPr>
          <a:xfrm rot="10800000" flipV="1">
            <a:off x="287128" y="3258997"/>
            <a:ext cx="5517132" cy="748935"/>
          </a:xfrm>
          <a:prstGeom prst="bentConnector3">
            <a:avLst>
              <a:gd name="adj1" fmla="val 279"/>
            </a:avLst>
          </a:prstGeom>
          <a:ln>
            <a:solidFill>
              <a:srgbClr val="B68A3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rot="5400000">
            <a:off x="5401420" y="2996774"/>
            <a:ext cx="574795" cy="617450"/>
            <a:chOff x="8586654" y="1180188"/>
            <a:chExt cx="676330" cy="712800"/>
          </a:xfrm>
          <a:effectLst>
            <a:outerShdw blurRad="50800" dist="38100" dir="2700000" algn="tl" rotWithShape="0">
              <a:prstClr val="black">
                <a:alpha val="40000"/>
              </a:prstClr>
            </a:outerShdw>
          </a:effectLst>
        </p:grpSpPr>
        <p:sp>
          <p:nvSpPr>
            <p:cNvPr id="64" name="Pentagon 63"/>
            <p:cNvSpPr/>
            <p:nvPr/>
          </p:nvSpPr>
          <p:spPr>
            <a:xfrm rot="5400000">
              <a:off x="8513049" y="1254561"/>
              <a:ext cx="712032" cy="564821"/>
            </a:xfrm>
            <a:prstGeom prst="homePlat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p:cNvSpPr/>
            <p:nvPr/>
          </p:nvSpPr>
          <p:spPr>
            <a:xfrm>
              <a:off x="9147411" y="1180188"/>
              <a:ext cx="115573" cy="234092"/>
            </a:xfrm>
            <a:prstGeom prst="rtTriangle">
              <a:avLst/>
            </a:prstGeom>
            <a:solidFill>
              <a:srgbClr val="920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Elbow Connector 65"/>
          <p:cNvCxnSpPr/>
          <p:nvPr/>
        </p:nvCxnSpPr>
        <p:spPr>
          <a:xfrm rot="10800000" flipV="1">
            <a:off x="307283" y="4946933"/>
            <a:ext cx="5517132" cy="748935"/>
          </a:xfrm>
          <a:prstGeom prst="bentConnector3">
            <a:avLst>
              <a:gd name="adj1" fmla="val 279"/>
            </a:avLst>
          </a:prstGeom>
          <a:ln>
            <a:solidFill>
              <a:srgbClr val="B68A3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rot="5400000">
            <a:off x="5416495" y="4684710"/>
            <a:ext cx="574795" cy="617450"/>
            <a:chOff x="8586654" y="1180188"/>
            <a:chExt cx="676330" cy="712800"/>
          </a:xfrm>
          <a:effectLst>
            <a:outerShdw blurRad="50800" dist="38100" dir="2700000" algn="tl" rotWithShape="0">
              <a:prstClr val="black">
                <a:alpha val="40000"/>
              </a:prstClr>
            </a:outerShdw>
          </a:effectLst>
        </p:grpSpPr>
        <p:sp>
          <p:nvSpPr>
            <p:cNvPr id="68" name="Pentagon 67"/>
            <p:cNvSpPr/>
            <p:nvPr/>
          </p:nvSpPr>
          <p:spPr>
            <a:xfrm rot="5400000">
              <a:off x="8513049" y="1254561"/>
              <a:ext cx="712032" cy="564821"/>
            </a:xfrm>
            <a:prstGeom prst="homePlat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Triangle 68"/>
            <p:cNvSpPr/>
            <p:nvPr/>
          </p:nvSpPr>
          <p:spPr>
            <a:xfrm>
              <a:off x="9147411" y="1180188"/>
              <a:ext cx="115573" cy="234092"/>
            </a:xfrm>
            <a:prstGeom prst="rtTriangle">
              <a:avLst/>
            </a:prstGeom>
            <a:solidFill>
              <a:srgbClr val="920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108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60</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42689" y="601580"/>
            <a:ext cx="3764172"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عامل أثر الاجازات المرضية على الإنتاجية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3956342" y="1421988"/>
            <a:ext cx="7149499" cy="5313762"/>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يقيس هذا المؤشر أثر الإجازات المرضية على إنتاجية الموظفين من خلال تحديد حالات التغيّب القصيرة والمتكررة أو التي تستدعي الانتباه وتوجب معها اتخاذ الإجراءات اللازمة من قبل إدارة الموارد البشرية في </a:t>
            </a:r>
            <a:r>
              <a:rPr lang="ar-AE" dirty="0" smtClean="0">
                <a:solidFill>
                  <a:prstClr val="black"/>
                </a:solidFill>
                <a:latin typeface="Sakkal Majalla" panose="02000000000000000000" pitchFamily="2" charset="-78"/>
                <a:cs typeface="Sakkal Majalla" panose="02000000000000000000" pitchFamily="2" charset="-78"/>
              </a:rPr>
              <a:t>الجهة وذلك </a:t>
            </a:r>
            <a:r>
              <a:rPr lang="ar-AE" dirty="0">
                <a:solidFill>
                  <a:prstClr val="black"/>
                </a:solidFill>
                <a:latin typeface="Sakkal Majalla" panose="02000000000000000000" pitchFamily="2" charset="-78"/>
                <a:cs typeface="Sakkal Majalla" panose="02000000000000000000" pitchFamily="2" charset="-78"/>
              </a:rPr>
              <a:t>بتطبيق المعادلة التالية : عامل أثر الإجازات= (أ^2 * ب)</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أ: مجموع حالات الغياب المنفصلة للموظف في </a:t>
            </a:r>
            <a:r>
              <a:rPr lang="ar-AE" dirty="0" smtClean="0">
                <a:solidFill>
                  <a:prstClr val="black"/>
                </a:solidFill>
                <a:latin typeface="Sakkal Majalla" panose="02000000000000000000" pitchFamily="2" charset="-78"/>
                <a:cs typeface="Sakkal Majalla" panose="02000000000000000000" pitchFamily="2" charset="-78"/>
              </a:rPr>
              <a:t>السنة</a:t>
            </a:r>
            <a:r>
              <a:rPr lang="en-US" dirty="0" smtClean="0">
                <a:solidFill>
                  <a:prstClr val="black"/>
                </a:solidFill>
                <a:latin typeface="Sakkal Majalla" panose="02000000000000000000" pitchFamily="2" charset="-78"/>
                <a:cs typeface="Sakkal Majalla" panose="02000000000000000000" pitchFamily="2" charset="-78"/>
              </a:rPr>
              <a:t>occurrence</a:t>
            </a:r>
            <a:r>
              <a:rPr lang="en-US" dirty="0">
                <a:solidFill>
                  <a:prstClr val="black"/>
                </a:solidFill>
                <a:latin typeface="Sakkal Majalla" panose="02000000000000000000" pitchFamily="2" charset="-78"/>
                <a:cs typeface="Sakkal Majalla" panose="02000000000000000000" pitchFamily="2" charset="-78"/>
              </a:rPr>
              <a:t>) </a:t>
            </a:r>
            <a:r>
              <a:rPr lang="ar-AE" dirty="0" smtClean="0">
                <a:solidFill>
                  <a:prstClr val="black"/>
                </a:solidFill>
                <a:latin typeface="Sakkal Majalla" panose="02000000000000000000" pitchFamily="2" charset="-78"/>
                <a:cs typeface="Sakkal Majalla" panose="02000000000000000000" pitchFamily="2" charset="-78"/>
              </a:rPr>
              <a:t>)</a:t>
            </a:r>
            <a:endParaRPr lang="en-US"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ب: مجموع أيام الغياب الكلي للموظف في السنة</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يتم تصنيف نتائج عامل برادفورد كالتالي:</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1) 125-0: النتيجة لا تستدعي رفع أية ملاحظات</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2) 500-126: النتيجة تستدعي الملاحظة والمراقبة</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3) 1000-501: النتيجة تتطلب إجراء</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4) 2000-1001: النتيجة تستدعي النظر في تطبيق الإجراءات التأديبية</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5) أعلى من 2000: النتيجة تستدعي تطبيق إجراءات تأديبية صارمة</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أنواع الإجازات المشمولة ضمن نطاق المؤشر: المرضية، المرضية بلجنة، مرافقة مريض داخل الدولة، مرافقة مريض خارج الدولة</a:t>
            </a:r>
          </a:p>
          <a:p>
            <a:pPr algn="just" defTabSz="800100" rtl="1">
              <a:spcBef>
                <a:spcPct val="0"/>
              </a:spcBef>
              <a:spcAft>
                <a:spcPct val="35000"/>
              </a:spcAft>
            </a:pPr>
            <a:r>
              <a:rPr lang="ar-AE" dirty="0">
                <a:solidFill>
                  <a:prstClr val="black"/>
                </a:solidFill>
                <a:latin typeface="Sakkal Majalla" panose="02000000000000000000" pitchFamily="2" charset="-78"/>
                <a:cs typeface="Sakkal Majalla" panose="02000000000000000000" pitchFamily="2" charset="-78"/>
              </a:rPr>
              <a:t>أنوع الإجازات المستثناة: الإجازة السنوية ، إذن خروج، الدراسية، تأدية الخدمة الوطنية، الحداد</a:t>
            </a:r>
          </a:p>
        </p:txBody>
      </p:sp>
      <p:graphicFrame>
        <p:nvGraphicFramePr>
          <p:cNvPr id="30" name="Table 29"/>
          <p:cNvGraphicFramePr>
            <a:graphicFrameLocks noGrp="1"/>
          </p:cNvGraphicFramePr>
          <p:nvPr>
            <p:extLst>
              <p:ext uri="{D42A27DB-BD31-4B8C-83A1-F6EECF244321}">
                <p14:modId xmlns:p14="http://schemas.microsoft.com/office/powerpoint/2010/main" val="253173626"/>
              </p:ext>
            </p:extLst>
          </p:nvPr>
        </p:nvGraphicFramePr>
        <p:xfrm>
          <a:off x="2725319" y="1204210"/>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324438793"/>
              </p:ext>
            </p:extLst>
          </p:nvPr>
        </p:nvGraphicFramePr>
        <p:xfrm>
          <a:off x="1646993" y="1208261"/>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32381253"/>
              </p:ext>
            </p:extLst>
          </p:nvPr>
        </p:nvGraphicFramePr>
        <p:xfrm>
          <a:off x="183305" y="1209995"/>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1" name="Rectangle 10"/>
          <p:cNvSpPr/>
          <p:nvPr/>
        </p:nvSpPr>
        <p:spPr>
          <a:xfrm>
            <a:off x="6702405" y="145565"/>
            <a:ext cx="2081019"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إنتاجية الموظفين</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2" name="Round Same Side Corner Rectangle 11"/>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4" name="Group 13"/>
          <p:cNvGrpSpPr/>
          <p:nvPr/>
        </p:nvGrpSpPr>
        <p:grpSpPr>
          <a:xfrm rot="5400000">
            <a:off x="11469348" y="1447264"/>
            <a:ext cx="676330" cy="712800"/>
            <a:chOff x="8586654" y="1180188"/>
            <a:chExt cx="676330" cy="712800"/>
          </a:xfrm>
        </p:grpSpPr>
        <p:sp>
          <p:nvSpPr>
            <p:cNvPr id="15" name="Pentagon 14"/>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918124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61</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42689" y="601580"/>
            <a:ext cx="3764172"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عامل أثر الاجازات المرضية على الإنتاجية </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1" name="Content Placeholder 9"/>
          <p:cNvGraphicFramePr>
            <a:graphicFrameLocks/>
          </p:cNvGraphicFramePr>
          <p:nvPr>
            <p:extLst>
              <p:ext uri="{D42A27DB-BD31-4B8C-83A1-F6EECF244321}">
                <p14:modId xmlns:p14="http://schemas.microsoft.com/office/powerpoint/2010/main" val="2553827143"/>
              </p:ext>
            </p:extLst>
          </p:nvPr>
        </p:nvGraphicFramePr>
        <p:xfrm>
          <a:off x="1004551" y="1858840"/>
          <a:ext cx="9581883" cy="2011680"/>
        </p:xfrm>
        <a:graphic>
          <a:graphicData uri="http://schemas.openxmlformats.org/drawingml/2006/table">
            <a:tbl>
              <a:tblPr firstRow="1" bandRow="1">
                <a:tableStyleId>{5C22544A-7EE6-4342-B048-85BDC9FD1C3A}</a:tableStyleId>
              </a:tblPr>
              <a:tblGrid>
                <a:gridCol w="3975462"/>
                <a:gridCol w="1868807"/>
                <a:gridCol w="1868807"/>
                <a:gridCol w="1868807"/>
              </a:tblGrid>
              <a:tr h="318588">
                <a:tc>
                  <a:txBody>
                    <a:bodyPr/>
                    <a:lstStyle/>
                    <a:p>
                      <a:pPr algn="ctr" rtl="1"/>
                      <a:r>
                        <a:rPr lang="ar-AE" sz="2000" dirty="0" smtClean="0">
                          <a:solidFill>
                            <a:schemeClr val="bg1"/>
                          </a:solidFill>
                          <a:latin typeface="Sakkal Majalla" panose="02000000000000000000" pitchFamily="2" charset="-78"/>
                          <a:cs typeface="Sakkal Majalla" panose="02000000000000000000" pitchFamily="2" charset="-78"/>
                        </a:rPr>
                        <a:t>المعادلة</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2000" dirty="0" smtClean="0">
                          <a:solidFill>
                            <a:schemeClr val="bg1"/>
                          </a:solidFill>
                          <a:latin typeface="Sakkal Majalla" panose="02000000000000000000" pitchFamily="2" charset="-78"/>
                          <a:cs typeface="Sakkal Majalla" panose="02000000000000000000" pitchFamily="2" charset="-78"/>
                        </a:rPr>
                        <a:t>نمط القياس</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2000" dirty="0" smtClean="0">
                          <a:solidFill>
                            <a:schemeClr val="bg1"/>
                          </a:solidFill>
                          <a:latin typeface="Sakkal Majalla" panose="02000000000000000000" pitchFamily="2" charset="-78"/>
                          <a:cs typeface="Sakkal Majalla" panose="02000000000000000000" pitchFamily="2" charset="-78"/>
                        </a:rPr>
                        <a:t>وحدة</a:t>
                      </a:r>
                      <a:r>
                        <a:rPr lang="ar-AE" sz="2000" baseline="0" dirty="0" smtClean="0">
                          <a:solidFill>
                            <a:schemeClr val="bg1"/>
                          </a:solidFill>
                          <a:latin typeface="Sakkal Majalla" panose="02000000000000000000" pitchFamily="2" charset="-78"/>
                          <a:cs typeface="Sakkal Majalla" panose="02000000000000000000" pitchFamily="2" charset="-78"/>
                        </a:rPr>
                        <a:t> القياس</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2000" dirty="0" smtClean="0">
                          <a:solidFill>
                            <a:schemeClr val="bg1"/>
                          </a:solidFill>
                          <a:latin typeface="Sakkal Majalla" panose="02000000000000000000" pitchFamily="2" charset="-78"/>
                          <a:cs typeface="Sakkal Majalla" panose="02000000000000000000" pitchFamily="2" charset="-78"/>
                        </a:rPr>
                        <a:t>الدورية</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012">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2000" b="0" i="0" u="none" strike="noStrike" dirty="0" smtClean="0">
                          <a:solidFill>
                            <a:schemeClr val="tx1"/>
                          </a:solidFill>
                          <a:effectLst/>
                          <a:latin typeface="Sakkal Majalla" panose="02000000000000000000" pitchFamily="2" charset="-78"/>
                          <a:cs typeface="Sakkal Majalla" panose="02000000000000000000" pitchFamily="2" charset="-78"/>
                        </a:rPr>
                        <a:t>(عدد الموظفين الذين يقع عامل أثر</a:t>
                      </a:r>
                      <a:r>
                        <a:rPr lang="ar-AE" sz="2000" b="0" i="0" u="none" strike="noStrike" baseline="0" dirty="0" smtClean="0">
                          <a:solidFill>
                            <a:schemeClr val="tx1"/>
                          </a:solidFill>
                          <a:effectLst/>
                          <a:latin typeface="Sakkal Majalla" panose="02000000000000000000" pitchFamily="2" charset="-78"/>
                          <a:cs typeface="Sakkal Majalla" panose="02000000000000000000" pitchFamily="2" charset="-78"/>
                        </a:rPr>
                        <a:t> الإجازات</a:t>
                      </a:r>
                      <a:r>
                        <a:rPr lang="ar-AE" sz="2000" b="0" i="0" u="none" strike="noStrike" dirty="0" smtClean="0">
                          <a:solidFill>
                            <a:schemeClr val="tx1"/>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 إجمالي الموظفين في الفئات الوظيفية المعتمدة في نهاية فترة القياس)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2000" dirty="0" smtClean="0">
                          <a:solidFill>
                            <a:schemeClr val="tx1"/>
                          </a:solidFill>
                          <a:latin typeface="Sakkal Majalla" panose="02000000000000000000" pitchFamily="2" charset="-78"/>
                          <a:cs typeface="Sakkal Majalla" panose="02000000000000000000" pitchFamily="2" charset="-78"/>
                        </a:rPr>
                        <a:t>التناقص أفضل</a:t>
                      </a:r>
                      <a:endParaRPr lang="en-US" sz="20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2000" dirty="0" smtClean="0">
                          <a:solidFill>
                            <a:schemeClr val="tx1"/>
                          </a:solidFill>
                          <a:latin typeface="Sakkal Majalla" panose="02000000000000000000" pitchFamily="2" charset="-78"/>
                          <a:cs typeface="Sakkal Majalla" panose="02000000000000000000" pitchFamily="2" charset="-78"/>
                        </a:rPr>
                        <a:t>نسبة</a:t>
                      </a:r>
                      <a:endParaRPr lang="en-US" sz="20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2000" dirty="0" smtClean="0">
                          <a:solidFill>
                            <a:schemeClr val="tx1"/>
                          </a:solidFill>
                          <a:latin typeface="Sakkal Majalla" panose="02000000000000000000" pitchFamily="2" charset="-78"/>
                          <a:cs typeface="Sakkal Majalla" panose="02000000000000000000" pitchFamily="2" charset="-78"/>
                        </a:rPr>
                        <a:t>سنوي</a:t>
                      </a:r>
                      <a:endParaRPr lang="en-US" sz="20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563266149"/>
              </p:ext>
            </p:extLst>
          </p:nvPr>
        </p:nvGraphicFramePr>
        <p:xfrm>
          <a:off x="850006" y="4510030"/>
          <a:ext cx="10135674" cy="1310640"/>
        </p:xfrm>
        <a:graphic>
          <a:graphicData uri="http://schemas.openxmlformats.org/drawingml/2006/table">
            <a:tbl>
              <a:tblPr firstRow="1" bandRow="1">
                <a:tableStyleId>{5C22544A-7EE6-4342-B048-85BDC9FD1C3A}</a:tableStyleId>
              </a:tblPr>
              <a:tblGrid>
                <a:gridCol w="5134218"/>
                <a:gridCol w="5001456"/>
              </a:tblGrid>
              <a:tr h="246147">
                <a:tc>
                  <a:txBody>
                    <a:bodyPr/>
                    <a:lstStyle/>
                    <a:p>
                      <a:pPr algn="ctr"/>
                      <a:r>
                        <a:rPr lang="ar-AE" sz="2000" baseline="0" dirty="0" smtClean="0">
                          <a:solidFill>
                            <a:schemeClr val="bg1"/>
                          </a:solidFill>
                          <a:latin typeface="Sakkal Majalla" panose="02000000000000000000" pitchFamily="2" charset="-78"/>
                          <a:cs typeface="Sakkal Majalla" panose="02000000000000000000" pitchFamily="2" charset="-78"/>
                        </a:rPr>
                        <a:t>المقام</a:t>
                      </a:r>
                      <a:endParaRPr lang="en-US" sz="20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2000" dirty="0" smtClean="0">
                          <a:solidFill>
                            <a:schemeClr val="bg1"/>
                          </a:solidFill>
                          <a:latin typeface="Sakkal Majalla" panose="02000000000000000000" pitchFamily="2" charset="-78"/>
                          <a:cs typeface="Sakkal Majalla" panose="02000000000000000000" pitchFamily="2" charset="-78"/>
                        </a:rPr>
                        <a:t>البسط</a:t>
                      </a:r>
                      <a:endParaRPr lang="en-US" sz="20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02920">
                <a:tc>
                  <a:txBody>
                    <a:bodyPr/>
                    <a:lstStyle/>
                    <a:p>
                      <a:pPr algn="ctr" rtl="1"/>
                      <a:r>
                        <a:rPr lang="ar-AE" sz="1800" b="1" i="0" u="none" strike="noStrike" dirty="0" smtClean="0">
                          <a:solidFill>
                            <a:srgbClr val="000000"/>
                          </a:solidFill>
                          <a:effectLst/>
                          <a:latin typeface="Sakkal Majalla" panose="02000000000000000000" pitchFamily="2" charset="-78"/>
                          <a:cs typeface="Sakkal Majalla" panose="02000000000000000000" pitchFamily="2" charset="-78"/>
                        </a:rPr>
                        <a:t>إجمالي الموظفين في الفئات الوظيفية المعتمدة في نهاية فترة القياس</a:t>
                      </a:r>
                      <a:endParaRPr lang="en-US" sz="18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800" b="1"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800" b="1"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 </a:t>
                      </a:r>
                      <a:r>
                        <a:rPr lang="ar-AE" sz="1800" b="1"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a:t>
                      </a:r>
                      <a:endParaRPr lang="en-US" sz="18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4902558" y="1421988"/>
            <a:ext cx="5867400" cy="400110"/>
          </a:xfrm>
          <a:prstGeom prst="rect">
            <a:avLst/>
          </a:prstGeom>
          <a:noFill/>
        </p:spPr>
        <p:txBody>
          <a:bodyPr wrap="square" rtlCol="0">
            <a:spAutoFit/>
          </a:bodyPr>
          <a:lstStyle/>
          <a:p>
            <a:pPr algn="r" rtl="1"/>
            <a:r>
              <a:rPr lang="ar-AE" sz="2000" b="1" dirty="0">
                <a:solidFill>
                  <a:srgbClr val="C00000"/>
                </a:solidFill>
                <a:latin typeface="Sakkal Majalla" panose="02000000000000000000" pitchFamily="2" charset="-78"/>
                <a:cs typeface="Sakkal Majalla" panose="02000000000000000000" pitchFamily="2" charset="-78"/>
              </a:rPr>
              <a:t>طريقة قياس عامل أثر الاجازات المرضية على الانتاجية </a:t>
            </a:r>
            <a:r>
              <a:rPr lang="en-US" sz="2000" b="1" dirty="0">
                <a:solidFill>
                  <a:srgbClr val="C00000"/>
                </a:solidFill>
                <a:latin typeface="Sakkal Majalla" panose="02000000000000000000" pitchFamily="2" charset="-78"/>
                <a:cs typeface="Sakkal Majalla" panose="02000000000000000000" pitchFamily="2" charset="-78"/>
              </a:rPr>
              <a:t>:</a:t>
            </a:r>
          </a:p>
        </p:txBody>
      </p:sp>
      <p:sp>
        <p:nvSpPr>
          <p:cNvPr id="14" name="Rectangle 13"/>
          <p:cNvSpPr/>
          <p:nvPr/>
        </p:nvSpPr>
        <p:spPr>
          <a:xfrm>
            <a:off x="6702405" y="145565"/>
            <a:ext cx="2081019"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إنتاجية الموظفين</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039636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62</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42689" y="601580"/>
            <a:ext cx="3764172"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عامل أثر الاجازات المرضية على الإنتاجية </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2580453111"/>
              </p:ext>
            </p:extLst>
          </p:nvPr>
        </p:nvGraphicFramePr>
        <p:xfrm>
          <a:off x="8773078" y="4242374"/>
          <a:ext cx="1827026" cy="370840"/>
        </p:xfrm>
        <a:graphic>
          <a:graphicData uri="http://schemas.openxmlformats.org/drawingml/2006/table">
            <a:tbl>
              <a:tblPr firstRow="1" bandRow="1">
                <a:tableStyleId>{5C22544A-7EE6-4342-B048-85BDC9FD1C3A}</a:tableStyleId>
              </a:tblPr>
              <a:tblGrid>
                <a:gridCol w="1827026"/>
              </a:tblGrid>
              <a:tr h="370840">
                <a:tc>
                  <a:txBody>
                    <a:bodyPr/>
                    <a:lstStyle/>
                    <a:p>
                      <a:pPr algn="ctr" rtl="1"/>
                      <a:r>
                        <a:rPr lang="ar-AE" sz="1600" dirty="0" smtClean="0">
                          <a:solidFill>
                            <a:schemeClr val="tx1"/>
                          </a:solidFill>
                        </a:rPr>
                        <a:t>تصنيف</a:t>
                      </a:r>
                      <a:r>
                        <a:rPr lang="ar-AE" sz="1600" baseline="0" dirty="0" smtClean="0">
                          <a:solidFill>
                            <a:schemeClr val="tx1"/>
                          </a:solidFill>
                        </a:rPr>
                        <a:t> النقاط</a:t>
                      </a:r>
                      <a:endParaRPr lang="en-US" sz="1600" dirty="0">
                        <a:solidFill>
                          <a:schemeClr val="tx1"/>
                        </a:solidFill>
                      </a:endParaRPr>
                    </a:p>
                  </a:txBody>
                  <a:tcPr>
                    <a:solidFill>
                      <a:schemeClr val="bg2">
                        <a:lumMod val="7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85415023"/>
              </p:ext>
            </p:extLst>
          </p:nvPr>
        </p:nvGraphicFramePr>
        <p:xfrm>
          <a:off x="1743120" y="4253174"/>
          <a:ext cx="6912768" cy="365760"/>
        </p:xfrm>
        <a:graphic>
          <a:graphicData uri="http://schemas.openxmlformats.org/drawingml/2006/table">
            <a:tbl>
              <a:tblPr firstRow="1" bandRow="1">
                <a:tableStyleId>{5C22544A-7EE6-4342-B048-85BDC9FD1C3A}</a:tableStyleId>
              </a:tblPr>
              <a:tblGrid>
                <a:gridCol w="6912768"/>
              </a:tblGrid>
              <a:tr h="0">
                <a:tc>
                  <a:txBody>
                    <a:bodyPr/>
                    <a:lstStyle/>
                    <a:p>
                      <a:pPr algn="ctr"/>
                      <a:r>
                        <a:rPr lang="ar-AE" dirty="0" smtClean="0">
                          <a:solidFill>
                            <a:schemeClr val="tx1"/>
                          </a:solidFill>
                        </a:rPr>
                        <a:t> الملاحظات حسب نتائج النقاط </a:t>
                      </a:r>
                      <a:endParaRPr lang="en-US" dirty="0">
                        <a:solidFill>
                          <a:schemeClr val="tx1"/>
                        </a:solidFill>
                      </a:endParaRPr>
                    </a:p>
                  </a:txBody>
                  <a:tcPr>
                    <a:solidFill>
                      <a:schemeClr val="bg2">
                        <a:lumMod val="75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52066211"/>
              </p:ext>
            </p:extLst>
          </p:nvPr>
        </p:nvGraphicFramePr>
        <p:xfrm>
          <a:off x="8792128" y="4633352"/>
          <a:ext cx="1807976" cy="1785423"/>
        </p:xfrm>
        <a:graphic>
          <a:graphicData uri="http://schemas.openxmlformats.org/drawingml/2006/table">
            <a:tbl>
              <a:tblPr/>
              <a:tblGrid>
                <a:gridCol w="1368152"/>
                <a:gridCol w="439824"/>
              </a:tblGrid>
              <a:tr h="354410">
                <a:tc>
                  <a:txBody>
                    <a:bodyPr/>
                    <a:lstStyle/>
                    <a:p>
                      <a:pPr algn="ctr" fontAlgn="ctr"/>
                      <a:r>
                        <a:rPr lang="en-US" sz="1200" b="1" i="0" u="none" strike="noStrike" dirty="0">
                          <a:solidFill>
                            <a:schemeClr val="tx1"/>
                          </a:solidFill>
                          <a:effectLst/>
                          <a:latin typeface="Arial"/>
                        </a:rPr>
                        <a:t>125-0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1</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4349">
                <a:tc>
                  <a:txBody>
                    <a:bodyPr/>
                    <a:lstStyle/>
                    <a:p>
                      <a:pPr algn="ctr" fontAlgn="ctr"/>
                      <a:r>
                        <a:rPr lang="en-US" sz="1200" b="1" i="0" u="none" strike="noStrike" dirty="0">
                          <a:solidFill>
                            <a:schemeClr val="tx1"/>
                          </a:solidFill>
                          <a:effectLst/>
                          <a:latin typeface="Arial"/>
                        </a:rPr>
                        <a:t>500-126</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2</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47723">
                <a:tc>
                  <a:txBody>
                    <a:bodyPr/>
                    <a:lstStyle/>
                    <a:p>
                      <a:pPr algn="ctr" fontAlgn="ctr"/>
                      <a:r>
                        <a:rPr lang="en-US" sz="1200" b="1" i="0" u="none" strike="noStrike" dirty="0">
                          <a:solidFill>
                            <a:schemeClr val="tx1"/>
                          </a:solidFill>
                          <a:effectLst/>
                          <a:latin typeface="Arial"/>
                        </a:rPr>
                        <a:t>1000-501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3</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67783">
                <a:tc>
                  <a:txBody>
                    <a:bodyPr/>
                    <a:lstStyle/>
                    <a:p>
                      <a:pPr algn="ctr" fontAlgn="ctr"/>
                      <a:r>
                        <a:rPr lang="en-US" sz="1200" b="1" i="0" u="none" strike="noStrike" dirty="0">
                          <a:solidFill>
                            <a:schemeClr val="tx1"/>
                          </a:solidFill>
                          <a:effectLst/>
                          <a:latin typeface="Arial"/>
                        </a:rPr>
                        <a:t>2000-1001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4</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1158">
                <a:tc>
                  <a:txBody>
                    <a:bodyPr/>
                    <a:lstStyle/>
                    <a:p>
                      <a:pPr algn="ctr" fontAlgn="ctr"/>
                      <a:r>
                        <a:rPr lang="en-US" sz="1200" b="1" i="0" u="none" strike="noStrike"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16" name="TextBox 15"/>
          <p:cNvSpPr txBox="1"/>
          <p:nvPr/>
        </p:nvSpPr>
        <p:spPr>
          <a:xfrm>
            <a:off x="3616816" y="1184638"/>
            <a:ext cx="6983288" cy="461665"/>
          </a:xfrm>
          <a:prstGeom prst="rect">
            <a:avLst/>
          </a:prstGeom>
          <a:noFill/>
        </p:spPr>
        <p:txBody>
          <a:bodyPr wrap="square" rtlCol="0">
            <a:spAutoFit/>
          </a:bodyPr>
          <a:lstStyle/>
          <a:p>
            <a:pPr algn="r"/>
            <a:r>
              <a:rPr lang="ar-AE" b="1" dirty="0">
                <a:solidFill>
                  <a:srgbClr val="C00000"/>
                </a:solidFill>
                <a:latin typeface="Sakkal Majalla" panose="02000000000000000000" pitchFamily="2" charset="-78"/>
                <a:cs typeface="Sakkal Majalla" panose="02000000000000000000" pitchFamily="2" charset="-78"/>
              </a:rPr>
              <a:t>مثال لاحتساب نقاط عامل قياس أثر الاجازات المرضية على الانتاجية في نظام بياناتي :</a:t>
            </a:r>
            <a:r>
              <a:rPr lang="ar-AE" sz="2400" b="1" dirty="0">
                <a:solidFill>
                  <a:srgbClr val="C00000"/>
                </a:solidFill>
              </a:rPr>
              <a:t> </a:t>
            </a:r>
            <a:endParaRPr lang="en-US" sz="2400" b="1" dirty="0">
              <a:solidFill>
                <a:srgbClr val="C00000"/>
              </a:solidFill>
            </a:endParaRPr>
          </a:p>
        </p:txBody>
      </p:sp>
      <p:sp>
        <p:nvSpPr>
          <p:cNvPr id="17" name="TextBox 16"/>
          <p:cNvSpPr txBox="1"/>
          <p:nvPr/>
        </p:nvSpPr>
        <p:spPr>
          <a:xfrm>
            <a:off x="6415094" y="3645900"/>
            <a:ext cx="1080120" cy="261610"/>
          </a:xfrm>
          <a:prstGeom prst="rect">
            <a:avLst/>
          </a:prstGeom>
          <a:noFill/>
        </p:spPr>
        <p:txBody>
          <a:bodyPr wrap="square" rtlCol="0">
            <a:spAutoFit/>
          </a:bodyPr>
          <a:lstStyle/>
          <a:p>
            <a:pPr algn="ctr"/>
            <a:r>
              <a:rPr lang="ar-AE" sz="1100" dirty="0">
                <a:solidFill>
                  <a:prstClr val="black"/>
                </a:solidFill>
              </a:rPr>
              <a:t>تكرار = 6</a:t>
            </a:r>
            <a:endParaRPr lang="en-US" sz="1100" dirty="0">
              <a:solidFill>
                <a:prstClr val="black"/>
              </a:solidFill>
            </a:endParaRPr>
          </a:p>
        </p:txBody>
      </p:sp>
      <p:sp>
        <p:nvSpPr>
          <p:cNvPr id="18" name="Down Arrow 17"/>
          <p:cNvSpPr/>
          <p:nvPr/>
        </p:nvSpPr>
        <p:spPr>
          <a:xfrm>
            <a:off x="6811138" y="3247500"/>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7683780" y="3661401"/>
            <a:ext cx="1080120" cy="261610"/>
          </a:xfrm>
          <a:prstGeom prst="rect">
            <a:avLst/>
          </a:prstGeom>
          <a:noFill/>
        </p:spPr>
        <p:txBody>
          <a:bodyPr wrap="square" rtlCol="0">
            <a:spAutoFit/>
          </a:bodyPr>
          <a:lstStyle/>
          <a:p>
            <a:pPr algn="ctr"/>
            <a:r>
              <a:rPr lang="ar-AE" sz="1100" dirty="0">
                <a:solidFill>
                  <a:prstClr val="black"/>
                </a:solidFill>
              </a:rPr>
              <a:t>مجموع الايام= 29</a:t>
            </a:r>
            <a:endParaRPr lang="en-US" sz="1100" dirty="0">
              <a:solidFill>
                <a:prstClr val="black"/>
              </a:solidFill>
            </a:endParaRPr>
          </a:p>
        </p:txBody>
      </p:sp>
      <p:sp>
        <p:nvSpPr>
          <p:cNvPr id="20" name="Down Arrow 19"/>
          <p:cNvSpPr/>
          <p:nvPr/>
        </p:nvSpPr>
        <p:spPr>
          <a:xfrm>
            <a:off x="8079824" y="3247500"/>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1788016" y="3589393"/>
            <a:ext cx="2979440" cy="430887"/>
          </a:xfrm>
          <a:prstGeom prst="rect">
            <a:avLst/>
          </a:prstGeom>
          <a:noFill/>
        </p:spPr>
        <p:txBody>
          <a:bodyPr wrap="square" rtlCol="0">
            <a:spAutoFit/>
          </a:bodyPr>
          <a:lstStyle/>
          <a:p>
            <a:pPr algn="ctr"/>
            <a:r>
              <a:rPr lang="ar-AE" sz="1100" dirty="0">
                <a:solidFill>
                  <a:prstClr val="black"/>
                </a:solidFill>
              </a:rPr>
              <a:t>6*6*29 =   </a:t>
            </a:r>
            <a:r>
              <a:rPr lang="ar-AE" sz="1000" b="1" dirty="0" smtClean="0">
                <a:solidFill>
                  <a:prstClr val="black"/>
                </a:solidFill>
              </a:rPr>
              <a:t>1044</a:t>
            </a:r>
            <a:r>
              <a:rPr lang="ar-AE" sz="1100" b="1" dirty="0" smtClean="0">
                <a:solidFill>
                  <a:prstClr val="black"/>
                </a:solidFill>
              </a:rPr>
              <a:t>  </a:t>
            </a:r>
            <a:r>
              <a:rPr lang="ar-AE" sz="1100" b="1" dirty="0">
                <a:solidFill>
                  <a:prstClr val="black"/>
                </a:solidFill>
              </a:rPr>
              <a:t>نقاط عامل قياس أثر الإجازات المرضية </a:t>
            </a:r>
            <a:endParaRPr lang="en-US" sz="1100" b="1" dirty="0">
              <a:solidFill>
                <a:prstClr val="black"/>
              </a:solidFill>
            </a:endParaRPr>
          </a:p>
        </p:txBody>
      </p:sp>
      <p:sp>
        <p:nvSpPr>
          <p:cNvPr id="22" name="Left Arrow 21"/>
          <p:cNvSpPr/>
          <p:nvPr/>
        </p:nvSpPr>
        <p:spPr>
          <a:xfrm>
            <a:off x="4920989" y="3409181"/>
            <a:ext cx="1718675" cy="671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050" b="1" dirty="0">
                <a:solidFill>
                  <a:prstClr val="white"/>
                </a:solidFill>
              </a:rPr>
              <a:t>المعادلة لاحتساب نقاط المعامل</a:t>
            </a:r>
            <a:endParaRPr lang="en-US" sz="1050" b="1" dirty="0">
              <a:solidFill>
                <a:prstClr val="white"/>
              </a:solidFill>
            </a:endParaRPr>
          </a:p>
        </p:txBody>
      </p:sp>
      <p:sp>
        <p:nvSpPr>
          <p:cNvPr id="23" name="Oval 22"/>
          <p:cNvSpPr/>
          <p:nvPr/>
        </p:nvSpPr>
        <p:spPr>
          <a:xfrm>
            <a:off x="8822824" y="5650352"/>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3464416" y="3447845"/>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582530347"/>
              </p:ext>
            </p:extLst>
          </p:nvPr>
        </p:nvGraphicFramePr>
        <p:xfrm>
          <a:off x="1743120" y="4668908"/>
          <a:ext cx="6904360" cy="1773530"/>
        </p:xfrm>
        <a:graphic>
          <a:graphicData uri="http://schemas.openxmlformats.org/drawingml/2006/table">
            <a:tbl>
              <a:tblPr rtl="1"/>
              <a:tblGrid>
                <a:gridCol w="6904360"/>
              </a:tblGrid>
              <a:tr h="354706">
                <a:tc>
                  <a:txBody>
                    <a:bodyPr/>
                    <a:lstStyle/>
                    <a:p>
                      <a:pPr algn="r" rtl="1" fontAlgn="ctr"/>
                      <a:r>
                        <a:rPr lang="ar-AE" sz="1050" b="0" i="0" u="none" strike="noStrike" dirty="0">
                          <a:solidFill>
                            <a:srgbClr val="000000"/>
                          </a:solidFill>
                          <a:effectLst/>
                          <a:latin typeface="Arial"/>
                        </a:rPr>
                        <a:t>لا توجد ملاحظات على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منخفض</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وغير مؤثرة على الانتاجية ولا يستدعي الامر اتخاذ اية اجراءات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متوسط</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ولها تأثير محدود على الانتاجية ويتطلب الامر نصح وارشاد الموظف لضمان عدم ارتفاع اجازاته المرضية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عالي</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متزايدة ولها تأثير ملحوظ على الانتاجية وتستدعي اجراءات للحد من استغلال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r" rtl="1" fontAlgn="ctr"/>
                      <a:r>
                        <a:rPr lang="ar-AE" sz="1050" b="0" i="0" u="none" strike="noStrike" dirty="0" smtClean="0">
                          <a:solidFill>
                            <a:srgbClr val="FFFFFF"/>
                          </a:solidFill>
                          <a:effectLst/>
                          <a:latin typeface="Arial"/>
                        </a:rPr>
                        <a:t>مؤشر </a:t>
                      </a:r>
                      <a:r>
                        <a:rPr lang="ar-AE" sz="1050" b="1" i="0" u="none" strike="noStrike" dirty="0" smtClean="0">
                          <a:solidFill>
                            <a:srgbClr val="000000"/>
                          </a:solidFill>
                          <a:effectLst/>
                          <a:latin typeface="Arial"/>
                        </a:rPr>
                        <a:t>أثر الاجازات المرضية </a:t>
                      </a:r>
                      <a:r>
                        <a:rPr lang="ar-AE" sz="1050" b="1" i="0" u="none" strike="noStrike" dirty="0" smtClean="0">
                          <a:solidFill>
                            <a:srgbClr val="FFFFFF"/>
                          </a:solidFill>
                          <a:effectLst/>
                          <a:latin typeface="Arial"/>
                        </a:rPr>
                        <a:t>عالي</a:t>
                      </a:r>
                      <a:r>
                        <a:rPr lang="ar-AE" sz="1050" b="0" i="0" u="none" strike="noStrike" dirty="0" smtClean="0">
                          <a:solidFill>
                            <a:srgbClr val="FFFFFF"/>
                          </a:solidFill>
                          <a:effectLst/>
                          <a:latin typeface="Arial"/>
                        </a:rPr>
                        <a:t> </a:t>
                      </a:r>
                      <a:r>
                        <a:rPr lang="ar-AE" sz="1050" b="1" i="0" u="none" strike="noStrike" dirty="0">
                          <a:solidFill>
                            <a:srgbClr val="FFFFFF"/>
                          </a:solidFill>
                          <a:effectLst/>
                          <a:latin typeface="Arial"/>
                        </a:rPr>
                        <a:t>جداً</a:t>
                      </a:r>
                      <a:r>
                        <a:rPr lang="ar-AE" sz="1050" b="0" i="0" u="none" strike="noStrike" dirty="0">
                          <a:solidFill>
                            <a:srgbClr val="FFFFFF"/>
                          </a:solidFill>
                          <a:effectLst/>
                          <a:latin typeface="Arial"/>
                        </a:rPr>
                        <a:t> : لدى الموظف اجازات </a:t>
                      </a:r>
                      <a:r>
                        <a:rPr lang="ar-AE" sz="1050" b="0" i="0" u="none" strike="noStrike" dirty="0" smtClean="0">
                          <a:solidFill>
                            <a:srgbClr val="FFFFFF"/>
                          </a:solidFill>
                          <a:effectLst/>
                          <a:latin typeface="Arial"/>
                        </a:rPr>
                        <a:t>مرضية كثيرة </a:t>
                      </a:r>
                      <a:r>
                        <a:rPr lang="ar-AE" sz="1050" b="0" i="0" u="none" strike="noStrike" dirty="0">
                          <a:solidFill>
                            <a:srgbClr val="FFFFFF"/>
                          </a:solidFill>
                          <a:effectLst/>
                          <a:latin typeface="Arial"/>
                        </a:rPr>
                        <a:t>ولها تأثير عالي على الانتاجية </a:t>
                      </a:r>
                      <a:r>
                        <a:rPr lang="ar-AE" sz="1050" b="0" i="0" u="none" strike="noStrike" dirty="0" smtClean="0">
                          <a:solidFill>
                            <a:srgbClr val="FFFFFF"/>
                          </a:solidFill>
                          <a:effectLst/>
                          <a:latin typeface="Arial"/>
                        </a:rPr>
                        <a:t>وتستدعي اتخاذ </a:t>
                      </a:r>
                      <a:r>
                        <a:rPr lang="ar-AE" sz="1050" b="0" i="0" u="none" strike="noStrike" dirty="0">
                          <a:solidFill>
                            <a:srgbClr val="FFFFFF"/>
                          </a:solidFill>
                          <a:effectLst/>
                          <a:latin typeface="Arial"/>
                        </a:rPr>
                        <a:t>اجراءات سريعة بشأن الموظف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864482857"/>
              </p:ext>
            </p:extLst>
          </p:nvPr>
        </p:nvGraphicFramePr>
        <p:xfrm>
          <a:off x="2391192" y="1919998"/>
          <a:ext cx="8208911" cy="1333500"/>
        </p:xfrm>
        <a:graphic>
          <a:graphicData uri="http://schemas.openxmlformats.org/drawingml/2006/table">
            <a:tbl>
              <a:tblPr/>
              <a:tblGrid>
                <a:gridCol w="803363"/>
                <a:gridCol w="1723579"/>
                <a:gridCol w="1884252"/>
                <a:gridCol w="744937"/>
                <a:gridCol w="920216"/>
                <a:gridCol w="964036"/>
                <a:gridCol w="1168528"/>
              </a:tblGrid>
              <a:tr h="190500">
                <a:tc>
                  <a:txBody>
                    <a:bodyPr/>
                    <a:lstStyle/>
                    <a:p>
                      <a:pPr algn="ctr" rtl="1" fontAlgn="t"/>
                      <a:r>
                        <a:rPr lang="ar-AE" sz="1100" b="1" i="0" u="none" strike="noStrike" dirty="0">
                          <a:solidFill>
                            <a:srgbClr val="000000"/>
                          </a:solidFill>
                          <a:effectLst/>
                          <a:latin typeface="Arial"/>
                        </a:rPr>
                        <a:t>رقم التوظف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الوزارة / الجهة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اسم الموظف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نوع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عدد ايام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بدأ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انتهاء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a:rPr>
                        <a:t>13-Sep-14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31" name="Straight Arrow Connector 30"/>
          <p:cNvCxnSpPr>
            <a:stCxn id="25" idx="5"/>
          </p:cNvCxnSpPr>
          <p:nvPr/>
        </p:nvCxnSpPr>
        <p:spPr>
          <a:xfrm>
            <a:off x="3833192" y="3864701"/>
            <a:ext cx="5041424" cy="1962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53864" y="1646303"/>
            <a:ext cx="6768752" cy="307777"/>
          </a:xfrm>
          <a:prstGeom prst="rect">
            <a:avLst/>
          </a:prstGeom>
          <a:noFill/>
        </p:spPr>
        <p:txBody>
          <a:bodyPr wrap="square" rtlCol="0">
            <a:spAutoFit/>
          </a:bodyPr>
          <a:lstStyle/>
          <a:p>
            <a:r>
              <a:rPr lang="ar-AE" sz="1400" dirty="0">
                <a:solidFill>
                  <a:prstClr val="black"/>
                </a:solidFill>
                <a:latin typeface="Sakkal Majalla" panose="02000000000000000000" pitchFamily="2" charset="-78"/>
                <a:cs typeface="Sakkal Majalla" panose="02000000000000000000" pitchFamily="2" charset="-78"/>
              </a:rPr>
              <a:t>جدول يوضح توزيع الاجازات المرضية لموظف في الحكومة الاتحادية وذلك حسب تكرار الاجازات وعدد الايام</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33" name="TextBox 32"/>
          <p:cNvSpPr txBox="1"/>
          <p:nvPr/>
        </p:nvSpPr>
        <p:spPr>
          <a:xfrm>
            <a:off x="2607216" y="4024727"/>
            <a:ext cx="7992888" cy="307777"/>
          </a:xfrm>
          <a:prstGeom prst="rect">
            <a:avLst/>
          </a:prstGeom>
          <a:noFill/>
        </p:spPr>
        <p:txBody>
          <a:bodyPr wrap="square" rtlCol="0">
            <a:spAutoFit/>
          </a:bodyPr>
          <a:lstStyle/>
          <a:p>
            <a:pPr algn="ctr"/>
            <a:r>
              <a:rPr lang="ar-AE" sz="1400" dirty="0">
                <a:solidFill>
                  <a:prstClr val="black"/>
                </a:solidFill>
                <a:latin typeface="Sakkal Majalla" panose="02000000000000000000" pitchFamily="2" charset="-78"/>
                <a:cs typeface="Sakkal Majalla" panose="02000000000000000000" pitchFamily="2" charset="-78"/>
              </a:rPr>
              <a:t>جدول يوضح تصنيفات مؤشر عامل قياس أثر الاجازات المرضية على الانتاجية استنادا لنتائج الموظف وفق الاجازات المرضية المتكررة</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34" name="Rectangle 33"/>
          <p:cNvSpPr/>
          <p:nvPr/>
        </p:nvSpPr>
        <p:spPr>
          <a:xfrm>
            <a:off x="6702405" y="145565"/>
            <a:ext cx="2081019"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smtClean="0">
                <a:solidFill>
                  <a:srgbClr val="B68A35"/>
                </a:solidFill>
                <a:latin typeface="Sakkal Majalla" panose="02000000000000000000" pitchFamily="2" charset="-78"/>
                <a:cs typeface="Sakkal Majalla" panose="02000000000000000000" pitchFamily="2" charset="-78"/>
              </a:rPr>
              <a:t>إنتاجية الموظفين</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35" name="Round Same Side Corner Rectangle 3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37" name="Group 36"/>
          <p:cNvGrpSpPr/>
          <p:nvPr/>
        </p:nvGrpSpPr>
        <p:grpSpPr>
          <a:xfrm rot="5400000">
            <a:off x="11469348" y="1447264"/>
            <a:ext cx="676330" cy="712800"/>
            <a:chOff x="8586654" y="1180188"/>
            <a:chExt cx="676330" cy="712800"/>
          </a:xfrm>
        </p:grpSpPr>
        <p:sp>
          <p:nvSpPr>
            <p:cNvPr id="38" name="Pentagon 3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596422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63</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5646057" y="629608"/>
            <a:ext cx="442096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904382" y="597379"/>
            <a:ext cx="2257349" cy="487506"/>
          </a:xfrm>
          <a:prstGeom prst="rect">
            <a:avLst/>
          </a:prstGeom>
        </p:spPr>
        <p:txBody>
          <a:bodyPr wrap="none">
            <a:spAutoFit/>
          </a:bodyPr>
          <a:lstStyle/>
          <a:p>
            <a:pPr lvl="0" algn="r" rtl="1" fontAlgn="base">
              <a:lnSpc>
                <a:spcPct val="107000"/>
              </a:lnSpc>
              <a:spcBef>
                <a:spcPct val="0"/>
              </a:spcBef>
              <a:spcAft>
                <a:spcPct val="0"/>
              </a:spcAft>
            </a:pP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المكرمين</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30" name="Table 29"/>
          <p:cNvGraphicFramePr>
            <a:graphicFrameLocks noGrp="1"/>
          </p:cNvGraphicFramePr>
          <p:nvPr>
            <p:extLst>
              <p:ext uri="{D42A27DB-BD31-4B8C-83A1-F6EECF244321}">
                <p14:modId xmlns:p14="http://schemas.microsoft.com/office/powerpoint/2010/main" val="2650915255"/>
              </p:ext>
            </p:extLst>
          </p:nvPr>
        </p:nvGraphicFramePr>
        <p:xfrm>
          <a:off x="2881184" y="1131473"/>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475700614"/>
              </p:ext>
            </p:extLst>
          </p:nvPr>
        </p:nvGraphicFramePr>
        <p:xfrm>
          <a:off x="1802858" y="1135524"/>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62612812"/>
              </p:ext>
            </p:extLst>
          </p:nvPr>
        </p:nvGraphicFramePr>
        <p:xfrm>
          <a:off x="339170" y="1137258"/>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1" name="Rectangle 10"/>
          <p:cNvSpPr/>
          <p:nvPr/>
        </p:nvSpPr>
        <p:spPr>
          <a:xfrm>
            <a:off x="29266" y="2518685"/>
            <a:ext cx="11213550" cy="97184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المؤشر نسبة المكرمين في الجهات الاتحادية وفق نظام المكافآت والحوافز المعتمد في الحكومة الاتحادية بقرار مجلس الوزراء الموقر رقم 18  لسنة 2015، ويهدف إلى رفع تنافسية الحكومة الاتحادية لتكون بيئة جاذبة للكفاءات من خلال منح المكافآت والحوافز لموظفي الحكومة الاتحادية في إطار منظومة متكاملة من أنظمة وتشريعات المورد البشرية التي تعزز الأداء وترفع الإنتاجية وتضمن سعادة الموظفين.</a:t>
            </a:r>
          </a:p>
        </p:txBody>
      </p:sp>
      <p:sp>
        <p:nvSpPr>
          <p:cNvPr id="12" name="Rectangle 11"/>
          <p:cNvSpPr/>
          <p:nvPr/>
        </p:nvSpPr>
        <p:spPr>
          <a:xfrm>
            <a:off x="10069098" y="1984346"/>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249739" y="3657152"/>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3662805888"/>
              </p:ext>
            </p:extLst>
          </p:nvPr>
        </p:nvGraphicFramePr>
        <p:xfrm>
          <a:off x="575552" y="4560716"/>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في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algn="ctr" defTabSz="914400" rtl="1" eaLnBrk="1" fontAlgn="t" latinLnBrk="0" hangingPunct="1"/>
                      <a:r>
                        <a:rPr lang="ar-AE" sz="1800" b="1" kern="1200" dirty="0" smtClean="0">
                          <a:solidFill>
                            <a:schemeClr val="tx1"/>
                          </a:solidFill>
                          <a:latin typeface="Sakkal Majalla" panose="02000000000000000000" pitchFamily="2" charset="-78"/>
                          <a:ea typeface="+mn-ea"/>
                          <a:cs typeface="Sakkal Majalla" panose="02000000000000000000" pitchFamily="2" charset="-78"/>
                        </a:rPr>
                        <a:t>عدد الموظفين المكرمين</a:t>
                      </a:r>
                      <a:endParaRPr lang="ar-AE"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ectangle 14"/>
          <p:cNvSpPr/>
          <p:nvPr/>
        </p:nvSpPr>
        <p:spPr>
          <a:xfrm>
            <a:off x="6585385" y="145565"/>
            <a:ext cx="2198039" cy="369332"/>
          </a:xfrm>
          <a:prstGeom prst="rect">
            <a:avLst/>
          </a:prstGeom>
        </p:spPr>
        <p:txBody>
          <a:bodyPr wrap="none">
            <a:spAutoFit/>
          </a:bodyPr>
          <a:lstStyle/>
          <a:p>
            <a:pPr algn="r" rtl="1"/>
            <a:r>
              <a:rPr lang="ar-AE" b="1" dirty="0">
                <a:solidFill>
                  <a:srgbClr val="B68A35"/>
                </a:solidFill>
                <a:latin typeface="Sakkal Majalla" panose="02000000000000000000" pitchFamily="2" charset="-78"/>
                <a:cs typeface="Sakkal Majalla" panose="02000000000000000000" pitchFamily="2" charset="-78"/>
              </a:rPr>
              <a:t>تابع/ مؤشر </a:t>
            </a:r>
            <a:r>
              <a:rPr lang="ar-AE" b="1" dirty="0" err="1" smtClean="0">
                <a:solidFill>
                  <a:srgbClr val="B68A35"/>
                </a:solidFill>
                <a:latin typeface="Sakkal Majalla" panose="02000000000000000000" pitchFamily="2" charset="-78"/>
                <a:cs typeface="Sakkal Majalla" panose="02000000000000000000" pitchFamily="2" charset="-78"/>
              </a:rPr>
              <a:t>المكافأت</a:t>
            </a:r>
            <a:r>
              <a:rPr lang="ar-AE" b="1" dirty="0" smtClean="0">
                <a:solidFill>
                  <a:srgbClr val="B68A35"/>
                </a:solidFill>
                <a:latin typeface="Sakkal Majalla" panose="02000000000000000000" pitchFamily="2" charset="-78"/>
                <a:cs typeface="Sakkal Majalla" panose="02000000000000000000" pitchFamily="2" charset="-78"/>
              </a:rPr>
              <a:t> والحوافز</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211768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64</a:t>
            </a:fld>
            <a:endParaRPr lang="en-US" dirty="0">
              <a:solidFill>
                <a:schemeClr val="bg1"/>
              </a:solidFill>
            </a:endParaRPr>
          </a:p>
        </p:txBody>
      </p:sp>
      <p:sp>
        <p:nvSpPr>
          <p:cNvPr id="17" name="TextBox 16"/>
          <p:cNvSpPr txBox="1"/>
          <p:nvPr/>
        </p:nvSpPr>
        <p:spPr>
          <a:xfrm>
            <a:off x="146238" y="2266079"/>
            <a:ext cx="9322430" cy="2646878"/>
          </a:xfrm>
          <a:prstGeom prst="rect">
            <a:avLst/>
          </a:prstGeom>
          <a:solidFill>
            <a:schemeClr val="bg1"/>
          </a:solidFill>
          <a:ln>
            <a:noFill/>
            <a:prstDash val="lgDash"/>
          </a:ln>
        </p:spPr>
        <p:txBody>
          <a:bodyPr wrap="square" rtlCol="0">
            <a:spAutoFit/>
          </a:bodyPr>
          <a:lstStyle/>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يقيس هذا المؤشر نسبة سعادة الموظفين في بيئة العمل عبر دراسة كميّة من خلال استبيان الالكتروني (</a:t>
            </a:r>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استبيان السعادة و الإيجابية في بيئة العمل) يتم اعداده سنويا من قبل مكتب رئاسة مجلس الوزراء الموقر.</a:t>
            </a:r>
          </a:p>
          <a:p>
            <a:pPr algn="justLow" rtl="1">
              <a:lnSpc>
                <a:spcPct val="150000"/>
              </a:lnSpc>
            </a:pPr>
            <a:r>
              <a:rPr lang="ar-AE" sz="1600" dirty="0">
                <a:latin typeface="Sakkal Majalla" panose="02000000000000000000" pitchFamily="2" charset="-78"/>
                <a:cs typeface="Sakkal Majalla" panose="02000000000000000000" pitchFamily="2" charset="-78"/>
              </a:rPr>
              <a:t>• نطاق هذا المؤشر يشمل الموظفين في جميع الفئات الوظيفية (القيادية،الإشرافية،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p>
          <a:p>
            <a:pPr algn="r">
              <a:lnSpc>
                <a:spcPct val="150000"/>
              </a:lnSpc>
            </a:pPr>
            <a:r>
              <a:rPr lang="ar-AE" sz="1600" dirty="0">
                <a:latin typeface="Sakkal Majalla" panose="02000000000000000000" pitchFamily="2" charset="-78"/>
                <a:cs typeface="Sakkal Majalla" panose="02000000000000000000" pitchFamily="2" charset="-78"/>
              </a:rPr>
              <a:t>• يتمّ قياس نسبة السعادة الوظيفية  في الجهة الاتحادية من خلال 10 أسئلة و يتم تقييم الأسئلة وفقا لمقياس مكون من 5 نقاط، حيث 5 تعني أوافق بشدة و 1 يعني اعارض بشدة.</a:t>
            </a:r>
          </a:p>
          <a:p>
            <a:pPr algn="justLow"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يتم احتساب نسبة السعادة الوظيفية من خلال احتساب معدل نتائج (4) «الموافقين» و (5) «الموافقين بشدة» فقط في كافة أسئلة الاستبيان. </a:t>
            </a:r>
            <a:endParaRPr lang="en-US" sz="1600" dirty="0">
              <a:latin typeface="Sakkal Majalla" panose="02000000000000000000" pitchFamily="2" charset="-78"/>
              <a:cs typeface="Sakkal Majalla" panose="02000000000000000000" pitchFamily="2" charset="-78"/>
            </a:endParaRPr>
          </a:p>
        </p:txBody>
      </p:sp>
      <p:graphicFrame>
        <p:nvGraphicFramePr>
          <p:cNvPr id="18" name="Table 17"/>
          <p:cNvGraphicFramePr>
            <a:graphicFrameLocks noGrp="1"/>
          </p:cNvGraphicFramePr>
          <p:nvPr>
            <p:extLst>
              <p:ext uri="{D42A27DB-BD31-4B8C-83A1-F6EECF244321}">
                <p14:modId xmlns:p14="http://schemas.microsoft.com/office/powerpoint/2010/main" val="3067797099"/>
              </p:ext>
            </p:extLst>
          </p:nvPr>
        </p:nvGraphicFramePr>
        <p:xfrm>
          <a:off x="52906" y="5497265"/>
          <a:ext cx="11206907" cy="822003"/>
        </p:xfrm>
        <a:graphic>
          <a:graphicData uri="http://schemas.openxmlformats.org/drawingml/2006/table">
            <a:tbl>
              <a:tblPr rtl="1" firstRow="1" bandRow="1">
                <a:tableStyleId>{21E4AEA4-8DFA-4A89-87EB-49C32662AFE0}</a:tableStyleId>
              </a:tblPr>
              <a:tblGrid>
                <a:gridCol w="4523704"/>
                <a:gridCol w="6683203"/>
              </a:tblGrid>
              <a:tr h="456243">
                <a:tc>
                  <a:txBody>
                    <a:bodyPr/>
                    <a:lstStyle/>
                    <a:p>
                      <a:pPr algn="ctr"/>
                      <a:r>
                        <a:rPr lang="ar-AE" sz="1800" b="1" dirty="0" smtClean="0">
                          <a:solidFill>
                            <a:schemeClr val="bg1"/>
                          </a:solidFill>
                          <a:latin typeface="Sakkal Majalla" panose="02000000000000000000" pitchFamily="2" charset="-78"/>
                          <a:cs typeface="Sakkal Majalla" panose="02000000000000000000" pitchFamily="2" charset="-78"/>
                        </a:rPr>
                        <a:t>معادلة</a:t>
                      </a:r>
                      <a:r>
                        <a:rPr lang="ar-AE" sz="18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8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1" dirty="0" smtClean="0">
                          <a:solidFill>
                            <a:schemeClr val="bg1"/>
                          </a:solidFill>
                          <a:latin typeface="Sakkal Majalla" panose="02000000000000000000" pitchFamily="2" charset="-78"/>
                          <a:cs typeface="Sakkal Majalla" panose="02000000000000000000" pitchFamily="2" charset="-78"/>
                        </a:rPr>
                        <a:t>المصدر</a:t>
                      </a:r>
                      <a:endParaRPr lang="en-US" sz="18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800" b="1"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السعادة والايجابية في بيئة العمل </a:t>
                      </a:r>
                      <a:endParaRPr lang="ar-AE" sz="1800" b="1"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800" b="1"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a:t>
                      </a:r>
                      <a:r>
                        <a:rPr lang="ar-AE" sz="1200" b="1" u="none" strike="noStrike" dirty="0" smtClean="0">
                          <a:solidFill>
                            <a:schemeClr val="tx1"/>
                          </a:solidFill>
                          <a:effectLst/>
                          <a:latin typeface="Sakkal Majalla" panose="02000000000000000000" pitchFamily="2" charset="-78"/>
                          <a:cs typeface="Sakkal Majalla" panose="02000000000000000000" pitchFamily="2" charset="-78"/>
                        </a:rPr>
                        <a:t>(المعد من قبل مكتب رئاسة مجلس الوزراء الموقر)</a:t>
                      </a:r>
                      <a:endParaRPr lang="ar-AE" sz="1400" b="1"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098" y="2800052"/>
            <a:ext cx="1582279" cy="1425506"/>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2142600454"/>
              </p:ext>
            </p:extLst>
          </p:nvPr>
        </p:nvGraphicFramePr>
        <p:xfrm>
          <a:off x="2477973" y="1065240"/>
          <a:ext cx="588941" cy="971473"/>
        </p:xfrm>
        <a:graphic>
          <a:graphicData uri="http://schemas.openxmlformats.org/drawingml/2006/table">
            <a:tbl>
              <a:tblPr firstRow="1" bandRow="1">
                <a:tableStyleId>{5C22544A-7EE6-4342-B048-85BDC9FD1C3A}</a:tableStyleId>
              </a:tblPr>
              <a:tblGrid>
                <a:gridCol w="588941"/>
              </a:tblGrid>
              <a:tr h="416576">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091616122"/>
              </p:ext>
            </p:extLst>
          </p:nvPr>
        </p:nvGraphicFramePr>
        <p:xfrm>
          <a:off x="1665820" y="1048733"/>
          <a:ext cx="588941" cy="977944"/>
        </p:xfrm>
        <a:graphic>
          <a:graphicData uri="http://schemas.openxmlformats.org/drawingml/2006/table">
            <a:tbl>
              <a:tblPr firstRow="1" bandRow="1">
                <a:tableStyleId>{5C22544A-7EE6-4342-B048-85BDC9FD1C3A}</a:tableStyleId>
              </a:tblPr>
              <a:tblGrid>
                <a:gridCol w="588941"/>
              </a:tblGrid>
              <a:tr h="421525">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1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231581063"/>
              </p:ext>
            </p:extLst>
          </p:nvPr>
        </p:nvGraphicFramePr>
        <p:xfrm>
          <a:off x="926636" y="1074899"/>
          <a:ext cx="588941" cy="965310"/>
        </p:xfrm>
        <a:graphic>
          <a:graphicData uri="http://schemas.openxmlformats.org/drawingml/2006/table">
            <a:tbl>
              <a:tblPr firstRow="1" bandRow="1">
                <a:tableStyleId>{5C22544A-7EE6-4342-B048-85BDC9FD1C3A}</a:tableStyleId>
              </a:tblPr>
              <a:tblGrid>
                <a:gridCol w="588941"/>
              </a:tblGrid>
              <a:tr h="423970">
                <a:tc>
                  <a:txBody>
                    <a:bodyPr/>
                    <a:lstStyle/>
                    <a:p>
                      <a:pPr algn="ctr" rtl="1"/>
                      <a:r>
                        <a:rPr lang="ar-AE" sz="1100" b="1" dirty="0" smtClean="0">
                          <a:solidFill>
                            <a:schemeClr val="bg1"/>
                          </a:solidFill>
                          <a:latin typeface="Sakkal Majalla" panose="02000000000000000000" pitchFamily="2" charset="-78"/>
                          <a:cs typeface="Sakkal Majalla" panose="02000000000000000000" pitchFamily="2" charset="-78"/>
                        </a:rPr>
                        <a:t>وحدة</a:t>
                      </a:r>
                      <a:r>
                        <a:rPr lang="ar-AE" sz="11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1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3" name="Rounded Rectangle 22"/>
          <p:cNvSpPr/>
          <p:nvPr/>
        </p:nvSpPr>
        <p:spPr>
          <a:xfrm>
            <a:off x="52910" y="2230221"/>
            <a:ext cx="9654561" cy="2869813"/>
          </a:xfrm>
          <a:prstGeom prst="roundRect">
            <a:avLst/>
          </a:prstGeom>
          <a:noFill/>
          <a:ln>
            <a:solidFill>
              <a:srgbClr val="CC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kkal Majalla" panose="02000000000000000000" pitchFamily="2" charset="-78"/>
              <a:cs typeface="Sakkal Majalla" panose="02000000000000000000" pitchFamily="2" charset="-78"/>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5" name="Rectangle 24"/>
          <p:cNvSpPr/>
          <p:nvPr/>
        </p:nvSpPr>
        <p:spPr>
          <a:xfrm>
            <a:off x="9838848" y="1757081"/>
            <a:ext cx="1227465" cy="854080"/>
          </a:xfrm>
          <a:prstGeom prst="rect">
            <a:avLst/>
          </a:prstGeom>
        </p:spPr>
        <p:txBody>
          <a:bodyPr wrap="square">
            <a:spAutoFit/>
          </a:bodyPr>
          <a:lstStyle/>
          <a:p>
            <a:pPr algn="r"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285750" indent="-285750" algn="r" rtl="1">
              <a:lnSpc>
                <a:spcPct val="150000"/>
              </a:lnSpc>
              <a:buBlip>
                <a:blip r:embed="rId3"/>
              </a:buBlip>
            </a:pPr>
            <a:endParaRPr lang="ar-AE" sz="15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6" name="Rectangle 25"/>
          <p:cNvSpPr/>
          <p:nvPr/>
        </p:nvSpPr>
        <p:spPr>
          <a:xfrm>
            <a:off x="9882502" y="4955088"/>
            <a:ext cx="1255472" cy="923330"/>
          </a:xfrm>
          <a:prstGeom prst="rect">
            <a:avLst/>
          </a:prstGeom>
        </p:spPr>
        <p:txBody>
          <a:bodyPr wrap="none">
            <a:spAutoFit/>
          </a:bodyPr>
          <a:lstStyle/>
          <a:p>
            <a:pPr algn="r"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القياس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285750" indent="-285750" algn="r" rtl="1">
              <a:lnSpc>
                <a:spcPct val="150000"/>
              </a:lnSpc>
              <a:buBlip>
                <a:blip r:embed="rId3"/>
              </a:buBlip>
            </a:pP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11984" y="565150"/>
            <a:ext cx="2318263"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السعادة الوظيفية</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0" name="Round Same Side Corner Rectangle 29"/>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32" name="Group 31"/>
          <p:cNvGrpSpPr/>
          <p:nvPr/>
        </p:nvGrpSpPr>
        <p:grpSpPr>
          <a:xfrm rot="5400000">
            <a:off x="11469348" y="1447264"/>
            <a:ext cx="676330" cy="712800"/>
            <a:chOff x="8586654" y="1180188"/>
            <a:chExt cx="676330" cy="712800"/>
          </a:xfrm>
        </p:grpSpPr>
        <p:sp>
          <p:nvSpPr>
            <p:cNvPr id="33" name="Pentagon 32"/>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3057055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0727" y="6382113"/>
            <a:ext cx="496552" cy="365125"/>
          </a:xfrm>
          <a:solidFill>
            <a:srgbClr val="B68A35"/>
          </a:solidFill>
        </p:spPr>
        <p:txBody>
          <a:bodyPr/>
          <a:lstStyle/>
          <a:p>
            <a:pPr algn="ctr"/>
            <a:fld id="{56427F38-63A5-4D63-9399-D970397CA46A}" type="slidenum">
              <a:rPr lang="en-US" smtClean="0">
                <a:solidFill>
                  <a:schemeClr val="bg1"/>
                </a:solidFill>
              </a:rPr>
              <a:pPr algn="ctr"/>
              <a:t>65</a:t>
            </a:fld>
            <a:endParaRPr lang="en-US">
              <a:solidFill>
                <a:schemeClr val="bg1"/>
              </a:solidFill>
            </a:endParaRPr>
          </a:p>
        </p:txBody>
      </p:sp>
      <p:sp>
        <p:nvSpPr>
          <p:cNvPr id="3" name="Round Same Side Corner Rectangle 2"/>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810805805"/>
              </p:ext>
            </p:extLst>
          </p:nvPr>
        </p:nvGraphicFramePr>
        <p:xfrm>
          <a:off x="52907" y="5497265"/>
          <a:ext cx="11206907" cy="822003"/>
        </p:xfrm>
        <a:graphic>
          <a:graphicData uri="http://schemas.openxmlformats.org/drawingml/2006/table">
            <a:tbl>
              <a:tblPr rtl="1" firstRow="1" bandRow="1">
                <a:tableStyleId>{21E4AEA4-8DFA-4A89-87EB-49C32662AFE0}</a:tableStyleId>
              </a:tblPr>
              <a:tblGrid>
                <a:gridCol w="4523704"/>
                <a:gridCol w="6683203"/>
              </a:tblGrid>
              <a:tr h="456243">
                <a:tc>
                  <a:txBody>
                    <a:bodyPr/>
                    <a:lstStyle/>
                    <a:p>
                      <a:pPr algn="ctr"/>
                      <a:r>
                        <a:rPr lang="ar-AE" sz="1800" b="1" dirty="0" smtClean="0">
                          <a:solidFill>
                            <a:schemeClr val="bg1"/>
                          </a:solidFill>
                          <a:latin typeface="Sakkal Majalla" panose="02000000000000000000" pitchFamily="2" charset="-78"/>
                          <a:cs typeface="Sakkal Majalla" panose="02000000000000000000" pitchFamily="2" charset="-78"/>
                        </a:rPr>
                        <a:t>معادلة</a:t>
                      </a:r>
                      <a:r>
                        <a:rPr lang="ar-AE" sz="18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8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1" dirty="0" smtClean="0">
                          <a:solidFill>
                            <a:schemeClr val="bg1"/>
                          </a:solidFill>
                          <a:latin typeface="Sakkal Majalla" panose="02000000000000000000" pitchFamily="2" charset="-78"/>
                          <a:cs typeface="Sakkal Majalla" panose="02000000000000000000" pitchFamily="2" charset="-78"/>
                        </a:rPr>
                        <a:t>المصدر</a:t>
                      </a:r>
                      <a:endParaRPr lang="en-US" sz="18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800" b="1"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السعادة والايجابية في بيئة العمل </a:t>
                      </a:r>
                      <a:endParaRPr lang="ar-AE" sz="1800" b="1"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800" b="1"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a:t>
                      </a:r>
                      <a:r>
                        <a:rPr lang="ar-AE" sz="1200" b="1"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(المعد من قبل مكتب رئاسة مجلس الوزراء)</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51739530"/>
              </p:ext>
            </p:extLst>
          </p:nvPr>
        </p:nvGraphicFramePr>
        <p:xfrm>
          <a:off x="2477973" y="1075631"/>
          <a:ext cx="588941" cy="971473"/>
        </p:xfrm>
        <a:graphic>
          <a:graphicData uri="http://schemas.openxmlformats.org/drawingml/2006/table">
            <a:tbl>
              <a:tblPr firstRow="1" bandRow="1">
                <a:tableStyleId>{5C22544A-7EE6-4342-B048-85BDC9FD1C3A}</a:tableStyleId>
              </a:tblPr>
              <a:tblGrid>
                <a:gridCol w="588941"/>
              </a:tblGrid>
              <a:tr h="416576">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93303732"/>
              </p:ext>
            </p:extLst>
          </p:nvPr>
        </p:nvGraphicFramePr>
        <p:xfrm>
          <a:off x="1665820" y="1059124"/>
          <a:ext cx="588941" cy="977944"/>
        </p:xfrm>
        <a:graphic>
          <a:graphicData uri="http://schemas.openxmlformats.org/drawingml/2006/table">
            <a:tbl>
              <a:tblPr firstRow="1" bandRow="1">
                <a:tableStyleId>{5C22544A-7EE6-4342-B048-85BDC9FD1C3A}</a:tableStyleId>
              </a:tblPr>
              <a:tblGrid>
                <a:gridCol w="588941"/>
              </a:tblGrid>
              <a:tr h="421525">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1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52781850"/>
              </p:ext>
            </p:extLst>
          </p:nvPr>
        </p:nvGraphicFramePr>
        <p:xfrm>
          <a:off x="926636" y="1085290"/>
          <a:ext cx="588941" cy="965310"/>
        </p:xfrm>
        <a:graphic>
          <a:graphicData uri="http://schemas.openxmlformats.org/drawingml/2006/table">
            <a:tbl>
              <a:tblPr firstRow="1" bandRow="1">
                <a:tableStyleId>{5C22544A-7EE6-4342-B048-85BDC9FD1C3A}</a:tableStyleId>
              </a:tblPr>
              <a:tblGrid>
                <a:gridCol w="588941"/>
              </a:tblGrid>
              <a:tr h="423970">
                <a:tc>
                  <a:txBody>
                    <a:bodyPr/>
                    <a:lstStyle/>
                    <a:p>
                      <a:pPr algn="ctr" rtl="1"/>
                      <a:r>
                        <a:rPr lang="ar-AE" sz="1100" b="1" dirty="0" smtClean="0">
                          <a:solidFill>
                            <a:schemeClr val="bg1"/>
                          </a:solidFill>
                          <a:latin typeface="Sakkal Majalla" panose="02000000000000000000" pitchFamily="2" charset="-78"/>
                          <a:cs typeface="Sakkal Majalla" panose="02000000000000000000" pitchFamily="2" charset="-78"/>
                        </a:rPr>
                        <a:t>وحدة</a:t>
                      </a:r>
                      <a:r>
                        <a:rPr lang="ar-AE" sz="11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1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9" name="Rectangle 8"/>
          <p:cNvSpPr/>
          <p:nvPr/>
        </p:nvSpPr>
        <p:spPr>
          <a:xfrm>
            <a:off x="10060802" y="4984936"/>
            <a:ext cx="1255472" cy="923330"/>
          </a:xfrm>
          <a:prstGeom prst="rect">
            <a:avLst/>
          </a:prstGeom>
        </p:spPr>
        <p:txBody>
          <a:bodyPr wrap="none">
            <a:spAutoFit/>
          </a:bodyPr>
          <a:lstStyle/>
          <a:p>
            <a:pPr algn="r"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القياس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285750" indent="-285750" algn="r" rtl="1">
              <a:lnSpc>
                <a:spcPct val="150000"/>
              </a:lnSpc>
              <a:buBlip>
                <a:blip r:embed="rId2"/>
              </a:buBlip>
            </a:pP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388" y="2921977"/>
            <a:ext cx="1080679" cy="1080679"/>
          </a:xfrm>
          <a:prstGeom prst="rect">
            <a:avLst/>
          </a:prstGeom>
        </p:spPr>
      </p:pic>
      <p:sp>
        <p:nvSpPr>
          <p:cNvPr id="11" name="Rectangle 10"/>
          <p:cNvSpPr/>
          <p:nvPr/>
        </p:nvSpPr>
        <p:spPr>
          <a:xfrm>
            <a:off x="425273" y="2183638"/>
            <a:ext cx="9777269" cy="2677656"/>
          </a:xfrm>
          <a:prstGeom prst="rect">
            <a:avLst/>
          </a:prstGeom>
          <a:noFill/>
          <a:ln>
            <a:noFill/>
            <a:prstDash val="lgDash"/>
          </a:ln>
        </p:spPr>
        <p:txBody>
          <a:bodyPr wrap="square" anchor="ctr">
            <a:spAutoFit/>
          </a:bodyPr>
          <a:lstStyle/>
          <a:p>
            <a:pPr algn="just" rtl="1">
              <a:lnSpc>
                <a:spcPct val="150000"/>
              </a:lnSpc>
            </a:pPr>
            <a:endParaRPr lang="ar-AE" sz="1600" b="1" dirty="0">
              <a:solidFill>
                <a:srgbClr val="C00000"/>
              </a:solidFill>
              <a:latin typeface="Sakkal Majalla" panose="02000000000000000000" pitchFamily="2" charset="-78"/>
              <a:cs typeface="Sakkal Majalla" panose="02000000000000000000" pitchFamily="2" charset="-78"/>
            </a:endParaRPr>
          </a:p>
          <a:p>
            <a:pPr marL="285750" indent="-285750" algn="just"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يقيس </a:t>
            </a:r>
            <a:r>
              <a:rPr lang="ar-AE" sz="1600" dirty="0">
                <a:latin typeface="Sakkal Majalla" panose="02000000000000000000" pitchFamily="2" charset="-78"/>
                <a:cs typeface="Sakkal Majalla" panose="02000000000000000000" pitchFamily="2" charset="-78"/>
              </a:rPr>
              <a:t>هذا المؤشر مدى إيجابية الموظفين و توافر بيئة عمل إيجابية و داعمة بالإضافة الى تركيز الثقافة المؤسسية على ركائز القوة في الموظفين بدلا من نقاط الضعف.</a:t>
            </a:r>
            <a:endParaRPr lang="en-US" sz="1600" dirty="0">
              <a:latin typeface="Sakkal Majalla" panose="02000000000000000000" pitchFamily="2" charset="-78"/>
              <a:cs typeface="Sakkal Majalla" panose="02000000000000000000" pitchFamily="2" charset="-78"/>
            </a:endParaRPr>
          </a:p>
          <a:p>
            <a:pPr marL="285750" indent="-285750" algn="just"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يقوم مكتب رئاسة مجلس الوزراء الموقر بقياس هذا المؤشر سنويا من خلال استبيان السعادة و الإيجابية في بيئة العمل. </a:t>
            </a:r>
          </a:p>
          <a:p>
            <a:pPr marL="285750" indent="-285750" algn="just"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نطاق هذا المؤشر يشمل الموظفين في جميع الفئات الوظيفية (القيادية، 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endParaRPr lang="en-US" sz="1600" dirty="0">
              <a:latin typeface="Sakkal Majalla" panose="02000000000000000000" pitchFamily="2" charset="-78"/>
              <a:cs typeface="Sakkal Majalla" panose="02000000000000000000" pitchFamily="2" charset="-78"/>
            </a:endParaRPr>
          </a:p>
          <a:p>
            <a:pPr marL="285750" indent="-285750" algn="just"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 يتمّ قياس نسبة الايجابية  في الجهة الاتحادية من خلال 7 أسئلة و يتم تقييم الأسئلة وفقا لمقياس مكون من 5 نقاط، حيث 5 تعني أوافق بشدة و 1 يعني اعارض بشدة.</a:t>
            </a:r>
          </a:p>
          <a:p>
            <a:pPr marL="285750" indent="-285750" algn="just"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يتم احتساب نسبة الإيجابية في بيئة العمل من خلال احتساب معدل نتائج (4) «الموافقين» و (5) «الموافقين بشدة» فقط في كافة أسئلة الاستبيان. </a:t>
            </a:r>
            <a:endParaRPr lang="en-US" sz="1600" dirty="0">
              <a:latin typeface="Sakkal Majalla" panose="02000000000000000000" pitchFamily="2" charset="-78"/>
              <a:cs typeface="Sakkal Majalla" panose="02000000000000000000" pitchFamily="2" charset="-78"/>
            </a:endParaRPr>
          </a:p>
        </p:txBody>
      </p:sp>
      <p:sp>
        <p:nvSpPr>
          <p:cNvPr id="12" name="Rectangle 11"/>
          <p:cNvSpPr/>
          <p:nvPr/>
        </p:nvSpPr>
        <p:spPr>
          <a:xfrm>
            <a:off x="10153442" y="1497306"/>
            <a:ext cx="1189749"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ounded Rectangle 12"/>
          <p:cNvSpPr/>
          <p:nvPr/>
        </p:nvSpPr>
        <p:spPr>
          <a:xfrm>
            <a:off x="97946" y="2210157"/>
            <a:ext cx="10364571" cy="3005080"/>
          </a:xfrm>
          <a:prstGeom prst="roundRect">
            <a:avLst/>
          </a:prstGeom>
          <a:noFill/>
          <a:ln>
            <a:solidFill>
              <a:srgbClr val="CC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kkal Majalla" panose="02000000000000000000" pitchFamily="2" charset="-78"/>
              <a:cs typeface="Sakkal Majalla" panose="02000000000000000000" pitchFamily="2" charset="-78"/>
            </a:endParaRPr>
          </a:p>
        </p:txBody>
      </p:sp>
      <p:sp>
        <p:nvSpPr>
          <p:cNvPr id="14" name="Rectangle 13"/>
          <p:cNvSpPr/>
          <p:nvPr/>
        </p:nvSpPr>
        <p:spPr>
          <a:xfrm>
            <a:off x="6175967" y="565150"/>
            <a:ext cx="2754280"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الإيجابية في بيئة العمل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266136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0727" y="6382113"/>
            <a:ext cx="496552" cy="365125"/>
          </a:xfrm>
          <a:solidFill>
            <a:srgbClr val="B68A35"/>
          </a:solidFill>
        </p:spPr>
        <p:txBody>
          <a:bodyPr/>
          <a:lstStyle/>
          <a:p>
            <a:pPr algn="ctr"/>
            <a:fld id="{56427F38-63A5-4D63-9399-D970397CA46A}" type="slidenum">
              <a:rPr lang="en-US" smtClean="0">
                <a:solidFill>
                  <a:schemeClr val="bg1"/>
                </a:solidFill>
              </a:rPr>
              <a:pPr algn="ctr"/>
              <a:t>66</a:t>
            </a:fld>
            <a:endParaRPr lang="en-US">
              <a:solidFill>
                <a:schemeClr val="bg1"/>
              </a:solidFill>
            </a:endParaRPr>
          </a:p>
        </p:txBody>
      </p:sp>
      <p:sp>
        <p:nvSpPr>
          <p:cNvPr id="3" name="Round Same Side Corner Rectangle 2"/>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18899" y="102675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42946287"/>
              </p:ext>
            </p:extLst>
          </p:nvPr>
        </p:nvGraphicFramePr>
        <p:xfrm>
          <a:off x="1042377" y="5814139"/>
          <a:ext cx="10142162" cy="670560"/>
        </p:xfrm>
        <a:graphic>
          <a:graphicData uri="http://schemas.openxmlformats.org/drawingml/2006/table">
            <a:tbl>
              <a:tblPr rtl="1" firstRow="1" bandRow="1">
                <a:tableStyleId>{21E4AEA4-8DFA-4A89-87EB-49C32662AFE0}</a:tableStyleId>
              </a:tblPr>
              <a:tblGrid>
                <a:gridCol w="4093916"/>
                <a:gridCol w="6048246"/>
              </a:tblGrid>
              <a:tr h="325440">
                <a:tc>
                  <a:txBody>
                    <a:bodyPr/>
                    <a:lstStyle/>
                    <a:p>
                      <a:pPr algn="ctr"/>
                      <a:r>
                        <a:rPr lang="ar-AE" sz="1600" b="1" dirty="0" smtClean="0">
                          <a:solidFill>
                            <a:schemeClr val="bg1"/>
                          </a:solidFill>
                          <a:latin typeface="Sakkal Majalla" panose="02000000000000000000" pitchFamily="2" charset="-78"/>
                          <a:cs typeface="Sakkal Majalla" panose="02000000000000000000" pitchFamily="2" charset="-78"/>
                        </a:rPr>
                        <a:t>معادلة</a:t>
                      </a:r>
                      <a:r>
                        <a:rPr lang="ar-AE" sz="16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b="1" dirty="0" smtClean="0">
                          <a:solidFill>
                            <a:schemeClr val="bg1"/>
                          </a:solidFill>
                          <a:latin typeface="Sakkal Majalla" panose="02000000000000000000" pitchFamily="2" charset="-78"/>
                          <a:cs typeface="Sakkal Majalla" panose="02000000000000000000" pitchFamily="2" charset="-78"/>
                        </a:rPr>
                        <a:t>المصدر</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السعادة والايجابية في بيئة العمل </a:t>
                      </a:r>
                      <a:endParaRPr lang="ar-AE" sz="1600" b="1"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a:t>
                      </a:r>
                      <a:r>
                        <a:rPr lang="ar-AE" sz="1200" b="1"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(المعد من قبل مكتب رئاسة مجلس الوزراء)</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6935288"/>
              </p:ext>
            </p:extLst>
          </p:nvPr>
        </p:nvGraphicFramePr>
        <p:xfrm>
          <a:off x="2477973" y="805465"/>
          <a:ext cx="588941" cy="971473"/>
        </p:xfrm>
        <a:graphic>
          <a:graphicData uri="http://schemas.openxmlformats.org/drawingml/2006/table">
            <a:tbl>
              <a:tblPr firstRow="1" bandRow="1">
                <a:tableStyleId>{5C22544A-7EE6-4342-B048-85BDC9FD1C3A}</a:tableStyleId>
              </a:tblPr>
              <a:tblGrid>
                <a:gridCol w="588941"/>
              </a:tblGrid>
              <a:tr h="416576">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02722173"/>
              </p:ext>
            </p:extLst>
          </p:nvPr>
        </p:nvGraphicFramePr>
        <p:xfrm>
          <a:off x="1665820" y="788958"/>
          <a:ext cx="588941" cy="977944"/>
        </p:xfrm>
        <a:graphic>
          <a:graphicData uri="http://schemas.openxmlformats.org/drawingml/2006/table">
            <a:tbl>
              <a:tblPr firstRow="1" bandRow="1">
                <a:tableStyleId>{5C22544A-7EE6-4342-B048-85BDC9FD1C3A}</a:tableStyleId>
              </a:tblPr>
              <a:tblGrid>
                <a:gridCol w="588941"/>
              </a:tblGrid>
              <a:tr h="421525">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1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06136560"/>
              </p:ext>
            </p:extLst>
          </p:nvPr>
        </p:nvGraphicFramePr>
        <p:xfrm>
          <a:off x="926636" y="815124"/>
          <a:ext cx="588941" cy="965310"/>
        </p:xfrm>
        <a:graphic>
          <a:graphicData uri="http://schemas.openxmlformats.org/drawingml/2006/table">
            <a:tbl>
              <a:tblPr firstRow="1" bandRow="1">
                <a:tableStyleId>{5C22544A-7EE6-4342-B048-85BDC9FD1C3A}</a:tableStyleId>
              </a:tblPr>
              <a:tblGrid>
                <a:gridCol w="588941"/>
              </a:tblGrid>
              <a:tr h="423970">
                <a:tc>
                  <a:txBody>
                    <a:bodyPr/>
                    <a:lstStyle/>
                    <a:p>
                      <a:pPr algn="ctr" rtl="1"/>
                      <a:r>
                        <a:rPr lang="ar-AE" sz="1100" b="1" dirty="0" smtClean="0">
                          <a:solidFill>
                            <a:schemeClr val="bg1"/>
                          </a:solidFill>
                          <a:latin typeface="Sakkal Majalla" panose="02000000000000000000" pitchFamily="2" charset="-78"/>
                          <a:cs typeface="Sakkal Majalla" panose="02000000000000000000" pitchFamily="2" charset="-78"/>
                        </a:rPr>
                        <a:t>وحدة</a:t>
                      </a:r>
                      <a:r>
                        <a:rPr lang="ar-AE" sz="11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1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9" name="Rectangle 8"/>
          <p:cNvSpPr/>
          <p:nvPr/>
        </p:nvSpPr>
        <p:spPr>
          <a:xfrm>
            <a:off x="10048130" y="5227247"/>
            <a:ext cx="1255472" cy="923330"/>
          </a:xfrm>
          <a:prstGeom prst="rect">
            <a:avLst/>
          </a:prstGeom>
        </p:spPr>
        <p:txBody>
          <a:bodyPr wrap="none">
            <a:spAutoFit/>
          </a:bodyPr>
          <a:lstStyle/>
          <a:p>
            <a:pPr algn="r"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القياس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285750" indent="-285750" algn="r" rtl="1">
              <a:lnSpc>
                <a:spcPct val="150000"/>
              </a:lnSpc>
              <a:buBlip>
                <a:blip r:embed="rId2"/>
              </a:buBlip>
            </a:pP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10150856" y="1589655"/>
            <a:ext cx="1189749"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6770680" y="565150"/>
            <a:ext cx="2159567"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التناغم الوظيفي</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3766" t="16150" r="11499" b="10861"/>
          <a:stretch/>
        </p:blipFill>
        <p:spPr>
          <a:xfrm>
            <a:off x="10476648" y="2865806"/>
            <a:ext cx="806171" cy="829743"/>
          </a:xfrm>
          <a:prstGeom prst="rect">
            <a:avLst/>
          </a:prstGeom>
        </p:spPr>
      </p:pic>
      <p:sp>
        <p:nvSpPr>
          <p:cNvPr id="16" name="Rounded Rectangle 15"/>
          <p:cNvSpPr/>
          <p:nvPr/>
        </p:nvSpPr>
        <p:spPr>
          <a:xfrm>
            <a:off x="188042" y="1961351"/>
            <a:ext cx="10288606" cy="3511245"/>
          </a:xfrm>
          <a:prstGeom prst="roundRect">
            <a:avLst/>
          </a:prstGeom>
          <a:noFill/>
          <a:ln>
            <a:solidFill>
              <a:srgbClr val="CC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akkal Majalla" panose="02000000000000000000" pitchFamily="2" charset="-78"/>
              <a:cs typeface="Sakkal Majalla" panose="02000000000000000000" pitchFamily="2" charset="-78"/>
            </a:endParaRPr>
          </a:p>
        </p:txBody>
      </p:sp>
      <p:sp>
        <p:nvSpPr>
          <p:cNvPr id="18" name="Rectangle 17"/>
          <p:cNvSpPr/>
          <p:nvPr/>
        </p:nvSpPr>
        <p:spPr>
          <a:xfrm>
            <a:off x="224616" y="2084043"/>
            <a:ext cx="10052356" cy="3297056"/>
          </a:xfrm>
          <a:prstGeom prst="rect">
            <a:avLst/>
          </a:prstGeom>
          <a:noFill/>
          <a:ln>
            <a:noFill/>
            <a:prstDash val="lgDash"/>
          </a:ln>
        </p:spPr>
        <p:txBody>
          <a:bodyPr wrap="square">
            <a:spAutoFit/>
          </a:bodyPr>
          <a:lstStyle/>
          <a:p>
            <a:pPr marL="285750" indent="-285750" algn="just" rtl="1">
              <a:lnSpc>
                <a:spcPct val="150000"/>
              </a:lnSpc>
              <a:buFont typeface="Arial" panose="020B0604020202020204" pitchFamily="34" charset="0"/>
              <a:buChar char="•"/>
            </a:pPr>
            <a:r>
              <a:rPr lang="ar-AE" sz="1400" dirty="0">
                <a:latin typeface="Sakkal Majalla" panose="02000000000000000000" pitchFamily="2" charset="-78"/>
                <a:cs typeface="Sakkal Majalla" panose="02000000000000000000" pitchFamily="2" charset="-78"/>
              </a:rPr>
              <a:t>يقيس هذا المؤشر نسبة تناغم الموظفين و اهتمامهم بعملهم و انخراطهم به و بمكان العمل كما يقيس مدى ارتباط الموظفين بوظيفتهم و علاقاتهم مع الزملاء و المسؤولين في بيئة العمل. </a:t>
            </a:r>
          </a:p>
          <a:p>
            <a:pPr marL="285750" indent="-285750" algn="just" rtl="1">
              <a:lnSpc>
                <a:spcPct val="150000"/>
              </a:lnSpc>
              <a:buFont typeface="Arial" panose="020B0604020202020204" pitchFamily="34" charset="0"/>
              <a:buChar char="•"/>
            </a:pPr>
            <a:r>
              <a:rPr lang="ar-AE" sz="1400" dirty="0">
                <a:latin typeface="Sakkal Majalla" panose="02000000000000000000" pitchFamily="2" charset="-78"/>
                <a:cs typeface="Sakkal Majalla" panose="02000000000000000000" pitchFamily="2" charset="-78"/>
              </a:rPr>
              <a:t>يقوم مكتب رئاسة مجلس الوزراء الموقر بقياس هذا المؤشر سنويا من خلال استبيان السعادة و الإيجابية في بيئة العمل. </a:t>
            </a:r>
          </a:p>
          <a:p>
            <a:pPr marL="285750" indent="-285750" algn="just" rtl="1">
              <a:lnSpc>
                <a:spcPct val="150000"/>
              </a:lnSpc>
              <a:buFont typeface="Arial" panose="020B0604020202020204" pitchFamily="34" charset="0"/>
              <a:buChar char="•"/>
            </a:pPr>
            <a:r>
              <a:rPr lang="ar-AE" sz="1400" dirty="0">
                <a:latin typeface="Sakkal Majalla" panose="02000000000000000000" pitchFamily="2" charset="-78"/>
                <a:cs typeface="Sakkal Majalla" panose="02000000000000000000" pitchFamily="2" charset="-78"/>
              </a:rPr>
              <a:t> نطاق هذا المؤشر يشمل الموظفين في جميع الفئات الوظيفية (القيادية، 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p>
          <a:p>
            <a:pPr marL="285750" indent="-285750" algn="just" rtl="1">
              <a:lnSpc>
                <a:spcPct val="150000"/>
              </a:lnSpc>
              <a:buFont typeface="Arial" panose="020B0604020202020204" pitchFamily="34" charset="0"/>
              <a:buChar char="•"/>
            </a:pPr>
            <a:r>
              <a:rPr lang="ar-AE" sz="1400" dirty="0">
                <a:latin typeface="Sakkal Majalla" panose="02000000000000000000" pitchFamily="2" charset="-78"/>
                <a:cs typeface="Sakkal Majalla" panose="02000000000000000000" pitchFamily="2" charset="-78"/>
              </a:rPr>
              <a:t>يتم قياس نسبة التناغم  في الجهة الاتحادية من خلال أسئلة </a:t>
            </a:r>
            <a:r>
              <a:rPr lang="en-US" sz="1400" dirty="0">
                <a:latin typeface="Sakkal Majalla" panose="02000000000000000000" pitchFamily="2" charset="-78"/>
                <a:cs typeface="Sakkal Majalla" panose="02000000000000000000" pitchFamily="2" charset="-78"/>
              </a:rPr>
              <a:t>Gallup </a:t>
            </a:r>
            <a:r>
              <a:rPr lang="ar-AE" sz="1400" dirty="0">
                <a:latin typeface="Sakkal Majalla" panose="02000000000000000000" pitchFamily="2" charset="-78"/>
                <a:cs typeface="Sakkal Majalla" panose="02000000000000000000" pitchFamily="2" charset="-78"/>
              </a:rPr>
              <a:t>ال 12 حول التناغم الوظيفي من خلال تقييم شعور الموظفين نحو: (التعلم والنمو والتقدم، ما إذا كان لديهم صديق غالٍ في العمل، ما إذا كانوا يشعرون بأن الموظفين الآخرين ملتزمون بأداء عمل يتميز بالجودة، ما إذا كانوا يؤمنون برسالة جهتهم وأهدافها، ما إذا كانوا يشعرون بأن رأيهم مهم، ما هي أفكارهم حول فرص التطور، ما إذا كان يوجد أحد يهتم لأمرهم، ما إذا كانوا يتلقون التقدير المناسب مقابل عملهم، ما إذا كانت لديهم الفرصة للقيام غالبًا بما يتقنونه، ما إذا كانوا يتلقون الدعم مع المواد والأجهزة المناسبة، ما إذا كانوا يعلمون على الأقل ما هو المتوقع منهم في العمل).</a:t>
            </a:r>
          </a:p>
          <a:p>
            <a:pPr marL="285750" indent="-285750" algn="just" rtl="1">
              <a:lnSpc>
                <a:spcPct val="150000"/>
              </a:lnSpc>
              <a:buFont typeface="Arial" panose="020B0604020202020204" pitchFamily="34" charset="0"/>
              <a:buChar char="•"/>
            </a:pPr>
            <a:r>
              <a:rPr lang="ar-AE" sz="1400" dirty="0">
                <a:latin typeface="Sakkal Majalla" panose="02000000000000000000" pitchFamily="2" charset="-78"/>
                <a:cs typeface="Sakkal Majalla" panose="02000000000000000000" pitchFamily="2" charset="-78"/>
              </a:rPr>
              <a:t>يتم تقييم الأسئلة وفقا لمقياس مكون من 5 نقاط، حيث 5 تعني أوافق بشدة و 1 يعني اعارض بشدة.</a:t>
            </a:r>
          </a:p>
          <a:p>
            <a:pPr marL="285750" indent="-285750" algn="just" rtl="1">
              <a:lnSpc>
                <a:spcPct val="150000"/>
              </a:lnSpc>
              <a:buFont typeface="Arial" panose="020B0604020202020204" pitchFamily="34" charset="0"/>
              <a:buChar char="•"/>
            </a:pPr>
            <a:r>
              <a:rPr lang="ar-AE" sz="1400" dirty="0">
                <a:latin typeface="Sakkal Majalla" panose="02000000000000000000" pitchFamily="2" charset="-78"/>
                <a:cs typeface="Sakkal Majalla" panose="02000000000000000000" pitchFamily="2" charset="-78"/>
              </a:rPr>
              <a:t>يتم احتساب نسبة الإيجابية في بيئة العمل من خلال احتساب معدل نتائج (5) «الموافقين بشدة» فقط في كافة أسئلة الاستبيان. </a:t>
            </a:r>
            <a:endParaRPr lang="en-US" sz="1400" dirty="0">
              <a:latin typeface="Sakkal Majalla" panose="02000000000000000000" pitchFamily="2" charset="-78"/>
              <a:cs typeface="Sakkal Majalla" panose="02000000000000000000" pitchFamily="2" charset="-78"/>
            </a:endParaRPr>
          </a:p>
        </p:txBody>
      </p:sp>
      <p:sp>
        <p:nvSpPr>
          <p:cNvPr id="17" name="Round Same Side Corner Rectangle 16"/>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0" name="Group 19"/>
          <p:cNvGrpSpPr/>
          <p:nvPr/>
        </p:nvGrpSpPr>
        <p:grpSpPr>
          <a:xfrm rot="5400000">
            <a:off x="11469348" y="1447264"/>
            <a:ext cx="676330" cy="712800"/>
            <a:chOff x="8586654" y="1180188"/>
            <a:chExt cx="676330" cy="712800"/>
          </a:xfrm>
        </p:grpSpPr>
        <p:sp>
          <p:nvSpPr>
            <p:cNvPr id="21" name="Pentagon 2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182953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30727" y="6382113"/>
            <a:ext cx="496552" cy="365125"/>
          </a:xfrm>
          <a:solidFill>
            <a:srgbClr val="B68A35"/>
          </a:solidFill>
        </p:spPr>
        <p:txBody>
          <a:bodyPr/>
          <a:lstStyle/>
          <a:p>
            <a:pPr algn="ctr"/>
            <a:fld id="{56427F38-63A5-4D63-9399-D970397CA46A}" type="slidenum">
              <a:rPr lang="en-US" smtClean="0">
                <a:solidFill>
                  <a:schemeClr val="bg1"/>
                </a:solidFill>
              </a:rPr>
              <a:pPr algn="ctr"/>
              <a:t>67</a:t>
            </a:fld>
            <a:endParaRPr lang="en-US">
              <a:solidFill>
                <a:schemeClr val="bg1"/>
              </a:solidFill>
            </a:endParaRPr>
          </a:p>
        </p:txBody>
      </p:sp>
      <p:sp>
        <p:nvSpPr>
          <p:cNvPr id="3" name="Round Same Side Corner Rectangle 2"/>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18899" y="102675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579326926"/>
              </p:ext>
            </p:extLst>
          </p:nvPr>
        </p:nvGraphicFramePr>
        <p:xfrm>
          <a:off x="670925" y="5656366"/>
          <a:ext cx="10081256" cy="670560"/>
        </p:xfrm>
        <a:graphic>
          <a:graphicData uri="http://schemas.openxmlformats.org/drawingml/2006/table">
            <a:tbl>
              <a:tblPr rtl="1" firstRow="1" bandRow="1">
                <a:tableStyleId>{21E4AEA4-8DFA-4A89-87EB-49C32662AFE0}</a:tableStyleId>
              </a:tblPr>
              <a:tblGrid>
                <a:gridCol w="4069331"/>
                <a:gridCol w="6011925"/>
              </a:tblGrid>
              <a:tr h="325440">
                <a:tc>
                  <a:txBody>
                    <a:bodyPr/>
                    <a:lstStyle/>
                    <a:p>
                      <a:pPr algn="ctr"/>
                      <a:r>
                        <a:rPr lang="ar-AE" sz="1600" b="1" dirty="0" smtClean="0">
                          <a:solidFill>
                            <a:schemeClr val="bg1"/>
                          </a:solidFill>
                          <a:latin typeface="Sakkal Majalla" panose="02000000000000000000" pitchFamily="2" charset="-78"/>
                          <a:cs typeface="Sakkal Majalla" panose="02000000000000000000" pitchFamily="2" charset="-78"/>
                        </a:rPr>
                        <a:t>معادلة</a:t>
                      </a:r>
                      <a:r>
                        <a:rPr lang="ar-AE" sz="16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600" b="1" dirty="0" smtClean="0">
                          <a:solidFill>
                            <a:schemeClr val="bg1"/>
                          </a:solidFill>
                          <a:latin typeface="Sakkal Majalla" panose="02000000000000000000" pitchFamily="2" charset="-78"/>
                          <a:cs typeface="Sakkal Majalla" panose="02000000000000000000" pitchFamily="2" charset="-78"/>
                        </a:rPr>
                        <a:t>المصدر</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نتيجة استبيان السعادة والايجابية في بيئة العمل </a:t>
                      </a:r>
                      <a:endParaRPr lang="ar-AE" sz="1600" b="1"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تقرير نتائج دراسة السعادة و الإيجابية في بيئة العمل </a:t>
                      </a:r>
                      <a:r>
                        <a:rPr lang="ar-AE" sz="1200" b="1"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(المعد من قبل مكتب رئاسة مجلس الوزراء)</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61464291"/>
              </p:ext>
            </p:extLst>
          </p:nvPr>
        </p:nvGraphicFramePr>
        <p:xfrm>
          <a:off x="2446800" y="1106804"/>
          <a:ext cx="588941" cy="971473"/>
        </p:xfrm>
        <a:graphic>
          <a:graphicData uri="http://schemas.openxmlformats.org/drawingml/2006/table">
            <a:tbl>
              <a:tblPr firstRow="1" bandRow="1">
                <a:tableStyleId>{5C22544A-7EE6-4342-B048-85BDC9FD1C3A}</a:tableStyleId>
              </a:tblPr>
              <a:tblGrid>
                <a:gridCol w="588941"/>
              </a:tblGrid>
              <a:tr h="416576">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04626681"/>
              </p:ext>
            </p:extLst>
          </p:nvPr>
        </p:nvGraphicFramePr>
        <p:xfrm>
          <a:off x="1634647" y="1090297"/>
          <a:ext cx="588941" cy="977944"/>
        </p:xfrm>
        <a:graphic>
          <a:graphicData uri="http://schemas.openxmlformats.org/drawingml/2006/table">
            <a:tbl>
              <a:tblPr firstRow="1" bandRow="1">
                <a:tableStyleId>{5C22544A-7EE6-4342-B048-85BDC9FD1C3A}</a:tableStyleId>
              </a:tblPr>
              <a:tblGrid>
                <a:gridCol w="588941"/>
              </a:tblGrid>
              <a:tr h="421525">
                <a:tc>
                  <a:txBody>
                    <a:bodyPr/>
                    <a:lstStyle/>
                    <a:p>
                      <a:pPr marL="0" algn="ctr" defTabSz="914400" rtl="1" eaLnBrk="1" latinLnBrk="0" hangingPunct="1"/>
                      <a:r>
                        <a:rPr lang="ar-AE" sz="11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1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1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91920318"/>
              </p:ext>
            </p:extLst>
          </p:nvPr>
        </p:nvGraphicFramePr>
        <p:xfrm>
          <a:off x="895463" y="1116463"/>
          <a:ext cx="588941" cy="965310"/>
        </p:xfrm>
        <a:graphic>
          <a:graphicData uri="http://schemas.openxmlformats.org/drawingml/2006/table">
            <a:tbl>
              <a:tblPr firstRow="1" bandRow="1">
                <a:tableStyleId>{5C22544A-7EE6-4342-B048-85BDC9FD1C3A}</a:tableStyleId>
              </a:tblPr>
              <a:tblGrid>
                <a:gridCol w="588941"/>
              </a:tblGrid>
              <a:tr h="423970">
                <a:tc>
                  <a:txBody>
                    <a:bodyPr/>
                    <a:lstStyle/>
                    <a:p>
                      <a:pPr algn="ctr" rtl="1"/>
                      <a:r>
                        <a:rPr lang="ar-AE" sz="1100" b="1" dirty="0" smtClean="0">
                          <a:solidFill>
                            <a:schemeClr val="bg1"/>
                          </a:solidFill>
                          <a:latin typeface="Sakkal Majalla" panose="02000000000000000000" pitchFamily="2" charset="-78"/>
                          <a:cs typeface="Sakkal Majalla" panose="02000000000000000000" pitchFamily="2" charset="-78"/>
                        </a:rPr>
                        <a:t>وحدة</a:t>
                      </a:r>
                      <a:r>
                        <a:rPr lang="ar-AE" sz="11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1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1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9" name="Rectangle 8"/>
          <p:cNvSpPr/>
          <p:nvPr/>
        </p:nvSpPr>
        <p:spPr>
          <a:xfrm>
            <a:off x="9884494" y="5093872"/>
            <a:ext cx="1255472" cy="923330"/>
          </a:xfrm>
          <a:prstGeom prst="rect">
            <a:avLst/>
          </a:prstGeom>
        </p:spPr>
        <p:txBody>
          <a:bodyPr wrap="none">
            <a:spAutoFit/>
          </a:bodyPr>
          <a:lstStyle/>
          <a:p>
            <a:pPr algn="r"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القياس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285750" indent="-285750" algn="r" rtl="1">
              <a:lnSpc>
                <a:spcPct val="150000"/>
              </a:lnSpc>
              <a:buBlip>
                <a:blip r:embed="rId2"/>
              </a:buBlip>
            </a:pP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9917356" y="1606491"/>
            <a:ext cx="1189749"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6879686" y="565150"/>
            <a:ext cx="2050561"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الولاء الوظيفي </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77" y="2986540"/>
            <a:ext cx="1144407" cy="1144407"/>
          </a:xfrm>
          <a:prstGeom prst="rect">
            <a:avLst/>
          </a:prstGeom>
        </p:spPr>
      </p:pic>
      <p:sp>
        <p:nvSpPr>
          <p:cNvPr id="19" name="Rectangle 18"/>
          <p:cNvSpPr/>
          <p:nvPr/>
        </p:nvSpPr>
        <p:spPr>
          <a:xfrm>
            <a:off x="670925" y="2038388"/>
            <a:ext cx="9139764" cy="3416320"/>
          </a:xfrm>
          <a:prstGeom prst="rect">
            <a:avLst/>
          </a:prstGeom>
          <a:noFill/>
          <a:ln>
            <a:noFill/>
            <a:prstDash val="lgDash"/>
          </a:ln>
        </p:spPr>
        <p:txBody>
          <a:bodyPr wrap="square">
            <a:spAutoFit/>
          </a:bodyPr>
          <a:lstStyle/>
          <a:p>
            <a:pPr algn="justLow" rtl="1">
              <a:lnSpc>
                <a:spcPct val="150000"/>
              </a:lnSpc>
            </a:pPr>
            <a:endParaRPr lang="ar-AE" sz="1600" b="1" dirty="0">
              <a:solidFill>
                <a:srgbClr val="C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يقيس هذا المؤشر نسبة  ولاء الموظفين لمكان عملهم و يقوم مكتب رئاسة مجلس الوزراء الموقر بقياس هذا المؤشر سنويا من خلال استبيان السعادة و الإيجابية في بيئة العمل. </a:t>
            </a:r>
          </a:p>
          <a:p>
            <a:pPr marL="285750" indent="-2857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 نطاق هذا المؤشر يشمل الموظفين في جميع الفئات الوظيفية (القيادية، الإشرافية، التنفيذية، التخصصية والفنية شاملا موظفي الواجهة)، باستثناء أعضاء القيادة العليا (معالي الوزراء وسعادة الوكلاء والمدراء العموم ومن في حكمهم) والوظائف الخدمية (المستخدمين والعمال ومن في حكمهم). </a:t>
            </a:r>
          </a:p>
          <a:p>
            <a:pPr marL="285750" indent="-2857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 يتم قياس مؤشر الولاء الوظيفي من خلال سؤالين ( أشعر بالفخر من أني أعمل لصالح الجهة، بعد سنتين أرى نفسي مستمرا في العمل لصالح الجهة التي أعمل فيها حاليا)</a:t>
            </a:r>
          </a:p>
          <a:p>
            <a:pPr marL="285750" indent="-2857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يتم تقييم الأسئلة وفقا لمقياس مكون من 5 نقاط، حيث 5 تعني «أوافق بشدة» و 1 يعني «اعارض بشد.»</a:t>
            </a:r>
          </a:p>
          <a:p>
            <a:pPr marL="285750" indent="-2857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يتم احتساب الولاء الوظيفي من خلال احتساب معدل النتائج للسؤالين و ذلك عن طريق جمع  نسبة  (5) «أوافق بشدة» و نسبة (4) «أوافق». </a:t>
            </a:r>
            <a:endParaRPr lang="en-US" sz="1600" dirty="0">
              <a:latin typeface="Sakkal Majalla" panose="02000000000000000000" pitchFamily="2" charset="-78"/>
              <a:cs typeface="Sakkal Majalla" panose="02000000000000000000" pitchFamily="2" charset="-78"/>
            </a:endParaRPr>
          </a:p>
        </p:txBody>
      </p:sp>
      <p:sp>
        <p:nvSpPr>
          <p:cNvPr id="20" name="Rounded Rectangle 19"/>
          <p:cNvSpPr/>
          <p:nvPr/>
        </p:nvSpPr>
        <p:spPr>
          <a:xfrm>
            <a:off x="679003" y="2318197"/>
            <a:ext cx="9379397" cy="3136511"/>
          </a:xfrm>
          <a:prstGeom prst="roundRect">
            <a:avLst/>
          </a:prstGeom>
          <a:noFill/>
          <a:ln>
            <a:solidFill>
              <a:srgbClr val="CC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21" name="Pentagon 2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1428502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68</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5646057" y="629608"/>
            <a:ext cx="442096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073745" y="590138"/>
            <a:ext cx="1571264"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المخالفات</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30" name="Table 29"/>
          <p:cNvGraphicFramePr>
            <a:graphicFrameLocks noGrp="1"/>
          </p:cNvGraphicFramePr>
          <p:nvPr>
            <p:extLst>
              <p:ext uri="{D42A27DB-BD31-4B8C-83A1-F6EECF244321}">
                <p14:modId xmlns:p14="http://schemas.microsoft.com/office/powerpoint/2010/main" val="4112427715"/>
              </p:ext>
            </p:extLst>
          </p:nvPr>
        </p:nvGraphicFramePr>
        <p:xfrm>
          <a:off x="2860402" y="1058736"/>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948481011"/>
              </p:ext>
            </p:extLst>
          </p:nvPr>
        </p:nvGraphicFramePr>
        <p:xfrm>
          <a:off x="1782076" y="1062787"/>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377218853"/>
              </p:ext>
            </p:extLst>
          </p:nvPr>
        </p:nvGraphicFramePr>
        <p:xfrm>
          <a:off x="318388" y="1064521"/>
          <a:ext cx="1333401" cy="100309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مخالفة</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لكل موظف</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1" name="Rectangle 10"/>
          <p:cNvSpPr/>
          <p:nvPr/>
        </p:nvSpPr>
        <p:spPr>
          <a:xfrm>
            <a:off x="289059" y="2359686"/>
            <a:ext cx="10938310" cy="13964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المؤشر </a:t>
            </a:r>
            <a:r>
              <a:rPr lang="ar-AE" dirty="0" smtClean="0">
                <a:solidFill>
                  <a:prstClr val="black"/>
                </a:solidFill>
                <a:latin typeface="Sakkal Majalla" panose="02000000000000000000" pitchFamily="2" charset="-78"/>
                <a:cs typeface="Sakkal Majalla" panose="02000000000000000000" pitchFamily="2" charset="-78"/>
              </a:rPr>
              <a:t>نسبة المخالفات </a:t>
            </a:r>
            <a:r>
              <a:rPr lang="ar-AE" dirty="0">
                <a:solidFill>
                  <a:prstClr val="black"/>
                </a:solidFill>
                <a:latin typeface="Sakkal Majalla" panose="02000000000000000000" pitchFamily="2" charset="-78"/>
                <a:cs typeface="Sakkal Majalla" panose="02000000000000000000" pitchFamily="2" charset="-78"/>
              </a:rPr>
              <a:t>المعتمدة في الجهة من قبل لجان المخالفات والموثقة عبر شاشات بياناتي او اي نظام الكتروني آخر </a:t>
            </a:r>
            <a:r>
              <a:rPr lang="ar-AE" b="1" dirty="0">
                <a:solidFill>
                  <a:prstClr val="black"/>
                </a:solidFill>
                <a:latin typeface="Sakkal Majalla" panose="02000000000000000000" pitchFamily="2" charset="-78"/>
                <a:cs typeface="Sakkal Majalla" panose="02000000000000000000" pitchFamily="2" charset="-78"/>
              </a:rPr>
              <a:t>.</a:t>
            </a:r>
          </a:p>
          <a:p>
            <a:pPr marL="285750" indent="-285750" algn="r" rtl="1">
              <a:buBlip>
                <a:blip r:embed="rId2"/>
              </a:buBlip>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Blip>
                <a:blip r:embed="rId2"/>
              </a:buBlip>
            </a:pPr>
            <a:r>
              <a:rPr lang="ar-AE" dirty="0" smtClean="0">
                <a:solidFill>
                  <a:prstClr val="black"/>
                </a:solidFill>
                <a:latin typeface="Sakkal Majalla" panose="02000000000000000000" pitchFamily="2" charset="-78"/>
                <a:cs typeface="Sakkal Majalla" panose="02000000000000000000" pitchFamily="2" charset="-78"/>
              </a:rPr>
              <a:t>تم </a:t>
            </a:r>
            <a:r>
              <a:rPr lang="ar-AE" dirty="0">
                <a:solidFill>
                  <a:prstClr val="black"/>
                </a:solidFill>
                <a:latin typeface="Sakkal Majalla" panose="02000000000000000000" pitchFamily="2" charset="-78"/>
                <a:cs typeface="Sakkal Majalla" panose="02000000000000000000" pitchFamily="2" charset="-78"/>
              </a:rPr>
              <a:t>اطلاق النظام الالكتروني المحدث للمخالفات والتظلمات في عام 2016 والتي مكّن الجهات الاتحادية من ادخال بيانتها بدقة أكثر مما ساهم في تسريع وتيرة عمل لجان المخالفات والتظلمات في الجهات الاتحادية </a:t>
            </a:r>
            <a:r>
              <a:rPr lang="ar-AE" dirty="0" err="1">
                <a:solidFill>
                  <a:prstClr val="black"/>
                </a:solidFill>
                <a:latin typeface="Sakkal Majalla" panose="02000000000000000000" pitchFamily="2" charset="-78"/>
                <a:cs typeface="Sakkal Majalla" panose="02000000000000000000" pitchFamily="2" charset="-78"/>
              </a:rPr>
              <a:t>وحوكمتها</a:t>
            </a:r>
            <a:r>
              <a:rPr lang="ar-AE" dirty="0">
                <a:solidFill>
                  <a:prstClr val="black"/>
                </a:solidFill>
                <a:latin typeface="Sakkal Majalla" panose="02000000000000000000" pitchFamily="2" charset="-78"/>
                <a:cs typeface="Sakkal Majalla" panose="02000000000000000000" pitchFamily="2" charset="-78"/>
              </a:rPr>
              <a:t> بشكل أفضل</a:t>
            </a:r>
          </a:p>
        </p:txBody>
      </p:sp>
      <p:sp>
        <p:nvSpPr>
          <p:cNvPr id="12" name="Rectangle 11"/>
          <p:cNvSpPr/>
          <p:nvPr/>
        </p:nvSpPr>
        <p:spPr>
          <a:xfrm>
            <a:off x="9991305" y="1830265"/>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094673" y="3899519"/>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4102279361"/>
              </p:ext>
            </p:extLst>
          </p:nvPr>
        </p:nvGraphicFramePr>
        <p:xfrm>
          <a:off x="497759" y="4516067"/>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algn="ctr" rtl="1" fontAlgn="t"/>
                      <a:r>
                        <a:rPr lang="ar-AE" b="1" dirty="0" smtClean="0">
                          <a:solidFill>
                            <a:schemeClr val="tx1"/>
                          </a:solidFill>
                          <a:latin typeface="Sakkal Majalla" panose="02000000000000000000" pitchFamily="2" charset="-78"/>
                          <a:cs typeface="Sakkal Majalla" panose="02000000000000000000" pitchFamily="2" charset="-78"/>
                        </a:rPr>
                        <a:t>اجمالي عدد الموظفين في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algn="ctr" defTabSz="914400" rtl="1" eaLnBrk="1" fontAlgn="t" latinLnBrk="0" hangingPunct="1"/>
                      <a:r>
                        <a:rPr lang="ar-AE" sz="1800" b="1" kern="1200" dirty="0" smtClean="0">
                          <a:solidFill>
                            <a:schemeClr val="tx1"/>
                          </a:solidFill>
                          <a:latin typeface="Sakkal Majalla" panose="02000000000000000000" pitchFamily="2" charset="-78"/>
                          <a:ea typeface="+mn-ea"/>
                          <a:cs typeface="Sakkal Majalla" panose="02000000000000000000" pitchFamily="2" charset="-78"/>
                        </a:rPr>
                        <a:t>عدد المخالفات</a:t>
                      </a:r>
                      <a:endParaRPr lang="ar-AE"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527792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9059" y="6382113"/>
            <a:ext cx="560947" cy="365125"/>
          </a:xfrm>
          <a:solidFill>
            <a:srgbClr val="B68A35"/>
          </a:solidFill>
        </p:spPr>
        <p:txBody>
          <a:bodyPr/>
          <a:lstStyle/>
          <a:p>
            <a:pPr algn="ctr"/>
            <a:fld id="{56427F38-63A5-4D63-9399-D970397CA46A}" type="slidenum">
              <a:rPr lang="en-US" smtClean="0">
                <a:solidFill>
                  <a:schemeClr val="bg1"/>
                </a:solidFill>
              </a:rPr>
              <a:pPr algn="ctr"/>
              <a:t>69</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5646057" y="629608"/>
            <a:ext cx="442096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66119" y="607390"/>
            <a:ext cx="3038011"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التظلمات التي تم البت فيها</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30" name="Table 29"/>
          <p:cNvGraphicFramePr>
            <a:graphicFrameLocks noGrp="1"/>
          </p:cNvGraphicFramePr>
          <p:nvPr>
            <p:extLst/>
          </p:nvPr>
        </p:nvGraphicFramePr>
        <p:xfrm>
          <a:off x="2725319" y="1204210"/>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1" name="Table 30"/>
          <p:cNvGraphicFramePr>
            <a:graphicFrameLocks noGrp="1"/>
          </p:cNvGraphicFramePr>
          <p:nvPr>
            <p:extLst/>
          </p:nvPr>
        </p:nvGraphicFramePr>
        <p:xfrm>
          <a:off x="1646993" y="1208261"/>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التناقص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176523865"/>
              </p:ext>
            </p:extLst>
          </p:nvPr>
        </p:nvGraphicFramePr>
        <p:xfrm>
          <a:off x="183305" y="1209995"/>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1" name="Rectangle 10"/>
          <p:cNvSpPr/>
          <p:nvPr/>
        </p:nvSpPr>
        <p:spPr>
          <a:xfrm>
            <a:off x="205467" y="2459189"/>
            <a:ext cx="10979121" cy="13964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المؤشر نسبة التظلمات التي تم </a:t>
            </a:r>
            <a:r>
              <a:rPr lang="ar-AE" dirty="0" smtClean="0">
                <a:solidFill>
                  <a:prstClr val="black"/>
                </a:solidFill>
                <a:latin typeface="Sakkal Majalla" panose="02000000000000000000" pitchFamily="2" charset="-78"/>
                <a:cs typeface="Sakkal Majalla" panose="02000000000000000000" pitchFamily="2" charset="-78"/>
              </a:rPr>
              <a:t>البت فيها عبر لجان التظلمات والموثقة </a:t>
            </a:r>
            <a:r>
              <a:rPr lang="ar-AE" dirty="0">
                <a:solidFill>
                  <a:prstClr val="black"/>
                </a:solidFill>
                <a:latin typeface="Sakkal Majalla" panose="02000000000000000000" pitchFamily="2" charset="-78"/>
                <a:cs typeface="Sakkal Majalla" panose="02000000000000000000" pitchFamily="2" charset="-78"/>
              </a:rPr>
              <a:t>عبر نظام بياناتي او اي نظام الإلكتروني آخر</a:t>
            </a:r>
            <a:r>
              <a:rPr lang="ar-AE" b="1" dirty="0" smtClean="0">
                <a:solidFill>
                  <a:prstClr val="black"/>
                </a:solidFill>
                <a:latin typeface="Sakkal Majalla" panose="02000000000000000000" pitchFamily="2" charset="-78"/>
                <a:cs typeface="Sakkal Majalla" panose="02000000000000000000" pitchFamily="2" charset="-78"/>
              </a:rPr>
              <a:t>.</a:t>
            </a:r>
            <a:endParaRPr lang="ar-AE" b="1" dirty="0">
              <a:solidFill>
                <a:prstClr val="black"/>
              </a:solidFill>
              <a:latin typeface="Sakkal Majalla" panose="02000000000000000000" pitchFamily="2" charset="-78"/>
              <a:cs typeface="Sakkal Majalla" panose="02000000000000000000" pitchFamily="2" charset="-78"/>
            </a:endParaRPr>
          </a:p>
          <a:p>
            <a:pPr marL="285750" indent="-285750" algn="r" rtl="1">
              <a:buBlip>
                <a:blip r:embed="rId2"/>
              </a:buBlip>
            </a:pPr>
            <a:endParaRPr lang="ar-AE" dirty="0" smtClean="0">
              <a:solidFill>
                <a:prstClr val="black"/>
              </a:solidFill>
              <a:latin typeface="Sakkal Majalla" panose="02000000000000000000" pitchFamily="2" charset="-78"/>
              <a:cs typeface="Sakkal Majalla" panose="02000000000000000000" pitchFamily="2" charset="-78"/>
            </a:endParaRPr>
          </a:p>
          <a:p>
            <a:pPr marL="285750" indent="-285750" algn="r" rtl="1">
              <a:buBlip>
                <a:blip r:embed="rId2"/>
              </a:buBlip>
            </a:pPr>
            <a:r>
              <a:rPr lang="ar-AE" dirty="0" smtClean="0">
                <a:solidFill>
                  <a:prstClr val="black"/>
                </a:solidFill>
                <a:latin typeface="Sakkal Majalla" panose="02000000000000000000" pitchFamily="2" charset="-78"/>
                <a:cs typeface="Sakkal Majalla" panose="02000000000000000000" pitchFamily="2" charset="-78"/>
              </a:rPr>
              <a:t>تم </a:t>
            </a:r>
            <a:r>
              <a:rPr lang="ar-AE" dirty="0">
                <a:solidFill>
                  <a:prstClr val="black"/>
                </a:solidFill>
                <a:latin typeface="Sakkal Majalla" panose="02000000000000000000" pitchFamily="2" charset="-78"/>
                <a:cs typeface="Sakkal Majalla" panose="02000000000000000000" pitchFamily="2" charset="-78"/>
              </a:rPr>
              <a:t>اطلاق النظام الالكتروني المحدث للمخالفات والتظلمات في عام 2016 والتي مكّن الجهات الاتحادية من ادخال بيانتها بدقة أكثر مما ساهم في تسريع وتيرة عمل لجان المخالفات والتظلمات في الجهات الاتحادية </a:t>
            </a:r>
            <a:r>
              <a:rPr lang="ar-AE" dirty="0" err="1">
                <a:solidFill>
                  <a:prstClr val="black"/>
                </a:solidFill>
                <a:latin typeface="Sakkal Majalla" panose="02000000000000000000" pitchFamily="2" charset="-78"/>
                <a:cs typeface="Sakkal Majalla" panose="02000000000000000000" pitchFamily="2" charset="-78"/>
              </a:rPr>
              <a:t>وحوكمتها</a:t>
            </a:r>
            <a:r>
              <a:rPr lang="ar-AE" dirty="0">
                <a:solidFill>
                  <a:prstClr val="black"/>
                </a:solidFill>
                <a:latin typeface="Sakkal Majalla" panose="02000000000000000000" pitchFamily="2" charset="-78"/>
                <a:cs typeface="Sakkal Majalla" panose="02000000000000000000" pitchFamily="2" charset="-78"/>
              </a:rPr>
              <a:t> بشكل أفضل</a:t>
            </a:r>
          </a:p>
        </p:txBody>
      </p:sp>
      <p:sp>
        <p:nvSpPr>
          <p:cNvPr id="12" name="Rectangle 11"/>
          <p:cNvSpPr/>
          <p:nvPr/>
        </p:nvSpPr>
        <p:spPr>
          <a:xfrm>
            <a:off x="10067023" y="1781531"/>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3" name="Rectangle 12"/>
          <p:cNvSpPr/>
          <p:nvPr/>
        </p:nvSpPr>
        <p:spPr>
          <a:xfrm>
            <a:off x="10152459" y="4045630"/>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3526198466"/>
              </p:ext>
            </p:extLst>
          </p:nvPr>
        </p:nvGraphicFramePr>
        <p:xfrm>
          <a:off x="512443" y="4695534"/>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marL="0" marR="0" indent="0" algn="ctr" defTabSz="914400" rtl="1" eaLnBrk="1" fontAlgn="t" latinLnBrk="0" hangingPunct="1">
                        <a:lnSpc>
                          <a:spcPct val="100000"/>
                        </a:lnSpc>
                        <a:spcBef>
                          <a:spcPts val="0"/>
                        </a:spcBef>
                        <a:spcAft>
                          <a:spcPts val="0"/>
                        </a:spcAft>
                        <a:buClrTx/>
                        <a:buSzTx/>
                        <a:buFontTx/>
                        <a:buNone/>
                        <a:tabLst/>
                        <a:defRPr/>
                      </a:pPr>
                      <a:r>
                        <a:rPr lang="ar-AE" sz="1800" b="1" kern="1200" dirty="0" smtClean="0">
                          <a:solidFill>
                            <a:schemeClr val="tx1"/>
                          </a:solidFill>
                          <a:latin typeface="Sakkal Majalla" panose="02000000000000000000" pitchFamily="2" charset="-78"/>
                          <a:ea typeface="+mn-ea"/>
                          <a:cs typeface="Sakkal Majalla" panose="02000000000000000000" pitchFamily="2" charset="-78"/>
                        </a:rPr>
                        <a:t>اجمالي التظلمات لدى الجهة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t" latinLnBrk="0" hangingPunct="1">
                        <a:lnSpc>
                          <a:spcPct val="100000"/>
                        </a:lnSpc>
                        <a:spcBef>
                          <a:spcPts val="0"/>
                        </a:spcBef>
                        <a:spcAft>
                          <a:spcPts val="0"/>
                        </a:spcAft>
                        <a:buClrTx/>
                        <a:buSzTx/>
                        <a:buFontTx/>
                        <a:buNone/>
                        <a:tabLst/>
                        <a:defRPr/>
                      </a:pPr>
                      <a:r>
                        <a:rPr lang="ar-AE" sz="1800" b="1" kern="1200" dirty="0" smtClean="0">
                          <a:solidFill>
                            <a:schemeClr val="tx1"/>
                          </a:solidFill>
                          <a:latin typeface="Sakkal Majalla" panose="02000000000000000000" pitchFamily="2" charset="-78"/>
                          <a:ea typeface="+mn-ea"/>
                          <a:cs typeface="Sakkal Majalla" panose="02000000000000000000" pitchFamily="2" charset="-78"/>
                        </a:rPr>
                        <a:t>عدد التظلمات التي تم البت فيها </a:t>
                      </a:r>
                      <a:endParaRPr lang="en-US"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5" name="Round Same Side Corner Rectangle 14"/>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7" name="Group 16"/>
          <p:cNvGrpSpPr/>
          <p:nvPr/>
        </p:nvGrpSpPr>
        <p:grpSpPr>
          <a:xfrm rot="5400000">
            <a:off x="11469348" y="1447264"/>
            <a:ext cx="676330" cy="712800"/>
            <a:chOff x="8586654" y="1180188"/>
            <a:chExt cx="676330" cy="712800"/>
          </a:xfrm>
        </p:grpSpPr>
        <p:sp>
          <p:nvSpPr>
            <p:cNvPr id="18" name="Pentagon 17"/>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402182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5961" y="6352670"/>
            <a:ext cx="473479" cy="365125"/>
          </a:xfrm>
          <a:solidFill>
            <a:srgbClr val="B68A35"/>
          </a:solidFill>
        </p:spPr>
        <p:txBody>
          <a:bodyPr/>
          <a:lstStyle/>
          <a:p>
            <a:pPr algn="ctr"/>
            <a:fld id="{56427F38-63A5-4D63-9399-D970397CA46A}" type="slidenum">
              <a:rPr lang="en-US" smtClean="0">
                <a:solidFill>
                  <a:schemeClr val="bg1"/>
                </a:solidFill>
              </a:rPr>
              <a:pPr algn="ctr"/>
              <a:t>7</a:t>
            </a:fld>
            <a:endParaRPr lang="en-US" dirty="0">
              <a:solidFill>
                <a:schemeClr val="bg1"/>
              </a:solidFill>
            </a:endParaRPr>
          </a:p>
        </p:txBody>
      </p:sp>
      <p:sp>
        <p:nvSpPr>
          <p:cNvPr id="4" name="Round Diagonal Corner Rectangle 3"/>
          <p:cNvSpPr/>
          <p:nvPr/>
        </p:nvSpPr>
        <p:spPr>
          <a:xfrm>
            <a:off x="6489772" y="3137958"/>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074555" y="3113197"/>
            <a:ext cx="722966" cy="707886"/>
          </a:xfrm>
          <a:prstGeom prst="rect">
            <a:avLst/>
          </a:prstGeom>
        </p:spPr>
        <p:txBody>
          <a:bodyPr wrap="square">
            <a:spAutoFit/>
          </a:bodyPr>
          <a:lstStyle/>
          <a:p>
            <a:pPr algn="ctr"/>
            <a:r>
              <a:rPr lang="ar-AE" sz="4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en-US" sz="4000" b="1" dirty="0">
              <a:solidFill>
                <a:schemeClr val="bg1"/>
              </a:solidFill>
              <a:effectLst>
                <a:outerShdw blurRad="38100" dist="38100" dir="2700000" algn="tl">
                  <a:srgbClr val="000000">
                    <a:alpha val="43137"/>
                  </a:srgbClr>
                </a:outerShdw>
              </a:effectLst>
            </a:endParaRPr>
          </a:p>
        </p:txBody>
      </p:sp>
      <p:sp>
        <p:nvSpPr>
          <p:cNvPr id="9" name="Round Diagonal Corner Rectangle 8"/>
          <p:cNvSpPr/>
          <p:nvPr/>
        </p:nvSpPr>
        <p:spPr>
          <a:xfrm>
            <a:off x="9218623" y="3062310"/>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rot="5400000">
            <a:off x="8598307" y="3172444"/>
            <a:ext cx="558547" cy="712800"/>
            <a:chOff x="8586654" y="1180188"/>
            <a:chExt cx="676330" cy="712800"/>
          </a:xfrm>
        </p:grpSpPr>
        <p:sp>
          <p:nvSpPr>
            <p:cNvPr id="11" name="Pentagon 1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454697" y="3127798"/>
            <a:ext cx="722966" cy="707886"/>
          </a:xfrm>
          <a:prstGeom prst="rect">
            <a:avLst/>
          </a:prstGeom>
        </p:spPr>
        <p:txBody>
          <a:bodyPr wrap="square">
            <a:spAutoFit/>
          </a:bodyPr>
          <a:lstStyle/>
          <a:p>
            <a:pPr algn="ctr"/>
            <a:r>
              <a:rPr lang="ar-AE" sz="4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en-US" sz="4000" b="1" dirty="0">
              <a:solidFill>
                <a:schemeClr val="bg1"/>
              </a:solidFill>
              <a:effectLst>
                <a:outerShdw blurRad="38100" dist="38100" dir="2700000" algn="tl">
                  <a:srgbClr val="000000">
                    <a:alpha val="43137"/>
                  </a:srgbClr>
                </a:outerShdw>
              </a:effectLst>
            </a:endParaRPr>
          </a:p>
        </p:txBody>
      </p:sp>
      <p:sp>
        <p:nvSpPr>
          <p:cNvPr id="14" name="Round Diagonal Corner Rectangle 13"/>
          <p:cNvSpPr/>
          <p:nvPr/>
        </p:nvSpPr>
        <p:spPr>
          <a:xfrm>
            <a:off x="3634556" y="3145876"/>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rot="5400000">
            <a:off x="5795277" y="3163107"/>
            <a:ext cx="558547" cy="712800"/>
            <a:chOff x="8586654" y="1180188"/>
            <a:chExt cx="676330" cy="712800"/>
          </a:xfrm>
        </p:grpSpPr>
        <p:sp>
          <p:nvSpPr>
            <p:cNvPr id="16" name="Pentagon 15"/>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5763506" y="3144599"/>
            <a:ext cx="722966" cy="707886"/>
          </a:xfrm>
          <a:prstGeom prst="rect">
            <a:avLst/>
          </a:prstGeom>
        </p:spPr>
        <p:txBody>
          <a:bodyPr wrap="square">
            <a:spAutoFit/>
          </a:bodyPr>
          <a:lstStyle/>
          <a:p>
            <a:pPr algn="ctr"/>
            <a:r>
              <a:rPr lang="ar-AE" sz="4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endParaRPr lang="en-US" sz="4000" b="1" dirty="0">
              <a:solidFill>
                <a:schemeClr val="bg1"/>
              </a:solidFill>
              <a:effectLst>
                <a:outerShdw blurRad="38100" dist="38100" dir="2700000" algn="tl">
                  <a:srgbClr val="000000">
                    <a:alpha val="43137"/>
                  </a:srgbClr>
                </a:outerShdw>
              </a:effectLst>
            </a:endParaRPr>
          </a:p>
        </p:txBody>
      </p:sp>
      <p:sp>
        <p:nvSpPr>
          <p:cNvPr id="19" name="Round Diagonal Corner Rectangle 18"/>
          <p:cNvSpPr/>
          <p:nvPr/>
        </p:nvSpPr>
        <p:spPr>
          <a:xfrm>
            <a:off x="725048" y="3145876"/>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5400000">
            <a:off x="2885769" y="3163107"/>
            <a:ext cx="558547" cy="712800"/>
            <a:chOff x="8586654" y="1180188"/>
            <a:chExt cx="676330" cy="712800"/>
          </a:xfrm>
        </p:grpSpPr>
        <p:sp>
          <p:nvSpPr>
            <p:cNvPr id="21" name="Pentagon 20"/>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2813412" y="3105582"/>
            <a:ext cx="722966" cy="707886"/>
          </a:xfrm>
          <a:prstGeom prst="rect">
            <a:avLst/>
          </a:prstGeom>
        </p:spPr>
        <p:txBody>
          <a:bodyPr wrap="square">
            <a:spAutoFit/>
          </a:bodyPr>
          <a:lstStyle/>
          <a:p>
            <a:pPr algn="ctr"/>
            <a:r>
              <a:rPr lang="ar-AE" sz="4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endParaRPr lang="en-US" sz="4000" b="1" dirty="0">
              <a:solidFill>
                <a:schemeClr val="bg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7960242" y="3225661"/>
            <a:ext cx="673479" cy="669502"/>
          </a:xfrm>
          <a:prstGeom prst="rect">
            <a:avLst/>
          </a:prstGeom>
        </p:spPr>
      </p:pic>
      <p:sp>
        <p:nvSpPr>
          <p:cNvPr id="25" name="Rectangle 24"/>
          <p:cNvSpPr/>
          <p:nvPr/>
        </p:nvSpPr>
        <p:spPr>
          <a:xfrm>
            <a:off x="6662896" y="3195181"/>
            <a:ext cx="1372264" cy="707886"/>
          </a:xfrm>
          <a:prstGeom prst="rect">
            <a:avLst/>
          </a:prstGeom>
        </p:spPr>
        <p:txBody>
          <a:bodyPr wrap="square">
            <a:spAutoFit/>
          </a:bodyPr>
          <a:lstStyle/>
          <a:p>
            <a:pPr algn="ctr"/>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a:t>
            </a:r>
          </a:p>
          <a:p>
            <a:pPr algn="ctr"/>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كفاءة التوظيف</a:t>
            </a:r>
          </a:p>
        </p:txBody>
      </p:sp>
      <p:sp>
        <p:nvSpPr>
          <p:cNvPr id="26" name="Rectangle 25"/>
          <p:cNvSpPr/>
          <p:nvPr/>
        </p:nvSpPr>
        <p:spPr>
          <a:xfrm>
            <a:off x="9455519" y="3117372"/>
            <a:ext cx="932136" cy="707886"/>
          </a:xfrm>
          <a:prstGeom prst="rect">
            <a:avLst/>
          </a:prstGeom>
        </p:spPr>
        <p:txBody>
          <a:bodyPr wrap="square">
            <a:spAutoFit/>
          </a:bodyPr>
          <a:lstStyle/>
          <a:p>
            <a:pPr algn="ctr"/>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 الحوكمة</a:t>
            </a:r>
          </a:p>
        </p:txBody>
      </p:sp>
      <p:sp>
        <p:nvSpPr>
          <p:cNvPr id="27" name="Rectangle 26"/>
          <p:cNvSpPr/>
          <p:nvPr/>
        </p:nvSpPr>
        <p:spPr>
          <a:xfrm>
            <a:off x="4161669" y="3187336"/>
            <a:ext cx="932136" cy="707886"/>
          </a:xfrm>
          <a:prstGeom prst="rect">
            <a:avLst/>
          </a:prstGeom>
        </p:spPr>
        <p:txBody>
          <a:bodyPr wrap="square">
            <a:spAutoFit/>
          </a:bodyPr>
          <a:lstStyle/>
          <a:p>
            <a:pPr algn="ctr" rtl="1"/>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a:t>
            </a:r>
          </a:p>
          <a:p>
            <a:pPr algn="ctr" rtl="1"/>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التطوير</a:t>
            </a:r>
          </a:p>
        </p:txBody>
      </p:sp>
      <p:sp>
        <p:nvSpPr>
          <p:cNvPr id="28" name="Rectangle 27"/>
          <p:cNvSpPr/>
          <p:nvPr/>
        </p:nvSpPr>
        <p:spPr>
          <a:xfrm>
            <a:off x="759862" y="3130774"/>
            <a:ext cx="1595330" cy="707886"/>
          </a:xfrm>
          <a:prstGeom prst="rect">
            <a:avLst/>
          </a:prstGeom>
        </p:spPr>
        <p:txBody>
          <a:bodyPr wrap="square">
            <a:spAutoFit/>
          </a:bodyPr>
          <a:lstStyle/>
          <a:p>
            <a:pPr algn="ctr"/>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 </a:t>
            </a:r>
          </a:p>
          <a:p>
            <a:pPr algn="ctr"/>
            <a:r>
              <a:rPr lang="ar-AE" sz="2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الدمج والاشراك</a:t>
            </a:r>
          </a:p>
        </p:txBody>
      </p:sp>
      <p:pic>
        <p:nvPicPr>
          <p:cNvPr id="29" name="Picture 28"/>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rot="202437">
            <a:off x="2246035" y="3116321"/>
            <a:ext cx="545345" cy="72387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377" y="3200938"/>
            <a:ext cx="532404" cy="532404"/>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6510" y="3169797"/>
            <a:ext cx="778664" cy="778664"/>
          </a:xfrm>
          <a:prstGeom prst="rect">
            <a:avLst/>
          </a:prstGeom>
        </p:spPr>
      </p:pic>
      <p:sp>
        <p:nvSpPr>
          <p:cNvPr id="32" name="Rectangle 31"/>
          <p:cNvSpPr/>
          <p:nvPr/>
        </p:nvSpPr>
        <p:spPr>
          <a:xfrm>
            <a:off x="9177663" y="4062664"/>
            <a:ext cx="2452444" cy="1815882"/>
          </a:xfrm>
          <a:prstGeom prst="rect">
            <a:avLst/>
          </a:prstGeom>
        </p:spPr>
        <p:txBody>
          <a:bodyPr wrap="square">
            <a:spAutoFit/>
          </a:bodyPr>
          <a:lstStyle/>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سلامة تطبيق تشريعات وأنظمة الموارد البشرية.</a:t>
            </a:r>
          </a:p>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فعالية استخدام أنظمة الموارد البشرية الالكترونية.</a:t>
            </a:r>
          </a:p>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كفاءة القوى العاملة.</a:t>
            </a: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.نسبة الالتزام باتفاقية مستوى الخدمة </a:t>
            </a:r>
            <a:r>
              <a:rPr lang="en-GB" sz="1600" b="1" dirty="0">
                <a:solidFill>
                  <a:srgbClr val="B68A35"/>
                </a:solidFill>
                <a:latin typeface="Sakkal Majalla" panose="02000000000000000000" pitchFamily="2" charset="-78"/>
                <a:cs typeface="Sakkal Majalla" panose="02000000000000000000" pitchFamily="2" charset="-78"/>
              </a:rPr>
              <a:t>(HR SLAs</a:t>
            </a:r>
            <a:r>
              <a:rPr lang="en-GB" sz="1600" b="1" dirty="0" smtClean="0">
                <a:solidFill>
                  <a:srgbClr val="B68A35"/>
                </a:solidFill>
                <a:latin typeface="Sakkal Majalla" panose="02000000000000000000" pitchFamily="2" charset="-78"/>
                <a:cs typeface="Sakkal Majalla" panose="02000000000000000000" pitchFamily="2" charset="-78"/>
              </a:rPr>
              <a:t>)</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3" name="Rectangle 32"/>
          <p:cNvSpPr/>
          <p:nvPr/>
        </p:nvSpPr>
        <p:spPr>
          <a:xfrm>
            <a:off x="6733107" y="4194615"/>
            <a:ext cx="2175847" cy="1077218"/>
          </a:xfrm>
          <a:prstGeom prst="rect">
            <a:avLst/>
          </a:prstGeom>
        </p:spPr>
        <p:txBody>
          <a:bodyPr wrap="square">
            <a:spAutoFit/>
          </a:bodyPr>
          <a:lstStyle/>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التوطين</a:t>
            </a:r>
            <a:r>
              <a:rPr lang="en-GB" sz="1600" b="1" dirty="0" smtClean="0">
                <a:solidFill>
                  <a:srgbClr val="B68A35"/>
                </a:solidFill>
                <a:latin typeface="Sakkal Majalla" panose="02000000000000000000" pitchFamily="2" charset="-78"/>
                <a:cs typeface="Sakkal Majalla" panose="02000000000000000000" pitchFamily="2" charset="-78"/>
              </a:rPr>
              <a:t> </a:t>
            </a:r>
            <a:endParaRPr lang="ar-AE" sz="1600" b="1" dirty="0" smtClean="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الدوران الوظيفي. </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تقييم الأداء </a:t>
            </a:r>
            <a:r>
              <a:rPr lang="ar-AE" sz="1600" b="1" dirty="0" smtClean="0">
                <a:solidFill>
                  <a:srgbClr val="B68A35"/>
                </a:solidFill>
                <a:latin typeface="Sakkal Majalla" panose="02000000000000000000" pitchFamily="2" charset="-78"/>
                <a:cs typeface="Sakkal Majalla" panose="02000000000000000000" pitchFamily="2" charset="-78"/>
              </a:rPr>
              <a:t>الوظيفي.</a:t>
            </a: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التحول الرقمي في التوظيف</a:t>
            </a:r>
            <a:r>
              <a:rPr lang="ar-AE" sz="1600" b="1" dirty="0" smtClean="0">
                <a:solidFill>
                  <a:srgbClr val="B68A35"/>
                </a:solidFill>
                <a:latin typeface="Sakkal Majalla" panose="02000000000000000000" pitchFamily="2" charset="-78"/>
                <a:cs typeface="Sakkal Majalla" panose="02000000000000000000" pitchFamily="2" charset="-78"/>
              </a:rPr>
              <a:t>.</a:t>
            </a:r>
            <a:endParaRPr lang="ar-AE" sz="1600" b="1" dirty="0">
              <a:latin typeface="Sakkal Majalla" panose="02000000000000000000" pitchFamily="2" charset="-78"/>
              <a:cs typeface="Sakkal Majalla" panose="02000000000000000000" pitchFamily="2" charset="-78"/>
            </a:endParaRPr>
          </a:p>
        </p:txBody>
      </p:sp>
      <p:sp>
        <p:nvSpPr>
          <p:cNvPr id="34" name="Rectangle 33"/>
          <p:cNvSpPr/>
          <p:nvPr/>
        </p:nvSpPr>
        <p:spPr>
          <a:xfrm>
            <a:off x="3634556" y="4132629"/>
            <a:ext cx="2484432" cy="1815882"/>
          </a:xfrm>
          <a:prstGeom prst="rect">
            <a:avLst/>
          </a:prstGeom>
        </p:spPr>
        <p:txBody>
          <a:bodyPr wrap="square">
            <a:spAutoFit/>
          </a:bodyPr>
          <a:lstStyle/>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التحول الرقمي في </a:t>
            </a:r>
            <a:r>
              <a:rPr lang="ar-AE" sz="1600" b="1" dirty="0" smtClean="0">
                <a:solidFill>
                  <a:srgbClr val="B68A35"/>
                </a:solidFill>
                <a:latin typeface="Sakkal Majalla" panose="02000000000000000000" pitchFamily="2" charset="-78"/>
                <a:cs typeface="Sakkal Majalla" panose="02000000000000000000" pitchFamily="2" charset="-78"/>
              </a:rPr>
              <a:t>التدريب.</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نسبة </a:t>
            </a:r>
            <a:r>
              <a:rPr lang="ar-AE" sz="1600" b="1" dirty="0" smtClean="0">
                <a:solidFill>
                  <a:srgbClr val="B68A35"/>
                </a:solidFill>
                <a:latin typeface="Sakkal Majalla" panose="02000000000000000000" pitchFamily="2" charset="-78"/>
                <a:cs typeface="Sakkal Majalla" panose="02000000000000000000" pitchFamily="2" charset="-78"/>
              </a:rPr>
              <a:t>المتدربين.</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معدل الساعات </a:t>
            </a:r>
            <a:r>
              <a:rPr lang="ar-AE" sz="1600" b="1" dirty="0" smtClean="0">
                <a:solidFill>
                  <a:srgbClr val="B68A35"/>
                </a:solidFill>
                <a:latin typeface="Sakkal Majalla" panose="02000000000000000000" pitchFamily="2" charset="-78"/>
                <a:cs typeface="Sakkal Majalla" panose="02000000000000000000" pitchFamily="2" charset="-78"/>
              </a:rPr>
              <a:t>التدريبية.</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نسبة الحاصلين على شهادات </a:t>
            </a:r>
            <a:r>
              <a:rPr lang="ar-AE" sz="1600" b="1" dirty="0" smtClean="0">
                <a:solidFill>
                  <a:srgbClr val="B68A35"/>
                </a:solidFill>
                <a:latin typeface="Sakkal Majalla" panose="02000000000000000000" pitchFamily="2" charset="-78"/>
                <a:cs typeface="Sakkal Majalla" panose="02000000000000000000" pitchFamily="2" charset="-78"/>
              </a:rPr>
              <a:t>علمية</a:t>
            </a:r>
            <a:r>
              <a:rPr lang="en-GB" sz="1600" b="1" dirty="0" smtClean="0">
                <a:solidFill>
                  <a:srgbClr val="B68A35"/>
                </a:solidFill>
                <a:latin typeface="Sakkal Majalla" panose="02000000000000000000" pitchFamily="2" charset="-78"/>
                <a:cs typeface="Sakkal Majalla" panose="02000000000000000000" pitchFamily="2" charset="-78"/>
              </a:rPr>
              <a:t> </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نسبة الموظفين الذين تتوفر لديهم الكفاءات الوظيفية </a:t>
            </a:r>
            <a:r>
              <a:rPr lang="ar-AE" sz="1600" b="1" dirty="0" smtClean="0">
                <a:solidFill>
                  <a:srgbClr val="B68A35"/>
                </a:solidFill>
                <a:latin typeface="Sakkal Majalla" panose="02000000000000000000" pitchFamily="2" charset="-78"/>
                <a:cs typeface="Sakkal Majalla" panose="02000000000000000000" pitchFamily="2" charset="-78"/>
              </a:rPr>
              <a:t>المطلوبة</a:t>
            </a:r>
            <a:r>
              <a:rPr lang="ar-AE" sz="1600" dirty="0" smtClean="0">
                <a:solidFill>
                  <a:srgbClr val="B68A35"/>
                </a:solidFill>
                <a:latin typeface="Sakkal Majalla" panose="02000000000000000000" pitchFamily="2" charset="-78"/>
                <a:cs typeface="Sakkal Majalla" panose="02000000000000000000" pitchFamily="2" charset="-78"/>
              </a:rPr>
              <a:t>.</a:t>
            </a:r>
            <a:endParaRPr lang="ar-AE" sz="1600" dirty="0">
              <a:solidFill>
                <a:srgbClr val="B68A35"/>
              </a:solidFill>
              <a:latin typeface="Sakkal Majalla" panose="02000000000000000000" pitchFamily="2" charset="-78"/>
              <a:cs typeface="Sakkal Majalla" panose="02000000000000000000" pitchFamily="2" charset="-78"/>
            </a:endParaRPr>
          </a:p>
        </p:txBody>
      </p:sp>
      <p:sp>
        <p:nvSpPr>
          <p:cNvPr id="35" name="Rectangle 34"/>
          <p:cNvSpPr/>
          <p:nvPr/>
        </p:nvSpPr>
        <p:spPr>
          <a:xfrm>
            <a:off x="795214" y="4186770"/>
            <a:ext cx="2369086" cy="2231380"/>
          </a:xfrm>
          <a:prstGeom prst="rect">
            <a:avLst/>
          </a:prstGeom>
        </p:spPr>
        <p:txBody>
          <a:bodyPr wrap="square">
            <a:spAutoFit/>
          </a:bodyPr>
          <a:lstStyle/>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إنتاجية </a:t>
            </a:r>
            <a:r>
              <a:rPr lang="ar-AE" sz="1600" b="1" dirty="0" smtClean="0">
                <a:solidFill>
                  <a:srgbClr val="B68A35"/>
                </a:solidFill>
                <a:latin typeface="Sakkal Majalla" panose="02000000000000000000" pitchFamily="2" charset="-78"/>
                <a:cs typeface="Sakkal Majalla" panose="02000000000000000000" pitchFamily="2" charset="-78"/>
              </a:rPr>
              <a:t>الموظفين.</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المكافآت </a:t>
            </a:r>
            <a:r>
              <a:rPr lang="ar-AE" sz="1600" b="1" dirty="0" smtClean="0">
                <a:solidFill>
                  <a:srgbClr val="B68A35"/>
                </a:solidFill>
                <a:latin typeface="Sakkal Majalla" panose="02000000000000000000" pitchFamily="2" charset="-78"/>
                <a:cs typeface="Sakkal Majalla" panose="02000000000000000000" pitchFamily="2" charset="-78"/>
              </a:rPr>
              <a:t>والحوافز.</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a:solidFill>
                  <a:srgbClr val="B68A35"/>
                </a:solidFill>
                <a:latin typeface="Sakkal Majalla" panose="02000000000000000000" pitchFamily="2" charset="-78"/>
                <a:cs typeface="Sakkal Majalla" panose="02000000000000000000" pitchFamily="2" charset="-78"/>
              </a:rPr>
              <a:t>مؤشرات السعادة والايجابية في بيئة </a:t>
            </a:r>
            <a:r>
              <a:rPr lang="ar-AE" sz="1600" b="1" dirty="0" smtClean="0">
                <a:solidFill>
                  <a:srgbClr val="B68A35"/>
                </a:solidFill>
                <a:latin typeface="Sakkal Majalla" panose="02000000000000000000" pitchFamily="2" charset="-78"/>
                <a:cs typeface="Sakkal Majalla" panose="02000000000000000000" pitchFamily="2" charset="-78"/>
              </a:rPr>
              <a:t>العمل.</a:t>
            </a:r>
            <a:r>
              <a:rPr lang="ar-AE" sz="1100" b="1" dirty="0" smtClean="0">
                <a:solidFill>
                  <a:srgbClr val="B68A35"/>
                </a:solidFill>
                <a:latin typeface="Sakkal Majalla" panose="02000000000000000000" pitchFamily="2" charset="-78"/>
                <a:cs typeface="Sakkal Majalla" panose="02000000000000000000" pitchFamily="2" charset="-78"/>
              </a:rPr>
              <a:t>(يقاس من قبل مكتب رئاسة مجلس الوزراء الموقر)</a:t>
            </a:r>
            <a:endParaRPr lang="ar-AE" sz="11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نسبة المخالفات ونسبة التظلمات التي تم البت فيها.</a:t>
            </a:r>
            <a:endParaRPr lang="ar-AE" sz="1600" b="1" dirty="0">
              <a:solidFill>
                <a:srgbClr val="B68A35"/>
              </a:solidFill>
              <a:latin typeface="Sakkal Majalla" panose="02000000000000000000" pitchFamily="2" charset="-78"/>
              <a:cs typeface="Sakkal Majalla" panose="02000000000000000000" pitchFamily="2" charset="-78"/>
            </a:endParaRPr>
          </a:p>
          <a:p>
            <a:pPr marL="228600" indent="-228600" algn="r" rtl="1" fontAlgn="base">
              <a:spcBef>
                <a:spcPct val="0"/>
              </a:spcBef>
              <a:spcAft>
                <a:spcPct val="0"/>
              </a:spcAft>
              <a:buFont typeface="+mj-lt"/>
              <a:buAutoNum type="arabicPeriod"/>
            </a:pPr>
            <a:r>
              <a:rPr lang="ar-AE" sz="1600" b="1" dirty="0" smtClean="0">
                <a:solidFill>
                  <a:srgbClr val="B68A35"/>
                </a:solidFill>
                <a:latin typeface="Sakkal Majalla" panose="02000000000000000000" pitchFamily="2" charset="-78"/>
                <a:cs typeface="Sakkal Majalla" panose="02000000000000000000" pitchFamily="2" charset="-78"/>
              </a:rPr>
              <a:t>نسبة </a:t>
            </a:r>
            <a:r>
              <a:rPr lang="ar-AE" sz="1600" b="1" dirty="0">
                <a:solidFill>
                  <a:srgbClr val="B68A35"/>
                </a:solidFill>
                <a:latin typeface="Sakkal Majalla" panose="02000000000000000000" pitchFamily="2" charset="-78"/>
                <a:cs typeface="Sakkal Majalla" panose="02000000000000000000" pitchFamily="2" charset="-78"/>
              </a:rPr>
              <a:t>الموظفين المشاركين في بنك المهارات</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6" name="Round Same Side Corner Rectangle 35"/>
          <p:cNvSpPr/>
          <p:nvPr/>
        </p:nvSpPr>
        <p:spPr>
          <a:xfrm>
            <a:off x="5051824" y="223310"/>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21833" y="97974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051825" y="218506"/>
            <a:ext cx="5834564" cy="461665"/>
          </a:xfrm>
          <a:prstGeom prst="rect">
            <a:avLst/>
          </a:prstGeom>
          <a:noFill/>
        </p:spPr>
        <p:txBody>
          <a:bodyPr wrap="square" rtlCol="0">
            <a:spAutoFit/>
          </a:bodyPr>
          <a:lstStyle/>
          <a:p>
            <a:pPr algn="ctr" rtl="1"/>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محاور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نموذج </a:t>
            </a:r>
            <a:r>
              <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تطور ممارسات الموارد </a:t>
            </a: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البشرية</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39" name="Rectangle 38"/>
          <p:cNvSpPr/>
          <p:nvPr/>
        </p:nvSpPr>
        <p:spPr>
          <a:xfrm>
            <a:off x="466619" y="1039943"/>
            <a:ext cx="11446156" cy="165588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5582" y="963067"/>
            <a:ext cx="11460480" cy="1754326"/>
          </a:xfrm>
          <a:prstGeom prst="rect">
            <a:avLst/>
          </a:prstGeom>
        </p:spPr>
        <p:txBody>
          <a:bodyPr wrap="square">
            <a:spAutoFit/>
          </a:bodyPr>
          <a:lstStyle/>
          <a:p>
            <a:pPr algn="r" rtl="1">
              <a:lnSpc>
                <a:spcPct val="200000"/>
              </a:lnSpc>
            </a:pPr>
            <a:r>
              <a:rPr lang="ar-AE" dirty="0" smtClean="0">
                <a:latin typeface="Sakkal Majalla" panose="02000000000000000000" pitchFamily="2" charset="-78"/>
                <a:cs typeface="Sakkal Majalla" panose="02000000000000000000" pitchFamily="2" charset="-78"/>
              </a:rPr>
              <a:t>تعتمد آلية قياس مستوى تطور ممارسات </a:t>
            </a:r>
            <a:r>
              <a:rPr lang="ar-AE" dirty="0">
                <a:latin typeface="Sakkal Majalla" panose="02000000000000000000" pitchFamily="2" charset="-78"/>
                <a:cs typeface="Sakkal Majalla" panose="02000000000000000000" pitchFamily="2" charset="-78"/>
              </a:rPr>
              <a:t> الموارد البشرية الحكومية </a:t>
            </a:r>
            <a:r>
              <a:rPr lang="ar-AE" dirty="0" smtClean="0">
                <a:latin typeface="Sakkal Majalla" panose="02000000000000000000" pitchFamily="2" charset="-78"/>
                <a:cs typeface="Sakkal Majalla" panose="02000000000000000000" pitchFamily="2" charset="-78"/>
              </a:rPr>
              <a:t>على </a:t>
            </a:r>
            <a:r>
              <a:rPr lang="ar-AE" dirty="0">
                <a:latin typeface="Sakkal Majalla" panose="02000000000000000000" pitchFamily="2" charset="-78"/>
                <a:cs typeface="Sakkal Majalla" panose="02000000000000000000" pitchFamily="2" charset="-78"/>
              </a:rPr>
              <a:t>تصنيف جميع وظائف الموارد البشرية ضمن </a:t>
            </a:r>
            <a:r>
              <a:rPr lang="ar-AE" b="1" u="sng" dirty="0">
                <a:latin typeface="Sakkal Majalla" panose="02000000000000000000" pitchFamily="2" charset="-78"/>
                <a:cs typeface="Sakkal Majalla" panose="02000000000000000000" pitchFamily="2" charset="-78"/>
              </a:rPr>
              <a:t>أربع محاور </a:t>
            </a:r>
            <a:r>
              <a:rPr lang="ar-AE" dirty="0">
                <a:latin typeface="Sakkal Majalla" panose="02000000000000000000" pitchFamily="2" charset="-78"/>
                <a:cs typeface="Sakkal Majalla" panose="02000000000000000000" pitchFamily="2" charset="-78"/>
              </a:rPr>
              <a:t>رئيسية وفق اختصاصات الموارد البشرية وهي: كفاءة </a:t>
            </a:r>
            <a:r>
              <a:rPr lang="ar-AE" b="1" u="sng" dirty="0">
                <a:latin typeface="Sakkal Majalla" panose="02000000000000000000" pitchFamily="2" charset="-78"/>
                <a:cs typeface="Sakkal Majalla" panose="02000000000000000000" pitchFamily="2" charset="-78"/>
              </a:rPr>
              <a:t>التوظيف</a:t>
            </a:r>
            <a:r>
              <a:rPr lang="ar-AE" b="1" dirty="0">
                <a:latin typeface="Sakkal Majalla" panose="02000000000000000000" pitchFamily="2" charset="-78"/>
                <a:cs typeface="Sakkal Majalla" panose="02000000000000000000" pitchFamily="2" charset="-78"/>
              </a:rPr>
              <a:t> </a:t>
            </a:r>
            <a:r>
              <a:rPr lang="ar-AE" b="1" dirty="0" smtClean="0">
                <a:latin typeface="Sakkal Majalla" panose="02000000000000000000" pitchFamily="2" charset="-78"/>
                <a:cs typeface="Sakkal Majalla" panose="02000000000000000000" pitchFamily="2" charset="-78"/>
              </a:rPr>
              <a:t>،</a:t>
            </a:r>
            <a:r>
              <a:rPr lang="ar-AE" b="1" u="sng" dirty="0" smtClean="0">
                <a:latin typeface="Sakkal Majalla" panose="02000000000000000000" pitchFamily="2" charset="-78"/>
                <a:cs typeface="Sakkal Majalla" panose="02000000000000000000" pitchFamily="2" charset="-78"/>
              </a:rPr>
              <a:t> الحوكمة </a:t>
            </a:r>
            <a:r>
              <a:rPr lang="ar-AE" b="1" dirty="0" smtClean="0">
                <a:latin typeface="Sakkal Majalla" panose="02000000000000000000" pitchFamily="2" charset="-78"/>
                <a:cs typeface="Sakkal Majalla" panose="02000000000000000000" pitchFamily="2" charset="-78"/>
              </a:rPr>
              <a:t>، </a:t>
            </a:r>
            <a:r>
              <a:rPr lang="ar-AE" b="1" u="sng" dirty="0" smtClean="0">
                <a:latin typeface="Sakkal Majalla" panose="02000000000000000000" pitchFamily="2" charset="-78"/>
                <a:cs typeface="Sakkal Majalla" panose="02000000000000000000" pitchFamily="2" charset="-78"/>
              </a:rPr>
              <a:t>التطوير</a:t>
            </a:r>
            <a:r>
              <a:rPr lang="ar-AE" b="1" dirty="0" smtClean="0">
                <a:latin typeface="Sakkal Majalla" panose="02000000000000000000" pitchFamily="2" charset="-78"/>
                <a:cs typeface="Sakkal Majalla" panose="02000000000000000000" pitchFamily="2" charset="-78"/>
              </a:rPr>
              <a:t>، </a:t>
            </a:r>
            <a:r>
              <a:rPr lang="ar-AE" b="1" u="sng" dirty="0">
                <a:latin typeface="Sakkal Majalla" panose="02000000000000000000" pitchFamily="2" charset="-78"/>
                <a:cs typeface="Sakkal Majalla" panose="02000000000000000000" pitchFamily="2" charset="-78"/>
              </a:rPr>
              <a:t>الدمج </a:t>
            </a:r>
            <a:r>
              <a:rPr lang="ar-AE" b="1" u="sng" dirty="0" smtClean="0">
                <a:latin typeface="Sakkal Majalla" panose="02000000000000000000" pitchFamily="2" charset="-78"/>
                <a:cs typeface="Sakkal Majalla" panose="02000000000000000000" pitchFamily="2" charset="-78"/>
              </a:rPr>
              <a:t>والإشراك</a:t>
            </a:r>
            <a:r>
              <a:rPr lang="ar-AE" dirty="0" smtClean="0">
                <a:latin typeface="Sakkal Majalla" panose="02000000000000000000" pitchFamily="2" charset="-78"/>
                <a:cs typeface="Sakkal Majalla" panose="02000000000000000000" pitchFamily="2" charset="-78"/>
              </a:rPr>
              <a:t>، بحيث تتناسب  هذه المحاور مع </a:t>
            </a:r>
            <a:r>
              <a:rPr lang="ar-AE" dirty="0">
                <a:latin typeface="Sakkal Majalla" panose="02000000000000000000" pitchFamily="2" charset="-78"/>
                <a:cs typeface="Sakkal Majalla" panose="02000000000000000000" pitchFamily="2" charset="-78"/>
              </a:rPr>
              <a:t>الاولويات الاستراتيجية لحكومة دولة الامارات العربية المتحدة وبما يعكس التقدم المحرز في </a:t>
            </a:r>
            <a:r>
              <a:rPr lang="ar-AE" dirty="0" smtClean="0">
                <a:latin typeface="Sakkal Majalla" panose="02000000000000000000" pitchFamily="2" charset="-78"/>
                <a:cs typeface="Sakkal Majalla" panose="02000000000000000000" pitchFamily="2" charset="-78"/>
              </a:rPr>
              <a:t>تفعيل أنظمة وسياسات الموارد البشرية وذلك وفق التفاصيل التالية </a:t>
            </a:r>
            <a:r>
              <a:rPr lang="ar-AE" b="1" u="sng" dirty="0" smtClean="0">
                <a:latin typeface="Sakkal Majalla" panose="02000000000000000000" pitchFamily="2" charset="-78"/>
                <a:cs typeface="Sakkal Majalla" panose="02000000000000000000" pitchFamily="2" charset="-78"/>
              </a:rPr>
              <a:t>للمؤشرات الرئيسية </a:t>
            </a:r>
            <a:r>
              <a:rPr lang="ar-AE" dirty="0" smtClean="0">
                <a:latin typeface="Sakkal Majalla" panose="02000000000000000000" pitchFamily="2" charset="-78"/>
                <a:cs typeface="Sakkal Majalla" panose="02000000000000000000" pitchFamily="2" charset="-78"/>
              </a:rPr>
              <a:t>وفق كل محور:</a:t>
            </a:r>
            <a:endParaRPr lang="en-US" dirty="0">
              <a:latin typeface="Sakkal Majalla" panose="02000000000000000000" pitchFamily="2" charset="-78"/>
              <a:cs typeface="Sakkal Majalla" panose="02000000000000000000" pitchFamily="2" charset="-78"/>
            </a:endParaRPr>
          </a:p>
        </p:txBody>
      </p:sp>
      <p:grpSp>
        <p:nvGrpSpPr>
          <p:cNvPr id="5" name="Group 4"/>
          <p:cNvGrpSpPr/>
          <p:nvPr/>
        </p:nvGrpSpPr>
        <p:grpSpPr>
          <a:xfrm rot="5400000">
            <a:off x="11374890" y="3092671"/>
            <a:ext cx="558547" cy="712800"/>
            <a:chOff x="8586654" y="1180188"/>
            <a:chExt cx="676330" cy="712800"/>
          </a:xfrm>
        </p:grpSpPr>
        <p:sp>
          <p:nvSpPr>
            <p:cNvPr id="6" name="Pentagon 5"/>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1481173" y="3085817"/>
            <a:ext cx="393057" cy="707886"/>
          </a:xfrm>
          <a:prstGeom prst="rect">
            <a:avLst/>
          </a:prstGeom>
        </p:spPr>
        <p:txBody>
          <a:bodyPr wrap="none">
            <a:spAutoFit/>
          </a:bodyPr>
          <a:lstStyle/>
          <a:p>
            <a:pPr algn="ctr"/>
            <a:r>
              <a:rPr lang="en-US" sz="4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p>
        </p:txBody>
      </p:sp>
    </p:spTree>
    <p:extLst>
      <p:ext uri="{BB962C8B-B14F-4D97-AF65-F5344CB8AC3E}">
        <p14:creationId xmlns:p14="http://schemas.microsoft.com/office/powerpoint/2010/main" val="1964847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03200" y="6317718"/>
            <a:ext cx="479380" cy="365125"/>
          </a:xfrm>
          <a:solidFill>
            <a:srgbClr val="B68A35"/>
          </a:solidFill>
        </p:spPr>
        <p:txBody>
          <a:bodyPr/>
          <a:lstStyle/>
          <a:p>
            <a:pPr algn="ctr"/>
            <a:fld id="{56427F38-63A5-4D63-9399-D970397CA46A}" type="slidenum">
              <a:rPr lang="en-US" smtClean="0">
                <a:solidFill>
                  <a:schemeClr val="bg1"/>
                </a:solidFill>
              </a:rPr>
              <a:pPr algn="ctr"/>
              <a:t>70</a:t>
            </a:fld>
            <a:endParaRPr lang="en-US" dirty="0">
              <a:solidFill>
                <a:schemeClr val="bg1"/>
              </a:solidFill>
            </a:endParaRPr>
          </a:p>
        </p:txBody>
      </p:sp>
      <p:sp>
        <p:nvSpPr>
          <p:cNvPr id="5" name="TextBox 4"/>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6" name="Round Same Side Corner Rectangle 5"/>
          <p:cNvSpPr/>
          <p:nvPr/>
        </p:nvSpPr>
        <p:spPr>
          <a:xfrm>
            <a:off x="5774846" y="591658"/>
            <a:ext cx="489638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23392"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40495" y="551896"/>
            <a:ext cx="3714479" cy="487506"/>
          </a:xfrm>
          <a:prstGeom prst="rect">
            <a:avLst/>
          </a:prstGeom>
        </p:spPr>
        <p:txBody>
          <a:bodyPr wrap="none">
            <a:spAutoFit/>
          </a:bodyPr>
          <a:lstStyle/>
          <a:p>
            <a:pPr lvl="0" algn="r" rtl="1" fontAlgn="base">
              <a:lnSpc>
                <a:spcPct val="107000"/>
              </a:lnSpc>
              <a:spcBef>
                <a:spcPct val="0"/>
              </a:spcBef>
              <a:spcAft>
                <a:spcPct val="0"/>
              </a:spcAft>
            </a:pPr>
            <a:r>
              <a:rPr lang="ar-AE"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نسبة الموظفين المشاركين في بنك المهارات</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1692593393"/>
              </p:ext>
            </p:extLst>
          </p:nvPr>
        </p:nvGraphicFramePr>
        <p:xfrm>
          <a:off x="3099395" y="1079518"/>
          <a:ext cx="934676" cy="981103"/>
        </p:xfrm>
        <a:graphic>
          <a:graphicData uri="http://schemas.openxmlformats.org/drawingml/2006/table">
            <a:tbl>
              <a:tblPr firstRow="1" bandRow="1">
                <a:tableStyleId>{5C22544A-7EE6-4342-B048-85BDC9FD1C3A}</a:tableStyleId>
              </a:tblPr>
              <a:tblGrid>
                <a:gridCol w="934676"/>
              </a:tblGrid>
              <a:tr h="42514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دورية القياس</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5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سنوي</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88365958"/>
              </p:ext>
            </p:extLst>
          </p:nvPr>
        </p:nvGraphicFramePr>
        <p:xfrm>
          <a:off x="2021069" y="1083569"/>
          <a:ext cx="948039" cy="1000645"/>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ar-AE" sz="1400" b="1" kern="1200" dirty="0" smtClean="0">
                          <a:solidFill>
                            <a:schemeClr val="bg1"/>
                          </a:solidFill>
                          <a:latin typeface="Sakkal Majalla" panose="02000000000000000000" pitchFamily="2" charset="-78"/>
                          <a:ea typeface="+mn-ea"/>
                          <a:cs typeface="Sakkal Majalla" panose="02000000000000000000" pitchFamily="2" charset="-78"/>
                        </a:rPr>
                        <a:t>نمط القياس </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74242535"/>
              </p:ext>
            </p:extLst>
          </p:nvPr>
        </p:nvGraphicFramePr>
        <p:xfrm>
          <a:off x="557381" y="1085303"/>
          <a:ext cx="1333401" cy="962560"/>
        </p:xfrm>
        <a:graphic>
          <a:graphicData uri="http://schemas.openxmlformats.org/drawingml/2006/table">
            <a:tbl>
              <a:tblPr firstRow="1" bandRow="1">
                <a:tableStyleId>{5C22544A-7EE6-4342-B048-85BDC9FD1C3A}</a:tableStyleId>
              </a:tblPr>
              <a:tblGrid>
                <a:gridCol w="1333401"/>
              </a:tblGrid>
              <a:tr h="423970">
                <a:tc>
                  <a:txBody>
                    <a:bodyPr/>
                    <a:lstStyle/>
                    <a:p>
                      <a:pPr algn="ctr" rtl="1"/>
                      <a:r>
                        <a:rPr lang="ar-AE" sz="1400" b="1" dirty="0" smtClean="0">
                          <a:solidFill>
                            <a:schemeClr val="bg1"/>
                          </a:solidFill>
                          <a:latin typeface="Sakkal Majalla" panose="02000000000000000000" pitchFamily="2" charset="-78"/>
                          <a:cs typeface="Sakkal Majalla" panose="02000000000000000000" pitchFamily="2" charset="-78"/>
                        </a:rPr>
                        <a:t>وحدة</a:t>
                      </a:r>
                      <a:r>
                        <a:rPr lang="ar-AE" sz="1400" b="1" baseline="0" dirty="0" smtClean="0">
                          <a:solidFill>
                            <a:schemeClr val="bg1"/>
                          </a:solidFill>
                          <a:latin typeface="Sakkal Majalla" panose="02000000000000000000" pitchFamily="2" charset="-78"/>
                          <a:cs typeface="Sakkal Majalla" panose="02000000000000000000" pitchFamily="2" charset="-78"/>
                        </a:rPr>
                        <a:t> القياس</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r>
                        <a:rPr lang="ar-AE"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endPar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Rectangle 11"/>
          <p:cNvSpPr/>
          <p:nvPr/>
        </p:nvSpPr>
        <p:spPr>
          <a:xfrm>
            <a:off x="60439" y="2404335"/>
            <a:ext cx="11213550" cy="13964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Low" rtl="1">
              <a:lnSpc>
                <a:spcPct val="120000"/>
              </a:lnSpc>
              <a:buBlip>
                <a:blip r:embed="rId2"/>
              </a:buBlip>
            </a:pPr>
            <a:r>
              <a:rPr lang="ar-AE" dirty="0">
                <a:solidFill>
                  <a:prstClr val="black"/>
                </a:solidFill>
                <a:latin typeface="Sakkal Majalla" panose="02000000000000000000" pitchFamily="2" charset="-78"/>
                <a:cs typeface="Sakkal Majalla" panose="02000000000000000000" pitchFamily="2" charset="-78"/>
              </a:rPr>
              <a:t>يقيس هذا المؤشر عدد الموظفين المشاركين في بنك المهارات في الجهات الاتحادية بهدف حصر مهارات موظفي الحكومة الاتحادية للاستفادة منها في المشاريع والأنشطة المختلفة وتبادل المعرفة بين الجهات الحكومية الاتحادية من خلال بناء قاعدة بيانات موحدة في الحكومة الاتحادية للموظفين من أصحاب المهارات والخبرات التخصصية.</a:t>
            </a:r>
          </a:p>
        </p:txBody>
      </p:sp>
      <p:sp>
        <p:nvSpPr>
          <p:cNvPr id="13" name="Rectangle 12"/>
          <p:cNvSpPr/>
          <p:nvPr/>
        </p:nvSpPr>
        <p:spPr>
          <a:xfrm>
            <a:off x="10058707" y="1874914"/>
            <a:ext cx="1173718" cy="507831"/>
          </a:xfrm>
          <a:prstGeom prst="rect">
            <a:avLst/>
          </a:prstGeom>
        </p:spPr>
        <p:txBody>
          <a:bodyPr wrap="none">
            <a:spAutoFit/>
          </a:bodyPr>
          <a:lstStyle/>
          <a:p>
            <a:pPr algn="just" rtl="1">
              <a:lnSpc>
                <a:spcPct val="150000"/>
              </a:lnSpc>
            </a:pP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وصف المؤشر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4" name="Rectangle 13"/>
          <p:cNvSpPr/>
          <p:nvPr/>
        </p:nvSpPr>
        <p:spPr>
          <a:xfrm>
            <a:off x="10162075" y="3944168"/>
            <a:ext cx="1188146" cy="473206"/>
          </a:xfrm>
          <a:prstGeom prst="rect">
            <a:avLst/>
          </a:prstGeom>
        </p:spPr>
        <p:txBody>
          <a:bodyPr wrap="none">
            <a:spAutoFit/>
          </a:bodyPr>
          <a:lstStyle/>
          <a:p>
            <a:pPr algn="just" rtl="1">
              <a:lnSpc>
                <a:spcPct val="150000"/>
              </a:lnSpc>
            </a:pPr>
            <a:r>
              <a:rPr lang="ar-AE"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طريقة القياس:</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3861794908"/>
              </p:ext>
            </p:extLst>
          </p:nvPr>
        </p:nvGraphicFramePr>
        <p:xfrm>
          <a:off x="565161" y="4560716"/>
          <a:ext cx="10532350" cy="751628"/>
        </p:xfrm>
        <a:graphic>
          <a:graphicData uri="http://schemas.openxmlformats.org/drawingml/2006/table">
            <a:tbl>
              <a:tblPr firstRow="1" bandRow="1">
                <a:tableStyleId>{5C22544A-7EE6-4342-B048-85BDC9FD1C3A}</a:tableStyleId>
              </a:tblPr>
              <a:tblGrid>
                <a:gridCol w="5076370"/>
                <a:gridCol w="5455980"/>
              </a:tblGrid>
              <a:tr h="258817">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المقام</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800" baseline="0" dirty="0" smtClean="0">
                          <a:solidFill>
                            <a:schemeClr val="bg1"/>
                          </a:solidFill>
                          <a:latin typeface="Sakkal Majalla" panose="02000000000000000000" pitchFamily="2" charset="-78"/>
                          <a:cs typeface="Sakkal Majalla" panose="02000000000000000000" pitchFamily="2" charset="-78"/>
                        </a:rPr>
                        <a:t>البسط</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5868">
                <a:tc>
                  <a:txBody>
                    <a:bodyPr/>
                    <a:lstStyle/>
                    <a:p>
                      <a:pPr marL="0" marR="0" indent="0" algn="ctr" defTabSz="914400" rtl="1" eaLnBrk="1" fontAlgn="t" latinLnBrk="0" hangingPunct="1">
                        <a:lnSpc>
                          <a:spcPct val="100000"/>
                        </a:lnSpc>
                        <a:spcBef>
                          <a:spcPts val="0"/>
                        </a:spcBef>
                        <a:spcAft>
                          <a:spcPts val="0"/>
                        </a:spcAft>
                        <a:buClrTx/>
                        <a:buSzTx/>
                        <a:buFontTx/>
                        <a:buNone/>
                        <a:tabLst/>
                        <a:defRPr/>
                      </a:pPr>
                      <a:r>
                        <a:rPr lang="ar-AE" sz="1800" b="1" kern="1200" dirty="0" smtClean="0">
                          <a:solidFill>
                            <a:schemeClr val="tx1"/>
                          </a:solidFill>
                          <a:latin typeface="Sakkal Majalla" panose="02000000000000000000" pitchFamily="2" charset="-78"/>
                          <a:ea typeface="+mn-ea"/>
                          <a:cs typeface="Sakkal Majalla" panose="02000000000000000000" pitchFamily="2" charset="-78"/>
                        </a:rPr>
                        <a:t>اجمالي الموظفين في الجهة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t" latinLnBrk="0" hangingPunct="1">
                        <a:lnSpc>
                          <a:spcPct val="100000"/>
                        </a:lnSpc>
                        <a:spcBef>
                          <a:spcPts val="0"/>
                        </a:spcBef>
                        <a:spcAft>
                          <a:spcPts val="0"/>
                        </a:spcAft>
                        <a:buClrTx/>
                        <a:buSzTx/>
                        <a:buFontTx/>
                        <a:buNone/>
                        <a:tabLst/>
                        <a:defRPr/>
                      </a:pPr>
                      <a:r>
                        <a:rPr lang="ar-AE" sz="1800" b="1" kern="1200" dirty="0" smtClean="0">
                          <a:solidFill>
                            <a:schemeClr val="tx1"/>
                          </a:solidFill>
                          <a:latin typeface="Sakkal Majalla" panose="02000000000000000000" pitchFamily="2" charset="-78"/>
                          <a:ea typeface="+mn-ea"/>
                          <a:cs typeface="Sakkal Majalla" panose="02000000000000000000" pitchFamily="2" charset="-78"/>
                        </a:rPr>
                        <a:t>عدد الموظفين المشاركين في بنك المهارات</a:t>
                      </a:r>
                      <a:endParaRPr lang="en-US" sz="18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Round Same Side Corner Rectangle 15"/>
          <p:cNvSpPr/>
          <p:nvPr/>
        </p:nvSpPr>
        <p:spPr>
          <a:xfrm flipH="1">
            <a:off x="11324384" y="1159595"/>
            <a:ext cx="620987" cy="5667231"/>
          </a:xfrm>
          <a:prstGeom prst="round2SameRect">
            <a:avLst>
              <a:gd name="adj1" fmla="val 47089"/>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9696134" y="4068433"/>
            <a:ext cx="3935273" cy="646331"/>
          </a:xfrm>
          <a:prstGeom prst="rect">
            <a:avLst/>
          </a:prstGeom>
          <a:noFill/>
        </p:spPr>
        <p:txBody>
          <a:bodyPr wrap="square" rtlCol="0">
            <a:spAutoFit/>
          </a:bodyPr>
          <a:lstStyle/>
          <a:p>
            <a:pPr algn="ctr" rtl="1"/>
            <a:r>
              <a:rPr lang="ar-AE" sz="3600" b="1" dirty="0" smtClean="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rPr>
              <a:t>محور</a:t>
            </a:r>
            <a:r>
              <a:rPr lang="ar-AE" sz="2400" b="1" dirty="0" smtClean="0">
                <a:latin typeface="Sakkal Majalla" panose="02000000000000000000" pitchFamily="2" charset="-78"/>
                <a:cs typeface="Sakkal Majalla" panose="02000000000000000000" pitchFamily="2" charset="-78"/>
              </a:rPr>
              <a:t> </a:t>
            </a:r>
            <a:r>
              <a:rPr lang="ar-AE" sz="3600" b="1" dirty="0" smtClean="0">
                <a:effectLst>
                  <a:glow rad="50800">
                    <a:srgbClr val="C6C6C6">
                      <a:alpha val="60000"/>
                    </a:srgbClr>
                  </a:glow>
                </a:effectLst>
                <a:latin typeface="Sakkal Majalla" panose="02000000000000000000" pitchFamily="2" charset="-78"/>
                <a:cs typeface="Sakkal Majalla" panose="02000000000000000000" pitchFamily="2" charset="-78"/>
              </a:rPr>
              <a:t>الدمج والاشراك</a:t>
            </a:r>
            <a:endParaRPr lang="en-US" sz="3600" b="1" dirty="0">
              <a:effectLst>
                <a:glow rad="50800">
                  <a:srgbClr val="C6C6C6">
                    <a:alpha val="60000"/>
                  </a:srgbClr>
                </a:glow>
              </a:effectLst>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8" name="Group 17"/>
          <p:cNvGrpSpPr/>
          <p:nvPr/>
        </p:nvGrpSpPr>
        <p:grpSpPr>
          <a:xfrm rot="5400000">
            <a:off x="11469348" y="1447264"/>
            <a:ext cx="676330" cy="712800"/>
            <a:chOff x="8586654" y="1180188"/>
            <a:chExt cx="676330" cy="712800"/>
          </a:xfrm>
        </p:grpSpPr>
        <p:sp>
          <p:nvSpPr>
            <p:cNvPr id="19" name="Pentagon 18"/>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0480" y="1516907"/>
            <a:ext cx="484736" cy="484736"/>
          </a:xfrm>
          <a:prstGeom prst="rect">
            <a:avLst/>
          </a:prstGeom>
        </p:spPr>
      </p:pic>
    </p:spTree>
    <p:extLst>
      <p:ext uri="{BB962C8B-B14F-4D97-AF65-F5344CB8AC3E}">
        <p14:creationId xmlns:p14="http://schemas.microsoft.com/office/powerpoint/2010/main" val="788304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0828" y="6492875"/>
            <a:ext cx="493116" cy="365125"/>
          </a:xfrm>
          <a:solidFill>
            <a:srgbClr val="B68A35"/>
          </a:solidFill>
        </p:spPr>
        <p:txBody>
          <a:bodyPr/>
          <a:lstStyle/>
          <a:p>
            <a:fld id="{56427F38-63A5-4D63-9399-D970397CA46A}" type="slidenum">
              <a:rPr lang="en-US" smtClean="0">
                <a:solidFill>
                  <a:schemeClr val="bg1"/>
                </a:solidFill>
              </a:rPr>
              <a:pPr/>
              <a:t>71</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82950" y="2867096"/>
            <a:ext cx="4518979" cy="854080"/>
          </a:xfrm>
          <a:prstGeom prst="rect">
            <a:avLst/>
          </a:prstGeom>
        </p:spPr>
        <p:txBody>
          <a:bodyPr wrap="square">
            <a:spAutoFit/>
          </a:bodyPr>
          <a:lstStyle/>
          <a:p>
            <a:pPr algn="ctr" rtl="1">
              <a:lnSpc>
                <a:spcPct val="150000"/>
              </a:lnSpc>
            </a:pPr>
            <a:r>
              <a:rPr lang="ar-AE" sz="36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شكرا</a:t>
            </a: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91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7252" y="6514003"/>
            <a:ext cx="380737" cy="328100"/>
          </a:xfrm>
          <a:solidFill>
            <a:srgbClr val="B68A35"/>
          </a:solidFill>
        </p:spPr>
        <p:txBody>
          <a:bodyPr/>
          <a:lstStyle/>
          <a:p>
            <a:pPr algn="ctr"/>
            <a:fld id="{56427F38-63A5-4D63-9399-D970397CA46A}" type="slidenum">
              <a:rPr lang="en-US" smtClean="0">
                <a:solidFill>
                  <a:schemeClr val="bg1"/>
                </a:solidFill>
              </a:rPr>
              <a:pPr algn="ctr"/>
              <a:t>8</a:t>
            </a:fld>
            <a:endParaRPr lang="en-US">
              <a:solidFill>
                <a:schemeClr val="bg1"/>
              </a:solidFill>
            </a:endParaRPr>
          </a:p>
        </p:txBody>
      </p:sp>
      <p:sp>
        <p:nvSpPr>
          <p:cNvPr id="49" name="Round Same Side Corner Rectangle 48"/>
          <p:cNvSpPr/>
          <p:nvPr/>
        </p:nvSpPr>
        <p:spPr>
          <a:xfrm>
            <a:off x="5058893" y="516522"/>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908213" y="5773489"/>
            <a:ext cx="1014743" cy="1084510"/>
          </a:xfrm>
          <a:prstGeom prst="rect">
            <a:avLst/>
          </a:prstGeom>
          <a:solidFill>
            <a:srgbClr val="C8102E"/>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hevron 50"/>
          <p:cNvSpPr/>
          <p:nvPr/>
        </p:nvSpPr>
        <p:spPr>
          <a:xfrm rot="16200000">
            <a:off x="5474616" y="3774607"/>
            <a:ext cx="1378470" cy="1592826"/>
          </a:xfrm>
          <a:prstGeom prst="chevron">
            <a:avLst>
              <a:gd name="adj" fmla="val 48339"/>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rot="16200000">
            <a:off x="6268403" y="2378423"/>
            <a:ext cx="1378470" cy="1592826"/>
          </a:xfrm>
          <a:prstGeom prst="chevron">
            <a:avLst>
              <a:gd name="adj" fmla="val 48339"/>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52"/>
          <p:cNvSpPr/>
          <p:nvPr/>
        </p:nvSpPr>
        <p:spPr>
          <a:xfrm rot="16200000">
            <a:off x="7073065" y="982640"/>
            <a:ext cx="1378470" cy="1592826"/>
          </a:xfrm>
          <a:prstGeom prst="chevron">
            <a:avLst>
              <a:gd name="adj" fmla="val 48339"/>
            </a:avLst>
          </a:prstGeom>
          <a:solidFill>
            <a:srgbClr val="008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hevron 53"/>
          <p:cNvSpPr/>
          <p:nvPr/>
        </p:nvSpPr>
        <p:spPr>
          <a:xfrm rot="16200000">
            <a:off x="4661498" y="5192405"/>
            <a:ext cx="1378470" cy="1592826"/>
          </a:xfrm>
          <a:prstGeom prst="chevron">
            <a:avLst>
              <a:gd name="adj" fmla="val 48339"/>
            </a:avLst>
          </a:prstGeom>
          <a:solidFill>
            <a:srgbClr val="C8102E"/>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5656478" y="4403984"/>
            <a:ext cx="1014743" cy="2462981"/>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50265" y="3067665"/>
            <a:ext cx="1014743" cy="3790335"/>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54928" y="1559326"/>
            <a:ext cx="1014743" cy="5308505"/>
          </a:xfrm>
          <a:prstGeom prst="rect">
            <a:avLst/>
          </a:prstGeom>
          <a:solidFill>
            <a:srgbClr val="008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9287389">
            <a:off x="4487965" y="5616581"/>
            <a:ext cx="1146617" cy="369332"/>
          </a:xfrm>
          <a:prstGeom prst="rect">
            <a:avLst/>
          </a:prstGeom>
          <a:noFill/>
        </p:spPr>
        <p:txBody>
          <a:bodyPr wrap="square" rtlCol="0">
            <a:spAutoFit/>
          </a:bodyPr>
          <a:lstStyle/>
          <a:p>
            <a:pPr algn="ctr"/>
            <a:r>
              <a:rPr lang="ar-AE" dirty="0" smtClean="0">
                <a:solidFill>
                  <a:schemeClr val="bg1"/>
                </a:solidFill>
                <a:latin typeface="Sakkal Majalla" panose="02000000000000000000" pitchFamily="2" charset="-78"/>
                <a:cs typeface="Sakkal Majalla" panose="02000000000000000000" pitchFamily="2" charset="-78"/>
              </a:rPr>
              <a:t>المستوى الأول</a:t>
            </a:r>
            <a:endParaRPr lang="en-US" dirty="0">
              <a:solidFill>
                <a:schemeClr val="bg1"/>
              </a:solidFill>
              <a:latin typeface="Sakkal Majalla" panose="02000000000000000000" pitchFamily="2" charset="-78"/>
              <a:cs typeface="Sakkal Majalla" panose="02000000000000000000" pitchFamily="2" charset="-78"/>
            </a:endParaRPr>
          </a:p>
        </p:txBody>
      </p:sp>
      <p:sp>
        <p:nvSpPr>
          <p:cNvPr id="59" name="TextBox 58"/>
          <p:cNvSpPr txBox="1"/>
          <p:nvPr/>
        </p:nvSpPr>
        <p:spPr>
          <a:xfrm rot="19287389">
            <a:off x="5250067" y="4198384"/>
            <a:ext cx="1146617" cy="369332"/>
          </a:xfrm>
          <a:prstGeom prst="rect">
            <a:avLst/>
          </a:prstGeom>
          <a:noFill/>
        </p:spPr>
        <p:txBody>
          <a:bodyPr wrap="square" rtlCol="0">
            <a:spAutoFit/>
          </a:bodyPr>
          <a:lstStyle/>
          <a:p>
            <a:pPr algn="ctr"/>
            <a:r>
              <a:rPr lang="ar-AE" dirty="0" smtClean="0">
                <a:solidFill>
                  <a:schemeClr val="bg1"/>
                </a:solidFill>
                <a:latin typeface="Sakkal Majalla" panose="02000000000000000000" pitchFamily="2" charset="-78"/>
                <a:cs typeface="Sakkal Majalla" panose="02000000000000000000" pitchFamily="2" charset="-78"/>
              </a:rPr>
              <a:t>المستوى الثاني</a:t>
            </a:r>
            <a:endParaRPr lang="en-US" dirty="0">
              <a:solidFill>
                <a:schemeClr val="bg1"/>
              </a:solidFill>
              <a:latin typeface="Sakkal Majalla" panose="02000000000000000000" pitchFamily="2" charset="-78"/>
              <a:cs typeface="Sakkal Majalla" panose="02000000000000000000" pitchFamily="2" charset="-78"/>
            </a:endParaRPr>
          </a:p>
        </p:txBody>
      </p:sp>
      <p:sp>
        <p:nvSpPr>
          <p:cNvPr id="60" name="TextBox 59"/>
          <p:cNvSpPr txBox="1"/>
          <p:nvPr/>
        </p:nvSpPr>
        <p:spPr>
          <a:xfrm rot="19287389">
            <a:off x="6031838" y="2796858"/>
            <a:ext cx="1146617" cy="369332"/>
          </a:xfrm>
          <a:prstGeom prst="rect">
            <a:avLst/>
          </a:prstGeom>
          <a:noFill/>
        </p:spPr>
        <p:txBody>
          <a:bodyPr wrap="square" rtlCol="0">
            <a:spAutoFit/>
          </a:bodyPr>
          <a:lstStyle/>
          <a:p>
            <a:pPr algn="ctr"/>
            <a:r>
              <a:rPr lang="ar-AE" dirty="0" smtClean="0">
                <a:solidFill>
                  <a:schemeClr val="bg1"/>
                </a:solidFill>
                <a:latin typeface="Sakkal Majalla" panose="02000000000000000000" pitchFamily="2" charset="-78"/>
                <a:cs typeface="Sakkal Majalla" panose="02000000000000000000" pitchFamily="2" charset="-78"/>
              </a:rPr>
              <a:t>المستوى الثالث</a:t>
            </a:r>
            <a:endParaRPr lang="en-US" dirty="0">
              <a:solidFill>
                <a:schemeClr val="bg1"/>
              </a:solidFill>
              <a:latin typeface="Sakkal Majalla" panose="02000000000000000000" pitchFamily="2" charset="-78"/>
              <a:cs typeface="Sakkal Majalla" panose="02000000000000000000" pitchFamily="2" charset="-78"/>
            </a:endParaRPr>
          </a:p>
        </p:txBody>
      </p:sp>
      <p:sp>
        <p:nvSpPr>
          <p:cNvPr id="61" name="TextBox 60"/>
          <p:cNvSpPr txBox="1"/>
          <p:nvPr/>
        </p:nvSpPr>
        <p:spPr>
          <a:xfrm rot="19287389">
            <a:off x="6891699" y="1359977"/>
            <a:ext cx="1146617" cy="369332"/>
          </a:xfrm>
          <a:prstGeom prst="rect">
            <a:avLst/>
          </a:prstGeom>
          <a:noFill/>
        </p:spPr>
        <p:txBody>
          <a:bodyPr wrap="square" rtlCol="0">
            <a:spAutoFit/>
          </a:bodyPr>
          <a:lstStyle/>
          <a:p>
            <a:pPr algn="ctr"/>
            <a:r>
              <a:rPr lang="ar-AE" dirty="0" smtClean="0">
                <a:solidFill>
                  <a:schemeClr val="bg1"/>
                </a:solidFill>
                <a:latin typeface="Sakkal Majalla" panose="02000000000000000000" pitchFamily="2" charset="-78"/>
                <a:cs typeface="Sakkal Majalla" panose="02000000000000000000" pitchFamily="2" charset="-78"/>
              </a:rPr>
              <a:t>المستوى الرابع</a:t>
            </a:r>
            <a:endParaRPr lang="en-US" dirty="0">
              <a:solidFill>
                <a:schemeClr val="bg1"/>
              </a:solidFill>
              <a:latin typeface="Sakkal Majalla" panose="02000000000000000000" pitchFamily="2" charset="-78"/>
              <a:cs typeface="Sakkal Majalla" panose="02000000000000000000" pitchFamily="2" charset="-78"/>
            </a:endParaRPr>
          </a:p>
        </p:txBody>
      </p:sp>
      <p:cxnSp>
        <p:nvCxnSpPr>
          <p:cNvPr id="62" name="Straight Connector 61"/>
          <p:cNvCxnSpPr/>
          <p:nvPr/>
        </p:nvCxnSpPr>
        <p:spPr>
          <a:xfrm flipH="1" flipV="1">
            <a:off x="4284681" y="5217345"/>
            <a:ext cx="417068" cy="340877"/>
          </a:xfrm>
          <a:prstGeom prst="line">
            <a:avLst/>
          </a:prstGeom>
          <a:ln>
            <a:solidFill>
              <a:srgbClr val="C8102E"/>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5165414" y="3918674"/>
            <a:ext cx="376516" cy="22157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6688030" y="1088404"/>
            <a:ext cx="417068" cy="340877"/>
          </a:xfrm>
          <a:prstGeom prst="line">
            <a:avLst/>
          </a:prstGeom>
          <a:ln>
            <a:solidFill>
              <a:srgbClr val="00843D"/>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00375" y="5229739"/>
            <a:ext cx="3456906" cy="0"/>
          </a:xfrm>
          <a:prstGeom prst="line">
            <a:avLst/>
          </a:prstGeom>
          <a:ln>
            <a:solidFill>
              <a:srgbClr val="C8102E"/>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676222" y="3918674"/>
            <a:ext cx="345690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4857" y="2449092"/>
            <a:ext cx="3456906" cy="0"/>
          </a:xfrm>
          <a:prstGeom prst="line">
            <a:avLst/>
          </a:prstGeom>
          <a:ln>
            <a:solidFill>
              <a:srgbClr val="B68A35"/>
            </a:solidFill>
            <a:prstDash val="dash"/>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628118" y="5256339"/>
            <a:ext cx="2722351" cy="369332"/>
          </a:xfrm>
          <a:prstGeom prst="rect">
            <a:avLst/>
          </a:prstGeom>
        </p:spPr>
        <p:txBody>
          <a:bodyPr wrap="square">
            <a:spAutoFit/>
          </a:bodyPr>
          <a:lstStyle/>
          <a:p>
            <a:pPr algn="r" rtl="1"/>
            <a:r>
              <a:rPr lang="ar-AE" b="1" dirty="0" smtClean="0">
                <a:solidFill>
                  <a:srgbClr val="C8102E"/>
                </a:solidFill>
                <a:latin typeface="Sakkal Majalla" panose="02000000000000000000" pitchFamily="2" charset="-78"/>
                <a:cs typeface="Sakkal Majalla" panose="02000000000000000000" pitchFamily="2" charset="-78"/>
              </a:rPr>
              <a:t>الموارد البشرية الأساسية</a:t>
            </a:r>
            <a:endParaRPr lang="en-US" b="1" dirty="0" smtClean="0">
              <a:solidFill>
                <a:srgbClr val="C8102E"/>
              </a:solidFill>
              <a:latin typeface="Sakkal Majalla" panose="02000000000000000000" pitchFamily="2" charset="-78"/>
              <a:cs typeface="Sakkal Majalla" panose="02000000000000000000" pitchFamily="2" charset="-78"/>
            </a:endParaRPr>
          </a:p>
        </p:txBody>
      </p:sp>
      <p:sp>
        <p:nvSpPr>
          <p:cNvPr id="70" name="Rectangle 69"/>
          <p:cNvSpPr/>
          <p:nvPr/>
        </p:nvSpPr>
        <p:spPr>
          <a:xfrm>
            <a:off x="212833" y="5533635"/>
            <a:ext cx="4241813" cy="1200329"/>
          </a:xfrm>
          <a:prstGeom prst="rect">
            <a:avLst/>
          </a:prstGeom>
        </p:spPr>
        <p:txBody>
          <a:bodyPr wrap="square">
            <a:spAutoFit/>
          </a:bodyPr>
          <a:lstStyle/>
          <a:p>
            <a:pPr marL="171450" indent="-1714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تطبق استراتيجية الموارد البشرية بشكل جزئي.</a:t>
            </a:r>
          </a:p>
          <a:p>
            <a:pPr marL="171450" indent="-1714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تدعم خدمات ا</a:t>
            </a:r>
            <a:r>
              <a:rPr lang="en-US" sz="1600" dirty="0" err="1">
                <a:latin typeface="Sakkal Majalla" panose="02000000000000000000" pitchFamily="2" charset="-78"/>
                <a:cs typeface="Sakkal Majalla" panose="02000000000000000000" pitchFamily="2" charset="-78"/>
              </a:rPr>
              <a:t>لمو</a:t>
            </a:r>
            <a:r>
              <a:rPr lang="ar-AE" sz="1600" dirty="0">
                <a:latin typeface="Sakkal Majalla" panose="02000000000000000000" pitchFamily="2" charset="-78"/>
                <a:cs typeface="Sakkal Majalla" panose="02000000000000000000" pitchFamily="2" charset="-78"/>
              </a:rPr>
              <a:t>ا</a:t>
            </a:r>
            <a:r>
              <a:rPr lang="en-US" sz="1600" dirty="0">
                <a:latin typeface="Sakkal Majalla" panose="02000000000000000000" pitchFamily="2" charset="-78"/>
                <a:cs typeface="Sakkal Majalla" panose="02000000000000000000" pitchFamily="2" charset="-78"/>
              </a:rPr>
              <a:t>ر</a:t>
            </a:r>
            <a:r>
              <a:rPr lang="ar-AE" sz="1600" dirty="0">
                <a:latin typeface="Sakkal Majalla" panose="02000000000000000000" pitchFamily="2" charset="-78"/>
                <a:cs typeface="Sakkal Majalla" panose="02000000000000000000" pitchFamily="2" charset="-78"/>
              </a:rPr>
              <a:t>د </a:t>
            </a:r>
            <a:r>
              <a:rPr lang="en-US" sz="1600" dirty="0">
                <a:latin typeface="Sakkal Majalla" panose="02000000000000000000" pitchFamily="2" charset="-78"/>
                <a:cs typeface="Sakkal Majalla" panose="02000000000000000000" pitchFamily="2" charset="-78"/>
              </a:rPr>
              <a:t>البشرية احتياجات العمل.</a:t>
            </a:r>
            <a:endParaRPr lang="ar-AE" sz="1600" dirty="0">
              <a:latin typeface="Sakkal Majalla" panose="02000000000000000000" pitchFamily="2" charset="-78"/>
              <a:cs typeface="Sakkal Majalla" panose="02000000000000000000" pitchFamily="2" charset="-78"/>
            </a:endParaRPr>
          </a:p>
          <a:p>
            <a:pPr marL="171450" indent="-1714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ت</a:t>
            </a:r>
            <a:r>
              <a:rPr lang="ar-AE" sz="1600" dirty="0" smtClean="0">
                <a:latin typeface="Sakkal Majalla" panose="02000000000000000000" pitchFamily="2" charset="-78"/>
                <a:cs typeface="Sakkal Majalla" panose="02000000000000000000" pitchFamily="2" charset="-78"/>
              </a:rPr>
              <a:t>طبق </a:t>
            </a:r>
            <a:r>
              <a:rPr lang="ar-AE" sz="1600" dirty="0">
                <a:latin typeface="Sakkal Majalla" panose="02000000000000000000" pitchFamily="2" charset="-78"/>
                <a:cs typeface="Sakkal Majalla" panose="02000000000000000000" pitchFamily="2" charset="-78"/>
              </a:rPr>
              <a:t>بعض أنظمة الموارد البشرية المعمول بها في الحكومة الاتحادية.</a:t>
            </a:r>
          </a:p>
        </p:txBody>
      </p:sp>
      <p:sp>
        <p:nvSpPr>
          <p:cNvPr id="71" name="Rectangle 70"/>
          <p:cNvSpPr/>
          <p:nvPr/>
        </p:nvSpPr>
        <p:spPr>
          <a:xfrm>
            <a:off x="-861101" y="4085627"/>
            <a:ext cx="5324012" cy="1200329"/>
          </a:xfrm>
          <a:prstGeom prst="rect">
            <a:avLst/>
          </a:prstGeom>
        </p:spPr>
        <p:txBody>
          <a:bodyPr wrap="square">
            <a:spAutoFit/>
          </a:bodyPr>
          <a:lstStyle/>
          <a:p>
            <a:pPr marL="171450" indent="-1714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تطبق الجهة استراتيجية واضحة للموارد البشرية.</a:t>
            </a:r>
          </a:p>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تطبق </a:t>
            </a:r>
            <a:r>
              <a:rPr lang="ar-AE" sz="1600" dirty="0">
                <a:latin typeface="Sakkal Majalla" panose="02000000000000000000" pitchFamily="2" charset="-78"/>
                <a:cs typeface="Sakkal Majalla" panose="02000000000000000000" pitchFamily="2" charset="-78"/>
              </a:rPr>
              <a:t>معظم أنظمة الموارد البشرية المعمول بها في الحكومة الاتحادية. </a:t>
            </a:r>
          </a:p>
          <a:p>
            <a:pPr marL="171450" indent="-171450" algn="r" rtl="1">
              <a:lnSpc>
                <a:spcPct val="150000"/>
              </a:lnSpc>
              <a:buFont typeface="Arial" panose="020B0604020202020204" pitchFamily="34" charset="0"/>
              <a:buChar char="•"/>
            </a:pPr>
            <a:r>
              <a:rPr lang="ar-AE" sz="1600" dirty="0">
                <a:latin typeface="Sakkal Majalla" panose="02000000000000000000" pitchFamily="2" charset="-78"/>
                <a:cs typeface="Sakkal Majalla" panose="02000000000000000000" pitchFamily="2" charset="-78"/>
              </a:rPr>
              <a:t>تدار الخدمات الرئيسية لإجراءات الموارد البشرية بشكل جيد. </a:t>
            </a:r>
          </a:p>
        </p:txBody>
      </p:sp>
      <p:sp>
        <p:nvSpPr>
          <p:cNvPr id="72" name="Rectangle 71"/>
          <p:cNvSpPr/>
          <p:nvPr/>
        </p:nvSpPr>
        <p:spPr>
          <a:xfrm>
            <a:off x="2981473" y="3921052"/>
            <a:ext cx="2063385" cy="369332"/>
          </a:xfrm>
          <a:prstGeom prst="rect">
            <a:avLst/>
          </a:prstGeom>
        </p:spPr>
        <p:txBody>
          <a:bodyPr wrap="none">
            <a:spAutoFit/>
          </a:bodyPr>
          <a:lstStyle/>
          <a:p>
            <a:pPr algn="r" rtl="1"/>
            <a:r>
              <a:rPr lang="ar-AE" b="1" dirty="0" smtClean="0">
                <a:solidFill>
                  <a:schemeClr val="bg1">
                    <a:lumMod val="50000"/>
                  </a:schemeClr>
                </a:solidFill>
                <a:latin typeface="Sakkal Majalla" panose="02000000000000000000" pitchFamily="2" charset="-78"/>
                <a:cs typeface="Sakkal Majalla" panose="02000000000000000000" pitchFamily="2" charset="-78"/>
              </a:rPr>
              <a:t>الموارد البشرية الاستراتيجية</a:t>
            </a:r>
            <a:endParaRPr lang="ar-AE" b="1" dirty="0">
              <a:solidFill>
                <a:schemeClr val="bg1">
                  <a:lumMod val="50000"/>
                </a:schemeClr>
              </a:solidFill>
              <a:latin typeface="Sakkal Majalla" panose="02000000000000000000" pitchFamily="2" charset="-78"/>
              <a:cs typeface="Sakkal Majalla" panose="02000000000000000000" pitchFamily="2" charset="-78"/>
            </a:endParaRPr>
          </a:p>
        </p:txBody>
      </p:sp>
      <p:sp>
        <p:nvSpPr>
          <p:cNvPr id="73" name="Rectangle 72"/>
          <p:cNvSpPr/>
          <p:nvPr/>
        </p:nvSpPr>
        <p:spPr>
          <a:xfrm>
            <a:off x="1319436" y="2449092"/>
            <a:ext cx="4372816" cy="369332"/>
          </a:xfrm>
          <a:prstGeom prst="rect">
            <a:avLst/>
          </a:prstGeom>
        </p:spPr>
        <p:txBody>
          <a:bodyPr wrap="square">
            <a:spAutoFit/>
          </a:bodyPr>
          <a:lstStyle/>
          <a:p>
            <a:pPr algn="r" rtl="1"/>
            <a:r>
              <a:rPr lang="ar-AE" b="1" dirty="0" smtClean="0">
                <a:solidFill>
                  <a:srgbClr val="B68A35"/>
                </a:solidFill>
                <a:latin typeface="Sakkal Majalla" panose="02000000000000000000" pitchFamily="2" charset="-78"/>
                <a:cs typeface="Sakkal Majalla" panose="02000000000000000000" pitchFamily="2" charset="-78"/>
              </a:rPr>
              <a:t>الموارد </a:t>
            </a:r>
            <a:r>
              <a:rPr lang="ar-AE" b="1" dirty="0">
                <a:solidFill>
                  <a:srgbClr val="B68A35"/>
                </a:solidFill>
                <a:latin typeface="Sakkal Majalla" panose="02000000000000000000" pitchFamily="2" charset="-78"/>
                <a:cs typeface="Sakkal Majalla" panose="02000000000000000000" pitchFamily="2" charset="-78"/>
              </a:rPr>
              <a:t>البشرية </a:t>
            </a:r>
            <a:r>
              <a:rPr lang="ar-AE" b="1" dirty="0" smtClean="0">
                <a:solidFill>
                  <a:srgbClr val="B68A35"/>
                </a:solidFill>
                <a:latin typeface="Sakkal Majalla" panose="02000000000000000000" pitchFamily="2" charset="-78"/>
                <a:cs typeface="Sakkal Majalla" panose="02000000000000000000" pitchFamily="2" charset="-78"/>
              </a:rPr>
              <a:t>المتكاملة</a:t>
            </a:r>
            <a:endParaRPr lang="ar-AE" b="1" dirty="0">
              <a:solidFill>
                <a:srgbClr val="B68A35"/>
              </a:solidFill>
              <a:latin typeface="Sakkal Majalla" panose="02000000000000000000" pitchFamily="2" charset="-78"/>
              <a:cs typeface="Sakkal Majalla" panose="02000000000000000000" pitchFamily="2" charset="-78"/>
            </a:endParaRPr>
          </a:p>
        </p:txBody>
      </p:sp>
      <p:sp>
        <p:nvSpPr>
          <p:cNvPr id="74" name="Rectangle 73"/>
          <p:cNvSpPr/>
          <p:nvPr/>
        </p:nvSpPr>
        <p:spPr>
          <a:xfrm>
            <a:off x="-15509" y="2715968"/>
            <a:ext cx="5454431" cy="1200329"/>
          </a:xfrm>
          <a:prstGeom prst="rect">
            <a:avLst/>
          </a:prstGeom>
        </p:spPr>
        <p:txBody>
          <a:bodyPr wrap="square">
            <a:spAutoFit/>
          </a:bodyPr>
          <a:lstStyle/>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تتكامل استراتيجية الموارد البشرية مع استراتيجية الجهة ويتضح التأثير ضمن المخرجات.</a:t>
            </a:r>
          </a:p>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تدعم تطوير رأس المال البشري في الحكومة الاتحادية.</a:t>
            </a:r>
          </a:p>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تسهم في تحسين اجراءات الموارد البشرية و ادارة المواهب في الجهة.</a:t>
            </a:r>
            <a:endParaRPr lang="en-US" sz="1600" dirty="0">
              <a:latin typeface="Sakkal Majalla" panose="02000000000000000000" pitchFamily="2" charset="-78"/>
              <a:cs typeface="Sakkal Majalla" panose="02000000000000000000" pitchFamily="2" charset="-78"/>
            </a:endParaRPr>
          </a:p>
        </p:txBody>
      </p:sp>
      <p:sp>
        <p:nvSpPr>
          <p:cNvPr id="75" name="Rectangle 74"/>
          <p:cNvSpPr/>
          <p:nvPr/>
        </p:nvSpPr>
        <p:spPr>
          <a:xfrm>
            <a:off x="918743" y="1316544"/>
            <a:ext cx="4587134" cy="1200329"/>
          </a:xfrm>
          <a:prstGeom prst="rect">
            <a:avLst/>
          </a:prstGeom>
        </p:spPr>
        <p:txBody>
          <a:bodyPr wrap="square">
            <a:spAutoFit/>
          </a:bodyPr>
          <a:lstStyle/>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تتسم بالريادة في تطبيق أفضل ممارسات الموارد البشرية.</a:t>
            </a:r>
          </a:p>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تدعم رؤية دولة الإمارات العربية المتحدة وأجندتها الوطنية.</a:t>
            </a:r>
          </a:p>
          <a:p>
            <a:pPr marL="171450" indent="-171450" algn="r" rtl="1">
              <a:lnSpc>
                <a:spcPct val="150000"/>
              </a:lnSpc>
              <a:buFont typeface="Arial" panose="020B0604020202020204" pitchFamily="34" charset="0"/>
              <a:buChar char="•"/>
            </a:pPr>
            <a:r>
              <a:rPr lang="ar-AE" sz="1600" dirty="0" smtClean="0">
                <a:latin typeface="Sakkal Majalla" panose="02000000000000000000" pitchFamily="2" charset="-78"/>
                <a:cs typeface="Sakkal Majalla" panose="02000000000000000000" pitchFamily="2" charset="-78"/>
              </a:rPr>
              <a:t>تعزز المهارات المستقبلية المتقدمة.</a:t>
            </a:r>
            <a:endParaRPr lang="en-US" sz="1600" dirty="0">
              <a:latin typeface="Sakkal Majalla" panose="02000000000000000000" pitchFamily="2" charset="-78"/>
              <a:cs typeface="Sakkal Majalla" panose="02000000000000000000" pitchFamily="2" charset="-78"/>
            </a:endParaRPr>
          </a:p>
        </p:txBody>
      </p:sp>
      <p:sp>
        <p:nvSpPr>
          <p:cNvPr id="76" name="Rectangle 75"/>
          <p:cNvSpPr/>
          <p:nvPr/>
        </p:nvSpPr>
        <p:spPr>
          <a:xfrm>
            <a:off x="4257281" y="1089818"/>
            <a:ext cx="1685077" cy="369332"/>
          </a:xfrm>
          <a:prstGeom prst="rect">
            <a:avLst/>
          </a:prstGeom>
        </p:spPr>
        <p:txBody>
          <a:bodyPr wrap="none">
            <a:spAutoFit/>
          </a:bodyPr>
          <a:lstStyle/>
          <a:p>
            <a:pPr algn="r" rtl="1"/>
            <a:r>
              <a:rPr lang="ar-AE" b="1" dirty="0" smtClean="0">
                <a:solidFill>
                  <a:srgbClr val="00843D"/>
                </a:solidFill>
                <a:latin typeface="Sakkal Majalla" panose="02000000000000000000" pitchFamily="2" charset="-78"/>
                <a:cs typeface="Sakkal Majalla" panose="02000000000000000000" pitchFamily="2" charset="-78"/>
              </a:rPr>
              <a:t>الموارد البشرية الرائدة</a:t>
            </a:r>
          </a:p>
        </p:txBody>
      </p:sp>
      <p:sp>
        <p:nvSpPr>
          <p:cNvPr id="77" name="Rectangle 76"/>
          <p:cNvSpPr/>
          <p:nvPr/>
        </p:nvSpPr>
        <p:spPr>
          <a:xfrm rot="19221986">
            <a:off x="4391386" y="5297032"/>
            <a:ext cx="929862" cy="473206"/>
          </a:xfrm>
          <a:prstGeom prst="rect">
            <a:avLst/>
          </a:prstGeom>
        </p:spPr>
        <p:txBody>
          <a:bodyPr wrap="square">
            <a:spAutoFit/>
          </a:bodyPr>
          <a:lstStyle/>
          <a:p>
            <a:pPr algn="ctr">
              <a:lnSpc>
                <a:spcPct val="150000"/>
              </a:lnSpc>
            </a:pPr>
            <a:r>
              <a:rPr lang="en-US" b="1" dirty="0" smtClean="0">
                <a:solidFill>
                  <a:srgbClr val="C8102E"/>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0 – 49%</a:t>
            </a:r>
            <a:endParaRPr lang="en-US" b="1" dirty="0">
              <a:solidFill>
                <a:srgbClr val="C8102E"/>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8" name="Rectangle 77"/>
          <p:cNvSpPr/>
          <p:nvPr/>
        </p:nvSpPr>
        <p:spPr>
          <a:xfrm rot="19221986">
            <a:off x="5183402" y="3895505"/>
            <a:ext cx="929862" cy="473206"/>
          </a:xfrm>
          <a:prstGeom prst="rect">
            <a:avLst/>
          </a:prstGeom>
        </p:spPr>
        <p:txBody>
          <a:bodyPr wrap="square">
            <a:spAutoFit/>
          </a:bodyPr>
          <a:lstStyle/>
          <a:p>
            <a:pPr algn="ctr">
              <a:lnSpc>
                <a:spcPct val="150000"/>
              </a:lnSpc>
            </a:pPr>
            <a:r>
              <a:rPr lang="en-US" b="1" dirty="0" smtClean="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50 – </a:t>
            </a:r>
            <a:r>
              <a:rPr lang="ar-AE" b="1" dirty="0" smtClean="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79</a:t>
            </a:r>
            <a:r>
              <a:rPr lang="en-US" b="1" dirty="0" smtClean="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a:t>
            </a:r>
            <a:endParaRPr lang="en-US" b="1" dirty="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9" name="Rectangle 78"/>
          <p:cNvSpPr/>
          <p:nvPr/>
        </p:nvSpPr>
        <p:spPr>
          <a:xfrm rot="19221986">
            <a:off x="5975161" y="2525819"/>
            <a:ext cx="929862" cy="473206"/>
          </a:xfrm>
          <a:prstGeom prst="rect">
            <a:avLst/>
          </a:prstGeom>
        </p:spPr>
        <p:txBody>
          <a:bodyPr wrap="square">
            <a:spAutoFit/>
          </a:bodyPr>
          <a:lstStyle/>
          <a:p>
            <a:pPr algn="ctr">
              <a:lnSpc>
                <a:spcPct val="150000"/>
              </a:lnSpc>
            </a:pPr>
            <a:r>
              <a:rPr lang="ar-AE"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 80</a:t>
            </a:r>
            <a:r>
              <a:rPr lang="en-US"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 </a:t>
            </a:r>
            <a:r>
              <a:rPr lang="ar-AE"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94</a:t>
            </a:r>
            <a:r>
              <a:rPr lang="en-US"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a:t>
            </a:r>
            <a:endParaRPr lang="en-US" b="1" dirty="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80" name="Rectangle 79"/>
          <p:cNvSpPr/>
          <p:nvPr/>
        </p:nvSpPr>
        <p:spPr>
          <a:xfrm rot="19221986">
            <a:off x="6745398" y="1140528"/>
            <a:ext cx="999872" cy="473206"/>
          </a:xfrm>
          <a:prstGeom prst="rect">
            <a:avLst/>
          </a:prstGeom>
        </p:spPr>
        <p:txBody>
          <a:bodyPr wrap="square">
            <a:spAutoFit/>
          </a:bodyPr>
          <a:lstStyle/>
          <a:p>
            <a:pPr algn="ctr">
              <a:lnSpc>
                <a:spcPct val="150000"/>
              </a:lnSpc>
            </a:pPr>
            <a:r>
              <a:rPr lang="ar-AE" b="1" dirty="0" smtClean="0">
                <a:solidFill>
                  <a:srgbClr val="00843D"/>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 95</a:t>
            </a:r>
            <a:r>
              <a:rPr lang="en-US" b="1" dirty="0" smtClean="0">
                <a:solidFill>
                  <a:srgbClr val="00843D"/>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 100%</a:t>
            </a:r>
            <a:endParaRPr lang="en-US" b="1" dirty="0">
              <a:solidFill>
                <a:srgbClr val="00843D"/>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81" name="Rectangle 80"/>
          <p:cNvSpPr/>
          <p:nvPr/>
        </p:nvSpPr>
        <p:spPr>
          <a:xfrm>
            <a:off x="8737690" y="1042975"/>
            <a:ext cx="3273479" cy="572058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895268" y="1055129"/>
            <a:ext cx="3128862" cy="5509200"/>
          </a:xfrm>
          <a:prstGeom prst="rect">
            <a:avLst/>
          </a:prstGeom>
        </p:spPr>
        <p:txBody>
          <a:bodyPr wrap="square">
            <a:spAutoFit/>
          </a:bodyPr>
          <a:lstStyle/>
          <a:p>
            <a:pPr marL="169863" indent="-169863" algn="just" rtl="1">
              <a:lnSpc>
                <a:spcPct val="200000"/>
              </a:lnSpc>
              <a:buFont typeface="Arial" panose="020B0604020202020204" pitchFamily="34" charset="0"/>
              <a:buChar char="•"/>
            </a:pPr>
            <a:r>
              <a:rPr lang="ar-AE" sz="1600" b="1" dirty="0" smtClean="0">
                <a:latin typeface="Sakkal Majalla" panose="02000000000000000000" pitchFamily="2" charset="-78"/>
                <a:cs typeface="Sakkal Majalla" panose="02000000000000000000" pitchFamily="2" charset="-78"/>
              </a:rPr>
              <a:t>يتم </a:t>
            </a:r>
            <a:r>
              <a:rPr lang="ar-AE" sz="1600" b="1" dirty="0">
                <a:latin typeface="Sakkal Majalla" panose="02000000000000000000" pitchFamily="2" charset="-78"/>
                <a:cs typeface="Sakkal Majalla" panose="02000000000000000000" pitchFamily="2" charset="-78"/>
              </a:rPr>
              <a:t>تصنيف الجهات الاتحادية وفق مستويات نموذج تطور ممارسات الموارد البشرية وذلك من خلال نتائج ممكنات ومؤشرات الموارد البشرية في الحكومة الاتحادية </a:t>
            </a:r>
            <a:r>
              <a:rPr lang="ar-AE" sz="1600" b="1" dirty="0" smtClean="0">
                <a:latin typeface="Sakkal Majalla" panose="02000000000000000000" pitchFamily="2" charset="-78"/>
                <a:cs typeface="Sakkal Majalla" panose="02000000000000000000" pitchFamily="2" charset="-78"/>
              </a:rPr>
              <a:t>وفق المحاور الأربعة والأنظمة </a:t>
            </a:r>
            <a:r>
              <a:rPr lang="ar-AE" sz="1600" b="1" dirty="0">
                <a:latin typeface="Sakkal Majalla" panose="02000000000000000000" pitchFamily="2" charset="-78"/>
                <a:cs typeface="Sakkal Majalla" panose="02000000000000000000" pitchFamily="2" charset="-78"/>
              </a:rPr>
              <a:t>الالكترونية المؤتمتة </a:t>
            </a:r>
            <a:r>
              <a:rPr lang="ar-AE" sz="1600" b="1" dirty="0" smtClean="0">
                <a:latin typeface="Sakkal Majalla" panose="02000000000000000000" pitchFamily="2" charset="-78"/>
                <a:cs typeface="Sakkal Majalla" panose="02000000000000000000" pitchFamily="2" charset="-78"/>
              </a:rPr>
              <a:t>لإجراءات </a:t>
            </a:r>
            <a:r>
              <a:rPr lang="ar-AE" sz="1600" b="1" dirty="0">
                <a:latin typeface="Sakkal Majalla" panose="02000000000000000000" pitchFamily="2" charset="-78"/>
                <a:cs typeface="Sakkal Majalla" panose="02000000000000000000" pitchFamily="2" charset="-78"/>
              </a:rPr>
              <a:t>الموارد </a:t>
            </a:r>
            <a:r>
              <a:rPr lang="ar-AE" sz="1600" b="1" dirty="0" smtClean="0">
                <a:latin typeface="Sakkal Majalla" panose="02000000000000000000" pitchFamily="2" charset="-78"/>
                <a:cs typeface="Sakkal Majalla" panose="02000000000000000000" pitchFamily="2" charset="-78"/>
              </a:rPr>
              <a:t>البشرية، حيث </a:t>
            </a:r>
            <a:r>
              <a:rPr lang="ar-AE" sz="1600" b="1" dirty="0">
                <a:latin typeface="Sakkal Majalla" panose="02000000000000000000" pitchFamily="2" charset="-78"/>
                <a:cs typeface="Sakkal Majalla" panose="02000000000000000000" pitchFamily="2" charset="-78"/>
              </a:rPr>
              <a:t>يمثل المستوى </a:t>
            </a:r>
            <a:r>
              <a:rPr lang="ar-AE" sz="1600" b="1" dirty="0" smtClean="0">
                <a:latin typeface="Sakkal Majalla" panose="02000000000000000000" pitchFamily="2" charset="-78"/>
                <a:cs typeface="Sakkal Majalla" panose="02000000000000000000" pitchFamily="2" charset="-78"/>
              </a:rPr>
              <a:t>الرابع أعلى وأفضل مستوى </a:t>
            </a:r>
            <a:r>
              <a:rPr lang="ar-AE" sz="1600" b="1" dirty="0">
                <a:latin typeface="Sakkal Majalla" panose="02000000000000000000" pitchFamily="2" charset="-78"/>
                <a:cs typeface="Sakkal Majalla" panose="02000000000000000000" pitchFamily="2" charset="-78"/>
              </a:rPr>
              <a:t>للتطور ويمثل المستوى </a:t>
            </a:r>
            <a:r>
              <a:rPr lang="ar-AE" sz="1600" b="1" dirty="0" smtClean="0">
                <a:latin typeface="Sakkal Majalla" panose="02000000000000000000" pitchFamily="2" charset="-78"/>
                <a:cs typeface="Sakkal Majalla" panose="02000000000000000000" pitchFamily="2" charset="-78"/>
              </a:rPr>
              <a:t>الأول أدنى </a:t>
            </a:r>
            <a:r>
              <a:rPr lang="ar-AE" sz="1600" b="1" dirty="0">
                <a:latin typeface="Sakkal Majalla" panose="02000000000000000000" pitchFamily="2" charset="-78"/>
                <a:cs typeface="Sakkal Majalla" panose="02000000000000000000" pitchFamily="2" charset="-78"/>
              </a:rPr>
              <a:t>مستوى في تطور الموارد البشرية والذي يتطلب المزيد من الجهود </a:t>
            </a:r>
            <a:r>
              <a:rPr lang="ar-AE" sz="1600" b="1" dirty="0" smtClean="0">
                <a:latin typeface="Sakkal Majalla" panose="02000000000000000000" pitchFamily="2" charset="-78"/>
                <a:cs typeface="Sakkal Majalla" panose="02000000000000000000" pitchFamily="2" charset="-78"/>
              </a:rPr>
              <a:t>لتحسين أداء الموارد البشرية وتطويرها من قبل الجهات الاتحادية لمواكبة الأولويات الحكومية.</a:t>
            </a:r>
            <a:endParaRPr lang="en-US" sz="1600" b="1" dirty="0">
              <a:latin typeface="Sakkal Majalla" panose="02000000000000000000" pitchFamily="2" charset="-78"/>
              <a:cs typeface="Sakkal Majalla" panose="02000000000000000000" pitchFamily="2" charset="-78"/>
            </a:endParaRPr>
          </a:p>
        </p:txBody>
      </p:sp>
      <p:cxnSp>
        <p:nvCxnSpPr>
          <p:cNvPr id="83" name="Straight Connector 82"/>
          <p:cNvCxnSpPr/>
          <p:nvPr/>
        </p:nvCxnSpPr>
        <p:spPr>
          <a:xfrm flipH="1">
            <a:off x="0" y="951299"/>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365303" y="524433"/>
            <a:ext cx="5290622" cy="400110"/>
          </a:xfrm>
          <a:prstGeom prst="rect">
            <a:avLst/>
          </a:prstGeom>
          <a:noFill/>
        </p:spPr>
        <p:txBody>
          <a:bodyPr wrap="square" rtlCol="0">
            <a:spAutoFit/>
          </a:bodyPr>
          <a:lstStyle/>
          <a:p>
            <a:pPr algn="ctr" rtl="1"/>
            <a:r>
              <a:rPr lang="ar-AE" sz="2000" b="1" dirty="0" smtClean="0">
                <a:solidFill>
                  <a:schemeClr val="bg1"/>
                </a:solidFill>
                <a:latin typeface="Sakkal Majalla" panose="02000000000000000000" pitchFamily="2" charset="-78"/>
                <a:cs typeface="Sakkal Majalla" panose="02000000000000000000" pitchFamily="2" charset="-78"/>
              </a:rPr>
              <a:t>منهجية القياس - </a:t>
            </a:r>
            <a:r>
              <a:rPr lang="ar-AE"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مستويات نموذج تطور ممارسات الموارد </a:t>
            </a:r>
            <a:r>
              <a:rPr lang="ar-AE" sz="2000" b="1" dirty="0" smtClean="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البشرية</a:t>
            </a:r>
            <a:endParaRPr lang="ar-AE"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cxnSp>
        <p:nvCxnSpPr>
          <p:cNvPr id="85" name="Straight Connector 84"/>
          <p:cNvCxnSpPr/>
          <p:nvPr/>
        </p:nvCxnSpPr>
        <p:spPr>
          <a:xfrm flipH="1">
            <a:off x="3214315" y="1089818"/>
            <a:ext cx="3456906" cy="0"/>
          </a:xfrm>
          <a:prstGeom prst="line">
            <a:avLst/>
          </a:prstGeom>
          <a:ln>
            <a:solidFill>
              <a:srgbClr val="00843D"/>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5836772" y="2451768"/>
            <a:ext cx="469930" cy="252061"/>
          </a:xfrm>
          <a:prstGeom prst="line">
            <a:avLst/>
          </a:prstGeom>
          <a:ln>
            <a:solidFill>
              <a:srgbClr val="B68A35"/>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83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22973" y="6394992"/>
            <a:ext cx="482334" cy="365125"/>
          </a:xfrm>
          <a:solidFill>
            <a:srgbClr val="B68A35"/>
          </a:solidFill>
        </p:spPr>
        <p:txBody>
          <a:bodyPr/>
          <a:lstStyle/>
          <a:p>
            <a:pPr algn="ctr"/>
            <a:fld id="{56427F38-63A5-4D63-9399-D970397CA46A}" type="slidenum">
              <a:rPr lang="en-US" smtClean="0">
                <a:solidFill>
                  <a:schemeClr val="bg1"/>
                </a:solidFill>
              </a:rPr>
              <a:pPr algn="ctr"/>
              <a:t>9</a:t>
            </a:fld>
            <a:endParaRPr lang="en-US" dirty="0">
              <a:solidFill>
                <a:schemeClr val="bg1"/>
              </a:solidFill>
            </a:endParaRPr>
          </a:p>
        </p:txBody>
      </p:sp>
      <p:sp>
        <p:nvSpPr>
          <p:cNvPr id="3" name="Round Diagonal Corner Rectangle 2"/>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8250" y="2804294"/>
            <a:ext cx="5665748" cy="1015663"/>
          </a:xfrm>
          <a:prstGeom prst="rect">
            <a:avLst/>
          </a:prstGeom>
        </p:spPr>
        <p:txBody>
          <a:bodyPr wrap="square">
            <a:spAutoFit/>
          </a:bodyPr>
          <a:lstStyle/>
          <a:p>
            <a:pPr algn="ctr">
              <a:lnSpc>
                <a:spcPct val="150000"/>
              </a:lnSpc>
            </a:pPr>
            <a:r>
              <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محور الحــــــــــــــــــــــوكمة</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572" y="2740747"/>
            <a:ext cx="1065814" cy="1065814"/>
          </a:xfrm>
          <a:prstGeom prst="rect">
            <a:avLst/>
          </a:prstGeom>
        </p:spPr>
      </p:pic>
      <p:sp>
        <p:nvSpPr>
          <p:cNvPr id="8" name="Round Diagonal Corner Rectangle 7"/>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155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13661</TotalTime>
  <Words>9283</Words>
  <Application>Microsoft Office PowerPoint</Application>
  <PresentationFormat>Widescreen</PresentationFormat>
  <Paragraphs>1517</Paragraphs>
  <Slides>71</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4" baseType="lpstr">
      <vt:lpstr>Arial</vt:lpstr>
      <vt:lpstr>Calibri</vt:lpstr>
      <vt:lpstr>Calibri Light</vt:lpstr>
      <vt:lpstr>Dubai</vt:lpstr>
      <vt:lpstr>Georgia</vt:lpstr>
      <vt:lpstr>Lato</vt:lpstr>
      <vt:lpstr>Open Sans</vt:lpstr>
      <vt:lpstr>Sakkal Majalla</vt:lpstr>
      <vt:lpstr>Tahoma</vt:lpstr>
      <vt:lpstr>Times New Roman</vt:lpstr>
      <vt:lpstr>Wingdings</vt:lpstr>
      <vt:lpstr>نسق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Zayed M. Al Baadani</dc:creator>
  <cp:lastModifiedBy>Amal I. Mohammad</cp:lastModifiedBy>
  <cp:revision>828</cp:revision>
  <cp:lastPrinted>2018-12-06T06:18:46Z</cp:lastPrinted>
  <dcterms:created xsi:type="dcterms:W3CDTF">2017-07-02T10:33:30Z</dcterms:created>
  <dcterms:modified xsi:type="dcterms:W3CDTF">2020-08-25T04:36:17Z</dcterms:modified>
</cp:coreProperties>
</file>