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57"/>
  </p:notesMasterIdLst>
  <p:handoutMasterIdLst>
    <p:handoutMasterId r:id="rId58"/>
  </p:handoutMasterIdLst>
  <p:sldIdLst>
    <p:sldId id="349" r:id="rId2"/>
    <p:sldId id="533" r:id="rId3"/>
    <p:sldId id="454" r:id="rId4"/>
    <p:sldId id="451" r:id="rId5"/>
    <p:sldId id="535" r:id="rId6"/>
    <p:sldId id="537" r:id="rId7"/>
    <p:sldId id="532" r:id="rId8"/>
    <p:sldId id="541" r:id="rId9"/>
    <p:sldId id="542" r:id="rId10"/>
    <p:sldId id="543" r:id="rId11"/>
    <p:sldId id="544" r:id="rId12"/>
    <p:sldId id="545" r:id="rId13"/>
    <p:sldId id="546" r:id="rId14"/>
    <p:sldId id="547" r:id="rId15"/>
    <p:sldId id="548" r:id="rId16"/>
    <p:sldId id="486" r:id="rId17"/>
    <p:sldId id="488" r:id="rId18"/>
    <p:sldId id="487" r:id="rId19"/>
    <p:sldId id="449" r:id="rId20"/>
    <p:sldId id="450" r:id="rId21"/>
    <p:sldId id="489" r:id="rId22"/>
    <p:sldId id="490" r:id="rId23"/>
    <p:sldId id="491" r:id="rId24"/>
    <p:sldId id="492" r:id="rId25"/>
    <p:sldId id="493" r:id="rId26"/>
    <p:sldId id="494" r:id="rId27"/>
    <p:sldId id="495" r:id="rId28"/>
    <p:sldId id="496" r:id="rId29"/>
    <p:sldId id="497" r:id="rId30"/>
    <p:sldId id="498" r:id="rId31"/>
    <p:sldId id="500" r:id="rId32"/>
    <p:sldId id="501" r:id="rId33"/>
    <p:sldId id="502" r:id="rId34"/>
    <p:sldId id="503" r:id="rId35"/>
    <p:sldId id="457" r:id="rId36"/>
    <p:sldId id="458" r:id="rId37"/>
    <p:sldId id="505" r:id="rId38"/>
    <p:sldId id="539" r:id="rId39"/>
    <p:sldId id="506" r:id="rId40"/>
    <p:sldId id="508" r:id="rId41"/>
    <p:sldId id="509" r:id="rId42"/>
    <p:sldId id="549" r:id="rId43"/>
    <p:sldId id="550" r:id="rId44"/>
    <p:sldId id="551" r:id="rId45"/>
    <p:sldId id="552" r:id="rId46"/>
    <p:sldId id="452" r:id="rId47"/>
    <p:sldId id="455" r:id="rId48"/>
    <p:sldId id="521" r:id="rId49"/>
    <p:sldId id="522" r:id="rId50"/>
    <p:sldId id="523" r:id="rId51"/>
    <p:sldId id="524" r:id="rId52"/>
    <p:sldId id="525" r:id="rId53"/>
    <p:sldId id="526" r:id="rId54"/>
    <p:sldId id="531" r:id="rId55"/>
    <p:sldId id="459" r:id="rId56"/>
  </p:sldIdLst>
  <p:sldSz cx="12192000" cy="6858000"/>
  <p:notesSz cx="6769100" cy="9906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8A35"/>
    <a:srgbClr val="DDD9C3"/>
    <a:srgbClr val="C8102E"/>
    <a:srgbClr val="DEC38E"/>
    <a:srgbClr val="CC9900"/>
    <a:srgbClr val="C6C6C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501" autoAdjust="0"/>
    <p:restoredTop sz="86357" autoAdjust="0"/>
  </p:normalViewPr>
  <p:slideViewPr>
    <p:cSldViewPr snapToGrid="0">
      <p:cViewPr varScale="1">
        <p:scale>
          <a:sx n="56" d="100"/>
          <a:sy n="56" d="100"/>
        </p:scale>
        <p:origin x="43" y="6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mal773\Desktop\&#1605;&#1589;&#1583;&#1585;%20&#1575;&#1604;&#1576;&#1610;&#1575;&#1606;&#1575;&#1578;\dashboar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64546734600004"/>
          <c:y val="4.7259975762206655E-2"/>
          <c:w val="0.64080687807464476"/>
          <c:h val="0.90548004847558672"/>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86503670736810068"/>
          <c:h val="1"/>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456198409981374E-2"/>
          <c:y val="0"/>
          <c:w val="0.69473496584516825"/>
          <c:h val="0.83915906788247219"/>
        </c:manualLayout>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34257" y="0"/>
            <a:ext cx="2933277" cy="497020"/>
          </a:xfrm>
          <a:prstGeom prst="rect">
            <a:avLst/>
          </a:prstGeom>
        </p:spPr>
        <p:txBody>
          <a:bodyPr vert="horz" lIns="91440" tIns="45720" rIns="91440" bIns="45720" rtlCol="0"/>
          <a:lstStyle>
            <a:lvl1pPr algn="r">
              <a:defRPr sz="1200"/>
            </a:lvl1pPr>
          </a:lstStyle>
          <a:p>
            <a:fld id="{F99504A6-D574-4901-A4A3-E7B297C372EC}" type="datetimeFigureOut">
              <a:rPr lang="en-US" smtClean="0"/>
              <a:t>8/25/2020</a:t>
            </a:fld>
            <a:endParaRPr lang="en-US"/>
          </a:p>
        </p:txBody>
      </p:sp>
      <p:sp>
        <p:nvSpPr>
          <p:cNvPr id="4" name="Footer Placeholder 3"/>
          <p:cNvSpPr>
            <a:spLocks noGrp="1"/>
          </p:cNvSpPr>
          <p:nvPr>
            <p:ph type="ftr" sz="quarter" idx="2"/>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34257" y="9408981"/>
            <a:ext cx="2933277" cy="497019"/>
          </a:xfrm>
          <a:prstGeom prst="rect">
            <a:avLst/>
          </a:prstGeom>
        </p:spPr>
        <p:txBody>
          <a:bodyPr vert="horz" lIns="91440" tIns="45720" rIns="91440" bIns="45720" rtlCol="0" anchor="b"/>
          <a:lstStyle>
            <a:lvl1pPr algn="r">
              <a:defRPr sz="1200"/>
            </a:lvl1pPr>
          </a:lstStyle>
          <a:p>
            <a:fld id="{F18B42F4-223F-4B07-9B03-BE1B9FB307A6}" type="slidenum">
              <a:rPr lang="en-US" smtClean="0"/>
              <a:t>‹#›</a:t>
            </a:fld>
            <a:endParaRPr lang="en-US"/>
          </a:p>
        </p:txBody>
      </p:sp>
    </p:spTree>
    <p:extLst>
      <p:ext uri="{BB962C8B-B14F-4D97-AF65-F5344CB8AC3E}">
        <p14:creationId xmlns:p14="http://schemas.microsoft.com/office/powerpoint/2010/main" val="202850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3277" cy="4970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34257" y="0"/>
            <a:ext cx="2933277" cy="497020"/>
          </a:xfrm>
          <a:prstGeom prst="rect">
            <a:avLst/>
          </a:prstGeom>
        </p:spPr>
        <p:txBody>
          <a:bodyPr vert="horz" lIns="91440" tIns="45720" rIns="91440" bIns="45720" rtlCol="0"/>
          <a:lstStyle>
            <a:lvl1pPr algn="r">
              <a:defRPr sz="1200"/>
            </a:lvl1pPr>
          </a:lstStyle>
          <a:p>
            <a:fld id="{98524BC8-D482-47A8-AE60-0972ACABDC2B}" type="datetimeFigureOut">
              <a:rPr lang="en-US" smtClean="0"/>
              <a:t>8/25/2020</a:t>
            </a:fld>
            <a:endParaRPr lang="en-US"/>
          </a:p>
        </p:txBody>
      </p:sp>
      <p:sp>
        <p:nvSpPr>
          <p:cNvPr id="4" name="Slide Image Placeholder 3"/>
          <p:cNvSpPr>
            <a:spLocks noGrp="1" noRot="1" noChangeAspect="1"/>
          </p:cNvSpPr>
          <p:nvPr>
            <p:ph type="sldImg" idx="2"/>
          </p:nvPr>
        </p:nvSpPr>
        <p:spPr>
          <a:xfrm>
            <a:off x="412750" y="1238250"/>
            <a:ext cx="5943600" cy="3343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6910" y="4767262"/>
            <a:ext cx="5415280" cy="390048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08981"/>
            <a:ext cx="2933277" cy="49701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34257" y="9408981"/>
            <a:ext cx="2933277" cy="497019"/>
          </a:xfrm>
          <a:prstGeom prst="rect">
            <a:avLst/>
          </a:prstGeom>
        </p:spPr>
        <p:txBody>
          <a:bodyPr vert="horz" lIns="91440" tIns="45720" rIns="91440" bIns="45720" rtlCol="0" anchor="b"/>
          <a:lstStyle>
            <a:lvl1pPr algn="r">
              <a:defRPr sz="1200"/>
            </a:lvl1pPr>
          </a:lstStyle>
          <a:p>
            <a:fld id="{C7E8E19D-517C-4B54-80B8-4FF7647E50A4}" type="slidenum">
              <a:rPr lang="en-US" smtClean="0"/>
              <a:t>‹#›</a:t>
            </a:fld>
            <a:endParaRPr lang="en-US"/>
          </a:p>
        </p:txBody>
      </p:sp>
    </p:spTree>
    <p:extLst>
      <p:ext uri="{BB962C8B-B14F-4D97-AF65-F5344CB8AC3E}">
        <p14:creationId xmlns:p14="http://schemas.microsoft.com/office/powerpoint/2010/main" val="329922316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a:xfrm>
            <a:off x="412750" y="1238250"/>
            <a:ext cx="5943600" cy="3343275"/>
          </a:xfrm>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26675373-734A-4BD7-B097-934598F528B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78756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شريحة عنو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
        <p:nvSpPr>
          <p:cNvPr id="8" name="مستطيل 7"/>
          <p:cNvSpPr/>
          <p:nvPr userDrawn="1"/>
        </p:nvSpPr>
        <p:spPr>
          <a:xfrm>
            <a:off x="0" y="4953000"/>
            <a:ext cx="12192000" cy="1905000"/>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Tree>
    <p:extLst>
      <p:ext uri="{BB962C8B-B14F-4D97-AF65-F5344CB8AC3E}">
        <p14:creationId xmlns:p14="http://schemas.microsoft.com/office/powerpoint/2010/main" val="4283114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عنوان ونص عمودي">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58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عنوان ونص عموديان">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76033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5"/>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737600" y="6356355"/>
            <a:ext cx="28448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4165600" y="6356355"/>
            <a:ext cx="38608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09600" y="6356355"/>
            <a:ext cx="2844800" cy="365125"/>
          </a:xfrm>
          <a:prstGeom prst="rect">
            <a:avLst/>
          </a:prstGeom>
        </p:spPr>
        <p:txBody>
          <a:bodyPr/>
          <a:lstStyle/>
          <a:p>
            <a:fld id="{605FB2D2-E9CC-43C1-B191-1CA97C202BA2}"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05777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
        <p:nvSpPr>
          <p:cNvPr id="2" name="Rectangle 1"/>
          <p:cNvSpPr/>
          <p:nvPr userDrawn="1"/>
        </p:nvSpPr>
        <p:spPr>
          <a:xfrm>
            <a:off x="-12700" y="6604000"/>
            <a:ext cx="12204700" cy="259963"/>
          </a:xfrm>
          <a:prstGeom prst="rect">
            <a:avLst/>
          </a:prstGeom>
          <a:solidFill>
            <a:srgbClr val="B68A35"/>
          </a:solidFill>
          <a:ln w="12700" cap="flat" cmpd="sng" algn="ctr">
            <a:noFill/>
            <a:prstDash val="solid"/>
            <a:miter lim="800000"/>
          </a:ln>
          <a:effectLst/>
        </p:spPr>
        <p:txBody>
          <a:bodyPr rtlCol="0" anchor="ctr"/>
          <a:lstStyle/>
          <a:p>
            <a:pPr algn="ctr"/>
            <a:endParaRPr lang="en-US" kern="0" dirty="0">
              <a:solidFill>
                <a:prstClr val="white"/>
              </a:solidFill>
              <a:latin typeface="Calibri" panose="020F0502020204030204"/>
            </a:endParaRPr>
          </a:p>
        </p:txBody>
      </p:sp>
    </p:spTree>
    <p:extLst>
      <p:ext uri="{BB962C8B-B14F-4D97-AF65-F5344CB8AC3E}">
        <p14:creationId xmlns:p14="http://schemas.microsoft.com/office/powerpoint/2010/main" val="17505245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عنوان المقطع">
    <p:spTree>
      <p:nvGrpSpPr>
        <p:cNvPr id="1" name=""/>
        <p:cNvGrpSpPr/>
        <p:nvPr/>
      </p:nvGrpSpPr>
      <p:grpSpPr>
        <a:xfrm>
          <a:off x="0" y="0"/>
          <a:ext cx="0" cy="0"/>
          <a:chOff x="0" y="0"/>
          <a:chExt cx="0" cy="0"/>
        </a:xfrm>
      </p:grpSpPr>
      <p:sp>
        <p:nvSpPr>
          <p:cNvPr id="4" name="عنصر نائب للتاريخ 3"/>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5" name="عنصر نائب للتذييل 4"/>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6" name="عنصر نائب لرقم الشريحة 5"/>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27725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محتويين">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4174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7" name="عنصر نائب للتاريخ 6"/>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8" name="عنصر نائب للتذييل 7"/>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9" name="عنصر نائب لرقم الشريحة 8"/>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1505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74638"/>
            <a:ext cx="10972800" cy="1143000"/>
          </a:xfrm>
          <a:prstGeom prst="rect">
            <a:avLst/>
          </a:prstGeom>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4" name="عنصر نائب للتذييل 3"/>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5" name="عنصر نائب لرقم الشريحة 4"/>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81731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3" name="عنصر نائب للتذييل 2"/>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4" name="عنصر نائب لرقم الشريحة 3"/>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29269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محتوى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3273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و تسمية توضيحية">
    <p:spTree>
      <p:nvGrpSpPr>
        <p:cNvPr id="1" name=""/>
        <p:cNvGrpSpPr/>
        <p:nvPr/>
      </p:nvGrpSpPr>
      <p:grpSpPr>
        <a:xfrm>
          <a:off x="0" y="0"/>
          <a:ext cx="0" cy="0"/>
          <a:chOff x="0" y="0"/>
          <a:chExt cx="0" cy="0"/>
        </a:xfrm>
      </p:grpSpPr>
      <p:sp>
        <p:nvSpPr>
          <p:cNvPr id="5" name="عنصر نائب للتاريخ 4"/>
          <p:cNvSpPr>
            <a:spLocks noGrp="1"/>
          </p:cNvSpPr>
          <p:nvPr>
            <p:ph type="dt" sz="half" idx="10"/>
          </p:nvPr>
        </p:nvSpPr>
        <p:spPr>
          <a:xfrm>
            <a:off x="609600" y="6356355"/>
            <a:ext cx="2844800" cy="365125"/>
          </a:xfrm>
          <a:prstGeom prst="rect">
            <a:avLst/>
          </a:prstGeom>
        </p:spPr>
        <p:txBody>
          <a:bodyPr/>
          <a:lstStyle/>
          <a:p>
            <a:endParaRPr lang="en-US">
              <a:solidFill>
                <a:prstClr val="black"/>
              </a:solidFill>
            </a:endParaRPr>
          </a:p>
        </p:txBody>
      </p:sp>
      <p:sp>
        <p:nvSpPr>
          <p:cNvPr id="6" name="عنصر نائب للتذييل 5"/>
          <p:cNvSpPr>
            <a:spLocks noGrp="1"/>
          </p:cNvSpPr>
          <p:nvPr>
            <p:ph type="ftr" sz="quarter" idx="11"/>
          </p:nvPr>
        </p:nvSpPr>
        <p:spPr>
          <a:xfrm>
            <a:off x="4165600" y="6356355"/>
            <a:ext cx="3860800" cy="365125"/>
          </a:xfrm>
          <a:prstGeom prst="rect">
            <a:avLst/>
          </a:prstGeom>
        </p:spPr>
        <p:txBody>
          <a:bodyPr/>
          <a:lstStyle/>
          <a:p>
            <a:endParaRPr lang="en-US">
              <a:solidFill>
                <a:prstClr val="black"/>
              </a:solidFill>
            </a:endParaRPr>
          </a:p>
        </p:txBody>
      </p:sp>
      <p:sp>
        <p:nvSpPr>
          <p:cNvPr id="7" name="عنصر نائب لرقم الشريحة 6"/>
          <p:cNvSpPr>
            <a:spLocks noGrp="1"/>
          </p:cNvSpPr>
          <p:nvPr>
            <p:ph type="sldNum" sz="quarter" idx="12"/>
          </p:nvPr>
        </p:nvSpPr>
        <p:spPr>
          <a:xfrm>
            <a:off x="8737600" y="6356355"/>
            <a:ext cx="2844800" cy="365125"/>
          </a:xfrm>
          <a:prstGeom prst="rect">
            <a:avLst/>
          </a:prstGeom>
        </p:spPr>
        <p:txBody>
          <a:bodyPr/>
          <a:lstStyle/>
          <a:p>
            <a:fld id="{56427F38-63A5-4D63-9399-D970397CA46A}"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5017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5"/>
            </p:custDataLst>
            <p:extLst/>
          </p:nvPr>
        </p:nvGraphicFramePr>
        <p:xfrm>
          <a:off x="2119" y="1593"/>
          <a:ext cx="2116" cy="1587"/>
        </p:xfrm>
        <a:graphic>
          <a:graphicData uri="http://schemas.openxmlformats.org/presentationml/2006/ole">
            <mc:AlternateContent xmlns:mc="http://schemas.openxmlformats.org/markup-compatibility/2006">
              <mc:Choice xmlns:v="urn:schemas-microsoft-com:vml" Requires="v">
                <p:oleObj spid="_x0000_s3145" name="think-cell Slide" r:id="rId16" imgW="270" imgH="270" progId="TCLayout.ActiveDocument.1">
                  <p:embed/>
                </p:oleObj>
              </mc:Choice>
              <mc:Fallback>
                <p:oleObj name="think-cell Slide" r:id="rId16" imgW="270" imgH="270" progId="TCLayout.ActiveDocument.1">
                  <p:embed/>
                  <p:pic>
                    <p:nvPicPr>
                      <p:cNvPr id="0" name=""/>
                      <p:cNvPicPr/>
                      <p:nvPr/>
                    </p:nvPicPr>
                    <p:blipFill>
                      <a:blip r:embed="rId17"/>
                      <a:stretch>
                        <a:fillRect/>
                      </a:stretch>
                    </p:blipFill>
                    <p:spPr>
                      <a:xfrm>
                        <a:off x="2119" y="1593"/>
                        <a:ext cx="2116" cy="1587"/>
                      </a:xfrm>
                      <a:prstGeom prst="rect">
                        <a:avLst/>
                      </a:prstGeom>
                    </p:spPr>
                  </p:pic>
                </p:oleObj>
              </mc:Fallback>
            </mc:AlternateContent>
          </a:graphicData>
        </a:graphic>
      </p:graphicFrame>
      <p:pic>
        <p:nvPicPr>
          <p:cNvPr id="7" name="صورة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109802" y="76200"/>
            <a:ext cx="879001" cy="891381"/>
          </a:xfrm>
          <a:prstGeom prst="rect">
            <a:avLst/>
          </a:prstGeom>
        </p:spPr>
      </p:pic>
      <p:pic>
        <p:nvPicPr>
          <p:cNvPr id="5" name="Picture 4"/>
          <p:cNvPicPr>
            <a:picLocks noChangeAspect="1"/>
          </p:cNvPicPr>
          <p:nvPr userDrawn="1"/>
        </p:nvPicPr>
        <p:blipFill rotWithShape="1">
          <a:blip r:embed="rId19"/>
          <a:srcRect l="24978" t="24781" r="33280" b="61885"/>
          <a:stretch/>
        </p:blipFill>
        <p:spPr>
          <a:xfrm>
            <a:off x="27712" y="27709"/>
            <a:ext cx="3791934" cy="939871"/>
          </a:xfrm>
          <a:prstGeom prst="rect">
            <a:avLst/>
          </a:prstGeom>
        </p:spPr>
      </p:pic>
    </p:spTree>
    <p:extLst>
      <p:ext uri="{BB962C8B-B14F-4D97-AF65-F5344CB8AC3E}">
        <p14:creationId xmlns:p14="http://schemas.microsoft.com/office/powerpoint/2010/main" val="1097071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jpg"/><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chart" Target="../charts/chart4.xml"/><Relationship Id="rId5" Type="http://schemas.openxmlformats.org/officeDocument/2006/relationships/chart" Target="../charts/chart2.xml"/><Relationship Id="rId10" Type="http://schemas.openxmlformats.org/officeDocument/2006/relationships/chart" Target="../charts/chart3.xml"/><Relationship Id="rId4" Type="http://schemas.openxmlformats.org/officeDocument/2006/relationships/image" Target="../media/image21.jpe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hyperlink" Target="https://www.google.com/url?sa=i&amp;rct=j&amp;q=&amp;esrc=s&amp;source=images&amp;cd=&amp;cad=rja&amp;uact=8&amp;ved=2ahUKEwi4oLjCgbvgAhVM26QKHfExDOwQjRx6BAgBEAU&amp;url=https://www.onlinewebfonts.com/icon/530697&amp;psig=AOvVaw0G1QK8XeL3YNLrCyYGoSJy&amp;ust=1550226387087864" TargetMode="External"/><Relationship Id="rId7" Type="http://schemas.openxmlformats.org/officeDocument/2006/relationships/image" Target="../media/image36.gif"/><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4294967295"/>
          </p:nvPr>
        </p:nvSpPr>
        <p:spPr>
          <a:xfrm>
            <a:off x="2895599" y="5212208"/>
            <a:ext cx="6400800" cy="533400"/>
          </a:xfrm>
          <a:prstGeom prst="rect">
            <a:avLst/>
          </a:prstGeom>
        </p:spPr>
        <p:txBody>
          <a:bodyPr>
            <a:normAutofit/>
          </a:bodyPr>
          <a:lstStyle/>
          <a:p>
            <a:pPr marL="0" indent="0" algn="ctr" rtl="1">
              <a:buNone/>
            </a:pPr>
            <a:r>
              <a:rPr lang="en-US" sz="2000" b="1" dirty="0" smtClean="0">
                <a:solidFill>
                  <a:schemeClr val="bg1"/>
                </a:solidFill>
                <a:latin typeface="Sakkal Majalla" panose="02000000000000000000" pitchFamily="2" charset="-78"/>
                <a:cs typeface="Sakkal Majalla" panose="02000000000000000000" pitchFamily="2" charset="-78"/>
              </a:rPr>
              <a:t>August  2019</a:t>
            </a:r>
            <a:endParaRPr lang="en-US" sz="2000" b="1" dirty="0">
              <a:solidFill>
                <a:schemeClr val="bg1"/>
              </a:solidFill>
              <a:latin typeface="Sakkal Majalla" panose="02000000000000000000" pitchFamily="2" charset="-78"/>
              <a:cs typeface="Sakkal Majalla" panose="02000000000000000000" pitchFamily="2" charset="-78"/>
            </a:endParaRPr>
          </a:p>
        </p:txBody>
      </p:sp>
      <p:sp>
        <p:nvSpPr>
          <p:cNvPr id="6" name="عنوان فرعي 2"/>
          <p:cNvSpPr txBox="1">
            <a:spLocks/>
          </p:cNvSpPr>
          <p:nvPr/>
        </p:nvSpPr>
        <p:spPr>
          <a:xfrm>
            <a:off x="4992752" y="4526408"/>
            <a:ext cx="2030223" cy="3429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pt-BR" sz="1200" b="1" dirty="0">
                <a:solidFill>
                  <a:srgbClr val="B68A35"/>
                </a:solidFill>
                <a:latin typeface="Sakkal Majalla" panose="02000000000000000000" pitchFamily="2" charset="-78"/>
                <a:cs typeface="Sakkal Majalla" panose="02000000000000000000" pitchFamily="2" charset="-78"/>
              </a:rPr>
              <a:t>Federal Authority | </a:t>
            </a:r>
            <a:r>
              <a:rPr lang="ar-AE" sz="1200" b="1" dirty="0">
                <a:solidFill>
                  <a:srgbClr val="B68A35"/>
                </a:solidFill>
                <a:latin typeface="Sakkal Majalla" panose="02000000000000000000" pitchFamily="2" charset="-78"/>
                <a:cs typeface="Sakkal Majalla" panose="02000000000000000000" pitchFamily="2" charset="-78"/>
              </a:rPr>
              <a:t>هيئة اتحادية</a:t>
            </a:r>
            <a:endParaRPr lang="en-US" sz="1200" dirty="0">
              <a:solidFill>
                <a:srgbClr val="B68A35"/>
              </a:solidFill>
              <a:latin typeface="Sakkal Majalla" panose="02000000000000000000" pitchFamily="2" charset="-78"/>
              <a:cs typeface="Sakkal Majalla" panose="02000000000000000000" pitchFamily="2" charset="-78"/>
            </a:endParaRPr>
          </a:p>
        </p:txBody>
      </p:sp>
      <p:sp>
        <p:nvSpPr>
          <p:cNvPr id="5" name="TextBox 4"/>
          <p:cNvSpPr txBox="1"/>
          <p:nvPr/>
        </p:nvSpPr>
        <p:spPr>
          <a:xfrm>
            <a:off x="1435870" y="1591488"/>
            <a:ext cx="9250332" cy="1938992"/>
          </a:xfrm>
          <a:prstGeom prst="rect">
            <a:avLst/>
          </a:prstGeom>
          <a:noFill/>
        </p:spPr>
        <p:txBody>
          <a:bodyPr wrap="square" rtlCol="0">
            <a:spAutoFit/>
          </a:bodyPr>
          <a:lstStyle/>
          <a:p>
            <a:pPr algn="ctr" rtl="1"/>
            <a:r>
              <a:rPr lang="en-US" sz="4000" b="1" dirty="0" smtClean="0">
                <a:solidFill>
                  <a:prstClr val="black"/>
                </a:solidFill>
                <a:latin typeface="Sakkal Majalla" panose="02000000000000000000" pitchFamily="2" charset="-78"/>
                <a:cs typeface="Sakkal Majalla" panose="02000000000000000000" pitchFamily="2" charset="-78"/>
              </a:rPr>
              <a:t>The Indicators of the Human Resources Enablers in the Federal Government According to the Human Resources Maturity Index “HRMI”</a:t>
            </a:r>
            <a:endParaRPr lang="en-US" sz="4000" b="1" dirty="0">
              <a:latin typeface="Sakkal Majalla" panose="02000000000000000000" pitchFamily="2" charset="-78"/>
              <a:cs typeface="Sakkal Majalla" panose="02000000000000000000" pitchFamily="2" charset="-78"/>
            </a:endParaRPr>
          </a:p>
        </p:txBody>
      </p:sp>
      <p:cxnSp>
        <p:nvCxnSpPr>
          <p:cNvPr id="9" name="Straight Connector 8"/>
          <p:cNvCxnSpPr/>
          <p:nvPr/>
        </p:nvCxnSpPr>
        <p:spPr>
          <a:xfrm>
            <a:off x="0" y="4869308"/>
            <a:ext cx="12192000" cy="0"/>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4587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93158" y="6390818"/>
            <a:ext cx="470794" cy="365125"/>
          </a:xfrm>
          <a:solidFill>
            <a:srgbClr val="B68A35"/>
          </a:solidFill>
        </p:spPr>
        <p:txBody>
          <a:bodyPr/>
          <a:lstStyle/>
          <a:p>
            <a:fld id="{56427F38-63A5-4D63-9399-D970397CA46A}" type="slidenum">
              <a:rPr lang="en-US" smtClean="0">
                <a:solidFill>
                  <a:prstClr val="white"/>
                </a:solidFill>
              </a:rPr>
              <a:pPr/>
              <a:t>10</a:t>
            </a:fld>
            <a:endParaRPr lang="en-US" dirty="0">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250176808"/>
              </p:ext>
            </p:extLst>
          </p:nvPr>
        </p:nvGraphicFramePr>
        <p:xfrm>
          <a:off x="7921963" y="1391972"/>
          <a:ext cx="3880834" cy="4397739"/>
        </p:xfrm>
        <a:graphic>
          <a:graphicData uri="http://schemas.openxmlformats.org/drawingml/2006/table">
            <a:tbl>
              <a:tblPr rtl="1" firstRow="1" firstCol="1" bandRow="1">
                <a:tableStyleId>{5C22544A-7EE6-4342-B048-85BDC9FD1C3A}</a:tableStyleId>
              </a:tblPr>
              <a:tblGrid>
                <a:gridCol w="1086119">
                  <a:extLst>
                    <a:ext uri="{9D8B030D-6E8A-4147-A177-3AD203B41FA5}">
                      <a16:colId xmlns="" xmlns:a16="http://schemas.microsoft.com/office/drawing/2014/main" val="20000"/>
                    </a:ext>
                  </a:extLst>
                </a:gridCol>
                <a:gridCol w="2794715">
                  <a:extLst>
                    <a:ext uri="{9D8B030D-6E8A-4147-A177-3AD203B41FA5}">
                      <a16:colId xmlns="" xmlns:a16="http://schemas.microsoft.com/office/drawing/2014/main" val="20001"/>
                    </a:ext>
                  </a:extLst>
                </a:gridCol>
              </a:tblGrid>
              <a:tr h="214160">
                <a:tc>
                  <a:txBody>
                    <a:bodyPr/>
                    <a:lstStyle/>
                    <a:p>
                      <a:pPr marL="0" marR="0" algn="ctr" rtl="0">
                        <a:spcBef>
                          <a:spcPts val="0"/>
                        </a:spcBef>
                        <a:spcAft>
                          <a:spcPts val="0"/>
                        </a:spcAft>
                      </a:pPr>
                      <a:r>
                        <a:rPr lang="en-US" sz="1600" dirty="0">
                          <a:effectLst/>
                          <a:latin typeface="Sakkal Majalla" panose="02000000000000000000" pitchFamily="2" charset="-78"/>
                          <a:cs typeface="Sakkal Majalla" panose="02000000000000000000" pitchFamily="2" charset="-78"/>
                        </a:rPr>
                        <a:t>#</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rtl="1">
                        <a:spcBef>
                          <a:spcPts val="0"/>
                        </a:spcBef>
                        <a:spcAft>
                          <a:spcPts val="0"/>
                        </a:spcAft>
                      </a:pPr>
                      <a:r>
                        <a:rPr lang="en-US" sz="1600" dirty="0">
                          <a:effectLst/>
                          <a:latin typeface="Sakkal Majalla" panose="02000000000000000000" pitchFamily="2" charset="-78"/>
                          <a:cs typeface="Sakkal Majalla" panose="02000000000000000000" pitchFamily="2" charset="-78"/>
                        </a:rPr>
                        <a:t>Employee Basic </a:t>
                      </a:r>
                      <a:r>
                        <a:rPr lang="en-US" sz="1600" dirty="0" smtClean="0">
                          <a:effectLst/>
                          <a:latin typeface="Sakkal Majalla" panose="02000000000000000000" pitchFamily="2" charset="-78"/>
                          <a:cs typeface="Sakkal Majalla" panose="02000000000000000000" pitchFamily="2" charset="-78"/>
                        </a:rPr>
                        <a:t>Information Details</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extLst>
                  <a:ext uri="{0D108BD9-81ED-4DB2-BD59-A6C34878D82A}">
                    <a16:rowId xmlns="" xmlns:a16="http://schemas.microsoft.com/office/drawing/2014/main" val="10000"/>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Name in Arabic language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Name in English Language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Date of Birth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National ID Number</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Mobile Number</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Address</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Religion</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8</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Educational Level</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52459">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9</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Academic Qualification</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10</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Social status</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Gender</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E-mail Address</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Nationality </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Unified Number</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Passport Number</a:t>
                      </a: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5"/>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Passport Document (copy) </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6"/>
                  </a:ext>
                </a:extLst>
              </a:tr>
              <a:tr h="121682">
                <a:tc>
                  <a:txBody>
                    <a:bodyPr/>
                    <a:lstStyle/>
                    <a:p>
                      <a:pPr marL="0" marR="0" algn="ctr" rtl="0">
                        <a:spcBef>
                          <a:spcPts val="0"/>
                        </a:spcBef>
                        <a:spcAft>
                          <a:spcPts val="0"/>
                        </a:spcAft>
                      </a:pPr>
                      <a:r>
                        <a:rPr lang="en-GB"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National ID documents (copy)</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8"/>
                  </a:ext>
                </a:extLst>
              </a:tr>
            </a:tbl>
          </a:graphicData>
        </a:graphic>
      </p:graphicFrame>
      <p:sp>
        <p:nvSpPr>
          <p:cNvPr id="5" name="Round Same Side Corner Rectangle 4"/>
          <p:cNvSpPr/>
          <p:nvPr/>
        </p:nvSpPr>
        <p:spPr>
          <a:xfrm>
            <a:off x="3923906" y="585648"/>
            <a:ext cx="7010257"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248350" y="605719"/>
            <a:ext cx="6383479" cy="461665"/>
          </a:xfrm>
          <a:prstGeom prst="rect">
            <a:avLst/>
          </a:prstGeom>
        </p:spPr>
        <p:txBody>
          <a:bodyPr wrap="none">
            <a:spAutoFit/>
          </a:bodyPr>
          <a:lstStyle/>
          <a:p>
            <a:pPr algn="ctr" rtl="1"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list of fields for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federal entities using Bayanati system</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1581705337"/>
              </p:ext>
            </p:extLst>
          </p:nvPr>
        </p:nvGraphicFramePr>
        <p:xfrm>
          <a:off x="3923906" y="1434934"/>
          <a:ext cx="3661516" cy="4389120"/>
        </p:xfrm>
        <a:graphic>
          <a:graphicData uri="http://schemas.openxmlformats.org/drawingml/2006/table">
            <a:tbl>
              <a:tblPr rtl="1" firstRow="1" firstCol="1" bandRow="1">
                <a:tableStyleId>{5C22544A-7EE6-4342-B048-85BDC9FD1C3A}</a:tableStyleId>
              </a:tblPr>
              <a:tblGrid>
                <a:gridCol w="978304">
                  <a:extLst>
                    <a:ext uri="{9D8B030D-6E8A-4147-A177-3AD203B41FA5}">
                      <a16:colId xmlns="" xmlns:a16="http://schemas.microsoft.com/office/drawing/2014/main" val="20000"/>
                    </a:ext>
                  </a:extLst>
                </a:gridCol>
                <a:gridCol w="2683212">
                  <a:extLst>
                    <a:ext uri="{9D8B030D-6E8A-4147-A177-3AD203B41FA5}">
                      <a16:colId xmlns="" xmlns:a16="http://schemas.microsoft.com/office/drawing/2014/main" val="20001"/>
                    </a:ext>
                  </a:extLst>
                </a:gridCol>
              </a:tblGrid>
              <a:tr h="170035">
                <a:tc>
                  <a:txBody>
                    <a:bodyPr/>
                    <a:lstStyle/>
                    <a:p>
                      <a:pPr marL="0" marR="0" algn="ctr" defTabSz="914400" rtl="1" eaLnBrk="1" latinLnBrk="0" hangingPunct="1">
                        <a:spcBef>
                          <a:spcPts val="0"/>
                        </a:spcBef>
                        <a:spcAft>
                          <a:spcPts val="0"/>
                        </a:spcAft>
                      </a:pPr>
                      <a:r>
                        <a:rPr lang="en-US" sz="1600" kern="1200" dirty="0">
                          <a:solidFill>
                            <a:schemeClr val="bg1"/>
                          </a:solidFill>
                          <a:effectLst/>
                          <a:latin typeface="Sakkal Majalla" panose="02000000000000000000" pitchFamily="2" charset="-78"/>
                          <a:ea typeface="+mn-ea"/>
                          <a:cs typeface="Sakkal Majalla" panose="02000000000000000000" pitchFamily="2" charset="-78"/>
                        </a:rPr>
                        <a:t>#</a:t>
                      </a:r>
                    </a:p>
                  </a:txBody>
                  <a:tcPr marL="34780" marR="34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defTabSz="914400" rtl="1" eaLnBrk="1" latinLnBrk="0" hangingPunct="1">
                        <a:spcBef>
                          <a:spcPts val="0"/>
                        </a:spcBef>
                        <a:spcAft>
                          <a:spcPts val="0"/>
                        </a:spcAft>
                      </a:pPr>
                      <a:r>
                        <a:rPr lang="en-US" sz="1600" kern="1200" dirty="0">
                          <a:solidFill>
                            <a:schemeClr val="bg1"/>
                          </a:solidFill>
                          <a:effectLst/>
                          <a:latin typeface="Sakkal Majalla" panose="02000000000000000000" pitchFamily="2" charset="-78"/>
                          <a:ea typeface="+mn-ea"/>
                          <a:cs typeface="Sakkal Majalla" panose="02000000000000000000" pitchFamily="2" charset="-78"/>
                        </a:rPr>
                        <a:t>Job </a:t>
                      </a:r>
                      <a:r>
                        <a:rPr lang="en-US" sz="1600" kern="1200" dirty="0" smtClean="0">
                          <a:solidFill>
                            <a:schemeClr val="bg1"/>
                          </a:solidFill>
                          <a:effectLst/>
                          <a:latin typeface="Sakkal Majalla" panose="02000000000000000000" pitchFamily="2" charset="-78"/>
                          <a:ea typeface="+mn-ea"/>
                          <a:cs typeface="Sakkal Majalla" panose="02000000000000000000" pitchFamily="2" charset="-78"/>
                        </a:rPr>
                        <a:t>Details</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34780" marR="34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extLst>
                  <a:ext uri="{0D108BD9-81ED-4DB2-BD59-A6C34878D82A}">
                    <a16:rowId xmlns="" xmlns:a16="http://schemas.microsoft.com/office/drawing/2014/main" val="10000"/>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Joining Date</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Position</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Job Family</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Sub Job Family</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PMO</a:t>
                      </a:r>
                      <a:r>
                        <a:rPr lang="en-GB" sz="1600" kern="1200" baseline="0" dirty="0" smtClean="0">
                          <a:solidFill>
                            <a:schemeClr val="tx1"/>
                          </a:solidFill>
                          <a:effectLst/>
                          <a:latin typeface="Sakkal Majalla" panose="02000000000000000000" pitchFamily="2" charset="-78"/>
                          <a:ea typeface="+mn-ea"/>
                          <a:cs typeface="Sakkal Majalla" panose="02000000000000000000" pitchFamily="2" charset="-78"/>
                        </a:rPr>
                        <a:t> Classification</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Grade</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Grade</a:t>
                      </a:r>
                      <a:r>
                        <a:rPr lang="en-GB" sz="1600" kern="1200" baseline="0" dirty="0" smtClean="0">
                          <a:solidFill>
                            <a:schemeClr val="tx1"/>
                          </a:solidFill>
                          <a:effectLst/>
                          <a:latin typeface="Sakkal Majalla" panose="02000000000000000000" pitchFamily="2" charset="-78"/>
                          <a:ea typeface="+mn-ea"/>
                          <a:cs typeface="Sakkal Majalla" panose="02000000000000000000" pitchFamily="2" charset="-78"/>
                        </a:rPr>
                        <a:t> Category</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8</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Organizational Unit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9</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Job</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10</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Contract</a:t>
                      </a:r>
                      <a:r>
                        <a:rPr lang="en-GB" sz="1600" kern="1200" baseline="0" dirty="0" smtClean="0">
                          <a:solidFill>
                            <a:schemeClr val="tx1"/>
                          </a:solidFill>
                          <a:effectLst/>
                          <a:latin typeface="Sakkal Majalla" panose="02000000000000000000" pitchFamily="2" charset="-78"/>
                          <a:ea typeface="+mn-ea"/>
                          <a:cs typeface="Sakkal Majalla" panose="02000000000000000000" pitchFamily="2" charset="-78"/>
                        </a:rPr>
                        <a:t> Type</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Contract Start Date</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Contract End Date</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Contract Document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Basic Salary</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Total Salary</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5"/>
                  </a:ext>
                </a:extLst>
              </a:tr>
              <a:tr h="96611">
                <a:tc>
                  <a:txBody>
                    <a:bodyPr/>
                    <a:lstStyle/>
                    <a:p>
                      <a:pPr marL="0" marR="0" algn="ctr" rtl="0">
                        <a:spcBef>
                          <a:spcPts val="0"/>
                        </a:spcBef>
                        <a:spcAft>
                          <a:spcPts val="0"/>
                        </a:spcAft>
                      </a:pPr>
                      <a:r>
                        <a:rPr lang="en-GB"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Work Emirate</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6611">
                <a:tc>
                  <a:txBody>
                    <a:bodyPr/>
                    <a:lstStyle/>
                    <a:p>
                      <a:pPr marL="0" marR="0" algn="ctr" rtl="0">
                        <a:spcBef>
                          <a:spcPts val="0"/>
                        </a:spcBef>
                        <a:spcAft>
                          <a:spcPts val="0"/>
                        </a:spcAft>
                      </a:pPr>
                      <a:r>
                        <a:rPr lang="en-GB"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Work Location</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34780" marR="347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67173955"/>
              </p:ext>
            </p:extLst>
          </p:nvPr>
        </p:nvGraphicFramePr>
        <p:xfrm>
          <a:off x="566670" y="1405905"/>
          <a:ext cx="3020695" cy="1950720"/>
        </p:xfrm>
        <a:graphic>
          <a:graphicData uri="http://schemas.openxmlformats.org/drawingml/2006/table">
            <a:tbl>
              <a:tblPr rtl="1" firstRow="1" firstCol="1" bandRow="1">
                <a:tableStyleId>{5C22544A-7EE6-4342-B048-85BDC9FD1C3A}</a:tableStyleId>
              </a:tblPr>
              <a:tblGrid>
                <a:gridCol w="807085">
                  <a:extLst>
                    <a:ext uri="{9D8B030D-6E8A-4147-A177-3AD203B41FA5}">
                      <a16:colId xmlns="" xmlns:a16="http://schemas.microsoft.com/office/drawing/2014/main" val="20000"/>
                    </a:ext>
                  </a:extLst>
                </a:gridCol>
                <a:gridCol w="2213610">
                  <a:extLst>
                    <a:ext uri="{9D8B030D-6E8A-4147-A177-3AD203B41FA5}">
                      <a16:colId xmlns="" xmlns:a16="http://schemas.microsoft.com/office/drawing/2014/main" val="20001"/>
                    </a:ext>
                  </a:extLst>
                </a:gridCol>
              </a:tblGrid>
              <a:tr h="109487">
                <a:tc>
                  <a:txBody>
                    <a:bodyPr/>
                    <a:lstStyle/>
                    <a:p>
                      <a:pPr marL="0" marR="0" algn="ctr" defTabSz="914400" rtl="1" eaLnBrk="1" latinLnBrk="0" hangingPunct="1">
                        <a:spcBef>
                          <a:spcPts val="0"/>
                        </a:spcBef>
                        <a:spcAft>
                          <a:spcPts val="0"/>
                        </a:spcAft>
                      </a:pPr>
                      <a:r>
                        <a:rPr lang="ar-AE" sz="1600" kern="1200" dirty="0">
                          <a:solidFill>
                            <a:schemeClr val="bg1"/>
                          </a:solidFill>
                          <a:effectLst/>
                          <a:latin typeface="Sakkal Majalla" panose="02000000000000000000" pitchFamily="2" charset="-78"/>
                          <a:ea typeface="+mn-ea"/>
                          <a:cs typeface="Sakkal Majalla" panose="02000000000000000000" pitchFamily="2" charset="-78"/>
                        </a:rPr>
                        <a:t>#</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defTabSz="914400" rtl="1" eaLnBrk="1" latinLnBrk="0" hangingPunct="1">
                        <a:spcBef>
                          <a:spcPts val="0"/>
                        </a:spcBef>
                        <a:spcAft>
                          <a:spcPts val="0"/>
                        </a:spcAft>
                      </a:pPr>
                      <a:r>
                        <a:rPr lang="en-US" sz="1600" kern="1200" dirty="0">
                          <a:solidFill>
                            <a:schemeClr val="bg1"/>
                          </a:solidFill>
                          <a:effectLst/>
                          <a:latin typeface="Sakkal Majalla" panose="02000000000000000000" pitchFamily="2" charset="-78"/>
                          <a:ea typeface="+mn-ea"/>
                          <a:cs typeface="Sakkal Majalla" panose="02000000000000000000" pitchFamily="2" charset="-78"/>
                        </a:rPr>
                        <a:t>Dependent Database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extLst>
                  <a:ext uri="{0D108BD9-81ED-4DB2-BD59-A6C34878D82A}">
                    <a16:rowId xmlns="" xmlns:a16="http://schemas.microsoft.com/office/drawing/2014/main" val="10000"/>
                  </a:ext>
                </a:extLst>
              </a:tr>
              <a:tr h="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1</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Name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2</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ID</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3</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Gender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4</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Social Status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5</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Relationship</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6</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Date of birth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7</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Start date of dependent </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bl>
          </a:graphicData>
        </a:graphic>
      </p:graphicFrame>
    </p:spTree>
    <p:extLst>
      <p:ext uri="{BB962C8B-B14F-4D97-AF65-F5344CB8AC3E}">
        <p14:creationId xmlns:p14="http://schemas.microsoft.com/office/powerpoint/2010/main" val="1921270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99597" y="6382112"/>
            <a:ext cx="457916" cy="365125"/>
          </a:xfrm>
          <a:solidFill>
            <a:srgbClr val="B68A35"/>
          </a:solidFill>
        </p:spPr>
        <p:txBody>
          <a:bodyPr/>
          <a:lstStyle/>
          <a:p>
            <a:fld id="{56427F38-63A5-4D63-9399-D970397CA46A}" type="slidenum">
              <a:rPr lang="en-US" smtClean="0">
                <a:solidFill>
                  <a:prstClr val="white"/>
                </a:solidFill>
              </a:rPr>
              <a:pPr/>
              <a:t>11</a:t>
            </a:fld>
            <a:endParaRPr lang="en-US">
              <a:solidFill>
                <a:prstClr val="white"/>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26372027"/>
              </p:ext>
            </p:extLst>
          </p:nvPr>
        </p:nvGraphicFramePr>
        <p:xfrm>
          <a:off x="7921963" y="1391972"/>
          <a:ext cx="3880834" cy="4489772"/>
        </p:xfrm>
        <a:graphic>
          <a:graphicData uri="http://schemas.openxmlformats.org/drawingml/2006/table">
            <a:tbl>
              <a:tblPr rtl="1" firstRow="1" firstCol="1" bandRow="1">
                <a:tableStyleId>{5C22544A-7EE6-4342-B048-85BDC9FD1C3A}</a:tableStyleId>
              </a:tblPr>
              <a:tblGrid>
                <a:gridCol w="1086119">
                  <a:extLst>
                    <a:ext uri="{9D8B030D-6E8A-4147-A177-3AD203B41FA5}">
                      <a16:colId xmlns="" xmlns:a16="http://schemas.microsoft.com/office/drawing/2014/main" val="20000"/>
                    </a:ext>
                  </a:extLst>
                </a:gridCol>
                <a:gridCol w="2794715">
                  <a:extLst>
                    <a:ext uri="{9D8B030D-6E8A-4147-A177-3AD203B41FA5}">
                      <a16:colId xmlns="" xmlns:a16="http://schemas.microsoft.com/office/drawing/2014/main" val="20001"/>
                    </a:ext>
                  </a:extLst>
                </a:gridCol>
              </a:tblGrid>
              <a:tr h="327635">
                <a:tc>
                  <a:txBody>
                    <a:bodyPr/>
                    <a:lstStyle/>
                    <a:p>
                      <a:pPr marL="0" marR="0" algn="ctr" rtl="0">
                        <a:spcBef>
                          <a:spcPts val="0"/>
                        </a:spcBef>
                        <a:spcAft>
                          <a:spcPts val="0"/>
                        </a:spcAft>
                      </a:pPr>
                      <a:r>
                        <a:rPr lang="en-US" sz="1600" dirty="0">
                          <a:effectLst/>
                          <a:latin typeface="Sakkal Majalla" panose="02000000000000000000" pitchFamily="2" charset="-78"/>
                          <a:cs typeface="Sakkal Majalla" panose="02000000000000000000" pitchFamily="2" charset="-78"/>
                        </a:rPr>
                        <a:t>#</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rtl="1">
                        <a:spcBef>
                          <a:spcPts val="0"/>
                        </a:spcBef>
                        <a:spcAft>
                          <a:spcPts val="0"/>
                        </a:spcAft>
                      </a:pPr>
                      <a:r>
                        <a:rPr lang="en-US" sz="1600" dirty="0">
                          <a:effectLst/>
                          <a:latin typeface="Sakkal Majalla" panose="02000000000000000000" pitchFamily="2" charset="-78"/>
                          <a:cs typeface="Sakkal Majalla" panose="02000000000000000000" pitchFamily="2" charset="-78"/>
                        </a:rPr>
                        <a:t>Employee Basic Database</a:t>
                      </a:r>
                      <a:endParaRPr lang="en-US" sz="1600" dirty="0">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extLst>
                  <a:ext uri="{0D108BD9-81ED-4DB2-BD59-A6C34878D82A}">
                    <a16:rowId xmlns="" xmlns:a16="http://schemas.microsoft.com/office/drawing/2014/main" val="10000"/>
                  </a:ext>
                </a:extLst>
              </a:tr>
              <a:tr h="225574">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Name in Arabic language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Name in English Language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Date of Birth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Nationality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Nationa</a:t>
                      </a:r>
                      <a:r>
                        <a:rPr lang="en-US" sz="1600" kern="1200" baseline="0" dirty="0" smtClean="0">
                          <a:solidFill>
                            <a:schemeClr val="tx1"/>
                          </a:solidFill>
                          <a:effectLst/>
                          <a:latin typeface="Sakkal Majalla" panose="02000000000000000000" pitchFamily="2" charset="-78"/>
                          <a:ea typeface="+mn-ea"/>
                          <a:cs typeface="Sakkal Majalla" panose="02000000000000000000" pitchFamily="2" charset="-78"/>
                        </a:rPr>
                        <a:t>l </a:t>
                      </a: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ID </a:t>
                      </a:r>
                      <a:r>
                        <a:rPr lang="en-US" sz="1600" kern="1200" dirty="0">
                          <a:solidFill>
                            <a:schemeClr val="tx1"/>
                          </a:solidFill>
                          <a:effectLst/>
                          <a:latin typeface="Sakkal Majalla" panose="02000000000000000000" pitchFamily="2" charset="-78"/>
                          <a:ea typeface="+mn-ea"/>
                          <a:cs typeface="Sakkal Majalla" panose="02000000000000000000" pitchFamily="2" charset="-78"/>
                        </a:rPr>
                        <a:t>Number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252078">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Unified Number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Passport Number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8</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Mobile Number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252459">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9</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E-mail address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10</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Address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Religion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Education  Level</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Academic Qualification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Gender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4"/>
                  </a:ext>
                </a:extLst>
              </a:tr>
              <a:tr h="121682">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Social Status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5"/>
                  </a:ext>
                </a:extLst>
              </a:tr>
              <a:tr h="121682">
                <a:tc>
                  <a:txBody>
                    <a:bodyPr/>
                    <a:lstStyle/>
                    <a:p>
                      <a:pPr marL="0" marR="0" algn="ctr" rtl="0">
                        <a:spcBef>
                          <a:spcPts val="0"/>
                        </a:spcBef>
                        <a:spcAft>
                          <a:spcPts val="0"/>
                        </a:spcAft>
                      </a:pPr>
                      <a:r>
                        <a:rPr lang="en-GB"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Passport Document (Phase 2 Project)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1682">
                <a:tc>
                  <a:txBody>
                    <a:bodyPr/>
                    <a:lstStyle/>
                    <a:p>
                      <a:pPr marL="0" marR="0" algn="ctr" rtl="0">
                        <a:spcBef>
                          <a:spcPts val="0"/>
                        </a:spcBef>
                        <a:spcAft>
                          <a:spcPts val="0"/>
                        </a:spcAft>
                      </a:pPr>
                      <a:r>
                        <a:rPr lang="en-GB"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National ID Document (Phase 2 Project)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Round Same Side Corner Rectangle 4"/>
          <p:cNvSpPr/>
          <p:nvPr/>
        </p:nvSpPr>
        <p:spPr>
          <a:xfrm>
            <a:off x="3760631" y="585648"/>
            <a:ext cx="7315199"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7" name="Straight Connector 6"/>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4237307"/>
              </p:ext>
            </p:extLst>
          </p:nvPr>
        </p:nvGraphicFramePr>
        <p:xfrm>
          <a:off x="3933101" y="1418783"/>
          <a:ext cx="3661516" cy="3901440"/>
        </p:xfrm>
        <a:graphic>
          <a:graphicData uri="http://schemas.openxmlformats.org/drawingml/2006/table">
            <a:tbl>
              <a:tblPr rtl="1" firstRow="1" firstCol="1" bandRow="1">
                <a:tableStyleId>{5C22544A-7EE6-4342-B048-85BDC9FD1C3A}</a:tableStyleId>
              </a:tblPr>
              <a:tblGrid>
                <a:gridCol w="978304">
                  <a:extLst>
                    <a:ext uri="{9D8B030D-6E8A-4147-A177-3AD203B41FA5}">
                      <a16:colId xmlns="" xmlns:a16="http://schemas.microsoft.com/office/drawing/2014/main" val="20000"/>
                    </a:ext>
                  </a:extLst>
                </a:gridCol>
                <a:gridCol w="2683212">
                  <a:extLst>
                    <a:ext uri="{9D8B030D-6E8A-4147-A177-3AD203B41FA5}">
                      <a16:colId xmlns="" xmlns:a16="http://schemas.microsoft.com/office/drawing/2014/main" val="20001"/>
                    </a:ext>
                  </a:extLst>
                </a:gridCol>
              </a:tblGrid>
              <a:tr h="170035">
                <a:tc>
                  <a:txBody>
                    <a:bodyPr/>
                    <a:lstStyle/>
                    <a:p>
                      <a:pPr marL="0" marR="0" algn="ctr" defTabSz="914400" rtl="1" eaLnBrk="1" latinLnBrk="0" hangingPunct="1">
                        <a:spcBef>
                          <a:spcPts val="0"/>
                        </a:spcBef>
                        <a:spcAft>
                          <a:spcPts val="0"/>
                        </a:spcAft>
                      </a:pPr>
                      <a:r>
                        <a:rPr lang="en-US" sz="1600" kern="1200" dirty="0">
                          <a:solidFill>
                            <a:schemeClr val="bg1"/>
                          </a:solidFill>
                          <a:effectLst/>
                          <a:latin typeface="Sakkal Majalla" panose="02000000000000000000" pitchFamily="2" charset="-78"/>
                          <a:ea typeface="+mn-ea"/>
                          <a:cs typeface="Sakkal Majalla" panose="02000000000000000000" pitchFamily="2" charset="-78"/>
                        </a:rPr>
                        <a:t>#</a:t>
                      </a:r>
                    </a:p>
                  </a:txBody>
                  <a:tcPr marL="34780" marR="34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defTabSz="914400" rtl="1" eaLnBrk="1" latinLnBrk="0" hangingPunct="1">
                        <a:spcBef>
                          <a:spcPts val="0"/>
                        </a:spcBef>
                        <a:spcAft>
                          <a:spcPts val="0"/>
                        </a:spcAft>
                      </a:pPr>
                      <a:r>
                        <a:rPr lang="en-US" sz="1600" kern="1200" dirty="0">
                          <a:solidFill>
                            <a:schemeClr val="bg1"/>
                          </a:solidFill>
                          <a:effectLst/>
                          <a:latin typeface="Sakkal Majalla" panose="02000000000000000000" pitchFamily="2" charset="-78"/>
                          <a:ea typeface="+mn-ea"/>
                          <a:cs typeface="Sakkal Majalla" panose="02000000000000000000" pitchFamily="2" charset="-78"/>
                        </a:rPr>
                        <a:t>Employee Job Database</a:t>
                      </a:r>
                    </a:p>
                  </a:txBody>
                  <a:tcPr marL="34780" marR="347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extLst>
                  <a:ext uri="{0D108BD9-81ED-4DB2-BD59-A6C34878D82A}">
                    <a16:rowId xmlns="" xmlns:a16="http://schemas.microsoft.com/office/drawing/2014/main" val="10000"/>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Joining Date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Grade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Contract Type</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Position</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Job Family</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6</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Sub Job Family</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7</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PMO Classification</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8</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Name of Organizational Unit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8"/>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9</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Organizational Unit Type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9"/>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10</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Work Location</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0"/>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11</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Work </a:t>
                      </a:r>
                      <a:r>
                        <a:rPr lang="en-US" sz="1600" kern="1200" dirty="0">
                          <a:solidFill>
                            <a:schemeClr val="tx1"/>
                          </a:solidFill>
                          <a:effectLst/>
                          <a:latin typeface="Sakkal Majalla" panose="02000000000000000000" pitchFamily="2" charset="-78"/>
                          <a:ea typeface="+mn-ea"/>
                          <a:cs typeface="Sakkal Majalla" panose="02000000000000000000" pitchFamily="2" charset="-78"/>
                        </a:rPr>
                        <a:t>Emirates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1"/>
                  </a:ext>
                </a:extLst>
              </a:tr>
              <a:tr h="96611">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12</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Total Salary</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2"/>
                  </a:ext>
                </a:extLst>
              </a:tr>
              <a:tr h="0">
                <a:tc>
                  <a:txBody>
                    <a:bodyPr/>
                    <a:lstStyle/>
                    <a:p>
                      <a:pPr marL="0" marR="0" algn="ctr" rtl="0">
                        <a:spcBef>
                          <a:spcPts val="0"/>
                        </a:spcBef>
                        <a:spcAft>
                          <a:spcPts val="0"/>
                        </a:spcAft>
                      </a:pPr>
                      <a:r>
                        <a:rPr lang="ar-AE"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13</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Contract Start</a:t>
                      </a:r>
                      <a:r>
                        <a:rPr lang="en-US" sz="1600" kern="1200" baseline="0" dirty="0" smtClean="0">
                          <a:solidFill>
                            <a:schemeClr val="tx1"/>
                          </a:solidFill>
                          <a:effectLst/>
                          <a:latin typeface="Sakkal Majalla" panose="02000000000000000000" pitchFamily="2" charset="-78"/>
                          <a:ea typeface="+mn-ea"/>
                          <a:cs typeface="Sakkal Majalla" panose="02000000000000000000" pitchFamily="2" charset="-78"/>
                        </a:rPr>
                        <a:t> Date (Phase 2 Project)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13"/>
                  </a:ext>
                </a:extLst>
              </a:tr>
              <a:tr h="0">
                <a:tc>
                  <a:txBody>
                    <a:bodyPr/>
                    <a:lstStyle/>
                    <a:p>
                      <a:pPr marL="0" marR="0" algn="ctr" rtl="0">
                        <a:spcBef>
                          <a:spcPts val="0"/>
                        </a:spcBef>
                        <a:spcAft>
                          <a:spcPts val="0"/>
                        </a:spcAft>
                      </a:pPr>
                      <a:r>
                        <a:rPr lang="en-GB"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14</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Contract End Date (Phase 2 Project)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marL="0" marR="0" algn="ctr" rtl="0">
                        <a:spcBef>
                          <a:spcPts val="0"/>
                        </a:spcBef>
                        <a:spcAft>
                          <a:spcPts val="0"/>
                        </a:spcAft>
                      </a:pPr>
                      <a:r>
                        <a:rPr lang="en-GB" sz="1600" dirty="0" smtClean="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rPr>
                        <a:t>15</a:t>
                      </a:r>
                      <a:endParaRPr lang="en-US" sz="1600" dirty="0">
                        <a:solidFill>
                          <a:schemeClr val="tx1"/>
                        </a:solidFill>
                        <a:effectLst/>
                        <a:latin typeface="Sakkal Majalla" panose="02000000000000000000" pitchFamily="2" charset="-78"/>
                        <a:ea typeface="Calibri" panose="020F0502020204030204" pitchFamily="34" charset="0"/>
                        <a:cs typeface="Sakkal Majalla" panose="02000000000000000000" pitchFamily="2" charset="-78"/>
                      </a:endParaRPr>
                    </a:p>
                  </a:txBody>
                  <a:tcPr marL="43805" marR="4380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Contract Document (Phase 2 Project)</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099490588"/>
              </p:ext>
            </p:extLst>
          </p:nvPr>
        </p:nvGraphicFramePr>
        <p:xfrm>
          <a:off x="566670" y="1405905"/>
          <a:ext cx="3020695" cy="2194560"/>
        </p:xfrm>
        <a:graphic>
          <a:graphicData uri="http://schemas.openxmlformats.org/drawingml/2006/table">
            <a:tbl>
              <a:tblPr rtl="1" firstRow="1" firstCol="1" bandRow="1">
                <a:tableStyleId>{5C22544A-7EE6-4342-B048-85BDC9FD1C3A}</a:tableStyleId>
              </a:tblPr>
              <a:tblGrid>
                <a:gridCol w="807085">
                  <a:extLst>
                    <a:ext uri="{9D8B030D-6E8A-4147-A177-3AD203B41FA5}">
                      <a16:colId xmlns="" xmlns:a16="http://schemas.microsoft.com/office/drawing/2014/main" val="20000"/>
                    </a:ext>
                  </a:extLst>
                </a:gridCol>
                <a:gridCol w="2213610">
                  <a:extLst>
                    <a:ext uri="{9D8B030D-6E8A-4147-A177-3AD203B41FA5}">
                      <a16:colId xmlns="" xmlns:a16="http://schemas.microsoft.com/office/drawing/2014/main" val="20001"/>
                    </a:ext>
                  </a:extLst>
                </a:gridCol>
              </a:tblGrid>
              <a:tr h="109487">
                <a:tc>
                  <a:txBody>
                    <a:bodyPr/>
                    <a:lstStyle/>
                    <a:p>
                      <a:pPr marL="0" marR="0" algn="ctr" defTabSz="914400" rtl="1" eaLnBrk="1" latinLnBrk="0" hangingPunct="1">
                        <a:spcBef>
                          <a:spcPts val="0"/>
                        </a:spcBef>
                        <a:spcAft>
                          <a:spcPts val="0"/>
                        </a:spcAft>
                      </a:pPr>
                      <a:r>
                        <a:rPr lang="ar-AE" sz="1600" kern="1200" dirty="0">
                          <a:solidFill>
                            <a:schemeClr val="bg1"/>
                          </a:solidFill>
                          <a:effectLst/>
                          <a:latin typeface="Sakkal Majalla" panose="02000000000000000000" pitchFamily="2" charset="-78"/>
                          <a:ea typeface="+mn-ea"/>
                          <a:cs typeface="Sakkal Majalla" panose="02000000000000000000" pitchFamily="2" charset="-78"/>
                        </a:rPr>
                        <a:t>#</a:t>
                      </a:r>
                      <a:endParaRPr lang="en-US" sz="1600" kern="1200" dirty="0">
                        <a:solidFill>
                          <a:schemeClr val="bg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algn="ctr" defTabSz="914400" rtl="1" eaLnBrk="1" latinLnBrk="0" hangingPunct="1">
                        <a:spcBef>
                          <a:spcPts val="0"/>
                        </a:spcBef>
                        <a:spcAft>
                          <a:spcPts val="0"/>
                        </a:spcAft>
                      </a:pPr>
                      <a:r>
                        <a:rPr lang="en-US" sz="1600" kern="1200" dirty="0">
                          <a:solidFill>
                            <a:schemeClr val="bg1"/>
                          </a:solidFill>
                          <a:effectLst/>
                          <a:latin typeface="Sakkal Majalla" panose="02000000000000000000" pitchFamily="2" charset="-78"/>
                          <a:ea typeface="+mn-ea"/>
                          <a:cs typeface="Sakkal Majalla" panose="02000000000000000000" pitchFamily="2" charset="-78"/>
                        </a:rPr>
                        <a:t>Dependent Database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extLst>
                  <a:ext uri="{0D108BD9-81ED-4DB2-BD59-A6C34878D82A}">
                    <a16:rowId xmlns="" xmlns:a16="http://schemas.microsoft.com/office/drawing/2014/main" val="10000"/>
                  </a:ext>
                </a:extLst>
              </a:tr>
              <a:tr h="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1</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600" kern="1200" dirty="0" smtClean="0">
                          <a:solidFill>
                            <a:schemeClr val="tx1"/>
                          </a:solidFill>
                          <a:effectLst/>
                          <a:latin typeface="Sakkal Majalla" panose="02000000000000000000" pitchFamily="2" charset="-78"/>
                          <a:ea typeface="+mn-ea"/>
                          <a:cs typeface="Sakkal Majalla" panose="02000000000000000000" pitchFamily="2" charset="-78"/>
                        </a:rPr>
                        <a:t>Dependent Name</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2</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relationship</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3</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Date of Birth</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4</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Gender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5</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ID Number</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5"/>
                  </a:ext>
                </a:extLst>
              </a:tr>
              <a:tr h="190500">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6</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US" sz="1600" kern="1200" dirty="0">
                          <a:solidFill>
                            <a:schemeClr val="tx1"/>
                          </a:solidFill>
                          <a:effectLst/>
                          <a:latin typeface="Sakkal Majalla" panose="02000000000000000000" pitchFamily="2" charset="-78"/>
                          <a:ea typeface="+mn-ea"/>
                          <a:cs typeface="Sakkal Majalla" panose="02000000000000000000" pitchFamily="2" charset="-78"/>
                        </a:rPr>
                        <a:t>Dependent Social Status</a:t>
                      </a: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6"/>
                  </a:ext>
                </a:extLst>
              </a:tr>
              <a:tr h="186675">
                <a:tc>
                  <a:txBody>
                    <a:bodyPr/>
                    <a:lstStyle/>
                    <a:p>
                      <a:pPr marL="0" marR="0" algn="ctr" defTabSz="914400" rtl="1" eaLnBrk="1" latinLnBrk="0" hangingPunct="1">
                        <a:spcBef>
                          <a:spcPts val="0"/>
                        </a:spcBef>
                        <a:spcAft>
                          <a:spcPts val="0"/>
                        </a:spcAft>
                      </a:pPr>
                      <a:r>
                        <a:rPr lang="ar-AE" sz="1600" kern="1200" dirty="0">
                          <a:solidFill>
                            <a:schemeClr val="tx1"/>
                          </a:solidFill>
                          <a:effectLst/>
                          <a:latin typeface="Sakkal Majalla" panose="02000000000000000000" pitchFamily="2" charset="-78"/>
                          <a:ea typeface="+mn-ea"/>
                          <a:cs typeface="Sakkal Majalla" panose="02000000000000000000" pitchFamily="2" charset="-78"/>
                        </a:rPr>
                        <a:t>7</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Hired ?</a:t>
                      </a:r>
                      <a:endParaRPr lang="en-US" sz="1600"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7"/>
                  </a:ext>
                </a:extLst>
              </a:tr>
              <a:tr h="186675">
                <a:tc>
                  <a:txBody>
                    <a:bodyPr/>
                    <a:lstStyle/>
                    <a:p>
                      <a:pPr marL="0" marR="0" algn="ctr" defTabSz="914400" rtl="1" eaLnBrk="1" latinLnBrk="0" hangingPunct="1">
                        <a:spcBef>
                          <a:spcPts val="0"/>
                        </a:spcBef>
                        <a:spcAft>
                          <a:spcPts val="0"/>
                        </a:spcAft>
                      </a:pPr>
                      <a:r>
                        <a:rPr lang="en-US" sz="1600" b="1" kern="1200" dirty="0" smtClean="0">
                          <a:solidFill>
                            <a:schemeClr val="tx1"/>
                          </a:solidFill>
                          <a:effectLst/>
                          <a:latin typeface="Sakkal Majalla" panose="02000000000000000000" pitchFamily="2" charset="-78"/>
                          <a:ea typeface="+mn-ea"/>
                          <a:cs typeface="Sakkal Majalla" panose="02000000000000000000" pitchFamily="2" charset="-78"/>
                        </a:rPr>
                        <a:t>8</a:t>
                      </a:r>
                      <a:endParaRPr lang="en-US" sz="1600" b="1" kern="1200" dirty="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spcBef>
                          <a:spcPts val="0"/>
                        </a:spcBef>
                        <a:spcAft>
                          <a:spcPts val="0"/>
                        </a:spcAft>
                      </a:pPr>
                      <a:r>
                        <a:rPr lang="en-GB" sz="1600" kern="1200" dirty="0" smtClean="0">
                          <a:solidFill>
                            <a:schemeClr val="tx1"/>
                          </a:solidFill>
                          <a:effectLst/>
                          <a:latin typeface="Sakkal Majalla" panose="02000000000000000000" pitchFamily="2" charset="-78"/>
                          <a:ea typeface="+mn-ea"/>
                          <a:cs typeface="Sakkal Majalla" panose="02000000000000000000" pitchFamily="2" charset="-78"/>
                        </a:rPr>
                        <a:t>Has Medical Insurance?</a:t>
                      </a:r>
                      <a:endParaRPr lang="en-US" sz="1600" kern="1200" dirty="0" smtClean="0">
                        <a:solidFill>
                          <a:schemeClr val="tx1"/>
                        </a:solidFill>
                        <a:effectLst/>
                        <a:latin typeface="Sakkal Majalla" panose="02000000000000000000" pitchFamily="2" charset="-78"/>
                        <a:ea typeface="+mn-ea"/>
                        <a:cs typeface="Sakkal Majalla" panose="02000000000000000000" pitchFamily="2" charset="-78"/>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p:nvPr/>
        </p:nvSpPr>
        <p:spPr>
          <a:xfrm>
            <a:off x="3924513" y="632542"/>
            <a:ext cx="7151317" cy="369332"/>
          </a:xfrm>
          <a:prstGeom prst="rect">
            <a:avLst/>
          </a:prstGeom>
        </p:spPr>
        <p:txBody>
          <a:bodyPr wrap="none">
            <a:spAutoFit/>
          </a:bodyPr>
          <a:lstStyle/>
          <a:p>
            <a:r>
              <a:rPr lang="en-US"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list of fields for the federal </a:t>
            </a:r>
            <a:r>
              <a:rPr lang="en-US"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entities integrated through the Enterprise Service Bus (ESB)   </a:t>
            </a:r>
            <a:endParaRPr lang="en-US" dirty="0"/>
          </a:p>
        </p:txBody>
      </p:sp>
    </p:spTree>
    <p:extLst>
      <p:ext uri="{BB962C8B-B14F-4D97-AF65-F5344CB8AC3E}">
        <p14:creationId xmlns:p14="http://schemas.microsoft.com/office/powerpoint/2010/main" val="3309732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90989" y="6384035"/>
            <a:ext cx="476518" cy="365125"/>
          </a:xfrm>
          <a:solidFill>
            <a:srgbClr val="B68A35"/>
          </a:solidFill>
        </p:spPr>
        <p:txBody>
          <a:bodyPr/>
          <a:lstStyle/>
          <a:p>
            <a:pPr algn="ctr"/>
            <a:fld id="{56427F38-63A5-4D63-9399-D970397CA46A}" type="slidenum">
              <a:rPr lang="en-US" smtClean="0">
                <a:solidFill>
                  <a:prstClr val="white"/>
                </a:solidFill>
              </a:rPr>
              <a:pPr algn="ctr"/>
              <a:t>12</a:t>
            </a:fld>
            <a:endParaRPr lang="en-US" dirty="0">
              <a:solidFill>
                <a:prstClr val="white"/>
              </a:solidFill>
            </a:endParaRPr>
          </a:p>
        </p:txBody>
      </p:sp>
      <p:sp>
        <p:nvSpPr>
          <p:cNvPr id="5" name="Round Same Side Corner Rectangle 4"/>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4173027" y="657235"/>
            <a:ext cx="6534161" cy="369332"/>
          </a:xfrm>
          <a:prstGeom prst="rect">
            <a:avLst/>
          </a:prstGeom>
        </p:spPr>
        <p:txBody>
          <a:bodyPr wrap="none">
            <a:spAutoFit/>
          </a:bodyPr>
          <a:lstStyle/>
          <a:p>
            <a:pPr algn="ctr" rtl="1" fontAlgn="base">
              <a:spcBef>
                <a:spcPct val="0"/>
              </a:spcBef>
              <a:spcAft>
                <a:spcPct val="0"/>
              </a:spcAft>
            </a:pPr>
            <a:r>
              <a:rPr lang="en-US"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the </a:t>
            </a:r>
            <a:r>
              <a:rPr lang="en-US"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hiring </a:t>
            </a:r>
            <a:r>
              <a:rPr lang="en-US"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efficiency according to the approved electronic mechanism</a:t>
            </a:r>
            <a:endParaRPr lang="ar-AE"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53105" y="2583535"/>
            <a:ext cx="11182038" cy="119142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lnSpc>
                <a:spcPct val="150000"/>
              </a:lnSpc>
              <a:buClr>
                <a:prstClr val="black"/>
              </a:buClr>
              <a:buSzPct val="70000"/>
              <a:buFontTx/>
              <a:buBlip>
                <a:blip r:embed="rId2"/>
              </a:buBlip>
            </a:pPr>
            <a:r>
              <a:rPr lang="en-US" dirty="0" smtClean="0">
                <a:solidFill>
                  <a:prstClr val="black"/>
                </a:solidFill>
                <a:latin typeface="Sakkal Majalla" panose="02000000000000000000" pitchFamily="2" charset="-78"/>
                <a:ea typeface="Tahoma" panose="020B0604030504040204" pitchFamily="34" charset="0"/>
                <a:cs typeface="Sakkal Majalla" panose="02000000000000000000" pitchFamily="2" charset="-78"/>
              </a:rPr>
              <a:t>This KPI measures </a:t>
            </a:r>
            <a:r>
              <a:rPr lang="en-US" dirty="0">
                <a:solidFill>
                  <a:prstClr val="black"/>
                </a:solidFill>
                <a:latin typeface="Sakkal Majalla" panose="02000000000000000000" pitchFamily="2" charset="-78"/>
                <a:ea typeface="Tahoma" panose="020B0604030504040204" pitchFamily="34" charset="0"/>
                <a:cs typeface="Sakkal Majalla" panose="02000000000000000000" pitchFamily="2" charset="-78"/>
              </a:rPr>
              <a:t>the </a:t>
            </a:r>
            <a:r>
              <a:rPr lang="en-US" dirty="0" smtClean="0">
                <a:solidFill>
                  <a:prstClr val="black"/>
                </a:solidFill>
                <a:latin typeface="Sakkal Majalla" panose="02000000000000000000" pitchFamily="2" charset="-78"/>
                <a:ea typeface="Tahoma" panose="020B0604030504040204" pitchFamily="34" charset="0"/>
                <a:cs typeface="Sakkal Majalla" panose="02000000000000000000" pitchFamily="2" charset="-78"/>
              </a:rPr>
              <a:t>hiring efficiency  </a:t>
            </a:r>
            <a:r>
              <a:rPr lang="en-US" dirty="0">
                <a:solidFill>
                  <a:prstClr val="black"/>
                </a:solidFill>
                <a:latin typeface="Sakkal Majalla" panose="02000000000000000000" pitchFamily="2" charset="-78"/>
                <a:ea typeface="Tahoma" panose="020B0604030504040204" pitchFamily="34" charset="0"/>
                <a:cs typeface="Sakkal Majalla" panose="02000000000000000000" pitchFamily="2" charset="-78"/>
              </a:rPr>
              <a:t>of candidates in the federal government through matching </a:t>
            </a:r>
            <a:r>
              <a:rPr lang="en-US" dirty="0" smtClean="0">
                <a:solidFill>
                  <a:prstClr val="black"/>
                </a:solidFill>
                <a:latin typeface="Sakkal Majalla" panose="02000000000000000000" pitchFamily="2" charset="-78"/>
                <a:ea typeface="Tahoma" panose="020B0604030504040204" pitchFamily="34" charset="0"/>
                <a:cs typeface="Sakkal Majalla" panose="02000000000000000000" pitchFamily="2" charset="-78"/>
              </a:rPr>
              <a:t>their </a:t>
            </a:r>
            <a:r>
              <a:rPr lang="en-US" dirty="0">
                <a:solidFill>
                  <a:prstClr val="black"/>
                </a:solidFill>
                <a:latin typeface="Sakkal Majalla" panose="02000000000000000000" pitchFamily="2" charset="-78"/>
                <a:ea typeface="Tahoma" panose="020B0604030504040204" pitchFamily="34" charset="0"/>
                <a:cs typeface="Sakkal Majalla" panose="02000000000000000000" pitchFamily="2" charset="-78"/>
              </a:rPr>
              <a:t>qualifications and work experience  with job </a:t>
            </a:r>
            <a:r>
              <a:rPr lang="en-US" dirty="0" smtClean="0">
                <a:solidFill>
                  <a:prstClr val="black"/>
                </a:solidFill>
                <a:latin typeface="Sakkal Majalla" panose="02000000000000000000" pitchFamily="2" charset="-78"/>
                <a:ea typeface="Tahoma" panose="020B0604030504040204" pitchFamily="34" charset="0"/>
                <a:cs typeface="Sakkal Majalla" panose="02000000000000000000" pitchFamily="2" charset="-78"/>
              </a:rPr>
              <a:t>requirements. </a:t>
            </a:r>
            <a:endParaRPr lang="en-US" dirty="0">
              <a:solidFill>
                <a:prstClr val="black"/>
              </a:solidFill>
              <a:latin typeface="Sakkal Majalla" panose="02000000000000000000" pitchFamily="2" charset="-78"/>
              <a:ea typeface="Tahoma" panose="020B0604030504040204" pitchFamily="34" charset="0"/>
              <a:cs typeface="Sakkal Majalla" panose="02000000000000000000" pitchFamily="2" charset="-78"/>
            </a:endParaRPr>
          </a:p>
        </p:txBody>
      </p:sp>
      <p:sp>
        <p:nvSpPr>
          <p:cNvPr id="12" name="Rectangle 11"/>
          <p:cNvSpPr/>
          <p:nvPr/>
        </p:nvSpPr>
        <p:spPr>
          <a:xfrm>
            <a:off x="374554" y="1837294"/>
            <a:ext cx="1821332" cy="473206"/>
          </a:xfrm>
          <a:prstGeom prst="rect">
            <a:avLst/>
          </a:prstGeom>
        </p:spPr>
        <p:txBody>
          <a:bodyPr wrap="none">
            <a:spAutoFit/>
          </a:bodyPr>
          <a:lstStyle/>
          <a:p>
            <a:pPr algn="just" rtl="1">
              <a:lnSpc>
                <a:spcPct val="150000"/>
              </a:lnSpc>
            </a:pP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Indicator description:</a:t>
            </a:r>
          </a:p>
        </p:txBody>
      </p:sp>
      <p:sp>
        <p:nvSpPr>
          <p:cNvPr id="14" name="Rectangle 13"/>
          <p:cNvSpPr/>
          <p:nvPr/>
        </p:nvSpPr>
        <p:spPr>
          <a:xfrm>
            <a:off x="353105" y="3936855"/>
            <a:ext cx="1737976" cy="473206"/>
          </a:xfrm>
          <a:prstGeom prst="rect">
            <a:avLst/>
          </a:prstGeom>
        </p:spPr>
        <p:txBody>
          <a:bodyPr wrap="none">
            <a:spAutoFit/>
          </a:bodyPr>
          <a:lstStyle/>
          <a:p>
            <a:pPr algn="just">
              <a:lnSpc>
                <a:spcPct val="150000"/>
              </a:lnSpc>
            </a:pP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Calculation method:</a:t>
            </a:r>
          </a:p>
        </p:txBody>
      </p:sp>
      <p:graphicFrame>
        <p:nvGraphicFramePr>
          <p:cNvPr id="15" name="Table 14"/>
          <p:cNvGraphicFramePr>
            <a:graphicFrameLocks noGrp="1"/>
          </p:cNvGraphicFramePr>
          <p:nvPr>
            <p:extLst>
              <p:ext uri="{D42A27DB-BD31-4B8C-83A1-F6EECF244321}">
                <p14:modId xmlns:p14="http://schemas.microsoft.com/office/powerpoint/2010/main" val="1475546677"/>
              </p:ext>
            </p:extLst>
          </p:nvPr>
        </p:nvGraphicFramePr>
        <p:xfrm>
          <a:off x="10600467" y="1156653"/>
          <a:ext cx="934676" cy="1062913"/>
        </p:xfrm>
        <a:graphic>
          <a:graphicData uri="http://schemas.openxmlformats.org/drawingml/2006/table">
            <a:tbl>
              <a:tblPr firstRow="1" bandRow="1">
                <a:tableStyleId>{5C22544A-7EE6-4342-B048-85BDC9FD1C3A}</a:tableStyleId>
              </a:tblPr>
              <a:tblGrid>
                <a:gridCol w="934676">
                  <a:extLst>
                    <a:ext uri="{9D8B030D-6E8A-4147-A177-3AD203B41FA5}">
                      <a16:colId xmlns="" xmlns:a16="http://schemas.microsoft.com/office/drawing/2014/main" val="20000"/>
                    </a:ext>
                  </a:extLst>
                </a:gridCol>
              </a:tblGrid>
              <a:tr h="416576">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period</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462550202"/>
              </p:ext>
            </p:extLst>
          </p:nvPr>
        </p:nvGraphicFramePr>
        <p:xfrm>
          <a:off x="9524500" y="1154083"/>
          <a:ext cx="948039" cy="1097280"/>
        </p:xfrm>
        <a:graphic>
          <a:graphicData uri="http://schemas.openxmlformats.org/drawingml/2006/table">
            <a:tbl>
              <a:tblPr firstRow="1" bandRow="1">
                <a:tableStyleId>{5C22544A-7EE6-4342-B048-85BDC9FD1C3A}</a:tableStyleId>
              </a:tblPr>
              <a:tblGrid>
                <a:gridCol w="948039">
                  <a:extLst>
                    <a:ext uri="{9D8B030D-6E8A-4147-A177-3AD203B41FA5}">
                      <a16:colId xmlns="" xmlns:a16="http://schemas.microsoft.com/office/drawing/2014/main" val="20000"/>
                    </a:ext>
                  </a:extLst>
                </a:gridCol>
              </a:tblGrid>
              <a:tr h="421525">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Type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Increase is better</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13150270"/>
              </p:ext>
            </p:extLst>
          </p:nvPr>
        </p:nvGraphicFramePr>
        <p:xfrm>
          <a:off x="8402030" y="1166840"/>
          <a:ext cx="989824" cy="1056750"/>
        </p:xfrm>
        <a:graphic>
          <a:graphicData uri="http://schemas.openxmlformats.org/drawingml/2006/table">
            <a:tbl>
              <a:tblPr firstRow="1" bandRow="1">
                <a:tableStyleId>{5C22544A-7EE6-4342-B048-85BDC9FD1C3A}</a:tableStyleId>
              </a:tblPr>
              <a:tblGrid>
                <a:gridCol w="989824">
                  <a:extLst>
                    <a:ext uri="{9D8B030D-6E8A-4147-A177-3AD203B41FA5}">
                      <a16:colId xmlns="" xmlns:a16="http://schemas.microsoft.com/office/drawing/2014/main" val="20000"/>
                    </a:ext>
                  </a:extLst>
                </a:gridCol>
              </a:tblGrid>
              <a:tr h="423970">
                <a:tc>
                  <a:txBody>
                    <a:bodyPr/>
                    <a:lstStyle/>
                    <a:p>
                      <a:pPr algn="ctr" rtl="1"/>
                      <a:r>
                        <a:rPr lang="en-US" sz="1400" b="1" dirty="0">
                          <a:solidFill>
                            <a:schemeClr val="bg1"/>
                          </a:solidFill>
                          <a:latin typeface="Sakkal Majalla" panose="02000000000000000000" pitchFamily="2" charset="-78"/>
                          <a:cs typeface="Sakkal Majalla" panose="02000000000000000000" pitchFamily="2" charset="-78"/>
                        </a:rPr>
                        <a:t>Calculation Unit</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20" name="Content Placeholder 9"/>
          <p:cNvGraphicFramePr>
            <a:graphicFrameLocks/>
          </p:cNvGraphicFramePr>
          <p:nvPr>
            <p:extLst>
              <p:ext uri="{D42A27DB-BD31-4B8C-83A1-F6EECF244321}">
                <p14:modId xmlns:p14="http://schemas.microsoft.com/office/powerpoint/2010/main" val="3384086436"/>
              </p:ext>
            </p:extLst>
          </p:nvPr>
        </p:nvGraphicFramePr>
        <p:xfrm>
          <a:off x="528034" y="4730479"/>
          <a:ext cx="11062955" cy="1005840"/>
        </p:xfrm>
        <a:graphic>
          <a:graphicData uri="http://schemas.openxmlformats.org/drawingml/2006/table">
            <a:tbl>
              <a:tblPr firstRow="1" bandRow="1">
                <a:tableStyleId>{5C22544A-7EE6-4342-B048-85BDC9FD1C3A}</a:tableStyleId>
              </a:tblPr>
              <a:tblGrid>
                <a:gridCol w="5573713">
                  <a:extLst>
                    <a:ext uri="{9D8B030D-6E8A-4147-A177-3AD203B41FA5}">
                      <a16:colId xmlns="" xmlns:a16="http://schemas.microsoft.com/office/drawing/2014/main" val="20000"/>
                    </a:ext>
                  </a:extLst>
                </a:gridCol>
                <a:gridCol w="5489242">
                  <a:extLst>
                    <a:ext uri="{9D8B030D-6E8A-4147-A177-3AD203B41FA5}">
                      <a16:colId xmlns="" xmlns:a16="http://schemas.microsoft.com/office/drawing/2014/main" val="20001"/>
                    </a:ext>
                  </a:extLst>
                </a:gridCol>
              </a:tblGrid>
              <a:tr h="0">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Numerator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0"/>
                  </a:ext>
                </a:extLst>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dirty="0" smtClean="0">
                          <a:latin typeface="Sakkal Majalla" panose="02000000000000000000" pitchFamily="2" charset="-78"/>
                          <a:cs typeface="Sakkal Majalla" panose="02000000000000000000" pitchFamily="2" charset="-78"/>
                        </a:rPr>
                        <a:t>Number </a:t>
                      </a:r>
                      <a:r>
                        <a:rPr lang="en-US" b="1" dirty="0">
                          <a:latin typeface="Sakkal Majalla" panose="02000000000000000000" pitchFamily="2" charset="-78"/>
                          <a:cs typeface="Sakkal Majalla" panose="02000000000000000000" pitchFamily="2" charset="-78"/>
                        </a:rPr>
                        <a:t>of employees achieved evaluation target </a:t>
                      </a:r>
                      <a:r>
                        <a:rPr lang="en-US" b="1" dirty="0" smtClean="0">
                          <a:latin typeface="Sakkal Majalla" panose="02000000000000000000" pitchFamily="2" charset="-78"/>
                          <a:cs typeface="Sakkal Majalla" panose="02000000000000000000" pitchFamily="2" charset="-78"/>
                        </a:rPr>
                        <a:t>(80% and</a:t>
                      </a:r>
                      <a:r>
                        <a:rPr lang="en-US" b="1" baseline="0" dirty="0" smtClean="0">
                          <a:latin typeface="Sakkal Majalla" panose="02000000000000000000" pitchFamily="2" charset="-78"/>
                          <a:cs typeface="Sakkal Majalla" panose="02000000000000000000" pitchFamily="2" charset="-78"/>
                        </a:rPr>
                        <a:t> above)</a:t>
                      </a:r>
                      <a:endParaRPr lang="en-US" sz="1800" b="1"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b="1" dirty="0">
                          <a:latin typeface="Sakkal Majalla" panose="02000000000000000000" pitchFamily="2" charset="-78"/>
                          <a:cs typeface="Sakkal Majalla" panose="02000000000000000000" pitchFamily="2" charset="-78"/>
                        </a:rPr>
                        <a:t>Total </a:t>
                      </a:r>
                      <a:r>
                        <a:rPr lang="en-US" b="1" dirty="0" smtClean="0">
                          <a:latin typeface="Sakkal Majalla" panose="02000000000000000000" pitchFamily="2" charset="-78"/>
                          <a:cs typeface="Sakkal Majalla" panose="02000000000000000000" pitchFamily="2" charset="-78"/>
                        </a:rPr>
                        <a:t>Number </a:t>
                      </a:r>
                      <a:r>
                        <a:rPr lang="en-US" b="1" dirty="0">
                          <a:latin typeface="Sakkal Majalla" panose="02000000000000000000" pitchFamily="2" charset="-78"/>
                          <a:cs typeface="Sakkal Majalla" panose="02000000000000000000" pitchFamily="2" charset="-78"/>
                        </a:rPr>
                        <a:t>of </a:t>
                      </a:r>
                      <a:r>
                        <a:rPr lang="en-US" b="1" dirty="0" smtClean="0">
                          <a:latin typeface="Sakkal Majalla" panose="02000000000000000000" pitchFamily="2" charset="-78"/>
                          <a:cs typeface="Sakkal Majalla" panose="02000000000000000000" pitchFamily="2" charset="-78"/>
                        </a:rPr>
                        <a:t>employees </a:t>
                      </a:r>
                      <a:r>
                        <a:rPr lang="en-US" b="1" dirty="0">
                          <a:latin typeface="Sakkal Majalla" panose="02000000000000000000" pitchFamily="2" charset="-78"/>
                          <a:cs typeface="Sakkal Majalla" panose="02000000000000000000" pitchFamily="2" charset="-78"/>
                        </a:rPr>
                        <a:t>evaluated through Automated </a:t>
                      </a:r>
                      <a:r>
                        <a:rPr lang="en-US" b="1" dirty="0" smtClean="0">
                          <a:latin typeface="Sakkal Majalla" panose="02000000000000000000" pitchFamily="2" charset="-78"/>
                          <a:cs typeface="Sakkal Majalla" panose="02000000000000000000" pitchFamily="2" charset="-78"/>
                        </a:rPr>
                        <a:t>hiring efficiency </a:t>
                      </a:r>
                      <a:r>
                        <a:rPr lang="en-US" b="1" dirty="0">
                          <a:latin typeface="Sakkal Majalla" panose="02000000000000000000" pitchFamily="2" charset="-78"/>
                          <a:cs typeface="Sakkal Majalla" panose="02000000000000000000" pitchFamily="2" charset="-78"/>
                        </a:rPr>
                        <a:t>mechanism. </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697275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32315" y="6376966"/>
            <a:ext cx="496553" cy="365125"/>
          </a:xfrm>
          <a:solidFill>
            <a:srgbClr val="B68A35"/>
          </a:solidFill>
        </p:spPr>
        <p:txBody>
          <a:bodyPr/>
          <a:lstStyle/>
          <a:p>
            <a:fld id="{56427F38-63A5-4D63-9399-D970397CA46A}" type="slidenum">
              <a:rPr lang="en-US" smtClean="0">
                <a:solidFill>
                  <a:prstClr val="white"/>
                </a:solidFill>
              </a:rPr>
              <a:pPr/>
              <a:t>13</a:t>
            </a:fld>
            <a:endParaRPr lang="en-US" dirty="0">
              <a:solidFill>
                <a:prstClr val="white"/>
              </a:solidFill>
            </a:endParaRPr>
          </a:p>
        </p:txBody>
      </p:sp>
      <p:cxnSp>
        <p:nvCxnSpPr>
          <p:cNvPr id="6" name="Straight Connector 5"/>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7" name="Round Same Side Corner Rectangle 6"/>
          <p:cNvSpPr/>
          <p:nvPr/>
        </p:nvSpPr>
        <p:spPr>
          <a:xfrm>
            <a:off x="3992451" y="662032"/>
            <a:ext cx="6877318"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prstClr val="white"/>
              </a:solidFill>
            </a:endParaRPr>
          </a:p>
        </p:txBody>
      </p:sp>
      <p:sp>
        <p:nvSpPr>
          <p:cNvPr id="14" name="Rectangle 13"/>
          <p:cNvSpPr/>
          <p:nvPr/>
        </p:nvSpPr>
        <p:spPr>
          <a:xfrm>
            <a:off x="586848" y="2690734"/>
            <a:ext cx="10945467" cy="95399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endParaRPr>
          </a:p>
        </p:txBody>
      </p:sp>
      <p:sp>
        <p:nvSpPr>
          <p:cNvPr id="15" name="Rectangle 14"/>
          <p:cNvSpPr/>
          <p:nvPr/>
        </p:nvSpPr>
        <p:spPr>
          <a:xfrm>
            <a:off x="655704" y="2721394"/>
            <a:ext cx="10754978" cy="923330"/>
          </a:xfrm>
          <a:prstGeom prst="rect">
            <a:avLst/>
          </a:prstGeom>
        </p:spPr>
        <p:txBody>
          <a:bodyPr wrap="square">
            <a:spAutoFit/>
          </a:bodyPr>
          <a:lstStyle/>
          <a:p>
            <a:pPr marL="285750" indent="-285750" algn="justLow">
              <a:buFontTx/>
              <a:buBlip>
                <a:blip r:embed="rId2"/>
              </a:buBlip>
            </a:pPr>
            <a:r>
              <a:rPr lang="en-US"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The </a:t>
            </a:r>
            <a:r>
              <a:rPr lang="en-US"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KPI measures </a:t>
            </a:r>
            <a:r>
              <a:rPr lang="en-US"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the quality and effectiveness of the </a:t>
            </a:r>
            <a:r>
              <a:rPr lang="en-US"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Strategic Workforce  </a:t>
            </a:r>
            <a:r>
              <a:rPr lang="en-US"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Planning </a:t>
            </a:r>
            <a:r>
              <a:rPr lang="en-US"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in </a:t>
            </a:r>
            <a:r>
              <a:rPr lang="en-US"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the federal government which serves the Government direction in Planning the Human Capital to enhance and identify competencies and talents in the federal entities and </a:t>
            </a:r>
            <a:r>
              <a:rPr lang="en-US"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provide </a:t>
            </a:r>
            <a:r>
              <a:rPr lang="en-US"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accurate recruitment budget through </a:t>
            </a:r>
            <a:r>
              <a:rPr lang="en-US"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a defined </a:t>
            </a:r>
            <a:r>
              <a:rPr lang="en-US"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scientific methodology </a:t>
            </a:r>
          </a:p>
        </p:txBody>
      </p:sp>
      <p:sp>
        <p:nvSpPr>
          <p:cNvPr id="19" name="Rectangle 18"/>
          <p:cNvSpPr/>
          <p:nvPr/>
        </p:nvSpPr>
        <p:spPr>
          <a:xfrm>
            <a:off x="3940935" y="715655"/>
            <a:ext cx="7037105" cy="400110"/>
          </a:xfrm>
          <a:prstGeom prst="rect">
            <a:avLst/>
          </a:prstGeom>
        </p:spPr>
        <p:txBody>
          <a:bodyPr wrap="square">
            <a:spAutoFit/>
          </a:bodyPr>
          <a:lstStyle/>
          <a:p>
            <a:pPr algn="ctr"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of </a:t>
            </a: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implementation of the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strategic workforce planning</a:t>
            </a:r>
            <a:endPar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3" name="Rectangle 32"/>
          <p:cNvSpPr/>
          <p:nvPr/>
        </p:nvSpPr>
        <p:spPr>
          <a:xfrm>
            <a:off x="638895" y="2159269"/>
            <a:ext cx="1776448" cy="473206"/>
          </a:xfrm>
          <a:prstGeom prst="rect">
            <a:avLst/>
          </a:prstGeom>
        </p:spPr>
        <p:txBody>
          <a:bodyPr wrap="none">
            <a:spAutoFit/>
          </a:bodyPr>
          <a:lstStyle/>
          <a:p>
            <a:pPr algn="just">
              <a:lnSpc>
                <a:spcPct val="150000"/>
              </a:lnSpc>
            </a:pP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Indicator description</a:t>
            </a:r>
          </a:p>
        </p:txBody>
      </p:sp>
      <p:sp>
        <p:nvSpPr>
          <p:cNvPr id="38" name="Rectangle 37"/>
          <p:cNvSpPr/>
          <p:nvPr/>
        </p:nvSpPr>
        <p:spPr>
          <a:xfrm>
            <a:off x="588273" y="4384598"/>
            <a:ext cx="10475477" cy="1513929"/>
          </a:xfrm>
          <a:prstGeom prst="rect">
            <a:avLst/>
          </a:prstGeom>
          <a:solidFill>
            <a:schemeClr val="bg1">
              <a:lumMod val="95000"/>
            </a:schemeClr>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endParaRPr>
          </a:p>
        </p:txBody>
      </p:sp>
      <p:sp>
        <p:nvSpPr>
          <p:cNvPr id="39" name="Rectangle 38"/>
          <p:cNvSpPr/>
          <p:nvPr/>
        </p:nvSpPr>
        <p:spPr>
          <a:xfrm>
            <a:off x="512357" y="3853134"/>
            <a:ext cx="1737976" cy="473206"/>
          </a:xfrm>
          <a:prstGeom prst="rect">
            <a:avLst/>
          </a:prstGeom>
        </p:spPr>
        <p:txBody>
          <a:bodyPr wrap="none">
            <a:spAutoFit/>
          </a:bodyPr>
          <a:lstStyle/>
          <a:p>
            <a:pPr algn="just">
              <a:lnSpc>
                <a:spcPct val="150000"/>
              </a:lnSpc>
            </a:pPr>
            <a:r>
              <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Calculation method</a:t>
            </a:r>
            <a:r>
              <a:rPr lang="ar-AE"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40" name="Rectangle 39"/>
          <p:cNvSpPr/>
          <p:nvPr/>
        </p:nvSpPr>
        <p:spPr>
          <a:xfrm>
            <a:off x="586848" y="4525821"/>
            <a:ext cx="8937652" cy="923330"/>
          </a:xfrm>
          <a:prstGeom prst="rect">
            <a:avLst/>
          </a:prstGeom>
        </p:spPr>
        <p:txBody>
          <a:bodyPr wrap="square">
            <a:spAutoFit/>
          </a:bodyPr>
          <a:lstStyle/>
          <a:p>
            <a:pPr marL="285750" indent="-285750" algn="justLow">
              <a:buFontTx/>
              <a:buBlip>
                <a:blip r:embed="rId2"/>
              </a:buBlip>
            </a:pPr>
            <a:r>
              <a:rPr lang="en-US"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This indicator depends </a:t>
            </a:r>
            <a:r>
              <a:rPr lang="en-US"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on the average of </a:t>
            </a:r>
            <a:r>
              <a:rPr lang="en-US"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two main </a:t>
            </a:r>
            <a:r>
              <a:rPr lang="en-US"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KPIs (with equal weight):</a:t>
            </a:r>
            <a:endParaRPr lang="ar-AE"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285750" indent="-285750">
              <a:buFontTx/>
              <a:buBlip>
                <a:blip r:embed="rId3"/>
              </a:buBlip>
            </a:pPr>
            <a:r>
              <a:rPr lang="en-US" b="1"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The percentage of completion of the Strategic Workforce Planning Phases</a:t>
            </a:r>
            <a:endParaRPr lang="en-US"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a:p>
            <a:pPr marL="285750" indent="-285750">
              <a:buFontTx/>
              <a:buBlip>
                <a:blip r:embed="rId3"/>
              </a:buBlip>
            </a:pPr>
            <a:r>
              <a:rPr lang="en-US" b="1"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The percentage </a:t>
            </a:r>
            <a:r>
              <a:rPr lang="en-US" b="1" dirty="0">
                <a:solidFill>
                  <a:prstClr val="black"/>
                </a:solidFill>
                <a:latin typeface="Sakkal Majalla" panose="02000000000000000000" pitchFamily="2" charset="-78"/>
                <a:ea typeface="Calibri" panose="020F0502020204030204" pitchFamily="34" charset="0"/>
                <a:cs typeface="Sakkal Majalla" panose="02000000000000000000" pitchFamily="2" charset="-78"/>
              </a:rPr>
              <a:t>of </a:t>
            </a:r>
            <a:r>
              <a:rPr lang="en-US" b="1"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hiring on jobs planned through the Strategic Workforce Planning Exercise. </a:t>
            </a:r>
            <a:endParaRPr lang="ar-AE" b="1" dirty="0">
              <a:solidFill>
                <a:prstClr val="black"/>
              </a:solidFill>
              <a:latin typeface="Sakkal Majalla" panose="02000000000000000000" pitchFamily="2" charset="-78"/>
              <a:ea typeface="Calibri" panose="020F0502020204030204" pitchFamily="34" charset="0"/>
              <a:cs typeface="Sakkal Majalla" panose="02000000000000000000" pitchFamily="2" charset="-78"/>
            </a:endParaRPr>
          </a:p>
        </p:txBody>
      </p:sp>
      <p:graphicFrame>
        <p:nvGraphicFramePr>
          <p:cNvPr id="16" name="Table 15"/>
          <p:cNvGraphicFramePr>
            <a:graphicFrameLocks noGrp="1"/>
          </p:cNvGraphicFramePr>
          <p:nvPr>
            <p:extLst>
              <p:ext uri="{D42A27DB-BD31-4B8C-83A1-F6EECF244321}">
                <p14:modId xmlns:p14="http://schemas.microsoft.com/office/powerpoint/2010/main" val="265955041"/>
              </p:ext>
            </p:extLst>
          </p:nvPr>
        </p:nvGraphicFramePr>
        <p:xfrm>
          <a:off x="10600467" y="1233927"/>
          <a:ext cx="934676" cy="1062913"/>
        </p:xfrm>
        <a:graphic>
          <a:graphicData uri="http://schemas.openxmlformats.org/drawingml/2006/table">
            <a:tbl>
              <a:tblPr firstRow="1" bandRow="1">
                <a:tableStyleId>{5C22544A-7EE6-4342-B048-85BDC9FD1C3A}</a:tableStyleId>
              </a:tblPr>
              <a:tblGrid>
                <a:gridCol w="934676">
                  <a:extLst>
                    <a:ext uri="{9D8B030D-6E8A-4147-A177-3AD203B41FA5}">
                      <a16:colId xmlns="" xmlns:a16="http://schemas.microsoft.com/office/drawing/2014/main" val="20000"/>
                    </a:ext>
                  </a:extLst>
                </a:gridCol>
              </a:tblGrid>
              <a:tr h="416576">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period</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054445754"/>
              </p:ext>
            </p:extLst>
          </p:nvPr>
        </p:nvGraphicFramePr>
        <p:xfrm>
          <a:off x="9524500" y="1231357"/>
          <a:ext cx="948039" cy="1097280"/>
        </p:xfrm>
        <a:graphic>
          <a:graphicData uri="http://schemas.openxmlformats.org/drawingml/2006/table">
            <a:tbl>
              <a:tblPr firstRow="1" bandRow="1">
                <a:tableStyleId>{5C22544A-7EE6-4342-B048-85BDC9FD1C3A}</a:tableStyleId>
              </a:tblPr>
              <a:tblGrid>
                <a:gridCol w="948039">
                  <a:extLst>
                    <a:ext uri="{9D8B030D-6E8A-4147-A177-3AD203B41FA5}">
                      <a16:colId xmlns="" xmlns:a16="http://schemas.microsoft.com/office/drawing/2014/main" val="20000"/>
                    </a:ext>
                  </a:extLst>
                </a:gridCol>
              </a:tblGrid>
              <a:tr h="421525">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Type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Increase is better</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080840195"/>
              </p:ext>
            </p:extLst>
          </p:nvPr>
        </p:nvGraphicFramePr>
        <p:xfrm>
          <a:off x="8402030" y="1244114"/>
          <a:ext cx="989824" cy="1056750"/>
        </p:xfrm>
        <a:graphic>
          <a:graphicData uri="http://schemas.openxmlformats.org/drawingml/2006/table">
            <a:tbl>
              <a:tblPr firstRow="1" bandRow="1">
                <a:tableStyleId>{5C22544A-7EE6-4342-B048-85BDC9FD1C3A}</a:tableStyleId>
              </a:tblPr>
              <a:tblGrid>
                <a:gridCol w="989824">
                  <a:extLst>
                    <a:ext uri="{9D8B030D-6E8A-4147-A177-3AD203B41FA5}">
                      <a16:colId xmlns="" xmlns:a16="http://schemas.microsoft.com/office/drawing/2014/main" val="20000"/>
                    </a:ext>
                  </a:extLst>
                </a:gridCol>
              </a:tblGrid>
              <a:tr h="423970">
                <a:tc>
                  <a:txBody>
                    <a:bodyPr/>
                    <a:lstStyle/>
                    <a:p>
                      <a:pPr algn="ctr" rtl="1"/>
                      <a:r>
                        <a:rPr lang="en-US" sz="1400" b="1" dirty="0">
                          <a:solidFill>
                            <a:schemeClr val="bg1"/>
                          </a:solidFill>
                          <a:latin typeface="Sakkal Majalla" panose="02000000000000000000" pitchFamily="2" charset="-78"/>
                          <a:cs typeface="Sakkal Majalla" panose="02000000000000000000" pitchFamily="2" charset="-78"/>
                        </a:rPr>
                        <a:t>Calculation Unit</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7595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Same Side Corner Rectangle 9"/>
          <p:cNvSpPr/>
          <p:nvPr/>
        </p:nvSpPr>
        <p:spPr>
          <a:xfrm>
            <a:off x="3863663" y="409008"/>
            <a:ext cx="7165894" cy="687513"/>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11565228" y="6389844"/>
            <a:ext cx="489398" cy="365125"/>
          </a:xfrm>
          <a:solidFill>
            <a:srgbClr val="B68A35"/>
          </a:solidFill>
        </p:spPr>
        <p:txBody>
          <a:bodyPr/>
          <a:lstStyle/>
          <a:p>
            <a:pPr algn="ctr"/>
            <a:fld id="{56427F38-63A5-4D63-9399-D970397CA46A}" type="slidenum">
              <a:rPr lang="en-US" smtClean="0">
                <a:solidFill>
                  <a:prstClr val="white"/>
                </a:solidFill>
              </a:rPr>
              <a:pPr algn="ctr"/>
              <a:t>14</a:t>
            </a:fld>
            <a:endParaRPr lang="en-US" dirty="0">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65564073"/>
              </p:ext>
            </p:extLst>
          </p:nvPr>
        </p:nvGraphicFramePr>
        <p:xfrm>
          <a:off x="283023" y="4863268"/>
          <a:ext cx="11642502" cy="1139675"/>
        </p:xfrm>
        <a:graphic>
          <a:graphicData uri="http://schemas.openxmlformats.org/drawingml/2006/table">
            <a:tbl>
              <a:tblPr firstRow="1" bandRow="1">
                <a:tableStyleId>{5C22544A-7EE6-4342-B048-85BDC9FD1C3A}</a:tableStyleId>
              </a:tblPr>
              <a:tblGrid>
                <a:gridCol w="11642502">
                  <a:extLst>
                    <a:ext uri="{9D8B030D-6E8A-4147-A177-3AD203B41FA5}">
                      <a16:colId xmlns="" xmlns:a16="http://schemas.microsoft.com/office/drawing/2014/main" val="20000"/>
                    </a:ext>
                  </a:extLst>
                </a:gridCol>
              </a:tblGrid>
              <a:tr h="380999">
                <a:tc>
                  <a:txBody>
                    <a:bodyPr/>
                    <a:lstStyle/>
                    <a:p>
                      <a:pPr algn="ctr" rtl="1"/>
                      <a:r>
                        <a:rPr lang="en-US" sz="1800" kern="1200" dirty="0">
                          <a:solidFill>
                            <a:schemeClr val="bg1"/>
                          </a:solidFill>
                          <a:latin typeface="Sakkal Majalla" panose="02000000000000000000" pitchFamily="2" charset="-78"/>
                          <a:ea typeface="+mn-ea"/>
                          <a:cs typeface="Sakkal Majalla" panose="02000000000000000000" pitchFamily="2" charset="-78"/>
                        </a:rPr>
                        <a:t>Equation measurement of the effectiveness of the Strategic Planning of the </a:t>
                      </a:r>
                      <a:r>
                        <a:rPr lang="en-US" sz="1800" kern="1200" dirty="0" smtClean="0">
                          <a:solidFill>
                            <a:schemeClr val="bg1"/>
                          </a:solidFill>
                          <a:latin typeface="Sakkal Majalla" panose="02000000000000000000" pitchFamily="2" charset="-78"/>
                          <a:ea typeface="+mn-ea"/>
                          <a:cs typeface="Sakkal Majalla" panose="02000000000000000000" pitchFamily="2" charset="-78"/>
                        </a:rPr>
                        <a:t>workforce</a:t>
                      </a:r>
                      <a:r>
                        <a:rPr lang="en-US" sz="1800" kern="1200" baseline="0" dirty="0" smtClean="0">
                          <a:solidFill>
                            <a:schemeClr val="bg1"/>
                          </a:solidFill>
                          <a:latin typeface="Sakkal Majalla" panose="02000000000000000000" pitchFamily="2" charset="-78"/>
                          <a:ea typeface="+mn-ea"/>
                          <a:cs typeface="Sakkal Majalla" panose="02000000000000000000" pitchFamily="2" charset="-78"/>
                        </a:rPr>
                        <a:t> </a:t>
                      </a:r>
                      <a:r>
                        <a:rPr lang="en-US" sz="1800" kern="1200" dirty="0" smtClean="0">
                          <a:solidFill>
                            <a:schemeClr val="bg1"/>
                          </a:solidFill>
                          <a:latin typeface="Sakkal Majalla" panose="02000000000000000000" pitchFamily="2" charset="-78"/>
                          <a:ea typeface="+mn-ea"/>
                          <a:cs typeface="Sakkal Majalla" panose="02000000000000000000" pitchFamily="2" charset="-78"/>
                        </a:rPr>
                        <a:t>Plan</a:t>
                      </a:r>
                      <a:endParaRPr lang="en-US" sz="1800"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0"/>
                  </a:ext>
                </a:extLst>
              </a:tr>
              <a:tr h="758676">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800" kern="1200" dirty="0" smtClean="0">
                          <a:solidFill>
                            <a:prstClr val="black"/>
                          </a:solidFill>
                          <a:latin typeface="Sakkal Majalla" panose="02000000000000000000" pitchFamily="2" charset="-78"/>
                          <a:ea typeface="+mn-ea"/>
                          <a:cs typeface="Sakkal Majalla" panose="02000000000000000000" pitchFamily="2" charset="-78"/>
                        </a:rPr>
                        <a:t>( Percentage of completion of the Strategic Workforce Planning Phases+ Percentage of hiring on jobs planned </a:t>
                      </a:r>
                      <a:r>
                        <a:rPr lang="en-US" b="1" dirty="0" smtClean="0">
                          <a:solidFill>
                            <a:prstClr val="black"/>
                          </a:solidFill>
                          <a:latin typeface="Sakkal Majalla" panose="02000000000000000000" pitchFamily="2" charset="-78"/>
                          <a:ea typeface="Calibri" panose="020F0502020204030204" pitchFamily="34" charset="0"/>
                          <a:cs typeface="Sakkal Majalla" panose="02000000000000000000" pitchFamily="2" charset="-78"/>
                        </a:rPr>
                        <a:t>t</a:t>
                      </a:r>
                      <a:r>
                        <a:rPr lang="en-US" sz="1800" kern="1200" dirty="0" smtClean="0">
                          <a:solidFill>
                            <a:prstClr val="black"/>
                          </a:solidFill>
                          <a:latin typeface="Sakkal Majalla" panose="02000000000000000000" pitchFamily="2" charset="-78"/>
                          <a:ea typeface="+mn-ea"/>
                          <a:cs typeface="Sakkal Majalla" panose="02000000000000000000" pitchFamily="2" charset="-78"/>
                        </a:rPr>
                        <a:t>hrough the Strategic Workforce Planning Exercise) /2</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graphicFrame>
        <p:nvGraphicFramePr>
          <p:cNvPr id="5" name="Content Placeholder 9"/>
          <p:cNvGraphicFramePr>
            <a:graphicFrameLocks/>
          </p:cNvGraphicFramePr>
          <p:nvPr>
            <p:extLst>
              <p:ext uri="{D42A27DB-BD31-4B8C-83A1-F6EECF244321}">
                <p14:modId xmlns:p14="http://schemas.microsoft.com/office/powerpoint/2010/main" val="2083803200"/>
              </p:ext>
            </p:extLst>
          </p:nvPr>
        </p:nvGraphicFramePr>
        <p:xfrm>
          <a:off x="1887772" y="1590094"/>
          <a:ext cx="8416456" cy="1245446"/>
        </p:xfrm>
        <a:graphic>
          <a:graphicData uri="http://schemas.openxmlformats.org/drawingml/2006/table">
            <a:tbl>
              <a:tblPr firstRow="1" bandRow="1">
                <a:tableStyleId>{5C22544A-7EE6-4342-B048-85BDC9FD1C3A}</a:tableStyleId>
              </a:tblPr>
              <a:tblGrid>
                <a:gridCol w="4208228">
                  <a:extLst>
                    <a:ext uri="{9D8B030D-6E8A-4147-A177-3AD203B41FA5}">
                      <a16:colId xmlns="" xmlns:a16="http://schemas.microsoft.com/office/drawing/2014/main" val="20000"/>
                    </a:ext>
                  </a:extLst>
                </a:gridCol>
                <a:gridCol w="4208228">
                  <a:extLst>
                    <a:ext uri="{9D8B030D-6E8A-4147-A177-3AD203B41FA5}">
                      <a16:colId xmlns="" xmlns:a16="http://schemas.microsoft.com/office/drawing/2014/main" val="20001"/>
                    </a:ext>
                  </a:extLst>
                </a:gridCol>
              </a:tblGrid>
              <a:tr h="283705">
                <a:tc gridSpan="2">
                  <a:txBody>
                    <a:bodyPr/>
                    <a:lstStyle/>
                    <a:p>
                      <a:pPr marL="0" algn="ctr" defTabSz="914400" rtl="0" eaLnBrk="1" latinLnBrk="0" hangingPunct="1"/>
                      <a:r>
                        <a:rPr lang="en-US" sz="1800" b="1" kern="1200" dirty="0" smtClean="0">
                          <a:solidFill>
                            <a:schemeClr val="bg1"/>
                          </a:solidFill>
                          <a:latin typeface="Sakkal Majalla" panose="02000000000000000000" pitchFamily="2" charset="-78"/>
                          <a:ea typeface="+mn-ea"/>
                          <a:cs typeface="Sakkal Majalla" panose="02000000000000000000" pitchFamily="2" charset="-78"/>
                        </a:rPr>
                        <a:t>Percentage of Implementation of </a:t>
                      </a:r>
                      <a:r>
                        <a:rPr lang="en-US" sz="1800" b="1" kern="1200" dirty="0">
                          <a:solidFill>
                            <a:schemeClr val="bg1"/>
                          </a:solidFill>
                          <a:latin typeface="Sakkal Majalla" panose="02000000000000000000" pitchFamily="2" charset="-78"/>
                          <a:ea typeface="+mn-ea"/>
                          <a:cs typeface="Sakkal Majalla" panose="02000000000000000000" pitchFamily="2" charset="-78"/>
                        </a:rPr>
                        <a:t>Strategic </a:t>
                      </a:r>
                      <a:r>
                        <a:rPr lang="en-US" sz="1800" b="1" kern="1200" dirty="0" smtClean="0">
                          <a:solidFill>
                            <a:schemeClr val="bg1"/>
                          </a:solidFill>
                          <a:latin typeface="Sakkal Majalla" panose="02000000000000000000" pitchFamily="2" charset="-78"/>
                          <a:ea typeface="+mn-ea"/>
                          <a:cs typeface="Sakkal Majalla" panose="02000000000000000000" pitchFamily="2" charset="-78"/>
                        </a:rPr>
                        <a:t>Workforce Planning Phases</a:t>
                      </a:r>
                      <a:endParaRPr lang="en-US" sz="18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hMerge="1">
                  <a:txBody>
                    <a:bodyPr/>
                    <a:lstStyle/>
                    <a:p>
                      <a:pPr algn="ct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0"/>
                  </a:ext>
                </a:extLst>
              </a:tr>
              <a:tr h="283705">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1"/>
                  </a:ext>
                </a:extLst>
              </a:tr>
              <a:tr h="5139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prstClr val="black"/>
                          </a:solidFill>
                          <a:latin typeface="Sakkal Majalla" panose="02000000000000000000" pitchFamily="2" charset="-78"/>
                          <a:ea typeface="+mn-ea"/>
                          <a:cs typeface="Sakkal Majalla" panose="02000000000000000000" pitchFamily="2" charset="-78"/>
                        </a:rPr>
                        <a:t>Total Number</a:t>
                      </a:r>
                      <a:r>
                        <a:rPr lang="en-US" sz="1800" kern="1200" baseline="0" dirty="0" smtClean="0">
                          <a:solidFill>
                            <a:prstClr val="black"/>
                          </a:solidFill>
                          <a:latin typeface="Sakkal Majalla" panose="02000000000000000000" pitchFamily="2" charset="-78"/>
                          <a:ea typeface="+mn-ea"/>
                          <a:cs typeface="Sakkal Majalla" panose="02000000000000000000" pitchFamily="2" charset="-78"/>
                        </a:rPr>
                        <a:t> </a:t>
                      </a:r>
                      <a:r>
                        <a:rPr lang="en-US" sz="1800" kern="1200" dirty="0" smtClean="0">
                          <a:solidFill>
                            <a:prstClr val="black"/>
                          </a:solidFill>
                          <a:latin typeface="Sakkal Majalla" panose="02000000000000000000" pitchFamily="2" charset="-78"/>
                          <a:ea typeface="+mn-ea"/>
                          <a:cs typeface="Sakkal Majalla" panose="02000000000000000000" pitchFamily="2" charset="-78"/>
                        </a:rPr>
                        <a:t>of </a:t>
                      </a:r>
                      <a:r>
                        <a:rPr lang="en-US" sz="1800" kern="1200" dirty="0">
                          <a:solidFill>
                            <a:prstClr val="black"/>
                          </a:solidFill>
                          <a:latin typeface="Sakkal Majalla" panose="02000000000000000000" pitchFamily="2" charset="-78"/>
                          <a:ea typeface="+mn-ea"/>
                          <a:cs typeface="Sakkal Majalla" panose="02000000000000000000" pitchFamily="2" charset="-78"/>
                        </a:rPr>
                        <a:t>jobs </a:t>
                      </a:r>
                      <a:r>
                        <a:rPr lang="en-US" sz="1800" kern="1200" dirty="0" smtClean="0">
                          <a:solidFill>
                            <a:prstClr val="black"/>
                          </a:solidFill>
                          <a:latin typeface="Sakkal Majalla" panose="02000000000000000000" pitchFamily="2" charset="-78"/>
                          <a:ea typeface="+mn-ea"/>
                          <a:cs typeface="Sakkal Majalla" panose="02000000000000000000" pitchFamily="2" charset="-78"/>
                        </a:rPr>
                        <a:t>in</a:t>
                      </a:r>
                      <a:r>
                        <a:rPr lang="en-US" sz="1800" kern="1200" baseline="0" dirty="0" smtClean="0">
                          <a:solidFill>
                            <a:prstClr val="black"/>
                          </a:solidFill>
                          <a:latin typeface="Sakkal Majalla" panose="02000000000000000000" pitchFamily="2" charset="-78"/>
                          <a:ea typeface="+mn-ea"/>
                          <a:cs typeface="Sakkal Majalla" panose="02000000000000000000" pitchFamily="2" charset="-78"/>
                        </a:rPr>
                        <a:t> the final phase (3</a:t>
                      </a:r>
                      <a:r>
                        <a:rPr lang="en-US" sz="1800" kern="1200" baseline="30000" dirty="0" smtClean="0">
                          <a:solidFill>
                            <a:prstClr val="black"/>
                          </a:solidFill>
                          <a:latin typeface="Sakkal Majalla" panose="02000000000000000000" pitchFamily="2" charset="-78"/>
                          <a:ea typeface="+mn-ea"/>
                          <a:cs typeface="Sakkal Majalla" panose="02000000000000000000" pitchFamily="2" charset="-78"/>
                        </a:rPr>
                        <a:t>rd</a:t>
                      </a:r>
                      <a:r>
                        <a:rPr lang="en-US" sz="1800" kern="1200" baseline="0" dirty="0" smtClean="0">
                          <a:solidFill>
                            <a:prstClr val="black"/>
                          </a:solidFill>
                          <a:latin typeface="Sakkal Majalla" panose="02000000000000000000" pitchFamily="2" charset="-78"/>
                          <a:ea typeface="+mn-ea"/>
                          <a:cs typeface="Sakkal Majalla" panose="02000000000000000000" pitchFamily="2" charset="-78"/>
                        </a:rPr>
                        <a:t> phase)</a:t>
                      </a:r>
                      <a:endParaRPr lang="en-US" sz="1800" kern="1200" dirty="0">
                        <a:solidFill>
                          <a:prstClr val="black"/>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a:r>
                        <a:rPr lang="en-GB" sz="1800" kern="1200" dirty="0" smtClean="0">
                          <a:solidFill>
                            <a:prstClr val="black"/>
                          </a:solidFill>
                          <a:latin typeface="Sakkal Majalla" panose="02000000000000000000" pitchFamily="2" charset="-78"/>
                          <a:ea typeface="+mn-ea"/>
                          <a:cs typeface="Sakkal Majalla" panose="02000000000000000000" pitchFamily="2" charset="-78"/>
                        </a:rPr>
                        <a:t>Total</a:t>
                      </a:r>
                      <a:r>
                        <a:rPr lang="en-GB" sz="1800" kern="1200" baseline="0" dirty="0" smtClean="0">
                          <a:solidFill>
                            <a:prstClr val="black"/>
                          </a:solidFill>
                          <a:latin typeface="Sakkal Majalla" panose="02000000000000000000" pitchFamily="2" charset="-78"/>
                          <a:ea typeface="+mn-ea"/>
                          <a:cs typeface="Sakkal Majalla" panose="02000000000000000000" pitchFamily="2" charset="-78"/>
                        </a:rPr>
                        <a:t> number of jobs in the entity (without repetition)</a:t>
                      </a:r>
                      <a:endParaRPr lang="en-US" sz="1800" kern="1200" dirty="0">
                        <a:solidFill>
                          <a:prstClr val="black"/>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graphicFrame>
        <p:nvGraphicFramePr>
          <p:cNvPr id="6" name="Content Placeholder 9"/>
          <p:cNvGraphicFramePr>
            <a:graphicFrameLocks/>
          </p:cNvGraphicFramePr>
          <p:nvPr>
            <p:extLst>
              <p:ext uri="{D42A27DB-BD31-4B8C-83A1-F6EECF244321}">
                <p14:modId xmlns:p14="http://schemas.microsoft.com/office/powerpoint/2010/main" val="1613110231"/>
              </p:ext>
            </p:extLst>
          </p:nvPr>
        </p:nvGraphicFramePr>
        <p:xfrm>
          <a:off x="1887772" y="3224227"/>
          <a:ext cx="8433004" cy="1250354"/>
        </p:xfrm>
        <a:graphic>
          <a:graphicData uri="http://schemas.openxmlformats.org/drawingml/2006/table">
            <a:tbl>
              <a:tblPr firstRow="1" bandRow="1">
                <a:tableStyleId>{5C22544A-7EE6-4342-B048-85BDC9FD1C3A}</a:tableStyleId>
              </a:tblPr>
              <a:tblGrid>
                <a:gridCol w="4216502">
                  <a:extLst>
                    <a:ext uri="{9D8B030D-6E8A-4147-A177-3AD203B41FA5}">
                      <a16:colId xmlns="" xmlns:a16="http://schemas.microsoft.com/office/drawing/2014/main" val="20000"/>
                    </a:ext>
                  </a:extLst>
                </a:gridCol>
                <a:gridCol w="4216502">
                  <a:extLst>
                    <a:ext uri="{9D8B030D-6E8A-4147-A177-3AD203B41FA5}">
                      <a16:colId xmlns="" xmlns:a16="http://schemas.microsoft.com/office/drawing/2014/main" val="20001"/>
                    </a:ext>
                  </a:extLst>
                </a:gridCol>
              </a:tblGrid>
              <a:tr h="286415">
                <a:tc gridSpan="2">
                  <a:txBody>
                    <a:bodyPr/>
                    <a:lstStyle/>
                    <a:p>
                      <a:pPr algn="ctr"/>
                      <a:r>
                        <a:rPr lang="en-US" sz="1800" b="1" kern="1200" noProof="0" dirty="0" smtClean="0">
                          <a:solidFill>
                            <a:schemeClr val="bg1"/>
                          </a:solidFill>
                          <a:latin typeface="Sakkal Majalla" panose="02000000000000000000" pitchFamily="2" charset="-78"/>
                          <a:ea typeface="+mn-ea"/>
                          <a:cs typeface="Sakkal Majalla" panose="02000000000000000000" pitchFamily="2" charset="-78"/>
                        </a:rPr>
                        <a:t> Percentage of</a:t>
                      </a:r>
                      <a:r>
                        <a:rPr lang="en-US" sz="1800" b="1" kern="1200" baseline="0" noProof="0" dirty="0" smtClean="0">
                          <a:solidFill>
                            <a:schemeClr val="bg1"/>
                          </a:solidFill>
                          <a:latin typeface="Sakkal Majalla" panose="02000000000000000000" pitchFamily="2" charset="-78"/>
                          <a:ea typeface="+mn-ea"/>
                          <a:cs typeface="Sakkal Majalla" panose="02000000000000000000" pitchFamily="2" charset="-78"/>
                        </a:rPr>
                        <a:t> hiring on  jobs planned through the Strategic Workforce Planning </a:t>
                      </a:r>
                      <a:endParaRPr lang="en-US" sz="18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78A35"/>
                    </a:solidFill>
                  </a:tcPr>
                </a:tc>
                <a:tc hMerge="1">
                  <a:txBody>
                    <a:bodyPr/>
                    <a:lstStyle/>
                    <a:p>
                      <a:pPr algn="ctr"/>
                      <a:endParaRPr lang="en-US" sz="140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0"/>
                  </a:ext>
                </a:extLst>
              </a:tr>
              <a:tr h="286415">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Numerator  Component</a:t>
                      </a:r>
                      <a:endParaRPr lang="en-US" sz="18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Denominator Component </a:t>
                      </a:r>
                      <a:endParaRPr lang="en-US" sz="1800"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1"/>
                  </a:ext>
                </a:extLst>
              </a:tr>
              <a:tr h="518834">
                <a:tc>
                  <a:txBody>
                    <a:bodyPr/>
                    <a:lstStyle/>
                    <a:p>
                      <a:pPr algn="ctr" rtl="0" fontAlgn="ctr"/>
                      <a:r>
                        <a:rPr lang="en-US" sz="1800" kern="1200" dirty="0" smtClean="0">
                          <a:solidFill>
                            <a:prstClr val="black"/>
                          </a:solidFill>
                          <a:latin typeface="Sakkal Majalla" panose="02000000000000000000" pitchFamily="2" charset="-78"/>
                          <a:ea typeface="+mn-ea"/>
                          <a:cs typeface="Sakkal Majalla" panose="02000000000000000000" pitchFamily="2" charset="-78"/>
                        </a:rPr>
                        <a:t>Number of</a:t>
                      </a:r>
                      <a:r>
                        <a:rPr lang="en-US" sz="1800" kern="1200" baseline="0" dirty="0" smtClean="0">
                          <a:solidFill>
                            <a:prstClr val="black"/>
                          </a:solidFill>
                          <a:latin typeface="Sakkal Majalla" panose="02000000000000000000" pitchFamily="2" charset="-78"/>
                          <a:ea typeface="+mn-ea"/>
                          <a:cs typeface="Sakkal Majalla" panose="02000000000000000000" pitchFamily="2" charset="-78"/>
                        </a:rPr>
                        <a:t> employees hired on planned jobs</a:t>
                      </a:r>
                      <a:endParaRPr lang="ar-AE" sz="1800" kern="1200" dirty="0">
                        <a:solidFill>
                          <a:prstClr val="black"/>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0" fontAlgn="ctr"/>
                      <a:r>
                        <a:rPr lang="en-US" sz="1800" kern="1200" dirty="0">
                          <a:solidFill>
                            <a:prstClr val="black"/>
                          </a:solidFill>
                          <a:latin typeface="Sakkal Majalla" panose="02000000000000000000" pitchFamily="2" charset="-78"/>
                          <a:ea typeface="+mn-ea"/>
                          <a:cs typeface="Sakkal Majalla" panose="02000000000000000000" pitchFamily="2" charset="-78"/>
                        </a:rPr>
                        <a:t>Total </a:t>
                      </a:r>
                      <a:r>
                        <a:rPr lang="en-US" sz="1800" kern="1200" dirty="0" smtClean="0">
                          <a:solidFill>
                            <a:prstClr val="black"/>
                          </a:solidFill>
                          <a:latin typeface="Sakkal Majalla" panose="02000000000000000000" pitchFamily="2" charset="-78"/>
                          <a:ea typeface="+mn-ea"/>
                          <a:cs typeface="Sakkal Majalla" panose="02000000000000000000" pitchFamily="2" charset="-78"/>
                        </a:rPr>
                        <a:t>Number </a:t>
                      </a:r>
                      <a:r>
                        <a:rPr lang="en-US" sz="1800" kern="1200" dirty="0">
                          <a:solidFill>
                            <a:prstClr val="black"/>
                          </a:solidFill>
                          <a:latin typeface="Sakkal Majalla" panose="02000000000000000000" pitchFamily="2" charset="-78"/>
                          <a:ea typeface="+mn-ea"/>
                          <a:cs typeface="Sakkal Majalla" panose="02000000000000000000" pitchFamily="2" charset="-78"/>
                        </a:rPr>
                        <a:t>of </a:t>
                      </a:r>
                      <a:r>
                        <a:rPr lang="en-US" sz="1800" kern="1200" dirty="0" smtClean="0">
                          <a:solidFill>
                            <a:prstClr val="black"/>
                          </a:solidFill>
                          <a:latin typeface="Sakkal Majalla" panose="02000000000000000000" pitchFamily="2" charset="-78"/>
                          <a:ea typeface="+mn-ea"/>
                          <a:cs typeface="Sakkal Majalla" panose="02000000000000000000" pitchFamily="2" charset="-78"/>
                        </a:rPr>
                        <a:t>hiring in the entity </a:t>
                      </a:r>
                      <a:endParaRPr lang="ar-AE" sz="1800" kern="1200" dirty="0">
                        <a:solidFill>
                          <a:prstClr val="black"/>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cxnSp>
        <p:nvCxnSpPr>
          <p:cNvPr id="7" name="Straight Connector 6"/>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288667" y="464828"/>
            <a:ext cx="6800046" cy="400110"/>
          </a:xfrm>
          <a:prstGeom prst="rect">
            <a:avLst/>
          </a:prstGeom>
          <a:noFill/>
        </p:spPr>
        <p:txBody>
          <a:bodyPr wrap="square" rtlCol="0">
            <a:spAutoFit/>
          </a:bodyPr>
          <a:lstStyle/>
          <a:p>
            <a:pPr algn="l"/>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Calculation method of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implementation of </a:t>
            </a: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strategic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workforce planning</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5729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57249" y="6369234"/>
            <a:ext cx="498244" cy="365125"/>
          </a:xfrm>
          <a:solidFill>
            <a:srgbClr val="B68A35"/>
          </a:solidFill>
        </p:spPr>
        <p:txBody>
          <a:bodyPr/>
          <a:lstStyle/>
          <a:p>
            <a:pPr algn="ctr"/>
            <a:fld id="{56427F38-63A5-4D63-9399-D970397CA46A}" type="slidenum">
              <a:rPr lang="en-US" smtClean="0">
                <a:solidFill>
                  <a:prstClr val="white"/>
                </a:solidFill>
              </a:rPr>
              <a:pPr algn="ctr"/>
              <a:t>15</a:t>
            </a:fld>
            <a:endParaRPr lang="en-US" dirty="0">
              <a:solidFill>
                <a:prstClr val="white"/>
              </a:solidFill>
            </a:endParaRPr>
          </a:p>
        </p:txBody>
      </p:sp>
      <p:cxnSp>
        <p:nvCxnSpPr>
          <p:cNvPr id="4" name="Straight Connector 3"/>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5" name="Round Same Side Corner Rectangle 4"/>
          <p:cNvSpPr/>
          <p:nvPr/>
        </p:nvSpPr>
        <p:spPr>
          <a:xfrm>
            <a:off x="4597760" y="673473"/>
            <a:ext cx="6247408"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263302" y="2548325"/>
            <a:ext cx="11443594" cy="124837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AE"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dirty="0">
              <a:solidFill>
                <a:prstClr val="black"/>
              </a:solidFill>
              <a:effectLst>
                <a:glow rad="38100">
                  <a:srgbClr val="548235">
                    <a:alpha val="40000"/>
                  </a:srgbClr>
                </a:glow>
              </a:effectLst>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r>
              <a:rPr lang="en-US" dirty="0">
                <a:solidFill>
                  <a:prstClr val="black"/>
                </a:solidFill>
                <a:effectLst/>
                <a:latin typeface="Sakkal Majalla" panose="02000000000000000000" pitchFamily="2" charset="-78"/>
                <a:cs typeface="Sakkal Majalla" panose="02000000000000000000" pitchFamily="2" charset="-78"/>
              </a:rPr>
              <a:t>This </a:t>
            </a:r>
            <a:r>
              <a:rPr lang="en-US" dirty="0" smtClean="0">
                <a:solidFill>
                  <a:prstClr val="black"/>
                </a:solidFill>
                <a:effectLst/>
                <a:latin typeface="Sakkal Majalla" panose="02000000000000000000" pitchFamily="2" charset="-78"/>
                <a:cs typeface="Sakkal Majalla" panose="02000000000000000000" pitchFamily="2" charset="-78"/>
              </a:rPr>
              <a:t>indicator measures </a:t>
            </a:r>
            <a:r>
              <a:rPr lang="en-US" dirty="0">
                <a:solidFill>
                  <a:prstClr val="black"/>
                </a:solidFill>
                <a:effectLst/>
                <a:latin typeface="Sakkal Majalla" panose="02000000000000000000" pitchFamily="2" charset="-78"/>
                <a:cs typeface="Sakkal Majalla" panose="02000000000000000000" pitchFamily="2" charset="-78"/>
              </a:rPr>
              <a:t>the percentage </a:t>
            </a:r>
            <a:r>
              <a:rPr lang="en-US" dirty="0" smtClean="0">
                <a:solidFill>
                  <a:prstClr val="black"/>
                </a:solidFill>
                <a:effectLst/>
                <a:latin typeface="Sakkal Majalla" panose="02000000000000000000" pitchFamily="2" charset="-78"/>
                <a:cs typeface="Sakkal Majalla" panose="02000000000000000000" pitchFamily="2" charset="-78"/>
              </a:rPr>
              <a:t>of filled critical jobs in the entity as </a:t>
            </a:r>
            <a:r>
              <a:rPr lang="en-US" dirty="0">
                <a:solidFill>
                  <a:prstClr val="black"/>
                </a:solidFill>
                <a:effectLst/>
                <a:latin typeface="Sakkal Majalla" panose="02000000000000000000" pitchFamily="2" charset="-78"/>
                <a:cs typeface="Sakkal Majalla" panose="02000000000000000000" pitchFamily="2" charset="-78"/>
              </a:rPr>
              <a:t>categorized </a:t>
            </a:r>
            <a:r>
              <a:rPr lang="en-US" dirty="0" smtClean="0">
                <a:solidFill>
                  <a:prstClr val="black"/>
                </a:solidFill>
                <a:effectLst/>
                <a:latin typeface="Sakkal Majalla" panose="02000000000000000000" pitchFamily="2" charset="-78"/>
                <a:cs typeface="Sakkal Majalla" panose="02000000000000000000" pitchFamily="2" charset="-78"/>
              </a:rPr>
              <a:t>in the </a:t>
            </a:r>
            <a:r>
              <a:rPr lang="en-US" dirty="0">
                <a:solidFill>
                  <a:prstClr val="black"/>
                </a:solidFill>
                <a:effectLst/>
                <a:latin typeface="Sakkal Majalla" panose="02000000000000000000" pitchFamily="2" charset="-78"/>
                <a:cs typeface="Sakkal Majalla" panose="02000000000000000000" pitchFamily="2" charset="-78"/>
              </a:rPr>
              <a:t>Strategic </a:t>
            </a:r>
            <a:r>
              <a:rPr lang="en-US" dirty="0" smtClean="0">
                <a:solidFill>
                  <a:prstClr val="black"/>
                </a:solidFill>
                <a:effectLst/>
                <a:latin typeface="Sakkal Majalla" panose="02000000000000000000" pitchFamily="2" charset="-78"/>
                <a:cs typeface="Sakkal Majalla" panose="02000000000000000000" pitchFamily="2" charset="-78"/>
              </a:rPr>
              <a:t>workforce Planning system for </a:t>
            </a:r>
            <a:r>
              <a:rPr lang="en-US" dirty="0">
                <a:solidFill>
                  <a:prstClr val="black"/>
                </a:solidFill>
                <a:effectLst/>
                <a:latin typeface="Sakkal Majalla" panose="02000000000000000000" pitchFamily="2" charset="-78"/>
                <a:cs typeface="Sakkal Majalla" panose="02000000000000000000" pitchFamily="2" charset="-78"/>
              </a:rPr>
              <a:t>the Federal </a:t>
            </a:r>
            <a:r>
              <a:rPr lang="en-US" dirty="0" smtClean="0">
                <a:solidFill>
                  <a:prstClr val="black"/>
                </a:solidFill>
                <a:effectLst/>
                <a:latin typeface="Sakkal Majalla" panose="02000000000000000000" pitchFamily="2" charset="-78"/>
                <a:cs typeface="Sakkal Majalla" panose="02000000000000000000" pitchFamily="2" charset="-78"/>
              </a:rPr>
              <a:t>Government, Critical Jobs are considered mandatory  jobs as per the Regulatory </a:t>
            </a:r>
            <a:r>
              <a:rPr lang="en-US" dirty="0">
                <a:solidFill>
                  <a:prstClr val="black"/>
                </a:solidFill>
                <a:effectLst/>
                <a:latin typeface="Sakkal Majalla" panose="02000000000000000000" pitchFamily="2" charset="-78"/>
                <a:cs typeface="Sakkal Majalla" panose="02000000000000000000" pitchFamily="2" charset="-78"/>
              </a:rPr>
              <a:t>Law to achieve </a:t>
            </a:r>
            <a:r>
              <a:rPr lang="en-US" dirty="0" smtClean="0">
                <a:solidFill>
                  <a:prstClr val="black"/>
                </a:solidFill>
                <a:effectLst/>
                <a:latin typeface="Sakkal Majalla" panose="02000000000000000000" pitchFamily="2" charset="-78"/>
                <a:cs typeface="Sakkal Majalla" panose="02000000000000000000" pitchFamily="2" charset="-78"/>
              </a:rPr>
              <a:t>the </a:t>
            </a:r>
            <a:r>
              <a:rPr lang="en-US" dirty="0">
                <a:solidFill>
                  <a:prstClr val="black"/>
                </a:solidFill>
                <a:effectLst/>
                <a:latin typeface="Sakkal Majalla" panose="02000000000000000000" pitchFamily="2" charset="-78"/>
                <a:cs typeface="Sakkal Majalla" panose="02000000000000000000" pitchFamily="2" charset="-78"/>
              </a:rPr>
              <a:t>United Arab Emirates government ‘s vision and objectives. </a:t>
            </a:r>
          </a:p>
          <a:p>
            <a:pPr>
              <a:buClr>
                <a:srgbClr val="B68A35"/>
              </a:buClr>
            </a:pPr>
            <a:endParaRPr lang="en-US" dirty="0">
              <a:solidFill>
                <a:prstClr val="black"/>
              </a:solidFill>
              <a:effectLst>
                <a:glow rad="38100">
                  <a:srgbClr val="548235">
                    <a:alpha val="40000"/>
                  </a:srgbClr>
                </a:glow>
              </a:effectLst>
              <a:latin typeface="Sakkal Majalla" panose="02000000000000000000" pitchFamily="2" charset="-78"/>
              <a:cs typeface="Sakkal Majalla" panose="02000000000000000000" pitchFamily="2" charset="-78"/>
            </a:endParaRPr>
          </a:p>
          <a:p>
            <a:endParaRPr lang="en-US" dirty="0">
              <a:solidFill>
                <a:prstClr val="black"/>
              </a:solidFill>
              <a:latin typeface="Sakkal Majalla" panose="02000000000000000000" pitchFamily="2" charset="-78"/>
              <a:cs typeface="Sakkal Majalla" panose="02000000000000000000" pitchFamily="2" charset="-78"/>
            </a:endParaRPr>
          </a:p>
        </p:txBody>
      </p:sp>
      <p:sp>
        <p:nvSpPr>
          <p:cNvPr id="15" name="Rectangle 14"/>
          <p:cNvSpPr/>
          <p:nvPr/>
        </p:nvSpPr>
        <p:spPr>
          <a:xfrm>
            <a:off x="4649311" y="687484"/>
            <a:ext cx="6195857" cy="430887"/>
          </a:xfrm>
          <a:prstGeom prst="rect">
            <a:avLst/>
          </a:prstGeom>
        </p:spPr>
        <p:txBody>
          <a:bodyPr wrap="square">
            <a:spAutoFit/>
          </a:bodyPr>
          <a:lstStyle/>
          <a:p>
            <a:pPr algn="ctr" fontAlgn="base">
              <a:spcBef>
                <a:spcPct val="0"/>
              </a:spcBef>
              <a:spcAft>
                <a:spcPct val="0"/>
              </a:spcAft>
            </a:pPr>
            <a:r>
              <a:rPr lang="en-US" sz="22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percentage of filled </a:t>
            </a:r>
            <a:r>
              <a:rPr lang="en-US" sz="22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critical jobs</a:t>
            </a:r>
            <a:endParaRPr lang="en-US" sz="22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Content Placeholder 9"/>
          <p:cNvGraphicFramePr>
            <a:graphicFrameLocks/>
          </p:cNvGraphicFramePr>
          <p:nvPr>
            <p:extLst>
              <p:ext uri="{D42A27DB-BD31-4B8C-83A1-F6EECF244321}">
                <p14:modId xmlns:p14="http://schemas.microsoft.com/office/powerpoint/2010/main" val="3466671320"/>
              </p:ext>
            </p:extLst>
          </p:nvPr>
        </p:nvGraphicFramePr>
        <p:xfrm>
          <a:off x="1021723" y="4849075"/>
          <a:ext cx="10148553" cy="798852"/>
        </p:xfrm>
        <a:graphic>
          <a:graphicData uri="http://schemas.openxmlformats.org/drawingml/2006/table">
            <a:tbl>
              <a:tblPr firstRow="1" bandRow="1">
                <a:tableStyleId>{5C22544A-7EE6-4342-B048-85BDC9FD1C3A}</a:tableStyleId>
              </a:tblPr>
              <a:tblGrid>
                <a:gridCol w="5190021">
                  <a:extLst>
                    <a:ext uri="{9D8B030D-6E8A-4147-A177-3AD203B41FA5}">
                      <a16:colId xmlns="" xmlns:a16="http://schemas.microsoft.com/office/drawing/2014/main" val="20000"/>
                    </a:ext>
                  </a:extLst>
                </a:gridCol>
                <a:gridCol w="4958532">
                  <a:extLst>
                    <a:ext uri="{9D8B030D-6E8A-4147-A177-3AD203B41FA5}">
                      <a16:colId xmlns="" xmlns:a16="http://schemas.microsoft.com/office/drawing/2014/main" val="20001"/>
                    </a:ext>
                  </a:extLst>
                </a:gridCol>
              </a:tblGrid>
              <a:tr h="0">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0"/>
                  </a:ext>
                </a:extLst>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dirty="0" smtClean="0">
                          <a:latin typeface="Sakkal Majalla" panose="02000000000000000000" pitchFamily="2" charset="-78"/>
                          <a:cs typeface="Sakkal Majalla" panose="02000000000000000000" pitchFamily="2" charset="-78"/>
                        </a:rPr>
                        <a:t>Number</a:t>
                      </a:r>
                      <a:r>
                        <a:rPr lang="en-US" b="1" baseline="0" dirty="0" smtClean="0">
                          <a:latin typeface="Sakkal Majalla" panose="02000000000000000000" pitchFamily="2" charset="-78"/>
                          <a:cs typeface="Sakkal Majalla" panose="02000000000000000000" pitchFamily="2" charset="-78"/>
                        </a:rPr>
                        <a:t> </a:t>
                      </a:r>
                      <a:r>
                        <a:rPr lang="en-US" b="1" dirty="0" smtClean="0">
                          <a:latin typeface="Sakkal Majalla" panose="02000000000000000000" pitchFamily="2" charset="-78"/>
                          <a:cs typeface="Sakkal Majalla" panose="02000000000000000000" pitchFamily="2" charset="-78"/>
                        </a:rPr>
                        <a:t>of fille</a:t>
                      </a:r>
                      <a:r>
                        <a:rPr lang="en-US" b="1" baseline="0" dirty="0" smtClean="0">
                          <a:latin typeface="Sakkal Majalla" panose="02000000000000000000" pitchFamily="2" charset="-78"/>
                          <a:cs typeface="Sakkal Majalla" panose="02000000000000000000" pitchFamily="2" charset="-78"/>
                        </a:rPr>
                        <a:t>d critical jobs</a:t>
                      </a:r>
                      <a:endParaRPr lang="en-US" sz="1800" b="1"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GB" b="1" dirty="0" smtClean="0">
                          <a:latin typeface="Sakkal Majalla" panose="02000000000000000000" pitchFamily="2" charset="-78"/>
                          <a:cs typeface="Sakkal Majalla" panose="02000000000000000000" pitchFamily="2" charset="-78"/>
                        </a:rPr>
                        <a:t>Total number of critical jobs in the entity </a:t>
                      </a:r>
                      <a:endParaRPr lang="en-US" sz="1800" b="1"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962909024"/>
              </p:ext>
            </p:extLst>
          </p:nvPr>
        </p:nvGraphicFramePr>
        <p:xfrm>
          <a:off x="10600467" y="1233927"/>
          <a:ext cx="934676" cy="1062913"/>
        </p:xfrm>
        <a:graphic>
          <a:graphicData uri="http://schemas.openxmlformats.org/drawingml/2006/table">
            <a:tbl>
              <a:tblPr firstRow="1" bandRow="1">
                <a:tableStyleId>{5C22544A-7EE6-4342-B048-85BDC9FD1C3A}</a:tableStyleId>
              </a:tblPr>
              <a:tblGrid>
                <a:gridCol w="934676">
                  <a:extLst>
                    <a:ext uri="{9D8B030D-6E8A-4147-A177-3AD203B41FA5}">
                      <a16:colId xmlns="" xmlns:a16="http://schemas.microsoft.com/office/drawing/2014/main" val="20000"/>
                    </a:ext>
                  </a:extLst>
                </a:gridCol>
              </a:tblGrid>
              <a:tr h="416576">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period</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35778047"/>
              </p:ext>
            </p:extLst>
          </p:nvPr>
        </p:nvGraphicFramePr>
        <p:xfrm>
          <a:off x="9524500" y="1231357"/>
          <a:ext cx="948039" cy="1097280"/>
        </p:xfrm>
        <a:graphic>
          <a:graphicData uri="http://schemas.openxmlformats.org/drawingml/2006/table">
            <a:tbl>
              <a:tblPr firstRow="1" bandRow="1">
                <a:tableStyleId>{5C22544A-7EE6-4342-B048-85BDC9FD1C3A}</a:tableStyleId>
              </a:tblPr>
              <a:tblGrid>
                <a:gridCol w="948039">
                  <a:extLst>
                    <a:ext uri="{9D8B030D-6E8A-4147-A177-3AD203B41FA5}">
                      <a16:colId xmlns="" xmlns:a16="http://schemas.microsoft.com/office/drawing/2014/main" val="20000"/>
                    </a:ext>
                  </a:extLst>
                </a:gridCol>
              </a:tblGrid>
              <a:tr h="421525">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Type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Increase is better</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234959726"/>
              </p:ext>
            </p:extLst>
          </p:nvPr>
        </p:nvGraphicFramePr>
        <p:xfrm>
          <a:off x="8402030" y="1244114"/>
          <a:ext cx="989824" cy="1056750"/>
        </p:xfrm>
        <a:graphic>
          <a:graphicData uri="http://schemas.openxmlformats.org/drawingml/2006/table">
            <a:tbl>
              <a:tblPr firstRow="1" bandRow="1">
                <a:tableStyleId>{5C22544A-7EE6-4342-B048-85BDC9FD1C3A}</a:tableStyleId>
              </a:tblPr>
              <a:tblGrid>
                <a:gridCol w="989824">
                  <a:extLst>
                    <a:ext uri="{9D8B030D-6E8A-4147-A177-3AD203B41FA5}">
                      <a16:colId xmlns="" xmlns:a16="http://schemas.microsoft.com/office/drawing/2014/main" val="20000"/>
                    </a:ext>
                  </a:extLst>
                </a:gridCol>
              </a:tblGrid>
              <a:tr h="423970">
                <a:tc>
                  <a:txBody>
                    <a:bodyPr/>
                    <a:lstStyle/>
                    <a:p>
                      <a:pPr algn="ctr" rtl="1"/>
                      <a:r>
                        <a:rPr lang="en-US" sz="1400" b="1" dirty="0">
                          <a:solidFill>
                            <a:schemeClr val="bg1"/>
                          </a:solidFill>
                          <a:latin typeface="Sakkal Majalla" panose="02000000000000000000" pitchFamily="2" charset="-78"/>
                          <a:cs typeface="Sakkal Majalla" panose="02000000000000000000" pitchFamily="2" charset="-78"/>
                        </a:rPr>
                        <a:t>Calculation Unit</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3859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sp>
        <p:nvSpPr>
          <p:cNvPr id="18" name="Rectangle 17"/>
          <p:cNvSpPr/>
          <p:nvPr/>
        </p:nvSpPr>
        <p:spPr>
          <a:xfrm>
            <a:off x="263302" y="1795689"/>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Rectangle 18"/>
          <p:cNvSpPr/>
          <p:nvPr/>
        </p:nvSpPr>
        <p:spPr>
          <a:xfrm>
            <a:off x="263302" y="4153937"/>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02676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73258" y="6355718"/>
            <a:ext cx="444441" cy="365125"/>
          </a:xfrm>
          <a:solidFill>
            <a:srgbClr val="B68A35"/>
          </a:solidFill>
        </p:spPr>
        <p:txBody>
          <a:bodyPr/>
          <a:lstStyle/>
          <a:p>
            <a:pPr algn="ctr"/>
            <a:fld id="{56427F38-63A5-4D63-9399-D970397CA46A}" type="slidenum">
              <a:rPr lang="en-US" smtClean="0">
                <a:solidFill>
                  <a:schemeClr val="bg1"/>
                </a:solidFill>
              </a:rPr>
              <a:pPr algn="ctr"/>
              <a:t>16</a:t>
            </a:fld>
            <a:endParaRPr lang="en-US" dirty="0">
              <a:solidFill>
                <a:schemeClr val="bg1"/>
              </a:solidFill>
            </a:endParaRPr>
          </a:p>
        </p:txBody>
      </p:sp>
      <p:cxnSp>
        <p:nvCxnSpPr>
          <p:cNvPr id="4" name="Straight Connector 3"/>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5" name="Round Same Side Corner Rectangle 4"/>
          <p:cNvSpPr/>
          <p:nvPr/>
        </p:nvSpPr>
        <p:spPr>
          <a:xfrm>
            <a:off x="5149312" y="673473"/>
            <a:ext cx="5880244"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3302" y="2690452"/>
            <a:ext cx="10805970" cy="126563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B68A35"/>
              </a:buClr>
              <a:buFont typeface="Wingdings" panose="05000000000000000000" pitchFamily="2" charset="2"/>
              <a:buChar char="Ø"/>
            </a:pPr>
            <a:r>
              <a:rPr lang="en-US" dirty="0" smtClean="0">
                <a:solidFill>
                  <a:schemeClr val="tx1"/>
                </a:solidFill>
                <a:latin typeface="Sakkal Majalla" panose="02000000000000000000" pitchFamily="2" charset="-78"/>
                <a:cs typeface="Sakkal Majalla" panose="02000000000000000000" pitchFamily="2" charset="-78"/>
              </a:rPr>
              <a:t>This indicator measures </a:t>
            </a:r>
            <a:r>
              <a:rPr lang="en-US" dirty="0">
                <a:solidFill>
                  <a:schemeClr val="tx1"/>
                </a:solidFill>
                <a:latin typeface="Sakkal Majalla" panose="02000000000000000000" pitchFamily="2" charset="-78"/>
                <a:cs typeface="Sakkal Majalla" panose="02000000000000000000" pitchFamily="2" charset="-78"/>
              </a:rPr>
              <a:t>the percentage of the </a:t>
            </a:r>
            <a:r>
              <a:rPr lang="en-US" dirty="0" smtClean="0">
                <a:solidFill>
                  <a:schemeClr val="tx1"/>
                </a:solidFill>
                <a:latin typeface="Sakkal Majalla" panose="02000000000000000000" pitchFamily="2" charset="-78"/>
                <a:cs typeface="Sakkal Majalla" panose="02000000000000000000" pitchFamily="2" charset="-78"/>
              </a:rPr>
              <a:t>core jobs from the </a:t>
            </a:r>
            <a:r>
              <a:rPr lang="en-US" dirty="0">
                <a:solidFill>
                  <a:schemeClr val="tx1"/>
                </a:solidFill>
                <a:latin typeface="Sakkal Majalla" panose="02000000000000000000" pitchFamily="2" charset="-78"/>
                <a:cs typeface="Sakkal Majalla" panose="02000000000000000000" pitchFamily="2" charset="-78"/>
              </a:rPr>
              <a:t>total </a:t>
            </a:r>
            <a:r>
              <a:rPr lang="en-US" dirty="0" smtClean="0">
                <a:solidFill>
                  <a:schemeClr val="tx1"/>
                </a:solidFill>
                <a:latin typeface="Sakkal Majalla" panose="02000000000000000000" pitchFamily="2" charset="-78"/>
                <a:cs typeface="Sakkal Majalla" panose="02000000000000000000" pitchFamily="2" charset="-78"/>
              </a:rPr>
              <a:t>jobs </a:t>
            </a:r>
            <a:r>
              <a:rPr lang="en-US" dirty="0">
                <a:solidFill>
                  <a:schemeClr val="tx1"/>
                </a:solidFill>
                <a:latin typeface="Sakkal Majalla" panose="02000000000000000000" pitchFamily="2" charset="-78"/>
                <a:cs typeface="Sakkal Majalla" panose="02000000000000000000" pitchFamily="2" charset="-78"/>
              </a:rPr>
              <a:t>in the </a:t>
            </a:r>
            <a:r>
              <a:rPr lang="en-US" dirty="0" smtClean="0">
                <a:solidFill>
                  <a:schemeClr val="tx1"/>
                </a:solidFill>
                <a:latin typeface="Sakkal Majalla" panose="02000000000000000000" pitchFamily="2" charset="-78"/>
                <a:cs typeface="Sakkal Majalla" panose="02000000000000000000" pitchFamily="2" charset="-78"/>
              </a:rPr>
              <a:t>federal entity. Core jobs are </a:t>
            </a:r>
            <a:r>
              <a:rPr lang="en-US" dirty="0">
                <a:solidFill>
                  <a:schemeClr val="tx1"/>
                </a:solidFill>
                <a:latin typeface="Sakkal Majalla" panose="02000000000000000000" pitchFamily="2" charset="-78"/>
                <a:cs typeface="Sakkal Majalla" panose="02000000000000000000" pitchFamily="2" charset="-78"/>
              </a:rPr>
              <a:t>essential </a:t>
            </a:r>
            <a:r>
              <a:rPr lang="en-US" dirty="0" smtClean="0">
                <a:solidFill>
                  <a:schemeClr val="tx1"/>
                </a:solidFill>
                <a:latin typeface="Sakkal Majalla" panose="02000000000000000000" pitchFamily="2" charset="-78"/>
                <a:cs typeface="Sakkal Majalla" panose="02000000000000000000" pitchFamily="2" charset="-78"/>
              </a:rPr>
              <a:t>functions to </a:t>
            </a:r>
            <a:r>
              <a:rPr lang="en-US" dirty="0">
                <a:solidFill>
                  <a:schemeClr val="tx1"/>
                </a:solidFill>
                <a:latin typeface="Sakkal Majalla" panose="02000000000000000000" pitchFamily="2" charset="-78"/>
                <a:cs typeface="Sakkal Majalla" panose="02000000000000000000" pitchFamily="2" charset="-78"/>
              </a:rPr>
              <a:t>implement and achieve the strategic objectives and initiatives of </a:t>
            </a:r>
            <a:r>
              <a:rPr lang="en-US" dirty="0" smtClean="0">
                <a:solidFill>
                  <a:schemeClr val="tx1"/>
                </a:solidFill>
                <a:latin typeface="Sakkal Majalla" panose="02000000000000000000" pitchFamily="2" charset="-78"/>
                <a:cs typeface="Sakkal Majalla" panose="02000000000000000000" pitchFamily="2" charset="-78"/>
              </a:rPr>
              <a:t>the entity. </a:t>
            </a:r>
            <a:r>
              <a:rPr lang="en-US" b="1" dirty="0" smtClean="0">
                <a:solidFill>
                  <a:schemeClr val="tx1"/>
                </a:solidFill>
                <a:latin typeface="Sakkal Majalla" panose="02000000000000000000" pitchFamily="2" charset="-78"/>
                <a:cs typeface="Sakkal Majalla" panose="02000000000000000000" pitchFamily="2" charset="-78"/>
              </a:rPr>
              <a:t>Core jobs are classified based on the </a:t>
            </a:r>
            <a:r>
              <a:rPr lang="en-US" b="1" u="sng" dirty="0" smtClean="0">
                <a:solidFill>
                  <a:schemeClr val="tx1"/>
                </a:solidFill>
                <a:latin typeface="Sakkal Majalla" panose="02000000000000000000" pitchFamily="2" charset="-78"/>
                <a:cs typeface="Sakkal Majalla" panose="02000000000000000000" pitchFamily="2" charset="-78"/>
              </a:rPr>
              <a:t>organizational unit </a:t>
            </a:r>
            <a:r>
              <a:rPr lang="en-US" b="1" dirty="0" smtClean="0">
                <a:solidFill>
                  <a:schemeClr val="tx1"/>
                </a:solidFill>
                <a:latin typeface="Sakkal Majalla" panose="02000000000000000000" pitchFamily="2" charset="-78"/>
                <a:cs typeface="Sakkal Majalla" panose="02000000000000000000" pitchFamily="2" charset="-78"/>
              </a:rPr>
              <a:t>(for instance: IT, HR, Finance, Corporate Communication are support organizational units and not core units)</a:t>
            </a:r>
            <a:endParaRPr lang="en-US" b="1" u="sng"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6004568" y="685450"/>
            <a:ext cx="4169731" cy="430887"/>
          </a:xfrm>
          <a:prstGeom prst="rect">
            <a:avLst/>
          </a:prstGeom>
        </p:spPr>
        <p:txBody>
          <a:bodyPr wrap="none">
            <a:spAutoFit/>
          </a:bodyPr>
          <a:lstStyle/>
          <a:p>
            <a:pPr fontAlgn="base">
              <a:spcBef>
                <a:spcPct val="0"/>
              </a:spcBef>
              <a:spcAft>
                <a:spcPct val="0"/>
              </a:spcAft>
            </a:pPr>
            <a:r>
              <a:rPr lang="en-US" sz="22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percentage of</a:t>
            </a:r>
            <a:r>
              <a:rPr lang="ar-AE" sz="22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 </a:t>
            </a:r>
            <a:r>
              <a:rPr lang="en-US" sz="22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core </a:t>
            </a:r>
            <a:r>
              <a:rPr lang="en-US" sz="22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jobs from total </a:t>
            </a:r>
            <a:r>
              <a:rPr lang="en-US" sz="22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jobs</a:t>
            </a:r>
            <a:endParaRPr lang="ar-AE" sz="22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5" name="Content Placeholder 9"/>
          <p:cNvGraphicFramePr>
            <a:graphicFrameLocks/>
          </p:cNvGraphicFramePr>
          <p:nvPr>
            <p:extLst>
              <p:ext uri="{D42A27DB-BD31-4B8C-83A1-F6EECF244321}">
                <p14:modId xmlns:p14="http://schemas.microsoft.com/office/powerpoint/2010/main" val="2776936277"/>
              </p:ext>
            </p:extLst>
          </p:nvPr>
        </p:nvGraphicFramePr>
        <p:xfrm>
          <a:off x="421723" y="4919729"/>
          <a:ext cx="11373755" cy="1005840"/>
        </p:xfrm>
        <a:graphic>
          <a:graphicData uri="http://schemas.openxmlformats.org/drawingml/2006/table">
            <a:tbl>
              <a:tblPr firstRow="1" bandRow="1">
                <a:tableStyleId>{5C22544A-7EE6-4342-B048-85BDC9FD1C3A}</a:tableStyleId>
              </a:tblPr>
              <a:tblGrid>
                <a:gridCol w="5481910"/>
                <a:gridCol w="5891845"/>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dirty="0" smtClean="0">
                          <a:latin typeface="Sakkal Majalla" panose="02000000000000000000" pitchFamily="2" charset="-78"/>
                          <a:cs typeface="Sakkal Majalla" panose="02000000000000000000" pitchFamily="2" charset="-78"/>
                        </a:rPr>
                        <a:t>Numbers of</a:t>
                      </a:r>
                      <a:r>
                        <a:rPr lang="en-US" b="1" baseline="0" dirty="0" smtClean="0">
                          <a:latin typeface="Sakkal Majalla" panose="02000000000000000000" pitchFamily="2" charset="-78"/>
                          <a:cs typeface="Sakkal Majalla" panose="02000000000000000000" pitchFamily="2" charset="-78"/>
                        </a:rPr>
                        <a:t> core jobs in the entity</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 (classified based on organizational unit)</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Sakkal Majalla" panose="02000000000000000000" pitchFamily="2" charset="-78"/>
                          <a:ea typeface="+mn-ea"/>
                          <a:cs typeface="Sakkal Majalla" panose="02000000000000000000" pitchFamily="2" charset="-78"/>
                        </a:rPr>
                        <a:t>Total</a:t>
                      </a:r>
                      <a:r>
                        <a:rPr lang="en-US" sz="1800" b="1" kern="1200" baseline="0" dirty="0" smtClean="0">
                          <a:solidFill>
                            <a:schemeClr val="dk1"/>
                          </a:solidFill>
                          <a:latin typeface="Sakkal Majalla" panose="02000000000000000000" pitchFamily="2" charset="-78"/>
                          <a:ea typeface="+mn-ea"/>
                          <a:cs typeface="Sakkal Majalla" panose="02000000000000000000" pitchFamily="2" charset="-78"/>
                        </a:rPr>
                        <a:t> number of jobs in the entity</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382142046"/>
              </p:ext>
            </p:extLst>
          </p:nvPr>
        </p:nvGraphicFramePr>
        <p:xfrm>
          <a:off x="10827289" y="1265301"/>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910303937"/>
              </p:ext>
            </p:extLst>
          </p:nvPr>
        </p:nvGraphicFramePr>
        <p:xfrm>
          <a:off x="9712685" y="1249083"/>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3583839216"/>
              </p:ext>
            </p:extLst>
          </p:nvPr>
        </p:nvGraphicFramePr>
        <p:xfrm>
          <a:off x="8628852" y="1234544"/>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Rectangle 17"/>
          <p:cNvSpPr/>
          <p:nvPr/>
        </p:nvSpPr>
        <p:spPr>
          <a:xfrm>
            <a:off x="263302" y="1795689"/>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Rectangle 18"/>
          <p:cNvSpPr/>
          <p:nvPr/>
        </p:nvSpPr>
        <p:spPr>
          <a:xfrm>
            <a:off x="285797" y="4155274"/>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359419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99150" y="6382112"/>
            <a:ext cx="535190" cy="365125"/>
          </a:xfrm>
          <a:solidFill>
            <a:srgbClr val="B68A35"/>
          </a:solidFill>
        </p:spPr>
        <p:txBody>
          <a:bodyPr/>
          <a:lstStyle/>
          <a:p>
            <a:pPr algn="ctr"/>
            <a:fld id="{56427F38-63A5-4D63-9399-D970397CA46A}" type="slidenum">
              <a:rPr lang="en-US" smtClean="0">
                <a:solidFill>
                  <a:schemeClr val="bg1"/>
                </a:solidFill>
              </a:rPr>
              <a:pPr algn="ctr"/>
              <a:t>17</a:t>
            </a:fld>
            <a:endParaRPr lang="en-US">
              <a:solidFill>
                <a:schemeClr val="bg1"/>
              </a:solidFill>
            </a:endParaRPr>
          </a:p>
        </p:txBody>
      </p:sp>
      <p:cxnSp>
        <p:nvCxnSpPr>
          <p:cNvPr id="4" name="Straight Connector 3"/>
          <p:cNvCxnSpPr/>
          <p:nvPr/>
        </p:nvCxnSpPr>
        <p:spPr>
          <a:xfrm flipH="1">
            <a:off x="0" y="1085080"/>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5" name="Round Same Side Corner Rectangle 4"/>
          <p:cNvSpPr/>
          <p:nvPr/>
        </p:nvSpPr>
        <p:spPr>
          <a:xfrm>
            <a:off x="4250028" y="676092"/>
            <a:ext cx="6738522"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63302" y="2222520"/>
            <a:ext cx="6343560" cy="197032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chemeClr val="tx1"/>
                </a:solidFill>
                <a:latin typeface="Sakkal Majalla" panose="02000000000000000000" pitchFamily="2" charset="-78"/>
                <a:cs typeface="Sakkal Majalla" panose="02000000000000000000" pitchFamily="2" charset="-78"/>
              </a:rPr>
              <a:t>The </a:t>
            </a:r>
            <a:r>
              <a:rPr lang="en-US" dirty="0">
                <a:solidFill>
                  <a:schemeClr val="tx1"/>
                </a:solidFill>
                <a:latin typeface="Sakkal Majalla" panose="02000000000000000000" pitchFamily="2" charset="-78"/>
                <a:cs typeface="Sakkal Majalla" panose="02000000000000000000" pitchFamily="2" charset="-78"/>
              </a:rPr>
              <a:t>objective of this indicator is to measure the level of effectiveness and efficiency of the services provided by the human resources departments in the </a:t>
            </a:r>
            <a:r>
              <a:rPr lang="en-US" dirty="0" smtClean="0">
                <a:solidFill>
                  <a:schemeClr val="tx1"/>
                </a:solidFill>
                <a:latin typeface="Sakkal Majalla" panose="02000000000000000000" pitchFamily="2" charset="-78"/>
                <a:cs typeface="Sakkal Majalla" panose="02000000000000000000" pitchFamily="2" charset="-78"/>
              </a:rPr>
              <a:t>entities </a:t>
            </a:r>
            <a:r>
              <a:rPr lang="en-US" dirty="0">
                <a:solidFill>
                  <a:schemeClr val="tx1"/>
                </a:solidFill>
                <a:latin typeface="Sakkal Majalla" panose="02000000000000000000" pitchFamily="2" charset="-78"/>
                <a:cs typeface="Sakkal Majalla" panose="02000000000000000000" pitchFamily="2" charset="-78"/>
              </a:rPr>
              <a:t>to their employees and the rest of the organizational units and customers according to the accelerators guidance </a:t>
            </a:r>
            <a:r>
              <a:rPr lang="en-US" dirty="0" smtClean="0">
                <a:solidFill>
                  <a:schemeClr val="tx1"/>
                </a:solidFill>
                <a:latin typeface="Sakkal Majalla" panose="02000000000000000000" pitchFamily="2" charset="-78"/>
                <a:cs typeface="Sakkal Majalla" panose="02000000000000000000" pitchFamily="2" charset="-78"/>
              </a:rPr>
              <a:t>issued </a:t>
            </a:r>
            <a:r>
              <a:rPr lang="en-US" dirty="0">
                <a:solidFill>
                  <a:schemeClr val="tx1"/>
                </a:solidFill>
                <a:latin typeface="Sakkal Majalla" panose="02000000000000000000" pitchFamily="2" charset="-78"/>
                <a:cs typeface="Sakkal Majalla" panose="02000000000000000000" pitchFamily="2" charset="-78"/>
              </a:rPr>
              <a:t>by </a:t>
            </a:r>
            <a:r>
              <a:rPr lang="en-US" dirty="0" smtClean="0">
                <a:solidFill>
                  <a:schemeClr val="tx1"/>
                </a:solidFill>
                <a:latin typeface="Sakkal Majalla" panose="02000000000000000000" pitchFamily="2" charset="-78"/>
                <a:cs typeface="Sakkal Majalla" panose="02000000000000000000" pitchFamily="2" charset="-78"/>
              </a:rPr>
              <a:t>FAHR.. </a:t>
            </a:r>
            <a:endParaRPr lang="en-US"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4559118" y="718245"/>
            <a:ext cx="6429431" cy="400110"/>
          </a:xfrm>
          <a:prstGeom prst="rect">
            <a:avLst/>
          </a:prstGeom>
        </p:spPr>
        <p:txBody>
          <a:bodyPr wrap="square">
            <a:spAutoFit/>
          </a:bodyPr>
          <a:lstStyle/>
          <a:p>
            <a:pPr algn="ctr" rtl="1">
              <a:spcBef>
                <a:spcPts val="600"/>
              </a:spcBef>
            </a:pP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Compliance with HR Service </a:t>
            </a: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Level agreement (HR SLAs) </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6" name="Content Placeholder 9"/>
          <p:cNvGraphicFramePr>
            <a:graphicFrameLocks/>
          </p:cNvGraphicFramePr>
          <p:nvPr>
            <p:extLst>
              <p:ext uri="{D42A27DB-BD31-4B8C-83A1-F6EECF244321}">
                <p14:modId xmlns:p14="http://schemas.microsoft.com/office/powerpoint/2010/main" val="920786153"/>
              </p:ext>
            </p:extLst>
          </p:nvPr>
        </p:nvGraphicFramePr>
        <p:xfrm>
          <a:off x="233181" y="5056171"/>
          <a:ext cx="6373681" cy="1005840"/>
        </p:xfrm>
        <a:graphic>
          <a:graphicData uri="http://schemas.openxmlformats.org/drawingml/2006/table">
            <a:tbl>
              <a:tblPr firstRow="1" bandRow="1">
                <a:tableStyleId>{5C22544A-7EE6-4342-B048-85BDC9FD1C3A}</a:tableStyleId>
              </a:tblPr>
              <a:tblGrid>
                <a:gridCol w="3066248"/>
                <a:gridCol w="3307433"/>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percentage of compliance with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HR SLAs for HR </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services in the entity</a:t>
                      </a:r>
                      <a:endParaRPr lang="en-US" b="1" baseline="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Sakkal Majalla" panose="02000000000000000000" pitchFamily="2" charset="-78"/>
                          <a:ea typeface="+mn-ea"/>
                          <a:cs typeface="Sakkal Majalla" panose="02000000000000000000" pitchFamily="2" charset="-78"/>
                        </a:rPr>
                        <a:t>Total</a:t>
                      </a:r>
                      <a:r>
                        <a:rPr lang="en-US" sz="1800" b="1" kern="1200" baseline="0" dirty="0" smtClean="0">
                          <a:solidFill>
                            <a:schemeClr val="dk1"/>
                          </a:solidFill>
                          <a:latin typeface="Sakkal Majalla" panose="02000000000000000000" pitchFamily="2" charset="-78"/>
                          <a:ea typeface="+mn-ea"/>
                          <a:cs typeface="Sakkal Majalla" panose="02000000000000000000" pitchFamily="2" charset="-78"/>
                        </a:rPr>
                        <a:t> number of HR services in the entity</a:t>
                      </a:r>
                      <a:endParaRPr lang="en-US" sz="1800" b="1" kern="1200" dirty="0" smtClean="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8" name="Rectangle 17"/>
          <p:cNvSpPr/>
          <p:nvPr/>
        </p:nvSpPr>
        <p:spPr>
          <a:xfrm>
            <a:off x="263302" y="1482719"/>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Rectangle 18"/>
          <p:cNvSpPr/>
          <p:nvPr/>
        </p:nvSpPr>
        <p:spPr>
          <a:xfrm>
            <a:off x="263302" y="4359465"/>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0" name="Table 19"/>
          <p:cNvGraphicFramePr>
            <a:graphicFrameLocks noGrp="1"/>
          </p:cNvGraphicFramePr>
          <p:nvPr>
            <p:extLst>
              <p:ext uri="{D42A27DB-BD31-4B8C-83A1-F6EECF244321}">
                <p14:modId xmlns:p14="http://schemas.microsoft.com/office/powerpoint/2010/main" val="2680489522"/>
              </p:ext>
            </p:extLst>
          </p:nvPr>
        </p:nvGraphicFramePr>
        <p:xfrm>
          <a:off x="10827289" y="1265301"/>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482450617"/>
              </p:ext>
            </p:extLst>
          </p:nvPr>
        </p:nvGraphicFramePr>
        <p:xfrm>
          <a:off x="9712685" y="1249083"/>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Average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81003363"/>
              </p:ext>
            </p:extLst>
          </p:nvPr>
        </p:nvGraphicFramePr>
        <p:xfrm>
          <a:off x="8448541" y="1234543"/>
          <a:ext cx="1170135" cy="1109411"/>
        </p:xfrm>
        <a:graphic>
          <a:graphicData uri="http://schemas.openxmlformats.org/drawingml/2006/table">
            <a:tbl>
              <a:tblPr firstRow="1" bandRow="1">
                <a:tableStyleId>{5C22544A-7EE6-4342-B048-85BDC9FD1C3A}</a:tableStyleId>
              </a:tblPr>
              <a:tblGrid>
                <a:gridCol w="1170135"/>
              </a:tblGrid>
              <a:tr h="457501">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519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Employee per each unit</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pic>
        <p:nvPicPr>
          <p:cNvPr id="3" name="Picture 2"/>
          <p:cNvPicPr>
            <a:picLocks noChangeAspect="1"/>
          </p:cNvPicPr>
          <p:nvPr/>
        </p:nvPicPr>
        <p:blipFill rotWithShape="1">
          <a:blip r:embed="rId2"/>
          <a:srcRect l="32112" t="33043" r="27854" b="20548"/>
          <a:stretch/>
        </p:blipFill>
        <p:spPr>
          <a:xfrm>
            <a:off x="6880872" y="2602302"/>
            <a:ext cx="4881093" cy="3181082"/>
          </a:xfrm>
          <a:prstGeom prst="rect">
            <a:avLst/>
          </a:prstGeom>
        </p:spPr>
      </p:pic>
    </p:spTree>
    <p:extLst>
      <p:ext uri="{BB962C8B-B14F-4D97-AF65-F5344CB8AC3E}">
        <p14:creationId xmlns:p14="http://schemas.microsoft.com/office/powerpoint/2010/main" val="19716665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83831" y="6381544"/>
            <a:ext cx="470794" cy="365125"/>
          </a:xfrm>
          <a:solidFill>
            <a:srgbClr val="B68A35"/>
          </a:solidFill>
        </p:spPr>
        <p:txBody>
          <a:bodyPr/>
          <a:lstStyle/>
          <a:p>
            <a:fld id="{56427F38-63A5-4D63-9399-D970397CA46A}" type="slidenum">
              <a:rPr lang="en-US" smtClean="0">
                <a:solidFill>
                  <a:schemeClr val="bg1"/>
                </a:solidFill>
              </a:rPr>
              <a:pPr/>
              <a:t>18</a:t>
            </a:fld>
            <a:endParaRPr lang="en-US" dirty="0">
              <a:solidFill>
                <a:schemeClr val="bg1"/>
              </a:solidFill>
            </a:endParaRPr>
          </a:p>
        </p:txBody>
      </p:sp>
      <p:sp>
        <p:nvSpPr>
          <p:cNvPr id="7" name="Round Same Side Corner Rectangle 6"/>
          <p:cNvSpPr/>
          <p:nvPr/>
        </p:nvSpPr>
        <p:spPr>
          <a:xfrm>
            <a:off x="3814413" y="662031"/>
            <a:ext cx="7174138" cy="453503"/>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4413" y="745880"/>
            <a:ext cx="7174138" cy="400110"/>
          </a:xfrm>
          <a:prstGeom prst="rect">
            <a:avLst/>
          </a:prstGeom>
        </p:spPr>
        <p:txBody>
          <a:bodyPr wrap="square">
            <a:spAutoFit/>
          </a:bodyPr>
          <a:lstStyle/>
          <a:p>
            <a:pPr algn="ctr" rtl="1">
              <a:spcBef>
                <a:spcPts val="600"/>
              </a:spcBef>
            </a:pP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Guidance list for service level agreement targets for human resources departments</a:t>
            </a:r>
          </a:p>
        </p:txBody>
      </p:sp>
      <p:cxnSp>
        <p:nvCxnSpPr>
          <p:cNvPr id="6" name="Straight Connector 5"/>
          <p:cNvCxnSpPr/>
          <p:nvPr/>
        </p:nvCxnSpPr>
        <p:spPr>
          <a:xfrm flipH="1">
            <a:off x="0" y="1125948"/>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2"/>
          <a:srcRect l="30001" t="32479" r="31760" b="6834"/>
          <a:stretch/>
        </p:blipFill>
        <p:spPr>
          <a:xfrm>
            <a:off x="514315" y="1409926"/>
            <a:ext cx="4855335" cy="4634796"/>
          </a:xfrm>
          <a:prstGeom prst="rect">
            <a:avLst/>
          </a:prstGeom>
        </p:spPr>
      </p:pic>
      <p:pic>
        <p:nvPicPr>
          <p:cNvPr id="11" name="Picture 10"/>
          <p:cNvPicPr>
            <a:picLocks noChangeAspect="1"/>
          </p:cNvPicPr>
          <p:nvPr/>
        </p:nvPicPr>
        <p:blipFill rotWithShape="1">
          <a:blip r:embed="rId3"/>
          <a:srcRect l="31041" t="35722" r="31532" b="17491"/>
          <a:stretch/>
        </p:blipFill>
        <p:spPr>
          <a:xfrm>
            <a:off x="6191287" y="2676939"/>
            <a:ext cx="4855335" cy="3367783"/>
          </a:xfrm>
          <a:prstGeom prst="rect">
            <a:avLst/>
          </a:prstGeom>
        </p:spPr>
      </p:pic>
    </p:spTree>
    <p:extLst>
      <p:ext uri="{BB962C8B-B14F-4D97-AF65-F5344CB8AC3E}">
        <p14:creationId xmlns:p14="http://schemas.microsoft.com/office/powerpoint/2010/main" val="30559029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87422" y="6394993"/>
            <a:ext cx="531753" cy="353537"/>
          </a:xfrm>
          <a:solidFill>
            <a:srgbClr val="B68A35"/>
          </a:solidFill>
        </p:spPr>
        <p:txBody>
          <a:bodyPr/>
          <a:lstStyle/>
          <a:p>
            <a:pPr algn="ctr"/>
            <a:fld id="{56427F38-63A5-4D63-9399-D970397CA46A}" type="slidenum">
              <a:rPr lang="en-US" smtClean="0">
                <a:solidFill>
                  <a:schemeClr val="bg1"/>
                </a:solidFill>
              </a:rPr>
              <a:pPr algn="ctr"/>
              <a:t>19</a:t>
            </a:fld>
            <a:endParaRPr lang="en-US" dirty="0">
              <a:solidFill>
                <a:schemeClr val="bg1"/>
              </a:solidFill>
            </a:endParaRPr>
          </a:p>
        </p:txBody>
      </p:sp>
      <p:sp>
        <p:nvSpPr>
          <p:cNvPr id="4" name="Round Diagonal Corner Rectangle 3"/>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3374796"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35436" y="2850044"/>
            <a:ext cx="4609862" cy="1200329"/>
          </a:xfrm>
          <a:prstGeom prst="rect">
            <a:avLst/>
          </a:prstGeom>
        </p:spPr>
        <p:txBody>
          <a:bodyPr wrap="square">
            <a:spAutoFit/>
          </a:bodyPr>
          <a:lstStyle/>
          <a:p>
            <a:pPr algn="ctr"/>
            <a:r>
              <a:rPr lang="en-US" sz="3600" b="1" dirty="0" smtClean="0"/>
              <a:t>Recruitment Efficiency Pillar</a:t>
            </a:r>
            <a:endParaRPr lang="ar-AE" sz="3600" b="1" dirty="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7" name="Round Diagonal Corner Rectangle 6"/>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biLevel thresh="50000"/>
            <a:extLst>
              <a:ext uri="{28A0092B-C50C-407E-A947-70E740481C1C}">
                <a14:useLocalDpi xmlns:a14="http://schemas.microsoft.com/office/drawing/2010/main" val="0"/>
              </a:ext>
            </a:extLst>
          </a:blip>
          <a:stretch>
            <a:fillRect/>
          </a:stretch>
        </p:blipFill>
        <p:spPr>
          <a:xfrm>
            <a:off x="7466613" y="2696983"/>
            <a:ext cx="1213583" cy="1206417"/>
          </a:xfrm>
          <a:prstGeom prst="rect">
            <a:avLst/>
          </a:prstGeom>
        </p:spPr>
      </p:pic>
    </p:spTree>
    <p:extLst>
      <p:ext uri="{BB962C8B-B14F-4D97-AF65-F5344CB8AC3E}">
        <p14:creationId xmlns:p14="http://schemas.microsoft.com/office/powerpoint/2010/main" val="266655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07745" y="6374373"/>
            <a:ext cx="473479" cy="365125"/>
          </a:xfrm>
          <a:solidFill>
            <a:srgbClr val="B68A35"/>
          </a:solidFill>
        </p:spPr>
        <p:txBody>
          <a:bodyPr/>
          <a:lstStyle/>
          <a:p>
            <a:pPr algn="ctr"/>
            <a:fld id="{56427F38-63A5-4D63-9399-D970397CA46A}" type="slidenum">
              <a:rPr lang="en-US" smtClean="0">
                <a:solidFill>
                  <a:schemeClr val="bg1"/>
                </a:solidFill>
              </a:rPr>
              <a:pPr algn="ctr"/>
              <a:t>2</a:t>
            </a:fld>
            <a:endParaRPr lang="en-US" dirty="0">
              <a:solidFill>
                <a:schemeClr val="bg1"/>
              </a:solidFill>
            </a:endParaRPr>
          </a:p>
        </p:txBody>
      </p:sp>
      <p:sp>
        <p:nvSpPr>
          <p:cNvPr id="36" name="Round Same Side Corner Rectangle 35"/>
          <p:cNvSpPr/>
          <p:nvPr/>
        </p:nvSpPr>
        <p:spPr>
          <a:xfrm>
            <a:off x="3822365" y="532406"/>
            <a:ext cx="7097641"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p:cNvCxnSpPr/>
          <p:nvPr/>
        </p:nvCxnSpPr>
        <p:spPr>
          <a:xfrm flipH="1">
            <a:off x="0" y="9691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906712" y="596804"/>
            <a:ext cx="6928945" cy="400110"/>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Main Pillars of the Human Resources Maturity Index Model ‘’HRMI’’ </a:t>
            </a:r>
            <a:endPar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39" name="Rectangle 38"/>
          <p:cNvSpPr/>
          <p:nvPr/>
        </p:nvSpPr>
        <p:spPr>
          <a:xfrm>
            <a:off x="452105" y="1039943"/>
            <a:ext cx="11163488" cy="1874438"/>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31351" y="963067"/>
            <a:ext cx="10718973" cy="1569660"/>
          </a:xfrm>
          <a:prstGeom prst="rect">
            <a:avLst/>
          </a:prstGeom>
        </p:spPr>
        <p:txBody>
          <a:bodyPr wrap="square">
            <a:spAutoFit/>
          </a:bodyPr>
          <a:lstStyle/>
          <a:p>
            <a:pPr>
              <a:lnSpc>
                <a:spcPct val="150000"/>
              </a:lnSpc>
            </a:pPr>
            <a:r>
              <a:rPr lang="en-US" sz="1600" dirty="0"/>
              <a:t>The mechanism </a:t>
            </a:r>
            <a:r>
              <a:rPr lang="en-US" sz="1600" dirty="0" smtClean="0"/>
              <a:t>used to measure the maturity level of </a:t>
            </a:r>
            <a:r>
              <a:rPr lang="en-US" sz="1600" dirty="0"/>
              <a:t>human resources practices is based on the </a:t>
            </a:r>
            <a:r>
              <a:rPr lang="en-US" sz="1600" dirty="0" smtClean="0"/>
              <a:t>classifying the functions of </a:t>
            </a:r>
            <a:r>
              <a:rPr lang="en-US" sz="1600" dirty="0"/>
              <a:t>human </a:t>
            </a:r>
            <a:r>
              <a:rPr lang="en-US" sz="1600" dirty="0" smtClean="0"/>
              <a:t>resources into four </a:t>
            </a:r>
            <a:r>
              <a:rPr lang="en-US" sz="1600" dirty="0"/>
              <a:t>main </a:t>
            </a:r>
            <a:r>
              <a:rPr lang="en-US" sz="1600" dirty="0" smtClean="0"/>
              <a:t>pillars </a:t>
            </a:r>
            <a:r>
              <a:rPr lang="en-US" sz="1600" dirty="0"/>
              <a:t>according to human resource </a:t>
            </a:r>
            <a:r>
              <a:rPr lang="en-US" sz="1600" dirty="0" smtClean="0"/>
              <a:t>competencies:, </a:t>
            </a:r>
            <a:r>
              <a:rPr lang="en-US" sz="1600" dirty="0"/>
              <a:t>governance</a:t>
            </a:r>
            <a:r>
              <a:rPr lang="en-US" sz="1600" dirty="0" smtClean="0"/>
              <a:t>, recruitment efficiency, </a:t>
            </a:r>
            <a:r>
              <a:rPr lang="en-US" sz="1600" dirty="0"/>
              <a:t>development</a:t>
            </a:r>
            <a:r>
              <a:rPr lang="en-US" sz="1600" dirty="0" smtClean="0"/>
              <a:t>, and engagement. </a:t>
            </a:r>
            <a:r>
              <a:rPr lang="en-US" sz="1600" dirty="0"/>
              <a:t>These </a:t>
            </a:r>
            <a:r>
              <a:rPr lang="en-US" sz="1600" dirty="0" smtClean="0"/>
              <a:t>pillars </a:t>
            </a:r>
            <a:r>
              <a:rPr lang="en-US" sz="1600" dirty="0"/>
              <a:t>are in line with the strategic priorities of the Government of the United Arab Emirates. </a:t>
            </a:r>
            <a:r>
              <a:rPr lang="en-US" sz="1600" dirty="0" smtClean="0"/>
              <a:t>Each pillar containing the following main KPIs:</a:t>
            </a:r>
            <a:endParaRPr lang="en-US" sz="1600" dirty="0">
              <a:latin typeface="Sakkal Majalla" panose="02000000000000000000" pitchFamily="2" charset="-78"/>
              <a:cs typeface="Sakkal Majalla" panose="02000000000000000000" pitchFamily="2" charset="-78"/>
            </a:endParaRPr>
          </a:p>
        </p:txBody>
      </p:sp>
      <p:sp>
        <p:nvSpPr>
          <p:cNvPr id="41" name="Round Diagonal Corner Rectangle 40"/>
          <p:cNvSpPr/>
          <p:nvPr/>
        </p:nvSpPr>
        <p:spPr>
          <a:xfrm>
            <a:off x="3192774" y="3137958"/>
            <a:ext cx="2549470" cy="3406264"/>
          </a:xfrm>
          <a:prstGeom prst="round2DiagRect">
            <a:avLst>
              <a:gd name="adj1" fmla="val 32466"/>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252513" y="3164713"/>
            <a:ext cx="722966" cy="707886"/>
          </a:xfrm>
          <a:prstGeom prst="rect">
            <a:avLst/>
          </a:prstGeom>
        </p:spPr>
        <p:txBody>
          <a:bodyPr wrap="square">
            <a:spAutoFit/>
          </a:bodyPr>
          <a:lstStyle/>
          <a:p>
            <a:pPr algn="ctr"/>
            <a:r>
              <a:rPr lang="ar-AE" sz="4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endParaRPr lang="en-US" sz="4000" b="1" dirty="0">
              <a:solidFill>
                <a:schemeClr val="bg1"/>
              </a:solidFill>
              <a:effectLst>
                <a:outerShdw blurRad="38100" dist="38100" dir="2700000" algn="tl">
                  <a:srgbClr val="000000">
                    <a:alpha val="43137"/>
                  </a:srgbClr>
                </a:outerShdw>
              </a:effectLst>
            </a:endParaRPr>
          </a:p>
        </p:txBody>
      </p:sp>
      <p:sp>
        <p:nvSpPr>
          <p:cNvPr id="43" name="Round Diagonal Corner Rectangle 42"/>
          <p:cNvSpPr/>
          <p:nvPr/>
        </p:nvSpPr>
        <p:spPr>
          <a:xfrm>
            <a:off x="396581" y="3113826"/>
            <a:ext cx="2549470" cy="3406264"/>
          </a:xfrm>
          <a:prstGeom prst="round2DiagRect">
            <a:avLst>
              <a:gd name="adj1" fmla="val 32466"/>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rot="5400000">
            <a:off x="5314188" y="3172444"/>
            <a:ext cx="558547" cy="712800"/>
            <a:chOff x="8586654" y="1180188"/>
            <a:chExt cx="676330" cy="712800"/>
          </a:xfrm>
        </p:grpSpPr>
        <p:sp>
          <p:nvSpPr>
            <p:cNvPr id="45" name="Pentagon 44"/>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Triangle 45"/>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Rectangle 46"/>
          <p:cNvSpPr/>
          <p:nvPr/>
        </p:nvSpPr>
        <p:spPr>
          <a:xfrm>
            <a:off x="5338005" y="3140677"/>
            <a:ext cx="722966" cy="707886"/>
          </a:xfrm>
          <a:prstGeom prst="rect">
            <a:avLst/>
          </a:prstGeom>
        </p:spPr>
        <p:txBody>
          <a:bodyPr wrap="square">
            <a:spAutoFit/>
          </a:bodyPr>
          <a:lstStyle/>
          <a:p>
            <a:pPr algn="ctr"/>
            <a:r>
              <a:rPr lang="ar-AE" sz="4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2</a:t>
            </a:r>
            <a:endParaRPr lang="en-US" sz="4000" b="1" dirty="0">
              <a:solidFill>
                <a:schemeClr val="bg1"/>
              </a:solidFill>
              <a:effectLst>
                <a:outerShdw blurRad="38100" dist="38100" dir="2700000" algn="tl">
                  <a:srgbClr val="000000">
                    <a:alpha val="43137"/>
                  </a:srgbClr>
                </a:outerShdw>
              </a:effectLst>
            </a:endParaRPr>
          </a:p>
        </p:txBody>
      </p:sp>
      <p:pic>
        <p:nvPicPr>
          <p:cNvPr id="48" name="Picture 47"/>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4892493" y="3352559"/>
            <a:ext cx="418177" cy="415707"/>
          </a:xfrm>
          <a:prstGeom prst="rect">
            <a:avLst/>
          </a:prstGeom>
        </p:spPr>
      </p:pic>
      <p:sp>
        <p:nvSpPr>
          <p:cNvPr id="49" name="Rectangle 48"/>
          <p:cNvSpPr/>
          <p:nvPr/>
        </p:nvSpPr>
        <p:spPr>
          <a:xfrm>
            <a:off x="3511850" y="3312385"/>
            <a:ext cx="1372264" cy="646331"/>
          </a:xfrm>
          <a:prstGeom prst="rect">
            <a:avLst/>
          </a:prstGeom>
        </p:spPr>
        <p:txBody>
          <a:bodyPr wrap="square">
            <a:spAutoFit/>
          </a:bodyPr>
          <a:lstStyle/>
          <a:p>
            <a:pPr algn="ctr"/>
            <a:r>
              <a:rPr lang="en-GB" b="1" dirty="0" smtClean="0"/>
              <a:t>Recruitment Efficiency</a:t>
            </a:r>
            <a:endParaRPr lang="ar-AE"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50" name="Rectangle 49"/>
          <p:cNvSpPr/>
          <p:nvPr/>
        </p:nvSpPr>
        <p:spPr>
          <a:xfrm>
            <a:off x="526444" y="3450061"/>
            <a:ext cx="1570089" cy="369332"/>
          </a:xfrm>
          <a:prstGeom prst="rect">
            <a:avLst/>
          </a:prstGeom>
        </p:spPr>
        <p:txBody>
          <a:bodyPr wrap="square">
            <a:spAutoFit/>
          </a:bodyPr>
          <a:lstStyle/>
          <a:p>
            <a:pPr algn="ctr"/>
            <a:r>
              <a:rPr lang="en-US" b="1" dirty="0"/>
              <a:t>Governance</a:t>
            </a:r>
            <a:endParaRPr lang="ar-AE"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51" name="Picture 5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39039" y="3328395"/>
            <a:ext cx="531838" cy="531838"/>
          </a:xfrm>
          <a:prstGeom prst="rect">
            <a:avLst/>
          </a:prstGeom>
        </p:spPr>
      </p:pic>
      <p:sp>
        <p:nvSpPr>
          <p:cNvPr id="52" name="Rectangle 51"/>
          <p:cNvSpPr/>
          <p:nvPr/>
        </p:nvSpPr>
        <p:spPr>
          <a:xfrm>
            <a:off x="355621" y="4114180"/>
            <a:ext cx="2452444" cy="2554545"/>
          </a:xfrm>
          <a:prstGeom prst="rect">
            <a:avLst/>
          </a:prstGeom>
        </p:spPr>
        <p:txBody>
          <a:bodyPr wrap="square">
            <a:spAutoFit/>
          </a:bodyPr>
          <a:lstStyle/>
          <a:p>
            <a:pPr marL="342900" indent="-342900" fontAlgn="base">
              <a:spcBef>
                <a:spcPct val="0"/>
              </a:spcBef>
              <a:spcAft>
                <a:spcPct val="0"/>
              </a:spcAft>
              <a:buAutoNum type="arabicPeriod"/>
            </a:pPr>
            <a:r>
              <a:rPr lang="en-GB" sz="1600" dirty="0" smtClean="0">
                <a:solidFill>
                  <a:srgbClr val="B68A35"/>
                </a:solidFill>
              </a:rPr>
              <a:t>Compliance with HR laws and Regulations</a:t>
            </a:r>
            <a:endParaRPr lang="en-US" sz="1600" dirty="0" smtClean="0">
              <a:solidFill>
                <a:srgbClr val="B68A35"/>
              </a:solidFill>
            </a:endParaRPr>
          </a:p>
          <a:p>
            <a:pPr marL="342900" indent="-342900" fontAlgn="base">
              <a:spcBef>
                <a:spcPct val="0"/>
              </a:spcBef>
              <a:spcAft>
                <a:spcPct val="0"/>
              </a:spcAft>
              <a:buAutoNum type="arabicPeriod"/>
            </a:pPr>
            <a:r>
              <a:rPr lang="en-US" sz="1600" dirty="0">
                <a:solidFill>
                  <a:srgbClr val="B68A35"/>
                </a:solidFill>
              </a:rPr>
              <a:t>Effective use of </a:t>
            </a:r>
            <a:r>
              <a:rPr lang="en-US" sz="1600" dirty="0" smtClean="0">
                <a:solidFill>
                  <a:srgbClr val="B68A35"/>
                </a:solidFill>
              </a:rPr>
              <a:t>HR electronic systems.</a:t>
            </a:r>
          </a:p>
          <a:p>
            <a:pPr marL="342900" indent="-342900" fontAlgn="base">
              <a:spcBef>
                <a:spcPct val="0"/>
              </a:spcBef>
              <a:spcAft>
                <a:spcPct val="0"/>
              </a:spcAft>
              <a:buAutoNum type="arabicPeriod"/>
            </a:pPr>
            <a:r>
              <a:rPr lang="en-US" sz="1600" dirty="0">
                <a:solidFill>
                  <a:srgbClr val="B68A35"/>
                </a:solidFill>
              </a:rPr>
              <a:t>Manpower </a:t>
            </a:r>
            <a:r>
              <a:rPr lang="en-US" sz="1600" dirty="0" smtClean="0">
                <a:solidFill>
                  <a:srgbClr val="B68A35"/>
                </a:solidFill>
              </a:rPr>
              <a:t>efficiency</a:t>
            </a:r>
          </a:p>
          <a:p>
            <a:pPr marL="342900" indent="-342900" fontAlgn="base">
              <a:spcBef>
                <a:spcPct val="0"/>
              </a:spcBef>
              <a:spcAft>
                <a:spcPct val="0"/>
              </a:spcAft>
              <a:buAutoNum type="arabicPeriod"/>
            </a:pPr>
            <a:r>
              <a:rPr lang="en-GB" sz="1600" dirty="0" smtClean="0">
                <a:solidFill>
                  <a:srgbClr val="B68A35"/>
                </a:solidFill>
              </a:rPr>
              <a:t>Compliance with HR Service Level Agreement (SLAs)</a:t>
            </a:r>
            <a:endParaRPr lang="en-US" sz="1600" dirty="0" smtClean="0">
              <a:solidFill>
                <a:srgbClr val="B68A35"/>
              </a:solidFill>
            </a:endParaRPr>
          </a:p>
          <a:p>
            <a:pPr marL="342900" indent="-342900" fontAlgn="base">
              <a:spcBef>
                <a:spcPct val="0"/>
              </a:spcBef>
              <a:spcAft>
                <a:spcPct val="0"/>
              </a:spcAft>
              <a:buAutoNum type="arabicPeriod"/>
            </a:pPr>
            <a:endParaRPr lang="en-US" sz="1600" dirty="0" smtClean="0">
              <a:solidFill>
                <a:srgbClr val="B68A35"/>
              </a:solidFill>
            </a:endParaRPr>
          </a:p>
          <a:p>
            <a:pPr marL="342900" indent="-342900" fontAlgn="base">
              <a:spcBef>
                <a:spcPct val="0"/>
              </a:spcBef>
              <a:spcAft>
                <a:spcPct val="0"/>
              </a:spcAft>
              <a:buAutoNum type="arabicPeriod"/>
            </a:pPr>
            <a:endParaRPr lang="ar-AE" sz="1600" b="1" dirty="0" smtClean="0">
              <a:solidFill>
                <a:srgbClr val="B68A35"/>
              </a:solidFill>
              <a:latin typeface="Sakkal Majalla" panose="02000000000000000000" pitchFamily="2" charset="-78"/>
              <a:cs typeface="Sakkal Majalla" panose="02000000000000000000" pitchFamily="2" charset="-78"/>
            </a:endParaRPr>
          </a:p>
        </p:txBody>
      </p:sp>
      <p:sp>
        <p:nvSpPr>
          <p:cNvPr id="53" name="Rectangle 52"/>
          <p:cNvSpPr/>
          <p:nvPr/>
        </p:nvSpPr>
        <p:spPr>
          <a:xfrm>
            <a:off x="3277805" y="4187288"/>
            <a:ext cx="2499014" cy="1323439"/>
          </a:xfrm>
          <a:prstGeom prst="rect">
            <a:avLst/>
          </a:prstGeom>
        </p:spPr>
        <p:txBody>
          <a:bodyPr wrap="square">
            <a:spAutoFit/>
          </a:bodyPr>
          <a:lstStyle/>
          <a:p>
            <a:pPr marL="228600" indent="-228600" fontAlgn="base">
              <a:spcBef>
                <a:spcPct val="0"/>
              </a:spcBef>
              <a:spcAft>
                <a:spcPct val="0"/>
              </a:spcAft>
              <a:buFont typeface="+mj-lt"/>
              <a:buAutoNum type="arabicPeriod"/>
            </a:pPr>
            <a:r>
              <a:rPr lang="en-US" sz="1600" dirty="0">
                <a:solidFill>
                  <a:srgbClr val="B68A35"/>
                </a:solidFill>
              </a:rPr>
              <a:t>Digital transformation in </a:t>
            </a:r>
            <a:r>
              <a:rPr lang="en-US" sz="1600" dirty="0" smtClean="0">
                <a:solidFill>
                  <a:srgbClr val="B68A35"/>
                </a:solidFill>
              </a:rPr>
              <a:t>recruitment.</a:t>
            </a:r>
          </a:p>
          <a:p>
            <a:pPr marL="228600" indent="-228600" fontAlgn="base">
              <a:spcBef>
                <a:spcPct val="0"/>
              </a:spcBef>
              <a:spcAft>
                <a:spcPct val="0"/>
              </a:spcAft>
              <a:buFont typeface="+mj-lt"/>
              <a:buAutoNum type="arabicPeriod"/>
            </a:pPr>
            <a:r>
              <a:rPr lang="en-US" sz="1600" dirty="0" smtClean="0">
                <a:solidFill>
                  <a:srgbClr val="B68A35"/>
                </a:solidFill>
              </a:rPr>
              <a:t>Emiratization.</a:t>
            </a:r>
          </a:p>
          <a:p>
            <a:pPr marL="228600" indent="-228600" fontAlgn="base">
              <a:spcBef>
                <a:spcPct val="0"/>
              </a:spcBef>
              <a:spcAft>
                <a:spcPct val="0"/>
              </a:spcAft>
              <a:buFont typeface="+mj-lt"/>
              <a:buAutoNum type="arabicPeriod"/>
            </a:pPr>
            <a:r>
              <a:rPr lang="en-US" sz="1600" dirty="0" smtClean="0">
                <a:solidFill>
                  <a:srgbClr val="B68A35"/>
                </a:solidFill>
              </a:rPr>
              <a:t>Turnover.</a:t>
            </a:r>
          </a:p>
          <a:p>
            <a:pPr marL="228600" indent="-228600" fontAlgn="base">
              <a:spcBef>
                <a:spcPct val="0"/>
              </a:spcBef>
              <a:spcAft>
                <a:spcPct val="0"/>
              </a:spcAft>
              <a:buFont typeface="+mj-lt"/>
              <a:buAutoNum type="arabicPeriod"/>
            </a:pPr>
            <a:r>
              <a:rPr lang="en-US" sz="1600" dirty="0" smtClean="0">
                <a:solidFill>
                  <a:srgbClr val="B68A35"/>
                </a:solidFill>
              </a:rPr>
              <a:t>Performance Evaluation.</a:t>
            </a:r>
            <a:endParaRPr lang="ar-AE" sz="1600" b="1" dirty="0">
              <a:solidFill>
                <a:srgbClr val="B68A35"/>
              </a:solidFill>
              <a:latin typeface="Sakkal Majalla" panose="02000000000000000000" pitchFamily="2" charset="-78"/>
              <a:cs typeface="Sakkal Majalla" panose="02000000000000000000" pitchFamily="2" charset="-78"/>
            </a:endParaRPr>
          </a:p>
        </p:txBody>
      </p:sp>
      <p:grpSp>
        <p:nvGrpSpPr>
          <p:cNvPr id="54" name="Group 53"/>
          <p:cNvGrpSpPr/>
          <p:nvPr/>
        </p:nvGrpSpPr>
        <p:grpSpPr>
          <a:xfrm rot="5400000">
            <a:off x="2552848" y="3144187"/>
            <a:ext cx="558547" cy="712800"/>
            <a:chOff x="8586654" y="1180188"/>
            <a:chExt cx="676330" cy="712800"/>
          </a:xfrm>
        </p:grpSpPr>
        <p:sp>
          <p:nvSpPr>
            <p:cNvPr id="55" name="Pentagon 54"/>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ight Triangle 55"/>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p:cNvSpPr/>
          <p:nvPr/>
        </p:nvSpPr>
        <p:spPr>
          <a:xfrm>
            <a:off x="2659131" y="3137333"/>
            <a:ext cx="393057" cy="707886"/>
          </a:xfrm>
          <a:prstGeom prst="rect">
            <a:avLst/>
          </a:prstGeom>
        </p:spPr>
        <p:txBody>
          <a:bodyPr wrap="none">
            <a:spAutoFit/>
          </a:bodyPr>
          <a:lstStyle/>
          <a:p>
            <a:pPr algn="ctr"/>
            <a:r>
              <a:rPr lang="en-US" sz="4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1</a:t>
            </a:r>
          </a:p>
        </p:txBody>
      </p:sp>
      <p:sp>
        <p:nvSpPr>
          <p:cNvPr id="75" name="Round Diagonal Corner Rectangle 74"/>
          <p:cNvSpPr/>
          <p:nvPr/>
        </p:nvSpPr>
        <p:spPr>
          <a:xfrm>
            <a:off x="6004274" y="3145876"/>
            <a:ext cx="2549470" cy="3406264"/>
          </a:xfrm>
          <a:prstGeom prst="round2DiagRect">
            <a:avLst>
              <a:gd name="adj1" fmla="val 32466"/>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rot="5400000">
            <a:off x="8164995" y="3163107"/>
            <a:ext cx="558547" cy="712800"/>
            <a:chOff x="8586654" y="1180188"/>
            <a:chExt cx="676330" cy="712800"/>
          </a:xfrm>
        </p:grpSpPr>
        <p:sp>
          <p:nvSpPr>
            <p:cNvPr id="77" name="Pentagon 76"/>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ight Triangle 77"/>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Rectangle 78"/>
          <p:cNvSpPr/>
          <p:nvPr/>
        </p:nvSpPr>
        <p:spPr>
          <a:xfrm>
            <a:off x="6181270" y="3406883"/>
            <a:ext cx="1518362" cy="369332"/>
          </a:xfrm>
          <a:prstGeom prst="rect">
            <a:avLst/>
          </a:prstGeom>
        </p:spPr>
        <p:txBody>
          <a:bodyPr wrap="square">
            <a:spAutoFit/>
          </a:bodyPr>
          <a:lstStyle/>
          <a:p>
            <a:pPr algn="ctr" rtl="1"/>
            <a:r>
              <a:rPr lang="en-US" b="1" dirty="0"/>
              <a:t>Development</a:t>
            </a:r>
            <a:endParaRPr lang="ar-AE"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80" name="Picture 7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3893" y="3296166"/>
            <a:ext cx="400004" cy="400004"/>
          </a:xfrm>
          <a:prstGeom prst="rect">
            <a:avLst/>
          </a:prstGeom>
        </p:spPr>
      </p:pic>
      <p:sp>
        <p:nvSpPr>
          <p:cNvPr id="81" name="Rectangle 80"/>
          <p:cNvSpPr/>
          <p:nvPr/>
        </p:nvSpPr>
        <p:spPr>
          <a:xfrm>
            <a:off x="6004273" y="4132629"/>
            <a:ext cx="2749079" cy="2308324"/>
          </a:xfrm>
          <a:prstGeom prst="rect">
            <a:avLst/>
          </a:prstGeom>
        </p:spPr>
        <p:txBody>
          <a:bodyPr wrap="square">
            <a:spAutoFit/>
          </a:bodyPr>
          <a:lstStyle/>
          <a:p>
            <a:pPr marL="228600" indent="-228600" fontAlgn="base">
              <a:spcBef>
                <a:spcPct val="0"/>
              </a:spcBef>
              <a:spcAft>
                <a:spcPct val="0"/>
              </a:spcAft>
              <a:buFont typeface="+mj-lt"/>
              <a:buAutoNum type="arabicPeriod"/>
            </a:pPr>
            <a:r>
              <a:rPr lang="en-US" sz="1600" dirty="0">
                <a:solidFill>
                  <a:srgbClr val="B68A35"/>
                </a:solidFill>
              </a:rPr>
              <a:t>Digital transformation in training</a:t>
            </a:r>
            <a:r>
              <a:rPr lang="en-US" sz="1600" dirty="0" smtClean="0">
                <a:solidFill>
                  <a:srgbClr val="B68A35"/>
                </a:solidFill>
              </a:rPr>
              <a:t>.</a:t>
            </a:r>
          </a:p>
          <a:p>
            <a:pPr marL="228600" indent="-228600" fontAlgn="base">
              <a:spcBef>
                <a:spcPct val="0"/>
              </a:spcBef>
              <a:spcAft>
                <a:spcPct val="0"/>
              </a:spcAft>
              <a:buFont typeface="+mj-lt"/>
              <a:buAutoNum type="arabicPeriod"/>
            </a:pPr>
            <a:r>
              <a:rPr lang="en-US" sz="1600" dirty="0" smtClean="0">
                <a:solidFill>
                  <a:srgbClr val="B68A35"/>
                </a:solidFill>
              </a:rPr>
              <a:t> </a:t>
            </a:r>
            <a:r>
              <a:rPr lang="en-US" sz="1600" dirty="0">
                <a:solidFill>
                  <a:srgbClr val="B68A35"/>
                </a:solidFill>
              </a:rPr>
              <a:t>Percentage of </a:t>
            </a:r>
            <a:r>
              <a:rPr lang="en-US" sz="1600" dirty="0" smtClean="0">
                <a:solidFill>
                  <a:srgbClr val="B68A35"/>
                </a:solidFill>
              </a:rPr>
              <a:t>trainees.</a:t>
            </a:r>
          </a:p>
          <a:p>
            <a:pPr marL="228600" indent="-228600" fontAlgn="base">
              <a:spcBef>
                <a:spcPct val="0"/>
              </a:spcBef>
              <a:spcAft>
                <a:spcPct val="0"/>
              </a:spcAft>
              <a:buFont typeface="+mj-lt"/>
              <a:buAutoNum type="arabicPeriod"/>
            </a:pPr>
            <a:r>
              <a:rPr lang="en-US" sz="1600" dirty="0" smtClean="0">
                <a:solidFill>
                  <a:srgbClr val="B68A35"/>
                </a:solidFill>
              </a:rPr>
              <a:t>Average training</a:t>
            </a:r>
            <a:r>
              <a:rPr lang="en-US" sz="1600" dirty="0">
                <a:solidFill>
                  <a:srgbClr val="B68A35"/>
                </a:solidFill>
              </a:rPr>
              <a:t> </a:t>
            </a:r>
            <a:r>
              <a:rPr lang="en-US" sz="1600" dirty="0" smtClean="0">
                <a:solidFill>
                  <a:srgbClr val="B68A35"/>
                </a:solidFill>
              </a:rPr>
              <a:t>hours. </a:t>
            </a:r>
          </a:p>
          <a:p>
            <a:pPr marL="228600" indent="-228600" fontAlgn="base">
              <a:spcBef>
                <a:spcPct val="0"/>
              </a:spcBef>
              <a:spcAft>
                <a:spcPct val="0"/>
              </a:spcAft>
              <a:buFont typeface="+mj-lt"/>
              <a:buAutoNum type="arabicPeriod"/>
            </a:pPr>
            <a:r>
              <a:rPr lang="en-US" sz="1600" dirty="0" smtClean="0">
                <a:solidFill>
                  <a:srgbClr val="B68A35"/>
                </a:solidFill>
              </a:rPr>
              <a:t>Percentage </a:t>
            </a:r>
            <a:r>
              <a:rPr lang="en-US" sz="1600" dirty="0">
                <a:solidFill>
                  <a:srgbClr val="B68A35"/>
                </a:solidFill>
              </a:rPr>
              <a:t>of degree </a:t>
            </a:r>
            <a:r>
              <a:rPr lang="en-US" sz="1600" dirty="0" smtClean="0">
                <a:solidFill>
                  <a:srgbClr val="B68A35"/>
                </a:solidFill>
              </a:rPr>
              <a:t>holders (BA and above)</a:t>
            </a:r>
          </a:p>
          <a:p>
            <a:pPr marL="228600" indent="-228600" fontAlgn="base">
              <a:spcBef>
                <a:spcPct val="0"/>
              </a:spcBef>
              <a:spcAft>
                <a:spcPct val="0"/>
              </a:spcAft>
              <a:buFont typeface="+mj-lt"/>
              <a:buAutoNum type="arabicPeriod"/>
            </a:pPr>
            <a:r>
              <a:rPr lang="en-US" sz="1600" dirty="0" smtClean="0">
                <a:solidFill>
                  <a:srgbClr val="B68A35"/>
                </a:solidFill>
              </a:rPr>
              <a:t>Percentage </a:t>
            </a:r>
            <a:r>
              <a:rPr lang="en-US" sz="1600" dirty="0">
                <a:solidFill>
                  <a:srgbClr val="B68A35"/>
                </a:solidFill>
              </a:rPr>
              <a:t>of employees with the required competencies.</a:t>
            </a:r>
            <a:endParaRPr lang="ar-AE" sz="1600" dirty="0">
              <a:solidFill>
                <a:srgbClr val="B68A35"/>
              </a:solidFill>
              <a:latin typeface="Sakkal Majalla" panose="02000000000000000000" pitchFamily="2" charset="-78"/>
              <a:cs typeface="Sakkal Majalla" panose="02000000000000000000" pitchFamily="2" charset="-78"/>
            </a:endParaRPr>
          </a:p>
        </p:txBody>
      </p:sp>
      <p:sp>
        <p:nvSpPr>
          <p:cNvPr id="82" name="Rectangle 81"/>
          <p:cNvSpPr/>
          <p:nvPr/>
        </p:nvSpPr>
        <p:spPr>
          <a:xfrm>
            <a:off x="8100571" y="3157240"/>
            <a:ext cx="722966" cy="707886"/>
          </a:xfrm>
          <a:prstGeom prst="rect">
            <a:avLst/>
          </a:prstGeom>
        </p:spPr>
        <p:txBody>
          <a:bodyPr wrap="square">
            <a:spAutoFit/>
          </a:bodyPr>
          <a:lstStyle/>
          <a:p>
            <a:pPr algn="ctr"/>
            <a:r>
              <a:rPr lang="en-US" sz="4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3</a:t>
            </a:r>
            <a:endParaRPr lang="en-US" sz="4000" b="1" dirty="0">
              <a:solidFill>
                <a:schemeClr val="bg1"/>
              </a:solidFill>
              <a:effectLst>
                <a:outerShdw blurRad="38100" dist="38100" dir="2700000" algn="tl">
                  <a:srgbClr val="000000">
                    <a:alpha val="43137"/>
                  </a:srgbClr>
                </a:outerShdw>
              </a:effectLst>
            </a:endParaRPr>
          </a:p>
        </p:txBody>
      </p:sp>
      <p:sp>
        <p:nvSpPr>
          <p:cNvPr id="83" name="Round Diagonal Corner Rectangle 82"/>
          <p:cNvSpPr/>
          <p:nvPr/>
        </p:nvSpPr>
        <p:spPr>
          <a:xfrm>
            <a:off x="8954661" y="3145876"/>
            <a:ext cx="2549470" cy="3406264"/>
          </a:xfrm>
          <a:prstGeom prst="round2DiagRect">
            <a:avLst>
              <a:gd name="adj1" fmla="val 32466"/>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rot="5400000">
            <a:off x="11115382" y="3163107"/>
            <a:ext cx="558547" cy="712800"/>
            <a:chOff x="8586654" y="1180188"/>
            <a:chExt cx="676330" cy="712800"/>
          </a:xfrm>
        </p:grpSpPr>
        <p:sp>
          <p:nvSpPr>
            <p:cNvPr id="85" name="Pentagon 84"/>
            <p:cNvSpPr/>
            <p:nvPr/>
          </p:nvSpPr>
          <p:spPr>
            <a:xfrm rot="5400000">
              <a:off x="8513049" y="1254561"/>
              <a:ext cx="712032" cy="564821"/>
            </a:xfrm>
            <a:prstGeom prst="homePlate">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Triangle 85"/>
            <p:cNvSpPr/>
            <p:nvPr/>
          </p:nvSpPr>
          <p:spPr>
            <a:xfrm>
              <a:off x="9147411" y="1180188"/>
              <a:ext cx="115573" cy="234092"/>
            </a:xfrm>
            <a:prstGeom prst="rtTriangle">
              <a:avLst/>
            </a:prstGeom>
            <a:solidFill>
              <a:srgbClr val="8566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Rectangle 86"/>
          <p:cNvSpPr/>
          <p:nvPr/>
        </p:nvSpPr>
        <p:spPr>
          <a:xfrm>
            <a:off x="8995799" y="3445717"/>
            <a:ext cx="1862791" cy="369332"/>
          </a:xfrm>
          <a:prstGeom prst="rect">
            <a:avLst/>
          </a:prstGeom>
        </p:spPr>
        <p:txBody>
          <a:bodyPr wrap="square">
            <a:spAutoFit/>
          </a:bodyPr>
          <a:lstStyle/>
          <a:p>
            <a:pPr algn="ctr"/>
            <a:r>
              <a:rPr lang="en-US" b="1" dirty="0" smtClean="0"/>
              <a:t>Engagement</a:t>
            </a:r>
            <a:endParaRPr lang="ar-AE"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88" name="Picture 87"/>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rot="202437">
            <a:off x="10703748" y="3381912"/>
            <a:ext cx="409725" cy="543855"/>
          </a:xfrm>
          <a:prstGeom prst="rect">
            <a:avLst/>
          </a:prstGeom>
        </p:spPr>
      </p:pic>
      <p:sp>
        <p:nvSpPr>
          <p:cNvPr id="89" name="Rectangle 88"/>
          <p:cNvSpPr/>
          <p:nvPr/>
        </p:nvSpPr>
        <p:spPr>
          <a:xfrm>
            <a:off x="8995799" y="4186770"/>
            <a:ext cx="2577482" cy="1815882"/>
          </a:xfrm>
          <a:prstGeom prst="rect">
            <a:avLst/>
          </a:prstGeom>
        </p:spPr>
        <p:txBody>
          <a:bodyPr wrap="square">
            <a:spAutoFit/>
          </a:bodyPr>
          <a:lstStyle/>
          <a:p>
            <a:pPr marL="228600" indent="-228600" fontAlgn="base">
              <a:spcBef>
                <a:spcPct val="0"/>
              </a:spcBef>
              <a:spcAft>
                <a:spcPct val="0"/>
              </a:spcAft>
              <a:buFont typeface="+mj-lt"/>
              <a:buAutoNum type="arabicPeriod"/>
            </a:pPr>
            <a:r>
              <a:rPr lang="en-US" sz="1600" dirty="0">
                <a:solidFill>
                  <a:srgbClr val="B68A35"/>
                </a:solidFill>
              </a:rPr>
              <a:t>Employee </a:t>
            </a:r>
            <a:r>
              <a:rPr lang="en-US" sz="1600" dirty="0" smtClean="0">
                <a:solidFill>
                  <a:srgbClr val="B68A35"/>
                </a:solidFill>
              </a:rPr>
              <a:t>productivity.</a:t>
            </a:r>
            <a:endParaRPr lang="ar-AE" sz="1600" dirty="0" smtClean="0">
              <a:solidFill>
                <a:srgbClr val="B68A35"/>
              </a:solidFill>
            </a:endParaRPr>
          </a:p>
          <a:p>
            <a:pPr marL="228600" indent="-228600" fontAlgn="base">
              <a:spcBef>
                <a:spcPct val="0"/>
              </a:spcBef>
              <a:spcAft>
                <a:spcPct val="0"/>
              </a:spcAft>
              <a:buFont typeface="+mj-lt"/>
              <a:buAutoNum type="arabicPeriod"/>
            </a:pPr>
            <a:r>
              <a:rPr lang="en-US" sz="1600" dirty="0" smtClean="0">
                <a:solidFill>
                  <a:srgbClr val="B68A35"/>
                </a:solidFill>
              </a:rPr>
              <a:t>Rewards </a:t>
            </a:r>
            <a:r>
              <a:rPr lang="en-US" sz="1600" dirty="0">
                <a:solidFill>
                  <a:srgbClr val="B68A35"/>
                </a:solidFill>
              </a:rPr>
              <a:t>and </a:t>
            </a:r>
            <a:r>
              <a:rPr lang="en-US" sz="1600" dirty="0" smtClean="0">
                <a:solidFill>
                  <a:srgbClr val="B68A35"/>
                </a:solidFill>
              </a:rPr>
              <a:t>incentives.</a:t>
            </a:r>
            <a:endParaRPr lang="ar-AE" sz="1600" dirty="0" smtClean="0">
              <a:solidFill>
                <a:srgbClr val="B68A35"/>
              </a:solidFill>
            </a:endParaRPr>
          </a:p>
          <a:p>
            <a:pPr marL="228600" indent="-228600" fontAlgn="base">
              <a:spcBef>
                <a:spcPct val="0"/>
              </a:spcBef>
              <a:spcAft>
                <a:spcPct val="0"/>
              </a:spcAft>
              <a:buFont typeface="+mj-lt"/>
              <a:buAutoNum type="arabicPeriod"/>
            </a:pPr>
            <a:r>
              <a:rPr lang="en-US" sz="1600" dirty="0" smtClean="0">
                <a:solidFill>
                  <a:srgbClr val="B68A35"/>
                </a:solidFill>
              </a:rPr>
              <a:t>Indicators </a:t>
            </a:r>
            <a:r>
              <a:rPr lang="en-US" sz="1600" dirty="0">
                <a:solidFill>
                  <a:srgbClr val="B68A35"/>
                </a:solidFill>
              </a:rPr>
              <a:t>of happiness and </a:t>
            </a:r>
            <a:r>
              <a:rPr lang="en-US" sz="1600" dirty="0" smtClean="0">
                <a:solidFill>
                  <a:srgbClr val="B68A35"/>
                </a:solidFill>
              </a:rPr>
              <a:t>positivity </a:t>
            </a:r>
            <a:r>
              <a:rPr lang="en-US" sz="1600" dirty="0">
                <a:solidFill>
                  <a:srgbClr val="B68A35"/>
                </a:solidFill>
              </a:rPr>
              <a:t>in the work </a:t>
            </a:r>
            <a:r>
              <a:rPr lang="en-US" sz="1600" dirty="0" smtClean="0">
                <a:solidFill>
                  <a:srgbClr val="B68A35"/>
                </a:solidFill>
              </a:rPr>
              <a:t>environment. </a:t>
            </a:r>
            <a:endParaRPr lang="ar-AE" sz="1600" dirty="0" smtClean="0">
              <a:solidFill>
                <a:srgbClr val="B68A35"/>
              </a:solidFill>
            </a:endParaRPr>
          </a:p>
          <a:p>
            <a:pPr marL="228600" indent="-228600" fontAlgn="base">
              <a:spcBef>
                <a:spcPct val="0"/>
              </a:spcBef>
              <a:spcAft>
                <a:spcPct val="0"/>
              </a:spcAft>
              <a:buFont typeface="+mj-lt"/>
              <a:buAutoNum type="arabicPeriod"/>
            </a:pPr>
            <a:r>
              <a:rPr lang="en-US" sz="1600" dirty="0" smtClean="0">
                <a:solidFill>
                  <a:srgbClr val="B68A35"/>
                </a:solidFill>
              </a:rPr>
              <a:t>Violations </a:t>
            </a:r>
            <a:r>
              <a:rPr lang="en-US" sz="1600" dirty="0">
                <a:solidFill>
                  <a:srgbClr val="B68A35"/>
                </a:solidFill>
              </a:rPr>
              <a:t>and </a:t>
            </a:r>
            <a:r>
              <a:rPr lang="en-US" sz="1600" dirty="0" smtClean="0">
                <a:solidFill>
                  <a:srgbClr val="B68A35"/>
                </a:solidFill>
              </a:rPr>
              <a:t>grievances.</a:t>
            </a:r>
            <a:endParaRPr lang="ar-AE" sz="1600" dirty="0" smtClean="0">
              <a:solidFill>
                <a:srgbClr val="B68A35"/>
              </a:solidFill>
            </a:endParaRPr>
          </a:p>
          <a:p>
            <a:pPr marL="228600" indent="-228600" fontAlgn="base">
              <a:spcBef>
                <a:spcPct val="0"/>
              </a:spcBef>
              <a:spcAft>
                <a:spcPct val="0"/>
              </a:spcAft>
              <a:buFont typeface="+mj-lt"/>
              <a:buAutoNum type="arabicPeriod"/>
            </a:pPr>
            <a:r>
              <a:rPr lang="en-US" sz="1600" dirty="0" smtClean="0">
                <a:solidFill>
                  <a:srgbClr val="B68A35"/>
                </a:solidFill>
              </a:rPr>
              <a:t>Skills Bank</a:t>
            </a:r>
            <a:endParaRPr lang="ar-AE" sz="1600" dirty="0">
              <a:solidFill>
                <a:srgbClr val="B68A35"/>
              </a:solidFill>
              <a:latin typeface="Sakkal Majalla" panose="02000000000000000000" pitchFamily="2" charset="-78"/>
              <a:cs typeface="Sakkal Majalla" panose="02000000000000000000" pitchFamily="2" charset="-78"/>
            </a:endParaRPr>
          </a:p>
        </p:txBody>
      </p:sp>
      <p:sp>
        <p:nvSpPr>
          <p:cNvPr id="90" name="Rectangle 89"/>
          <p:cNvSpPr/>
          <p:nvPr/>
        </p:nvSpPr>
        <p:spPr>
          <a:xfrm>
            <a:off x="11065913" y="3143842"/>
            <a:ext cx="722966" cy="707886"/>
          </a:xfrm>
          <a:prstGeom prst="rect">
            <a:avLst/>
          </a:prstGeom>
        </p:spPr>
        <p:txBody>
          <a:bodyPr wrap="square">
            <a:spAutoFit/>
          </a:bodyPr>
          <a:lstStyle/>
          <a:p>
            <a:pPr algn="ctr"/>
            <a:r>
              <a:rPr lang="en-US" sz="4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4</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24135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2021" y="6409968"/>
            <a:ext cx="483862" cy="365125"/>
          </a:xfrm>
          <a:solidFill>
            <a:srgbClr val="B68A35"/>
          </a:solidFill>
        </p:spPr>
        <p:txBody>
          <a:bodyPr/>
          <a:lstStyle/>
          <a:p>
            <a:pPr algn="ctr"/>
            <a:fld id="{56427F38-63A5-4D63-9399-D970397CA46A}" type="slidenum">
              <a:rPr lang="en-US" smtClean="0">
                <a:solidFill>
                  <a:schemeClr val="bg1"/>
                </a:solidFill>
              </a:rPr>
              <a:pPr algn="ctr"/>
              <a:t>20</a:t>
            </a:fld>
            <a:endParaRPr lang="en-US" dirty="0">
              <a:solidFill>
                <a:schemeClr val="bg1"/>
              </a:solidFill>
            </a:endParaRPr>
          </a:p>
        </p:txBody>
      </p:sp>
      <p:cxnSp>
        <p:nvCxnSpPr>
          <p:cNvPr id="3" name="Straight Connector 2"/>
          <p:cNvCxnSpPr/>
          <p:nvPr/>
        </p:nvCxnSpPr>
        <p:spPr>
          <a:xfrm flipH="1">
            <a:off x="0" y="94341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4" name="Round Same Side Corner Rectangle 3"/>
          <p:cNvSpPr/>
          <p:nvPr/>
        </p:nvSpPr>
        <p:spPr>
          <a:xfrm>
            <a:off x="4185900" y="506647"/>
            <a:ext cx="6746167"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847692" y="520972"/>
            <a:ext cx="5664981" cy="461665"/>
          </a:xfrm>
          <a:prstGeom prst="rect">
            <a:avLst/>
          </a:prstGeom>
          <a:noFill/>
        </p:spPr>
        <p:txBody>
          <a:bodyPr wrap="square" rtlCol="0">
            <a:spAutoFit/>
          </a:bodyPr>
          <a:lstStyle/>
          <a:p>
            <a:pPr algn="ctr" rtl="1"/>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Recruitment Efficiency Pillar- KPIS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7" name="Chart 6"/>
          <p:cNvGraphicFramePr>
            <a:graphicFrameLocks/>
          </p:cNvGraphicFramePr>
          <p:nvPr>
            <p:extLst>
              <p:ext uri="{D42A27DB-BD31-4B8C-83A1-F6EECF244321}">
                <p14:modId xmlns:p14="http://schemas.microsoft.com/office/powerpoint/2010/main" val="3810916062"/>
              </p:ext>
            </p:extLst>
          </p:nvPr>
        </p:nvGraphicFramePr>
        <p:xfrm>
          <a:off x="457705" y="4228822"/>
          <a:ext cx="704525" cy="654670"/>
        </p:xfrm>
        <a:graphic>
          <a:graphicData uri="http://schemas.openxmlformats.org/drawingml/2006/chart">
            <c:chart xmlns:c="http://schemas.openxmlformats.org/drawingml/2006/chart" xmlns:r="http://schemas.openxmlformats.org/officeDocument/2006/relationships" r:id="rId2"/>
          </a:graphicData>
        </a:graphic>
      </p:graphicFrame>
      <p:sp>
        <p:nvSpPr>
          <p:cNvPr id="9" name="Round Diagonal Corner Rectangle 8"/>
          <p:cNvSpPr/>
          <p:nvPr/>
        </p:nvSpPr>
        <p:spPr>
          <a:xfrm>
            <a:off x="9923838" y="1111424"/>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9992943" y="1118000"/>
            <a:ext cx="1158696" cy="1316650"/>
          </a:xfrm>
          <a:prstGeom prst="rect">
            <a:avLst/>
          </a:prstGeom>
        </p:spPr>
      </p:pic>
      <p:pic>
        <p:nvPicPr>
          <p:cNvPr id="12" name="Picture 11"/>
          <p:cNvPicPr>
            <a:picLocks noChangeAspect="1"/>
          </p:cNvPicPr>
          <p:nvPr/>
        </p:nvPicPr>
        <p:blipFill rotWithShape="1">
          <a:blip r:embed="rId4"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b="8283"/>
          <a:stretch/>
        </p:blipFill>
        <p:spPr>
          <a:xfrm>
            <a:off x="10294430" y="1408276"/>
            <a:ext cx="556396" cy="540419"/>
          </a:xfrm>
          <a:prstGeom prst="rect">
            <a:avLst/>
          </a:prstGeom>
        </p:spPr>
      </p:pic>
      <p:graphicFrame>
        <p:nvGraphicFramePr>
          <p:cNvPr id="26" name="Chart 25"/>
          <p:cNvGraphicFramePr>
            <a:graphicFrameLocks/>
          </p:cNvGraphicFramePr>
          <p:nvPr>
            <p:extLst>
              <p:ext uri="{D42A27DB-BD31-4B8C-83A1-F6EECF244321}">
                <p14:modId xmlns:p14="http://schemas.microsoft.com/office/powerpoint/2010/main" val="1492940367"/>
              </p:ext>
            </p:extLst>
          </p:nvPr>
        </p:nvGraphicFramePr>
        <p:xfrm>
          <a:off x="9160526" y="2784325"/>
          <a:ext cx="743949" cy="703794"/>
        </p:xfrm>
        <a:graphic>
          <a:graphicData uri="http://schemas.openxmlformats.org/drawingml/2006/chart">
            <c:chart xmlns:c="http://schemas.openxmlformats.org/drawingml/2006/chart" xmlns:r="http://schemas.openxmlformats.org/officeDocument/2006/relationships" r:id="rId5"/>
          </a:graphicData>
        </a:graphic>
      </p:graphicFrame>
      <p:sp>
        <p:nvSpPr>
          <p:cNvPr id="27" name="Round Diagonal Corner Rectangle 26"/>
          <p:cNvSpPr/>
          <p:nvPr/>
        </p:nvSpPr>
        <p:spPr>
          <a:xfrm>
            <a:off x="748018" y="1113047"/>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 Diagonal Corner Rectangle 27"/>
          <p:cNvSpPr/>
          <p:nvPr/>
        </p:nvSpPr>
        <p:spPr>
          <a:xfrm>
            <a:off x="3827852" y="1094108"/>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 Diagonal Corner Rectangle 28"/>
          <p:cNvSpPr/>
          <p:nvPr/>
        </p:nvSpPr>
        <p:spPr>
          <a:xfrm>
            <a:off x="6843647" y="1124286"/>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4" name="Picture 33"/>
          <p:cNvPicPr>
            <a:picLocks noChangeAspect="1"/>
          </p:cNvPicPr>
          <p:nvPr/>
        </p:nvPicPr>
        <p:blipFill rotWithShape="1">
          <a:blip r:embed="rId6"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l="18659" t="19608" r="15694" b="29019"/>
          <a:stretch/>
        </p:blipFill>
        <p:spPr>
          <a:xfrm>
            <a:off x="3974049" y="1251029"/>
            <a:ext cx="1009617" cy="853289"/>
          </a:xfrm>
          <a:prstGeom prst="rect">
            <a:avLst/>
          </a:prstGeom>
        </p:spPr>
      </p:pic>
      <p:pic>
        <p:nvPicPr>
          <p:cNvPr id="35" name="Picture 34"/>
          <p:cNvPicPr>
            <a:picLocks noChangeAspect="1"/>
          </p:cNvPicPr>
          <p:nvPr/>
        </p:nvPicPr>
        <p:blipFill rotWithShape="1">
          <a:blip r:embed="rId7" cstate="print">
            <a:clrChange>
              <a:clrFrom>
                <a:srgbClr val="FEFEFE"/>
              </a:clrFrom>
              <a:clrTo>
                <a:srgbClr val="FEFEFE">
                  <a:alpha val="0"/>
                </a:srgbClr>
              </a:clrTo>
            </a:clrChange>
            <a:biLevel thresh="25000"/>
            <a:extLst>
              <a:ext uri="{28A0092B-C50C-407E-A947-70E740481C1C}">
                <a14:useLocalDpi xmlns:a14="http://schemas.microsoft.com/office/drawing/2010/main" val="0"/>
              </a:ext>
            </a:extLst>
          </a:blip>
          <a:srcRect l="9281" t="9106" r="22442" b="31347"/>
          <a:stretch/>
        </p:blipFill>
        <p:spPr>
          <a:xfrm>
            <a:off x="1219071" y="1402046"/>
            <a:ext cx="879114" cy="688667"/>
          </a:xfrm>
          <a:prstGeom prst="rect">
            <a:avLst/>
          </a:prstGeom>
        </p:spPr>
      </p:pic>
      <p:pic>
        <p:nvPicPr>
          <p:cNvPr id="36" name="Picture 35"/>
          <p:cNvPicPr>
            <a:picLocks noChangeAspect="1"/>
          </p:cNvPicPr>
          <p:nvPr/>
        </p:nvPicPr>
        <p:blipFill rotWithShape="1">
          <a:blip r:embed="rId8">
            <a:clrChange>
              <a:clrFrom>
                <a:srgbClr val="FFFFFF"/>
              </a:clrFrom>
              <a:clrTo>
                <a:srgbClr val="FFFFFF">
                  <a:alpha val="0"/>
                </a:srgbClr>
              </a:clrTo>
            </a:clrChange>
            <a:biLevel thresh="25000"/>
          </a:blip>
          <a:srcRect l="62046" t="41750" r="20530" b="27812"/>
          <a:stretch/>
        </p:blipFill>
        <p:spPr>
          <a:xfrm>
            <a:off x="834065" y="1412058"/>
            <a:ext cx="618464" cy="711199"/>
          </a:xfrm>
          <a:prstGeom prst="rect">
            <a:avLst/>
          </a:prstGeom>
        </p:spPr>
      </p:pic>
      <p:pic>
        <p:nvPicPr>
          <p:cNvPr id="37" name="Picture 3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39039" y="1252237"/>
            <a:ext cx="911228" cy="911228"/>
          </a:xfrm>
          <a:prstGeom prst="rect">
            <a:avLst/>
          </a:prstGeom>
          <a:noFill/>
          <a:ln>
            <a:noFill/>
          </a:ln>
        </p:spPr>
      </p:pic>
      <p:graphicFrame>
        <p:nvGraphicFramePr>
          <p:cNvPr id="58" name="Chart 57"/>
          <p:cNvGraphicFramePr>
            <a:graphicFrameLocks/>
          </p:cNvGraphicFramePr>
          <p:nvPr>
            <p:extLst>
              <p:ext uri="{D42A27DB-BD31-4B8C-83A1-F6EECF244321}">
                <p14:modId xmlns:p14="http://schemas.microsoft.com/office/powerpoint/2010/main" val="2828415666"/>
              </p:ext>
            </p:extLst>
          </p:nvPr>
        </p:nvGraphicFramePr>
        <p:xfrm>
          <a:off x="3170435" y="3572423"/>
          <a:ext cx="947747" cy="73906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1" name="Chart 60"/>
          <p:cNvGraphicFramePr>
            <a:graphicFrameLocks/>
          </p:cNvGraphicFramePr>
          <p:nvPr>
            <p:extLst>
              <p:ext uri="{D42A27DB-BD31-4B8C-83A1-F6EECF244321}">
                <p14:modId xmlns:p14="http://schemas.microsoft.com/office/powerpoint/2010/main" val="24218200"/>
              </p:ext>
            </p:extLst>
          </p:nvPr>
        </p:nvGraphicFramePr>
        <p:xfrm>
          <a:off x="3135382" y="5136744"/>
          <a:ext cx="947747" cy="658311"/>
        </p:xfrm>
        <a:graphic>
          <a:graphicData uri="http://schemas.openxmlformats.org/drawingml/2006/chart">
            <c:chart xmlns:c="http://schemas.openxmlformats.org/drawingml/2006/chart" xmlns:r="http://schemas.openxmlformats.org/officeDocument/2006/relationships" r:id="rId11"/>
          </a:graphicData>
        </a:graphic>
      </p:graphicFrame>
      <p:cxnSp>
        <p:nvCxnSpPr>
          <p:cNvPr id="56" name="Elbow Connector 55"/>
          <p:cNvCxnSpPr/>
          <p:nvPr/>
        </p:nvCxnSpPr>
        <p:spPr>
          <a:xfrm rot="16200000" flipV="1">
            <a:off x="10094148" y="4390945"/>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7" name="Elbow Connector 56"/>
          <p:cNvCxnSpPr/>
          <p:nvPr/>
        </p:nvCxnSpPr>
        <p:spPr>
          <a:xfrm rot="16200000" flipV="1">
            <a:off x="7177523" y="4381104"/>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Elbow Connector 58"/>
          <p:cNvCxnSpPr/>
          <p:nvPr/>
        </p:nvCxnSpPr>
        <p:spPr>
          <a:xfrm rot="16200000" flipV="1">
            <a:off x="3854029" y="4390944"/>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0" name="Elbow Connector 59"/>
          <p:cNvCxnSpPr/>
          <p:nvPr/>
        </p:nvCxnSpPr>
        <p:spPr>
          <a:xfrm rot="16200000" flipV="1">
            <a:off x="1109391" y="4403449"/>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350717" y="2491912"/>
            <a:ext cx="2386933" cy="646331"/>
          </a:xfrm>
          <a:prstGeom prst="rect">
            <a:avLst/>
          </a:prstGeom>
        </p:spPr>
        <p:txBody>
          <a:bodyPr wrap="square">
            <a:spAutoFit/>
          </a:bodyPr>
          <a:lstStyle/>
          <a:p>
            <a:pPr marL="342900" indent="-342900" fontAlgn="base">
              <a:spcBef>
                <a:spcPct val="0"/>
              </a:spcBef>
              <a:spcAft>
                <a:spcPct val="0"/>
              </a:spcAft>
              <a:buAutoNum type="arabicPeriod"/>
            </a:pPr>
            <a:r>
              <a:rPr lang="en-US" b="1" dirty="0" smtClean="0">
                <a:latin typeface="Sakkal Majalla" panose="02000000000000000000" pitchFamily="2" charset="-78"/>
                <a:cs typeface="Sakkal Majalla" panose="02000000000000000000" pitchFamily="2" charset="-78"/>
              </a:rPr>
              <a:t>Emiratization</a:t>
            </a:r>
          </a:p>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         (Strategic indicator) </a:t>
            </a:r>
            <a:endParaRPr lang="en-US" b="1" dirty="0">
              <a:latin typeface="Sakkal Majalla" panose="02000000000000000000" pitchFamily="2" charset="-78"/>
              <a:cs typeface="Sakkal Majalla" panose="02000000000000000000" pitchFamily="2" charset="-78"/>
            </a:endParaRPr>
          </a:p>
        </p:txBody>
      </p:sp>
      <p:sp>
        <p:nvSpPr>
          <p:cNvPr id="63" name="Rectangle 62"/>
          <p:cNvSpPr/>
          <p:nvPr/>
        </p:nvSpPr>
        <p:spPr>
          <a:xfrm>
            <a:off x="3219233" y="2491912"/>
            <a:ext cx="1532831" cy="369332"/>
          </a:xfrm>
          <a:prstGeom prst="rect">
            <a:avLst/>
          </a:prstGeom>
        </p:spPr>
        <p:txBody>
          <a:bodyPr wrap="square">
            <a:spAutoFit/>
          </a:bodyPr>
          <a:lstStyle/>
          <a:p>
            <a:pPr fontAlgn="base">
              <a:spcBef>
                <a:spcPct val="0"/>
              </a:spcBef>
              <a:spcAft>
                <a:spcPct val="0"/>
              </a:spcAft>
            </a:pPr>
            <a:r>
              <a:rPr lang="en-US" sz="1600" b="1" dirty="0" smtClean="0">
                <a:latin typeface="Sakkal Majalla" panose="02000000000000000000" pitchFamily="2" charset="-78"/>
                <a:cs typeface="Sakkal Majalla" panose="02000000000000000000" pitchFamily="2" charset="-78"/>
              </a:rPr>
              <a:t>2</a:t>
            </a:r>
            <a:r>
              <a:rPr lang="en-US" b="1" dirty="0">
                <a:latin typeface="Sakkal Majalla" panose="02000000000000000000" pitchFamily="2" charset="-78"/>
                <a:cs typeface="Sakkal Majalla" panose="02000000000000000000" pitchFamily="2" charset="-78"/>
              </a:rPr>
              <a:t>. </a:t>
            </a:r>
            <a:r>
              <a:rPr lang="en-US" b="1" dirty="0" smtClean="0">
                <a:latin typeface="Sakkal Majalla" panose="02000000000000000000" pitchFamily="2" charset="-78"/>
                <a:cs typeface="Sakkal Majalla" panose="02000000000000000000" pitchFamily="2" charset="-78"/>
              </a:rPr>
              <a:t>Turnover</a:t>
            </a:r>
            <a:endParaRPr lang="en-US" b="1" dirty="0">
              <a:latin typeface="Sakkal Majalla" panose="02000000000000000000" pitchFamily="2" charset="-78"/>
              <a:cs typeface="Sakkal Majalla" panose="02000000000000000000" pitchFamily="2" charset="-78"/>
            </a:endParaRPr>
          </a:p>
        </p:txBody>
      </p:sp>
      <p:sp>
        <p:nvSpPr>
          <p:cNvPr id="64" name="Rectangle 63"/>
          <p:cNvSpPr/>
          <p:nvPr/>
        </p:nvSpPr>
        <p:spPr>
          <a:xfrm>
            <a:off x="6032492" y="2543846"/>
            <a:ext cx="2186817" cy="369332"/>
          </a:xfrm>
          <a:prstGeom prst="rect">
            <a:avLst/>
          </a:prstGeom>
        </p:spPr>
        <p:txBody>
          <a:bodyPr wrap="non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3. Performance Evaluation</a:t>
            </a:r>
          </a:p>
        </p:txBody>
      </p:sp>
      <p:sp>
        <p:nvSpPr>
          <p:cNvPr id="65" name="Rectangle 64"/>
          <p:cNvSpPr/>
          <p:nvPr/>
        </p:nvSpPr>
        <p:spPr>
          <a:xfrm>
            <a:off x="9275313" y="2516628"/>
            <a:ext cx="2210860" cy="646331"/>
          </a:xfrm>
          <a:prstGeom prst="rect">
            <a:avLst/>
          </a:prstGeom>
        </p:spPr>
        <p:txBody>
          <a:bodyPr wrap="squar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4. </a:t>
            </a:r>
            <a:r>
              <a:rPr lang="en-US" b="1" dirty="0">
                <a:latin typeface="Sakkal Majalla" panose="02000000000000000000" pitchFamily="2" charset="-78"/>
                <a:cs typeface="Sakkal Majalla" panose="02000000000000000000" pitchFamily="2" charset="-78"/>
              </a:rPr>
              <a:t>Digital transformation in </a:t>
            </a:r>
            <a:r>
              <a:rPr lang="en-US" b="1" dirty="0" smtClean="0">
                <a:latin typeface="Sakkal Majalla" panose="02000000000000000000" pitchFamily="2" charset="-78"/>
                <a:cs typeface="Sakkal Majalla" panose="02000000000000000000" pitchFamily="2" charset="-78"/>
              </a:rPr>
              <a:t>recruitment</a:t>
            </a:r>
            <a:endParaRPr lang="en-US" b="1" dirty="0">
              <a:latin typeface="Sakkal Majalla" panose="02000000000000000000" pitchFamily="2" charset="-78"/>
              <a:cs typeface="Sakkal Majalla" panose="02000000000000000000" pitchFamily="2" charset="-78"/>
            </a:endParaRPr>
          </a:p>
        </p:txBody>
      </p:sp>
      <p:sp>
        <p:nvSpPr>
          <p:cNvPr id="66" name="Rectangle 65"/>
          <p:cNvSpPr/>
          <p:nvPr/>
        </p:nvSpPr>
        <p:spPr>
          <a:xfrm>
            <a:off x="9109737" y="3242665"/>
            <a:ext cx="2805871" cy="584775"/>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1600" b="1" dirty="0">
                <a:solidFill>
                  <a:srgbClr val="B68A35"/>
                </a:solidFill>
                <a:latin typeface="Sakkal Majalla" panose="02000000000000000000" pitchFamily="2" charset="-78"/>
                <a:cs typeface="Sakkal Majalla" panose="02000000000000000000" pitchFamily="2" charset="-78"/>
              </a:rPr>
              <a:t>Percentage of vacancies </a:t>
            </a:r>
            <a:r>
              <a:rPr lang="en-US" sz="1600" b="1" dirty="0" smtClean="0">
                <a:solidFill>
                  <a:srgbClr val="B68A35"/>
                </a:solidFill>
                <a:latin typeface="Sakkal Majalla" panose="02000000000000000000" pitchFamily="2" charset="-78"/>
                <a:cs typeface="Sakkal Majalla" panose="02000000000000000000" pitchFamily="2" charset="-78"/>
              </a:rPr>
              <a:t>posted </a:t>
            </a:r>
            <a:r>
              <a:rPr lang="en-US" sz="1600" b="1" dirty="0">
                <a:solidFill>
                  <a:srgbClr val="B68A35"/>
                </a:solidFill>
                <a:latin typeface="Sakkal Majalla" panose="02000000000000000000" pitchFamily="2" charset="-78"/>
                <a:cs typeface="Sakkal Majalla" panose="02000000000000000000" pitchFamily="2" charset="-78"/>
              </a:rPr>
              <a:t>through the </a:t>
            </a:r>
            <a:r>
              <a:rPr lang="en-US" sz="1600" b="1" dirty="0" smtClean="0">
                <a:solidFill>
                  <a:srgbClr val="B68A35"/>
                </a:solidFill>
                <a:latin typeface="Sakkal Majalla" panose="02000000000000000000" pitchFamily="2" charset="-78"/>
                <a:cs typeface="Sakkal Majalla" panose="02000000000000000000" pitchFamily="2" charset="-78"/>
              </a:rPr>
              <a:t>i-recruitment system</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67" name="Rectangle 66"/>
          <p:cNvSpPr/>
          <p:nvPr/>
        </p:nvSpPr>
        <p:spPr>
          <a:xfrm>
            <a:off x="9232375" y="4126163"/>
            <a:ext cx="2676713" cy="584775"/>
          </a:xfrm>
          <a:prstGeom prst="rect">
            <a:avLst/>
          </a:prstGeom>
        </p:spPr>
        <p:txBody>
          <a:bodyPr wrap="square">
            <a:spAutoFit/>
          </a:bodyPr>
          <a:lstStyle/>
          <a:p>
            <a:pPr marL="342900" indent="-342900" fontAlgn="base">
              <a:spcBef>
                <a:spcPct val="0"/>
              </a:spcBef>
              <a:spcAft>
                <a:spcPct val="0"/>
              </a:spcAft>
              <a:buFont typeface="+mj-lt"/>
              <a:buAutoNum type="arabicPeriod" startAt="2"/>
            </a:pPr>
            <a:r>
              <a:rPr lang="en-US" sz="1600" b="1" dirty="0">
                <a:solidFill>
                  <a:srgbClr val="B68A35"/>
                </a:solidFill>
                <a:latin typeface="Sakkal Majalla" panose="02000000000000000000" pitchFamily="2" charset="-78"/>
                <a:cs typeface="Sakkal Majalla" panose="02000000000000000000" pitchFamily="2" charset="-78"/>
              </a:rPr>
              <a:t>Percentage of </a:t>
            </a:r>
            <a:r>
              <a:rPr lang="en-US" sz="1600" b="1" dirty="0" smtClean="0">
                <a:solidFill>
                  <a:srgbClr val="B68A35"/>
                </a:solidFill>
                <a:latin typeface="Sakkal Majalla" panose="02000000000000000000" pitchFamily="2" charset="-78"/>
                <a:cs typeface="Sakkal Majalla" panose="02000000000000000000" pitchFamily="2" charset="-78"/>
              </a:rPr>
              <a:t>employees hired through i-recruitment </a:t>
            </a:r>
            <a:r>
              <a:rPr lang="en-US" sz="1600" b="1" dirty="0">
                <a:solidFill>
                  <a:srgbClr val="B68A35"/>
                </a:solidFill>
                <a:latin typeface="Sakkal Majalla" panose="02000000000000000000" pitchFamily="2" charset="-78"/>
                <a:cs typeface="Sakkal Majalla" panose="02000000000000000000" pitchFamily="2" charset="-78"/>
              </a:rPr>
              <a:t>system</a:t>
            </a:r>
          </a:p>
        </p:txBody>
      </p:sp>
      <p:sp>
        <p:nvSpPr>
          <p:cNvPr id="68" name="Rectangle 67"/>
          <p:cNvSpPr/>
          <p:nvPr/>
        </p:nvSpPr>
        <p:spPr>
          <a:xfrm>
            <a:off x="366721" y="3192291"/>
            <a:ext cx="2525373" cy="338554"/>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1600" b="1" dirty="0">
                <a:solidFill>
                  <a:srgbClr val="B68A35"/>
                </a:solidFill>
                <a:latin typeface="Sakkal Majalla" panose="02000000000000000000" pitchFamily="2" charset="-78"/>
                <a:cs typeface="Sakkal Majalla" panose="02000000000000000000" pitchFamily="2" charset="-78"/>
              </a:rPr>
              <a:t>Total </a:t>
            </a:r>
            <a:r>
              <a:rPr lang="en-US" sz="1600" b="1" dirty="0" smtClean="0">
                <a:solidFill>
                  <a:srgbClr val="B68A35"/>
                </a:solidFill>
                <a:latin typeface="Sakkal Majalla" panose="02000000000000000000" pitchFamily="2" charset="-78"/>
                <a:cs typeface="Sakkal Majalla" panose="02000000000000000000" pitchFamily="2" charset="-78"/>
              </a:rPr>
              <a:t>Emiratization </a:t>
            </a:r>
            <a:r>
              <a:rPr lang="en-US" sz="1600" b="1" dirty="0">
                <a:solidFill>
                  <a:srgbClr val="B68A35"/>
                </a:solidFill>
                <a:latin typeface="Sakkal Majalla" panose="02000000000000000000" pitchFamily="2" charset="-78"/>
                <a:cs typeface="Sakkal Majalla" panose="02000000000000000000" pitchFamily="2" charset="-78"/>
              </a:rPr>
              <a:t>Ratio</a:t>
            </a:r>
          </a:p>
        </p:txBody>
      </p:sp>
      <p:sp>
        <p:nvSpPr>
          <p:cNvPr id="69" name="Rectangle 68"/>
          <p:cNvSpPr/>
          <p:nvPr/>
        </p:nvSpPr>
        <p:spPr>
          <a:xfrm>
            <a:off x="339184" y="3624517"/>
            <a:ext cx="2525373" cy="584775"/>
          </a:xfrm>
          <a:prstGeom prst="rect">
            <a:avLst/>
          </a:prstGeom>
        </p:spPr>
        <p:txBody>
          <a:bodyPr wrap="square">
            <a:spAutoFit/>
          </a:bodyPr>
          <a:lstStyle/>
          <a:p>
            <a:pPr marL="342900" indent="-342900" fontAlgn="base">
              <a:spcBef>
                <a:spcPct val="0"/>
              </a:spcBef>
              <a:spcAft>
                <a:spcPct val="0"/>
              </a:spcAft>
              <a:buFont typeface="+mj-lt"/>
              <a:buAutoNum type="arabicPeriod" startAt="2"/>
            </a:pPr>
            <a:r>
              <a:rPr lang="en-US" sz="1600" b="1" dirty="0" smtClean="0">
                <a:solidFill>
                  <a:srgbClr val="B68A35"/>
                </a:solidFill>
                <a:latin typeface="Sakkal Majalla" panose="02000000000000000000" pitchFamily="2" charset="-78"/>
                <a:cs typeface="Sakkal Majalla" panose="02000000000000000000" pitchFamily="2" charset="-78"/>
              </a:rPr>
              <a:t>The achieved Emiratization percentage vs targeted ratio</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70" name="Rectangle 69"/>
          <p:cNvSpPr/>
          <p:nvPr/>
        </p:nvSpPr>
        <p:spPr>
          <a:xfrm>
            <a:off x="329647" y="4290934"/>
            <a:ext cx="2525373" cy="584775"/>
          </a:xfrm>
          <a:prstGeom prst="rect">
            <a:avLst/>
          </a:prstGeom>
        </p:spPr>
        <p:txBody>
          <a:bodyPr wrap="square">
            <a:spAutoFit/>
          </a:bodyPr>
          <a:lstStyle/>
          <a:p>
            <a:pPr marL="342900" indent="-342900" fontAlgn="base">
              <a:spcBef>
                <a:spcPct val="0"/>
              </a:spcBef>
              <a:spcAft>
                <a:spcPct val="0"/>
              </a:spcAft>
              <a:buFont typeface="+mj-lt"/>
              <a:buAutoNum type="arabicPeriod" startAt="3"/>
            </a:pPr>
            <a:r>
              <a:rPr lang="en-US" sz="1600" b="1" dirty="0">
                <a:solidFill>
                  <a:srgbClr val="B68A35"/>
                </a:solidFill>
                <a:latin typeface="Sakkal Majalla" panose="02000000000000000000" pitchFamily="2" charset="-78"/>
                <a:cs typeface="Sakkal Majalla" panose="02000000000000000000" pitchFamily="2" charset="-78"/>
              </a:rPr>
              <a:t>Percentage of the increase  in </a:t>
            </a:r>
            <a:r>
              <a:rPr lang="en-US" sz="1600" b="1" dirty="0" smtClean="0">
                <a:solidFill>
                  <a:srgbClr val="B68A35"/>
                </a:solidFill>
                <a:latin typeface="Sakkal Majalla" panose="02000000000000000000" pitchFamily="2" charset="-78"/>
                <a:cs typeface="Sakkal Majalla" panose="02000000000000000000" pitchFamily="2" charset="-78"/>
              </a:rPr>
              <a:t>the number of UAE nationals</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71" name="Rectangle 70"/>
          <p:cNvSpPr/>
          <p:nvPr/>
        </p:nvSpPr>
        <p:spPr>
          <a:xfrm>
            <a:off x="302486" y="4927225"/>
            <a:ext cx="2525373" cy="584775"/>
          </a:xfrm>
          <a:prstGeom prst="rect">
            <a:avLst/>
          </a:prstGeom>
        </p:spPr>
        <p:txBody>
          <a:bodyPr wrap="square">
            <a:spAutoFit/>
          </a:bodyPr>
          <a:lstStyle/>
          <a:p>
            <a:pPr marL="342900" indent="-342900" fontAlgn="base">
              <a:spcBef>
                <a:spcPct val="0"/>
              </a:spcBef>
              <a:spcAft>
                <a:spcPct val="0"/>
              </a:spcAft>
              <a:buFont typeface="+mj-lt"/>
              <a:buAutoNum type="arabicPeriod" startAt="4"/>
            </a:pPr>
            <a:r>
              <a:rPr lang="en-US" sz="1600" b="1" dirty="0">
                <a:solidFill>
                  <a:srgbClr val="B68A35"/>
                </a:solidFill>
                <a:latin typeface="Sakkal Majalla" panose="02000000000000000000" pitchFamily="2" charset="-78"/>
                <a:cs typeface="Sakkal Majalla" panose="02000000000000000000" pitchFamily="2" charset="-78"/>
              </a:rPr>
              <a:t>Percentage of </a:t>
            </a:r>
            <a:r>
              <a:rPr lang="en-US" sz="1600" b="1" dirty="0" smtClean="0">
                <a:solidFill>
                  <a:srgbClr val="B68A35"/>
                </a:solidFill>
                <a:latin typeface="Sakkal Majalla" panose="02000000000000000000" pitchFamily="2" charset="-78"/>
                <a:cs typeface="Sakkal Majalla" panose="02000000000000000000" pitchFamily="2" charset="-78"/>
              </a:rPr>
              <a:t>UAE national employees </a:t>
            </a:r>
            <a:r>
              <a:rPr lang="en-US" sz="1600" b="1" dirty="0">
                <a:solidFill>
                  <a:srgbClr val="B68A35"/>
                </a:solidFill>
                <a:latin typeface="Sakkal Majalla" panose="02000000000000000000" pitchFamily="2" charset="-78"/>
                <a:cs typeface="Sakkal Majalla" panose="02000000000000000000" pitchFamily="2" charset="-78"/>
              </a:rPr>
              <a:t>in </a:t>
            </a:r>
            <a:r>
              <a:rPr lang="en-US" sz="1600" b="1" dirty="0" smtClean="0">
                <a:solidFill>
                  <a:srgbClr val="B68A35"/>
                </a:solidFill>
                <a:latin typeface="Sakkal Majalla" panose="02000000000000000000" pitchFamily="2" charset="-78"/>
                <a:cs typeface="Sakkal Majalla" panose="02000000000000000000" pitchFamily="2" charset="-78"/>
              </a:rPr>
              <a:t>critical </a:t>
            </a:r>
            <a:r>
              <a:rPr lang="en-US" sz="1600" b="1" dirty="0">
                <a:solidFill>
                  <a:srgbClr val="B68A35"/>
                </a:solidFill>
                <a:latin typeface="Sakkal Majalla" panose="02000000000000000000" pitchFamily="2" charset="-78"/>
                <a:cs typeface="Sakkal Majalla" panose="02000000000000000000" pitchFamily="2" charset="-78"/>
              </a:rPr>
              <a:t>Jobs</a:t>
            </a:r>
          </a:p>
        </p:txBody>
      </p:sp>
      <p:sp>
        <p:nvSpPr>
          <p:cNvPr id="72" name="Rectangle 71"/>
          <p:cNvSpPr/>
          <p:nvPr/>
        </p:nvSpPr>
        <p:spPr>
          <a:xfrm>
            <a:off x="337080" y="5581810"/>
            <a:ext cx="2525373" cy="584775"/>
          </a:xfrm>
          <a:prstGeom prst="rect">
            <a:avLst/>
          </a:prstGeom>
        </p:spPr>
        <p:txBody>
          <a:bodyPr wrap="square">
            <a:spAutoFit/>
          </a:bodyPr>
          <a:lstStyle/>
          <a:p>
            <a:pPr marL="342900" indent="-342900" fontAlgn="base">
              <a:spcBef>
                <a:spcPct val="0"/>
              </a:spcBef>
              <a:spcAft>
                <a:spcPct val="0"/>
              </a:spcAft>
              <a:buFont typeface="+mj-lt"/>
              <a:buAutoNum type="arabicPeriod" startAt="5"/>
            </a:pPr>
            <a:r>
              <a:rPr lang="en-US" sz="1600" b="1" dirty="0">
                <a:solidFill>
                  <a:srgbClr val="B68A35"/>
                </a:solidFill>
                <a:latin typeface="Sakkal Majalla" panose="02000000000000000000" pitchFamily="2" charset="-78"/>
                <a:cs typeface="Sakkal Majalla" panose="02000000000000000000" pitchFamily="2" charset="-78"/>
              </a:rPr>
              <a:t>Percentage of </a:t>
            </a:r>
            <a:r>
              <a:rPr lang="en-US" sz="1600" b="1" dirty="0" smtClean="0">
                <a:solidFill>
                  <a:srgbClr val="B68A35"/>
                </a:solidFill>
                <a:latin typeface="Sakkal Majalla" panose="02000000000000000000" pitchFamily="2" charset="-78"/>
                <a:cs typeface="Sakkal Majalla" panose="02000000000000000000" pitchFamily="2" charset="-78"/>
              </a:rPr>
              <a:t>UAE national employees </a:t>
            </a:r>
            <a:r>
              <a:rPr lang="en-US" sz="1600" b="1" dirty="0">
                <a:solidFill>
                  <a:srgbClr val="B68A35"/>
                </a:solidFill>
                <a:latin typeface="Sakkal Majalla" panose="02000000000000000000" pitchFamily="2" charset="-78"/>
                <a:cs typeface="Sakkal Majalla" panose="02000000000000000000" pitchFamily="2" charset="-78"/>
              </a:rPr>
              <a:t>in </a:t>
            </a:r>
            <a:r>
              <a:rPr lang="en-US" sz="1600" b="1" dirty="0" smtClean="0">
                <a:solidFill>
                  <a:srgbClr val="B68A35"/>
                </a:solidFill>
                <a:latin typeface="Sakkal Majalla" panose="02000000000000000000" pitchFamily="2" charset="-78"/>
                <a:cs typeface="Sakkal Majalla" panose="02000000000000000000" pitchFamily="2" charset="-78"/>
              </a:rPr>
              <a:t>core jobs</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74" name="Rectangle 73"/>
          <p:cNvSpPr/>
          <p:nvPr/>
        </p:nvSpPr>
        <p:spPr>
          <a:xfrm>
            <a:off x="3153369" y="3102861"/>
            <a:ext cx="2525373" cy="338554"/>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1600" b="1" dirty="0" smtClean="0">
                <a:solidFill>
                  <a:srgbClr val="B68A35"/>
                </a:solidFill>
                <a:latin typeface="Sakkal Majalla" panose="02000000000000000000" pitchFamily="2" charset="-78"/>
                <a:cs typeface="Sakkal Majalla" panose="02000000000000000000" pitchFamily="2" charset="-78"/>
              </a:rPr>
              <a:t>Turnover Rate</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75" name="Rectangle 74"/>
          <p:cNvSpPr/>
          <p:nvPr/>
        </p:nvSpPr>
        <p:spPr>
          <a:xfrm>
            <a:off x="3107138" y="3542023"/>
            <a:ext cx="2677874" cy="830997"/>
          </a:xfrm>
          <a:prstGeom prst="rect">
            <a:avLst/>
          </a:prstGeom>
        </p:spPr>
        <p:txBody>
          <a:bodyPr wrap="square">
            <a:spAutoFit/>
          </a:bodyPr>
          <a:lstStyle/>
          <a:p>
            <a:pPr marL="342900" indent="-342900" fontAlgn="base">
              <a:spcBef>
                <a:spcPct val="0"/>
              </a:spcBef>
              <a:spcAft>
                <a:spcPct val="0"/>
              </a:spcAft>
              <a:buFont typeface="+mj-lt"/>
              <a:buAutoNum type="arabicPeriod" startAt="2"/>
            </a:pPr>
            <a:r>
              <a:rPr lang="en-US" sz="1600" b="1" dirty="0" smtClean="0">
                <a:solidFill>
                  <a:srgbClr val="B68A35"/>
                </a:solidFill>
                <a:latin typeface="Sakkal Majalla" panose="02000000000000000000" pitchFamily="2" charset="-78"/>
                <a:cs typeface="Sakkal Majalla" panose="02000000000000000000" pitchFamily="2" charset="-78"/>
              </a:rPr>
              <a:t>Turnover rate for new employees (service period ≤1 year)</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76" name="Rectangle 75"/>
          <p:cNvSpPr/>
          <p:nvPr/>
        </p:nvSpPr>
        <p:spPr>
          <a:xfrm>
            <a:off x="3089134" y="4398299"/>
            <a:ext cx="2525373" cy="830997"/>
          </a:xfrm>
          <a:prstGeom prst="rect">
            <a:avLst/>
          </a:prstGeom>
        </p:spPr>
        <p:txBody>
          <a:bodyPr wrap="square">
            <a:spAutoFit/>
          </a:bodyPr>
          <a:lstStyle/>
          <a:p>
            <a:pPr marL="342900" indent="-342900" fontAlgn="base">
              <a:spcBef>
                <a:spcPct val="0"/>
              </a:spcBef>
              <a:spcAft>
                <a:spcPct val="0"/>
              </a:spcAft>
              <a:buFont typeface="+mj-lt"/>
              <a:buAutoNum type="arabicPeriod" startAt="3"/>
            </a:pPr>
            <a:r>
              <a:rPr lang="en-US" sz="1600" b="1" dirty="0" smtClean="0">
                <a:solidFill>
                  <a:srgbClr val="B68A35"/>
                </a:solidFill>
                <a:latin typeface="Sakkal Majalla" panose="02000000000000000000" pitchFamily="2" charset="-78"/>
                <a:cs typeface="Sakkal Majalla" panose="02000000000000000000" pitchFamily="2" charset="-78"/>
              </a:rPr>
              <a:t>Turnover rate of employees with PMS rate of </a:t>
            </a:r>
            <a:r>
              <a:rPr lang="en-US" sz="1600" b="1" dirty="0" smtClean="0">
                <a:solidFill>
                  <a:srgbClr val="B68A35"/>
                </a:solidFill>
                <a:latin typeface="Sakkal Majalla" panose="02000000000000000000" pitchFamily="2" charset="-78"/>
                <a:cs typeface="Sakkal Majalla" panose="02000000000000000000" pitchFamily="2" charset="-78"/>
              </a:rPr>
              <a:t>exceed expectation and </a:t>
            </a:r>
            <a:r>
              <a:rPr lang="en-US" sz="1600" b="1" dirty="0" smtClean="0">
                <a:solidFill>
                  <a:srgbClr val="B68A35"/>
                </a:solidFill>
                <a:latin typeface="Sakkal Majalla" panose="02000000000000000000" pitchFamily="2" charset="-78"/>
                <a:cs typeface="Sakkal Majalla" panose="02000000000000000000" pitchFamily="2" charset="-78"/>
              </a:rPr>
              <a:t>above</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78" name="Rectangle 77"/>
          <p:cNvSpPr/>
          <p:nvPr/>
        </p:nvSpPr>
        <p:spPr>
          <a:xfrm>
            <a:off x="5830912" y="2887445"/>
            <a:ext cx="3168862" cy="830997"/>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1600" b="1" dirty="0">
                <a:solidFill>
                  <a:srgbClr val="B68A35"/>
                </a:solidFill>
                <a:latin typeface="Sakkal Majalla" panose="02000000000000000000" pitchFamily="2" charset="-78"/>
                <a:cs typeface="Sakkal Majalla" panose="02000000000000000000" pitchFamily="2" charset="-78"/>
              </a:rPr>
              <a:t>Percentage of </a:t>
            </a:r>
            <a:r>
              <a:rPr lang="en-US" sz="1600" b="1" dirty="0" smtClean="0">
                <a:solidFill>
                  <a:srgbClr val="B68A35"/>
                </a:solidFill>
                <a:latin typeface="Sakkal Majalla" panose="02000000000000000000" pitchFamily="2" charset="-78"/>
                <a:cs typeface="Sakkal Majalla" panose="02000000000000000000" pitchFamily="2" charset="-78"/>
              </a:rPr>
              <a:t> personal objectives derived </a:t>
            </a:r>
            <a:r>
              <a:rPr lang="en-US" sz="1600" b="1" dirty="0">
                <a:solidFill>
                  <a:srgbClr val="B68A35"/>
                </a:solidFill>
                <a:latin typeface="Sakkal Majalla" panose="02000000000000000000" pitchFamily="2" charset="-78"/>
                <a:cs typeface="Sakkal Majalla" panose="02000000000000000000" pitchFamily="2" charset="-78"/>
              </a:rPr>
              <a:t>from the </a:t>
            </a:r>
            <a:r>
              <a:rPr lang="en-US" sz="1600" b="1" dirty="0" smtClean="0">
                <a:solidFill>
                  <a:srgbClr val="B68A35"/>
                </a:solidFill>
                <a:latin typeface="Sakkal Majalla" panose="02000000000000000000" pitchFamily="2" charset="-78"/>
                <a:cs typeface="Sakkal Majalla" panose="02000000000000000000" pitchFamily="2" charset="-78"/>
              </a:rPr>
              <a:t>SMART objectives  </a:t>
            </a:r>
            <a:r>
              <a:rPr lang="en-US" sz="1600" b="1" dirty="0">
                <a:solidFill>
                  <a:srgbClr val="B68A35"/>
                </a:solidFill>
                <a:latin typeface="Sakkal Majalla" panose="02000000000000000000" pitchFamily="2" charset="-78"/>
                <a:cs typeface="Sakkal Majalla" panose="02000000000000000000" pitchFamily="2" charset="-78"/>
              </a:rPr>
              <a:t>Bank</a:t>
            </a:r>
          </a:p>
        </p:txBody>
      </p:sp>
      <p:sp>
        <p:nvSpPr>
          <p:cNvPr id="79" name="Rectangle 78"/>
          <p:cNvSpPr/>
          <p:nvPr/>
        </p:nvSpPr>
        <p:spPr>
          <a:xfrm>
            <a:off x="5871046" y="3784535"/>
            <a:ext cx="2683851" cy="584775"/>
          </a:xfrm>
          <a:prstGeom prst="rect">
            <a:avLst/>
          </a:prstGeom>
        </p:spPr>
        <p:txBody>
          <a:bodyPr wrap="square">
            <a:spAutoFit/>
          </a:bodyPr>
          <a:lstStyle/>
          <a:p>
            <a:pPr marL="342900" indent="-342900" fontAlgn="base">
              <a:spcBef>
                <a:spcPct val="0"/>
              </a:spcBef>
              <a:spcAft>
                <a:spcPct val="0"/>
              </a:spcAft>
              <a:buFont typeface="+mj-lt"/>
              <a:buAutoNum type="arabicPeriod" startAt="2"/>
            </a:pPr>
            <a:r>
              <a:rPr lang="en-US" sz="1600" b="1" dirty="0" smtClean="0">
                <a:solidFill>
                  <a:srgbClr val="B68A35"/>
                </a:solidFill>
                <a:latin typeface="Sakkal Majalla" panose="02000000000000000000" pitchFamily="2" charset="-78"/>
                <a:cs typeface="Sakkal Majalla" panose="02000000000000000000" pitchFamily="2" charset="-78"/>
              </a:rPr>
              <a:t>Percentage of completion of PMS phases</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80" name="Rectangle 79"/>
          <p:cNvSpPr/>
          <p:nvPr/>
        </p:nvSpPr>
        <p:spPr>
          <a:xfrm>
            <a:off x="5890160" y="4371011"/>
            <a:ext cx="2981178" cy="830997"/>
          </a:xfrm>
          <a:prstGeom prst="rect">
            <a:avLst/>
          </a:prstGeom>
        </p:spPr>
        <p:txBody>
          <a:bodyPr wrap="square">
            <a:spAutoFit/>
          </a:bodyPr>
          <a:lstStyle/>
          <a:p>
            <a:pPr marL="342900" indent="-342900" fontAlgn="base">
              <a:spcBef>
                <a:spcPct val="0"/>
              </a:spcBef>
              <a:spcAft>
                <a:spcPct val="0"/>
              </a:spcAft>
              <a:buFont typeface="+mj-lt"/>
              <a:buAutoNum type="arabicPeriod" startAt="3"/>
            </a:pPr>
            <a:r>
              <a:rPr lang="en-US" sz="1600" b="1" dirty="0" smtClean="0">
                <a:solidFill>
                  <a:srgbClr val="B68A35"/>
                </a:solidFill>
                <a:latin typeface="Sakkal Majalla" panose="02000000000000000000" pitchFamily="2" charset="-78"/>
                <a:cs typeface="Sakkal Majalla" panose="02000000000000000000" pitchFamily="2" charset="-78"/>
              </a:rPr>
              <a:t>Percentage of new employees with PMS rate of </a:t>
            </a:r>
            <a:r>
              <a:rPr lang="en-US" sz="1600" b="1" dirty="0">
                <a:solidFill>
                  <a:srgbClr val="B68A35"/>
                </a:solidFill>
                <a:latin typeface="Sakkal Majalla" panose="02000000000000000000" pitchFamily="2" charset="-78"/>
                <a:cs typeface="Sakkal Majalla" panose="02000000000000000000" pitchFamily="2" charset="-78"/>
              </a:rPr>
              <a:t>exceed expectation </a:t>
            </a:r>
            <a:r>
              <a:rPr lang="en-US" sz="1600" b="1" dirty="0" smtClean="0">
                <a:solidFill>
                  <a:srgbClr val="B68A35"/>
                </a:solidFill>
                <a:latin typeface="Sakkal Majalla" panose="02000000000000000000" pitchFamily="2" charset="-78"/>
                <a:cs typeface="Sakkal Majalla" panose="02000000000000000000" pitchFamily="2" charset="-78"/>
              </a:rPr>
              <a:t>and above</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81" name="Rectangle 80"/>
          <p:cNvSpPr/>
          <p:nvPr/>
        </p:nvSpPr>
        <p:spPr>
          <a:xfrm>
            <a:off x="5913428" y="5038475"/>
            <a:ext cx="2841640" cy="584775"/>
          </a:xfrm>
          <a:prstGeom prst="rect">
            <a:avLst/>
          </a:prstGeom>
        </p:spPr>
        <p:txBody>
          <a:bodyPr wrap="square">
            <a:spAutoFit/>
          </a:bodyPr>
          <a:lstStyle/>
          <a:p>
            <a:pPr marL="342900" indent="-342900" fontAlgn="base">
              <a:spcBef>
                <a:spcPct val="0"/>
              </a:spcBef>
              <a:spcAft>
                <a:spcPct val="0"/>
              </a:spcAft>
              <a:buFont typeface="+mj-lt"/>
              <a:buAutoNum type="arabicPeriod" startAt="4"/>
            </a:pPr>
            <a:r>
              <a:rPr lang="en-US" sz="1600" b="1" dirty="0">
                <a:solidFill>
                  <a:srgbClr val="B68A35"/>
                </a:solidFill>
                <a:latin typeface="Sakkal Majalla" panose="02000000000000000000" pitchFamily="2" charset="-78"/>
                <a:cs typeface="Sakkal Majalla" panose="02000000000000000000" pitchFamily="2" charset="-78"/>
              </a:rPr>
              <a:t>Percentage of </a:t>
            </a:r>
            <a:r>
              <a:rPr lang="en-US" sz="1600" b="1" dirty="0" smtClean="0">
                <a:solidFill>
                  <a:srgbClr val="B68A35"/>
                </a:solidFill>
                <a:latin typeface="Sakkal Majalla" panose="02000000000000000000" pitchFamily="2" charset="-78"/>
                <a:cs typeface="Sakkal Majalla" panose="02000000000000000000" pitchFamily="2" charset="-78"/>
              </a:rPr>
              <a:t>promoted employees</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82" name="Rectangle 81"/>
          <p:cNvSpPr/>
          <p:nvPr/>
        </p:nvSpPr>
        <p:spPr>
          <a:xfrm>
            <a:off x="5949197" y="5696026"/>
            <a:ext cx="3021398" cy="1077218"/>
          </a:xfrm>
          <a:prstGeom prst="rect">
            <a:avLst/>
          </a:prstGeom>
        </p:spPr>
        <p:txBody>
          <a:bodyPr wrap="square">
            <a:spAutoFit/>
          </a:bodyPr>
          <a:lstStyle/>
          <a:p>
            <a:pPr marL="342900" indent="-342900" fontAlgn="base">
              <a:spcBef>
                <a:spcPct val="0"/>
              </a:spcBef>
              <a:spcAft>
                <a:spcPct val="0"/>
              </a:spcAft>
              <a:buFont typeface="+mj-lt"/>
              <a:buAutoNum type="arabicPeriod" startAt="5"/>
            </a:pPr>
            <a:r>
              <a:rPr lang="en-US" sz="1600" b="1" dirty="0" smtClean="0">
                <a:solidFill>
                  <a:srgbClr val="B68A35"/>
                </a:solidFill>
                <a:latin typeface="Sakkal Majalla" panose="02000000000000000000" pitchFamily="2" charset="-78"/>
                <a:cs typeface="Sakkal Majalla" panose="02000000000000000000" pitchFamily="2" charset="-78"/>
              </a:rPr>
              <a:t>Percentage of employees with PMS rate of </a:t>
            </a:r>
            <a:r>
              <a:rPr lang="en-US" sz="1600" b="1" dirty="0">
                <a:solidFill>
                  <a:srgbClr val="B68A35"/>
                </a:solidFill>
                <a:latin typeface="Sakkal Majalla" panose="02000000000000000000" pitchFamily="2" charset="-78"/>
                <a:cs typeface="Sakkal Majalla" panose="02000000000000000000" pitchFamily="2" charset="-78"/>
              </a:rPr>
              <a:t>exceed expectation </a:t>
            </a:r>
            <a:r>
              <a:rPr lang="en-US" sz="1600" b="1" dirty="0" smtClean="0">
                <a:solidFill>
                  <a:srgbClr val="B68A35"/>
                </a:solidFill>
                <a:latin typeface="Sakkal Majalla" panose="02000000000000000000" pitchFamily="2" charset="-78"/>
                <a:cs typeface="Sakkal Majalla" panose="02000000000000000000" pitchFamily="2" charset="-78"/>
              </a:rPr>
              <a:t>and above from total number </a:t>
            </a:r>
            <a:r>
              <a:rPr lang="en-US" sz="1600" b="1" u="sng" dirty="0" smtClean="0">
                <a:solidFill>
                  <a:srgbClr val="B68A35"/>
                </a:solidFill>
                <a:latin typeface="Sakkal Majalla" panose="02000000000000000000" pitchFamily="2" charset="-78"/>
                <a:cs typeface="Sakkal Majalla" panose="02000000000000000000" pitchFamily="2" charset="-78"/>
              </a:rPr>
              <a:t>of promoted </a:t>
            </a:r>
            <a:r>
              <a:rPr lang="en-US" sz="1600" b="1" dirty="0" smtClean="0">
                <a:solidFill>
                  <a:srgbClr val="B68A35"/>
                </a:solidFill>
                <a:latin typeface="Sakkal Majalla" panose="02000000000000000000" pitchFamily="2" charset="-78"/>
                <a:cs typeface="Sakkal Majalla" panose="02000000000000000000" pitchFamily="2" charset="-78"/>
              </a:rPr>
              <a:t>employees</a:t>
            </a:r>
            <a:endParaRPr lang="en-US" sz="1600" b="1" dirty="0">
              <a:solidFill>
                <a:srgbClr val="B68A35"/>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0981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91809" y="6386239"/>
            <a:ext cx="470794" cy="365125"/>
          </a:xfrm>
          <a:solidFill>
            <a:srgbClr val="B68A35"/>
          </a:solidFill>
        </p:spPr>
        <p:txBody>
          <a:bodyPr/>
          <a:lstStyle/>
          <a:p>
            <a:pPr algn="ctr"/>
            <a:fld id="{56427F38-63A5-4D63-9399-D970397CA46A}" type="slidenum">
              <a:rPr lang="en-US" smtClean="0">
                <a:solidFill>
                  <a:schemeClr val="bg1"/>
                </a:solidFill>
              </a:rPr>
              <a:pPr algn="ctr"/>
              <a:t>21</a:t>
            </a:fld>
            <a:endParaRPr lang="en-US" dirty="0">
              <a:solidFill>
                <a:schemeClr val="bg1"/>
              </a:solidFill>
            </a:endParaRPr>
          </a:p>
        </p:txBody>
      </p:sp>
      <p:sp>
        <p:nvSpPr>
          <p:cNvPr id="3" name="Round Same Side Corner Rectangle 2"/>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127859" y="592097"/>
            <a:ext cx="2624437" cy="461665"/>
          </a:xfrm>
          <a:prstGeom prst="rect">
            <a:avLst/>
          </a:prstGeom>
        </p:spPr>
        <p:txBody>
          <a:bodyPr wrap="none">
            <a:spAutoFit/>
          </a:bodyPr>
          <a:lstStyle/>
          <a:p>
            <a:pPr algn="ctr" rtl="1" fontAlgn="base">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Emiratization indicators</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69081" y="2024021"/>
            <a:ext cx="10622291" cy="454478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r" rtl="1">
              <a:lnSpc>
                <a:spcPct val="150000"/>
              </a:lnSpc>
              <a:buFont typeface="Arial" panose="020B0604020202020204" pitchFamily="34" charset="0"/>
              <a:buChar char="•"/>
            </a:pPr>
            <a:endParaRPr lang="ar-AE" dirty="0">
              <a:solidFill>
                <a:prstClr val="black"/>
              </a:solidFill>
              <a:latin typeface="Sakkal Majalla" panose="02000000000000000000" pitchFamily="2" charset="-78"/>
              <a:cs typeface="Sakkal Majalla" panose="02000000000000000000" pitchFamily="2" charset="-78"/>
            </a:endParaRPr>
          </a:p>
          <a:p>
            <a:pPr algn="just" rtl="1"/>
            <a:endParaRPr lang="en-US" dirty="0">
              <a:solidFill>
                <a:prstClr val="black"/>
              </a:solidFill>
              <a:latin typeface="Sakkal Majalla" panose="02000000000000000000" pitchFamily="2" charset="-78"/>
              <a:cs typeface="Sakkal Majalla" panose="02000000000000000000" pitchFamily="2" charset="-78"/>
            </a:endParaRPr>
          </a:p>
        </p:txBody>
      </p:sp>
      <p:sp>
        <p:nvSpPr>
          <p:cNvPr id="12" name="TextBox 11"/>
          <p:cNvSpPr txBox="1"/>
          <p:nvPr/>
        </p:nvSpPr>
        <p:spPr>
          <a:xfrm>
            <a:off x="369081" y="2400967"/>
            <a:ext cx="9895381" cy="3539430"/>
          </a:xfrm>
          <a:prstGeom prst="rect">
            <a:avLst/>
          </a:prstGeom>
          <a:noFill/>
        </p:spPr>
        <p:txBody>
          <a:bodyPr wrap="square" rtlCol="0">
            <a:spAutoFit/>
          </a:bodyPr>
          <a:lstStyle/>
          <a:p>
            <a:pPr marL="285750" indent="-285750">
              <a:buClr>
                <a:srgbClr val="B68A35"/>
              </a:buClr>
              <a:buFont typeface="Wingdings" panose="05000000000000000000" pitchFamily="2" charset="2"/>
              <a:buChar char="Ø"/>
            </a:pPr>
            <a:r>
              <a:rPr lang="en-US" sz="1600" dirty="0">
                <a:latin typeface="Sakkal Majalla" panose="02000000000000000000" pitchFamily="2" charset="-78"/>
                <a:cs typeface="Sakkal Majalla" panose="02000000000000000000" pitchFamily="2" charset="-78"/>
              </a:rPr>
              <a:t>This indicator measures the percentage of national employees in the </a:t>
            </a:r>
            <a:r>
              <a:rPr lang="en-US" sz="1600" dirty="0" smtClean="0">
                <a:latin typeface="Sakkal Majalla" panose="02000000000000000000" pitchFamily="2" charset="-78"/>
                <a:cs typeface="Sakkal Majalla" panose="02000000000000000000" pitchFamily="2" charset="-78"/>
              </a:rPr>
              <a:t>entity. This KPI reflects </a:t>
            </a:r>
            <a:r>
              <a:rPr lang="en-US" sz="1600" dirty="0">
                <a:latin typeface="Sakkal Majalla" panose="02000000000000000000" pitchFamily="2" charset="-78"/>
                <a:cs typeface="Sakkal Majalla" panose="02000000000000000000" pitchFamily="2" charset="-78"/>
              </a:rPr>
              <a:t>the extent to which the entity applies the </a:t>
            </a:r>
            <a:r>
              <a:rPr lang="en-US" sz="1600" dirty="0" smtClean="0">
                <a:latin typeface="Sakkal Majalla" panose="02000000000000000000" pitchFamily="2" charset="-78"/>
                <a:cs typeface="Sakkal Majalla" panose="02000000000000000000" pitchFamily="2" charset="-78"/>
              </a:rPr>
              <a:t>Emiratization </a:t>
            </a:r>
            <a:r>
              <a:rPr lang="en-US" sz="1600" dirty="0">
                <a:latin typeface="Sakkal Majalla" panose="02000000000000000000" pitchFamily="2" charset="-78"/>
                <a:cs typeface="Sakkal Majalla" panose="02000000000000000000" pitchFamily="2" charset="-78"/>
              </a:rPr>
              <a:t>plans and the policies related to the development of national </a:t>
            </a:r>
            <a:r>
              <a:rPr lang="en-US" sz="1600" dirty="0" smtClean="0">
                <a:latin typeface="Sakkal Majalla" panose="02000000000000000000" pitchFamily="2" charset="-78"/>
                <a:cs typeface="Sakkal Majalla" panose="02000000000000000000" pitchFamily="2" charset="-78"/>
              </a:rPr>
              <a:t>employees. </a:t>
            </a:r>
            <a:r>
              <a:rPr lang="en-US" sz="1600" dirty="0">
                <a:latin typeface="Sakkal Majalla" panose="02000000000000000000" pitchFamily="2" charset="-78"/>
                <a:cs typeface="Sakkal Majalla" panose="02000000000000000000" pitchFamily="2" charset="-78"/>
              </a:rPr>
              <a:t>The </a:t>
            </a:r>
            <a:r>
              <a:rPr lang="en-US" sz="1600" dirty="0" smtClean="0">
                <a:latin typeface="Sakkal Majalla" panose="02000000000000000000" pitchFamily="2" charset="-78"/>
                <a:cs typeface="Sakkal Majalla" panose="02000000000000000000" pitchFamily="2" charset="-78"/>
              </a:rPr>
              <a:t>indicator also </a:t>
            </a:r>
            <a:r>
              <a:rPr lang="en-US" sz="1600" dirty="0">
                <a:latin typeface="Sakkal Majalla" panose="02000000000000000000" pitchFamily="2" charset="-78"/>
                <a:cs typeface="Sakkal Majalla" panose="02000000000000000000" pitchFamily="2" charset="-78"/>
              </a:rPr>
              <a:t>reflects the success of the </a:t>
            </a:r>
            <a:r>
              <a:rPr lang="en-US" sz="1600" dirty="0" smtClean="0">
                <a:latin typeface="Sakkal Majalla" panose="02000000000000000000" pitchFamily="2" charset="-78"/>
                <a:cs typeface="Sakkal Majalla" panose="02000000000000000000" pitchFamily="2" charset="-78"/>
              </a:rPr>
              <a:t>entity </a:t>
            </a:r>
            <a:r>
              <a:rPr lang="en-US" sz="1600" dirty="0">
                <a:latin typeface="Sakkal Majalla" panose="02000000000000000000" pitchFamily="2" charset="-78"/>
                <a:cs typeface="Sakkal Majalla" panose="02000000000000000000" pitchFamily="2" charset="-78"/>
              </a:rPr>
              <a:t>in attracting and raising the number of citizens in the </a:t>
            </a:r>
            <a:r>
              <a:rPr lang="en-US" sz="1600" dirty="0" smtClean="0">
                <a:latin typeface="Sakkal Majalla" panose="02000000000000000000" pitchFamily="2" charset="-78"/>
                <a:cs typeface="Sakkal Majalla" panose="02000000000000000000" pitchFamily="2" charset="-78"/>
              </a:rPr>
              <a:t>critical jobs.</a:t>
            </a:r>
          </a:p>
          <a:p>
            <a:pPr marL="285750" indent="-285750">
              <a:buClr>
                <a:srgbClr val="B68A35"/>
              </a:buClr>
              <a:buFont typeface="Wingdings" panose="05000000000000000000" pitchFamily="2" charset="2"/>
              <a:buChar char="Ø"/>
            </a:pPr>
            <a:endParaRPr lang="en-US" sz="1600" dirty="0">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smtClean="0">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a:p>
            <a:pPr marL="285750" indent="-285750">
              <a:buClr>
                <a:srgbClr val="B68A35"/>
              </a:buClr>
              <a:buFont typeface="Wingdings" panose="05000000000000000000" pitchFamily="2" charset="2"/>
              <a:buChar char="Ø"/>
            </a:pPr>
            <a:endParaRPr lang="en-US" sz="1600" dirty="0">
              <a:solidFill>
                <a:prstClr val="black"/>
              </a:solidFill>
              <a:latin typeface="Sakkal Majalla" panose="02000000000000000000" pitchFamily="2" charset="-78"/>
              <a:cs typeface="Sakkal Majalla" panose="020000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3891330618"/>
              </p:ext>
            </p:extLst>
          </p:nvPr>
        </p:nvGraphicFramePr>
        <p:xfrm>
          <a:off x="10991372" y="1145996"/>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171177841"/>
              </p:ext>
            </p:extLst>
          </p:nvPr>
        </p:nvGraphicFramePr>
        <p:xfrm>
          <a:off x="9926990"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990147051"/>
              </p:ext>
            </p:extLst>
          </p:nvPr>
        </p:nvGraphicFramePr>
        <p:xfrm>
          <a:off x="8783009"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Rectangle 17"/>
          <p:cNvSpPr/>
          <p:nvPr/>
        </p:nvSpPr>
        <p:spPr>
          <a:xfrm>
            <a:off x="369081" y="1282065"/>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9" name="Table 18"/>
          <p:cNvGraphicFramePr>
            <a:graphicFrameLocks noGrp="1"/>
          </p:cNvGraphicFramePr>
          <p:nvPr>
            <p:extLst>
              <p:ext uri="{D42A27DB-BD31-4B8C-83A1-F6EECF244321}">
                <p14:modId xmlns:p14="http://schemas.microsoft.com/office/powerpoint/2010/main" val="1690269672"/>
              </p:ext>
            </p:extLst>
          </p:nvPr>
        </p:nvGraphicFramePr>
        <p:xfrm>
          <a:off x="605319" y="3286750"/>
          <a:ext cx="9852338" cy="2386677"/>
        </p:xfrm>
        <a:graphic>
          <a:graphicData uri="http://schemas.openxmlformats.org/drawingml/2006/table">
            <a:tbl>
              <a:tblPr firstRow="1" bandRow="1">
                <a:tableStyleId>{5C22544A-7EE6-4342-B048-85BDC9FD1C3A}</a:tableStyleId>
              </a:tblPr>
              <a:tblGrid>
                <a:gridCol w="4707805"/>
                <a:gridCol w="5144533"/>
              </a:tblGrid>
              <a:tr h="3270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latin typeface="Sakkal Majalla" panose="02000000000000000000" pitchFamily="2" charset="-78"/>
                          <a:cs typeface="Sakkal Majalla" panose="02000000000000000000" pitchFamily="2" charset="-78"/>
                        </a:rPr>
                        <a:t>The following shall be included in the indicator: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latin typeface="Sakkal Majalla" panose="02000000000000000000" pitchFamily="2" charset="-78"/>
                          <a:cs typeface="Sakkal Majalla" panose="02000000000000000000" pitchFamily="2" charset="-78"/>
                        </a:rPr>
                        <a:t>The following shall be excluded from the indicator:</a:t>
                      </a:r>
                      <a:r>
                        <a:rPr lang="en-US" sz="1600" baseline="0" dirty="0" smtClean="0">
                          <a:solidFill>
                            <a:schemeClr val="bg1"/>
                          </a:solidFill>
                          <a:latin typeface="Sakkal Majalla" panose="02000000000000000000" pitchFamily="2" charset="-78"/>
                          <a:cs typeface="Sakkal Majalla" panose="02000000000000000000" pitchFamily="2" charset="-78"/>
                        </a:rPr>
                        <a:t> </a:t>
                      </a:r>
                      <a:endParaRPr lang="ar-AE" sz="1600" dirty="0" smtClean="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8A35"/>
                    </a:solidFill>
                  </a:tcPr>
                </a:tc>
              </a:tr>
              <a:tr h="2051397">
                <a:tc>
                  <a:txBody>
                    <a:bodyPr/>
                    <a:lstStyle/>
                    <a:p>
                      <a:pPr marL="342900" indent="-342900" algn="l" rtl="0">
                        <a:buFont typeface="+mj-lt"/>
                        <a:buAutoNum type="arabicPeriod"/>
                      </a:pPr>
                      <a:r>
                        <a:rPr lang="en-US" sz="1600" dirty="0" smtClean="0">
                          <a:latin typeface="Sakkal Majalla" panose="02000000000000000000" pitchFamily="2" charset="-78"/>
                          <a:cs typeface="Sakkal Majalla" panose="02000000000000000000" pitchFamily="2" charset="-78"/>
                        </a:rPr>
                        <a:t>General and special Cadre’s employees such as Educational</a:t>
                      </a:r>
                      <a:r>
                        <a:rPr lang="en-US" sz="1600" baseline="0" dirty="0" smtClean="0">
                          <a:latin typeface="Sakkal Majalla" panose="02000000000000000000" pitchFamily="2" charset="-78"/>
                          <a:cs typeface="Sakkal Majalla" panose="02000000000000000000" pitchFamily="2" charset="-78"/>
                        </a:rPr>
                        <a:t>, Diplomatic, Medical and Judicial Cadres. </a:t>
                      </a:r>
                    </a:p>
                    <a:p>
                      <a:pPr marL="342900" indent="-342900" algn="l" rtl="0">
                        <a:buFont typeface="+mj-lt"/>
                        <a:buAutoNum type="arabicPeriod"/>
                      </a:pPr>
                      <a:r>
                        <a:rPr lang="en-US" sz="1600" baseline="0" dirty="0" smtClean="0">
                          <a:latin typeface="Sakkal Majalla" panose="02000000000000000000" pitchFamily="2" charset="-78"/>
                          <a:cs typeface="Sakkal Majalla" panose="02000000000000000000" pitchFamily="2" charset="-78"/>
                        </a:rPr>
                        <a:t>Employees with full time contracts, special contracts, experts and consultants contracts.</a:t>
                      </a:r>
                    </a:p>
                    <a:p>
                      <a:pPr marL="342900" indent="-342900" algn="l" rtl="0">
                        <a:buFont typeface="+mj-lt"/>
                        <a:buAutoNum type="arabicPeriod"/>
                      </a:pPr>
                      <a:r>
                        <a:rPr lang="en-US" sz="1600" baseline="0" dirty="0" smtClean="0">
                          <a:latin typeface="Sakkal Majalla" panose="02000000000000000000" pitchFamily="2" charset="-78"/>
                          <a:cs typeface="Sakkal Majalla" panose="02000000000000000000" pitchFamily="2" charset="-78"/>
                        </a:rPr>
                        <a:t>Seconded employees</a:t>
                      </a:r>
                    </a:p>
                    <a:p>
                      <a:pPr marL="342900" indent="-342900" algn="l" rtl="0">
                        <a:buFont typeface="+mj-lt"/>
                        <a:buAutoNum type="arabicPeriod"/>
                      </a:pPr>
                      <a:r>
                        <a:rPr lang="en-US" sz="1600" baseline="0" dirty="0" smtClean="0">
                          <a:latin typeface="Sakkal Majalla" panose="02000000000000000000" pitchFamily="2" charset="-78"/>
                          <a:cs typeface="Sakkal Majalla" panose="02000000000000000000" pitchFamily="2" charset="-78"/>
                        </a:rPr>
                        <a:t>Employees who take an extensive Study leave, extensive sick leave and national service.</a:t>
                      </a:r>
                    </a:p>
                    <a:p>
                      <a:pPr marL="342900" indent="-342900" algn="l" rtl="0">
                        <a:buFont typeface="+mj-lt"/>
                        <a:buAutoNum type="arabicPeriod"/>
                      </a:pPr>
                      <a:r>
                        <a:rPr lang="en-US" sz="1600" baseline="0" dirty="0" smtClean="0">
                          <a:latin typeface="Sakkal Majalla" panose="02000000000000000000" pitchFamily="2" charset="-78"/>
                          <a:cs typeface="Sakkal Majalla" panose="02000000000000000000" pitchFamily="2" charset="-78"/>
                        </a:rPr>
                        <a:t>Employees appointed within the probation period. </a:t>
                      </a:r>
                      <a:endParaRPr lang="en-US" sz="1600" dirty="0">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lgn="l" rtl="0">
                        <a:buFont typeface="+mj-lt"/>
                        <a:buAutoNum type="arabicPeriod"/>
                      </a:pPr>
                      <a:r>
                        <a:rPr lang="en-US" sz="1600" baseline="0" dirty="0" smtClean="0">
                          <a:solidFill>
                            <a:prstClr val="black"/>
                          </a:solidFill>
                          <a:latin typeface="Sakkal Majalla" panose="02000000000000000000" pitchFamily="2" charset="-78"/>
                          <a:cs typeface="Sakkal Majalla" panose="02000000000000000000" pitchFamily="2" charset="-78"/>
                        </a:rPr>
                        <a:t>Support/ service category employees</a:t>
                      </a:r>
                    </a:p>
                    <a:p>
                      <a:pPr marL="342900" indent="-342900" algn="l" rtl="0">
                        <a:buFont typeface="+mj-lt"/>
                        <a:buAutoNum type="arabicPeriod"/>
                      </a:pPr>
                      <a:r>
                        <a:rPr lang="en-US" sz="1600" baseline="0" dirty="0" smtClean="0">
                          <a:solidFill>
                            <a:prstClr val="black"/>
                          </a:solidFill>
                          <a:latin typeface="Sakkal Majalla" panose="02000000000000000000" pitchFamily="2" charset="-78"/>
                          <a:cs typeface="Sakkal Majalla" panose="02000000000000000000" pitchFamily="2" charset="-78"/>
                        </a:rPr>
                        <a:t>Local Cadre</a:t>
                      </a:r>
                    </a:p>
                    <a:p>
                      <a:pPr marL="342900" indent="-342900" algn="l" rtl="0">
                        <a:buFont typeface="+mj-lt"/>
                        <a:buAutoNum type="arabicPeriod"/>
                      </a:pPr>
                      <a:r>
                        <a:rPr lang="en-US" sz="1600" baseline="0" dirty="0" smtClean="0">
                          <a:solidFill>
                            <a:prstClr val="black"/>
                          </a:solidFill>
                          <a:latin typeface="Sakkal Majalla" panose="02000000000000000000" pitchFamily="2" charset="-78"/>
                          <a:cs typeface="Sakkal Majalla" panose="02000000000000000000" pitchFamily="2" charset="-78"/>
                        </a:rPr>
                        <a:t>Temporary and part time contracts</a:t>
                      </a:r>
                    </a:p>
                    <a:p>
                      <a:pPr marL="342900" indent="-342900" algn="l" rtl="0">
                        <a:buFont typeface="+mj-lt"/>
                        <a:buAutoNum type="arabicPeriod"/>
                      </a:pPr>
                      <a:r>
                        <a:rPr lang="en-US" sz="1600" baseline="0" dirty="0" smtClean="0">
                          <a:solidFill>
                            <a:prstClr val="black"/>
                          </a:solidFill>
                          <a:latin typeface="Sakkal Majalla" panose="02000000000000000000" pitchFamily="2" charset="-78"/>
                          <a:cs typeface="Sakkal Majalla" panose="02000000000000000000" pitchFamily="2" charset="-78"/>
                        </a:rPr>
                        <a:t>Outsourcing contracts</a:t>
                      </a:r>
                      <a:endParaRPr lang="ar-AE" sz="1600" baseline="0" dirty="0" smtClean="0">
                        <a:solidFill>
                          <a:prstClr val="black"/>
                        </a:solidFill>
                        <a:latin typeface="Sakkal Majalla" panose="02000000000000000000" pitchFamily="2" charset="-78"/>
                        <a:cs typeface="Sakkal Majalla" panose="02000000000000000000"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2295911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95193" y="6386019"/>
            <a:ext cx="522311" cy="365125"/>
          </a:xfrm>
          <a:solidFill>
            <a:srgbClr val="B68A35"/>
          </a:solidFill>
        </p:spPr>
        <p:txBody>
          <a:bodyPr/>
          <a:lstStyle/>
          <a:p>
            <a:pPr algn="ctr"/>
            <a:fld id="{56427F38-63A5-4D63-9399-D970397CA46A}" type="slidenum">
              <a:rPr lang="en-US" smtClean="0">
                <a:solidFill>
                  <a:schemeClr val="bg1"/>
                </a:solidFill>
              </a:rPr>
              <a:pPr algn="ctr"/>
              <a:t>22</a:t>
            </a:fld>
            <a:endParaRPr lang="en-US">
              <a:solidFill>
                <a:schemeClr val="bg1"/>
              </a:solidFill>
            </a:endParaRPr>
          </a:p>
        </p:txBody>
      </p:sp>
      <p:sp>
        <p:nvSpPr>
          <p:cNvPr id="3" name="Round Same Side Corner Rectangle 2"/>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875284" y="604976"/>
            <a:ext cx="2722220" cy="461665"/>
          </a:xfrm>
          <a:prstGeom prst="rect">
            <a:avLst/>
          </a:prstGeom>
        </p:spPr>
        <p:txBody>
          <a:bodyPr wrap="none">
            <a:spAutoFit/>
          </a:bodyPr>
          <a:lstStyle/>
          <a:p>
            <a:pP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Total Emiratization Ratio</a:t>
            </a:r>
          </a:p>
        </p:txBody>
      </p:sp>
      <p:cxnSp>
        <p:nvCxnSpPr>
          <p:cNvPr id="5" name="Straight Connector 4"/>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1590" y="2748740"/>
            <a:ext cx="10569998" cy="100444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B68A35"/>
              </a:buClr>
              <a:buFont typeface="Wingdings" panose="05000000000000000000" pitchFamily="2" charset="2"/>
              <a:buChar char="Ø"/>
            </a:pPr>
            <a:r>
              <a:rPr lang="en-US" dirty="0">
                <a:solidFill>
                  <a:schemeClr val="tx1"/>
                </a:solidFill>
                <a:latin typeface="Sakkal Majalla" panose="02000000000000000000" pitchFamily="2" charset="-78"/>
                <a:cs typeface="Sakkal Majalla" panose="02000000000000000000" pitchFamily="2" charset="-78"/>
              </a:rPr>
              <a:t>This indicator measures the percentage of </a:t>
            </a:r>
            <a:r>
              <a:rPr lang="en-US" dirty="0" smtClean="0">
                <a:solidFill>
                  <a:schemeClr val="tx1"/>
                </a:solidFill>
                <a:latin typeface="Sakkal Majalla" panose="02000000000000000000" pitchFamily="2" charset="-78"/>
                <a:cs typeface="Sakkal Majalla" panose="02000000000000000000" pitchFamily="2" charset="-78"/>
              </a:rPr>
              <a:t>UAE national employees in </a:t>
            </a:r>
            <a:r>
              <a:rPr lang="en-US" dirty="0">
                <a:solidFill>
                  <a:schemeClr val="tx1"/>
                </a:solidFill>
                <a:latin typeface="Sakkal Majalla" panose="02000000000000000000" pitchFamily="2" charset="-78"/>
                <a:cs typeface="Sakkal Majalla" panose="02000000000000000000" pitchFamily="2" charset="-78"/>
              </a:rPr>
              <a:t>the federal </a:t>
            </a:r>
            <a:r>
              <a:rPr lang="en-US" dirty="0" smtClean="0">
                <a:solidFill>
                  <a:schemeClr val="tx1"/>
                </a:solidFill>
                <a:latin typeface="Sakkal Majalla" panose="02000000000000000000" pitchFamily="2" charset="-78"/>
                <a:cs typeface="Sakkal Majalla" panose="02000000000000000000" pitchFamily="2" charset="-78"/>
              </a:rPr>
              <a:t>entities. It reflects </a:t>
            </a:r>
            <a:r>
              <a:rPr lang="en-US" dirty="0">
                <a:solidFill>
                  <a:schemeClr val="tx1"/>
                </a:solidFill>
                <a:latin typeface="Sakkal Majalla" panose="02000000000000000000" pitchFamily="2" charset="-78"/>
                <a:cs typeface="Sakkal Majalla" panose="02000000000000000000" pitchFamily="2" charset="-78"/>
              </a:rPr>
              <a:t>the extent to which the entity has applied </a:t>
            </a:r>
            <a:r>
              <a:rPr lang="en-US" dirty="0" smtClean="0">
                <a:solidFill>
                  <a:schemeClr val="tx1"/>
                </a:solidFill>
                <a:latin typeface="Sakkal Majalla" panose="02000000000000000000" pitchFamily="2" charset="-78"/>
                <a:cs typeface="Sakkal Majalla" panose="02000000000000000000" pitchFamily="2" charset="-78"/>
              </a:rPr>
              <a:t>the Emiratization </a:t>
            </a:r>
            <a:r>
              <a:rPr lang="en-US" dirty="0">
                <a:solidFill>
                  <a:schemeClr val="tx1"/>
                </a:solidFill>
                <a:latin typeface="Sakkal Majalla" panose="02000000000000000000" pitchFamily="2" charset="-78"/>
                <a:cs typeface="Sakkal Majalla" panose="02000000000000000000" pitchFamily="2" charset="-78"/>
              </a:rPr>
              <a:t>plans and policies related to the development </a:t>
            </a:r>
            <a:r>
              <a:rPr lang="en-US" dirty="0" smtClean="0">
                <a:solidFill>
                  <a:schemeClr val="tx1"/>
                </a:solidFill>
                <a:latin typeface="Sakkal Majalla" panose="02000000000000000000" pitchFamily="2" charset="-78"/>
                <a:cs typeface="Sakkal Majalla" panose="02000000000000000000" pitchFamily="2" charset="-78"/>
              </a:rPr>
              <a:t>of the UAE national employees. </a:t>
            </a:r>
            <a:endParaRPr lang="en-US"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289060" y="1444082"/>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Rectangle 14"/>
          <p:cNvSpPr/>
          <p:nvPr/>
        </p:nvSpPr>
        <p:spPr>
          <a:xfrm>
            <a:off x="289060" y="4320828"/>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6" name="Table 15"/>
          <p:cNvGraphicFramePr>
            <a:graphicFrameLocks noGrp="1"/>
          </p:cNvGraphicFramePr>
          <p:nvPr>
            <p:extLst>
              <p:ext uri="{D42A27DB-BD31-4B8C-83A1-F6EECF244321}">
                <p14:modId xmlns:p14="http://schemas.microsoft.com/office/powerpoint/2010/main" val="2441777662"/>
              </p:ext>
            </p:extLst>
          </p:nvPr>
        </p:nvGraphicFramePr>
        <p:xfrm>
          <a:off x="10840168" y="1265301"/>
          <a:ext cx="934676" cy="1097280"/>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Semi-Annually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435793246"/>
              </p:ext>
            </p:extLst>
          </p:nvPr>
        </p:nvGraphicFramePr>
        <p:xfrm>
          <a:off x="9738443" y="1249083"/>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4192119811"/>
              </p:ext>
            </p:extLst>
          </p:nvPr>
        </p:nvGraphicFramePr>
        <p:xfrm>
          <a:off x="8628852" y="1234544"/>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Content Placeholder 9"/>
          <p:cNvGraphicFramePr>
            <a:graphicFrameLocks/>
          </p:cNvGraphicFramePr>
          <p:nvPr>
            <p:extLst>
              <p:ext uri="{D42A27DB-BD31-4B8C-83A1-F6EECF244321}">
                <p14:modId xmlns:p14="http://schemas.microsoft.com/office/powerpoint/2010/main" val="4063120476"/>
              </p:ext>
            </p:extLst>
          </p:nvPr>
        </p:nvGraphicFramePr>
        <p:xfrm>
          <a:off x="531590" y="5135291"/>
          <a:ext cx="10492725" cy="1005840"/>
        </p:xfrm>
        <a:graphic>
          <a:graphicData uri="http://schemas.openxmlformats.org/drawingml/2006/table">
            <a:tbl>
              <a:tblPr firstRow="1" bandRow="1">
                <a:tableStyleId>{5C22544A-7EE6-4342-B048-85BDC9FD1C3A}</a:tableStyleId>
              </a:tblPr>
              <a:tblGrid>
                <a:gridCol w="5366934"/>
                <a:gridCol w="5125791"/>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Number of UAE national employees </a:t>
                      </a:r>
                    </a:p>
                    <a:p>
                      <a:pPr marL="0" marR="0" lvl="0" indent="0" algn="ctr" defTabSz="914400" rtl="1"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(without excluded category specified in slide 21)</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Total  number of employees in the entity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(without excluded category specified in slide 21)</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89351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510226" y="6382113"/>
            <a:ext cx="522311"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23</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03957" y="566339"/>
            <a:ext cx="4706738" cy="461665"/>
          </a:xfrm>
          <a:prstGeom prst="rect">
            <a:avLst/>
          </a:prstGeom>
        </p:spPr>
        <p:txBody>
          <a:bodyPr wrap="none">
            <a:spAutoFit/>
          </a:bodyPr>
          <a:lstStyle/>
          <a:p>
            <a:pPr fontAlgn="base">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achieved vs targeted Emiratization Ratio</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21374" y="2644155"/>
            <a:ext cx="10569998" cy="123154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eaLnBrk="0" hangingPunct="0">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a:t>
            </a:r>
            <a:r>
              <a:rPr lang="en-US" dirty="0" smtClean="0">
                <a:solidFill>
                  <a:schemeClr val="tx1"/>
                </a:solidFill>
                <a:latin typeface="Sakkal Majalla" panose="02000000000000000000" pitchFamily="2" charset="-78"/>
                <a:cs typeface="Sakkal Majalla" panose="02000000000000000000" pitchFamily="2" charset="-78"/>
              </a:rPr>
              <a:t>Emiratization </a:t>
            </a:r>
            <a:r>
              <a:rPr lang="en-US" dirty="0">
                <a:solidFill>
                  <a:schemeClr val="tx1"/>
                </a:solidFill>
                <a:latin typeface="Sakkal Majalla" panose="02000000000000000000" pitchFamily="2" charset="-78"/>
                <a:cs typeface="Sakkal Majalla" panose="02000000000000000000" pitchFamily="2" charset="-78"/>
              </a:rPr>
              <a:t>achieved in comparison to the </a:t>
            </a:r>
            <a:r>
              <a:rPr lang="en-US" dirty="0" smtClean="0">
                <a:solidFill>
                  <a:schemeClr val="tx1"/>
                </a:solidFill>
                <a:latin typeface="Sakkal Majalla" panose="02000000000000000000" pitchFamily="2" charset="-78"/>
                <a:cs typeface="Sakkal Majalla" panose="02000000000000000000" pitchFamily="2" charset="-78"/>
              </a:rPr>
              <a:t>Emiratization </a:t>
            </a:r>
            <a:r>
              <a:rPr lang="en-US" dirty="0">
                <a:solidFill>
                  <a:schemeClr val="tx1"/>
                </a:solidFill>
                <a:latin typeface="Sakkal Majalla" panose="02000000000000000000" pitchFamily="2" charset="-78"/>
                <a:cs typeface="Sakkal Majalla" panose="02000000000000000000" pitchFamily="2" charset="-78"/>
              </a:rPr>
              <a:t>target </a:t>
            </a:r>
            <a:r>
              <a:rPr lang="en-US" dirty="0" smtClean="0">
                <a:solidFill>
                  <a:schemeClr val="tx1"/>
                </a:solidFill>
                <a:latin typeface="Sakkal Majalla" panose="02000000000000000000" pitchFamily="2" charset="-78"/>
                <a:cs typeface="Sakkal Majalla" panose="02000000000000000000" pitchFamily="2" charset="-78"/>
              </a:rPr>
              <a:t>which was set as per the mechanism agreed between the  PMO, FAHR,  and the Federal entity. </a:t>
            </a:r>
            <a:endParaRPr lang="en-US" dirty="0">
              <a:solidFill>
                <a:schemeClr val="tx1"/>
              </a:solidFill>
              <a:latin typeface="Sakkal Majalla" panose="02000000000000000000" pitchFamily="2" charset="-78"/>
              <a:cs typeface="Sakkal Majalla" panose="02000000000000000000" pitchFamily="2" charset="-78"/>
            </a:endParaRPr>
          </a:p>
        </p:txBody>
      </p:sp>
      <p:sp>
        <p:nvSpPr>
          <p:cNvPr id="14" name="Rectangle 13"/>
          <p:cNvSpPr/>
          <p:nvPr/>
        </p:nvSpPr>
        <p:spPr>
          <a:xfrm>
            <a:off x="393104" y="1612356"/>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355469" y="4128402"/>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1651721571"/>
              </p:ext>
            </p:extLst>
          </p:nvPr>
        </p:nvGraphicFramePr>
        <p:xfrm>
          <a:off x="10991372" y="1145996"/>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682956997"/>
              </p:ext>
            </p:extLst>
          </p:nvPr>
        </p:nvGraphicFramePr>
        <p:xfrm>
          <a:off x="9926990"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206585101"/>
              </p:ext>
            </p:extLst>
          </p:nvPr>
        </p:nvGraphicFramePr>
        <p:xfrm>
          <a:off x="8783009"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Content Placeholder 9"/>
          <p:cNvGraphicFramePr>
            <a:graphicFrameLocks/>
          </p:cNvGraphicFramePr>
          <p:nvPr>
            <p:extLst>
              <p:ext uri="{D42A27DB-BD31-4B8C-83A1-F6EECF244321}">
                <p14:modId xmlns:p14="http://schemas.microsoft.com/office/powerpoint/2010/main" val="1600201008"/>
              </p:ext>
            </p:extLst>
          </p:nvPr>
        </p:nvGraphicFramePr>
        <p:xfrm>
          <a:off x="531590" y="4916348"/>
          <a:ext cx="9964692" cy="798852"/>
        </p:xfrm>
        <a:graphic>
          <a:graphicData uri="http://schemas.openxmlformats.org/drawingml/2006/table">
            <a:tbl>
              <a:tblPr firstRow="1" bandRow="1">
                <a:tableStyleId>{5C22544A-7EE6-4342-B048-85BDC9FD1C3A}</a:tableStyleId>
              </a:tblPr>
              <a:tblGrid>
                <a:gridCol w="5032083"/>
                <a:gridCol w="4932609"/>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The achieved(actual) Emiratization percentage</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Emiratization target</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768960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58710" y="6372785"/>
            <a:ext cx="548068" cy="365125"/>
          </a:xfrm>
          <a:solidFill>
            <a:srgbClr val="B68A35"/>
          </a:solidFill>
        </p:spPr>
        <p:txBody>
          <a:bodyPr/>
          <a:lstStyle/>
          <a:p>
            <a:pPr algn="ctr"/>
            <a:fld id="{56427F38-63A5-4D63-9399-D970397CA46A}" type="slidenum">
              <a:rPr lang="en-US" smtClean="0">
                <a:solidFill>
                  <a:schemeClr val="bg1"/>
                </a:solidFill>
              </a:rPr>
              <a:pPr algn="ctr"/>
              <a:t>24</a:t>
            </a:fld>
            <a:endParaRPr lang="en-US" dirty="0">
              <a:solidFill>
                <a:schemeClr val="bg1"/>
              </a:solidFill>
            </a:endParaRPr>
          </a:p>
        </p:txBody>
      </p:sp>
      <p:sp>
        <p:nvSpPr>
          <p:cNvPr id="5" name="Round Same Side Corner Rectangle 4"/>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676566" y="597823"/>
            <a:ext cx="6099747" cy="461665"/>
          </a:xfrm>
          <a:prstGeom prst="rect">
            <a:avLst/>
          </a:prstGeom>
        </p:spPr>
        <p:txBody>
          <a:bodyPr wrap="none">
            <a:spAutoFit/>
          </a:bodyPr>
          <a:lstStyle/>
          <a:p>
            <a:pP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the increase  in the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number of UAE nationals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7" name="Straight Connector 6"/>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31590" y="2543206"/>
            <a:ext cx="10569998" cy="1004446"/>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eaLnBrk="0" hangingPunct="0">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increase in the number of </a:t>
            </a:r>
            <a:r>
              <a:rPr lang="en-US" dirty="0" smtClean="0">
                <a:solidFill>
                  <a:schemeClr val="tx1"/>
                </a:solidFill>
                <a:latin typeface="Sakkal Majalla" panose="02000000000000000000" pitchFamily="2" charset="-78"/>
                <a:cs typeface="Sakkal Majalla" panose="02000000000000000000" pitchFamily="2" charset="-78"/>
              </a:rPr>
              <a:t>UAE nationals and </a:t>
            </a:r>
            <a:r>
              <a:rPr lang="en-US" dirty="0">
                <a:solidFill>
                  <a:schemeClr val="tx1"/>
                </a:solidFill>
                <a:latin typeface="Sakkal Majalla" panose="02000000000000000000" pitchFamily="2" charset="-78"/>
                <a:cs typeface="Sakkal Majalla" panose="02000000000000000000" pitchFamily="2" charset="-78"/>
              </a:rPr>
              <a:t>reflects the success of the organization in attracting and raising the number of </a:t>
            </a:r>
            <a:r>
              <a:rPr lang="en-US" dirty="0" smtClean="0">
                <a:solidFill>
                  <a:schemeClr val="tx1"/>
                </a:solidFill>
                <a:latin typeface="Sakkal Majalla" panose="02000000000000000000" pitchFamily="2" charset="-78"/>
                <a:cs typeface="Sakkal Majalla" panose="02000000000000000000" pitchFamily="2" charset="-78"/>
              </a:rPr>
              <a:t>UAE nationals in </a:t>
            </a:r>
            <a:r>
              <a:rPr lang="en-US" dirty="0">
                <a:solidFill>
                  <a:schemeClr val="tx1"/>
                </a:solidFill>
                <a:latin typeface="Sakkal Majalla" panose="02000000000000000000" pitchFamily="2" charset="-78"/>
                <a:cs typeface="Sakkal Majalla" panose="02000000000000000000" pitchFamily="2" charset="-78"/>
              </a:rPr>
              <a:t>the </a:t>
            </a:r>
            <a:r>
              <a:rPr lang="en-US" dirty="0" smtClean="0">
                <a:solidFill>
                  <a:schemeClr val="tx1"/>
                </a:solidFill>
                <a:latin typeface="Sakkal Majalla" panose="02000000000000000000" pitchFamily="2" charset="-78"/>
                <a:cs typeface="Sakkal Majalla" panose="02000000000000000000" pitchFamily="2" charset="-78"/>
              </a:rPr>
              <a:t>entity.</a:t>
            </a:r>
            <a:endParaRPr lang="en-US" dirty="0">
              <a:solidFill>
                <a:schemeClr val="tx1"/>
              </a:solidFill>
              <a:latin typeface="Sakkal Majalla" panose="02000000000000000000" pitchFamily="2" charset="-78"/>
              <a:cs typeface="Sakkal Majalla" panose="02000000000000000000" pitchFamily="2" charset="-78"/>
            </a:endParaRPr>
          </a:p>
        </p:txBody>
      </p:sp>
      <p:sp>
        <p:nvSpPr>
          <p:cNvPr id="13" name="Rectangle 12"/>
          <p:cNvSpPr/>
          <p:nvPr/>
        </p:nvSpPr>
        <p:spPr>
          <a:xfrm>
            <a:off x="393104" y="1612356"/>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393104" y="4005296"/>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3725856673"/>
              </p:ext>
            </p:extLst>
          </p:nvPr>
        </p:nvGraphicFramePr>
        <p:xfrm>
          <a:off x="10991372" y="1145996"/>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912104150"/>
              </p:ext>
            </p:extLst>
          </p:nvPr>
        </p:nvGraphicFramePr>
        <p:xfrm>
          <a:off x="9926990"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530457357"/>
              </p:ext>
            </p:extLst>
          </p:nvPr>
        </p:nvGraphicFramePr>
        <p:xfrm>
          <a:off x="8783009"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Content Placeholder 9"/>
          <p:cNvGraphicFramePr>
            <a:graphicFrameLocks/>
          </p:cNvGraphicFramePr>
          <p:nvPr>
            <p:extLst>
              <p:ext uri="{D42A27DB-BD31-4B8C-83A1-F6EECF244321}">
                <p14:modId xmlns:p14="http://schemas.microsoft.com/office/powerpoint/2010/main" val="2817630241"/>
              </p:ext>
            </p:extLst>
          </p:nvPr>
        </p:nvGraphicFramePr>
        <p:xfrm>
          <a:off x="531590" y="4916348"/>
          <a:ext cx="10569998" cy="1005840"/>
        </p:xfrm>
        <a:graphic>
          <a:graphicData uri="http://schemas.openxmlformats.org/drawingml/2006/table">
            <a:tbl>
              <a:tblPr firstRow="1" bandRow="1">
                <a:tableStyleId>{5C22544A-7EE6-4342-B048-85BDC9FD1C3A}</a:tableStyleId>
              </a:tblPr>
              <a:tblGrid>
                <a:gridCol w="5637390"/>
                <a:gridCol w="4932608"/>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UAE national employees at the end of the year</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the number of UAE national employees in the last</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year</a:t>
                      </a:r>
                      <a:endParaRPr lang="en-US" b="1" baseline="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Number of UAE national employees in the last year</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95901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4909" y="6394991"/>
            <a:ext cx="509431" cy="365125"/>
          </a:xfrm>
          <a:solidFill>
            <a:srgbClr val="B68A35"/>
          </a:solidFill>
        </p:spPr>
        <p:txBody>
          <a:bodyPr/>
          <a:lstStyle/>
          <a:p>
            <a:pPr algn="ctr"/>
            <a:fld id="{56427F38-63A5-4D63-9399-D970397CA46A}" type="slidenum">
              <a:rPr lang="en-US" smtClean="0">
                <a:solidFill>
                  <a:schemeClr val="bg1"/>
                </a:solidFill>
              </a:rPr>
              <a:pPr algn="ctr"/>
              <a:t>25</a:t>
            </a:fld>
            <a:endParaRPr lang="en-US" dirty="0">
              <a:solidFill>
                <a:schemeClr val="bg1"/>
              </a:solidFill>
            </a:endParaRPr>
          </a:p>
        </p:txBody>
      </p:sp>
      <p:sp>
        <p:nvSpPr>
          <p:cNvPr id="4" name="Round Same Side Corner Rectangle 3"/>
          <p:cNvSpPr/>
          <p:nvPr/>
        </p:nvSpPr>
        <p:spPr>
          <a:xfrm>
            <a:off x="3881588" y="585648"/>
            <a:ext cx="671772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508032" y="592097"/>
            <a:ext cx="5505033" cy="461665"/>
          </a:xfrm>
          <a:prstGeom prst="rect">
            <a:avLst/>
          </a:prstGeom>
        </p:spPr>
        <p:txBody>
          <a:bodyPr wrap="none">
            <a:spAutoFit/>
          </a:bodyPr>
          <a:lstStyle/>
          <a:p>
            <a:pP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UAE national </a:t>
            </a: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employees in critical Jobs</a:t>
            </a:r>
          </a:p>
        </p:txBody>
      </p:sp>
      <p:cxnSp>
        <p:nvCxnSpPr>
          <p:cNvPr id="6" name="Straight Connector 5"/>
          <p:cNvCxnSpPr/>
          <p:nvPr/>
        </p:nvCxnSpPr>
        <p:spPr>
          <a:xfrm flipH="1">
            <a:off x="38637"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57499" y="2557738"/>
            <a:ext cx="10708484" cy="144755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eaLnBrk="0" hangingPunct="0">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a:t>
            </a:r>
            <a:r>
              <a:rPr lang="en-US" dirty="0" smtClean="0">
                <a:solidFill>
                  <a:schemeClr val="tx1"/>
                </a:solidFill>
                <a:latin typeface="Sakkal Majalla" panose="02000000000000000000" pitchFamily="2" charset="-78"/>
                <a:cs typeface="Sakkal Majalla" panose="02000000000000000000" pitchFamily="2" charset="-78"/>
              </a:rPr>
              <a:t>percentage of UAE national </a:t>
            </a:r>
            <a:r>
              <a:rPr lang="en-US" dirty="0">
                <a:solidFill>
                  <a:schemeClr val="tx1"/>
                </a:solidFill>
                <a:latin typeface="Sakkal Majalla" panose="02000000000000000000" pitchFamily="2" charset="-78"/>
                <a:cs typeface="Sakkal Majalla" panose="02000000000000000000" pitchFamily="2" charset="-78"/>
              </a:rPr>
              <a:t>employees in the </a:t>
            </a:r>
            <a:r>
              <a:rPr lang="en-US" dirty="0" smtClean="0">
                <a:solidFill>
                  <a:schemeClr val="tx1"/>
                </a:solidFill>
                <a:latin typeface="Sakkal Majalla" panose="02000000000000000000" pitchFamily="2" charset="-78"/>
                <a:cs typeface="Sakkal Majalla" panose="02000000000000000000" pitchFamily="2" charset="-78"/>
              </a:rPr>
              <a:t>critical job, </a:t>
            </a:r>
            <a:r>
              <a:rPr lang="en-US" dirty="0">
                <a:solidFill>
                  <a:schemeClr val="tx1"/>
                </a:solidFill>
                <a:latin typeface="Sakkal Majalla" panose="02000000000000000000" pitchFamily="2" charset="-78"/>
                <a:cs typeface="Sakkal Majalla" panose="02000000000000000000" pitchFamily="2" charset="-78"/>
              </a:rPr>
              <a:t>which are classified according to the </a:t>
            </a:r>
            <a:r>
              <a:rPr lang="en-US" dirty="0" smtClean="0">
                <a:solidFill>
                  <a:schemeClr val="tx1"/>
                </a:solidFill>
                <a:latin typeface="Sakkal Majalla" panose="02000000000000000000" pitchFamily="2" charset="-78"/>
                <a:cs typeface="Sakkal Majalla" panose="02000000000000000000" pitchFamily="2" charset="-78"/>
              </a:rPr>
              <a:t>strategic workforce </a:t>
            </a:r>
            <a:r>
              <a:rPr lang="en-US" dirty="0">
                <a:solidFill>
                  <a:schemeClr val="tx1"/>
                </a:solidFill>
                <a:latin typeface="Sakkal Majalla" panose="02000000000000000000" pitchFamily="2" charset="-78"/>
                <a:cs typeface="Sakkal Majalla" panose="02000000000000000000" pitchFamily="2" charset="-78"/>
              </a:rPr>
              <a:t>planning system </a:t>
            </a:r>
            <a:r>
              <a:rPr lang="en-US" dirty="0" smtClean="0">
                <a:solidFill>
                  <a:schemeClr val="tx1"/>
                </a:solidFill>
                <a:latin typeface="Sakkal Majalla" panose="02000000000000000000" pitchFamily="2" charset="-78"/>
                <a:cs typeface="Sakkal Majalla" panose="02000000000000000000" pitchFamily="2" charset="-78"/>
              </a:rPr>
              <a:t> in the federal government as mandatory </a:t>
            </a:r>
            <a:r>
              <a:rPr lang="en-US" dirty="0">
                <a:solidFill>
                  <a:schemeClr val="tx1"/>
                </a:solidFill>
                <a:latin typeface="Sakkal Majalla" panose="02000000000000000000" pitchFamily="2" charset="-78"/>
                <a:cs typeface="Sakkal Majalla" panose="02000000000000000000" pitchFamily="2" charset="-78"/>
              </a:rPr>
              <a:t>functions </a:t>
            </a:r>
            <a:r>
              <a:rPr lang="en-US" dirty="0" smtClean="0">
                <a:solidFill>
                  <a:schemeClr val="tx1"/>
                </a:solidFill>
                <a:latin typeface="Sakkal Majalla" panose="02000000000000000000" pitchFamily="2" charset="-78"/>
                <a:cs typeface="Sakkal Majalla" panose="02000000000000000000" pitchFamily="2" charset="-78"/>
              </a:rPr>
              <a:t>under the  </a:t>
            </a:r>
            <a:r>
              <a:rPr lang="en-US" dirty="0">
                <a:solidFill>
                  <a:schemeClr val="tx1"/>
                </a:solidFill>
                <a:latin typeface="Sakkal Majalla" panose="02000000000000000000" pitchFamily="2" charset="-78"/>
                <a:cs typeface="Sakkal Majalla" panose="02000000000000000000" pitchFamily="2" charset="-78"/>
              </a:rPr>
              <a:t>regulatory law and are necessary to achieve the vision and objectives of the UAE strategic government.</a:t>
            </a:r>
            <a:endParaRPr lang="ar-AE" dirty="0">
              <a:solidFill>
                <a:schemeClr val="tx1"/>
              </a:solidFill>
              <a:latin typeface="Sakkal Majalla" panose="02000000000000000000" pitchFamily="2" charset="-78"/>
              <a:ea typeface="Tahoma" panose="020B0604030504040204" pitchFamily="34" charset="0"/>
              <a:cs typeface="Sakkal Majalla" panose="02000000000000000000" pitchFamily="2" charset="-78"/>
            </a:endParaRPr>
          </a:p>
        </p:txBody>
      </p:sp>
      <p:sp>
        <p:nvSpPr>
          <p:cNvPr id="15" name="Rectangle 14"/>
          <p:cNvSpPr/>
          <p:nvPr/>
        </p:nvSpPr>
        <p:spPr>
          <a:xfrm>
            <a:off x="393104" y="1720344"/>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393104" y="4294748"/>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4177877424"/>
              </p:ext>
            </p:extLst>
          </p:nvPr>
        </p:nvGraphicFramePr>
        <p:xfrm>
          <a:off x="10991372" y="1145996"/>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032418845"/>
              </p:ext>
            </p:extLst>
          </p:nvPr>
        </p:nvGraphicFramePr>
        <p:xfrm>
          <a:off x="9926990"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312095049"/>
              </p:ext>
            </p:extLst>
          </p:nvPr>
        </p:nvGraphicFramePr>
        <p:xfrm>
          <a:off x="8783009"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Content Placeholder 9"/>
          <p:cNvGraphicFramePr>
            <a:graphicFrameLocks/>
          </p:cNvGraphicFramePr>
          <p:nvPr>
            <p:extLst>
              <p:ext uri="{D42A27DB-BD31-4B8C-83A1-F6EECF244321}">
                <p14:modId xmlns:p14="http://schemas.microsoft.com/office/powerpoint/2010/main" val="1988940252"/>
              </p:ext>
            </p:extLst>
          </p:nvPr>
        </p:nvGraphicFramePr>
        <p:xfrm>
          <a:off x="528033" y="5109846"/>
          <a:ext cx="10097036" cy="798852"/>
        </p:xfrm>
        <a:graphic>
          <a:graphicData uri="http://schemas.openxmlformats.org/drawingml/2006/table">
            <a:tbl>
              <a:tblPr firstRow="1" bandRow="1">
                <a:tableStyleId>{5C22544A-7EE6-4342-B048-85BDC9FD1C3A}</a:tableStyleId>
              </a:tblPr>
              <a:tblGrid>
                <a:gridCol w="5238056"/>
                <a:gridCol w="4858980"/>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The number of UAE national employees in critical jobs</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The total number of critical jobs in the entity</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8159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93426" y="6362163"/>
            <a:ext cx="540914" cy="359317"/>
          </a:xfrm>
          <a:solidFill>
            <a:srgbClr val="B68A35"/>
          </a:solidFill>
        </p:spPr>
        <p:txBody>
          <a:bodyPr/>
          <a:lstStyle/>
          <a:p>
            <a:pPr algn="ctr"/>
            <a:fld id="{56427F38-63A5-4D63-9399-D970397CA46A}" type="slidenum">
              <a:rPr lang="en-US" smtClean="0">
                <a:solidFill>
                  <a:schemeClr val="bg1"/>
                </a:solidFill>
              </a:rPr>
              <a:pPr algn="ctr"/>
              <a:t>26</a:t>
            </a:fld>
            <a:endParaRPr lang="en-US" dirty="0">
              <a:solidFill>
                <a:schemeClr val="bg1"/>
              </a:solidFill>
            </a:endParaRPr>
          </a:p>
        </p:txBody>
      </p:sp>
      <p:sp>
        <p:nvSpPr>
          <p:cNvPr id="4" name="Round Same Side Corner Rectangle 3"/>
          <p:cNvSpPr/>
          <p:nvPr/>
        </p:nvSpPr>
        <p:spPr>
          <a:xfrm>
            <a:off x="4056844" y="585648"/>
            <a:ext cx="6903075"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78816" y="592097"/>
            <a:ext cx="6319702" cy="461665"/>
          </a:xfrm>
          <a:prstGeom prst="rect">
            <a:avLst/>
          </a:prstGeom>
        </p:spPr>
        <p:txBody>
          <a:bodyPr wrap="square">
            <a:spAutoFit/>
          </a:bodyPr>
          <a:lstStyle/>
          <a:p>
            <a:pPr algn="ctr" rtl="1"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UAE national employees in core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jobs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12879"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8426" y="2625488"/>
            <a:ext cx="10995000" cy="1122263"/>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lnSpc>
                <a:spcPct val="150000"/>
              </a:lnSpc>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a:t>
            </a:r>
            <a:r>
              <a:rPr lang="en-US" dirty="0" smtClean="0">
                <a:solidFill>
                  <a:schemeClr val="tx1"/>
                </a:solidFill>
                <a:latin typeface="Sakkal Majalla" panose="02000000000000000000" pitchFamily="2" charset="-78"/>
                <a:cs typeface="Sakkal Majalla" panose="02000000000000000000" pitchFamily="2" charset="-78"/>
              </a:rPr>
              <a:t>UAE national </a:t>
            </a:r>
            <a:r>
              <a:rPr lang="en-US" dirty="0">
                <a:solidFill>
                  <a:schemeClr val="tx1"/>
                </a:solidFill>
                <a:latin typeface="Sakkal Majalla" panose="02000000000000000000" pitchFamily="2" charset="-78"/>
                <a:cs typeface="Sakkal Majalla" panose="02000000000000000000" pitchFamily="2" charset="-78"/>
              </a:rPr>
              <a:t>employees in the </a:t>
            </a:r>
            <a:r>
              <a:rPr lang="en-US" dirty="0" smtClean="0">
                <a:solidFill>
                  <a:schemeClr val="tx1"/>
                </a:solidFill>
                <a:latin typeface="Sakkal Majalla" panose="02000000000000000000" pitchFamily="2" charset="-78"/>
                <a:cs typeface="Sakkal Majalla" panose="02000000000000000000" pitchFamily="2" charset="-78"/>
              </a:rPr>
              <a:t>core jobs, </a:t>
            </a:r>
            <a:r>
              <a:rPr lang="en-US" dirty="0">
                <a:solidFill>
                  <a:schemeClr val="tx1"/>
                </a:solidFill>
                <a:latin typeface="Sakkal Majalla" panose="02000000000000000000" pitchFamily="2" charset="-78"/>
                <a:cs typeface="Sakkal Majalla" panose="02000000000000000000" pitchFamily="2" charset="-78"/>
              </a:rPr>
              <a:t>which are </a:t>
            </a:r>
            <a:r>
              <a:rPr lang="en-US" dirty="0" smtClean="0">
                <a:solidFill>
                  <a:schemeClr val="tx1"/>
                </a:solidFill>
                <a:latin typeface="Sakkal Majalla" panose="02000000000000000000" pitchFamily="2" charset="-78"/>
                <a:cs typeface="Sakkal Majalla" panose="02000000000000000000" pitchFamily="2" charset="-78"/>
              </a:rPr>
              <a:t>essential to </a:t>
            </a:r>
            <a:r>
              <a:rPr lang="en-US" dirty="0">
                <a:solidFill>
                  <a:schemeClr val="tx1"/>
                </a:solidFill>
                <a:latin typeface="Sakkal Majalla" panose="02000000000000000000" pitchFamily="2" charset="-78"/>
                <a:cs typeface="Sakkal Majalla" panose="02000000000000000000" pitchFamily="2" charset="-78"/>
              </a:rPr>
              <a:t>implement and achieve the strategic objectives and initiatives of the </a:t>
            </a:r>
            <a:r>
              <a:rPr lang="en-US" dirty="0" smtClean="0">
                <a:solidFill>
                  <a:schemeClr val="tx1"/>
                </a:solidFill>
                <a:latin typeface="Sakkal Majalla" panose="02000000000000000000" pitchFamily="2" charset="-78"/>
                <a:cs typeface="Sakkal Majalla" panose="02000000000000000000" pitchFamily="2" charset="-78"/>
              </a:rPr>
              <a:t>entity.</a:t>
            </a:r>
            <a:endParaRPr lang="ar-AE" b="1" u="sng" dirty="0">
              <a:solidFill>
                <a:schemeClr val="tx1"/>
              </a:solidFill>
              <a:latin typeface="Sakkal Majalla" panose="02000000000000000000" pitchFamily="2" charset="-78"/>
              <a:ea typeface="Tahoma" panose="020B0604030504040204" pitchFamily="34" charset="0"/>
              <a:cs typeface="Sakkal Majalla" panose="02000000000000000000" pitchFamily="2" charset="-78"/>
            </a:endParaRPr>
          </a:p>
        </p:txBody>
      </p:sp>
      <p:sp>
        <p:nvSpPr>
          <p:cNvPr id="15" name="Rectangle 14"/>
          <p:cNvSpPr/>
          <p:nvPr/>
        </p:nvSpPr>
        <p:spPr>
          <a:xfrm>
            <a:off x="393104" y="1720344"/>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98426" y="4060372"/>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Table 16"/>
          <p:cNvGraphicFramePr>
            <a:graphicFrameLocks noGrp="1"/>
          </p:cNvGraphicFramePr>
          <p:nvPr>
            <p:extLst>
              <p:ext uri="{D42A27DB-BD31-4B8C-83A1-F6EECF244321}">
                <p14:modId xmlns:p14="http://schemas.microsoft.com/office/powerpoint/2010/main" val="1409133130"/>
              </p:ext>
            </p:extLst>
          </p:nvPr>
        </p:nvGraphicFramePr>
        <p:xfrm>
          <a:off x="10991372" y="1145996"/>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280247252"/>
              </p:ext>
            </p:extLst>
          </p:nvPr>
        </p:nvGraphicFramePr>
        <p:xfrm>
          <a:off x="9926990"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244377716"/>
              </p:ext>
            </p:extLst>
          </p:nvPr>
        </p:nvGraphicFramePr>
        <p:xfrm>
          <a:off x="8783009"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Content Placeholder 9"/>
          <p:cNvGraphicFramePr>
            <a:graphicFrameLocks/>
          </p:cNvGraphicFramePr>
          <p:nvPr>
            <p:extLst>
              <p:ext uri="{D42A27DB-BD31-4B8C-83A1-F6EECF244321}">
                <p14:modId xmlns:p14="http://schemas.microsoft.com/office/powerpoint/2010/main" val="4098514276"/>
              </p:ext>
            </p:extLst>
          </p:nvPr>
        </p:nvGraphicFramePr>
        <p:xfrm>
          <a:off x="601482" y="4960498"/>
          <a:ext cx="10097036" cy="798852"/>
        </p:xfrm>
        <a:graphic>
          <a:graphicData uri="http://schemas.openxmlformats.org/drawingml/2006/table">
            <a:tbl>
              <a:tblPr firstRow="1" bandRow="1">
                <a:tableStyleId>{5C22544A-7EE6-4342-B048-85BDC9FD1C3A}</a:tableStyleId>
              </a:tblPr>
              <a:tblGrid>
                <a:gridCol w="5238056"/>
                <a:gridCol w="4858980"/>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The number of UAE national employees in core jobs</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The total number of core jobs in the entity</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73339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26830" y="6394859"/>
            <a:ext cx="470794" cy="365125"/>
          </a:xfrm>
          <a:solidFill>
            <a:srgbClr val="B68A35"/>
          </a:solidFill>
        </p:spPr>
        <p:txBody>
          <a:bodyPr/>
          <a:lstStyle/>
          <a:p>
            <a:pPr algn="ctr"/>
            <a:fld id="{56427F38-63A5-4D63-9399-D970397CA46A}" type="slidenum">
              <a:rPr lang="en-US" smtClean="0">
                <a:solidFill>
                  <a:schemeClr val="bg1"/>
                </a:solidFill>
              </a:rPr>
              <a:pPr algn="ctr"/>
              <a:t>27</a:t>
            </a:fld>
            <a:endParaRPr lang="en-US" dirty="0">
              <a:solidFill>
                <a:schemeClr val="bg1"/>
              </a:solidFill>
            </a:endParaRPr>
          </a:p>
        </p:txBody>
      </p:sp>
      <p:sp>
        <p:nvSpPr>
          <p:cNvPr id="3" name="Round Same Side Corner Rectangle 2"/>
          <p:cNvSpPr/>
          <p:nvPr/>
        </p:nvSpPr>
        <p:spPr>
          <a:xfrm>
            <a:off x="4198513" y="590267"/>
            <a:ext cx="6722772"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601441" y="592097"/>
            <a:ext cx="1625766" cy="461665"/>
          </a:xfrm>
          <a:prstGeom prst="rect">
            <a:avLst/>
          </a:prstGeom>
        </p:spPr>
        <p:txBody>
          <a:bodyPr wrap="none">
            <a:spAutoFit/>
          </a:bodyPr>
          <a:lstStyle/>
          <a:p>
            <a:pPr algn="ctr" rtl="1" fontAlgn="base">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Turnover Rate</a:t>
            </a:r>
            <a:endParaRPr lang="ar-AE"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5" name="Straight Connector 4"/>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283239" y="2924390"/>
            <a:ext cx="3781683" cy="1754326"/>
          </a:xfrm>
          <a:prstGeom prst="rect">
            <a:avLst/>
          </a:prstGeom>
          <a:noFill/>
          <a:ln>
            <a:solidFill>
              <a:schemeClr val="bg1">
                <a:lumMod val="65000"/>
              </a:schemeClr>
            </a:solidFill>
          </a:ln>
        </p:spPr>
        <p:txBody>
          <a:bodyPr wrap="square" rtlCol="0">
            <a:spAutoFit/>
          </a:bodyPr>
          <a:lstStyle/>
          <a:p>
            <a:pPr marL="285750" indent="-285750" algn="just" eaLnBrk="0" hangingPunct="0">
              <a:buClr>
                <a:schemeClr val="tx1"/>
              </a:buClr>
              <a:buSzPct val="70000"/>
              <a:buBlip>
                <a:blip r:embed="rId2"/>
              </a:buBlip>
            </a:pPr>
            <a:r>
              <a:rPr lang="en-US" sz="1200" dirty="0">
                <a:latin typeface="Sakkal Majalla" panose="02000000000000000000" pitchFamily="2" charset="-78"/>
                <a:cs typeface="Sakkal Majalla" panose="02000000000000000000" pitchFamily="2" charset="-78"/>
              </a:rPr>
              <a:t>The </a:t>
            </a:r>
            <a:r>
              <a:rPr lang="en-US" sz="1200" dirty="0" smtClean="0">
                <a:latin typeface="Sakkal Majalla" panose="02000000000000000000" pitchFamily="2" charset="-78"/>
                <a:cs typeface="Sakkal Majalla" panose="02000000000000000000" pitchFamily="2" charset="-78"/>
              </a:rPr>
              <a:t>turnover rate reflects </a:t>
            </a:r>
            <a:r>
              <a:rPr lang="en-US" sz="1200" dirty="0">
                <a:latin typeface="Sakkal Majalla" panose="02000000000000000000" pitchFamily="2" charset="-78"/>
                <a:cs typeface="Sakkal Majalla" panose="02000000000000000000" pitchFamily="2" charset="-78"/>
              </a:rPr>
              <a:t>the extent to which federal </a:t>
            </a:r>
            <a:r>
              <a:rPr lang="en-US" sz="1200" dirty="0" smtClean="0">
                <a:latin typeface="Sakkal Majalla" panose="02000000000000000000" pitchFamily="2" charset="-78"/>
                <a:cs typeface="Sakkal Majalla" panose="02000000000000000000" pitchFamily="2" charset="-78"/>
              </a:rPr>
              <a:t>entities are </a:t>
            </a:r>
            <a:r>
              <a:rPr lang="en-US" sz="1200" dirty="0">
                <a:latin typeface="Sakkal Majalla" panose="02000000000000000000" pitchFamily="2" charset="-78"/>
                <a:cs typeface="Sakkal Majalla" panose="02000000000000000000" pitchFamily="2" charset="-78"/>
              </a:rPr>
              <a:t>able to maintain </a:t>
            </a:r>
            <a:r>
              <a:rPr lang="en-US" sz="1200" dirty="0" smtClean="0">
                <a:latin typeface="Sakkal Majalla" panose="02000000000000000000" pitchFamily="2" charset="-78"/>
                <a:cs typeface="Sakkal Majalla" panose="02000000000000000000" pitchFamily="2" charset="-78"/>
              </a:rPr>
              <a:t>employees. It also reflects </a:t>
            </a:r>
            <a:r>
              <a:rPr lang="en-US" sz="1200" dirty="0">
                <a:latin typeface="Sakkal Majalla" panose="02000000000000000000" pitchFamily="2" charset="-78"/>
                <a:cs typeface="Sakkal Majalla" panose="02000000000000000000" pitchFamily="2" charset="-78"/>
              </a:rPr>
              <a:t>the average job vacancy and leakage of competencies in the federal government</a:t>
            </a:r>
            <a:r>
              <a:rPr lang="en-US" sz="1200" dirty="0" smtClean="0">
                <a:latin typeface="Sakkal Majalla" panose="02000000000000000000" pitchFamily="2" charset="-78"/>
                <a:cs typeface="Sakkal Majalla" panose="02000000000000000000" pitchFamily="2" charset="-78"/>
              </a:rPr>
              <a:t>.</a:t>
            </a:r>
          </a:p>
          <a:p>
            <a:pPr algn="just" eaLnBrk="0" hangingPunct="0">
              <a:buClr>
                <a:schemeClr val="tx1"/>
              </a:buClr>
              <a:buSzPct val="70000"/>
            </a:pPr>
            <a:endParaRPr lang="ar-AE" sz="1200" dirty="0">
              <a:solidFill>
                <a:prstClr val="black"/>
              </a:solidFill>
              <a:latin typeface="Sakkal Majalla" panose="02000000000000000000" pitchFamily="2" charset="-78"/>
              <a:cs typeface="Sakkal Majalla" panose="02000000000000000000" pitchFamily="2" charset="-78"/>
            </a:endParaRPr>
          </a:p>
          <a:p>
            <a:pPr marL="285750" indent="-285750" algn="just" eaLnBrk="0" hangingPunct="0">
              <a:buClr>
                <a:schemeClr val="tx1"/>
              </a:buClr>
              <a:buSzPct val="70000"/>
              <a:buBlip>
                <a:blip r:embed="rId2"/>
              </a:buBlip>
            </a:pPr>
            <a:r>
              <a:rPr lang="en-US" sz="1200" dirty="0" smtClean="0">
                <a:latin typeface="Sakkal Majalla" panose="02000000000000000000" pitchFamily="2" charset="-78"/>
                <a:cs typeface="Sakkal Majalla" panose="02000000000000000000" pitchFamily="2" charset="-78"/>
              </a:rPr>
              <a:t>The turnover rate include resignation cases after </a:t>
            </a:r>
            <a:r>
              <a:rPr lang="en-US" sz="1200" dirty="0">
                <a:latin typeface="Sakkal Majalla" panose="02000000000000000000" pitchFamily="2" charset="-78"/>
                <a:cs typeface="Sakkal Majalla" panose="02000000000000000000" pitchFamily="2" charset="-78"/>
              </a:rPr>
              <a:t>the expiry of the </a:t>
            </a:r>
            <a:r>
              <a:rPr lang="en-US" sz="1200" dirty="0" smtClean="0">
                <a:latin typeface="Sakkal Majalla" panose="02000000000000000000" pitchFamily="2" charset="-78"/>
                <a:cs typeface="Sakkal Majalla" panose="02000000000000000000" pitchFamily="2" charset="-78"/>
              </a:rPr>
              <a:t>notice period </a:t>
            </a:r>
            <a:r>
              <a:rPr lang="en-US" sz="1200" dirty="0">
                <a:latin typeface="Sakkal Majalla" panose="02000000000000000000" pitchFamily="2" charset="-78"/>
                <a:cs typeface="Sakkal Majalla" panose="02000000000000000000" pitchFamily="2" charset="-78"/>
              </a:rPr>
              <a:t>for the </a:t>
            </a:r>
            <a:r>
              <a:rPr lang="en-US" sz="1200" dirty="0" smtClean="0">
                <a:latin typeface="Sakkal Majalla" panose="02000000000000000000" pitchFamily="2" charset="-78"/>
                <a:cs typeface="Sakkal Majalla" panose="02000000000000000000" pitchFamily="2" charset="-78"/>
              </a:rPr>
              <a:t>resigned employee. </a:t>
            </a:r>
            <a:r>
              <a:rPr lang="en-US" sz="1200" dirty="0">
                <a:latin typeface="Sakkal Majalla" panose="02000000000000000000" pitchFamily="2" charset="-78"/>
                <a:cs typeface="Sakkal Majalla" panose="02000000000000000000" pitchFamily="2" charset="-78"/>
              </a:rPr>
              <a:t>For example: 1-7-2018 was defined as the last day of an employee </a:t>
            </a:r>
            <a:r>
              <a:rPr lang="en-US" sz="1200" dirty="0" smtClean="0">
                <a:latin typeface="Sakkal Majalla" panose="02000000000000000000" pitchFamily="2" charset="-78"/>
                <a:cs typeface="Sakkal Majalla" panose="02000000000000000000" pitchFamily="2" charset="-78"/>
              </a:rPr>
              <a:t>so </a:t>
            </a:r>
            <a:r>
              <a:rPr lang="en-US" sz="1200" dirty="0">
                <a:latin typeface="Sakkal Majalla" panose="02000000000000000000" pitchFamily="2" charset="-78"/>
                <a:cs typeface="Sakkal Majalla" panose="02000000000000000000" pitchFamily="2" charset="-78"/>
              </a:rPr>
              <a:t>the employee </a:t>
            </a:r>
            <a:r>
              <a:rPr lang="en-US" sz="1200" dirty="0" smtClean="0">
                <a:latin typeface="Sakkal Majalla" panose="02000000000000000000" pitchFamily="2" charset="-78"/>
                <a:cs typeface="Sakkal Majalla" panose="02000000000000000000" pitchFamily="2" charset="-78"/>
              </a:rPr>
              <a:t>should be counted </a:t>
            </a:r>
            <a:r>
              <a:rPr lang="en-US" sz="1200" dirty="0">
                <a:latin typeface="Sakkal Majalla" panose="02000000000000000000" pitchFamily="2" charset="-78"/>
                <a:cs typeface="Sakkal Majalla" panose="02000000000000000000" pitchFamily="2" charset="-78"/>
              </a:rPr>
              <a:t>in the "second half" turnover </a:t>
            </a:r>
            <a:r>
              <a:rPr lang="en-US" sz="1200" dirty="0" smtClean="0">
                <a:latin typeface="Sakkal Majalla" panose="02000000000000000000" pitchFamily="2" charset="-78"/>
                <a:cs typeface="Sakkal Majalla" panose="02000000000000000000" pitchFamily="2" charset="-78"/>
              </a:rPr>
              <a:t>indicator, </a:t>
            </a:r>
            <a:r>
              <a:rPr lang="en-US" sz="1200" dirty="0">
                <a:latin typeface="Sakkal Majalla" panose="02000000000000000000" pitchFamily="2" charset="-78"/>
                <a:cs typeface="Sakkal Majalla" panose="02000000000000000000" pitchFamily="2" charset="-78"/>
              </a:rPr>
              <a:t>not from the date of the resignation </a:t>
            </a:r>
            <a:r>
              <a:rPr lang="en-US" sz="1200" dirty="0" smtClean="0">
                <a:latin typeface="Sakkal Majalla" panose="02000000000000000000" pitchFamily="2" charset="-78"/>
                <a:cs typeface="Sakkal Majalla" panose="02000000000000000000" pitchFamily="2" charset="-78"/>
              </a:rPr>
              <a:t>request</a:t>
            </a:r>
            <a:endParaRPr lang="ar-AE" sz="1200" dirty="0">
              <a:solidFill>
                <a:prstClr val="black"/>
              </a:solidFill>
              <a:latin typeface="Sakkal Majalla" panose="02000000000000000000" pitchFamily="2" charset="-78"/>
              <a:cs typeface="Sakkal Majalla" panose="020000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1282758020"/>
              </p:ext>
            </p:extLst>
          </p:nvPr>
        </p:nvGraphicFramePr>
        <p:xfrm>
          <a:off x="10948243" y="1068471"/>
          <a:ext cx="934676" cy="1097280"/>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Semi-Annually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667880905"/>
              </p:ext>
            </p:extLst>
          </p:nvPr>
        </p:nvGraphicFramePr>
        <p:xfrm>
          <a:off x="9899294" y="105596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Decrease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716120898"/>
              </p:ext>
            </p:extLst>
          </p:nvPr>
        </p:nvGraphicFramePr>
        <p:xfrm>
          <a:off x="8808560" y="1043461"/>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Rectangle 17"/>
          <p:cNvSpPr/>
          <p:nvPr/>
        </p:nvSpPr>
        <p:spPr>
          <a:xfrm>
            <a:off x="135074" y="947155"/>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1" name="Rectangle 20"/>
          <p:cNvSpPr/>
          <p:nvPr/>
        </p:nvSpPr>
        <p:spPr>
          <a:xfrm>
            <a:off x="135074" y="5391806"/>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2" name="Content Placeholder 9"/>
          <p:cNvGraphicFramePr>
            <a:graphicFrameLocks/>
          </p:cNvGraphicFramePr>
          <p:nvPr>
            <p:extLst>
              <p:ext uri="{D42A27DB-BD31-4B8C-83A1-F6EECF244321}">
                <p14:modId xmlns:p14="http://schemas.microsoft.com/office/powerpoint/2010/main" val="506637878"/>
              </p:ext>
            </p:extLst>
          </p:nvPr>
        </p:nvGraphicFramePr>
        <p:xfrm>
          <a:off x="750297" y="5818647"/>
          <a:ext cx="10097036" cy="941337"/>
        </p:xfrm>
        <a:graphic>
          <a:graphicData uri="http://schemas.openxmlformats.org/drawingml/2006/table">
            <a:tbl>
              <a:tblPr firstRow="1" bandRow="1">
                <a:tableStyleId>{5C22544A-7EE6-4342-B048-85BDC9FD1C3A}</a:tableStyleId>
              </a:tblPr>
              <a:tblGrid>
                <a:gridCol w="5238056"/>
                <a:gridCol w="4858980"/>
              </a:tblGrid>
              <a:tr h="362217">
                <a:tc>
                  <a:txBody>
                    <a:bodyPr/>
                    <a:lstStyle/>
                    <a:p>
                      <a:pPr algn="ctr"/>
                      <a:r>
                        <a:rPr lang="en-US" sz="1600" b="0" kern="1200" dirty="0" smtClean="0">
                          <a:solidFill>
                            <a:schemeClr val="lt1"/>
                          </a:solidFill>
                          <a:effectLst/>
                          <a:latin typeface="+mn-lt"/>
                          <a:ea typeface="+mn-ea"/>
                          <a:cs typeface="+mn-cs"/>
                        </a:rPr>
                        <a:t>Numerator </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600" b="0" kern="1200" dirty="0" smtClean="0">
                          <a:solidFill>
                            <a:schemeClr val="lt1"/>
                          </a:solidFill>
                          <a:effectLst/>
                          <a:latin typeface="+mn-lt"/>
                          <a:ea typeface="+mn-ea"/>
                          <a:cs typeface="+mn-cs"/>
                        </a:rPr>
                        <a:t>Denominator</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latin typeface="Sakkal Majalla" panose="02000000000000000000" pitchFamily="2" charset="-78"/>
                          <a:cs typeface="Sakkal Majalla" panose="02000000000000000000" pitchFamily="2" charset="-78"/>
                        </a:rPr>
                        <a:t>Number of employees who left the service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latin typeface="Sakkal Majalla" panose="02000000000000000000" pitchFamily="2" charset="-78"/>
                          <a:cs typeface="Sakkal Majalla" panose="02000000000000000000" pitchFamily="2" charset="-78"/>
                        </a:rPr>
                        <a:t>(without excluded categories)</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latin typeface="Sakkal Majalla" panose="02000000000000000000" pitchFamily="2" charset="-78"/>
                          <a:cs typeface="Sakkal Majalla" panose="02000000000000000000" pitchFamily="2" charset="-78"/>
                        </a:rPr>
                        <a:t>Total number of employees in the entity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baseline="0" dirty="0" smtClean="0">
                          <a:latin typeface="Sakkal Majalla" panose="02000000000000000000" pitchFamily="2" charset="-78"/>
                          <a:cs typeface="Sakkal Majalla" panose="02000000000000000000" pitchFamily="2" charset="-78"/>
                        </a:rPr>
                        <a:t>(without excluded categories)</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200203650"/>
              </p:ext>
            </p:extLst>
          </p:nvPr>
        </p:nvGraphicFramePr>
        <p:xfrm>
          <a:off x="203414" y="1378948"/>
          <a:ext cx="7829483" cy="4116699"/>
        </p:xfrm>
        <a:graphic>
          <a:graphicData uri="http://schemas.openxmlformats.org/drawingml/2006/table">
            <a:tbl>
              <a:tblPr firstRow="1" bandRow="1">
                <a:tableStyleId>{5C22544A-7EE6-4342-B048-85BDC9FD1C3A}</a:tableStyleId>
              </a:tblPr>
              <a:tblGrid>
                <a:gridCol w="4117229"/>
                <a:gridCol w="3712254"/>
              </a:tblGrid>
              <a:tr h="3981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Sakkal Majalla" panose="02000000000000000000" pitchFamily="2" charset="-78"/>
                          <a:cs typeface="Sakkal Majalla" panose="02000000000000000000" pitchFamily="2" charset="-78"/>
                        </a:rPr>
                        <a:t>The following shall be included in the indicator: </a:t>
                      </a: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rgbClr val="B68A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latin typeface="Sakkal Majalla" panose="02000000000000000000" pitchFamily="2" charset="-78"/>
                          <a:cs typeface="Sakkal Majalla" panose="02000000000000000000" pitchFamily="2" charset="-78"/>
                        </a:rPr>
                        <a:t>The following shall be excluded from the indicator:</a:t>
                      </a:r>
                      <a:r>
                        <a:rPr lang="en-US" sz="1400" baseline="0" dirty="0" smtClean="0">
                          <a:solidFill>
                            <a:schemeClr val="bg1"/>
                          </a:solidFill>
                          <a:latin typeface="Sakkal Majalla" panose="02000000000000000000" pitchFamily="2" charset="-78"/>
                          <a:cs typeface="Sakkal Majalla" panose="02000000000000000000" pitchFamily="2" charset="-78"/>
                        </a:rPr>
                        <a:t> </a:t>
                      </a:r>
                      <a:endParaRPr lang="ar-AE" sz="1400" dirty="0" smtClean="0">
                        <a:solidFill>
                          <a:schemeClr val="bg1"/>
                        </a:solidFill>
                        <a:latin typeface="Sakkal Majalla" panose="02000000000000000000" pitchFamily="2" charset="-78"/>
                        <a:cs typeface="Sakkal Majalla" panose="02000000000000000000" pitchFamily="2" charset="-78"/>
                      </a:endParaRP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rgbClr val="B68A35"/>
                    </a:solidFill>
                  </a:tcPr>
                </a:tc>
              </a:tr>
              <a:tr h="2599614">
                <a:tc>
                  <a:txBody>
                    <a:bodyPr/>
                    <a:lstStyle/>
                    <a:p>
                      <a:pPr marL="342900" indent="-342900" algn="l" rtl="0">
                        <a:buFont typeface="+mj-lt"/>
                        <a:buAutoNum type="arabicPeriod"/>
                      </a:pPr>
                      <a:r>
                        <a:rPr lang="en-US" sz="1400" dirty="0" smtClean="0">
                          <a:solidFill>
                            <a:schemeClr val="tx1"/>
                          </a:solidFill>
                          <a:latin typeface="Sakkal Majalla" panose="02000000000000000000" pitchFamily="2" charset="-78"/>
                          <a:cs typeface="Sakkal Majalla" panose="02000000000000000000" pitchFamily="2" charset="-78"/>
                        </a:rPr>
                        <a:t>General and specialized Cadre’s employees such as Educational</a:t>
                      </a:r>
                      <a:r>
                        <a:rPr lang="en-US" sz="1400" baseline="0" dirty="0" smtClean="0">
                          <a:solidFill>
                            <a:schemeClr val="tx1"/>
                          </a:solidFill>
                          <a:latin typeface="Sakkal Majalla" panose="02000000000000000000" pitchFamily="2" charset="-78"/>
                          <a:cs typeface="Sakkal Majalla" panose="02000000000000000000" pitchFamily="2" charset="-78"/>
                        </a:rPr>
                        <a:t>, Diplomatic, Medical and Judicial Cadres. </a:t>
                      </a:r>
                    </a:p>
                    <a:p>
                      <a:pPr marL="342900" indent="-342900" algn="l" rtl="0">
                        <a:buFont typeface="+mj-lt"/>
                        <a:buAutoNum type="arabicPeriod"/>
                      </a:pPr>
                      <a:r>
                        <a:rPr lang="en-US" sz="1400" baseline="0" dirty="0" smtClean="0">
                          <a:solidFill>
                            <a:schemeClr val="tx1"/>
                          </a:solidFill>
                          <a:latin typeface="Sakkal Majalla" panose="02000000000000000000" pitchFamily="2" charset="-78"/>
                          <a:cs typeface="Sakkal Majalla" panose="02000000000000000000" pitchFamily="2" charset="-78"/>
                        </a:rPr>
                        <a:t>Employees appointed in accordance with the different full time, special contracts, experts and consultants contracts.</a:t>
                      </a:r>
                    </a:p>
                    <a:p>
                      <a:pPr marL="342900" indent="-342900" algn="l" rtl="0">
                        <a:buFont typeface="+mj-lt"/>
                        <a:buAutoNum type="arabicPeriod"/>
                      </a:pPr>
                      <a:r>
                        <a:rPr lang="en-US" sz="1400" baseline="0" dirty="0" smtClean="0">
                          <a:solidFill>
                            <a:schemeClr val="tx1"/>
                          </a:solidFill>
                          <a:latin typeface="Sakkal Majalla" panose="02000000000000000000" pitchFamily="2" charset="-78"/>
                          <a:cs typeface="Sakkal Majalla" panose="02000000000000000000" pitchFamily="2" charset="-78"/>
                        </a:rPr>
                        <a:t>Transferred employees</a:t>
                      </a:r>
                    </a:p>
                    <a:p>
                      <a:pPr marL="342900" indent="-342900" algn="l" rtl="0">
                        <a:buFont typeface="+mj-lt"/>
                        <a:buAutoNum type="arabicPeriod"/>
                      </a:pPr>
                      <a:r>
                        <a:rPr lang="en-US" sz="1400" baseline="0" dirty="0" smtClean="0">
                          <a:solidFill>
                            <a:schemeClr val="tx1"/>
                          </a:solidFill>
                          <a:latin typeface="Sakkal Majalla" panose="02000000000000000000" pitchFamily="2" charset="-78"/>
                          <a:cs typeface="Sakkal Majalla" panose="02000000000000000000" pitchFamily="2" charset="-78"/>
                        </a:rPr>
                        <a:t>Employees who take an extensive study leave, extensive sick leave and national service.</a:t>
                      </a:r>
                    </a:p>
                    <a:p>
                      <a:pPr marL="342900" indent="-342900" algn="l" rtl="0">
                        <a:buFont typeface="+mj-lt"/>
                        <a:buAutoNum type="arabicPeriod"/>
                      </a:pPr>
                      <a:r>
                        <a:rPr lang="en-US" sz="1400" baseline="0" dirty="0" smtClean="0">
                          <a:solidFill>
                            <a:schemeClr val="tx1"/>
                          </a:solidFill>
                          <a:latin typeface="Sakkal Majalla" panose="02000000000000000000" pitchFamily="2" charset="-78"/>
                          <a:cs typeface="Sakkal Majalla" panose="02000000000000000000" pitchFamily="2" charset="-78"/>
                        </a:rPr>
                        <a:t>Employees appointed within the </a:t>
                      </a:r>
                      <a:r>
                        <a:rPr lang="en-US" sz="1400" baseline="0" dirty="0" smtClean="0">
                          <a:latin typeface="Sakkal Majalla" panose="02000000000000000000" pitchFamily="2" charset="-78"/>
                          <a:cs typeface="Sakkal Majalla" panose="02000000000000000000" pitchFamily="2" charset="-78"/>
                        </a:rPr>
                        <a:t>probation period. </a:t>
                      </a:r>
                      <a:endParaRPr lang="en-US" sz="1400" b="0" baseline="0" dirty="0" smtClean="0">
                        <a:solidFill>
                          <a:schemeClr val="tx1"/>
                        </a:solidFill>
                        <a:latin typeface="Sakkal Majalla" panose="02000000000000000000" pitchFamily="2" charset="-78"/>
                        <a:cs typeface="Sakkal Majalla" panose="02000000000000000000" pitchFamily="2" charset="-78"/>
                      </a:endParaRPr>
                    </a:p>
                    <a:p>
                      <a:pPr marL="342900" indent="-342900" algn="l" rtl="0">
                        <a:buFont typeface="+mj-lt"/>
                        <a:buAutoNum type="arabicPeriod"/>
                      </a:pPr>
                      <a:r>
                        <a:rPr lang="en-US" sz="1400" b="0" baseline="0" dirty="0" smtClean="0">
                          <a:solidFill>
                            <a:schemeClr val="tx1"/>
                          </a:solidFill>
                          <a:latin typeface="Sakkal Majalla" panose="02000000000000000000" pitchFamily="2" charset="-78"/>
                          <a:cs typeface="Sakkal Majalla" panose="02000000000000000000" pitchFamily="2" charset="-78"/>
                        </a:rPr>
                        <a:t>Support/ service category.</a:t>
                      </a:r>
                    </a:p>
                    <a:p>
                      <a:pPr marL="342900" indent="-342900" algn="l" rtl="0">
                        <a:buFont typeface="+mj-lt"/>
                        <a:buAutoNum type="arabicPeriod"/>
                      </a:pPr>
                      <a:endParaRPr lang="en-US" sz="1400" b="0" baseline="0" dirty="0" smtClean="0">
                        <a:solidFill>
                          <a:schemeClr val="tx1"/>
                        </a:solidFill>
                        <a:latin typeface="Sakkal Majalla" panose="02000000000000000000" pitchFamily="2" charset="-78"/>
                        <a:cs typeface="Sakkal Majalla" panose="02000000000000000000" pitchFamily="2" charset="-78"/>
                      </a:endParaRPr>
                    </a:p>
                    <a:p>
                      <a:pPr marL="0" indent="0" algn="l" rtl="0">
                        <a:buFont typeface="+mj-lt"/>
                        <a:buNone/>
                      </a:pPr>
                      <a:r>
                        <a:rPr lang="en-US" sz="1400" b="0" baseline="0" dirty="0" smtClean="0">
                          <a:solidFill>
                            <a:schemeClr val="tx1"/>
                          </a:solidFill>
                          <a:latin typeface="Sakkal Majalla" panose="02000000000000000000" pitchFamily="2" charset="-78"/>
                          <a:cs typeface="Sakkal Majalla" panose="02000000000000000000" pitchFamily="2" charset="-78"/>
                        </a:rPr>
                        <a:t>Turnover reasons included in the KPI:</a:t>
                      </a:r>
                    </a:p>
                    <a:p>
                      <a:pPr marL="228600" indent="-228600" algn="l" rtl="0">
                        <a:buFont typeface="+mj-lt"/>
                        <a:buAutoNum type="arabicPeriod"/>
                      </a:pPr>
                      <a:r>
                        <a:rPr lang="en-US" sz="1400" b="0" baseline="0" dirty="0" smtClean="0">
                          <a:solidFill>
                            <a:schemeClr val="tx1"/>
                          </a:solidFill>
                          <a:latin typeface="Sakkal Majalla" panose="02000000000000000000" pitchFamily="2" charset="-78"/>
                          <a:cs typeface="Sakkal Majalla" panose="02000000000000000000" pitchFamily="2" charset="-78"/>
                        </a:rPr>
                        <a:t>Resignation</a:t>
                      </a:r>
                    </a:p>
                    <a:p>
                      <a:pPr marL="228600" indent="-228600" algn="l" rtl="0">
                        <a:buFont typeface="+mj-lt"/>
                        <a:buAutoNum type="arabicPeriod"/>
                      </a:pPr>
                      <a:r>
                        <a:rPr lang="en-US" sz="1400" b="0" baseline="0" dirty="0" smtClean="0">
                          <a:solidFill>
                            <a:schemeClr val="tx1"/>
                          </a:solidFill>
                          <a:latin typeface="Sakkal Majalla" panose="02000000000000000000" pitchFamily="2" charset="-78"/>
                          <a:cs typeface="Sakkal Majalla" panose="02000000000000000000" pitchFamily="2" charset="-78"/>
                        </a:rPr>
                        <a:t>Expiry or end of contract</a:t>
                      </a:r>
                    </a:p>
                    <a:p>
                      <a:pPr marL="228600" indent="-228600" algn="l" rtl="0">
                        <a:buFont typeface="+mj-lt"/>
                        <a:buAutoNum type="arabicPeriod"/>
                      </a:pPr>
                      <a:r>
                        <a:rPr lang="en-US" sz="1400" b="0" baseline="0" dirty="0" smtClean="0">
                          <a:solidFill>
                            <a:schemeClr val="tx1"/>
                          </a:solidFill>
                          <a:latin typeface="Sakkal Majalla" panose="02000000000000000000" pitchFamily="2" charset="-78"/>
                          <a:cs typeface="Sakkal Majalla" panose="02000000000000000000" pitchFamily="2" charset="-78"/>
                        </a:rPr>
                        <a:t>Transfer</a:t>
                      </a:r>
                    </a:p>
                    <a:p>
                      <a:pPr marL="228600" indent="-228600" algn="l" rtl="0">
                        <a:buFont typeface="+mj-lt"/>
                        <a:buAutoNum type="arabicPeriod"/>
                      </a:pPr>
                      <a:r>
                        <a:rPr lang="en-US" sz="1400" b="0" baseline="0" dirty="0" smtClean="0">
                          <a:solidFill>
                            <a:schemeClr val="tx1"/>
                          </a:solidFill>
                          <a:latin typeface="Sakkal Majalla" panose="02000000000000000000" pitchFamily="2" charset="-78"/>
                          <a:cs typeface="Sakkal Majalla" panose="02000000000000000000" pitchFamily="2" charset="-78"/>
                        </a:rPr>
                        <a:t>Absenteeism  from work without a reason for 10 consecutive days or 20 separated days.</a:t>
                      </a:r>
                    </a:p>
                    <a:p>
                      <a:pPr marL="228600" indent="-228600" algn="l" rtl="0">
                        <a:buFont typeface="+mj-lt"/>
                        <a:buAutoNum type="arabicPeriod"/>
                      </a:pPr>
                      <a:r>
                        <a:rPr lang="en-US" sz="1400" b="0" baseline="0" dirty="0" smtClean="0">
                          <a:solidFill>
                            <a:schemeClr val="tx1"/>
                          </a:solidFill>
                          <a:latin typeface="Sakkal Majalla" panose="02000000000000000000" pitchFamily="2" charset="-78"/>
                          <a:cs typeface="Sakkal Majalla" panose="02000000000000000000" pitchFamily="2" charset="-78"/>
                        </a:rPr>
                        <a:t>Incompetency</a:t>
                      </a: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chemeClr val="bg1"/>
                    </a:solidFill>
                  </a:tcPr>
                </a:tc>
                <a:tc>
                  <a:txBody>
                    <a:bodyPr/>
                    <a:lstStyle/>
                    <a:p>
                      <a:pPr marL="342900" indent="-342900" algn="l" rtl="0">
                        <a:buFont typeface="+mj-lt"/>
                        <a:buAutoNum type="arabicPeriod"/>
                      </a:pPr>
                      <a:r>
                        <a:rPr lang="en-US" sz="1400" dirty="0" smtClean="0">
                          <a:solidFill>
                            <a:prstClr val="black"/>
                          </a:solidFill>
                          <a:latin typeface="Sakkal Majalla" panose="02000000000000000000" pitchFamily="2" charset="-78"/>
                          <a:cs typeface="Sakkal Majalla" panose="02000000000000000000" pitchFamily="2" charset="-78"/>
                        </a:rPr>
                        <a:t>Local Cadre.</a:t>
                      </a:r>
                    </a:p>
                    <a:p>
                      <a:pPr marL="342900" indent="-342900" algn="l" rtl="0">
                        <a:buFont typeface="+mj-lt"/>
                        <a:buAutoNum type="arabicPeriod"/>
                      </a:pPr>
                      <a:r>
                        <a:rPr lang="en-US" sz="1400" dirty="0" smtClean="0">
                          <a:solidFill>
                            <a:prstClr val="black"/>
                          </a:solidFill>
                          <a:latin typeface="Sakkal Majalla" panose="02000000000000000000" pitchFamily="2" charset="-78"/>
                          <a:cs typeface="Sakkal Majalla" panose="02000000000000000000" pitchFamily="2" charset="-78"/>
                        </a:rPr>
                        <a:t>Temporary or daily salary or part time contracts.</a:t>
                      </a:r>
                    </a:p>
                    <a:p>
                      <a:pPr marL="342900" indent="-342900" algn="l" rtl="0">
                        <a:buFont typeface="+mj-lt"/>
                        <a:buAutoNum type="arabicPeriod"/>
                      </a:pPr>
                      <a:r>
                        <a:rPr lang="en-US" sz="1400" dirty="0" smtClean="0">
                          <a:solidFill>
                            <a:prstClr val="black"/>
                          </a:solidFill>
                          <a:latin typeface="Sakkal Majalla" panose="02000000000000000000" pitchFamily="2" charset="-78"/>
                          <a:cs typeface="Sakkal Majalla" panose="02000000000000000000" pitchFamily="2" charset="-78"/>
                        </a:rPr>
                        <a:t>General services</a:t>
                      </a:r>
                      <a:r>
                        <a:rPr lang="en-US" sz="1400" baseline="0" dirty="0" smtClean="0">
                          <a:solidFill>
                            <a:prstClr val="black"/>
                          </a:solidFill>
                          <a:latin typeface="Sakkal Majalla" panose="02000000000000000000" pitchFamily="2" charset="-78"/>
                          <a:cs typeface="Sakkal Majalla" panose="02000000000000000000" pitchFamily="2" charset="-78"/>
                        </a:rPr>
                        <a:t> outsourcing contracts.</a:t>
                      </a:r>
                    </a:p>
                    <a:p>
                      <a:pPr marL="342900" indent="-342900" algn="l" rtl="0">
                        <a:buFont typeface="+mj-lt"/>
                        <a:buAutoNum type="arabicPeriod"/>
                      </a:pPr>
                      <a:r>
                        <a:rPr lang="en-US" sz="1400" baseline="0" dirty="0" smtClean="0">
                          <a:solidFill>
                            <a:prstClr val="black"/>
                          </a:solidFill>
                          <a:latin typeface="Sakkal Majalla" panose="02000000000000000000" pitchFamily="2" charset="-78"/>
                          <a:cs typeface="Sakkal Majalla" panose="02000000000000000000" pitchFamily="2" charset="-78"/>
                        </a:rPr>
                        <a:t>Reaching the retirement age.</a:t>
                      </a:r>
                    </a:p>
                    <a:p>
                      <a:pPr marL="342900" indent="-342900" algn="l" rtl="0">
                        <a:buFont typeface="+mj-lt"/>
                        <a:buAutoNum type="arabicPeriod"/>
                      </a:pPr>
                      <a:r>
                        <a:rPr lang="en-US" sz="1400" baseline="0" dirty="0" smtClean="0">
                          <a:solidFill>
                            <a:prstClr val="black"/>
                          </a:solidFill>
                          <a:latin typeface="Sakkal Majalla" panose="02000000000000000000" pitchFamily="2" charset="-78"/>
                          <a:cs typeface="Sakkal Majalla" panose="02000000000000000000" pitchFamily="2" charset="-78"/>
                        </a:rPr>
                        <a:t>Death cases. </a:t>
                      </a:r>
                    </a:p>
                    <a:p>
                      <a:pPr marL="342900" indent="-342900" algn="l" rtl="0">
                        <a:buFont typeface="+mj-lt"/>
                        <a:buAutoNum type="arabicPeriod"/>
                      </a:pPr>
                      <a:r>
                        <a:rPr lang="en-US" sz="1400" baseline="0" dirty="0" smtClean="0">
                          <a:solidFill>
                            <a:prstClr val="black"/>
                          </a:solidFill>
                          <a:latin typeface="Sakkal Majalla" panose="02000000000000000000" pitchFamily="2" charset="-78"/>
                          <a:cs typeface="Sakkal Majalla" panose="02000000000000000000" pitchFamily="2" charset="-78"/>
                        </a:rPr>
                        <a:t>Emiratization of jobs replacement plans</a:t>
                      </a:r>
                    </a:p>
                    <a:p>
                      <a:pPr marL="342900" indent="-342900" algn="l" rtl="0">
                        <a:buFont typeface="+mj-lt"/>
                        <a:buAutoNum type="arabicPeriod"/>
                      </a:pPr>
                      <a:r>
                        <a:rPr lang="en-US" sz="1400" baseline="0" dirty="0" smtClean="0">
                          <a:solidFill>
                            <a:prstClr val="black"/>
                          </a:solidFill>
                          <a:latin typeface="Sakkal Majalla" panose="02000000000000000000" pitchFamily="2" charset="-78"/>
                          <a:cs typeface="Sakkal Majalla" panose="02000000000000000000" pitchFamily="2" charset="-78"/>
                        </a:rPr>
                        <a:t>Withdrawal of the nationality or its fall from the employee</a:t>
                      </a:r>
                    </a:p>
                    <a:p>
                      <a:pPr marL="342900" indent="-342900" algn="l" rtl="0">
                        <a:buFont typeface="+mj-lt"/>
                        <a:buAutoNum type="arabicPeriod"/>
                      </a:pPr>
                      <a:r>
                        <a:rPr lang="en-US" sz="1400" baseline="0" dirty="0" smtClean="0">
                          <a:solidFill>
                            <a:prstClr val="black"/>
                          </a:solidFill>
                          <a:latin typeface="Sakkal Majalla" panose="02000000000000000000" pitchFamily="2" charset="-78"/>
                          <a:cs typeface="Sakkal Majalla" panose="02000000000000000000" pitchFamily="2" charset="-78"/>
                        </a:rPr>
                        <a:t>Federal decree to terminate employee service</a:t>
                      </a:r>
                    </a:p>
                    <a:p>
                      <a:pPr marL="342900" indent="-342900" algn="l" rtl="0">
                        <a:buFont typeface="+mj-lt"/>
                        <a:buAutoNum type="arabicPeriod"/>
                      </a:pPr>
                      <a:r>
                        <a:rPr lang="en-US" sz="1400" baseline="0" dirty="0" smtClean="0">
                          <a:solidFill>
                            <a:prstClr val="black"/>
                          </a:solidFill>
                          <a:latin typeface="Sakkal Majalla" panose="02000000000000000000" pitchFamily="2" charset="-78"/>
                          <a:cs typeface="Sakkal Majalla" panose="02000000000000000000" pitchFamily="2" charset="-78"/>
                        </a:rPr>
                        <a:t>Dismissal by a decision of the Council of Ministers</a:t>
                      </a:r>
                    </a:p>
                    <a:p>
                      <a:pPr marL="342900" indent="-342900" algn="l" rtl="0">
                        <a:buFont typeface="+mj-lt"/>
                        <a:buAutoNum type="arabicPeriod"/>
                      </a:pPr>
                      <a:r>
                        <a:rPr lang="en-US" sz="1400" baseline="0" dirty="0" smtClean="0">
                          <a:solidFill>
                            <a:prstClr val="black"/>
                          </a:solidFill>
                          <a:latin typeface="Sakkal Majalla" panose="02000000000000000000" pitchFamily="2" charset="-78"/>
                          <a:cs typeface="Sakkal Majalla" panose="02000000000000000000" pitchFamily="2" charset="-78"/>
                        </a:rPr>
                        <a:t>Termination due to restructuring</a:t>
                      </a:r>
                    </a:p>
                    <a:p>
                      <a:pPr marL="342900" indent="-342900" algn="l" rtl="0">
                        <a:buFont typeface="+mj-lt"/>
                        <a:buAutoNum type="arabicPeriod"/>
                      </a:pPr>
                      <a:r>
                        <a:rPr lang="en-US" sz="1400" baseline="0" dirty="0" smtClean="0">
                          <a:solidFill>
                            <a:prstClr val="black"/>
                          </a:solidFill>
                          <a:latin typeface="Sakkal Majalla" panose="02000000000000000000" pitchFamily="2" charset="-78"/>
                          <a:cs typeface="Sakkal Majalla" panose="02000000000000000000" pitchFamily="2" charset="-78"/>
                        </a:rPr>
                        <a:t>Termination due to unfit</a:t>
                      </a:r>
                      <a:r>
                        <a:rPr lang="ar-AE" sz="1400" baseline="0" dirty="0" smtClean="0">
                          <a:solidFill>
                            <a:prstClr val="black"/>
                          </a:solidFill>
                          <a:latin typeface="Sakkal Majalla" panose="02000000000000000000" pitchFamily="2" charset="-78"/>
                          <a:cs typeface="Sakkal Majalla" panose="02000000000000000000" pitchFamily="2" charset="-78"/>
                        </a:rPr>
                        <a:t> </a:t>
                      </a:r>
                      <a:r>
                        <a:rPr lang="en-US" sz="1400" baseline="0" dirty="0" smtClean="0">
                          <a:solidFill>
                            <a:prstClr val="black"/>
                          </a:solidFill>
                          <a:latin typeface="Sakkal Majalla" panose="02000000000000000000" pitchFamily="2" charset="-78"/>
                          <a:cs typeface="Sakkal Majalla" panose="02000000000000000000" pitchFamily="2" charset="-78"/>
                        </a:rPr>
                        <a:t>health.</a:t>
                      </a:r>
                    </a:p>
                  </a:txBody>
                  <a:tcPr>
                    <a:lnL w="6350" cap="flat" cmpd="sng" algn="ctr">
                      <a:solidFill>
                        <a:srgbClr val="CC9900"/>
                      </a:solidFill>
                      <a:prstDash val="solid"/>
                      <a:round/>
                      <a:headEnd type="none" w="med" len="med"/>
                      <a:tailEnd type="none" w="med" len="med"/>
                    </a:lnL>
                    <a:lnR w="6350" cap="flat" cmpd="sng" algn="ctr">
                      <a:solidFill>
                        <a:srgbClr val="CC9900"/>
                      </a:solidFill>
                      <a:prstDash val="solid"/>
                      <a:round/>
                      <a:headEnd type="none" w="med" len="med"/>
                      <a:tailEnd type="none" w="med" len="med"/>
                    </a:lnR>
                    <a:lnT w="6350" cap="flat" cmpd="sng" algn="ctr">
                      <a:solidFill>
                        <a:srgbClr val="CC9900"/>
                      </a:solidFill>
                      <a:prstDash val="solid"/>
                      <a:round/>
                      <a:headEnd type="none" w="med" len="med"/>
                      <a:tailEnd type="none" w="med" len="med"/>
                    </a:lnT>
                    <a:lnB w="6350" cap="flat" cmpd="sng" algn="ctr">
                      <a:solidFill>
                        <a:srgbClr val="CC99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3050045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78107" y="6382113"/>
            <a:ext cx="474526" cy="365125"/>
          </a:xfrm>
          <a:solidFill>
            <a:srgbClr val="B68A35"/>
          </a:solidFill>
        </p:spPr>
        <p:txBody>
          <a:bodyPr/>
          <a:lstStyle/>
          <a:p>
            <a:pPr algn="ctr"/>
            <a:fld id="{56427F38-63A5-4D63-9399-D970397CA46A}" type="slidenum">
              <a:rPr lang="en-US" smtClean="0">
                <a:solidFill>
                  <a:schemeClr val="bg1"/>
                </a:solidFill>
              </a:rPr>
              <a:pPr algn="ctr"/>
              <a:t>28</a:t>
            </a:fld>
            <a:endParaRPr lang="en-US" dirty="0">
              <a:solidFill>
                <a:schemeClr val="bg1"/>
              </a:solidFill>
            </a:endParaRPr>
          </a:p>
        </p:txBody>
      </p:sp>
      <p:sp>
        <p:nvSpPr>
          <p:cNvPr id="4" name="Round Same Side Corner Rectangle 3"/>
          <p:cNvSpPr/>
          <p:nvPr/>
        </p:nvSpPr>
        <p:spPr>
          <a:xfrm>
            <a:off x="3992451" y="585648"/>
            <a:ext cx="6695825"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87495" y="592097"/>
            <a:ext cx="3959738" cy="461665"/>
          </a:xfrm>
          <a:prstGeom prst="rect">
            <a:avLst/>
          </a:prstGeom>
        </p:spPr>
        <p:txBody>
          <a:bodyPr wrap="none">
            <a:spAutoFit/>
          </a:bodyPr>
          <a:lstStyle/>
          <a:p>
            <a:pPr algn="ctr" rtl="1"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Turnover Rate of New Employees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4167" y="2568006"/>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The </a:t>
            </a:r>
            <a:r>
              <a:rPr lang="en-US" dirty="0" smtClean="0">
                <a:solidFill>
                  <a:schemeClr val="tx1"/>
                </a:solidFill>
                <a:latin typeface="Sakkal Majalla" panose="02000000000000000000" pitchFamily="2" charset="-78"/>
                <a:cs typeface="Sakkal Majalla" panose="02000000000000000000" pitchFamily="2" charset="-78"/>
              </a:rPr>
              <a:t>percentage </a:t>
            </a:r>
            <a:r>
              <a:rPr lang="en-US" dirty="0">
                <a:solidFill>
                  <a:schemeClr val="tx1"/>
                </a:solidFill>
                <a:latin typeface="Sakkal Majalla" panose="02000000000000000000" pitchFamily="2" charset="-78"/>
                <a:cs typeface="Sakkal Majalla" panose="02000000000000000000" pitchFamily="2" charset="-78"/>
              </a:rPr>
              <a:t>of new employees leaving the service reflects the extent to which the federal </a:t>
            </a:r>
            <a:r>
              <a:rPr lang="en-US" dirty="0" smtClean="0">
                <a:solidFill>
                  <a:schemeClr val="tx1"/>
                </a:solidFill>
                <a:latin typeface="Sakkal Majalla" panose="02000000000000000000" pitchFamily="2" charset="-78"/>
                <a:cs typeface="Sakkal Majalla" panose="02000000000000000000" pitchFamily="2" charset="-78"/>
              </a:rPr>
              <a:t>entities are </a:t>
            </a:r>
            <a:r>
              <a:rPr lang="en-US" dirty="0">
                <a:solidFill>
                  <a:schemeClr val="tx1"/>
                </a:solidFill>
                <a:latin typeface="Sakkal Majalla" panose="02000000000000000000" pitchFamily="2" charset="-78"/>
                <a:cs typeface="Sakkal Majalla" panose="02000000000000000000" pitchFamily="2" charset="-78"/>
              </a:rPr>
              <a:t>able to maintain new </a:t>
            </a:r>
            <a:r>
              <a:rPr lang="en-US" dirty="0" smtClean="0">
                <a:solidFill>
                  <a:schemeClr val="tx1"/>
                </a:solidFill>
                <a:latin typeface="Sakkal Majalla" panose="02000000000000000000" pitchFamily="2" charset="-78"/>
                <a:cs typeface="Sakkal Majalla" panose="02000000000000000000" pitchFamily="2" charset="-78"/>
              </a:rPr>
              <a:t>employees. </a:t>
            </a:r>
          </a:p>
          <a:p>
            <a:pPr marL="285750" indent="-285750" eaLnBrk="0" hangingPunct="0">
              <a:buClr>
                <a:schemeClr val="tx1"/>
              </a:buClr>
              <a:buSzPct val="70000"/>
              <a:buBlip>
                <a:blip r:embed="rId2"/>
              </a:buBlip>
            </a:pPr>
            <a:r>
              <a:rPr lang="en-US" b="1" dirty="0" smtClean="0">
                <a:solidFill>
                  <a:schemeClr val="tx1"/>
                </a:solidFill>
                <a:latin typeface="Sakkal Majalla" panose="02000000000000000000" pitchFamily="2" charset="-78"/>
                <a:cs typeface="Sakkal Majalla" panose="02000000000000000000" pitchFamily="2" charset="-78"/>
              </a:rPr>
              <a:t>Definition of new employee: an employee with a service year of 1 year or less </a:t>
            </a:r>
            <a:endParaRPr lang="en-US" b="1" dirty="0">
              <a:solidFill>
                <a:schemeClr val="tx1"/>
              </a:solidFill>
              <a:latin typeface="Sakkal Majalla" panose="02000000000000000000" pitchFamily="2" charset="-78"/>
              <a:cs typeface="Sakkal Majalla" panose="02000000000000000000" pitchFamily="2" charset="-78"/>
            </a:endParaRPr>
          </a:p>
        </p:txBody>
      </p:sp>
      <p:sp>
        <p:nvSpPr>
          <p:cNvPr id="15" name="Rectangle 14"/>
          <p:cNvSpPr/>
          <p:nvPr/>
        </p:nvSpPr>
        <p:spPr>
          <a:xfrm>
            <a:off x="444167" y="1565178"/>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44167" y="4021972"/>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Content Placeholder 9"/>
          <p:cNvGraphicFramePr>
            <a:graphicFrameLocks/>
          </p:cNvGraphicFramePr>
          <p:nvPr>
            <p:extLst>
              <p:ext uri="{D42A27DB-BD31-4B8C-83A1-F6EECF244321}">
                <p14:modId xmlns:p14="http://schemas.microsoft.com/office/powerpoint/2010/main" val="372022266"/>
              </p:ext>
            </p:extLst>
          </p:nvPr>
        </p:nvGraphicFramePr>
        <p:xfrm>
          <a:off x="444167" y="4805171"/>
          <a:ext cx="10995000" cy="1005840"/>
        </p:xfrm>
        <a:graphic>
          <a:graphicData uri="http://schemas.openxmlformats.org/drawingml/2006/table">
            <a:tbl>
              <a:tblPr firstRow="1" bandRow="1">
                <a:tableStyleId>{5C22544A-7EE6-4342-B048-85BDC9FD1C3A}</a:tableStyleId>
              </a:tblPr>
              <a:tblGrid>
                <a:gridCol w="5511525"/>
                <a:gridCol w="5483475"/>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employees who left the service within one year or less from their</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hiring date</a:t>
                      </a:r>
                      <a:endParaRPr lang="en-US" b="1" baseline="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The total number of </a:t>
                      </a:r>
                      <a:r>
                        <a:rPr lang="en-US" b="1" u="sng" baseline="0" dirty="0" smtClean="0">
                          <a:latin typeface="Sakkal Majalla" panose="02000000000000000000" pitchFamily="2" charset="-78"/>
                          <a:cs typeface="Sakkal Majalla" panose="02000000000000000000" pitchFamily="2" charset="-78"/>
                        </a:rPr>
                        <a:t>new employees </a:t>
                      </a:r>
                      <a:r>
                        <a:rPr lang="en-US" b="1" baseline="0" dirty="0" smtClean="0">
                          <a:latin typeface="Sakkal Majalla" panose="02000000000000000000" pitchFamily="2" charset="-78"/>
                          <a:cs typeface="Sakkal Majalla" panose="02000000000000000000" pitchFamily="2" charset="-78"/>
                        </a:rPr>
                        <a:t>(with a service period ≥ 1 year)in the entity </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02559139"/>
              </p:ext>
            </p:extLst>
          </p:nvPr>
        </p:nvGraphicFramePr>
        <p:xfrm>
          <a:off x="10991372" y="1145996"/>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500979039"/>
              </p:ext>
            </p:extLst>
          </p:nvPr>
        </p:nvGraphicFramePr>
        <p:xfrm>
          <a:off x="9926990"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Decrease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417299461"/>
              </p:ext>
            </p:extLst>
          </p:nvPr>
        </p:nvGraphicFramePr>
        <p:xfrm>
          <a:off x="8783009"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616231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613681" y="6409794"/>
            <a:ext cx="42065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29</a:t>
            </a:fld>
            <a:endParaRPr lang="en-US">
              <a:solidFill>
                <a:schemeClr val="bg1"/>
              </a:solidFill>
            </a:endParaRPr>
          </a:p>
        </p:txBody>
      </p:sp>
      <p:sp>
        <p:nvSpPr>
          <p:cNvPr id="4" name="Round Same Side Corner Rectangle 3"/>
          <p:cNvSpPr/>
          <p:nvPr/>
        </p:nvSpPr>
        <p:spPr>
          <a:xfrm>
            <a:off x="3778555" y="434458"/>
            <a:ext cx="7323033" cy="57423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5" name="Rectangle 4"/>
          <p:cNvSpPr/>
          <p:nvPr/>
        </p:nvSpPr>
        <p:spPr>
          <a:xfrm>
            <a:off x="3829618" y="501856"/>
            <a:ext cx="7629092" cy="400110"/>
          </a:xfrm>
          <a:prstGeom prst="rect">
            <a:avLst/>
          </a:prstGeom>
        </p:spPr>
        <p:txBody>
          <a:bodyPr wrap="square">
            <a:spAutoFit/>
          </a:bodyPr>
          <a:lstStyle/>
          <a:p>
            <a:pPr algn="ctr" fontAlgn="base">
              <a:spcBef>
                <a:spcPct val="0"/>
              </a:spcBef>
              <a:spcAft>
                <a:spcPct val="0"/>
              </a:spcAft>
            </a:pPr>
            <a:r>
              <a:rPr lang="en-US" sz="2000" b="1" dirty="0">
                <a:solidFill>
                  <a:schemeClr val="bg1"/>
                </a:solidFill>
                <a:latin typeface="Sakkal Majalla" panose="02000000000000000000" pitchFamily="2" charset="-78"/>
                <a:cs typeface="Sakkal Majalla" panose="02000000000000000000" pitchFamily="2" charset="-78"/>
              </a:rPr>
              <a:t>Turnover rate of employees with PMS rate of </a:t>
            </a:r>
            <a:r>
              <a:rPr lang="en-US" sz="2000" b="1" dirty="0" smtClean="0">
                <a:solidFill>
                  <a:schemeClr val="bg1"/>
                </a:solidFill>
                <a:latin typeface="Sakkal Majalla" panose="02000000000000000000" pitchFamily="2" charset="-78"/>
                <a:cs typeface="Sakkal Majalla" panose="02000000000000000000" pitchFamily="2" charset="-78"/>
              </a:rPr>
              <a:t>exceed expectation </a:t>
            </a:r>
            <a:r>
              <a:rPr lang="en-US" sz="2000" b="1" dirty="0">
                <a:solidFill>
                  <a:schemeClr val="bg1"/>
                </a:solidFill>
                <a:latin typeface="Sakkal Majalla" panose="02000000000000000000" pitchFamily="2" charset="-78"/>
                <a:cs typeface="Sakkal Majalla" panose="02000000000000000000" pitchFamily="2" charset="-78"/>
              </a:rPr>
              <a:t>and above</a:t>
            </a: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47730" y="2493835"/>
            <a:ext cx="10995000" cy="128091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buClr>
                <a:schemeClr val="tx1"/>
              </a:buClr>
              <a:buSzPct val="70000"/>
              <a:buBlip>
                <a:blip r:embed="rId2"/>
              </a:buBlip>
            </a:pPr>
            <a:r>
              <a:rPr lang="en-US" dirty="0" smtClean="0">
                <a:solidFill>
                  <a:schemeClr val="tx1"/>
                </a:solidFill>
                <a:latin typeface="Sakkal Majalla" panose="02000000000000000000" pitchFamily="2" charset="-78"/>
                <a:cs typeface="Sakkal Majalla" panose="02000000000000000000" pitchFamily="2" charset="-78"/>
              </a:rPr>
              <a:t>The indicator measures the percentage </a:t>
            </a:r>
            <a:r>
              <a:rPr lang="en-US" dirty="0">
                <a:solidFill>
                  <a:schemeClr val="tx1"/>
                </a:solidFill>
                <a:latin typeface="Sakkal Majalla" panose="02000000000000000000" pitchFamily="2" charset="-78"/>
                <a:cs typeface="Sakkal Majalla" panose="02000000000000000000" pitchFamily="2" charset="-78"/>
              </a:rPr>
              <a:t>of </a:t>
            </a:r>
            <a:r>
              <a:rPr lang="en-US" dirty="0" smtClean="0">
                <a:solidFill>
                  <a:schemeClr val="tx1"/>
                </a:solidFill>
                <a:latin typeface="Sakkal Majalla" panose="02000000000000000000" pitchFamily="2" charset="-78"/>
                <a:cs typeface="Sakkal Majalla" panose="02000000000000000000" pitchFamily="2" charset="-78"/>
              </a:rPr>
              <a:t>employees with high performance who are  </a:t>
            </a:r>
            <a:r>
              <a:rPr lang="en-US" dirty="0">
                <a:solidFill>
                  <a:schemeClr val="tx1"/>
                </a:solidFill>
                <a:latin typeface="Sakkal Majalla" panose="02000000000000000000" pitchFamily="2" charset="-78"/>
                <a:cs typeface="Sakkal Majalla" panose="02000000000000000000" pitchFamily="2" charset="-78"/>
              </a:rPr>
              <a:t>leaving the </a:t>
            </a:r>
            <a:r>
              <a:rPr lang="en-US" dirty="0" smtClean="0">
                <a:solidFill>
                  <a:schemeClr val="tx1"/>
                </a:solidFill>
                <a:latin typeface="Sakkal Majalla" panose="02000000000000000000" pitchFamily="2" charset="-78"/>
                <a:cs typeface="Sakkal Majalla" panose="02000000000000000000" pitchFamily="2" charset="-78"/>
              </a:rPr>
              <a:t>service.  It reflects the </a:t>
            </a:r>
            <a:r>
              <a:rPr lang="en-US" dirty="0">
                <a:solidFill>
                  <a:schemeClr val="tx1"/>
                </a:solidFill>
                <a:latin typeface="Sakkal Majalla" panose="02000000000000000000" pitchFamily="2" charset="-78"/>
                <a:cs typeface="Sakkal Majalla" panose="02000000000000000000" pitchFamily="2" charset="-78"/>
              </a:rPr>
              <a:t>extent to which federal </a:t>
            </a:r>
            <a:r>
              <a:rPr lang="en-US" dirty="0" smtClean="0">
                <a:solidFill>
                  <a:schemeClr val="tx1"/>
                </a:solidFill>
                <a:latin typeface="Sakkal Majalla" panose="02000000000000000000" pitchFamily="2" charset="-78"/>
                <a:cs typeface="Sakkal Majalla" panose="02000000000000000000" pitchFamily="2" charset="-78"/>
              </a:rPr>
              <a:t>entities are </a:t>
            </a:r>
            <a:r>
              <a:rPr lang="en-US" dirty="0">
                <a:solidFill>
                  <a:schemeClr val="tx1"/>
                </a:solidFill>
                <a:latin typeface="Sakkal Majalla" panose="02000000000000000000" pitchFamily="2" charset="-78"/>
                <a:cs typeface="Sakkal Majalla" panose="02000000000000000000" pitchFamily="2" charset="-78"/>
              </a:rPr>
              <a:t>able to maintain competency-based employees with a performance rating of </a:t>
            </a:r>
            <a:r>
              <a:rPr lang="en-US" b="1" dirty="0">
                <a:solidFill>
                  <a:schemeClr val="tx1"/>
                </a:solidFill>
                <a:latin typeface="Sakkal Majalla" panose="02000000000000000000" pitchFamily="2" charset="-78"/>
                <a:cs typeface="Sakkal Majalla" panose="02000000000000000000" pitchFamily="2" charset="-78"/>
              </a:rPr>
              <a:t>exceed </a:t>
            </a:r>
            <a:r>
              <a:rPr lang="en-US" b="1" dirty="0" smtClean="0">
                <a:solidFill>
                  <a:schemeClr val="tx1"/>
                </a:solidFill>
                <a:latin typeface="Sakkal Majalla" panose="02000000000000000000" pitchFamily="2" charset="-78"/>
                <a:cs typeface="Sakkal Majalla" panose="02000000000000000000" pitchFamily="2" charset="-78"/>
              </a:rPr>
              <a:t>expectation and above</a:t>
            </a:r>
            <a:r>
              <a:rPr lang="en-US" dirty="0" smtClean="0">
                <a:solidFill>
                  <a:schemeClr val="tx1"/>
                </a:solidFill>
                <a:latin typeface="Sakkal Majalla" panose="02000000000000000000" pitchFamily="2" charset="-78"/>
                <a:cs typeface="Sakkal Majalla" panose="02000000000000000000" pitchFamily="2" charset="-78"/>
              </a:rPr>
              <a:t> </a:t>
            </a:r>
            <a:r>
              <a:rPr lang="en-US" dirty="0">
                <a:solidFill>
                  <a:schemeClr val="tx1"/>
                </a:solidFill>
                <a:latin typeface="Sakkal Majalla" panose="02000000000000000000" pitchFamily="2" charset="-78"/>
                <a:cs typeface="Sakkal Majalla" panose="02000000000000000000" pitchFamily="2" charset="-78"/>
              </a:rPr>
              <a:t>according to the approved performance management system for federal government employees.</a:t>
            </a:r>
          </a:p>
        </p:txBody>
      </p:sp>
      <p:graphicFrame>
        <p:nvGraphicFramePr>
          <p:cNvPr id="15" name="Table 14"/>
          <p:cNvGraphicFramePr>
            <a:graphicFrameLocks noGrp="1"/>
          </p:cNvGraphicFramePr>
          <p:nvPr>
            <p:extLst>
              <p:ext uri="{D42A27DB-BD31-4B8C-83A1-F6EECF244321}">
                <p14:modId xmlns:p14="http://schemas.microsoft.com/office/powerpoint/2010/main" val="3832190133"/>
              </p:ext>
            </p:extLst>
          </p:nvPr>
        </p:nvGraphicFramePr>
        <p:xfrm>
          <a:off x="10991372" y="1145996"/>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21740741"/>
              </p:ext>
            </p:extLst>
          </p:nvPr>
        </p:nvGraphicFramePr>
        <p:xfrm>
          <a:off x="9926990"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Decrease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111378528"/>
              </p:ext>
            </p:extLst>
          </p:nvPr>
        </p:nvGraphicFramePr>
        <p:xfrm>
          <a:off x="8783009"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Rectangle 17"/>
          <p:cNvSpPr/>
          <p:nvPr/>
        </p:nvSpPr>
        <p:spPr>
          <a:xfrm>
            <a:off x="444167" y="1565178"/>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Rectangle 18"/>
          <p:cNvSpPr/>
          <p:nvPr/>
        </p:nvSpPr>
        <p:spPr>
          <a:xfrm>
            <a:off x="444167" y="4021972"/>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0" name="Content Placeholder 9"/>
          <p:cNvGraphicFramePr>
            <a:graphicFrameLocks/>
          </p:cNvGraphicFramePr>
          <p:nvPr>
            <p:extLst>
              <p:ext uri="{D42A27DB-BD31-4B8C-83A1-F6EECF244321}">
                <p14:modId xmlns:p14="http://schemas.microsoft.com/office/powerpoint/2010/main" val="440222019"/>
              </p:ext>
            </p:extLst>
          </p:nvPr>
        </p:nvGraphicFramePr>
        <p:xfrm>
          <a:off x="347730" y="4742404"/>
          <a:ext cx="11443100" cy="1280160"/>
        </p:xfrm>
        <a:graphic>
          <a:graphicData uri="http://schemas.openxmlformats.org/drawingml/2006/table">
            <a:tbl>
              <a:tblPr firstRow="1" bandRow="1">
                <a:tableStyleId>{5C22544A-7EE6-4342-B048-85BDC9FD1C3A}</a:tableStyleId>
              </a:tblPr>
              <a:tblGrid>
                <a:gridCol w="5736147"/>
                <a:gridCol w="5706953"/>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The total </a:t>
                      </a:r>
                      <a:r>
                        <a:rPr lang="en-US" b="1" baseline="0" dirty="0" smtClean="0">
                          <a:solidFill>
                            <a:schemeClr val="tx1"/>
                          </a:solidFill>
                          <a:latin typeface="Sakkal Majalla" panose="02000000000000000000" pitchFamily="2" charset="-78"/>
                          <a:cs typeface="Sakkal Majalla" panose="02000000000000000000" pitchFamily="2" charset="-78"/>
                        </a:rPr>
                        <a:t>number of </a:t>
                      </a:r>
                      <a:r>
                        <a:rPr lang="en-US" sz="1800" b="1" dirty="0" smtClean="0">
                          <a:solidFill>
                            <a:schemeClr val="tx1"/>
                          </a:solidFill>
                          <a:latin typeface="Sakkal Majalla" panose="02000000000000000000" pitchFamily="2" charset="-78"/>
                          <a:cs typeface="Sakkal Majalla" panose="02000000000000000000" pitchFamily="2" charset="-78"/>
                        </a:rPr>
                        <a:t>employees with PMS rate</a:t>
                      </a:r>
                      <a:r>
                        <a:rPr lang="en-US" sz="1800" b="1" baseline="0" dirty="0" smtClean="0">
                          <a:solidFill>
                            <a:schemeClr val="tx1"/>
                          </a:solidFill>
                          <a:latin typeface="Sakkal Majalla" panose="02000000000000000000" pitchFamily="2" charset="-78"/>
                          <a:cs typeface="Sakkal Majalla" panose="02000000000000000000" pitchFamily="2" charset="-78"/>
                        </a:rPr>
                        <a:t> </a:t>
                      </a:r>
                      <a:r>
                        <a:rPr lang="en-US" sz="1800" b="1" dirty="0" smtClean="0">
                          <a:solidFill>
                            <a:schemeClr val="tx1"/>
                          </a:solidFill>
                          <a:latin typeface="Sakkal Majalla" panose="02000000000000000000" pitchFamily="2" charset="-78"/>
                          <a:cs typeface="Sakkal Majalla" panose="02000000000000000000" pitchFamily="2" charset="-78"/>
                        </a:rPr>
                        <a:t>exceed expectation</a:t>
                      </a:r>
                      <a:r>
                        <a:rPr lang="en-US" sz="1800" b="1" baseline="0" dirty="0" smtClean="0">
                          <a:solidFill>
                            <a:schemeClr val="tx1"/>
                          </a:solidFill>
                          <a:latin typeface="Sakkal Majalla" panose="02000000000000000000" pitchFamily="2" charset="-78"/>
                          <a:cs typeface="Sakkal Majalla" panose="02000000000000000000" pitchFamily="2" charset="-78"/>
                        </a:rPr>
                        <a:t> </a:t>
                      </a:r>
                      <a:r>
                        <a:rPr lang="en-US" sz="1800" b="1" baseline="0" dirty="0" smtClean="0">
                          <a:solidFill>
                            <a:schemeClr val="tx1"/>
                          </a:solidFill>
                          <a:latin typeface="Sakkal Majalla" panose="02000000000000000000" pitchFamily="2" charset="-78"/>
                          <a:cs typeface="Sakkal Majalla" panose="02000000000000000000" pitchFamily="2" charset="-78"/>
                        </a:rPr>
                        <a:t>and above </a:t>
                      </a:r>
                      <a:r>
                        <a:rPr lang="en-US" sz="1800" b="1" dirty="0" smtClean="0">
                          <a:solidFill>
                            <a:schemeClr val="tx1"/>
                          </a:solidFill>
                          <a:latin typeface="Sakkal Majalla" panose="02000000000000000000" pitchFamily="2" charset="-78"/>
                          <a:cs typeface="Sakkal Majalla" panose="02000000000000000000" pitchFamily="2" charset="-78"/>
                        </a:rPr>
                        <a:t>(</a:t>
                      </a:r>
                      <a:r>
                        <a:rPr lang="en-US" sz="1800" b="1" dirty="0" smtClean="0">
                          <a:solidFill>
                            <a:schemeClr val="tx1"/>
                          </a:solidFill>
                          <a:latin typeface="Sakkal Majalla" panose="02000000000000000000" pitchFamily="2" charset="-78"/>
                          <a:cs typeface="Sakkal Majalla" panose="02000000000000000000" pitchFamily="2" charset="-78"/>
                        </a:rPr>
                        <a:t>based on</a:t>
                      </a:r>
                      <a:r>
                        <a:rPr lang="en-US" sz="1800" b="1" baseline="0" dirty="0" smtClean="0">
                          <a:solidFill>
                            <a:schemeClr val="tx1"/>
                          </a:solidFill>
                          <a:latin typeface="Sakkal Majalla" panose="02000000000000000000" pitchFamily="2" charset="-78"/>
                          <a:cs typeface="Sakkal Majalla" panose="02000000000000000000" pitchFamily="2" charset="-78"/>
                        </a:rPr>
                        <a:t> </a:t>
                      </a:r>
                      <a:r>
                        <a:rPr lang="en-US" sz="1800" b="1" dirty="0" smtClean="0">
                          <a:solidFill>
                            <a:schemeClr val="tx1"/>
                          </a:solidFill>
                          <a:latin typeface="Sakkal Majalla" panose="02000000000000000000" pitchFamily="2" charset="-78"/>
                          <a:cs typeface="Sakkal Majalla" panose="02000000000000000000" pitchFamily="2" charset="-78"/>
                        </a:rPr>
                        <a:t>previous</a:t>
                      </a:r>
                      <a:r>
                        <a:rPr lang="en-US" sz="1800" b="1" baseline="0" dirty="0" smtClean="0">
                          <a:solidFill>
                            <a:schemeClr val="tx1"/>
                          </a:solidFill>
                          <a:latin typeface="Sakkal Majalla" panose="02000000000000000000" pitchFamily="2" charset="-78"/>
                          <a:cs typeface="Sakkal Majalla" panose="02000000000000000000" pitchFamily="2" charset="-78"/>
                        </a:rPr>
                        <a:t> year PMS results. i.e. 2018)</a:t>
                      </a:r>
                      <a:r>
                        <a:rPr lang="en-US" sz="1800" b="1" dirty="0" smtClean="0">
                          <a:solidFill>
                            <a:schemeClr val="tx1"/>
                          </a:solidFill>
                          <a:latin typeface="Sakkal Majalla" panose="02000000000000000000" pitchFamily="2" charset="-78"/>
                          <a:cs typeface="Sakkal Majalla" panose="02000000000000000000" pitchFamily="2" charset="-78"/>
                        </a:rPr>
                        <a:t> and  leaving the service</a:t>
                      </a:r>
                      <a:r>
                        <a:rPr lang="en-US" sz="1800" b="1" baseline="0" dirty="0" smtClean="0">
                          <a:solidFill>
                            <a:schemeClr val="tx1"/>
                          </a:solidFill>
                          <a:latin typeface="Sakkal Majalla" panose="02000000000000000000" pitchFamily="2" charset="-78"/>
                          <a:cs typeface="Sakkal Majalla" panose="02000000000000000000" pitchFamily="2" charset="-78"/>
                        </a:rPr>
                        <a:t> in the current year (i.e. 2019)</a:t>
                      </a:r>
                      <a:endParaRPr lang="en-US" sz="1800" b="1"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akkal Majalla" panose="02000000000000000000" pitchFamily="2" charset="-78"/>
                          <a:cs typeface="Sakkal Majalla" panose="02000000000000000000" pitchFamily="2" charset="-78"/>
                        </a:rPr>
                        <a:t>The total number of employees leaving the service in the current year (i.e. 2019)</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4518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5380" y="6431622"/>
            <a:ext cx="466627" cy="328100"/>
          </a:xfrm>
          <a:solidFill>
            <a:srgbClr val="B68A35"/>
          </a:solidFill>
        </p:spPr>
        <p:txBody>
          <a:bodyPr/>
          <a:lstStyle/>
          <a:p>
            <a:pPr algn="ctr"/>
            <a:fld id="{56427F38-63A5-4D63-9399-D970397CA46A}" type="slidenum">
              <a:rPr lang="en-US" smtClean="0">
                <a:solidFill>
                  <a:schemeClr val="bg1"/>
                </a:solidFill>
              </a:rPr>
              <a:pPr algn="ctr"/>
              <a:t>3</a:t>
            </a:fld>
            <a:endParaRPr lang="en-US" dirty="0">
              <a:solidFill>
                <a:schemeClr val="bg1"/>
              </a:solidFill>
            </a:endParaRPr>
          </a:p>
        </p:txBody>
      </p:sp>
      <p:sp>
        <p:nvSpPr>
          <p:cNvPr id="49" name="Round Same Side Corner Rectangle 48"/>
          <p:cNvSpPr/>
          <p:nvPr/>
        </p:nvSpPr>
        <p:spPr>
          <a:xfrm>
            <a:off x="3863662" y="529401"/>
            <a:ext cx="7173532"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6793036" y="5773489"/>
            <a:ext cx="1014743" cy="1084510"/>
          </a:xfrm>
          <a:prstGeom prst="rect">
            <a:avLst/>
          </a:prstGeom>
          <a:solidFill>
            <a:srgbClr val="C8102E"/>
          </a:solid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hevron 50"/>
          <p:cNvSpPr/>
          <p:nvPr/>
        </p:nvSpPr>
        <p:spPr>
          <a:xfrm rot="16200000">
            <a:off x="5633664" y="3774607"/>
            <a:ext cx="1378470" cy="1592826"/>
          </a:xfrm>
          <a:prstGeom prst="chevron">
            <a:avLst>
              <a:gd name="adj" fmla="val 48339"/>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Chevron 51"/>
          <p:cNvSpPr/>
          <p:nvPr/>
        </p:nvSpPr>
        <p:spPr>
          <a:xfrm rot="16200000">
            <a:off x="4688801" y="2378423"/>
            <a:ext cx="1378470" cy="1592826"/>
          </a:xfrm>
          <a:prstGeom prst="chevron">
            <a:avLst>
              <a:gd name="adj" fmla="val 48339"/>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Chevron 52"/>
          <p:cNvSpPr/>
          <p:nvPr/>
        </p:nvSpPr>
        <p:spPr>
          <a:xfrm rot="16200000">
            <a:off x="3716175" y="982640"/>
            <a:ext cx="1378470" cy="1592826"/>
          </a:xfrm>
          <a:prstGeom prst="chevron">
            <a:avLst>
              <a:gd name="adj" fmla="val 48339"/>
            </a:avLst>
          </a:prstGeom>
          <a:solidFill>
            <a:srgbClr val="008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Chevron 53"/>
          <p:cNvSpPr/>
          <p:nvPr/>
        </p:nvSpPr>
        <p:spPr>
          <a:xfrm rot="16200000">
            <a:off x="6546321" y="5192405"/>
            <a:ext cx="1378470" cy="1592826"/>
          </a:xfrm>
          <a:prstGeom prst="chevron">
            <a:avLst>
              <a:gd name="adj" fmla="val 48339"/>
            </a:avLst>
          </a:prstGeom>
          <a:solidFill>
            <a:srgbClr val="C8102E"/>
          </a:solidFill>
          <a:ln>
            <a:solidFill>
              <a:srgbClr val="C810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Rectangle 54"/>
          <p:cNvSpPr/>
          <p:nvPr/>
        </p:nvSpPr>
        <p:spPr>
          <a:xfrm>
            <a:off x="5815526" y="4403984"/>
            <a:ext cx="1014743" cy="2462981"/>
          </a:xfrm>
          <a:prstGeom prst="rect">
            <a:avLst/>
          </a:pr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870663" y="3067665"/>
            <a:ext cx="1014743" cy="3790335"/>
          </a:xfrm>
          <a:prstGeom prst="rect">
            <a:avLst/>
          </a:pr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3898038" y="1559326"/>
            <a:ext cx="1014743" cy="5308505"/>
          </a:xfrm>
          <a:prstGeom prst="rect">
            <a:avLst/>
          </a:prstGeom>
          <a:solidFill>
            <a:srgbClr val="008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rot="19287389">
            <a:off x="6662247" y="5665357"/>
            <a:ext cx="1146617" cy="369332"/>
          </a:xfrm>
          <a:prstGeom prst="rect">
            <a:avLst/>
          </a:prstGeom>
          <a:noFill/>
        </p:spPr>
        <p:txBody>
          <a:bodyPr wrap="square" rtlCol="0">
            <a:spAutoFit/>
          </a:bodyPr>
          <a:lstStyle/>
          <a:p>
            <a:pPr algn="ctr"/>
            <a:r>
              <a:rPr lang="en-US" dirty="0" smtClean="0">
                <a:solidFill>
                  <a:schemeClr val="bg1"/>
                </a:solidFill>
                <a:latin typeface="Sakkal Majalla" panose="02000000000000000000" pitchFamily="2" charset="-78"/>
                <a:cs typeface="Sakkal Majalla" panose="02000000000000000000" pitchFamily="2" charset="-78"/>
              </a:rPr>
              <a:t>First Level</a:t>
            </a:r>
            <a:endParaRPr lang="en-US" dirty="0">
              <a:solidFill>
                <a:schemeClr val="bg1"/>
              </a:solidFill>
              <a:latin typeface="Sakkal Majalla" panose="02000000000000000000" pitchFamily="2" charset="-78"/>
              <a:cs typeface="Sakkal Majalla" panose="02000000000000000000" pitchFamily="2" charset="-78"/>
            </a:endParaRPr>
          </a:p>
        </p:txBody>
      </p:sp>
      <p:sp>
        <p:nvSpPr>
          <p:cNvPr id="59" name="TextBox 58"/>
          <p:cNvSpPr txBox="1"/>
          <p:nvPr/>
        </p:nvSpPr>
        <p:spPr>
          <a:xfrm rot="19287389">
            <a:off x="5784529" y="4398705"/>
            <a:ext cx="1146617" cy="369332"/>
          </a:xfrm>
          <a:prstGeom prst="rect">
            <a:avLst/>
          </a:prstGeom>
          <a:noFill/>
        </p:spPr>
        <p:txBody>
          <a:bodyPr wrap="square" rtlCol="0">
            <a:spAutoFit/>
          </a:bodyPr>
          <a:lstStyle/>
          <a:p>
            <a:pPr algn="ctr"/>
            <a:r>
              <a:rPr lang="en-US" dirty="0" smtClean="0">
                <a:solidFill>
                  <a:schemeClr val="bg1"/>
                </a:solidFill>
                <a:latin typeface="Sakkal Majalla" panose="02000000000000000000" pitchFamily="2" charset="-78"/>
                <a:cs typeface="Sakkal Majalla" panose="02000000000000000000" pitchFamily="2" charset="-78"/>
              </a:rPr>
              <a:t>Second Level</a:t>
            </a:r>
            <a:endParaRPr lang="en-US" dirty="0">
              <a:solidFill>
                <a:schemeClr val="bg1"/>
              </a:solidFill>
              <a:latin typeface="Sakkal Majalla" panose="02000000000000000000" pitchFamily="2" charset="-78"/>
              <a:cs typeface="Sakkal Majalla" panose="02000000000000000000" pitchFamily="2" charset="-78"/>
            </a:endParaRPr>
          </a:p>
        </p:txBody>
      </p:sp>
      <p:sp>
        <p:nvSpPr>
          <p:cNvPr id="60" name="TextBox 59"/>
          <p:cNvSpPr txBox="1"/>
          <p:nvPr/>
        </p:nvSpPr>
        <p:spPr>
          <a:xfrm rot="19287389">
            <a:off x="4741605" y="2873169"/>
            <a:ext cx="1146617" cy="369332"/>
          </a:xfrm>
          <a:prstGeom prst="rect">
            <a:avLst/>
          </a:prstGeom>
          <a:noFill/>
        </p:spPr>
        <p:txBody>
          <a:bodyPr wrap="square" rtlCol="0">
            <a:spAutoFit/>
          </a:bodyPr>
          <a:lstStyle/>
          <a:p>
            <a:pPr algn="ctr"/>
            <a:r>
              <a:rPr lang="en-US" dirty="0" smtClean="0">
                <a:solidFill>
                  <a:schemeClr val="bg1"/>
                </a:solidFill>
                <a:latin typeface="Sakkal Majalla" panose="02000000000000000000" pitchFamily="2" charset="-78"/>
                <a:cs typeface="Sakkal Majalla" panose="02000000000000000000" pitchFamily="2" charset="-78"/>
              </a:rPr>
              <a:t>Third Level</a:t>
            </a:r>
            <a:endParaRPr lang="en-US" dirty="0">
              <a:solidFill>
                <a:schemeClr val="bg1"/>
              </a:solidFill>
              <a:latin typeface="Sakkal Majalla" panose="02000000000000000000" pitchFamily="2" charset="-78"/>
              <a:cs typeface="Sakkal Majalla" panose="02000000000000000000" pitchFamily="2" charset="-78"/>
            </a:endParaRPr>
          </a:p>
        </p:txBody>
      </p:sp>
      <p:sp>
        <p:nvSpPr>
          <p:cNvPr id="61" name="TextBox 60"/>
          <p:cNvSpPr txBox="1"/>
          <p:nvPr/>
        </p:nvSpPr>
        <p:spPr>
          <a:xfrm rot="19287389">
            <a:off x="3534315" y="1525064"/>
            <a:ext cx="1146617" cy="369332"/>
          </a:xfrm>
          <a:prstGeom prst="rect">
            <a:avLst/>
          </a:prstGeom>
          <a:noFill/>
        </p:spPr>
        <p:txBody>
          <a:bodyPr wrap="square" rtlCol="0">
            <a:spAutoFit/>
          </a:bodyPr>
          <a:lstStyle/>
          <a:p>
            <a:pPr algn="ctr"/>
            <a:r>
              <a:rPr lang="en-US" dirty="0" smtClean="0">
                <a:solidFill>
                  <a:schemeClr val="bg1"/>
                </a:solidFill>
                <a:latin typeface="Sakkal Majalla" panose="02000000000000000000" pitchFamily="2" charset="-78"/>
                <a:cs typeface="Sakkal Majalla" panose="02000000000000000000" pitchFamily="2" charset="-78"/>
              </a:rPr>
              <a:t>Fourth Level</a:t>
            </a:r>
            <a:endParaRPr lang="en-US" dirty="0">
              <a:solidFill>
                <a:schemeClr val="bg1"/>
              </a:solidFill>
              <a:latin typeface="Sakkal Majalla" panose="02000000000000000000" pitchFamily="2" charset="-78"/>
              <a:cs typeface="Sakkal Majalla" panose="02000000000000000000" pitchFamily="2" charset="-78"/>
            </a:endParaRPr>
          </a:p>
        </p:txBody>
      </p:sp>
      <p:cxnSp>
        <p:nvCxnSpPr>
          <p:cNvPr id="62" name="Straight Connector 61"/>
          <p:cNvCxnSpPr/>
          <p:nvPr/>
        </p:nvCxnSpPr>
        <p:spPr>
          <a:xfrm flipV="1">
            <a:off x="7775173" y="5119636"/>
            <a:ext cx="520261" cy="251045"/>
          </a:xfrm>
          <a:prstGeom prst="line">
            <a:avLst/>
          </a:prstGeom>
          <a:ln>
            <a:solidFill>
              <a:srgbClr val="C8102E"/>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6991035" y="3750326"/>
            <a:ext cx="465026" cy="270468"/>
          </a:xfrm>
          <a:prstGeom prst="line">
            <a:avLst/>
          </a:prstGeom>
          <a:ln>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5309039" y="1162659"/>
            <a:ext cx="506487" cy="243240"/>
          </a:xfrm>
          <a:prstGeom prst="line">
            <a:avLst/>
          </a:prstGeom>
          <a:ln>
            <a:solidFill>
              <a:srgbClr val="00843D"/>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7" name="Rectangle 76"/>
          <p:cNvSpPr/>
          <p:nvPr/>
        </p:nvSpPr>
        <p:spPr>
          <a:xfrm rot="2451842">
            <a:off x="7310242" y="5277789"/>
            <a:ext cx="929862" cy="473206"/>
          </a:xfrm>
          <a:prstGeom prst="rect">
            <a:avLst/>
          </a:prstGeom>
        </p:spPr>
        <p:txBody>
          <a:bodyPr wrap="square">
            <a:spAutoFit/>
          </a:bodyPr>
          <a:lstStyle/>
          <a:p>
            <a:pPr algn="ctr">
              <a:lnSpc>
                <a:spcPct val="150000"/>
              </a:lnSpc>
            </a:pPr>
            <a:r>
              <a:rPr lang="en-US" b="1" dirty="0" smtClean="0">
                <a:solidFill>
                  <a:srgbClr val="C8102E"/>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0 – 49%</a:t>
            </a:r>
            <a:endParaRPr lang="en-US" b="1" dirty="0">
              <a:solidFill>
                <a:srgbClr val="C8102E"/>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78" name="Rectangle 77"/>
          <p:cNvSpPr/>
          <p:nvPr/>
        </p:nvSpPr>
        <p:spPr>
          <a:xfrm rot="2410478">
            <a:off x="6385657" y="3828100"/>
            <a:ext cx="929862" cy="507831"/>
          </a:xfrm>
          <a:prstGeom prst="rect">
            <a:avLst/>
          </a:prstGeom>
        </p:spPr>
        <p:txBody>
          <a:bodyPr wrap="square">
            <a:spAutoFit/>
          </a:bodyPr>
          <a:lstStyle/>
          <a:p>
            <a:pPr algn="ctr">
              <a:lnSpc>
                <a:spcPct val="150000"/>
              </a:lnSpc>
            </a:pPr>
            <a:r>
              <a:rPr lang="en-US" b="1" dirty="0" smtClean="0">
                <a:solidFill>
                  <a:schemeClr val="bg1">
                    <a:lumMod val="65000"/>
                  </a:schemeClr>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50 – </a:t>
            </a:r>
            <a:r>
              <a:rPr lang="ar-AE" b="1" dirty="0" smtClean="0">
                <a:solidFill>
                  <a:schemeClr val="bg1">
                    <a:lumMod val="65000"/>
                  </a:schemeClr>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79</a:t>
            </a:r>
            <a:r>
              <a:rPr lang="en-US" b="1" dirty="0" smtClean="0">
                <a:solidFill>
                  <a:schemeClr val="bg1">
                    <a:lumMod val="65000"/>
                  </a:schemeClr>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a:t>
            </a:r>
            <a:endParaRPr lang="en-US" b="1" dirty="0">
              <a:solidFill>
                <a:schemeClr val="bg1">
                  <a:lumMod val="65000"/>
                </a:schemeClr>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79" name="Rectangle 78"/>
          <p:cNvSpPr/>
          <p:nvPr/>
        </p:nvSpPr>
        <p:spPr>
          <a:xfrm rot="2275607">
            <a:off x="5425268" y="2430071"/>
            <a:ext cx="929862" cy="507831"/>
          </a:xfrm>
          <a:prstGeom prst="rect">
            <a:avLst/>
          </a:prstGeom>
        </p:spPr>
        <p:txBody>
          <a:bodyPr wrap="square">
            <a:spAutoFit/>
          </a:bodyPr>
          <a:lstStyle/>
          <a:p>
            <a:pPr algn="ctr">
              <a:lnSpc>
                <a:spcPct val="150000"/>
              </a:lnSpc>
            </a:pPr>
            <a:r>
              <a:rPr lang="ar-AE" b="1" dirty="0" smtClean="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80</a:t>
            </a:r>
            <a:r>
              <a:rPr lang="en-US" b="1" dirty="0" smtClean="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 </a:t>
            </a:r>
            <a:r>
              <a:rPr lang="ar-AE" b="1" dirty="0" smtClean="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94</a:t>
            </a:r>
            <a:r>
              <a:rPr lang="en-US" b="1" dirty="0" smtClean="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a:t>
            </a:r>
            <a:endParaRPr lang="en-US" b="1" dirty="0">
              <a:solidFill>
                <a:srgbClr val="B68A35"/>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80" name="Rectangle 79"/>
          <p:cNvSpPr/>
          <p:nvPr/>
        </p:nvSpPr>
        <p:spPr>
          <a:xfrm rot="2311534">
            <a:off x="4488205" y="1108227"/>
            <a:ext cx="999872" cy="507831"/>
          </a:xfrm>
          <a:prstGeom prst="rect">
            <a:avLst/>
          </a:prstGeom>
        </p:spPr>
        <p:txBody>
          <a:bodyPr wrap="square">
            <a:spAutoFit/>
          </a:bodyPr>
          <a:lstStyle/>
          <a:p>
            <a:pPr algn="ctr">
              <a:lnSpc>
                <a:spcPct val="150000"/>
              </a:lnSpc>
            </a:pPr>
            <a:r>
              <a:rPr lang="ar-AE" b="1" dirty="0" smtClean="0">
                <a:solidFill>
                  <a:srgbClr val="00843D"/>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95</a:t>
            </a:r>
            <a:r>
              <a:rPr lang="en-US" b="1" dirty="0" smtClean="0">
                <a:solidFill>
                  <a:srgbClr val="00843D"/>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 100%</a:t>
            </a:r>
            <a:endParaRPr lang="en-US" b="1" dirty="0">
              <a:solidFill>
                <a:srgbClr val="00843D"/>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cxnSp>
        <p:nvCxnSpPr>
          <p:cNvPr id="83" name="Straight Connector 82"/>
          <p:cNvCxnSpPr/>
          <p:nvPr/>
        </p:nvCxnSpPr>
        <p:spPr>
          <a:xfrm flipH="1">
            <a:off x="0" y="951299"/>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4000139" y="601707"/>
            <a:ext cx="6895387" cy="369332"/>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Measurement </a:t>
            </a:r>
            <a:r>
              <a:rPr lang="en-US"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Methodology – Levels of Human Resources Maturity</a:t>
            </a:r>
            <a:endParaRPr lang="ar-AE" b="1" dirty="0">
              <a:solidFill>
                <a:schemeClr val="bg1"/>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cxnSp>
        <p:nvCxnSpPr>
          <p:cNvPr id="95" name="Straight Connector 94"/>
          <p:cNvCxnSpPr/>
          <p:nvPr/>
        </p:nvCxnSpPr>
        <p:spPr>
          <a:xfrm flipV="1">
            <a:off x="6046289" y="2278058"/>
            <a:ext cx="408774" cy="277539"/>
          </a:xfrm>
          <a:prstGeom prst="line">
            <a:avLst/>
          </a:prstGeom>
          <a:ln>
            <a:solidFill>
              <a:srgbClr val="B68A35"/>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35110" y="1042975"/>
            <a:ext cx="3273479" cy="5720583"/>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233179" y="1208062"/>
            <a:ext cx="3161155" cy="5236049"/>
          </a:xfrm>
          <a:prstGeom prst="rect">
            <a:avLst/>
          </a:prstGeom>
        </p:spPr>
        <p:txBody>
          <a:bodyPr wrap="square">
            <a:spAutoFit/>
          </a:bodyPr>
          <a:lstStyle/>
          <a:p>
            <a:pPr marL="169863" indent="-169863">
              <a:lnSpc>
                <a:spcPct val="150000"/>
              </a:lnSpc>
              <a:buFont typeface="Arial" panose="020B0604020202020204" pitchFamily="34" charset="0"/>
              <a:buChar char="•"/>
            </a:pPr>
            <a:r>
              <a:rPr lang="en-US" sz="1400" dirty="0"/>
              <a:t>The federal </a:t>
            </a:r>
            <a:r>
              <a:rPr lang="en-US" sz="1400" dirty="0" smtClean="0"/>
              <a:t>entities are </a:t>
            </a:r>
            <a:r>
              <a:rPr lang="en-US" sz="1400" dirty="0"/>
              <a:t>classified according to the </a:t>
            </a:r>
            <a:r>
              <a:rPr lang="en-US" sz="1400" dirty="0" smtClean="0"/>
              <a:t>levels </a:t>
            </a:r>
            <a:r>
              <a:rPr lang="en-US" sz="1400" dirty="0"/>
              <a:t>of </a:t>
            </a:r>
            <a:r>
              <a:rPr lang="en-US" sz="1400" dirty="0" smtClean="0"/>
              <a:t>the Human Resources Maturity Index based on the results </a:t>
            </a:r>
            <a:r>
              <a:rPr lang="en-US" sz="1400" dirty="0"/>
              <a:t>of the human </a:t>
            </a:r>
            <a:r>
              <a:rPr lang="en-US" sz="1400" dirty="0" smtClean="0"/>
              <a:t>resources KPIs </a:t>
            </a:r>
            <a:r>
              <a:rPr lang="en-US" sz="1400" dirty="0"/>
              <a:t>in the federal </a:t>
            </a:r>
            <a:r>
              <a:rPr lang="en-US" sz="1400" dirty="0" smtClean="0"/>
              <a:t>government. The KPIs are measured through the HR electronic systems.</a:t>
            </a:r>
          </a:p>
          <a:p>
            <a:pPr marL="169863" indent="-169863">
              <a:lnSpc>
                <a:spcPct val="150000"/>
              </a:lnSpc>
              <a:buFont typeface="Arial" panose="020B0604020202020204" pitchFamily="34" charset="0"/>
              <a:buChar char="•"/>
            </a:pPr>
            <a:r>
              <a:rPr lang="en-US" sz="1400" dirty="0" smtClean="0"/>
              <a:t> </a:t>
            </a:r>
            <a:r>
              <a:rPr lang="en-US" sz="1400" dirty="0"/>
              <a:t>The fourth </a:t>
            </a:r>
            <a:r>
              <a:rPr lang="en-US" sz="1400" dirty="0" smtClean="0"/>
              <a:t>level of the HR maturity </a:t>
            </a:r>
            <a:r>
              <a:rPr lang="en-US" sz="1400" dirty="0"/>
              <a:t>represents the highest and the best level of </a:t>
            </a:r>
            <a:r>
              <a:rPr lang="en-US" sz="1400" dirty="0" smtClean="0"/>
              <a:t>development, while the </a:t>
            </a:r>
            <a:r>
              <a:rPr lang="en-US" sz="1400" dirty="0"/>
              <a:t>first level represents the lowest level in </a:t>
            </a:r>
            <a:r>
              <a:rPr lang="en-US" sz="1400" dirty="0" smtClean="0"/>
              <a:t>the HR Maturity as it requires </a:t>
            </a:r>
            <a:r>
              <a:rPr lang="en-US" sz="1400" dirty="0"/>
              <a:t>more efforts to improve human resources </a:t>
            </a:r>
            <a:r>
              <a:rPr lang="en-US" sz="1400" dirty="0" smtClean="0"/>
              <a:t>performance by the federal entities to </a:t>
            </a:r>
            <a:r>
              <a:rPr lang="en-US" sz="1400" dirty="0"/>
              <a:t>keep </a:t>
            </a:r>
            <a:r>
              <a:rPr lang="en-US" sz="1400" dirty="0" smtClean="0"/>
              <a:t>up with the government </a:t>
            </a:r>
            <a:r>
              <a:rPr lang="en-US" sz="1400" dirty="0"/>
              <a:t>priorities.</a:t>
            </a:r>
            <a:endParaRPr lang="en-US" sz="1400" dirty="0">
              <a:latin typeface="Sakkal Majalla" panose="02000000000000000000" pitchFamily="2" charset="-78"/>
              <a:cs typeface="Sakkal Majalla" panose="02000000000000000000" pitchFamily="2" charset="-78"/>
            </a:endParaRPr>
          </a:p>
        </p:txBody>
      </p:sp>
      <p:cxnSp>
        <p:nvCxnSpPr>
          <p:cNvPr id="42" name="Straight Connector 41"/>
          <p:cNvCxnSpPr/>
          <p:nvPr/>
        </p:nvCxnSpPr>
        <p:spPr>
          <a:xfrm flipH="1">
            <a:off x="5828405" y="1169425"/>
            <a:ext cx="3456906" cy="0"/>
          </a:xfrm>
          <a:prstGeom prst="line">
            <a:avLst/>
          </a:prstGeom>
          <a:ln>
            <a:solidFill>
              <a:srgbClr val="00843D"/>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6440304" y="2280164"/>
            <a:ext cx="3456906" cy="0"/>
          </a:xfrm>
          <a:prstGeom prst="line">
            <a:avLst/>
          </a:prstGeom>
          <a:ln>
            <a:solidFill>
              <a:srgbClr val="B68A35"/>
            </a:solidFill>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7456061" y="3750326"/>
            <a:ext cx="3456906"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a:off x="8308313" y="5119636"/>
            <a:ext cx="3456906" cy="0"/>
          </a:xfrm>
          <a:prstGeom prst="line">
            <a:avLst/>
          </a:prstGeom>
          <a:ln>
            <a:solidFill>
              <a:srgbClr val="C8102E"/>
            </a:solidFill>
            <a:prstDash val="dash"/>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5793007" y="1314014"/>
            <a:ext cx="5609588" cy="738664"/>
          </a:xfrm>
          <a:prstGeom prst="rect">
            <a:avLst/>
          </a:prstGeom>
        </p:spPr>
        <p:txBody>
          <a:bodyPr wrap="square">
            <a:spAutoFit/>
          </a:bodyPr>
          <a:lstStyle/>
          <a:p>
            <a:pPr marL="171450" indent="-171450">
              <a:buFont typeface="Arial" panose="020B0604020202020204" pitchFamily="34" charset="0"/>
              <a:buChar char="•"/>
            </a:pPr>
            <a:r>
              <a:rPr lang="en-US" sz="1400" dirty="0"/>
              <a:t>Leadership in the application of best human resources practices</a:t>
            </a:r>
            <a:r>
              <a:rPr lang="en-US" sz="1400" dirty="0" smtClean="0"/>
              <a:t>.</a:t>
            </a:r>
          </a:p>
          <a:p>
            <a:pPr marL="171450" indent="-171450">
              <a:buFont typeface="Arial" panose="020B0604020202020204" pitchFamily="34" charset="0"/>
              <a:buChar char="•"/>
            </a:pPr>
            <a:r>
              <a:rPr lang="en-US" sz="1400" dirty="0"/>
              <a:t>Supports the vision and national agenda of the United Arab Emirates</a:t>
            </a:r>
            <a:r>
              <a:rPr lang="en-US" sz="1400" dirty="0" smtClean="0"/>
              <a:t>.</a:t>
            </a:r>
          </a:p>
          <a:p>
            <a:pPr marL="171450" indent="-171450">
              <a:buFont typeface="Arial" panose="020B0604020202020204" pitchFamily="34" charset="0"/>
              <a:buChar char="•"/>
            </a:pPr>
            <a:r>
              <a:rPr lang="en-US" sz="1400" dirty="0" smtClean="0"/>
              <a:t>Strengthening </a:t>
            </a:r>
            <a:r>
              <a:rPr lang="en-US" sz="1400" dirty="0"/>
              <a:t>advanced future skills</a:t>
            </a:r>
            <a:r>
              <a:rPr lang="en-US" sz="1400" dirty="0" smtClean="0"/>
              <a:t>.</a:t>
            </a:r>
          </a:p>
        </p:txBody>
      </p:sp>
      <p:sp>
        <p:nvSpPr>
          <p:cNvPr id="86" name="Rectangle 85"/>
          <p:cNvSpPr/>
          <p:nvPr/>
        </p:nvSpPr>
        <p:spPr>
          <a:xfrm>
            <a:off x="6402365" y="2340638"/>
            <a:ext cx="5149984" cy="1384995"/>
          </a:xfrm>
          <a:prstGeom prst="rect">
            <a:avLst/>
          </a:prstGeom>
        </p:spPr>
        <p:txBody>
          <a:bodyPr wrap="square">
            <a:spAutoFit/>
          </a:bodyPr>
          <a:lstStyle/>
          <a:p>
            <a:pPr marL="285750" indent="-285750">
              <a:buFont typeface="Arial" panose="020B0604020202020204" pitchFamily="34" charset="0"/>
              <a:buChar char="•"/>
            </a:pPr>
            <a:r>
              <a:rPr lang="en-US" sz="1400" dirty="0"/>
              <a:t>The HR strategy is integrated with the </a:t>
            </a:r>
            <a:r>
              <a:rPr lang="en-US" sz="1400" dirty="0" smtClean="0"/>
              <a:t>entity </a:t>
            </a:r>
            <a:r>
              <a:rPr lang="en-US" sz="1400" dirty="0"/>
              <a:t>strategy and the impact is reflected within the </a:t>
            </a:r>
            <a:r>
              <a:rPr lang="en-US" sz="1400" dirty="0" smtClean="0"/>
              <a:t>outputs. </a:t>
            </a:r>
          </a:p>
          <a:p>
            <a:pPr marL="285750" indent="-285750">
              <a:buFont typeface="Arial" panose="020B0604020202020204" pitchFamily="34" charset="0"/>
              <a:buChar char="•"/>
            </a:pPr>
            <a:r>
              <a:rPr lang="en-US" sz="1400" dirty="0"/>
              <a:t>Supports the development of human capital in the federal government</a:t>
            </a:r>
            <a:r>
              <a:rPr lang="en-US" sz="1400" dirty="0" smtClean="0"/>
              <a:t>.</a:t>
            </a:r>
            <a:endParaRPr lang="en-US" sz="1400" dirty="0"/>
          </a:p>
          <a:p>
            <a:pPr marL="285750" indent="-285750">
              <a:buFont typeface="Arial" panose="020B0604020202020204" pitchFamily="34" charset="0"/>
              <a:buChar char="•"/>
            </a:pPr>
            <a:r>
              <a:rPr lang="en-US" sz="1400" dirty="0" smtClean="0"/>
              <a:t>Contributes to </a:t>
            </a:r>
            <a:r>
              <a:rPr lang="en-US" sz="1400" dirty="0"/>
              <a:t>the improvement of human resources procedures and talent </a:t>
            </a:r>
            <a:r>
              <a:rPr lang="en-US" sz="1400" dirty="0" smtClean="0"/>
              <a:t>management in the entity.</a:t>
            </a:r>
          </a:p>
        </p:txBody>
      </p:sp>
      <p:sp>
        <p:nvSpPr>
          <p:cNvPr id="87" name="Rectangle 86"/>
          <p:cNvSpPr/>
          <p:nvPr/>
        </p:nvSpPr>
        <p:spPr>
          <a:xfrm>
            <a:off x="7422074" y="3867167"/>
            <a:ext cx="4555278" cy="1169551"/>
          </a:xfrm>
          <a:prstGeom prst="rect">
            <a:avLst/>
          </a:prstGeom>
        </p:spPr>
        <p:txBody>
          <a:bodyPr wrap="square">
            <a:spAutoFit/>
          </a:bodyPr>
          <a:lstStyle/>
          <a:p>
            <a:pPr marL="171450" indent="-171450">
              <a:buFont typeface="Arial" panose="020B0604020202020204" pitchFamily="34" charset="0"/>
              <a:buChar char="•"/>
            </a:pPr>
            <a:r>
              <a:rPr lang="en-US" sz="1400" dirty="0"/>
              <a:t>The entity applies a clear strategy for human resources</a:t>
            </a:r>
            <a:r>
              <a:rPr lang="en-US" sz="1400" dirty="0" smtClean="0"/>
              <a:t>.</a:t>
            </a:r>
          </a:p>
          <a:p>
            <a:pPr marL="171450" indent="-171450">
              <a:buFont typeface="Arial" panose="020B0604020202020204" pitchFamily="34" charset="0"/>
              <a:buChar char="•"/>
            </a:pPr>
            <a:r>
              <a:rPr lang="en-US" sz="1400" dirty="0" smtClean="0"/>
              <a:t>Most of the human resources systems in the federal government are applied. </a:t>
            </a:r>
            <a:endParaRPr lang="en-US" sz="1400" dirty="0"/>
          </a:p>
          <a:p>
            <a:pPr marL="171450" indent="-171450">
              <a:buFont typeface="Arial" panose="020B0604020202020204" pitchFamily="34" charset="0"/>
              <a:buChar char="•"/>
            </a:pPr>
            <a:r>
              <a:rPr lang="en-US" sz="1400" dirty="0"/>
              <a:t>The main services for human resources procedures are well managed.</a:t>
            </a:r>
            <a:endParaRPr lang="en-US" sz="1400" dirty="0" smtClean="0"/>
          </a:p>
        </p:txBody>
      </p:sp>
      <p:sp>
        <p:nvSpPr>
          <p:cNvPr id="88" name="Rectangle 87"/>
          <p:cNvSpPr/>
          <p:nvPr/>
        </p:nvSpPr>
        <p:spPr>
          <a:xfrm>
            <a:off x="8254358" y="5235809"/>
            <a:ext cx="3824430" cy="1384995"/>
          </a:xfrm>
          <a:prstGeom prst="rect">
            <a:avLst/>
          </a:prstGeom>
        </p:spPr>
        <p:txBody>
          <a:bodyPr wrap="square">
            <a:spAutoFit/>
          </a:bodyPr>
          <a:lstStyle/>
          <a:p>
            <a:pPr marL="171450" indent="-171450">
              <a:buFont typeface="Arial" panose="020B0604020202020204" pitchFamily="34" charset="0"/>
              <a:buChar char="•"/>
            </a:pPr>
            <a:r>
              <a:rPr lang="en-US" sz="1400" dirty="0"/>
              <a:t>The </a:t>
            </a:r>
            <a:r>
              <a:rPr lang="en-US" sz="1400" dirty="0" smtClean="0"/>
              <a:t>human resources </a:t>
            </a:r>
            <a:r>
              <a:rPr lang="en-US" sz="1400" dirty="0"/>
              <a:t>strategy is </a:t>
            </a:r>
            <a:r>
              <a:rPr lang="en-US" sz="1400" dirty="0" smtClean="0"/>
              <a:t>partially applied.</a:t>
            </a:r>
          </a:p>
          <a:p>
            <a:pPr marL="171450" indent="-171450">
              <a:buFont typeface="Arial" panose="020B0604020202020204" pitchFamily="34" charset="0"/>
              <a:buChar char="•"/>
            </a:pPr>
            <a:r>
              <a:rPr lang="en-US" sz="1400" dirty="0" smtClean="0"/>
              <a:t>The human resources services </a:t>
            </a:r>
            <a:r>
              <a:rPr lang="en-US" sz="1400" dirty="0"/>
              <a:t>support </a:t>
            </a:r>
            <a:r>
              <a:rPr lang="en-US" sz="1400" dirty="0" smtClean="0"/>
              <a:t>business needs</a:t>
            </a:r>
            <a:r>
              <a:rPr lang="en-US" sz="1400" dirty="0"/>
              <a:t>.</a:t>
            </a:r>
          </a:p>
          <a:p>
            <a:pPr marL="171450" indent="-171450">
              <a:buFont typeface="Arial" panose="020B0604020202020204" pitchFamily="34" charset="0"/>
              <a:buChar char="•"/>
            </a:pPr>
            <a:r>
              <a:rPr lang="en-US" sz="1400" dirty="0"/>
              <a:t>Some of the </a:t>
            </a:r>
            <a:r>
              <a:rPr lang="en-US" sz="1400" dirty="0" smtClean="0"/>
              <a:t>HR systems of the federal government  are applied. </a:t>
            </a:r>
          </a:p>
        </p:txBody>
      </p:sp>
    </p:spTree>
    <p:extLst>
      <p:ext uri="{BB962C8B-B14F-4D97-AF65-F5344CB8AC3E}">
        <p14:creationId xmlns:p14="http://schemas.microsoft.com/office/powerpoint/2010/main" val="2353837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613681" y="6376305"/>
            <a:ext cx="42065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30</a:t>
            </a:fld>
            <a:endParaRPr lang="en-US">
              <a:solidFill>
                <a:schemeClr val="bg1"/>
              </a:solidFill>
            </a:endParaRPr>
          </a:p>
        </p:txBody>
      </p:sp>
      <p:sp>
        <p:nvSpPr>
          <p:cNvPr id="4" name="Round Same Side Corner Rectangle 3"/>
          <p:cNvSpPr/>
          <p:nvPr/>
        </p:nvSpPr>
        <p:spPr>
          <a:xfrm>
            <a:off x="3778555" y="585648"/>
            <a:ext cx="7138169"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998621" y="617855"/>
            <a:ext cx="6580648" cy="400110"/>
          </a:xfrm>
          <a:prstGeom prst="rect">
            <a:avLst/>
          </a:prstGeom>
        </p:spPr>
        <p:txBody>
          <a:bodyPr wrap="none">
            <a:spAutoFit/>
          </a:bodyPr>
          <a:lstStyle/>
          <a:p>
            <a:pPr fontAlgn="base">
              <a:spcBef>
                <a:spcPct val="0"/>
              </a:spcBef>
              <a:spcAft>
                <a:spcPct val="0"/>
              </a:spcAft>
            </a:pPr>
            <a:r>
              <a:rPr lang="en-US" sz="2000" b="1" dirty="0">
                <a:solidFill>
                  <a:schemeClr val="bg1"/>
                </a:solidFill>
                <a:latin typeface="Sakkal Majalla" panose="02000000000000000000" pitchFamily="2" charset="-78"/>
                <a:cs typeface="Sakkal Majalla" panose="02000000000000000000" pitchFamily="2" charset="-78"/>
              </a:rPr>
              <a:t>Percentage of  personal objectives derived from the SMART objectives  Bank</a:t>
            </a: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4167" y="2576123"/>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reflects the extent of the electronic </a:t>
            </a:r>
            <a:r>
              <a:rPr lang="en-US" dirty="0" smtClean="0">
                <a:solidFill>
                  <a:schemeClr val="tx1"/>
                </a:solidFill>
                <a:latin typeface="Sakkal Majalla" panose="02000000000000000000" pitchFamily="2" charset="-78"/>
                <a:cs typeface="Sakkal Majalla" panose="02000000000000000000" pitchFamily="2" charset="-78"/>
              </a:rPr>
              <a:t>transformation </a:t>
            </a:r>
            <a:r>
              <a:rPr lang="en-US" dirty="0">
                <a:solidFill>
                  <a:schemeClr val="tx1"/>
                </a:solidFill>
                <a:latin typeface="Sakkal Majalla" panose="02000000000000000000" pitchFamily="2" charset="-78"/>
                <a:cs typeface="Sakkal Majalla" panose="02000000000000000000" pitchFamily="2" charset="-78"/>
              </a:rPr>
              <a:t>in </a:t>
            </a:r>
            <a:r>
              <a:rPr lang="en-US" dirty="0" smtClean="0">
                <a:solidFill>
                  <a:schemeClr val="tx1"/>
                </a:solidFill>
                <a:latin typeface="Sakkal Majalla" panose="02000000000000000000" pitchFamily="2" charset="-78"/>
                <a:cs typeface="Sakkal Majalla" panose="02000000000000000000" pitchFamily="2" charset="-78"/>
              </a:rPr>
              <a:t>performance evaluation system by </a:t>
            </a:r>
            <a:r>
              <a:rPr lang="en-US" dirty="0">
                <a:solidFill>
                  <a:schemeClr val="tx1"/>
                </a:solidFill>
                <a:latin typeface="Sakkal Majalla" panose="02000000000000000000" pitchFamily="2" charset="-78"/>
                <a:cs typeface="Sakkal Majalla" panose="02000000000000000000" pitchFamily="2" charset="-78"/>
              </a:rPr>
              <a:t>linking the </a:t>
            </a:r>
            <a:r>
              <a:rPr lang="en-US" dirty="0" smtClean="0">
                <a:solidFill>
                  <a:schemeClr val="tx1"/>
                </a:solidFill>
                <a:latin typeface="Sakkal Majalla" panose="02000000000000000000" pitchFamily="2" charset="-78"/>
                <a:cs typeface="Sakkal Majalla" panose="02000000000000000000" pitchFamily="2" charset="-78"/>
              </a:rPr>
              <a:t>personal objectives </a:t>
            </a:r>
            <a:r>
              <a:rPr lang="en-US" dirty="0">
                <a:solidFill>
                  <a:schemeClr val="tx1"/>
                </a:solidFill>
                <a:latin typeface="Sakkal Majalla" panose="02000000000000000000" pitchFamily="2" charset="-78"/>
                <a:cs typeface="Sakkal Majalla" panose="02000000000000000000" pitchFamily="2" charset="-78"/>
              </a:rPr>
              <a:t>of employees to the operational plan of the entity and </a:t>
            </a:r>
            <a:r>
              <a:rPr lang="en-US" dirty="0" smtClean="0">
                <a:solidFill>
                  <a:schemeClr val="tx1"/>
                </a:solidFill>
                <a:latin typeface="Sakkal Majalla" panose="02000000000000000000" pitchFamily="2" charset="-78"/>
                <a:cs typeface="Sakkal Majalla" panose="02000000000000000000" pitchFamily="2" charset="-78"/>
              </a:rPr>
              <a:t>the SMART objectives bank. </a:t>
            </a:r>
            <a:endParaRPr lang="en-US" dirty="0">
              <a:solidFill>
                <a:schemeClr val="tx1"/>
              </a:solidFill>
              <a:latin typeface="Sakkal Majalla" panose="02000000000000000000" pitchFamily="2" charset="-78"/>
              <a:cs typeface="Sakkal Majalla" panose="02000000000000000000" pitchFamily="2" charset="-78"/>
            </a:endParaRPr>
          </a:p>
        </p:txBody>
      </p:sp>
      <p:sp>
        <p:nvSpPr>
          <p:cNvPr id="15" name="Rectangle 14"/>
          <p:cNvSpPr/>
          <p:nvPr/>
        </p:nvSpPr>
        <p:spPr>
          <a:xfrm>
            <a:off x="511576" y="1795080"/>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44167" y="4021972"/>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Content Placeholder 9"/>
          <p:cNvGraphicFramePr>
            <a:graphicFrameLocks/>
          </p:cNvGraphicFramePr>
          <p:nvPr>
            <p:extLst>
              <p:ext uri="{D42A27DB-BD31-4B8C-83A1-F6EECF244321}">
                <p14:modId xmlns:p14="http://schemas.microsoft.com/office/powerpoint/2010/main" val="3907568518"/>
              </p:ext>
            </p:extLst>
          </p:nvPr>
        </p:nvGraphicFramePr>
        <p:xfrm>
          <a:off x="591240" y="4990701"/>
          <a:ext cx="10561864" cy="798852"/>
        </p:xfrm>
        <a:graphic>
          <a:graphicData uri="http://schemas.openxmlformats.org/drawingml/2006/table">
            <a:tbl>
              <a:tblPr firstRow="1" bandRow="1">
                <a:tableStyleId>{5C22544A-7EE6-4342-B048-85BDC9FD1C3A}</a:tableStyleId>
              </a:tblPr>
              <a:tblGrid>
                <a:gridCol w="5294405"/>
                <a:gridCol w="5267459"/>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akkal Majalla" panose="02000000000000000000" pitchFamily="2" charset="-78"/>
                          <a:cs typeface="Sakkal Majalla" panose="02000000000000000000" pitchFamily="2" charset="-78"/>
                        </a:rPr>
                        <a:t>Number of </a:t>
                      </a:r>
                      <a:r>
                        <a:rPr lang="en-US" sz="1800" b="1" dirty="0" smtClean="0">
                          <a:solidFill>
                            <a:schemeClr val="tx1"/>
                          </a:solidFill>
                          <a:latin typeface="Sakkal Majalla" panose="02000000000000000000" pitchFamily="2" charset="-78"/>
                          <a:cs typeface="Sakkal Majalla" panose="02000000000000000000" pitchFamily="2" charset="-78"/>
                        </a:rPr>
                        <a:t>employees who used SMART </a:t>
                      </a:r>
                      <a:r>
                        <a:rPr lang="en-US" sz="1800" b="1" dirty="0" smtClean="0">
                          <a:solidFill>
                            <a:schemeClr val="tx1"/>
                          </a:solidFill>
                          <a:latin typeface="Sakkal Majalla" panose="02000000000000000000" pitchFamily="2" charset="-78"/>
                          <a:cs typeface="Sakkal Majalla" panose="02000000000000000000" pitchFamily="2" charset="-78"/>
                        </a:rPr>
                        <a:t>objectives </a:t>
                      </a:r>
                      <a:r>
                        <a:rPr lang="en-US" sz="1800" b="1" dirty="0" smtClean="0">
                          <a:solidFill>
                            <a:schemeClr val="tx1"/>
                          </a:solidFill>
                          <a:latin typeface="Sakkal Majalla" panose="02000000000000000000" pitchFamily="2" charset="-78"/>
                          <a:cs typeface="Sakkal Majalla" panose="02000000000000000000" pitchFamily="2" charset="-78"/>
                        </a:rPr>
                        <a:t>bank</a:t>
                      </a:r>
                      <a:endParaRPr lang="en-US" sz="1800" b="1" dirty="0" smtClean="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latin typeface="Sakkal Majalla" panose="02000000000000000000" pitchFamily="2" charset="-78"/>
                          <a:cs typeface="Sakkal Majalla" panose="02000000000000000000" pitchFamily="2" charset="-78"/>
                        </a:rPr>
                        <a:t>The total number </a:t>
                      </a:r>
                      <a:r>
                        <a:rPr lang="en-US" sz="1800" b="1" dirty="0" smtClean="0">
                          <a:solidFill>
                            <a:schemeClr val="tx1"/>
                          </a:solidFill>
                          <a:latin typeface="Sakkal Majalla" panose="02000000000000000000" pitchFamily="2" charset="-78"/>
                          <a:cs typeface="Sakkal Majalla" panose="02000000000000000000" pitchFamily="2" charset="-78"/>
                        </a:rPr>
                        <a:t>targeted </a:t>
                      </a:r>
                      <a:r>
                        <a:rPr lang="en-US" sz="1800" b="1" dirty="0" smtClean="0">
                          <a:solidFill>
                            <a:schemeClr val="tx1"/>
                          </a:solidFill>
                          <a:latin typeface="Sakkal Majalla" panose="02000000000000000000" pitchFamily="2" charset="-78"/>
                          <a:cs typeface="Sakkal Majalla" panose="02000000000000000000" pitchFamily="2" charset="-78"/>
                        </a:rPr>
                        <a:t>employees</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335889428"/>
              </p:ext>
            </p:extLst>
          </p:nvPr>
        </p:nvGraphicFramePr>
        <p:xfrm>
          <a:off x="10991372" y="1145996"/>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531679805"/>
              </p:ext>
            </p:extLst>
          </p:nvPr>
        </p:nvGraphicFramePr>
        <p:xfrm>
          <a:off x="9926990"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70217469"/>
              </p:ext>
            </p:extLst>
          </p:nvPr>
        </p:nvGraphicFramePr>
        <p:xfrm>
          <a:off x="8783009"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232030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552349" y="6382112"/>
            <a:ext cx="481991"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31</a:t>
            </a:fld>
            <a:endParaRPr lang="en-US">
              <a:solidFill>
                <a:schemeClr val="bg1"/>
              </a:solidFill>
            </a:endParaRPr>
          </a:p>
        </p:txBody>
      </p:sp>
      <p:sp>
        <p:nvSpPr>
          <p:cNvPr id="4" name="Round Same Side Corner Rectangle 3"/>
          <p:cNvSpPr/>
          <p:nvPr/>
        </p:nvSpPr>
        <p:spPr>
          <a:xfrm>
            <a:off x="4146997" y="585648"/>
            <a:ext cx="6713625"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086567" y="565585"/>
            <a:ext cx="4293163" cy="461665"/>
          </a:xfrm>
          <a:prstGeom prst="rect">
            <a:avLst/>
          </a:prstGeom>
        </p:spPr>
        <p:txBody>
          <a:bodyPr wrap="none">
            <a:spAutoFit/>
          </a:bodyPr>
          <a:lstStyle/>
          <a:p>
            <a:pPr fontAlgn="base">
              <a:spcBef>
                <a:spcPct val="0"/>
              </a:spcBef>
              <a:spcAft>
                <a:spcPct val="0"/>
              </a:spcAft>
            </a:pPr>
            <a:r>
              <a:rPr lang="en-US" sz="2400" b="1" dirty="0">
                <a:solidFill>
                  <a:schemeClr val="bg1"/>
                </a:solidFill>
                <a:latin typeface="Sakkal Majalla" panose="02000000000000000000" pitchFamily="2" charset="-78"/>
                <a:cs typeface="Sakkal Majalla" panose="02000000000000000000" pitchFamily="2" charset="-78"/>
              </a:rPr>
              <a:t>Percentage of completion of PMS phases</a:t>
            </a: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8526529" y="2327906"/>
            <a:ext cx="2620615" cy="2772099"/>
            <a:chOff x="7898005" y="3115321"/>
            <a:chExt cx="2620615" cy="2772099"/>
          </a:xfrm>
        </p:grpSpPr>
        <p:sp>
          <p:nvSpPr>
            <p:cNvPr id="20" name="Freeform 19"/>
            <p:cNvSpPr/>
            <p:nvPr/>
          </p:nvSpPr>
          <p:spPr>
            <a:xfrm rot="14400000">
              <a:off x="9016135" y="3697614"/>
              <a:ext cx="2084777" cy="920192"/>
            </a:xfrm>
            <a:custGeom>
              <a:avLst/>
              <a:gdLst>
                <a:gd name="connsiteX0" fmla="*/ 2080957 w 2084777"/>
                <a:gd name="connsiteY0" fmla="*/ 304495 h 920192"/>
                <a:gd name="connsiteX1" fmla="*/ 395833 w 2084777"/>
                <a:gd name="connsiteY1" fmla="*/ 754336 h 920192"/>
                <a:gd name="connsiteX2" fmla="*/ 28121 w 2084777"/>
                <a:gd name="connsiteY2" fmla="*/ 430231 h 920192"/>
                <a:gd name="connsiteX3" fmla="*/ 0 w 2084777"/>
                <a:gd name="connsiteY3" fmla="*/ 389038 h 920192"/>
                <a:gd name="connsiteX4" fmla="*/ 187693 w 2084777"/>
                <a:gd name="connsiteY4" fmla="*/ 110702 h 920192"/>
                <a:gd name="connsiteX5" fmla="*/ 544859 w 2084777"/>
                <a:gd name="connsiteY5" fmla="*/ 85769 h 920192"/>
                <a:gd name="connsiteX6" fmla="*/ 602197 w 2084777"/>
                <a:gd name="connsiteY6" fmla="*/ 147655 h 920192"/>
                <a:gd name="connsiteX7" fmla="*/ 703866 w 2084777"/>
                <a:gd name="connsiteY7" fmla="*/ 220807 h 920192"/>
                <a:gd name="connsiteX8" fmla="*/ 1474468 w 2084777"/>
                <a:gd name="connsiteY8" fmla="*/ 97706 h 920192"/>
                <a:gd name="connsiteX9" fmla="*/ 1544878 w 2084777"/>
                <a:gd name="connsiteY9" fmla="*/ 0 h 920192"/>
                <a:gd name="connsiteX10" fmla="*/ 1728401 w 2084777"/>
                <a:gd name="connsiteY10" fmla="*/ 272153 h 920192"/>
                <a:gd name="connsiteX11" fmla="*/ 2084777 w 2084777"/>
                <a:gd name="connsiteY11" fmla="*/ 297031 h 920192"/>
                <a:gd name="connsiteX12" fmla="*/ 2080957 w 2084777"/>
                <a:gd name="connsiteY12" fmla="*/ 304495 h 92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4777" h="920192">
                  <a:moveTo>
                    <a:pt x="2080957" y="304495"/>
                  </a:moveTo>
                  <a:cubicBezTo>
                    <a:pt x="1740713" y="893816"/>
                    <a:pt x="986256" y="1095217"/>
                    <a:pt x="395833" y="754336"/>
                  </a:cubicBezTo>
                  <a:cubicBezTo>
                    <a:pt x="248227" y="669115"/>
                    <a:pt x="124848" y="558070"/>
                    <a:pt x="28121" y="430231"/>
                  </a:cubicBezTo>
                  <a:lnTo>
                    <a:pt x="0" y="389038"/>
                  </a:lnTo>
                  <a:lnTo>
                    <a:pt x="187693" y="110702"/>
                  </a:lnTo>
                  <a:lnTo>
                    <a:pt x="544859" y="85769"/>
                  </a:lnTo>
                  <a:lnTo>
                    <a:pt x="602197" y="147655"/>
                  </a:lnTo>
                  <a:cubicBezTo>
                    <a:pt x="632955" y="174890"/>
                    <a:pt x="666896" y="199462"/>
                    <a:pt x="703866" y="220807"/>
                  </a:cubicBezTo>
                  <a:cubicBezTo>
                    <a:pt x="962659" y="370221"/>
                    <a:pt x="1284166" y="311996"/>
                    <a:pt x="1474468" y="97706"/>
                  </a:cubicBezTo>
                  <a:lnTo>
                    <a:pt x="1544878" y="0"/>
                  </a:lnTo>
                  <a:lnTo>
                    <a:pt x="1728401" y="272153"/>
                  </a:lnTo>
                  <a:lnTo>
                    <a:pt x="2084777" y="297031"/>
                  </a:lnTo>
                  <a:lnTo>
                    <a:pt x="2080957" y="304495"/>
                  </a:lnTo>
                  <a:close/>
                </a:path>
              </a:pathLst>
            </a:custGeom>
            <a:solidFill>
              <a:srgbClr val="B68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Freeform 20"/>
            <p:cNvSpPr/>
            <p:nvPr/>
          </p:nvSpPr>
          <p:spPr>
            <a:xfrm rot="14400000">
              <a:off x="8179169" y="3325835"/>
              <a:ext cx="1163979" cy="1726308"/>
            </a:xfrm>
            <a:custGeom>
              <a:avLst/>
              <a:gdLst>
                <a:gd name="connsiteX0" fmla="*/ 1059612 w 1163979"/>
                <a:gd name="connsiteY0" fmla="*/ 1726308 h 1726308"/>
                <a:gd name="connsiteX1" fmla="*/ 711307 w 1163979"/>
                <a:gd name="connsiteY1" fmla="*/ 1701993 h 1726308"/>
                <a:gd name="connsiteX2" fmla="*/ 518592 w 1163979"/>
                <a:gd name="connsiteY2" fmla="*/ 1416210 h 1726308"/>
                <a:gd name="connsiteX3" fmla="*/ 543250 w 1163979"/>
                <a:gd name="connsiteY3" fmla="*/ 1306739 h 1726308"/>
                <a:gd name="connsiteX4" fmla="*/ 237941 w 1163979"/>
                <a:gd name="connsiteY4" fmla="*/ 695994 h 1726308"/>
                <a:gd name="connsiteX5" fmla="*/ 5283 w 1163979"/>
                <a:gd name="connsiteY5" fmla="*/ 617572 h 1726308"/>
                <a:gd name="connsiteX6" fmla="*/ 0 w 1163979"/>
                <a:gd name="connsiteY6" fmla="*/ 617425 h 1726308"/>
                <a:gd name="connsiteX7" fmla="*/ 151176 w 1163979"/>
                <a:gd name="connsiteY7" fmla="*/ 307561 h 1726308"/>
                <a:gd name="connsiteX8" fmla="*/ 1124 w 1163979"/>
                <a:gd name="connsiteY8" fmla="*/ 0 h 1726308"/>
                <a:gd name="connsiteX9" fmla="*/ 81436 w 1163979"/>
                <a:gd name="connsiteY9" fmla="*/ 6068 h 1726308"/>
                <a:gd name="connsiteX10" fmla="*/ 545975 w 1163979"/>
                <a:gd name="connsiteY10" fmla="*/ 162463 h 1726308"/>
                <a:gd name="connsiteX11" fmla="*/ 1101404 w 1163979"/>
                <a:gd name="connsiteY11" fmla="*/ 1619154 h 1726308"/>
                <a:gd name="connsiteX12" fmla="*/ 1059612 w 1163979"/>
                <a:gd name="connsiteY12" fmla="*/ 1726308 h 172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3979" h="1726308">
                  <a:moveTo>
                    <a:pt x="1059612" y="1726308"/>
                  </a:moveTo>
                  <a:lnTo>
                    <a:pt x="711307" y="1701993"/>
                  </a:lnTo>
                  <a:lnTo>
                    <a:pt x="518592" y="1416210"/>
                  </a:lnTo>
                  <a:lnTo>
                    <a:pt x="543250" y="1306739"/>
                  </a:lnTo>
                  <a:cubicBezTo>
                    <a:pt x="572511" y="1068309"/>
                    <a:pt x="459764" y="824063"/>
                    <a:pt x="237941" y="695994"/>
                  </a:cubicBezTo>
                  <a:cubicBezTo>
                    <a:pt x="164000" y="653304"/>
                    <a:pt x="84940" y="627564"/>
                    <a:pt x="5283" y="617572"/>
                  </a:cubicBezTo>
                  <a:lnTo>
                    <a:pt x="0" y="617425"/>
                  </a:lnTo>
                  <a:lnTo>
                    <a:pt x="151176" y="307561"/>
                  </a:lnTo>
                  <a:lnTo>
                    <a:pt x="1124" y="0"/>
                  </a:lnTo>
                  <a:lnTo>
                    <a:pt x="81436" y="6068"/>
                  </a:lnTo>
                  <a:cubicBezTo>
                    <a:pt x="240512" y="25915"/>
                    <a:pt x="398369" y="77243"/>
                    <a:pt x="545975" y="162463"/>
                  </a:cubicBezTo>
                  <a:cubicBezTo>
                    <a:pt x="1062596" y="460734"/>
                    <a:pt x="1282450" y="1075359"/>
                    <a:pt x="1101404" y="1619154"/>
                  </a:cubicBezTo>
                  <a:lnTo>
                    <a:pt x="1059612" y="1726308"/>
                  </a:lnTo>
                  <a:close/>
                </a:path>
              </a:pathLst>
            </a:custGeom>
            <a:solidFill>
              <a:srgbClr val="C81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21"/>
            <p:cNvSpPr/>
            <p:nvPr/>
          </p:nvSpPr>
          <p:spPr>
            <a:xfrm rot="14400000">
              <a:off x="8751337" y="4312865"/>
              <a:ext cx="1325541" cy="1823569"/>
            </a:xfrm>
            <a:custGeom>
              <a:avLst/>
              <a:gdLst>
                <a:gd name="connsiteX0" fmla="*/ 689925 w 1325541"/>
                <a:gd name="connsiteY0" fmla="*/ 1517451 h 1823569"/>
                <a:gd name="connsiteX1" fmla="*/ 344964 w 1325541"/>
                <a:gd name="connsiteY1" fmla="*/ 1541532 h 1823569"/>
                <a:gd name="connsiteX2" fmla="*/ 154776 w 1325541"/>
                <a:gd name="connsiteY2" fmla="*/ 1823569 h 1823569"/>
                <a:gd name="connsiteX3" fmla="*/ 125498 w 1325541"/>
                <a:gd name="connsiteY3" fmla="*/ 1770244 h 1823569"/>
                <a:gd name="connsiteX4" fmla="*/ 165014 w 1325541"/>
                <a:gd name="connsiteY4" fmla="*/ 613294 h 1823569"/>
                <a:gd name="connsiteX5" fmla="*/ 1147204 w 1325541"/>
                <a:gd name="connsiteY5" fmla="*/ 597 h 1823569"/>
                <a:gd name="connsiteX6" fmla="*/ 1175006 w 1325541"/>
                <a:gd name="connsiteY6" fmla="*/ 0 h 1823569"/>
                <a:gd name="connsiteX7" fmla="*/ 1325541 w 1325541"/>
                <a:gd name="connsiteY7" fmla="*/ 308552 h 1823569"/>
                <a:gd name="connsiteX8" fmla="*/ 1174669 w 1325541"/>
                <a:gd name="connsiteY8" fmla="*/ 617791 h 1823569"/>
                <a:gd name="connsiteX9" fmla="*/ 1073208 w 1325541"/>
                <a:gd name="connsiteY9" fmla="*/ 634624 h 1823569"/>
                <a:gd name="connsiteX10" fmla="*/ 698543 w 1325541"/>
                <a:gd name="connsiteY10" fmla="*/ 921329 h 1823569"/>
                <a:gd name="connsiteX11" fmla="*/ 679226 w 1325541"/>
                <a:gd name="connsiteY11" fmla="*/ 1500058 h 1823569"/>
                <a:gd name="connsiteX12" fmla="*/ 689925 w 1325541"/>
                <a:gd name="connsiteY12" fmla="*/ 1517451 h 18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25541" h="1823569">
                  <a:moveTo>
                    <a:pt x="689925" y="1517451"/>
                  </a:moveTo>
                  <a:lnTo>
                    <a:pt x="344964" y="1541532"/>
                  </a:lnTo>
                  <a:lnTo>
                    <a:pt x="154776" y="1823569"/>
                  </a:lnTo>
                  <a:lnTo>
                    <a:pt x="125498" y="1770244"/>
                  </a:lnTo>
                  <a:cubicBezTo>
                    <a:pt x="-48161" y="1414304"/>
                    <a:pt x="-47639" y="981620"/>
                    <a:pt x="165014" y="613294"/>
                  </a:cubicBezTo>
                  <a:cubicBezTo>
                    <a:pt x="377667" y="244968"/>
                    <a:pt x="752121" y="28175"/>
                    <a:pt x="1147204" y="597"/>
                  </a:cubicBezTo>
                  <a:lnTo>
                    <a:pt x="1175006" y="0"/>
                  </a:lnTo>
                  <a:lnTo>
                    <a:pt x="1325541" y="308552"/>
                  </a:lnTo>
                  <a:lnTo>
                    <a:pt x="1174669" y="617791"/>
                  </a:lnTo>
                  <a:lnTo>
                    <a:pt x="1073208" y="634624"/>
                  </a:lnTo>
                  <a:cubicBezTo>
                    <a:pt x="920555" y="675222"/>
                    <a:pt x="783604" y="773999"/>
                    <a:pt x="698543" y="921329"/>
                  </a:cubicBezTo>
                  <a:cubicBezTo>
                    <a:pt x="592217" y="1105491"/>
                    <a:pt x="592131" y="1321934"/>
                    <a:pt x="679226" y="1500058"/>
                  </a:cubicBezTo>
                  <a:lnTo>
                    <a:pt x="689925" y="1517451"/>
                  </a:lnTo>
                  <a:close/>
                </a:path>
              </a:pathLst>
            </a:custGeom>
            <a:solidFill>
              <a:srgbClr val="C6C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Rectangle 22"/>
          <p:cNvSpPr/>
          <p:nvPr/>
        </p:nvSpPr>
        <p:spPr>
          <a:xfrm>
            <a:off x="9484643" y="4498818"/>
            <a:ext cx="1115976" cy="523220"/>
          </a:xfrm>
          <a:prstGeom prst="rect">
            <a:avLst/>
          </a:prstGeom>
        </p:spPr>
        <p:txBody>
          <a:bodyPr wrap="square">
            <a:spAutoFit/>
          </a:bodyPr>
          <a:lstStyle/>
          <a:p>
            <a:pPr algn="ctr" rtl="1"/>
            <a:r>
              <a:rPr lang="en-US" sz="1400" dirty="0" smtClean="0">
                <a:solidFill>
                  <a:schemeClr val="bg1"/>
                </a:solidFill>
                <a:latin typeface="Sakkal Majalla" panose="02000000000000000000" pitchFamily="2" charset="-78"/>
                <a:cs typeface="Sakkal Majalla" panose="02000000000000000000" pitchFamily="2" charset="-78"/>
              </a:rPr>
              <a:t>Mid-cycle review</a:t>
            </a:r>
            <a:endParaRPr lang="en-US" sz="1400" dirty="0">
              <a:solidFill>
                <a:schemeClr val="bg1"/>
              </a:solidFill>
            </a:endParaRPr>
          </a:p>
        </p:txBody>
      </p:sp>
      <p:sp>
        <p:nvSpPr>
          <p:cNvPr id="24" name="Rectangle 23"/>
          <p:cNvSpPr/>
          <p:nvPr/>
        </p:nvSpPr>
        <p:spPr>
          <a:xfrm>
            <a:off x="10457458" y="3214256"/>
            <a:ext cx="790756" cy="461665"/>
          </a:xfrm>
          <a:prstGeom prst="rect">
            <a:avLst/>
          </a:prstGeom>
        </p:spPr>
        <p:txBody>
          <a:bodyPr wrap="square">
            <a:spAutoFit/>
          </a:bodyPr>
          <a:lstStyle/>
          <a:p>
            <a:pPr algn="ctr" rtl="1"/>
            <a:r>
              <a:rPr lang="en-US" sz="1200" dirty="0" smtClean="0">
                <a:solidFill>
                  <a:schemeClr val="bg1"/>
                </a:solidFill>
                <a:latin typeface="Sakkal Majalla" panose="02000000000000000000" pitchFamily="2" charset="-78"/>
                <a:cs typeface="Sakkal Majalla" panose="02000000000000000000" pitchFamily="2" charset="-78"/>
              </a:rPr>
              <a:t>Performance planning</a:t>
            </a:r>
            <a:endParaRPr lang="en-US" sz="1200" dirty="0">
              <a:solidFill>
                <a:schemeClr val="bg1"/>
              </a:solidFill>
            </a:endParaRPr>
          </a:p>
        </p:txBody>
      </p:sp>
      <p:sp>
        <p:nvSpPr>
          <p:cNvPr id="25" name="Rectangle 24"/>
          <p:cNvSpPr/>
          <p:nvPr/>
        </p:nvSpPr>
        <p:spPr>
          <a:xfrm>
            <a:off x="8612330" y="3169874"/>
            <a:ext cx="1115976" cy="523220"/>
          </a:xfrm>
          <a:prstGeom prst="rect">
            <a:avLst/>
          </a:prstGeom>
        </p:spPr>
        <p:txBody>
          <a:bodyPr wrap="square">
            <a:spAutoFit/>
          </a:bodyPr>
          <a:lstStyle/>
          <a:p>
            <a:pPr algn="ctr" rtl="1"/>
            <a:r>
              <a:rPr lang="en-US" sz="1400" dirty="0" smtClean="0">
                <a:solidFill>
                  <a:schemeClr val="bg1"/>
                </a:solidFill>
                <a:latin typeface="Sakkal Majalla" panose="02000000000000000000" pitchFamily="2" charset="-78"/>
                <a:cs typeface="Sakkal Majalla" panose="02000000000000000000" pitchFamily="2" charset="-78"/>
              </a:rPr>
              <a:t>Annual evaluation</a:t>
            </a:r>
            <a:endParaRPr lang="en-US" sz="1400" dirty="0">
              <a:solidFill>
                <a:schemeClr val="bg1"/>
              </a:solidFill>
            </a:endParaRPr>
          </a:p>
        </p:txBody>
      </p:sp>
      <p:sp>
        <p:nvSpPr>
          <p:cNvPr id="26" name="Rectangle 25"/>
          <p:cNvSpPr/>
          <p:nvPr/>
        </p:nvSpPr>
        <p:spPr>
          <a:xfrm rot="3426327">
            <a:off x="10582067" y="2964055"/>
            <a:ext cx="1328484" cy="307777"/>
          </a:xfrm>
          <a:prstGeom prst="rect">
            <a:avLst/>
          </a:prstGeom>
        </p:spPr>
        <p:txBody>
          <a:bodyPr wrap="square">
            <a:spAutoFit/>
          </a:bodyPr>
          <a:lstStyle/>
          <a:p>
            <a:pPr algn="ctr" rtl="1"/>
            <a:r>
              <a:rPr lang="en-US" sz="1400" b="1" dirty="0" smtClean="0">
                <a:solidFill>
                  <a:srgbClr val="B68A35"/>
                </a:solidFill>
                <a:latin typeface="Sakkal Majalla" panose="02000000000000000000" pitchFamily="2" charset="-78"/>
                <a:cs typeface="Sakkal Majalla" panose="02000000000000000000" pitchFamily="2" charset="-78"/>
              </a:rPr>
              <a:t>January - February</a:t>
            </a:r>
            <a:endParaRPr lang="en-US" sz="1400" dirty="0">
              <a:solidFill>
                <a:srgbClr val="B68A35"/>
              </a:solidFill>
            </a:endParaRPr>
          </a:p>
        </p:txBody>
      </p:sp>
      <p:sp>
        <p:nvSpPr>
          <p:cNvPr id="27" name="Rectangle 26"/>
          <p:cNvSpPr/>
          <p:nvPr/>
        </p:nvSpPr>
        <p:spPr>
          <a:xfrm>
            <a:off x="9484643" y="5031234"/>
            <a:ext cx="1047126" cy="307777"/>
          </a:xfrm>
          <a:prstGeom prst="rect">
            <a:avLst/>
          </a:prstGeom>
        </p:spPr>
        <p:txBody>
          <a:bodyPr wrap="square">
            <a:spAutoFit/>
          </a:bodyPr>
          <a:lstStyle/>
          <a:p>
            <a:pPr algn="ctr" rtl="1"/>
            <a:r>
              <a:rPr lang="en-US" sz="1400" b="1" dirty="0" smtClean="0">
                <a:solidFill>
                  <a:schemeClr val="bg1">
                    <a:lumMod val="50000"/>
                  </a:schemeClr>
                </a:solidFill>
                <a:latin typeface="Sakkal Majalla" panose="02000000000000000000" pitchFamily="2" charset="-78"/>
                <a:cs typeface="Sakkal Majalla" panose="02000000000000000000" pitchFamily="2" charset="-78"/>
              </a:rPr>
              <a:t>June - July</a:t>
            </a:r>
            <a:endParaRPr lang="en-US" sz="1400" dirty="0">
              <a:solidFill>
                <a:schemeClr val="bg1">
                  <a:lumMod val="50000"/>
                </a:schemeClr>
              </a:solidFill>
            </a:endParaRPr>
          </a:p>
        </p:txBody>
      </p:sp>
      <p:sp>
        <p:nvSpPr>
          <p:cNvPr id="28" name="Rectangle 27"/>
          <p:cNvSpPr/>
          <p:nvPr/>
        </p:nvSpPr>
        <p:spPr>
          <a:xfrm rot="18220658">
            <a:off x="7917874" y="2948841"/>
            <a:ext cx="1800375" cy="307777"/>
          </a:xfrm>
          <a:prstGeom prst="rect">
            <a:avLst/>
          </a:prstGeom>
        </p:spPr>
        <p:txBody>
          <a:bodyPr wrap="square">
            <a:spAutoFit/>
          </a:bodyPr>
          <a:lstStyle/>
          <a:p>
            <a:pPr algn="ctr" rtl="1"/>
            <a:r>
              <a:rPr lang="en-US" sz="1400" b="1" dirty="0" smtClean="0">
                <a:solidFill>
                  <a:srgbClr val="C8102E"/>
                </a:solidFill>
                <a:latin typeface="Sakkal Majalla" panose="02000000000000000000" pitchFamily="2" charset="-78"/>
                <a:cs typeface="Sakkal Majalla" panose="02000000000000000000" pitchFamily="2" charset="-78"/>
              </a:rPr>
              <a:t>November - December</a:t>
            </a:r>
            <a:endParaRPr lang="en-US" sz="1400" dirty="0">
              <a:solidFill>
                <a:srgbClr val="C8102E"/>
              </a:solidFill>
            </a:endParaRPr>
          </a:p>
        </p:txBody>
      </p:sp>
      <p:sp>
        <p:nvSpPr>
          <p:cNvPr id="29" name="Rectangle 28"/>
          <p:cNvSpPr/>
          <p:nvPr/>
        </p:nvSpPr>
        <p:spPr>
          <a:xfrm>
            <a:off x="9466932" y="3280510"/>
            <a:ext cx="1149758" cy="1077218"/>
          </a:xfrm>
          <a:prstGeom prst="rect">
            <a:avLst/>
          </a:prstGeom>
        </p:spPr>
        <p:txBody>
          <a:bodyPr wrap="square">
            <a:spAutoFit/>
          </a:bodyPr>
          <a:lstStyle/>
          <a:p>
            <a:pPr algn="ctr"/>
            <a:r>
              <a:rPr lang="en-US" sz="1600" b="1" dirty="0" smtClean="0">
                <a:solidFill>
                  <a:prstClr val="black"/>
                </a:solidFill>
                <a:latin typeface="Sakkal Majalla" panose="02000000000000000000" pitchFamily="2" charset="-78"/>
                <a:cs typeface="Sakkal Majalla" panose="02000000000000000000" pitchFamily="2" charset="-78"/>
              </a:rPr>
              <a:t>Job performance evaluation stages</a:t>
            </a:r>
            <a:endParaRPr lang="en-US" sz="1600" dirty="0"/>
          </a:p>
        </p:txBody>
      </p:sp>
      <p:graphicFrame>
        <p:nvGraphicFramePr>
          <p:cNvPr id="32" name="Table 31"/>
          <p:cNvGraphicFramePr>
            <a:graphicFrameLocks noGrp="1"/>
          </p:cNvGraphicFramePr>
          <p:nvPr>
            <p:extLst>
              <p:ext uri="{D42A27DB-BD31-4B8C-83A1-F6EECF244321}">
                <p14:modId xmlns:p14="http://schemas.microsoft.com/office/powerpoint/2010/main" val="2148078183"/>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596793255"/>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295424794"/>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5" name="Rectangle 34"/>
          <p:cNvSpPr/>
          <p:nvPr/>
        </p:nvSpPr>
        <p:spPr>
          <a:xfrm>
            <a:off x="412371" y="2551401"/>
            <a:ext cx="7293501"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completion of the employee performance cycle according to the performance management system approved by the federal government</a:t>
            </a:r>
          </a:p>
        </p:txBody>
      </p:sp>
      <p:sp>
        <p:nvSpPr>
          <p:cNvPr id="36" name="Rectangle 35"/>
          <p:cNvSpPr/>
          <p:nvPr/>
        </p:nvSpPr>
        <p:spPr>
          <a:xfrm>
            <a:off x="444167" y="1640558"/>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7" name="Rectangle 36"/>
          <p:cNvSpPr/>
          <p:nvPr/>
        </p:nvSpPr>
        <p:spPr>
          <a:xfrm>
            <a:off x="412371" y="3979981"/>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38" name="Content Placeholder 9"/>
          <p:cNvGraphicFramePr>
            <a:graphicFrameLocks/>
          </p:cNvGraphicFramePr>
          <p:nvPr>
            <p:extLst>
              <p:ext uri="{D42A27DB-BD31-4B8C-83A1-F6EECF244321}">
                <p14:modId xmlns:p14="http://schemas.microsoft.com/office/powerpoint/2010/main" val="1037472726"/>
              </p:ext>
            </p:extLst>
          </p:nvPr>
        </p:nvGraphicFramePr>
        <p:xfrm>
          <a:off x="412371" y="4724689"/>
          <a:ext cx="7369948" cy="1005840"/>
        </p:xfrm>
        <a:graphic>
          <a:graphicData uri="http://schemas.openxmlformats.org/drawingml/2006/table">
            <a:tbl>
              <a:tblPr firstRow="1" bandRow="1">
                <a:tableStyleId>{5C22544A-7EE6-4342-B048-85BDC9FD1C3A}</a:tableStyleId>
              </a:tblPr>
              <a:tblGrid>
                <a:gridCol w="3850536"/>
                <a:gridCol w="3519412"/>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effectLst/>
                          <a:latin typeface="Sakkal Majalla" panose="02000000000000000000" pitchFamily="2" charset="-78"/>
                          <a:ea typeface="+mn-ea"/>
                          <a:cs typeface="Sakkal Majalla" panose="02000000000000000000" pitchFamily="2" charset="-78"/>
                        </a:rPr>
                        <a:t>Number of completed performance documents at the end of each phase</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the target</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employees</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in</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 the annual assessment</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2" name="Rectangle 11"/>
          <p:cNvSpPr/>
          <p:nvPr/>
        </p:nvSpPr>
        <p:spPr>
          <a:xfrm>
            <a:off x="8305161" y="5396987"/>
            <a:ext cx="3353052" cy="1077218"/>
          </a:xfrm>
          <a:prstGeom prst="rect">
            <a:avLst/>
          </a:prstGeom>
        </p:spPr>
        <p:txBody>
          <a:bodyPr wrap="square">
            <a:spAutoFit/>
          </a:bodyPr>
          <a:lstStyle/>
          <a:p>
            <a:r>
              <a:rPr lang="en-US" sz="1600" dirty="0">
                <a:solidFill>
                  <a:srgbClr val="000000"/>
                </a:solidFill>
                <a:latin typeface="Sakkal Majalla" panose="02000000000000000000" pitchFamily="2" charset="-78"/>
                <a:cs typeface="Sakkal Majalla" panose="02000000000000000000" pitchFamily="2" charset="-78"/>
              </a:rPr>
              <a:t>Note: The educational </a:t>
            </a:r>
            <a:r>
              <a:rPr lang="en-US" sz="1600" dirty="0" smtClean="0">
                <a:solidFill>
                  <a:srgbClr val="000000"/>
                </a:solidFill>
                <a:latin typeface="Sakkal Majalla" panose="02000000000000000000" pitchFamily="2" charset="-78"/>
                <a:cs typeface="Sakkal Majalla" panose="02000000000000000000" pitchFamily="2" charset="-78"/>
              </a:rPr>
              <a:t>Cadre in </a:t>
            </a:r>
            <a:r>
              <a:rPr lang="en-US" sz="1600" dirty="0">
                <a:solidFill>
                  <a:srgbClr val="000000"/>
                </a:solidFill>
                <a:latin typeface="Sakkal Majalla" panose="02000000000000000000" pitchFamily="2" charset="-78"/>
                <a:cs typeface="Sakkal Majalla" panose="02000000000000000000" pitchFamily="2" charset="-78"/>
              </a:rPr>
              <a:t>the Ministry of Education has a special performance system </a:t>
            </a:r>
            <a:r>
              <a:rPr lang="en-US" sz="1600" dirty="0" smtClean="0">
                <a:solidFill>
                  <a:srgbClr val="000000"/>
                </a:solidFill>
                <a:latin typeface="Sakkal Majalla" panose="02000000000000000000" pitchFamily="2" charset="-78"/>
                <a:cs typeface="Sakkal Majalla" panose="02000000000000000000" pitchFamily="2" charset="-78"/>
              </a:rPr>
              <a:t>where the period </a:t>
            </a:r>
            <a:r>
              <a:rPr lang="en-US" sz="1600" dirty="0">
                <a:solidFill>
                  <a:srgbClr val="000000"/>
                </a:solidFill>
                <a:latin typeface="Sakkal Majalla" panose="02000000000000000000" pitchFamily="2" charset="-78"/>
                <a:cs typeface="Sakkal Majalla" panose="02000000000000000000" pitchFamily="2" charset="-78"/>
              </a:rPr>
              <a:t>differs from the current system according to the academic year.</a:t>
            </a:r>
            <a:endParaRPr lang="en-US" sz="16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021560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632505" y="6402063"/>
            <a:ext cx="425002"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32</a:t>
            </a:fld>
            <a:endParaRPr lang="en-US" dirty="0">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99648" y="650278"/>
            <a:ext cx="7109012" cy="400110"/>
          </a:xfrm>
          <a:prstGeom prst="rect">
            <a:avLst/>
          </a:prstGeom>
        </p:spPr>
        <p:txBody>
          <a:bodyPr wrap="square">
            <a:spAutoFit/>
          </a:bodyPr>
          <a:lstStyle/>
          <a:p>
            <a:pPr algn="ctr" fontAlgn="base">
              <a:spcBef>
                <a:spcPct val="0"/>
              </a:spcBef>
              <a:spcAft>
                <a:spcPct val="0"/>
              </a:spcAft>
            </a:pPr>
            <a:r>
              <a:rPr lang="en-US" sz="2000" b="1" dirty="0">
                <a:solidFill>
                  <a:schemeClr val="bg1"/>
                </a:solidFill>
                <a:latin typeface="Sakkal Majalla" panose="02000000000000000000" pitchFamily="2" charset="-78"/>
                <a:cs typeface="Sakkal Majalla" panose="02000000000000000000" pitchFamily="2" charset="-78"/>
              </a:rPr>
              <a:t>Percentage of new employees with PMS rate of </a:t>
            </a:r>
            <a:r>
              <a:rPr lang="en-US" sz="2000" b="1" dirty="0">
                <a:solidFill>
                  <a:schemeClr val="bg1"/>
                </a:solidFill>
                <a:latin typeface="Sakkal Majalla" panose="02000000000000000000" pitchFamily="2" charset="-78"/>
                <a:cs typeface="Sakkal Majalla" panose="02000000000000000000" pitchFamily="2" charset="-78"/>
              </a:rPr>
              <a:t>exceed expectation </a:t>
            </a:r>
            <a:r>
              <a:rPr lang="en-US" sz="2000" b="1" dirty="0">
                <a:solidFill>
                  <a:schemeClr val="bg1"/>
                </a:solidFill>
                <a:latin typeface="Sakkal Majalla" panose="02000000000000000000" pitchFamily="2" charset="-78"/>
                <a:cs typeface="Sakkal Majalla" panose="02000000000000000000" pitchFamily="2" charset="-78"/>
              </a:rPr>
              <a:t>and above</a:t>
            </a:r>
          </a:p>
        </p:txBody>
      </p:sp>
      <p:cxnSp>
        <p:nvCxnSpPr>
          <p:cNvPr id="6" name="Straight Connector 5"/>
          <p:cNvCxnSpPr/>
          <p:nvPr/>
        </p:nvCxnSpPr>
        <p:spPr>
          <a:xfrm flipH="1">
            <a:off x="13252"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2370" y="2653955"/>
            <a:ext cx="10431641"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a:t>
            </a:r>
            <a:r>
              <a:rPr lang="en-US" dirty="0" smtClean="0">
                <a:solidFill>
                  <a:schemeClr val="tx1"/>
                </a:solidFill>
                <a:latin typeface="Sakkal Majalla" panose="02000000000000000000" pitchFamily="2" charset="-78"/>
                <a:cs typeface="Sakkal Majalla" panose="02000000000000000000" pitchFamily="2" charset="-78"/>
              </a:rPr>
              <a:t>percentage of </a:t>
            </a:r>
            <a:r>
              <a:rPr lang="en-US" dirty="0">
                <a:solidFill>
                  <a:schemeClr val="tx1"/>
                </a:solidFill>
                <a:latin typeface="Sakkal Majalla" panose="02000000000000000000" pitchFamily="2" charset="-78"/>
                <a:cs typeface="Sakkal Majalla" panose="02000000000000000000" pitchFamily="2" charset="-78"/>
              </a:rPr>
              <a:t>new employees (</a:t>
            </a:r>
            <a:r>
              <a:rPr lang="en-US" dirty="0" smtClean="0">
                <a:solidFill>
                  <a:schemeClr val="tx1"/>
                </a:solidFill>
                <a:latin typeface="Sakkal Majalla" panose="02000000000000000000" pitchFamily="2" charset="-78"/>
                <a:cs typeface="Sakkal Majalla" panose="02000000000000000000" pitchFamily="2" charset="-78"/>
              </a:rPr>
              <a:t>with one year or </a:t>
            </a:r>
            <a:r>
              <a:rPr lang="en-US" dirty="0">
                <a:solidFill>
                  <a:schemeClr val="tx1"/>
                </a:solidFill>
                <a:latin typeface="Sakkal Majalla" panose="02000000000000000000" pitchFamily="2" charset="-78"/>
                <a:cs typeface="Sakkal Majalla" panose="02000000000000000000" pitchFamily="2" charset="-78"/>
              </a:rPr>
              <a:t>less than one year of service) who have competencies and who have obtained a score </a:t>
            </a:r>
            <a:r>
              <a:rPr lang="en-US" b="1" dirty="0">
                <a:solidFill>
                  <a:schemeClr val="tx1"/>
                </a:solidFill>
                <a:latin typeface="Sakkal Majalla" panose="02000000000000000000" pitchFamily="2" charset="-78"/>
                <a:cs typeface="Sakkal Majalla" panose="02000000000000000000" pitchFamily="2" charset="-78"/>
              </a:rPr>
              <a:t>exceed expectation </a:t>
            </a:r>
            <a:r>
              <a:rPr lang="en-US" b="1" dirty="0" smtClean="0">
                <a:solidFill>
                  <a:schemeClr val="tx1"/>
                </a:solidFill>
                <a:latin typeface="Sakkal Majalla" panose="02000000000000000000" pitchFamily="2" charset="-78"/>
                <a:cs typeface="Sakkal Majalla" panose="02000000000000000000" pitchFamily="2" charset="-78"/>
              </a:rPr>
              <a:t>and above </a:t>
            </a:r>
            <a:r>
              <a:rPr lang="en-US" dirty="0" smtClean="0">
                <a:solidFill>
                  <a:schemeClr val="tx1"/>
                </a:solidFill>
                <a:latin typeface="Sakkal Majalla" panose="02000000000000000000" pitchFamily="2" charset="-78"/>
                <a:cs typeface="Sakkal Majalla" panose="02000000000000000000" pitchFamily="2" charset="-78"/>
              </a:rPr>
              <a:t>according </a:t>
            </a:r>
            <a:r>
              <a:rPr lang="en-US" dirty="0">
                <a:solidFill>
                  <a:schemeClr val="tx1"/>
                </a:solidFill>
                <a:latin typeface="Sakkal Majalla" panose="02000000000000000000" pitchFamily="2" charset="-78"/>
                <a:cs typeface="Sakkal Majalla" panose="02000000000000000000" pitchFamily="2" charset="-78"/>
              </a:rPr>
              <a:t>to the performance management system </a:t>
            </a:r>
            <a:r>
              <a:rPr lang="en-US" dirty="0" smtClean="0">
                <a:solidFill>
                  <a:schemeClr val="tx1"/>
                </a:solidFill>
                <a:latin typeface="Sakkal Majalla" panose="02000000000000000000" pitchFamily="2" charset="-78"/>
                <a:cs typeface="Sakkal Majalla" panose="02000000000000000000" pitchFamily="2" charset="-78"/>
              </a:rPr>
              <a:t>in the federal government. </a:t>
            </a:r>
            <a:endParaRPr lang="en-US" dirty="0">
              <a:solidFill>
                <a:schemeClr val="tx1"/>
              </a:solidFill>
              <a:latin typeface="Sakkal Majalla" panose="02000000000000000000" pitchFamily="2" charset="-78"/>
              <a:cs typeface="Sakkal Majalla" panose="02000000000000000000" pitchFamily="2" charset="-78"/>
            </a:endParaRPr>
          </a:p>
        </p:txBody>
      </p:sp>
      <p:sp>
        <p:nvSpPr>
          <p:cNvPr id="15" name="Rectangle 14"/>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12371" y="3979981"/>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7" name="Content Placeholder 9"/>
          <p:cNvGraphicFramePr>
            <a:graphicFrameLocks/>
          </p:cNvGraphicFramePr>
          <p:nvPr>
            <p:extLst>
              <p:ext uri="{D42A27DB-BD31-4B8C-83A1-F6EECF244321}">
                <p14:modId xmlns:p14="http://schemas.microsoft.com/office/powerpoint/2010/main" val="2285072128"/>
              </p:ext>
            </p:extLst>
          </p:nvPr>
        </p:nvGraphicFramePr>
        <p:xfrm>
          <a:off x="412370" y="4750446"/>
          <a:ext cx="10045275" cy="1005840"/>
        </p:xfrm>
        <a:graphic>
          <a:graphicData uri="http://schemas.openxmlformats.org/drawingml/2006/table">
            <a:tbl>
              <a:tblPr firstRow="1" bandRow="1">
                <a:tableStyleId>{5C22544A-7EE6-4342-B048-85BDC9FD1C3A}</a:tableStyleId>
              </a:tblPr>
              <a:tblGrid>
                <a:gridCol w="5331607"/>
                <a:gridCol w="4713668"/>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Sakkal Majalla" panose="02000000000000000000" pitchFamily="2" charset="-78"/>
                          <a:ea typeface="+mn-ea"/>
                          <a:cs typeface="Sakkal Majalla" panose="02000000000000000000" pitchFamily="2" charset="-78"/>
                        </a:rPr>
                        <a:t>Number of </a:t>
                      </a:r>
                      <a:r>
                        <a:rPr lang="en-US" b="1" dirty="0" smtClean="0">
                          <a:solidFill>
                            <a:schemeClr val="tx1"/>
                          </a:solidFill>
                          <a:latin typeface="Sakkal Majalla" panose="02000000000000000000" pitchFamily="2" charset="-78"/>
                          <a:cs typeface="Sakkal Majalla" panose="02000000000000000000" pitchFamily="2" charset="-78"/>
                        </a:rPr>
                        <a:t>new employees with PMS</a:t>
                      </a:r>
                      <a:r>
                        <a:rPr lang="en-US" b="1" baseline="0" dirty="0" smtClean="0">
                          <a:solidFill>
                            <a:schemeClr val="tx1"/>
                          </a:solidFill>
                          <a:latin typeface="Sakkal Majalla" panose="02000000000000000000" pitchFamily="2" charset="-78"/>
                          <a:cs typeface="Sakkal Majalla" panose="02000000000000000000" pitchFamily="2" charset="-78"/>
                        </a:rPr>
                        <a:t> rate of </a:t>
                      </a:r>
                      <a:r>
                        <a:rPr lang="en-US" sz="1800" b="1" dirty="0" smtClean="0">
                          <a:solidFill>
                            <a:schemeClr val="tx1"/>
                          </a:solidFill>
                          <a:latin typeface="Sakkal Majalla" panose="02000000000000000000" pitchFamily="2" charset="-78"/>
                          <a:cs typeface="Sakkal Majalla" panose="02000000000000000000" pitchFamily="2" charset="-78"/>
                        </a:rPr>
                        <a:t>exceed expectation</a:t>
                      </a:r>
                      <a:r>
                        <a:rPr lang="en-US" b="1" baseline="0" dirty="0" smtClean="0">
                          <a:solidFill>
                            <a:schemeClr val="tx1"/>
                          </a:solidFill>
                          <a:latin typeface="Sakkal Majalla" panose="02000000000000000000" pitchFamily="2" charset="-78"/>
                          <a:cs typeface="Sakkal Majalla" panose="02000000000000000000" pitchFamily="2" charset="-78"/>
                        </a:rPr>
                        <a:t> </a:t>
                      </a:r>
                      <a:r>
                        <a:rPr lang="en-US" b="1" baseline="0" dirty="0" smtClean="0">
                          <a:solidFill>
                            <a:schemeClr val="tx1"/>
                          </a:solidFill>
                          <a:latin typeface="Sakkal Majalla" panose="02000000000000000000" pitchFamily="2" charset="-78"/>
                          <a:cs typeface="Sakkal Majalla" panose="02000000000000000000" pitchFamily="2" charset="-78"/>
                        </a:rPr>
                        <a:t>and </a:t>
                      </a:r>
                      <a:r>
                        <a:rPr lang="en-US" b="1" baseline="0" dirty="0" smtClean="0">
                          <a:solidFill>
                            <a:schemeClr val="tx1"/>
                          </a:solidFill>
                          <a:latin typeface="Sakkal Majalla" panose="02000000000000000000" pitchFamily="2" charset="-78"/>
                          <a:cs typeface="Sakkal Majalla" panose="02000000000000000000" pitchFamily="2" charset="-78"/>
                        </a:rPr>
                        <a:t>above </a:t>
                      </a:r>
                      <a:r>
                        <a:rPr lang="en-US" sz="1800" b="1" kern="1200" baseline="0" dirty="0" smtClean="0">
                          <a:solidFill>
                            <a:schemeClr val="tx1"/>
                          </a:solidFill>
                          <a:latin typeface="Sakkal Majalla" panose="02000000000000000000" pitchFamily="2" charset="-78"/>
                          <a:ea typeface="+mn-ea"/>
                          <a:cs typeface="Sakkal Majalla" panose="02000000000000000000" pitchFamily="2" charset="-78"/>
                        </a:rPr>
                        <a:t>(</a:t>
                      </a:r>
                      <a:r>
                        <a:rPr lang="en-US" sz="1800" b="1" kern="1200" baseline="0" dirty="0" smtClean="0">
                          <a:solidFill>
                            <a:schemeClr val="tx1"/>
                          </a:solidFill>
                          <a:latin typeface="Sakkal Majalla" panose="02000000000000000000" pitchFamily="2" charset="-78"/>
                          <a:ea typeface="+mn-ea"/>
                          <a:cs typeface="Sakkal Majalla" panose="02000000000000000000" pitchFamily="2" charset="-78"/>
                        </a:rPr>
                        <a:t>this is based on latest PMS result, i.e. 2019)</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b="1" dirty="0" smtClean="0">
                          <a:solidFill>
                            <a:schemeClr val="tx1"/>
                          </a:solidFill>
                          <a:latin typeface="Sakkal Majalla" panose="02000000000000000000" pitchFamily="2" charset="-78"/>
                          <a:cs typeface="Sakkal Majalla" panose="02000000000000000000" pitchFamily="2" charset="-78"/>
                        </a:rPr>
                        <a:t>Total</a:t>
                      </a:r>
                      <a:r>
                        <a:rPr lang="en-US" b="1" baseline="0" dirty="0" smtClean="0">
                          <a:solidFill>
                            <a:schemeClr val="tx1"/>
                          </a:solidFill>
                          <a:latin typeface="Sakkal Majalla" panose="02000000000000000000" pitchFamily="2" charset="-78"/>
                          <a:cs typeface="Sakkal Majalla" panose="02000000000000000000" pitchFamily="2" charset="-78"/>
                        </a:rPr>
                        <a:t> </a:t>
                      </a:r>
                      <a:r>
                        <a:rPr lang="en-US" b="1" dirty="0" smtClean="0">
                          <a:solidFill>
                            <a:schemeClr val="tx1"/>
                          </a:solidFill>
                          <a:latin typeface="Sakkal Majalla" panose="02000000000000000000" pitchFamily="2" charset="-78"/>
                          <a:cs typeface="Sakkal Majalla" panose="02000000000000000000" pitchFamily="2" charset="-78"/>
                        </a:rPr>
                        <a:t>number of new employees</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979906683"/>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323793739"/>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669304428"/>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17945882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596098" y="6399804"/>
            <a:ext cx="458527"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33</a:t>
            </a:fld>
            <a:endParaRPr lang="en-US">
              <a:solidFill>
                <a:schemeClr val="bg1"/>
              </a:solidFill>
            </a:endParaRPr>
          </a:p>
        </p:txBody>
      </p:sp>
      <p:sp>
        <p:nvSpPr>
          <p:cNvPr id="4" name="Round Same Side Corner Rectangle 3"/>
          <p:cNvSpPr/>
          <p:nvPr/>
        </p:nvSpPr>
        <p:spPr>
          <a:xfrm>
            <a:off x="3992451" y="585648"/>
            <a:ext cx="6426557"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918939" y="592097"/>
            <a:ext cx="2427268" cy="461665"/>
          </a:xfrm>
          <a:prstGeom prst="rect">
            <a:avLst/>
          </a:prstGeom>
        </p:spPr>
        <p:txBody>
          <a:bodyPr wrap="none">
            <a:spAutoFit/>
          </a:bodyPr>
          <a:lstStyle/>
          <a:p>
            <a:pPr algn="ctr" fontAlgn="base">
              <a:spcBef>
                <a:spcPct val="0"/>
              </a:spcBef>
              <a:spcAft>
                <a:spcPct val="0"/>
              </a:spcAft>
            </a:pPr>
            <a:r>
              <a:rPr lang="en-US" sz="2400" b="1" dirty="0" smtClean="0">
                <a:solidFill>
                  <a:schemeClr val="bg1"/>
                </a:solidFill>
                <a:latin typeface="Sakkal Majalla" panose="02000000000000000000" pitchFamily="2" charset="-78"/>
                <a:cs typeface="Sakkal Majalla" panose="02000000000000000000" pitchFamily="2" charset="-78"/>
              </a:rPr>
              <a:t>Promotions indicators</a:t>
            </a:r>
            <a:endParaRPr lang="en-US" sz="2400" b="1" dirty="0">
              <a:solidFill>
                <a:schemeClr val="bg1"/>
              </a:solidFill>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2370" y="2508117"/>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buClr>
                <a:schemeClr val="tx1"/>
              </a:buClr>
              <a:buSzPct val="7000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a:t>
            </a:r>
            <a:r>
              <a:rPr lang="en-US" dirty="0" smtClean="0">
                <a:solidFill>
                  <a:schemeClr val="tx1"/>
                </a:solidFill>
                <a:latin typeface="Sakkal Majalla" panose="02000000000000000000" pitchFamily="2" charset="-78"/>
                <a:cs typeface="Sakkal Majalla" panose="02000000000000000000" pitchFamily="2" charset="-78"/>
              </a:rPr>
              <a:t>percentage of promoted employees in </a:t>
            </a:r>
            <a:r>
              <a:rPr lang="en-US" dirty="0">
                <a:solidFill>
                  <a:schemeClr val="tx1"/>
                </a:solidFill>
                <a:latin typeface="Sakkal Majalla" panose="02000000000000000000" pitchFamily="2" charset="-78"/>
                <a:cs typeface="Sakkal Majalla" panose="02000000000000000000" pitchFamily="2" charset="-78"/>
              </a:rPr>
              <a:t>the </a:t>
            </a:r>
            <a:r>
              <a:rPr lang="en-US" dirty="0" smtClean="0">
                <a:solidFill>
                  <a:schemeClr val="tx1"/>
                </a:solidFill>
                <a:latin typeface="Sakkal Majalla" panose="02000000000000000000" pitchFamily="2" charset="-78"/>
                <a:cs typeface="Sakkal Majalla" panose="02000000000000000000" pitchFamily="2" charset="-78"/>
              </a:rPr>
              <a:t>entity, </a:t>
            </a:r>
            <a:r>
              <a:rPr lang="en-US" dirty="0">
                <a:solidFill>
                  <a:schemeClr val="tx1"/>
                </a:solidFill>
                <a:latin typeface="Sakkal Majalla" panose="02000000000000000000" pitchFamily="2" charset="-78"/>
                <a:cs typeface="Sakkal Majalla" panose="02000000000000000000" pitchFamily="2" charset="-78"/>
              </a:rPr>
              <a:t>as well as the percentage of employees who have </a:t>
            </a:r>
            <a:r>
              <a:rPr lang="en-US" dirty="0" smtClean="0">
                <a:solidFill>
                  <a:schemeClr val="tx1"/>
                </a:solidFill>
                <a:latin typeface="Sakkal Majalla" panose="02000000000000000000" pitchFamily="2" charset="-78"/>
                <a:cs typeface="Sakkal Majalla" panose="02000000000000000000" pitchFamily="2" charset="-78"/>
              </a:rPr>
              <a:t>a PMS rate of </a:t>
            </a:r>
            <a:r>
              <a:rPr lang="en-US" b="1" dirty="0">
                <a:solidFill>
                  <a:schemeClr val="tx1"/>
                </a:solidFill>
                <a:latin typeface="Sakkal Majalla" panose="02000000000000000000" pitchFamily="2" charset="-78"/>
                <a:cs typeface="Sakkal Majalla" panose="02000000000000000000" pitchFamily="2" charset="-78"/>
              </a:rPr>
              <a:t>exceed expectation</a:t>
            </a:r>
            <a:r>
              <a:rPr lang="en-US" dirty="0" smtClean="0">
                <a:solidFill>
                  <a:schemeClr val="tx1"/>
                </a:solidFill>
                <a:latin typeface="Sakkal Majalla" panose="02000000000000000000" pitchFamily="2" charset="-78"/>
                <a:cs typeface="Sakkal Majalla" panose="02000000000000000000" pitchFamily="2" charset="-78"/>
              </a:rPr>
              <a:t> </a:t>
            </a:r>
            <a:r>
              <a:rPr lang="en-US" dirty="0" smtClean="0">
                <a:solidFill>
                  <a:schemeClr val="tx1"/>
                </a:solidFill>
                <a:latin typeface="Sakkal Majalla" panose="02000000000000000000" pitchFamily="2" charset="-78"/>
                <a:cs typeface="Sakkal Majalla" panose="02000000000000000000" pitchFamily="2" charset="-78"/>
              </a:rPr>
              <a:t>and above from the total </a:t>
            </a:r>
            <a:r>
              <a:rPr lang="en-US" dirty="0">
                <a:solidFill>
                  <a:schemeClr val="tx1"/>
                </a:solidFill>
                <a:latin typeface="Sakkal Majalla" panose="02000000000000000000" pitchFamily="2" charset="-78"/>
                <a:cs typeface="Sakkal Majalla" panose="02000000000000000000" pitchFamily="2" charset="-78"/>
              </a:rPr>
              <a:t>number of </a:t>
            </a:r>
            <a:r>
              <a:rPr lang="en-US" dirty="0" smtClean="0">
                <a:solidFill>
                  <a:schemeClr val="tx1"/>
                </a:solidFill>
                <a:latin typeface="Sakkal Majalla" panose="02000000000000000000" pitchFamily="2" charset="-78"/>
                <a:cs typeface="Sakkal Majalla" panose="02000000000000000000" pitchFamily="2" charset="-78"/>
              </a:rPr>
              <a:t> </a:t>
            </a:r>
            <a:r>
              <a:rPr lang="en-US" b="1" u="sng" dirty="0" smtClean="0">
                <a:solidFill>
                  <a:schemeClr val="tx1"/>
                </a:solidFill>
                <a:latin typeface="Sakkal Majalla" panose="02000000000000000000" pitchFamily="2" charset="-78"/>
                <a:cs typeface="Sakkal Majalla" panose="02000000000000000000" pitchFamily="2" charset="-78"/>
              </a:rPr>
              <a:t>promoted employees.</a:t>
            </a:r>
            <a:endParaRPr lang="en-US" b="1" u="sng" dirty="0">
              <a:solidFill>
                <a:schemeClr val="tx1"/>
              </a:solidFill>
              <a:latin typeface="Sakkal Majalla" panose="02000000000000000000" pitchFamily="2" charset="-78"/>
              <a:cs typeface="Sakkal Majalla" panose="02000000000000000000" pitchFamily="2" charset="-78"/>
            </a:endParaRPr>
          </a:p>
        </p:txBody>
      </p:sp>
      <p:sp>
        <p:nvSpPr>
          <p:cNvPr id="16" name="TextBox 15"/>
          <p:cNvSpPr txBox="1"/>
          <p:nvPr/>
        </p:nvSpPr>
        <p:spPr>
          <a:xfrm>
            <a:off x="412370" y="3871718"/>
            <a:ext cx="5506569" cy="369332"/>
          </a:xfrm>
          <a:prstGeom prst="rect">
            <a:avLst/>
          </a:prstGeom>
          <a:noFill/>
        </p:spPr>
        <p:txBody>
          <a:bodyPr wrap="square" rtlCol="0">
            <a:spAutoFit/>
          </a:bodyPr>
          <a:lstStyle/>
          <a:p>
            <a:pPr marL="342900" indent="-342900" algn="l">
              <a:buFont typeface="+mj-lt"/>
              <a:buAutoNum type="arabicPeriod"/>
            </a:pPr>
            <a:r>
              <a:rPr lang="en-US" b="1" dirty="0" smtClean="0">
                <a:solidFill>
                  <a:srgbClr val="B68A35"/>
                </a:solidFill>
                <a:latin typeface="Sakkal Majalla" panose="02000000000000000000" pitchFamily="2" charset="-78"/>
                <a:cs typeface="Sakkal Majalla" panose="02000000000000000000" pitchFamily="2" charset="-78"/>
              </a:rPr>
              <a:t>The percentage of promoted employees</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17" name="TextBox 16"/>
          <p:cNvSpPr txBox="1"/>
          <p:nvPr/>
        </p:nvSpPr>
        <p:spPr>
          <a:xfrm>
            <a:off x="412369" y="5157783"/>
            <a:ext cx="12227866" cy="353943"/>
          </a:xfrm>
          <a:prstGeom prst="rect">
            <a:avLst/>
          </a:prstGeom>
          <a:noFill/>
        </p:spPr>
        <p:txBody>
          <a:bodyPr wrap="square" rtlCol="0">
            <a:spAutoFit/>
          </a:bodyPr>
          <a:lstStyle/>
          <a:p>
            <a:pPr marL="342900" indent="-342900">
              <a:buFont typeface="+mj-lt"/>
              <a:buAutoNum type="arabicPeriod" startAt="2"/>
            </a:pPr>
            <a:r>
              <a:rPr lang="en-US" sz="1700" b="1" dirty="0">
                <a:solidFill>
                  <a:srgbClr val="B68A35"/>
                </a:solidFill>
                <a:latin typeface="Sakkal Majalla" panose="02000000000000000000" pitchFamily="2" charset="-78"/>
                <a:cs typeface="Sakkal Majalla" panose="02000000000000000000" pitchFamily="2" charset="-78"/>
              </a:rPr>
              <a:t>The percentage </a:t>
            </a:r>
            <a:r>
              <a:rPr lang="en-US" sz="1700" b="1" dirty="0">
                <a:solidFill>
                  <a:srgbClr val="B68A35"/>
                </a:solidFill>
                <a:latin typeface="Sakkal Majalla" panose="02000000000000000000" pitchFamily="2" charset="-78"/>
                <a:cs typeface="Sakkal Majalla" panose="02000000000000000000" pitchFamily="2" charset="-78"/>
              </a:rPr>
              <a:t>of </a:t>
            </a:r>
            <a:r>
              <a:rPr lang="en-US" sz="1700" b="1" dirty="0" smtClean="0">
                <a:solidFill>
                  <a:srgbClr val="B68A35"/>
                </a:solidFill>
                <a:latin typeface="Sakkal Majalla" panose="02000000000000000000" pitchFamily="2" charset="-78"/>
                <a:cs typeface="Sakkal Majalla" panose="02000000000000000000" pitchFamily="2" charset="-78"/>
              </a:rPr>
              <a:t>employees who promoted and got </a:t>
            </a:r>
            <a:r>
              <a:rPr lang="en-US" sz="1700" b="1" dirty="0">
                <a:solidFill>
                  <a:srgbClr val="B68A35"/>
                </a:solidFill>
                <a:latin typeface="Sakkal Majalla" panose="02000000000000000000" pitchFamily="2" charset="-78"/>
                <a:cs typeface="Sakkal Majalla" panose="02000000000000000000" pitchFamily="2" charset="-78"/>
              </a:rPr>
              <a:t>a performance rating </a:t>
            </a:r>
            <a:r>
              <a:rPr lang="en-US" sz="1700" b="1" dirty="0">
                <a:solidFill>
                  <a:srgbClr val="B68A35"/>
                </a:solidFill>
                <a:latin typeface="Sakkal Majalla" panose="02000000000000000000" pitchFamily="2" charset="-78"/>
                <a:cs typeface="Sakkal Majalla" panose="02000000000000000000" pitchFamily="2" charset="-78"/>
              </a:rPr>
              <a:t>of </a:t>
            </a:r>
            <a:r>
              <a:rPr lang="en-US" sz="1700" b="1" dirty="0">
                <a:solidFill>
                  <a:srgbClr val="B68A35"/>
                </a:solidFill>
                <a:latin typeface="Sakkal Majalla" panose="02000000000000000000" pitchFamily="2" charset="-78"/>
                <a:cs typeface="Sakkal Majalla" panose="02000000000000000000" pitchFamily="2" charset="-78"/>
              </a:rPr>
              <a:t>exceed expectation</a:t>
            </a:r>
            <a:r>
              <a:rPr lang="en-US" sz="1700" b="1" dirty="0">
                <a:solidFill>
                  <a:srgbClr val="B68A35"/>
                </a:solidFill>
                <a:latin typeface="Sakkal Majalla" panose="02000000000000000000" pitchFamily="2" charset="-78"/>
                <a:cs typeface="Sakkal Majalla" panose="02000000000000000000" pitchFamily="2" charset="-78"/>
              </a:rPr>
              <a:t> and above from the </a:t>
            </a:r>
            <a:r>
              <a:rPr lang="en-US" sz="1700" b="1" dirty="0">
                <a:solidFill>
                  <a:srgbClr val="B68A35"/>
                </a:solidFill>
                <a:latin typeface="Sakkal Majalla" panose="02000000000000000000" pitchFamily="2" charset="-78"/>
                <a:cs typeface="Sakkal Majalla" panose="02000000000000000000" pitchFamily="2" charset="-78"/>
              </a:rPr>
              <a:t>total number </a:t>
            </a:r>
            <a:r>
              <a:rPr lang="en-US" sz="1700" b="1" dirty="0">
                <a:solidFill>
                  <a:srgbClr val="B68A35"/>
                </a:solidFill>
                <a:latin typeface="Sakkal Majalla" panose="02000000000000000000" pitchFamily="2" charset="-78"/>
                <a:cs typeface="Sakkal Majalla" panose="02000000000000000000" pitchFamily="2" charset="-78"/>
              </a:rPr>
              <a:t>of promoted employees</a:t>
            </a:r>
            <a:endParaRPr lang="en-US" sz="1700" b="1" dirty="0">
              <a:solidFill>
                <a:srgbClr val="B68A35"/>
              </a:solidFill>
              <a:latin typeface="Sakkal Majalla" panose="02000000000000000000" pitchFamily="2" charset="-78"/>
              <a:cs typeface="Sakkal Majalla" panose="02000000000000000000" pitchFamily="2" charset="-78"/>
            </a:endParaRPr>
          </a:p>
        </p:txBody>
      </p:sp>
      <p:graphicFrame>
        <p:nvGraphicFramePr>
          <p:cNvPr id="18" name="Table 17"/>
          <p:cNvGraphicFramePr>
            <a:graphicFrameLocks noGrp="1"/>
          </p:cNvGraphicFramePr>
          <p:nvPr>
            <p:extLst>
              <p:ext uri="{D42A27DB-BD31-4B8C-83A1-F6EECF244321}">
                <p14:modId xmlns:p14="http://schemas.microsoft.com/office/powerpoint/2010/main" val="3680176067"/>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844855453"/>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872117316"/>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1" name="Rectangle 20"/>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2" name="Rectangle 21"/>
          <p:cNvSpPr/>
          <p:nvPr/>
        </p:nvSpPr>
        <p:spPr>
          <a:xfrm>
            <a:off x="412370" y="3486738"/>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3" name="Content Placeholder 9"/>
          <p:cNvGraphicFramePr>
            <a:graphicFrameLocks/>
          </p:cNvGraphicFramePr>
          <p:nvPr>
            <p:extLst>
              <p:ext uri="{D42A27DB-BD31-4B8C-83A1-F6EECF244321}">
                <p14:modId xmlns:p14="http://schemas.microsoft.com/office/powerpoint/2010/main" val="3832227345"/>
              </p:ext>
            </p:extLst>
          </p:nvPr>
        </p:nvGraphicFramePr>
        <p:xfrm>
          <a:off x="525802" y="5527115"/>
          <a:ext cx="10097036" cy="1249680"/>
        </p:xfrm>
        <a:graphic>
          <a:graphicData uri="http://schemas.openxmlformats.org/drawingml/2006/table">
            <a:tbl>
              <a:tblPr firstRow="1" bandRow="1">
                <a:tableStyleId>{5C22544A-7EE6-4342-B048-85BDC9FD1C3A}</a:tableStyleId>
              </a:tblPr>
              <a:tblGrid>
                <a:gridCol w="5238056"/>
                <a:gridCol w="4858980"/>
              </a:tblGrid>
              <a:tr h="179155">
                <a:tc>
                  <a:txBody>
                    <a:bodyPr/>
                    <a:lstStyle/>
                    <a:p>
                      <a:pPr algn="ctr"/>
                      <a:r>
                        <a:rPr lang="en-US" sz="16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600" b="0" kern="1200" dirty="0" smtClean="0">
                          <a:solidFill>
                            <a:schemeClr val="lt1"/>
                          </a:solidFill>
                          <a:effectLst/>
                          <a:latin typeface="+mn-lt"/>
                          <a:ea typeface="+mn-ea"/>
                          <a:cs typeface="+mn-cs"/>
                        </a:rPr>
                        <a:t>Denominator</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tx1"/>
                          </a:solidFill>
                          <a:latin typeface="Sakkal Majalla" panose="02000000000000000000" pitchFamily="2" charset="-78"/>
                          <a:cs typeface="Sakkal Majalla" panose="02000000000000000000" pitchFamily="2" charset="-78"/>
                        </a:rPr>
                        <a:t>Number of </a:t>
                      </a:r>
                      <a:r>
                        <a:rPr lang="en-US" sz="1800" b="1" dirty="0" smtClean="0">
                          <a:solidFill>
                            <a:schemeClr val="tx1"/>
                          </a:solidFill>
                          <a:latin typeface="Sakkal Majalla" panose="02000000000000000000" pitchFamily="2" charset="-78"/>
                          <a:cs typeface="Sakkal Majalla" panose="02000000000000000000" pitchFamily="2" charset="-78"/>
                        </a:rPr>
                        <a:t>employees who promoted and got a performance rating of exceed expectation and above </a:t>
                      </a:r>
                      <a:r>
                        <a:rPr lang="en-US" b="1" dirty="0" smtClean="0">
                          <a:solidFill>
                            <a:schemeClr val="tx1"/>
                          </a:solidFill>
                          <a:latin typeface="Sakkal Majalla" panose="02000000000000000000" pitchFamily="2" charset="-78"/>
                          <a:cs typeface="Sakkal Majalla" panose="02000000000000000000" pitchFamily="2" charset="-78"/>
                        </a:rPr>
                        <a:t>(</a:t>
                      </a:r>
                      <a:r>
                        <a:rPr lang="en-US" b="1" dirty="0" smtClean="0">
                          <a:solidFill>
                            <a:schemeClr val="tx1"/>
                          </a:solidFill>
                          <a:latin typeface="Sakkal Majalla" panose="02000000000000000000" pitchFamily="2" charset="-78"/>
                          <a:cs typeface="Sakkal Majalla" panose="02000000000000000000" pitchFamily="2" charset="-78"/>
                        </a:rPr>
                        <a:t>based on last</a:t>
                      </a:r>
                      <a:r>
                        <a:rPr lang="en-US" b="1" baseline="0" dirty="0" smtClean="0">
                          <a:solidFill>
                            <a:schemeClr val="tx1"/>
                          </a:solidFill>
                          <a:latin typeface="Sakkal Majalla" panose="02000000000000000000" pitchFamily="2" charset="-78"/>
                          <a:cs typeface="Sakkal Majalla" panose="02000000000000000000" pitchFamily="2" charset="-78"/>
                        </a:rPr>
                        <a:t> year PMS results. i.e. 2018)</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Total number of  promoted employees in the current year (i.e.2019)</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24" name="Content Placeholder 9"/>
          <p:cNvGraphicFramePr>
            <a:graphicFrameLocks/>
          </p:cNvGraphicFramePr>
          <p:nvPr>
            <p:extLst>
              <p:ext uri="{D42A27DB-BD31-4B8C-83A1-F6EECF244321}">
                <p14:modId xmlns:p14="http://schemas.microsoft.com/office/powerpoint/2010/main" val="3056314865"/>
              </p:ext>
            </p:extLst>
          </p:nvPr>
        </p:nvGraphicFramePr>
        <p:xfrm>
          <a:off x="525802" y="4294760"/>
          <a:ext cx="10097036" cy="768372"/>
        </p:xfrm>
        <a:graphic>
          <a:graphicData uri="http://schemas.openxmlformats.org/drawingml/2006/table">
            <a:tbl>
              <a:tblPr firstRow="1" bandRow="1">
                <a:tableStyleId>{5C22544A-7EE6-4342-B048-85BDC9FD1C3A}</a:tableStyleId>
              </a:tblPr>
              <a:tblGrid>
                <a:gridCol w="5238056"/>
                <a:gridCol w="4858980"/>
              </a:tblGrid>
              <a:tr h="179155">
                <a:tc>
                  <a:txBody>
                    <a:bodyPr/>
                    <a:lstStyle/>
                    <a:p>
                      <a:pPr algn="ctr"/>
                      <a:r>
                        <a:rPr lang="en-US" sz="1600" b="0" kern="1200" dirty="0" smtClean="0">
                          <a:solidFill>
                            <a:schemeClr val="lt1"/>
                          </a:solidFill>
                          <a:effectLst/>
                          <a:latin typeface="+mn-lt"/>
                          <a:ea typeface="+mn-ea"/>
                          <a:cs typeface="+mn-cs"/>
                        </a:rPr>
                        <a:t>Numerator </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600" b="0" kern="1200" dirty="0" smtClean="0">
                          <a:solidFill>
                            <a:schemeClr val="lt1"/>
                          </a:solidFill>
                          <a:effectLst/>
                          <a:latin typeface="+mn-lt"/>
                          <a:ea typeface="+mn-ea"/>
                          <a:cs typeface="+mn-cs"/>
                        </a:rPr>
                        <a:t>Denominator</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Number of promoted employees</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Total number of employees in the entity</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5496331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86118" y="6362281"/>
            <a:ext cx="560947" cy="365125"/>
          </a:xfrm>
          <a:solidFill>
            <a:srgbClr val="B68A35"/>
          </a:solidFill>
        </p:spPr>
        <p:txBody>
          <a:bodyPr/>
          <a:lstStyle/>
          <a:p>
            <a:pPr algn="ctr"/>
            <a:fld id="{56427F38-63A5-4D63-9399-D970397CA46A}" type="slidenum">
              <a:rPr lang="en-US" smtClean="0">
                <a:solidFill>
                  <a:schemeClr val="bg1"/>
                </a:solidFill>
              </a:rPr>
              <a:pPr algn="ctr"/>
              <a:t>34</a:t>
            </a:fld>
            <a:endParaRPr lang="en-US" dirty="0">
              <a:solidFill>
                <a:schemeClr val="bg1"/>
              </a:solidFill>
            </a:endParaRPr>
          </a:p>
        </p:txBody>
      </p:sp>
      <p:sp>
        <p:nvSpPr>
          <p:cNvPr id="4" name="Round Same Side Corner Rectangle 3"/>
          <p:cNvSpPr/>
          <p:nvPr/>
        </p:nvSpPr>
        <p:spPr>
          <a:xfrm>
            <a:off x="4056846" y="585648"/>
            <a:ext cx="6691662"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351945" y="604976"/>
            <a:ext cx="4022255" cy="461665"/>
          </a:xfrm>
          <a:prstGeom prst="rect">
            <a:avLst/>
          </a:prstGeom>
        </p:spPr>
        <p:txBody>
          <a:bodyPr wrap="none">
            <a:spAutoFit/>
          </a:bodyPr>
          <a:lstStyle/>
          <a:p>
            <a:pP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Digital transformation in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recruitment</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91118" y="2410703"/>
            <a:ext cx="10995000" cy="122219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eaLnBrk="0" hangingPunct="0">
              <a:buClr>
                <a:schemeClr val="tx1"/>
              </a:buClr>
              <a:buSzPct val="70000"/>
              <a:buBlip>
                <a:blip r:embed="rId2"/>
              </a:buBlip>
            </a:pPr>
            <a:r>
              <a:rPr lang="en-US" sz="1600" dirty="0">
                <a:solidFill>
                  <a:schemeClr val="tx1"/>
                </a:solidFill>
                <a:latin typeface="Sakkal Majalla" panose="02000000000000000000" pitchFamily="2" charset="-78"/>
                <a:cs typeface="Sakkal Majalla" panose="02000000000000000000" pitchFamily="2" charset="-78"/>
              </a:rPr>
              <a:t>This indicator measures the extent of </a:t>
            </a:r>
            <a:r>
              <a:rPr lang="en-US" sz="1600" dirty="0" smtClean="0">
                <a:solidFill>
                  <a:schemeClr val="tx1"/>
                </a:solidFill>
                <a:latin typeface="Sakkal Majalla" panose="02000000000000000000" pitchFamily="2" charset="-78"/>
                <a:cs typeface="Sakkal Majalla" panose="02000000000000000000" pitchFamily="2" charset="-78"/>
              </a:rPr>
              <a:t>the digital transformation in recruitment through </a:t>
            </a:r>
            <a:r>
              <a:rPr lang="en-US" sz="1600" dirty="0">
                <a:solidFill>
                  <a:schemeClr val="tx1"/>
                </a:solidFill>
                <a:latin typeface="Sakkal Majalla" panose="02000000000000000000" pitchFamily="2" charset="-78"/>
                <a:cs typeface="Sakkal Majalla" panose="02000000000000000000" pitchFamily="2" charset="-78"/>
              </a:rPr>
              <a:t>the use of the </a:t>
            </a:r>
            <a:r>
              <a:rPr lang="en-US" sz="1600" dirty="0" smtClean="0">
                <a:solidFill>
                  <a:schemeClr val="tx1"/>
                </a:solidFill>
                <a:latin typeface="Sakkal Majalla" panose="02000000000000000000" pitchFamily="2" charset="-78"/>
                <a:cs typeface="Sakkal Majalla" panose="02000000000000000000" pitchFamily="2" charset="-78"/>
              </a:rPr>
              <a:t>i-recruitment </a:t>
            </a:r>
            <a:r>
              <a:rPr lang="en-US" sz="1600" dirty="0">
                <a:solidFill>
                  <a:schemeClr val="tx1"/>
                </a:solidFill>
                <a:latin typeface="Sakkal Majalla" panose="02000000000000000000" pitchFamily="2" charset="-78"/>
                <a:cs typeface="Sakkal Majalla" panose="02000000000000000000" pitchFamily="2" charset="-78"/>
              </a:rPr>
              <a:t>system to determine the automation of recruitment processes in the federal </a:t>
            </a:r>
            <a:r>
              <a:rPr lang="en-US" sz="1600" dirty="0" smtClean="0">
                <a:solidFill>
                  <a:schemeClr val="tx1"/>
                </a:solidFill>
                <a:latin typeface="Sakkal Majalla" panose="02000000000000000000" pitchFamily="2" charset="-78"/>
                <a:cs typeface="Sakkal Majalla" panose="02000000000000000000" pitchFamily="2" charset="-78"/>
              </a:rPr>
              <a:t>entity and it </a:t>
            </a:r>
            <a:r>
              <a:rPr lang="en-US" sz="1600" dirty="0">
                <a:solidFill>
                  <a:schemeClr val="tx1"/>
                </a:solidFill>
                <a:latin typeface="Sakkal Majalla" panose="02000000000000000000" pitchFamily="2" charset="-78"/>
                <a:cs typeface="Sakkal Majalla" panose="02000000000000000000" pitchFamily="2" charset="-78"/>
              </a:rPr>
              <a:t>includes two sub-indicators</a:t>
            </a:r>
            <a:r>
              <a:rPr lang="en-US" sz="1600" dirty="0" smtClean="0">
                <a:solidFill>
                  <a:schemeClr val="tx1"/>
                </a:solidFill>
                <a:latin typeface="Sakkal Majalla" panose="02000000000000000000" pitchFamily="2" charset="-78"/>
                <a:cs typeface="Sakkal Majalla" panose="02000000000000000000" pitchFamily="2" charset="-78"/>
              </a:rPr>
              <a:t>:</a:t>
            </a:r>
          </a:p>
          <a:p>
            <a:pPr marL="342900" indent="-342900" eaLnBrk="0" hangingPunct="0">
              <a:buClr>
                <a:schemeClr val="tx1"/>
              </a:buClr>
              <a:buSzPct val="70000"/>
              <a:buAutoNum type="arabicPeriod"/>
            </a:pPr>
            <a:r>
              <a:rPr lang="en-US" sz="1600" b="1" dirty="0" smtClean="0">
                <a:solidFill>
                  <a:srgbClr val="B68A35"/>
                </a:solidFill>
                <a:latin typeface="Sakkal Majalla" panose="02000000000000000000" pitchFamily="2" charset="-78"/>
                <a:cs typeface="Sakkal Majalla" panose="02000000000000000000" pitchFamily="2" charset="-78"/>
              </a:rPr>
              <a:t>Percentage </a:t>
            </a:r>
            <a:r>
              <a:rPr lang="en-US" sz="1600" b="1" dirty="0">
                <a:solidFill>
                  <a:srgbClr val="B68A35"/>
                </a:solidFill>
                <a:latin typeface="Sakkal Majalla" panose="02000000000000000000" pitchFamily="2" charset="-78"/>
                <a:cs typeface="Sakkal Majalla" panose="02000000000000000000" pitchFamily="2" charset="-78"/>
              </a:rPr>
              <a:t>of vacancies </a:t>
            </a:r>
            <a:r>
              <a:rPr lang="en-US" sz="1600" b="1" dirty="0" smtClean="0">
                <a:solidFill>
                  <a:srgbClr val="B68A35"/>
                </a:solidFill>
                <a:latin typeface="Sakkal Majalla" panose="02000000000000000000" pitchFamily="2" charset="-78"/>
                <a:cs typeface="Sakkal Majalla" panose="02000000000000000000" pitchFamily="2" charset="-78"/>
              </a:rPr>
              <a:t>posted </a:t>
            </a:r>
            <a:r>
              <a:rPr lang="en-US" sz="1600" b="1" dirty="0">
                <a:solidFill>
                  <a:srgbClr val="B68A35"/>
                </a:solidFill>
                <a:latin typeface="Sakkal Majalla" panose="02000000000000000000" pitchFamily="2" charset="-78"/>
                <a:cs typeface="Sakkal Majalla" panose="02000000000000000000" pitchFamily="2" charset="-78"/>
              </a:rPr>
              <a:t>through the </a:t>
            </a:r>
            <a:r>
              <a:rPr lang="en-US" sz="1600" b="1" dirty="0" smtClean="0">
                <a:solidFill>
                  <a:srgbClr val="B68A35"/>
                </a:solidFill>
                <a:latin typeface="Sakkal Majalla" panose="02000000000000000000" pitchFamily="2" charset="-78"/>
                <a:cs typeface="Sakkal Majalla" panose="02000000000000000000" pitchFamily="2" charset="-78"/>
              </a:rPr>
              <a:t>i-recruitment </a:t>
            </a:r>
            <a:r>
              <a:rPr lang="en-US" sz="1600" b="1" dirty="0">
                <a:solidFill>
                  <a:srgbClr val="B68A35"/>
                </a:solidFill>
                <a:latin typeface="Sakkal Majalla" panose="02000000000000000000" pitchFamily="2" charset="-78"/>
                <a:cs typeface="Sakkal Majalla" panose="02000000000000000000" pitchFamily="2" charset="-78"/>
              </a:rPr>
              <a:t>system </a:t>
            </a:r>
            <a:endParaRPr lang="en-US" sz="1600" b="1" dirty="0" smtClean="0">
              <a:solidFill>
                <a:srgbClr val="B68A35"/>
              </a:solidFill>
              <a:latin typeface="Sakkal Majalla" panose="02000000000000000000" pitchFamily="2" charset="-78"/>
              <a:cs typeface="Sakkal Majalla" panose="02000000000000000000" pitchFamily="2" charset="-78"/>
            </a:endParaRPr>
          </a:p>
          <a:p>
            <a:pPr marL="342900" indent="-342900" eaLnBrk="0" hangingPunct="0">
              <a:buClr>
                <a:schemeClr val="tx1"/>
              </a:buClr>
              <a:buSzPct val="70000"/>
              <a:buAutoNum type="arabicPeriod"/>
            </a:pPr>
            <a:r>
              <a:rPr lang="en-US" sz="1600" b="1" dirty="0" smtClean="0">
                <a:solidFill>
                  <a:srgbClr val="B68A35"/>
                </a:solidFill>
                <a:latin typeface="Sakkal Majalla" panose="02000000000000000000" pitchFamily="2" charset="-78"/>
                <a:cs typeface="Sakkal Majalla" panose="02000000000000000000" pitchFamily="2" charset="-78"/>
              </a:rPr>
              <a:t>Percentage </a:t>
            </a:r>
            <a:r>
              <a:rPr lang="en-US" sz="1600" b="1" dirty="0">
                <a:solidFill>
                  <a:srgbClr val="B68A35"/>
                </a:solidFill>
                <a:latin typeface="Sakkal Majalla" panose="02000000000000000000" pitchFamily="2" charset="-78"/>
                <a:cs typeface="Sakkal Majalla" panose="02000000000000000000" pitchFamily="2" charset="-78"/>
              </a:rPr>
              <a:t>of employees </a:t>
            </a:r>
            <a:r>
              <a:rPr lang="en-US" sz="1600" b="1" dirty="0" smtClean="0">
                <a:solidFill>
                  <a:srgbClr val="B68A35"/>
                </a:solidFill>
                <a:latin typeface="Sakkal Majalla" panose="02000000000000000000" pitchFamily="2" charset="-78"/>
                <a:cs typeface="Sakkal Majalla" panose="02000000000000000000" pitchFamily="2" charset="-78"/>
              </a:rPr>
              <a:t>hired </a:t>
            </a:r>
            <a:r>
              <a:rPr lang="en-US" sz="1600" b="1" dirty="0">
                <a:solidFill>
                  <a:srgbClr val="B68A35"/>
                </a:solidFill>
                <a:latin typeface="Sakkal Majalla" panose="02000000000000000000" pitchFamily="2" charset="-78"/>
                <a:cs typeface="Sakkal Majalla" panose="02000000000000000000" pitchFamily="2" charset="-78"/>
              </a:rPr>
              <a:t>through the i-recruitment system </a:t>
            </a:r>
          </a:p>
        </p:txBody>
      </p:sp>
      <p:graphicFrame>
        <p:nvGraphicFramePr>
          <p:cNvPr id="18" name="Table 17"/>
          <p:cNvGraphicFramePr>
            <a:graphicFrameLocks noGrp="1"/>
          </p:cNvGraphicFramePr>
          <p:nvPr>
            <p:extLst>
              <p:ext uri="{D42A27DB-BD31-4B8C-83A1-F6EECF244321}">
                <p14:modId xmlns:p14="http://schemas.microsoft.com/office/powerpoint/2010/main" val="4292973991"/>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769452710"/>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137926315"/>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1" name="Rectangle 20"/>
          <p:cNvSpPr/>
          <p:nvPr/>
        </p:nvSpPr>
        <p:spPr>
          <a:xfrm>
            <a:off x="412370" y="1616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2" name="Rectangle 21"/>
          <p:cNvSpPr/>
          <p:nvPr/>
        </p:nvSpPr>
        <p:spPr>
          <a:xfrm>
            <a:off x="399491" y="3595696"/>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3" name="TextBox 22"/>
          <p:cNvSpPr txBox="1"/>
          <p:nvPr/>
        </p:nvSpPr>
        <p:spPr>
          <a:xfrm>
            <a:off x="412370" y="3997225"/>
            <a:ext cx="7521016" cy="369332"/>
          </a:xfrm>
          <a:prstGeom prst="rect">
            <a:avLst/>
          </a:prstGeom>
          <a:noFill/>
        </p:spPr>
        <p:txBody>
          <a:bodyPr wrap="square" rtlCol="0">
            <a:spAutoFit/>
          </a:bodyPr>
          <a:lstStyle/>
          <a:p>
            <a:pPr marL="342900" indent="-342900" fontAlgn="base">
              <a:spcBef>
                <a:spcPct val="0"/>
              </a:spcBef>
              <a:spcAft>
                <a:spcPct val="0"/>
              </a:spcAft>
              <a:buFont typeface="+mj-lt"/>
              <a:buAutoNum type="arabicPeriod"/>
            </a:pPr>
            <a:r>
              <a:rPr lang="en-US" b="1" dirty="0" smtClean="0">
                <a:solidFill>
                  <a:srgbClr val="B68A35"/>
                </a:solidFill>
                <a:latin typeface="Sakkal Majalla" panose="02000000000000000000" pitchFamily="2" charset="-78"/>
                <a:cs typeface="Sakkal Majalla" panose="02000000000000000000" pitchFamily="2" charset="-78"/>
              </a:rPr>
              <a:t>Percentage </a:t>
            </a:r>
            <a:r>
              <a:rPr lang="en-US" b="1" dirty="0">
                <a:solidFill>
                  <a:srgbClr val="B68A35"/>
                </a:solidFill>
                <a:latin typeface="Sakkal Majalla" panose="02000000000000000000" pitchFamily="2" charset="-78"/>
                <a:cs typeface="Sakkal Majalla" panose="02000000000000000000" pitchFamily="2" charset="-78"/>
              </a:rPr>
              <a:t>of vacancies </a:t>
            </a:r>
            <a:r>
              <a:rPr lang="en-US" b="1" dirty="0" smtClean="0">
                <a:solidFill>
                  <a:srgbClr val="B68A35"/>
                </a:solidFill>
                <a:latin typeface="Sakkal Majalla" panose="02000000000000000000" pitchFamily="2" charset="-78"/>
                <a:cs typeface="Sakkal Majalla" panose="02000000000000000000" pitchFamily="2" charset="-78"/>
              </a:rPr>
              <a:t>posted </a:t>
            </a:r>
            <a:r>
              <a:rPr lang="en-US" b="1" dirty="0">
                <a:solidFill>
                  <a:srgbClr val="B68A35"/>
                </a:solidFill>
                <a:latin typeface="Sakkal Majalla" panose="02000000000000000000" pitchFamily="2" charset="-78"/>
                <a:cs typeface="Sakkal Majalla" panose="02000000000000000000" pitchFamily="2" charset="-78"/>
              </a:rPr>
              <a:t>through the </a:t>
            </a:r>
            <a:r>
              <a:rPr lang="en-US" b="1" dirty="0" smtClean="0">
                <a:solidFill>
                  <a:srgbClr val="B68A35"/>
                </a:solidFill>
                <a:latin typeface="Sakkal Majalla" panose="02000000000000000000" pitchFamily="2" charset="-78"/>
                <a:cs typeface="Sakkal Majalla" panose="02000000000000000000" pitchFamily="2" charset="-78"/>
              </a:rPr>
              <a:t>i-recruitment system</a:t>
            </a:r>
            <a:endParaRPr lang="en-US" b="1" dirty="0">
              <a:solidFill>
                <a:srgbClr val="B68A35"/>
              </a:solidFill>
              <a:latin typeface="Sakkal Majalla" panose="02000000000000000000" pitchFamily="2" charset="-78"/>
              <a:cs typeface="Sakkal Majalla" panose="02000000000000000000" pitchFamily="2" charset="-78"/>
            </a:endParaRPr>
          </a:p>
        </p:txBody>
      </p:sp>
      <p:sp>
        <p:nvSpPr>
          <p:cNvPr id="24" name="TextBox 23"/>
          <p:cNvSpPr txBox="1"/>
          <p:nvPr/>
        </p:nvSpPr>
        <p:spPr>
          <a:xfrm>
            <a:off x="412370" y="5283290"/>
            <a:ext cx="10199822" cy="369332"/>
          </a:xfrm>
          <a:prstGeom prst="rect">
            <a:avLst/>
          </a:prstGeom>
          <a:noFill/>
        </p:spPr>
        <p:txBody>
          <a:bodyPr wrap="square" rtlCol="0">
            <a:spAutoFit/>
          </a:bodyPr>
          <a:lstStyle/>
          <a:p>
            <a:pPr fontAlgn="base">
              <a:spcBef>
                <a:spcPct val="0"/>
              </a:spcBef>
              <a:spcAft>
                <a:spcPct val="0"/>
              </a:spcAft>
            </a:pPr>
            <a:r>
              <a:rPr lang="en-US" b="1" dirty="0" smtClean="0">
                <a:solidFill>
                  <a:srgbClr val="B68A35"/>
                </a:solidFill>
                <a:latin typeface="Sakkal Majalla" panose="02000000000000000000" pitchFamily="2" charset="-78"/>
                <a:cs typeface="Sakkal Majalla" panose="02000000000000000000" pitchFamily="2" charset="-78"/>
              </a:rPr>
              <a:t>2.     Percentage </a:t>
            </a:r>
            <a:r>
              <a:rPr lang="en-US" b="1" dirty="0">
                <a:solidFill>
                  <a:srgbClr val="B68A35"/>
                </a:solidFill>
                <a:latin typeface="Sakkal Majalla" panose="02000000000000000000" pitchFamily="2" charset="-78"/>
                <a:cs typeface="Sakkal Majalla" panose="02000000000000000000" pitchFamily="2" charset="-78"/>
              </a:rPr>
              <a:t>of employees </a:t>
            </a:r>
            <a:r>
              <a:rPr lang="en-US" b="1" dirty="0" smtClean="0">
                <a:solidFill>
                  <a:srgbClr val="B68A35"/>
                </a:solidFill>
                <a:latin typeface="Sakkal Majalla" panose="02000000000000000000" pitchFamily="2" charset="-78"/>
                <a:cs typeface="Sakkal Majalla" panose="02000000000000000000" pitchFamily="2" charset="-78"/>
              </a:rPr>
              <a:t>hired </a:t>
            </a:r>
            <a:r>
              <a:rPr lang="en-US" b="1" dirty="0">
                <a:solidFill>
                  <a:srgbClr val="B68A35"/>
                </a:solidFill>
                <a:latin typeface="Sakkal Majalla" panose="02000000000000000000" pitchFamily="2" charset="-78"/>
                <a:cs typeface="Sakkal Majalla" panose="02000000000000000000" pitchFamily="2" charset="-78"/>
              </a:rPr>
              <a:t>through the i-recruitment system</a:t>
            </a:r>
          </a:p>
        </p:txBody>
      </p:sp>
      <p:graphicFrame>
        <p:nvGraphicFramePr>
          <p:cNvPr id="25" name="Content Placeholder 9"/>
          <p:cNvGraphicFramePr>
            <a:graphicFrameLocks/>
          </p:cNvGraphicFramePr>
          <p:nvPr>
            <p:extLst>
              <p:ext uri="{D42A27DB-BD31-4B8C-83A1-F6EECF244321}">
                <p14:modId xmlns:p14="http://schemas.microsoft.com/office/powerpoint/2010/main" val="267665882"/>
              </p:ext>
            </p:extLst>
          </p:nvPr>
        </p:nvGraphicFramePr>
        <p:xfrm>
          <a:off x="515156" y="5783514"/>
          <a:ext cx="10097036" cy="768372"/>
        </p:xfrm>
        <a:graphic>
          <a:graphicData uri="http://schemas.openxmlformats.org/drawingml/2006/table">
            <a:tbl>
              <a:tblPr firstRow="1" bandRow="1">
                <a:tableStyleId>{5C22544A-7EE6-4342-B048-85BDC9FD1C3A}</a:tableStyleId>
              </a:tblPr>
              <a:tblGrid>
                <a:gridCol w="5975796"/>
                <a:gridCol w="4121240"/>
              </a:tblGrid>
              <a:tr h="179155">
                <a:tc>
                  <a:txBody>
                    <a:bodyPr/>
                    <a:lstStyle/>
                    <a:p>
                      <a:pPr algn="ctr"/>
                      <a:r>
                        <a:rPr lang="en-US" sz="16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600" b="0" kern="1200" dirty="0" smtClean="0">
                          <a:solidFill>
                            <a:schemeClr val="lt1"/>
                          </a:solidFill>
                          <a:effectLst/>
                          <a:latin typeface="+mn-lt"/>
                          <a:ea typeface="+mn-ea"/>
                          <a:cs typeface="+mn-cs"/>
                        </a:rPr>
                        <a:t>Denominator</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employees hired through the i-recruitment system</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Total number of hiring in the entity</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26" name="Content Placeholder 9"/>
          <p:cNvGraphicFramePr>
            <a:graphicFrameLocks/>
          </p:cNvGraphicFramePr>
          <p:nvPr>
            <p:extLst>
              <p:ext uri="{D42A27DB-BD31-4B8C-83A1-F6EECF244321}">
                <p14:modId xmlns:p14="http://schemas.microsoft.com/office/powerpoint/2010/main" val="1317721016"/>
              </p:ext>
            </p:extLst>
          </p:nvPr>
        </p:nvGraphicFramePr>
        <p:xfrm>
          <a:off x="525802" y="4420267"/>
          <a:ext cx="10097036" cy="768372"/>
        </p:xfrm>
        <a:graphic>
          <a:graphicData uri="http://schemas.openxmlformats.org/drawingml/2006/table">
            <a:tbl>
              <a:tblPr firstRow="1" bandRow="1">
                <a:tableStyleId>{5C22544A-7EE6-4342-B048-85BDC9FD1C3A}</a:tableStyleId>
              </a:tblPr>
              <a:tblGrid>
                <a:gridCol w="5965150"/>
                <a:gridCol w="4131886"/>
              </a:tblGrid>
              <a:tr h="179155">
                <a:tc>
                  <a:txBody>
                    <a:bodyPr/>
                    <a:lstStyle/>
                    <a:p>
                      <a:pPr algn="ctr"/>
                      <a:r>
                        <a:rPr lang="en-US" sz="1600" b="0" kern="1200" dirty="0" smtClean="0">
                          <a:solidFill>
                            <a:schemeClr val="lt1"/>
                          </a:solidFill>
                          <a:effectLst/>
                          <a:latin typeface="+mn-lt"/>
                          <a:ea typeface="+mn-ea"/>
                          <a:cs typeface="+mn-cs"/>
                        </a:rPr>
                        <a:t>Numerator </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600" b="0" kern="1200" dirty="0" smtClean="0">
                          <a:solidFill>
                            <a:schemeClr val="lt1"/>
                          </a:solidFill>
                          <a:effectLst/>
                          <a:latin typeface="+mn-lt"/>
                          <a:ea typeface="+mn-ea"/>
                          <a:cs typeface="+mn-cs"/>
                        </a:rPr>
                        <a:t>Denominator</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vacancies posted through i-recruitment</a:t>
                      </a:r>
                      <a:endParaRPr lang="en-US" b="1" baseline="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baseline="0" dirty="0" smtClean="0">
                          <a:latin typeface="Sakkal Majalla" panose="02000000000000000000" pitchFamily="2" charset="-78"/>
                          <a:cs typeface="Sakkal Majalla" panose="02000000000000000000" pitchFamily="2" charset="-78"/>
                        </a:rPr>
                        <a:t>Total number of vacancies in the entity</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322256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38802" y="6364086"/>
            <a:ext cx="437882" cy="365125"/>
          </a:xfrm>
          <a:solidFill>
            <a:srgbClr val="B68A35"/>
          </a:solidFill>
        </p:spPr>
        <p:txBody>
          <a:bodyPr/>
          <a:lstStyle/>
          <a:p>
            <a:fld id="{56427F38-63A5-4D63-9399-D970397CA46A}" type="slidenum">
              <a:rPr lang="en-US" smtClean="0">
                <a:solidFill>
                  <a:schemeClr val="bg1"/>
                </a:solidFill>
              </a:rPr>
              <a:pPr/>
              <a:t>35</a:t>
            </a:fld>
            <a:endParaRPr lang="en-US" dirty="0">
              <a:solidFill>
                <a:schemeClr val="bg1"/>
              </a:solidFill>
            </a:endParaRPr>
          </a:p>
        </p:txBody>
      </p:sp>
      <p:sp>
        <p:nvSpPr>
          <p:cNvPr id="4" name="Round Diagonal Corner Rectangle 3"/>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3402092"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25546" y="2804294"/>
            <a:ext cx="4026132" cy="1015663"/>
          </a:xfrm>
          <a:prstGeom prst="rect">
            <a:avLst/>
          </a:prstGeom>
        </p:spPr>
        <p:txBody>
          <a:bodyPr wrap="square">
            <a:spAutoFit/>
          </a:bodyPr>
          <a:lstStyle/>
          <a:p>
            <a:pPr algn="ctr" rtl="1">
              <a:lnSpc>
                <a:spcPct val="150000"/>
              </a:lnSpc>
            </a:pPr>
            <a:r>
              <a:rPr lang="en-US"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Development Pillar </a:t>
            </a:r>
            <a:endParaRPr lang="ar-AE"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7" name="Round Diagonal Corner Rectangle 6"/>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6341" y="2690774"/>
            <a:ext cx="1125308" cy="1125308"/>
          </a:xfrm>
          <a:prstGeom prst="rect">
            <a:avLst/>
          </a:prstGeom>
        </p:spPr>
      </p:pic>
    </p:spTree>
    <p:extLst>
      <p:ext uri="{BB962C8B-B14F-4D97-AF65-F5344CB8AC3E}">
        <p14:creationId xmlns:p14="http://schemas.microsoft.com/office/powerpoint/2010/main" val="2115799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14734" y="6401269"/>
            <a:ext cx="438815" cy="365125"/>
          </a:xfrm>
          <a:solidFill>
            <a:srgbClr val="B68A35"/>
          </a:solidFill>
        </p:spPr>
        <p:txBody>
          <a:bodyPr/>
          <a:lstStyle/>
          <a:p>
            <a:fld id="{56427F38-63A5-4D63-9399-D970397CA46A}" type="slidenum">
              <a:rPr lang="en-US" smtClean="0">
                <a:solidFill>
                  <a:schemeClr val="bg1"/>
                </a:solidFill>
              </a:rPr>
              <a:pPr/>
              <a:t>36</a:t>
            </a:fld>
            <a:endParaRPr lang="en-US" dirty="0">
              <a:solidFill>
                <a:schemeClr val="bg1"/>
              </a:solidFill>
            </a:endParaRPr>
          </a:p>
        </p:txBody>
      </p:sp>
      <p:cxnSp>
        <p:nvCxnSpPr>
          <p:cNvPr id="6" name="Straight Connector 5"/>
          <p:cNvCxnSpPr/>
          <p:nvPr/>
        </p:nvCxnSpPr>
        <p:spPr>
          <a:xfrm flipH="1">
            <a:off x="-8352" y="971361"/>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7" name="Round Same Side Corner Rectangle 6"/>
          <p:cNvSpPr/>
          <p:nvPr/>
        </p:nvSpPr>
        <p:spPr>
          <a:xfrm>
            <a:off x="3876542" y="395337"/>
            <a:ext cx="7176800" cy="572727"/>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686248" y="1184794"/>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219523" y="1203462"/>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5565231" y="1244519"/>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 Diagonal Corner Rectangle 17"/>
          <p:cNvSpPr/>
          <p:nvPr/>
        </p:nvSpPr>
        <p:spPr>
          <a:xfrm>
            <a:off x="7902511" y="1229280"/>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Diagonal Corner Rectangle 18"/>
          <p:cNvSpPr/>
          <p:nvPr/>
        </p:nvSpPr>
        <p:spPr>
          <a:xfrm>
            <a:off x="10217749" y="1215243"/>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2784" y="1461600"/>
            <a:ext cx="806905" cy="806905"/>
          </a:xfrm>
          <a:prstGeom prst="rect">
            <a:avLst/>
          </a:prstGeom>
        </p:spPr>
      </p:pic>
      <p:pic>
        <p:nvPicPr>
          <p:cNvPr id="21" name="Picture 20"/>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895" t="11487" r="17650" b="12877"/>
          <a:stretch/>
        </p:blipFill>
        <p:spPr>
          <a:xfrm>
            <a:off x="3445857" y="1286569"/>
            <a:ext cx="868218" cy="1003274"/>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9505" y="1385092"/>
            <a:ext cx="1028023" cy="1028023"/>
          </a:xfrm>
          <a:prstGeom prst="rect">
            <a:avLst/>
          </a:prstGeom>
        </p:spPr>
      </p:pic>
      <p:pic>
        <p:nvPicPr>
          <p:cNvPr id="23" name="Picture 22"/>
          <p:cNvPicPr>
            <a:picLocks noChangeAspect="1"/>
          </p:cNvPicPr>
          <p:nvPr/>
        </p:nvPicPr>
        <p:blipFill>
          <a:blip r:embed="rId5" cstate="print">
            <a:biLevel thresh="75000"/>
            <a:extLst>
              <a:ext uri="{28A0092B-C50C-407E-A947-70E740481C1C}">
                <a14:useLocalDpi xmlns:a14="http://schemas.microsoft.com/office/drawing/2010/main" val="0"/>
              </a:ext>
            </a:extLst>
          </a:blip>
          <a:stretch>
            <a:fillRect/>
          </a:stretch>
        </p:blipFill>
        <p:spPr>
          <a:xfrm>
            <a:off x="10246724" y="1313603"/>
            <a:ext cx="1282863" cy="1026290"/>
          </a:xfrm>
          <a:prstGeom prst="rect">
            <a:avLst/>
          </a:prstGeom>
        </p:spPr>
      </p:pic>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040" y="1259006"/>
            <a:ext cx="1064427" cy="1064427"/>
          </a:xfrm>
          <a:prstGeom prst="rect">
            <a:avLst/>
          </a:prstGeom>
        </p:spPr>
      </p:pic>
      <p:sp>
        <p:nvSpPr>
          <p:cNvPr id="3" name="Rectangle 2"/>
          <p:cNvSpPr/>
          <p:nvPr/>
        </p:nvSpPr>
        <p:spPr>
          <a:xfrm>
            <a:off x="3879966" y="494884"/>
            <a:ext cx="7391237" cy="461665"/>
          </a:xfrm>
          <a:prstGeom prst="rect">
            <a:avLst/>
          </a:prstGeom>
        </p:spPr>
        <p:txBody>
          <a:bodyPr wrap="square">
            <a:spAutoFit/>
          </a:bodyPr>
          <a:lstStyle/>
          <a:p>
            <a:pPr algn="ct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Development Pillar -KPIS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38" name="Elbow Connector 37"/>
          <p:cNvCxnSpPr/>
          <p:nvPr/>
        </p:nvCxnSpPr>
        <p:spPr>
          <a:xfrm rot="16200000" flipV="1">
            <a:off x="3377508" y="4429639"/>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V="1">
            <a:off x="1093402" y="4429640"/>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20845" y="2485083"/>
            <a:ext cx="2255160" cy="646331"/>
          </a:xfrm>
          <a:prstGeom prst="rect">
            <a:avLst/>
          </a:prstGeom>
        </p:spPr>
        <p:txBody>
          <a:bodyPr wrap="squar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1. Digital </a:t>
            </a:r>
            <a:r>
              <a:rPr lang="en-US" b="1" dirty="0">
                <a:latin typeface="Sakkal Majalla" panose="02000000000000000000" pitchFamily="2" charset="-78"/>
                <a:cs typeface="Sakkal Majalla" panose="02000000000000000000" pitchFamily="2" charset="-78"/>
              </a:rPr>
              <a:t>transformation in training</a:t>
            </a:r>
            <a:endParaRPr lang="en-US" b="1" dirty="0" smtClean="0">
              <a:latin typeface="Sakkal Majalla" panose="02000000000000000000" pitchFamily="2" charset="-78"/>
              <a:cs typeface="Sakkal Majalla" panose="02000000000000000000" pitchFamily="2" charset="-78"/>
            </a:endParaRPr>
          </a:p>
        </p:txBody>
      </p:sp>
      <p:sp>
        <p:nvSpPr>
          <p:cNvPr id="41" name="Rectangle 40"/>
          <p:cNvSpPr/>
          <p:nvPr/>
        </p:nvSpPr>
        <p:spPr>
          <a:xfrm>
            <a:off x="3087792" y="2460195"/>
            <a:ext cx="1807768" cy="923330"/>
          </a:xfrm>
          <a:prstGeom prst="rect">
            <a:avLst/>
          </a:prstGeom>
        </p:spPr>
        <p:txBody>
          <a:bodyPr wrap="square">
            <a:spAutoFit/>
          </a:bodyPr>
          <a:lstStyle/>
          <a:p>
            <a:pPr fontAlgn="base">
              <a:spcBef>
                <a:spcPct val="0"/>
              </a:spcBef>
              <a:spcAft>
                <a:spcPct val="0"/>
              </a:spcAft>
            </a:pPr>
            <a:r>
              <a:rPr lang="en-US" sz="1600" b="1" dirty="0" smtClean="0">
                <a:latin typeface="Sakkal Majalla" panose="02000000000000000000" pitchFamily="2" charset="-78"/>
                <a:cs typeface="Sakkal Majalla" panose="02000000000000000000" pitchFamily="2" charset="-78"/>
              </a:rPr>
              <a:t>2</a:t>
            </a:r>
            <a:r>
              <a:rPr lang="en-US" b="1" dirty="0">
                <a:latin typeface="Sakkal Majalla" panose="02000000000000000000" pitchFamily="2" charset="-78"/>
                <a:cs typeface="Sakkal Majalla" panose="02000000000000000000" pitchFamily="2" charset="-78"/>
              </a:rPr>
              <a:t>. </a:t>
            </a:r>
            <a:r>
              <a:rPr lang="en-US" b="1" dirty="0" smtClean="0">
                <a:latin typeface="Sakkal Majalla" panose="02000000000000000000" pitchFamily="2" charset="-78"/>
                <a:cs typeface="Sakkal Majalla" panose="02000000000000000000" pitchFamily="2" charset="-78"/>
              </a:rPr>
              <a:t>Percentage of </a:t>
            </a:r>
            <a:r>
              <a:rPr lang="en-US" b="1" smtClean="0">
                <a:latin typeface="Sakkal Majalla" panose="02000000000000000000" pitchFamily="2" charset="-78"/>
                <a:cs typeface="Sakkal Majalla" panose="02000000000000000000" pitchFamily="2" charset="-78"/>
              </a:rPr>
              <a:t>Trainees </a:t>
            </a:r>
          </a:p>
          <a:p>
            <a:pPr fontAlgn="base">
              <a:spcBef>
                <a:spcPct val="0"/>
              </a:spcBef>
              <a:spcAft>
                <a:spcPct val="0"/>
              </a:spcAft>
            </a:pPr>
            <a:r>
              <a:rPr lang="en-US" b="1" smtClean="0">
                <a:latin typeface="Sakkal Majalla" panose="02000000000000000000" pitchFamily="2" charset="-78"/>
                <a:cs typeface="Sakkal Majalla" panose="02000000000000000000" pitchFamily="2" charset="-78"/>
              </a:rPr>
              <a:t>(</a:t>
            </a:r>
            <a:r>
              <a:rPr lang="en-US" b="1" dirty="0" smtClean="0">
                <a:latin typeface="Sakkal Majalla" panose="02000000000000000000" pitchFamily="2" charset="-78"/>
                <a:cs typeface="Sakkal Majalla" panose="02000000000000000000" pitchFamily="2" charset="-78"/>
              </a:rPr>
              <a:t>Strategic indicator) </a:t>
            </a:r>
            <a:endParaRPr lang="en-US" b="1" dirty="0">
              <a:latin typeface="Sakkal Majalla" panose="02000000000000000000" pitchFamily="2" charset="-78"/>
              <a:cs typeface="Sakkal Majalla" panose="02000000000000000000" pitchFamily="2" charset="-78"/>
            </a:endParaRPr>
          </a:p>
        </p:txBody>
      </p:sp>
      <p:cxnSp>
        <p:nvCxnSpPr>
          <p:cNvPr id="42" name="Elbow Connector 41"/>
          <p:cNvCxnSpPr/>
          <p:nvPr/>
        </p:nvCxnSpPr>
        <p:spPr>
          <a:xfrm rot="16200000" flipV="1">
            <a:off x="5747611" y="4429638"/>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3" name="Elbow Connector 42"/>
          <p:cNvCxnSpPr/>
          <p:nvPr/>
        </p:nvCxnSpPr>
        <p:spPr>
          <a:xfrm rot="16200000" flipV="1">
            <a:off x="8154758" y="4429637"/>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429974" y="2496269"/>
            <a:ext cx="1913847" cy="923330"/>
          </a:xfrm>
          <a:prstGeom prst="rect">
            <a:avLst/>
          </a:prstGeom>
        </p:spPr>
        <p:txBody>
          <a:bodyPr wrap="squar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3. Average Training hours</a:t>
            </a:r>
          </a:p>
          <a:p>
            <a:pPr fontAlgn="base">
              <a:spcBef>
                <a:spcPct val="0"/>
              </a:spcBef>
              <a:spcAft>
                <a:spcPct val="0"/>
              </a:spcAft>
            </a:pPr>
            <a:r>
              <a:rPr lang="en-US" b="1" dirty="0">
                <a:latin typeface="Sakkal Majalla" panose="02000000000000000000" pitchFamily="2" charset="-78"/>
                <a:cs typeface="Sakkal Majalla" panose="02000000000000000000" pitchFamily="2" charset="-78"/>
              </a:rPr>
              <a:t> </a:t>
            </a:r>
            <a:r>
              <a:rPr lang="en-US" b="1" dirty="0" smtClean="0">
                <a:latin typeface="Sakkal Majalla" panose="02000000000000000000" pitchFamily="2" charset="-78"/>
                <a:cs typeface="Sakkal Majalla" panose="02000000000000000000" pitchFamily="2" charset="-78"/>
              </a:rPr>
              <a:t>  (Strategic indicator) </a:t>
            </a:r>
          </a:p>
        </p:txBody>
      </p:sp>
      <p:sp>
        <p:nvSpPr>
          <p:cNvPr id="45" name="Rectangle 44"/>
          <p:cNvSpPr/>
          <p:nvPr/>
        </p:nvSpPr>
        <p:spPr>
          <a:xfrm>
            <a:off x="7760842" y="2481751"/>
            <a:ext cx="2210860" cy="877163"/>
          </a:xfrm>
          <a:prstGeom prst="rect">
            <a:avLst/>
          </a:prstGeom>
        </p:spPr>
        <p:txBody>
          <a:bodyPr wrap="square">
            <a:spAutoFit/>
          </a:bodyPr>
          <a:lstStyle/>
          <a:p>
            <a:pPr fontAlgn="base">
              <a:spcBef>
                <a:spcPct val="0"/>
              </a:spcBef>
              <a:spcAft>
                <a:spcPct val="0"/>
              </a:spcAft>
            </a:pPr>
            <a:r>
              <a:rPr lang="en-US" sz="1700" b="1" dirty="0" smtClean="0">
                <a:latin typeface="Sakkal Majalla" panose="02000000000000000000" pitchFamily="2" charset="-78"/>
                <a:cs typeface="Sakkal Majalla" panose="02000000000000000000" pitchFamily="2" charset="-78"/>
              </a:rPr>
              <a:t>4. </a:t>
            </a:r>
            <a:r>
              <a:rPr lang="en-US" sz="1700" b="1" dirty="0">
                <a:latin typeface="Sakkal Majalla" panose="02000000000000000000" pitchFamily="2" charset="-78"/>
                <a:cs typeface="Sakkal Majalla" panose="02000000000000000000" pitchFamily="2" charset="-78"/>
              </a:rPr>
              <a:t>Percentage </a:t>
            </a:r>
            <a:r>
              <a:rPr lang="en-US" sz="1700" b="1" dirty="0" smtClean="0">
                <a:latin typeface="Sakkal Majalla" panose="02000000000000000000" pitchFamily="2" charset="-78"/>
                <a:cs typeface="Sakkal Majalla" panose="02000000000000000000" pitchFamily="2" charset="-78"/>
              </a:rPr>
              <a:t>of employees with higher qualification degree  (BA and above)</a:t>
            </a:r>
            <a:endParaRPr lang="en-US" sz="1700" b="1" dirty="0">
              <a:latin typeface="Sakkal Majalla" panose="02000000000000000000" pitchFamily="2" charset="-78"/>
              <a:cs typeface="Sakkal Majalla" panose="02000000000000000000" pitchFamily="2" charset="-78"/>
            </a:endParaRPr>
          </a:p>
        </p:txBody>
      </p:sp>
      <p:sp>
        <p:nvSpPr>
          <p:cNvPr id="46" name="Rectangle 45"/>
          <p:cNvSpPr/>
          <p:nvPr/>
        </p:nvSpPr>
        <p:spPr>
          <a:xfrm>
            <a:off x="10222406" y="2533183"/>
            <a:ext cx="1532831" cy="1200329"/>
          </a:xfrm>
          <a:prstGeom prst="rect">
            <a:avLst/>
          </a:prstGeom>
        </p:spPr>
        <p:txBody>
          <a:bodyPr wrap="squar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5. </a:t>
            </a:r>
            <a:r>
              <a:rPr lang="en-US" b="1" dirty="0">
                <a:latin typeface="Sakkal Majalla" panose="02000000000000000000" pitchFamily="2" charset="-78"/>
                <a:cs typeface="Sakkal Majalla" panose="02000000000000000000" pitchFamily="2" charset="-78"/>
              </a:rPr>
              <a:t>Percentage of employees with the required competencies</a:t>
            </a:r>
          </a:p>
        </p:txBody>
      </p:sp>
      <p:sp>
        <p:nvSpPr>
          <p:cNvPr id="47" name="Rectangle 46"/>
          <p:cNvSpPr/>
          <p:nvPr/>
        </p:nvSpPr>
        <p:spPr>
          <a:xfrm>
            <a:off x="97587" y="2994848"/>
            <a:ext cx="2728033" cy="738664"/>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1400" b="1" dirty="0">
                <a:solidFill>
                  <a:srgbClr val="B68A35"/>
                </a:solidFill>
                <a:latin typeface="Sakkal Majalla" panose="02000000000000000000" pitchFamily="2" charset="-78"/>
                <a:cs typeface="Sakkal Majalla" panose="02000000000000000000" pitchFamily="2" charset="-78"/>
              </a:rPr>
              <a:t>Percentage of employees who have </a:t>
            </a:r>
            <a:r>
              <a:rPr lang="en-US" sz="1400" b="1" dirty="0" smtClean="0">
                <a:solidFill>
                  <a:srgbClr val="B68A35"/>
                </a:solidFill>
                <a:latin typeface="Sakkal Majalla" panose="02000000000000000000" pitchFamily="2" charset="-78"/>
                <a:cs typeface="Sakkal Majalla" panose="02000000000000000000" pitchFamily="2" charset="-78"/>
              </a:rPr>
              <a:t>an electronic </a:t>
            </a:r>
            <a:r>
              <a:rPr lang="en-US" sz="1400" b="1" dirty="0">
                <a:solidFill>
                  <a:srgbClr val="B68A35"/>
                </a:solidFill>
                <a:latin typeface="Sakkal Majalla" panose="02000000000000000000" pitchFamily="2" charset="-78"/>
                <a:cs typeface="Sakkal Majalla" panose="02000000000000000000" pitchFamily="2" charset="-78"/>
              </a:rPr>
              <a:t>individual development </a:t>
            </a:r>
            <a:r>
              <a:rPr lang="en-US" sz="1400" b="1" dirty="0" smtClean="0">
                <a:solidFill>
                  <a:srgbClr val="B68A35"/>
                </a:solidFill>
                <a:latin typeface="Sakkal Majalla" panose="02000000000000000000" pitchFamily="2" charset="-78"/>
                <a:cs typeface="Sakkal Majalla" panose="02000000000000000000" pitchFamily="2" charset="-78"/>
              </a:rPr>
              <a:t>plan (IDP)</a:t>
            </a:r>
            <a:endParaRPr lang="en-US" sz="1400" b="1" dirty="0">
              <a:solidFill>
                <a:srgbClr val="B68A35"/>
              </a:solidFill>
              <a:latin typeface="Sakkal Majalla" panose="02000000000000000000" pitchFamily="2" charset="-78"/>
              <a:cs typeface="Sakkal Majalla" panose="02000000000000000000" pitchFamily="2" charset="-78"/>
            </a:endParaRPr>
          </a:p>
        </p:txBody>
      </p:sp>
      <p:sp>
        <p:nvSpPr>
          <p:cNvPr id="48" name="Rectangle 47"/>
          <p:cNvSpPr/>
          <p:nvPr/>
        </p:nvSpPr>
        <p:spPr>
          <a:xfrm>
            <a:off x="20829" y="3684601"/>
            <a:ext cx="2957613" cy="738664"/>
          </a:xfrm>
          <a:prstGeom prst="rect">
            <a:avLst/>
          </a:prstGeom>
        </p:spPr>
        <p:txBody>
          <a:bodyPr wrap="square">
            <a:spAutoFit/>
          </a:bodyPr>
          <a:lstStyle/>
          <a:p>
            <a:pPr marL="342900" indent="-342900" fontAlgn="base">
              <a:spcBef>
                <a:spcPct val="0"/>
              </a:spcBef>
              <a:spcAft>
                <a:spcPct val="0"/>
              </a:spcAft>
              <a:buFont typeface="+mj-lt"/>
              <a:buAutoNum type="arabicPeriod" startAt="2"/>
            </a:pPr>
            <a:r>
              <a:rPr lang="en-US" sz="1400" b="1" dirty="0">
                <a:solidFill>
                  <a:srgbClr val="B68A35"/>
                </a:solidFill>
                <a:latin typeface="Sakkal Majalla" panose="02000000000000000000" pitchFamily="2" charset="-78"/>
                <a:cs typeface="Sakkal Majalla" panose="02000000000000000000" pitchFamily="2" charset="-78"/>
              </a:rPr>
              <a:t>Percentage of training programs </a:t>
            </a:r>
            <a:r>
              <a:rPr lang="en-US" sz="1400" b="1" dirty="0" smtClean="0">
                <a:solidFill>
                  <a:srgbClr val="B68A35"/>
                </a:solidFill>
                <a:latin typeface="Sakkal Majalla" panose="02000000000000000000" pitchFamily="2" charset="-78"/>
                <a:cs typeface="Sakkal Majalla" panose="02000000000000000000" pitchFamily="2" charset="-78"/>
              </a:rPr>
              <a:t>executed </a:t>
            </a:r>
            <a:r>
              <a:rPr lang="en-US" sz="1400" b="1" dirty="0">
                <a:solidFill>
                  <a:srgbClr val="B68A35"/>
                </a:solidFill>
                <a:latin typeface="Sakkal Majalla" panose="02000000000000000000" pitchFamily="2" charset="-78"/>
                <a:cs typeface="Sakkal Majalla" panose="02000000000000000000" pitchFamily="2" charset="-78"/>
              </a:rPr>
              <a:t>based on results and outputs of the performance management </a:t>
            </a:r>
            <a:r>
              <a:rPr lang="en-US" sz="1400" b="1" dirty="0" smtClean="0">
                <a:solidFill>
                  <a:srgbClr val="B68A35"/>
                </a:solidFill>
                <a:latin typeface="Sakkal Majalla" panose="02000000000000000000" pitchFamily="2" charset="-78"/>
                <a:cs typeface="Sakkal Majalla" panose="02000000000000000000" pitchFamily="2" charset="-78"/>
              </a:rPr>
              <a:t>system.</a:t>
            </a:r>
            <a:endParaRPr lang="en-US" sz="1400" b="1" dirty="0">
              <a:solidFill>
                <a:srgbClr val="B68A35"/>
              </a:solidFill>
              <a:latin typeface="Sakkal Majalla" panose="02000000000000000000" pitchFamily="2" charset="-78"/>
              <a:cs typeface="Sakkal Majalla" panose="02000000000000000000" pitchFamily="2" charset="-78"/>
            </a:endParaRPr>
          </a:p>
        </p:txBody>
      </p:sp>
      <p:sp>
        <p:nvSpPr>
          <p:cNvPr id="49" name="Rectangle 48"/>
          <p:cNvSpPr/>
          <p:nvPr/>
        </p:nvSpPr>
        <p:spPr>
          <a:xfrm>
            <a:off x="53948" y="4384707"/>
            <a:ext cx="2680159" cy="523220"/>
          </a:xfrm>
          <a:prstGeom prst="rect">
            <a:avLst/>
          </a:prstGeom>
        </p:spPr>
        <p:txBody>
          <a:bodyPr wrap="square">
            <a:spAutoFit/>
          </a:bodyPr>
          <a:lstStyle/>
          <a:p>
            <a:pPr marL="342900" indent="-342900" fontAlgn="base">
              <a:spcBef>
                <a:spcPct val="0"/>
              </a:spcBef>
              <a:spcAft>
                <a:spcPct val="0"/>
              </a:spcAft>
              <a:buFont typeface="+mj-lt"/>
              <a:buAutoNum type="arabicPeriod" startAt="3"/>
            </a:pPr>
            <a:r>
              <a:rPr lang="en-US" sz="1400" b="1" dirty="0">
                <a:solidFill>
                  <a:srgbClr val="B68A35"/>
                </a:solidFill>
                <a:latin typeface="Sakkal Majalla" panose="02000000000000000000" pitchFamily="2" charset="-78"/>
                <a:cs typeface="Sakkal Majalla" panose="02000000000000000000" pitchFamily="2" charset="-78"/>
              </a:rPr>
              <a:t>Percentage of the </a:t>
            </a:r>
            <a:r>
              <a:rPr lang="en-US" sz="1400" b="1" dirty="0" smtClean="0">
                <a:solidFill>
                  <a:srgbClr val="B68A35"/>
                </a:solidFill>
                <a:latin typeface="Sakkal Majalla" panose="02000000000000000000" pitchFamily="2" charset="-78"/>
                <a:cs typeface="Sakkal Majalla" panose="02000000000000000000" pitchFamily="2" charset="-78"/>
              </a:rPr>
              <a:t>usage of </a:t>
            </a:r>
            <a:r>
              <a:rPr lang="en-US" sz="1400" b="1" dirty="0">
                <a:solidFill>
                  <a:srgbClr val="B68A35"/>
                </a:solidFill>
                <a:latin typeface="Sakkal Majalla" panose="02000000000000000000" pitchFamily="2" charset="-78"/>
                <a:cs typeface="Sakkal Majalla" panose="02000000000000000000" pitchFamily="2" charset="-78"/>
              </a:rPr>
              <a:t>training </a:t>
            </a:r>
            <a:r>
              <a:rPr lang="en-US" sz="1400" b="1" dirty="0" smtClean="0">
                <a:solidFill>
                  <a:srgbClr val="B68A35"/>
                </a:solidFill>
                <a:latin typeface="Sakkal Majalla" panose="02000000000000000000" pitchFamily="2" charset="-78"/>
                <a:cs typeface="Sakkal Majalla" panose="02000000000000000000" pitchFamily="2" charset="-78"/>
              </a:rPr>
              <a:t>bank.</a:t>
            </a:r>
            <a:endParaRPr lang="en-US" sz="1400" b="1" dirty="0">
              <a:solidFill>
                <a:srgbClr val="B68A35"/>
              </a:solidFill>
              <a:latin typeface="Sakkal Majalla" panose="02000000000000000000" pitchFamily="2" charset="-78"/>
              <a:cs typeface="Sakkal Majalla" panose="02000000000000000000" pitchFamily="2" charset="-78"/>
            </a:endParaRPr>
          </a:p>
        </p:txBody>
      </p:sp>
      <p:sp>
        <p:nvSpPr>
          <p:cNvPr id="50" name="Rectangle 49"/>
          <p:cNvSpPr/>
          <p:nvPr/>
        </p:nvSpPr>
        <p:spPr>
          <a:xfrm>
            <a:off x="53948" y="5016165"/>
            <a:ext cx="2856268" cy="954107"/>
          </a:xfrm>
          <a:prstGeom prst="rect">
            <a:avLst/>
          </a:prstGeom>
        </p:spPr>
        <p:txBody>
          <a:bodyPr wrap="square">
            <a:spAutoFit/>
          </a:bodyPr>
          <a:lstStyle/>
          <a:p>
            <a:pPr marL="342900" indent="-342900" fontAlgn="base">
              <a:spcBef>
                <a:spcPct val="0"/>
              </a:spcBef>
              <a:spcAft>
                <a:spcPct val="0"/>
              </a:spcAft>
              <a:buFont typeface="+mj-lt"/>
              <a:buAutoNum type="arabicPeriod" startAt="4"/>
            </a:pPr>
            <a:r>
              <a:rPr lang="en-US" sz="1400" b="1" dirty="0">
                <a:solidFill>
                  <a:srgbClr val="B68A35"/>
                </a:solidFill>
                <a:latin typeface="Sakkal Majalla" panose="02000000000000000000" pitchFamily="2" charset="-78"/>
                <a:cs typeface="Sakkal Majalla" panose="02000000000000000000" pitchFamily="2" charset="-78"/>
              </a:rPr>
              <a:t>The relevance of the </a:t>
            </a:r>
            <a:r>
              <a:rPr lang="en-US" sz="1400" b="1" dirty="0" smtClean="0">
                <a:solidFill>
                  <a:srgbClr val="B68A35"/>
                </a:solidFill>
                <a:latin typeface="Sakkal Majalla" panose="02000000000000000000" pitchFamily="2" charset="-78"/>
                <a:cs typeface="Sakkal Majalla" panose="02000000000000000000" pitchFamily="2" charset="-78"/>
              </a:rPr>
              <a:t>executed  training </a:t>
            </a:r>
            <a:r>
              <a:rPr lang="en-US" sz="1400" b="1" dirty="0">
                <a:solidFill>
                  <a:srgbClr val="B68A35"/>
                </a:solidFill>
                <a:latin typeface="Sakkal Majalla" panose="02000000000000000000" pitchFamily="2" charset="-78"/>
                <a:cs typeface="Sakkal Majalla" panose="02000000000000000000" pitchFamily="2" charset="-78"/>
              </a:rPr>
              <a:t>programs </a:t>
            </a:r>
            <a:r>
              <a:rPr lang="en-US" sz="1400" b="1" dirty="0" smtClean="0">
                <a:solidFill>
                  <a:srgbClr val="B68A35"/>
                </a:solidFill>
                <a:latin typeface="Sakkal Majalla" panose="02000000000000000000" pitchFamily="2" charset="-78"/>
                <a:cs typeface="Sakkal Majalla" panose="02000000000000000000" pitchFamily="2" charset="-78"/>
              </a:rPr>
              <a:t>to </a:t>
            </a:r>
            <a:r>
              <a:rPr lang="en-US" sz="1400" b="1" dirty="0">
                <a:solidFill>
                  <a:srgbClr val="B68A35"/>
                </a:solidFill>
                <a:latin typeface="Sakkal Majalla" panose="02000000000000000000" pitchFamily="2" charset="-78"/>
                <a:cs typeface="Sakkal Majalla" panose="02000000000000000000" pitchFamily="2" charset="-78"/>
              </a:rPr>
              <a:t>the training needs according to the results of </a:t>
            </a:r>
            <a:r>
              <a:rPr lang="en-US" sz="1400" b="1" dirty="0" smtClean="0">
                <a:solidFill>
                  <a:srgbClr val="B68A35"/>
                </a:solidFill>
                <a:latin typeface="Sakkal Majalla" panose="02000000000000000000" pitchFamily="2" charset="-78"/>
                <a:cs typeface="Sakkal Majalla" panose="02000000000000000000" pitchFamily="2" charset="-78"/>
              </a:rPr>
              <a:t>training </a:t>
            </a:r>
            <a:r>
              <a:rPr lang="en-US" sz="1400" b="1" dirty="0">
                <a:solidFill>
                  <a:srgbClr val="B68A35"/>
                </a:solidFill>
                <a:latin typeface="Sakkal Majalla" panose="02000000000000000000" pitchFamily="2" charset="-78"/>
                <a:cs typeface="Sakkal Majalla" panose="02000000000000000000" pitchFamily="2" charset="-78"/>
              </a:rPr>
              <a:t>effectiveness </a:t>
            </a:r>
            <a:r>
              <a:rPr lang="en-US" sz="1400" b="1" dirty="0" smtClean="0">
                <a:solidFill>
                  <a:srgbClr val="B68A35"/>
                </a:solidFill>
                <a:latin typeface="Sakkal Majalla" panose="02000000000000000000" pitchFamily="2" charset="-78"/>
                <a:cs typeface="Sakkal Majalla" panose="02000000000000000000" pitchFamily="2" charset="-78"/>
              </a:rPr>
              <a:t>survey.</a:t>
            </a:r>
            <a:endParaRPr lang="en-US" sz="1400" b="1" dirty="0">
              <a:solidFill>
                <a:srgbClr val="B68A35"/>
              </a:solidFill>
              <a:latin typeface="Sakkal Majalla" panose="02000000000000000000" pitchFamily="2" charset="-78"/>
              <a:cs typeface="Sakkal Majalla" panose="02000000000000000000" pitchFamily="2" charset="-78"/>
            </a:endParaRPr>
          </a:p>
        </p:txBody>
      </p:sp>
      <p:sp>
        <p:nvSpPr>
          <p:cNvPr id="51" name="Rectangle 50"/>
          <p:cNvSpPr/>
          <p:nvPr/>
        </p:nvSpPr>
        <p:spPr>
          <a:xfrm>
            <a:off x="100896" y="5985246"/>
            <a:ext cx="2706208" cy="523220"/>
          </a:xfrm>
          <a:prstGeom prst="rect">
            <a:avLst/>
          </a:prstGeom>
        </p:spPr>
        <p:txBody>
          <a:bodyPr wrap="square">
            <a:spAutoFit/>
          </a:bodyPr>
          <a:lstStyle/>
          <a:p>
            <a:pPr marL="342900" indent="-342900" fontAlgn="base">
              <a:spcBef>
                <a:spcPct val="0"/>
              </a:spcBef>
              <a:spcAft>
                <a:spcPct val="0"/>
              </a:spcAft>
              <a:buFont typeface="+mj-lt"/>
              <a:buAutoNum type="arabicPeriod" startAt="5"/>
            </a:pPr>
            <a:r>
              <a:rPr lang="en-US" sz="1400" b="1" dirty="0">
                <a:solidFill>
                  <a:srgbClr val="B68A35"/>
                </a:solidFill>
                <a:latin typeface="Sakkal Majalla" panose="02000000000000000000" pitchFamily="2" charset="-78"/>
                <a:cs typeface="Sakkal Majalla" panose="02000000000000000000" pitchFamily="2" charset="-78"/>
              </a:rPr>
              <a:t>Percentage of </a:t>
            </a:r>
            <a:r>
              <a:rPr lang="en-US" sz="1400" b="1" dirty="0" smtClean="0">
                <a:solidFill>
                  <a:srgbClr val="B68A35"/>
                </a:solidFill>
                <a:latin typeface="Sakkal Majalla" panose="02000000000000000000" pitchFamily="2" charset="-78"/>
                <a:cs typeface="Sakkal Majalla" panose="02000000000000000000" pitchFamily="2" charset="-78"/>
              </a:rPr>
              <a:t>the usage of different trainings methods</a:t>
            </a:r>
            <a:endParaRPr lang="en-US" sz="1400" b="1" dirty="0">
              <a:solidFill>
                <a:srgbClr val="B68A35"/>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962196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576540" y="6414942"/>
            <a:ext cx="509316"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37</a:t>
            </a:fld>
            <a:endParaRPr lang="en-US">
              <a:solidFill>
                <a:schemeClr val="bg1"/>
              </a:solidFill>
            </a:endParaRPr>
          </a:p>
        </p:txBody>
      </p:sp>
      <p:sp>
        <p:nvSpPr>
          <p:cNvPr id="4" name="Round Same Side Corner Rectangle 3"/>
          <p:cNvSpPr/>
          <p:nvPr/>
        </p:nvSpPr>
        <p:spPr>
          <a:xfrm>
            <a:off x="3778555" y="585648"/>
            <a:ext cx="7323033"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2370" y="2510602"/>
            <a:ext cx="11164170" cy="119263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employees who have an </a:t>
            </a:r>
            <a:r>
              <a:rPr lang="en-US" dirty="0" smtClean="0">
                <a:solidFill>
                  <a:schemeClr val="tx1"/>
                </a:solidFill>
                <a:latin typeface="Sakkal Majalla" panose="02000000000000000000" pitchFamily="2" charset="-78"/>
                <a:cs typeface="Sakkal Majalla" panose="02000000000000000000" pitchFamily="2" charset="-78"/>
              </a:rPr>
              <a:t>electronic individual </a:t>
            </a:r>
            <a:r>
              <a:rPr lang="en-US" dirty="0">
                <a:solidFill>
                  <a:schemeClr val="tx1"/>
                </a:solidFill>
                <a:latin typeface="Sakkal Majalla" panose="02000000000000000000" pitchFamily="2" charset="-78"/>
                <a:cs typeface="Sakkal Majalla" panose="02000000000000000000" pitchFamily="2" charset="-78"/>
              </a:rPr>
              <a:t>development </a:t>
            </a:r>
            <a:r>
              <a:rPr lang="en-US" dirty="0" smtClean="0">
                <a:solidFill>
                  <a:schemeClr val="tx1"/>
                </a:solidFill>
                <a:latin typeface="Sakkal Majalla" panose="02000000000000000000" pitchFamily="2" charset="-78"/>
                <a:cs typeface="Sakkal Majalla" panose="02000000000000000000" pitchFamily="2" charset="-78"/>
              </a:rPr>
              <a:t>plan (IDP) </a:t>
            </a:r>
            <a:r>
              <a:rPr lang="en-US" dirty="0">
                <a:solidFill>
                  <a:schemeClr val="tx1"/>
                </a:solidFill>
                <a:latin typeface="Sakkal Majalla" panose="02000000000000000000" pitchFamily="2" charset="-78"/>
                <a:cs typeface="Sakkal Majalla" panose="02000000000000000000" pitchFamily="2" charset="-78"/>
              </a:rPr>
              <a:t>that is developed annually and in line with the employee's needs to develop specific competencies that will improve his performance in his current job or to prepare him for other future responsibilities</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p:cNvSpPr/>
          <p:nvPr/>
        </p:nvSpPr>
        <p:spPr>
          <a:xfrm>
            <a:off x="3879739" y="581029"/>
            <a:ext cx="7221849" cy="400110"/>
          </a:xfrm>
          <a:prstGeom prst="rect">
            <a:avLst/>
          </a:prstGeom>
        </p:spPr>
        <p:txBody>
          <a:bodyPr wrap="none">
            <a:spAutoFit/>
          </a:bodyPr>
          <a:lstStyle/>
          <a:p>
            <a:pPr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employees who have an electronic individual development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plan (IDP)</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7" name="Rectangle 16"/>
          <p:cNvSpPr/>
          <p:nvPr/>
        </p:nvSpPr>
        <p:spPr>
          <a:xfrm>
            <a:off x="412371" y="3979981"/>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8" name="Table 17"/>
          <p:cNvGraphicFramePr>
            <a:graphicFrameLocks noGrp="1"/>
          </p:cNvGraphicFramePr>
          <p:nvPr>
            <p:extLst>
              <p:ext uri="{D42A27DB-BD31-4B8C-83A1-F6EECF244321}">
                <p14:modId xmlns:p14="http://schemas.microsoft.com/office/powerpoint/2010/main" val="2109007631"/>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341761723"/>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647926384"/>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1" name="Content Placeholder 9"/>
          <p:cNvGraphicFramePr>
            <a:graphicFrameLocks/>
          </p:cNvGraphicFramePr>
          <p:nvPr>
            <p:extLst>
              <p:ext uri="{D42A27DB-BD31-4B8C-83A1-F6EECF244321}">
                <p14:modId xmlns:p14="http://schemas.microsoft.com/office/powerpoint/2010/main" val="1979612482"/>
              </p:ext>
            </p:extLst>
          </p:nvPr>
        </p:nvGraphicFramePr>
        <p:xfrm>
          <a:off x="489644" y="4750446"/>
          <a:ext cx="10526663" cy="1005840"/>
        </p:xfrm>
        <a:graphic>
          <a:graphicData uri="http://schemas.openxmlformats.org/drawingml/2006/table">
            <a:tbl>
              <a:tblPr firstRow="1" bandRow="1">
                <a:tableStyleId>{5C22544A-7EE6-4342-B048-85BDC9FD1C3A}</a:tableStyleId>
              </a:tblPr>
              <a:tblGrid>
                <a:gridCol w="5112666"/>
                <a:gridCol w="5413997"/>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employees who have an electronic individual development plan (IDP)</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the target employees </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in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training</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998051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655380" y="6427820"/>
            <a:ext cx="426518"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38</a:t>
            </a:fld>
            <a:endParaRPr lang="en-US" dirty="0">
              <a:solidFill>
                <a:schemeClr val="bg1"/>
              </a:solidFill>
            </a:endParaRPr>
          </a:p>
        </p:txBody>
      </p:sp>
      <p:sp>
        <p:nvSpPr>
          <p:cNvPr id="4" name="Round Same Side Corner Rectangle 3"/>
          <p:cNvSpPr/>
          <p:nvPr/>
        </p:nvSpPr>
        <p:spPr>
          <a:xfrm>
            <a:off x="3953814" y="302141"/>
            <a:ext cx="7062493" cy="714772"/>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1371" y="2596829"/>
            <a:ext cx="10995000" cy="118955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extent to which the federal </a:t>
            </a:r>
            <a:r>
              <a:rPr lang="en-US" dirty="0" smtClean="0">
                <a:solidFill>
                  <a:schemeClr val="tx1"/>
                </a:solidFill>
                <a:latin typeface="Sakkal Majalla" panose="02000000000000000000" pitchFamily="2" charset="-78"/>
                <a:cs typeface="Sakkal Majalla" panose="02000000000000000000" pitchFamily="2" charset="-78"/>
              </a:rPr>
              <a:t>entity links </a:t>
            </a:r>
            <a:r>
              <a:rPr lang="en-US" dirty="0">
                <a:solidFill>
                  <a:schemeClr val="tx1"/>
                </a:solidFill>
                <a:latin typeface="Sakkal Majalla" panose="02000000000000000000" pitchFamily="2" charset="-78"/>
                <a:cs typeface="Sakkal Majalla" panose="02000000000000000000" pitchFamily="2" charset="-78"/>
              </a:rPr>
              <a:t>the outputs of the performance management system with </a:t>
            </a:r>
            <a:r>
              <a:rPr lang="en-US" dirty="0" smtClean="0">
                <a:solidFill>
                  <a:schemeClr val="tx1"/>
                </a:solidFill>
                <a:latin typeface="Sakkal Majalla" panose="02000000000000000000" pitchFamily="2" charset="-78"/>
                <a:cs typeface="Sakkal Majalla" panose="02000000000000000000" pitchFamily="2" charset="-78"/>
              </a:rPr>
              <a:t>the</a:t>
            </a:r>
            <a:r>
              <a:rPr lang="en-US" dirty="0">
                <a:solidFill>
                  <a:schemeClr val="tx1"/>
                </a:solidFill>
                <a:latin typeface="Sakkal Majalla" panose="02000000000000000000" pitchFamily="2" charset="-78"/>
                <a:cs typeface="Sakkal Majalla" panose="02000000000000000000" pitchFamily="2" charset="-78"/>
              </a:rPr>
              <a:t> </a:t>
            </a:r>
            <a:r>
              <a:rPr lang="en-US" dirty="0" smtClean="0">
                <a:solidFill>
                  <a:schemeClr val="tx1"/>
                </a:solidFill>
                <a:latin typeface="Sakkal Majalla" panose="02000000000000000000" pitchFamily="2" charset="-78"/>
                <a:cs typeface="Sakkal Majalla" panose="02000000000000000000" pitchFamily="2" charset="-78"/>
              </a:rPr>
              <a:t>i </a:t>
            </a:r>
            <a:r>
              <a:rPr lang="en-US" dirty="0">
                <a:solidFill>
                  <a:schemeClr val="tx1"/>
                </a:solidFill>
                <a:latin typeface="Sakkal Majalla" panose="02000000000000000000" pitchFamily="2" charset="-78"/>
                <a:cs typeface="Sakkal Majalla" panose="02000000000000000000" pitchFamily="2" charset="-78"/>
              </a:rPr>
              <a:t>training programs </a:t>
            </a:r>
            <a:r>
              <a:rPr lang="en-US" dirty="0" smtClean="0">
                <a:solidFill>
                  <a:schemeClr val="tx1"/>
                </a:solidFill>
                <a:latin typeface="Sakkal Majalla" panose="02000000000000000000" pitchFamily="2" charset="-78"/>
                <a:cs typeface="Sakkal Majalla" panose="02000000000000000000" pitchFamily="2" charset="-78"/>
              </a:rPr>
              <a:t>to </a:t>
            </a:r>
            <a:r>
              <a:rPr lang="en-US" dirty="0">
                <a:solidFill>
                  <a:schemeClr val="tx1"/>
                </a:solidFill>
                <a:latin typeface="Sakkal Majalla" panose="02000000000000000000" pitchFamily="2" charset="-78"/>
                <a:cs typeface="Sakkal Majalla" panose="02000000000000000000" pitchFamily="2" charset="-78"/>
              </a:rPr>
              <a:t>develop the employees' functional and behavioral </a:t>
            </a:r>
            <a:r>
              <a:rPr lang="en-US" dirty="0" smtClean="0">
                <a:solidFill>
                  <a:schemeClr val="tx1"/>
                </a:solidFill>
                <a:latin typeface="Sakkal Majalla" panose="02000000000000000000" pitchFamily="2" charset="-78"/>
                <a:cs typeface="Sakkal Majalla" panose="02000000000000000000" pitchFamily="2" charset="-78"/>
              </a:rPr>
              <a:t>competencies.</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p:cNvSpPr/>
          <p:nvPr/>
        </p:nvSpPr>
        <p:spPr>
          <a:xfrm>
            <a:off x="4108361" y="353460"/>
            <a:ext cx="6830672" cy="707886"/>
          </a:xfrm>
          <a:prstGeom prst="rect">
            <a:avLst/>
          </a:prstGeom>
        </p:spPr>
        <p:txBody>
          <a:bodyPr wrap="square">
            <a:spAutoFit/>
          </a:bodyPr>
          <a:lstStyle/>
          <a:p>
            <a:pPr algn="ctr"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training programs implemented based on results and outputs of the performance management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system</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7" name="Rectangle 16"/>
          <p:cNvSpPr/>
          <p:nvPr/>
        </p:nvSpPr>
        <p:spPr>
          <a:xfrm>
            <a:off x="412371" y="3979981"/>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8" name="Table 17"/>
          <p:cNvGraphicFramePr>
            <a:graphicFrameLocks noGrp="1"/>
          </p:cNvGraphicFramePr>
          <p:nvPr>
            <p:extLst>
              <p:ext uri="{D42A27DB-BD31-4B8C-83A1-F6EECF244321}">
                <p14:modId xmlns:p14="http://schemas.microsoft.com/office/powerpoint/2010/main" val="1194613205"/>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320727514"/>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2991642184"/>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1" name="Content Placeholder 9"/>
          <p:cNvGraphicFramePr>
            <a:graphicFrameLocks/>
          </p:cNvGraphicFramePr>
          <p:nvPr>
            <p:extLst>
              <p:ext uri="{D42A27DB-BD31-4B8C-83A1-F6EECF244321}">
                <p14:modId xmlns:p14="http://schemas.microsoft.com/office/powerpoint/2010/main" val="2722572302"/>
              </p:ext>
            </p:extLst>
          </p:nvPr>
        </p:nvGraphicFramePr>
        <p:xfrm>
          <a:off x="489644" y="4750446"/>
          <a:ext cx="10526663" cy="1005840"/>
        </p:xfrm>
        <a:graphic>
          <a:graphicData uri="http://schemas.openxmlformats.org/drawingml/2006/table">
            <a:tbl>
              <a:tblPr firstRow="1" bandRow="1">
                <a:tableStyleId>{5C22544A-7EE6-4342-B048-85BDC9FD1C3A}</a:tableStyleId>
              </a:tblPr>
              <a:tblGrid>
                <a:gridCol w="5112666"/>
                <a:gridCol w="5413997"/>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training programs executed based on the performance system outputs</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training programs proposed form the performance management system</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22102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3868" y="6405614"/>
            <a:ext cx="474456" cy="365125"/>
          </a:xfrm>
          <a:solidFill>
            <a:srgbClr val="B68A35"/>
          </a:solidFill>
        </p:spPr>
        <p:txBody>
          <a:bodyPr/>
          <a:lstStyle/>
          <a:p>
            <a:pPr algn="ctr"/>
            <a:fld id="{56427F38-63A5-4D63-9399-D970397CA46A}" type="slidenum">
              <a:rPr lang="en-US" smtClean="0">
                <a:solidFill>
                  <a:schemeClr val="bg1"/>
                </a:solidFill>
              </a:rPr>
              <a:pPr algn="ctr"/>
              <a:t>39</a:t>
            </a:fld>
            <a:endParaRPr lang="en-US" dirty="0">
              <a:solidFill>
                <a:schemeClr val="bg1"/>
              </a:solidFill>
            </a:endParaRPr>
          </a:p>
        </p:txBody>
      </p:sp>
      <p:sp>
        <p:nvSpPr>
          <p:cNvPr id="4" name="Round Same Side Corner Rectangle 3"/>
          <p:cNvSpPr/>
          <p:nvPr/>
        </p:nvSpPr>
        <p:spPr>
          <a:xfrm>
            <a:off x="4031087" y="578495"/>
            <a:ext cx="6753789"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2370" y="2509272"/>
            <a:ext cx="10995000" cy="84253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extent to which the entity has benefited from the </a:t>
            </a:r>
            <a:r>
              <a:rPr lang="en-US" dirty="0" smtClean="0">
                <a:solidFill>
                  <a:schemeClr val="tx1"/>
                </a:solidFill>
                <a:latin typeface="Sakkal Majalla" panose="02000000000000000000" pitchFamily="2" charset="-78"/>
                <a:cs typeface="Sakkal Majalla" panose="02000000000000000000" pitchFamily="2" charset="-78"/>
              </a:rPr>
              <a:t>electronic </a:t>
            </a:r>
            <a:r>
              <a:rPr lang="en-US" dirty="0">
                <a:solidFill>
                  <a:schemeClr val="tx1"/>
                </a:solidFill>
                <a:latin typeface="Sakkal Majalla" panose="02000000000000000000" pitchFamily="2" charset="-78"/>
                <a:cs typeface="Sakkal Majalla" panose="02000000000000000000" pitchFamily="2" charset="-78"/>
              </a:rPr>
              <a:t>training </a:t>
            </a:r>
            <a:r>
              <a:rPr lang="en-US" dirty="0" smtClean="0">
                <a:solidFill>
                  <a:schemeClr val="tx1"/>
                </a:solidFill>
                <a:latin typeface="Sakkal Majalla" panose="02000000000000000000" pitchFamily="2" charset="-78"/>
                <a:cs typeface="Sakkal Majalla" panose="02000000000000000000" pitchFamily="2" charset="-78"/>
              </a:rPr>
              <a:t>bank </a:t>
            </a:r>
            <a:r>
              <a:rPr lang="en-US" dirty="0">
                <a:solidFill>
                  <a:schemeClr val="tx1"/>
                </a:solidFill>
                <a:latin typeface="Sakkal Majalla" panose="02000000000000000000" pitchFamily="2" charset="-78"/>
                <a:cs typeface="Sakkal Majalla" panose="02000000000000000000" pitchFamily="2" charset="-78"/>
              </a:rPr>
              <a:t>in implementing individual development plans for </a:t>
            </a:r>
            <a:r>
              <a:rPr lang="en-US" dirty="0" smtClean="0">
                <a:solidFill>
                  <a:schemeClr val="tx1"/>
                </a:solidFill>
                <a:latin typeface="Sakkal Majalla" panose="02000000000000000000" pitchFamily="2" charset="-78"/>
                <a:cs typeface="Sakkal Majalla" panose="02000000000000000000" pitchFamily="2" charset="-78"/>
              </a:rPr>
              <a:t>the target employees in training.</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p:cNvSpPr/>
          <p:nvPr/>
        </p:nvSpPr>
        <p:spPr>
          <a:xfrm>
            <a:off x="4675147" y="577325"/>
            <a:ext cx="4650632" cy="461665"/>
          </a:xfrm>
          <a:prstGeom prst="rect">
            <a:avLst/>
          </a:prstGeom>
        </p:spPr>
        <p:txBody>
          <a:bodyPr wrap="none">
            <a:spAutoFit/>
          </a:bodyPr>
          <a:lstStyle/>
          <a:p>
            <a:pP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the usage of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training bank</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7" name="Rectangle 16"/>
          <p:cNvSpPr/>
          <p:nvPr/>
        </p:nvSpPr>
        <p:spPr>
          <a:xfrm>
            <a:off x="412370" y="3814522"/>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8" name="Content Placeholder 9"/>
          <p:cNvGraphicFramePr>
            <a:graphicFrameLocks/>
          </p:cNvGraphicFramePr>
          <p:nvPr>
            <p:extLst>
              <p:ext uri="{D42A27DB-BD31-4B8C-83A1-F6EECF244321}">
                <p14:modId xmlns:p14="http://schemas.microsoft.com/office/powerpoint/2010/main" val="2340628594"/>
              </p:ext>
            </p:extLst>
          </p:nvPr>
        </p:nvGraphicFramePr>
        <p:xfrm>
          <a:off x="489644" y="4673172"/>
          <a:ext cx="10526663" cy="798852"/>
        </p:xfrm>
        <a:graphic>
          <a:graphicData uri="http://schemas.openxmlformats.org/drawingml/2006/table">
            <a:tbl>
              <a:tblPr firstRow="1" bandRow="1">
                <a:tableStyleId>{5C22544A-7EE6-4342-B048-85BDC9FD1C3A}</a:tableStyleId>
              </a:tblPr>
              <a:tblGrid>
                <a:gridCol w="5305849"/>
                <a:gridCol w="5220814"/>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training programs executed through the training bank</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tx1"/>
                          </a:solidFill>
                          <a:effectLst/>
                          <a:latin typeface="Sakkal Majalla" panose="02000000000000000000" pitchFamily="2" charset="-78"/>
                          <a:ea typeface="+mn-ea"/>
                          <a:cs typeface="Sakkal Majalla" panose="02000000000000000000" pitchFamily="2" charset="-78"/>
                        </a:rPr>
                        <a:t>Total number of training programs executed in the entity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875103827"/>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53418108"/>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12414504"/>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3426461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36841" y="6415601"/>
            <a:ext cx="482334" cy="365125"/>
          </a:xfrm>
          <a:solidFill>
            <a:srgbClr val="B68A35"/>
          </a:solidFill>
        </p:spPr>
        <p:txBody>
          <a:bodyPr/>
          <a:lstStyle/>
          <a:p>
            <a:pPr algn="ctr"/>
            <a:fld id="{56427F38-63A5-4D63-9399-D970397CA46A}" type="slidenum">
              <a:rPr lang="en-US" smtClean="0">
                <a:solidFill>
                  <a:schemeClr val="bg1"/>
                </a:solidFill>
              </a:rPr>
              <a:pPr algn="ctr"/>
              <a:t>4</a:t>
            </a:fld>
            <a:endParaRPr lang="en-US" dirty="0">
              <a:solidFill>
                <a:schemeClr val="bg1"/>
              </a:solidFill>
            </a:endParaRPr>
          </a:p>
        </p:txBody>
      </p:sp>
      <p:sp>
        <p:nvSpPr>
          <p:cNvPr id="3" name="Round Diagonal Corner Rectangle 2"/>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 Diagonal Corner Rectangle 3"/>
          <p:cNvSpPr/>
          <p:nvPr/>
        </p:nvSpPr>
        <p:spPr>
          <a:xfrm>
            <a:off x="3361917"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61388" y="2804294"/>
            <a:ext cx="4646544" cy="938719"/>
          </a:xfrm>
          <a:prstGeom prst="rect">
            <a:avLst/>
          </a:prstGeom>
        </p:spPr>
        <p:txBody>
          <a:bodyPr wrap="square">
            <a:spAutoFit/>
          </a:bodyPr>
          <a:lstStyle/>
          <a:p>
            <a:pPr algn="ctr">
              <a:lnSpc>
                <a:spcPct val="150000"/>
              </a:lnSpc>
            </a:pPr>
            <a:r>
              <a:rPr lang="en-US"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Governance Pillar </a:t>
            </a:r>
            <a:endParaRPr lang="ar-AE"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572" y="2740747"/>
            <a:ext cx="1065814" cy="1065814"/>
          </a:xfrm>
          <a:prstGeom prst="rect">
            <a:avLst/>
          </a:prstGeom>
        </p:spPr>
      </p:pic>
      <p:sp>
        <p:nvSpPr>
          <p:cNvPr id="8" name="Round Diagonal Corner Rectangle 7"/>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1559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565229" y="6382113"/>
            <a:ext cx="463639"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40</a:t>
            </a:fld>
            <a:endParaRPr lang="en-US" dirty="0">
              <a:solidFill>
                <a:schemeClr val="bg1"/>
              </a:solidFill>
            </a:endParaRPr>
          </a:p>
        </p:txBody>
      </p:sp>
      <p:sp>
        <p:nvSpPr>
          <p:cNvPr id="4" name="Round Same Side Corner Rectangle 3"/>
          <p:cNvSpPr/>
          <p:nvPr/>
        </p:nvSpPr>
        <p:spPr>
          <a:xfrm>
            <a:off x="3915177" y="305430"/>
            <a:ext cx="6869700" cy="696113"/>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2370" y="2516239"/>
            <a:ext cx="10995000" cy="112848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aims </a:t>
            </a:r>
            <a:r>
              <a:rPr lang="en-US" dirty="0" smtClean="0">
                <a:solidFill>
                  <a:schemeClr val="tx1"/>
                </a:solidFill>
                <a:latin typeface="Sakkal Majalla" panose="02000000000000000000" pitchFamily="2" charset="-78"/>
                <a:cs typeface="Sakkal Majalla" panose="02000000000000000000" pitchFamily="2" charset="-78"/>
              </a:rPr>
              <a:t>to measure </a:t>
            </a:r>
            <a:r>
              <a:rPr lang="en-US" dirty="0">
                <a:solidFill>
                  <a:schemeClr val="tx1"/>
                </a:solidFill>
                <a:latin typeface="Sakkal Majalla" panose="02000000000000000000" pitchFamily="2" charset="-78"/>
                <a:cs typeface="Sakkal Majalla" panose="02000000000000000000" pitchFamily="2" charset="-78"/>
              </a:rPr>
              <a:t>the impact of training and the suitability of the training programs implemented </a:t>
            </a:r>
            <a:r>
              <a:rPr lang="en-US" dirty="0" smtClean="0">
                <a:solidFill>
                  <a:schemeClr val="tx1"/>
                </a:solidFill>
                <a:latin typeface="Sakkal Majalla" panose="02000000000000000000" pitchFamily="2" charset="-78"/>
                <a:cs typeface="Sakkal Majalla" panose="02000000000000000000" pitchFamily="2" charset="-78"/>
              </a:rPr>
              <a:t>with </a:t>
            </a:r>
            <a:r>
              <a:rPr lang="en-US" dirty="0">
                <a:solidFill>
                  <a:schemeClr val="tx1"/>
                </a:solidFill>
                <a:latin typeface="Sakkal Majalla" panose="02000000000000000000" pitchFamily="2" charset="-78"/>
                <a:cs typeface="Sakkal Majalla" panose="02000000000000000000" pitchFamily="2" charset="-78"/>
              </a:rPr>
              <a:t>the training plans and needs of the target </a:t>
            </a:r>
            <a:r>
              <a:rPr lang="en-US" dirty="0" smtClean="0">
                <a:solidFill>
                  <a:schemeClr val="tx1"/>
                </a:solidFill>
                <a:latin typeface="Sakkal Majalla" panose="02000000000000000000" pitchFamily="2" charset="-78"/>
                <a:cs typeface="Sakkal Majalla" panose="02000000000000000000" pitchFamily="2" charset="-78"/>
              </a:rPr>
              <a:t>employees.</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p:cNvSpPr/>
          <p:nvPr/>
        </p:nvSpPr>
        <p:spPr>
          <a:xfrm>
            <a:off x="4103717" y="358891"/>
            <a:ext cx="6539489" cy="707886"/>
          </a:xfrm>
          <a:prstGeom prst="rect">
            <a:avLst/>
          </a:prstGeom>
        </p:spPr>
        <p:txBody>
          <a:bodyPr wrap="square">
            <a:spAutoFit/>
          </a:bodyPr>
          <a:lstStyle/>
          <a:p>
            <a:pPr algn="ctr"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relevance of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executed training </a:t>
            </a: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programs to the training needs according to the results of training effectiveness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survey</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7" name="Rectangle 16"/>
          <p:cNvSpPr/>
          <p:nvPr/>
        </p:nvSpPr>
        <p:spPr>
          <a:xfrm>
            <a:off x="412370" y="3814522"/>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8" name="Table 17"/>
          <p:cNvGraphicFramePr>
            <a:graphicFrameLocks noGrp="1"/>
          </p:cNvGraphicFramePr>
          <p:nvPr>
            <p:extLst>
              <p:ext uri="{D42A27DB-BD31-4B8C-83A1-F6EECF244321}">
                <p14:modId xmlns:p14="http://schemas.microsoft.com/office/powerpoint/2010/main" val="2138588348"/>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2642055681"/>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493597820"/>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1" name="Content Placeholder 9"/>
          <p:cNvGraphicFramePr>
            <a:graphicFrameLocks/>
          </p:cNvGraphicFramePr>
          <p:nvPr>
            <p:extLst>
              <p:ext uri="{D42A27DB-BD31-4B8C-83A1-F6EECF244321}">
                <p14:modId xmlns:p14="http://schemas.microsoft.com/office/powerpoint/2010/main" val="1431086467"/>
              </p:ext>
            </p:extLst>
          </p:nvPr>
        </p:nvGraphicFramePr>
        <p:xfrm>
          <a:off x="489644" y="4673172"/>
          <a:ext cx="10526663" cy="1280160"/>
        </p:xfrm>
        <a:graphic>
          <a:graphicData uri="http://schemas.openxmlformats.org/drawingml/2006/table">
            <a:tbl>
              <a:tblPr firstRow="1" bandRow="1">
                <a:tableStyleId>{5C22544A-7EE6-4342-B048-85BDC9FD1C3A}</a:tableStyleId>
              </a:tblPr>
              <a:tblGrid>
                <a:gridCol w="5305849"/>
                <a:gridCol w="5220814"/>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the</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executed training programs which</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suit the training needs of the targeted employees (based on the effectiveness</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of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 the training survey results)</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tx1"/>
                          </a:solidFill>
                          <a:effectLst/>
                          <a:latin typeface="Sakkal Majalla" panose="02000000000000000000" pitchFamily="2" charset="-78"/>
                          <a:ea typeface="+mn-ea"/>
                          <a:cs typeface="Sakkal Majalla" panose="02000000000000000000" pitchFamily="2" charset="-78"/>
                        </a:rPr>
                        <a:t>Total number of training programs executed in the entity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5313071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558092" y="6389184"/>
            <a:ext cx="501543"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41</a:t>
            </a:fld>
            <a:endParaRPr lang="en-US" dirty="0">
              <a:solidFill>
                <a:schemeClr val="bg1"/>
              </a:solidFill>
            </a:endParaRPr>
          </a:p>
        </p:txBody>
      </p:sp>
      <p:sp>
        <p:nvSpPr>
          <p:cNvPr id="4" name="Round Same Side Corner Rectangle 3"/>
          <p:cNvSpPr/>
          <p:nvPr/>
        </p:nvSpPr>
        <p:spPr>
          <a:xfrm>
            <a:off x="3992451" y="578495"/>
            <a:ext cx="6792425"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1576" y="2615824"/>
            <a:ext cx="10995000" cy="119869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the </a:t>
            </a:r>
            <a:r>
              <a:rPr lang="en-US" dirty="0" smtClean="0">
                <a:solidFill>
                  <a:schemeClr val="tx1"/>
                </a:solidFill>
                <a:latin typeface="Sakkal Majalla" panose="02000000000000000000" pitchFamily="2" charset="-78"/>
                <a:cs typeface="Sakkal Majalla" panose="02000000000000000000" pitchFamily="2" charset="-78"/>
              </a:rPr>
              <a:t>usage </a:t>
            </a:r>
            <a:r>
              <a:rPr lang="en-US" dirty="0">
                <a:solidFill>
                  <a:schemeClr val="tx1"/>
                </a:solidFill>
                <a:latin typeface="Sakkal Majalla" panose="02000000000000000000" pitchFamily="2" charset="-78"/>
                <a:cs typeface="Sakkal Majalla" panose="02000000000000000000" pitchFamily="2" charset="-78"/>
              </a:rPr>
              <a:t>of </a:t>
            </a:r>
            <a:r>
              <a:rPr lang="en-US" dirty="0" smtClean="0">
                <a:solidFill>
                  <a:schemeClr val="tx1"/>
                </a:solidFill>
                <a:latin typeface="Sakkal Majalla" panose="02000000000000000000" pitchFamily="2" charset="-78"/>
                <a:cs typeface="Sakkal Majalla" panose="02000000000000000000" pitchFamily="2" charset="-78"/>
              </a:rPr>
              <a:t>different training methods identified in the approved  training and development guidance in the </a:t>
            </a:r>
            <a:r>
              <a:rPr lang="en-US" dirty="0">
                <a:solidFill>
                  <a:schemeClr val="tx1"/>
                </a:solidFill>
                <a:latin typeface="Sakkal Majalla" panose="02000000000000000000" pitchFamily="2" charset="-78"/>
                <a:cs typeface="Sakkal Majalla" panose="02000000000000000000" pitchFamily="2" charset="-78"/>
              </a:rPr>
              <a:t>federal </a:t>
            </a:r>
            <a:r>
              <a:rPr lang="en-US" dirty="0" smtClean="0">
                <a:solidFill>
                  <a:schemeClr val="tx1"/>
                </a:solidFill>
                <a:latin typeface="Sakkal Majalla" panose="02000000000000000000" pitchFamily="2" charset="-78"/>
                <a:cs typeface="Sakkal Majalla" panose="02000000000000000000" pitchFamily="2" charset="-78"/>
              </a:rPr>
              <a:t>government, </a:t>
            </a:r>
            <a:r>
              <a:rPr lang="en-US" dirty="0">
                <a:solidFill>
                  <a:schemeClr val="tx1"/>
                </a:solidFill>
                <a:latin typeface="Sakkal Majalla" panose="02000000000000000000" pitchFamily="2" charset="-78"/>
                <a:cs typeface="Sakkal Majalla" panose="02000000000000000000" pitchFamily="2" charset="-78"/>
              </a:rPr>
              <a:t>which will raise the </a:t>
            </a:r>
            <a:r>
              <a:rPr lang="en-US" dirty="0" smtClean="0">
                <a:solidFill>
                  <a:schemeClr val="tx1"/>
                </a:solidFill>
                <a:latin typeface="Sakkal Majalla" panose="02000000000000000000" pitchFamily="2" charset="-78"/>
                <a:cs typeface="Sakkal Majalla" panose="02000000000000000000" pitchFamily="2" charset="-78"/>
              </a:rPr>
              <a:t>workforce performance to achieve the entity’s current and future objectives. </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p:cNvSpPr/>
          <p:nvPr/>
        </p:nvSpPr>
        <p:spPr>
          <a:xfrm>
            <a:off x="4726399" y="584903"/>
            <a:ext cx="5687776" cy="461665"/>
          </a:xfrm>
          <a:prstGeom prst="rect">
            <a:avLst/>
          </a:prstGeom>
        </p:spPr>
        <p:txBody>
          <a:bodyPr wrap="none">
            <a:spAutoFit/>
          </a:bodyPr>
          <a:lstStyle/>
          <a:p>
            <a:pP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the usage of different trainings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6" name="Rectangle 15"/>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7" name="Rectangle 16"/>
          <p:cNvSpPr/>
          <p:nvPr/>
        </p:nvSpPr>
        <p:spPr>
          <a:xfrm>
            <a:off x="412370" y="3917554"/>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8" name="Content Placeholder 9"/>
          <p:cNvGraphicFramePr>
            <a:graphicFrameLocks/>
          </p:cNvGraphicFramePr>
          <p:nvPr>
            <p:extLst>
              <p:ext uri="{D42A27DB-BD31-4B8C-83A1-F6EECF244321}">
                <p14:modId xmlns:p14="http://schemas.microsoft.com/office/powerpoint/2010/main" val="1926948888"/>
              </p:ext>
            </p:extLst>
          </p:nvPr>
        </p:nvGraphicFramePr>
        <p:xfrm>
          <a:off x="489644" y="4673172"/>
          <a:ext cx="10526663" cy="1280160"/>
        </p:xfrm>
        <a:graphic>
          <a:graphicData uri="http://schemas.openxmlformats.org/drawingml/2006/table">
            <a:tbl>
              <a:tblPr firstRow="1" bandRow="1">
                <a:tableStyleId>{5C22544A-7EE6-4342-B048-85BDC9FD1C3A}</a:tableStyleId>
              </a:tblPr>
              <a:tblGrid>
                <a:gridCol w="5305849"/>
                <a:gridCol w="5220814"/>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Sakkal Majalla" panose="02000000000000000000" pitchFamily="2" charset="-78"/>
                          <a:ea typeface="+mn-ea"/>
                          <a:cs typeface="Sakkal Majalla" panose="02000000000000000000" pitchFamily="2" charset="-78"/>
                        </a:rPr>
                        <a:t>Number of the used training methods </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b="1" dirty="0" smtClean="0">
                          <a:solidFill>
                            <a:schemeClr val="tx1"/>
                          </a:solidFill>
                          <a:latin typeface="Sakkal Majalla" panose="02000000000000000000" pitchFamily="2" charset="-78"/>
                          <a:cs typeface="Sakkal Majalla" panose="02000000000000000000" pitchFamily="2" charset="-78"/>
                        </a:rPr>
                        <a:t>Total</a:t>
                      </a:r>
                      <a:r>
                        <a:rPr lang="en-US" b="1" baseline="0" dirty="0" smtClean="0">
                          <a:solidFill>
                            <a:schemeClr val="tx1"/>
                          </a:solidFill>
                          <a:latin typeface="Sakkal Majalla" panose="02000000000000000000" pitchFamily="2" charset="-78"/>
                          <a:cs typeface="Sakkal Majalla" panose="02000000000000000000" pitchFamily="2" charset="-78"/>
                        </a:rPr>
                        <a:t> number of the training methods identified in the approved </a:t>
                      </a:r>
                      <a:r>
                        <a:rPr lang="en-US" b="1" dirty="0" smtClean="0">
                          <a:solidFill>
                            <a:schemeClr val="tx1"/>
                          </a:solidFill>
                          <a:latin typeface="Sakkal Majalla" panose="02000000000000000000" pitchFamily="2" charset="-78"/>
                          <a:cs typeface="Sakkal Majalla" panose="02000000000000000000" pitchFamily="2" charset="-78"/>
                        </a:rPr>
                        <a:t>the training and development</a:t>
                      </a:r>
                      <a:r>
                        <a:rPr lang="en-US" b="1" baseline="0" dirty="0" smtClean="0">
                          <a:solidFill>
                            <a:schemeClr val="tx1"/>
                          </a:solidFill>
                          <a:latin typeface="Sakkal Majalla" panose="02000000000000000000" pitchFamily="2" charset="-78"/>
                          <a:cs typeface="Sakkal Majalla" panose="02000000000000000000" pitchFamily="2" charset="-78"/>
                        </a:rPr>
                        <a:t> guidance/module in the federal government (8 training methods)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1738003613"/>
              </p:ext>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263026769"/>
              </p:ext>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3449809107"/>
              </p:ext>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Tree>
    <p:extLst>
      <p:ext uri="{BB962C8B-B14F-4D97-AF65-F5344CB8AC3E}">
        <p14:creationId xmlns:p14="http://schemas.microsoft.com/office/powerpoint/2010/main" val="3409172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0218" y="6480994"/>
            <a:ext cx="463120" cy="365125"/>
          </a:xfrm>
          <a:solidFill>
            <a:srgbClr val="B68A35"/>
          </a:solidFill>
        </p:spPr>
        <p:txBody>
          <a:bodyPr/>
          <a:lstStyle/>
          <a:p>
            <a:pPr algn="ctr"/>
            <a:fld id="{56427F38-63A5-4D63-9399-D970397CA46A}" type="slidenum">
              <a:rPr lang="en-US" smtClean="0">
                <a:solidFill>
                  <a:schemeClr val="bg1"/>
                </a:solidFill>
              </a:rPr>
              <a:pPr algn="ctr"/>
              <a:t>42</a:t>
            </a:fld>
            <a:endParaRPr lang="en-US" dirty="0">
              <a:solidFill>
                <a:schemeClr val="bg1"/>
              </a:solidFill>
            </a:endParaRPr>
          </a:p>
        </p:txBody>
      </p:sp>
      <p:sp>
        <p:nvSpPr>
          <p:cNvPr id="3" name="TextBox 2"/>
          <p:cNvSpPr txBox="1"/>
          <p:nvPr/>
        </p:nvSpPr>
        <p:spPr>
          <a:xfrm>
            <a:off x="3747370" y="1028703"/>
            <a:ext cx="5436369"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AE" b="1" dirty="0" smtClean="0">
                <a:solidFill>
                  <a:prstClr val="white"/>
                </a:solidFill>
                <a:latin typeface="Sakkal Majalla" panose="02000000000000000000" pitchFamily="2" charset="-78"/>
                <a:cs typeface="Sakkal Majalla" panose="02000000000000000000" pitchFamily="2" charset="-78"/>
              </a:rPr>
              <a:t>نسبة </a:t>
            </a:r>
            <a:r>
              <a:rPr lang="ar-AE" b="1" dirty="0">
                <a:solidFill>
                  <a:prstClr val="white"/>
                </a:solidFill>
                <a:latin typeface="Sakkal Majalla" panose="02000000000000000000" pitchFamily="2" charset="-78"/>
                <a:cs typeface="Sakkal Majalla" panose="02000000000000000000" pitchFamily="2" charset="-78"/>
              </a:rPr>
              <a:t>المتدربين من إجمالي الموظفين</a:t>
            </a:r>
            <a:endParaRPr lang="en-US" b="1" dirty="0">
              <a:solidFill>
                <a:prstClr val="white"/>
              </a:solidFill>
              <a:latin typeface="Sakkal Majalla" panose="02000000000000000000" pitchFamily="2" charset="-78"/>
              <a:cs typeface="Sakkal Majalla" panose="02000000000000000000" pitchFamily="2" charset="-78"/>
            </a:endParaRPr>
          </a:p>
        </p:txBody>
      </p:sp>
      <p:graphicFrame>
        <p:nvGraphicFramePr>
          <p:cNvPr id="5" name="Table 4"/>
          <p:cNvGraphicFramePr>
            <a:graphicFrameLocks noGrp="1"/>
          </p:cNvGraphicFramePr>
          <p:nvPr>
            <p:extLst/>
          </p:nvPr>
        </p:nvGraphicFramePr>
        <p:xfrm>
          <a:off x="5936492" y="2080409"/>
          <a:ext cx="6081310" cy="2072640"/>
        </p:xfrm>
        <a:graphic>
          <a:graphicData uri="http://schemas.openxmlformats.org/drawingml/2006/table">
            <a:tbl>
              <a:tblPr rtl="1" firstRow="1" bandRow="1">
                <a:tableStyleId>{5C22544A-7EE6-4342-B048-85BDC9FD1C3A}</a:tableStyleId>
              </a:tblPr>
              <a:tblGrid>
                <a:gridCol w="3937807"/>
                <a:gridCol w="2143503"/>
              </a:tblGrid>
              <a:tr h="268688">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en-US" sz="1400" b="1" dirty="0" smtClean="0">
                          <a:solidFill>
                            <a:schemeClr val="bg1"/>
                          </a:solidFill>
                          <a:latin typeface="Sakkal Majalla" panose="02000000000000000000" pitchFamily="2" charset="-78"/>
                          <a:cs typeface="Sakkal Majalla" panose="02000000000000000000" pitchFamily="2" charset="-78"/>
                        </a:rPr>
                        <a:t>The following shall be excluded from the indicator: </a:t>
                      </a: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Sakkal Majalla" panose="02000000000000000000" pitchFamily="2" charset="-78"/>
                          <a:cs typeface="Sakkal Majalla" panose="02000000000000000000" pitchFamily="2" charset="-78"/>
                        </a:rPr>
                        <a:t>The following shall be included in the indicator: </a:t>
                      </a: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253747">
                <a:tc>
                  <a:txBody>
                    <a:bodyPr/>
                    <a:lstStyle/>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Support or service category.</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Local Cadre.</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Temporary, daily salary or part time contracts.</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General services outsourcing contracts. </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Employees included in the ranks below 10</a:t>
                      </a:r>
                      <a:r>
                        <a:rPr lang="en-US" sz="1200" baseline="30000" dirty="0" smtClean="0">
                          <a:solidFill>
                            <a:prstClr val="black"/>
                          </a:solidFill>
                          <a:latin typeface="Sakkal Majalla" panose="02000000000000000000" pitchFamily="2" charset="-78"/>
                          <a:cs typeface="Sakkal Majalla" panose="02000000000000000000" pitchFamily="2" charset="-78"/>
                        </a:rPr>
                        <a:t>th</a:t>
                      </a:r>
                      <a:r>
                        <a:rPr lang="en-US" sz="1200" baseline="0" dirty="0" smtClean="0">
                          <a:solidFill>
                            <a:prstClr val="black"/>
                          </a:solidFill>
                          <a:latin typeface="Sakkal Majalla" panose="02000000000000000000" pitchFamily="2" charset="-78"/>
                          <a:cs typeface="Sakkal Majalla" panose="02000000000000000000" pitchFamily="2" charset="-78"/>
                        </a:rPr>
                        <a:t> rank</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Secondment, extensive summer vacancy, extensive sick leave, national service, appointments done in the last quarter of year. </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Resigned employees during year.</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General and specialized Cadre’s employees such as educational, diplomatic, medical and judicial Cadres. </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Employees appointed in accordance with the different full-time and special contracts, experts and consultants. </a:t>
                      </a:r>
                      <a:endParaRPr lang="ar-AE" sz="12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graphicFrame>
        <p:nvGraphicFramePr>
          <p:cNvPr id="7" name="Content Placeholder 11"/>
          <p:cNvGraphicFramePr>
            <a:graphicFrameLocks/>
          </p:cNvGraphicFramePr>
          <p:nvPr>
            <p:extLst/>
          </p:nvPr>
        </p:nvGraphicFramePr>
        <p:xfrm>
          <a:off x="5925475" y="5045759"/>
          <a:ext cx="6092327" cy="1431313"/>
        </p:xfrm>
        <a:graphic>
          <a:graphicData uri="http://schemas.openxmlformats.org/drawingml/2006/table">
            <a:tbl>
              <a:tblPr rtl="1" firstRow="1" bandRow="1">
                <a:tableStyleId>{5C22544A-7EE6-4342-B048-85BDC9FD1C3A}</a:tableStyleId>
              </a:tblPr>
              <a:tblGrid>
                <a:gridCol w="5398661"/>
                <a:gridCol w="693666"/>
              </a:tblGrid>
              <a:tr h="235925">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Equation</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400" b="1" dirty="0" smtClean="0">
                          <a:solidFill>
                            <a:schemeClr val="bg1"/>
                          </a:solidFill>
                          <a:latin typeface="Sakkal Majalla" panose="02000000000000000000" pitchFamily="2" charset="-78"/>
                          <a:cs typeface="Sakkal Majalla" panose="02000000000000000000" pitchFamily="2" charset="-78"/>
                        </a:rPr>
                        <a:t>Half</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94024">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Sakkal Majalla" panose="02000000000000000000" pitchFamily="2" charset="-78"/>
                          <a:ea typeface="+mn-ea"/>
                          <a:cs typeface="Sakkal Majalla" panose="02000000000000000000" pitchFamily="2" charset="-78"/>
                        </a:rPr>
                        <a:t>Number of employees in the approved occupational categories who received training during the measurement period (cumulative without repetition) during the first half/ Total number of employees targeted in training in the approved occupational categories in the first half × 100</a:t>
                      </a:r>
                      <a:endParaRPr lang="ar-AE" sz="7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en-US" sz="1200" b="1" dirty="0" smtClean="0">
                          <a:latin typeface="Sakkal Majalla" panose="02000000000000000000" pitchFamily="2" charset="-78"/>
                          <a:cs typeface="Sakkal Majalla" panose="02000000000000000000" pitchFamily="2" charset="-78"/>
                        </a:rPr>
                        <a:t>First</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48643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Sakkal Majalla" panose="02000000000000000000" pitchFamily="2" charset="-78"/>
                          <a:ea typeface="+mn-ea"/>
                          <a:cs typeface="Sakkal Majalla" panose="02000000000000000000" pitchFamily="2" charset="-78"/>
                        </a:rPr>
                        <a:t>Number of employees who received training during the year (without repetition) / Total number of employees targeted in training in the approved occupational categories at the end of the year x 100</a:t>
                      </a:r>
                      <a:endParaRPr lang="ar-AE" sz="7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en-US" sz="1200" b="1" dirty="0" smtClean="0">
                          <a:latin typeface="Sakkal Majalla" panose="02000000000000000000" pitchFamily="2" charset="-78"/>
                          <a:cs typeface="Sakkal Majalla" panose="02000000000000000000" pitchFamily="2" charset="-78"/>
                        </a:rPr>
                        <a:t>Second</a:t>
                      </a:r>
                      <a:endParaRPr lang="en-US" sz="1200" b="1" dirty="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8" name="Content Placeholder 9"/>
          <p:cNvGraphicFramePr>
            <a:graphicFrameLocks/>
          </p:cNvGraphicFramePr>
          <p:nvPr>
            <p:extLst>
              <p:ext uri="{D42A27DB-BD31-4B8C-83A1-F6EECF244321}">
                <p14:modId xmlns:p14="http://schemas.microsoft.com/office/powerpoint/2010/main" val="4022271728"/>
              </p:ext>
            </p:extLst>
          </p:nvPr>
        </p:nvGraphicFramePr>
        <p:xfrm>
          <a:off x="5925475" y="4120635"/>
          <a:ext cx="6092327" cy="946803"/>
        </p:xfrm>
        <a:graphic>
          <a:graphicData uri="http://schemas.openxmlformats.org/drawingml/2006/table">
            <a:tbl>
              <a:tblPr rtl="1" firstRow="1" bandRow="1">
                <a:tableStyleId>{5C22544A-7EE6-4342-B048-85BDC9FD1C3A}</a:tableStyleId>
              </a:tblPr>
              <a:tblGrid>
                <a:gridCol w="2904626"/>
                <a:gridCol w="3187701"/>
              </a:tblGrid>
              <a:tr h="305420">
                <a:tc>
                  <a:txBody>
                    <a:bodyPr/>
                    <a:lstStyle/>
                    <a:p>
                      <a:pPr algn="ctr"/>
                      <a:r>
                        <a:rPr lang="en-US" sz="1400" b="0" kern="1200" dirty="0" smtClean="0">
                          <a:solidFill>
                            <a:schemeClr val="lt1"/>
                          </a:solidFill>
                          <a:effectLst/>
                          <a:latin typeface="Sakkal Majalla" panose="02000000000000000000" pitchFamily="2" charset="-78"/>
                          <a:ea typeface="+mn-ea"/>
                          <a:cs typeface="Sakkal Majalla" panose="02000000000000000000" pitchFamily="2" charset="-78"/>
                        </a:rPr>
                        <a:t>Denominator</a:t>
                      </a:r>
                      <a:endParaRPr lang="en-US" sz="14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400" b="0" kern="1200" dirty="0" smtClean="0">
                          <a:solidFill>
                            <a:schemeClr val="lt1"/>
                          </a:solidFill>
                          <a:effectLst/>
                          <a:latin typeface="Sakkal Majalla" panose="02000000000000000000" pitchFamily="2" charset="-78"/>
                          <a:ea typeface="+mn-ea"/>
                          <a:cs typeface="Sakkal Majalla" panose="02000000000000000000" pitchFamily="2" charset="-78"/>
                        </a:rPr>
                        <a:t>Numerator </a:t>
                      </a:r>
                      <a:endParaRPr lang="en-US" sz="14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641383">
                <a:tc>
                  <a:txBody>
                    <a:bodyPr/>
                    <a:lstStyle/>
                    <a:p>
                      <a:pPr marL="0" marR="0" lvl="0" indent="0" algn="l" defTabSz="914400" rtl="1"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rPr>
                        <a:t>Total number of employees planned to be trained in the approved </a:t>
                      </a:r>
                      <a:r>
                        <a:rPr lang="en-US" sz="1200" b="0" i="0" u="none" strike="noStrike" dirty="0" smtClean="0">
                          <a:solidFill>
                            <a:srgbClr val="000000"/>
                          </a:solidFill>
                          <a:effectLst/>
                          <a:latin typeface="Sakkal Majalla" panose="02000000000000000000" pitchFamily="2" charset="-78"/>
                          <a:cs typeface="Sakkal Majalla" panose="02000000000000000000" pitchFamily="2" charset="-78"/>
                        </a:rPr>
                        <a:t>occupational categories at the end of calculation period*</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l" rtl="1"/>
                      <a:r>
                        <a:rPr lang="en-US" sz="1200" b="0" i="0" u="none" strike="noStrike" dirty="0" smtClean="0">
                          <a:solidFill>
                            <a:srgbClr val="000000"/>
                          </a:solidFill>
                          <a:effectLst/>
                          <a:latin typeface="Sakkal Majalla" panose="02000000000000000000" pitchFamily="2" charset="-78"/>
                          <a:cs typeface="Sakkal Majalla" panose="02000000000000000000" pitchFamily="2" charset="-78"/>
                        </a:rPr>
                        <a:t>Number of employees within the approved occupational categories who received training during the calculation period (accumulative with </a:t>
                      </a:r>
                      <a:r>
                        <a:rPr lang="en-US" sz="1200" b="1" i="0" u="sng" strike="noStrike" dirty="0" smtClean="0">
                          <a:solidFill>
                            <a:srgbClr val="000000"/>
                          </a:solidFill>
                          <a:effectLst/>
                          <a:latin typeface="Sakkal Majalla" panose="02000000000000000000" pitchFamily="2" charset="-78"/>
                          <a:cs typeface="Sakkal Majalla" panose="02000000000000000000" pitchFamily="2" charset="-78"/>
                        </a:rPr>
                        <a:t>no repeated frequency</a:t>
                      </a:r>
                      <a:r>
                        <a:rPr lang="en-US" sz="1200" b="0" i="0" u="none" strike="noStrike" dirty="0" smtClean="0">
                          <a:solidFill>
                            <a:srgbClr val="000000"/>
                          </a:solidFill>
                          <a:effectLst/>
                          <a:latin typeface="Sakkal Majalla" panose="02000000000000000000" pitchFamily="2" charset="-78"/>
                          <a:cs typeface="Sakkal Majalla" panose="02000000000000000000" pitchFamily="2" charset="-78"/>
                        </a:rPr>
                        <a:t>)</a:t>
                      </a:r>
                      <a:endParaRPr lang="en-US" sz="12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TextBox 12"/>
          <p:cNvSpPr txBox="1"/>
          <p:nvPr/>
        </p:nvSpPr>
        <p:spPr>
          <a:xfrm>
            <a:off x="108897" y="6164792"/>
            <a:ext cx="5786651" cy="523220"/>
          </a:xfrm>
          <a:prstGeom prst="rect">
            <a:avLst/>
          </a:prstGeom>
          <a:noFill/>
        </p:spPr>
        <p:txBody>
          <a:bodyPr wrap="square" rtlCol="0">
            <a:spAutoFit/>
          </a:bodyPr>
          <a:lstStyle/>
          <a:p>
            <a:r>
              <a:rPr lang="en-US" sz="1400" dirty="0">
                <a:latin typeface="Sakkal Majalla" panose="02000000000000000000" pitchFamily="2" charset="-78"/>
                <a:cs typeface="Sakkal Majalla" panose="02000000000000000000" pitchFamily="2" charset="-78"/>
              </a:rPr>
              <a:t>* Total number of employees targeted </a:t>
            </a:r>
            <a:r>
              <a:rPr lang="en-US" sz="1400" dirty="0" smtClean="0">
                <a:latin typeface="Sakkal Majalla" panose="02000000000000000000" pitchFamily="2" charset="-78"/>
                <a:cs typeface="Sakkal Majalla" panose="02000000000000000000" pitchFamily="2" charset="-78"/>
              </a:rPr>
              <a:t>in </a:t>
            </a:r>
            <a:r>
              <a:rPr lang="en-US" sz="1400" dirty="0">
                <a:latin typeface="Sakkal Majalla" panose="02000000000000000000" pitchFamily="2" charset="-78"/>
                <a:cs typeface="Sakkal Majalla" panose="02000000000000000000" pitchFamily="2" charset="-78"/>
              </a:rPr>
              <a:t>training </a:t>
            </a:r>
            <a:r>
              <a:rPr lang="en-US" sz="1400" dirty="0" smtClean="0">
                <a:latin typeface="Sakkal Majalla" panose="02000000000000000000" pitchFamily="2" charset="-78"/>
                <a:cs typeface="Sakkal Majalla" panose="02000000000000000000" pitchFamily="2" charset="-78"/>
              </a:rPr>
              <a:t>is  </a:t>
            </a:r>
            <a:r>
              <a:rPr lang="en-US" sz="1400" dirty="0">
                <a:latin typeface="Sakkal Majalla" panose="02000000000000000000" pitchFamily="2" charset="-78"/>
                <a:cs typeface="Sakkal Majalla" panose="02000000000000000000" pitchFamily="2" charset="-78"/>
              </a:rPr>
              <a:t>the total number of employees targeted based on the classifications listed in the table showing the categories covered by the indicator measurement</a:t>
            </a:r>
          </a:p>
        </p:txBody>
      </p:sp>
      <p:sp>
        <p:nvSpPr>
          <p:cNvPr id="18" name="Round Same Side Corner Rectangle 17"/>
          <p:cNvSpPr/>
          <p:nvPr/>
        </p:nvSpPr>
        <p:spPr>
          <a:xfrm>
            <a:off x="5518838" y="565561"/>
            <a:ext cx="4463357"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H="1">
            <a:off x="0" y="988567"/>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46807" y="598631"/>
            <a:ext cx="2488182" cy="461665"/>
          </a:xfrm>
          <a:prstGeom prst="rect">
            <a:avLst/>
          </a:prstGeom>
        </p:spPr>
        <p:txBody>
          <a:bodyPr wrap="none">
            <a:spAutoFit/>
          </a:bodyPr>
          <a:lstStyle/>
          <a:p>
            <a:pPr fontAlgn="base">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Trainees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1" name="Table 20"/>
          <p:cNvGraphicFramePr>
            <a:graphicFrameLocks noGrp="1"/>
          </p:cNvGraphicFramePr>
          <p:nvPr>
            <p:extLst/>
          </p:nvPr>
        </p:nvGraphicFramePr>
        <p:xfrm>
          <a:off x="10934784" y="1062693"/>
          <a:ext cx="1083017" cy="933927"/>
        </p:xfrm>
        <a:graphic>
          <a:graphicData uri="http://schemas.openxmlformats.org/drawingml/2006/table">
            <a:tbl>
              <a:tblPr firstRow="1" bandRow="1">
                <a:tableStyleId>{5C22544A-7EE6-4342-B048-85BDC9FD1C3A}</a:tableStyleId>
              </a:tblPr>
              <a:tblGrid>
                <a:gridCol w="1083017"/>
              </a:tblGrid>
              <a:tr h="446672">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415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Simi-Annually</a:t>
                      </a:r>
                      <a:endParaRPr lang="ar-AE"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2" name="Table 21"/>
          <p:cNvGraphicFramePr>
            <a:graphicFrameLocks noGrp="1"/>
          </p:cNvGraphicFramePr>
          <p:nvPr>
            <p:extLst/>
          </p:nvPr>
        </p:nvGraphicFramePr>
        <p:xfrm>
          <a:off x="9682399" y="1062795"/>
          <a:ext cx="1166465" cy="955944"/>
        </p:xfrm>
        <a:graphic>
          <a:graphicData uri="http://schemas.openxmlformats.org/drawingml/2006/table">
            <a:tbl>
              <a:tblPr firstRow="1" bandRow="1">
                <a:tableStyleId>{5C22544A-7EE6-4342-B048-85BDC9FD1C3A}</a:tableStyleId>
              </a:tblPr>
              <a:tblGrid>
                <a:gridCol w="1166465"/>
              </a:tblGrid>
              <a:tr h="424553">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4377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400" b="0"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400" b="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3" name="Table 22"/>
          <p:cNvGraphicFramePr>
            <a:graphicFrameLocks noGrp="1"/>
          </p:cNvGraphicFramePr>
          <p:nvPr>
            <p:extLst/>
          </p:nvPr>
        </p:nvGraphicFramePr>
        <p:xfrm>
          <a:off x="8453653" y="1062453"/>
          <a:ext cx="1115344" cy="935183"/>
        </p:xfrm>
        <a:graphic>
          <a:graphicData uri="http://schemas.openxmlformats.org/drawingml/2006/table">
            <a:tbl>
              <a:tblPr firstRow="1" bandRow="1">
                <a:tableStyleId>{5C22544A-7EE6-4342-B048-85BDC9FD1C3A}</a:tableStyleId>
              </a:tblPr>
              <a:tblGrid>
                <a:gridCol w="1115344"/>
              </a:tblGrid>
              <a:tr h="499449">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4170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endParaRPr lang="en-US" sz="1600" b="0"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4" name="Rectangle 23"/>
          <p:cNvSpPr/>
          <p:nvPr/>
        </p:nvSpPr>
        <p:spPr>
          <a:xfrm>
            <a:off x="199245" y="1463958"/>
            <a:ext cx="5319593" cy="3293209"/>
          </a:xfrm>
          <a:prstGeom prst="rect">
            <a:avLst/>
          </a:prstGeom>
        </p:spPr>
        <p:txBody>
          <a:bodyPr wrap="square">
            <a:spAutoFit/>
          </a:bodyPr>
          <a:lstStyle/>
          <a:p>
            <a:pPr marL="285750" indent="-285750">
              <a:buBlip>
                <a:blip r:embed="rId2"/>
              </a:buBlip>
            </a:pPr>
            <a:r>
              <a:rPr lang="en-US" sz="1600" dirty="0">
                <a:latin typeface="Sakkal Majalla" panose="02000000000000000000" pitchFamily="2" charset="-78"/>
                <a:cs typeface="Sakkal Majalla" panose="02000000000000000000" pitchFamily="2" charset="-78"/>
              </a:rPr>
              <a:t>This indicator measures the percentage of employees trained in the federal </a:t>
            </a:r>
            <a:r>
              <a:rPr lang="en-US" sz="1600" dirty="0" smtClean="0">
                <a:latin typeface="Sakkal Majalla" panose="02000000000000000000" pitchFamily="2" charset="-78"/>
                <a:cs typeface="Sakkal Majalla" panose="02000000000000000000" pitchFamily="2" charset="-78"/>
              </a:rPr>
              <a:t>entities. </a:t>
            </a:r>
            <a:r>
              <a:rPr lang="en-US" sz="1600" dirty="0">
                <a:latin typeface="Sakkal Majalla" panose="02000000000000000000" pitchFamily="2" charset="-78"/>
                <a:cs typeface="Sakkal Majalla" panose="02000000000000000000" pitchFamily="2" charset="-78"/>
              </a:rPr>
              <a:t>It aims to determine the level of participation of employees in training programs of all kinds in order to improve the performance of employees and develop their knowledge, skills, abilities and empowerment, as required by the job requirements</a:t>
            </a:r>
            <a:r>
              <a:rPr lang="en-US" sz="1600" dirty="0" smtClean="0">
                <a:latin typeface="Sakkal Majalla" panose="02000000000000000000" pitchFamily="2" charset="-78"/>
                <a:cs typeface="Sakkal Majalla" panose="02000000000000000000" pitchFamily="2" charset="-78"/>
              </a:rPr>
              <a:t>.</a:t>
            </a:r>
          </a:p>
          <a:p>
            <a:pPr marL="285750" indent="-285750">
              <a:buBlip>
                <a:blip r:embed="rId2"/>
              </a:buBlip>
            </a:pPr>
            <a:r>
              <a:rPr lang="en-US" sz="1600" dirty="0">
                <a:latin typeface="Sakkal Majalla" panose="02000000000000000000" pitchFamily="2" charset="-78"/>
                <a:cs typeface="Sakkal Majalla" panose="02000000000000000000" pitchFamily="2" charset="-78"/>
              </a:rPr>
              <a:t>The term training program includes any type of training to be accredited in the training and development system either by attending a seminar, training program, workshop or other</a:t>
            </a:r>
            <a:r>
              <a:rPr lang="en-US" sz="1600" dirty="0" smtClean="0">
                <a:latin typeface="Sakkal Majalla" panose="02000000000000000000" pitchFamily="2" charset="-78"/>
                <a:cs typeface="Sakkal Majalla" panose="02000000000000000000" pitchFamily="2" charset="-78"/>
              </a:rPr>
              <a:t>.</a:t>
            </a:r>
          </a:p>
          <a:p>
            <a:pPr marL="285750" indent="-285750">
              <a:buBlip>
                <a:blip r:embed="rId2"/>
              </a:buBlip>
            </a:pPr>
            <a:r>
              <a:rPr lang="en-US" sz="1600" dirty="0">
                <a:latin typeface="Sakkal Majalla" panose="02000000000000000000" pitchFamily="2" charset="-78"/>
                <a:cs typeface="Sakkal Majalla" panose="02000000000000000000" pitchFamily="2" charset="-78"/>
              </a:rPr>
              <a:t>The participation of the employee in the attendance of the training and development programs is counted as one time (for one employee without repetition throughout the year) regardless of the repeated participation in the training in all </a:t>
            </a:r>
            <a:r>
              <a:rPr lang="en-US" sz="1600" dirty="0" smtClean="0">
                <a:latin typeface="Sakkal Majalla" panose="02000000000000000000" pitchFamily="2" charset="-78"/>
                <a:cs typeface="Sakkal Majalla" panose="02000000000000000000" pitchFamily="2" charset="-78"/>
              </a:rPr>
              <a:t>forms</a:t>
            </a:r>
            <a:r>
              <a:rPr lang="en-US" sz="1600" dirty="0">
                <a:latin typeface="Sakkal Majalla" panose="02000000000000000000" pitchFamily="2" charset="-78"/>
                <a:cs typeface="Sakkal Majalla" panose="02000000000000000000" pitchFamily="2" charset="-78"/>
              </a:rPr>
              <a:t>. The aim of the indicator is to measure the participation of employees from the total target of the system.</a:t>
            </a:r>
          </a:p>
        </p:txBody>
      </p:sp>
      <p:sp>
        <p:nvSpPr>
          <p:cNvPr id="25" name="Rectangle 24"/>
          <p:cNvSpPr/>
          <p:nvPr/>
        </p:nvSpPr>
        <p:spPr>
          <a:xfrm>
            <a:off x="191072" y="5231762"/>
            <a:ext cx="5327766" cy="830997"/>
          </a:xfrm>
          <a:prstGeom prst="rect">
            <a:avLst/>
          </a:prstGeom>
          <a:noFill/>
        </p:spPr>
        <p:txBody>
          <a:bodyPr wrap="square">
            <a:spAutoFit/>
          </a:bodyPr>
          <a:lstStyle/>
          <a:p>
            <a:pPr marL="285750" indent="-285750">
              <a:spcBef>
                <a:spcPct val="0"/>
              </a:spcBef>
              <a:spcAft>
                <a:spcPct val="35000"/>
              </a:spcAft>
              <a:buBlip>
                <a:blip r:embed="rId2"/>
              </a:buBlip>
            </a:pPr>
            <a:r>
              <a:rPr lang="en-US" sz="1600" dirty="0">
                <a:latin typeface="Sakkal Majalla" panose="02000000000000000000" pitchFamily="2" charset="-78"/>
                <a:cs typeface="Sakkal Majalla" panose="02000000000000000000" pitchFamily="2" charset="-78"/>
              </a:rPr>
              <a:t>This indicator is linked to another indicator, which is the average of the training hours. Therefore, the numbers collected in the two </a:t>
            </a:r>
            <a:r>
              <a:rPr lang="en-US" sz="1600" dirty="0" smtClean="0">
                <a:latin typeface="Sakkal Majalla" panose="02000000000000000000" pitchFamily="2" charset="-78"/>
                <a:cs typeface="Sakkal Majalla" panose="02000000000000000000" pitchFamily="2" charset="-78"/>
              </a:rPr>
              <a:t>indicators </a:t>
            </a:r>
            <a:r>
              <a:rPr lang="en-US" sz="1600" dirty="0">
                <a:latin typeface="Sakkal Majalla" panose="02000000000000000000" pitchFamily="2" charset="-78"/>
                <a:cs typeface="Sakkal Majalla" panose="02000000000000000000" pitchFamily="2" charset="-78"/>
              </a:rPr>
              <a:t>must be taken into account so that there are no inconsistencies or </a:t>
            </a:r>
            <a:r>
              <a:rPr lang="en-US" sz="1600" dirty="0" smtClean="0">
                <a:latin typeface="Sakkal Majalla" panose="02000000000000000000" pitchFamily="2" charset="-78"/>
                <a:cs typeface="Sakkal Majalla" panose="02000000000000000000" pitchFamily="2" charset="-78"/>
              </a:rPr>
              <a:t>conflicts. </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26" name="Rectangle 25"/>
          <p:cNvSpPr/>
          <p:nvPr/>
        </p:nvSpPr>
        <p:spPr>
          <a:xfrm>
            <a:off x="226541" y="101289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7" name="Rectangle 26"/>
          <p:cNvSpPr/>
          <p:nvPr/>
        </p:nvSpPr>
        <p:spPr>
          <a:xfrm>
            <a:off x="5895548" y="1579907"/>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8" name="Rectangle 27"/>
          <p:cNvSpPr/>
          <p:nvPr/>
        </p:nvSpPr>
        <p:spPr>
          <a:xfrm>
            <a:off x="191072" y="4701717"/>
            <a:ext cx="64633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Note: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842911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54357" y="6505511"/>
            <a:ext cx="463120" cy="365125"/>
          </a:xfrm>
          <a:solidFill>
            <a:srgbClr val="B68A35"/>
          </a:solidFill>
        </p:spPr>
        <p:txBody>
          <a:bodyPr/>
          <a:lstStyle/>
          <a:p>
            <a:pPr algn="ctr"/>
            <a:fld id="{56427F38-63A5-4D63-9399-D970397CA46A}" type="slidenum">
              <a:rPr lang="en-US" smtClean="0">
                <a:solidFill>
                  <a:schemeClr val="bg1"/>
                </a:solidFill>
              </a:rPr>
              <a:pPr algn="ctr"/>
              <a:t>43</a:t>
            </a:fld>
            <a:endParaRPr lang="en-US">
              <a:solidFill>
                <a:schemeClr val="bg1"/>
              </a:solidFill>
            </a:endParaRPr>
          </a:p>
        </p:txBody>
      </p:sp>
      <p:sp>
        <p:nvSpPr>
          <p:cNvPr id="3" name="TextBox 2"/>
          <p:cNvSpPr txBox="1"/>
          <p:nvPr/>
        </p:nvSpPr>
        <p:spPr>
          <a:xfrm>
            <a:off x="3747370" y="1028703"/>
            <a:ext cx="5436369"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AE" b="1" dirty="0" smtClean="0">
                <a:solidFill>
                  <a:prstClr val="white"/>
                </a:solidFill>
                <a:latin typeface="Sakkal Majalla" panose="02000000000000000000" pitchFamily="2" charset="-78"/>
                <a:cs typeface="Sakkal Majalla" panose="02000000000000000000" pitchFamily="2" charset="-78"/>
              </a:rPr>
              <a:t>نسبة </a:t>
            </a:r>
            <a:r>
              <a:rPr lang="ar-AE" b="1" dirty="0">
                <a:solidFill>
                  <a:prstClr val="white"/>
                </a:solidFill>
                <a:latin typeface="Sakkal Majalla" panose="02000000000000000000" pitchFamily="2" charset="-78"/>
                <a:cs typeface="Sakkal Majalla" panose="02000000000000000000" pitchFamily="2" charset="-78"/>
              </a:rPr>
              <a:t>المتدربين من إجمالي الموظفين</a:t>
            </a:r>
            <a:endParaRPr lang="en-US" b="1" dirty="0">
              <a:solidFill>
                <a:prstClr val="white"/>
              </a:solidFill>
              <a:latin typeface="Sakkal Majalla" panose="02000000000000000000" pitchFamily="2" charset="-78"/>
              <a:cs typeface="Sakkal Majalla" panose="02000000000000000000" pitchFamily="2" charset="-78"/>
            </a:endParaRPr>
          </a:p>
        </p:txBody>
      </p:sp>
      <p:sp>
        <p:nvSpPr>
          <p:cNvPr id="18" name="Round Same Side Corner Rectangle 17"/>
          <p:cNvSpPr/>
          <p:nvPr/>
        </p:nvSpPr>
        <p:spPr>
          <a:xfrm>
            <a:off x="5518838" y="565561"/>
            <a:ext cx="4463357"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flipH="1">
            <a:off x="0" y="988567"/>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321877" y="546959"/>
            <a:ext cx="2539478" cy="487506"/>
          </a:xfrm>
          <a:prstGeom prst="rect">
            <a:avLst/>
          </a:prstGeom>
        </p:spPr>
        <p:txBody>
          <a:bodyPr wrap="none">
            <a:spAutoFit/>
          </a:bodyPr>
          <a:lstStyle/>
          <a:p>
            <a:pPr lvl="0" algn="r" rtl="1" fontAlgn="base">
              <a:lnSpc>
                <a:spcPct val="107000"/>
              </a:lnSpc>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Average Training hours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1" name="Table 20"/>
          <p:cNvGraphicFramePr>
            <a:graphicFrameLocks noGrp="1"/>
          </p:cNvGraphicFramePr>
          <p:nvPr>
            <p:extLst/>
          </p:nvPr>
        </p:nvGraphicFramePr>
        <p:xfrm>
          <a:off x="5991367" y="2081526"/>
          <a:ext cx="6030801" cy="2178211"/>
        </p:xfrm>
        <a:graphic>
          <a:graphicData uri="http://schemas.openxmlformats.org/drawingml/2006/table">
            <a:tbl>
              <a:tblPr rtl="1" firstRow="1" bandRow="1">
                <a:tableStyleId>{5C22544A-7EE6-4342-B048-85BDC9FD1C3A}</a:tableStyleId>
              </a:tblPr>
              <a:tblGrid>
                <a:gridCol w="3311305"/>
                <a:gridCol w="2719496"/>
              </a:tblGrid>
              <a:tr h="544553">
                <a:tc>
                  <a:txBody>
                    <a:bodyPr/>
                    <a:lstStyle/>
                    <a:p>
                      <a:pPr marL="0" marR="0" lvl="0" indent="0" algn="ctr" defTabSz="914400" rtl="1" eaLnBrk="1" fontAlgn="auto" latinLnBrk="0" hangingPunct="1">
                        <a:lnSpc>
                          <a:spcPct val="150000"/>
                        </a:lnSpc>
                        <a:spcBef>
                          <a:spcPts val="0"/>
                        </a:spcBef>
                        <a:spcAft>
                          <a:spcPts val="0"/>
                        </a:spcAft>
                        <a:buClrTx/>
                        <a:buSzTx/>
                        <a:buFontTx/>
                        <a:buNone/>
                        <a:tabLst/>
                        <a:defRPr/>
                      </a:pPr>
                      <a:r>
                        <a:rPr lang="en-US" sz="1400" b="1" dirty="0" smtClean="0">
                          <a:solidFill>
                            <a:schemeClr val="bg1"/>
                          </a:solidFill>
                          <a:latin typeface="Sakkal Majalla" panose="02000000000000000000" pitchFamily="2" charset="-78"/>
                          <a:cs typeface="Sakkal Majalla" panose="02000000000000000000" pitchFamily="2" charset="-78"/>
                        </a:rPr>
                        <a:t>The following shall be excluded from the indicator: </a:t>
                      </a: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Sakkal Majalla" panose="02000000000000000000" pitchFamily="2" charset="-78"/>
                          <a:cs typeface="Sakkal Majalla" panose="02000000000000000000" pitchFamily="2" charset="-78"/>
                        </a:rPr>
                        <a:t>The following shall be included in the indicator</a:t>
                      </a: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633658">
                <a:tc>
                  <a:txBody>
                    <a:bodyPr/>
                    <a:lstStyle/>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Support or service category.</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Local Cadre.</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Temporary and  part time contracts.</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Outsourcing contracts. </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Employees included in the ranks below 10</a:t>
                      </a:r>
                      <a:r>
                        <a:rPr lang="en-US" sz="1200" baseline="30000" dirty="0" smtClean="0">
                          <a:solidFill>
                            <a:prstClr val="black"/>
                          </a:solidFill>
                          <a:latin typeface="Sakkal Majalla" panose="02000000000000000000" pitchFamily="2" charset="-78"/>
                          <a:cs typeface="Sakkal Majalla" panose="02000000000000000000" pitchFamily="2" charset="-78"/>
                        </a:rPr>
                        <a:t>th</a:t>
                      </a:r>
                      <a:r>
                        <a:rPr lang="en-US" sz="1200" baseline="0" dirty="0" smtClean="0">
                          <a:solidFill>
                            <a:prstClr val="black"/>
                          </a:solidFill>
                          <a:latin typeface="Sakkal Majalla" panose="02000000000000000000" pitchFamily="2" charset="-78"/>
                          <a:cs typeface="Sakkal Majalla" panose="02000000000000000000" pitchFamily="2" charset="-78"/>
                        </a:rPr>
                        <a:t> rank.</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Secondment, extensive summer vacancy, extensive sick leave, national service, appointments done in the last quarter of year. </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Resigned employees during year</a:t>
                      </a:r>
                      <a:endParaRPr lang="ar-AE" sz="12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c>
                  <a:txBody>
                    <a:bodyPr/>
                    <a:lstStyle/>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General and specialized Cadre’s employees such as educational, diplomatic, medical and judicial Cadres. </a:t>
                      </a:r>
                    </a:p>
                    <a:p>
                      <a:pPr marL="228600" indent="-228600" algn="l" rtl="0">
                        <a:buFont typeface="+mj-lt"/>
                        <a:buAutoNum type="arabicParenR"/>
                      </a:pPr>
                      <a:r>
                        <a:rPr lang="en-US" sz="1200" baseline="0" dirty="0" smtClean="0">
                          <a:solidFill>
                            <a:prstClr val="black"/>
                          </a:solidFill>
                          <a:latin typeface="Sakkal Majalla" panose="02000000000000000000" pitchFamily="2" charset="-78"/>
                          <a:cs typeface="Sakkal Majalla" panose="02000000000000000000" pitchFamily="2" charset="-78"/>
                        </a:rPr>
                        <a:t>Employees appointed in accordance with the different full-time and special contracts, experts and consultants. </a:t>
                      </a:r>
                      <a:endParaRPr lang="ar-AE" sz="1200" baseline="0" dirty="0" smtClean="0">
                        <a:solidFill>
                          <a:prstClr val="black"/>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FFFFFF"/>
                    </a:solidFill>
                  </a:tcPr>
                </a:tc>
              </a:tr>
            </a:tbl>
          </a:graphicData>
        </a:graphic>
      </p:graphicFrame>
      <p:graphicFrame>
        <p:nvGraphicFramePr>
          <p:cNvPr id="22" name="Content Placeholder 11"/>
          <p:cNvGraphicFramePr>
            <a:graphicFrameLocks/>
          </p:cNvGraphicFramePr>
          <p:nvPr>
            <p:extLst/>
          </p:nvPr>
        </p:nvGraphicFramePr>
        <p:xfrm>
          <a:off x="5991367" y="5231973"/>
          <a:ext cx="6030801" cy="1219200"/>
        </p:xfrm>
        <a:graphic>
          <a:graphicData uri="http://schemas.openxmlformats.org/drawingml/2006/table">
            <a:tbl>
              <a:tblPr firstRow="1" bandRow="1">
                <a:tableStyleId>{5C22544A-7EE6-4342-B048-85BDC9FD1C3A}</a:tableStyleId>
              </a:tblPr>
              <a:tblGrid>
                <a:gridCol w="5279676"/>
                <a:gridCol w="751125"/>
              </a:tblGrid>
              <a:tr h="228055">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Equation</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400" b="1" dirty="0" smtClean="0">
                          <a:solidFill>
                            <a:schemeClr val="bg1"/>
                          </a:solidFill>
                          <a:latin typeface="Sakkal Majalla" panose="02000000000000000000" pitchFamily="2" charset="-78"/>
                          <a:cs typeface="Sakkal Majalla" panose="02000000000000000000" pitchFamily="2" charset="-78"/>
                        </a:rPr>
                        <a:t>Half</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353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Sakkal Majalla" panose="02000000000000000000" pitchFamily="2" charset="-78"/>
                          <a:ea typeface="+mn-ea"/>
                          <a:cs typeface="Sakkal Majalla" panose="02000000000000000000" pitchFamily="2" charset="-78"/>
                        </a:rPr>
                        <a:t>(Total number of actual training hours for employees of the approved categories in the first half / Total number of employees targeted by training in the approved occupational categories at the end of the first half)</a:t>
                      </a:r>
                      <a:endParaRPr lang="ar-AE" sz="7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en-US" sz="1400" b="1" dirty="0" smtClean="0">
                          <a:latin typeface="Sakkal Majalla" panose="02000000000000000000" pitchFamily="2" charset="-78"/>
                          <a:cs typeface="Sakkal Majalla" panose="02000000000000000000" pitchFamily="2" charset="-78"/>
                        </a:rPr>
                        <a:t>First</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Sakkal Majalla" panose="02000000000000000000" pitchFamily="2" charset="-78"/>
                          <a:ea typeface="+mn-ea"/>
                          <a:cs typeface="Sakkal Majalla" panose="02000000000000000000" pitchFamily="2" charset="-78"/>
                        </a:rPr>
                        <a:t>Total number of actual training hours for employees of the approved categories during the year / Total number of employees targeted in</a:t>
                      </a:r>
                      <a:r>
                        <a:rPr lang="en-US" sz="1200" b="0"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200" b="0" kern="1200" dirty="0" smtClean="0">
                          <a:solidFill>
                            <a:schemeClr val="dk1"/>
                          </a:solidFill>
                          <a:effectLst/>
                          <a:latin typeface="Sakkal Majalla" panose="02000000000000000000" pitchFamily="2" charset="-78"/>
                          <a:ea typeface="+mn-ea"/>
                          <a:cs typeface="Sakkal Majalla" panose="02000000000000000000" pitchFamily="2" charset="-78"/>
                        </a:rPr>
                        <a:t>training in approved occupational categories at the end of the year)</a:t>
                      </a:r>
                      <a:endParaRPr lang="ar-AE" sz="700" b="0" i="0" u="none" strike="noStrike" dirty="0" smtClean="0">
                        <a:solidFill>
                          <a:srgbClr val="000000"/>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en-US" sz="1400" b="1" dirty="0" smtClean="0">
                          <a:latin typeface="Sakkal Majalla" panose="02000000000000000000" pitchFamily="2" charset="-78"/>
                          <a:cs typeface="Sakkal Majalla" panose="02000000000000000000" pitchFamily="2" charset="-78"/>
                        </a:rPr>
                        <a:t>Second</a:t>
                      </a:r>
                      <a:endParaRPr lang="en-US" sz="1400" b="1" dirty="0">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23" name="Content Placeholder 9"/>
          <p:cNvGraphicFramePr>
            <a:graphicFrameLocks/>
          </p:cNvGraphicFramePr>
          <p:nvPr>
            <p:extLst/>
          </p:nvPr>
        </p:nvGraphicFramePr>
        <p:xfrm>
          <a:off x="5991368" y="4270186"/>
          <a:ext cx="6030802" cy="867390"/>
        </p:xfrm>
        <a:graphic>
          <a:graphicData uri="http://schemas.openxmlformats.org/drawingml/2006/table">
            <a:tbl>
              <a:tblPr firstRow="1" bandRow="1">
                <a:tableStyleId>{5C22544A-7EE6-4342-B048-85BDC9FD1C3A}</a:tableStyleId>
              </a:tblPr>
              <a:tblGrid>
                <a:gridCol w="3220871"/>
                <a:gridCol w="2809931"/>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lt1"/>
                          </a:solidFill>
                          <a:effectLst/>
                          <a:latin typeface="Sakkal Majalla" panose="02000000000000000000" pitchFamily="2" charset="-78"/>
                          <a:ea typeface="+mn-ea"/>
                          <a:cs typeface="Sakkal Majalla" panose="02000000000000000000" pitchFamily="2" charset="-78"/>
                        </a:rPr>
                        <a:t>Numerator </a:t>
                      </a:r>
                      <a:endParaRPr lang="en-US" sz="1400" dirty="0" smtClean="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lt1"/>
                          </a:solidFill>
                          <a:effectLst/>
                          <a:latin typeface="Sakkal Majalla" panose="02000000000000000000" pitchFamily="2" charset="-78"/>
                          <a:ea typeface="+mn-ea"/>
                          <a:cs typeface="Sakkal Majalla" panose="02000000000000000000" pitchFamily="2" charset="-78"/>
                        </a:rPr>
                        <a:t>Denominator</a:t>
                      </a:r>
                      <a:endParaRPr lang="en-US" sz="1400" dirty="0" smtClean="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562590">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000" b="0" kern="1200" dirty="0" smtClean="0">
                          <a:solidFill>
                            <a:schemeClr val="dk1"/>
                          </a:solidFill>
                          <a:effectLst/>
                          <a:latin typeface="Sakkal Majalla" panose="02000000000000000000" pitchFamily="2" charset="-78"/>
                          <a:ea typeface="+mn-ea"/>
                          <a:cs typeface="Sakkal Majalla" panose="02000000000000000000" pitchFamily="2" charset="-78"/>
                        </a:rPr>
                        <a:t>Total number of actual training hours for employees of the approved functional categories during the measurement period</a:t>
                      </a:r>
                    </a:p>
                    <a:p>
                      <a:pPr algn="ctr" rtl="1"/>
                      <a:endParaRPr lang="en-US" sz="10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dk1"/>
                          </a:solidFill>
                          <a:effectLst/>
                          <a:latin typeface="Sakkal Majalla" panose="02000000000000000000" pitchFamily="2" charset="-78"/>
                          <a:ea typeface="+mn-ea"/>
                          <a:cs typeface="Sakkal Majalla" panose="02000000000000000000" pitchFamily="2" charset="-78"/>
                        </a:rPr>
                        <a:t>Total number of staff targeted in training in the approved occupational categories at the end of the measurement period *</a:t>
                      </a:r>
                      <a:endParaRPr lang="en-US" sz="8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i="0" u="none" strike="noStrike" kern="1200" dirty="0" smtClean="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graphicFrame>
        <p:nvGraphicFramePr>
          <p:cNvPr id="29" name="Table 28"/>
          <p:cNvGraphicFramePr>
            <a:graphicFrameLocks noGrp="1"/>
          </p:cNvGraphicFramePr>
          <p:nvPr>
            <p:extLst/>
          </p:nvPr>
        </p:nvGraphicFramePr>
        <p:xfrm>
          <a:off x="10934784" y="1062693"/>
          <a:ext cx="1083017" cy="933927"/>
        </p:xfrm>
        <a:graphic>
          <a:graphicData uri="http://schemas.openxmlformats.org/drawingml/2006/table">
            <a:tbl>
              <a:tblPr firstRow="1" bandRow="1">
                <a:tableStyleId>{5C22544A-7EE6-4342-B048-85BDC9FD1C3A}</a:tableStyleId>
              </a:tblPr>
              <a:tblGrid>
                <a:gridCol w="1083017"/>
              </a:tblGrid>
              <a:tr h="446672">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4157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Simi-Annually</a:t>
                      </a:r>
                      <a:endParaRPr lang="ar-AE"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0" name="Table 29"/>
          <p:cNvGraphicFramePr>
            <a:graphicFrameLocks noGrp="1"/>
          </p:cNvGraphicFramePr>
          <p:nvPr>
            <p:extLst/>
          </p:nvPr>
        </p:nvGraphicFramePr>
        <p:xfrm>
          <a:off x="9682399" y="1062795"/>
          <a:ext cx="1166465" cy="955944"/>
        </p:xfrm>
        <a:graphic>
          <a:graphicData uri="http://schemas.openxmlformats.org/drawingml/2006/table">
            <a:tbl>
              <a:tblPr firstRow="1" bandRow="1">
                <a:tableStyleId>{5C22544A-7EE6-4342-B048-85BDC9FD1C3A}</a:tableStyleId>
              </a:tblPr>
              <a:tblGrid>
                <a:gridCol w="1166465"/>
              </a:tblGrid>
              <a:tr h="424553">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4377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400" b="0"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400" b="0"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31" name="Table 30"/>
          <p:cNvGraphicFramePr>
            <a:graphicFrameLocks noGrp="1"/>
          </p:cNvGraphicFramePr>
          <p:nvPr>
            <p:extLst/>
          </p:nvPr>
        </p:nvGraphicFramePr>
        <p:xfrm>
          <a:off x="8188657" y="1062453"/>
          <a:ext cx="1380341" cy="956649"/>
        </p:xfrm>
        <a:graphic>
          <a:graphicData uri="http://schemas.openxmlformats.org/drawingml/2006/table">
            <a:tbl>
              <a:tblPr firstRow="1" bandRow="1">
                <a:tableStyleId>{5C22544A-7EE6-4342-B048-85BDC9FD1C3A}</a:tableStyleId>
              </a:tblPr>
              <a:tblGrid>
                <a:gridCol w="1380341"/>
              </a:tblGrid>
              <a:tr h="499449">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4170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One hour per each employee</a:t>
                      </a:r>
                      <a:endParaRPr lang="en-US" sz="1400" b="0"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32" name="Rectangle 31"/>
          <p:cNvSpPr/>
          <p:nvPr/>
        </p:nvSpPr>
        <p:spPr>
          <a:xfrm>
            <a:off x="5895548" y="1579907"/>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3" name="Rectangle 32"/>
          <p:cNvSpPr/>
          <p:nvPr/>
        </p:nvSpPr>
        <p:spPr>
          <a:xfrm>
            <a:off x="226541" y="101289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4" name="Rectangle 33"/>
          <p:cNvSpPr/>
          <p:nvPr/>
        </p:nvSpPr>
        <p:spPr>
          <a:xfrm>
            <a:off x="191072" y="4701717"/>
            <a:ext cx="64633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Note: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5" name="Rectangle 34"/>
          <p:cNvSpPr/>
          <p:nvPr/>
        </p:nvSpPr>
        <p:spPr>
          <a:xfrm>
            <a:off x="199245" y="1463958"/>
            <a:ext cx="5319593" cy="3539430"/>
          </a:xfrm>
          <a:prstGeom prst="rect">
            <a:avLst/>
          </a:prstGeom>
        </p:spPr>
        <p:txBody>
          <a:bodyPr wrap="square">
            <a:spAutoFit/>
          </a:bodyPr>
          <a:lstStyle/>
          <a:p>
            <a:pPr marL="285750" indent="-285750">
              <a:buBlip>
                <a:blip r:embed="rId2"/>
              </a:buBlip>
            </a:pPr>
            <a:r>
              <a:rPr lang="en-US" sz="1600" dirty="0">
                <a:latin typeface="Sakkal Majalla" panose="02000000000000000000" pitchFamily="2" charset="-78"/>
                <a:cs typeface="Sakkal Majalla" panose="02000000000000000000" pitchFamily="2" charset="-78"/>
              </a:rPr>
              <a:t>This indicator measures the actual number of training hours spent by employees in training in the federal authorities. It aims at determining the time invested in developing the technical</a:t>
            </a:r>
            <a:r>
              <a:rPr lang="en-US" sz="1600" dirty="0" smtClean="0">
                <a:latin typeface="Sakkal Majalla" panose="02000000000000000000" pitchFamily="2" charset="-78"/>
                <a:cs typeface="Sakkal Majalla" panose="02000000000000000000" pitchFamily="2" charset="-78"/>
              </a:rPr>
              <a:t>, behavioral and administrative skills. </a:t>
            </a:r>
          </a:p>
          <a:p>
            <a:pPr marL="285750" indent="-285750">
              <a:buBlip>
                <a:blip r:embed="rId2"/>
              </a:buBlip>
            </a:pPr>
            <a:r>
              <a:rPr lang="en-US" sz="1600" dirty="0">
                <a:latin typeface="Sakkal Majalla" panose="02000000000000000000" pitchFamily="2" charset="-78"/>
                <a:cs typeface="Sakkal Majalla" panose="02000000000000000000" pitchFamily="2" charset="-78"/>
              </a:rPr>
              <a:t>The term training program includes any form of training approved according to the training and development system for the employees of the federal government either by attending a seminar or training program or workshop or other for at least two hours</a:t>
            </a:r>
            <a:r>
              <a:rPr lang="en-US" sz="1600" dirty="0" smtClean="0">
                <a:latin typeface="Sakkal Majalla" panose="02000000000000000000" pitchFamily="2" charset="-78"/>
                <a:cs typeface="Sakkal Majalla" panose="02000000000000000000" pitchFamily="2" charset="-78"/>
              </a:rPr>
              <a:t>.</a:t>
            </a:r>
          </a:p>
          <a:p>
            <a:pPr marL="285750" indent="-285750">
              <a:buBlip>
                <a:blip r:embed="rId2"/>
              </a:buBlip>
            </a:pPr>
            <a:r>
              <a:rPr lang="en-US" sz="1600" dirty="0">
                <a:latin typeface="Sakkal Majalla" panose="02000000000000000000" pitchFamily="2" charset="-78"/>
                <a:cs typeface="Sakkal Majalla" panose="02000000000000000000" pitchFamily="2" charset="-78"/>
              </a:rPr>
              <a:t>The total number of </a:t>
            </a:r>
            <a:r>
              <a:rPr lang="en-US" sz="1600" dirty="0" smtClean="0">
                <a:latin typeface="Sakkal Majalla" panose="02000000000000000000" pitchFamily="2" charset="-78"/>
                <a:cs typeface="Sakkal Majalla" panose="02000000000000000000" pitchFamily="2" charset="-78"/>
              </a:rPr>
              <a:t>training hours received </a:t>
            </a:r>
            <a:r>
              <a:rPr lang="en-US" sz="1600" dirty="0">
                <a:latin typeface="Sakkal Majalla" panose="02000000000000000000" pitchFamily="2" charset="-78"/>
                <a:cs typeface="Sakkal Majalla" panose="02000000000000000000" pitchFamily="2" charset="-78"/>
              </a:rPr>
              <a:t>for all employees regardless of the employee's repetition is calculated as the objective of this indicator is to measure the average actual hours of the total target and compare them with the number of employees</a:t>
            </a:r>
            <a:r>
              <a:rPr lang="en-US" sz="1600" dirty="0" smtClean="0">
                <a:latin typeface="Sakkal Majalla" panose="02000000000000000000" pitchFamily="2" charset="-78"/>
                <a:cs typeface="Sakkal Majalla" panose="02000000000000000000" pitchFamily="2" charset="-78"/>
              </a:rPr>
              <a:t>.</a:t>
            </a:r>
          </a:p>
          <a:p>
            <a:pPr marL="285750" indent="-285750">
              <a:buBlip>
                <a:blip r:embed="rId2"/>
              </a:buBlip>
            </a:pPr>
            <a:r>
              <a:rPr lang="en-US" sz="1600" dirty="0">
                <a:latin typeface="Sakkal Majalla" panose="02000000000000000000" pitchFamily="2" charset="-78"/>
                <a:cs typeface="Sakkal Majalla" panose="02000000000000000000" pitchFamily="2" charset="-78"/>
              </a:rPr>
              <a:t>The score is calculated on all functional categories of grade 10 and above (where applicable) (except for the </a:t>
            </a:r>
            <a:r>
              <a:rPr lang="en-US" sz="1600" dirty="0" smtClean="0">
                <a:latin typeface="Sakkal Majalla" panose="02000000000000000000" pitchFamily="2" charset="-78"/>
                <a:cs typeface="Sakkal Majalla" panose="02000000000000000000" pitchFamily="2" charset="-78"/>
              </a:rPr>
              <a:t>support or service category)</a:t>
            </a:r>
          </a:p>
          <a:p>
            <a:pPr marL="285750" indent="-285750">
              <a:buBlip>
                <a:blip r:embed="rId2"/>
              </a:buBlip>
            </a:pPr>
            <a:endParaRPr lang="en-US" sz="1600" dirty="0">
              <a:latin typeface="Sakkal Majalla" panose="02000000000000000000" pitchFamily="2" charset="-78"/>
              <a:cs typeface="Sakkal Majalla" panose="02000000000000000000" pitchFamily="2" charset="-78"/>
            </a:endParaRPr>
          </a:p>
        </p:txBody>
      </p:sp>
      <p:sp>
        <p:nvSpPr>
          <p:cNvPr id="36" name="Rectangle 35"/>
          <p:cNvSpPr/>
          <p:nvPr/>
        </p:nvSpPr>
        <p:spPr>
          <a:xfrm>
            <a:off x="191072" y="5231762"/>
            <a:ext cx="5327766" cy="830997"/>
          </a:xfrm>
          <a:prstGeom prst="rect">
            <a:avLst/>
          </a:prstGeom>
          <a:noFill/>
        </p:spPr>
        <p:txBody>
          <a:bodyPr wrap="square">
            <a:spAutoFit/>
          </a:bodyPr>
          <a:lstStyle/>
          <a:p>
            <a:pPr marL="285750" indent="-285750">
              <a:spcBef>
                <a:spcPct val="0"/>
              </a:spcBef>
              <a:spcAft>
                <a:spcPct val="35000"/>
              </a:spcAft>
              <a:buBlip>
                <a:blip r:embed="rId2"/>
              </a:buBlip>
            </a:pPr>
            <a:r>
              <a:rPr lang="en-US" sz="1600" dirty="0">
                <a:latin typeface="Sakkal Majalla" panose="02000000000000000000" pitchFamily="2" charset="-78"/>
                <a:cs typeface="Sakkal Majalla" panose="02000000000000000000" pitchFamily="2" charset="-78"/>
              </a:rPr>
              <a:t>This indicator is linked to another indicator, which is the average of the training hours. Therefore, the numbers collected in the two </a:t>
            </a:r>
            <a:r>
              <a:rPr lang="en-US" sz="1600" dirty="0" smtClean="0">
                <a:latin typeface="Sakkal Majalla" panose="02000000000000000000" pitchFamily="2" charset="-78"/>
                <a:cs typeface="Sakkal Majalla" panose="02000000000000000000" pitchFamily="2" charset="-78"/>
              </a:rPr>
              <a:t>indicators </a:t>
            </a:r>
            <a:r>
              <a:rPr lang="en-US" sz="1600" dirty="0">
                <a:latin typeface="Sakkal Majalla" panose="02000000000000000000" pitchFamily="2" charset="-78"/>
                <a:cs typeface="Sakkal Majalla" panose="02000000000000000000" pitchFamily="2" charset="-78"/>
              </a:rPr>
              <a:t>must be taken into account so that there are no inconsistencies or </a:t>
            </a:r>
            <a:r>
              <a:rPr lang="en-US" sz="1600" dirty="0" smtClean="0">
                <a:latin typeface="Sakkal Majalla" panose="02000000000000000000" pitchFamily="2" charset="-78"/>
                <a:cs typeface="Sakkal Majalla" panose="02000000000000000000" pitchFamily="2" charset="-78"/>
              </a:rPr>
              <a:t>conflicts. </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p:txBody>
      </p:sp>
      <p:sp>
        <p:nvSpPr>
          <p:cNvPr id="37" name="TextBox 36"/>
          <p:cNvSpPr txBox="1"/>
          <p:nvPr/>
        </p:nvSpPr>
        <p:spPr>
          <a:xfrm>
            <a:off x="108897" y="6164792"/>
            <a:ext cx="5786651" cy="523220"/>
          </a:xfrm>
          <a:prstGeom prst="rect">
            <a:avLst/>
          </a:prstGeom>
          <a:noFill/>
        </p:spPr>
        <p:txBody>
          <a:bodyPr wrap="square" rtlCol="0">
            <a:spAutoFit/>
          </a:bodyPr>
          <a:lstStyle/>
          <a:p>
            <a:r>
              <a:rPr lang="en-US" sz="1400" dirty="0">
                <a:latin typeface="Sakkal Majalla" panose="02000000000000000000" pitchFamily="2" charset="-78"/>
                <a:cs typeface="Sakkal Majalla" panose="02000000000000000000" pitchFamily="2" charset="-78"/>
              </a:rPr>
              <a:t>* Total number of employees targeted </a:t>
            </a:r>
            <a:r>
              <a:rPr lang="en-US" sz="1400" dirty="0" smtClean="0">
                <a:latin typeface="Sakkal Majalla" panose="02000000000000000000" pitchFamily="2" charset="-78"/>
                <a:cs typeface="Sakkal Majalla" panose="02000000000000000000" pitchFamily="2" charset="-78"/>
              </a:rPr>
              <a:t>in </a:t>
            </a:r>
            <a:r>
              <a:rPr lang="en-US" sz="1400" dirty="0">
                <a:latin typeface="Sakkal Majalla" panose="02000000000000000000" pitchFamily="2" charset="-78"/>
                <a:cs typeface="Sakkal Majalla" panose="02000000000000000000" pitchFamily="2" charset="-78"/>
              </a:rPr>
              <a:t>training </a:t>
            </a:r>
            <a:r>
              <a:rPr lang="en-US" sz="1400" dirty="0" smtClean="0">
                <a:latin typeface="Sakkal Majalla" panose="02000000000000000000" pitchFamily="2" charset="-78"/>
                <a:cs typeface="Sakkal Majalla" panose="02000000000000000000" pitchFamily="2" charset="-78"/>
              </a:rPr>
              <a:t>is the </a:t>
            </a:r>
            <a:r>
              <a:rPr lang="en-US" sz="1400" dirty="0">
                <a:latin typeface="Sakkal Majalla" panose="02000000000000000000" pitchFamily="2" charset="-78"/>
                <a:cs typeface="Sakkal Majalla" panose="02000000000000000000" pitchFamily="2" charset="-78"/>
              </a:rPr>
              <a:t>total number of employees targeted based on the classifications listed in the table showing the categories covered by the indicator measurement</a:t>
            </a:r>
          </a:p>
        </p:txBody>
      </p:sp>
    </p:spTree>
    <p:extLst>
      <p:ext uri="{BB962C8B-B14F-4D97-AF65-F5344CB8AC3E}">
        <p14:creationId xmlns:p14="http://schemas.microsoft.com/office/powerpoint/2010/main" val="22841652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574527" y="6395760"/>
            <a:ext cx="489180"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44</a:t>
            </a:fld>
            <a:endParaRPr lang="en-US" dirty="0">
              <a:solidFill>
                <a:schemeClr val="bg1"/>
              </a:solidFill>
            </a:endParaRPr>
          </a:p>
        </p:txBody>
      </p:sp>
      <p:sp>
        <p:nvSpPr>
          <p:cNvPr id="4" name="Round Same Side Corner Rectangle 3"/>
          <p:cNvSpPr/>
          <p:nvPr/>
        </p:nvSpPr>
        <p:spPr>
          <a:xfrm>
            <a:off x="4107976" y="585647"/>
            <a:ext cx="67526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375984" y="566339"/>
            <a:ext cx="6330579" cy="461665"/>
          </a:xfrm>
          <a:prstGeom prst="rect">
            <a:avLst/>
          </a:prstGeom>
        </p:spPr>
        <p:txBody>
          <a:bodyPr wrap="none">
            <a:spAutoFit/>
          </a:bodyPr>
          <a:lstStyle/>
          <a:p>
            <a:pPr fontAlgn="base">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a:t>
            </a: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of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Employees holding higher qualification degree</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2370" y="2404755"/>
            <a:ext cx="10995000" cy="127569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Blip>
                <a:blip r:embed="rId2"/>
              </a:buBlip>
            </a:pPr>
            <a:r>
              <a:rPr lang="en-US" dirty="0">
                <a:solidFill>
                  <a:schemeClr val="tx1"/>
                </a:solidFill>
                <a:latin typeface="Sakkal Majalla" panose="02000000000000000000" pitchFamily="2" charset="-78"/>
                <a:cs typeface="Sakkal Majalla" panose="02000000000000000000" pitchFamily="2" charset="-78"/>
              </a:rPr>
              <a:t>The indicator measures the </a:t>
            </a:r>
            <a:r>
              <a:rPr lang="en-US" dirty="0" smtClean="0">
                <a:solidFill>
                  <a:schemeClr val="tx1"/>
                </a:solidFill>
                <a:latin typeface="Sakkal Majalla" panose="02000000000000000000" pitchFamily="2" charset="-78"/>
                <a:cs typeface="Sakkal Majalla" panose="02000000000000000000" pitchFamily="2" charset="-78"/>
              </a:rPr>
              <a:t>percentage of </a:t>
            </a:r>
            <a:r>
              <a:rPr lang="en-US" dirty="0">
                <a:solidFill>
                  <a:schemeClr val="tx1"/>
                </a:solidFill>
                <a:latin typeface="Sakkal Majalla" panose="02000000000000000000" pitchFamily="2" charset="-78"/>
                <a:cs typeface="Sakkal Majalla" panose="02000000000000000000" pitchFamily="2" charset="-78"/>
              </a:rPr>
              <a:t>employees with a </a:t>
            </a:r>
            <a:r>
              <a:rPr lang="en-US" dirty="0" smtClean="0">
                <a:solidFill>
                  <a:schemeClr val="tx1"/>
                </a:solidFill>
                <a:latin typeface="Sakkal Majalla" panose="02000000000000000000" pitchFamily="2" charset="-78"/>
                <a:cs typeface="Sakkal Majalla" panose="02000000000000000000" pitchFamily="2" charset="-78"/>
              </a:rPr>
              <a:t>Bachelor </a:t>
            </a:r>
            <a:r>
              <a:rPr lang="en-US" dirty="0">
                <a:solidFill>
                  <a:schemeClr val="tx1"/>
                </a:solidFill>
                <a:latin typeface="Sakkal Majalla" panose="02000000000000000000" pitchFamily="2" charset="-78"/>
                <a:cs typeface="Sakkal Majalla" panose="02000000000000000000" pitchFamily="2" charset="-78"/>
              </a:rPr>
              <a:t>qualification and </a:t>
            </a:r>
            <a:r>
              <a:rPr lang="en-US" dirty="0" smtClean="0">
                <a:solidFill>
                  <a:schemeClr val="tx1"/>
                </a:solidFill>
                <a:latin typeface="Sakkal Majalla" panose="02000000000000000000" pitchFamily="2" charset="-78"/>
                <a:cs typeface="Sakkal Majalla" panose="02000000000000000000" pitchFamily="2" charset="-78"/>
              </a:rPr>
              <a:t>above. </a:t>
            </a:r>
            <a:r>
              <a:rPr lang="en-US" b="1" u="sng" dirty="0" smtClean="0">
                <a:solidFill>
                  <a:schemeClr val="tx1"/>
                </a:solidFill>
                <a:latin typeface="Sakkal Majalla" panose="02000000000000000000" pitchFamily="2" charset="-78"/>
                <a:cs typeface="Sakkal Majalla" panose="02000000000000000000" pitchFamily="2" charset="-78"/>
              </a:rPr>
              <a:t>employees at </a:t>
            </a:r>
            <a:r>
              <a:rPr lang="en-US" b="1" u="sng" dirty="0">
                <a:solidFill>
                  <a:schemeClr val="tx1"/>
                </a:solidFill>
                <a:latin typeface="Sakkal Majalla" panose="02000000000000000000" pitchFamily="2" charset="-78"/>
                <a:cs typeface="Sakkal Majalla" panose="02000000000000000000" pitchFamily="2" charset="-78"/>
              </a:rPr>
              <a:t>grade 10 or below </a:t>
            </a:r>
            <a:r>
              <a:rPr lang="en-US" b="1" u="sng" dirty="0" smtClean="0">
                <a:solidFill>
                  <a:schemeClr val="tx1"/>
                </a:solidFill>
                <a:latin typeface="Sakkal Majalla" panose="02000000000000000000" pitchFamily="2" charset="-78"/>
                <a:cs typeface="Sakkal Majalla" panose="02000000000000000000" pitchFamily="2" charset="-78"/>
              </a:rPr>
              <a:t>(support services) are excluded when measuring this indicator. </a:t>
            </a:r>
            <a:endParaRPr lang="ar-AE" b="1" u="sng"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graphicFrame>
        <p:nvGraphicFramePr>
          <p:cNvPr id="18" name="Table 17"/>
          <p:cNvGraphicFramePr>
            <a:graphicFrameLocks noGrp="1"/>
          </p:cNvGraphicFramePr>
          <p:nvPr>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9" name="Table 18"/>
          <p:cNvGraphicFramePr>
            <a:graphicFrameLocks noGrp="1"/>
          </p:cNvGraphicFramePr>
          <p:nvPr>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20" name="Table 19"/>
          <p:cNvGraphicFramePr>
            <a:graphicFrameLocks noGrp="1"/>
          </p:cNvGraphicFramePr>
          <p:nvPr>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21" name="Rectangle 20"/>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2" name="Rectangle 21"/>
          <p:cNvSpPr/>
          <p:nvPr/>
        </p:nvSpPr>
        <p:spPr>
          <a:xfrm>
            <a:off x="347468" y="4057890"/>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3" name="TextBox 22"/>
          <p:cNvSpPr txBox="1"/>
          <p:nvPr/>
        </p:nvSpPr>
        <p:spPr>
          <a:xfrm>
            <a:off x="347468" y="4583353"/>
            <a:ext cx="7521016" cy="369332"/>
          </a:xfrm>
          <a:prstGeom prst="rect">
            <a:avLst/>
          </a:prstGeom>
          <a:noFill/>
        </p:spPr>
        <p:txBody>
          <a:bodyPr wrap="square" rtlCol="0">
            <a:spAutoFit/>
          </a:bodyPr>
          <a:lstStyle/>
          <a:p>
            <a:pPr fontAlgn="base">
              <a:spcBef>
                <a:spcPct val="0"/>
              </a:spcBef>
              <a:spcAft>
                <a:spcPct val="0"/>
              </a:spcAft>
            </a:pPr>
            <a:r>
              <a:rPr lang="en-US" b="1" dirty="0">
                <a:solidFill>
                  <a:srgbClr val="B68A35"/>
                </a:solidFill>
                <a:latin typeface="Sakkal Majalla" panose="02000000000000000000" pitchFamily="2" charset="-78"/>
                <a:cs typeface="Sakkal Majalla" panose="02000000000000000000" pitchFamily="2" charset="-78"/>
              </a:rPr>
              <a:t>Percentage of employees with university qualifications and </a:t>
            </a:r>
            <a:r>
              <a:rPr lang="en-US" b="1" dirty="0" smtClean="0">
                <a:solidFill>
                  <a:srgbClr val="B68A35"/>
                </a:solidFill>
                <a:latin typeface="Sakkal Majalla" panose="02000000000000000000" pitchFamily="2" charset="-78"/>
                <a:cs typeface="Sakkal Majalla" panose="02000000000000000000" pitchFamily="2" charset="-78"/>
              </a:rPr>
              <a:t>above</a:t>
            </a:r>
            <a:endParaRPr lang="en-US" b="1" dirty="0">
              <a:solidFill>
                <a:srgbClr val="B68A35"/>
              </a:solidFill>
              <a:latin typeface="Sakkal Majalla" panose="02000000000000000000" pitchFamily="2" charset="-78"/>
              <a:cs typeface="Sakkal Majalla" panose="02000000000000000000" pitchFamily="2" charset="-78"/>
            </a:endParaRPr>
          </a:p>
        </p:txBody>
      </p:sp>
      <p:graphicFrame>
        <p:nvGraphicFramePr>
          <p:cNvPr id="26" name="Content Placeholder 9"/>
          <p:cNvGraphicFramePr>
            <a:graphicFrameLocks/>
          </p:cNvGraphicFramePr>
          <p:nvPr>
            <p:extLst/>
          </p:nvPr>
        </p:nvGraphicFramePr>
        <p:xfrm>
          <a:off x="841997" y="5057200"/>
          <a:ext cx="10732530" cy="975360"/>
        </p:xfrm>
        <a:graphic>
          <a:graphicData uri="http://schemas.openxmlformats.org/drawingml/2006/table">
            <a:tbl>
              <a:tblPr firstRow="1" bandRow="1">
                <a:tableStyleId>{5C22544A-7EE6-4342-B048-85BDC9FD1C3A}</a:tableStyleId>
              </a:tblPr>
              <a:tblGrid>
                <a:gridCol w="5417135"/>
                <a:gridCol w="5315395"/>
              </a:tblGrid>
              <a:tr h="179155">
                <a:tc>
                  <a:txBody>
                    <a:bodyPr/>
                    <a:lstStyle/>
                    <a:p>
                      <a:pPr algn="ctr"/>
                      <a:r>
                        <a:rPr lang="en-US" sz="1600" b="0" kern="1200" dirty="0" smtClean="0">
                          <a:solidFill>
                            <a:schemeClr val="lt1"/>
                          </a:solidFill>
                          <a:effectLst/>
                          <a:latin typeface="+mn-lt"/>
                          <a:ea typeface="+mn-ea"/>
                          <a:cs typeface="+mn-cs"/>
                        </a:rPr>
                        <a:t>Numerator </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600" b="0" kern="1200" dirty="0" smtClean="0">
                          <a:solidFill>
                            <a:schemeClr val="lt1"/>
                          </a:solidFill>
                          <a:effectLst/>
                          <a:latin typeface="+mn-lt"/>
                          <a:ea typeface="+mn-ea"/>
                          <a:cs typeface="+mn-cs"/>
                        </a:rPr>
                        <a:t>Denominator</a:t>
                      </a:r>
                      <a:endParaRPr lang="en-US" sz="16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employees with a Bachelor</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degree or above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(excluding grade 10 and below)</a:t>
                      </a:r>
                      <a:endParaRPr lang="en-US" b="1" baseline="0" dirty="0" smtClean="0">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employees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(excluding grade 10 and below)</a:t>
                      </a:r>
                      <a:endParaRPr lang="en-US" sz="1800" b="1"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4952488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txBox="1">
            <a:spLocks/>
          </p:cNvSpPr>
          <p:nvPr/>
        </p:nvSpPr>
        <p:spPr>
          <a:xfrm>
            <a:off x="11569218" y="6390722"/>
            <a:ext cx="489180" cy="365125"/>
          </a:xfrm>
          <a:prstGeom prst="rect">
            <a:avLst/>
          </a:prstGeom>
          <a:solidFill>
            <a:srgbClr val="B68A35"/>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6427F38-63A5-4D63-9399-D970397CA46A}" type="slidenum">
              <a:rPr lang="en-US" smtClean="0">
                <a:solidFill>
                  <a:schemeClr val="bg1"/>
                </a:solidFill>
              </a:rPr>
              <a:pPr algn="ctr"/>
              <a:t>45</a:t>
            </a:fld>
            <a:endParaRPr lang="en-US" dirty="0">
              <a:solidFill>
                <a:schemeClr val="bg1"/>
              </a:solidFill>
            </a:endParaRPr>
          </a:p>
        </p:txBody>
      </p:sp>
      <p:sp>
        <p:nvSpPr>
          <p:cNvPr id="4" name="Round Same Side Corner Rectangle 3"/>
          <p:cNvSpPr/>
          <p:nvPr/>
        </p:nvSpPr>
        <p:spPr>
          <a:xfrm>
            <a:off x="4121624" y="578495"/>
            <a:ext cx="6479801"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12370" y="2456965"/>
            <a:ext cx="10995000" cy="1074950"/>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employees who have obtained a "meet expectations" assessment and higher in the assessment of the functional competencies of the total </a:t>
            </a:r>
            <a:r>
              <a:rPr lang="en-US" dirty="0" smtClean="0">
                <a:solidFill>
                  <a:schemeClr val="tx1"/>
                </a:solidFill>
                <a:latin typeface="Sakkal Majalla" panose="02000000000000000000" pitchFamily="2" charset="-78"/>
                <a:cs typeface="Sakkal Majalla" panose="02000000000000000000" pitchFamily="2" charset="-78"/>
              </a:rPr>
              <a:t>targeted in the performance evaluation in </a:t>
            </a:r>
            <a:r>
              <a:rPr lang="en-US" dirty="0">
                <a:solidFill>
                  <a:schemeClr val="tx1"/>
                </a:solidFill>
                <a:latin typeface="Sakkal Majalla" panose="02000000000000000000" pitchFamily="2" charset="-78"/>
                <a:cs typeface="Sakkal Majalla" panose="02000000000000000000" pitchFamily="2" charset="-78"/>
              </a:rPr>
              <a:t>the </a:t>
            </a:r>
            <a:r>
              <a:rPr lang="en-US" dirty="0" smtClean="0">
                <a:solidFill>
                  <a:schemeClr val="tx1"/>
                </a:solidFill>
                <a:latin typeface="Sakkal Majalla" panose="02000000000000000000" pitchFamily="2" charset="-78"/>
                <a:cs typeface="Sakkal Majalla" panose="02000000000000000000" pitchFamily="2" charset="-78"/>
              </a:rPr>
              <a:t>entity.</a:t>
            </a:r>
            <a:endParaRPr lang="ar-AE" dirty="0">
              <a:solidFill>
                <a:schemeClr val="tx1"/>
              </a:solidFill>
              <a:latin typeface="Sakkal Majalla" panose="02000000000000000000" pitchFamily="2" charset="-78"/>
              <a:ea typeface="Calibri" panose="020F0502020204030204" pitchFamily="34" charset="0"/>
              <a:cs typeface="Sakkal Majalla" panose="02000000000000000000" pitchFamily="2" charset="-78"/>
            </a:endParaRPr>
          </a:p>
        </p:txBody>
      </p:sp>
      <p:sp>
        <p:nvSpPr>
          <p:cNvPr id="14" name="Rectangle 13"/>
          <p:cNvSpPr/>
          <p:nvPr/>
        </p:nvSpPr>
        <p:spPr>
          <a:xfrm>
            <a:off x="4399086" y="600858"/>
            <a:ext cx="6202339" cy="461665"/>
          </a:xfrm>
          <a:prstGeom prst="rect">
            <a:avLst/>
          </a:prstGeom>
        </p:spPr>
        <p:txBody>
          <a:bodyPr wrap="none">
            <a:spAutoFit/>
          </a:bodyPr>
          <a:lstStyle/>
          <a:p>
            <a:pPr fontAlgn="base">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a:t>
            </a: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of employees with the required competencies</a:t>
            </a:r>
          </a:p>
        </p:txBody>
      </p:sp>
      <p:graphicFrame>
        <p:nvGraphicFramePr>
          <p:cNvPr id="16" name="Table 15"/>
          <p:cNvGraphicFramePr>
            <a:graphicFrameLocks noGrp="1"/>
          </p:cNvGraphicFramePr>
          <p:nvPr>
            <p:extLst/>
          </p:nvPr>
        </p:nvGraphicFramePr>
        <p:xfrm>
          <a:off x="10939033" y="114589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nvPr>
        </p:nvGraphicFramePr>
        <p:xfrm>
          <a:off x="9836837" y="114599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8" name="Table 17"/>
          <p:cNvGraphicFramePr>
            <a:graphicFrameLocks noGrp="1"/>
          </p:cNvGraphicFramePr>
          <p:nvPr>
            <p:extLst/>
          </p:nvPr>
        </p:nvGraphicFramePr>
        <p:xfrm>
          <a:off x="8692856" y="114599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9" name="Rectangle 18"/>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0" name="Rectangle 19"/>
          <p:cNvSpPr/>
          <p:nvPr/>
        </p:nvSpPr>
        <p:spPr>
          <a:xfrm>
            <a:off x="412370" y="3903756"/>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1" name="Content Placeholder 9"/>
          <p:cNvGraphicFramePr>
            <a:graphicFrameLocks/>
          </p:cNvGraphicFramePr>
          <p:nvPr>
            <p:extLst>
              <p:ext uri="{D42A27DB-BD31-4B8C-83A1-F6EECF244321}">
                <p14:modId xmlns:p14="http://schemas.microsoft.com/office/powerpoint/2010/main" val="982394209"/>
              </p:ext>
            </p:extLst>
          </p:nvPr>
        </p:nvGraphicFramePr>
        <p:xfrm>
          <a:off x="489644" y="4673172"/>
          <a:ext cx="10917726" cy="1280160"/>
        </p:xfrm>
        <a:graphic>
          <a:graphicData uri="http://schemas.openxmlformats.org/drawingml/2006/table">
            <a:tbl>
              <a:tblPr firstRow="1" bandRow="1">
                <a:tableStyleId>{5C22544A-7EE6-4342-B048-85BDC9FD1C3A}</a:tableStyleId>
              </a:tblPr>
              <a:tblGrid>
                <a:gridCol w="5502960"/>
                <a:gridCol w="5414766"/>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employees with a "meet expectations" score and higher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in </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job competency assessment for the current year (based on the latest PMS results.</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i.e. 2019)</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targeted employees</a:t>
                      </a:r>
                      <a:r>
                        <a:rPr lang="en-US" sz="1800" b="1" kern="1200" baseline="0" dirty="0" smtClean="0">
                          <a:solidFill>
                            <a:schemeClr val="dk1"/>
                          </a:solidFill>
                          <a:effectLst/>
                          <a:latin typeface="Sakkal Majalla" panose="02000000000000000000" pitchFamily="2" charset="-78"/>
                          <a:ea typeface="+mn-ea"/>
                          <a:cs typeface="Sakkal Majalla" panose="02000000000000000000" pitchFamily="2" charset="-78"/>
                        </a:rPr>
                        <a:t> in the</a:t>
                      </a: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 performance evaluation for the current year (i.e.2019)</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1711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25532" y="6381344"/>
            <a:ext cx="448235" cy="365125"/>
          </a:xfrm>
          <a:solidFill>
            <a:srgbClr val="B68A35"/>
          </a:solidFill>
        </p:spPr>
        <p:txBody>
          <a:bodyPr/>
          <a:lstStyle/>
          <a:p>
            <a:fld id="{56427F38-63A5-4D63-9399-D970397CA46A}" type="slidenum">
              <a:rPr lang="en-US" smtClean="0">
                <a:solidFill>
                  <a:schemeClr val="bg1"/>
                </a:solidFill>
              </a:rPr>
              <a:pPr/>
              <a:t>46</a:t>
            </a:fld>
            <a:endParaRPr lang="en-US" dirty="0">
              <a:solidFill>
                <a:schemeClr val="bg1"/>
              </a:solidFill>
            </a:endParaRPr>
          </a:p>
        </p:txBody>
      </p:sp>
      <p:sp>
        <p:nvSpPr>
          <p:cNvPr id="4" name="Round Diagonal Corner Rectangle 3"/>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3335436" y="2446526"/>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296450" y="2914045"/>
            <a:ext cx="4405573" cy="646331"/>
          </a:xfrm>
          <a:prstGeom prst="rect">
            <a:avLst/>
          </a:prstGeom>
        </p:spPr>
        <p:txBody>
          <a:bodyPr wrap="square">
            <a:spAutoFit/>
          </a:bodyPr>
          <a:lstStyle/>
          <a:p>
            <a:pPr algn="ctr"/>
            <a:r>
              <a:rPr lang="en-US" sz="3600" b="1" dirty="0" smtClean="0"/>
              <a:t>Engagement Pillar</a:t>
            </a:r>
            <a:endParaRPr lang="ar-AE" sz="3600" b="1" dirty="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7" name="Round Diagonal Corner Rectangle 6"/>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rot="202437">
            <a:off x="7389834" y="2629080"/>
            <a:ext cx="1097225" cy="1456415"/>
          </a:xfrm>
          <a:prstGeom prst="rect">
            <a:avLst/>
          </a:prstGeom>
        </p:spPr>
      </p:pic>
    </p:spTree>
    <p:extLst>
      <p:ext uri="{BB962C8B-B14F-4D97-AF65-F5344CB8AC3E}">
        <p14:creationId xmlns:p14="http://schemas.microsoft.com/office/powerpoint/2010/main" val="6529747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79273" y="6410222"/>
            <a:ext cx="476518" cy="365125"/>
          </a:xfrm>
          <a:solidFill>
            <a:srgbClr val="B68A35"/>
          </a:solidFill>
        </p:spPr>
        <p:txBody>
          <a:bodyPr/>
          <a:lstStyle/>
          <a:p>
            <a:fld id="{56427F38-63A5-4D63-9399-D970397CA46A}" type="slidenum">
              <a:rPr lang="en-US" smtClean="0">
                <a:solidFill>
                  <a:schemeClr val="bg1"/>
                </a:solidFill>
              </a:rPr>
              <a:pPr/>
              <a:t>47</a:t>
            </a:fld>
            <a:endParaRPr lang="en-US" dirty="0">
              <a:solidFill>
                <a:schemeClr val="bg1"/>
              </a:solidFill>
            </a:endParaRPr>
          </a:p>
        </p:txBody>
      </p:sp>
      <p:cxnSp>
        <p:nvCxnSpPr>
          <p:cNvPr id="9" name="Straight Connector 8"/>
          <p:cNvCxnSpPr/>
          <p:nvPr/>
        </p:nvCxnSpPr>
        <p:spPr>
          <a:xfrm flipH="1">
            <a:off x="-13545" y="995458"/>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0" name="Round Same Side Corner Rectangle 9"/>
          <p:cNvSpPr/>
          <p:nvPr/>
        </p:nvSpPr>
        <p:spPr>
          <a:xfrm>
            <a:off x="3889829" y="359454"/>
            <a:ext cx="7095134" cy="621657"/>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741916" y="1192561"/>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 Diagonal Corner Rectangle 13"/>
          <p:cNvSpPr/>
          <p:nvPr/>
        </p:nvSpPr>
        <p:spPr>
          <a:xfrm>
            <a:off x="3102378" y="1216632"/>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 Diagonal Corner Rectangle 14"/>
          <p:cNvSpPr/>
          <p:nvPr/>
        </p:nvSpPr>
        <p:spPr>
          <a:xfrm>
            <a:off x="5623454" y="1221244"/>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7975237" y="1244584"/>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10156104" y="1216632"/>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5093" y="1370449"/>
            <a:ext cx="927624" cy="927624"/>
          </a:xfrm>
          <a:prstGeom prst="rect">
            <a:avLst/>
          </a:prstGeom>
        </p:spPr>
      </p:pic>
      <p:pic>
        <p:nvPicPr>
          <p:cNvPr id="19" name="Picture 4" descr="نتيجة بحث الصور عن ‪medal ic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7669" y="1363682"/>
            <a:ext cx="885578" cy="9276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112" y="1262474"/>
            <a:ext cx="1093995" cy="1093995"/>
          </a:xfrm>
          <a:prstGeom prst="rect">
            <a:avLst/>
          </a:prstGeom>
        </p:spPr>
      </p:pic>
      <p:pic>
        <p:nvPicPr>
          <p:cNvPr id="21" name="Picture 20"/>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82374" y="1221997"/>
            <a:ext cx="1184171" cy="1184171"/>
          </a:xfrm>
          <a:prstGeom prst="rect">
            <a:avLst/>
          </a:prstGeom>
        </p:spPr>
      </p:pic>
      <p:pic>
        <p:nvPicPr>
          <p:cNvPr id="22" name="Picture 21"/>
          <p:cNvPicPr>
            <a:picLocks noChangeAspect="1"/>
          </p:cNvPicPr>
          <p:nvPr/>
        </p:nvPicPr>
        <p:blipFill>
          <a:blip r:embed="rId7">
            <a:biLevel thresh="75000"/>
            <a:extLst>
              <a:ext uri="{28A0092B-C50C-407E-A947-70E740481C1C}">
                <a14:useLocalDpi xmlns:a14="http://schemas.microsoft.com/office/drawing/2010/main" val="0"/>
              </a:ext>
            </a:extLst>
          </a:blip>
          <a:stretch>
            <a:fillRect/>
          </a:stretch>
        </p:blipFill>
        <p:spPr>
          <a:xfrm>
            <a:off x="840635" y="1210192"/>
            <a:ext cx="1104573" cy="1104573"/>
          </a:xfrm>
          <a:prstGeom prst="rect">
            <a:avLst/>
          </a:prstGeom>
        </p:spPr>
      </p:pic>
      <p:graphicFrame>
        <p:nvGraphicFramePr>
          <p:cNvPr id="37" name="Chart 36"/>
          <p:cNvGraphicFramePr>
            <a:graphicFrameLocks/>
          </p:cNvGraphicFramePr>
          <p:nvPr>
            <p:extLst>
              <p:ext uri="{D42A27DB-BD31-4B8C-83A1-F6EECF244321}">
                <p14:modId xmlns:p14="http://schemas.microsoft.com/office/powerpoint/2010/main" val="910372843"/>
              </p:ext>
            </p:extLst>
          </p:nvPr>
        </p:nvGraphicFramePr>
        <p:xfrm>
          <a:off x="4717436" y="4707443"/>
          <a:ext cx="953745" cy="789600"/>
        </p:xfrm>
        <a:graphic>
          <a:graphicData uri="http://schemas.openxmlformats.org/drawingml/2006/chart">
            <c:chart xmlns:c="http://schemas.openxmlformats.org/drawingml/2006/chart" xmlns:r="http://schemas.openxmlformats.org/officeDocument/2006/relationships" r:id="rId8"/>
          </a:graphicData>
        </a:graphic>
      </p:graphicFrame>
      <p:cxnSp>
        <p:nvCxnSpPr>
          <p:cNvPr id="38" name="Elbow Connector 37"/>
          <p:cNvCxnSpPr/>
          <p:nvPr/>
        </p:nvCxnSpPr>
        <p:spPr>
          <a:xfrm rot="16200000" flipV="1">
            <a:off x="3186443" y="4375048"/>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V="1">
            <a:off x="752209" y="4375049"/>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0" name="Elbow Connector 39"/>
          <p:cNvCxnSpPr/>
          <p:nvPr/>
        </p:nvCxnSpPr>
        <p:spPr>
          <a:xfrm rot="16200000" flipV="1">
            <a:off x="5664206" y="4375047"/>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6" name="Elbow Connector 45"/>
          <p:cNvCxnSpPr/>
          <p:nvPr/>
        </p:nvCxnSpPr>
        <p:spPr>
          <a:xfrm rot="16200000" flipV="1">
            <a:off x="7929677" y="4375046"/>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52605" y="2580619"/>
            <a:ext cx="2255160" cy="369332"/>
          </a:xfrm>
          <a:prstGeom prst="rect">
            <a:avLst/>
          </a:prstGeom>
        </p:spPr>
        <p:txBody>
          <a:bodyPr wrap="squar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1. Employees productivity</a:t>
            </a:r>
          </a:p>
        </p:txBody>
      </p:sp>
      <p:sp>
        <p:nvSpPr>
          <p:cNvPr id="51" name="Rectangle 50"/>
          <p:cNvSpPr/>
          <p:nvPr/>
        </p:nvSpPr>
        <p:spPr>
          <a:xfrm>
            <a:off x="2731783" y="2580619"/>
            <a:ext cx="2348720" cy="369332"/>
          </a:xfrm>
          <a:prstGeom prst="rect">
            <a:avLst/>
          </a:prstGeom>
        </p:spPr>
        <p:txBody>
          <a:bodyPr wrap="square">
            <a:spAutoFit/>
          </a:bodyPr>
          <a:lstStyle/>
          <a:p>
            <a:pPr fontAlgn="base">
              <a:spcBef>
                <a:spcPct val="0"/>
              </a:spcBef>
              <a:spcAft>
                <a:spcPct val="0"/>
              </a:spcAft>
            </a:pPr>
            <a:r>
              <a:rPr lang="en-US" sz="1600" b="1" dirty="0" smtClean="0">
                <a:latin typeface="Sakkal Majalla" panose="02000000000000000000" pitchFamily="2" charset="-78"/>
                <a:cs typeface="Sakkal Majalla" panose="02000000000000000000" pitchFamily="2" charset="-78"/>
              </a:rPr>
              <a:t>2</a:t>
            </a:r>
            <a:r>
              <a:rPr lang="en-US" b="1" dirty="0">
                <a:latin typeface="Sakkal Majalla" panose="02000000000000000000" pitchFamily="2" charset="-78"/>
                <a:cs typeface="Sakkal Majalla" panose="02000000000000000000" pitchFamily="2" charset="-78"/>
              </a:rPr>
              <a:t>. Rewards and incentives</a:t>
            </a:r>
          </a:p>
        </p:txBody>
      </p:sp>
      <p:sp>
        <p:nvSpPr>
          <p:cNvPr id="52" name="Rectangle 51"/>
          <p:cNvSpPr/>
          <p:nvPr/>
        </p:nvSpPr>
        <p:spPr>
          <a:xfrm>
            <a:off x="5172395" y="2621984"/>
            <a:ext cx="2315349" cy="1200329"/>
          </a:xfrm>
          <a:prstGeom prst="rect">
            <a:avLst/>
          </a:prstGeom>
        </p:spPr>
        <p:txBody>
          <a:bodyPr wrap="squar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3.  </a:t>
            </a:r>
            <a:r>
              <a:rPr lang="en-US" b="1" dirty="0">
                <a:latin typeface="Sakkal Majalla" panose="02000000000000000000" pitchFamily="2" charset="-78"/>
                <a:cs typeface="Sakkal Majalla" panose="02000000000000000000" pitchFamily="2" charset="-78"/>
              </a:rPr>
              <a:t>Indicators of </a:t>
            </a:r>
            <a:r>
              <a:rPr lang="en-US" b="1" u="sng" dirty="0" smtClean="0">
                <a:latin typeface="Sakkal Majalla" panose="02000000000000000000" pitchFamily="2" charset="-78"/>
                <a:cs typeface="Sakkal Majalla" panose="02000000000000000000" pitchFamily="2" charset="-78"/>
              </a:rPr>
              <a:t>the PMO </a:t>
            </a:r>
            <a:r>
              <a:rPr lang="en-US" b="1" u="sng" dirty="0">
                <a:latin typeface="Sakkal Majalla" panose="02000000000000000000" pitchFamily="2" charset="-78"/>
                <a:cs typeface="Sakkal Majalla" panose="02000000000000000000" pitchFamily="2" charset="-78"/>
              </a:rPr>
              <a:t>study of happiness and </a:t>
            </a:r>
            <a:r>
              <a:rPr lang="en-US" b="1" u="sng" dirty="0" smtClean="0">
                <a:latin typeface="Sakkal Majalla" panose="02000000000000000000" pitchFamily="2" charset="-78"/>
                <a:cs typeface="Sakkal Majalla" panose="02000000000000000000" pitchFamily="2" charset="-78"/>
              </a:rPr>
              <a:t>positivity </a:t>
            </a:r>
            <a:r>
              <a:rPr lang="en-US" b="1" u="sng" dirty="0">
                <a:latin typeface="Sakkal Majalla" panose="02000000000000000000" pitchFamily="2" charset="-78"/>
                <a:cs typeface="Sakkal Majalla" panose="02000000000000000000" pitchFamily="2" charset="-78"/>
              </a:rPr>
              <a:t>in the work </a:t>
            </a:r>
            <a:r>
              <a:rPr lang="en-US" b="1" u="sng" dirty="0" smtClean="0">
                <a:latin typeface="Sakkal Majalla" panose="02000000000000000000" pitchFamily="2" charset="-78"/>
                <a:cs typeface="Sakkal Majalla" panose="02000000000000000000" pitchFamily="2" charset="-78"/>
              </a:rPr>
              <a:t>environment</a:t>
            </a:r>
          </a:p>
        </p:txBody>
      </p:sp>
      <p:sp>
        <p:nvSpPr>
          <p:cNvPr id="53" name="Rectangle 52"/>
          <p:cNvSpPr/>
          <p:nvPr/>
        </p:nvSpPr>
        <p:spPr>
          <a:xfrm>
            <a:off x="7713099" y="2621984"/>
            <a:ext cx="1744284" cy="646331"/>
          </a:xfrm>
          <a:prstGeom prst="rect">
            <a:avLst/>
          </a:prstGeom>
        </p:spPr>
        <p:txBody>
          <a:bodyPr wrap="squar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4. </a:t>
            </a:r>
            <a:r>
              <a:rPr lang="en-US" b="1" dirty="0">
                <a:latin typeface="Sakkal Majalla" panose="02000000000000000000" pitchFamily="2" charset="-78"/>
                <a:cs typeface="Sakkal Majalla" panose="02000000000000000000" pitchFamily="2" charset="-78"/>
              </a:rPr>
              <a:t>Violations and grievances</a:t>
            </a:r>
          </a:p>
        </p:txBody>
      </p:sp>
      <p:sp>
        <p:nvSpPr>
          <p:cNvPr id="54" name="Rectangle 53"/>
          <p:cNvSpPr/>
          <p:nvPr/>
        </p:nvSpPr>
        <p:spPr>
          <a:xfrm>
            <a:off x="10161914" y="2621984"/>
            <a:ext cx="1532831" cy="369332"/>
          </a:xfrm>
          <a:prstGeom prst="rect">
            <a:avLst/>
          </a:prstGeom>
        </p:spPr>
        <p:txBody>
          <a:bodyPr wrap="squar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5. </a:t>
            </a:r>
            <a:r>
              <a:rPr lang="en-US" b="1" dirty="0">
                <a:latin typeface="Sakkal Majalla" panose="02000000000000000000" pitchFamily="2" charset="-78"/>
                <a:cs typeface="Sakkal Majalla" panose="02000000000000000000" pitchFamily="2" charset="-78"/>
              </a:rPr>
              <a:t>Skills </a:t>
            </a:r>
            <a:r>
              <a:rPr lang="en-US" b="1" dirty="0" smtClean="0">
                <a:latin typeface="Sakkal Majalla" panose="02000000000000000000" pitchFamily="2" charset="-78"/>
                <a:cs typeface="Sakkal Majalla" panose="02000000000000000000" pitchFamily="2" charset="-78"/>
              </a:rPr>
              <a:t>Bank</a:t>
            </a:r>
            <a:endParaRPr lang="en-US" b="1" dirty="0">
              <a:latin typeface="Sakkal Majalla" panose="02000000000000000000" pitchFamily="2" charset="-78"/>
              <a:cs typeface="Sakkal Majalla" panose="02000000000000000000" pitchFamily="2" charset="-78"/>
            </a:endParaRPr>
          </a:p>
        </p:txBody>
      </p:sp>
      <p:sp>
        <p:nvSpPr>
          <p:cNvPr id="55" name="Rectangle 54"/>
          <p:cNvSpPr/>
          <p:nvPr/>
        </p:nvSpPr>
        <p:spPr>
          <a:xfrm>
            <a:off x="349272" y="3057488"/>
            <a:ext cx="2146978" cy="1077218"/>
          </a:xfrm>
          <a:prstGeom prst="rect">
            <a:avLst/>
          </a:prstGeom>
        </p:spPr>
        <p:txBody>
          <a:bodyPr wrap="square">
            <a:spAutoFit/>
          </a:bodyPr>
          <a:lstStyle/>
          <a:p>
            <a:pPr fontAlgn="base">
              <a:spcBef>
                <a:spcPct val="0"/>
              </a:spcBef>
              <a:spcAft>
                <a:spcPct val="0"/>
              </a:spcAft>
            </a:pPr>
            <a:r>
              <a:rPr lang="en-US" sz="1600" b="1" dirty="0" smtClean="0">
                <a:solidFill>
                  <a:srgbClr val="B68A35"/>
                </a:solidFill>
                <a:latin typeface="Sakkal Majalla" panose="02000000000000000000" pitchFamily="2" charset="-78"/>
                <a:cs typeface="Sakkal Majalla" panose="02000000000000000000" pitchFamily="2" charset="-78"/>
              </a:rPr>
              <a:t>Impact of  </a:t>
            </a:r>
            <a:r>
              <a:rPr lang="en-US" sz="1600" b="1" dirty="0">
                <a:solidFill>
                  <a:srgbClr val="B68A35"/>
                </a:solidFill>
                <a:latin typeface="Sakkal Majalla" panose="02000000000000000000" pitchFamily="2" charset="-78"/>
                <a:cs typeface="Sakkal Majalla" panose="02000000000000000000" pitchFamily="2" charset="-78"/>
              </a:rPr>
              <a:t>sick leaves on </a:t>
            </a:r>
            <a:r>
              <a:rPr lang="en-US" sz="1600" b="1" dirty="0" smtClean="0">
                <a:solidFill>
                  <a:srgbClr val="B68A35"/>
                </a:solidFill>
                <a:latin typeface="Sakkal Majalla" panose="02000000000000000000" pitchFamily="2" charset="-78"/>
                <a:cs typeface="Sakkal Majalla" panose="02000000000000000000" pitchFamily="2" charset="-78"/>
              </a:rPr>
              <a:t>productivity </a:t>
            </a:r>
          </a:p>
          <a:p>
            <a:pPr fontAlgn="base">
              <a:spcBef>
                <a:spcPct val="0"/>
              </a:spcBef>
              <a:spcAft>
                <a:spcPct val="0"/>
              </a:spcAft>
            </a:pPr>
            <a:r>
              <a:rPr lang="en-US" sz="1600" b="1" dirty="0" smtClean="0">
                <a:latin typeface="Sakkal Majalla" panose="02000000000000000000" pitchFamily="2" charset="-78"/>
                <a:cs typeface="Sakkal Majalla" panose="02000000000000000000" pitchFamily="2" charset="-78"/>
              </a:rPr>
              <a:t>(Strategic indicator based on Bradford Methodology) </a:t>
            </a:r>
            <a:endParaRPr lang="en-US" sz="1600" b="1" dirty="0">
              <a:latin typeface="Sakkal Majalla" panose="02000000000000000000" pitchFamily="2" charset="-78"/>
              <a:cs typeface="Sakkal Majalla" panose="02000000000000000000" pitchFamily="2" charset="-78"/>
            </a:endParaRPr>
          </a:p>
        </p:txBody>
      </p:sp>
      <p:sp>
        <p:nvSpPr>
          <p:cNvPr id="56" name="Rectangle 55"/>
          <p:cNvSpPr/>
          <p:nvPr/>
        </p:nvSpPr>
        <p:spPr>
          <a:xfrm>
            <a:off x="2708849" y="3004084"/>
            <a:ext cx="2297447" cy="584775"/>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1600" b="1" dirty="0">
                <a:solidFill>
                  <a:srgbClr val="B68A35"/>
                </a:solidFill>
                <a:latin typeface="Sakkal Majalla" panose="02000000000000000000" pitchFamily="2" charset="-78"/>
                <a:cs typeface="Sakkal Majalla" panose="02000000000000000000" pitchFamily="2" charset="-78"/>
              </a:rPr>
              <a:t>Percentage of </a:t>
            </a:r>
            <a:r>
              <a:rPr lang="en-US" sz="1600" b="1" dirty="0" smtClean="0">
                <a:solidFill>
                  <a:srgbClr val="B68A35"/>
                </a:solidFill>
                <a:latin typeface="Sakkal Majalla" panose="02000000000000000000" pitchFamily="2" charset="-78"/>
                <a:cs typeface="Sakkal Majalla" panose="02000000000000000000" pitchFamily="2" charset="-78"/>
              </a:rPr>
              <a:t>rewarded employees</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7" name="Rectangle 56"/>
          <p:cNvSpPr/>
          <p:nvPr/>
        </p:nvSpPr>
        <p:spPr>
          <a:xfrm>
            <a:off x="9911474" y="3293062"/>
            <a:ext cx="2146978" cy="830997"/>
          </a:xfrm>
          <a:prstGeom prst="rect">
            <a:avLst/>
          </a:prstGeom>
        </p:spPr>
        <p:txBody>
          <a:bodyPr wrap="square">
            <a:spAutoFit/>
          </a:bodyPr>
          <a:lstStyle/>
          <a:p>
            <a:pPr fontAlgn="base">
              <a:spcBef>
                <a:spcPct val="0"/>
              </a:spcBef>
              <a:spcAft>
                <a:spcPct val="0"/>
              </a:spcAft>
            </a:pPr>
            <a:r>
              <a:rPr lang="en-US" sz="1600" b="1" dirty="0" smtClean="0">
                <a:solidFill>
                  <a:srgbClr val="B68A35"/>
                </a:solidFill>
                <a:latin typeface="Sakkal Majalla" panose="02000000000000000000" pitchFamily="2" charset="-78"/>
                <a:cs typeface="Sakkal Majalla" panose="02000000000000000000" pitchFamily="2" charset="-78"/>
              </a:rPr>
              <a:t>1. Percentage </a:t>
            </a:r>
            <a:r>
              <a:rPr lang="en-US" sz="1600" b="1" dirty="0">
                <a:solidFill>
                  <a:srgbClr val="B68A35"/>
                </a:solidFill>
                <a:latin typeface="Sakkal Majalla" panose="02000000000000000000" pitchFamily="2" charset="-78"/>
                <a:cs typeface="Sakkal Majalla" panose="02000000000000000000" pitchFamily="2" charset="-78"/>
              </a:rPr>
              <a:t>of employees participating in the Skills Bank</a:t>
            </a:r>
          </a:p>
        </p:txBody>
      </p:sp>
      <p:sp>
        <p:nvSpPr>
          <p:cNvPr id="58" name="Rectangle 57"/>
          <p:cNvSpPr/>
          <p:nvPr/>
        </p:nvSpPr>
        <p:spPr>
          <a:xfrm>
            <a:off x="7686072" y="3448551"/>
            <a:ext cx="2146978" cy="338554"/>
          </a:xfrm>
          <a:prstGeom prst="rect">
            <a:avLst/>
          </a:prstGeom>
        </p:spPr>
        <p:txBody>
          <a:bodyPr wrap="square">
            <a:spAutoFit/>
          </a:bodyPr>
          <a:lstStyle/>
          <a:p>
            <a:pPr fontAlgn="base">
              <a:spcBef>
                <a:spcPct val="0"/>
              </a:spcBef>
              <a:spcAft>
                <a:spcPct val="0"/>
              </a:spcAft>
            </a:pPr>
            <a:r>
              <a:rPr lang="en-US" sz="1600" b="1" dirty="0" smtClean="0">
                <a:solidFill>
                  <a:srgbClr val="B68A35"/>
                </a:solidFill>
                <a:latin typeface="Sakkal Majalla" panose="02000000000000000000" pitchFamily="2" charset="-78"/>
                <a:cs typeface="Sakkal Majalla" panose="02000000000000000000" pitchFamily="2" charset="-78"/>
              </a:rPr>
              <a:t>1. Percentage  of violations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9" name="Rectangle 58"/>
          <p:cNvSpPr/>
          <p:nvPr/>
        </p:nvSpPr>
        <p:spPr>
          <a:xfrm>
            <a:off x="7729192" y="3993380"/>
            <a:ext cx="1935213" cy="584775"/>
          </a:xfrm>
          <a:prstGeom prst="rect">
            <a:avLst/>
          </a:prstGeom>
        </p:spPr>
        <p:txBody>
          <a:bodyPr wrap="square">
            <a:spAutoFit/>
          </a:bodyPr>
          <a:lstStyle/>
          <a:p>
            <a:pPr fontAlgn="base">
              <a:spcBef>
                <a:spcPct val="0"/>
              </a:spcBef>
              <a:spcAft>
                <a:spcPct val="0"/>
              </a:spcAft>
            </a:pPr>
            <a:r>
              <a:rPr lang="en-US" sz="1600" b="1" dirty="0" smtClean="0">
                <a:solidFill>
                  <a:srgbClr val="B68A35"/>
                </a:solidFill>
                <a:latin typeface="Sakkal Majalla" panose="02000000000000000000" pitchFamily="2" charset="-78"/>
                <a:cs typeface="Sakkal Majalla" panose="02000000000000000000" pitchFamily="2" charset="-78"/>
              </a:rPr>
              <a:t>2. Percentage of resolved grievances</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3" name="Rectangle 2"/>
          <p:cNvSpPr/>
          <p:nvPr/>
        </p:nvSpPr>
        <p:spPr>
          <a:xfrm>
            <a:off x="5279141" y="3967994"/>
            <a:ext cx="1832553" cy="355803"/>
          </a:xfrm>
          <a:prstGeom prst="rect">
            <a:avLst/>
          </a:prstGeom>
        </p:spPr>
        <p:txBody>
          <a:bodyPr wrap="none">
            <a:spAutoFit/>
          </a:bodyPr>
          <a:lstStyle/>
          <a:p>
            <a:pPr algn="l" fontAlgn="base">
              <a:lnSpc>
                <a:spcPct val="107000"/>
              </a:lnSpc>
              <a:spcBef>
                <a:spcPct val="0"/>
              </a:spcBef>
              <a:spcAft>
                <a:spcPct val="0"/>
              </a:spcAft>
            </a:pPr>
            <a:r>
              <a:rPr lang="en-US" sz="1600" b="1" dirty="0" smtClean="0">
                <a:solidFill>
                  <a:srgbClr val="B68A35"/>
                </a:solidFill>
                <a:latin typeface="Sakkal Majalla" panose="02000000000000000000" pitchFamily="2" charset="-78"/>
                <a:cs typeface="Sakkal Majalla" panose="02000000000000000000" pitchFamily="2" charset="-78"/>
              </a:rPr>
              <a:t>1. Happiness Percentage</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12" name="Rectangle 11"/>
          <p:cNvSpPr/>
          <p:nvPr/>
        </p:nvSpPr>
        <p:spPr>
          <a:xfrm>
            <a:off x="5272118" y="4424711"/>
            <a:ext cx="1932550" cy="355803"/>
          </a:xfrm>
          <a:prstGeom prst="rect">
            <a:avLst/>
          </a:prstGeom>
        </p:spPr>
        <p:txBody>
          <a:bodyPr wrap="square">
            <a:spAutoFit/>
          </a:bodyPr>
          <a:lstStyle/>
          <a:p>
            <a:pPr algn="l" fontAlgn="base">
              <a:lnSpc>
                <a:spcPct val="107000"/>
              </a:lnSpc>
              <a:spcBef>
                <a:spcPct val="0"/>
              </a:spcBef>
              <a:spcAft>
                <a:spcPct val="0"/>
              </a:spcAft>
            </a:pPr>
            <a:r>
              <a:rPr lang="en-US" sz="1600" b="1" dirty="0" smtClean="0">
                <a:solidFill>
                  <a:srgbClr val="B68A35"/>
                </a:solidFill>
                <a:latin typeface="Sakkal Majalla" panose="02000000000000000000" pitchFamily="2" charset="-78"/>
                <a:cs typeface="Sakkal Majalla" panose="02000000000000000000" pitchFamily="2" charset="-78"/>
              </a:rPr>
              <a:t>2. Positivity </a:t>
            </a:r>
            <a:r>
              <a:rPr lang="en-US" sz="1600" b="1" dirty="0">
                <a:solidFill>
                  <a:srgbClr val="B68A35"/>
                </a:solidFill>
                <a:latin typeface="Sakkal Majalla" panose="02000000000000000000" pitchFamily="2" charset="-78"/>
                <a:cs typeface="Sakkal Majalla" panose="02000000000000000000" pitchFamily="2" charset="-78"/>
              </a:rPr>
              <a:t>Percentage </a:t>
            </a:r>
          </a:p>
        </p:txBody>
      </p:sp>
      <p:sp>
        <p:nvSpPr>
          <p:cNvPr id="24" name="Rectangle 23"/>
          <p:cNvSpPr/>
          <p:nvPr/>
        </p:nvSpPr>
        <p:spPr>
          <a:xfrm>
            <a:off x="5254015" y="4878892"/>
            <a:ext cx="1973617" cy="355803"/>
          </a:xfrm>
          <a:prstGeom prst="rect">
            <a:avLst/>
          </a:prstGeom>
        </p:spPr>
        <p:txBody>
          <a:bodyPr wrap="none">
            <a:spAutoFit/>
          </a:bodyPr>
          <a:lstStyle/>
          <a:p>
            <a:pPr algn="l" fontAlgn="base">
              <a:lnSpc>
                <a:spcPct val="107000"/>
              </a:lnSpc>
              <a:spcBef>
                <a:spcPct val="0"/>
              </a:spcBef>
              <a:spcAft>
                <a:spcPct val="0"/>
              </a:spcAft>
            </a:pPr>
            <a:r>
              <a:rPr lang="en-US" sz="1600" b="1" dirty="0" smtClean="0">
                <a:solidFill>
                  <a:srgbClr val="B68A35"/>
                </a:solidFill>
                <a:latin typeface="Sakkal Majalla" panose="02000000000000000000" pitchFamily="2" charset="-78"/>
                <a:cs typeface="Sakkal Majalla" panose="02000000000000000000" pitchFamily="2" charset="-78"/>
              </a:rPr>
              <a:t>3. Engagement Percentage</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25" name="Rectangle 24"/>
          <p:cNvSpPr/>
          <p:nvPr/>
        </p:nvSpPr>
        <p:spPr>
          <a:xfrm>
            <a:off x="5251412" y="5382912"/>
            <a:ext cx="1616148" cy="355803"/>
          </a:xfrm>
          <a:prstGeom prst="rect">
            <a:avLst/>
          </a:prstGeom>
        </p:spPr>
        <p:txBody>
          <a:bodyPr wrap="none">
            <a:spAutoFit/>
          </a:bodyPr>
          <a:lstStyle/>
          <a:p>
            <a:pPr algn="l" fontAlgn="base">
              <a:lnSpc>
                <a:spcPct val="107000"/>
              </a:lnSpc>
              <a:spcBef>
                <a:spcPct val="0"/>
              </a:spcBef>
              <a:spcAft>
                <a:spcPct val="0"/>
              </a:spcAft>
            </a:pPr>
            <a:r>
              <a:rPr lang="en-US" sz="1600" b="1" dirty="0" smtClean="0">
                <a:solidFill>
                  <a:srgbClr val="B68A35"/>
                </a:solidFill>
                <a:latin typeface="Sakkal Majalla" panose="02000000000000000000" pitchFamily="2" charset="-78"/>
                <a:cs typeface="Sakkal Majalla" panose="02000000000000000000" pitchFamily="2" charset="-78"/>
              </a:rPr>
              <a:t>4. Loyalty </a:t>
            </a:r>
            <a:r>
              <a:rPr lang="en-US" sz="1600" b="1" dirty="0">
                <a:solidFill>
                  <a:srgbClr val="B68A35"/>
                </a:solidFill>
                <a:latin typeface="Sakkal Majalla" panose="02000000000000000000" pitchFamily="2" charset="-78"/>
                <a:cs typeface="Sakkal Majalla" panose="02000000000000000000" pitchFamily="2" charset="-78"/>
              </a:rPr>
              <a:t>Percentage</a:t>
            </a:r>
          </a:p>
        </p:txBody>
      </p:sp>
      <p:sp>
        <p:nvSpPr>
          <p:cNvPr id="35" name="TextBox 34"/>
          <p:cNvSpPr txBox="1"/>
          <p:nvPr/>
        </p:nvSpPr>
        <p:spPr>
          <a:xfrm>
            <a:off x="4584776" y="493658"/>
            <a:ext cx="5664981" cy="461665"/>
          </a:xfrm>
          <a:prstGeom prst="rect">
            <a:avLst/>
          </a:prstGeom>
          <a:noFill/>
        </p:spPr>
        <p:txBody>
          <a:bodyPr wrap="square" rtlCol="0">
            <a:spAutoFit/>
          </a:bodyPr>
          <a:lstStyle/>
          <a:p>
            <a:pPr algn="ctr" rtl="1"/>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Engagement Pillar- KPIS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36" name="Rectangle 35"/>
          <p:cNvSpPr/>
          <p:nvPr/>
        </p:nvSpPr>
        <p:spPr>
          <a:xfrm>
            <a:off x="5261117" y="5854636"/>
            <a:ext cx="2226627" cy="783869"/>
          </a:xfrm>
          <a:prstGeom prst="rect">
            <a:avLst/>
          </a:prstGeom>
        </p:spPr>
        <p:txBody>
          <a:bodyPr wrap="square">
            <a:spAutoFit/>
          </a:bodyPr>
          <a:lstStyle/>
          <a:p>
            <a:pPr algn="l" fontAlgn="base">
              <a:lnSpc>
                <a:spcPct val="107000"/>
              </a:lnSpc>
              <a:spcBef>
                <a:spcPct val="0"/>
              </a:spcBef>
              <a:spcAft>
                <a:spcPct val="0"/>
              </a:spcAft>
            </a:pPr>
            <a:r>
              <a:rPr lang="en-US" sz="1400" b="1" dirty="0" smtClean="0">
                <a:solidFill>
                  <a:srgbClr val="C00000"/>
                </a:solidFill>
                <a:latin typeface="Sakkal Majalla" panose="02000000000000000000" pitchFamily="2" charset="-78"/>
                <a:cs typeface="Sakkal Majalla" panose="02000000000000000000" pitchFamily="2" charset="-78"/>
              </a:rPr>
              <a:t>Note: the above KPIs are measured by the PMO based on a survey results</a:t>
            </a:r>
            <a:endParaRPr lang="en-US" sz="1400" b="1" dirty="0">
              <a:solidFill>
                <a:srgbClr val="C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84228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00188" y="6367598"/>
            <a:ext cx="463593" cy="365125"/>
          </a:xfrm>
          <a:solidFill>
            <a:srgbClr val="B68A35"/>
          </a:solidFill>
        </p:spPr>
        <p:txBody>
          <a:bodyPr/>
          <a:lstStyle/>
          <a:p>
            <a:pPr algn="ctr"/>
            <a:fld id="{56427F38-63A5-4D63-9399-D970397CA46A}" type="slidenum">
              <a:rPr lang="en-US" smtClean="0">
                <a:solidFill>
                  <a:schemeClr val="bg1"/>
                </a:solidFill>
              </a:rPr>
              <a:pPr algn="ctr"/>
              <a:t>48</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1572"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418269" y="601580"/>
            <a:ext cx="3988592" cy="487506"/>
          </a:xfrm>
          <a:prstGeom prst="rect">
            <a:avLst/>
          </a:prstGeom>
        </p:spPr>
        <p:txBody>
          <a:bodyPr wrap="none">
            <a:spAutoFit/>
          </a:bodyPr>
          <a:lstStyle/>
          <a:p>
            <a:pPr lvl="0" algn="r" rtl="1" fontAlgn="base">
              <a:lnSpc>
                <a:spcPct val="107000"/>
              </a:lnSpc>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Impact of Sick Leaves on Productivity </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11" name="Table 10"/>
          <p:cNvGraphicFramePr>
            <a:graphicFrameLocks noGrp="1"/>
          </p:cNvGraphicFramePr>
          <p:nvPr>
            <p:extLst>
              <p:ext uri="{D42A27DB-BD31-4B8C-83A1-F6EECF244321}">
                <p14:modId xmlns:p14="http://schemas.microsoft.com/office/powerpoint/2010/main" val="2760759085"/>
              </p:ext>
            </p:extLst>
          </p:nvPr>
        </p:nvGraphicFramePr>
        <p:xfrm>
          <a:off x="11084173" y="1218464"/>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88086453"/>
              </p:ext>
            </p:extLst>
          </p:nvPr>
        </p:nvGraphicFramePr>
        <p:xfrm>
          <a:off x="9981977" y="1218566"/>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Decrease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16978093"/>
              </p:ext>
            </p:extLst>
          </p:nvPr>
        </p:nvGraphicFramePr>
        <p:xfrm>
          <a:off x="8837996" y="1218566"/>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4" name="Rectangle 13"/>
          <p:cNvSpPr/>
          <p:nvPr/>
        </p:nvSpPr>
        <p:spPr>
          <a:xfrm>
            <a:off x="412370" y="1172752"/>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Rectangle 14"/>
          <p:cNvSpPr/>
          <p:nvPr/>
        </p:nvSpPr>
        <p:spPr>
          <a:xfrm>
            <a:off x="385673" y="1640607"/>
            <a:ext cx="8370736" cy="5216813"/>
          </a:xfrm>
          <a:prstGeom prst="rect">
            <a:avLst/>
          </a:prstGeom>
        </p:spPr>
        <p:txBody>
          <a:bodyPr wrap="square">
            <a:spAutoFit/>
          </a:bodyPr>
          <a:lstStyle/>
          <a:p>
            <a:pPr defTabSz="800100">
              <a:spcBef>
                <a:spcPct val="0"/>
              </a:spcBef>
              <a:spcAft>
                <a:spcPct val="35000"/>
              </a:spcAft>
            </a:pPr>
            <a:r>
              <a:rPr lang="en-US" dirty="0">
                <a:latin typeface="Sakkal Majalla" panose="02000000000000000000" pitchFamily="2" charset="-78"/>
                <a:cs typeface="Sakkal Majalla" panose="02000000000000000000" pitchFamily="2" charset="-78"/>
              </a:rPr>
              <a:t>This indicator measures the impact of sick leave on employee productivity by identifying short or frequent absenteeism cases or </a:t>
            </a:r>
            <a:r>
              <a:rPr lang="en-US" dirty="0" smtClean="0">
                <a:latin typeface="Sakkal Majalla" panose="02000000000000000000" pitchFamily="2" charset="-78"/>
                <a:cs typeface="Sakkal Majalla" panose="02000000000000000000" pitchFamily="2" charset="-78"/>
              </a:rPr>
              <a:t> absenteeism that requires attention or certain actions to be taken by </a:t>
            </a:r>
            <a:r>
              <a:rPr lang="en-US" dirty="0">
                <a:latin typeface="Sakkal Majalla" panose="02000000000000000000" pitchFamily="2" charset="-78"/>
                <a:cs typeface="Sakkal Majalla" panose="02000000000000000000" pitchFamily="2" charset="-78"/>
              </a:rPr>
              <a:t>the human resources </a:t>
            </a:r>
            <a:r>
              <a:rPr lang="en-US" dirty="0" smtClean="0">
                <a:latin typeface="Sakkal Majalla" panose="02000000000000000000" pitchFamily="2" charset="-78"/>
                <a:cs typeface="Sakkal Majalla" panose="02000000000000000000" pitchFamily="2" charset="-78"/>
              </a:rPr>
              <a:t>department. This indicator is measured  by </a:t>
            </a:r>
            <a:r>
              <a:rPr lang="en-US" dirty="0">
                <a:latin typeface="Sakkal Majalla" panose="02000000000000000000" pitchFamily="2" charset="-78"/>
                <a:cs typeface="Sakkal Majalla" panose="02000000000000000000" pitchFamily="2" charset="-78"/>
              </a:rPr>
              <a:t>applying the following </a:t>
            </a:r>
            <a:r>
              <a:rPr lang="en-US" dirty="0" smtClean="0">
                <a:latin typeface="Sakkal Majalla" panose="02000000000000000000" pitchFamily="2" charset="-78"/>
                <a:cs typeface="Sakkal Majalla" panose="02000000000000000000" pitchFamily="2" charset="-78"/>
              </a:rPr>
              <a:t>equation: </a:t>
            </a:r>
            <a:r>
              <a:rPr lang="en-US" dirty="0">
                <a:latin typeface="Sakkal Majalla" panose="02000000000000000000" pitchFamily="2" charset="-78"/>
                <a:cs typeface="Sakkal Majalla" panose="02000000000000000000" pitchFamily="2" charset="-78"/>
              </a:rPr>
              <a:t>Factor of </a:t>
            </a:r>
            <a:r>
              <a:rPr lang="en-US" dirty="0" smtClean="0">
                <a:latin typeface="Sakkal Majalla" panose="02000000000000000000" pitchFamily="2" charset="-78"/>
                <a:cs typeface="Sakkal Majalla" panose="02000000000000000000" pitchFamily="2" charset="-78"/>
              </a:rPr>
              <a:t>leaves impact = </a:t>
            </a:r>
            <a:r>
              <a:rPr lang="en-US" dirty="0">
                <a:latin typeface="Sakkal Majalla" panose="02000000000000000000" pitchFamily="2" charset="-78"/>
                <a:cs typeface="Sakkal Majalla" panose="02000000000000000000" pitchFamily="2" charset="-78"/>
              </a:rPr>
              <a:t>(a ^ 2 * b</a:t>
            </a:r>
            <a:r>
              <a:rPr lang="en-US" dirty="0" smtClean="0">
                <a:latin typeface="Sakkal Majalla" panose="02000000000000000000" pitchFamily="2" charset="-78"/>
                <a:cs typeface="Sakkal Majalla" panose="02000000000000000000" pitchFamily="2" charset="-78"/>
              </a:rPr>
              <a:t>)</a:t>
            </a:r>
          </a:p>
          <a:p>
            <a:pPr marL="342900" indent="-342900" defTabSz="800100">
              <a:spcBef>
                <a:spcPct val="0"/>
              </a:spcBef>
              <a:spcAft>
                <a:spcPct val="35000"/>
              </a:spcAft>
              <a:buAutoNum type="alphaUcParenBoth"/>
            </a:pPr>
            <a:r>
              <a:rPr lang="en-US" dirty="0" smtClean="0">
                <a:latin typeface="Sakkal Majalla" panose="02000000000000000000" pitchFamily="2" charset="-78"/>
                <a:cs typeface="Sakkal Majalla" panose="02000000000000000000" pitchFamily="2" charset="-78"/>
              </a:rPr>
              <a:t>The </a:t>
            </a:r>
            <a:r>
              <a:rPr lang="en-US" dirty="0">
                <a:latin typeface="Sakkal Majalla" panose="02000000000000000000" pitchFamily="2" charset="-78"/>
                <a:cs typeface="Sakkal Majalla" panose="02000000000000000000" pitchFamily="2" charset="-78"/>
              </a:rPr>
              <a:t>total number of separate employee absences per </a:t>
            </a:r>
            <a:r>
              <a:rPr lang="en-US" dirty="0" smtClean="0">
                <a:latin typeface="Sakkal Majalla" panose="02000000000000000000" pitchFamily="2" charset="-78"/>
                <a:cs typeface="Sakkal Majalla" panose="02000000000000000000" pitchFamily="2" charset="-78"/>
              </a:rPr>
              <a:t>year</a:t>
            </a:r>
          </a:p>
          <a:p>
            <a:pPr marL="342900" indent="-342900" defTabSz="800100">
              <a:spcBef>
                <a:spcPct val="0"/>
              </a:spcBef>
              <a:spcAft>
                <a:spcPct val="35000"/>
              </a:spcAft>
              <a:buAutoNum type="alphaUcParenBoth"/>
            </a:pPr>
            <a:r>
              <a:rPr lang="en-US" dirty="0" smtClean="0">
                <a:latin typeface="Sakkal Majalla" panose="02000000000000000000" pitchFamily="2" charset="-78"/>
                <a:cs typeface="Sakkal Majalla" panose="02000000000000000000" pitchFamily="2" charset="-78"/>
              </a:rPr>
              <a:t> Total </a:t>
            </a:r>
            <a:r>
              <a:rPr lang="en-US" dirty="0">
                <a:latin typeface="Sakkal Majalla" panose="02000000000000000000" pitchFamily="2" charset="-78"/>
                <a:cs typeface="Sakkal Majalla" panose="02000000000000000000" pitchFamily="2" charset="-78"/>
              </a:rPr>
              <a:t>number of days of </a:t>
            </a:r>
            <a:r>
              <a:rPr lang="en-US" dirty="0" smtClean="0">
                <a:latin typeface="Sakkal Majalla" panose="02000000000000000000" pitchFamily="2" charset="-78"/>
                <a:cs typeface="Sakkal Majalla" panose="02000000000000000000" pitchFamily="2" charset="-78"/>
              </a:rPr>
              <a:t>absence </a:t>
            </a:r>
            <a:r>
              <a:rPr lang="en-US" dirty="0">
                <a:latin typeface="Sakkal Majalla" panose="02000000000000000000" pitchFamily="2" charset="-78"/>
                <a:cs typeface="Sakkal Majalla" panose="02000000000000000000" pitchFamily="2" charset="-78"/>
              </a:rPr>
              <a:t>of </a:t>
            </a:r>
            <a:r>
              <a:rPr lang="en-US" dirty="0" smtClean="0">
                <a:latin typeface="Sakkal Majalla" panose="02000000000000000000" pitchFamily="2" charset="-78"/>
                <a:cs typeface="Sakkal Majalla" panose="02000000000000000000" pitchFamily="2" charset="-78"/>
              </a:rPr>
              <a:t>the employee during the year </a:t>
            </a:r>
          </a:p>
          <a:p>
            <a:pPr defTabSz="800100">
              <a:spcBef>
                <a:spcPct val="0"/>
              </a:spcBef>
              <a:spcAft>
                <a:spcPct val="35000"/>
              </a:spcAft>
            </a:pPr>
            <a:r>
              <a:rPr lang="en-US" dirty="0" smtClean="0">
                <a:latin typeface="Sakkal Majalla" panose="02000000000000000000" pitchFamily="2" charset="-78"/>
                <a:cs typeface="Sakkal Majalla" panose="02000000000000000000" pitchFamily="2" charset="-78"/>
              </a:rPr>
              <a:t>Bradford's </a:t>
            </a:r>
            <a:r>
              <a:rPr lang="en-US" dirty="0">
                <a:latin typeface="Sakkal Majalla" panose="02000000000000000000" pitchFamily="2" charset="-78"/>
                <a:cs typeface="Sakkal Majalla" panose="02000000000000000000" pitchFamily="2" charset="-78"/>
              </a:rPr>
              <a:t>results are classified as follows: </a:t>
            </a:r>
            <a:endParaRPr lang="en-US" dirty="0" smtClean="0">
              <a:latin typeface="Sakkal Majalla" panose="02000000000000000000" pitchFamily="2" charset="-78"/>
              <a:cs typeface="Sakkal Majalla" panose="02000000000000000000" pitchFamily="2" charset="-78"/>
            </a:endParaRPr>
          </a:p>
          <a:p>
            <a:pPr marL="342900" indent="-342900" defTabSz="800100">
              <a:spcBef>
                <a:spcPct val="0"/>
              </a:spcBef>
              <a:spcAft>
                <a:spcPct val="35000"/>
              </a:spcAft>
              <a:buAutoNum type="arabicParenR"/>
            </a:pPr>
            <a:r>
              <a:rPr lang="en-US" dirty="0" smtClean="0">
                <a:latin typeface="Sakkal Majalla" panose="02000000000000000000" pitchFamily="2" charset="-78"/>
                <a:cs typeface="Sakkal Majalla" panose="02000000000000000000" pitchFamily="2" charset="-78"/>
              </a:rPr>
              <a:t>0-125: </a:t>
            </a:r>
            <a:r>
              <a:rPr lang="en-US" dirty="0">
                <a:latin typeface="Sakkal Majalla" panose="02000000000000000000" pitchFamily="2" charset="-78"/>
                <a:cs typeface="Sakkal Majalla" panose="02000000000000000000" pitchFamily="2" charset="-78"/>
              </a:rPr>
              <a:t>The result does not warrant any comments </a:t>
            </a:r>
            <a:endParaRPr lang="en-US" dirty="0" smtClean="0">
              <a:latin typeface="Sakkal Majalla" panose="02000000000000000000" pitchFamily="2" charset="-78"/>
              <a:cs typeface="Sakkal Majalla" panose="02000000000000000000" pitchFamily="2" charset="-78"/>
            </a:endParaRPr>
          </a:p>
          <a:p>
            <a:pPr marL="342900" indent="-342900" defTabSz="800100">
              <a:spcBef>
                <a:spcPct val="0"/>
              </a:spcBef>
              <a:spcAft>
                <a:spcPct val="35000"/>
              </a:spcAft>
              <a:buAutoNum type="arabicParenR"/>
            </a:pPr>
            <a:r>
              <a:rPr lang="en-US" dirty="0" smtClean="0">
                <a:latin typeface="Sakkal Majalla" panose="02000000000000000000" pitchFamily="2" charset="-78"/>
                <a:cs typeface="Sakkal Majalla" panose="02000000000000000000" pitchFamily="2" charset="-78"/>
              </a:rPr>
              <a:t> 126-500: </a:t>
            </a:r>
            <a:r>
              <a:rPr lang="en-US" dirty="0">
                <a:latin typeface="Sakkal Majalla" panose="02000000000000000000" pitchFamily="2" charset="-78"/>
                <a:cs typeface="Sakkal Majalla" panose="02000000000000000000" pitchFamily="2" charset="-78"/>
              </a:rPr>
              <a:t>The result requires observation </a:t>
            </a:r>
            <a:r>
              <a:rPr lang="en-US" dirty="0" smtClean="0">
                <a:latin typeface="Sakkal Majalla" panose="02000000000000000000" pitchFamily="2" charset="-78"/>
                <a:cs typeface="Sakkal Majalla" panose="02000000000000000000" pitchFamily="2" charset="-78"/>
              </a:rPr>
              <a:t>and monitor</a:t>
            </a:r>
          </a:p>
          <a:p>
            <a:pPr marL="342900" indent="-342900" defTabSz="800100">
              <a:spcBef>
                <a:spcPct val="0"/>
              </a:spcBef>
              <a:spcAft>
                <a:spcPct val="35000"/>
              </a:spcAft>
              <a:buAutoNum type="arabicParenR"/>
            </a:pPr>
            <a:r>
              <a:rPr lang="en-US" dirty="0" smtClean="0">
                <a:latin typeface="Sakkal Majalla" panose="02000000000000000000" pitchFamily="2" charset="-78"/>
                <a:cs typeface="Sakkal Majalla" panose="02000000000000000000" pitchFamily="2" charset="-78"/>
              </a:rPr>
              <a:t> 501-1000: </a:t>
            </a:r>
            <a:r>
              <a:rPr lang="en-US" dirty="0">
                <a:latin typeface="Sakkal Majalla" panose="02000000000000000000" pitchFamily="2" charset="-78"/>
                <a:cs typeface="Sakkal Majalla" panose="02000000000000000000" pitchFamily="2" charset="-78"/>
              </a:rPr>
              <a:t>The result requires action </a:t>
            </a:r>
            <a:endParaRPr lang="en-US" dirty="0" smtClean="0">
              <a:latin typeface="Sakkal Majalla" panose="02000000000000000000" pitchFamily="2" charset="-78"/>
              <a:cs typeface="Sakkal Majalla" panose="02000000000000000000" pitchFamily="2" charset="-78"/>
            </a:endParaRPr>
          </a:p>
          <a:p>
            <a:pPr marL="342900" indent="-342900" defTabSz="800100">
              <a:spcBef>
                <a:spcPct val="0"/>
              </a:spcBef>
              <a:spcAft>
                <a:spcPct val="35000"/>
              </a:spcAft>
              <a:buAutoNum type="arabicParenR"/>
            </a:pPr>
            <a:r>
              <a:rPr lang="en-US" dirty="0" smtClean="0">
                <a:latin typeface="Sakkal Majalla" panose="02000000000000000000" pitchFamily="2" charset="-78"/>
                <a:cs typeface="Sakkal Majalla" panose="02000000000000000000" pitchFamily="2" charset="-78"/>
              </a:rPr>
              <a:t>1001-2000: </a:t>
            </a:r>
            <a:r>
              <a:rPr lang="en-US" dirty="0">
                <a:latin typeface="Sakkal Majalla" panose="02000000000000000000" pitchFamily="2" charset="-78"/>
                <a:cs typeface="Sakkal Majalla" panose="02000000000000000000" pitchFamily="2" charset="-78"/>
              </a:rPr>
              <a:t>The result calls for consideration </a:t>
            </a:r>
            <a:r>
              <a:rPr lang="en-US" dirty="0" smtClean="0">
                <a:latin typeface="Sakkal Majalla" panose="02000000000000000000" pitchFamily="2" charset="-78"/>
                <a:cs typeface="Sakkal Majalla" panose="02000000000000000000" pitchFamily="2" charset="-78"/>
              </a:rPr>
              <a:t>and applying disciplinary </a:t>
            </a:r>
            <a:r>
              <a:rPr lang="en-US" dirty="0">
                <a:latin typeface="Sakkal Majalla" panose="02000000000000000000" pitchFamily="2" charset="-78"/>
                <a:cs typeface="Sakkal Majalla" panose="02000000000000000000" pitchFamily="2" charset="-78"/>
              </a:rPr>
              <a:t>measures </a:t>
            </a:r>
            <a:endParaRPr lang="en-US" dirty="0" smtClean="0">
              <a:latin typeface="Sakkal Majalla" panose="02000000000000000000" pitchFamily="2" charset="-78"/>
              <a:cs typeface="Sakkal Majalla" panose="02000000000000000000" pitchFamily="2" charset="-78"/>
            </a:endParaRPr>
          </a:p>
          <a:p>
            <a:pPr marL="342900" indent="-342900" defTabSz="800100">
              <a:spcBef>
                <a:spcPct val="0"/>
              </a:spcBef>
              <a:spcAft>
                <a:spcPct val="35000"/>
              </a:spcAft>
              <a:buAutoNum type="arabicParenR"/>
            </a:pPr>
            <a:r>
              <a:rPr lang="en-US" dirty="0" smtClean="0">
                <a:latin typeface="Sakkal Majalla" panose="02000000000000000000" pitchFamily="2" charset="-78"/>
                <a:cs typeface="Sakkal Majalla" panose="02000000000000000000" pitchFamily="2" charset="-78"/>
              </a:rPr>
              <a:t>Higher </a:t>
            </a:r>
            <a:r>
              <a:rPr lang="en-US" dirty="0">
                <a:latin typeface="Sakkal Majalla" panose="02000000000000000000" pitchFamily="2" charset="-78"/>
                <a:cs typeface="Sakkal Majalla" panose="02000000000000000000" pitchFamily="2" charset="-78"/>
              </a:rPr>
              <a:t>than 2000: The result calls for strict disciplinary </a:t>
            </a:r>
            <a:r>
              <a:rPr lang="en-US" dirty="0" smtClean="0">
                <a:latin typeface="Sakkal Majalla" panose="02000000000000000000" pitchFamily="2" charset="-78"/>
                <a:cs typeface="Sakkal Majalla" panose="02000000000000000000" pitchFamily="2" charset="-78"/>
              </a:rPr>
              <a:t>action</a:t>
            </a:r>
            <a:endParaRPr lang="en-US" dirty="0" smtClean="0">
              <a:solidFill>
                <a:prstClr val="black"/>
              </a:solidFill>
              <a:latin typeface="Sakkal Majalla" panose="02000000000000000000" pitchFamily="2" charset="-78"/>
              <a:cs typeface="Sakkal Majalla" panose="02000000000000000000" pitchFamily="2" charset="-78"/>
            </a:endParaRPr>
          </a:p>
          <a:p>
            <a:pPr defTabSz="800100">
              <a:spcBef>
                <a:spcPct val="0"/>
              </a:spcBef>
              <a:spcAft>
                <a:spcPct val="35000"/>
              </a:spcAft>
            </a:pPr>
            <a:r>
              <a:rPr lang="en-US" dirty="0">
                <a:latin typeface="Sakkal Majalla" panose="02000000000000000000" pitchFamily="2" charset="-78"/>
                <a:cs typeface="Sakkal Majalla" panose="02000000000000000000" pitchFamily="2" charset="-78"/>
              </a:rPr>
              <a:t>Types of </a:t>
            </a:r>
            <a:r>
              <a:rPr lang="en-US" dirty="0" smtClean="0">
                <a:latin typeface="Sakkal Majalla" panose="02000000000000000000" pitchFamily="2" charset="-78"/>
                <a:cs typeface="Sakkal Majalla" panose="02000000000000000000" pitchFamily="2" charset="-78"/>
              </a:rPr>
              <a:t>leaves included within </a:t>
            </a:r>
            <a:r>
              <a:rPr lang="en-US" dirty="0">
                <a:latin typeface="Sakkal Majalla" panose="02000000000000000000" pitchFamily="2" charset="-78"/>
                <a:cs typeface="Sakkal Majalla" panose="02000000000000000000" pitchFamily="2" charset="-78"/>
              </a:rPr>
              <a:t>the </a:t>
            </a:r>
            <a:r>
              <a:rPr lang="en-US" dirty="0" smtClean="0">
                <a:latin typeface="Sakkal Majalla" panose="02000000000000000000" pitchFamily="2" charset="-78"/>
                <a:cs typeface="Sakkal Majalla" panose="02000000000000000000" pitchFamily="2" charset="-78"/>
              </a:rPr>
              <a:t>indicator are: sick leave, sick leave with committee, Exceptional sick leave inside the country (to accompany 1</a:t>
            </a:r>
            <a:r>
              <a:rPr lang="en-US" baseline="30000" dirty="0" smtClean="0">
                <a:latin typeface="Sakkal Majalla" panose="02000000000000000000" pitchFamily="2" charset="-78"/>
                <a:cs typeface="Sakkal Majalla" panose="02000000000000000000" pitchFamily="2" charset="-78"/>
              </a:rPr>
              <a:t>st</a:t>
            </a:r>
            <a:r>
              <a:rPr lang="en-US" dirty="0" smtClean="0">
                <a:latin typeface="Sakkal Majalla" panose="02000000000000000000" pitchFamily="2" charset="-78"/>
                <a:cs typeface="Sakkal Majalla" panose="02000000000000000000" pitchFamily="2" charset="-78"/>
              </a:rPr>
              <a:t> or 2</a:t>
            </a:r>
            <a:r>
              <a:rPr lang="en-US" baseline="30000" dirty="0" smtClean="0">
                <a:latin typeface="Sakkal Majalla" panose="02000000000000000000" pitchFamily="2" charset="-78"/>
                <a:cs typeface="Sakkal Majalla" panose="02000000000000000000" pitchFamily="2" charset="-78"/>
              </a:rPr>
              <a:t>nd</a:t>
            </a:r>
            <a:r>
              <a:rPr lang="en-US" dirty="0" smtClean="0">
                <a:latin typeface="Sakkal Majalla" panose="02000000000000000000" pitchFamily="2" charset="-78"/>
                <a:cs typeface="Sakkal Majalla" panose="02000000000000000000" pitchFamily="2" charset="-78"/>
              </a:rPr>
              <a:t> degree family patient</a:t>
            </a:r>
            <a:r>
              <a:rPr lang="en-US" dirty="0">
                <a:latin typeface="Sakkal Majalla" panose="02000000000000000000" pitchFamily="2" charset="-78"/>
                <a:cs typeface="Sakkal Majalla" panose="02000000000000000000" pitchFamily="2" charset="-78"/>
              </a:rPr>
              <a:t>), Exceptional sick leave </a:t>
            </a:r>
            <a:r>
              <a:rPr lang="en-US" dirty="0" smtClean="0">
                <a:latin typeface="Sakkal Majalla" panose="02000000000000000000" pitchFamily="2" charset="-78"/>
                <a:cs typeface="Sakkal Majalla" panose="02000000000000000000" pitchFamily="2" charset="-78"/>
              </a:rPr>
              <a:t>outside </a:t>
            </a:r>
            <a:r>
              <a:rPr lang="en-US" dirty="0">
                <a:latin typeface="Sakkal Majalla" panose="02000000000000000000" pitchFamily="2" charset="-78"/>
                <a:cs typeface="Sakkal Majalla" panose="02000000000000000000" pitchFamily="2" charset="-78"/>
              </a:rPr>
              <a:t>the country (to accompany 1</a:t>
            </a:r>
            <a:r>
              <a:rPr lang="en-US" baseline="30000" dirty="0">
                <a:latin typeface="Sakkal Majalla" panose="02000000000000000000" pitchFamily="2" charset="-78"/>
                <a:cs typeface="Sakkal Majalla" panose="02000000000000000000" pitchFamily="2" charset="-78"/>
              </a:rPr>
              <a:t>st</a:t>
            </a:r>
            <a:r>
              <a:rPr lang="en-US" dirty="0">
                <a:latin typeface="Sakkal Majalla" panose="02000000000000000000" pitchFamily="2" charset="-78"/>
                <a:cs typeface="Sakkal Majalla" panose="02000000000000000000" pitchFamily="2" charset="-78"/>
              </a:rPr>
              <a:t> or 2</a:t>
            </a:r>
            <a:r>
              <a:rPr lang="en-US" baseline="30000" dirty="0">
                <a:latin typeface="Sakkal Majalla" panose="02000000000000000000" pitchFamily="2" charset="-78"/>
                <a:cs typeface="Sakkal Majalla" panose="02000000000000000000" pitchFamily="2" charset="-78"/>
              </a:rPr>
              <a:t>nd</a:t>
            </a:r>
            <a:r>
              <a:rPr lang="en-US" dirty="0">
                <a:latin typeface="Sakkal Majalla" panose="02000000000000000000" pitchFamily="2" charset="-78"/>
                <a:cs typeface="Sakkal Majalla" panose="02000000000000000000" pitchFamily="2" charset="-78"/>
              </a:rPr>
              <a:t> degree family patient</a:t>
            </a:r>
            <a:r>
              <a:rPr lang="en-US" dirty="0" smtClean="0">
                <a:latin typeface="Sakkal Majalla" panose="02000000000000000000" pitchFamily="2" charset="-78"/>
                <a:cs typeface="Sakkal Majalla" panose="02000000000000000000" pitchFamily="2" charset="-78"/>
              </a:rPr>
              <a:t>)</a:t>
            </a:r>
          </a:p>
          <a:p>
            <a:pPr defTabSz="800100">
              <a:spcBef>
                <a:spcPct val="0"/>
              </a:spcBef>
              <a:spcAft>
                <a:spcPct val="35000"/>
              </a:spcAft>
            </a:pPr>
            <a:r>
              <a:rPr lang="en-US" dirty="0" smtClean="0">
                <a:latin typeface="Sakkal Majalla" panose="02000000000000000000" pitchFamily="2" charset="-78"/>
                <a:cs typeface="Sakkal Majalla" panose="02000000000000000000" pitchFamily="2" charset="-78"/>
              </a:rPr>
              <a:t>Types </a:t>
            </a:r>
            <a:r>
              <a:rPr lang="en-US" dirty="0">
                <a:latin typeface="Sakkal Majalla" panose="02000000000000000000" pitchFamily="2" charset="-78"/>
                <a:cs typeface="Sakkal Majalla" panose="02000000000000000000" pitchFamily="2" charset="-78"/>
              </a:rPr>
              <a:t>of </a:t>
            </a:r>
            <a:r>
              <a:rPr lang="en-US" dirty="0" smtClean="0">
                <a:latin typeface="Sakkal Majalla" panose="02000000000000000000" pitchFamily="2" charset="-78"/>
                <a:cs typeface="Sakkal Majalla" panose="02000000000000000000" pitchFamily="2" charset="-78"/>
              </a:rPr>
              <a:t>excluded Leaves: </a:t>
            </a:r>
            <a:r>
              <a:rPr lang="en-US" dirty="0">
                <a:latin typeface="Sakkal Majalla" panose="02000000000000000000" pitchFamily="2" charset="-78"/>
                <a:cs typeface="Sakkal Majalla" panose="02000000000000000000" pitchFamily="2" charset="-78"/>
              </a:rPr>
              <a:t>Annual Leave, Exit Permit, Study, National Service, </a:t>
            </a:r>
            <a:r>
              <a:rPr lang="en-US" dirty="0" smtClean="0">
                <a:latin typeface="Sakkal Majalla" panose="02000000000000000000" pitchFamily="2" charset="-78"/>
                <a:cs typeface="Sakkal Majalla" panose="02000000000000000000" pitchFamily="2" charset="-78"/>
              </a:rPr>
              <a:t>Mourning</a:t>
            </a:r>
            <a:endParaRPr lang="en-US" dirty="0">
              <a:solidFill>
                <a:prstClr val="black"/>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9181246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42764" y="6382113"/>
            <a:ext cx="463593" cy="365125"/>
          </a:xfrm>
          <a:solidFill>
            <a:srgbClr val="B68A35"/>
          </a:solidFill>
        </p:spPr>
        <p:txBody>
          <a:bodyPr/>
          <a:lstStyle/>
          <a:p>
            <a:pPr algn="ctr"/>
            <a:fld id="{56427F38-63A5-4D63-9399-D970397CA46A}" type="slidenum">
              <a:rPr lang="en-US" smtClean="0">
                <a:solidFill>
                  <a:schemeClr val="bg1"/>
                </a:solidFill>
              </a:rPr>
              <a:pPr algn="ctr"/>
              <a:t>49</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1573"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11" name="Content Placeholder 9"/>
          <p:cNvGraphicFramePr>
            <a:graphicFrameLocks/>
          </p:cNvGraphicFramePr>
          <p:nvPr>
            <p:extLst>
              <p:ext uri="{D42A27DB-BD31-4B8C-83A1-F6EECF244321}">
                <p14:modId xmlns:p14="http://schemas.microsoft.com/office/powerpoint/2010/main" val="2867158937"/>
              </p:ext>
            </p:extLst>
          </p:nvPr>
        </p:nvGraphicFramePr>
        <p:xfrm>
          <a:off x="727235" y="2407656"/>
          <a:ext cx="10274594" cy="2011680"/>
        </p:xfrm>
        <a:graphic>
          <a:graphicData uri="http://schemas.openxmlformats.org/drawingml/2006/table">
            <a:tbl>
              <a:tblPr rtl="1" firstRow="1" bandRow="1">
                <a:tableStyleId>{5C22544A-7EE6-4342-B048-85BDC9FD1C3A}</a:tableStyleId>
              </a:tblPr>
              <a:tblGrid>
                <a:gridCol w="4657565"/>
                <a:gridCol w="1872343"/>
                <a:gridCol w="1843314"/>
                <a:gridCol w="1901372"/>
              </a:tblGrid>
              <a:tr h="502920">
                <a:tc>
                  <a:txBody>
                    <a:bodyPr/>
                    <a:lstStyle/>
                    <a:p>
                      <a:pPr algn="ctr" rtl="1"/>
                      <a:r>
                        <a:rPr lang="en-US" sz="2000" dirty="0" smtClean="0">
                          <a:solidFill>
                            <a:schemeClr val="bg1"/>
                          </a:solidFill>
                          <a:latin typeface="Sakkal Majalla" panose="02000000000000000000" pitchFamily="2" charset="-78"/>
                          <a:cs typeface="Sakkal Majalla" panose="02000000000000000000" pitchFamily="2" charset="-78"/>
                        </a:rPr>
                        <a:t>Equation</a:t>
                      </a:r>
                      <a:endParaRPr lang="en-US" sz="2000" dirty="0">
                        <a:solidFill>
                          <a:schemeClr val="bg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latin typeface="Sakkal Majalla" panose="02000000000000000000" pitchFamily="2" charset="-78"/>
                          <a:cs typeface="Sakkal Majalla" panose="02000000000000000000" pitchFamily="2" charset="-78"/>
                        </a:rPr>
                        <a:t>Calculation Unit</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2000" dirty="0" smtClean="0">
                          <a:solidFill>
                            <a:schemeClr val="bg1"/>
                          </a:solidFill>
                          <a:latin typeface="Sakkal Majalla" panose="02000000000000000000" pitchFamily="2" charset="-78"/>
                          <a:cs typeface="Sakkal Majalla" panose="02000000000000000000" pitchFamily="2" charset="-78"/>
                        </a:rPr>
                        <a:t>Calculation Unit</a:t>
                      </a:r>
                      <a:endParaRPr lang="en-US" sz="2000" dirty="0">
                        <a:solidFill>
                          <a:schemeClr val="bg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2000" dirty="0" smtClean="0">
                          <a:solidFill>
                            <a:schemeClr val="bg1"/>
                          </a:solidFill>
                          <a:latin typeface="Sakkal Majalla" panose="02000000000000000000" pitchFamily="2" charset="-78"/>
                          <a:cs typeface="Sakkal Majalla" panose="02000000000000000000" pitchFamily="2" charset="-78"/>
                        </a:rPr>
                        <a:t>Calculation Period</a:t>
                      </a:r>
                      <a:endParaRPr lang="en-US" sz="2000" dirty="0">
                        <a:solidFill>
                          <a:schemeClr val="bg1"/>
                        </a:solidFill>
                        <a:latin typeface="Sakkal Majalla" panose="02000000000000000000" pitchFamily="2" charset="-78"/>
                        <a:cs typeface="Sakkal Majalla" panose="02000000000000000000" pitchFamily="2" charset="-78"/>
                      </a:endParaRPr>
                    </a:p>
                  </a:txBody>
                  <a:tcPr anchor="b">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150876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800" b="0" kern="1200" dirty="0" smtClean="0">
                          <a:solidFill>
                            <a:schemeClr val="dk1"/>
                          </a:solidFill>
                          <a:effectLst/>
                          <a:latin typeface="Sakkal Majalla" panose="02000000000000000000" pitchFamily="2" charset="-78"/>
                          <a:ea typeface="+mn-ea"/>
                          <a:cs typeface="Sakkal Majalla" panose="02000000000000000000" pitchFamily="2" charset="-78"/>
                        </a:rPr>
                        <a:t>(The number of employees whose leave impact factor falls within the fourth and fifth categories, which requires the application of strict disciplinary and disciplinary procedures /</a:t>
                      </a:r>
                      <a:r>
                        <a:rPr lang="en-US" sz="1800" b="0"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800" b="0" kern="1200" dirty="0" smtClean="0">
                          <a:solidFill>
                            <a:schemeClr val="dk1"/>
                          </a:solidFill>
                          <a:effectLst/>
                          <a:latin typeface="Sakkal Majalla" panose="02000000000000000000" pitchFamily="2" charset="-78"/>
                          <a:ea typeface="+mn-ea"/>
                          <a:cs typeface="Sakkal Majalla" panose="02000000000000000000" pitchFamily="2" charset="-78"/>
                        </a:rPr>
                        <a:t>Total number</a:t>
                      </a:r>
                      <a:r>
                        <a:rPr lang="en-US" sz="1800" b="0" kern="1200" baseline="0" dirty="0" smtClean="0">
                          <a:solidFill>
                            <a:schemeClr val="dk1"/>
                          </a:solidFill>
                          <a:effectLst/>
                          <a:latin typeface="Sakkal Majalla" panose="02000000000000000000" pitchFamily="2" charset="-78"/>
                          <a:ea typeface="+mn-ea"/>
                          <a:cs typeface="Sakkal Majalla" panose="02000000000000000000" pitchFamily="2" charset="-78"/>
                        </a:rPr>
                        <a:t> of </a:t>
                      </a:r>
                      <a:r>
                        <a:rPr lang="en-US" sz="1800" b="0" kern="1200" dirty="0" smtClean="0">
                          <a:solidFill>
                            <a:schemeClr val="dk1"/>
                          </a:solidFill>
                          <a:effectLst/>
                          <a:latin typeface="Sakkal Majalla" panose="02000000000000000000" pitchFamily="2" charset="-78"/>
                          <a:ea typeface="+mn-ea"/>
                          <a:cs typeface="Sakkal Majalla" panose="02000000000000000000" pitchFamily="2" charset="-78"/>
                        </a:rPr>
                        <a:t>employees)</a:t>
                      </a:r>
                      <a:r>
                        <a:rPr lang="en-US" sz="1800" b="0"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800" b="0" kern="1200" dirty="0" smtClean="0">
                          <a:solidFill>
                            <a:schemeClr val="dk1"/>
                          </a:solidFill>
                          <a:effectLst/>
                          <a:latin typeface="Sakkal Majalla" panose="02000000000000000000" pitchFamily="2" charset="-78"/>
                          <a:ea typeface="+mn-ea"/>
                          <a:cs typeface="Sakkal Majalla" panose="02000000000000000000" pitchFamily="2" charset="-78"/>
                        </a:rPr>
                        <a:t>x 100%</a:t>
                      </a:r>
                      <a:endParaRPr lang="ar-AE" sz="2000" b="0" i="0" u="none" strike="noStrike" dirty="0" smtClean="0">
                        <a:solidFill>
                          <a:schemeClr val="tx1"/>
                        </a:solidFill>
                        <a:effectLst/>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2000" b="0"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Decrease </a:t>
                      </a:r>
                      <a:r>
                        <a:rPr lang="en-US" sz="20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a:r>
                        <a:rPr lang="en-US" sz="2000" b="0"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en-US" sz="2000" b="0"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3" name="TextBox 12"/>
          <p:cNvSpPr txBox="1"/>
          <p:nvPr/>
        </p:nvSpPr>
        <p:spPr>
          <a:xfrm>
            <a:off x="783341" y="1607435"/>
            <a:ext cx="5867400" cy="400110"/>
          </a:xfrm>
          <a:prstGeom prst="rect">
            <a:avLst/>
          </a:prstGeom>
          <a:noFill/>
        </p:spPr>
        <p:txBody>
          <a:bodyPr wrap="square" rtlCol="0">
            <a:spAutoFit/>
          </a:bodyPr>
          <a:lstStyle/>
          <a:p>
            <a:r>
              <a:rPr lang="en-US" sz="2000" b="1" dirty="0" smtClean="0">
                <a:solidFill>
                  <a:srgbClr val="C00000"/>
                </a:solidFill>
                <a:latin typeface="Sakkal Majalla" panose="02000000000000000000" pitchFamily="2" charset="-78"/>
                <a:cs typeface="Sakkal Majalla" panose="02000000000000000000" pitchFamily="2" charset="-78"/>
              </a:rPr>
              <a:t>Calculation Method of the Impact of Sick Leaves on Productivity:  </a:t>
            </a:r>
            <a:endParaRPr lang="en-US" sz="2000" b="1" dirty="0">
              <a:solidFill>
                <a:srgbClr val="C00000"/>
              </a:solidFill>
              <a:latin typeface="Sakkal Majalla" panose="02000000000000000000" pitchFamily="2" charset="-78"/>
              <a:cs typeface="Sakkal Majalla" panose="02000000000000000000" pitchFamily="2" charset="-78"/>
            </a:endParaRPr>
          </a:p>
        </p:txBody>
      </p:sp>
      <p:sp>
        <p:nvSpPr>
          <p:cNvPr id="10" name="Rectangle 9"/>
          <p:cNvSpPr/>
          <p:nvPr/>
        </p:nvSpPr>
        <p:spPr>
          <a:xfrm>
            <a:off x="5418269" y="601580"/>
            <a:ext cx="3988592" cy="487506"/>
          </a:xfrm>
          <a:prstGeom prst="rect">
            <a:avLst/>
          </a:prstGeom>
        </p:spPr>
        <p:txBody>
          <a:bodyPr wrap="none">
            <a:spAutoFit/>
          </a:bodyPr>
          <a:lstStyle/>
          <a:p>
            <a:pPr lvl="0" algn="r" rtl="1" fontAlgn="base">
              <a:lnSpc>
                <a:spcPct val="107000"/>
              </a:lnSpc>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Impact of Sick Leaves on Productivity </a:t>
            </a:r>
            <a:endParaRPr lang="en-US" sz="2400" b="1" dirty="0">
              <a:solidFill>
                <a:schemeClr val="bg1"/>
              </a:solidFill>
              <a:latin typeface="Sakkal Majalla" panose="02000000000000000000" pitchFamily="2" charset="-78"/>
              <a:cs typeface="Sakkal Majalla" panose="02000000000000000000" pitchFamily="2" charset="-78"/>
            </a:endParaRPr>
          </a:p>
        </p:txBody>
      </p:sp>
      <p:graphicFrame>
        <p:nvGraphicFramePr>
          <p:cNvPr id="14" name="Content Placeholder 9"/>
          <p:cNvGraphicFramePr>
            <a:graphicFrameLocks/>
          </p:cNvGraphicFramePr>
          <p:nvPr>
            <p:extLst>
              <p:ext uri="{D42A27DB-BD31-4B8C-83A1-F6EECF244321}">
                <p14:modId xmlns:p14="http://schemas.microsoft.com/office/powerpoint/2010/main" val="2708773665"/>
              </p:ext>
            </p:extLst>
          </p:nvPr>
        </p:nvGraphicFramePr>
        <p:xfrm>
          <a:off x="671131" y="5004893"/>
          <a:ext cx="10330698" cy="1005840"/>
        </p:xfrm>
        <a:graphic>
          <a:graphicData uri="http://schemas.openxmlformats.org/drawingml/2006/table">
            <a:tbl>
              <a:tblPr firstRow="1" bandRow="1">
                <a:tableStyleId>{5C22544A-7EE6-4342-B048-85BDC9FD1C3A}</a:tableStyleId>
              </a:tblPr>
              <a:tblGrid>
                <a:gridCol w="5422305"/>
                <a:gridCol w="4908393"/>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employees whose leave impact factor falls within the fourth and fifth categories</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employees in the entity </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39636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89702" y="6412930"/>
            <a:ext cx="437882" cy="365125"/>
          </a:xfrm>
          <a:solidFill>
            <a:srgbClr val="B68A35"/>
          </a:solidFill>
        </p:spPr>
        <p:txBody>
          <a:bodyPr/>
          <a:lstStyle/>
          <a:p>
            <a:fld id="{56427F38-63A5-4D63-9399-D970397CA46A}" type="slidenum">
              <a:rPr lang="en-US" smtClean="0">
                <a:solidFill>
                  <a:schemeClr val="bg1"/>
                </a:solidFill>
              </a:rPr>
              <a:pPr/>
              <a:t>5</a:t>
            </a:fld>
            <a:endParaRPr lang="en-US" dirty="0">
              <a:solidFill>
                <a:schemeClr val="bg1"/>
              </a:solidFill>
            </a:endParaRPr>
          </a:p>
        </p:txBody>
      </p:sp>
      <p:sp>
        <p:nvSpPr>
          <p:cNvPr id="7" name="Round Same Side Corner Rectangle 6"/>
          <p:cNvSpPr/>
          <p:nvPr/>
        </p:nvSpPr>
        <p:spPr>
          <a:xfrm>
            <a:off x="4752348" y="569604"/>
            <a:ext cx="6138132"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5276" y="2641784"/>
            <a:ext cx="2612466" cy="1661993"/>
          </a:xfrm>
          <a:prstGeom prst="rect">
            <a:avLst/>
          </a:prstGeom>
        </p:spPr>
        <p:txBody>
          <a:bodyPr wrap="square">
            <a:spAutoFit/>
          </a:bodyPr>
          <a:lstStyle/>
          <a:p>
            <a:pPr marL="342900" indent="-342900" fontAlgn="base">
              <a:spcBef>
                <a:spcPct val="0"/>
              </a:spcBef>
              <a:spcAft>
                <a:spcPct val="0"/>
              </a:spcAft>
              <a:buAutoNum type="arabicPeriod"/>
            </a:pPr>
            <a:r>
              <a:rPr lang="en-US" sz="1700" b="1" dirty="0" smtClean="0">
                <a:latin typeface="Sakkal Majalla" panose="02000000000000000000" pitchFamily="2" charset="-78"/>
                <a:cs typeface="Sakkal Majalla" panose="02000000000000000000" pitchFamily="2" charset="-78"/>
              </a:rPr>
              <a:t>Compliance with HR laws and regulations (Severity Matrix) </a:t>
            </a:r>
          </a:p>
          <a:p>
            <a:pPr fontAlgn="base">
              <a:spcBef>
                <a:spcPct val="0"/>
              </a:spcBef>
              <a:spcAft>
                <a:spcPct val="0"/>
              </a:spcAft>
            </a:pPr>
            <a:endParaRPr lang="en-US" sz="1700" b="1" dirty="0" smtClean="0">
              <a:latin typeface="Sakkal Majalla" panose="02000000000000000000" pitchFamily="2" charset="-78"/>
              <a:cs typeface="Sakkal Majalla" panose="02000000000000000000" pitchFamily="2" charset="-78"/>
            </a:endParaRPr>
          </a:p>
          <a:p>
            <a:pPr fontAlgn="base">
              <a:spcBef>
                <a:spcPct val="0"/>
              </a:spcBef>
              <a:spcAft>
                <a:spcPct val="0"/>
              </a:spcAft>
            </a:pPr>
            <a:r>
              <a:rPr lang="en-GB" sz="1700" b="1" dirty="0" smtClean="0">
                <a:solidFill>
                  <a:srgbClr val="C00000"/>
                </a:solidFill>
                <a:latin typeface="Sakkal Majalla" panose="02000000000000000000" pitchFamily="2" charset="-78"/>
                <a:cs typeface="Sakkal Majalla" panose="02000000000000000000" pitchFamily="2" charset="-78"/>
              </a:rPr>
              <a:t>Note: calculated manually based on HR violation reports in BI</a:t>
            </a:r>
            <a:endParaRPr lang="en-US" sz="1700" b="1" dirty="0">
              <a:solidFill>
                <a:srgbClr val="C00000"/>
              </a:solidFill>
              <a:latin typeface="Sakkal Majalla" panose="02000000000000000000" pitchFamily="2" charset="-78"/>
              <a:cs typeface="Sakkal Majalla" panose="02000000000000000000" pitchFamily="2" charset="-78"/>
            </a:endParaRPr>
          </a:p>
        </p:txBody>
      </p:sp>
      <p:sp>
        <p:nvSpPr>
          <p:cNvPr id="9" name="Rectangle 8"/>
          <p:cNvSpPr/>
          <p:nvPr/>
        </p:nvSpPr>
        <p:spPr>
          <a:xfrm>
            <a:off x="3192188" y="2663375"/>
            <a:ext cx="2322476" cy="646331"/>
          </a:xfrm>
          <a:prstGeom prst="rect">
            <a:avLst/>
          </a:prstGeom>
        </p:spPr>
        <p:txBody>
          <a:bodyPr wrap="square">
            <a:spAutoFit/>
          </a:bodyPr>
          <a:lstStyle/>
          <a:p>
            <a:pPr fontAlgn="base">
              <a:spcBef>
                <a:spcPct val="0"/>
              </a:spcBef>
              <a:spcAft>
                <a:spcPct val="0"/>
              </a:spcAft>
            </a:pPr>
            <a:r>
              <a:rPr lang="en-US" sz="1600" b="1" dirty="0" smtClean="0">
                <a:latin typeface="Sakkal Majalla" panose="02000000000000000000" pitchFamily="2" charset="-78"/>
                <a:cs typeface="Sakkal Majalla" panose="02000000000000000000" pitchFamily="2" charset="-78"/>
              </a:rPr>
              <a:t>2</a:t>
            </a:r>
            <a:r>
              <a:rPr lang="en-US" b="1" dirty="0">
                <a:latin typeface="Sakkal Majalla" panose="02000000000000000000" pitchFamily="2" charset="-78"/>
                <a:cs typeface="Sakkal Majalla" panose="02000000000000000000" pitchFamily="2" charset="-78"/>
              </a:rPr>
              <a:t>. Effective use of </a:t>
            </a:r>
            <a:r>
              <a:rPr lang="en-US" b="1" dirty="0" smtClean="0">
                <a:latin typeface="Sakkal Majalla" panose="02000000000000000000" pitchFamily="2" charset="-78"/>
                <a:cs typeface="Sakkal Majalla" panose="02000000000000000000" pitchFamily="2" charset="-78"/>
              </a:rPr>
              <a:t>HR electronic systems</a:t>
            </a:r>
            <a:endParaRPr lang="en-US" b="1" dirty="0">
              <a:latin typeface="Sakkal Majalla" panose="02000000000000000000" pitchFamily="2" charset="-78"/>
              <a:cs typeface="Sakkal Majalla" panose="02000000000000000000" pitchFamily="2" charset="-78"/>
            </a:endParaRPr>
          </a:p>
        </p:txBody>
      </p:sp>
      <p:sp>
        <p:nvSpPr>
          <p:cNvPr id="10" name="Rectangle 9"/>
          <p:cNvSpPr/>
          <p:nvPr/>
        </p:nvSpPr>
        <p:spPr>
          <a:xfrm>
            <a:off x="6446512" y="2662576"/>
            <a:ext cx="1970411" cy="369332"/>
          </a:xfrm>
          <a:prstGeom prst="rect">
            <a:avLst/>
          </a:prstGeom>
        </p:spPr>
        <p:txBody>
          <a:bodyPr wrap="none">
            <a:spAutoFit/>
          </a:bodyPr>
          <a:lstStyle/>
          <a:p>
            <a:pPr fontAlgn="base">
              <a:spcBef>
                <a:spcPct val="0"/>
              </a:spcBef>
              <a:spcAft>
                <a:spcPct val="0"/>
              </a:spcAft>
            </a:pPr>
            <a:r>
              <a:rPr lang="en-US" b="1" dirty="0" smtClean="0">
                <a:latin typeface="Sakkal Majalla" panose="02000000000000000000" pitchFamily="2" charset="-78"/>
                <a:cs typeface="Sakkal Majalla" panose="02000000000000000000" pitchFamily="2" charset="-78"/>
              </a:rPr>
              <a:t>3. Manpower efficiency</a:t>
            </a:r>
          </a:p>
        </p:txBody>
      </p:sp>
      <p:cxnSp>
        <p:nvCxnSpPr>
          <p:cNvPr id="11" name="Straight Connector 10"/>
          <p:cNvCxnSpPr/>
          <p:nvPr/>
        </p:nvCxnSpPr>
        <p:spPr>
          <a:xfrm flipH="1">
            <a:off x="0" y="982289"/>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82145" y="575275"/>
            <a:ext cx="6138131" cy="461665"/>
          </a:xfrm>
          <a:prstGeom prst="rect">
            <a:avLst/>
          </a:prstGeom>
          <a:noFill/>
        </p:spPr>
        <p:txBody>
          <a:bodyPr wrap="square" rtlCol="0">
            <a:spAutoFit/>
          </a:bodyPr>
          <a:lstStyle/>
          <a:p>
            <a:pPr algn="ctr" rtl="1"/>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Governance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Pillar’s  KPIs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14" name="Picture 13"/>
          <p:cNvPicPr>
            <a:picLocks noChangeAspect="1"/>
          </p:cNvPicPr>
          <p:nvPr/>
        </p:nvPicPr>
        <p:blipFill>
          <a:blip r:embed="rId2" cstate="print">
            <a:biLevel thresh="75000"/>
            <a:extLst>
              <a:ext uri="{28A0092B-C50C-407E-A947-70E740481C1C}">
                <a14:useLocalDpi xmlns:a14="http://schemas.microsoft.com/office/drawing/2010/main" val="0"/>
              </a:ext>
            </a:extLst>
          </a:blip>
          <a:stretch>
            <a:fillRect/>
          </a:stretch>
        </p:blipFill>
        <p:spPr>
          <a:xfrm>
            <a:off x="1024061" y="1441974"/>
            <a:ext cx="836655" cy="836655"/>
          </a:xfrm>
          <a:prstGeom prst="rect">
            <a:avLst/>
          </a:prstGeom>
        </p:spPr>
      </p:pic>
      <p:sp>
        <p:nvSpPr>
          <p:cNvPr id="15" name="Round Diagonal Corner Rectangle 14"/>
          <p:cNvSpPr/>
          <p:nvPr/>
        </p:nvSpPr>
        <p:spPr>
          <a:xfrm>
            <a:off x="791383" y="1284753"/>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799402" y="1290819"/>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 Diagonal Corner Rectangle 16"/>
          <p:cNvSpPr/>
          <p:nvPr/>
        </p:nvSpPr>
        <p:spPr>
          <a:xfrm>
            <a:off x="7114911" y="1266191"/>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Elbow Connector 17"/>
          <p:cNvCxnSpPr/>
          <p:nvPr/>
        </p:nvCxnSpPr>
        <p:spPr>
          <a:xfrm rot="16200000" flipV="1">
            <a:off x="1134602" y="4528548"/>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811" y="1454637"/>
            <a:ext cx="870395" cy="783095"/>
          </a:xfrm>
          <a:prstGeom prst="rect">
            <a:avLst/>
          </a:prstGeom>
        </p:spPr>
      </p:pic>
      <p:grpSp>
        <p:nvGrpSpPr>
          <p:cNvPr id="40" name="Group 39"/>
          <p:cNvGrpSpPr/>
          <p:nvPr/>
        </p:nvGrpSpPr>
        <p:grpSpPr>
          <a:xfrm>
            <a:off x="3921784" y="1370735"/>
            <a:ext cx="1057247" cy="1062594"/>
            <a:chOff x="3657600" y="990600"/>
            <a:chExt cx="4876800" cy="4876800"/>
          </a:xfrm>
        </p:grpSpPr>
        <p:pic>
          <p:nvPicPr>
            <p:cNvPr id="41" name="Picture 40"/>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3657600" y="990600"/>
              <a:ext cx="4876800" cy="4876800"/>
            </a:xfrm>
            <a:prstGeom prst="rect">
              <a:avLst/>
            </a:prstGeom>
          </p:spPr>
        </p:pic>
        <p:sp>
          <p:nvSpPr>
            <p:cNvPr id="42" name="Oval 41"/>
            <p:cNvSpPr/>
            <p:nvPr/>
          </p:nvSpPr>
          <p:spPr>
            <a:xfrm>
              <a:off x="4891955" y="2662785"/>
              <a:ext cx="2377440" cy="2377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1351" y="2647062"/>
              <a:ext cx="2291256" cy="2291256"/>
            </a:xfrm>
            <a:prstGeom prst="rect">
              <a:avLst/>
            </a:prstGeom>
          </p:spPr>
        </p:pic>
      </p:grpSp>
      <p:sp>
        <p:nvSpPr>
          <p:cNvPr id="33" name="Rectangle 32"/>
          <p:cNvSpPr/>
          <p:nvPr/>
        </p:nvSpPr>
        <p:spPr>
          <a:xfrm>
            <a:off x="9326047" y="2641784"/>
            <a:ext cx="2370112" cy="877163"/>
          </a:xfrm>
          <a:prstGeom prst="rect">
            <a:avLst/>
          </a:prstGeom>
        </p:spPr>
        <p:txBody>
          <a:bodyPr wrap="square">
            <a:spAutoFit/>
          </a:bodyPr>
          <a:lstStyle/>
          <a:p>
            <a:pPr fontAlgn="base">
              <a:spcBef>
                <a:spcPct val="0"/>
              </a:spcBef>
              <a:spcAft>
                <a:spcPct val="0"/>
              </a:spcAft>
            </a:pPr>
            <a:r>
              <a:rPr lang="en-US" sz="1700" b="1" dirty="0" smtClean="0">
                <a:latin typeface="Sakkal Majalla" panose="02000000000000000000" pitchFamily="2" charset="-78"/>
                <a:cs typeface="Sakkal Majalla" panose="02000000000000000000" pitchFamily="2" charset="-78"/>
              </a:rPr>
              <a:t>4. Compliance with the HR </a:t>
            </a:r>
          </a:p>
          <a:p>
            <a:pPr fontAlgn="base">
              <a:spcBef>
                <a:spcPct val="0"/>
              </a:spcBef>
              <a:spcAft>
                <a:spcPct val="0"/>
              </a:spcAft>
            </a:pPr>
            <a:r>
              <a:rPr lang="en-US" sz="1700" b="1" dirty="0" smtClean="0">
                <a:latin typeface="Sakkal Majalla" panose="02000000000000000000" pitchFamily="2" charset="-78"/>
                <a:cs typeface="Sakkal Majalla" panose="02000000000000000000" pitchFamily="2" charset="-78"/>
              </a:rPr>
              <a:t> Service Level agreement (HR SLAs) </a:t>
            </a:r>
            <a:endParaRPr lang="en-US" sz="1700" b="1" dirty="0">
              <a:latin typeface="Sakkal Majalla" panose="02000000000000000000" pitchFamily="2" charset="-78"/>
              <a:cs typeface="Sakkal Majalla" panose="02000000000000000000" pitchFamily="2" charset="-78"/>
            </a:endParaRPr>
          </a:p>
        </p:txBody>
      </p:sp>
      <p:sp>
        <p:nvSpPr>
          <p:cNvPr id="35" name="Round Diagonal Corner Rectangle 34"/>
          <p:cNvSpPr/>
          <p:nvPr/>
        </p:nvSpPr>
        <p:spPr>
          <a:xfrm>
            <a:off x="9867804" y="1266191"/>
            <a:ext cx="1302012" cy="1167133"/>
          </a:xfrm>
          <a:prstGeom prst="round2DiagRect">
            <a:avLst>
              <a:gd name="adj1" fmla="val 15990"/>
              <a:gd name="adj2" fmla="val 0"/>
            </a:avLst>
          </a:prstGeom>
          <a:noFill/>
          <a:ln w="19050">
            <a:solidFill>
              <a:srgbClr val="B68A3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44026" y="1377933"/>
            <a:ext cx="943648" cy="943648"/>
          </a:xfrm>
          <a:prstGeom prst="rect">
            <a:avLst/>
          </a:prstGeom>
        </p:spPr>
      </p:pic>
      <p:cxnSp>
        <p:nvCxnSpPr>
          <p:cNvPr id="37" name="Elbow Connector 36"/>
          <p:cNvCxnSpPr/>
          <p:nvPr/>
        </p:nvCxnSpPr>
        <p:spPr>
          <a:xfrm rot="16200000" flipV="1">
            <a:off x="4354248" y="4512573"/>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6200000" flipV="1">
            <a:off x="7331740" y="4528493"/>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 name="Elbow Connector 38"/>
          <p:cNvCxnSpPr/>
          <p:nvPr/>
        </p:nvCxnSpPr>
        <p:spPr>
          <a:xfrm rot="16200000" flipV="1">
            <a:off x="10052365" y="4512572"/>
            <a:ext cx="3638101" cy="131977"/>
          </a:xfrm>
          <a:prstGeom prst="bentConnector3">
            <a:avLst>
              <a:gd name="adj1" fmla="val 100173"/>
            </a:avLst>
          </a:prstGeom>
          <a:ln>
            <a:solidFill>
              <a:srgbClr val="B68A35"/>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3172623" y="3326498"/>
            <a:ext cx="2781704" cy="1077218"/>
          </a:xfrm>
          <a:prstGeom prst="rect">
            <a:avLst/>
          </a:prstGeom>
        </p:spPr>
        <p:txBody>
          <a:bodyPr wrap="square">
            <a:spAutoFit/>
          </a:bodyPr>
          <a:lstStyle/>
          <a:p>
            <a:pPr marL="342900" indent="-342900" fontAlgn="base">
              <a:spcBef>
                <a:spcPct val="0"/>
              </a:spcBef>
              <a:spcAft>
                <a:spcPct val="0"/>
              </a:spcAft>
              <a:buFont typeface="+mj-lt"/>
              <a:buAutoNum type="arabicPeriod"/>
            </a:pPr>
            <a:r>
              <a:rPr lang="en-US" sz="1600" b="1" dirty="0" smtClean="0">
                <a:solidFill>
                  <a:srgbClr val="B68A35"/>
                </a:solidFill>
                <a:latin typeface="Sakkal Majalla" panose="02000000000000000000" pitchFamily="2" charset="-78"/>
                <a:cs typeface="Sakkal Majalla" panose="02000000000000000000" pitchFamily="2" charset="-78"/>
              </a:rPr>
              <a:t>The </a:t>
            </a:r>
            <a:r>
              <a:rPr lang="en-US" sz="1600" b="1" dirty="0">
                <a:solidFill>
                  <a:srgbClr val="B68A35"/>
                </a:solidFill>
                <a:latin typeface="Sakkal Majalla" panose="02000000000000000000" pitchFamily="2" charset="-78"/>
                <a:cs typeface="Sakkal Majalla" panose="02000000000000000000" pitchFamily="2" charset="-78"/>
              </a:rPr>
              <a:t>percentage of </a:t>
            </a:r>
            <a:r>
              <a:rPr lang="en-US" sz="1600" b="1" dirty="0" smtClean="0">
                <a:solidFill>
                  <a:srgbClr val="B68A35"/>
                </a:solidFill>
                <a:latin typeface="Sakkal Majalla" panose="02000000000000000000" pitchFamily="2" charset="-78"/>
                <a:cs typeface="Sakkal Majalla" panose="02000000000000000000" pitchFamily="2" charset="-78"/>
              </a:rPr>
              <a:t>utilization of the </a:t>
            </a:r>
            <a:r>
              <a:rPr lang="en-US" sz="1600" b="1" dirty="0">
                <a:solidFill>
                  <a:srgbClr val="B68A35"/>
                </a:solidFill>
                <a:latin typeface="Sakkal Majalla" panose="02000000000000000000" pitchFamily="2" charset="-78"/>
                <a:cs typeface="Sakkal Majalla" panose="02000000000000000000" pitchFamily="2" charset="-78"/>
              </a:rPr>
              <a:t>electronic human resources systems for </a:t>
            </a:r>
            <a:r>
              <a:rPr lang="en-US" sz="1600" b="1" dirty="0" smtClean="0">
                <a:solidFill>
                  <a:srgbClr val="B68A35"/>
                </a:solidFill>
                <a:latin typeface="Sakkal Majalla" panose="02000000000000000000" pitchFamily="2" charset="-78"/>
                <a:cs typeface="Sakkal Majalla" panose="02000000000000000000" pitchFamily="2" charset="-78"/>
              </a:rPr>
              <a:t>entities using Bayanati.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45" name="Rectangle 44"/>
          <p:cNvSpPr/>
          <p:nvPr/>
        </p:nvSpPr>
        <p:spPr>
          <a:xfrm>
            <a:off x="3192188" y="4331433"/>
            <a:ext cx="2676713" cy="830997"/>
          </a:xfrm>
          <a:prstGeom prst="rect">
            <a:avLst/>
          </a:prstGeom>
        </p:spPr>
        <p:txBody>
          <a:bodyPr wrap="square">
            <a:spAutoFit/>
          </a:bodyPr>
          <a:lstStyle/>
          <a:p>
            <a:pPr marL="342900" indent="-342900" fontAlgn="base">
              <a:spcBef>
                <a:spcPct val="0"/>
              </a:spcBef>
              <a:spcAft>
                <a:spcPct val="0"/>
              </a:spcAft>
              <a:buFont typeface="+mj-lt"/>
              <a:buAutoNum type="arabicPeriod" startAt="2"/>
            </a:pPr>
            <a:r>
              <a:rPr lang="en-US" sz="1600" b="1" dirty="0" smtClean="0">
                <a:solidFill>
                  <a:srgbClr val="B68A35"/>
                </a:solidFill>
                <a:latin typeface="Sakkal Majalla" panose="02000000000000000000" pitchFamily="2" charset="-78"/>
                <a:cs typeface="Sakkal Majalla" panose="02000000000000000000" pitchFamily="2" charset="-78"/>
              </a:rPr>
              <a:t>The percentage of automation of human </a:t>
            </a:r>
            <a:r>
              <a:rPr lang="en-US" sz="1600" b="1" dirty="0">
                <a:solidFill>
                  <a:srgbClr val="B68A35"/>
                </a:solidFill>
                <a:latin typeface="Sakkal Majalla" panose="02000000000000000000" pitchFamily="2" charset="-78"/>
                <a:cs typeface="Sakkal Majalla" panose="02000000000000000000" pitchFamily="2" charset="-78"/>
              </a:rPr>
              <a:t>resources </a:t>
            </a:r>
            <a:r>
              <a:rPr lang="en-US" sz="1600" b="1" dirty="0" smtClean="0">
                <a:solidFill>
                  <a:srgbClr val="B68A35"/>
                </a:solidFill>
                <a:latin typeface="Sakkal Majalla" panose="02000000000000000000" pitchFamily="2" charset="-78"/>
                <a:cs typeface="Sakkal Majalla" panose="02000000000000000000" pitchFamily="2" charset="-78"/>
              </a:rPr>
              <a:t>systems for entities integrated through ESB</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46" name="Rectangle 45"/>
          <p:cNvSpPr/>
          <p:nvPr/>
        </p:nvSpPr>
        <p:spPr>
          <a:xfrm>
            <a:off x="3137496" y="5336368"/>
            <a:ext cx="2851958" cy="830997"/>
          </a:xfrm>
          <a:prstGeom prst="rect">
            <a:avLst/>
          </a:prstGeom>
        </p:spPr>
        <p:txBody>
          <a:bodyPr wrap="square">
            <a:spAutoFit/>
          </a:bodyPr>
          <a:lstStyle/>
          <a:p>
            <a:pPr marL="342900" indent="-342900" fontAlgn="base">
              <a:spcBef>
                <a:spcPct val="0"/>
              </a:spcBef>
              <a:spcAft>
                <a:spcPct val="0"/>
              </a:spcAft>
              <a:buFont typeface="+mj-lt"/>
              <a:buAutoNum type="arabicPeriod" startAt="3"/>
            </a:pPr>
            <a:r>
              <a:rPr lang="en-US" sz="1600" b="1" dirty="0" smtClean="0">
                <a:solidFill>
                  <a:srgbClr val="B68A35"/>
                </a:solidFill>
                <a:latin typeface="Sakkal Majalla" panose="02000000000000000000" pitchFamily="2" charset="-78"/>
                <a:cs typeface="Sakkal Majalla" panose="02000000000000000000" pitchFamily="2" charset="-78"/>
              </a:rPr>
              <a:t>The percentage of employees data completion in the HR electronic system.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6" name="Rectangle 5"/>
          <p:cNvSpPr/>
          <p:nvPr/>
        </p:nvSpPr>
        <p:spPr>
          <a:xfrm>
            <a:off x="6446512" y="3037958"/>
            <a:ext cx="2564778" cy="830997"/>
          </a:xfrm>
          <a:prstGeom prst="rect">
            <a:avLst/>
          </a:prstGeom>
        </p:spPr>
        <p:txBody>
          <a:bodyPr wrap="square">
            <a:spAutoFit/>
          </a:bodyPr>
          <a:lstStyle/>
          <a:p>
            <a:pPr marL="342900" indent="-342900">
              <a:buFont typeface="+mj-lt"/>
              <a:buAutoNum type="arabicPeriod"/>
            </a:pPr>
            <a:r>
              <a:rPr lang="en-US" sz="1600" b="1" dirty="0">
                <a:solidFill>
                  <a:srgbClr val="B68A35"/>
                </a:solidFill>
                <a:latin typeface="Sakkal Majalla" panose="02000000000000000000" pitchFamily="2" charset="-78"/>
                <a:cs typeface="Sakkal Majalla" panose="02000000000000000000" pitchFamily="2" charset="-78"/>
              </a:rPr>
              <a:t>Percentage of </a:t>
            </a:r>
            <a:r>
              <a:rPr lang="en-US" sz="1600" b="1" dirty="0" smtClean="0">
                <a:solidFill>
                  <a:srgbClr val="B68A35"/>
                </a:solidFill>
                <a:latin typeface="Sakkal Majalla" panose="02000000000000000000" pitchFamily="2" charset="-78"/>
                <a:cs typeface="Sakkal Majalla" panose="02000000000000000000" pitchFamily="2" charset="-78"/>
              </a:rPr>
              <a:t>hiring efficiency according </a:t>
            </a:r>
            <a:r>
              <a:rPr lang="en-US" sz="1600" b="1" dirty="0">
                <a:solidFill>
                  <a:srgbClr val="B68A35"/>
                </a:solidFill>
                <a:latin typeface="Sakkal Majalla" panose="02000000000000000000" pitchFamily="2" charset="-78"/>
                <a:cs typeface="Sakkal Majalla" panose="02000000000000000000" pitchFamily="2" charset="-78"/>
              </a:rPr>
              <a:t>to the approved electronic </a:t>
            </a:r>
            <a:r>
              <a:rPr lang="en-US" sz="1600" b="1" dirty="0" smtClean="0">
                <a:solidFill>
                  <a:srgbClr val="B68A35"/>
                </a:solidFill>
                <a:latin typeface="Sakkal Majalla" panose="02000000000000000000" pitchFamily="2" charset="-78"/>
                <a:cs typeface="Sakkal Majalla" panose="02000000000000000000" pitchFamily="2" charset="-78"/>
              </a:rPr>
              <a:t>mechanism.</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1" name="Rectangle 50"/>
          <p:cNvSpPr/>
          <p:nvPr/>
        </p:nvSpPr>
        <p:spPr>
          <a:xfrm>
            <a:off x="6426390" y="5459478"/>
            <a:ext cx="2408579" cy="584775"/>
          </a:xfrm>
          <a:prstGeom prst="rect">
            <a:avLst/>
          </a:prstGeom>
        </p:spPr>
        <p:txBody>
          <a:bodyPr wrap="square">
            <a:spAutoFit/>
          </a:bodyPr>
          <a:lstStyle/>
          <a:p>
            <a:pPr marL="342900" indent="-342900" fontAlgn="base">
              <a:spcBef>
                <a:spcPct val="0"/>
              </a:spcBef>
              <a:spcAft>
                <a:spcPct val="0"/>
              </a:spcAft>
              <a:buFont typeface="+mj-lt"/>
              <a:buAutoNum type="arabicPeriod" startAt="4"/>
            </a:pPr>
            <a:r>
              <a:rPr lang="en-US" sz="1600" b="1" dirty="0" smtClean="0">
                <a:solidFill>
                  <a:srgbClr val="B68A35"/>
                </a:solidFill>
                <a:latin typeface="Sakkal Majalla" panose="02000000000000000000" pitchFamily="2" charset="-78"/>
                <a:cs typeface="Sakkal Majalla" panose="02000000000000000000" pitchFamily="2" charset="-78"/>
              </a:rPr>
              <a:t>The percentage </a:t>
            </a:r>
            <a:r>
              <a:rPr lang="en-GB" sz="1600" b="1" dirty="0" smtClean="0">
                <a:solidFill>
                  <a:srgbClr val="B68A35"/>
                </a:solidFill>
                <a:latin typeface="Sakkal Majalla" panose="02000000000000000000" pitchFamily="2" charset="-78"/>
                <a:cs typeface="Sakkal Majalla" panose="02000000000000000000" pitchFamily="2" charset="-78"/>
              </a:rPr>
              <a:t>of core </a:t>
            </a:r>
            <a:r>
              <a:rPr lang="en-US" sz="1600" b="1" dirty="0" smtClean="0">
                <a:solidFill>
                  <a:srgbClr val="B68A35"/>
                </a:solidFill>
                <a:latin typeface="Sakkal Majalla" panose="02000000000000000000" pitchFamily="2" charset="-78"/>
                <a:cs typeface="Sakkal Majalla" panose="02000000000000000000" pitchFamily="2" charset="-78"/>
              </a:rPr>
              <a:t>jobs from total jobs. </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13" name="Rectangle 12"/>
          <p:cNvSpPr/>
          <p:nvPr/>
        </p:nvSpPr>
        <p:spPr>
          <a:xfrm>
            <a:off x="6419356" y="3898864"/>
            <a:ext cx="2863708" cy="584775"/>
          </a:xfrm>
          <a:prstGeom prst="rect">
            <a:avLst/>
          </a:prstGeom>
        </p:spPr>
        <p:txBody>
          <a:bodyPr wrap="square">
            <a:spAutoFit/>
          </a:bodyPr>
          <a:lstStyle/>
          <a:p>
            <a:pPr marL="342900" indent="-342900">
              <a:buFont typeface="+mj-lt"/>
              <a:buAutoNum type="arabicPeriod" startAt="2"/>
            </a:pPr>
            <a:r>
              <a:rPr lang="en-US" sz="1600" b="1" dirty="0" smtClean="0">
                <a:solidFill>
                  <a:srgbClr val="B68A35"/>
                </a:solidFill>
                <a:latin typeface="Sakkal Majalla" panose="02000000000000000000" pitchFamily="2" charset="-78"/>
                <a:cs typeface="Sakkal Majalla" panose="02000000000000000000" pitchFamily="2" charset="-78"/>
              </a:rPr>
              <a:t>The of </a:t>
            </a:r>
            <a:r>
              <a:rPr lang="en-US" sz="1600" b="1" dirty="0">
                <a:solidFill>
                  <a:srgbClr val="B68A35"/>
                </a:solidFill>
                <a:latin typeface="Sakkal Majalla" panose="02000000000000000000" pitchFamily="2" charset="-78"/>
                <a:cs typeface="Sakkal Majalla" panose="02000000000000000000" pitchFamily="2" charset="-78"/>
              </a:rPr>
              <a:t>implementation of </a:t>
            </a:r>
            <a:r>
              <a:rPr lang="en-US" sz="1600" b="1" dirty="0" smtClean="0">
                <a:solidFill>
                  <a:srgbClr val="B68A35"/>
                </a:solidFill>
                <a:latin typeface="Sakkal Majalla" panose="02000000000000000000" pitchFamily="2" charset="-78"/>
                <a:cs typeface="Sakkal Majalla" panose="02000000000000000000" pitchFamily="2" charset="-78"/>
              </a:rPr>
              <a:t>the strategic </a:t>
            </a:r>
            <a:r>
              <a:rPr lang="en-US" sz="1600" b="1" dirty="0">
                <a:solidFill>
                  <a:srgbClr val="B68A35"/>
                </a:solidFill>
                <a:latin typeface="Sakkal Majalla" panose="02000000000000000000" pitchFamily="2" charset="-78"/>
                <a:cs typeface="Sakkal Majalla" panose="02000000000000000000" pitchFamily="2" charset="-78"/>
              </a:rPr>
              <a:t>workforce </a:t>
            </a:r>
            <a:r>
              <a:rPr lang="en-US" sz="1600" b="1" dirty="0" smtClean="0">
                <a:solidFill>
                  <a:srgbClr val="B68A35"/>
                </a:solidFill>
                <a:latin typeface="Sakkal Majalla" panose="02000000000000000000" pitchFamily="2" charset="-78"/>
                <a:cs typeface="Sakkal Majalla" panose="02000000000000000000" pitchFamily="2" charset="-78"/>
              </a:rPr>
              <a:t>planning.</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27" name="Rectangle 26"/>
          <p:cNvSpPr/>
          <p:nvPr/>
        </p:nvSpPr>
        <p:spPr>
          <a:xfrm>
            <a:off x="6460761" y="4541514"/>
            <a:ext cx="2402566" cy="830997"/>
          </a:xfrm>
          <a:prstGeom prst="rect">
            <a:avLst/>
          </a:prstGeom>
        </p:spPr>
        <p:txBody>
          <a:bodyPr wrap="square">
            <a:spAutoFit/>
          </a:bodyPr>
          <a:lstStyle/>
          <a:p>
            <a:pPr marL="342900" indent="-342900">
              <a:buFont typeface="+mj-lt"/>
              <a:buAutoNum type="arabicPeriod" startAt="3"/>
            </a:pPr>
            <a:r>
              <a:rPr lang="en-US" sz="1600" b="1" dirty="0" smtClean="0">
                <a:solidFill>
                  <a:srgbClr val="B68A35"/>
                </a:solidFill>
                <a:latin typeface="Sakkal Majalla" panose="02000000000000000000" pitchFamily="2" charset="-78"/>
                <a:cs typeface="Sakkal Majalla" panose="02000000000000000000" pitchFamily="2" charset="-78"/>
              </a:rPr>
              <a:t>The percentage of filled vacancies </a:t>
            </a:r>
            <a:r>
              <a:rPr lang="en-US" sz="1600" b="1" dirty="0">
                <a:solidFill>
                  <a:srgbClr val="B68A35"/>
                </a:solidFill>
                <a:latin typeface="Sakkal Majalla" panose="02000000000000000000" pitchFamily="2" charset="-78"/>
                <a:cs typeface="Sakkal Majalla" panose="02000000000000000000" pitchFamily="2" charset="-78"/>
              </a:rPr>
              <a:t>in </a:t>
            </a:r>
            <a:r>
              <a:rPr lang="en-US" sz="1600" b="1" dirty="0" smtClean="0">
                <a:solidFill>
                  <a:srgbClr val="B68A35"/>
                </a:solidFill>
                <a:latin typeface="Sakkal Majalla" panose="02000000000000000000" pitchFamily="2" charset="-78"/>
                <a:cs typeface="Sakkal Majalla" panose="02000000000000000000" pitchFamily="2" charset="-78"/>
              </a:rPr>
              <a:t>the critical jobs.</a:t>
            </a:r>
            <a:endParaRPr lang="en-US" sz="1600" b="1" dirty="0">
              <a:solidFill>
                <a:srgbClr val="B68A35"/>
              </a:solidFill>
              <a:latin typeface="Sakkal Majalla" panose="02000000000000000000" pitchFamily="2" charset="-78"/>
              <a:cs typeface="Sakkal Majalla" panose="02000000000000000000" pitchFamily="2" charset="-78"/>
            </a:endParaRPr>
          </a:p>
        </p:txBody>
      </p:sp>
      <p:sp>
        <p:nvSpPr>
          <p:cNvPr id="53" name="Rectangle 52"/>
          <p:cNvSpPr/>
          <p:nvPr/>
        </p:nvSpPr>
        <p:spPr>
          <a:xfrm>
            <a:off x="9382225" y="3612388"/>
            <a:ext cx="2458595" cy="1409681"/>
          </a:xfrm>
          <a:prstGeom prst="rect">
            <a:avLst/>
          </a:prstGeom>
        </p:spPr>
        <p:txBody>
          <a:bodyPr wrap="square">
            <a:spAutoFit/>
          </a:bodyPr>
          <a:lstStyle/>
          <a:p>
            <a:pPr>
              <a:lnSpc>
                <a:spcPct val="107000"/>
              </a:lnSpc>
            </a:pPr>
            <a:r>
              <a:rPr lang="en-US" sz="1600" dirty="0">
                <a:latin typeface="Sakkal Majalla" panose="02000000000000000000" pitchFamily="2" charset="-78"/>
                <a:cs typeface="Sakkal Majalla" panose="02000000000000000000" pitchFamily="2" charset="-78"/>
              </a:rPr>
              <a:t>According to the Human Resources Accelerators Guide issued by the Federal Authority for Human </a:t>
            </a:r>
            <a:r>
              <a:rPr lang="en-US" sz="1600" dirty="0" smtClean="0">
                <a:latin typeface="Sakkal Majalla" panose="02000000000000000000" pitchFamily="2" charset="-78"/>
                <a:cs typeface="Sakkal Majalla" panose="02000000000000000000" pitchFamily="2" charset="-78"/>
              </a:rPr>
              <a:t>Resources. This KPI is measured for the year 2019</a:t>
            </a:r>
            <a:endParaRPr lang="en-US" sz="1600" dirty="0">
              <a:latin typeface="Sakkal Majalla" panose="02000000000000000000" pitchFamily="2" charset="-78"/>
              <a:ea typeface="Calibri" panose="020F0502020204030204" pitchFamily="34" charset="0"/>
              <a:cs typeface="Sakkal Majalla" panose="02000000000000000000" pitchFamily="2" charset="-78"/>
            </a:endParaRPr>
          </a:p>
        </p:txBody>
      </p:sp>
    </p:spTree>
    <p:extLst>
      <p:ext uri="{BB962C8B-B14F-4D97-AF65-F5344CB8AC3E}">
        <p14:creationId xmlns:p14="http://schemas.microsoft.com/office/powerpoint/2010/main" val="21246125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34637" y="6389747"/>
            <a:ext cx="463593" cy="365125"/>
          </a:xfrm>
          <a:solidFill>
            <a:srgbClr val="B68A35"/>
          </a:solidFill>
        </p:spPr>
        <p:txBody>
          <a:bodyPr/>
          <a:lstStyle/>
          <a:p>
            <a:pPr algn="ctr"/>
            <a:fld id="{56427F38-63A5-4D63-9399-D970397CA46A}" type="slidenum">
              <a:rPr lang="en-US" smtClean="0">
                <a:solidFill>
                  <a:schemeClr val="bg1"/>
                </a:solidFill>
              </a:rPr>
              <a:pPr algn="ctr"/>
              <a:t>50</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4704302" y="616354"/>
            <a:ext cx="564094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26087"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382683874"/>
              </p:ext>
            </p:extLst>
          </p:nvPr>
        </p:nvGraphicFramePr>
        <p:xfrm>
          <a:off x="1002568" y="4377936"/>
          <a:ext cx="1827026" cy="370840"/>
        </p:xfrm>
        <a:graphic>
          <a:graphicData uri="http://schemas.openxmlformats.org/drawingml/2006/table">
            <a:tbl>
              <a:tblPr firstRow="1" bandRow="1">
                <a:tableStyleId>{5C22544A-7EE6-4342-B048-85BDC9FD1C3A}</a:tableStyleId>
              </a:tblPr>
              <a:tblGrid>
                <a:gridCol w="1827026"/>
              </a:tblGrid>
              <a:tr h="370840">
                <a:tc>
                  <a:txBody>
                    <a:bodyPr/>
                    <a:lstStyle/>
                    <a:p>
                      <a:pPr algn="ctr" rtl="1"/>
                      <a:r>
                        <a:rPr lang="en-US" sz="1600" dirty="0" smtClean="0">
                          <a:solidFill>
                            <a:schemeClr val="tx1"/>
                          </a:solidFill>
                        </a:rPr>
                        <a:t>Points Rating</a:t>
                      </a:r>
                      <a:endParaRPr lang="en-US" sz="1600" dirty="0">
                        <a:solidFill>
                          <a:schemeClr val="tx1"/>
                        </a:solidFill>
                      </a:endParaRPr>
                    </a:p>
                  </a:txBody>
                  <a:tcPr>
                    <a:solidFill>
                      <a:schemeClr val="bg2">
                        <a:lumMod val="7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399576313"/>
              </p:ext>
            </p:extLst>
          </p:nvPr>
        </p:nvGraphicFramePr>
        <p:xfrm>
          <a:off x="2958710" y="4377936"/>
          <a:ext cx="6912768" cy="365760"/>
        </p:xfrm>
        <a:graphic>
          <a:graphicData uri="http://schemas.openxmlformats.org/drawingml/2006/table">
            <a:tbl>
              <a:tblPr firstRow="1" bandRow="1">
                <a:tableStyleId>{5C22544A-7EE6-4342-B048-85BDC9FD1C3A}</a:tableStyleId>
              </a:tblPr>
              <a:tblGrid>
                <a:gridCol w="6912768"/>
              </a:tblGrid>
              <a:tr h="0">
                <a:tc>
                  <a:txBody>
                    <a:bodyPr/>
                    <a:lstStyle/>
                    <a:p>
                      <a:pPr algn="ctr"/>
                      <a:r>
                        <a:rPr lang="en-US" dirty="0" smtClean="0">
                          <a:solidFill>
                            <a:schemeClr val="tx1"/>
                          </a:solidFill>
                        </a:rPr>
                        <a:t>Comments according to the points</a:t>
                      </a:r>
                      <a:r>
                        <a:rPr lang="en-US" baseline="0" dirty="0" smtClean="0">
                          <a:solidFill>
                            <a:schemeClr val="tx1"/>
                          </a:solidFill>
                        </a:rPr>
                        <a:t> results</a:t>
                      </a:r>
                      <a:endParaRPr lang="en-US" dirty="0">
                        <a:solidFill>
                          <a:schemeClr val="tx1"/>
                        </a:solidFill>
                      </a:endParaRPr>
                    </a:p>
                  </a:txBody>
                  <a:tcPr>
                    <a:solidFill>
                      <a:schemeClr val="bg2">
                        <a:lumMod val="75000"/>
                      </a:schemeClr>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1638559620"/>
              </p:ext>
            </p:extLst>
          </p:nvPr>
        </p:nvGraphicFramePr>
        <p:xfrm>
          <a:off x="1021618" y="4768914"/>
          <a:ext cx="1807976" cy="1785423"/>
        </p:xfrm>
        <a:graphic>
          <a:graphicData uri="http://schemas.openxmlformats.org/drawingml/2006/table">
            <a:tbl>
              <a:tblPr rtl="1"/>
              <a:tblGrid>
                <a:gridCol w="1368152"/>
                <a:gridCol w="439824"/>
              </a:tblGrid>
              <a:tr h="354410">
                <a:tc>
                  <a:txBody>
                    <a:bodyPr/>
                    <a:lstStyle/>
                    <a:p>
                      <a:pPr algn="ctr" rtl="0" fontAlgn="ctr"/>
                      <a:r>
                        <a:rPr lang="en-US" sz="1200" b="1" i="0" u="none" strike="noStrike" dirty="0" smtClean="0">
                          <a:solidFill>
                            <a:schemeClr val="tx1"/>
                          </a:solidFill>
                          <a:effectLst/>
                          <a:latin typeface="Arial"/>
                        </a:rPr>
                        <a:t>0-125</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1</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34349">
                <a:tc>
                  <a:txBody>
                    <a:bodyPr/>
                    <a:lstStyle/>
                    <a:p>
                      <a:pPr algn="ctr" rtl="0" fontAlgn="ctr"/>
                      <a:r>
                        <a:rPr lang="en-US" sz="1200" b="1" i="0" u="none" strike="noStrike" dirty="0" smtClean="0">
                          <a:solidFill>
                            <a:schemeClr val="tx1"/>
                          </a:solidFill>
                          <a:effectLst/>
                          <a:latin typeface="Arial"/>
                        </a:rPr>
                        <a:t>126-500</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2</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47723">
                <a:tc>
                  <a:txBody>
                    <a:bodyPr/>
                    <a:lstStyle/>
                    <a:p>
                      <a:pPr algn="ctr" rtl="0" fontAlgn="ctr"/>
                      <a:r>
                        <a:rPr lang="en-US" sz="1200" b="1" i="0" u="none" strike="noStrike" dirty="0" smtClean="0">
                          <a:solidFill>
                            <a:schemeClr val="tx1"/>
                          </a:solidFill>
                          <a:effectLst/>
                          <a:latin typeface="Arial"/>
                        </a:rPr>
                        <a:t>501-1000</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3</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67783">
                <a:tc>
                  <a:txBody>
                    <a:bodyPr/>
                    <a:lstStyle/>
                    <a:p>
                      <a:pPr algn="ctr" rtl="0" fontAlgn="ctr"/>
                      <a:r>
                        <a:rPr lang="en-US" sz="1200" b="1" i="0" u="none" strike="noStrike" dirty="0" smtClean="0">
                          <a:solidFill>
                            <a:schemeClr val="tx1"/>
                          </a:solidFill>
                          <a:effectLst/>
                          <a:latin typeface="Arial"/>
                        </a:rPr>
                        <a:t>1001-2000</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4</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r h="381158">
                <a:tc>
                  <a:txBody>
                    <a:bodyPr/>
                    <a:lstStyle/>
                    <a:p>
                      <a:pPr algn="ctr" rtl="0" fontAlgn="ctr"/>
                      <a:r>
                        <a:rPr lang="en-US" sz="1200" b="1" i="0" u="none" strike="noStrike" dirty="0">
                          <a:solidFill>
                            <a:schemeClr val="tx1"/>
                          </a:solidFill>
                          <a:effectLst/>
                          <a:latin typeface="Arial"/>
                        </a:rPr>
                        <a:t>2000+</a:t>
                      </a:r>
                    </a:p>
                  </a:txBody>
                  <a:tcPr marL="9525" marR="9525" marT="9525" marB="0" anchor="ctr">
                    <a:lnL>
                      <a:noFill/>
                    </a:lnL>
                    <a:lnR>
                      <a:noFill/>
                    </a:lnR>
                    <a:lnT>
                      <a:noFill/>
                    </a:lnT>
                    <a:lnB>
                      <a:noFill/>
                    </a:lnB>
                    <a:solidFill>
                      <a:schemeClr val="bg2">
                        <a:lumMod val="75000"/>
                      </a:schemeClr>
                    </a:solidFill>
                  </a:tcPr>
                </a:tc>
                <a:tc>
                  <a:txBody>
                    <a:bodyPr/>
                    <a:lstStyle/>
                    <a:p>
                      <a:pPr algn="ctr" fontAlgn="ctr"/>
                      <a:r>
                        <a:rPr lang="ar-AE" sz="1200" b="1" i="0" u="none" strike="noStrike" dirty="0" smtClean="0">
                          <a:solidFill>
                            <a:schemeClr val="tx1"/>
                          </a:solidFill>
                          <a:effectLst/>
                          <a:latin typeface="Arial"/>
                        </a:rPr>
                        <a:t>5</a:t>
                      </a:r>
                      <a:endParaRPr lang="en-US" sz="1200" b="1" i="0" u="none" strike="noStrike" dirty="0">
                        <a:solidFill>
                          <a:schemeClr val="tx1"/>
                        </a:solidFill>
                        <a:effectLst/>
                        <a:latin typeface="Arial"/>
                      </a:endParaRPr>
                    </a:p>
                  </a:txBody>
                  <a:tcPr marL="9525" marR="9525" marT="9525" marB="0" anchor="ctr">
                    <a:lnL>
                      <a:noFill/>
                    </a:lnL>
                    <a:lnR>
                      <a:noFill/>
                    </a:lnR>
                    <a:lnT>
                      <a:noFill/>
                    </a:lnT>
                    <a:lnB>
                      <a:noFill/>
                    </a:lnB>
                    <a:solidFill>
                      <a:schemeClr val="bg2">
                        <a:lumMod val="75000"/>
                      </a:schemeClr>
                    </a:solidFill>
                  </a:tcPr>
                </a:tc>
              </a:tr>
            </a:tbl>
          </a:graphicData>
        </a:graphic>
      </p:graphicFrame>
      <p:sp>
        <p:nvSpPr>
          <p:cNvPr id="16" name="TextBox 15"/>
          <p:cNvSpPr txBox="1"/>
          <p:nvPr/>
        </p:nvSpPr>
        <p:spPr>
          <a:xfrm>
            <a:off x="341548" y="1104932"/>
            <a:ext cx="10384510" cy="369332"/>
          </a:xfrm>
          <a:prstGeom prst="rect">
            <a:avLst/>
          </a:prstGeom>
          <a:noFill/>
        </p:spPr>
        <p:txBody>
          <a:bodyPr wrap="square" rtlCol="0">
            <a:spAutoFit/>
          </a:bodyPr>
          <a:lstStyle/>
          <a:p>
            <a:r>
              <a:rPr lang="en-US" b="1" dirty="0" smtClean="0">
                <a:solidFill>
                  <a:srgbClr val="C00000"/>
                </a:solidFill>
                <a:latin typeface="Sakkal Majalla" panose="02000000000000000000" pitchFamily="2" charset="-78"/>
                <a:cs typeface="Sakkal Majalla" panose="02000000000000000000" pitchFamily="2" charset="-78"/>
              </a:rPr>
              <a:t>Example of using Bradford Factor points for the calculation of sick leaves impact on productivity in Bayanati system:  </a:t>
            </a:r>
            <a:endParaRPr lang="en-US" sz="2400" b="1" dirty="0">
              <a:solidFill>
                <a:srgbClr val="C00000"/>
              </a:solidFill>
            </a:endParaRPr>
          </a:p>
        </p:txBody>
      </p:sp>
      <p:sp>
        <p:nvSpPr>
          <p:cNvPr id="17" name="TextBox 16"/>
          <p:cNvSpPr txBox="1"/>
          <p:nvPr/>
        </p:nvSpPr>
        <p:spPr>
          <a:xfrm>
            <a:off x="5850608" y="3646219"/>
            <a:ext cx="1080120" cy="261610"/>
          </a:xfrm>
          <a:prstGeom prst="rect">
            <a:avLst/>
          </a:prstGeom>
          <a:noFill/>
        </p:spPr>
        <p:txBody>
          <a:bodyPr wrap="square" rtlCol="0">
            <a:spAutoFit/>
          </a:bodyPr>
          <a:lstStyle/>
          <a:p>
            <a:pPr algn="ctr"/>
            <a:r>
              <a:rPr lang="en-US" sz="1100" dirty="0" smtClean="0">
                <a:solidFill>
                  <a:prstClr val="black"/>
                </a:solidFill>
              </a:rPr>
              <a:t>Frequency = 6</a:t>
            </a:r>
            <a:endParaRPr lang="en-US" sz="1100" dirty="0">
              <a:solidFill>
                <a:prstClr val="black"/>
              </a:solidFill>
            </a:endParaRPr>
          </a:p>
        </p:txBody>
      </p:sp>
      <p:sp>
        <p:nvSpPr>
          <p:cNvPr id="18" name="Down Arrow 17"/>
          <p:cNvSpPr/>
          <p:nvPr/>
        </p:nvSpPr>
        <p:spPr>
          <a:xfrm>
            <a:off x="6570508" y="3318367"/>
            <a:ext cx="288032" cy="331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7242405" y="3635609"/>
            <a:ext cx="1080120" cy="261610"/>
          </a:xfrm>
          <a:prstGeom prst="rect">
            <a:avLst/>
          </a:prstGeom>
          <a:noFill/>
        </p:spPr>
        <p:txBody>
          <a:bodyPr wrap="square" rtlCol="0">
            <a:spAutoFit/>
          </a:bodyPr>
          <a:lstStyle/>
          <a:p>
            <a:pPr algn="ctr"/>
            <a:r>
              <a:rPr lang="en-US" sz="1100" dirty="0" smtClean="0">
                <a:solidFill>
                  <a:prstClr val="black"/>
                </a:solidFill>
              </a:rPr>
              <a:t>Total Days = 29</a:t>
            </a:r>
            <a:endParaRPr lang="en-US" sz="1100" dirty="0">
              <a:solidFill>
                <a:prstClr val="black"/>
              </a:solidFill>
            </a:endParaRPr>
          </a:p>
        </p:txBody>
      </p:sp>
      <p:sp>
        <p:nvSpPr>
          <p:cNvPr id="20" name="Down Arrow 19"/>
          <p:cNvSpPr/>
          <p:nvPr/>
        </p:nvSpPr>
        <p:spPr>
          <a:xfrm>
            <a:off x="8007634" y="3318367"/>
            <a:ext cx="288032" cy="331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TextBox 20"/>
          <p:cNvSpPr txBox="1"/>
          <p:nvPr/>
        </p:nvSpPr>
        <p:spPr>
          <a:xfrm>
            <a:off x="10251149" y="3639615"/>
            <a:ext cx="2025795" cy="246221"/>
          </a:xfrm>
          <a:prstGeom prst="rect">
            <a:avLst/>
          </a:prstGeom>
          <a:noFill/>
        </p:spPr>
        <p:txBody>
          <a:bodyPr wrap="square" rtlCol="0">
            <a:spAutoFit/>
          </a:bodyPr>
          <a:lstStyle/>
          <a:p>
            <a:r>
              <a:rPr lang="en-US" sz="1000" b="1" dirty="0" smtClean="0">
                <a:solidFill>
                  <a:prstClr val="black"/>
                </a:solidFill>
              </a:rPr>
              <a:t>29*6*6  =  1044    Bradford Points</a:t>
            </a:r>
            <a:endParaRPr lang="en-US" sz="1000" b="1" dirty="0">
              <a:solidFill>
                <a:prstClr val="black"/>
              </a:solidFill>
            </a:endParaRPr>
          </a:p>
        </p:txBody>
      </p:sp>
      <p:sp>
        <p:nvSpPr>
          <p:cNvPr id="23" name="Oval 22"/>
          <p:cNvSpPr/>
          <p:nvPr/>
        </p:nvSpPr>
        <p:spPr>
          <a:xfrm>
            <a:off x="1017082" y="5771551"/>
            <a:ext cx="172819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Oval 24"/>
          <p:cNvSpPr/>
          <p:nvPr/>
        </p:nvSpPr>
        <p:spPr>
          <a:xfrm>
            <a:off x="10869781" y="3506504"/>
            <a:ext cx="432048" cy="48837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6" name="Table 25"/>
          <p:cNvGraphicFramePr>
            <a:graphicFrameLocks noGrp="1"/>
          </p:cNvGraphicFramePr>
          <p:nvPr>
            <p:extLst>
              <p:ext uri="{D42A27DB-BD31-4B8C-83A1-F6EECF244321}">
                <p14:modId xmlns:p14="http://schemas.microsoft.com/office/powerpoint/2010/main" val="57311748"/>
              </p:ext>
            </p:extLst>
          </p:nvPr>
        </p:nvGraphicFramePr>
        <p:xfrm>
          <a:off x="2958710" y="4793670"/>
          <a:ext cx="6904360" cy="1773530"/>
        </p:xfrm>
        <a:graphic>
          <a:graphicData uri="http://schemas.openxmlformats.org/drawingml/2006/table">
            <a:tbl>
              <a:tblPr rtl="1"/>
              <a:tblGrid>
                <a:gridCol w="6904360"/>
              </a:tblGrid>
              <a:tr h="354706">
                <a:tc>
                  <a:txBody>
                    <a:bodyPr/>
                    <a:lstStyle/>
                    <a:p>
                      <a:pPr algn="l" rtl="0" fontAlgn="ctr"/>
                      <a:r>
                        <a:rPr lang="en-US" sz="1050" b="0" i="0" u="none" strike="noStrike" dirty="0" smtClean="0">
                          <a:solidFill>
                            <a:srgbClr val="000000"/>
                          </a:solidFill>
                          <a:effectLst/>
                          <a:latin typeface="Arial"/>
                        </a:rPr>
                        <a:t>There are</a:t>
                      </a:r>
                      <a:r>
                        <a:rPr lang="en-US" sz="1050" b="0" i="0" u="none" strike="noStrike" baseline="0" dirty="0" smtClean="0">
                          <a:solidFill>
                            <a:srgbClr val="000000"/>
                          </a:solidFill>
                          <a:effectLst/>
                          <a:latin typeface="Arial"/>
                        </a:rPr>
                        <a:t> no comments on sick leaves</a:t>
                      </a:r>
                      <a:endParaRPr lang="ar-AE" sz="105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354706">
                <a:tc>
                  <a:txBody>
                    <a:bodyPr/>
                    <a:lstStyle/>
                    <a:p>
                      <a:pPr algn="l" rtl="0" fontAlgn="ctr"/>
                      <a:r>
                        <a:rPr lang="en-US" sz="1050" b="0" i="0" u="none" strike="noStrike" dirty="0" smtClean="0">
                          <a:solidFill>
                            <a:srgbClr val="000000"/>
                          </a:solidFill>
                          <a:effectLst/>
                          <a:latin typeface="Arial"/>
                        </a:rPr>
                        <a:t>Low Bradford Index:</a:t>
                      </a:r>
                      <a:r>
                        <a:rPr lang="en-US" sz="1050" b="0" i="0" u="none" strike="noStrike" baseline="0" dirty="0" smtClean="0">
                          <a:solidFill>
                            <a:srgbClr val="000000"/>
                          </a:solidFill>
                          <a:effectLst/>
                          <a:latin typeface="Arial"/>
                        </a:rPr>
                        <a:t> The employee has sick leaves which have no effects on productivity and no action is required</a:t>
                      </a:r>
                      <a:endParaRPr lang="ar-AE" sz="105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r>
              <a:tr h="354706">
                <a:tc>
                  <a:txBody>
                    <a:bodyPr/>
                    <a:lstStyle/>
                    <a:p>
                      <a:pPr algn="l" rtl="0" fontAlgn="ctr"/>
                      <a:r>
                        <a:rPr lang="en-US" sz="1050" b="0" i="0" u="none" strike="noStrike" dirty="0" smtClean="0">
                          <a:solidFill>
                            <a:srgbClr val="000000"/>
                          </a:solidFill>
                          <a:effectLst/>
                          <a:latin typeface="Arial"/>
                        </a:rPr>
                        <a:t>Medium Bradford Index: The employee has sick leaves which have limited impact on productivity and this matter requires advices and directions issued to employee to ensure that his sick leave shall not be increased</a:t>
                      </a:r>
                      <a:endParaRPr lang="ar-AE" sz="105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54706">
                <a:tc>
                  <a:txBody>
                    <a:bodyPr/>
                    <a:lstStyle/>
                    <a:p>
                      <a:pPr algn="l" rtl="0" fontAlgn="ctr"/>
                      <a:r>
                        <a:rPr lang="en-US" sz="1050" b="0" i="0" u="none" strike="noStrike" dirty="0" smtClean="0">
                          <a:solidFill>
                            <a:srgbClr val="000000"/>
                          </a:solidFill>
                          <a:effectLst/>
                          <a:latin typeface="Arial"/>
                        </a:rPr>
                        <a:t>High Bradford Index: The employee has increased</a:t>
                      </a:r>
                      <a:r>
                        <a:rPr lang="en-US" sz="1050" b="0" i="0" u="none" strike="noStrike" baseline="0" dirty="0" smtClean="0">
                          <a:solidFill>
                            <a:srgbClr val="000000"/>
                          </a:solidFill>
                          <a:effectLst/>
                          <a:latin typeface="Arial"/>
                        </a:rPr>
                        <a:t> sick </a:t>
                      </a:r>
                      <a:r>
                        <a:rPr lang="en-US" sz="1050" b="0" i="0" u="none" strike="noStrike" dirty="0" smtClean="0">
                          <a:solidFill>
                            <a:srgbClr val="000000"/>
                          </a:solidFill>
                          <a:effectLst/>
                          <a:latin typeface="Arial"/>
                        </a:rPr>
                        <a:t>leaves which have significant impact on productivity and this</a:t>
                      </a:r>
                      <a:r>
                        <a:rPr lang="en-US" sz="1050" b="0" i="0" u="none" strike="noStrike" baseline="0" dirty="0" smtClean="0">
                          <a:solidFill>
                            <a:srgbClr val="000000"/>
                          </a:solidFill>
                          <a:effectLst/>
                          <a:latin typeface="Arial"/>
                        </a:rPr>
                        <a:t> matter requires </a:t>
                      </a:r>
                      <a:r>
                        <a:rPr lang="en-US" sz="1050" b="0" i="0" u="none" strike="noStrike" dirty="0" smtClean="0">
                          <a:solidFill>
                            <a:srgbClr val="000000"/>
                          </a:solidFill>
                          <a:effectLst/>
                          <a:latin typeface="Arial"/>
                        </a:rPr>
                        <a:t> procedures to be taken to reduce</a:t>
                      </a:r>
                      <a:r>
                        <a:rPr lang="en-US" sz="1050" b="0" i="0" u="none" strike="noStrike" baseline="0" dirty="0" smtClean="0">
                          <a:solidFill>
                            <a:srgbClr val="000000"/>
                          </a:solidFill>
                          <a:effectLst/>
                          <a:latin typeface="Arial"/>
                        </a:rPr>
                        <a:t> the use of sick leaves</a:t>
                      </a:r>
                      <a:endParaRPr lang="ar-AE" sz="105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C0A"/>
                    </a:solidFill>
                  </a:tcPr>
                </a:tc>
              </a:tr>
              <a:tr h="354706">
                <a:tc>
                  <a:txBody>
                    <a:bodyPr/>
                    <a:lstStyle/>
                    <a:p>
                      <a:pPr algn="l" rtl="0" fontAlgn="ctr"/>
                      <a:r>
                        <a:rPr lang="en-US" sz="1050" b="0" i="0" u="none" strike="noStrike" dirty="0" smtClean="0">
                          <a:solidFill>
                            <a:srgbClr val="FFFFFF"/>
                          </a:solidFill>
                          <a:effectLst/>
                          <a:latin typeface="Arial"/>
                        </a:rPr>
                        <a:t>Very High Bradford Index: The employee has several sick leaves which have high impact</a:t>
                      </a:r>
                      <a:r>
                        <a:rPr lang="en-US" sz="1050" b="0" i="0" u="none" strike="noStrike" baseline="0" dirty="0" smtClean="0">
                          <a:solidFill>
                            <a:srgbClr val="FFFFFF"/>
                          </a:solidFill>
                          <a:effectLst/>
                          <a:latin typeface="Arial"/>
                        </a:rPr>
                        <a:t> on productivity and this matter requires quick actions to be taken against the employee</a:t>
                      </a:r>
                      <a:endParaRPr lang="ar-AE" sz="1050" b="0" i="0" u="none" strike="noStrike" dirty="0">
                        <a:solidFill>
                          <a:srgbClr val="FFFFFF"/>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r>
            </a:tbl>
          </a:graphicData>
        </a:graphic>
      </p:graphicFrame>
      <p:graphicFrame>
        <p:nvGraphicFramePr>
          <p:cNvPr id="30" name="Table 29"/>
          <p:cNvGraphicFramePr>
            <a:graphicFrameLocks noGrp="1"/>
          </p:cNvGraphicFramePr>
          <p:nvPr>
            <p:extLst>
              <p:ext uri="{D42A27DB-BD31-4B8C-83A1-F6EECF244321}">
                <p14:modId xmlns:p14="http://schemas.microsoft.com/office/powerpoint/2010/main" val="4115763351"/>
              </p:ext>
            </p:extLst>
          </p:nvPr>
        </p:nvGraphicFramePr>
        <p:xfrm>
          <a:off x="276071" y="1823742"/>
          <a:ext cx="11563004" cy="1494965"/>
        </p:xfrm>
        <a:graphic>
          <a:graphicData uri="http://schemas.openxmlformats.org/drawingml/2006/table">
            <a:tbl>
              <a:tblPr/>
              <a:tblGrid>
                <a:gridCol w="819718"/>
                <a:gridCol w="2336817"/>
                <a:gridCol w="3072207"/>
                <a:gridCol w="1231274"/>
                <a:gridCol w="1022831"/>
                <a:gridCol w="1491987"/>
                <a:gridCol w="1588170"/>
              </a:tblGrid>
              <a:tr h="190500">
                <a:tc>
                  <a:txBody>
                    <a:bodyPr/>
                    <a:lstStyle/>
                    <a:p>
                      <a:pPr algn="ctr" rtl="1" fontAlgn="t"/>
                      <a:r>
                        <a:rPr lang="en-US" sz="1100" b="1" i="0" u="none" strike="noStrike" dirty="0" smtClean="0">
                          <a:solidFill>
                            <a:srgbClr val="000000"/>
                          </a:solidFill>
                          <a:effectLst/>
                          <a:latin typeface="Arial"/>
                        </a:rPr>
                        <a:t>Emp. No.</a:t>
                      </a:r>
                      <a:endParaRPr lang="ar-AE" sz="1100" b="1"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en-US" sz="1100" b="1" i="0" u="none" strike="noStrike" dirty="0" smtClean="0">
                          <a:solidFill>
                            <a:srgbClr val="000000"/>
                          </a:solidFill>
                          <a:effectLst/>
                          <a:latin typeface="Arial"/>
                        </a:rPr>
                        <a:t>Name of Ministry</a:t>
                      </a:r>
                      <a:endParaRPr lang="ar-AE" sz="1100" b="1"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en-US" sz="1100" b="1" i="0" u="none" strike="noStrike" dirty="0" smtClean="0">
                          <a:solidFill>
                            <a:srgbClr val="000000"/>
                          </a:solidFill>
                          <a:effectLst/>
                          <a:latin typeface="Arial"/>
                        </a:rPr>
                        <a:t>Employee</a:t>
                      </a:r>
                      <a:r>
                        <a:rPr lang="en-US" sz="1100" b="1" i="0" u="none" strike="noStrike" baseline="0" dirty="0" smtClean="0">
                          <a:solidFill>
                            <a:srgbClr val="000000"/>
                          </a:solidFill>
                          <a:effectLst/>
                          <a:latin typeface="Arial"/>
                        </a:rPr>
                        <a:t> Name</a:t>
                      </a:r>
                      <a:endParaRPr lang="ar-AE" sz="1100" b="1"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en-US" sz="1100" b="1" i="0" u="none" strike="noStrike" dirty="0" smtClean="0">
                          <a:solidFill>
                            <a:srgbClr val="000000"/>
                          </a:solidFill>
                          <a:effectLst/>
                          <a:latin typeface="Arial"/>
                        </a:rPr>
                        <a:t>Type of Leave</a:t>
                      </a:r>
                      <a:endParaRPr lang="ar-AE" sz="1100" b="1"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en-US" sz="1100" b="1" i="0" u="none" strike="noStrike" dirty="0" smtClean="0">
                          <a:solidFill>
                            <a:srgbClr val="000000"/>
                          </a:solidFill>
                          <a:effectLst/>
                          <a:latin typeface="Arial"/>
                        </a:rPr>
                        <a:t>No.</a:t>
                      </a:r>
                      <a:r>
                        <a:rPr lang="en-US" sz="1100" b="1" i="0" u="none" strike="noStrike" baseline="0" dirty="0" smtClean="0">
                          <a:solidFill>
                            <a:srgbClr val="000000"/>
                          </a:solidFill>
                          <a:effectLst/>
                          <a:latin typeface="Arial"/>
                        </a:rPr>
                        <a:t> of leave days</a:t>
                      </a:r>
                      <a:endParaRPr lang="ar-AE" sz="1100" b="1"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en-US" sz="1100" b="1" i="0" u="none" strike="noStrike" dirty="0" smtClean="0">
                          <a:solidFill>
                            <a:srgbClr val="000000"/>
                          </a:solidFill>
                          <a:effectLst/>
                          <a:latin typeface="Arial"/>
                        </a:rPr>
                        <a:t>Start date of leave</a:t>
                      </a:r>
                      <a:endParaRPr lang="ar-AE" sz="1100" b="1"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c>
                  <a:txBody>
                    <a:bodyPr/>
                    <a:lstStyle/>
                    <a:p>
                      <a:pPr algn="ctr" rtl="1" fontAlgn="t"/>
                      <a:r>
                        <a:rPr lang="en-US" sz="1100" b="1" i="0" u="none" strike="noStrike" dirty="0" smtClean="0">
                          <a:solidFill>
                            <a:srgbClr val="000000"/>
                          </a:solidFill>
                          <a:effectLst/>
                          <a:latin typeface="Arial"/>
                        </a:rPr>
                        <a:t>End date of leave</a:t>
                      </a:r>
                      <a:endParaRPr lang="ar-AE" sz="1100" b="1"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BD97"/>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1000" b="0" i="0" u="none" strike="noStrike" dirty="0" smtClean="0">
                          <a:solidFill>
                            <a:srgbClr val="000000"/>
                          </a:solidFill>
                          <a:effectLst/>
                          <a:latin typeface="Arial"/>
                        </a:rPr>
                        <a:t>Federal Authority of Human Resources</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en-US" sz="1000" b="0" i="0" u="none" strike="noStrike" dirty="0" smtClean="0">
                          <a:solidFill>
                            <a:srgbClr val="000000"/>
                          </a:solidFill>
                          <a:effectLst/>
                          <a:latin typeface="Arial"/>
                        </a:rPr>
                        <a:t>Mohammed Ahmed Abdullah Khaled</a:t>
                      </a:r>
                      <a:r>
                        <a:rPr lang="en-US" sz="1000" b="0" i="0" u="none" strike="noStrike" baseline="0" dirty="0" smtClean="0">
                          <a:solidFill>
                            <a:srgbClr val="000000"/>
                          </a:solidFill>
                          <a:effectLst/>
                          <a:latin typeface="Arial"/>
                        </a:rPr>
                        <a:t> Hussein Salem</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en-US" sz="1100" b="0" i="0" u="none" strike="noStrike" dirty="0" smtClean="0">
                          <a:solidFill>
                            <a:srgbClr val="000000"/>
                          </a:solidFill>
                          <a:effectLst/>
                          <a:latin typeface="Arial"/>
                        </a:rPr>
                        <a:t>Sick Leave</a:t>
                      </a:r>
                      <a:endParaRPr lang="ar-AE" sz="11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13-Jan-14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16-Jan-14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smtClean="0">
                          <a:solidFill>
                            <a:srgbClr val="000000"/>
                          </a:solidFill>
                          <a:effectLst/>
                          <a:latin typeface="Arial"/>
                        </a:rPr>
                        <a:t>Federal Authority of Human Resources</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1000" b="0" i="0" u="none" strike="noStrike" smtClean="0">
                          <a:solidFill>
                            <a:srgbClr val="000000"/>
                          </a:solidFill>
                          <a:effectLst/>
                          <a:latin typeface="Arial"/>
                        </a:rPr>
                        <a:t>Mohammed Ahmed Abdullah Khaled</a:t>
                      </a:r>
                      <a:r>
                        <a:rPr lang="en-US" sz="1000" b="0" i="0" u="none" strike="noStrike" baseline="0" smtClean="0">
                          <a:solidFill>
                            <a:srgbClr val="000000"/>
                          </a:solidFill>
                          <a:effectLst/>
                          <a:latin typeface="Arial"/>
                        </a:rPr>
                        <a:t> Hussein Salem</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1100" b="0" i="0" u="none" strike="noStrike" smtClean="0">
                          <a:solidFill>
                            <a:srgbClr val="000000"/>
                          </a:solidFill>
                          <a:effectLst/>
                          <a:latin typeface="Arial"/>
                        </a:rPr>
                        <a:t>Sick Leave</a:t>
                      </a:r>
                      <a:endParaRPr lang="ar-AE" sz="11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20-Jan-14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22-Jan-14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1000" b="0" i="0" u="none" strike="noStrike" dirty="0" smtClean="0">
                          <a:solidFill>
                            <a:srgbClr val="000000"/>
                          </a:solidFill>
                          <a:effectLst/>
                          <a:latin typeface="Arial"/>
                        </a:rPr>
                        <a:t>Federal Authority of Human Resources</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en-US" sz="1000" b="0" i="0" u="none" strike="noStrike" smtClean="0">
                          <a:solidFill>
                            <a:srgbClr val="000000"/>
                          </a:solidFill>
                          <a:effectLst/>
                          <a:latin typeface="Arial"/>
                        </a:rPr>
                        <a:t>Mohammed Ahmed Abdullah Khaled</a:t>
                      </a:r>
                      <a:r>
                        <a:rPr lang="en-US" sz="1000" b="0" i="0" u="none" strike="noStrike" baseline="0" smtClean="0">
                          <a:solidFill>
                            <a:srgbClr val="000000"/>
                          </a:solidFill>
                          <a:effectLst/>
                          <a:latin typeface="Arial"/>
                        </a:rPr>
                        <a:t> Hussein Salem</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en-US" sz="1100" b="0" i="0" u="none" strike="noStrike" smtClean="0">
                          <a:solidFill>
                            <a:srgbClr val="000000"/>
                          </a:solidFill>
                          <a:effectLst/>
                          <a:latin typeface="Arial"/>
                        </a:rPr>
                        <a:t>Sick Leave</a:t>
                      </a:r>
                      <a:endParaRPr lang="ar-AE" sz="11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9-Feb-14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dirty="0">
                          <a:solidFill>
                            <a:srgbClr val="000000"/>
                          </a:solidFill>
                          <a:effectLst/>
                          <a:latin typeface="Arial"/>
                        </a:rPr>
                        <a:t>12-Feb-14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smtClean="0">
                          <a:solidFill>
                            <a:srgbClr val="000000"/>
                          </a:solidFill>
                          <a:effectLst/>
                          <a:latin typeface="Arial"/>
                        </a:rPr>
                        <a:t>Federal Authority of Human Resources</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1000" b="0" i="0" u="none" strike="noStrike" smtClean="0">
                          <a:solidFill>
                            <a:srgbClr val="000000"/>
                          </a:solidFill>
                          <a:effectLst/>
                          <a:latin typeface="Arial"/>
                        </a:rPr>
                        <a:t>Mohammed Ahmed Abdullah Khaled</a:t>
                      </a:r>
                      <a:r>
                        <a:rPr lang="en-US" sz="1000" b="0" i="0" u="none" strike="noStrike" baseline="0" smtClean="0">
                          <a:solidFill>
                            <a:srgbClr val="000000"/>
                          </a:solidFill>
                          <a:effectLst/>
                          <a:latin typeface="Arial"/>
                        </a:rPr>
                        <a:t> Hussein Salem</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1100" b="0" i="0" u="none" strike="noStrike" dirty="0" smtClean="0">
                          <a:solidFill>
                            <a:srgbClr val="000000"/>
                          </a:solidFill>
                          <a:effectLst/>
                          <a:latin typeface="Arial"/>
                        </a:rPr>
                        <a:t>Sick Leave</a:t>
                      </a:r>
                      <a:endParaRPr lang="ar-AE" sz="11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3-Mar-14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766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0" fontAlgn="t"/>
                      <a:r>
                        <a:rPr lang="en-US" sz="1000" b="0" i="0" u="none" strike="noStrike" dirty="0" smtClean="0">
                          <a:solidFill>
                            <a:srgbClr val="000000"/>
                          </a:solidFill>
                          <a:effectLst/>
                          <a:latin typeface="Arial"/>
                        </a:rPr>
                        <a:t>Federal Authority of Human Resources</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en-US" sz="1000" b="0" i="0" u="none" strike="noStrike" smtClean="0">
                          <a:solidFill>
                            <a:srgbClr val="000000"/>
                          </a:solidFill>
                          <a:effectLst/>
                          <a:latin typeface="Arial"/>
                        </a:rPr>
                        <a:t>Mohammed Ahmed Abdullah Khaled</a:t>
                      </a:r>
                      <a:r>
                        <a:rPr lang="en-US" sz="1000" b="0" i="0" u="none" strike="noStrike" baseline="0" smtClean="0">
                          <a:solidFill>
                            <a:srgbClr val="000000"/>
                          </a:solidFill>
                          <a:effectLst/>
                          <a:latin typeface="Arial"/>
                        </a:rPr>
                        <a:t> Hussein Salem</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l" rtl="1" fontAlgn="t"/>
                      <a:r>
                        <a:rPr lang="en-US" sz="1100" b="0" i="0" u="none" strike="noStrike" dirty="0" smtClean="0">
                          <a:solidFill>
                            <a:srgbClr val="000000"/>
                          </a:solidFill>
                          <a:effectLst/>
                          <a:latin typeface="Arial"/>
                        </a:rPr>
                        <a:t>Sick, Commission</a:t>
                      </a:r>
                      <a:endParaRPr lang="ar-AE" sz="11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ctr"/>
                      <a:r>
                        <a:rPr lang="en-US" sz="1100" b="1" i="0" u="none" strike="noStrike">
                          <a:solidFill>
                            <a:srgbClr val="000000"/>
                          </a:solidFill>
                          <a:effectLst/>
                          <a:latin typeface="Arial"/>
                        </a:rPr>
                        <a:t>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11-Aug-14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a:txBody>
                    <a:bodyPr/>
                    <a:lstStyle/>
                    <a:p>
                      <a:pPr algn="ctr" fontAlgn="t"/>
                      <a:r>
                        <a:rPr lang="en-US" sz="1100" b="0" i="0" u="none" strike="noStrike">
                          <a:solidFill>
                            <a:srgbClr val="000000"/>
                          </a:solidFill>
                          <a:effectLst/>
                          <a:latin typeface="Arial"/>
                        </a:rPr>
                        <a:t>14-Aug-14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r>
              <a:tr h="190500">
                <a:tc>
                  <a:txBody>
                    <a:bodyPr/>
                    <a:lstStyle/>
                    <a:p>
                      <a:pPr algn="l" fontAlgn="t"/>
                      <a:r>
                        <a:rPr lang="en-US" sz="1100" b="0" i="0" u="none" strike="noStrike">
                          <a:solidFill>
                            <a:srgbClr val="000000"/>
                          </a:solidFill>
                          <a:effectLst/>
                          <a:latin typeface="Arial"/>
                        </a:rPr>
                        <a:t>1000001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t"/>
                      <a:r>
                        <a:rPr lang="en-US" sz="1000" b="0" i="0" u="none" strike="noStrike" dirty="0" smtClean="0">
                          <a:solidFill>
                            <a:srgbClr val="000000"/>
                          </a:solidFill>
                          <a:effectLst/>
                          <a:latin typeface="Arial"/>
                        </a:rPr>
                        <a:t>Federal Authority of Human Resources</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1" fontAlgn="t"/>
                      <a:r>
                        <a:rPr lang="en-US" sz="1000" b="0" i="0" u="none" strike="noStrike" dirty="0" smtClean="0">
                          <a:solidFill>
                            <a:srgbClr val="000000"/>
                          </a:solidFill>
                          <a:effectLst/>
                          <a:latin typeface="Arial"/>
                        </a:rPr>
                        <a:t>Mohammed Ahmed Abdullah Khaled</a:t>
                      </a:r>
                      <a:r>
                        <a:rPr lang="en-US" sz="1000" b="0" i="0" u="none" strike="noStrike" baseline="0" dirty="0" smtClean="0">
                          <a:solidFill>
                            <a:srgbClr val="000000"/>
                          </a:solidFill>
                          <a:effectLst/>
                          <a:latin typeface="Arial"/>
                        </a:rPr>
                        <a:t> Hussein Salem</a:t>
                      </a:r>
                      <a:endParaRPr lang="ar-AE" sz="1000" b="0" i="0" u="none" strike="noStrike" dirty="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1" eaLnBrk="1" fontAlgn="t" latinLnBrk="0" hangingPunct="1">
                        <a:lnSpc>
                          <a:spcPct val="100000"/>
                        </a:lnSpc>
                        <a:spcBef>
                          <a:spcPts val="0"/>
                        </a:spcBef>
                        <a:spcAft>
                          <a:spcPts val="0"/>
                        </a:spcAft>
                        <a:buClrTx/>
                        <a:buSzTx/>
                        <a:buFontTx/>
                        <a:buNone/>
                        <a:tabLst/>
                        <a:defRPr/>
                      </a:pPr>
                      <a:r>
                        <a:rPr lang="en-US" sz="1100" b="0" i="0" u="none" strike="noStrike" dirty="0" smtClean="0">
                          <a:solidFill>
                            <a:srgbClr val="000000"/>
                          </a:solidFill>
                          <a:effectLst/>
                          <a:latin typeface="Arial"/>
                        </a:rPr>
                        <a:t>Sick, Commission</a:t>
                      </a:r>
                      <a:endParaRPr lang="ar-AE" sz="1100" b="0" i="0" u="none" strike="noStrike" dirty="0" smtClean="0">
                        <a:solidFill>
                          <a:srgbClr val="000000"/>
                        </a:solidFill>
                        <a:effectLst/>
                        <a:latin typeface="Arial"/>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1" i="0" u="none" strike="noStrike" dirty="0">
                          <a:solidFill>
                            <a:srgbClr val="000000"/>
                          </a:solidFill>
                          <a:effectLst/>
                          <a:latin typeface="Arial"/>
                        </a:rPr>
                        <a:t>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a:solidFill>
                            <a:srgbClr val="000000"/>
                          </a:solidFill>
                          <a:effectLst/>
                          <a:latin typeface="Arial"/>
                        </a:rPr>
                        <a:t>27-Aug-14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Arial"/>
                        </a:rPr>
                        <a:t>13-Sep-14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cxnSp>
        <p:nvCxnSpPr>
          <p:cNvPr id="31" name="Straight Arrow Connector 30"/>
          <p:cNvCxnSpPr/>
          <p:nvPr/>
        </p:nvCxnSpPr>
        <p:spPr>
          <a:xfrm flipH="1">
            <a:off x="2607216" y="3977028"/>
            <a:ext cx="8394917" cy="18931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48262" y="1439597"/>
            <a:ext cx="10365764" cy="338554"/>
          </a:xfrm>
          <a:prstGeom prst="rect">
            <a:avLst/>
          </a:prstGeom>
          <a:noFill/>
        </p:spPr>
        <p:txBody>
          <a:bodyPr wrap="square" rtlCol="0">
            <a:spAutoFit/>
          </a:bodyPr>
          <a:lstStyle/>
          <a:p>
            <a:r>
              <a:rPr lang="en-US" sz="1600" b="1" dirty="0" smtClean="0">
                <a:solidFill>
                  <a:prstClr val="black"/>
                </a:solidFill>
                <a:latin typeface="Sakkal Majalla" panose="02000000000000000000" pitchFamily="2" charset="-78"/>
                <a:cs typeface="Sakkal Majalla" panose="02000000000000000000" pitchFamily="2" charset="-78"/>
              </a:rPr>
              <a:t>Table showing the distribution of sick leaves of an employee in a federal entity, in accordance with the frequency of sick leaves and number of days.  </a:t>
            </a:r>
            <a:endParaRPr lang="en-US" sz="1600" b="1" dirty="0">
              <a:solidFill>
                <a:prstClr val="black"/>
              </a:solidFill>
              <a:latin typeface="Sakkal Majalla" panose="02000000000000000000" pitchFamily="2" charset="-78"/>
              <a:cs typeface="Sakkal Majalla" panose="02000000000000000000" pitchFamily="2" charset="-78"/>
            </a:endParaRPr>
          </a:p>
        </p:txBody>
      </p:sp>
      <p:sp>
        <p:nvSpPr>
          <p:cNvPr id="33" name="TextBox 32"/>
          <p:cNvSpPr txBox="1"/>
          <p:nvPr/>
        </p:nvSpPr>
        <p:spPr>
          <a:xfrm>
            <a:off x="279039" y="4024563"/>
            <a:ext cx="9779361" cy="307777"/>
          </a:xfrm>
          <a:prstGeom prst="rect">
            <a:avLst/>
          </a:prstGeom>
          <a:noFill/>
        </p:spPr>
        <p:txBody>
          <a:bodyPr wrap="square" rtlCol="0">
            <a:spAutoFit/>
          </a:bodyPr>
          <a:lstStyle/>
          <a:p>
            <a:r>
              <a:rPr lang="en-US" sz="1400" dirty="0" smtClean="0">
                <a:solidFill>
                  <a:prstClr val="black"/>
                </a:solidFill>
                <a:latin typeface="Sakkal Majalla" panose="02000000000000000000" pitchFamily="2" charset="-78"/>
                <a:cs typeface="Sakkal Majalla" panose="02000000000000000000" pitchFamily="2" charset="-78"/>
              </a:rPr>
              <a:t>Table showing factor index ratings for the calculation of sick leaves impact on productivity based on the employee’s results in accordance with the frequent sick leaves.</a:t>
            </a:r>
            <a:endParaRPr lang="en-US" sz="1400" dirty="0">
              <a:solidFill>
                <a:prstClr val="black"/>
              </a:solidFill>
              <a:latin typeface="Sakkal Majalla" panose="02000000000000000000" pitchFamily="2" charset="-78"/>
              <a:cs typeface="Sakkal Majalla" panose="02000000000000000000" pitchFamily="2" charset="-78"/>
            </a:endParaRPr>
          </a:p>
        </p:txBody>
      </p:sp>
      <p:sp>
        <p:nvSpPr>
          <p:cNvPr id="34" name="Rectangle 33"/>
          <p:cNvSpPr/>
          <p:nvPr/>
        </p:nvSpPr>
        <p:spPr>
          <a:xfrm>
            <a:off x="5418269" y="601580"/>
            <a:ext cx="3988592" cy="487506"/>
          </a:xfrm>
          <a:prstGeom prst="rect">
            <a:avLst/>
          </a:prstGeom>
        </p:spPr>
        <p:txBody>
          <a:bodyPr wrap="none">
            <a:spAutoFit/>
          </a:bodyPr>
          <a:lstStyle/>
          <a:p>
            <a:pPr lvl="0" algn="r" rtl="1" fontAlgn="base">
              <a:lnSpc>
                <a:spcPct val="107000"/>
              </a:lnSpc>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Impact of Sick Leaves on Productivity </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3" name="Right Arrow 2"/>
          <p:cNvSpPr/>
          <p:nvPr/>
        </p:nvSpPr>
        <p:spPr>
          <a:xfrm>
            <a:off x="8520598" y="3392965"/>
            <a:ext cx="1703475" cy="6946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b="1" dirty="0" smtClean="0"/>
              <a:t>Equation for calculation of Bradford Points</a:t>
            </a:r>
            <a:endParaRPr lang="en-US" sz="1050" b="1" dirty="0"/>
          </a:p>
        </p:txBody>
      </p:sp>
    </p:spTree>
    <p:extLst>
      <p:ext uri="{BB962C8B-B14F-4D97-AF65-F5344CB8AC3E}">
        <p14:creationId xmlns:p14="http://schemas.microsoft.com/office/powerpoint/2010/main" val="359642254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79149" y="6353084"/>
            <a:ext cx="463593" cy="365125"/>
          </a:xfrm>
          <a:solidFill>
            <a:srgbClr val="B68A35"/>
          </a:solidFill>
        </p:spPr>
        <p:txBody>
          <a:bodyPr/>
          <a:lstStyle/>
          <a:p>
            <a:pPr algn="ctr"/>
            <a:fld id="{56427F38-63A5-4D63-9399-D970397CA46A}" type="slidenum">
              <a:rPr lang="en-US" smtClean="0">
                <a:solidFill>
                  <a:schemeClr val="bg1"/>
                </a:solidFill>
              </a:rPr>
              <a:pPr algn="ctr"/>
              <a:t>51</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5646057" y="629608"/>
            <a:ext cx="442096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17314" y="658636"/>
            <a:ext cx="4104009" cy="461665"/>
          </a:xfrm>
          <a:prstGeom prst="rect">
            <a:avLst/>
          </a:prstGeom>
        </p:spPr>
        <p:txBody>
          <a:bodyPr wrap="none">
            <a:spAutoFit/>
          </a:bodyPr>
          <a:lstStyle/>
          <a:p>
            <a:pP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the </a:t>
            </a: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rewarded </a:t>
            </a: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employees</a:t>
            </a:r>
          </a:p>
        </p:txBody>
      </p:sp>
      <p:sp>
        <p:nvSpPr>
          <p:cNvPr id="11" name="Rectangle 10"/>
          <p:cNvSpPr/>
          <p:nvPr/>
        </p:nvSpPr>
        <p:spPr>
          <a:xfrm>
            <a:off x="499616" y="2596623"/>
            <a:ext cx="11213550" cy="1531154"/>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a:t>
            </a:r>
            <a:r>
              <a:rPr lang="en-US" dirty="0" smtClean="0">
                <a:solidFill>
                  <a:schemeClr val="tx1"/>
                </a:solidFill>
                <a:latin typeface="Sakkal Majalla" panose="02000000000000000000" pitchFamily="2" charset="-78"/>
                <a:cs typeface="Sakkal Majalla" panose="02000000000000000000" pitchFamily="2" charset="-78"/>
              </a:rPr>
              <a:t>rewarded employees </a:t>
            </a:r>
            <a:r>
              <a:rPr lang="en-US" dirty="0">
                <a:solidFill>
                  <a:schemeClr val="tx1"/>
                </a:solidFill>
                <a:latin typeface="Sakkal Majalla" panose="02000000000000000000" pitchFamily="2" charset="-78"/>
                <a:cs typeface="Sakkal Majalla" panose="02000000000000000000" pitchFamily="2" charset="-78"/>
              </a:rPr>
              <a:t>in the federal </a:t>
            </a:r>
            <a:r>
              <a:rPr lang="en-US" dirty="0" smtClean="0">
                <a:solidFill>
                  <a:schemeClr val="tx1"/>
                </a:solidFill>
                <a:latin typeface="Sakkal Majalla" panose="02000000000000000000" pitchFamily="2" charset="-78"/>
                <a:cs typeface="Sakkal Majalla" panose="02000000000000000000" pitchFamily="2" charset="-78"/>
              </a:rPr>
              <a:t>entities according </a:t>
            </a:r>
            <a:r>
              <a:rPr lang="en-US" dirty="0">
                <a:solidFill>
                  <a:schemeClr val="tx1"/>
                </a:solidFill>
                <a:latin typeface="Sakkal Majalla" panose="02000000000000000000" pitchFamily="2" charset="-78"/>
                <a:cs typeface="Sakkal Majalla" panose="02000000000000000000" pitchFamily="2" charset="-78"/>
              </a:rPr>
              <a:t>to the system of rewards and incentives </a:t>
            </a:r>
            <a:r>
              <a:rPr lang="en-US" dirty="0" smtClean="0">
                <a:solidFill>
                  <a:schemeClr val="tx1"/>
                </a:solidFill>
                <a:latin typeface="Sakkal Majalla" panose="02000000000000000000" pitchFamily="2" charset="-78"/>
                <a:cs typeface="Sakkal Majalla" panose="02000000000000000000" pitchFamily="2" charset="-78"/>
              </a:rPr>
              <a:t>in the Federal </a:t>
            </a:r>
            <a:r>
              <a:rPr lang="en-US" dirty="0">
                <a:solidFill>
                  <a:schemeClr val="tx1"/>
                </a:solidFill>
                <a:latin typeface="Sakkal Majalla" panose="02000000000000000000" pitchFamily="2" charset="-78"/>
                <a:cs typeface="Sakkal Majalla" panose="02000000000000000000" pitchFamily="2" charset="-78"/>
              </a:rPr>
              <a:t>Government </a:t>
            </a:r>
            <a:r>
              <a:rPr lang="en-US" dirty="0" smtClean="0">
                <a:solidFill>
                  <a:schemeClr val="tx1"/>
                </a:solidFill>
                <a:latin typeface="Sakkal Majalla" panose="02000000000000000000" pitchFamily="2" charset="-78"/>
                <a:cs typeface="Sakkal Majalla" panose="02000000000000000000" pitchFamily="2" charset="-78"/>
              </a:rPr>
              <a:t>which is approved by </a:t>
            </a:r>
            <a:r>
              <a:rPr lang="en-US" dirty="0">
                <a:solidFill>
                  <a:schemeClr val="tx1"/>
                </a:solidFill>
                <a:latin typeface="Sakkal Majalla" panose="02000000000000000000" pitchFamily="2" charset="-78"/>
                <a:cs typeface="Sakkal Majalla" panose="02000000000000000000" pitchFamily="2" charset="-78"/>
              </a:rPr>
              <a:t>the Council of Ministers </a:t>
            </a:r>
            <a:r>
              <a:rPr lang="en-US" dirty="0" smtClean="0">
                <a:solidFill>
                  <a:schemeClr val="tx1"/>
                </a:solidFill>
                <a:latin typeface="Sakkal Majalla" panose="02000000000000000000" pitchFamily="2" charset="-78"/>
                <a:cs typeface="Sakkal Majalla" panose="02000000000000000000" pitchFamily="2" charset="-78"/>
              </a:rPr>
              <a:t>decision No</a:t>
            </a:r>
            <a:r>
              <a:rPr lang="en-US" dirty="0">
                <a:solidFill>
                  <a:schemeClr val="tx1"/>
                </a:solidFill>
                <a:latin typeface="Sakkal Majalla" panose="02000000000000000000" pitchFamily="2" charset="-78"/>
                <a:cs typeface="Sakkal Majalla" panose="02000000000000000000" pitchFamily="2" charset="-78"/>
              </a:rPr>
              <a:t>. 18 of </a:t>
            </a:r>
            <a:r>
              <a:rPr lang="en-US" dirty="0" smtClean="0">
                <a:solidFill>
                  <a:schemeClr val="tx1"/>
                </a:solidFill>
                <a:latin typeface="Sakkal Majalla" panose="02000000000000000000" pitchFamily="2" charset="-78"/>
                <a:cs typeface="Sakkal Majalla" panose="02000000000000000000" pitchFamily="2" charset="-78"/>
              </a:rPr>
              <a:t>2015. this indicator </a:t>
            </a:r>
            <a:r>
              <a:rPr lang="en-US" dirty="0">
                <a:solidFill>
                  <a:schemeClr val="tx1"/>
                </a:solidFill>
                <a:latin typeface="Sakkal Majalla" panose="02000000000000000000" pitchFamily="2" charset="-78"/>
                <a:cs typeface="Sakkal Majalla" panose="02000000000000000000" pitchFamily="2" charset="-78"/>
              </a:rPr>
              <a:t>aims to raise the competitiveness of the federal government to be an attractive environment for competencies by granting bonuses and incentives to federal government employees within the framework of an integrated system of </a:t>
            </a:r>
            <a:r>
              <a:rPr lang="en-US" dirty="0" smtClean="0">
                <a:solidFill>
                  <a:schemeClr val="tx1"/>
                </a:solidFill>
                <a:latin typeface="Sakkal Majalla" panose="02000000000000000000" pitchFamily="2" charset="-78"/>
                <a:cs typeface="Sakkal Majalla" panose="02000000000000000000" pitchFamily="2" charset="-78"/>
              </a:rPr>
              <a:t>human </a:t>
            </a:r>
            <a:r>
              <a:rPr lang="en-US" dirty="0">
                <a:solidFill>
                  <a:schemeClr val="tx1"/>
                </a:solidFill>
                <a:latin typeface="Sakkal Majalla" panose="02000000000000000000" pitchFamily="2" charset="-78"/>
                <a:cs typeface="Sakkal Majalla" panose="02000000000000000000" pitchFamily="2" charset="-78"/>
              </a:rPr>
              <a:t>resource that enhances performance, increases productivity and ensures employee satisfaction.</a:t>
            </a:r>
            <a:endParaRPr lang="ar-AE" dirty="0">
              <a:solidFill>
                <a:schemeClr val="tx1"/>
              </a:solidFill>
              <a:latin typeface="Sakkal Majalla" panose="02000000000000000000" pitchFamily="2" charset="-78"/>
              <a:cs typeface="Sakkal Majalla" panose="020000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1228331215"/>
              </p:ext>
            </p:extLst>
          </p:nvPr>
        </p:nvGraphicFramePr>
        <p:xfrm>
          <a:off x="10939033" y="1247492"/>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030593089"/>
              </p:ext>
            </p:extLst>
          </p:nvPr>
        </p:nvGraphicFramePr>
        <p:xfrm>
          <a:off x="9836837" y="1247594"/>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270668251"/>
              </p:ext>
            </p:extLst>
          </p:nvPr>
        </p:nvGraphicFramePr>
        <p:xfrm>
          <a:off x="8692856" y="1247594"/>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Rectangle 17"/>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Rectangle 18"/>
          <p:cNvSpPr/>
          <p:nvPr/>
        </p:nvSpPr>
        <p:spPr>
          <a:xfrm>
            <a:off x="412370" y="4287710"/>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0" name="Content Placeholder 9"/>
          <p:cNvGraphicFramePr>
            <a:graphicFrameLocks/>
          </p:cNvGraphicFramePr>
          <p:nvPr>
            <p:extLst>
              <p:ext uri="{D42A27DB-BD31-4B8C-83A1-F6EECF244321}">
                <p14:modId xmlns:p14="http://schemas.microsoft.com/office/powerpoint/2010/main" val="3466826875"/>
              </p:ext>
            </p:extLst>
          </p:nvPr>
        </p:nvGraphicFramePr>
        <p:xfrm>
          <a:off x="569532" y="4917802"/>
          <a:ext cx="9694093" cy="798852"/>
        </p:xfrm>
        <a:graphic>
          <a:graphicData uri="http://schemas.openxmlformats.org/drawingml/2006/table">
            <a:tbl>
              <a:tblPr firstRow="1" bandRow="1">
                <a:tableStyleId>{5C22544A-7EE6-4342-B048-85BDC9FD1C3A}</a:tableStyleId>
              </a:tblPr>
              <a:tblGrid>
                <a:gridCol w="4886201"/>
                <a:gridCol w="4807892"/>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Sakkal Majalla" panose="02000000000000000000" pitchFamily="2" charset="-78"/>
                          <a:ea typeface="+mn-ea"/>
                          <a:cs typeface="Sakkal Majalla" panose="02000000000000000000" pitchFamily="2" charset="-78"/>
                        </a:rPr>
                        <a:t>Number of rewarded employees </a:t>
                      </a: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employees in the entity</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117683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53329" y="6368237"/>
            <a:ext cx="463593" cy="365125"/>
          </a:xfrm>
          <a:solidFill>
            <a:srgbClr val="B68A35"/>
          </a:solidFill>
        </p:spPr>
        <p:txBody>
          <a:bodyPr/>
          <a:lstStyle/>
          <a:p>
            <a:pPr algn="ctr"/>
            <a:fld id="{56427F38-63A5-4D63-9399-D970397CA46A}" type="slidenum">
              <a:rPr lang="en-US" smtClean="0">
                <a:solidFill>
                  <a:schemeClr val="bg1"/>
                </a:solidFill>
              </a:rPr>
              <a:pPr algn="ctr"/>
              <a:t>52</a:t>
            </a:fld>
            <a:endParaRPr lang="en-US" dirty="0">
              <a:solidFill>
                <a:schemeClr val="bg1"/>
              </a:solidFill>
            </a:endParaRPr>
          </a:p>
        </p:txBody>
      </p:sp>
      <p:sp>
        <p:nvSpPr>
          <p:cNvPr id="24" name="TextBox 23"/>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27" name="Round Same Side Corner Rectangle 26"/>
          <p:cNvSpPr/>
          <p:nvPr/>
        </p:nvSpPr>
        <p:spPr>
          <a:xfrm>
            <a:off x="5415871" y="603099"/>
            <a:ext cx="442096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993843" y="586335"/>
            <a:ext cx="2627643" cy="487506"/>
          </a:xfrm>
          <a:prstGeom prst="rect">
            <a:avLst/>
          </a:prstGeom>
        </p:spPr>
        <p:txBody>
          <a:bodyPr wrap="none">
            <a:spAutoFit/>
          </a:bodyPr>
          <a:lstStyle/>
          <a:p>
            <a:pPr lvl="0" algn="r" rtl="1" fontAlgn="base">
              <a:lnSpc>
                <a:spcPct val="107000"/>
              </a:lnSpc>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violations</a:t>
            </a:r>
            <a:endParaRPr lang="en-US" sz="2400" b="1" dirty="0">
              <a:solidFill>
                <a:schemeClr val="bg1"/>
              </a:solidFill>
              <a:latin typeface="Sakkal Majalla" panose="02000000000000000000" pitchFamily="2" charset="-78"/>
              <a:cs typeface="Sakkal Majalla" panose="02000000000000000000" pitchFamily="2" charset="-78"/>
            </a:endParaRPr>
          </a:p>
        </p:txBody>
      </p:sp>
      <p:sp>
        <p:nvSpPr>
          <p:cNvPr id="11" name="Rectangle 10"/>
          <p:cNvSpPr/>
          <p:nvPr/>
        </p:nvSpPr>
        <p:spPr>
          <a:xfrm>
            <a:off x="571575" y="2525320"/>
            <a:ext cx="11213550" cy="2029951"/>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number of violations approved by </a:t>
            </a:r>
            <a:r>
              <a:rPr lang="en-US" dirty="0" smtClean="0">
                <a:solidFill>
                  <a:schemeClr val="tx1"/>
                </a:solidFill>
                <a:latin typeface="Sakkal Majalla" panose="02000000000000000000" pitchFamily="2" charset="-78"/>
                <a:cs typeface="Sakkal Majalla" panose="02000000000000000000" pitchFamily="2" charset="-78"/>
              </a:rPr>
              <a:t>the </a:t>
            </a:r>
            <a:r>
              <a:rPr lang="en-US" dirty="0">
                <a:solidFill>
                  <a:schemeClr val="tx1"/>
                </a:solidFill>
                <a:latin typeface="Sakkal Majalla" panose="02000000000000000000" pitchFamily="2" charset="-78"/>
                <a:cs typeface="Sakkal Majalla" panose="02000000000000000000" pitchFamily="2" charset="-78"/>
              </a:rPr>
              <a:t>violations committees and documented through the </a:t>
            </a:r>
            <a:r>
              <a:rPr lang="en-US" dirty="0" smtClean="0">
                <a:solidFill>
                  <a:schemeClr val="tx1"/>
                </a:solidFill>
                <a:latin typeface="Sakkal Majalla" panose="02000000000000000000" pitchFamily="2" charset="-78"/>
                <a:cs typeface="Sakkal Majalla" panose="02000000000000000000" pitchFamily="2" charset="-78"/>
              </a:rPr>
              <a:t>screens of Bayanati system or </a:t>
            </a:r>
            <a:r>
              <a:rPr lang="en-US" dirty="0">
                <a:solidFill>
                  <a:schemeClr val="tx1"/>
                </a:solidFill>
                <a:latin typeface="Sakkal Majalla" panose="02000000000000000000" pitchFamily="2" charset="-78"/>
                <a:cs typeface="Sakkal Majalla" panose="02000000000000000000" pitchFamily="2" charset="-78"/>
              </a:rPr>
              <a:t>any other electronic system.</a:t>
            </a:r>
            <a:endParaRPr lang="ar-AE" dirty="0" smtClean="0">
              <a:solidFill>
                <a:schemeClr val="tx1"/>
              </a:solidFill>
              <a:latin typeface="Sakkal Majalla" panose="02000000000000000000" pitchFamily="2" charset="-78"/>
              <a:cs typeface="Sakkal Majalla" panose="02000000000000000000" pitchFamily="2" charset="-78"/>
            </a:endParaRPr>
          </a:p>
          <a:p>
            <a:pPr marL="285750" indent="-285750">
              <a:buBlip>
                <a:blip r:embed="rId2"/>
              </a:buBlip>
            </a:pPr>
            <a:r>
              <a:rPr lang="en-US" dirty="0">
                <a:solidFill>
                  <a:schemeClr val="tx1"/>
                </a:solidFill>
                <a:latin typeface="Sakkal Majalla" panose="02000000000000000000" pitchFamily="2" charset="-78"/>
                <a:cs typeface="Sakkal Majalla" panose="02000000000000000000" pitchFamily="2" charset="-78"/>
              </a:rPr>
              <a:t>The new electronic system for violations and grievances was launched in 2016, which enabled the federal entities to </a:t>
            </a:r>
            <a:r>
              <a:rPr lang="en-US" dirty="0" smtClean="0">
                <a:solidFill>
                  <a:schemeClr val="tx1"/>
                </a:solidFill>
                <a:latin typeface="Sakkal Majalla" panose="02000000000000000000" pitchFamily="2" charset="-78"/>
                <a:cs typeface="Sakkal Majalla" panose="02000000000000000000" pitchFamily="2" charset="-78"/>
              </a:rPr>
              <a:t>enter violation information more accurately. The electronic system contributes </a:t>
            </a:r>
            <a:r>
              <a:rPr lang="en-US" dirty="0">
                <a:solidFill>
                  <a:schemeClr val="tx1"/>
                </a:solidFill>
                <a:latin typeface="Sakkal Majalla" panose="02000000000000000000" pitchFamily="2" charset="-78"/>
                <a:cs typeface="Sakkal Majalla" panose="02000000000000000000" pitchFamily="2" charset="-78"/>
              </a:rPr>
              <a:t>to the acceleration of the work of the grievances and violations committees in the federal entities and </a:t>
            </a:r>
            <a:r>
              <a:rPr lang="en-US" dirty="0" smtClean="0">
                <a:solidFill>
                  <a:schemeClr val="tx1"/>
                </a:solidFill>
                <a:latin typeface="Sakkal Majalla" panose="02000000000000000000" pitchFamily="2" charset="-78"/>
                <a:cs typeface="Sakkal Majalla" panose="02000000000000000000" pitchFamily="2" charset="-78"/>
              </a:rPr>
              <a:t>also assists in managing and governing the cases in a better way. </a:t>
            </a:r>
            <a:endParaRPr lang="ar-AE" dirty="0">
              <a:solidFill>
                <a:schemeClr val="tx1"/>
              </a:solidFill>
              <a:latin typeface="Sakkal Majalla" panose="02000000000000000000" pitchFamily="2" charset="-78"/>
              <a:cs typeface="Sakkal Majalla" panose="020000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3800429394"/>
              </p:ext>
            </p:extLst>
          </p:nvPr>
        </p:nvGraphicFramePr>
        <p:xfrm>
          <a:off x="10939033" y="1247492"/>
          <a:ext cx="934676" cy="1122392"/>
        </p:xfrm>
        <a:graphic>
          <a:graphicData uri="http://schemas.openxmlformats.org/drawingml/2006/table">
            <a:tbl>
              <a:tblPr firstRow="1" bandRow="1">
                <a:tableStyleId>{5C22544A-7EE6-4342-B048-85BDC9FD1C3A}</a:tableStyleId>
              </a:tblPr>
              <a:tblGrid>
                <a:gridCol w="934676"/>
              </a:tblGrid>
              <a:tr h="539171">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832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297951119"/>
              </p:ext>
            </p:extLst>
          </p:nvPr>
        </p:nvGraphicFramePr>
        <p:xfrm>
          <a:off x="9836837" y="1247594"/>
          <a:ext cx="948039" cy="1122290"/>
        </p:xfrm>
        <a:graphic>
          <a:graphicData uri="http://schemas.openxmlformats.org/drawingml/2006/table">
            <a:tbl>
              <a:tblPr firstRow="1" bandRow="1">
                <a:tableStyleId>{5C22544A-7EE6-4342-B048-85BDC9FD1C3A}</a:tableStyleId>
              </a:tblPr>
              <a:tblGrid>
                <a:gridCol w="948039"/>
              </a:tblGrid>
              <a:tr h="54379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784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Degrease  </a:t>
                      </a:r>
                      <a:r>
                        <a:rPr lang="en-US" sz="14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4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1088993883"/>
              </p:ext>
            </p:extLst>
          </p:nvPr>
        </p:nvGraphicFramePr>
        <p:xfrm>
          <a:off x="8621486" y="1247594"/>
          <a:ext cx="1061194" cy="1122290"/>
        </p:xfrm>
        <a:graphic>
          <a:graphicData uri="http://schemas.openxmlformats.org/drawingml/2006/table">
            <a:tbl>
              <a:tblPr firstRow="1" bandRow="1">
                <a:tableStyleId>{5C22544A-7EE6-4342-B048-85BDC9FD1C3A}</a:tableStyleId>
              </a:tblPr>
              <a:tblGrid>
                <a:gridCol w="106119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 Violation per each employee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8" name="Content Placeholder 9"/>
          <p:cNvGraphicFramePr>
            <a:graphicFrameLocks/>
          </p:cNvGraphicFramePr>
          <p:nvPr>
            <p:extLst>
              <p:ext uri="{D42A27DB-BD31-4B8C-83A1-F6EECF244321}">
                <p14:modId xmlns:p14="http://schemas.microsoft.com/office/powerpoint/2010/main" val="1427118593"/>
              </p:ext>
            </p:extLst>
          </p:nvPr>
        </p:nvGraphicFramePr>
        <p:xfrm>
          <a:off x="1173167" y="5255592"/>
          <a:ext cx="9694093" cy="798852"/>
        </p:xfrm>
        <a:graphic>
          <a:graphicData uri="http://schemas.openxmlformats.org/drawingml/2006/table">
            <a:tbl>
              <a:tblPr firstRow="1" bandRow="1">
                <a:tableStyleId>{5C22544A-7EE6-4342-B048-85BDC9FD1C3A}</a:tableStyleId>
              </a:tblPr>
              <a:tblGrid>
                <a:gridCol w="4886201"/>
                <a:gridCol w="4807892"/>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violations </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employees in the entity</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
        <p:nvSpPr>
          <p:cNvPr id="19" name="Rectangle 18"/>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0" name="Rectangle 19"/>
          <p:cNvSpPr/>
          <p:nvPr/>
        </p:nvSpPr>
        <p:spPr>
          <a:xfrm>
            <a:off x="412370" y="4656083"/>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2779261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67843" y="6382751"/>
            <a:ext cx="463593" cy="365125"/>
          </a:xfrm>
          <a:solidFill>
            <a:srgbClr val="B68A35"/>
          </a:solidFill>
        </p:spPr>
        <p:txBody>
          <a:bodyPr/>
          <a:lstStyle/>
          <a:p>
            <a:pPr algn="ctr"/>
            <a:fld id="{56427F38-63A5-4D63-9399-D970397CA46A}" type="slidenum">
              <a:rPr lang="en-US" smtClean="0">
                <a:solidFill>
                  <a:schemeClr val="bg1"/>
                </a:solidFill>
              </a:rPr>
              <a:pPr algn="ctr"/>
              <a:t>53</a:t>
            </a:fld>
            <a:endParaRPr lang="en-US" dirty="0">
              <a:solidFill>
                <a:schemeClr val="bg1"/>
              </a:solidFill>
            </a:endParaRPr>
          </a:p>
        </p:txBody>
      </p:sp>
      <p:sp>
        <p:nvSpPr>
          <p:cNvPr id="27" name="Round Same Side Corner Rectangle 26"/>
          <p:cNvSpPr/>
          <p:nvPr/>
        </p:nvSpPr>
        <p:spPr>
          <a:xfrm>
            <a:off x="5646057" y="629608"/>
            <a:ext cx="442096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flipH="1">
            <a:off x="148084"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6244084" y="629608"/>
            <a:ext cx="2743059" cy="461665"/>
          </a:xfrm>
          <a:prstGeom prst="rect">
            <a:avLst/>
          </a:prstGeom>
        </p:spPr>
        <p:txBody>
          <a:bodyPr wrap="none">
            <a:spAutoFit/>
          </a:bodyPr>
          <a:lstStyle/>
          <a:p>
            <a:pPr fontAlgn="base">
              <a:spcBef>
                <a:spcPct val="0"/>
              </a:spcBef>
              <a:spcAft>
                <a:spcPct val="0"/>
              </a:spcAft>
            </a:pPr>
            <a:r>
              <a:rPr lang="en-US" sz="24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Grievances</a:t>
            </a:r>
            <a:endPar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1" name="Rectangle 10"/>
          <p:cNvSpPr/>
          <p:nvPr/>
        </p:nvSpPr>
        <p:spPr>
          <a:xfrm>
            <a:off x="354293" y="2533616"/>
            <a:ext cx="11213550" cy="1646498"/>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
              </a:buBlip>
            </a:pPr>
            <a:r>
              <a:rPr lang="en-US" dirty="0">
                <a:solidFill>
                  <a:schemeClr val="tx1"/>
                </a:solidFill>
                <a:latin typeface="Sakkal Majalla" panose="02000000000000000000" pitchFamily="2" charset="-78"/>
                <a:cs typeface="Sakkal Majalla" panose="02000000000000000000" pitchFamily="2" charset="-78"/>
              </a:rPr>
              <a:t>This indicator measures the percentage of grievances that have been </a:t>
            </a:r>
            <a:r>
              <a:rPr lang="en-US" dirty="0" smtClean="0">
                <a:solidFill>
                  <a:schemeClr val="tx1"/>
                </a:solidFill>
                <a:latin typeface="Sakkal Majalla" panose="02000000000000000000" pitchFamily="2" charset="-78"/>
                <a:cs typeface="Sakkal Majalla" panose="02000000000000000000" pitchFamily="2" charset="-78"/>
              </a:rPr>
              <a:t>resolved through </a:t>
            </a:r>
            <a:r>
              <a:rPr lang="en-US" dirty="0">
                <a:solidFill>
                  <a:schemeClr val="tx1"/>
                </a:solidFill>
                <a:latin typeface="Sakkal Majalla" panose="02000000000000000000" pitchFamily="2" charset="-78"/>
                <a:cs typeface="Sakkal Majalla" panose="02000000000000000000" pitchFamily="2" charset="-78"/>
              </a:rPr>
              <a:t>the grievance committees and documented through </a:t>
            </a:r>
            <a:r>
              <a:rPr lang="en-US" dirty="0" smtClean="0">
                <a:solidFill>
                  <a:schemeClr val="tx1"/>
                </a:solidFill>
                <a:latin typeface="Sakkal Majalla" panose="02000000000000000000" pitchFamily="2" charset="-78"/>
                <a:cs typeface="Sakkal Majalla" panose="02000000000000000000" pitchFamily="2" charset="-78"/>
              </a:rPr>
              <a:t>Bayanati system </a:t>
            </a:r>
            <a:r>
              <a:rPr lang="en-US" dirty="0">
                <a:solidFill>
                  <a:schemeClr val="tx1"/>
                </a:solidFill>
                <a:latin typeface="Sakkal Majalla" panose="02000000000000000000" pitchFamily="2" charset="-78"/>
                <a:cs typeface="Sakkal Majalla" panose="02000000000000000000" pitchFamily="2" charset="-78"/>
              </a:rPr>
              <a:t>or any other electronic system.</a:t>
            </a:r>
            <a:endParaRPr lang="ar-AE" dirty="0" smtClean="0">
              <a:solidFill>
                <a:schemeClr val="tx1"/>
              </a:solidFill>
              <a:latin typeface="Sakkal Majalla" panose="02000000000000000000" pitchFamily="2" charset="-78"/>
              <a:cs typeface="Sakkal Majalla" panose="02000000000000000000" pitchFamily="2" charset="-78"/>
            </a:endParaRPr>
          </a:p>
          <a:p>
            <a:pPr marL="285750" indent="-285750">
              <a:buBlip>
                <a:blip r:embed="rId2"/>
              </a:buBlip>
            </a:pPr>
            <a:r>
              <a:rPr lang="en-US" dirty="0">
                <a:solidFill>
                  <a:schemeClr val="tx1"/>
                </a:solidFill>
                <a:latin typeface="Sakkal Majalla" panose="02000000000000000000" pitchFamily="2" charset="-78"/>
                <a:cs typeface="Sakkal Majalla" panose="02000000000000000000" pitchFamily="2" charset="-78"/>
              </a:rPr>
              <a:t>The new electronic system for violations and grievances was launched in 2016, which enabled the federal entities to enter </a:t>
            </a:r>
            <a:r>
              <a:rPr lang="en-US" dirty="0" smtClean="0">
                <a:solidFill>
                  <a:schemeClr val="tx1"/>
                </a:solidFill>
                <a:latin typeface="Sakkal Majalla" panose="02000000000000000000" pitchFamily="2" charset="-78"/>
                <a:cs typeface="Sakkal Majalla" panose="02000000000000000000" pitchFamily="2" charset="-78"/>
              </a:rPr>
              <a:t>related </a:t>
            </a:r>
            <a:r>
              <a:rPr lang="en-US" dirty="0">
                <a:solidFill>
                  <a:schemeClr val="tx1"/>
                </a:solidFill>
                <a:latin typeface="Sakkal Majalla" panose="02000000000000000000" pitchFamily="2" charset="-78"/>
                <a:cs typeface="Sakkal Majalla" panose="02000000000000000000" pitchFamily="2" charset="-78"/>
              </a:rPr>
              <a:t>information more accurately. The electronic system contributes to the acceleration of the work of the grievances and violations committees in the federal entities and also assists in managing and governing the cases in a better way. </a:t>
            </a:r>
            <a:endParaRPr lang="ar-AE" dirty="0">
              <a:solidFill>
                <a:schemeClr val="tx1"/>
              </a:solidFill>
              <a:latin typeface="Sakkal Majalla" panose="02000000000000000000" pitchFamily="2" charset="-78"/>
              <a:cs typeface="Sakkal Majalla" panose="02000000000000000000" pitchFamily="2" charset="-78"/>
            </a:endParaRPr>
          </a:p>
        </p:txBody>
      </p:sp>
      <p:graphicFrame>
        <p:nvGraphicFramePr>
          <p:cNvPr id="15" name="Table 14"/>
          <p:cNvGraphicFramePr>
            <a:graphicFrameLocks noGrp="1"/>
          </p:cNvGraphicFramePr>
          <p:nvPr>
            <p:extLst>
              <p:ext uri="{D42A27DB-BD31-4B8C-83A1-F6EECF244321}">
                <p14:modId xmlns:p14="http://schemas.microsoft.com/office/powerpoint/2010/main" val="3842586106"/>
              </p:ext>
            </p:extLst>
          </p:nvPr>
        </p:nvGraphicFramePr>
        <p:xfrm>
          <a:off x="10939033" y="1247492"/>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3357596516"/>
              </p:ext>
            </p:extLst>
          </p:nvPr>
        </p:nvGraphicFramePr>
        <p:xfrm>
          <a:off x="9836837" y="1247594"/>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Degrease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437248199"/>
              </p:ext>
            </p:extLst>
          </p:nvPr>
        </p:nvGraphicFramePr>
        <p:xfrm>
          <a:off x="8692856" y="1247594"/>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8" name="Rectangle 17"/>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Rectangle 18"/>
          <p:cNvSpPr/>
          <p:nvPr/>
        </p:nvSpPr>
        <p:spPr>
          <a:xfrm>
            <a:off x="412370" y="4656083"/>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0" name="Content Placeholder 9"/>
          <p:cNvGraphicFramePr>
            <a:graphicFrameLocks/>
          </p:cNvGraphicFramePr>
          <p:nvPr>
            <p:extLst>
              <p:ext uri="{D42A27DB-BD31-4B8C-83A1-F6EECF244321}">
                <p14:modId xmlns:p14="http://schemas.microsoft.com/office/powerpoint/2010/main" val="195927820"/>
              </p:ext>
            </p:extLst>
          </p:nvPr>
        </p:nvGraphicFramePr>
        <p:xfrm>
          <a:off x="492939" y="5230101"/>
          <a:ext cx="9694093" cy="798852"/>
        </p:xfrm>
        <a:graphic>
          <a:graphicData uri="http://schemas.openxmlformats.org/drawingml/2006/table">
            <a:tbl>
              <a:tblPr firstRow="1" bandRow="1">
                <a:tableStyleId>{5C22544A-7EE6-4342-B048-85BDC9FD1C3A}</a:tableStyleId>
              </a:tblPr>
              <a:tblGrid>
                <a:gridCol w="4886201"/>
                <a:gridCol w="4807892"/>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Number of grievances resolved</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grievances in the entity</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0218285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30922" y="6386755"/>
            <a:ext cx="479380" cy="365125"/>
          </a:xfrm>
          <a:solidFill>
            <a:srgbClr val="B68A35"/>
          </a:solidFill>
        </p:spPr>
        <p:txBody>
          <a:bodyPr/>
          <a:lstStyle/>
          <a:p>
            <a:pPr algn="ctr"/>
            <a:fld id="{56427F38-63A5-4D63-9399-D970397CA46A}" type="slidenum">
              <a:rPr lang="en-US" smtClean="0">
                <a:solidFill>
                  <a:schemeClr val="bg1"/>
                </a:solidFill>
              </a:rPr>
              <a:pPr algn="ctr"/>
              <a:t>54</a:t>
            </a:fld>
            <a:endParaRPr lang="en-US" dirty="0">
              <a:solidFill>
                <a:schemeClr val="bg1"/>
              </a:solidFill>
            </a:endParaRPr>
          </a:p>
        </p:txBody>
      </p:sp>
      <p:sp>
        <p:nvSpPr>
          <p:cNvPr id="5" name="TextBox 4"/>
          <p:cNvSpPr txBox="1"/>
          <p:nvPr/>
        </p:nvSpPr>
        <p:spPr>
          <a:xfrm>
            <a:off x="3956342" y="1052656"/>
            <a:ext cx="4300098" cy="369332"/>
          </a:xfrm>
          <a:prstGeom prst="rect">
            <a:avLst/>
          </a:prstGeom>
          <a:noFill/>
          <a:ln>
            <a:noFill/>
          </a:ln>
        </p:spPr>
        <p:txBody>
          <a:bodyPr wrap="square" rtlCol="0">
            <a:spAutoFit/>
          </a:bodyPr>
          <a:lstStyle>
            <a:defPPr>
              <a:defRPr lang="en-US"/>
            </a:defPPr>
            <a:lvl1pPr algn="r" rtl="1">
              <a:defRPr>
                <a:solidFill>
                  <a:schemeClr val="bg1"/>
                </a:solidFill>
                <a:cs typeface="PT Bold Heading" panose="02010400000000000000" pitchFamily="2" charset="-78"/>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algn="ctr"/>
            <a:r>
              <a:rPr lang="ar-SA" b="1" dirty="0" smtClean="0">
                <a:latin typeface="Sakkal Majalla" panose="02000000000000000000" pitchFamily="2" charset="-78"/>
                <a:cs typeface="Sakkal Majalla" panose="02000000000000000000" pitchFamily="2" charset="-78"/>
              </a:rPr>
              <a:t>نسبة </a:t>
            </a:r>
            <a:r>
              <a:rPr lang="ar-AE" b="1" dirty="0">
                <a:latin typeface="Sakkal Majalla" panose="02000000000000000000" pitchFamily="2" charset="-78"/>
                <a:cs typeface="Sakkal Majalla" panose="02000000000000000000" pitchFamily="2" charset="-78"/>
              </a:rPr>
              <a:t>السعادة الوظيفية</a:t>
            </a:r>
            <a:endParaRPr lang="en-US" b="1" dirty="0">
              <a:latin typeface="Sakkal Majalla" panose="02000000000000000000" pitchFamily="2" charset="-78"/>
              <a:cs typeface="Sakkal Majalla" panose="02000000000000000000" pitchFamily="2" charset="-78"/>
            </a:endParaRPr>
          </a:p>
        </p:txBody>
      </p:sp>
      <p:sp>
        <p:nvSpPr>
          <p:cNvPr id="6" name="Round Same Side Corner Rectangle 5"/>
          <p:cNvSpPr/>
          <p:nvPr/>
        </p:nvSpPr>
        <p:spPr>
          <a:xfrm>
            <a:off x="4717143" y="591658"/>
            <a:ext cx="5954091"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flipH="1">
            <a:off x="-11570" y="1014706"/>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96943" y="2584808"/>
            <a:ext cx="11213550" cy="1396492"/>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Clr>
                <a:srgbClr val="996600"/>
              </a:buClr>
              <a:buFont typeface="Wingdings" panose="05000000000000000000" pitchFamily="2" charset="2"/>
              <a:buChar char="Ø"/>
            </a:pPr>
            <a:r>
              <a:rPr lang="en-US" dirty="0">
                <a:solidFill>
                  <a:srgbClr val="000000"/>
                </a:solidFill>
                <a:latin typeface="Sakkal Majalla" panose="02000000000000000000" pitchFamily="2" charset="-78"/>
                <a:cs typeface="Sakkal Majalla" panose="02000000000000000000" pitchFamily="2" charset="-78"/>
              </a:rPr>
              <a:t>This indicator measures the number of employees participating in the </a:t>
            </a:r>
            <a:r>
              <a:rPr lang="en-US" dirty="0" smtClean="0">
                <a:solidFill>
                  <a:srgbClr val="000000"/>
                </a:solidFill>
                <a:latin typeface="Sakkal Majalla" panose="02000000000000000000" pitchFamily="2" charset="-78"/>
                <a:cs typeface="Sakkal Majalla" panose="02000000000000000000" pitchFamily="2" charset="-78"/>
              </a:rPr>
              <a:t>Skills Bank in </a:t>
            </a:r>
            <a:r>
              <a:rPr lang="en-US" dirty="0">
                <a:solidFill>
                  <a:srgbClr val="000000"/>
                </a:solidFill>
                <a:latin typeface="Sakkal Majalla" panose="02000000000000000000" pitchFamily="2" charset="-78"/>
                <a:cs typeface="Sakkal Majalla" panose="02000000000000000000" pitchFamily="2" charset="-78"/>
              </a:rPr>
              <a:t>the federal entities in order </a:t>
            </a:r>
            <a:r>
              <a:rPr lang="en-US" dirty="0" smtClean="0">
                <a:solidFill>
                  <a:srgbClr val="000000"/>
                </a:solidFill>
                <a:latin typeface="Sakkal Majalla" panose="02000000000000000000" pitchFamily="2" charset="-78"/>
                <a:cs typeface="Sakkal Majalla" panose="02000000000000000000" pitchFamily="2" charset="-78"/>
              </a:rPr>
              <a:t>to identify the </a:t>
            </a:r>
            <a:r>
              <a:rPr lang="en-US" dirty="0">
                <a:solidFill>
                  <a:srgbClr val="000000"/>
                </a:solidFill>
                <a:latin typeface="Sakkal Majalla" panose="02000000000000000000" pitchFamily="2" charset="-78"/>
                <a:cs typeface="Sakkal Majalla" panose="02000000000000000000" pitchFamily="2" charset="-78"/>
              </a:rPr>
              <a:t>skills of federal government employees </a:t>
            </a:r>
            <a:r>
              <a:rPr lang="en-US" dirty="0" smtClean="0">
                <a:solidFill>
                  <a:srgbClr val="000000"/>
                </a:solidFill>
                <a:latin typeface="Sakkal Majalla" panose="02000000000000000000" pitchFamily="2" charset="-78"/>
                <a:cs typeface="Sakkal Majalla" panose="02000000000000000000" pitchFamily="2" charset="-78"/>
              </a:rPr>
              <a:t>and  </a:t>
            </a:r>
            <a:r>
              <a:rPr lang="en-US" dirty="0">
                <a:solidFill>
                  <a:srgbClr val="000000"/>
                </a:solidFill>
                <a:latin typeface="Sakkal Majalla" panose="02000000000000000000" pitchFamily="2" charset="-78"/>
                <a:cs typeface="Sakkal Majalla" panose="02000000000000000000" pitchFamily="2" charset="-78"/>
              </a:rPr>
              <a:t>benefit from </a:t>
            </a:r>
            <a:r>
              <a:rPr lang="en-US" dirty="0" smtClean="0">
                <a:solidFill>
                  <a:srgbClr val="000000"/>
                </a:solidFill>
                <a:latin typeface="Sakkal Majalla" panose="02000000000000000000" pitchFamily="2" charset="-78"/>
                <a:cs typeface="Sakkal Majalla" panose="02000000000000000000" pitchFamily="2" charset="-78"/>
              </a:rPr>
              <a:t>their skills and expertise in various </a:t>
            </a:r>
            <a:r>
              <a:rPr lang="en-US" dirty="0">
                <a:solidFill>
                  <a:srgbClr val="000000"/>
                </a:solidFill>
                <a:latin typeface="Sakkal Majalla" panose="02000000000000000000" pitchFamily="2" charset="-78"/>
                <a:cs typeface="Sakkal Majalla" panose="02000000000000000000" pitchFamily="2" charset="-78"/>
              </a:rPr>
              <a:t>projects and </a:t>
            </a:r>
            <a:r>
              <a:rPr lang="en-US" dirty="0" smtClean="0">
                <a:solidFill>
                  <a:srgbClr val="000000"/>
                </a:solidFill>
                <a:latin typeface="Sakkal Majalla" panose="02000000000000000000" pitchFamily="2" charset="-78"/>
                <a:cs typeface="Sakkal Majalla" panose="02000000000000000000" pitchFamily="2" charset="-78"/>
              </a:rPr>
              <a:t>activities. The Skills Bank also enables the  exchange of knowledge </a:t>
            </a:r>
            <a:r>
              <a:rPr lang="en-US" dirty="0">
                <a:solidFill>
                  <a:srgbClr val="000000"/>
                </a:solidFill>
                <a:latin typeface="Sakkal Majalla" panose="02000000000000000000" pitchFamily="2" charset="-78"/>
                <a:cs typeface="Sakkal Majalla" panose="02000000000000000000" pitchFamily="2" charset="-78"/>
              </a:rPr>
              <a:t>among the federal government entities </a:t>
            </a:r>
            <a:r>
              <a:rPr lang="en-US" dirty="0" smtClean="0">
                <a:solidFill>
                  <a:srgbClr val="000000"/>
                </a:solidFill>
                <a:latin typeface="Sakkal Majalla" panose="02000000000000000000" pitchFamily="2" charset="-78"/>
                <a:cs typeface="Sakkal Majalla" panose="02000000000000000000" pitchFamily="2" charset="-78"/>
              </a:rPr>
              <a:t>through a </a:t>
            </a:r>
            <a:r>
              <a:rPr lang="en-US" dirty="0">
                <a:solidFill>
                  <a:srgbClr val="000000"/>
                </a:solidFill>
                <a:latin typeface="Sakkal Majalla" panose="02000000000000000000" pitchFamily="2" charset="-78"/>
                <a:cs typeface="Sakkal Majalla" panose="02000000000000000000" pitchFamily="2" charset="-78"/>
              </a:rPr>
              <a:t>unified database in the federal government </a:t>
            </a:r>
            <a:r>
              <a:rPr lang="en-US" dirty="0" smtClean="0">
                <a:solidFill>
                  <a:srgbClr val="000000"/>
                </a:solidFill>
                <a:latin typeface="Sakkal Majalla" panose="02000000000000000000" pitchFamily="2" charset="-78"/>
                <a:cs typeface="Sakkal Majalla" panose="02000000000000000000" pitchFamily="2" charset="-78"/>
              </a:rPr>
              <a:t>which is accessible to all employees.</a:t>
            </a:r>
            <a:endParaRPr lang="en-US" dirty="0">
              <a:latin typeface="Sakkal Majalla" panose="02000000000000000000" pitchFamily="2" charset="-78"/>
              <a:cs typeface="Sakkal Majalla" panose="02000000000000000000" pitchFamily="2" charset="-78"/>
            </a:endParaRPr>
          </a:p>
        </p:txBody>
      </p:sp>
      <p:sp>
        <p:nvSpPr>
          <p:cNvPr id="3" name="Rectangle 2"/>
          <p:cNvSpPr/>
          <p:nvPr/>
        </p:nvSpPr>
        <p:spPr>
          <a:xfrm>
            <a:off x="4807610" y="617115"/>
            <a:ext cx="5852884" cy="461665"/>
          </a:xfrm>
          <a:prstGeom prst="rect">
            <a:avLst/>
          </a:prstGeom>
        </p:spPr>
        <p:txBody>
          <a:bodyPr wrap="none">
            <a:spAutoFit/>
          </a:bodyPr>
          <a:lstStyle/>
          <a:p>
            <a:pPr fontAlgn="base">
              <a:spcBef>
                <a:spcPct val="0"/>
              </a:spcBef>
              <a:spcAft>
                <a:spcPct val="0"/>
              </a:spcAft>
            </a:pPr>
            <a:r>
              <a:rPr lang="en-US" sz="24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Percentage of employees participating in the Skills Bank</a:t>
            </a:r>
          </a:p>
        </p:txBody>
      </p:sp>
      <p:graphicFrame>
        <p:nvGraphicFramePr>
          <p:cNvPr id="16" name="Table 15"/>
          <p:cNvGraphicFramePr>
            <a:graphicFrameLocks noGrp="1"/>
          </p:cNvGraphicFramePr>
          <p:nvPr>
            <p:extLst>
              <p:ext uri="{D42A27DB-BD31-4B8C-83A1-F6EECF244321}">
                <p14:modId xmlns:p14="http://schemas.microsoft.com/office/powerpoint/2010/main" val="3115405170"/>
              </p:ext>
            </p:extLst>
          </p:nvPr>
        </p:nvGraphicFramePr>
        <p:xfrm>
          <a:off x="10939033" y="1247492"/>
          <a:ext cx="934676" cy="1078654"/>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04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2914687900"/>
              </p:ext>
            </p:extLst>
          </p:nvPr>
        </p:nvGraphicFramePr>
        <p:xfrm>
          <a:off x="9836837" y="1247594"/>
          <a:ext cx="948039" cy="1097280"/>
        </p:xfrm>
        <a:graphic>
          <a:graphicData uri="http://schemas.openxmlformats.org/drawingml/2006/table">
            <a:tbl>
              <a:tblPr firstRow="1" bandRow="1">
                <a:tableStyleId>{5C22544A-7EE6-4342-B048-85BDC9FD1C3A}</a:tableStyleId>
              </a:tblPr>
              <a:tblGrid>
                <a:gridCol w="948039"/>
              </a:tblGrid>
              <a:tr h="421525">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a:t>
                      </a:r>
                      <a:r>
                        <a:rPr lang="en-US" sz="1600" b="1" u="none" strike="noStrike" kern="1200" baseline="0" dirty="0" smtClean="0">
                          <a:solidFill>
                            <a:schemeClr val="dk1"/>
                          </a:solidFill>
                          <a:effectLst/>
                          <a:latin typeface="Sakkal Majalla" panose="02000000000000000000" pitchFamily="2" charset="-78"/>
                          <a:ea typeface="+mn-ea"/>
                          <a:cs typeface="Sakkal Majalla" panose="02000000000000000000" pitchFamily="2" charset="-78"/>
                        </a:rPr>
                        <a:t>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574021705"/>
              </p:ext>
            </p:extLst>
          </p:nvPr>
        </p:nvGraphicFramePr>
        <p:xfrm>
          <a:off x="8692856" y="1247594"/>
          <a:ext cx="989824" cy="1122290"/>
        </p:xfrm>
        <a:graphic>
          <a:graphicData uri="http://schemas.openxmlformats.org/drawingml/2006/table">
            <a:tbl>
              <a:tblPr firstRow="1" bandRow="1">
                <a:tableStyleId>{5C22544A-7EE6-4342-B048-85BDC9FD1C3A}</a:tableStyleId>
              </a:tblPr>
              <a:tblGrid>
                <a:gridCol w="989824"/>
              </a:tblGrid>
              <a:tr h="423970">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60413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9" name="Rectangle 18"/>
          <p:cNvSpPr/>
          <p:nvPr/>
        </p:nvSpPr>
        <p:spPr>
          <a:xfrm>
            <a:off x="412370" y="173880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0" name="Rectangle 19"/>
          <p:cNvSpPr/>
          <p:nvPr/>
        </p:nvSpPr>
        <p:spPr>
          <a:xfrm>
            <a:off x="412370" y="4121466"/>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21" name="Content Placeholder 9"/>
          <p:cNvGraphicFramePr>
            <a:graphicFrameLocks/>
          </p:cNvGraphicFramePr>
          <p:nvPr>
            <p:extLst>
              <p:ext uri="{D42A27DB-BD31-4B8C-83A1-F6EECF244321}">
                <p14:modId xmlns:p14="http://schemas.microsoft.com/office/powerpoint/2010/main" val="2776882053"/>
              </p:ext>
            </p:extLst>
          </p:nvPr>
        </p:nvGraphicFramePr>
        <p:xfrm>
          <a:off x="496943" y="4957675"/>
          <a:ext cx="9694093" cy="798852"/>
        </p:xfrm>
        <a:graphic>
          <a:graphicData uri="http://schemas.openxmlformats.org/drawingml/2006/table">
            <a:tbl>
              <a:tblPr firstRow="1" bandRow="1">
                <a:tableStyleId>{5C22544A-7EE6-4342-B048-85BDC9FD1C3A}</a:tableStyleId>
              </a:tblPr>
              <a:tblGrid>
                <a:gridCol w="4886201"/>
                <a:gridCol w="4807892"/>
              </a:tblGrid>
              <a:tr h="362217">
                <a:tc>
                  <a:txBody>
                    <a:bodyPr/>
                    <a:lstStyle/>
                    <a:p>
                      <a:pPr algn="ctr"/>
                      <a:r>
                        <a:rPr lang="en-US" sz="1800" b="0" kern="1200" dirty="0" smtClean="0">
                          <a:solidFill>
                            <a:schemeClr val="lt1"/>
                          </a:solidFill>
                          <a:effectLst/>
                          <a:latin typeface="+mn-lt"/>
                          <a:ea typeface="+mn-ea"/>
                          <a:cs typeface="+mn-cs"/>
                        </a:rPr>
                        <a:t>Numerator </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0" kern="1200" dirty="0" smtClean="0">
                          <a:solidFill>
                            <a:schemeClr val="lt1"/>
                          </a:solidFill>
                          <a:effectLst/>
                          <a:latin typeface="+mn-lt"/>
                          <a:ea typeface="+mn-ea"/>
                          <a:cs typeface="+mn-cs"/>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r>
              <a:tr h="4330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Sakkal Majalla" panose="02000000000000000000" pitchFamily="2" charset="-78"/>
                          <a:ea typeface="+mn-ea"/>
                          <a:cs typeface="Sakkal Majalla" panose="02000000000000000000" pitchFamily="2" charset="-78"/>
                        </a:rPr>
                        <a:t>Number</a:t>
                      </a:r>
                      <a:r>
                        <a:rPr lang="en-US" sz="1800" b="1" kern="1200" baseline="0" dirty="0" smtClean="0">
                          <a:solidFill>
                            <a:schemeClr val="tx1"/>
                          </a:solidFill>
                          <a:latin typeface="Sakkal Majalla" panose="02000000000000000000" pitchFamily="2" charset="-78"/>
                          <a:ea typeface="+mn-ea"/>
                          <a:cs typeface="Sakkal Majalla" panose="02000000000000000000" pitchFamily="2" charset="-78"/>
                        </a:rPr>
                        <a:t> of employees participating in the Skills Bank</a:t>
                      </a:r>
                      <a:endParaRPr lang="en-US" sz="1800" b="1" kern="1200" dirty="0" smtClean="0">
                        <a:solidFill>
                          <a:schemeClr val="tx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fontAlgn="t"/>
                      <a:r>
                        <a:rPr lang="en-US" sz="1800" b="1" kern="1200" dirty="0" smtClean="0">
                          <a:solidFill>
                            <a:schemeClr val="dk1"/>
                          </a:solidFill>
                          <a:effectLst/>
                          <a:latin typeface="Sakkal Majalla" panose="02000000000000000000" pitchFamily="2" charset="-78"/>
                          <a:ea typeface="+mn-ea"/>
                          <a:cs typeface="Sakkal Majalla" panose="02000000000000000000" pitchFamily="2" charset="-78"/>
                        </a:rPr>
                        <a:t>Total number of employees in the entity</a:t>
                      </a:r>
                      <a:endParaRPr lang="ar-AE" b="1" dirty="0">
                        <a:solidFill>
                          <a:schemeClr val="tx1"/>
                        </a:solidFill>
                        <a:latin typeface="Sakkal Majalla" panose="02000000000000000000" pitchFamily="2" charset="-78"/>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8830422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50828" y="6492875"/>
            <a:ext cx="493116" cy="365125"/>
          </a:xfrm>
          <a:solidFill>
            <a:srgbClr val="B68A35"/>
          </a:solidFill>
        </p:spPr>
        <p:txBody>
          <a:bodyPr/>
          <a:lstStyle/>
          <a:p>
            <a:fld id="{56427F38-63A5-4D63-9399-D970397CA46A}" type="slidenum">
              <a:rPr lang="en-US" smtClean="0">
                <a:solidFill>
                  <a:schemeClr val="bg1"/>
                </a:solidFill>
              </a:rPr>
              <a:pPr/>
              <a:t>55</a:t>
            </a:fld>
            <a:endParaRPr lang="en-US" dirty="0">
              <a:solidFill>
                <a:schemeClr val="bg1"/>
              </a:solidFill>
            </a:endParaRPr>
          </a:p>
        </p:txBody>
      </p:sp>
      <p:sp>
        <p:nvSpPr>
          <p:cNvPr id="4" name="Round Diagonal Corner Rectangle 3"/>
          <p:cNvSpPr/>
          <p:nvPr/>
        </p:nvSpPr>
        <p:spPr>
          <a:xfrm>
            <a:off x="150828" y="2024286"/>
            <a:ext cx="11868347" cy="2588384"/>
          </a:xfrm>
          <a:prstGeom prst="round2DiagRect">
            <a:avLst>
              <a:gd name="adj1" fmla="val 22275"/>
              <a:gd name="adj2" fmla="val 0"/>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 Diagonal Corner Rectangle 4"/>
          <p:cNvSpPr/>
          <p:nvPr/>
        </p:nvSpPr>
        <p:spPr>
          <a:xfrm>
            <a:off x="3374796" y="2567853"/>
            <a:ext cx="5689202" cy="1576949"/>
          </a:xfrm>
          <a:prstGeom prst="round2DiagRect">
            <a:avLst>
              <a:gd name="adj1" fmla="val 22275"/>
              <a:gd name="adj2" fmla="val 0"/>
            </a:avLst>
          </a:prstGeom>
          <a:solidFill>
            <a:schemeClr val="bg1"/>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82950" y="2867096"/>
            <a:ext cx="4518979" cy="938719"/>
          </a:xfrm>
          <a:prstGeom prst="rect">
            <a:avLst/>
          </a:prstGeom>
        </p:spPr>
        <p:txBody>
          <a:bodyPr wrap="square">
            <a:spAutoFit/>
          </a:bodyPr>
          <a:lstStyle/>
          <a:p>
            <a:pPr algn="ctr" rtl="1">
              <a:lnSpc>
                <a:spcPct val="150000"/>
              </a:lnSpc>
            </a:pPr>
            <a:r>
              <a:rPr lang="en-US"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rPr>
              <a:t>Thanks</a:t>
            </a:r>
            <a:endParaRPr lang="ar-AE" sz="4000" b="1" dirty="0" smtClean="0">
              <a:solidFill>
                <a:prstClr val="black"/>
              </a:solidFill>
              <a:effectLst>
                <a:outerShdw blurRad="38100" dist="38100" dir="2700000" algn="tl">
                  <a:srgbClr val="000000">
                    <a:alpha val="43137"/>
                  </a:srgbClr>
                </a:outerShdw>
              </a:effectLst>
              <a:latin typeface="Sakkal Majalla" panose="02000000000000000000" pitchFamily="2" charset="-78"/>
              <a:ea typeface="Open Sans" panose="020B0606030504020204" pitchFamily="34" charset="0"/>
              <a:cs typeface="Sakkal Majalla" panose="02000000000000000000" pitchFamily="2" charset="-78"/>
            </a:endParaRPr>
          </a:p>
        </p:txBody>
      </p:sp>
      <p:sp>
        <p:nvSpPr>
          <p:cNvPr id="7" name="Round Diagonal Corner Rectangle 6"/>
          <p:cNvSpPr/>
          <p:nvPr/>
        </p:nvSpPr>
        <p:spPr>
          <a:xfrm>
            <a:off x="3630009" y="3796089"/>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Diagonal Corner Rectangle 7"/>
          <p:cNvSpPr/>
          <p:nvPr/>
        </p:nvSpPr>
        <p:spPr>
          <a:xfrm>
            <a:off x="2838901" y="3516588"/>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183785" y="3991048"/>
            <a:ext cx="368338" cy="409176"/>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8413548" y="2231513"/>
            <a:ext cx="368338" cy="409176"/>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8910083" y="2375157"/>
            <a:ext cx="639406" cy="731179"/>
          </a:xfrm>
          <a:prstGeom prst="round2DiagRect">
            <a:avLst>
              <a:gd name="adj1" fmla="val 22275"/>
              <a:gd name="adj2" fmla="val 0"/>
            </a:avLst>
          </a:prstGeom>
          <a:solidFill>
            <a:srgbClr val="C6C6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1"/>
          <p:cNvSpPr/>
          <p:nvPr/>
        </p:nvSpPr>
        <p:spPr>
          <a:xfrm>
            <a:off x="9733101" y="2328790"/>
            <a:ext cx="184169" cy="214622"/>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9677686" y="2941490"/>
            <a:ext cx="492798" cy="508719"/>
          </a:xfrm>
          <a:prstGeom prst="round2DiagRect">
            <a:avLst>
              <a:gd name="adj1" fmla="val 22275"/>
              <a:gd name="adj2" fmla="val 0"/>
            </a:avLst>
          </a:prstGeom>
          <a:solidFill>
            <a:srgbClr val="B68A35"/>
          </a:solidFill>
          <a:ln>
            <a:solidFill>
              <a:srgbClr val="B68A3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5916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86540" y="6377484"/>
            <a:ext cx="470795" cy="365125"/>
          </a:xfrm>
          <a:solidFill>
            <a:srgbClr val="B68A35"/>
          </a:solidFill>
        </p:spPr>
        <p:txBody>
          <a:bodyPr/>
          <a:lstStyle/>
          <a:p>
            <a:fld id="{56427F38-63A5-4D63-9399-D970397CA46A}" type="slidenum">
              <a:rPr lang="en-US" smtClean="0">
                <a:solidFill>
                  <a:schemeClr val="bg1"/>
                </a:solidFill>
              </a:rPr>
              <a:pPr/>
              <a:t>6</a:t>
            </a:fld>
            <a:endParaRPr lang="en-US" dirty="0">
              <a:solidFill>
                <a:schemeClr val="bg1"/>
              </a:solidFill>
            </a:endParaRPr>
          </a:p>
        </p:txBody>
      </p:sp>
      <p:cxnSp>
        <p:nvCxnSpPr>
          <p:cNvPr id="5" name="Straight Connector 4"/>
          <p:cNvCxnSpPr/>
          <p:nvPr/>
        </p:nvCxnSpPr>
        <p:spPr>
          <a:xfrm flipH="1">
            <a:off x="0" y="1033561"/>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Round Same Side Corner Rectangle 5"/>
          <p:cNvSpPr/>
          <p:nvPr/>
        </p:nvSpPr>
        <p:spPr>
          <a:xfrm>
            <a:off x="3850783" y="588889"/>
            <a:ext cx="7182891"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50784" y="634152"/>
            <a:ext cx="7253724" cy="400110"/>
          </a:xfrm>
          <a:prstGeom prst="rect">
            <a:avLst/>
          </a:prstGeom>
        </p:spPr>
        <p:txBody>
          <a:bodyPr wrap="square">
            <a:spAutoFit/>
          </a:bodyPr>
          <a:lstStyle/>
          <a:p>
            <a:pPr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Utilization of the HR electronic systems for entities using </a:t>
            </a:r>
            <a:r>
              <a:rPr lang="en-US" sz="2000" b="1" dirty="0" err="1"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Bayanati</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aphicFrame>
        <p:nvGraphicFramePr>
          <p:cNvPr id="14" name="Table 13"/>
          <p:cNvGraphicFramePr>
            <a:graphicFrameLocks noGrp="1"/>
          </p:cNvGraphicFramePr>
          <p:nvPr>
            <p:extLst>
              <p:ext uri="{D42A27DB-BD31-4B8C-83A1-F6EECF244321}">
                <p14:modId xmlns:p14="http://schemas.microsoft.com/office/powerpoint/2010/main" val="2959723510"/>
              </p:ext>
            </p:extLst>
          </p:nvPr>
        </p:nvGraphicFramePr>
        <p:xfrm>
          <a:off x="10904562" y="1239543"/>
          <a:ext cx="934676" cy="1062913"/>
        </p:xfrm>
        <a:graphic>
          <a:graphicData uri="http://schemas.openxmlformats.org/drawingml/2006/table">
            <a:tbl>
              <a:tblPr firstRow="1" bandRow="1">
                <a:tableStyleId>{5C22544A-7EE6-4342-B048-85BDC9FD1C3A}</a:tableStyleId>
              </a:tblPr>
              <a:tblGrid>
                <a:gridCol w="934676"/>
              </a:tblGrid>
              <a:tr h="416576">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Period</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447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024862155"/>
              </p:ext>
            </p:extLst>
          </p:nvPr>
        </p:nvGraphicFramePr>
        <p:xfrm>
          <a:off x="9828595" y="1223325"/>
          <a:ext cx="948039" cy="1097280"/>
        </p:xfrm>
        <a:graphic>
          <a:graphicData uri="http://schemas.openxmlformats.org/drawingml/2006/table">
            <a:tbl>
              <a:tblPr firstRow="1" bandRow="1">
                <a:tableStyleId>{5C22544A-7EE6-4342-B048-85BDC9FD1C3A}</a:tableStyleId>
              </a:tblPr>
              <a:tblGrid>
                <a:gridCol w="948039"/>
              </a:tblGrid>
              <a:tr h="509590">
                <a:tc>
                  <a:txBody>
                    <a:bodyPr/>
                    <a:lstStyle/>
                    <a:p>
                      <a:pPr marL="0" algn="ctr" defTabSz="914400" rtl="1" eaLnBrk="1" latinLnBrk="0" hangingPunct="1"/>
                      <a:r>
                        <a:rPr lang="en-US" sz="1400" b="1" kern="1200" dirty="0" smtClean="0">
                          <a:solidFill>
                            <a:schemeClr val="bg1"/>
                          </a:solidFill>
                          <a:latin typeface="Sakkal Majalla" panose="02000000000000000000" pitchFamily="2" charset="-78"/>
                          <a:ea typeface="+mn-ea"/>
                          <a:cs typeface="Sakkal Majalla" panose="02000000000000000000" pitchFamily="2" charset="-78"/>
                        </a:rPr>
                        <a:t>Calculation Type</a:t>
                      </a:r>
                      <a:endParaRPr lang="en-US" sz="1400" b="1" kern="1200" dirty="0">
                        <a:solidFill>
                          <a:schemeClr val="bg1"/>
                        </a:solidFill>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69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Increase 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818718914"/>
              </p:ext>
            </p:extLst>
          </p:nvPr>
        </p:nvGraphicFramePr>
        <p:xfrm>
          <a:off x="8706125" y="1208786"/>
          <a:ext cx="989824" cy="1093670"/>
        </p:xfrm>
        <a:graphic>
          <a:graphicData uri="http://schemas.openxmlformats.org/drawingml/2006/table">
            <a:tbl>
              <a:tblPr firstRow="1" bandRow="1">
                <a:tableStyleId>{5C22544A-7EE6-4342-B048-85BDC9FD1C3A}</a:tableStyleId>
              </a:tblPr>
              <a:tblGrid>
                <a:gridCol w="989824"/>
              </a:tblGrid>
              <a:tr h="536263">
                <a:tc>
                  <a:txBody>
                    <a:bodyPr/>
                    <a:lstStyle/>
                    <a:p>
                      <a:pPr algn="ctr" rtl="1"/>
                      <a:r>
                        <a:rPr lang="en-US" sz="1400" b="1" dirty="0" smtClean="0">
                          <a:solidFill>
                            <a:schemeClr val="bg1"/>
                          </a:solidFill>
                          <a:latin typeface="Sakkal Majalla" panose="02000000000000000000" pitchFamily="2" charset="-78"/>
                          <a:cs typeface="Sakkal Majalla" panose="02000000000000000000" pitchFamily="2" charset="-78"/>
                        </a:rPr>
                        <a:t>Calculation Unit</a:t>
                      </a:r>
                      <a:endParaRPr lang="en-US" sz="1400" b="1" dirty="0">
                        <a:solidFill>
                          <a:schemeClr val="bg1"/>
                        </a:solidFill>
                        <a:latin typeface="Sakkal Majalla" panose="02000000000000000000" pitchFamily="2" charset="-78"/>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tr>
              <a:tr h="5574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Percentage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sp>
        <p:nvSpPr>
          <p:cNvPr id="17" name="Rectangle 16"/>
          <p:cNvSpPr/>
          <p:nvPr/>
        </p:nvSpPr>
        <p:spPr>
          <a:xfrm>
            <a:off x="205196" y="1732827"/>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0" name="Rectangle 19"/>
          <p:cNvSpPr/>
          <p:nvPr/>
        </p:nvSpPr>
        <p:spPr>
          <a:xfrm>
            <a:off x="201625" y="2489880"/>
            <a:ext cx="11431833" cy="2945007"/>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p>
        </p:txBody>
      </p:sp>
      <p:sp>
        <p:nvSpPr>
          <p:cNvPr id="21" name="Rectangle 20"/>
          <p:cNvSpPr/>
          <p:nvPr/>
        </p:nvSpPr>
        <p:spPr>
          <a:xfrm>
            <a:off x="472292" y="2662036"/>
            <a:ext cx="10890498" cy="2585323"/>
          </a:xfrm>
          <a:prstGeom prst="rect">
            <a:avLst/>
          </a:prstGeom>
        </p:spPr>
        <p:txBody>
          <a:bodyPr wrap="square">
            <a:spAutoFit/>
          </a:bodyPr>
          <a:lstStyle/>
          <a:p>
            <a:pPr marL="285750" indent="-285750" defTabSz="914377" fontAlgn="ctr">
              <a:buBlip>
                <a:blip r:embed="rId2"/>
              </a:buBlip>
              <a:defRPr/>
            </a:pPr>
            <a:r>
              <a:rPr lang="en-US" dirty="0">
                <a:latin typeface="Sakkal Majalla" panose="02000000000000000000" pitchFamily="2" charset="-78"/>
                <a:cs typeface="Sakkal Majalla" panose="02000000000000000000" pitchFamily="2" charset="-78"/>
              </a:rPr>
              <a:t>This indicator measures the </a:t>
            </a:r>
            <a:r>
              <a:rPr lang="en-US" dirty="0" smtClean="0">
                <a:latin typeface="Sakkal Majalla" panose="02000000000000000000" pitchFamily="2" charset="-78"/>
                <a:cs typeface="Sakkal Majalla" panose="02000000000000000000" pitchFamily="2" charset="-78"/>
              </a:rPr>
              <a:t>utilization of </a:t>
            </a:r>
            <a:r>
              <a:rPr lang="en-US" dirty="0">
                <a:latin typeface="Sakkal Majalla" panose="02000000000000000000" pitchFamily="2" charset="-78"/>
                <a:cs typeface="Sakkal Majalla" panose="02000000000000000000" pitchFamily="2" charset="-78"/>
              </a:rPr>
              <a:t>the </a:t>
            </a:r>
            <a:r>
              <a:rPr lang="en-US" dirty="0" smtClean="0">
                <a:latin typeface="Sakkal Majalla" panose="02000000000000000000" pitchFamily="2" charset="-78"/>
                <a:cs typeface="Sakkal Majalla" panose="02000000000000000000" pitchFamily="2" charset="-78"/>
              </a:rPr>
              <a:t>following  HR electronic Modules in </a:t>
            </a:r>
            <a:r>
              <a:rPr lang="en-US" dirty="0" err="1" smtClean="0">
                <a:latin typeface="Sakkal Majalla" panose="02000000000000000000" pitchFamily="2" charset="-78"/>
                <a:cs typeface="Sakkal Majalla" panose="02000000000000000000" pitchFamily="2" charset="-78"/>
              </a:rPr>
              <a:t>Bayanati</a:t>
            </a:r>
            <a:r>
              <a:rPr lang="en-US" dirty="0" smtClean="0">
                <a:latin typeface="Sakkal Majalla" panose="02000000000000000000" pitchFamily="2" charset="-78"/>
                <a:cs typeface="Sakkal Majalla" panose="02000000000000000000" pitchFamily="2" charset="-78"/>
              </a:rPr>
              <a:t>, which include:</a:t>
            </a:r>
            <a:endParaRPr lang="ar-AE" dirty="0" smtClean="0">
              <a:latin typeface="Sakkal Majalla" panose="02000000000000000000" pitchFamily="2" charset="-78"/>
              <a:cs typeface="Sakkal Majalla" panose="02000000000000000000" pitchFamily="2" charset="-78"/>
            </a:endParaRPr>
          </a:p>
          <a:p>
            <a:pPr marL="342900" indent="-342900" defTabSz="914377" fontAlgn="ctr">
              <a:buFont typeface="+mj-lt"/>
              <a:buAutoNum type="arabicPeriod"/>
              <a:defRPr/>
            </a:pPr>
            <a:r>
              <a:rPr lang="en-US" dirty="0" smtClean="0">
                <a:latin typeface="Sakkal Majalla" panose="02000000000000000000" pitchFamily="2" charset="-78"/>
                <a:cs typeface="Sakkal Majalla" panose="02000000000000000000" pitchFamily="2" charset="-78"/>
              </a:rPr>
              <a:t>Human resources procedures system (Core HR) </a:t>
            </a:r>
          </a:p>
          <a:p>
            <a:pPr marL="342900" indent="-342900" defTabSz="914377" fontAlgn="ctr">
              <a:buFont typeface="+mj-lt"/>
              <a:buAutoNum type="arabicPeriod"/>
              <a:defRPr/>
            </a:pPr>
            <a:r>
              <a:rPr lang="en-US" dirty="0" smtClean="0">
                <a:latin typeface="Sakkal Majalla" panose="02000000000000000000" pitchFamily="2" charset="-78"/>
                <a:cs typeface="Sakkal Majalla" panose="02000000000000000000" pitchFamily="2" charset="-78"/>
              </a:rPr>
              <a:t>Self Service HR</a:t>
            </a:r>
          </a:p>
          <a:p>
            <a:pPr marL="342900" indent="-342900" defTabSz="914377" fontAlgn="ctr">
              <a:buFont typeface="+mj-lt"/>
              <a:buAutoNum type="arabicPeriod"/>
              <a:defRPr/>
            </a:pPr>
            <a:r>
              <a:rPr lang="en-US" dirty="0" smtClean="0">
                <a:latin typeface="Sakkal Majalla" panose="02000000000000000000" pitchFamily="2" charset="-78"/>
                <a:cs typeface="Sakkal Majalla" panose="02000000000000000000" pitchFamily="2" charset="-78"/>
              </a:rPr>
              <a:t>Performance Management System (PMS) </a:t>
            </a:r>
          </a:p>
          <a:p>
            <a:pPr marL="342900" indent="-342900" defTabSz="914377" fontAlgn="ctr">
              <a:buFont typeface="+mj-lt"/>
              <a:buAutoNum type="arabicPeriod"/>
              <a:defRPr/>
            </a:pPr>
            <a:r>
              <a:rPr lang="en-US" dirty="0" smtClean="0">
                <a:latin typeface="Sakkal Majalla" panose="02000000000000000000" pitchFamily="2" charset="-78"/>
                <a:cs typeface="Sakkal Majalla" panose="02000000000000000000" pitchFamily="2" charset="-78"/>
              </a:rPr>
              <a:t>Electronic recruitment system (i-recruitment)</a:t>
            </a:r>
          </a:p>
          <a:p>
            <a:pPr marL="342900" indent="-342900" defTabSz="914377" fontAlgn="ctr">
              <a:buFont typeface="+mj-lt"/>
              <a:buAutoNum type="arabicPeriod"/>
              <a:defRPr/>
            </a:pPr>
            <a:r>
              <a:rPr lang="en-US" dirty="0" smtClean="0">
                <a:latin typeface="Sakkal Majalla" panose="02000000000000000000" pitchFamily="2" charset="-78"/>
                <a:cs typeface="Sakkal Majalla" panose="02000000000000000000" pitchFamily="2" charset="-78"/>
              </a:rPr>
              <a:t>Electronic training system (OLM) </a:t>
            </a:r>
          </a:p>
          <a:p>
            <a:pPr marL="342900" indent="-342900" defTabSz="914377" fontAlgn="ctr">
              <a:buFont typeface="+mj-lt"/>
              <a:buAutoNum type="arabicPeriod"/>
              <a:defRPr/>
            </a:pPr>
            <a:r>
              <a:rPr lang="en-US" dirty="0" smtClean="0">
                <a:latin typeface="Sakkal Majalla" panose="02000000000000000000" pitchFamily="2" charset="-78"/>
                <a:cs typeface="Sakkal Majalla" panose="02000000000000000000" pitchFamily="2" charset="-78"/>
              </a:rPr>
              <a:t>Statistical reporting system (Discoverer)</a:t>
            </a:r>
          </a:p>
          <a:p>
            <a:pPr marL="342900" indent="-342900" defTabSz="914377" fontAlgn="ctr">
              <a:buFont typeface="+mj-lt"/>
              <a:buAutoNum type="arabicPeriod"/>
              <a:defRPr/>
            </a:pPr>
            <a:r>
              <a:rPr lang="en-US" dirty="0" smtClean="0">
                <a:latin typeface="Sakkal Majalla" panose="02000000000000000000" pitchFamily="2" charset="-78"/>
                <a:cs typeface="Sakkal Majalla" panose="02000000000000000000" pitchFamily="2" charset="-78"/>
              </a:rPr>
              <a:t>Intelligence reporting system (Business Intelligence) </a:t>
            </a:r>
            <a:endParaRPr lang="en-US" dirty="0">
              <a:latin typeface="Sakkal Majalla" panose="02000000000000000000" pitchFamily="2" charset="-78"/>
              <a:cs typeface="Sakkal Majalla" panose="02000000000000000000" pitchFamily="2" charset="-78"/>
            </a:endParaRPr>
          </a:p>
          <a:p>
            <a:pPr marL="342900" indent="-342900" defTabSz="914377" fontAlgn="ctr">
              <a:buFont typeface="+mj-lt"/>
              <a:buAutoNum type="arabicPeriod"/>
              <a:defRPr/>
            </a:pPr>
            <a:endParaRPr lang="en-US" dirty="0" smtClean="0"/>
          </a:p>
        </p:txBody>
      </p:sp>
    </p:spTree>
    <p:extLst>
      <p:ext uri="{BB962C8B-B14F-4D97-AF65-F5344CB8AC3E}">
        <p14:creationId xmlns:p14="http://schemas.microsoft.com/office/powerpoint/2010/main" val="3466814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48225" y="6366994"/>
            <a:ext cx="445037" cy="365125"/>
          </a:xfrm>
          <a:solidFill>
            <a:srgbClr val="B68A35"/>
          </a:solidFill>
        </p:spPr>
        <p:txBody>
          <a:bodyPr/>
          <a:lstStyle/>
          <a:p>
            <a:fld id="{56427F38-63A5-4D63-9399-D970397CA46A}" type="slidenum">
              <a:rPr lang="en-US" smtClean="0">
                <a:solidFill>
                  <a:schemeClr val="bg1"/>
                </a:solidFill>
              </a:rPr>
              <a:pPr/>
              <a:t>7</a:t>
            </a:fld>
            <a:endParaRPr lang="en-US" dirty="0">
              <a:solidFill>
                <a:schemeClr val="bg1"/>
              </a:solidFill>
            </a:endParaRPr>
          </a:p>
        </p:txBody>
      </p:sp>
      <p:cxnSp>
        <p:nvCxnSpPr>
          <p:cNvPr id="5" name="Straight Connector 4"/>
          <p:cNvCxnSpPr/>
          <p:nvPr/>
        </p:nvCxnSpPr>
        <p:spPr>
          <a:xfrm flipH="1">
            <a:off x="0" y="1033561"/>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6" name="Round Same Side Corner Rectangle 5"/>
          <p:cNvSpPr/>
          <p:nvPr/>
        </p:nvSpPr>
        <p:spPr>
          <a:xfrm>
            <a:off x="3799268" y="588889"/>
            <a:ext cx="7234406"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025391" y="643536"/>
            <a:ext cx="7622834" cy="338554"/>
          </a:xfrm>
          <a:prstGeom prst="rect">
            <a:avLst/>
          </a:prstGeom>
        </p:spPr>
        <p:txBody>
          <a:bodyPr wrap="square">
            <a:spAutoFit/>
          </a:bodyPr>
          <a:lstStyle/>
          <a:p>
            <a:pPr fontAlgn="base">
              <a:spcBef>
                <a:spcPct val="0"/>
              </a:spcBef>
              <a:spcAft>
                <a:spcPct val="0"/>
              </a:spcAft>
            </a:pPr>
            <a:r>
              <a:rPr lang="en-US" sz="16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a:t>
            </a:r>
            <a:r>
              <a:rPr lang="en-US" sz="16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methodology </a:t>
            </a:r>
            <a:r>
              <a:rPr lang="en-US" sz="16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of </a:t>
            </a:r>
            <a:r>
              <a:rPr lang="en-US" sz="16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calculating </a:t>
            </a:r>
            <a:r>
              <a:rPr lang="en-US" sz="16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Utilization of the HR electronic systems for entities using </a:t>
            </a:r>
            <a:r>
              <a:rPr lang="en-US" sz="1600" b="1" dirty="0" err="1">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Bayanati</a:t>
            </a:r>
            <a:endParaRPr lang="ar-AE" sz="16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9" name="TextBox 8"/>
          <p:cNvSpPr txBox="1"/>
          <p:nvPr/>
        </p:nvSpPr>
        <p:spPr>
          <a:xfrm>
            <a:off x="450760" y="1506304"/>
            <a:ext cx="9594760" cy="5293757"/>
          </a:xfrm>
          <a:prstGeom prst="rect">
            <a:avLst/>
          </a:prstGeom>
          <a:noFill/>
        </p:spPr>
        <p:txBody>
          <a:bodyPr wrap="square" rtlCol="0">
            <a:spAutoFit/>
          </a:bodyPr>
          <a:lstStyle/>
          <a:p>
            <a:pPr rtl="1"/>
            <a:r>
              <a:rPr lang="en-US" dirty="0">
                <a:latin typeface="Sakkal Majalla" panose="02000000000000000000" pitchFamily="2" charset="-78"/>
                <a:cs typeface="Sakkal Majalla" panose="02000000000000000000" pitchFamily="2" charset="-78"/>
              </a:rPr>
              <a:t>This </a:t>
            </a:r>
            <a:r>
              <a:rPr lang="en-US" dirty="0" smtClean="0">
                <a:latin typeface="Sakkal Majalla" panose="02000000000000000000" pitchFamily="2" charset="-78"/>
                <a:cs typeface="Sakkal Majalla" panose="02000000000000000000" pitchFamily="2" charset="-78"/>
              </a:rPr>
              <a:t>KPI </a:t>
            </a:r>
            <a:r>
              <a:rPr lang="en-US" dirty="0">
                <a:latin typeface="Sakkal Majalla" panose="02000000000000000000" pitchFamily="2" charset="-78"/>
                <a:cs typeface="Sakkal Majalla" panose="02000000000000000000" pitchFamily="2" charset="-78"/>
              </a:rPr>
              <a:t>is measured by calculating the efficiency </a:t>
            </a:r>
            <a:r>
              <a:rPr lang="en-US" dirty="0" smtClean="0">
                <a:latin typeface="Sakkal Majalla" panose="02000000000000000000" pitchFamily="2" charset="-78"/>
                <a:cs typeface="Sakkal Majalla" panose="02000000000000000000" pitchFamily="2" charset="-78"/>
              </a:rPr>
              <a:t>rate of </a:t>
            </a:r>
            <a:r>
              <a:rPr lang="en-US" dirty="0">
                <a:latin typeface="Sakkal Majalla" panose="02000000000000000000" pitchFamily="2" charset="-78"/>
                <a:cs typeface="Sakkal Majalla" panose="02000000000000000000" pitchFamily="2" charset="-78"/>
              </a:rPr>
              <a:t>using the following electronic systems:</a:t>
            </a:r>
            <a:endParaRPr lang="ar-AE" b="1" dirty="0" smtClean="0">
              <a:latin typeface="Sakkal Majalla" panose="02000000000000000000" pitchFamily="2" charset="-78"/>
              <a:cs typeface="Sakkal Majalla" panose="02000000000000000000" pitchFamily="2" charset="-78"/>
            </a:endParaRPr>
          </a:p>
          <a:p>
            <a:pPr marL="342900" indent="-342900" algn="l">
              <a:buFont typeface="+mj-lt"/>
              <a:buAutoNum type="arabicPeriod"/>
            </a:pPr>
            <a:r>
              <a:rPr lang="en-US" sz="1600" b="1" dirty="0" smtClean="0">
                <a:latin typeface="Sakkal Majalla" panose="02000000000000000000" pitchFamily="2" charset="-78"/>
                <a:cs typeface="Sakkal Majalla" panose="02000000000000000000" pitchFamily="2" charset="-78"/>
              </a:rPr>
              <a:t>Basic Human Resources System (Core HR) </a:t>
            </a:r>
          </a:p>
          <a:p>
            <a:r>
              <a:rPr lang="en-US" sz="1600" b="1" dirty="0" smtClean="0">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Number of transactions to </a:t>
            </a:r>
            <a:r>
              <a:rPr lang="en-US" sz="1600" dirty="0" smtClean="0">
                <a:latin typeface="Sakkal Majalla" panose="02000000000000000000" pitchFamily="2" charset="-78"/>
                <a:cs typeface="Sakkal Majalla" panose="02000000000000000000" pitchFamily="2" charset="-78"/>
              </a:rPr>
              <a:t>the total number of  </a:t>
            </a:r>
            <a:r>
              <a:rPr lang="en-US" sz="1600" dirty="0">
                <a:latin typeface="Sakkal Majalla" panose="02000000000000000000" pitchFamily="2" charset="-78"/>
                <a:cs typeface="Sakkal Majalla" panose="02000000000000000000" pitchFamily="2" charset="-78"/>
              </a:rPr>
              <a:t>employees </a:t>
            </a:r>
            <a:r>
              <a:rPr lang="en-US" sz="1600" dirty="0" smtClean="0">
                <a:latin typeface="Sakkal Majalla" panose="02000000000000000000" pitchFamily="2" charset="-78"/>
                <a:cs typeface="Sakkal Majalla" panose="02000000000000000000" pitchFamily="2" charset="-78"/>
              </a:rPr>
              <a:t>in </a:t>
            </a:r>
            <a:r>
              <a:rPr lang="en-US" sz="1600" dirty="0">
                <a:latin typeface="Sakkal Majalla" panose="02000000000000000000" pitchFamily="2" charset="-78"/>
                <a:cs typeface="Sakkal Majalla" panose="02000000000000000000" pitchFamily="2" charset="-78"/>
              </a:rPr>
              <a:t>the entity</a:t>
            </a:r>
            <a:endParaRPr lang="en-US" sz="1600" b="1" dirty="0">
              <a:latin typeface="Sakkal Majalla" panose="02000000000000000000" pitchFamily="2" charset="-78"/>
              <a:cs typeface="Sakkal Majalla" panose="02000000000000000000" pitchFamily="2" charset="-78"/>
            </a:endParaRPr>
          </a:p>
          <a:p>
            <a:pPr marL="342900" indent="-342900" algn="l">
              <a:buFont typeface="+mj-lt"/>
              <a:buAutoNum type="arabicPeriod"/>
            </a:pPr>
            <a:endParaRPr lang="en-US" sz="1600" b="1" dirty="0" smtClean="0">
              <a:latin typeface="Sakkal Majalla" panose="02000000000000000000" pitchFamily="2" charset="-78"/>
              <a:cs typeface="Sakkal Majalla" panose="02000000000000000000" pitchFamily="2" charset="-78"/>
            </a:endParaRPr>
          </a:p>
          <a:p>
            <a:pPr marL="342900" indent="-342900" algn="l">
              <a:buAutoNum type="arabicPeriod" startAt="2"/>
            </a:pPr>
            <a:r>
              <a:rPr lang="en-US" sz="1600" b="1" dirty="0" smtClean="0">
                <a:latin typeface="Sakkal Majalla" panose="02000000000000000000" pitchFamily="2" charset="-78"/>
                <a:cs typeface="Sakkal Majalla" panose="02000000000000000000" pitchFamily="2" charset="-78"/>
              </a:rPr>
              <a:t>Self Service HR</a:t>
            </a:r>
          </a:p>
          <a:p>
            <a:r>
              <a:rPr lang="en-US" sz="1600" b="1" dirty="0" smtClean="0">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Number of transactions to </a:t>
            </a:r>
            <a:r>
              <a:rPr lang="en-US" sz="1600" dirty="0" smtClean="0">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the total number of  employees in the entity</a:t>
            </a:r>
            <a:endParaRPr lang="en-US" sz="1600" b="1" dirty="0">
              <a:latin typeface="Sakkal Majalla" panose="02000000000000000000" pitchFamily="2" charset="-78"/>
              <a:cs typeface="Sakkal Majalla" panose="02000000000000000000" pitchFamily="2" charset="-78"/>
            </a:endParaRPr>
          </a:p>
          <a:p>
            <a:pPr algn="l"/>
            <a:endParaRPr lang="en-US" sz="1600" b="1" dirty="0" smtClean="0">
              <a:latin typeface="Sakkal Majalla" panose="02000000000000000000" pitchFamily="2" charset="-78"/>
              <a:cs typeface="Sakkal Majalla" panose="02000000000000000000" pitchFamily="2" charset="-78"/>
            </a:endParaRPr>
          </a:p>
          <a:p>
            <a:r>
              <a:rPr lang="en-US" sz="1600" b="1" dirty="0" smtClean="0">
                <a:latin typeface="Sakkal Majalla" panose="02000000000000000000" pitchFamily="2" charset="-78"/>
                <a:cs typeface="Sakkal Majalla" panose="02000000000000000000" pitchFamily="2" charset="-78"/>
              </a:rPr>
              <a:t>3.      Performance </a:t>
            </a:r>
            <a:r>
              <a:rPr lang="en-US" sz="1600" b="1" dirty="0">
                <a:latin typeface="Sakkal Majalla" panose="02000000000000000000" pitchFamily="2" charset="-78"/>
                <a:cs typeface="Sakkal Majalla" panose="02000000000000000000" pitchFamily="2" charset="-78"/>
              </a:rPr>
              <a:t>Management System (</a:t>
            </a:r>
            <a:r>
              <a:rPr lang="en-US" sz="1600" b="1" dirty="0" smtClean="0">
                <a:latin typeface="Sakkal Majalla" panose="02000000000000000000" pitchFamily="2" charset="-78"/>
                <a:cs typeface="Sakkal Majalla" panose="02000000000000000000" pitchFamily="2" charset="-78"/>
              </a:rPr>
              <a:t>PMS) </a:t>
            </a:r>
            <a:endParaRPr lang="en-US" sz="1600" b="1" dirty="0">
              <a:latin typeface="Sakkal Majalla" panose="02000000000000000000" pitchFamily="2" charset="-78"/>
              <a:cs typeface="Sakkal Majalla" panose="02000000000000000000" pitchFamily="2" charset="-78"/>
            </a:endParaRPr>
          </a:p>
          <a:p>
            <a:r>
              <a:rPr lang="en-US" sz="1600" b="1" dirty="0">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the average completion percentage of the 3 PMS phases to the total number of </a:t>
            </a:r>
            <a:r>
              <a:rPr lang="en-US" sz="1600" u="sng" dirty="0">
                <a:latin typeface="Sakkal Majalla" panose="02000000000000000000" pitchFamily="2" charset="-78"/>
                <a:cs typeface="Sakkal Majalla" panose="02000000000000000000" pitchFamily="2" charset="-78"/>
              </a:rPr>
              <a:t>targeted employees</a:t>
            </a:r>
          </a:p>
          <a:p>
            <a:endParaRPr lang="en-US" sz="1600" b="1" dirty="0">
              <a:latin typeface="Sakkal Majalla" panose="02000000000000000000" pitchFamily="2" charset="-78"/>
              <a:cs typeface="Sakkal Majalla" panose="02000000000000000000" pitchFamily="2" charset="-78"/>
            </a:endParaRPr>
          </a:p>
          <a:p>
            <a:r>
              <a:rPr lang="en-US" sz="1600" b="1" dirty="0" smtClean="0">
                <a:latin typeface="Sakkal Majalla" panose="02000000000000000000" pitchFamily="2" charset="-78"/>
                <a:cs typeface="Sakkal Majalla" panose="02000000000000000000" pitchFamily="2" charset="-78"/>
              </a:rPr>
              <a:t>4.       Electronic Training System </a:t>
            </a:r>
            <a:r>
              <a:rPr lang="en-US" sz="1600" b="1" dirty="0">
                <a:latin typeface="Sakkal Majalla" panose="02000000000000000000" pitchFamily="2" charset="-78"/>
                <a:cs typeface="Sakkal Majalla" panose="02000000000000000000" pitchFamily="2" charset="-78"/>
              </a:rPr>
              <a:t>(OLM) </a:t>
            </a:r>
          </a:p>
          <a:p>
            <a:r>
              <a:rPr lang="en-US" sz="1600" dirty="0" smtClean="0">
                <a:latin typeface="Sakkal Majalla" panose="02000000000000000000" pitchFamily="2" charset="-78"/>
                <a:cs typeface="Sakkal Majalla" panose="02000000000000000000" pitchFamily="2" charset="-78"/>
              </a:rPr>
              <a:t>          number of </a:t>
            </a:r>
            <a:r>
              <a:rPr lang="en-US" sz="1600" dirty="0">
                <a:latin typeface="Sakkal Majalla" panose="02000000000000000000" pitchFamily="2" charset="-78"/>
                <a:cs typeface="Sakkal Majalla" panose="02000000000000000000" pitchFamily="2" charset="-78"/>
              </a:rPr>
              <a:t>registration in training courses to </a:t>
            </a:r>
            <a:r>
              <a:rPr lang="en-US" sz="1600" dirty="0" smtClean="0">
                <a:latin typeface="Sakkal Majalla" panose="02000000000000000000" pitchFamily="2" charset="-78"/>
                <a:cs typeface="Sakkal Majalla" panose="02000000000000000000" pitchFamily="2" charset="-78"/>
              </a:rPr>
              <a:t>the </a:t>
            </a:r>
            <a:r>
              <a:rPr lang="en-US" sz="1600" dirty="0">
                <a:latin typeface="Sakkal Majalla" panose="02000000000000000000" pitchFamily="2" charset="-78"/>
                <a:cs typeface="Sakkal Majalla" panose="02000000000000000000" pitchFamily="2" charset="-78"/>
              </a:rPr>
              <a:t>total number of  employees in the entity</a:t>
            </a:r>
            <a:endParaRPr lang="en-US" sz="1600" b="1" dirty="0">
              <a:latin typeface="Sakkal Majalla" panose="02000000000000000000" pitchFamily="2" charset="-78"/>
              <a:cs typeface="Sakkal Majalla" panose="02000000000000000000" pitchFamily="2" charset="-78"/>
            </a:endParaRPr>
          </a:p>
          <a:p>
            <a:endParaRPr lang="en-US" sz="1600" b="1" dirty="0">
              <a:latin typeface="Sakkal Majalla" panose="02000000000000000000" pitchFamily="2" charset="-78"/>
              <a:cs typeface="Sakkal Majalla" panose="02000000000000000000" pitchFamily="2" charset="-78"/>
            </a:endParaRPr>
          </a:p>
          <a:p>
            <a:r>
              <a:rPr lang="en-US" sz="1600" b="1" dirty="0" smtClean="0">
                <a:latin typeface="Sakkal Majalla" panose="02000000000000000000" pitchFamily="2" charset="-78"/>
                <a:cs typeface="Sakkal Majalla" panose="02000000000000000000" pitchFamily="2" charset="-78"/>
              </a:rPr>
              <a:t>5.       Electronic </a:t>
            </a:r>
            <a:r>
              <a:rPr lang="en-US" sz="1600" b="1" dirty="0">
                <a:latin typeface="Sakkal Majalla" panose="02000000000000000000" pitchFamily="2" charset="-78"/>
                <a:cs typeface="Sakkal Majalla" panose="02000000000000000000" pitchFamily="2" charset="-78"/>
              </a:rPr>
              <a:t>recruitment system (i-recruitment)</a:t>
            </a:r>
          </a:p>
          <a:p>
            <a:r>
              <a:rPr lang="en-US" sz="1600" b="1" dirty="0" smtClean="0">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Percentage of </a:t>
            </a:r>
            <a:r>
              <a:rPr lang="en-US" sz="1600" dirty="0" smtClean="0">
                <a:latin typeface="Sakkal Majalla" panose="02000000000000000000" pitchFamily="2" charset="-78"/>
                <a:cs typeface="Sakkal Majalla" panose="02000000000000000000" pitchFamily="2" charset="-78"/>
              </a:rPr>
              <a:t>the </a:t>
            </a:r>
            <a:r>
              <a:rPr lang="en-US" sz="1600" dirty="0">
                <a:latin typeface="Sakkal Majalla" panose="02000000000000000000" pitchFamily="2" charset="-78"/>
                <a:cs typeface="Sakkal Majalla" panose="02000000000000000000" pitchFamily="2" charset="-78"/>
              </a:rPr>
              <a:t>number </a:t>
            </a:r>
            <a:r>
              <a:rPr lang="en-US" sz="1600" dirty="0" smtClean="0">
                <a:latin typeface="Sakkal Majalla" panose="02000000000000000000" pitchFamily="2" charset="-78"/>
                <a:cs typeface="Sakkal Majalla" panose="02000000000000000000" pitchFamily="2" charset="-78"/>
              </a:rPr>
              <a:t>applicants to number of posted jobs through </a:t>
            </a:r>
            <a:r>
              <a:rPr lang="en-US" sz="1600" dirty="0">
                <a:latin typeface="Sakkal Majalla" panose="02000000000000000000" pitchFamily="2" charset="-78"/>
                <a:cs typeface="Sakkal Majalla" panose="02000000000000000000" pitchFamily="2" charset="-78"/>
              </a:rPr>
              <a:t>the </a:t>
            </a:r>
            <a:r>
              <a:rPr lang="en-US" sz="1600" dirty="0" smtClean="0">
                <a:latin typeface="Sakkal Majalla" panose="02000000000000000000" pitchFamily="2" charset="-78"/>
                <a:cs typeface="Sakkal Majalla" panose="02000000000000000000" pitchFamily="2" charset="-78"/>
              </a:rPr>
              <a:t>system</a:t>
            </a:r>
          </a:p>
          <a:p>
            <a:endParaRPr lang="en-US" sz="1600" b="1" dirty="0" smtClean="0">
              <a:latin typeface="Sakkal Majalla" panose="02000000000000000000" pitchFamily="2" charset="-78"/>
              <a:cs typeface="Sakkal Majalla" panose="02000000000000000000" pitchFamily="2" charset="-78"/>
            </a:endParaRPr>
          </a:p>
          <a:p>
            <a:pPr marL="342900" indent="-342900">
              <a:buAutoNum type="arabicPeriod" startAt="6"/>
            </a:pPr>
            <a:r>
              <a:rPr lang="en-US" sz="1600" b="1" dirty="0" smtClean="0">
                <a:latin typeface="Sakkal Majalla" panose="02000000000000000000" pitchFamily="2" charset="-78"/>
                <a:cs typeface="Sakkal Majalla" panose="02000000000000000000" pitchFamily="2" charset="-78"/>
              </a:rPr>
              <a:t>Statistical </a:t>
            </a:r>
            <a:r>
              <a:rPr lang="en-US" sz="1600" b="1" dirty="0">
                <a:latin typeface="Sakkal Majalla" panose="02000000000000000000" pitchFamily="2" charset="-78"/>
                <a:cs typeface="Sakkal Majalla" panose="02000000000000000000" pitchFamily="2" charset="-78"/>
              </a:rPr>
              <a:t>reporting system (Discoverer</a:t>
            </a:r>
            <a:r>
              <a:rPr lang="en-US" sz="1600" b="1" dirty="0" smtClean="0">
                <a:latin typeface="Sakkal Majalla" panose="02000000000000000000" pitchFamily="2" charset="-78"/>
                <a:cs typeface="Sakkal Majalla" panose="02000000000000000000" pitchFamily="2" charset="-78"/>
              </a:rPr>
              <a:t>)</a:t>
            </a:r>
          </a:p>
          <a:p>
            <a:r>
              <a:rPr lang="en-US" sz="1600" b="1" dirty="0" smtClean="0">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Number of </a:t>
            </a:r>
            <a:r>
              <a:rPr lang="en-US" sz="1600" dirty="0" smtClean="0">
                <a:latin typeface="Sakkal Majalla" panose="02000000000000000000" pitchFamily="2" charset="-78"/>
                <a:cs typeface="Sakkal Majalla" panose="02000000000000000000" pitchFamily="2" charset="-78"/>
              </a:rPr>
              <a:t>the used reports to the number </a:t>
            </a:r>
            <a:r>
              <a:rPr lang="en-US" sz="1600" dirty="0">
                <a:latin typeface="Sakkal Majalla" panose="02000000000000000000" pitchFamily="2" charset="-78"/>
                <a:cs typeface="Sakkal Majalla" panose="02000000000000000000" pitchFamily="2" charset="-78"/>
              </a:rPr>
              <a:t>of users </a:t>
            </a:r>
            <a:r>
              <a:rPr lang="en-US" sz="1600" dirty="0" smtClean="0">
                <a:latin typeface="Sakkal Majalla" panose="02000000000000000000" pitchFamily="2" charset="-78"/>
                <a:cs typeface="Sakkal Majalla" panose="02000000000000000000" pitchFamily="2" charset="-78"/>
              </a:rPr>
              <a:t>(with privileges to access the system)</a:t>
            </a:r>
          </a:p>
          <a:p>
            <a:endParaRPr lang="en-US" sz="1600" b="1" dirty="0" smtClean="0">
              <a:latin typeface="Sakkal Majalla" panose="02000000000000000000" pitchFamily="2" charset="-78"/>
              <a:cs typeface="Sakkal Majalla" panose="02000000000000000000" pitchFamily="2" charset="-78"/>
            </a:endParaRPr>
          </a:p>
          <a:p>
            <a:r>
              <a:rPr lang="en-US" sz="1600" b="1" dirty="0" smtClean="0">
                <a:latin typeface="Sakkal Majalla" panose="02000000000000000000" pitchFamily="2" charset="-78"/>
                <a:cs typeface="Sakkal Majalla" panose="02000000000000000000" pitchFamily="2" charset="-78"/>
              </a:rPr>
              <a:t>7.       Intelligence </a:t>
            </a:r>
            <a:r>
              <a:rPr lang="en-US" sz="1600" b="1" dirty="0">
                <a:latin typeface="Sakkal Majalla" panose="02000000000000000000" pitchFamily="2" charset="-78"/>
                <a:cs typeface="Sakkal Majalla" panose="02000000000000000000" pitchFamily="2" charset="-78"/>
              </a:rPr>
              <a:t>reporting system (Business Intelligence) </a:t>
            </a:r>
          </a:p>
          <a:p>
            <a:r>
              <a:rPr lang="en-US" sz="1600" b="1" dirty="0" smtClean="0">
                <a:latin typeface="Sakkal Majalla" panose="02000000000000000000" pitchFamily="2" charset="-78"/>
                <a:cs typeface="Sakkal Majalla" panose="02000000000000000000" pitchFamily="2" charset="-78"/>
              </a:rPr>
              <a:t>           </a:t>
            </a:r>
            <a:r>
              <a:rPr lang="en-US" sz="1600" dirty="0">
                <a:latin typeface="Sakkal Majalla" panose="02000000000000000000" pitchFamily="2" charset="-78"/>
                <a:cs typeface="Sakkal Majalla" panose="02000000000000000000" pitchFamily="2" charset="-78"/>
              </a:rPr>
              <a:t>Number of the used reports to the number of users (with privileges to access the system)</a:t>
            </a:r>
          </a:p>
        </p:txBody>
      </p:sp>
      <p:sp>
        <p:nvSpPr>
          <p:cNvPr id="10" name="Rectangle 9"/>
          <p:cNvSpPr/>
          <p:nvPr/>
        </p:nvSpPr>
        <p:spPr>
          <a:xfrm>
            <a:off x="215361" y="1064808"/>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38548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46885" y="6409793"/>
            <a:ext cx="445036" cy="365125"/>
          </a:xfrm>
          <a:solidFill>
            <a:srgbClr val="B68A35"/>
          </a:solidFill>
        </p:spPr>
        <p:txBody>
          <a:bodyPr/>
          <a:lstStyle/>
          <a:p>
            <a:fld id="{56427F38-63A5-4D63-9399-D970397CA46A}" type="slidenum">
              <a:rPr lang="en-US" smtClean="0">
                <a:solidFill>
                  <a:prstClr val="white"/>
                </a:solidFill>
              </a:rPr>
              <a:pPr/>
              <a:t>8</a:t>
            </a:fld>
            <a:endParaRPr lang="en-US" dirty="0">
              <a:solidFill>
                <a:prstClr val="white"/>
              </a:solidFill>
            </a:endParaRPr>
          </a:p>
        </p:txBody>
      </p:sp>
      <p:sp>
        <p:nvSpPr>
          <p:cNvPr id="3" name="Round Same Side Corner Rectangle 2"/>
          <p:cNvSpPr/>
          <p:nvPr/>
        </p:nvSpPr>
        <p:spPr>
          <a:xfrm>
            <a:off x="3889420" y="316138"/>
            <a:ext cx="7040302" cy="678905"/>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391975" y="2437940"/>
            <a:ext cx="11401786" cy="2481789"/>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endParaRPr>
          </a:p>
        </p:txBody>
      </p:sp>
      <p:sp>
        <p:nvSpPr>
          <p:cNvPr id="5" name="Rectangle 4"/>
          <p:cNvSpPr/>
          <p:nvPr/>
        </p:nvSpPr>
        <p:spPr>
          <a:xfrm>
            <a:off x="633068" y="3033736"/>
            <a:ext cx="10962301" cy="176813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6" name="Straight Connector 5"/>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4187182" y="345708"/>
            <a:ext cx="6537337" cy="707886"/>
          </a:xfrm>
          <a:prstGeom prst="rect">
            <a:avLst/>
          </a:prstGeom>
        </p:spPr>
        <p:txBody>
          <a:bodyPr wrap="square">
            <a:spAutoFit/>
          </a:bodyPr>
          <a:lstStyle/>
          <a:p>
            <a:pPr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percentage of automation of the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HR electronic systems for </a:t>
            </a: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federal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entities integrated through the </a:t>
            </a: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Enterprise Service Bus (ESB)</a:t>
            </a:r>
            <a:endParaRPr lang="ar-AE"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grpSp>
        <p:nvGrpSpPr>
          <p:cNvPr id="31" name="Group 30"/>
          <p:cNvGrpSpPr/>
          <p:nvPr/>
        </p:nvGrpSpPr>
        <p:grpSpPr>
          <a:xfrm>
            <a:off x="286113" y="3063281"/>
            <a:ext cx="11167507" cy="1738938"/>
            <a:chOff x="161745" y="1145741"/>
            <a:chExt cx="10731816" cy="1738938"/>
          </a:xfrm>
        </p:grpSpPr>
        <p:sp>
          <p:nvSpPr>
            <p:cNvPr id="26" name="Rectangle 25"/>
            <p:cNvSpPr/>
            <p:nvPr/>
          </p:nvSpPr>
          <p:spPr>
            <a:xfrm>
              <a:off x="161745" y="1145741"/>
              <a:ext cx="4732070" cy="1738938"/>
            </a:xfrm>
            <a:prstGeom prst="rect">
              <a:avLst/>
            </a:prstGeom>
          </p:spPr>
          <p:txBody>
            <a:bodyPr wrap="square">
              <a:spAutoFit/>
            </a:bodyPr>
            <a:lstStyle/>
            <a:p>
              <a:pPr marL="35999" algn="r" defTabSz="914377" rtl="1" fontAlgn="ctr">
                <a:defRPr/>
              </a:pPr>
              <a:endParaRPr lang="ar-AE" sz="400" dirty="0">
                <a:solidFill>
                  <a:prstClr val="black"/>
                </a:solidFill>
                <a:latin typeface="Sakkal Majalla" panose="02000000000000000000" pitchFamily="2" charset="-78"/>
                <a:cs typeface="Sakkal Majalla" panose="02000000000000000000" pitchFamily="2" charset="-78"/>
              </a:endParaRPr>
            </a:p>
            <a:p>
              <a:pPr marL="684213" indent="-230188" defTabSz="914377" fontAlgn="ctr">
                <a:buFont typeface="+mj-lt"/>
                <a:buAutoNum type="arabicPeriod"/>
                <a:defRPr/>
              </a:pPr>
              <a:r>
                <a:rPr lang="en-US" sz="1400" b="1" dirty="0">
                  <a:solidFill>
                    <a:prstClr val="black"/>
                  </a:solidFill>
                  <a:latin typeface="Sakkal Majalla" panose="02000000000000000000" pitchFamily="2" charset="-78"/>
                  <a:cs typeface="Sakkal Majalla" panose="02000000000000000000" pitchFamily="2" charset="-78"/>
                </a:rPr>
                <a:t>Assignment Transaction Registration (Update organization unit/Position/Grade</a:t>
              </a:r>
              <a:r>
                <a:rPr lang="en-US" sz="1400" b="1" dirty="0" smtClean="0">
                  <a:solidFill>
                    <a:prstClr val="black"/>
                  </a:solidFill>
                  <a:latin typeface="Sakkal Majalla" panose="02000000000000000000" pitchFamily="2" charset="-78"/>
                  <a:cs typeface="Sakkal Majalla" panose="02000000000000000000" pitchFamily="2" charset="-78"/>
                </a:rPr>
                <a:t>)</a:t>
              </a:r>
            </a:p>
            <a:p>
              <a:pPr marL="684213" indent="-230188" defTabSz="914377" fontAlgn="ctr">
                <a:buFont typeface="+mj-lt"/>
                <a:buAutoNum type="arabicPeriod"/>
                <a:defRPr/>
              </a:pPr>
              <a:r>
                <a:rPr lang="en-US" sz="1400" b="1" dirty="0">
                  <a:solidFill>
                    <a:prstClr val="black"/>
                  </a:solidFill>
                  <a:latin typeface="Sakkal Majalla" panose="02000000000000000000" pitchFamily="2" charset="-78"/>
                  <a:cs typeface="Sakkal Majalla" panose="02000000000000000000" pitchFamily="2" charset="-78"/>
                </a:rPr>
                <a:t>End of Service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684213" indent="-230188" defTabSz="914377" fontAlgn="ctr">
                <a:buFont typeface="+mj-lt"/>
                <a:buAutoNum type="arabicPeriod"/>
                <a:defRPr/>
              </a:pPr>
              <a:r>
                <a:rPr lang="en-US" sz="1400" b="1" dirty="0">
                  <a:solidFill>
                    <a:prstClr val="black"/>
                  </a:solidFill>
                  <a:latin typeface="Sakkal Majalla" panose="02000000000000000000" pitchFamily="2" charset="-78"/>
                  <a:cs typeface="Sakkal Majalla" panose="02000000000000000000" pitchFamily="2" charset="-78"/>
                </a:rPr>
                <a:t>Promotion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684213" indent="-230188" defTabSz="914377" fontAlgn="ctr">
                <a:buFont typeface="+mj-lt"/>
                <a:buAutoNum type="arabicPeriod"/>
                <a:defRPr/>
              </a:pPr>
              <a:r>
                <a:rPr lang="en-US" sz="1400" b="1" dirty="0">
                  <a:solidFill>
                    <a:prstClr val="black"/>
                  </a:solidFill>
                  <a:latin typeface="Sakkal Majalla" panose="02000000000000000000" pitchFamily="2" charset="-78"/>
                  <a:cs typeface="Sakkal Majalla" panose="02000000000000000000" pitchFamily="2" charset="-78"/>
                </a:rPr>
                <a:t>Leave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684213" indent="-230188" defTabSz="914377" fontAlgn="ctr">
                <a:buFont typeface="+mj-lt"/>
                <a:buAutoNum type="arabicPeriod"/>
                <a:defRPr/>
              </a:pPr>
              <a:r>
                <a:rPr lang="en-US" sz="1400" b="1" dirty="0">
                  <a:solidFill>
                    <a:prstClr val="black"/>
                  </a:solidFill>
                  <a:latin typeface="Sakkal Majalla" panose="02000000000000000000" pitchFamily="2" charset="-78"/>
                  <a:cs typeface="Sakkal Majalla" panose="02000000000000000000" pitchFamily="2" charset="-78"/>
                </a:rPr>
                <a:t>Organization Hierarchy Change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684213" indent="-230188" defTabSz="914377" fontAlgn="ctr">
                <a:buFont typeface="+mj-lt"/>
                <a:buAutoNum type="arabicPeriod"/>
                <a:defRPr/>
              </a:pPr>
              <a:r>
                <a:rPr lang="en-US" sz="1400" b="1" dirty="0">
                  <a:solidFill>
                    <a:prstClr val="black"/>
                  </a:solidFill>
                  <a:latin typeface="Sakkal Majalla" panose="02000000000000000000" pitchFamily="2" charset="-78"/>
                  <a:cs typeface="Sakkal Majalla" panose="02000000000000000000" pitchFamily="2" charset="-78"/>
                </a:rPr>
                <a:t>Employee Relatives Change Registration</a:t>
              </a:r>
            </a:p>
            <a:p>
              <a:pPr marL="684213" indent="-230188" defTabSz="914377" fontAlgn="ctr">
                <a:buFont typeface="+mj-lt"/>
                <a:buAutoNum type="arabicPeriod"/>
                <a:defRPr/>
              </a:pPr>
              <a:endParaRPr lang="ar-AE" sz="500" dirty="0">
                <a:solidFill>
                  <a:prstClr val="black"/>
                </a:solidFill>
                <a:latin typeface="Sakkal Majalla" panose="02000000000000000000" pitchFamily="2" charset="-78"/>
                <a:cs typeface="Sakkal Majalla" panose="02000000000000000000" pitchFamily="2" charset="-78"/>
              </a:endParaRPr>
            </a:p>
          </p:txBody>
        </p:sp>
        <p:sp>
          <p:nvSpPr>
            <p:cNvPr id="27" name="Rectangle 26"/>
            <p:cNvSpPr/>
            <p:nvPr/>
          </p:nvSpPr>
          <p:spPr>
            <a:xfrm>
              <a:off x="4673369" y="1205305"/>
              <a:ext cx="3404842" cy="1600438"/>
            </a:xfrm>
            <a:prstGeom prst="rect">
              <a:avLst/>
            </a:prstGeom>
          </p:spPr>
          <p:txBody>
            <a:bodyPr wrap="square">
              <a:spAutoFit/>
            </a:bodyPr>
            <a:lstStyle/>
            <a:p>
              <a:pPr marL="398463" indent="-342900" defTabSz="914377" fontAlgn="ctr">
                <a:buFont typeface="+mj-lt"/>
                <a:buAutoNum type="arabicPeriod" startAt="7"/>
                <a:defRPr/>
              </a:pPr>
              <a:r>
                <a:rPr lang="en-US" sz="1400" b="1" dirty="0">
                  <a:solidFill>
                    <a:prstClr val="black"/>
                  </a:solidFill>
                  <a:latin typeface="Sakkal Majalla" panose="02000000000000000000" pitchFamily="2" charset="-78"/>
                  <a:cs typeface="Sakkal Majalla" panose="02000000000000000000" pitchFamily="2" charset="-78"/>
                </a:rPr>
                <a:t>Work Injury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398463" indent="-342900" defTabSz="914377" fontAlgn="ctr">
                <a:buFont typeface="+mj-lt"/>
                <a:buAutoNum type="arabicPeriod" startAt="7"/>
                <a:defRPr/>
              </a:pPr>
              <a:r>
                <a:rPr lang="en-US" sz="1400" b="1" dirty="0">
                  <a:solidFill>
                    <a:prstClr val="black"/>
                  </a:solidFill>
                  <a:latin typeface="Sakkal Majalla" panose="02000000000000000000" pitchFamily="2" charset="-78"/>
                  <a:cs typeface="Sakkal Majalla" panose="02000000000000000000" pitchFamily="2" charset="-78"/>
                </a:rPr>
                <a:t>Training Course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398463" indent="-342900" defTabSz="914377" fontAlgn="ctr">
                <a:buFont typeface="+mj-lt"/>
                <a:buAutoNum type="arabicPeriod" startAt="7"/>
                <a:defRPr/>
              </a:pPr>
              <a:r>
                <a:rPr lang="en-US" sz="1400" b="1" dirty="0">
                  <a:solidFill>
                    <a:prstClr val="black"/>
                  </a:solidFill>
                  <a:latin typeface="Sakkal Majalla" panose="02000000000000000000" pitchFamily="2" charset="-78"/>
                  <a:cs typeface="Sakkal Majalla" panose="02000000000000000000" pitchFamily="2" charset="-78"/>
                </a:rPr>
                <a:t>Payroll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398463" indent="-342900" defTabSz="914377" fontAlgn="ctr">
                <a:buFont typeface="+mj-lt"/>
                <a:buAutoNum type="arabicPeriod" startAt="7"/>
                <a:defRPr/>
              </a:pPr>
              <a:r>
                <a:rPr lang="en-US" sz="1400" b="1" dirty="0">
                  <a:solidFill>
                    <a:prstClr val="black"/>
                  </a:solidFill>
                  <a:latin typeface="Sakkal Majalla" panose="02000000000000000000" pitchFamily="2" charset="-78"/>
                  <a:cs typeface="Sakkal Majalla" panose="02000000000000000000" pitchFamily="2" charset="-78"/>
                </a:rPr>
                <a:t>Employee Training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398463" indent="-342900" defTabSz="914377" fontAlgn="ctr">
                <a:buFont typeface="+mj-lt"/>
                <a:buAutoNum type="arabicPeriod" startAt="7"/>
                <a:defRPr/>
              </a:pPr>
              <a:r>
                <a:rPr lang="en-US" sz="1400" b="1" dirty="0">
                  <a:solidFill>
                    <a:prstClr val="black"/>
                  </a:solidFill>
                  <a:latin typeface="Sakkal Majalla" panose="02000000000000000000" pitchFamily="2" charset="-78"/>
                  <a:cs typeface="Sakkal Majalla" panose="02000000000000000000" pitchFamily="2" charset="-78"/>
                </a:rPr>
                <a:t>Appeal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398463" indent="-342900" defTabSz="914377" fontAlgn="ctr">
                <a:buFont typeface="+mj-lt"/>
                <a:buAutoNum type="arabicPeriod" startAt="7"/>
                <a:defRPr/>
              </a:pPr>
              <a:r>
                <a:rPr lang="en-US" sz="1400" b="1" dirty="0">
                  <a:solidFill>
                    <a:prstClr val="black"/>
                  </a:solidFill>
                  <a:latin typeface="Sakkal Majalla" panose="02000000000000000000" pitchFamily="2" charset="-78"/>
                  <a:cs typeface="Sakkal Majalla" panose="02000000000000000000" pitchFamily="2" charset="-78"/>
                </a:rPr>
                <a:t>Performance Evaluation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398463" indent="-342900" defTabSz="914377" fontAlgn="ctr">
                <a:buFont typeface="+mj-lt"/>
                <a:buAutoNum type="arabicPeriod" startAt="7"/>
                <a:defRPr/>
              </a:pPr>
              <a:r>
                <a:rPr lang="en-US" sz="1400" b="1" dirty="0">
                  <a:solidFill>
                    <a:prstClr val="black"/>
                  </a:solidFill>
                  <a:latin typeface="Sakkal Majalla" panose="02000000000000000000" pitchFamily="2" charset="-78"/>
                  <a:cs typeface="Sakkal Majalla" panose="02000000000000000000" pitchFamily="2" charset="-78"/>
                </a:rPr>
                <a:t>Employee Details Change Registration</a:t>
              </a:r>
              <a:endParaRPr lang="ar-AE" sz="1400" b="1" dirty="0">
                <a:solidFill>
                  <a:prstClr val="black"/>
                </a:solidFill>
                <a:latin typeface="Sakkal Majalla" panose="02000000000000000000" pitchFamily="2" charset="-78"/>
                <a:cs typeface="Sakkal Majalla" panose="02000000000000000000" pitchFamily="2" charset="-78"/>
              </a:endParaRPr>
            </a:p>
          </p:txBody>
        </p:sp>
        <p:sp>
          <p:nvSpPr>
            <p:cNvPr id="28" name="Rectangle 27"/>
            <p:cNvSpPr/>
            <p:nvPr/>
          </p:nvSpPr>
          <p:spPr>
            <a:xfrm>
              <a:off x="7563722" y="1192057"/>
              <a:ext cx="3329839" cy="1600438"/>
            </a:xfrm>
            <a:prstGeom prst="rect">
              <a:avLst/>
            </a:prstGeom>
          </p:spPr>
          <p:txBody>
            <a:bodyPr wrap="square">
              <a:spAutoFit/>
            </a:bodyPr>
            <a:lstStyle/>
            <a:p>
              <a:pPr marL="796925" indent="-342900" defTabSz="914377" fontAlgn="ctr">
                <a:buFont typeface="+mj-lt"/>
                <a:buAutoNum type="arabicPeriod" startAt="14"/>
                <a:defRPr/>
              </a:pPr>
              <a:r>
                <a:rPr lang="en-US" sz="1400" b="1" dirty="0">
                  <a:solidFill>
                    <a:prstClr val="black"/>
                  </a:solidFill>
                  <a:latin typeface="Sakkal Majalla" panose="02000000000000000000" pitchFamily="2" charset="-78"/>
                  <a:cs typeface="Sakkal Majalla" panose="02000000000000000000" pitchFamily="2" charset="-78"/>
                </a:rPr>
                <a:t>Employee Awarding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796925" indent="-342900" defTabSz="914377" fontAlgn="ctr">
                <a:buFont typeface="+mj-lt"/>
                <a:buAutoNum type="arabicPeriod" startAt="14"/>
                <a:defRPr/>
              </a:pPr>
              <a:r>
                <a:rPr lang="en-US" sz="1400" b="1" dirty="0">
                  <a:solidFill>
                    <a:prstClr val="black"/>
                  </a:solidFill>
                  <a:latin typeface="Sakkal Majalla" panose="02000000000000000000" pitchFamily="2" charset="-78"/>
                  <a:cs typeface="Sakkal Majalla" panose="02000000000000000000" pitchFamily="2" charset="-78"/>
                </a:rPr>
                <a:t>Complaint </a:t>
              </a:r>
              <a:r>
                <a:rPr lang="en-US" sz="1400" b="1" dirty="0" smtClean="0">
                  <a:solidFill>
                    <a:prstClr val="black"/>
                  </a:solidFill>
                  <a:latin typeface="Sakkal Majalla" panose="02000000000000000000" pitchFamily="2" charset="-78"/>
                  <a:cs typeface="Sakkal Majalla" panose="02000000000000000000" pitchFamily="2" charset="-78"/>
                </a:rPr>
                <a:t>Registration</a:t>
              </a:r>
            </a:p>
            <a:p>
              <a:pPr marL="796925" indent="-342900" defTabSz="914377" fontAlgn="ctr">
                <a:buFont typeface="+mj-lt"/>
                <a:buAutoNum type="arabicPeriod" startAt="14"/>
                <a:defRPr/>
              </a:pPr>
              <a:r>
                <a:rPr lang="en-GB" sz="1400" b="1" dirty="0">
                  <a:solidFill>
                    <a:prstClr val="black"/>
                  </a:solidFill>
                  <a:latin typeface="Sakkal Majalla" panose="02000000000000000000" pitchFamily="2" charset="-78"/>
                  <a:cs typeface="Sakkal Majalla" panose="02000000000000000000" pitchFamily="2" charset="-78"/>
                </a:rPr>
                <a:t>Individual Development Plan Registration (I.D.P</a:t>
              </a:r>
              <a:r>
                <a:rPr lang="en-GB" sz="1400" b="1" dirty="0" smtClean="0">
                  <a:solidFill>
                    <a:prstClr val="black"/>
                  </a:solidFill>
                  <a:latin typeface="Sakkal Majalla" panose="02000000000000000000" pitchFamily="2" charset="-78"/>
                  <a:cs typeface="Sakkal Majalla" panose="02000000000000000000" pitchFamily="2" charset="-78"/>
                </a:rPr>
                <a:t>)</a:t>
              </a:r>
            </a:p>
            <a:p>
              <a:pPr marL="796925" indent="-342900" defTabSz="914377" fontAlgn="ctr">
                <a:buFont typeface="+mj-lt"/>
                <a:buAutoNum type="arabicPeriod" startAt="14"/>
                <a:defRPr/>
              </a:pPr>
              <a:r>
                <a:rPr lang="en-US" sz="1400" b="1" dirty="0">
                  <a:solidFill>
                    <a:prstClr val="black"/>
                  </a:solidFill>
                  <a:latin typeface="Sakkal Majalla" panose="02000000000000000000" pitchFamily="2" charset="-78"/>
                  <a:cs typeface="Sakkal Majalla" panose="02000000000000000000" pitchFamily="2" charset="-78"/>
                </a:rPr>
                <a:t>Certificate\Degree Issue Registration (vocational, professional, educational</a:t>
              </a:r>
              <a:r>
                <a:rPr lang="en-US" sz="1400" b="1" dirty="0" smtClean="0">
                  <a:solidFill>
                    <a:prstClr val="black"/>
                  </a:solidFill>
                  <a:latin typeface="Sakkal Majalla" panose="02000000000000000000" pitchFamily="2" charset="-78"/>
                  <a:cs typeface="Sakkal Majalla" panose="02000000000000000000" pitchFamily="2" charset="-78"/>
                </a:rPr>
                <a:t>)</a:t>
              </a:r>
            </a:p>
            <a:p>
              <a:pPr marL="796925" indent="-342900" defTabSz="914377" fontAlgn="ctr">
                <a:buFont typeface="+mj-lt"/>
                <a:buAutoNum type="arabicPeriod" startAt="14"/>
                <a:defRPr/>
              </a:pPr>
              <a:r>
                <a:rPr lang="en-US" sz="1400" b="1" dirty="0">
                  <a:solidFill>
                    <a:prstClr val="black"/>
                  </a:solidFill>
                  <a:latin typeface="Sakkal Majalla" panose="02000000000000000000" pitchFamily="2" charset="-78"/>
                  <a:cs typeface="Sakkal Majalla" panose="02000000000000000000" pitchFamily="2" charset="-78"/>
                </a:rPr>
                <a:t>New Employee Registration</a:t>
              </a:r>
              <a:endParaRPr lang="ar-AE" sz="1400" b="1" dirty="0">
                <a:solidFill>
                  <a:prstClr val="black"/>
                </a:solidFill>
                <a:latin typeface="Sakkal Majalla" panose="02000000000000000000" pitchFamily="2" charset="-78"/>
                <a:cs typeface="Sakkal Majalla" panose="02000000000000000000" pitchFamily="2" charset="-78"/>
              </a:endParaRPr>
            </a:p>
          </p:txBody>
        </p:sp>
      </p:grpSp>
      <p:graphicFrame>
        <p:nvGraphicFramePr>
          <p:cNvPr id="33" name="Table 32"/>
          <p:cNvGraphicFramePr>
            <a:graphicFrameLocks noGrp="1"/>
          </p:cNvGraphicFramePr>
          <p:nvPr>
            <p:extLst>
              <p:ext uri="{D42A27DB-BD31-4B8C-83A1-F6EECF244321}">
                <p14:modId xmlns:p14="http://schemas.microsoft.com/office/powerpoint/2010/main" val="3387236264"/>
              </p:ext>
            </p:extLst>
          </p:nvPr>
        </p:nvGraphicFramePr>
        <p:xfrm>
          <a:off x="10929721" y="1156654"/>
          <a:ext cx="948038" cy="1094709"/>
        </p:xfrm>
        <a:graphic>
          <a:graphicData uri="http://schemas.openxmlformats.org/drawingml/2006/table">
            <a:tbl>
              <a:tblPr firstRow="1" bandRow="1">
                <a:tableStyleId>{5C22544A-7EE6-4342-B048-85BDC9FD1C3A}</a:tableStyleId>
              </a:tblPr>
              <a:tblGrid>
                <a:gridCol w="948038">
                  <a:extLst>
                    <a:ext uri="{9D8B030D-6E8A-4147-A177-3AD203B41FA5}">
                      <a16:colId xmlns="" xmlns:a16="http://schemas.microsoft.com/office/drawing/2014/main" val="20000"/>
                    </a:ext>
                  </a:extLst>
                </a:gridCol>
              </a:tblGrid>
              <a:tr h="685656">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Period</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4090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3285997403"/>
              </p:ext>
            </p:extLst>
          </p:nvPr>
        </p:nvGraphicFramePr>
        <p:xfrm>
          <a:off x="9853754" y="1154083"/>
          <a:ext cx="948039" cy="1097280"/>
        </p:xfrm>
        <a:graphic>
          <a:graphicData uri="http://schemas.openxmlformats.org/drawingml/2006/table">
            <a:tbl>
              <a:tblPr firstRow="1" bandRow="1">
                <a:tableStyleId>{5C22544A-7EE6-4342-B048-85BDC9FD1C3A}</a:tableStyleId>
              </a:tblPr>
              <a:tblGrid>
                <a:gridCol w="948039">
                  <a:extLst>
                    <a:ext uri="{9D8B030D-6E8A-4147-A177-3AD203B41FA5}">
                      <a16:colId xmlns="" xmlns:a16="http://schemas.microsoft.com/office/drawing/2014/main" val="20000"/>
                    </a:ext>
                  </a:extLst>
                </a:gridCol>
              </a:tblGrid>
              <a:tr h="421525">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type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Increase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3010705208"/>
              </p:ext>
            </p:extLst>
          </p:nvPr>
        </p:nvGraphicFramePr>
        <p:xfrm>
          <a:off x="8731284" y="1155792"/>
          <a:ext cx="989824" cy="1095571"/>
        </p:xfrm>
        <a:graphic>
          <a:graphicData uri="http://schemas.openxmlformats.org/drawingml/2006/table">
            <a:tbl>
              <a:tblPr firstRow="1" bandRow="1">
                <a:tableStyleId>{5C22544A-7EE6-4342-B048-85BDC9FD1C3A}</a:tableStyleId>
              </a:tblPr>
              <a:tblGrid>
                <a:gridCol w="989824">
                  <a:extLst>
                    <a:ext uri="{9D8B030D-6E8A-4147-A177-3AD203B41FA5}">
                      <a16:colId xmlns="" xmlns:a16="http://schemas.microsoft.com/office/drawing/2014/main" val="20000"/>
                    </a:ext>
                  </a:extLst>
                </a:gridCol>
              </a:tblGrid>
              <a:tr h="542459">
                <a:tc>
                  <a:txBody>
                    <a:bodyPr/>
                    <a:lstStyle/>
                    <a:p>
                      <a:pPr algn="ctr" rtl="1"/>
                      <a:r>
                        <a:rPr lang="en-US" sz="1400" b="1" dirty="0">
                          <a:solidFill>
                            <a:schemeClr val="bg1"/>
                          </a:solidFill>
                          <a:latin typeface="Sakkal Majalla" panose="02000000000000000000" pitchFamily="2" charset="-78"/>
                          <a:cs typeface="Sakkal Majalla" panose="02000000000000000000" pitchFamily="2" charset="-78"/>
                        </a:rPr>
                        <a:t>Calculation Unit</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53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Percentage </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38" name="Content Placeholder 9"/>
          <p:cNvGraphicFramePr>
            <a:graphicFrameLocks/>
          </p:cNvGraphicFramePr>
          <p:nvPr>
            <p:extLst>
              <p:ext uri="{D42A27DB-BD31-4B8C-83A1-F6EECF244321}">
                <p14:modId xmlns:p14="http://schemas.microsoft.com/office/powerpoint/2010/main" val="1901742816"/>
              </p:ext>
            </p:extLst>
          </p:nvPr>
        </p:nvGraphicFramePr>
        <p:xfrm>
          <a:off x="1660928" y="5584159"/>
          <a:ext cx="8848233" cy="798852"/>
        </p:xfrm>
        <a:graphic>
          <a:graphicData uri="http://schemas.openxmlformats.org/drawingml/2006/table">
            <a:tbl>
              <a:tblPr firstRow="1" bandRow="1">
                <a:tableStyleId>{5C22544A-7EE6-4342-B048-85BDC9FD1C3A}</a:tableStyleId>
              </a:tblPr>
              <a:tblGrid>
                <a:gridCol w="4186080">
                  <a:extLst>
                    <a:ext uri="{9D8B030D-6E8A-4147-A177-3AD203B41FA5}">
                      <a16:colId xmlns="" xmlns:a16="http://schemas.microsoft.com/office/drawing/2014/main" val="20000"/>
                    </a:ext>
                  </a:extLst>
                </a:gridCol>
                <a:gridCol w="4662153">
                  <a:extLst>
                    <a:ext uri="{9D8B030D-6E8A-4147-A177-3AD203B41FA5}">
                      <a16:colId xmlns="" xmlns:a16="http://schemas.microsoft.com/office/drawing/2014/main" val="20001"/>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a:solidFill>
                            <a:schemeClr val="bg1"/>
                          </a:solidFill>
                          <a:latin typeface="Sakkal Majalla" panose="02000000000000000000" pitchFamily="2" charset="-78"/>
                          <a:cs typeface="Sakkal Majalla" panose="02000000000000000000" pitchFamily="2" charset="-78"/>
                        </a:rPr>
                        <a:t>Numerator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0"/>
                  </a:ext>
                </a:extLst>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sz="1800" b="1" dirty="0">
                          <a:latin typeface="Sakkal Majalla" panose="02000000000000000000" pitchFamily="2" charset="-78"/>
                          <a:cs typeface="Sakkal Majalla" panose="02000000000000000000" pitchFamily="2" charset="-78"/>
                        </a:rPr>
                        <a:t>Number of </a:t>
                      </a:r>
                      <a:r>
                        <a:rPr lang="en-US" sz="1800" b="1" u="sng" dirty="0">
                          <a:latin typeface="Sakkal Majalla" panose="02000000000000000000" pitchFamily="2" charset="-78"/>
                          <a:cs typeface="Sakkal Majalla" panose="02000000000000000000" pitchFamily="2" charset="-78"/>
                        </a:rPr>
                        <a:t>Automated</a:t>
                      </a:r>
                      <a:r>
                        <a:rPr lang="en-US" sz="1800" b="1" dirty="0">
                          <a:latin typeface="Sakkal Majalla" panose="02000000000000000000" pitchFamily="2" charset="-78"/>
                          <a:cs typeface="Sakkal Majalla" panose="02000000000000000000" pitchFamily="2" charset="-78"/>
                        </a:rPr>
                        <a:t> Human Resources services </a:t>
                      </a:r>
                      <a:endParaRPr lang="en-US" sz="18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algn="ctr" rtl="1"/>
                      <a:r>
                        <a:rPr lang="en-US" sz="1800" b="1" dirty="0">
                          <a:latin typeface="Sakkal Majalla" panose="02000000000000000000" pitchFamily="2" charset="-78"/>
                          <a:cs typeface="Sakkal Majalla" panose="02000000000000000000" pitchFamily="2" charset="-78"/>
                        </a:rPr>
                        <a:t>Total number services of Human Resources (</a:t>
                      </a:r>
                      <a:r>
                        <a:rPr lang="en-US" sz="1800" b="1" dirty="0" smtClean="0">
                          <a:latin typeface="Sakkal Majalla" panose="02000000000000000000" pitchFamily="2" charset="-78"/>
                          <a:cs typeface="Sakkal Majalla" panose="02000000000000000000" pitchFamily="2" charset="-78"/>
                        </a:rPr>
                        <a:t>18 </a:t>
                      </a:r>
                      <a:r>
                        <a:rPr lang="en-US" sz="1800" b="1" dirty="0">
                          <a:latin typeface="Sakkal Majalla" panose="02000000000000000000" pitchFamily="2" charset="-78"/>
                          <a:cs typeface="Sakkal Majalla" panose="02000000000000000000" pitchFamily="2" charset="-78"/>
                        </a:rPr>
                        <a:t>Services)</a:t>
                      </a:r>
                      <a:endParaRPr lang="en-US" sz="1800" b="0" i="0" u="none" strike="noStrike" kern="1200" dirty="0">
                        <a:solidFill>
                          <a:srgbClr val="000000"/>
                        </a:solidFill>
                        <a:effectLst/>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18" name="Rectangle 17"/>
          <p:cNvSpPr/>
          <p:nvPr/>
        </p:nvSpPr>
        <p:spPr>
          <a:xfrm>
            <a:off x="263302" y="1795689"/>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9" name="Rectangle 18"/>
          <p:cNvSpPr/>
          <p:nvPr/>
        </p:nvSpPr>
        <p:spPr>
          <a:xfrm>
            <a:off x="263302" y="5007940"/>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7" name="Rectangle 6"/>
          <p:cNvSpPr/>
          <p:nvPr/>
        </p:nvSpPr>
        <p:spPr>
          <a:xfrm>
            <a:off x="391975" y="2502650"/>
            <a:ext cx="8131997" cy="369332"/>
          </a:xfrm>
          <a:prstGeom prst="rect">
            <a:avLst/>
          </a:prstGeom>
        </p:spPr>
        <p:txBody>
          <a:bodyPr wrap="square">
            <a:spAutoFit/>
          </a:bodyPr>
          <a:lstStyle/>
          <a:p>
            <a:pPr marL="321749" indent="-285750" defTabSz="914377" fontAlgn="ctr">
              <a:buFontTx/>
              <a:buBlip>
                <a:blip r:embed="rId2"/>
              </a:buBlip>
              <a:defRPr/>
            </a:pPr>
            <a:r>
              <a:rPr lang="en-US" dirty="0">
                <a:solidFill>
                  <a:prstClr val="black"/>
                </a:solidFill>
                <a:latin typeface="Sakkal Majalla" panose="02000000000000000000" pitchFamily="2" charset="-78"/>
                <a:cs typeface="Sakkal Majalla" panose="02000000000000000000" pitchFamily="2" charset="-78"/>
              </a:rPr>
              <a:t>This indicator calculates the percentage of linkage Automated HR services through ESB and it includes: </a:t>
            </a:r>
          </a:p>
        </p:txBody>
      </p:sp>
    </p:spTree>
    <p:extLst>
      <p:ext uri="{BB962C8B-B14F-4D97-AF65-F5344CB8AC3E}">
        <p14:creationId xmlns:p14="http://schemas.microsoft.com/office/powerpoint/2010/main" val="41285979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2444" y="6384581"/>
            <a:ext cx="509432" cy="365125"/>
          </a:xfrm>
          <a:solidFill>
            <a:srgbClr val="B68A35"/>
          </a:solidFill>
        </p:spPr>
        <p:txBody>
          <a:bodyPr/>
          <a:lstStyle/>
          <a:p>
            <a:fld id="{56427F38-63A5-4D63-9399-D970397CA46A}" type="slidenum">
              <a:rPr lang="en-US" smtClean="0">
                <a:solidFill>
                  <a:prstClr val="white"/>
                </a:solidFill>
              </a:rPr>
              <a:pPr/>
              <a:t>9</a:t>
            </a:fld>
            <a:endParaRPr lang="en-US" dirty="0">
              <a:solidFill>
                <a:prstClr val="white"/>
              </a:solidFill>
            </a:endParaRPr>
          </a:p>
        </p:txBody>
      </p:sp>
      <p:sp>
        <p:nvSpPr>
          <p:cNvPr id="4" name="Rectangle 3"/>
          <p:cNvSpPr/>
          <p:nvPr/>
        </p:nvSpPr>
        <p:spPr>
          <a:xfrm>
            <a:off x="476514" y="2587760"/>
            <a:ext cx="10212947" cy="856325"/>
          </a:xfrm>
          <a:prstGeom prst="rect">
            <a:avLst/>
          </a:prstGeom>
          <a:solidFill>
            <a:schemeClr val="bg1"/>
          </a:solidFill>
          <a:ln>
            <a:solidFill>
              <a:schemeClr val="bg1">
                <a:lumMod val="6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dirty="0">
              <a:solidFill>
                <a:prstClr val="white"/>
              </a:solidFill>
            </a:endParaRPr>
          </a:p>
        </p:txBody>
      </p:sp>
      <p:sp>
        <p:nvSpPr>
          <p:cNvPr id="7" name="Round Same Side Corner Rectangle 6"/>
          <p:cNvSpPr/>
          <p:nvPr/>
        </p:nvSpPr>
        <p:spPr>
          <a:xfrm>
            <a:off x="3648753" y="585648"/>
            <a:ext cx="7452835" cy="423048"/>
          </a:xfrm>
          <a:prstGeom prst="round2SameRect">
            <a:avLst>
              <a:gd name="adj1" fmla="val 43334"/>
              <a:gd name="adj2" fmla="val 0"/>
            </a:avLst>
          </a:prstGeom>
          <a:solidFill>
            <a:srgbClr val="B68A3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3880174" y="617631"/>
            <a:ext cx="6447599" cy="400110"/>
          </a:xfrm>
          <a:prstGeom prst="rect">
            <a:avLst/>
          </a:prstGeom>
        </p:spPr>
        <p:txBody>
          <a:bodyPr wrap="none">
            <a:spAutoFit/>
          </a:bodyPr>
          <a:lstStyle/>
          <a:p>
            <a:pPr fontAlgn="base">
              <a:spcBef>
                <a:spcPct val="0"/>
              </a:spcBef>
              <a:spcAft>
                <a:spcPct val="0"/>
              </a:spcAft>
            </a:pP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percentage of employees data completion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in </a:t>
            </a:r>
            <a:r>
              <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the HR electronic </a:t>
            </a:r>
            <a:r>
              <a:rPr lang="en-US" sz="2000" b="1" dirty="0" smtClean="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system </a:t>
            </a:r>
            <a:endParaRPr lang="en-US" sz="2000" b="1" dirty="0">
              <a:solidFill>
                <a:schemeClr val="bg1"/>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15" name="Rectangle 14"/>
          <p:cNvSpPr/>
          <p:nvPr/>
        </p:nvSpPr>
        <p:spPr>
          <a:xfrm>
            <a:off x="476514" y="2613089"/>
            <a:ext cx="10090384" cy="830997"/>
          </a:xfrm>
          <a:prstGeom prst="rect">
            <a:avLst/>
          </a:prstGeom>
          <a:noFill/>
        </p:spPr>
        <p:txBody>
          <a:bodyPr wrap="square">
            <a:spAutoFit/>
          </a:bodyPr>
          <a:lstStyle/>
          <a:p>
            <a:pPr marL="285750" indent="-285750">
              <a:lnSpc>
                <a:spcPct val="120000"/>
              </a:lnSpc>
              <a:buFontTx/>
              <a:buBlip>
                <a:blip r:embed="rId2"/>
              </a:buBlip>
            </a:pPr>
            <a:r>
              <a:rPr lang="en-US" sz="2000" dirty="0">
                <a:solidFill>
                  <a:prstClr val="black"/>
                </a:solidFill>
                <a:latin typeface="Sakkal Majalla" panose="02000000000000000000" pitchFamily="2" charset="-78"/>
                <a:cs typeface="Sakkal Majalla" panose="02000000000000000000" pitchFamily="2" charset="-78"/>
              </a:rPr>
              <a:t>This </a:t>
            </a:r>
            <a:r>
              <a:rPr lang="en-US" sz="2000" dirty="0" smtClean="0">
                <a:solidFill>
                  <a:prstClr val="black"/>
                </a:solidFill>
                <a:latin typeface="Sakkal Majalla" panose="02000000000000000000" pitchFamily="2" charset="-78"/>
                <a:cs typeface="Sakkal Majalla" panose="02000000000000000000" pitchFamily="2" charset="-78"/>
              </a:rPr>
              <a:t>KPI </a:t>
            </a:r>
            <a:r>
              <a:rPr lang="en-US" sz="2000" dirty="0">
                <a:solidFill>
                  <a:prstClr val="black"/>
                </a:solidFill>
                <a:latin typeface="Sakkal Majalla" panose="02000000000000000000" pitchFamily="2" charset="-78"/>
                <a:cs typeface="Sakkal Majalla" panose="02000000000000000000" pitchFamily="2" charset="-78"/>
              </a:rPr>
              <a:t>calculates the completion percentage </a:t>
            </a:r>
            <a:r>
              <a:rPr lang="en-US" sz="2000" dirty="0" smtClean="0">
                <a:solidFill>
                  <a:prstClr val="black"/>
                </a:solidFill>
                <a:latin typeface="Sakkal Majalla" panose="02000000000000000000" pitchFamily="2" charset="-78"/>
                <a:cs typeface="Sakkal Majalla" panose="02000000000000000000" pitchFamily="2" charset="-78"/>
              </a:rPr>
              <a:t>of </a:t>
            </a:r>
            <a:r>
              <a:rPr lang="en-US" sz="2000" dirty="0">
                <a:solidFill>
                  <a:prstClr val="black"/>
                </a:solidFill>
                <a:latin typeface="Sakkal Majalla" panose="02000000000000000000" pitchFamily="2" charset="-78"/>
                <a:cs typeface="Sakkal Majalla" panose="02000000000000000000" pitchFamily="2" charset="-78"/>
              </a:rPr>
              <a:t>Employee Basic Database, Job </a:t>
            </a:r>
            <a:r>
              <a:rPr lang="en-US" sz="2000" dirty="0" smtClean="0">
                <a:solidFill>
                  <a:prstClr val="black"/>
                </a:solidFill>
                <a:latin typeface="Sakkal Majalla" panose="02000000000000000000" pitchFamily="2" charset="-78"/>
                <a:cs typeface="Sakkal Majalla" panose="02000000000000000000" pitchFamily="2" charset="-78"/>
              </a:rPr>
              <a:t>details </a:t>
            </a:r>
            <a:r>
              <a:rPr lang="en-US" sz="2000" dirty="0">
                <a:solidFill>
                  <a:prstClr val="black"/>
                </a:solidFill>
                <a:latin typeface="Sakkal Majalla" panose="02000000000000000000" pitchFamily="2" charset="-78"/>
                <a:cs typeface="Sakkal Majalla" panose="02000000000000000000" pitchFamily="2" charset="-78"/>
              </a:rPr>
              <a:t>and Dependent </a:t>
            </a:r>
            <a:r>
              <a:rPr lang="en-US" sz="2000" dirty="0" smtClean="0">
                <a:solidFill>
                  <a:prstClr val="black"/>
                </a:solidFill>
                <a:latin typeface="Sakkal Majalla" panose="02000000000000000000" pitchFamily="2" charset="-78"/>
                <a:cs typeface="Sakkal Majalla" panose="02000000000000000000" pitchFamily="2" charset="-78"/>
              </a:rPr>
              <a:t>details </a:t>
            </a:r>
            <a:r>
              <a:rPr lang="en-US" sz="2000" dirty="0">
                <a:solidFill>
                  <a:prstClr val="black"/>
                </a:solidFill>
                <a:latin typeface="Sakkal Majalla" panose="02000000000000000000" pitchFamily="2" charset="-78"/>
                <a:cs typeface="Sakkal Majalla" panose="02000000000000000000" pitchFamily="2" charset="-78"/>
              </a:rPr>
              <a:t>in </a:t>
            </a:r>
            <a:r>
              <a:rPr lang="en-US" sz="2000" dirty="0" smtClean="0">
                <a:solidFill>
                  <a:prstClr val="black"/>
                </a:solidFill>
                <a:latin typeface="Sakkal Majalla" panose="02000000000000000000" pitchFamily="2" charset="-78"/>
                <a:cs typeface="Sakkal Majalla" panose="02000000000000000000" pitchFamily="2" charset="-78"/>
              </a:rPr>
              <a:t>the HR Electronic system</a:t>
            </a:r>
            <a:endParaRPr lang="en-US" sz="2000" dirty="0">
              <a:solidFill>
                <a:prstClr val="black"/>
              </a:solidFill>
              <a:latin typeface="Sakkal Majalla" panose="02000000000000000000" pitchFamily="2" charset="-78"/>
              <a:cs typeface="Sakkal Majalla" panose="02000000000000000000" pitchFamily="2" charset="-78"/>
            </a:endParaRPr>
          </a:p>
        </p:txBody>
      </p:sp>
      <p:cxnSp>
        <p:nvCxnSpPr>
          <p:cNvPr id="31" name="Straight Connector 30"/>
          <p:cNvCxnSpPr/>
          <p:nvPr/>
        </p:nvCxnSpPr>
        <p:spPr>
          <a:xfrm flipH="1">
            <a:off x="0" y="1001874"/>
            <a:ext cx="12192000" cy="11441"/>
          </a:xfrm>
          <a:prstGeom prst="line">
            <a:avLst/>
          </a:prstGeom>
          <a:ln w="38100">
            <a:solidFill>
              <a:srgbClr val="B68A35"/>
            </a:solidFill>
          </a:ln>
          <a:effectLst/>
        </p:spPr>
        <p:style>
          <a:lnRef idx="1">
            <a:schemeClr val="accent1"/>
          </a:lnRef>
          <a:fillRef idx="0">
            <a:schemeClr val="accent1"/>
          </a:fillRef>
          <a:effectRef idx="0">
            <a:schemeClr val="accent1"/>
          </a:effectRef>
          <a:fontRef idx="minor">
            <a:schemeClr val="tx1"/>
          </a:fontRef>
        </p:style>
      </p:cxnSp>
      <p:graphicFrame>
        <p:nvGraphicFramePr>
          <p:cNvPr id="38" name="Content Placeholder 9"/>
          <p:cNvGraphicFramePr>
            <a:graphicFrameLocks/>
          </p:cNvGraphicFramePr>
          <p:nvPr>
            <p:extLst>
              <p:ext uri="{D42A27DB-BD31-4B8C-83A1-F6EECF244321}">
                <p14:modId xmlns:p14="http://schemas.microsoft.com/office/powerpoint/2010/main" val="3274121896"/>
              </p:ext>
            </p:extLst>
          </p:nvPr>
        </p:nvGraphicFramePr>
        <p:xfrm>
          <a:off x="1485764" y="4613711"/>
          <a:ext cx="8666845" cy="798852"/>
        </p:xfrm>
        <a:graphic>
          <a:graphicData uri="http://schemas.openxmlformats.org/drawingml/2006/table">
            <a:tbl>
              <a:tblPr firstRow="1" bandRow="1">
                <a:tableStyleId>{5C22544A-7EE6-4342-B048-85BDC9FD1C3A}</a:tableStyleId>
              </a:tblPr>
              <a:tblGrid>
                <a:gridCol w="4432268">
                  <a:extLst>
                    <a:ext uri="{9D8B030D-6E8A-4147-A177-3AD203B41FA5}">
                      <a16:colId xmlns="" xmlns:a16="http://schemas.microsoft.com/office/drawing/2014/main" val="20000"/>
                    </a:ext>
                  </a:extLst>
                </a:gridCol>
                <a:gridCol w="4234577">
                  <a:extLst>
                    <a:ext uri="{9D8B030D-6E8A-4147-A177-3AD203B41FA5}">
                      <a16:colId xmlns="" xmlns:a16="http://schemas.microsoft.com/office/drawing/2014/main" val="20001"/>
                    </a:ext>
                  </a:extLst>
                </a:gridCol>
              </a:tblGrid>
              <a:tr h="0">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Numerator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rgbClr val="B78A35"/>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tc>
                  <a:txBody>
                    <a:bodyPr/>
                    <a:lstStyle/>
                    <a:p>
                      <a:pPr algn="ctr"/>
                      <a:r>
                        <a:rPr lang="en-US" sz="1800" baseline="0" dirty="0">
                          <a:solidFill>
                            <a:schemeClr val="bg1"/>
                          </a:solidFill>
                          <a:latin typeface="Sakkal Majalla" panose="02000000000000000000" pitchFamily="2" charset="-78"/>
                          <a:cs typeface="Sakkal Majalla" panose="02000000000000000000" pitchFamily="2" charset="-78"/>
                        </a:rPr>
                        <a:t>Denominator</a:t>
                      </a:r>
                      <a:endParaRPr lang="en-US" sz="1800" dirty="0">
                        <a:solidFill>
                          <a:schemeClr val="bg1"/>
                        </a:solidFill>
                        <a:latin typeface="Sakkal Majalla" panose="02000000000000000000" pitchFamily="2" charset="-78"/>
                        <a:cs typeface="Sakkal Majalla" panose="02000000000000000000" pitchFamily="2" charset="-78"/>
                      </a:endParaRPr>
                    </a:p>
                  </a:txBody>
                  <a:tcPr>
                    <a:lnL w="12700" cap="flat" cmpd="sng" algn="ctr">
                      <a:solidFill>
                        <a:schemeClr val="bg1"/>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solidFill>
                      <a:srgbClr val="B78A35"/>
                    </a:solidFill>
                  </a:tcPr>
                </a:tc>
                <a:extLst>
                  <a:ext uri="{0D108BD9-81ED-4DB2-BD59-A6C34878D82A}">
                    <a16:rowId xmlns="" xmlns:a16="http://schemas.microsoft.com/office/drawing/2014/main" val="10000"/>
                  </a:ext>
                </a:extLst>
              </a:tr>
              <a:tr h="433092">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dirty="0">
                          <a:latin typeface="Sakkal Majalla" panose="02000000000000000000" pitchFamily="2" charset="-78"/>
                          <a:cs typeface="Sakkal Majalla" panose="02000000000000000000" pitchFamily="2" charset="-78"/>
                        </a:rPr>
                        <a:t>Number of completed </a:t>
                      </a:r>
                      <a:r>
                        <a:rPr lang="en-US" b="1" dirty="0" smtClean="0">
                          <a:latin typeface="Sakkal Majalla" panose="02000000000000000000" pitchFamily="2" charset="-78"/>
                          <a:cs typeface="Sakkal Majalla" panose="02000000000000000000" pitchFamily="2" charset="-78"/>
                        </a:rPr>
                        <a:t>fields</a:t>
                      </a:r>
                      <a:endParaRPr lang="en-US" sz="1800" b="1" kern="1200" dirty="0">
                        <a:solidFill>
                          <a:schemeClr val="dk1"/>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en-US" b="1" dirty="0">
                          <a:latin typeface="Sakkal Majalla" panose="02000000000000000000" pitchFamily="2" charset="-78"/>
                          <a:cs typeface="Sakkal Majalla" panose="02000000000000000000" pitchFamily="2" charset="-78"/>
                        </a:rPr>
                        <a:t>Total Number of </a:t>
                      </a:r>
                      <a:r>
                        <a:rPr lang="en-US" b="1" dirty="0" smtClean="0">
                          <a:latin typeface="Sakkal Majalla" panose="02000000000000000000" pitchFamily="2" charset="-78"/>
                          <a:cs typeface="Sakkal Majalla" panose="02000000000000000000" pitchFamily="2" charset="-78"/>
                        </a:rPr>
                        <a:t>required</a:t>
                      </a:r>
                      <a:r>
                        <a:rPr lang="en-US" b="1" baseline="0" dirty="0" smtClean="0">
                          <a:latin typeface="Sakkal Majalla" panose="02000000000000000000" pitchFamily="2" charset="-78"/>
                          <a:cs typeface="Sakkal Majalla" panose="02000000000000000000" pitchFamily="2" charset="-78"/>
                        </a:rPr>
                        <a:t> fields</a:t>
                      </a:r>
                      <a:r>
                        <a:rPr lang="en-US" b="1" baseline="0" dirty="0" smtClean="0">
                          <a:solidFill>
                            <a:srgbClr val="C00000"/>
                          </a:solidFill>
                          <a:latin typeface="Sakkal Majalla" panose="02000000000000000000" pitchFamily="2" charset="-78"/>
                          <a:cs typeface="Sakkal Majalla" panose="02000000000000000000" pitchFamily="2" charset="-78"/>
                        </a:rPr>
                        <a:t>*</a:t>
                      </a:r>
                      <a:endParaRPr lang="en-US" sz="1800" b="1" kern="1200" dirty="0">
                        <a:solidFill>
                          <a:srgbClr val="C00000"/>
                        </a:solidFill>
                        <a:latin typeface="Sakkal Majalla" panose="02000000000000000000" pitchFamily="2" charset="-78"/>
                        <a:ea typeface="+mn-ea"/>
                        <a:cs typeface="Sakkal Majalla" panose="02000000000000000000" pitchFamily="2" charset="-78"/>
                      </a:endParaRPr>
                    </a:p>
                  </a:txBody>
                  <a:tcPr anchor="ctr">
                    <a:lnL w="12700" cap="flat" cmpd="sng" algn="ctr">
                      <a:solidFill>
                        <a:srgbClr val="B78A35"/>
                      </a:solidFill>
                      <a:prstDash val="solid"/>
                      <a:round/>
                      <a:headEnd type="none" w="med" len="med"/>
                      <a:tailEnd type="none" w="med" len="med"/>
                    </a:lnL>
                    <a:lnR w="12700" cap="flat" cmpd="sng" algn="ctr">
                      <a:solidFill>
                        <a:srgbClr val="B78A35"/>
                      </a:solidFill>
                      <a:prstDash val="solid"/>
                      <a:round/>
                      <a:headEnd type="none" w="med" len="med"/>
                      <a:tailEnd type="none" w="med" len="med"/>
                    </a:lnR>
                    <a:lnT w="12700" cap="flat" cmpd="sng" algn="ctr">
                      <a:solidFill>
                        <a:srgbClr val="B78A35"/>
                      </a:solidFill>
                      <a:prstDash val="solid"/>
                      <a:round/>
                      <a:headEnd type="none" w="med" len="med"/>
                      <a:tailEnd type="none" w="med" len="med"/>
                    </a:lnT>
                    <a:lnB w="12700" cap="flat" cmpd="sng" algn="ctr">
                      <a:solidFill>
                        <a:srgbClr val="B78A35"/>
                      </a:solidFill>
                      <a:prstDash val="solid"/>
                      <a:round/>
                      <a:headEnd type="none" w="med" len="med"/>
                      <a:tailEnd type="none" w="med" len="med"/>
                    </a:lnB>
                    <a:noFill/>
                  </a:tcPr>
                </a:tc>
                <a:extLst>
                  <a:ext uri="{0D108BD9-81ED-4DB2-BD59-A6C34878D82A}">
                    <a16:rowId xmlns="" xmlns:a16="http://schemas.microsoft.com/office/drawing/2014/main" val="10001"/>
                  </a:ext>
                </a:extLst>
              </a:tr>
            </a:tbl>
          </a:graphicData>
        </a:graphic>
      </p:graphicFrame>
      <p:sp>
        <p:nvSpPr>
          <p:cNvPr id="3" name="TextBox 2"/>
          <p:cNvSpPr txBox="1"/>
          <p:nvPr/>
        </p:nvSpPr>
        <p:spPr>
          <a:xfrm>
            <a:off x="154546" y="5799806"/>
            <a:ext cx="11723213" cy="523220"/>
          </a:xfrm>
          <a:prstGeom prst="rect">
            <a:avLst/>
          </a:prstGeom>
          <a:noFill/>
        </p:spPr>
        <p:txBody>
          <a:bodyPr wrap="square" rtlCol="0">
            <a:spAutoFit/>
          </a:bodyPr>
          <a:lstStyle/>
          <a:p>
            <a:r>
              <a:rPr lang="en-US" sz="1400" b="1" dirty="0" smtClean="0">
                <a:solidFill>
                  <a:srgbClr val="FF0000"/>
                </a:solidFill>
              </a:rPr>
              <a:t>*</a:t>
            </a:r>
            <a:r>
              <a:rPr lang="en-US" sz="1400" dirty="0" smtClean="0"/>
              <a:t>The </a:t>
            </a:r>
            <a:r>
              <a:rPr lang="en-US" sz="1400" dirty="0"/>
              <a:t>total number of required </a:t>
            </a:r>
            <a:r>
              <a:rPr lang="en-US" sz="1400" dirty="0" smtClean="0"/>
              <a:t>fields for </a:t>
            </a:r>
            <a:r>
              <a:rPr lang="en-US" sz="1400" dirty="0"/>
              <a:t>the federal entities </a:t>
            </a:r>
            <a:r>
              <a:rPr lang="en-US" sz="1400" dirty="0" smtClean="0"/>
              <a:t>using </a:t>
            </a:r>
            <a:r>
              <a:rPr lang="en-US" sz="1400" b="1" dirty="0" smtClean="0"/>
              <a:t>Bayanati system </a:t>
            </a:r>
            <a:r>
              <a:rPr lang="en-US" sz="1400" b="1" dirty="0"/>
              <a:t>is </a:t>
            </a:r>
            <a:r>
              <a:rPr lang="en-US" sz="1400" b="1" dirty="0" smtClean="0"/>
              <a:t>41 </a:t>
            </a:r>
            <a:r>
              <a:rPr lang="en-US" sz="1400" b="1" dirty="0"/>
              <a:t>fields </a:t>
            </a:r>
            <a:r>
              <a:rPr lang="en-US" sz="1400" dirty="0"/>
              <a:t>as shown in slide </a:t>
            </a:r>
            <a:r>
              <a:rPr lang="en-US" sz="1400" dirty="0" smtClean="0"/>
              <a:t>10</a:t>
            </a:r>
          </a:p>
          <a:p>
            <a:r>
              <a:rPr lang="en-US" sz="1400" dirty="0" smtClean="0"/>
              <a:t> The </a:t>
            </a:r>
            <a:r>
              <a:rPr lang="en-US" sz="1400" dirty="0"/>
              <a:t>total number </a:t>
            </a:r>
            <a:r>
              <a:rPr lang="en-US" sz="1400" dirty="0" smtClean="0"/>
              <a:t>of </a:t>
            </a:r>
            <a:r>
              <a:rPr lang="en-US" sz="1400" dirty="0"/>
              <a:t>required</a:t>
            </a:r>
            <a:r>
              <a:rPr lang="en-US" sz="1400" dirty="0" smtClean="0"/>
              <a:t> </a:t>
            </a:r>
            <a:r>
              <a:rPr lang="en-US" sz="1400" dirty="0"/>
              <a:t>fields </a:t>
            </a:r>
            <a:r>
              <a:rPr lang="en-US" sz="1400" dirty="0" smtClean="0"/>
              <a:t>for </a:t>
            </a:r>
            <a:r>
              <a:rPr lang="en-US" sz="1400" dirty="0"/>
              <a:t>the federal </a:t>
            </a:r>
            <a:r>
              <a:rPr lang="en-US" sz="1400" b="1" dirty="0" smtClean="0"/>
              <a:t>entities integrated through </a:t>
            </a:r>
            <a:r>
              <a:rPr lang="en-US" sz="1400" b="1" dirty="0"/>
              <a:t>the </a:t>
            </a:r>
            <a:r>
              <a:rPr lang="en-US" sz="1400" b="1" dirty="0" smtClean="0"/>
              <a:t>Enterprise Services Bus (ESB) is 40 </a:t>
            </a:r>
            <a:r>
              <a:rPr lang="en-US" sz="1400" b="1" dirty="0"/>
              <a:t>fields </a:t>
            </a:r>
            <a:r>
              <a:rPr lang="en-US" sz="1400" dirty="0"/>
              <a:t>as shown in slide </a:t>
            </a:r>
            <a:r>
              <a:rPr lang="en-US" sz="1400" dirty="0" smtClean="0"/>
              <a:t>11</a:t>
            </a:r>
            <a:endParaRPr lang="en-US" sz="1400" dirty="0">
              <a:solidFill>
                <a:srgbClr val="FF0000"/>
              </a:solidFill>
              <a:latin typeface="Sakkal Majalla" panose="02000000000000000000" pitchFamily="2" charset="-78"/>
              <a:cs typeface="Sakkal Majalla" panose="02000000000000000000" pitchFamily="2" charset="-78"/>
            </a:endParaRPr>
          </a:p>
        </p:txBody>
      </p:sp>
      <p:graphicFrame>
        <p:nvGraphicFramePr>
          <p:cNvPr id="16" name="Table 15"/>
          <p:cNvGraphicFramePr>
            <a:graphicFrameLocks noGrp="1"/>
          </p:cNvGraphicFramePr>
          <p:nvPr>
            <p:extLst>
              <p:ext uri="{D42A27DB-BD31-4B8C-83A1-F6EECF244321}">
                <p14:modId xmlns:p14="http://schemas.microsoft.com/office/powerpoint/2010/main" val="227361347"/>
              </p:ext>
            </p:extLst>
          </p:nvPr>
        </p:nvGraphicFramePr>
        <p:xfrm>
          <a:off x="10929721" y="1156654"/>
          <a:ext cx="948038" cy="1094709"/>
        </p:xfrm>
        <a:graphic>
          <a:graphicData uri="http://schemas.openxmlformats.org/drawingml/2006/table">
            <a:tbl>
              <a:tblPr firstRow="1" bandRow="1">
                <a:tableStyleId>{5C22544A-7EE6-4342-B048-85BDC9FD1C3A}</a:tableStyleId>
              </a:tblPr>
              <a:tblGrid>
                <a:gridCol w="948038">
                  <a:extLst>
                    <a:ext uri="{9D8B030D-6E8A-4147-A177-3AD203B41FA5}">
                      <a16:colId xmlns="" xmlns:a16="http://schemas.microsoft.com/office/drawing/2014/main" val="20000"/>
                    </a:ext>
                  </a:extLst>
                </a:gridCol>
              </a:tblGrid>
              <a:tr h="685656">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Period</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4090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Annually</a:t>
                      </a:r>
                      <a:endParaRPr lang="ar-AE"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429334102"/>
              </p:ext>
            </p:extLst>
          </p:nvPr>
        </p:nvGraphicFramePr>
        <p:xfrm>
          <a:off x="9853754" y="1154083"/>
          <a:ext cx="948039" cy="1097280"/>
        </p:xfrm>
        <a:graphic>
          <a:graphicData uri="http://schemas.openxmlformats.org/drawingml/2006/table">
            <a:tbl>
              <a:tblPr firstRow="1" bandRow="1">
                <a:tableStyleId>{5C22544A-7EE6-4342-B048-85BDC9FD1C3A}</a:tableStyleId>
              </a:tblPr>
              <a:tblGrid>
                <a:gridCol w="948039">
                  <a:extLst>
                    <a:ext uri="{9D8B030D-6E8A-4147-A177-3AD203B41FA5}">
                      <a16:colId xmlns="" xmlns:a16="http://schemas.microsoft.com/office/drawing/2014/main" val="20000"/>
                    </a:ext>
                  </a:extLst>
                </a:gridCol>
              </a:tblGrid>
              <a:tr h="421525">
                <a:tc>
                  <a:txBody>
                    <a:bodyPr/>
                    <a:lstStyle/>
                    <a:p>
                      <a:pPr marL="0" algn="ctr" defTabSz="914400" rtl="1" eaLnBrk="1" latinLnBrk="0" hangingPunct="1"/>
                      <a:r>
                        <a:rPr lang="en-US" sz="1400" b="1" kern="1200" dirty="0">
                          <a:solidFill>
                            <a:schemeClr val="bg1"/>
                          </a:solidFill>
                          <a:latin typeface="Sakkal Majalla" panose="02000000000000000000" pitchFamily="2" charset="-78"/>
                          <a:ea typeface="+mn-ea"/>
                          <a:cs typeface="Sakkal Majalla" panose="02000000000000000000" pitchFamily="2" charset="-78"/>
                        </a:rPr>
                        <a:t>Calculation type</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5122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Increase </a:t>
                      </a:r>
                      <a:r>
                        <a:rPr lang="en-US" sz="1600" b="1" u="none" strike="noStrike" kern="1200" dirty="0" smtClean="0">
                          <a:solidFill>
                            <a:schemeClr val="dk1"/>
                          </a:solidFill>
                          <a:effectLst/>
                          <a:latin typeface="Sakkal Majalla" panose="02000000000000000000" pitchFamily="2" charset="-78"/>
                          <a:ea typeface="+mn-ea"/>
                          <a:cs typeface="Sakkal Majalla" panose="02000000000000000000" pitchFamily="2" charset="-78"/>
                        </a:rPr>
                        <a:t>is better</a:t>
                      </a:r>
                      <a:endPar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endParaRP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1497795819"/>
              </p:ext>
            </p:extLst>
          </p:nvPr>
        </p:nvGraphicFramePr>
        <p:xfrm>
          <a:off x="8731284" y="1155792"/>
          <a:ext cx="989824" cy="1095571"/>
        </p:xfrm>
        <a:graphic>
          <a:graphicData uri="http://schemas.openxmlformats.org/drawingml/2006/table">
            <a:tbl>
              <a:tblPr firstRow="1" bandRow="1">
                <a:tableStyleId>{5C22544A-7EE6-4342-B048-85BDC9FD1C3A}</a:tableStyleId>
              </a:tblPr>
              <a:tblGrid>
                <a:gridCol w="989824">
                  <a:extLst>
                    <a:ext uri="{9D8B030D-6E8A-4147-A177-3AD203B41FA5}">
                      <a16:colId xmlns="" xmlns:a16="http://schemas.microsoft.com/office/drawing/2014/main" val="20000"/>
                    </a:ext>
                  </a:extLst>
                </a:gridCol>
              </a:tblGrid>
              <a:tr h="542459">
                <a:tc>
                  <a:txBody>
                    <a:bodyPr/>
                    <a:lstStyle/>
                    <a:p>
                      <a:pPr algn="ctr" rtl="1"/>
                      <a:r>
                        <a:rPr lang="en-US" sz="1400" b="1" dirty="0">
                          <a:solidFill>
                            <a:schemeClr val="bg1"/>
                          </a:solidFill>
                          <a:latin typeface="Sakkal Majalla" panose="02000000000000000000" pitchFamily="2" charset="-78"/>
                          <a:cs typeface="Sakkal Majalla" panose="02000000000000000000" pitchFamily="2" charset="-78"/>
                        </a:rPr>
                        <a:t>Calculation Unit</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B78A35"/>
                    </a:solidFill>
                  </a:tcPr>
                </a:tc>
                <a:extLst>
                  <a:ext uri="{0D108BD9-81ED-4DB2-BD59-A6C34878D82A}">
                    <a16:rowId xmlns="" xmlns:a16="http://schemas.microsoft.com/office/drawing/2014/main" val="10000"/>
                  </a:ext>
                </a:extLst>
              </a:tr>
              <a:tr h="553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kern="1200" dirty="0">
                          <a:solidFill>
                            <a:schemeClr val="dk1"/>
                          </a:solidFill>
                          <a:effectLst/>
                          <a:latin typeface="Sakkal Majalla" panose="02000000000000000000" pitchFamily="2" charset="-78"/>
                          <a:ea typeface="+mn-ea"/>
                          <a:cs typeface="Sakkal Majalla" panose="02000000000000000000" pitchFamily="2" charset="-78"/>
                        </a:rPr>
                        <a:t>Percentage </a:t>
                      </a:r>
                    </a:p>
                  </a:txBody>
                  <a:tcPr anchor="ctr">
                    <a:lnL w="6350" cap="flat" cmpd="sng" algn="ctr">
                      <a:solidFill>
                        <a:srgbClr val="B68A35"/>
                      </a:solidFill>
                      <a:prstDash val="solid"/>
                      <a:round/>
                      <a:headEnd type="none" w="med" len="med"/>
                      <a:tailEnd type="none" w="med" len="med"/>
                    </a:lnL>
                    <a:lnR w="6350" cap="flat" cmpd="sng" algn="ctr">
                      <a:solidFill>
                        <a:srgbClr val="B68A35"/>
                      </a:solidFill>
                      <a:prstDash val="solid"/>
                      <a:round/>
                      <a:headEnd type="none" w="med" len="med"/>
                      <a:tailEnd type="none" w="med" len="med"/>
                    </a:lnR>
                    <a:lnT w="6350" cap="flat" cmpd="sng" algn="ctr">
                      <a:solidFill>
                        <a:srgbClr val="B68A35"/>
                      </a:solidFill>
                      <a:prstDash val="solid"/>
                      <a:round/>
                      <a:headEnd type="none" w="med" len="med"/>
                      <a:tailEnd type="none" w="med" len="med"/>
                    </a:lnT>
                    <a:lnB w="6350" cap="flat" cmpd="sng" algn="ctr">
                      <a:solidFill>
                        <a:srgbClr val="B68A35"/>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 xmlns:a16="http://schemas.microsoft.com/office/drawing/2014/main" val="10001"/>
                  </a:ext>
                </a:extLst>
              </a:tr>
            </a:tbl>
          </a:graphicData>
        </a:graphic>
      </p:graphicFrame>
      <p:sp>
        <p:nvSpPr>
          <p:cNvPr id="19" name="Rectangle 18"/>
          <p:cNvSpPr/>
          <p:nvPr/>
        </p:nvSpPr>
        <p:spPr>
          <a:xfrm>
            <a:off x="263302" y="1795689"/>
            <a:ext cx="3385451" cy="473206"/>
          </a:xfrm>
          <a:prstGeom prst="rect">
            <a:avLst/>
          </a:prstGeom>
        </p:spPr>
        <p:txBody>
          <a:bodyPr wrap="squar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Description of the Indicator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
        <p:nvSpPr>
          <p:cNvPr id="20" name="Rectangle 19"/>
          <p:cNvSpPr/>
          <p:nvPr/>
        </p:nvSpPr>
        <p:spPr>
          <a:xfrm>
            <a:off x="476514" y="3789446"/>
            <a:ext cx="2018501" cy="473206"/>
          </a:xfrm>
          <a:prstGeom prst="rect">
            <a:avLst/>
          </a:prstGeom>
        </p:spPr>
        <p:txBody>
          <a:bodyPr wrap="none">
            <a:spAutoFit/>
          </a:bodyPr>
          <a:lstStyle/>
          <a:p>
            <a:pPr>
              <a:lnSpc>
                <a:spcPct val="150000"/>
              </a:lnSpc>
            </a:pPr>
            <a:r>
              <a:rPr lang="en-US" b="1" dirty="0" smtClean="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Method of Calculation : </a:t>
            </a:r>
            <a:endParaRPr lang="en-US" b="1" dirty="0">
              <a:solidFill>
                <a:srgbClr val="C00000"/>
              </a:solidFill>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153569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13847</TotalTime>
  <Words>7090</Words>
  <Application>Microsoft Office PowerPoint</Application>
  <PresentationFormat>Widescreen</PresentationFormat>
  <Paragraphs>1145</Paragraphs>
  <Slides>55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64" baseType="lpstr">
      <vt:lpstr>Arial</vt:lpstr>
      <vt:lpstr>Calibri</vt:lpstr>
      <vt:lpstr>Open Sans</vt:lpstr>
      <vt:lpstr>Sakkal Majalla</vt:lpstr>
      <vt:lpstr>Tahoma</vt:lpstr>
      <vt:lpstr>Times New Roman</vt:lpstr>
      <vt:lpstr>Wingdings</vt:lpstr>
      <vt:lpstr>نسق Office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FAHR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Zayed M. Al Baadani</dc:creator>
  <cp:lastModifiedBy>Amal I. Mohammad</cp:lastModifiedBy>
  <cp:revision>1792</cp:revision>
  <cp:lastPrinted>2018-12-06T06:18:46Z</cp:lastPrinted>
  <dcterms:created xsi:type="dcterms:W3CDTF">2017-07-02T10:33:30Z</dcterms:created>
  <dcterms:modified xsi:type="dcterms:W3CDTF">2020-08-25T07:52:38Z</dcterms:modified>
</cp:coreProperties>
</file>