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7" r:id="rId2"/>
    <p:sldId id="257" r:id="rId3"/>
    <p:sldId id="414" r:id="rId4"/>
    <p:sldId id="444" r:id="rId5"/>
    <p:sldId id="445" r:id="rId6"/>
    <p:sldId id="446" r:id="rId7"/>
    <p:sldId id="447" r:id="rId8"/>
    <p:sldId id="449" r:id="rId9"/>
    <p:sldId id="448" r:id="rId10"/>
    <p:sldId id="450" r:id="rId11"/>
    <p:sldId id="451" r:id="rId12"/>
    <p:sldId id="452" r:id="rId13"/>
    <p:sldId id="459" r:id="rId14"/>
    <p:sldId id="458" r:id="rId15"/>
    <p:sldId id="45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DD0A2-C93E-4153-BCA7-1CDB83D833AE}" type="doc">
      <dgm:prSet loTypeId="urn:microsoft.com/office/officeart/2005/8/layout/vList2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969A85F-8D27-468D-BE61-3FD25D2D433E}">
      <dgm:prSet/>
      <dgm:spPr/>
      <dgm:t>
        <a:bodyPr/>
        <a:lstStyle/>
        <a:p>
          <a:r>
            <a:rPr lang="en-GB"/>
            <a:t>What “Leadership” is – and what it isn’t!</a:t>
          </a:r>
          <a:endParaRPr lang="en-US"/>
        </a:p>
      </dgm:t>
    </dgm:pt>
    <dgm:pt modelId="{A18EE2E2-5AB3-48D1-8460-E98E3597804C}" type="parTrans" cxnId="{F959333A-798C-4298-A523-B27565F26960}">
      <dgm:prSet/>
      <dgm:spPr/>
      <dgm:t>
        <a:bodyPr/>
        <a:lstStyle/>
        <a:p>
          <a:endParaRPr lang="en-US"/>
        </a:p>
      </dgm:t>
    </dgm:pt>
    <dgm:pt modelId="{53A8F25B-9979-4770-9FC7-6A6A105A34B7}" type="sibTrans" cxnId="{F959333A-798C-4298-A523-B27565F26960}">
      <dgm:prSet/>
      <dgm:spPr/>
      <dgm:t>
        <a:bodyPr/>
        <a:lstStyle/>
        <a:p>
          <a:endParaRPr lang="en-US"/>
        </a:p>
      </dgm:t>
    </dgm:pt>
    <dgm:pt modelId="{66BDB42A-CEBB-4708-8979-38617ABDF8C2}">
      <dgm:prSet/>
      <dgm:spPr/>
      <dgm:t>
        <a:bodyPr/>
        <a:lstStyle/>
        <a:p>
          <a:r>
            <a:rPr lang="en-GB"/>
            <a:t>What does “leading” really mean?</a:t>
          </a:r>
          <a:endParaRPr lang="en-US"/>
        </a:p>
      </dgm:t>
    </dgm:pt>
    <dgm:pt modelId="{41A4CBE0-ACB4-46C9-A1C8-5DF8B4EB9601}" type="parTrans" cxnId="{EAA0196B-5252-4525-9734-068290A4871C}">
      <dgm:prSet/>
      <dgm:spPr/>
      <dgm:t>
        <a:bodyPr/>
        <a:lstStyle/>
        <a:p>
          <a:endParaRPr lang="en-US"/>
        </a:p>
      </dgm:t>
    </dgm:pt>
    <dgm:pt modelId="{43414EC5-9C50-483F-9C80-5764DC8BB1D1}" type="sibTrans" cxnId="{EAA0196B-5252-4525-9734-068290A4871C}">
      <dgm:prSet/>
      <dgm:spPr/>
      <dgm:t>
        <a:bodyPr/>
        <a:lstStyle/>
        <a:p>
          <a:endParaRPr lang="en-US"/>
        </a:p>
      </dgm:t>
    </dgm:pt>
    <dgm:pt modelId="{7ACE1FA3-9966-4813-8E82-DA7999BC754A}">
      <dgm:prSet/>
      <dgm:spPr/>
      <dgm:t>
        <a:bodyPr/>
        <a:lstStyle/>
        <a:p>
          <a:r>
            <a:rPr lang="en-GB" dirty="0"/>
            <a:t>Why Leadership is important in the Organisation</a:t>
          </a:r>
          <a:endParaRPr lang="en-US" dirty="0"/>
        </a:p>
      </dgm:t>
    </dgm:pt>
    <dgm:pt modelId="{A7C4C170-7766-4BA4-9C74-3BEA845C353E}" type="parTrans" cxnId="{33A33C35-E161-44DA-9F61-00ED6DD66430}">
      <dgm:prSet/>
      <dgm:spPr/>
      <dgm:t>
        <a:bodyPr/>
        <a:lstStyle/>
        <a:p>
          <a:endParaRPr lang="en-US"/>
        </a:p>
      </dgm:t>
    </dgm:pt>
    <dgm:pt modelId="{B2E9DAE3-9D08-4896-970D-F445E1717B2C}" type="sibTrans" cxnId="{33A33C35-E161-44DA-9F61-00ED6DD66430}">
      <dgm:prSet/>
      <dgm:spPr/>
      <dgm:t>
        <a:bodyPr/>
        <a:lstStyle/>
        <a:p>
          <a:endParaRPr lang="en-US"/>
        </a:p>
      </dgm:t>
    </dgm:pt>
    <dgm:pt modelId="{FFF695D9-DC18-4492-ACBA-9688504ADBDE}">
      <dgm:prSet/>
      <dgm:spPr/>
      <dgm:t>
        <a:bodyPr/>
        <a:lstStyle/>
        <a:p>
          <a:r>
            <a:rPr lang="en-GB" dirty="0"/>
            <a:t>Understanding where HR fits into the overall Leadership picture</a:t>
          </a:r>
          <a:endParaRPr lang="en-US" dirty="0"/>
        </a:p>
      </dgm:t>
    </dgm:pt>
    <dgm:pt modelId="{5EC6D80C-6D84-4F5C-BE1B-07DD324B166E}" type="parTrans" cxnId="{FA606A6A-2C70-41F4-BC9F-4609D2BEA951}">
      <dgm:prSet/>
      <dgm:spPr/>
      <dgm:t>
        <a:bodyPr/>
        <a:lstStyle/>
        <a:p>
          <a:endParaRPr lang="en-US"/>
        </a:p>
      </dgm:t>
    </dgm:pt>
    <dgm:pt modelId="{58446DCC-94A3-4A91-BAC3-56F977DC5B35}" type="sibTrans" cxnId="{FA606A6A-2C70-41F4-BC9F-4609D2BEA951}">
      <dgm:prSet/>
      <dgm:spPr/>
      <dgm:t>
        <a:bodyPr/>
        <a:lstStyle/>
        <a:p>
          <a:endParaRPr lang="en-US"/>
        </a:p>
      </dgm:t>
    </dgm:pt>
    <dgm:pt modelId="{1F7269D3-1B81-493B-94DC-44EDCD36F641}">
      <dgm:prSet/>
      <dgm:spPr/>
      <dgm:t>
        <a:bodyPr/>
        <a:lstStyle/>
        <a:p>
          <a:r>
            <a:rPr lang="en-GB"/>
            <a:t>Leadership in the HR function.</a:t>
          </a:r>
          <a:endParaRPr lang="en-US"/>
        </a:p>
      </dgm:t>
    </dgm:pt>
    <dgm:pt modelId="{06D2962B-2C85-457A-81A1-85875048BCA5}" type="parTrans" cxnId="{7651F10D-FCC6-4F21-9A72-031109DCCC25}">
      <dgm:prSet/>
      <dgm:spPr/>
      <dgm:t>
        <a:bodyPr/>
        <a:lstStyle/>
        <a:p>
          <a:endParaRPr lang="en-US"/>
        </a:p>
      </dgm:t>
    </dgm:pt>
    <dgm:pt modelId="{0BA9B3BA-E1C2-414B-8B31-E8DA66A661A1}" type="sibTrans" cxnId="{7651F10D-FCC6-4F21-9A72-031109DCCC25}">
      <dgm:prSet/>
      <dgm:spPr/>
      <dgm:t>
        <a:bodyPr/>
        <a:lstStyle/>
        <a:p>
          <a:endParaRPr lang="en-US"/>
        </a:p>
      </dgm:t>
    </dgm:pt>
    <dgm:pt modelId="{44CBB356-5452-49BB-88A4-B0FD1436B08E}" type="pres">
      <dgm:prSet presAssocID="{B6CDD0A2-C93E-4153-BCA7-1CDB83D833AE}" presName="linear" presStyleCnt="0">
        <dgm:presLayoutVars>
          <dgm:animLvl val="lvl"/>
          <dgm:resizeHandles val="exact"/>
        </dgm:presLayoutVars>
      </dgm:prSet>
      <dgm:spPr/>
    </dgm:pt>
    <dgm:pt modelId="{900E08D1-2DCC-478A-82C0-961565EE24EF}" type="pres">
      <dgm:prSet presAssocID="{2969A85F-8D27-468D-BE61-3FD25D2D433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65E86D2-01D1-4FA7-B8D6-80E41F876ECD}" type="pres">
      <dgm:prSet presAssocID="{53A8F25B-9979-4770-9FC7-6A6A105A34B7}" presName="spacer" presStyleCnt="0"/>
      <dgm:spPr/>
    </dgm:pt>
    <dgm:pt modelId="{E939615F-7922-45CE-A92F-5262DF280679}" type="pres">
      <dgm:prSet presAssocID="{66BDB42A-CEBB-4708-8979-38617ABDF8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99416C6-BFE6-4A3F-ACCF-445229B57909}" type="pres">
      <dgm:prSet presAssocID="{43414EC5-9C50-483F-9C80-5764DC8BB1D1}" presName="spacer" presStyleCnt="0"/>
      <dgm:spPr/>
    </dgm:pt>
    <dgm:pt modelId="{9C7D7AD3-8F38-4E1B-BBB1-6644F005F692}" type="pres">
      <dgm:prSet presAssocID="{7ACE1FA3-9966-4813-8E82-DA7999BC754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A683C4F-9C3C-4320-870C-A429BFC52026}" type="pres">
      <dgm:prSet presAssocID="{B2E9DAE3-9D08-4896-970D-F445E1717B2C}" presName="spacer" presStyleCnt="0"/>
      <dgm:spPr/>
    </dgm:pt>
    <dgm:pt modelId="{D23BD136-96A4-46AD-AF84-D2D57F211123}" type="pres">
      <dgm:prSet presAssocID="{FFF695D9-DC18-4492-ACBA-9688504ADBD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B24A73C-350F-42A3-ABB7-579FE28351E4}" type="pres">
      <dgm:prSet presAssocID="{58446DCC-94A3-4A91-BAC3-56F977DC5B35}" presName="spacer" presStyleCnt="0"/>
      <dgm:spPr/>
    </dgm:pt>
    <dgm:pt modelId="{B48B268D-0D4C-4AE7-8493-EBA807655784}" type="pres">
      <dgm:prSet presAssocID="{1F7269D3-1B81-493B-94DC-44EDCD36F64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651F10D-FCC6-4F21-9A72-031109DCCC25}" srcId="{B6CDD0A2-C93E-4153-BCA7-1CDB83D833AE}" destId="{1F7269D3-1B81-493B-94DC-44EDCD36F641}" srcOrd="4" destOrd="0" parTransId="{06D2962B-2C85-457A-81A1-85875048BCA5}" sibTransId="{0BA9B3BA-E1C2-414B-8B31-E8DA66A661A1}"/>
    <dgm:cxn modelId="{C694C426-54CF-400A-9735-E148DB7B7D38}" type="presOf" srcId="{B6CDD0A2-C93E-4153-BCA7-1CDB83D833AE}" destId="{44CBB356-5452-49BB-88A4-B0FD1436B08E}" srcOrd="0" destOrd="0" presId="urn:microsoft.com/office/officeart/2005/8/layout/vList2"/>
    <dgm:cxn modelId="{33A33C35-E161-44DA-9F61-00ED6DD66430}" srcId="{B6CDD0A2-C93E-4153-BCA7-1CDB83D833AE}" destId="{7ACE1FA3-9966-4813-8E82-DA7999BC754A}" srcOrd="2" destOrd="0" parTransId="{A7C4C170-7766-4BA4-9C74-3BEA845C353E}" sibTransId="{B2E9DAE3-9D08-4896-970D-F445E1717B2C}"/>
    <dgm:cxn modelId="{F959333A-798C-4298-A523-B27565F26960}" srcId="{B6CDD0A2-C93E-4153-BCA7-1CDB83D833AE}" destId="{2969A85F-8D27-468D-BE61-3FD25D2D433E}" srcOrd="0" destOrd="0" parTransId="{A18EE2E2-5AB3-48D1-8460-E98E3597804C}" sibTransId="{53A8F25B-9979-4770-9FC7-6A6A105A34B7}"/>
    <dgm:cxn modelId="{FA606A6A-2C70-41F4-BC9F-4609D2BEA951}" srcId="{B6CDD0A2-C93E-4153-BCA7-1CDB83D833AE}" destId="{FFF695D9-DC18-4492-ACBA-9688504ADBDE}" srcOrd="3" destOrd="0" parTransId="{5EC6D80C-6D84-4F5C-BE1B-07DD324B166E}" sibTransId="{58446DCC-94A3-4A91-BAC3-56F977DC5B35}"/>
    <dgm:cxn modelId="{EAA0196B-5252-4525-9734-068290A4871C}" srcId="{B6CDD0A2-C93E-4153-BCA7-1CDB83D833AE}" destId="{66BDB42A-CEBB-4708-8979-38617ABDF8C2}" srcOrd="1" destOrd="0" parTransId="{41A4CBE0-ACB4-46C9-A1C8-5DF8B4EB9601}" sibTransId="{43414EC5-9C50-483F-9C80-5764DC8BB1D1}"/>
    <dgm:cxn modelId="{E614704B-B50E-4ECB-931A-870684A4ECA1}" type="presOf" srcId="{FFF695D9-DC18-4492-ACBA-9688504ADBDE}" destId="{D23BD136-96A4-46AD-AF84-D2D57F211123}" srcOrd="0" destOrd="0" presId="urn:microsoft.com/office/officeart/2005/8/layout/vList2"/>
    <dgm:cxn modelId="{56B9634F-36BC-48E1-8ABD-A38D21587E86}" type="presOf" srcId="{1F7269D3-1B81-493B-94DC-44EDCD36F641}" destId="{B48B268D-0D4C-4AE7-8493-EBA807655784}" srcOrd="0" destOrd="0" presId="urn:microsoft.com/office/officeart/2005/8/layout/vList2"/>
    <dgm:cxn modelId="{29AADCAE-8AA4-46D4-BE00-8C56EB897133}" type="presOf" srcId="{7ACE1FA3-9966-4813-8E82-DA7999BC754A}" destId="{9C7D7AD3-8F38-4E1B-BBB1-6644F005F692}" srcOrd="0" destOrd="0" presId="urn:microsoft.com/office/officeart/2005/8/layout/vList2"/>
    <dgm:cxn modelId="{3822C3D6-B56C-4987-BB9B-8EAF260F1349}" type="presOf" srcId="{2969A85F-8D27-468D-BE61-3FD25D2D433E}" destId="{900E08D1-2DCC-478A-82C0-961565EE24EF}" srcOrd="0" destOrd="0" presId="urn:microsoft.com/office/officeart/2005/8/layout/vList2"/>
    <dgm:cxn modelId="{135E5AEB-9DBB-453D-9863-91F0071CC3DC}" type="presOf" srcId="{66BDB42A-CEBB-4708-8979-38617ABDF8C2}" destId="{E939615F-7922-45CE-A92F-5262DF280679}" srcOrd="0" destOrd="0" presId="urn:microsoft.com/office/officeart/2005/8/layout/vList2"/>
    <dgm:cxn modelId="{17F406AA-7EC1-4250-8A9D-8B28E9B37E8F}" type="presParOf" srcId="{44CBB356-5452-49BB-88A4-B0FD1436B08E}" destId="{900E08D1-2DCC-478A-82C0-961565EE24EF}" srcOrd="0" destOrd="0" presId="urn:microsoft.com/office/officeart/2005/8/layout/vList2"/>
    <dgm:cxn modelId="{4DB8362B-A0D5-4633-929E-5F209B34AAB2}" type="presParOf" srcId="{44CBB356-5452-49BB-88A4-B0FD1436B08E}" destId="{665E86D2-01D1-4FA7-B8D6-80E41F876ECD}" srcOrd="1" destOrd="0" presId="urn:microsoft.com/office/officeart/2005/8/layout/vList2"/>
    <dgm:cxn modelId="{18EECC4F-FAE2-474D-9DBD-EEFB5E7C7915}" type="presParOf" srcId="{44CBB356-5452-49BB-88A4-B0FD1436B08E}" destId="{E939615F-7922-45CE-A92F-5262DF280679}" srcOrd="2" destOrd="0" presId="urn:microsoft.com/office/officeart/2005/8/layout/vList2"/>
    <dgm:cxn modelId="{A5758A09-14A3-45EC-9D21-0B8096348174}" type="presParOf" srcId="{44CBB356-5452-49BB-88A4-B0FD1436B08E}" destId="{E99416C6-BFE6-4A3F-ACCF-445229B57909}" srcOrd="3" destOrd="0" presId="urn:microsoft.com/office/officeart/2005/8/layout/vList2"/>
    <dgm:cxn modelId="{9DBF35A6-ABA1-43E2-86CD-B6D83527A1F8}" type="presParOf" srcId="{44CBB356-5452-49BB-88A4-B0FD1436B08E}" destId="{9C7D7AD3-8F38-4E1B-BBB1-6644F005F692}" srcOrd="4" destOrd="0" presId="urn:microsoft.com/office/officeart/2005/8/layout/vList2"/>
    <dgm:cxn modelId="{87324555-FD75-4E64-96B0-3806649E7530}" type="presParOf" srcId="{44CBB356-5452-49BB-88A4-B0FD1436B08E}" destId="{5A683C4F-9C3C-4320-870C-A429BFC52026}" srcOrd="5" destOrd="0" presId="urn:microsoft.com/office/officeart/2005/8/layout/vList2"/>
    <dgm:cxn modelId="{6E7E0D3E-C72E-4D4A-A79C-7670CBF2ADC7}" type="presParOf" srcId="{44CBB356-5452-49BB-88A4-B0FD1436B08E}" destId="{D23BD136-96A4-46AD-AF84-D2D57F211123}" srcOrd="6" destOrd="0" presId="urn:microsoft.com/office/officeart/2005/8/layout/vList2"/>
    <dgm:cxn modelId="{080C4F1F-ED26-4E80-A2BA-4FFCF10E0B5F}" type="presParOf" srcId="{44CBB356-5452-49BB-88A4-B0FD1436B08E}" destId="{0B24A73C-350F-42A3-ABB7-579FE28351E4}" srcOrd="7" destOrd="0" presId="urn:microsoft.com/office/officeart/2005/8/layout/vList2"/>
    <dgm:cxn modelId="{376D61B1-1F90-4922-B8D3-13F91D14B6C6}" type="presParOf" srcId="{44CBB356-5452-49BB-88A4-B0FD1436B08E}" destId="{B48B268D-0D4C-4AE7-8493-EBA80765578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DA034A-4980-4DE2-BF8B-7EA03A2D114A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2C8746C-E574-4A28-A474-5879D32C8F31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Needs to harness and focus the ideas, skills, energy, and enthusiasm of the entire team for success</a:t>
          </a:r>
          <a:endParaRPr lang="en-US" dirty="0">
            <a:solidFill>
              <a:schemeClr val="tx1"/>
            </a:solidFill>
          </a:endParaRPr>
        </a:p>
      </dgm:t>
    </dgm:pt>
    <dgm:pt modelId="{7FDC7DC8-60AB-4D9B-BAF4-FBE364C2684A}" type="parTrans" cxnId="{A4C797DD-A723-4247-B4C8-A45D5D55760E}">
      <dgm:prSet/>
      <dgm:spPr/>
      <dgm:t>
        <a:bodyPr/>
        <a:lstStyle/>
        <a:p>
          <a:endParaRPr lang="en-US"/>
        </a:p>
      </dgm:t>
    </dgm:pt>
    <dgm:pt modelId="{A7A95B20-08F2-4681-9544-C6646C38F3E3}" type="sibTrans" cxnId="{A4C797DD-A723-4247-B4C8-A45D5D55760E}">
      <dgm:prSet/>
      <dgm:spPr/>
      <dgm:t>
        <a:bodyPr/>
        <a:lstStyle/>
        <a:p>
          <a:endParaRPr lang="en-US"/>
        </a:p>
      </dgm:t>
    </dgm:pt>
    <dgm:pt modelId="{4B87FBA6-B991-48C0-982F-45C3EBF222CB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Importance of Line Managers (front line).</a:t>
          </a:r>
          <a:endParaRPr lang="en-US" dirty="0">
            <a:solidFill>
              <a:schemeClr val="tx1"/>
            </a:solidFill>
          </a:endParaRPr>
        </a:p>
      </dgm:t>
    </dgm:pt>
    <dgm:pt modelId="{6D09B05A-2933-4CB9-B2FD-EBE9C5ADAC37}" type="parTrans" cxnId="{1B0F6499-52EB-4842-8AB4-C87DFBDEB934}">
      <dgm:prSet/>
      <dgm:spPr/>
      <dgm:t>
        <a:bodyPr/>
        <a:lstStyle/>
        <a:p>
          <a:endParaRPr lang="en-US"/>
        </a:p>
      </dgm:t>
    </dgm:pt>
    <dgm:pt modelId="{D677DBCD-662F-403C-9715-3E62C1A4638B}" type="sibTrans" cxnId="{1B0F6499-52EB-4842-8AB4-C87DFBDEB934}">
      <dgm:prSet/>
      <dgm:spPr/>
      <dgm:t>
        <a:bodyPr/>
        <a:lstStyle/>
        <a:p>
          <a:endParaRPr lang="en-US"/>
        </a:p>
      </dgm:t>
    </dgm:pt>
    <dgm:pt modelId="{8C21BC5D-013C-45E8-A0DC-DE48DB2FD1F3}">
      <dgm:prSet custT="1"/>
      <dgm:spPr/>
      <dgm:t>
        <a:bodyPr/>
        <a:lstStyle/>
        <a:p>
          <a:r>
            <a:rPr lang="en-GB" sz="1100" dirty="0">
              <a:solidFill>
                <a:schemeClr val="tx1"/>
              </a:solidFill>
            </a:rPr>
            <a:t>Art or process of influencing people to perform assigned tasks willingly, efficiently and competently</a:t>
          </a:r>
          <a:endParaRPr lang="en-US" sz="1100" dirty="0">
            <a:solidFill>
              <a:schemeClr val="tx1"/>
            </a:solidFill>
          </a:endParaRPr>
        </a:p>
      </dgm:t>
    </dgm:pt>
    <dgm:pt modelId="{4F2834D6-3CDD-4FDE-895C-EBC61A44B8F8}" type="parTrans" cxnId="{6EEF1CCE-A273-45E5-9669-17A4FC5DD986}">
      <dgm:prSet/>
      <dgm:spPr/>
      <dgm:t>
        <a:bodyPr/>
        <a:lstStyle/>
        <a:p>
          <a:endParaRPr lang="en-US"/>
        </a:p>
      </dgm:t>
    </dgm:pt>
    <dgm:pt modelId="{BE163201-F48C-4CAA-9B42-37302829F038}" type="sibTrans" cxnId="{6EEF1CCE-A273-45E5-9669-17A4FC5DD986}">
      <dgm:prSet/>
      <dgm:spPr/>
      <dgm:t>
        <a:bodyPr/>
        <a:lstStyle/>
        <a:p>
          <a:endParaRPr lang="en-US"/>
        </a:p>
      </dgm:t>
    </dgm:pt>
    <dgm:pt modelId="{32A1DF8E-E7AC-40FE-A377-05A0C4B18B30}">
      <dgm:prSet custT="1"/>
      <dgm:spPr/>
      <dgm:t>
        <a:bodyPr/>
        <a:lstStyle/>
        <a:p>
          <a:r>
            <a:rPr lang="en-GB" sz="1100" dirty="0">
              <a:solidFill>
                <a:schemeClr val="tx1"/>
              </a:solidFill>
            </a:rPr>
            <a:t>Vision</a:t>
          </a:r>
          <a:endParaRPr lang="en-US" sz="1100" dirty="0">
            <a:solidFill>
              <a:schemeClr val="tx1"/>
            </a:solidFill>
          </a:endParaRPr>
        </a:p>
      </dgm:t>
    </dgm:pt>
    <dgm:pt modelId="{FEF808B3-68CD-46D8-A497-E28A0BC5DF43}" type="parTrans" cxnId="{D0745E96-D368-4601-8882-CA61B1736B47}">
      <dgm:prSet/>
      <dgm:spPr/>
      <dgm:t>
        <a:bodyPr/>
        <a:lstStyle/>
        <a:p>
          <a:endParaRPr lang="en-US"/>
        </a:p>
      </dgm:t>
    </dgm:pt>
    <dgm:pt modelId="{5EBBB5B5-076E-4F47-8DFA-16F7F969F26C}" type="sibTrans" cxnId="{D0745E96-D368-4601-8882-CA61B1736B47}">
      <dgm:prSet/>
      <dgm:spPr/>
      <dgm:t>
        <a:bodyPr/>
        <a:lstStyle/>
        <a:p>
          <a:endParaRPr lang="en-US"/>
        </a:p>
      </dgm:t>
    </dgm:pt>
    <dgm:pt modelId="{04865114-3752-4B50-B149-0E90203B0771}">
      <dgm:prSet custT="1"/>
      <dgm:spPr/>
      <dgm:t>
        <a:bodyPr/>
        <a:lstStyle/>
        <a:p>
          <a:r>
            <a:rPr lang="en-GB" sz="1100" dirty="0">
              <a:solidFill>
                <a:schemeClr val="tx1"/>
              </a:solidFill>
            </a:rPr>
            <a:t>Mission</a:t>
          </a:r>
          <a:endParaRPr lang="en-US" sz="1100" dirty="0">
            <a:solidFill>
              <a:schemeClr val="tx1"/>
            </a:solidFill>
          </a:endParaRPr>
        </a:p>
      </dgm:t>
    </dgm:pt>
    <dgm:pt modelId="{0E16BA6E-D217-4D26-AE3A-07C7A682E8E2}" type="parTrans" cxnId="{A783AA1A-A364-4067-834D-83ADED8A24BD}">
      <dgm:prSet/>
      <dgm:spPr/>
      <dgm:t>
        <a:bodyPr/>
        <a:lstStyle/>
        <a:p>
          <a:endParaRPr lang="en-US"/>
        </a:p>
      </dgm:t>
    </dgm:pt>
    <dgm:pt modelId="{ECC7A099-899B-437E-BC4A-AEF783ED7E1E}" type="sibTrans" cxnId="{A783AA1A-A364-4067-834D-83ADED8A24BD}">
      <dgm:prSet/>
      <dgm:spPr/>
      <dgm:t>
        <a:bodyPr/>
        <a:lstStyle/>
        <a:p>
          <a:endParaRPr lang="en-US"/>
        </a:p>
      </dgm:t>
    </dgm:pt>
    <dgm:pt modelId="{9488C33E-1E68-4400-9DF8-DFCD05DFA9BE}">
      <dgm:prSet custT="1"/>
      <dgm:spPr/>
      <dgm:t>
        <a:bodyPr/>
        <a:lstStyle/>
        <a:p>
          <a:r>
            <a:rPr lang="en-GB" sz="1100" dirty="0">
              <a:solidFill>
                <a:schemeClr val="tx1"/>
              </a:solidFill>
            </a:rPr>
            <a:t>Direction</a:t>
          </a:r>
          <a:endParaRPr lang="en-US" sz="1100" dirty="0">
            <a:solidFill>
              <a:schemeClr val="tx1"/>
            </a:solidFill>
          </a:endParaRPr>
        </a:p>
      </dgm:t>
    </dgm:pt>
    <dgm:pt modelId="{C2AB3F41-8510-466C-B823-750D884727ED}" type="parTrans" cxnId="{B67FA109-D806-471B-8F4E-E25488DDFA17}">
      <dgm:prSet/>
      <dgm:spPr/>
      <dgm:t>
        <a:bodyPr/>
        <a:lstStyle/>
        <a:p>
          <a:endParaRPr lang="en-US"/>
        </a:p>
      </dgm:t>
    </dgm:pt>
    <dgm:pt modelId="{AEF6F59A-CBB2-4AB6-A9CA-994C9E56F8BD}" type="sibTrans" cxnId="{B67FA109-D806-471B-8F4E-E25488DDFA17}">
      <dgm:prSet/>
      <dgm:spPr/>
      <dgm:t>
        <a:bodyPr/>
        <a:lstStyle/>
        <a:p>
          <a:endParaRPr lang="en-US"/>
        </a:p>
      </dgm:t>
    </dgm:pt>
    <dgm:pt modelId="{3410EEE1-3B57-4903-87D9-F9CAF31E601E}" type="pres">
      <dgm:prSet presAssocID="{32DA034A-4980-4DE2-BF8B-7EA03A2D114A}" presName="compositeShape" presStyleCnt="0">
        <dgm:presLayoutVars>
          <dgm:chMax val="7"/>
          <dgm:dir/>
          <dgm:resizeHandles val="exact"/>
        </dgm:presLayoutVars>
      </dgm:prSet>
      <dgm:spPr/>
    </dgm:pt>
    <dgm:pt modelId="{02F90111-A05F-434E-A930-BBE2F9BCAAE1}" type="pres">
      <dgm:prSet presAssocID="{32DA034A-4980-4DE2-BF8B-7EA03A2D114A}" presName="wedge1" presStyleLbl="node1" presStyleIdx="0" presStyleCnt="3"/>
      <dgm:spPr/>
    </dgm:pt>
    <dgm:pt modelId="{2005F4C4-CE67-4544-A84E-3996E9A7C607}" type="pres">
      <dgm:prSet presAssocID="{32DA034A-4980-4DE2-BF8B-7EA03A2D114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31774F6-D4B5-46DB-AFA8-2682AB219615}" type="pres">
      <dgm:prSet presAssocID="{32DA034A-4980-4DE2-BF8B-7EA03A2D114A}" presName="wedge2" presStyleLbl="node1" presStyleIdx="1" presStyleCnt="3"/>
      <dgm:spPr/>
    </dgm:pt>
    <dgm:pt modelId="{C356A8B2-3C55-4078-8113-8F7C2121EF2E}" type="pres">
      <dgm:prSet presAssocID="{32DA034A-4980-4DE2-BF8B-7EA03A2D114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319CFE0-2F96-4977-B309-08AA1167144F}" type="pres">
      <dgm:prSet presAssocID="{32DA034A-4980-4DE2-BF8B-7EA03A2D114A}" presName="wedge3" presStyleLbl="node1" presStyleIdx="2" presStyleCnt="3"/>
      <dgm:spPr/>
    </dgm:pt>
    <dgm:pt modelId="{AFB0B17F-00D5-41F8-A101-D44C5D5F39D7}" type="pres">
      <dgm:prSet presAssocID="{32DA034A-4980-4DE2-BF8B-7EA03A2D114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67FA109-D806-471B-8F4E-E25488DDFA17}" srcId="{8C21BC5D-013C-45E8-A0DC-DE48DB2FD1F3}" destId="{9488C33E-1E68-4400-9DF8-DFCD05DFA9BE}" srcOrd="2" destOrd="0" parTransId="{C2AB3F41-8510-466C-B823-750D884727ED}" sibTransId="{AEF6F59A-CBB2-4AB6-A9CA-994C9E56F8BD}"/>
    <dgm:cxn modelId="{D615761A-FC91-48A3-BBB6-2A0BEAD0868E}" type="presOf" srcId="{8C21BC5D-013C-45E8-A0DC-DE48DB2FD1F3}" destId="{AFB0B17F-00D5-41F8-A101-D44C5D5F39D7}" srcOrd="1" destOrd="0" presId="urn:microsoft.com/office/officeart/2005/8/layout/chart3"/>
    <dgm:cxn modelId="{A783AA1A-A364-4067-834D-83ADED8A24BD}" srcId="{8C21BC5D-013C-45E8-A0DC-DE48DB2FD1F3}" destId="{04865114-3752-4B50-B149-0E90203B0771}" srcOrd="1" destOrd="0" parTransId="{0E16BA6E-D217-4D26-AE3A-07C7A682E8E2}" sibTransId="{ECC7A099-899B-437E-BC4A-AEF783ED7E1E}"/>
    <dgm:cxn modelId="{0301B21A-8E28-40DD-B755-7AE03C8932C1}" type="presOf" srcId="{8C21BC5D-013C-45E8-A0DC-DE48DB2FD1F3}" destId="{D319CFE0-2F96-4977-B309-08AA1167144F}" srcOrd="0" destOrd="0" presId="urn:microsoft.com/office/officeart/2005/8/layout/chart3"/>
    <dgm:cxn modelId="{B9EDD439-0F91-4A14-AF9B-150F01FCB0AE}" type="presOf" srcId="{32C8746C-E574-4A28-A474-5879D32C8F31}" destId="{2005F4C4-CE67-4544-A84E-3996E9A7C607}" srcOrd="1" destOrd="0" presId="urn:microsoft.com/office/officeart/2005/8/layout/chart3"/>
    <dgm:cxn modelId="{DDF38C3D-D8E4-4E33-9B00-E22F67474AC8}" type="presOf" srcId="{4B87FBA6-B991-48C0-982F-45C3EBF222CB}" destId="{C356A8B2-3C55-4078-8113-8F7C2121EF2E}" srcOrd="1" destOrd="0" presId="urn:microsoft.com/office/officeart/2005/8/layout/chart3"/>
    <dgm:cxn modelId="{5FF6795E-AD5C-425A-B8A8-A1BE88615D69}" type="presOf" srcId="{32A1DF8E-E7AC-40FE-A377-05A0C4B18B30}" destId="{D319CFE0-2F96-4977-B309-08AA1167144F}" srcOrd="0" destOrd="1" presId="urn:microsoft.com/office/officeart/2005/8/layout/chart3"/>
    <dgm:cxn modelId="{C069F561-835D-4563-BC4D-38CA72B9D404}" type="presOf" srcId="{32DA034A-4980-4DE2-BF8B-7EA03A2D114A}" destId="{3410EEE1-3B57-4903-87D9-F9CAF31E601E}" srcOrd="0" destOrd="0" presId="urn:microsoft.com/office/officeart/2005/8/layout/chart3"/>
    <dgm:cxn modelId="{D3B3BC43-97BD-42B3-A36D-266670D29C46}" type="presOf" srcId="{04865114-3752-4B50-B149-0E90203B0771}" destId="{D319CFE0-2F96-4977-B309-08AA1167144F}" srcOrd="0" destOrd="2" presId="urn:microsoft.com/office/officeart/2005/8/layout/chart3"/>
    <dgm:cxn modelId="{8AE7604D-41CB-4F10-B401-5CF18C31D3BB}" type="presOf" srcId="{4B87FBA6-B991-48C0-982F-45C3EBF222CB}" destId="{931774F6-D4B5-46DB-AFA8-2682AB219615}" srcOrd="0" destOrd="0" presId="urn:microsoft.com/office/officeart/2005/8/layout/chart3"/>
    <dgm:cxn modelId="{D0745E96-D368-4601-8882-CA61B1736B47}" srcId="{8C21BC5D-013C-45E8-A0DC-DE48DB2FD1F3}" destId="{32A1DF8E-E7AC-40FE-A377-05A0C4B18B30}" srcOrd="0" destOrd="0" parTransId="{FEF808B3-68CD-46D8-A497-E28A0BC5DF43}" sibTransId="{5EBBB5B5-076E-4F47-8DFA-16F7F969F26C}"/>
    <dgm:cxn modelId="{1B0F6499-52EB-4842-8AB4-C87DFBDEB934}" srcId="{32DA034A-4980-4DE2-BF8B-7EA03A2D114A}" destId="{4B87FBA6-B991-48C0-982F-45C3EBF222CB}" srcOrd="1" destOrd="0" parTransId="{6D09B05A-2933-4CB9-B2FD-EBE9C5ADAC37}" sibTransId="{D677DBCD-662F-403C-9715-3E62C1A4638B}"/>
    <dgm:cxn modelId="{1B5AE39A-E809-40E1-83EF-7073294AEFEC}" type="presOf" srcId="{32A1DF8E-E7AC-40FE-A377-05A0C4B18B30}" destId="{AFB0B17F-00D5-41F8-A101-D44C5D5F39D7}" srcOrd="1" destOrd="1" presId="urn:microsoft.com/office/officeart/2005/8/layout/chart3"/>
    <dgm:cxn modelId="{6E6215BB-BE44-4E91-BA64-B9042F74D36C}" type="presOf" srcId="{9488C33E-1E68-4400-9DF8-DFCD05DFA9BE}" destId="{AFB0B17F-00D5-41F8-A101-D44C5D5F39D7}" srcOrd="1" destOrd="3" presId="urn:microsoft.com/office/officeart/2005/8/layout/chart3"/>
    <dgm:cxn modelId="{6EEF1CCE-A273-45E5-9669-17A4FC5DD986}" srcId="{32DA034A-4980-4DE2-BF8B-7EA03A2D114A}" destId="{8C21BC5D-013C-45E8-A0DC-DE48DB2FD1F3}" srcOrd="2" destOrd="0" parTransId="{4F2834D6-3CDD-4FDE-895C-EBC61A44B8F8}" sibTransId="{BE163201-F48C-4CAA-9B42-37302829F038}"/>
    <dgm:cxn modelId="{A4C797DD-A723-4247-B4C8-A45D5D55760E}" srcId="{32DA034A-4980-4DE2-BF8B-7EA03A2D114A}" destId="{32C8746C-E574-4A28-A474-5879D32C8F31}" srcOrd="0" destOrd="0" parTransId="{7FDC7DC8-60AB-4D9B-BAF4-FBE364C2684A}" sibTransId="{A7A95B20-08F2-4681-9544-C6646C38F3E3}"/>
    <dgm:cxn modelId="{1F0AFFEC-2F67-4C57-BB21-32ADF0D451BC}" type="presOf" srcId="{32C8746C-E574-4A28-A474-5879D32C8F31}" destId="{02F90111-A05F-434E-A930-BBE2F9BCAAE1}" srcOrd="0" destOrd="0" presId="urn:microsoft.com/office/officeart/2005/8/layout/chart3"/>
    <dgm:cxn modelId="{6BAC95F1-0EE4-4429-B614-76A30BA79364}" type="presOf" srcId="{9488C33E-1E68-4400-9DF8-DFCD05DFA9BE}" destId="{D319CFE0-2F96-4977-B309-08AA1167144F}" srcOrd="0" destOrd="3" presId="urn:microsoft.com/office/officeart/2005/8/layout/chart3"/>
    <dgm:cxn modelId="{28C187FD-2154-40AB-ADA5-1D4B01FEAFA0}" type="presOf" srcId="{04865114-3752-4B50-B149-0E90203B0771}" destId="{AFB0B17F-00D5-41F8-A101-D44C5D5F39D7}" srcOrd="1" destOrd="2" presId="urn:microsoft.com/office/officeart/2005/8/layout/chart3"/>
    <dgm:cxn modelId="{9A19FCAA-9FF8-499D-A818-442CE094962D}" type="presParOf" srcId="{3410EEE1-3B57-4903-87D9-F9CAF31E601E}" destId="{02F90111-A05F-434E-A930-BBE2F9BCAAE1}" srcOrd="0" destOrd="0" presId="urn:microsoft.com/office/officeart/2005/8/layout/chart3"/>
    <dgm:cxn modelId="{2FCE7418-5BEE-425F-A1D3-D8C9B9BC2873}" type="presParOf" srcId="{3410EEE1-3B57-4903-87D9-F9CAF31E601E}" destId="{2005F4C4-CE67-4544-A84E-3996E9A7C607}" srcOrd="1" destOrd="0" presId="urn:microsoft.com/office/officeart/2005/8/layout/chart3"/>
    <dgm:cxn modelId="{D94E432B-ED86-4913-BE39-ACDFE6F2D3ED}" type="presParOf" srcId="{3410EEE1-3B57-4903-87D9-F9CAF31E601E}" destId="{931774F6-D4B5-46DB-AFA8-2682AB219615}" srcOrd="2" destOrd="0" presId="urn:microsoft.com/office/officeart/2005/8/layout/chart3"/>
    <dgm:cxn modelId="{0DEDEF4F-B07E-4333-BB9F-94C237017ADE}" type="presParOf" srcId="{3410EEE1-3B57-4903-87D9-F9CAF31E601E}" destId="{C356A8B2-3C55-4078-8113-8F7C2121EF2E}" srcOrd="3" destOrd="0" presId="urn:microsoft.com/office/officeart/2005/8/layout/chart3"/>
    <dgm:cxn modelId="{B0ADFFCB-5C79-44C5-B95E-49A3E6E32A4C}" type="presParOf" srcId="{3410EEE1-3B57-4903-87D9-F9CAF31E601E}" destId="{D319CFE0-2F96-4977-B309-08AA1167144F}" srcOrd="4" destOrd="0" presId="urn:microsoft.com/office/officeart/2005/8/layout/chart3"/>
    <dgm:cxn modelId="{11C5505A-566D-443E-A081-DC53C6428632}" type="presParOf" srcId="{3410EEE1-3B57-4903-87D9-F9CAF31E601E}" destId="{AFB0B17F-00D5-41F8-A101-D44C5D5F39D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E08D1-2DCC-478A-82C0-961565EE24EF}">
      <dsp:nvSpPr>
        <dsp:cNvPr id="0" name=""/>
        <dsp:cNvSpPr/>
      </dsp:nvSpPr>
      <dsp:spPr>
        <a:xfrm>
          <a:off x="0" y="261022"/>
          <a:ext cx="4567238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What “Leadership” is – and what it isn’t!</a:t>
          </a:r>
          <a:endParaRPr lang="en-US" sz="2400" kern="1200"/>
        </a:p>
      </dsp:txBody>
      <dsp:txXfrm>
        <a:off x="46606" y="307628"/>
        <a:ext cx="4474026" cy="861507"/>
      </dsp:txXfrm>
    </dsp:sp>
    <dsp:sp modelId="{E939615F-7922-45CE-A92F-5262DF280679}">
      <dsp:nvSpPr>
        <dsp:cNvPr id="0" name=""/>
        <dsp:cNvSpPr/>
      </dsp:nvSpPr>
      <dsp:spPr>
        <a:xfrm>
          <a:off x="0" y="1284862"/>
          <a:ext cx="4567238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What does “leading” really mean?</a:t>
          </a:r>
          <a:endParaRPr lang="en-US" sz="2400" kern="1200"/>
        </a:p>
      </dsp:txBody>
      <dsp:txXfrm>
        <a:off x="46606" y="1331468"/>
        <a:ext cx="4474026" cy="861507"/>
      </dsp:txXfrm>
    </dsp:sp>
    <dsp:sp modelId="{9C7D7AD3-8F38-4E1B-BBB1-6644F005F692}">
      <dsp:nvSpPr>
        <dsp:cNvPr id="0" name=""/>
        <dsp:cNvSpPr/>
      </dsp:nvSpPr>
      <dsp:spPr>
        <a:xfrm>
          <a:off x="0" y="2308702"/>
          <a:ext cx="4567238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Why Leadership is important in the Organisation</a:t>
          </a:r>
          <a:endParaRPr lang="en-US" sz="2400" kern="1200" dirty="0"/>
        </a:p>
      </dsp:txBody>
      <dsp:txXfrm>
        <a:off x="46606" y="2355308"/>
        <a:ext cx="4474026" cy="861507"/>
      </dsp:txXfrm>
    </dsp:sp>
    <dsp:sp modelId="{D23BD136-96A4-46AD-AF84-D2D57F211123}">
      <dsp:nvSpPr>
        <dsp:cNvPr id="0" name=""/>
        <dsp:cNvSpPr/>
      </dsp:nvSpPr>
      <dsp:spPr>
        <a:xfrm>
          <a:off x="0" y="3332542"/>
          <a:ext cx="4567238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Understanding where HR fits into the overall Leadership picture</a:t>
          </a:r>
          <a:endParaRPr lang="en-US" sz="2400" kern="1200" dirty="0"/>
        </a:p>
      </dsp:txBody>
      <dsp:txXfrm>
        <a:off x="46606" y="3379148"/>
        <a:ext cx="4474026" cy="861507"/>
      </dsp:txXfrm>
    </dsp:sp>
    <dsp:sp modelId="{B48B268D-0D4C-4AE7-8493-EBA807655784}">
      <dsp:nvSpPr>
        <dsp:cNvPr id="0" name=""/>
        <dsp:cNvSpPr/>
      </dsp:nvSpPr>
      <dsp:spPr>
        <a:xfrm>
          <a:off x="0" y="4356382"/>
          <a:ext cx="4567238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Leadership in the HR function.</a:t>
          </a:r>
          <a:endParaRPr lang="en-US" sz="2400" kern="1200"/>
        </a:p>
      </dsp:txBody>
      <dsp:txXfrm>
        <a:off x="46606" y="4402988"/>
        <a:ext cx="4474026" cy="86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90111-A05F-434E-A930-BBE2F9BCAAE1}">
      <dsp:nvSpPr>
        <dsp:cNvPr id="0" name=""/>
        <dsp:cNvSpPr/>
      </dsp:nvSpPr>
      <dsp:spPr>
        <a:xfrm>
          <a:off x="464259" y="810732"/>
          <a:ext cx="3836479" cy="383647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Needs to harness and focus the ideas, skills, energy, and enthusiasm of the entire team for success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50117" y="1518653"/>
        <a:ext cx="1301662" cy="1278826"/>
      </dsp:txXfrm>
    </dsp:sp>
    <dsp:sp modelId="{931774F6-D4B5-46DB-AFA8-2682AB219615}">
      <dsp:nvSpPr>
        <dsp:cNvPr id="0" name=""/>
        <dsp:cNvSpPr/>
      </dsp:nvSpPr>
      <dsp:spPr>
        <a:xfrm>
          <a:off x="266498" y="924913"/>
          <a:ext cx="3836479" cy="383647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Importance of Line Managers (front line).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316963" y="3345549"/>
        <a:ext cx="1735550" cy="1187481"/>
      </dsp:txXfrm>
    </dsp:sp>
    <dsp:sp modelId="{D319CFE0-2F96-4977-B309-08AA1167144F}">
      <dsp:nvSpPr>
        <dsp:cNvPr id="0" name=""/>
        <dsp:cNvSpPr/>
      </dsp:nvSpPr>
      <dsp:spPr>
        <a:xfrm>
          <a:off x="266498" y="924913"/>
          <a:ext cx="3836479" cy="383647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tx1"/>
              </a:solidFill>
            </a:rPr>
            <a:t>Art or process of influencing people to perform assigned tasks willingly, efficiently and competently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Vision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Mission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solidFill>
                <a:schemeClr val="tx1"/>
              </a:solidFill>
            </a:rPr>
            <a:t>Direction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77549" y="1678507"/>
        <a:ext cx="1301662" cy="1278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A72352-DF10-4C1F-AA56-39281771B4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D3CBAD-D034-452D-B0A4-3ADCD855D9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8DE07-3372-41FB-BF80-76F1FC25C4E7}" type="datetimeFigureOut">
              <a:rPr lang="en-US" smtClean="0"/>
              <a:t>12/04/18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97F51-601A-440A-B39D-2744F76A67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6F167-F3FE-4BC2-BA7C-F99CDEE548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A9A54-E2F8-4921-94E5-7F814B8E6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C5639-FB1C-4967-B72D-784ECAFB69E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25EB5-4E92-4FCD-A82A-AC1876F27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1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38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56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49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10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25EB5-4E92-4FCD-A82A-AC1876F277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831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25EB5-4E92-4FCD-A82A-AC1876F277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436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11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7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29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AEBB96BB-F933-4330-9D80-5219C744A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1CD8E883-39F4-4508-90D7-D2A1A7636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8905AD7C-1A2B-48CD-80C3-8CFB7AC401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8DAE1D-03F5-4F86-AEB7-8F22BCE3066B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3834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67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AEBB96BB-F933-4330-9D80-5219C744A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1CD8E883-39F4-4508-90D7-D2A1A7636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.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8905AD7C-1A2B-48CD-80C3-8CFB7AC401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8DAE1D-03F5-4F86-AEB7-8F22BCE3066B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87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66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0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5EB5-4E92-4FCD-A82A-AC1876F277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31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08504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92088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F4C0-9B20-664C-9A90-1DE0B75C866A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3208" y="5246319"/>
            <a:ext cx="9167208" cy="1635857"/>
            <a:chOff x="-23208" y="5222143"/>
            <a:chExt cx="9167208" cy="1635857"/>
          </a:xfrm>
        </p:grpSpPr>
        <p:pic>
          <p:nvPicPr>
            <p:cNvPr id="8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08104" y="5342579"/>
              <a:ext cx="3319463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8" y="5222143"/>
              <a:ext cx="4108501" cy="98604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-23208" y="6309320"/>
              <a:ext cx="9167208" cy="548680"/>
              <a:chOff x="-23208" y="6309320"/>
              <a:chExt cx="9167208" cy="548680"/>
            </a:xfrm>
          </p:grpSpPr>
          <p:pic>
            <p:nvPicPr>
              <p:cNvPr id="12" name="Picture 2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23208" y="6572250"/>
                <a:ext cx="9167208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172" y="6309320"/>
                <a:ext cx="9144000" cy="262930"/>
              </a:xfrm>
              <a:prstGeom prst="rect">
                <a:avLst/>
              </a:prstGeom>
            </p:spPr>
          </p:pic>
        </p:grp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2F045AE-60F8-A349-BF72-9835DD3971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750176"/>
            <a:ext cx="1700435" cy="56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30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1E72-E288-A446-B6F0-20B4297C3F06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2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BD7C-DE85-8A46-A92D-6E1E8F8C7B79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8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52"/>
            <a:ext cx="8496944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824536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buClr>
                <a:schemeClr val="accent2">
                  <a:lumMod val="75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buClr>
                <a:schemeClr val="accent2">
                  <a:lumMod val="75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263C-77BA-8841-A572-F960658FC17E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9C1088C-9158-4069-A78F-DDDF7ACE1D4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467544" cy="6858000"/>
            <a:chOff x="0" y="0"/>
            <a:chExt cx="619502" cy="6858000"/>
          </a:xfrm>
        </p:grpSpPr>
        <p:pic>
          <p:nvPicPr>
            <p:cNvPr id="8" name="Picture 1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52" y="0"/>
              <a:ext cx="285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62124" y="3262124"/>
              <a:ext cx="6858000" cy="333752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26" y="85844"/>
            <a:ext cx="150016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9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AC40-CF41-284B-99AE-4651B737FCCD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44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7E41-509A-794F-8A97-D81402E9ABC0}" type="datetime1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74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1C3A6-CC23-354A-B434-5386FF7AD8C8}" type="datetime1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05E-9BD3-7547-AC9E-1EFCBB3ED2B4}" type="datetime1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6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AD3A-EB50-2E43-A057-74806294BD6D}" type="datetime1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0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C615-4899-BE41-85C0-58F77EB329C7}" type="datetime1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6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6B87-EDC9-AB43-8EAC-32D5238423C0}" type="datetime1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76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6EB0B-AA6F-5E44-B2F2-489A29FD1239}" type="datetime1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088C-9158-4069-A78F-DDDF7ACE1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1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Leadership and Human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056784" cy="1080120"/>
          </a:xfrm>
        </p:spPr>
        <p:txBody>
          <a:bodyPr>
            <a:normAutofit/>
          </a:bodyPr>
          <a:lstStyle/>
          <a:p>
            <a:r>
              <a:rPr lang="en-GB" sz="3600" dirty="0"/>
              <a:t>Are we going in the right direction?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C3A0FC-CD0D-4117-AE32-C1F892EDE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276872"/>
            <a:ext cx="3048000" cy="14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6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72A298-C8C1-4D68-AC13-CB7A0C66E3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l="18792" r="8542" b="1"/>
          <a:stretch/>
        </p:blipFill>
        <p:spPr>
          <a:xfrm>
            <a:off x="21" y="0"/>
            <a:ext cx="9143979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5D5828-C8E3-4F60-BAB9-D18265A2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 dirty="0">
                <a:solidFill>
                  <a:srgbClr val="FFFFFF"/>
                </a:solidFill>
              </a:rPr>
              <a:t>Where does HR fit into the overall Leadership picture??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339A-708B-4E80-8CC2-CA2A0270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4" y="1065862"/>
            <a:ext cx="4308514" cy="4726276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People experts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Unique 360 degree perspective</a:t>
            </a:r>
          </a:p>
          <a:p>
            <a:r>
              <a:rPr lang="en-GB" sz="2800" dirty="0">
                <a:solidFill>
                  <a:srgbClr val="FFFFFF"/>
                </a:solidFill>
              </a:rPr>
              <a:t>Omnipresence</a:t>
            </a:r>
          </a:p>
          <a:p>
            <a:r>
              <a:rPr lang="en-GB" sz="2800" dirty="0">
                <a:solidFill>
                  <a:srgbClr val="FFFFFF"/>
                </a:solidFill>
              </a:rPr>
              <a:t>Essential infrastructure</a:t>
            </a:r>
          </a:p>
          <a:p>
            <a:r>
              <a:rPr lang="en-GB" sz="2800" dirty="0">
                <a:solidFill>
                  <a:srgbClr val="FFFFFF"/>
                </a:solidFill>
              </a:rPr>
              <a:t>Looking over the horizon.</a:t>
            </a:r>
          </a:p>
          <a:p>
            <a:endParaRPr lang="en-GB" sz="17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06711-09FC-42A1-8C7F-F708D07D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9940" y="6356350"/>
            <a:ext cx="6754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95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596BD82-A3FC-47F1-88A2-B8552029DB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657" r="20562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E3723E-199A-486D-8425-078DF9FE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Leadership in the HR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E9859-08DB-4BD1-871D-E4B82BAB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Balance of operational and strategic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Insight-driven</a:t>
            </a:r>
          </a:p>
          <a:p>
            <a:r>
              <a:rPr lang="en-GB" sz="2000" dirty="0">
                <a:solidFill>
                  <a:schemeClr val="tx1"/>
                </a:solidFill>
              </a:rPr>
              <a:t>Courage to challenge the norm</a:t>
            </a:r>
          </a:p>
          <a:p>
            <a:r>
              <a:rPr lang="en-GB" sz="2000" dirty="0">
                <a:solidFill>
                  <a:schemeClr val="tx1"/>
                </a:solidFill>
              </a:rPr>
              <a:t>Ethically focused</a:t>
            </a:r>
          </a:p>
          <a:p>
            <a:r>
              <a:rPr lang="en-GB" sz="2000" dirty="0">
                <a:solidFill>
                  <a:schemeClr val="tx1"/>
                </a:solidFill>
              </a:rPr>
              <a:t>Brand risk aware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Coaching (Line Managers)</a:t>
            </a:r>
          </a:p>
          <a:p>
            <a:r>
              <a:rPr lang="en-GB" sz="2000" dirty="0">
                <a:solidFill>
                  <a:schemeClr val="tx1"/>
                </a:solidFill>
              </a:rPr>
              <a:t>Step </a:t>
            </a:r>
            <a:r>
              <a:rPr lang="en-GB" sz="2000" b="1" u="sng" dirty="0">
                <a:solidFill>
                  <a:schemeClr val="tx1"/>
                </a:solidFill>
              </a:rPr>
              <a:t>ON</a:t>
            </a:r>
            <a:r>
              <a:rPr lang="en-GB" sz="2000" dirty="0">
                <a:solidFill>
                  <a:schemeClr val="tx1"/>
                </a:solidFill>
              </a:rPr>
              <a:t> to the plate</a:t>
            </a:r>
          </a:p>
          <a:p>
            <a:r>
              <a:rPr lang="en-GB" sz="2000" dirty="0">
                <a:solidFill>
                  <a:schemeClr val="tx1"/>
                </a:solidFill>
              </a:rPr>
              <a:t>Get there first!.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F5E83-8BA9-41CF-9798-F80FEB31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06365" y="6356350"/>
            <a:ext cx="87439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A73389-7018-41E2-BCFC-116EA4418B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l="1177" r="12157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4231403-FEE7-4F93-9107-6E52D9F9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 dirty="0">
                <a:solidFill>
                  <a:srgbClr val="FFFFFF"/>
                </a:solidFill>
              </a:rPr>
              <a:t>HR in the 21</a:t>
            </a:r>
            <a:r>
              <a:rPr lang="en-GB" sz="3500" baseline="30000" dirty="0">
                <a:solidFill>
                  <a:srgbClr val="FFFFFF"/>
                </a:solidFill>
              </a:rPr>
              <a:t>st</a:t>
            </a:r>
            <a:r>
              <a:rPr lang="en-GB" sz="3500" dirty="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ACFBD-FCC2-4E4C-BE53-40E379AC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3" y="1065862"/>
            <a:ext cx="4648811" cy="4883418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More than infrastructure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Much more than just being a “Business Partner”</a:t>
            </a:r>
          </a:p>
          <a:p>
            <a:r>
              <a:rPr lang="en-GB" sz="2400" dirty="0">
                <a:solidFill>
                  <a:srgbClr val="FFFFFF"/>
                </a:solidFill>
              </a:rPr>
              <a:t>Connecting beyond pure HR</a:t>
            </a:r>
          </a:p>
          <a:p>
            <a:r>
              <a:rPr lang="en-GB" sz="2400" dirty="0">
                <a:solidFill>
                  <a:srgbClr val="FFFFFF"/>
                </a:solidFill>
              </a:rPr>
              <a:t>Head of HR should know the organisation as well as the CEO</a:t>
            </a:r>
          </a:p>
          <a:p>
            <a:r>
              <a:rPr lang="en-GB" sz="2400" dirty="0">
                <a:solidFill>
                  <a:srgbClr val="FFFFFF"/>
                </a:solidFill>
              </a:rPr>
              <a:t>Agile and flexible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Making the Rules fit the Organisation</a:t>
            </a:r>
          </a:p>
          <a:p>
            <a:r>
              <a:rPr lang="en-GB" sz="2400" dirty="0">
                <a:solidFill>
                  <a:srgbClr val="FFFFFF"/>
                </a:solidFill>
              </a:rPr>
              <a:t>Looking to the Future – and future-proofing the Organisation.</a:t>
            </a:r>
          </a:p>
          <a:p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26E8A-408C-46D6-9EE9-3B83FA0F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9940" y="6356350"/>
            <a:ext cx="6754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7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A73389-7018-41E2-BCFC-116EA4418B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l="1177" r="12157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4231403-FEE7-4F93-9107-6E52D9F9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HR in the 21</a:t>
            </a:r>
            <a:r>
              <a:rPr lang="en-GB" sz="3500" baseline="30000">
                <a:solidFill>
                  <a:srgbClr val="FFFFFF"/>
                </a:solidFill>
              </a:rPr>
              <a:t>st</a:t>
            </a:r>
            <a:r>
              <a:rPr lang="en-GB" sz="350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ACFBD-FCC2-4E4C-BE53-40E379AC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3" y="980728"/>
            <a:ext cx="4809920" cy="4968552"/>
          </a:xfrm>
        </p:spPr>
        <p:txBody>
          <a:bodyPr anchor="ctr">
            <a:normAutofit lnSpcReduction="10000"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Role-modelling </a:t>
            </a:r>
          </a:p>
          <a:p>
            <a:pPr lvl="1"/>
            <a:r>
              <a:rPr lang="en-GB" sz="2600" dirty="0">
                <a:solidFill>
                  <a:srgbClr val="FFFFFF"/>
                </a:solidFill>
              </a:rPr>
              <a:t>Vision</a:t>
            </a:r>
          </a:p>
          <a:p>
            <a:pPr lvl="1"/>
            <a:r>
              <a:rPr lang="en-GB" sz="2600" dirty="0">
                <a:solidFill>
                  <a:srgbClr val="FFFFFF"/>
                </a:solidFill>
              </a:rPr>
              <a:t>Visibility</a:t>
            </a:r>
          </a:p>
          <a:p>
            <a:r>
              <a:rPr lang="en-GB" sz="2800" dirty="0">
                <a:solidFill>
                  <a:srgbClr val="FFFFFF"/>
                </a:solidFill>
              </a:rPr>
              <a:t>Instinctive understanding of the organisational context</a:t>
            </a:r>
          </a:p>
          <a:p>
            <a:r>
              <a:rPr lang="en-GB" sz="2800" dirty="0">
                <a:solidFill>
                  <a:srgbClr val="FFFFFF"/>
                </a:solidFill>
              </a:rPr>
              <a:t>Assertive and bold</a:t>
            </a:r>
          </a:p>
          <a:p>
            <a:pPr lvl="1"/>
            <a:r>
              <a:rPr lang="en-GB" sz="2600" dirty="0">
                <a:solidFill>
                  <a:srgbClr val="FFFFFF"/>
                </a:solidFill>
              </a:rPr>
              <a:t>Stop asking for “permission”</a:t>
            </a:r>
          </a:p>
          <a:p>
            <a:pPr lvl="1"/>
            <a:r>
              <a:rPr lang="en-GB" sz="2600" dirty="0">
                <a:solidFill>
                  <a:srgbClr val="FFFFFF"/>
                </a:solidFill>
              </a:rPr>
              <a:t>Have the courage of your convictions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No longer just a support service.</a:t>
            </a:r>
          </a:p>
          <a:p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26E8A-408C-46D6-9EE9-3B83FA0F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9940" y="6356350"/>
            <a:ext cx="67540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9C1088C-9158-4069-A78F-DDDF7ACE1D4E}" type="slidenum"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900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A73389-7018-41E2-BCFC-116EA4418B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l="1177" r="12157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4231403-FEE7-4F93-9107-6E52D9F9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HR in the 21</a:t>
            </a:r>
            <a:r>
              <a:rPr lang="en-GB" sz="3500" baseline="30000">
                <a:solidFill>
                  <a:srgbClr val="FFFFFF"/>
                </a:solidFill>
              </a:rPr>
              <a:t>st</a:t>
            </a:r>
            <a:r>
              <a:rPr lang="en-GB" sz="350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ACFBD-FCC2-4E4C-BE53-40E379AC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3" y="620688"/>
            <a:ext cx="4521885" cy="5171450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Focus on the Important – and dump the Trivial</a:t>
            </a:r>
          </a:p>
          <a:p>
            <a:r>
              <a:rPr lang="en-GB" sz="2800" dirty="0">
                <a:solidFill>
                  <a:srgbClr val="FFFFFF"/>
                </a:solidFill>
              </a:rPr>
              <a:t>“Be there” for your People</a:t>
            </a:r>
          </a:p>
          <a:p>
            <a:r>
              <a:rPr lang="en-GB" sz="2800" dirty="0">
                <a:solidFill>
                  <a:srgbClr val="FFFFFF"/>
                </a:solidFill>
              </a:rPr>
              <a:t>Unleash the talent</a:t>
            </a:r>
          </a:p>
          <a:p>
            <a:r>
              <a:rPr lang="en-GB" sz="2800" dirty="0">
                <a:solidFill>
                  <a:srgbClr val="FFFFFF"/>
                </a:solidFill>
              </a:rPr>
              <a:t>Go for it – with all your Heart and Mind</a:t>
            </a:r>
          </a:p>
          <a:p>
            <a:r>
              <a:rPr lang="en-GB" sz="2800" dirty="0">
                <a:solidFill>
                  <a:srgbClr val="FFFFFF"/>
                </a:solidFill>
              </a:rPr>
              <a:t>Passion – not Position</a:t>
            </a:r>
          </a:p>
          <a:p>
            <a:r>
              <a:rPr lang="en-GB" sz="2800" dirty="0">
                <a:solidFill>
                  <a:srgbClr val="FFFFFF"/>
                </a:solidFill>
              </a:rPr>
              <a:t>And let your passion show</a:t>
            </a:r>
          </a:p>
          <a:p>
            <a:r>
              <a:rPr lang="en-GB" sz="2800" dirty="0">
                <a:solidFill>
                  <a:srgbClr val="FFFFFF"/>
                </a:solidFill>
              </a:rPr>
              <a:t>Have FUN!.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26E8A-408C-46D6-9EE9-3B83FA0F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9940" y="6356350"/>
            <a:ext cx="67540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9C1088C-9158-4069-A78F-DDDF7ACE1D4E}" type="slidenum"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83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7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1044986C-3280-4AAF-9C86-7A6F1AD05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9000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744AF-B2D3-43D5-8CEA-D55B7ECE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2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1161"/>
            <a:ext cx="2501695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Objectives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7B2B6FD-A726-49AA-B0BF-6EB21A95F1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240524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50174" y="6108192"/>
            <a:ext cx="41148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9C1088C-9158-4069-A78F-DDDF7ACE1D4E}" type="slidenum">
              <a:rPr lang="en-GB" sz="1300">
                <a:solidFill>
                  <a:srgbClr val="FFFFFF">
                    <a:alpha val="80000"/>
                  </a:srgbClr>
                </a:solidFill>
              </a:rPr>
              <a:pPr algn="ctr">
                <a:spcAft>
                  <a:spcPts val="600"/>
                </a:spcAft>
              </a:pPr>
              <a:t>2</a:t>
            </a:fld>
            <a:endParaRPr lang="en-GB" sz="1300">
              <a:solidFill>
                <a:srgbClr val="FFFFFF">
                  <a:alpha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ECCD7-0D80-4C91-89C8-3F699A2D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100" dirty="0">
                <a:solidFill>
                  <a:srgbClr val="FFFFFF"/>
                </a:solidFill>
              </a:rPr>
              <a:t>Describe and define the purpose of workplace coaching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352F7-EF51-4D0B-B637-9291F83A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9C1088C-9158-4069-A78F-DDDF7ACE1D4E}" type="slidenum">
              <a:rPr lang="en-US" sz="1000" b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sz="1000" b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118F21-9D84-4225-9EBC-C1DA201018AA}"/>
              </a:ext>
            </a:extLst>
          </p:cNvPr>
          <p:cNvSpPr txBox="1"/>
          <p:nvPr/>
        </p:nvSpPr>
        <p:spPr>
          <a:xfrm>
            <a:off x="1259632" y="450766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Understand the context for effective workplace coaching</a:t>
            </a:r>
          </a:p>
        </p:txBody>
      </p:sp>
      <p:pic>
        <p:nvPicPr>
          <p:cNvPr id="10" name="Picture 9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81E4B40C-E797-49A1-8460-BB4006B97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9"/>
            <a:ext cx="9144000" cy="68238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FE3B68-F9CE-4A69-868A-31E131493977}"/>
              </a:ext>
            </a:extLst>
          </p:cNvPr>
          <p:cNvSpPr txBox="1"/>
          <p:nvPr/>
        </p:nvSpPr>
        <p:spPr>
          <a:xfrm>
            <a:off x="1259632" y="108046"/>
            <a:ext cx="7007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What is “Leadership”?</a:t>
            </a:r>
          </a:p>
        </p:txBody>
      </p:sp>
    </p:spTree>
    <p:extLst>
      <p:ext uri="{BB962C8B-B14F-4D97-AF65-F5344CB8AC3E}">
        <p14:creationId xmlns:p14="http://schemas.microsoft.com/office/powerpoint/2010/main" val="330026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E52A-A1B3-4FB5-A3C4-3FB5A6E3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3"/>
            <a:ext cx="84963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Leadership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89092F-9156-4FDF-8618-FDC751127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942765"/>
              </p:ext>
            </p:extLst>
          </p:nvPr>
        </p:nvGraphicFramePr>
        <p:xfrm>
          <a:off x="755651" y="981075"/>
          <a:ext cx="5831679" cy="502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7805">
                <a:tc>
                  <a:txBody>
                    <a:bodyPr/>
                    <a:lstStyle/>
                    <a:p>
                      <a:r>
                        <a:rPr lang="en-GB" b="0" i="1" dirty="0">
                          <a:solidFill>
                            <a:schemeClr val="tx1"/>
                          </a:solidFill>
                        </a:rPr>
                        <a:t>“My definition of a Leader . . . is a man who can persuade people to do what they don’t want to do, or do what they’re too lazy to do, and like it.” 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</a:rPr>
                        <a:t>(Harry S. Truman)</a:t>
                      </a:r>
                      <a:endParaRPr lang="en-GB" sz="18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8" marR="91448" marT="45718" marB="45718" anchor="ctr">
                    <a:solidFill>
                      <a:schemeClr val="accent2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r>
                        <a:rPr lang="en-GB" i="1" dirty="0"/>
                        <a:t>“Leadership occurs when one person induces others to work toward some predetermined objectives.”</a:t>
                      </a:r>
                      <a:r>
                        <a:rPr lang="en-GB" dirty="0"/>
                        <a:t> (Massie)</a:t>
                      </a:r>
                    </a:p>
                  </a:txBody>
                  <a:tcPr marL="91448" marR="91448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r>
                        <a:rPr lang="en-GB" i="1" dirty="0"/>
                        <a:t>“A Manager takes people where they want to go. A great Leader takes people where they don’t necessarily want to go but ought to.”</a:t>
                      </a:r>
                      <a:r>
                        <a:rPr lang="en-GB" dirty="0"/>
                        <a:t> (Rosalyn Carter)</a:t>
                      </a:r>
                    </a:p>
                  </a:txBody>
                  <a:tcPr marL="91448" marR="91448" marT="45718" marB="45718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pPr eaLnBrk="0" hangingPunct="0"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"The only definition of a Leader is someone who has followers.“ </a:t>
                      </a:r>
                      <a:r>
                        <a:rPr lang="en-GB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(Peter Drucker).</a:t>
                      </a:r>
                    </a:p>
                  </a:txBody>
                  <a:tcPr marL="91448" marR="91448" marT="45718" marB="4571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89ACFC-ED60-412E-8B04-6B54C2A4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04F0EC-0266-4D80-823D-38874E464666}" type="slidenum">
              <a:rPr lang="en-GB" altLang="en-US" sz="1000">
                <a:solidFill>
                  <a:srgbClr val="953735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 sz="1000">
              <a:solidFill>
                <a:srgbClr val="953735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D9049-113D-4B31-8D7A-DFEBC8CF2873}"/>
              </a:ext>
            </a:extLst>
          </p:cNvPr>
          <p:cNvGraphicFramePr>
            <a:graphicFrameLocks noGrp="1"/>
          </p:cNvGraphicFramePr>
          <p:nvPr/>
        </p:nvGraphicFramePr>
        <p:xfrm>
          <a:off x="6587330" y="981075"/>
          <a:ext cx="2088357" cy="502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7">
                  <a:extLst>
                    <a:ext uri="{9D8B030D-6E8A-4147-A177-3AD203B41FA5}">
                      <a16:colId xmlns:a16="http://schemas.microsoft.com/office/drawing/2014/main" val="521011240"/>
                    </a:ext>
                  </a:extLst>
                </a:gridCol>
              </a:tblGrid>
              <a:tr h="1354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75860"/>
                  </a:ext>
                </a:extLst>
              </a:tr>
              <a:tr h="12437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808156"/>
                  </a:ext>
                </a:extLst>
              </a:tr>
              <a:tr h="11810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882739"/>
                  </a:ext>
                </a:extLst>
              </a:tr>
              <a:tr h="12437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60317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621EEBE9-FEB2-4A0F-A996-9507E1070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930" y="2435549"/>
            <a:ext cx="888069" cy="8880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5C0462-7A46-4D7D-BE19-C933545BB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444" y="3605228"/>
            <a:ext cx="828736" cy="11560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996527-11C9-42CE-9976-5FFCEB9CF3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134" y="1265870"/>
            <a:ext cx="888069" cy="8880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30832C-0202-4EB9-90BB-8C758B137B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9444" y="4927201"/>
            <a:ext cx="776605" cy="7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FBF60ED-FA59-4567-B45E-6A4EE2B0DC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532" r="21445" b="2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EE5988-0893-4D62-8712-D42E10F9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Prevalent Beliefs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02BCC-BA27-4B19-A770-C14D007E9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Focus on “vision”</a:t>
            </a:r>
          </a:p>
          <a:p>
            <a:r>
              <a:rPr lang="en-GB" sz="2400" dirty="0">
                <a:solidFill>
                  <a:schemeClr val="tx1"/>
                </a:solidFill>
              </a:rPr>
              <a:t>Seeking Alignment</a:t>
            </a:r>
          </a:p>
          <a:p>
            <a:r>
              <a:rPr lang="en-GB" sz="2400" dirty="0">
                <a:solidFill>
                  <a:schemeClr val="tx1"/>
                </a:solidFill>
              </a:rPr>
              <a:t>Raising levels of Employee Engagement</a:t>
            </a:r>
          </a:p>
          <a:p>
            <a:r>
              <a:rPr lang="en-GB" sz="2400" dirty="0">
                <a:solidFill>
                  <a:schemeClr val="tx1"/>
                </a:solidFill>
              </a:rPr>
              <a:t>Setting and monitoring Objectives</a:t>
            </a:r>
          </a:p>
          <a:p>
            <a:r>
              <a:rPr lang="en-GB" sz="2400" dirty="0">
                <a:solidFill>
                  <a:schemeClr val="tx1"/>
                </a:solidFill>
              </a:rPr>
              <a:t>Creating Empowerment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	(Bill Gates).</a:t>
            </a:r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3EDC1-F621-42D0-9EBF-E52759F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06365" y="6356350"/>
            <a:ext cx="87439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E52A-A1B3-4FB5-A3C4-3FB5A6E3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3"/>
            <a:ext cx="84963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Management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89092F-9156-4FDF-8618-FDC751127F8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55651" y="981075"/>
          <a:ext cx="5831679" cy="502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7805">
                <a:tc>
                  <a:txBody>
                    <a:bodyPr/>
                    <a:lstStyle/>
                    <a:p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is the art of getting things done through others and with formally organised groups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(Harold Koontz)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8" marR="91448" marT="45718" marB="45718" anchor="ctr">
                    <a:solidFill>
                      <a:schemeClr val="accent1">
                        <a:lumMod val="40000"/>
                        <a:lumOff val="60000"/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r>
                        <a:rPr lang="en-GB" i="1" dirty="0"/>
                        <a:t>Management is the art of knowing what you want to do then seeing that they do it in the best and cheapest manner </a:t>
                      </a:r>
                      <a:r>
                        <a:rPr lang="en-GB" dirty="0"/>
                        <a:t>(Fredrick Taylor)</a:t>
                      </a:r>
                    </a:p>
                  </a:txBody>
                  <a:tcPr marL="91448" marR="91448" marT="45718" marB="4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r>
                        <a:rPr lang="en-GB" i="1" dirty="0"/>
                        <a:t>Management is to forecast, to plan, to organise, to command, to coordinate and control the activities of others </a:t>
                      </a:r>
                      <a:r>
                        <a:rPr lang="en-GB" dirty="0"/>
                        <a:t>(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Henri</a:t>
                      </a:r>
                      <a:r>
                        <a:rPr lang="en-GB" dirty="0"/>
                        <a:t> Fayol).</a:t>
                      </a:r>
                    </a:p>
                  </a:txBody>
                  <a:tcPr marL="91448" marR="91448" marT="45718" marB="4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461">
                <a:tc>
                  <a:txBody>
                    <a:bodyPr/>
                    <a:lstStyle/>
                    <a:p>
                      <a:pPr eaLnBrk="0" hangingPunct="0"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organisation and coordination of the activities of a business in order to achieve defined objectives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(The Business Dictionary). </a:t>
                      </a:r>
                    </a:p>
                  </a:txBody>
                  <a:tcPr marL="91448" marR="91448" marT="45718" marB="4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89ACFC-ED60-412E-8B04-6B54C2A4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04F0EC-0266-4D80-823D-38874E464666}" type="slidenum">
              <a:rPr lang="en-GB" altLang="en-US" sz="1000">
                <a:solidFill>
                  <a:srgbClr val="953735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 sz="1000">
              <a:solidFill>
                <a:srgbClr val="953735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D9049-113D-4B31-8D7A-DFEBC8CF2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53136"/>
              </p:ext>
            </p:extLst>
          </p:nvPr>
        </p:nvGraphicFramePr>
        <p:xfrm>
          <a:off x="6587330" y="981075"/>
          <a:ext cx="2088357" cy="502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7">
                  <a:extLst>
                    <a:ext uri="{9D8B030D-6E8A-4147-A177-3AD203B41FA5}">
                      <a16:colId xmlns:a16="http://schemas.microsoft.com/office/drawing/2014/main" val="521011240"/>
                    </a:ext>
                  </a:extLst>
                </a:gridCol>
              </a:tblGrid>
              <a:tr h="1354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75860"/>
                  </a:ext>
                </a:extLst>
              </a:tr>
              <a:tr h="12437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08156"/>
                  </a:ext>
                </a:extLst>
              </a:tr>
              <a:tr h="11810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82739"/>
                  </a:ext>
                </a:extLst>
              </a:tr>
              <a:tr h="12437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0317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95487E0-222A-4ADC-B0F3-165C26CF7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788" y="1147763"/>
            <a:ext cx="853440" cy="114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6C73DF-D459-4CA4-9C6D-5D213CE48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7909" y="2457985"/>
            <a:ext cx="906341" cy="9801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4983C5-7D13-4A11-9BED-536AF3F2FC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7209" y="3594129"/>
            <a:ext cx="893855" cy="11542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EF53F3A-7B75-4195-BDC9-1063C011FC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7209" y="4761281"/>
            <a:ext cx="933921" cy="124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3F5992F-831F-46EE-A682-428B452FE1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90" r="1" b="12674"/>
          <a:stretch/>
        </p:blipFill>
        <p:spPr>
          <a:xfrm>
            <a:off x="20" y="10"/>
            <a:ext cx="9143979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4512879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15288" y="3337139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3F9CC27-3632-4558-8F04-B36CC137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86" y="1913950"/>
            <a:ext cx="3153102" cy="1342754"/>
          </a:xfrm>
        </p:spPr>
        <p:txBody>
          <a:bodyPr>
            <a:normAutofit/>
          </a:bodyPr>
          <a:lstStyle/>
          <a:p>
            <a:pPr algn="ctr"/>
            <a:r>
              <a:rPr lang="en-GB" sz="3100"/>
              <a:t>Leadership </a:t>
            </a:r>
            <a:r>
              <a:rPr lang="en-GB" sz="3100" u="sng"/>
              <a:t>and</a:t>
            </a:r>
            <a:r>
              <a:rPr lang="en-GB" sz="3100"/>
              <a:t>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8448-0C85-4E9A-86B5-5BB09E4A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7" y="3417573"/>
            <a:ext cx="3444765" cy="2619839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Is there a disconnect?</a:t>
            </a:r>
          </a:p>
          <a:p>
            <a:r>
              <a:rPr lang="en-GB" sz="2000" dirty="0">
                <a:solidFill>
                  <a:schemeClr val="tx1"/>
                </a:solidFill>
              </a:rPr>
              <a:t>Can one exist without the other?</a:t>
            </a:r>
          </a:p>
          <a:p>
            <a:r>
              <a:rPr lang="en-GB" sz="2000" dirty="0">
                <a:solidFill>
                  <a:schemeClr val="tx1"/>
                </a:solidFill>
              </a:rPr>
              <a:t>Is there a balance?</a:t>
            </a:r>
          </a:p>
          <a:p>
            <a:r>
              <a:rPr lang="en-GB" sz="2000" dirty="0">
                <a:solidFill>
                  <a:schemeClr val="tx1"/>
                </a:solidFill>
              </a:rPr>
              <a:t>Or where should the main focus be?</a:t>
            </a:r>
          </a:p>
          <a:p>
            <a:r>
              <a:rPr lang="en-GB" sz="2000" dirty="0">
                <a:solidFill>
                  <a:schemeClr val="tx1"/>
                </a:solidFill>
              </a:rPr>
              <a:t>What does good Leadership and Management look like?.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4ADDD-E987-4D91-9D26-28CF2088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360040" cy="36512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39C1088C-9158-4069-A78F-DDDF7ACE1D4E}" type="slidenum">
              <a:rPr lang="en-GB">
                <a:solidFill>
                  <a:schemeClr val="tx1"/>
                </a:solidFill>
              </a:rPr>
              <a:pPr algn="ctr"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front of a whiteboard&#10;&#10;Description generated with very high confidence">
            <a:extLst>
              <a:ext uri="{FF2B5EF4-FFF2-40B4-BE49-F238E27FC236}">
                <a16:creationId xmlns:a16="http://schemas.microsoft.com/office/drawing/2014/main" id="{53C86353-6965-4E0E-8860-FB6701F795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2" r="17911" b="-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AC4B2A0-05D6-4295-8A30-D037BB13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68ED-086B-44F1-95B5-E1B77DC91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4" y="1065862"/>
            <a:ext cx="4308514" cy="4726276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VUCA</a:t>
            </a:r>
          </a:p>
          <a:p>
            <a:pPr lvl="1"/>
            <a:r>
              <a:rPr lang="en-GB" b="1" dirty="0">
                <a:solidFill>
                  <a:srgbClr val="FFFFFF"/>
                </a:solidFill>
              </a:rPr>
              <a:t>V</a:t>
            </a:r>
            <a:r>
              <a:rPr lang="en-GB" dirty="0">
                <a:solidFill>
                  <a:srgbClr val="FFFFFF"/>
                </a:solidFill>
              </a:rPr>
              <a:t>olatile-</a:t>
            </a:r>
            <a:r>
              <a:rPr lang="en-GB" b="1" dirty="0">
                <a:solidFill>
                  <a:srgbClr val="FFFFFF"/>
                </a:solidFill>
              </a:rPr>
              <a:t>U</a:t>
            </a:r>
            <a:r>
              <a:rPr lang="en-GB" dirty="0">
                <a:solidFill>
                  <a:srgbClr val="FFFFFF"/>
                </a:solidFill>
              </a:rPr>
              <a:t>npredictable-</a:t>
            </a:r>
            <a:r>
              <a:rPr lang="en-GB" b="1" dirty="0">
                <a:solidFill>
                  <a:srgbClr val="FFFFFF"/>
                </a:solidFill>
              </a:rPr>
              <a:t>C</a:t>
            </a:r>
            <a:r>
              <a:rPr lang="en-GB" dirty="0">
                <a:solidFill>
                  <a:srgbClr val="FFFFFF"/>
                </a:solidFill>
              </a:rPr>
              <a:t>omplex-</a:t>
            </a:r>
            <a:r>
              <a:rPr lang="en-GB" b="1" dirty="0">
                <a:solidFill>
                  <a:srgbClr val="FFFFFF"/>
                </a:solidFill>
              </a:rPr>
              <a:t>A</a:t>
            </a:r>
            <a:r>
              <a:rPr lang="en-GB" dirty="0">
                <a:solidFill>
                  <a:srgbClr val="FFFFFF"/>
                </a:solidFill>
              </a:rPr>
              <a:t>mbiguous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Need for organisational agility</a:t>
            </a:r>
          </a:p>
          <a:p>
            <a:r>
              <a:rPr lang="en-GB" sz="2800" dirty="0">
                <a:solidFill>
                  <a:srgbClr val="FFFFFF"/>
                </a:solidFill>
              </a:rPr>
              <a:t>Flatter structures</a:t>
            </a:r>
          </a:p>
          <a:p>
            <a:r>
              <a:rPr lang="en-GB" sz="2800" dirty="0">
                <a:solidFill>
                  <a:srgbClr val="FFFFFF"/>
                </a:solidFill>
              </a:rPr>
              <a:t>Less hierarchy</a:t>
            </a:r>
          </a:p>
          <a:p>
            <a:r>
              <a:rPr lang="en-GB" sz="2800" dirty="0">
                <a:solidFill>
                  <a:srgbClr val="FFFFFF"/>
                </a:solidFill>
              </a:rPr>
              <a:t>Distributed leadership</a:t>
            </a:r>
          </a:p>
          <a:p>
            <a:r>
              <a:rPr lang="en-GB" sz="2800" dirty="0">
                <a:solidFill>
                  <a:srgbClr val="FFFFFF"/>
                </a:solidFill>
              </a:rPr>
              <a:t>Survival!.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15783-2515-4B40-A0C1-2AD1A706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9940" y="6356350"/>
            <a:ext cx="6754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9C1088C-9158-4069-A78F-DDDF7ACE1D4E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6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0B59D-0F80-4BE1-BBFE-EC772A52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9" y="811161"/>
            <a:ext cx="3384163" cy="5403370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chemeClr val="bg1"/>
                </a:solidFill>
              </a:rPr>
              <a:t>Why is Leadership important in Organisations?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11DBA3-9D58-4672-9CC1-58EFC1DA39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575611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04B4C-15B8-4791-8DF2-4914EA3C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0174" y="6108192"/>
            <a:ext cx="41148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9C1088C-9158-4069-A78F-DDDF7ACE1D4E}" type="slidenum">
              <a:rPr lang="en-GB" sz="1300">
                <a:solidFill>
                  <a:srgbClr val="FFFFFF">
                    <a:alpha val="80000"/>
                  </a:srgbClr>
                </a:solidFill>
              </a:rPr>
              <a:pPr algn="ctr">
                <a:spcAft>
                  <a:spcPts val="600"/>
                </a:spcAft>
              </a:pPr>
              <a:t>9</a:t>
            </a:fld>
            <a:endParaRPr lang="en-GB" sz="1300">
              <a:solidFill>
                <a:srgbClr val="FFFFFF">
                  <a:alpha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628</Words>
  <Application>Microsoft Office PowerPoint</Application>
  <PresentationFormat>On-screen Show (4:3)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Leadership and Human Resources</vt:lpstr>
      <vt:lpstr>Objectives</vt:lpstr>
      <vt:lpstr>Describe and define the purpose of workplace coaching</vt:lpstr>
      <vt:lpstr>Leadership</vt:lpstr>
      <vt:lpstr>Prevalent Beliefs</vt:lpstr>
      <vt:lpstr>Management</vt:lpstr>
      <vt:lpstr>Leadership and Management</vt:lpstr>
      <vt:lpstr>Reality</vt:lpstr>
      <vt:lpstr>Why is Leadership important in Organisations?</vt:lpstr>
      <vt:lpstr>Where does HR fit into the overall Leadership picture??</vt:lpstr>
      <vt:lpstr>Leadership in the HR function</vt:lpstr>
      <vt:lpstr>HR in the 21st Century</vt:lpstr>
      <vt:lpstr>HR in the 21st Century</vt:lpstr>
      <vt:lpstr>HR in the 21st Century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Carrie.Baghurst</dc:creator>
  <cp:lastModifiedBy>Dennis@oakwoodinternational.co.uk</cp:lastModifiedBy>
  <cp:revision>245</cp:revision>
  <cp:lastPrinted>2018-03-28T13:36:13Z</cp:lastPrinted>
  <dcterms:created xsi:type="dcterms:W3CDTF">2016-06-20T08:47:20Z</dcterms:created>
  <dcterms:modified xsi:type="dcterms:W3CDTF">2018-04-12T13:09:30Z</dcterms:modified>
</cp:coreProperties>
</file>