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notesSlides/notesSlide6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notesSlides/notesSlide7.xml" ContentType="application/vnd.openxmlformats-officedocument.presentationml.notesSl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theme/themeOverride16.xml" ContentType="application/vnd.openxmlformats-officedocument.themeOverride+xml"/>
  <Override PartName="/ppt/charts/chart19.xml" ContentType="application/vnd.openxmlformats-officedocument.drawingml.chart+xml"/>
  <Override PartName="/ppt/theme/themeOverride17.xml" ContentType="application/vnd.openxmlformats-officedocument.themeOverride+xml"/>
  <Override PartName="/ppt/charts/chart20.xml" ContentType="application/vnd.openxmlformats-officedocument.drawingml.chart+xml"/>
  <Override PartName="/ppt/theme/themeOverride18.xml" ContentType="application/vnd.openxmlformats-officedocument.themeOverr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64" r:id="rId1"/>
  </p:sldMasterIdLst>
  <p:notesMasterIdLst>
    <p:notesMasterId r:id="rId33"/>
  </p:notesMasterIdLst>
  <p:handoutMasterIdLst>
    <p:handoutMasterId r:id="rId34"/>
  </p:handoutMasterIdLst>
  <p:sldIdLst>
    <p:sldId id="285" r:id="rId2"/>
    <p:sldId id="308" r:id="rId3"/>
    <p:sldId id="339" r:id="rId4"/>
    <p:sldId id="317" r:id="rId5"/>
    <p:sldId id="405" r:id="rId6"/>
    <p:sldId id="396" r:id="rId7"/>
    <p:sldId id="397" r:id="rId8"/>
    <p:sldId id="318" r:id="rId9"/>
    <p:sldId id="402" r:id="rId10"/>
    <p:sldId id="423" r:id="rId11"/>
    <p:sldId id="424" r:id="rId12"/>
    <p:sldId id="401" r:id="rId13"/>
    <p:sldId id="403" r:id="rId14"/>
    <p:sldId id="404" r:id="rId15"/>
    <p:sldId id="425" r:id="rId16"/>
    <p:sldId id="400" r:id="rId17"/>
    <p:sldId id="427" r:id="rId18"/>
    <p:sldId id="408" r:id="rId19"/>
    <p:sldId id="410" r:id="rId20"/>
    <p:sldId id="411" r:id="rId21"/>
    <p:sldId id="413" r:id="rId22"/>
    <p:sldId id="428" r:id="rId23"/>
    <p:sldId id="422" r:id="rId24"/>
    <p:sldId id="417" r:id="rId25"/>
    <p:sldId id="418" r:id="rId26"/>
    <p:sldId id="426" r:id="rId27"/>
    <p:sldId id="419" r:id="rId28"/>
    <p:sldId id="420" r:id="rId29"/>
    <p:sldId id="421" r:id="rId30"/>
    <p:sldId id="430" r:id="rId31"/>
    <p:sldId id="429" r:id="rId32"/>
  </p:sldIdLst>
  <p:sldSz cx="9144000" cy="6858000" type="screen4x3"/>
  <p:notesSz cx="6834188" cy="99790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C3C9781-EB4F-4D9A-8A16-DC753C48DDD2}">
          <p14:sldIdLst>
            <p14:sldId id="285"/>
          </p14:sldIdLst>
        </p14:section>
        <p14:section name="Untitled Section" id="{7B2BE838-3CDF-43B7-BE3B-D9DC545E92EB}">
          <p14:sldIdLst>
            <p14:sldId id="308"/>
            <p14:sldId id="339"/>
            <p14:sldId id="317"/>
            <p14:sldId id="405"/>
            <p14:sldId id="396"/>
            <p14:sldId id="397"/>
            <p14:sldId id="318"/>
            <p14:sldId id="402"/>
            <p14:sldId id="423"/>
            <p14:sldId id="424"/>
            <p14:sldId id="401"/>
            <p14:sldId id="403"/>
            <p14:sldId id="404"/>
            <p14:sldId id="425"/>
            <p14:sldId id="400"/>
            <p14:sldId id="427"/>
            <p14:sldId id="408"/>
            <p14:sldId id="410"/>
            <p14:sldId id="411"/>
            <p14:sldId id="413"/>
            <p14:sldId id="428"/>
            <p14:sldId id="422"/>
            <p14:sldId id="417"/>
            <p14:sldId id="418"/>
            <p14:sldId id="426"/>
            <p14:sldId id="419"/>
            <p14:sldId id="420"/>
            <p14:sldId id="421"/>
            <p14:sldId id="430"/>
            <p14:sldId id="42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43">
          <p15:clr>
            <a:srgbClr val="A4A3A4"/>
          </p15:clr>
        </p15:guide>
        <p15:guide id="2" pos="215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fa Qadadh" initials="WQ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9F6A"/>
    <a:srgbClr val="C9C29B"/>
    <a:srgbClr val="926F00"/>
    <a:srgbClr val="FFE181"/>
    <a:srgbClr val="468E9C"/>
    <a:srgbClr val="009999"/>
    <a:srgbClr val="008080"/>
    <a:srgbClr val="B1A777"/>
    <a:srgbClr val="0099CC"/>
    <a:srgbClr val="A4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557" autoAdjust="0"/>
    <p:restoredTop sz="99878" autoAdjust="0"/>
  </p:normalViewPr>
  <p:slideViewPr>
    <p:cSldViewPr>
      <p:cViewPr>
        <p:scale>
          <a:sx n="100" d="100"/>
          <a:sy n="100" d="100"/>
        </p:scale>
        <p:origin x="-342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30"/>
    </p:cViewPr>
  </p:sorterViewPr>
  <p:notesViewPr>
    <p:cSldViewPr>
      <p:cViewPr varScale="1">
        <p:scale>
          <a:sx n="76" d="100"/>
          <a:sy n="76" d="100"/>
        </p:scale>
        <p:origin x="-2142" y="-84"/>
      </p:cViewPr>
      <p:guideLst>
        <p:guide orient="horz" pos="3143"/>
        <p:guide pos="215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Book5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Book6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afaa%20Qadadeh\Statistics\Q2-2015\Charts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Book8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Book9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afaa%20Qadadeh\Statistics\Q2-2015\Chart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afaa%20Qadadeh\Statistics\Q2-2015\Charts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oracle\product\11.1.1\as_1\bin\001%20&#1575;&#1604;&#1606;&#1588;&#1585;&#1577;%20&#1575;&#1604;&#1573;&#1581;&#1589;&#1575;&#1574;&#1610;&#1577;%20&#1575;&#1604;&#1585;&#1576;&#1593;%20&#1587;&#1606;&#1608;&#1610;&#1577;.xls" TargetMode="External"/><Relationship Id="rId1" Type="http://schemas.openxmlformats.org/officeDocument/2006/relationships/themeOverride" Target="../theme/themeOverride16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afaa%20Qadadeh\Statistics\Q2-2015\Charts.xlsx" TargetMode="External"/><Relationship Id="rId1" Type="http://schemas.openxmlformats.org/officeDocument/2006/relationships/themeOverride" Target="../theme/themeOverride17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2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afaa%20Qadadeh\Statistics\Q2-2015\Charts.xlsx" TargetMode="External"/><Relationship Id="rId1" Type="http://schemas.openxmlformats.org/officeDocument/2006/relationships/themeOverride" Target="../theme/themeOverride18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afaa%20Qadadeh\Statistics\Q1-2015\Q1-PPT\modifications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afaa%20Qadadeh\Statistics\Q2-2015\Charts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afaa%20Qadadeh\Statistics\Q2-2015\Charts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afaa%20Qadadeh\Statistics\Q2-2015\Charts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Book3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Book4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Wafaa%20Qadadeh\Statistics\Q2-2015\Charts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0"/>
      <c:rotY val="34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8.0208515602216396E-2"/>
          <c:w val="0.92338074294767192"/>
          <c:h val="0.8302238261883930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Sheet1!$A$10</c:f>
              <c:strCache>
                <c:ptCount val="1"/>
                <c:pt idx="0">
                  <c:v>وظائف أساسية</c:v>
                </c:pt>
              </c:strCache>
            </c:strRef>
          </c:tx>
          <c:spPr>
            <a:solidFill>
              <a:srgbClr val="4BACC6">
                <a:lumMod val="75000"/>
              </a:srgb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cat>
            <c:strRef>
              <c:f>Sheet1!$B$9:$D$9</c:f>
              <c:strCache>
                <c:ptCount val="3"/>
                <c:pt idx="0">
                  <c:v>الوزارات </c:v>
                </c:pt>
                <c:pt idx="1">
                  <c:v>الجهات المستقلة</c:v>
                </c:pt>
                <c:pt idx="2">
                  <c:v>إجمالي الحكومة</c:v>
                </c:pt>
              </c:strCache>
            </c:strRef>
          </c:cat>
          <c:val>
            <c:numRef>
              <c:f>Sheet1!$B$10:$D$10</c:f>
              <c:numCache>
                <c:formatCode>#,##0</c:formatCode>
                <c:ptCount val="3"/>
                <c:pt idx="0">
                  <c:v>50988</c:v>
                </c:pt>
                <c:pt idx="1">
                  <c:v>29707</c:v>
                </c:pt>
                <c:pt idx="2">
                  <c:v>80695</c:v>
                </c:pt>
              </c:numCache>
            </c:numRef>
          </c:val>
        </c:ser>
        <c:ser>
          <c:idx val="1"/>
          <c:order val="1"/>
          <c:tx>
            <c:strRef>
              <c:f>Sheet1!$A$11</c:f>
              <c:strCache>
                <c:ptCount val="1"/>
                <c:pt idx="0">
                  <c:v>وظائف حرفية ومعاونة</c:v>
                </c:pt>
              </c:strCache>
            </c:strRef>
          </c:tx>
          <c:spPr>
            <a:solidFill>
              <a:srgbClr val="EEECE1">
                <a:lumMod val="50000"/>
              </a:srgb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"/>
              <c:layout>
                <c:manualLayout>
                  <c:x val="5.9523809523809521E-3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392857142857142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Sheet1!$B$9:$D$9</c:f>
              <c:strCache>
                <c:ptCount val="3"/>
                <c:pt idx="0">
                  <c:v>الوزارات </c:v>
                </c:pt>
                <c:pt idx="1">
                  <c:v>الجهات المستقلة</c:v>
                </c:pt>
                <c:pt idx="2">
                  <c:v>إجمالي الحكومة</c:v>
                </c:pt>
              </c:strCache>
            </c:strRef>
          </c:cat>
          <c:val>
            <c:numRef>
              <c:f>Sheet1!$B$11:$D$11</c:f>
              <c:numCache>
                <c:formatCode>#,##0</c:formatCode>
                <c:ptCount val="3"/>
                <c:pt idx="0">
                  <c:v>1742</c:v>
                </c:pt>
                <c:pt idx="1">
                  <c:v>16112</c:v>
                </c:pt>
                <c:pt idx="2">
                  <c:v>17854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48546304"/>
        <c:axId val="73404352"/>
        <c:axId val="0"/>
      </c:bar3DChart>
      <c:catAx>
        <c:axId val="48546304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tx2">
                    <a:lumMod val="50000"/>
                  </a:schemeClr>
                </a:solidFill>
              </a:defRPr>
            </a:pPr>
            <a:endParaRPr lang="en-US"/>
          </a:p>
        </c:txPr>
        <c:crossAx val="73404352"/>
        <c:crosses val="autoZero"/>
        <c:auto val="1"/>
        <c:lblAlgn val="ctr"/>
        <c:lblOffset val="100"/>
        <c:noMultiLvlLbl val="0"/>
      </c:catAx>
      <c:valAx>
        <c:axId val="73404352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8546304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8.3541695445964303E-3"/>
          <c:y val="8.7579104695246421E-2"/>
          <c:w val="0.13297537026621672"/>
          <c:h val="0.17728346456692914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0"/>
      <c:rotY val="359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39790490790421E-3"/>
          <c:y val="1.8949014529973877E-2"/>
          <c:w val="0.92918379671567597"/>
          <c:h val="0.90346203008879145"/>
        </c:manualLayout>
      </c:layout>
      <c:bar3DChart>
        <c:barDir val="col"/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52873216"/>
        <c:axId val="47696128"/>
        <c:axId val="73533312"/>
      </c:bar3DChart>
      <c:catAx>
        <c:axId val="52873216"/>
        <c:scaling>
          <c:orientation val="maxMin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47696128"/>
        <c:crosses val="autoZero"/>
        <c:auto val="1"/>
        <c:lblAlgn val="ctr"/>
        <c:lblOffset val="100"/>
        <c:noMultiLvlLbl val="0"/>
      </c:catAx>
      <c:valAx>
        <c:axId val="47696128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crossAx val="52873216"/>
        <c:crosses val="autoZero"/>
        <c:crossBetween val="between"/>
      </c:valAx>
      <c:serAx>
        <c:axId val="73533312"/>
        <c:scaling>
          <c:orientation val="minMax"/>
        </c:scaling>
        <c:delete val="1"/>
        <c:axPos val="b"/>
        <c:majorTickMark val="none"/>
        <c:minorTickMark val="none"/>
        <c:tickLblPos val="nextTo"/>
        <c:crossAx val="47696128"/>
        <c:crosses val="autoZero"/>
      </c:ser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EEECE1">
                <a:lumMod val="5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أقل من 20 سنة</c:v>
                </c:pt>
                <c:pt idx="1">
                  <c:v>من 20 إلى 29</c:v>
                </c:pt>
                <c:pt idx="2">
                  <c:v>من 30 إلى 39</c:v>
                </c:pt>
                <c:pt idx="3">
                  <c:v>من 40 إلى 49</c:v>
                </c:pt>
                <c:pt idx="4">
                  <c:v>من 50 إلى 59</c:v>
                </c:pt>
                <c:pt idx="5">
                  <c:v>من 60 إلى 69</c:v>
                </c:pt>
                <c:pt idx="6">
                  <c:v>أكبر من 70</c:v>
                </c:pt>
                <c:pt idx="7">
                  <c:v>غير مسجل</c:v>
                </c:pt>
              </c:strCache>
            </c:strRef>
          </c:cat>
          <c:val>
            <c:numRef>
              <c:f>Sheet1!$B$2:$I$2</c:f>
              <c:numCache>
                <c:formatCode>#,##0</c:formatCode>
                <c:ptCount val="8"/>
                <c:pt idx="0" formatCode="General">
                  <c:v>78</c:v>
                </c:pt>
                <c:pt idx="1">
                  <c:v>8490</c:v>
                </c:pt>
                <c:pt idx="2">
                  <c:v>24636</c:v>
                </c:pt>
                <c:pt idx="3">
                  <c:v>17944</c:v>
                </c:pt>
                <c:pt idx="4">
                  <c:v>8012</c:v>
                </c:pt>
                <c:pt idx="5">
                  <c:v>1628</c:v>
                </c:pt>
                <c:pt idx="6" formatCode="General">
                  <c:v>73</c:v>
                </c:pt>
                <c:pt idx="7" formatCode="General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2471808"/>
        <c:axId val="47699008"/>
        <c:axId val="0"/>
      </c:bar3DChart>
      <c:catAx>
        <c:axId val="52471808"/>
        <c:scaling>
          <c:orientation val="maxMin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Sakkal Majalla" panose="02000000000000000000" pitchFamily="2" charset="-78"/>
                <a:cs typeface="Sakkal Majalla" panose="02000000000000000000" pitchFamily="2" charset="-78"/>
              </a:defRPr>
            </a:pPr>
            <a:endParaRPr lang="en-US"/>
          </a:p>
        </c:txPr>
        <c:crossAx val="47699008"/>
        <c:crosses val="autoZero"/>
        <c:auto val="1"/>
        <c:lblAlgn val="ctr"/>
        <c:lblOffset val="100"/>
        <c:noMultiLvlLbl val="0"/>
      </c:catAx>
      <c:valAx>
        <c:axId val="4769900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52471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عدد الموظفين</c:v>
                </c:pt>
              </c:strCache>
            </c:strRef>
          </c:tx>
          <c:spPr>
            <a:solidFill>
              <a:srgbClr val="EEECE1">
                <a:lumMod val="50000"/>
              </a:srgbClr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Sheet1!$B$1:$K$1</c:f>
              <c:strCache>
                <c:ptCount val="10"/>
                <c:pt idx="0">
                  <c:v>أقل من سنة</c:v>
                </c:pt>
                <c:pt idx="1">
                  <c:v>من 1 إلى 4</c:v>
                </c:pt>
                <c:pt idx="2">
                  <c:v>من 5 إلى 9</c:v>
                </c:pt>
                <c:pt idx="3">
                  <c:v>من 10 إلى 14</c:v>
                </c:pt>
                <c:pt idx="4">
                  <c:v>من 15 إلى 19</c:v>
                </c:pt>
                <c:pt idx="5">
                  <c:v>من 20 إلى 24</c:v>
                </c:pt>
                <c:pt idx="6">
                  <c:v>من 25 إلى 29</c:v>
                </c:pt>
                <c:pt idx="7">
                  <c:v>من 30 إلى 34</c:v>
                </c:pt>
                <c:pt idx="8">
                  <c:v>من 35 إلى 39</c:v>
                </c:pt>
                <c:pt idx="9">
                  <c:v>أكثر من 40 سنة</c:v>
                </c:pt>
              </c:strCache>
            </c:strRef>
          </c:cat>
          <c:val>
            <c:numRef>
              <c:f>Sheet1!$B$2:$K$2</c:f>
              <c:numCache>
                <c:formatCode>#,##0</c:formatCode>
                <c:ptCount val="10"/>
                <c:pt idx="0">
                  <c:v>3992</c:v>
                </c:pt>
                <c:pt idx="1">
                  <c:v>11130</c:v>
                </c:pt>
                <c:pt idx="2">
                  <c:v>13901</c:v>
                </c:pt>
                <c:pt idx="3">
                  <c:v>10817</c:v>
                </c:pt>
                <c:pt idx="4">
                  <c:v>9778</c:v>
                </c:pt>
                <c:pt idx="5">
                  <c:v>5643</c:v>
                </c:pt>
                <c:pt idx="6">
                  <c:v>3585</c:v>
                </c:pt>
                <c:pt idx="7">
                  <c:v>1320</c:v>
                </c:pt>
                <c:pt idx="8" formatCode="General">
                  <c:v>534</c:v>
                </c:pt>
                <c:pt idx="9" formatCode="General">
                  <c:v>162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8980480"/>
        <c:axId val="47701312"/>
        <c:axId val="0"/>
      </c:bar3DChart>
      <c:catAx>
        <c:axId val="48980480"/>
        <c:scaling>
          <c:orientation val="maxMin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 b="1">
                <a:latin typeface="Sakkal Majalla" panose="02000000000000000000" pitchFamily="2" charset="-78"/>
                <a:cs typeface="Sakkal Majalla" panose="02000000000000000000" pitchFamily="2" charset="-78"/>
              </a:defRPr>
            </a:pPr>
            <a:endParaRPr lang="en-US"/>
          </a:p>
        </c:txPr>
        <c:crossAx val="47701312"/>
        <c:crosses val="autoZero"/>
        <c:auto val="1"/>
        <c:lblAlgn val="ctr"/>
        <c:lblOffset val="100"/>
        <c:noMultiLvlLbl val="0"/>
      </c:catAx>
      <c:valAx>
        <c:axId val="47701312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8980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rotY val="34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25125268432355"/>
          <c:y val="3.0686944718362044E-2"/>
          <c:w val="0.82486655077206261"/>
          <c:h val="0.8340521448673112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EEECE1">
                <a:lumMod val="50000"/>
              </a:srgbClr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Sheet11!$B$2:$B$15</c:f>
              <c:strCache>
                <c:ptCount val="14"/>
                <c:pt idx="0">
                  <c:v>الأولى</c:v>
                </c:pt>
                <c:pt idx="1">
                  <c:v>الثانية</c:v>
                </c:pt>
                <c:pt idx="2">
                  <c:v>الثالثة</c:v>
                </c:pt>
                <c:pt idx="3">
                  <c:v>الرابعة</c:v>
                </c:pt>
                <c:pt idx="4">
                  <c:v>الخامسة</c:v>
                </c:pt>
                <c:pt idx="5">
                  <c:v>السادسة</c:v>
                </c:pt>
                <c:pt idx="6">
                  <c:v>السابعة</c:v>
                </c:pt>
                <c:pt idx="7">
                  <c:v>الثامنة</c:v>
                </c:pt>
                <c:pt idx="8">
                  <c:v>التاسعة</c:v>
                </c:pt>
                <c:pt idx="9">
                  <c:v>العاشرة</c:v>
                </c:pt>
                <c:pt idx="10">
                  <c:v>الحادية عشر</c:v>
                </c:pt>
                <c:pt idx="11">
                  <c:v>الثانية عشر</c:v>
                </c:pt>
                <c:pt idx="12">
                  <c:v>الثالثة عشر</c:v>
                </c:pt>
                <c:pt idx="13">
                  <c:v>الرابعة عشر</c:v>
                </c:pt>
              </c:strCache>
            </c:strRef>
          </c:cat>
          <c:val>
            <c:numRef>
              <c:f>Sheet11!$C$2:$C$15</c:f>
              <c:numCache>
                <c:formatCode>#,##0</c:formatCode>
                <c:ptCount val="14"/>
                <c:pt idx="0">
                  <c:v>2103</c:v>
                </c:pt>
                <c:pt idx="1">
                  <c:v>5263</c:v>
                </c:pt>
                <c:pt idx="2">
                  <c:v>4172</c:v>
                </c:pt>
                <c:pt idx="3">
                  <c:v>5843</c:v>
                </c:pt>
                <c:pt idx="4">
                  <c:v>2202</c:v>
                </c:pt>
                <c:pt idx="5">
                  <c:v>4643</c:v>
                </c:pt>
                <c:pt idx="6">
                  <c:v>2747</c:v>
                </c:pt>
                <c:pt idx="7">
                  <c:v>3804</c:v>
                </c:pt>
                <c:pt idx="8">
                  <c:v>1717</c:v>
                </c:pt>
                <c:pt idx="9" formatCode="General">
                  <c:v>328</c:v>
                </c:pt>
                <c:pt idx="10" formatCode="General">
                  <c:v>59</c:v>
                </c:pt>
                <c:pt idx="11" formatCode="General">
                  <c:v>155</c:v>
                </c:pt>
                <c:pt idx="12" formatCode="General">
                  <c:v>101</c:v>
                </c:pt>
                <c:pt idx="13" formatCode="General">
                  <c:v>293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7106304"/>
        <c:axId val="52147264"/>
        <c:axId val="0"/>
      </c:bar3DChart>
      <c:catAx>
        <c:axId val="107106304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0">
                <a:latin typeface="Sakkal Majalla" panose="02000000000000000000" pitchFamily="2" charset="-78"/>
                <a:cs typeface="Sakkal Majalla" panose="02000000000000000000" pitchFamily="2" charset="-78"/>
              </a:defRPr>
            </a:pPr>
            <a:endParaRPr lang="en-US"/>
          </a:p>
        </c:txPr>
        <c:crossAx val="52147264"/>
        <c:crosses val="autoZero"/>
        <c:auto val="1"/>
        <c:lblAlgn val="ctr"/>
        <c:lblOffset val="100"/>
        <c:noMultiLvlLbl val="0"/>
      </c:catAx>
      <c:valAx>
        <c:axId val="52147264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crossAx val="10710630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"/>
          <c:y val="3.4913583915218142E-2"/>
          <c:w val="0.92497203189102006"/>
          <c:h val="0.830186203139701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مواطن</c:v>
                </c:pt>
              </c:strCache>
            </c:strRef>
          </c:tx>
          <c:spPr>
            <a:solidFill>
              <a:srgbClr val="4BACC6">
                <a:lumMod val="75000"/>
              </a:srgb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0"/>
              <c:layout>
                <c:manualLayout>
                  <c:x val="-8.218337278296995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Sheet1!$A$2:$B$9</c:f>
              <c:multiLvlStrCache>
                <c:ptCount val="8"/>
                <c:lvl>
                  <c:pt idx="0">
                    <c:v>السنة كاملة</c:v>
                  </c:pt>
                  <c:pt idx="1">
                    <c:v>الأول</c:v>
                  </c:pt>
                  <c:pt idx="2">
                    <c:v>الثاني</c:v>
                  </c:pt>
                  <c:pt idx="3">
                    <c:v>الثالث</c:v>
                  </c:pt>
                  <c:pt idx="4">
                    <c:v>الرابع</c:v>
                  </c:pt>
                  <c:pt idx="5">
                    <c:v>الأول</c:v>
                  </c:pt>
                  <c:pt idx="6">
                    <c:v>الثاني</c:v>
                  </c:pt>
                  <c:pt idx="7">
                    <c:v>الثالث</c:v>
                  </c:pt>
                </c:lvl>
                <c:lvl>
                  <c:pt idx="0">
                    <c:v>2014</c:v>
                  </c:pt>
                  <c:pt idx="1">
                    <c:v>2015</c:v>
                  </c:pt>
                  <c:pt idx="5">
                    <c:v>2016</c:v>
                  </c:pt>
                </c:lvl>
              </c:multiLvlStrCache>
            </c:multiLvlStrRef>
          </c:cat>
          <c:val>
            <c:numRef>
              <c:f>Sheet1!$C$2:$C$9</c:f>
              <c:numCache>
                <c:formatCode>General</c:formatCode>
                <c:ptCount val="8"/>
                <c:pt idx="0" formatCode="#,##0">
                  <c:v>1134</c:v>
                </c:pt>
                <c:pt idx="1">
                  <c:v>299</c:v>
                </c:pt>
                <c:pt idx="2">
                  <c:v>291</c:v>
                </c:pt>
                <c:pt idx="3">
                  <c:v>233</c:v>
                </c:pt>
                <c:pt idx="4">
                  <c:v>349</c:v>
                </c:pt>
                <c:pt idx="5">
                  <c:v>601</c:v>
                </c:pt>
                <c:pt idx="6">
                  <c:v>419</c:v>
                </c:pt>
                <c:pt idx="7">
                  <c:v>361</c:v>
                </c:pt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غير مواطن</c:v>
                </c:pt>
              </c:strCache>
            </c:strRef>
          </c:tx>
          <c:spPr>
            <a:solidFill>
              <a:srgbClr val="EEECE1">
                <a:lumMod val="50000"/>
              </a:srgb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Sheet1!$A$2:$B$9</c:f>
              <c:multiLvlStrCache>
                <c:ptCount val="8"/>
                <c:lvl>
                  <c:pt idx="0">
                    <c:v>السنة كاملة</c:v>
                  </c:pt>
                  <c:pt idx="1">
                    <c:v>الأول</c:v>
                  </c:pt>
                  <c:pt idx="2">
                    <c:v>الثاني</c:v>
                  </c:pt>
                  <c:pt idx="3">
                    <c:v>الثالث</c:v>
                  </c:pt>
                  <c:pt idx="4">
                    <c:v>الرابع</c:v>
                  </c:pt>
                  <c:pt idx="5">
                    <c:v>الأول</c:v>
                  </c:pt>
                  <c:pt idx="6">
                    <c:v>الثاني</c:v>
                  </c:pt>
                  <c:pt idx="7">
                    <c:v>الثالث</c:v>
                  </c:pt>
                </c:lvl>
                <c:lvl>
                  <c:pt idx="0">
                    <c:v>2014</c:v>
                  </c:pt>
                  <c:pt idx="1">
                    <c:v>2015</c:v>
                  </c:pt>
                  <c:pt idx="5">
                    <c:v>2016</c:v>
                  </c:pt>
                </c:lvl>
              </c:multiLvlStrCache>
            </c:multiLvl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653</c:v>
                </c:pt>
                <c:pt idx="1">
                  <c:v>289</c:v>
                </c:pt>
                <c:pt idx="2">
                  <c:v>238</c:v>
                </c:pt>
                <c:pt idx="3">
                  <c:v>258</c:v>
                </c:pt>
                <c:pt idx="4">
                  <c:v>223</c:v>
                </c:pt>
                <c:pt idx="5">
                  <c:v>599</c:v>
                </c:pt>
                <c:pt idx="6">
                  <c:v>367</c:v>
                </c:pt>
                <c:pt idx="7">
                  <c:v>770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7990016"/>
        <c:axId val="108046016"/>
      </c:barChart>
      <c:catAx>
        <c:axId val="107990016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08046016"/>
        <c:crosses val="autoZero"/>
        <c:auto val="1"/>
        <c:lblAlgn val="ctr"/>
        <c:lblOffset val="100"/>
        <c:noMultiLvlLbl val="0"/>
      </c:catAx>
      <c:valAx>
        <c:axId val="108046016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079900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5.128424965833947E-3"/>
          <c:y val="5.7449858861981881E-2"/>
          <c:w val="0.14933180227471565"/>
          <c:h val="0.11372901500519982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2795275590551178E-2"/>
          <c:w val="0.89853893263342077"/>
          <c:h val="0.89105916447944011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B1A777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4BACC6">
                  <a:lumMod val="50000"/>
                </a:srgbClr>
              </a:solidFill>
            </c:spPr>
          </c:dPt>
          <c:dPt>
            <c:idx val="1"/>
            <c:invertIfNegative val="0"/>
            <c:bubble3D val="0"/>
            <c:spPr>
              <a:solidFill>
                <a:srgbClr val="468E9C"/>
              </a:solidFill>
            </c:spPr>
          </c:dPt>
          <c:dPt>
            <c:idx val="3"/>
            <c:invertIfNegative val="0"/>
            <c:bubble3D val="0"/>
            <c:spPr>
              <a:solidFill>
                <a:srgbClr val="EEECE1">
                  <a:lumMod val="75000"/>
                </a:srgbClr>
              </a:solidFill>
            </c:spPr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Sheet1!$A$3:$A$6</c:f>
              <c:strCache>
                <c:ptCount val="4"/>
                <c:pt idx="0">
                  <c:v>استثنائية</c:v>
                </c:pt>
                <c:pt idx="1">
                  <c:v>درجة</c:v>
                </c:pt>
                <c:pt idx="2">
                  <c:v>مالية استثنائية</c:v>
                </c:pt>
                <c:pt idx="3">
                  <c:v>مالية</c:v>
                </c:pt>
              </c:strCache>
            </c:strRef>
          </c:cat>
          <c:val>
            <c:numRef>
              <c:f>Sheet1!$B$3:$B$6</c:f>
              <c:numCache>
                <c:formatCode>General</c:formatCode>
                <c:ptCount val="4"/>
                <c:pt idx="0">
                  <c:v>157</c:v>
                </c:pt>
                <c:pt idx="1">
                  <c:v>602</c:v>
                </c:pt>
                <c:pt idx="2">
                  <c:v>54</c:v>
                </c:pt>
                <c:pt idx="3">
                  <c:v>219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7827712"/>
        <c:axId val="108048320"/>
        <c:axId val="0"/>
      </c:bar3DChart>
      <c:catAx>
        <c:axId val="147827712"/>
        <c:scaling>
          <c:orientation val="maxMin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0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08048320"/>
        <c:crosses val="autoZero"/>
        <c:auto val="1"/>
        <c:lblAlgn val="ctr"/>
        <c:lblOffset val="100"/>
        <c:noMultiLvlLbl val="0"/>
      </c:catAx>
      <c:valAx>
        <c:axId val="10804832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47827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7546456692913387"/>
          <c:w val="0.99488327058102766"/>
          <c:h val="0.79873326771653541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2.0563155657221954E-2"/>
                  <c:y val="-4.4645013123359577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1.8422551275792152E-2"/>
                  <c:y val="-0.40181332020997373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Sheet26!$A$2:$A$3</c:f>
              <c:strCache>
                <c:ptCount val="2"/>
                <c:pt idx="0">
                  <c:v>أنثى</c:v>
                </c:pt>
                <c:pt idx="1">
                  <c:v>ذكر</c:v>
                </c:pt>
              </c:strCache>
            </c:strRef>
          </c:cat>
          <c:val>
            <c:numRef>
              <c:f>Sheet26!$B$2:$B$3</c:f>
              <c:numCache>
                <c:formatCode>#,##0</c:formatCode>
                <c:ptCount val="2"/>
                <c:pt idx="0">
                  <c:v>10521</c:v>
                </c:pt>
                <c:pt idx="1">
                  <c:v>27166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2.772782010957087E-2"/>
          <c:y val="0.05"/>
          <c:w val="8.4895022896236003E-2"/>
          <c:h val="0.24966240157480316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38894373525933"/>
          <c:y val="0.32147112860892391"/>
          <c:w val="0.68888888888888888"/>
          <c:h val="0.65379389073691996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5.3685476815398077E-3"/>
                  <c:y val="-0.37149642752989209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4.5316054243219599E-2"/>
                  <c:y val="-7.805555555555555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Sheet27!$B$3:$E$3</c:f>
              <c:strCache>
                <c:ptCount val="4"/>
                <c:pt idx="0">
                  <c:v>متزوج</c:v>
                </c:pt>
                <c:pt idx="1">
                  <c:v>اعزب</c:v>
                </c:pt>
                <c:pt idx="2">
                  <c:v>مطلق</c:v>
                </c:pt>
                <c:pt idx="3">
                  <c:v>أرمل</c:v>
                </c:pt>
              </c:strCache>
            </c:strRef>
          </c:cat>
          <c:val>
            <c:numRef>
              <c:f>Sheet27!$B$6:$E$6</c:f>
              <c:numCache>
                <c:formatCode>#,##0</c:formatCode>
                <c:ptCount val="4"/>
                <c:pt idx="0">
                  <c:v>25775</c:v>
                </c:pt>
                <c:pt idx="1">
                  <c:v>11420</c:v>
                </c:pt>
                <c:pt idx="2" formatCode="General">
                  <c:v>404</c:v>
                </c:pt>
                <c:pt idx="3" formatCode="General">
                  <c:v>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"/>
          <c:y val="0.54242424242424236"/>
          <c:w val="0.11425941447279109"/>
          <c:h val="0.4276771653543307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25E-2"/>
          <c:y val="4.0583300489837285E-2"/>
          <c:w val="0.96875"/>
          <c:h val="0.79940814143347783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rgbClr val="AA9F6A"/>
              </a:solidFill>
            </c:spPr>
          </c:dPt>
          <c:dPt>
            <c:idx val="4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8.4775672572178482E-2"/>
                  <c:y val="-1.076603337228178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7.7205658281478858E-3"/>
                  <c:y val="-5.2786184417124493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5.8921833989500358E-3"/>
                  <c:y val="1.815687030856344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0"/>
                  <c:y val="-0.2366248381592228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1.8343585958005275E-2"/>
                  <c:y val="-8.3307458989525431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-7.8842581200787396E-2"/>
                  <c:y val="-2.44960124681183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'A04'!$A$6:$A$13</c:f>
              <c:strCache>
                <c:ptCount val="8"/>
                <c:pt idx="0">
                  <c:v>أقل من 20</c:v>
                </c:pt>
                <c:pt idx="1">
                  <c:v>من 20 إلى 29</c:v>
                </c:pt>
                <c:pt idx="2">
                  <c:v>من 30 إلى 39</c:v>
                </c:pt>
                <c:pt idx="3">
                  <c:v>من 40 إلى 49</c:v>
                </c:pt>
                <c:pt idx="4">
                  <c:v>من 50 إلى 59</c:v>
                </c:pt>
                <c:pt idx="5">
                  <c:v>من 60 إلى 69</c:v>
                </c:pt>
                <c:pt idx="6">
                  <c:v>أكبر من 70</c:v>
                </c:pt>
                <c:pt idx="7">
                  <c:v>غير مسجل</c:v>
                </c:pt>
              </c:strCache>
            </c:strRef>
          </c:cat>
          <c:val>
            <c:numRef>
              <c:f>'A04'!$B$6:$B$13</c:f>
              <c:numCache>
                <c:formatCode>#,##0</c:formatCode>
                <c:ptCount val="8"/>
                <c:pt idx="0">
                  <c:v>31</c:v>
                </c:pt>
                <c:pt idx="1">
                  <c:v>8247</c:v>
                </c:pt>
                <c:pt idx="2">
                  <c:v>13765</c:v>
                </c:pt>
                <c:pt idx="3">
                  <c:v>9351</c:v>
                </c:pt>
                <c:pt idx="4">
                  <c:v>5142</c:v>
                </c:pt>
                <c:pt idx="5">
                  <c:v>1109</c:v>
                </c:pt>
                <c:pt idx="6">
                  <c:v>39</c:v>
                </c:pt>
                <c:pt idx="7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7.8125E-3"/>
          <c:y val="0.63084815786915527"/>
          <c:w val="0.17529884419520375"/>
          <c:h val="0.36815130747545444"/>
        </c:manualLayout>
      </c:layout>
      <c:overlay val="0"/>
      <c:txPr>
        <a:bodyPr/>
        <a:lstStyle/>
        <a:p>
          <a:pPr>
            <a:defRPr sz="1200" b="1">
              <a:latin typeface="Sakkal Majalla" panose="02000000000000000000" pitchFamily="2" charset="-78"/>
              <a:cs typeface="Sakkal Majalla" panose="02000000000000000000" pitchFamily="2" charset="-78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120130685863038"/>
          <c:y val="7.7994766328687076E-3"/>
          <c:w val="0.73959369690625298"/>
          <c:h val="0.9844010467342625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AA9F6A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Sheet29!$A$2:$A$11</c:f>
              <c:strCache>
                <c:ptCount val="10"/>
                <c:pt idx="0">
                  <c:v> أقل من سنة</c:v>
                </c:pt>
                <c:pt idx="1">
                  <c:v> من 01 إلى 04</c:v>
                </c:pt>
                <c:pt idx="2">
                  <c:v> من 05 إلى 09</c:v>
                </c:pt>
                <c:pt idx="3">
                  <c:v> من 10 إلى 14</c:v>
                </c:pt>
                <c:pt idx="4">
                  <c:v> من 15 إلى 19</c:v>
                </c:pt>
                <c:pt idx="5">
                  <c:v> من 20 إلى 24</c:v>
                </c:pt>
                <c:pt idx="6">
                  <c:v> من 25 إلى 29</c:v>
                </c:pt>
                <c:pt idx="7">
                  <c:v> من 30 إلى 34</c:v>
                </c:pt>
                <c:pt idx="8">
                  <c:v> من 35 إلى 39</c:v>
                </c:pt>
                <c:pt idx="9">
                  <c:v> أكثر من 40 سنة</c:v>
                </c:pt>
              </c:strCache>
            </c:strRef>
          </c:cat>
          <c:val>
            <c:numRef>
              <c:f>Sheet29!$D$2:$D$11</c:f>
              <c:numCache>
                <c:formatCode>#,##0</c:formatCode>
                <c:ptCount val="10"/>
                <c:pt idx="0">
                  <c:v>4392</c:v>
                </c:pt>
                <c:pt idx="1">
                  <c:v>17845</c:v>
                </c:pt>
                <c:pt idx="2">
                  <c:v>8591</c:v>
                </c:pt>
                <c:pt idx="3">
                  <c:v>2842</c:v>
                </c:pt>
                <c:pt idx="4">
                  <c:v>2016</c:v>
                </c:pt>
                <c:pt idx="5">
                  <c:v>1001</c:v>
                </c:pt>
                <c:pt idx="6" formatCode="General">
                  <c:v>530</c:v>
                </c:pt>
                <c:pt idx="7" formatCode="General">
                  <c:v>295</c:v>
                </c:pt>
                <c:pt idx="8" formatCode="General">
                  <c:v>148</c:v>
                </c:pt>
                <c:pt idx="9" formatCode="General">
                  <c:v>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9102592"/>
        <c:axId val="108055936"/>
      </c:barChart>
      <c:catAx>
        <c:axId val="14910259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300" b="1"/>
            </a:pPr>
            <a:endParaRPr lang="en-US"/>
          </a:p>
        </c:txPr>
        <c:crossAx val="108055936"/>
        <c:crosses val="autoZero"/>
        <c:auto val="1"/>
        <c:lblAlgn val="ctr"/>
        <c:lblOffset val="100"/>
        <c:noMultiLvlLbl val="0"/>
      </c:catAx>
      <c:valAx>
        <c:axId val="108055936"/>
        <c:scaling>
          <c:orientation val="minMax"/>
          <c:min val="0"/>
        </c:scaling>
        <c:delete val="1"/>
        <c:axPos val="t"/>
        <c:numFmt formatCode="#,##0" sourceLinked="1"/>
        <c:majorTickMark val="out"/>
        <c:minorTickMark val="none"/>
        <c:tickLblPos val="nextTo"/>
        <c:crossAx val="149102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0"/>
      <c:rotY val="34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123484083720304"/>
          <c:w val="0.90757614856817936"/>
          <c:h val="0.7667795542315947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وظائف أساسية</c:v>
                </c:pt>
              </c:strCache>
            </c:strRef>
          </c:tx>
          <c:spPr>
            <a:solidFill>
              <a:srgbClr val="468E9C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الجهات المشغلة لنظام بياناتي</c:v>
                </c:pt>
                <c:pt idx="1">
                  <c:v>جهات مستقلة لها ربط مباشر بنظام بياناتي</c:v>
                </c:pt>
                <c:pt idx="2">
                  <c:v>جهات مستقلة لم تربط بنظام بياناتي</c:v>
                </c:pt>
                <c:pt idx="3">
                  <c:v>إجمالي الحكومة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58771</c:v>
                </c:pt>
                <c:pt idx="1">
                  <c:v>21631</c:v>
                </c:pt>
                <c:pt idx="2" formatCode="General">
                  <c:v>293</c:v>
                </c:pt>
                <c:pt idx="3">
                  <c:v>80695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وظائف حرفية ومعاونة</c:v>
                </c:pt>
              </c:strCache>
            </c:strRef>
          </c:tx>
          <c:spPr>
            <a:solidFill>
              <a:srgbClr val="B1A777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1.8678158806435106E-2"/>
                  <c:y val="8.54700854700854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0178688601424824E-2"/>
                  <c:y val="-9.80430754979156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422999771133162E-2"/>
                  <c:y val="1.9898041590954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9761904761904767E-2"/>
                  <c:y val="4.90196078431372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الجهات المشغلة لنظام بياناتي</c:v>
                </c:pt>
                <c:pt idx="1">
                  <c:v>جهات مستقلة لها ربط مباشر بنظام بياناتي</c:v>
                </c:pt>
                <c:pt idx="2">
                  <c:v>جهات مستقلة لم تربط بنظام بياناتي</c:v>
                </c:pt>
                <c:pt idx="3">
                  <c:v>إجمالي الحكومة</c:v>
                </c:pt>
              </c:strCache>
            </c:strRef>
          </c:cat>
          <c:val>
            <c:numRef>
              <c:f>Sheet1!$C$2:$C$5</c:f>
              <c:numCache>
                <c:formatCode>#,##0</c:formatCode>
                <c:ptCount val="4"/>
                <c:pt idx="0">
                  <c:v>2091</c:v>
                </c:pt>
                <c:pt idx="1">
                  <c:v>15755</c:v>
                </c:pt>
                <c:pt idx="2" formatCode="General">
                  <c:v>8</c:v>
                </c:pt>
                <c:pt idx="3">
                  <c:v>17854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49189888"/>
        <c:axId val="47690816"/>
        <c:axId val="0"/>
      </c:bar3DChart>
      <c:catAx>
        <c:axId val="49189888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="1">
                <a:solidFill>
                  <a:schemeClr val="tx2">
                    <a:lumMod val="50000"/>
                  </a:schemeClr>
                </a:solidFill>
              </a:defRPr>
            </a:pPr>
            <a:endParaRPr lang="en-US"/>
          </a:p>
        </c:txPr>
        <c:crossAx val="47690816"/>
        <c:crosses val="autoZero"/>
        <c:auto val="1"/>
        <c:lblAlgn val="ctr"/>
        <c:lblOffset val="100"/>
        <c:noMultiLvlLbl val="0"/>
      </c:catAx>
      <c:valAx>
        <c:axId val="47690816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9189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9317280652418448"/>
          <c:y val="6.1415006947660951E-2"/>
          <c:w val="0.17185795412956442"/>
          <c:h val="0.16726500984251969"/>
        </c:manualLayout>
      </c:layout>
      <c:overlay val="0"/>
      <c:txPr>
        <a:bodyPr/>
        <a:lstStyle/>
        <a:p>
          <a:pPr>
            <a:defRPr sz="11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234595236166777E-2"/>
          <c:y val="0.14244058202402118"/>
          <c:w val="0.81110592467737175"/>
          <c:h val="0.676576315057391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Sheet30!$C$1</c:f>
              <c:strCache>
                <c:ptCount val="1"/>
                <c:pt idx="0">
                  <c:v>مواطن</c:v>
                </c:pt>
              </c:strCache>
            </c:strRef>
          </c:tx>
          <c:spPr>
            <a:solidFill>
              <a:srgbClr val="4BACC6">
                <a:lumMod val="75000"/>
              </a:srgb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Sheet30!$A$2:$B$4</c:f>
              <c:multiLvlStrCache>
                <c:ptCount val="3"/>
                <c:lvl>
                  <c:pt idx="0">
                    <c:v>الأول</c:v>
                  </c:pt>
                  <c:pt idx="1">
                    <c:v>الثاني</c:v>
                  </c:pt>
                  <c:pt idx="2">
                    <c:v>الثالث</c:v>
                  </c:pt>
                </c:lvl>
                <c:lvl>
                  <c:pt idx="0">
                    <c:v>2016</c:v>
                  </c:pt>
                </c:lvl>
              </c:multiLvlStrCache>
            </c:multiLvlStrRef>
          </c:cat>
          <c:val>
            <c:numRef>
              <c:f>Sheet30!$C$2:$C$4</c:f>
              <c:numCache>
                <c:formatCode>General</c:formatCode>
                <c:ptCount val="3"/>
                <c:pt idx="0">
                  <c:v>318</c:v>
                </c:pt>
                <c:pt idx="1">
                  <c:v>136</c:v>
                </c:pt>
                <c:pt idx="2">
                  <c:v>132</c:v>
                </c:pt>
              </c:numCache>
            </c:numRef>
          </c:val>
        </c:ser>
        <c:ser>
          <c:idx val="1"/>
          <c:order val="1"/>
          <c:tx>
            <c:strRef>
              <c:f>Sheet30!$D$1</c:f>
              <c:strCache>
                <c:ptCount val="1"/>
                <c:pt idx="0">
                  <c:v>غير مواطن</c:v>
                </c:pt>
              </c:strCache>
            </c:strRef>
          </c:tx>
          <c:spPr>
            <a:solidFill>
              <a:srgbClr val="AA9F6A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Sheet30!$A$2:$B$4</c:f>
              <c:multiLvlStrCache>
                <c:ptCount val="3"/>
                <c:lvl>
                  <c:pt idx="0">
                    <c:v>الأول</c:v>
                  </c:pt>
                  <c:pt idx="1">
                    <c:v>الثاني</c:v>
                  </c:pt>
                  <c:pt idx="2">
                    <c:v>الثالث</c:v>
                  </c:pt>
                </c:lvl>
                <c:lvl>
                  <c:pt idx="0">
                    <c:v>2016</c:v>
                  </c:pt>
                </c:lvl>
              </c:multiLvlStrCache>
            </c:multiLvlStrRef>
          </c:cat>
          <c:val>
            <c:numRef>
              <c:f>Sheet30!$D$2:$D$4</c:f>
              <c:numCache>
                <c:formatCode>General</c:formatCode>
                <c:ptCount val="3"/>
                <c:pt idx="0" formatCode="#,##0">
                  <c:v>1372</c:v>
                </c:pt>
                <c:pt idx="1">
                  <c:v>445</c:v>
                </c:pt>
                <c:pt idx="2">
                  <c:v>759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9106176"/>
        <c:axId val="108058240"/>
      </c:barChart>
      <c:catAx>
        <c:axId val="149106176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08058240"/>
        <c:crosses val="autoZero"/>
        <c:auto val="1"/>
        <c:lblAlgn val="ctr"/>
        <c:lblOffset val="100"/>
        <c:noMultiLvlLbl val="0"/>
      </c:catAx>
      <c:valAx>
        <c:axId val="10805824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491061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1.3084591800580943E-2"/>
          <c:y val="3.0721966205837174E-2"/>
          <c:w val="0.16042880717611349"/>
          <c:h val="0.1584348730602223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0"/>
      <c:rotY val="34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123484083720304"/>
          <c:w val="0.90757614856817936"/>
          <c:h val="0.76677955423159472"/>
        </c:manualLayout>
      </c:layout>
      <c:bar3DChart>
        <c:barDir val="col"/>
        <c:grouping val="clustered"/>
        <c:varyColors val="0"/>
        <c:ser>
          <c:idx val="0"/>
          <c:order val="0"/>
          <c:tx>
            <c:v>وظائف أساسية</c:v>
          </c:tx>
          <c:spPr>
            <a:solidFill>
              <a:srgbClr val="468E9C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Sheet3!$A$11:$A$14</c:f>
              <c:strCache>
                <c:ptCount val="4"/>
                <c:pt idx="0">
                  <c:v>•وزارات مشغلة لنظام بياناتي</c:v>
                </c:pt>
                <c:pt idx="1">
                  <c:v>•جهات مستقلة مشغلة لنظام بياناتي</c:v>
                </c:pt>
                <c:pt idx="2">
                  <c:v>•جهات مستقلة لها ربط مباشر بنظام بياناتي</c:v>
                </c:pt>
                <c:pt idx="3">
                  <c:v>•جهات مستقلة لم تربط بنظام بياناتي</c:v>
                </c:pt>
              </c:strCache>
            </c:strRef>
          </c:cat>
          <c:val>
            <c:numRef>
              <c:f>Sheet3!$B$11:$B$14</c:f>
              <c:numCache>
                <c:formatCode>#,##0</c:formatCode>
                <c:ptCount val="4"/>
                <c:pt idx="0">
                  <c:v>50988</c:v>
                </c:pt>
                <c:pt idx="1">
                  <c:v>7783</c:v>
                </c:pt>
                <c:pt idx="2">
                  <c:v>21631</c:v>
                </c:pt>
                <c:pt idx="3" formatCode="General">
                  <c:v>293</c:v>
                </c:pt>
              </c:numCache>
            </c:numRef>
          </c:val>
        </c:ser>
        <c:ser>
          <c:idx val="1"/>
          <c:order val="1"/>
          <c:tx>
            <c:v>وظائف حرفية ومعاونة</c:v>
          </c:tx>
          <c:spPr>
            <a:solidFill>
              <a:srgbClr val="B1A777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1.8678158806435106E-2"/>
                  <c:y val="8.54700854700854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422999771133162E-2"/>
                  <c:y val="1.9898041590954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Sheet3!$A$11:$A$14</c:f>
              <c:strCache>
                <c:ptCount val="4"/>
                <c:pt idx="0">
                  <c:v>•وزارات مشغلة لنظام بياناتي</c:v>
                </c:pt>
                <c:pt idx="1">
                  <c:v>•جهات مستقلة مشغلة لنظام بياناتي</c:v>
                </c:pt>
                <c:pt idx="2">
                  <c:v>•جهات مستقلة لها ربط مباشر بنظام بياناتي</c:v>
                </c:pt>
                <c:pt idx="3">
                  <c:v>•جهات مستقلة لم تربط بنظام بياناتي</c:v>
                </c:pt>
              </c:strCache>
            </c:strRef>
          </c:cat>
          <c:val>
            <c:numRef>
              <c:f>Sheet3!$C$11:$C$14</c:f>
              <c:numCache>
                <c:formatCode>General</c:formatCode>
                <c:ptCount val="4"/>
                <c:pt idx="0" formatCode="#,##0">
                  <c:v>1742</c:v>
                </c:pt>
                <c:pt idx="1">
                  <c:v>349</c:v>
                </c:pt>
                <c:pt idx="2" formatCode="#,##0">
                  <c:v>15755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51167744"/>
        <c:axId val="47778624"/>
        <c:axId val="0"/>
      </c:bar3DChart>
      <c:catAx>
        <c:axId val="51167744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="1">
                <a:solidFill>
                  <a:schemeClr val="tx2">
                    <a:lumMod val="50000"/>
                  </a:schemeClr>
                </a:solidFill>
              </a:defRPr>
            </a:pPr>
            <a:endParaRPr lang="en-US"/>
          </a:p>
        </c:txPr>
        <c:crossAx val="47778624"/>
        <c:crosses val="autoZero"/>
        <c:auto val="1"/>
        <c:lblAlgn val="ctr"/>
        <c:lblOffset val="100"/>
        <c:noMultiLvlLbl val="0"/>
      </c:catAx>
      <c:valAx>
        <c:axId val="47778624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1167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8101183579828566E-5"/>
          <c:y val="0.10063080011706442"/>
          <c:w val="0.17185795412956442"/>
          <c:h val="0.16726500984251969"/>
        </c:manualLayout>
      </c:layout>
      <c:overlay val="0"/>
      <c:txPr>
        <a:bodyPr/>
        <a:lstStyle/>
        <a:p>
          <a:pPr>
            <a:defRPr sz="11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7.0450256217972768E-2"/>
          <c:y val="7.3170664713422442E-2"/>
          <c:w val="7.1401074865641803E-2"/>
          <c:h val="0.18231398400781298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665359798603698E-3"/>
          <c:y val="0.12367809200096819"/>
          <c:w val="0.99583346402013961"/>
          <c:h val="0.84125066756475619"/>
        </c:manualLayout>
      </c:layout>
      <c:pie3DChart>
        <c:varyColors val="1"/>
        <c:ser>
          <c:idx val="0"/>
          <c:order val="0"/>
          <c:spPr>
            <a:solidFill>
              <a:srgbClr val="B1A777"/>
            </a:solidFill>
          </c:spPr>
          <c:explosion val="25"/>
          <c:dPt>
            <c:idx val="0"/>
            <c:bubble3D val="0"/>
            <c:spPr>
              <a:solidFill>
                <a:srgbClr val="EEECE1">
                  <a:lumMod val="75000"/>
                </a:srgbClr>
              </a:solidFill>
            </c:spPr>
          </c:dPt>
          <c:dPt>
            <c:idx val="1"/>
            <c:bubble3D val="0"/>
            <c:spPr>
              <a:solidFill>
                <a:srgbClr val="4BACC6">
                  <a:lumMod val="75000"/>
                </a:srgbClr>
              </a:solidFill>
            </c:spPr>
          </c:dPt>
          <c:dLbls>
            <c:dLbl>
              <c:idx val="0"/>
              <c:layout>
                <c:manualLayout>
                  <c:x val="1.4670822397200351E-2"/>
                  <c:y val="-6.640383493729951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2.8071850393700786E-2"/>
                  <c:y val="-4.301691455234753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Sheet4!$A$2:$A$3</c:f>
              <c:strCache>
                <c:ptCount val="2"/>
                <c:pt idx="0">
                  <c:v>أنثى</c:v>
                </c:pt>
                <c:pt idx="1">
                  <c:v>ذكر</c:v>
                </c:pt>
              </c:strCache>
            </c:strRef>
          </c:cat>
          <c:val>
            <c:numRef>
              <c:f>Sheet4!$B$2:$B$3</c:f>
              <c:numCache>
                <c:formatCode>#,##0</c:formatCode>
                <c:ptCount val="2"/>
                <c:pt idx="0">
                  <c:v>36703</c:v>
                </c:pt>
                <c:pt idx="1">
                  <c:v>61846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7.9365079365079361E-3"/>
          <c:y val="7.2977280801241676E-2"/>
          <c:w val="9.6199475065616796E-2"/>
          <c:h val="0.20109976955942727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14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4BACC6">
                  <a:lumMod val="75000"/>
                </a:srgbClr>
              </a:solidFill>
            </c:spPr>
          </c:dPt>
          <c:dPt>
            <c:idx val="1"/>
            <c:bubble3D val="0"/>
            <c:spPr>
              <a:solidFill>
                <a:srgbClr val="EEECE1">
                  <a:lumMod val="75000"/>
                </a:srgbClr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8.6953974503187106E-4"/>
                  <c:y val="-0.35258850976961215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1.3326654480689913E-2"/>
                  <c:y val="-0.2680116652085156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.11832817772778402"/>
                  <c:y val="-0.2116450860309128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0.16476565429321324"/>
                  <c:y val="-3.503062117235345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7.06214848143982E-2"/>
                  <c:y val="6.774715660542432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Sheet5!$B$1:$F$1</c:f>
              <c:strCache>
                <c:ptCount val="5"/>
                <c:pt idx="0">
                  <c:v>متزوج</c:v>
                </c:pt>
                <c:pt idx="1">
                  <c:v>اعزب</c:v>
                </c:pt>
                <c:pt idx="2">
                  <c:v>مطلق</c:v>
                </c:pt>
                <c:pt idx="3">
                  <c:v>أرمل</c:v>
                </c:pt>
                <c:pt idx="4">
                  <c:v>غير محدد</c:v>
                </c:pt>
              </c:strCache>
            </c:strRef>
          </c:cat>
          <c:val>
            <c:numRef>
              <c:f>Sheet5!$B$2:$F$2</c:f>
              <c:numCache>
                <c:formatCode>#,##0</c:formatCode>
                <c:ptCount val="5"/>
                <c:pt idx="0">
                  <c:v>71111</c:v>
                </c:pt>
                <c:pt idx="1">
                  <c:v>23440</c:v>
                </c:pt>
                <c:pt idx="2">
                  <c:v>1781</c:v>
                </c:pt>
                <c:pt idx="3" formatCode="General">
                  <c:v>454</c:v>
                </c:pt>
                <c:pt idx="4">
                  <c:v>1763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7.4404761904761901E-3"/>
          <c:y val="0.4208235637212015"/>
          <c:w val="0.11553741646168576"/>
          <c:h val="0.51242082239720033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34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223707787122778E-2"/>
          <c:y val="5.3287966908937771E-2"/>
          <c:w val="0.7656085530782577"/>
          <c:h val="0.9296975635807112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عدد الموظفين</c:v>
                </c:pt>
              </c:strCache>
            </c:strRef>
          </c:tx>
          <c:spPr>
            <a:solidFill>
              <a:srgbClr val="EEECE1">
                <a:lumMod val="75000"/>
              </a:srgb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dLbl>
              <c:idx val="0"/>
              <c:layout>
                <c:manualLayout>
                  <c:x val="3.3712786525503594E-2"/>
                  <c:y val="5.38658617042779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8207824728904112E-2"/>
                  <c:y val="-2.69329308521388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485291580209445E-2"/>
                  <c:y val="2.6935051555355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7425573051007178E-3"/>
                  <c:y val="-5.38658617042767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4722710118702716E-2"/>
                  <c:y val="9.875293898879765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1237772478509205E-2"/>
                  <c:y val="2.69350515553565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1692939339105508E-2"/>
                  <c:y val="8.07987925564165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371278652550351E-2"/>
                  <c:y val="-9.875293898879765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أقل من 20</c:v>
                </c:pt>
                <c:pt idx="1">
                  <c:v>من 20 إلى 29</c:v>
                </c:pt>
                <c:pt idx="2">
                  <c:v>من 30 إلى 39</c:v>
                </c:pt>
                <c:pt idx="3">
                  <c:v>من 40 إلى 49</c:v>
                </c:pt>
                <c:pt idx="4">
                  <c:v>من 50 إلى 59</c:v>
                </c:pt>
                <c:pt idx="5">
                  <c:v>من 60 إلى 69</c:v>
                </c:pt>
                <c:pt idx="6">
                  <c:v>أكبر من 70</c:v>
                </c:pt>
                <c:pt idx="7">
                  <c:v>غير مسجل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 formatCode="General">
                  <c:v>108</c:v>
                </c:pt>
                <c:pt idx="1">
                  <c:v>16710</c:v>
                </c:pt>
                <c:pt idx="2">
                  <c:v>38386</c:v>
                </c:pt>
                <c:pt idx="3">
                  <c:v>27331</c:v>
                </c:pt>
                <c:pt idx="4">
                  <c:v>13156</c:v>
                </c:pt>
                <c:pt idx="5">
                  <c:v>2743</c:v>
                </c:pt>
                <c:pt idx="6" formatCode="General">
                  <c:v>108</c:v>
                </c:pt>
                <c:pt idx="7" formatCode="General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51991552"/>
        <c:axId val="97700672"/>
        <c:axId val="0"/>
      </c:bar3DChart>
      <c:catAx>
        <c:axId val="51991552"/>
        <c:scaling>
          <c:orientation val="maxMin"/>
        </c:scaling>
        <c:delete val="0"/>
        <c:axPos val="r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97700672"/>
        <c:crosses val="autoZero"/>
        <c:auto val="1"/>
        <c:lblAlgn val="ctr"/>
        <c:lblOffset val="100"/>
        <c:noMultiLvlLbl val="0"/>
      </c:catAx>
      <c:valAx>
        <c:axId val="97700672"/>
        <c:scaling>
          <c:orientation val="maxMin"/>
        </c:scaling>
        <c:delete val="0"/>
        <c:axPos val="t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5199155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34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961437512618612E-2"/>
          <c:y val="5.3287966908937771E-2"/>
          <c:w val="0.73323945083787589"/>
          <c:h val="0.9296975635807112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عدد الموظفين</c:v>
                </c:pt>
              </c:strCache>
            </c:strRef>
          </c:tx>
          <c:spPr>
            <a:solidFill>
              <a:srgbClr val="EEECE1">
                <a:lumMod val="75000"/>
              </a:srgb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dLbl>
              <c:idx val="0"/>
              <c:layout>
                <c:manualLayout>
                  <c:x val="3.3712786525503594E-2"/>
                  <c:y val="5.38658617042779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2.69291338582677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485291580209445E-2"/>
                  <c:y val="2.6935051555355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7425573051007178E-3"/>
                  <c:y val="-5.38658617042767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4722710118702716E-2"/>
                  <c:y val="9.875293898879765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1237772478509205E-2"/>
                  <c:y val="2.69350515553565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1692939339105508E-2"/>
                  <c:y val="8.07987925564165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371278652550351E-2"/>
                  <c:y val="-9.875293898879765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1.282051282051272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3076923076922985E-2"/>
                  <c:y val="-2.92397660818713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 i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أقل من سنة</c:v>
                </c:pt>
                <c:pt idx="1">
                  <c:v>من 01 إلى 04</c:v>
                </c:pt>
                <c:pt idx="2">
                  <c:v>من 05 إلى 09</c:v>
                </c:pt>
                <c:pt idx="3">
                  <c:v>من 10 إلى 14</c:v>
                </c:pt>
                <c:pt idx="4">
                  <c:v>من 15 إلى 19</c:v>
                </c:pt>
                <c:pt idx="5">
                  <c:v>من 20 إلى 24</c:v>
                </c:pt>
                <c:pt idx="6">
                  <c:v>من 25 إلى 29</c:v>
                </c:pt>
                <c:pt idx="7">
                  <c:v>من 30 إلى 34</c:v>
                </c:pt>
                <c:pt idx="8">
                  <c:v>من 35 إلى 39</c:v>
                </c:pt>
                <c:pt idx="9">
                  <c:v>أكثر من 40 سنة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8068</c:v>
                </c:pt>
                <c:pt idx="1">
                  <c:v>29127</c:v>
                </c:pt>
                <c:pt idx="2">
                  <c:v>22540</c:v>
                </c:pt>
                <c:pt idx="3">
                  <c:v>13701</c:v>
                </c:pt>
                <c:pt idx="4">
                  <c:v>11819</c:v>
                </c:pt>
                <c:pt idx="5">
                  <c:v>6601</c:v>
                </c:pt>
                <c:pt idx="6">
                  <c:v>4196</c:v>
                </c:pt>
                <c:pt idx="7">
                  <c:v>1618</c:v>
                </c:pt>
                <c:pt idx="8" formatCode="General">
                  <c:v>688</c:v>
                </c:pt>
                <c:pt idx="9" formatCode="General">
                  <c:v>191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52058112"/>
        <c:axId val="52143808"/>
        <c:axId val="0"/>
      </c:bar3DChart>
      <c:catAx>
        <c:axId val="52058112"/>
        <c:scaling>
          <c:orientation val="maxMin"/>
        </c:scaling>
        <c:delete val="0"/>
        <c:axPos val="r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52143808"/>
        <c:crosses val="autoZero"/>
        <c:auto val="1"/>
        <c:lblAlgn val="ctr"/>
        <c:lblOffset val="100"/>
        <c:noMultiLvlLbl val="0"/>
      </c:catAx>
      <c:valAx>
        <c:axId val="52143808"/>
        <c:scaling>
          <c:orientation val="maxMin"/>
        </c:scaling>
        <c:delete val="0"/>
        <c:axPos val="t"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000" b="1"/>
            </a:pPr>
            <a:endParaRPr lang="en-US"/>
          </a:p>
        </c:txPr>
        <c:crossAx val="5205811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0"/>
      <c:rotY val="35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441584225048792"/>
          <c:w val="0.94584704194242242"/>
          <c:h val="0.6572605828117638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Sheet23!$B$2:$P$2</c:f>
              <c:strCache>
                <c:ptCount val="1"/>
                <c:pt idx="0">
                  <c:v>الأول الثاني الثالث الرابع الأول الثاني الثالث الرابع الأول الثاني الثالث الرابع الأول الثاني الثالث</c:v>
                </c:pt>
              </c:strCache>
            </c:strRef>
          </c:tx>
          <c:spPr>
            <a:solidFill>
              <a:srgbClr val="EEECE1">
                <a:lumMod val="50000"/>
              </a:srgbClr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4"/>
            <c:invertIfNegative val="0"/>
            <c:bubble3D val="0"/>
          </c:dPt>
          <c:dPt>
            <c:idx val="15"/>
            <c:invertIfNegative val="0"/>
            <c:bubble3D val="0"/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anchor="t"/>
                <a:lstStyle/>
                <a:p>
                  <a:pPr algn="just" rtl="0">
                    <a:defRPr sz="900" b="1">
                      <a:solidFill>
                        <a:schemeClr val="accent1">
                          <a:lumMod val="50000"/>
                        </a:schemeClr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anchor="t"/>
                <a:lstStyle/>
                <a:p>
                  <a:pPr>
                    <a:defRPr sz="900" b="1">
                      <a:solidFill>
                        <a:schemeClr val="accent1">
                          <a:lumMod val="50000"/>
                        </a:schemeClr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anchor="t"/>
                <a:lstStyle/>
                <a:p>
                  <a:pPr>
                    <a:defRPr sz="900" b="1">
                      <a:solidFill>
                        <a:schemeClr val="accent1">
                          <a:lumMod val="50000"/>
                        </a:schemeClr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7322404371584699E-3"/>
                  <c:y val="-4.6875000000000021E-2"/>
                </c:manualLayout>
              </c:layout>
              <c:tx>
                <c:rich>
                  <a:bodyPr anchor="t"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lang="en-US" sz="900" b="1" i="0" u="none" strike="noStrike" kern="1200" baseline="0" dirty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57,365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spPr>
                <a:noFill/>
                <a:ln>
                  <a:noFill/>
                </a:ln>
                <a:effectLst/>
              </c:spPr>
              <c:txPr>
                <a:bodyPr anchor="t"/>
                <a:lstStyle/>
                <a:p>
                  <a:pPr>
                    <a:defRPr sz="900" b="1">
                      <a:solidFill>
                        <a:schemeClr val="accent1">
                          <a:lumMod val="50000"/>
                        </a:schemeClr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anchor="t"/>
              <a:lstStyle/>
              <a:p>
                <a:pPr>
                  <a:defRPr sz="9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Sheet23!$B$1:$P$2</c:f>
              <c:multiLvlStrCache>
                <c:ptCount val="15"/>
                <c:lvl>
                  <c:pt idx="0">
                    <c:v>الأول</c:v>
                  </c:pt>
                  <c:pt idx="1">
                    <c:v>الثاني</c:v>
                  </c:pt>
                  <c:pt idx="2">
                    <c:v>الثالث</c:v>
                  </c:pt>
                  <c:pt idx="3">
                    <c:v>الرابع</c:v>
                  </c:pt>
                  <c:pt idx="4">
                    <c:v>الأول</c:v>
                  </c:pt>
                  <c:pt idx="5">
                    <c:v>الثاني</c:v>
                  </c:pt>
                  <c:pt idx="6">
                    <c:v>الثالث</c:v>
                  </c:pt>
                  <c:pt idx="7">
                    <c:v>الرابع</c:v>
                  </c:pt>
                  <c:pt idx="8">
                    <c:v>الأول</c:v>
                  </c:pt>
                  <c:pt idx="9">
                    <c:v>الثاني</c:v>
                  </c:pt>
                  <c:pt idx="10">
                    <c:v>الثالث</c:v>
                  </c:pt>
                  <c:pt idx="11">
                    <c:v>الرابع</c:v>
                  </c:pt>
                  <c:pt idx="12">
                    <c:v>الأول</c:v>
                  </c:pt>
                  <c:pt idx="13">
                    <c:v>الثاني</c:v>
                  </c:pt>
                  <c:pt idx="14">
                    <c:v>الثالث</c:v>
                  </c:pt>
                </c:lvl>
                <c:lvl>
                  <c:pt idx="0">
                    <c:v>2013</c:v>
                  </c:pt>
                  <c:pt idx="4">
                    <c:v>2014</c:v>
                  </c:pt>
                  <c:pt idx="8">
                    <c:v>2015</c:v>
                  </c:pt>
                  <c:pt idx="12">
                    <c:v>2016</c:v>
                  </c:pt>
                </c:lvl>
              </c:multiLvlStrCache>
            </c:multiLvlStrRef>
          </c:cat>
          <c:val>
            <c:numRef>
              <c:f>Sheet23!$B$6:$P$6</c:f>
              <c:numCache>
                <c:formatCode>#,##0</c:formatCode>
                <c:ptCount val="15"/>
                <c:pt idx="0">
                  <c:v>55946</c:v>
                </c:pt>
                <c:pt idx="1">
                  <c:v>55687</c:v>
                </c:pt>
                <c:pt idx="2">
                  <c:v>55603</c:v>
                </c:pt>
                <c:pt idx="3">
                  <c:v>55420</c:v>
                </c:pt>
                <c:pt idx="4">
                  <c:v>55883</c:v>
                </c:pt>
                <c:pt idx="5">
                  <c:v>55479</c:v>
                </c:pt>
                <c:pt idx="6">
                  <c:v>55301</c:v>
                </c:pt>
                <c:pt idx="7">
                  <c:v>55835</c:v>
                </c:pt>
                <c:pt idx="8">
                  <c:v>57902</c:v>
                </c:pt>
                <c:pt idx="9">
                  <c:v>57894</c:v>
                </c:pt>
                <c:pt idx="10">
                  <c:v>56592</c:v>
                </c:pt>
                <c:pt idx="11">
                  <c:v>57507</c:v>
                </c:pt>
                <c:pt idx="12">
                  <c:v>57365</c:v>
                </c:pt>
                <c:pt idx="13">
                  <c:v>60177</c:v>
                </c:pt>
                <c:pt idx="14">
                  <c:v>60862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2871168"/>
        <c:axId val="52146688"/>
        <c:axId val="0"/>
      </c:bar3DChart>
      <c:catAx>
        <c:axId val="52871168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 b="1">
                <a:latin typeface="Sakkal Majalla" panose="02000000000000000000" pitchFamily="2" charset="-78"/>
                <a:cs typeface="Sakkal Majalla" panose="02000000000000000000" pitchFamily="2" charset="-78"/>
              </a:defRPr>
            </a:pPr>
            <a:endParaRPr lang="en-US"/>
          </a:p>
        </c:txPr>
        <c:crossAx val="52146688"/>
        <c:crosses val="autoZero"/>
        <c:auto val="1"/>
        <c:lblAlgn val="ctr"/>
        <c:lblOffset val="100"/>
        <c:noMultiLvlLbl val="0"/>
      </c:catAx>
      <c:valAx>
        <c:axId val="52146688"/>
        <c:scaling>
          <c:orientation val="minMax"/>
          <c:min val="40000"/>
        </c:scaling>
        <c:delete val="0"/>
        <c:axPos val="r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528711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B141EF-0215-4CF8-9F74-49593DC4CC08}" type="doc">
      <dgm:prSet loTypeId="urn:microsoft.com/office/officeart/2005/8/layout/vList5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17B260C1-BF1D-49B5-ABBC-27F059365D77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البيانات تشمل جميع الموظفين في الوزارات وعددها 21وزارة بالإضافة إلى 36جهة اتحادية مستقلة</a:t>
          </a:r>
        </a:p>
        <a:p>
          <a:pPr algn="ctr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وتتضمن الموظفين في الوظائف الأساسية والعاملين في الخدمات المعاونة والعاملين المحليين في البعثات الخارجية وموظفي الدعم والوقف في الهيئة العامة للشؤون الإسلامية والأوقاف</a:t>
          </a:r>
          <a:endParaRPr lang="en-US" sz="1200" b="1" dirty="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gm:t>
    </dgm:pt>
    <dgm:pt modelId="{A106ED97-94DE-4F07-8D50-0BE53925E715}" type="parTrans" cxnId="{DAE99D96-31A1-4BF6-8AA0-CC0DAF71BAA6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gm:t>
    </dgm:pt>
    <dgm:pt modelId="{3299065E-7279-4F43-9F9E-0FB72E710E17}" type="sibTrans" cxnId="{DAE99D96-31A1-4BF6-8AA0-CC0DAF71BAA6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gm:t>
    </dgm:pt>
    <dgm:pt modelId="{7F4EE58C-BB64-445B-B9B6-4F5D50465B32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جميع الإحصائيات تمت بناء على واقع البيانات في الربع الثالث 2016</a:t>
          </a:r>
          <a:endParaRPr lang="en-US" sz="1200" b="1" dirty="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gm:t>
    </dgm:pt>
    <dgm:pt modelId="{9E3966BE-728D-41ED-8A9B-6498FE868C5D}" type="parTrans" cxnId="{21A61D4F-022F-40EE-B63E-3A3A3EF41477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6BAE910-25B6-4C63-B773-2D7643AE785F}" type="sibTrans" cxnId="{21A61D4F-022F-40EE-B63E-3A3A3EF41477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AA3EB9F-9BF4-4B20-8464-16973000C40C}" type="pres">
      <dgm:prSet presAssocID="{F8B141EF-0215-4CF8-9F74-49593DC4CC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C9F89C-D2BC-43B0-9251-8FC96653DE44}" type="pres">
      <dgm:prSet presAssocID="{17B260C1-BF1D-49B5-ABBC-27F059365D77}" presName="linNode" presStyleCnt="0"/>
      <dgm:spPr/>
      <dgm:t>
        <a:bodyPr/>
        <a:lstStyle/>
        <a:p>
          <a:endParaRPr lang="en-US"/>
        </a:p>
      </dgm:t>
    </dgm:pt>
    <dgm:pt modelId="{BBB16138-EF04-49BC-9C3C-29FCB2D063BA}" type="pres">
      <dgm:prSet presAssocID="{17B260C1-BF1D-49B5-ABBC-27F059365D77}" presName="parentText" presStyleLbl="node1" presStyleIdx="0" presStyleCnt="2" custScaleX="277778" custScaleY="100146" custLinFactNeighborX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8FB774-D384-41E1-AA1D-0EEE295D6B9D}" type="pres">
      <dgm:prSet presAssocID="{3299065E-7279-4F43-9F9E-0FB72E710E17}" presName="sp" presStyleCnt="0"/>
      <dgm:spPr/>
      <dgm:t>
        <a:bodyPr/>
        <a:lstStyle/>
        <a:p>
          <a:endParaRPr lang="en-US"/>
        </a:p>
      </dgm:t>
    </dgm:pt>
    <dgm:pt modelId="{8C10711E-7729-4854-B1D0-3B46C0F45564}" type="pres">
      <dgm:prSet presAssocID="{7F4EE58C-BB64-445B-B9B6-4F5D50465B32}" presName="linNode" presStyleCnt="0"/>
      <dgm:spPr/>
    </dgm:pt>
    <dgm:pt modelId="{EC220C7A-6710-48F6-8354-83D6A3F4B033}" type="pres">
      <dgm:prSet presAssocID="{7F4EE58C-BB64-445B-B9B6-4F5D50465B32}" presName="parentText" presStyleLbl="node1" presStyleIdx="1" presStyleCnt="2" custScaleX="277778" custScaleY="4758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A61D4F-022F-40EE-B63E-3A3A3EF41477}" srcId="{F8B141EF-0215-4CF8-9F74-49593DC4CC08}" destId="{7F4EE58C-BB64-445B-B9B6-4F5D50465B32}" srcOrd="1" destOrd="0" parTransId="{9E3966BE-728D-41ED-8A9B-6498FE868C5D}" sibTransId="{66BAE910-25B6-4C63-B773-2D7643AE785F}"/>
    <dgm:cxn modelId="{D7C52991-5524-49E2-8AED-0D9B83727D86}" type="presOf" srcId="{F8B141EF-0215-4CF8-9F74-49593DC4CC08}" destId="{CAA3EB9F-9BF4-4B20-8464-16973000C40C}" srcOrd="0" destOrd="0" presId="urn:microsoft.com/office/officeart/2005/8/layout/vList5"/>
    <dgm:cxn modelId="{66B00A7E-33CE-4515-BC87-98C175719C05}" type="presOf" srcId="{17B260C1-BF1D-49B5-ABBC-27F059365D77}" destId="{BBB16138-EF04-49BC-9C3C-29FCB2D063BA}" srcOrd="0" destOrd="0" presId="urn:microsoft.com/office/officeart/2005/8/layout/vList5"/>
    <dgm:cxn modelId="{DAE99D96-31A1-4BF6-8AA0-CC0DAF71BAA6}" srcId="{F8B141EF-0215-4CF8-9F74-49593DC4CC08}" destId="{17B260C1-BF1D-49B5-ABBC-27F059365D77}" srcOrd="0" destOrd="0" parTransId="{A106ED97-94DE-4F07-8D50-0BE53925E715}" sibTransId="{3299065E-7279-4F43-9F9E-0FB72E710E17}"/>
    <dgm:cxn modelId="{F55301EB-2426-46CF-A0F1-B4A2B88A0837}" type="presOf" srcId="{7F4EE58C-BB64-445B-B9B6-4F5D50465B32}" destId="{EC220C7A-6710-48F6-8354-83D6A3F4B033}" srcOrd="0" destOrd="0" presId="urn:microsoft.com/office/officeart/2005/8/layout/vList5"/>
    <dgm:cxn modelId="{5560984D-3729-4B84-8986-FECA5A94E1F6}" type="presParOf" srcId="{CAA3EB9F-9BF4-4B20-8464-16973000C40C}" destId="{E2C9F89C-D2BC-43B0-9251-8FC96653DE44}" srcOrd="0" destOrd="0" presId="urn:microsoft.com/office/officeart/2005/8/layout/vList5"/>
    <dgm:cxn modelId="{028529A1-F06B-45C3-9960-0805D5ECDBE7}" type="presParOf" srcId="{E2C9F89C-D2BC-43B0-9251-8FC96653DE44}" destId="{BBB16138-EF04-49BC-9C3C-29FCB2D063BA}" srcOrd="0" destOrd="0" presId="urn:microsoft.com/office/officeart/2005/8/layout/vList5"/>
    <dgm:cxn modelId="{0F336C4E-8988-4984-8369-801CBB670B43}" type="presParOf" srcId="{CAA3EB9F-9BF4-4B20-8464-16973000C40C}" destId="{B78FB774-D384-41E1-AA1D-0EEE295D6B9D}" srcOrd="1" destOrd="0" presId="urn:microsoft.com/office/officeart/2005/8/layout/vList5"/>
    <dgm:cxn modelId="{74352FB7-E250-453D-9D64-85574B9200EF}" type="presParOf" srcId="{CAA3EB9F-9BF4-4B20-8464-16973000C40C}" destId="{8C10711E-7729-4854-B1D0-3B46C0F45564}" srcOrd="2" destOrd="0" presId="urn:microsoft.com/office/officeart/2005/8/layout/vList5"/>
    <dgm:cxn modelId="{C75BC33F-E20F-4606-9CFD-2867779F82EF}" type="presParOf" srcId="{8C10711E-7729-4854-B1D0-3B46C0F45564}" destId="{EC220C7A-6710-48F6-8354-83D6A3F4B03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8B141EF-0215-4CF8-9F74-49593DC4CC08}" type="doc">
      <dgm:prSet loTypeId="urn:microsoft.com/office/officeart/2005/8/layout/vList5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17B260C1-BF1D-49B5-ABBC-27F059365D77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البيانات تشمل جميع الموظفين في الوزارات والجهات الاتحادية المستقلة المشغلة لنظام بياناتي بما فيها الكادر العام بالإضافة إلى الكادر القضائي في وزارة العدل والكادر الدبلوماسي في وزارة الخارجية والتعاون الدولي</a:t>
          </a:r>
          <a:r>
            <a:rPr lang="en-US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</a:t>
          </a: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والعاملين المحليين في البعثات الدبلوماسية والكادر المدني </a:t>
          </a: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وموظفي </a:t>
          </a: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الدعم والوقف في الهيئة العامة للشؤون الإسلامية والأوقاف، كما تشمل المعينين على بند الخبراء والمستشارين في بعض الجهات وليس الكل</a:t>
          </a:r>
          <a:endParaRPr lang="en-US" sz="1200" b="1" dirty="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gm:t>
    </dgm:pt>
    <dgm:pt modelId="{A106ED97-94DE-4F07-8D50-0BE53925E715}" type="parTrans" cxnId="{DAE99D96-31A1-4BF6-8AA0-CC0DAF71BAA6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 b="1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gm:t>
    </dgm:pt>
    <dgm:pt modelId="{3299065E-7279-4F43-9F9E-0FB72E710E17}" type="sibTrans" cxnId="{DAE99D96-31A1-4BF6-8AA0-CC0DAF71BAA6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 b="1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gm:t>
    </dgm:pt>
    <dgm:pt modelId="{91E415F9-340C-404E-B250-17C0AAC3084F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ar-AE" sz="1800" b="1" dirty="0" smtClean="0">
              <a:solidFill>
                <a:srgbClr val="C00000"/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*</a:t>
          </a:r>
          <a:r>
            <a:rPr lang="ar-AE" sz="1200" b="1" dirty="0" smtClean="0">
              <a:solidFill>
                <a:schemeClr val="tx2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</a:t>
          </a: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الفارق في عدد الموظفين بين الربع الثاني </a:t>
          </a:r>
          <a:r>
            <a:rPr lang="en-US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2016</a:t>
          </a: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والربع الثالث </a:t>
          </a:r>
          <a:r>
            <a:rPr lang="en-US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2016</a:t>
          </a: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وهو</a:t>
          </a:r>
          <a:r>
            <a:rPr lang="en-US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</a:t>
          </a: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</a:t>
          </a:r>
          <a:r>
            <a:rPr lang="en-US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655</a:t>
          </a: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، يأتي نتيجة لتنفيذ إجراءات تعيين ونهايات خدمة بأثر رجعي</a:t>
          </a:r>
          <a:endParaRPr lang="en-US" sz="1200" b="1" dirty="0">
            <a:solidFill>
              <a:schemeClr val="tx2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gm:t>
    </dgm:pt>
    <dgm:pt modelId="{3A0B79D4-C6A0-47FB-BB8C-A458BD876495}" type="parTrans" cxnId="{004A0082-90AE-414E-A4FA-A5AD6F561D44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 b="1"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gm:t>
    </dgm:pt>
    <dgm:pt modelId="{933AE82A-8B26-41B4-B291-82B3577622B2}" type="sibTrans" cxnId="{004A0082-90AE-414E-A4FA-A5AD6F561D44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 b="1"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gm:t>
    </dgm:pt>
    <dgm:pt modelId="{CAA3EB9F-9BF4-4B20-8464-16973000C40C}" type="pres">
      <dgm:prSet presAssocID="{F8B141EF-0215-4CF8-9F74-49593DC4CC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C9F89C-D2BC-43B0-9251-8FC96653DE44}" type="pres">
      <dgm:prSet presAssocID="{17B260C1-BF1D-49B5-ABBC-27F059365D77}" presName="linNode" presStyleCnt="0"/>
      <dgm:spPr/>
      <dgm:t>
        <a:bodyPr/>
        <a:lstStyle/>
        <a:p>
          <a:endParaRPr lang="en-US"/>
        </a:p>
      </dgm:t>
    </dgm:pt>
    <dgm:pt modelId="{BBB16138-EF04-49BC-9C3C-29FCB2D063BA}" type="pres">
      <dgm:prSet presAssocID="{17B260C1-BF1D-49B5-ABBC-27F059365D77}" presName="parentText" presStyleLbl="node1" presStyleIdx="0" presStyleCnt="2" custScaleX="277778" custScaleY="60118" custLinFactNeighborX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8FB774-D384-41E1-AA1D-0EEE295D6B9D}" type="pres">
      <dgm:prSet presAssocID="{3299065E-7279-4F43-9F9E-0FB72E710E17}" presName="sp" presStyleCnt="0"/>
      <dgm:spPr/>
      <dgm:t>
        <a:bodyPr/>
        <a:lstStyle/>
        <a:p>
          <a:endParaRPr lang="en-US"/>
        </a:p>
      </dgm:t>
    </dgm:pt>
    <dgm:pt modelId="{0903B662-70F8-449B-92E9-5F38564C5AC4}" type="pres">
      <dgm:prSet presAssocID="{91E415F9-340C-404E-B250-17C0AAC3084F}" presName="linNode" presStyleCnt="0"/>
      <dgm:spPr/>
    </dgm:pt>
    <dgm:pt modelId="{C9402BF9-C759-4B6B-8F40-6DAE34FBD0EE}" type="pres">
      <dgm:prSet presAssocID="{91E415F9-340C-404E-B250-17C0AAC3084F}" presName="parentText" presStyleLbl="node1" presStyleIdx="1" presStyleCnt="2" custFlipHor="1" custScaleX="277778" custScaleY="23884" custLinFactNeighborX="2880" custLinFactNeighborY="-160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1C500D-3FE7-4D08-8B18-811852C61297}" type="presOf" srcId="{F8B141EF-0215-4CF8-9F74-49593DC4CC08}" destId="{CAA3EB9F-9BF4-4B20-8464-16973000C40C}" srcOrd="0" destOrd="0" presId="urn:microsoft.com/office/officeart/2005/8/layout/vList5"/>
    <dgm:cxn modelId="{133F4D59-3C91-4D75-A732-A9C01F6775DB}" type="presOf" srcId="{17B260C1-BF1D-49B5-ABBC-27F059365D77}" destId="{BBB16138-EF04-49BC-9C3C-29FCB2D063BA}" srcOrd="0" destOrd="0" presId="urn:microsoft.com/office/officeart/2005/8/layout/vList5"/>
    <dgm:cxn modelId="{004A0082-90AE-414E-A4FA-A5AD6F561D44}" srcId="{F8B141EF-0215-4CF8-9F74-49593DC4CC08}" destId="{91E415F9-340C-404E-B250-17C0AAC3084F}" srcOrd="1" destOrd="0" parTransId="{3A0B79D4-C6A0-47FB-BB8C-A458BD876495}" sibTransId="{933AE82A-8B26-41B4-B291-82B3577622B2}"/>
    <dgm:cxn modelId="{DAE99D96-31A1-4BF6-8AA0-CC0DAF71BAA6}" srcId="{F8B141EF-0215-4CF8-9F74-49593DC4CC08}" destId="{17B260C1-BF1D-49B5-ABBC-27F059365D77}" srcOrd="0" destOrd="0" parTransId="{A106ED97-94DE-4F07-8D50-0BE53925E715}" sibTransId="{3299065E-7279-4F43-9F9E-0FB72E710E17}"/>
    <dgm:cxn modelId="{87BC2C28-BD92-44BA-AB87-EF513AB2B7BE}" type="presOf" srcId="{91E415F9-340C-404E-B250-17C0AAC3084F}" destId="{C9402BF9-C759-4B6B-8F40-6DAE34FBD0EE}" srcOrd="0" destOrd="0" presId="urn:microsoft.com/office/officeart/2005/8/layout/vList5"/>
    <dgm:cxn modelId="{C91A64D8-48B7-40D6-8A0E-B0E930B1C54F}" type="presParOf" srcId="{CAA3EB9F-9BF4-4B20-8464-16973000C40C}" destId="{E2C9F89C-D2BC-43B0-9251-8FC96653DE44}" srcOrd="0" destOrd="0" presId="urn:microsoft.com/office/officeart/2005/8/layout/vList5"/>
    <dgm:cxn modelId="{799E6CAC-53F8-47D1-9D0F-E64F9FE97062}" type="presParOf" srcId="{E2C9F89C-D2BC-43B0-9251-8FC96653DE44}" destId="{BBB16138-EF04-49BC-9C3C-29FCB2D063BA}" srcOrd="0" destOrd="0" presId="urn:microsoft.com/office/officeart/2005/8/layout/vList5"/>
    <dgm:cxn modelId="{14631662-0FC9-4F1B-A44C-E68C5039C45D}" type="presParOf" srcId="{CAA3EB9F-9BF4-4B20-8464-16973000C40C}" destId="{B78FB774-D384-41E1-AA1D-0EEE295D6B9D}" srcOrd="1" destOrd="0" presId="urn:microsoft.com/office/officeart/2005/8/layout/vList5"/>
    <dgm:cxn modelId="{E40EBC1D-5274-4664-82F9-3E60C503DF30}" type="presParOf" srcId="{CAA3EB9F-9BF4-4B20-8464-16973000C40C}" destId="{0903B662-70F8-449B-92E9-5F38564C5AC4}" srcOrd="2" destOrd="0" presId="urn:microsoft.com/office/officeart/2005/8/layout/vList5"/>
    <dgm:cxn modelId="{E988CAA7-3F66-43CF-ADFB-B81FDE6FA1D5}" type="presParOf" srcId="{0903B662-70F8-449B-92E9-5F38564C5AC4}" destId="{C9402BF9-C759-4B6B-8F40-6DAE34FBD0EE}" srcOrd="0" destOrd="0" presId="urn:microsoft.com/office/officeart/2005/8/layout/vList5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8B141EF-0215-4CF8-9F74-49593DC4CC08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A3EB9F-9BF4-4B20-8464-16973000C40C}" type="pres">
      <dgm:prSet presAssocID="{F8B141EF-0215-4CF8-9F74-49593DC4CC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D0B49B8E-4EE7-476A-B9E3-85005E7AFE16}" type="presOf" srcId="{F8B141EF-0215-4CF8-9F74-49593DC4CC08}" destId="{CAA3EB9F-9BF4-4B20-8464-16973000C40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8B141EF-0215-4CF8-9F74-49593DC4CC08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B260C1-BF1D-49B5-ABBC-27F059365D77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>
            <a:lumMod val="90000"/>
          </a:schemeClr>
        </a:solidFill>
      </dgm:spPr>
      <dgm:t>
        <a:bodyPr/>
        <a:lstStyle/>
        <a:p>
          <a:pPr algn="ctr" rtl="1"/>
          <a:r>
            <a:rPr lang="en-US" sz="1200" b="1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*</a:t>
          </a:r>
          <a:r>
            <a:rPr lang="ar-AE" sz="1200" b="1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لبيانات تشمل الموظفين على درجات الكادر العام فقط في الوزارات والجهات الاتحادية المستقلة المشغلة لنظام بياناتي وفقاً للجدول رقم( </a:t>
          </a:r>
          <a:r>
            <a:rPr lang="en-US" sz="1200" b="1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1</a:t>
          </a:r>
          <a:r>
            <a:rPr lang="ar-AE" sz="1200" b="1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) ضمن قرار مجلس الوزراء رقم(</a:t>
          </a:r>
          <a:r>
            <a:rPr lang="en-US" sz="1200" b="1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23</a:t>
          </a:r>
          <a:r>
            <a:rPr lang="ar-AE" sz="1200" b="1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) لسنة </a:t>
          </a:r>
          <a:r>
            <a:rPr lang="en-US" sz="1200" b="1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2012 </a:t>
          </a:r>
          <a:r>
            <a:rPr lang="ar-AE" sz="1200" b="1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بشأن اعتماد جدول الرواتب في الحكومة الاتحادية</a:t>
          </a:r>
          <a:endParaRPr lang="en-US" sz="1200" b="1" dirty="0"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gm:t>
    </dgm:pt>
    <dgm:pt modelId="{A106ED97-94DE-4F07-8D50-0BE53925E715}" type="parTrans" cxnId="{DAE99D96-31A1-4BF6-8AA0-CC0DAF71BAA6}">
      <dgm:prSet/>
      <dgm:spPr/>
      <dgm:t>
        <a:bodyPr/>
        <a:lstStyle/>
        <a:p>
          <a:pPr algn="ctr"/>
          <a:endParaRPr lang="en-US" sz="105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299065E-7279-4F43-9F9E-0FB72E710E17}" type="sibTrans" cxnId="{DAE99D96-31A1-4BF6-8AA0-CC0DAF71BAA6}">
      <dgm:prSet/>
      <dgm:spPr/>
      <dgm:t>
        <a:bodyPr/>
        <a:lstStyle/>
        <a:p>
          <a:pPr algn="ctr"/>
          <a:endParaRPr lang="en-US" sz="105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AA3EB9F-9BF4-4B20-8464-16973000C40C}" type="pres">
      <dgm:prSet presAssocID="{F8B141EF-0215-4CF8-9F74-49593DC4CC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C9F89C-D2BC-43B0-9251-8FC96653DE44}" type="pres">
      <dgm:prSet presAssocID="{17B260C1-BF1D-49B5-ABBC-27F059365D77}" presName="linNode" presStyleCnt="0"/>
      <dgm:spPr/>
    </dgm:pt>
    <dgm:pt modelId="{BBB16138-EF04-49BC-9C3C-29FCB2D063BA}" type="pres">
      <dgm:prSet presAssocID="{17B260C1-BF1D-49B5-ABBC-27F059365D77}" presName="parentText" presStyleLbl="node1" presStyleIdx="0" presStyleCnt="1" custScaleX="277778" custLinFactNeighborX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9CCC79-DAE2-490E-A7B8-5F4E719707A6}" type="presOf" srcId="{F8B141EF-0215-4CF8-9F74-49593DC4CC08}" destId="{CAA3EB9F-9BF4-4B20-8464-16973000C40C}" srcOrd="0" destOrd="0" presId="urn:microsoft.com/office/officeart/2005/8/layout/vList5"/>
    <dgm:cxn modelId="{320D27D5-D5BF-4018-BEC3-040176F20206}" type="presOf" srcId="{17B260C1-BF1D-49B5-ABBC-27F059365D77}" destId="{BBB16138-EF04-49BC-9C3C-29FCB2D063BA}" srcOrd="0" destOrd="0" presId="urn:microsoft.com/office/officeart/2005/8/layout/vList5"/>
    <dgm:cxn modelId="{DAE99D96-31A1-4BF6-8AA0-CC0DAF71BAA6}" srcId="{F8B141EF-0215-4CF8-9F74-49593DC4CC08}" destId="{17B260C1-BF1D-49B5-ABBC-27F059365D77}" srcOrd="0" destOrd="0" parTransId="{A106ED97-94DE-4F07-8D50-0BE53925E715}" sibTransId="{3299065E-7279-4F43-9F9E-0FB72E710E17}"/>
    <dgm:cxn modelId="{A3527740-9FB0-4B4E-8D9D-9C6CD50802F3}" type="presParOf" srcId="{CAA3EB9F-9BF4-4B20-8464-16973000C40C}" destId="{E2C9F89C-D2BC-43B0-9251-8FC96653DE44}" srcOrd="0" destOrd="0" presId="urn:microsoft.com/office/officeart/2005/8/layout/vList5"/>
    <dgm:cxn modelId="{1CF65DE0-E822-4F37-8DF6-C1E63BDCEE34}" type="presParOf" srcId="{E2C9F89C-D2BC-43B0-9251-8FC96653DE44}" destId="{BBB16138-EF04-49BC-9C3C-29FCB2D063B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8B141EF-0215-4CF8-9F74-49593DC4CC08}" type="doc">
      <dgm:prSet loTypeId="urn:microsoft.com/office/officeart/2005/8/layout/vList5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17B260C1-BF1D-49B5-ABBC-27F059365D77}">
      <dgm:prSet custT="1"/>
      <dgm:spPr>
        <a:solidFill>
          <a:schemeClr val="bg2">
            <a:lumMod val="90000"/>
          </a:schemeClr>
        </a:solidFill>
        <a:ln>
          <a:solidFill>
            <a:schemeClr val="accent4">
              <a:lumMod val="40000"/>
              <a:lumOff val="60000"/>
            </a:schemeClr>
          </a:solidFill>
        </a:ln>
      </dgm:spPr>
      <dgm:t>
        <a:bodyPr/>
        <a:lstStyle/>
        <a:p>
          <a:pPr algn="ctr" rtl="1"/>
          <a:r>
            <a:rPr lang="ar-AE" sz="1200" b="1" dirty="0" smtClean="0">
              <a:solidFill>
                <a:schemeClr val="tx1"/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البيانات تشمل الموظفين في الجهات المستقلة التي يتم سحب بياناتها بشكل ربع سنوي من خلال الربط مع نظام «بياناتي» وعددها  </a:t>
          </a:r>
          <a:r>
            <a:rPr lang="en-US" sz="1200" b="1" dirty="0" smtClean="0">
              <a:solidFill>
                <a:schemeClr val="tx1"/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19</a:t>
          </a:r>
          <a:r>
            <a:rPr lang="ar-AE" sz="1200" b="1" dirty="0" smtClean="0">
              <a:solidFill>
                <a:schemeClr val="tx1"/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جهة مستقلة</a:t>
          </a:r>
          <a:endParaRPr lang="en-US" sz="1200" b="1" dirty="0">
            <a:solidFill>
              <a:schemeClr val="tx1"/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gm:t>
    </dgm:pt>
    <dgm:pt modelId="{A106ED97-94DE-4F07-8D50-0BE53925E715}" type="parTrans" cxnId="{DAE99D96-31A1-4BF6-8AA0-CC0DAF71BAA6}">
      <dgm:prSet/>
      <dgm:spPr/>
      <dgm:t>
        <a:bodyPr/>
        <a:lstStyle/>
        <a:p>
          <a:pPr algn="ctr"/>
          <a:endParaRPr lang="en-US" sz="1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299065E-7279-4F43-9F9E-0FB72E710E17}" type="sibTrans" cxnId="{DAE99D96-31A1-4BF6-8AA0-CC0DAF71BAA6}">
      <dgm:prSet/>
      <dgm:spPr/>
      <dgm:t>
        <a:bodyPr/>
        <a:lstStyle/>
        <a:p>
          <a:pPr algn="ctr"/>
          <a:endParaRPr lang="en-US" sz="1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0175CE2E-A6BE-432D-A331-09836F7EB6B7}">
      <dgm:prSet custT="1"/>
      <dgm:spPr>
        <a:solidFill>
          <a:schemeClr val="bg2">
            <a:lumMod val="90000"/>
          </a:schemeClr>
        </a:solidFill>
        <a:ln>
          <a:solidFill>
            <a:schemeClr val="accent4">
              <a:lumMod val="40000"/>
              <a:lumOff val="60000"/>
            </a:schemeClr>
          </a:solidFill>
        </a:ln>
      </dgm:spPr>
      <dgm:t>
        <a:bodyPr/>
        <a:lstStyle/>
        <a:p>
          <a:pPr algn="ctr" rtl="1"/>
          <a:r>
            <a:rPr lang="ar-AE" sz="1200" b="1" dirty="0" smtClean="0">
              <a:solidFill>
                <a:schemeClr val="tx1"/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الجهات المذكورة في الإحصائيات التالية لها أنظمة موارد بشرية خاصة بها</a:t>
          </a:r>
          <a:endParaRPr lang="en-US" sz="1200" b="1" dirty="0">
            <a:solidFill>
              <a:schemeClr val="tx1"/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gm:t>
    </dgm:pt>
    <dgm:pt modelId="{9DD13F9F-EB14-42DE-9669-08F2C5F7B452}" type="parTrans" cxnId="{32E4EB77-E276-4B2D-8FDC-B29DC02A85FF}">
      <dgm:prSet/>
      <dgm:spPr/>
      <dgm:t>
        <a:bodyPr/>
        <a:lstStyle/>
        <a:p>
          <a:pPr algn="ctr"/>
          <a:endParaRPr lang="en-US" sz="1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55AEE63-2876-46E5-A275-6EE94A7E8FB7}" type="sibTrans" cxnId="{32E4EB77-E276-4B2D-8FDC-B29DC02A85FF}">
      <dgm:prSet/>
      <dgm:spPr/>
      <dgm:t>
        <a:bodyPr/>
        <a:lstStyle/>
        <a:p>
          <a:pPr algn="ctr"/>
          <a:endParaRPr lang="en-US" sz="1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AA3EB9F-9BF4-4B20-8464-16973000C40C}" type="pres">
      <dgm:prSet presAssocID="{F8B141EF-0215-4CF8-9F74-49593DC4CC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C9F89C-D2BC-43B0-9251-8FC96653DE44}" type="pres">
      <dgm:prSet presAssocID="{17B260C1-BF1D-49B5-ABBC-27F059365D77}" presName="linNode" presStyleCnt="0"/>
      <dgm:spPr/>
      <dgm:t>
        <a:bodyPr/>
        <a:lstStyle/>
        <a:p>
          <a:endParaRPr lang="en-US"/>
        </a:p>
      </dgm:t>
    </dgm:pt>
    <dgm:pt modelId="{BBB16138-EF04-49BC-9C3C-29FCB2D063BA}" type="pres">
      <dgm:prSet presAssocID="{17B260C1-BF1D-49B5-ABBC-27F059365D77}" presName="parentText" presStyleLbl="node1" presStyleIdx="0" presStyleCnt="2" custScaleX="277778" custLinFactNeighborX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8FB774-D384-41E1-AA1D-0EEE295D6B9D}" type="pres">
      <dgm:prSet presAssocID="{3299065E-7279-4F43-9F9E-0FB72E710E17}" presName="sp" presStyleCnt="0"/>
      <dgm:spPr/>
      <dgm:t>
        <a:bodyPr/>
        <a:lstStyle/>
        <a:p>
          <a:endParaRPr lang="en-US"/>
        </a:p>
      </dgm:t>
    </dgm:pt>
    <dgm:pt modelId="{4721EC72-3A41-446B-AF45-4C0794466D23}" type="pres">
      <dgm:prSet presAssocID="{0175CE2E-A6BE-432D-A331-09836F7EB6B7}" presName="linNode" presStyleCnt="0"/>
      <dgm:spPr/>
      <dgm:t>
        <a:bodyPr/>
        <a:lstStyle/>
        <a:p>
          <a:endParaRPr lang="en-US"/>
        </a:p>
      </dgm:t>
    </dgm:pt>
    <dgm:pt modelId="{AFF2B517-1841-459E-9957-C28219F26047}" type="pres">
      <dgm:prSet presAssocID="{0175CE2E-A6BE-432D-A331-09836F7EB6B7}" presName="parentText" presStyleLbl="node1" presStyleIdx="1" presStyleCnt="2" custScaleX="316049" custLinFactNeighborX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7419CA-17A7-4361-92A7-5D57A1EB27F1}" type="presOf" srcId="{17B260C1-BF1D-49B5-ABBC-27F059365D77}" destId="{BBB16138-EF04-49BC-9C3C-29FCB2D063BA}" srcOrd="0" destOrd="0" presId="urn:microsoft.com/office/officeart/2005/8/layout/vList5"/>
    <dgm:cxn modelId="{3FA593AA-A52D-4F22-9005-CEE6FD750372}" type="presOf" srcId="{F8B141EF-0215-4CF8-9F74-49593DC4CC08}" destId="{CAA3EB9F-9BF4-4B20-8464-16973000C40C}" srcOrd="0" destOrd="0" presId="urn:microsoft.com/office/officeart/2005/8/layout/vList5"/>
    <dgm:cxn modelId="{32E4EB77-E276-4B2D-8FDC-B29DC02A85FF}" srcId="{F8B141EF-0215-4CF8-9F74-49593DC4CC08}" destId="{0175CE2E-A6BE-432D-A331-09836F7EB6B7}" srcOrd="1" destOrd="0" parTransId="{9DD13F9F-EB14-42DE-9669-08F2C5F7B452}" sibTransId="{355AEE63-2876-46E5-A275-6EE94A7E8FB7}"/>
    <dgm:cxn modelId="{DAE99D96-31A1-4BF6-8AA0-CC0DAF71BAA6}" srcId="{F8B141EF-0215-4CF8-9F74-49593DC4CC08}" destId="{17B260C1-BF1D-49B5-ABBC-27F059365D77}" srcOrd="0" destOrd="0" parTransId="{A106ED97-94DE-4F07-8D50-0BE53925E715}" sibTransId="{3299065E-7279-4F43-9F9E-0FB72E710E17}"/>
    <dgm:cxn modelId="{1A2CC236-5945-435B-9CC5-D32795324FC8}" type="presOf" srcId="{0175CE2E-A6BE-432D-A331-09836F7EB6B7}" destId="{AFF2B517-1841-459E-9957-C28219F26047}" srcOrd="0" destOrd="0" presId="urn:microsoft.com/office/officeart/2005/8/layout/vList5"/>
    <dgm:cxn modelId="{48BD4B20-BF9C-4EE8-9EEE-4C9859C2589F}" type="presParOf" srcId="{CAA3EB9F-9BF4-4B20-8464-16973000C40C}" destId="{E2C9F89C-D2BC-43B0-9251-8FC96653DE44}" srcOrd="0" destOrd="0" presId="urn:microsoft.com/office/officeart/2005/8/layout/vList5"/>
    <dgm:cxn modelId="{873A3E7D-FAC3-41CC-A636-75FDFFA1322F}" type="presParOf" srcId="{E2C9F89C-D2BC-43B0-9251-8FC96653DE44}" destId="{BBB16138-EF04-49BC-9C3C-29FCB2D063BA}" srcOrd="0" destOrd="0" presId="urn:microsoft.com/office/officeart/2005/8/layout/vList5"/>
    <dgm:cxn modelId="{1942B5ED-7144-4858-901C-350EC16683E3}" type="presParOf" srcId="{CAA3EB9F-9BF4-4B20-8464-16973000C40C}" destId="{B78FB774-D384-41E1-AA1D-0EEE295D6B9D}" srcOrd="1" destOrd="0" presId="urn:microsoft.com/office/officeart/2005/8/layout/vList5"/>
    <dgm:cxn modelId="{04B5F95D-AD0B-4E60-91EC-2A3169778BE5}" type="presParOf" srcId="{CAA3EB9F-9BF4-4B20-8464-16973000C40C}" destId="{4721EC72-3A41-446B-AF45-4C0794466D23}" srcOrd="2" destOrd="0" presId="urn:microsoft.com/office/officeart/2005/8/layout/vList5"/>
    <dgm:cxn modelId="{2F8FAF0D-ADFA-48D5-A0D6-AA1A04A09221}" type="presParOf" srcId="{4721EC72-3A41-446B-AF45-4C0794466D23}" destId="{AFF2B517-1841-459E-9957-C28219F2604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B141EF-0215-4CF8-9F74-49593DC4CC08}" type="doc">
      <dgm:prSet loTypeId="urn:microsoft.com/office/officeart/2005/8/layout/vList5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17B260C1-BF1D-49B5-ABBC-27F059365D77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البيانات تشمل جميع الموظفين في الوزارات والجهات الاتحادية المستقلة المشغلة لنظام بياناتي بما فيها الكادر العام بالإضافة إلى الكادر القضائي في وزارة العدل والكادر الدبلوماسي في وزارة الخارجية والتعاون الدولي</a:t>
          </a:r>
          <a:r>
            <a:rPr lang="en-US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</a:t>
          </a: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والعاملين المحليين في البعثات الدبلوماسية والكادر المدني </a:t>
          </a: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وموظفي </a:t>
          </a: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الدعم والوقف في الهيئة العامة للشؤون الإسلامية والأوقاف، كما تشمل المعينين على بند الخبراء والمستشارين في بعض الجهات وليس الكل</a:t>
          </a:r>
          <a:endParaRPr lang="en-US" sz="1200" b="1" dirty="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gm:t>
    </dgm:pt>
    <dgm:pt modelId="{A106ED97-94DE-4F07-8D50-0BE53925E715}" type="parTrans" cxnId="{DAE99D96-31A1-4BF6-8AA0-CC0DAF71BAA6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299065E-7279-4F43-9F9E-0FB72E710E17}" type="sibTrans" cxnId="{DAE99D96-31A1-4BF6-8AA0-CC0DAF71BAA6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F4EE58C-BB64-445B-B9B6-4F5D50465B32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جميع الإحصائيات تمت بناء على واقع البيانات الربع الثالث 2016</a:t>
          </a:r>
          <a:endParaRPr lang="en-US" sz="1200" b="1" dirty="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gm:t>
    </dgm:pt>
    <dgm:pt modelId="{9E3966BE-728D-41ED-8A9B-6498FE868C5D}" type="parTrans" cxnId="{21A61D4F-022F-40EE-B63E-3A3A3EF41477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000"/>
        </a:p>
      </dgm:t>
    </dgm:pt>
    <dgm:pt modelId="{66BAE910-25B6-4C63-B773-2D7643AE785F}" type="sibTrans" cxnId="{21A61D4F-022F-40EE-B63E-3A3A3EF41477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000"/>
        </a:p>
      </dgm:t>
    </dgm:pt>
    <dgm:pt modelId="{CAA3EB9F-9BF4-4B20-8464-16973000C40C}" type="pres">
      <dgm:prSet presAssocID="{F8B141EF-0215-4CF8-9F74-49593DC4CC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C9F89C-D2BC-43B0-9251-8FC96653DE44}" type="pres">
      <dgm:prSet presAssocID="{17B260C1-BF1D-49B5-ABBC-27F059365D77}" presName="linNode" presStyleCnt="0"/>
      <dgm:spPr/>
      <dgm:t>
        <a:bodyPr/>
        <a:lstStyle/>
        <a:p>
          <a:endParaRPr lang="en-US"/>
        </a:p>
      </dgm:t>
    </dgm:pt>
    <dgm:pt modelId="{BBB16138-EF04-49BC-9C3C-29FCB2D063BA}" type="pres">
      <dgm:prSet presAssocID="{17B260C1-BF1D-49B5-ABBC-27F059365D77}" presName="parentText" presStyleLbl="node1" presStyleIdx="0" presStyleCnt="2" custScaleX="277778" custScaleY="100146" custLinFactNeighborX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8FB774-D384-41E1-AA1D-0EEE295D6B9D}" type="pres">
      <dgm:prSet presAssocID="{3299065E-7279-4F43-9F9E-0FB72E710E17}" presName="sp" presStyleCnt="0"/>
      <dgm:spPr/>
      <dgm:t>
        <a:bodyPr/>
        <a:lstStyle/>
        <a:p>
          <a:endParaRPr lang="en-US"/>
        </a:p>
      </dgm:t>
    </dgm:pt>
    <dgm:pt modelId="{8C10711E-7729-4854-B1D0-3B46C0F45564}" type="pres">
      <dgm:prSet presAssocID="{7F4EE58C-BB64-445B-B9B6-4F5D50465B32}" presName="linNode" presStyleCnt="0"/>
      <dgm:spPr/>
    </dgm:pt>
    <dgm:pt modelId="{EC220C7A-6710-48F6-8354-83D6A3F4B033}" type="pres">
      <dgm:prSet presAssocID="{7F4EE58C-BB64-445B-B9B6-4F5D50465B32}" presName="parentText" presStyleLbl="node1" presStyleIdx="1" presStyleCnt="2" custScaleX="277778" custScaleY="4758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A61D4F-022F-40EE-B63E-3A3A3EF41477}" srcId="{F8B141EF-0215-4CF8-9F74-49593DC4CC08}" destId="{7F4EE58C-BB64-445B-B9B6-4F5D50465B32}" srcOrd="1" destOrd="0" parTransId="{9E3966BE-728D-41ED-8A9B-6498FE868C5D}" sibTransId="{66BAE910-25B6-4C63-B773-2D7643AE785F}"/>
    <dgm:cxn modelId="{237441B4-30BD-45CD-9DF9-FA3AD5DB350E}" type="presOf" srcId="{17B260C1-BF1D-49B5-ABBC-27F059365D77}" destId="{BBB16138-EF04-49BC-9C3C-29FCB2D063BA}" srcOrd="0" destOrd="0" presId="urn:microsoft.com/office/officeart/2005/8/layout/vList5"/>
    <dgm:cxn modelId="{53979509-3B7F-4C6A-BDF1-08C962886B88}" type="presOf" srcId="{7F4EE58C-BB64-445B-B9B6-4F5D50465B32}" destId="{EC220C7A-6710-48F6-8354-83D6A3F4B033}" srcOrd="0" destOrd="0" presId="urn:microsoft.com/office/officeart/2005/8/layout/vList5"/>
    <dgm:cxn modelId="{DAE99D96-31A1-4BF6-8AA0-CC0DAF71BAA6}" srcId="{F8B141EF-0215-4CF8-9F74-49593DC4CC08}" destId="{17B260C1-BF1D-49B5-ABBC-27F059365D77}" srcOrd="0" destOrd="0" parTransId="{A106ED97-94DE-4F07-8D50-0BE53925E715}" sibTransId="{3299065E-7279-4F43-9F9E-0FB72E710E17}"/>
    <dgm:cxn modelId="{EBE0E65A-8985-4B48-8530-A85BADE7AA22}" type="presOf" srcId="{F8B141EF-0215-4CF8-9F74-49593DC4CC08}" destId="{CAA3EB9F-9BF4-4B20-8464-16973000C40C}" srcOrd="0" destOrd="0" presId="urn:microsoft.com/office/officeart/2005/8/layout/vList5"/>
    <dgm:cxn modelId="{AD0F0EB1-6619-4310-A200-C3B1082E349B}" type="presParOf" srcId="{CAA3EB9F-9BF4-4B20-8464-16973000C40C}" destId="{E2C9F89C-D2BC-43B0-9251-8FC96653DE44}" srcOrd="0" destOrd="0" presId="urn:microsoft.com/office/officeart/2005/8/layout/vList5"/>
    <dgm:cxn modelId="{45DED3EF-AEF7-46F8-83CC-D221F601168E}" type="presParOf" srcId="{E2C9F89C-D2BC-43B0-9251-8FC96653DE44}" destId="{BBB16138-EF04-49BC-9C3C-29FCB2D063BA}" srcOrd="0" destOrd="0" presId="urn:microsoft.com/office/officeart/2005/8/layout/vList5"/>
    <dgm:cxn modelId="{582A9CB9-7998-4E12-B1F5-0921DCA92336}" type="presParOf" srcId="{CAA3EB9F-9BF4-4B20-8464-16973000C40C}" destId="{B78FB774-D384-41E1-AA1D-0EEE295D6B9D}" srcOrd="1" destOrd="0" presId="urn:microsoft.com/office/officeart/2005/8/layout/vList5"/>
    <dgm:cxn modelId="{A8C6CA78-DF82-4F83-B8B9-6B36538FCDC1}" type="presParOf" srcId="{CAA3EB9F-9BF4-4B20-8464-16973000C40C}" destId="{8C10711E-7729-4854-B1D0-3B46C0F45564}" srcOrd="2" destOrd="0" presId="urn:microsoft.com/office/officeart/2005/8/layout/vList5"/>
    <dgm:cxn modelId="{9AC66BD0-0849-48DD-821E-303FA802BB00}" type="presParOf" srcId="{8C10711E-7729-4854-B1D0-3B46C0F45564}" destId="{EC220C7A-6710-48F6-8354-83D6A3F4B03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B141EF-0215-4CF8-9F74-49593DC4CC08}" type="doc">
      <dgm:prSet loTypeId="urn:microsoft.com/office/officeart/2005/8/layout/vList5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17B260C1-BF1D-49B5-ABBC-27F059365D77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 rtl="1"/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البيانات تشمل الموظفين في الجهات المستقلة التي يتم سحب بياناتها بشكل ربع سنوي من خلال الربط مع نظام «بياناتي» وعددها  19جهة مستقلة</a:t>
          </a:r>
          <a:endParaRPr lang="en-US" sz="1200" b="1" dirty="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gm:t>
    </dgm:pt>
    <dgm:pt modelId="{A106ED97-94DE-4F07-8D50-0BE53925E715}" type="parTrans" cxnId="{DAE99D96-31A1-4BF6-8AA0-CC0DAF71BAA6}">
      <dgm:prSet/>
      <dgm:spPr/>
      <dgm:t>
        <a:bodyPr/>
        <a:lstStyle/>
        <a:p>
          <a:pPr algn="ctr"/>
          <a:endParaRPr lang="en-US" sz="1000">
            <a:solidFill>
              <a:schemeClr val="accent1">
                <a:lumMod val="5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299065E-7279-4F43-9F9E-0FB72E710E17}" type="sibTrans" cxnId="{DAE99D96-31A1-4BF6-8AA0-CC0DAF71BAA6}">
      <dgm:prSet/>
      <dgm:spPr/>
      <dgm:t>
        <a:bodyPr/>
        <a:lstStyle/>
        <a:p>
          <a:pPr algn="ctr"/>
          <a:endParaRPr lang="en-US" sz="1000">
            <a:solidFill>
              <a:schemeClr val="accent1">
                <a:lumMod val="5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0175CE2E-A6BE-432D-A331-09836F7EB6B7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 rtl="1"/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الجهات المذكورة في الإحصائيات لها أنظمة موارد بشرية خاصة بها</a:t>
          </a:r>
          <a:endParaRPr lang="en-US" sz="1200" b="1" dirty="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gm:t>
    </dgm:pt>
    <dgm:pt modelId="{9DD13F9F-EB14-42DE-9669-08F2C5F7B452}" type="parTrans" cxnId="{32E4EB77-E276-4B2D-8FDC-B29DC02A85FF}">
      <dgm:prSet/>
      <dgm:spPr/>
      <dgm:t>
        <a:bodyPr/>
        <a:lstStyle/>
        <a:p>
          <a:pPr algn="ctr"/>
          <a:endParaRPr lang="en-US" sz="1000">
            <a:solidFill>
              <a:schemeClr val="accent1">
                <a:lumMod val="5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55AEE63-2876-46E5-A275-6EE94A7E8FB7}" type="sibTrans" cxnId="{32E4EB77-E276-4B2D-8FDC-B29DC02A85FF}">
      <dgm:prSet/>
      <dgm:spPr/>
      <dgm:t>
        <a:bodyPr/>
        <a:lstStyle/>
        <a:p>
          <a:pPr algn="ctr"/>
          <a:endParaRPr lang="en-US" sz="1000">
            <a:solidFill>
              <a:schemeClr val="accent1">
                <a:lumMod val="50000"/>
              </a:schemeClr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AA3EB9F-9BF4-4B20-8464-16973000C40C}" type="pres">
      <dgm:prSet presAssocID="{F8B141EF-0215-4CF8-9F74-49593DC4CC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C9F89C-D2BC-43B0-9251-8FC96653DE44}" type="pres">
      <dgm:prSet presAssocID="{17B260C1-BF1D-49B5-ABBC-27F059365D77}" presName="linNode" presStyleCnt="0"/>
      <dgm:spPr/>
      <dgm:t>
        <a:bodyPr/>
        <a:lstStyle/>
        <a:p>
          <a:endParaRPr lang="en-US"/>
        </a:p>
      </dgm:t>
    </dgm:pt>
    <dgm:pt modelId="{BBB16138-EF04-49BC-9C3C-29FCB2D063BA}" type="pres">
      <dgm:prSet presAssocID="{17B260C1-BF1D-49B5-ABBC-27F059365D77}" presName="parentText" presStyleLbl="node1" presStyleIdx="0" presStyleCnt="2" custScaleX="277778" custLinFactNeighborX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8FB774-D384-41E1-AA1D-0EEE295D6B9D}" type="pres">
      <dgm:prSet presAssocID="{3299065E-7279-4F43-9F9E-0FB72E710E17}" presName="sp" presStyleCnt="0"/>
      <dgm:spPr/>
      <dgm:t>
        <a:bodyPr/>
        <a:lstStyle/>
        <a:p>
          <a:endParaRPr lang="en-US"/>
        </a:p>
      </dgm:t>
    </dgm:pt>
    <dgm:pt modelId="{4721EC72-3A41-446B-AF45-4C0794466D23}" type="pres">
      <dgm:prSet presAssocID="{0175CE2E-A6BE-432D-A331-09836F7EB6B7}" presName="linNode" presStyleCnt="0"/>
      <dgm:spPr/>
      <dgm:t>
        <a:bodyPr/>
        <a:lstStyle/>
        <a:p>
          <a:endParaRPr lang="en-US"/>
        </a:p>
      </dgm:t>
    </dgm:pt>
    <dgm:pt modelId="{AFF2B517-1841-459E-9957-C28219F26047}" type="pres">
      <dgm:prSet presAssocID="{0175CE2E-A6BE-432D-A331-09836F7EB6B7}" presName="parentText" presStyleLbl="node1" presStyleIdx="1" presStyleCnt="2" custScaleX="316049" custLinFactNeighborX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F240D1-5D87-4595-9674-1BFDBCC38935}" type="presOf" srcId="{0175CE2E-A6BE-432D-A331-09836F7EB6B7}" destId="{AFF2B517-1841-459E-9957-C28219F26047}" srcOrd="0" destOrd="0" presId="urn:microsoft.com/office/officeart/2005/8/layout/vList5"/>
    <dgm:cxn modelId="{32E4EB77-E276-4B2D-8FDC-B29DC02A85FF}" srcId="{F8B141EF-0215-4CF8-9F74-49593DC4CC08}" destId="{0175CE2E-A6BE-432D-A331-09836F7EB6B7}" srcOrd="1" destOrd="0" parTransId="{9DD13F9F-EB14-42DE-9669-08F2C5F7B452}" sibTransId="{355AEE63-2876-46E5-A275-6EE94A7E8FB7}"/>
    <dgm:cxn modelId="{0682C922-6981-4BBC-B4C7-97D46AEA4B82}" type="presOf" srcId="{17B260C1-BF1D-49B5-ABBC-27F059365D77}" destId="{BBB16138-EF04-49BC-9C3C-29FCB2D063BA}" srcOrd="0" destOrd="0" presId="urn:microsoft.com/office/officeart/2005/8/layout/vList5"/>
    <dgm:cxn modelId="{DAE99D96-31A1-4BF6-8AA0-CC0DAF71BAA6}" srcId="{F8B141EF-0215-4CF8-9F74-49593DC4CC08}" destId="{17B260C1-BF1D-49B5-ABBC-27F059365D77}" srcOrd="0" destOrd="0" parTransId="{A106ED97-94DE-4F07-8D50-0BE53925E715}" sibTransId="{3299065E-7279-4F43-9F9E-0FB72E710E17}"/>
    <dgm:cxn modelId="{B60C63E6-FC07-4162-AA67-3BE8C538A21E}" type="presOf" srcId="{F8B141EF-0215-4CF8-9F74-49593DC4CC08}" destId="{CAA3EB9F-9BF4-4B20-8464-16973000C40C}" srcOrd="0" destOrd="0" presId="urn:microsoft.com/office/officeart/2005/8/layout/vList5"/>
    <dgm:cxn modelId="{F23527CC-FC27-4F54-AD4A-1676FA8243EC}" type="presParOf" srcId="{CAA3EB9F-9BF4-4B20-8464-16973000C40C}" destId="{E2C9F89C-D2BC-43B0-9251-8FC96653DE44}" srcOrd="0" destOrd="0" presId="urn:microsoft.com/office/officeart/2005/8/layout/vList5"/>
    <dgm:cxn modelId="{F5D9D9B8-3FF2-47E2-A15A-A260A67298B2}" type="presParOf" srcId="{E2C9F89C-D2BC-43B0-9251-8FC96653DE44}" destId="{BBB16138-EF04-49BC-9C3C-29FCB2D063BA}" srcOrd="0" destOrd="0" presId="urn:microsoft.com/office/officeart/2005/8/layout/vList5"/>
    <dgm:cxn modelId="{D72C339B-F83A-4178-9861-0A0201F0FEF4}" type="presParOf" srcId="{CAA3EB9F-9BF4-4B20-8464-16973000C40C}" destId="{B78FB774-D384-41E1-AA1D-0EEE295D6B9D}" srcOrd="1" destOrd="0" presId="urn:microsoft.com/office/officeart/2005/8/layout/vList5"/>
    <dgm:cxn modelId="{1ACAEF77-72C2-4056-8EB2-D163BA6D3E07}" type="presParOf" srcId="{CAA3EB9F-9BF4-4B20-8464-16973000C40C}" destId="{4721EC72-3A41-446B-AF45-4C0794466D23}" srcOrd="2" destOrd="0" presId="urn:microsoft.com/office/officeart/2005/8/layout/vList5"/>
    <dgm:cxn modelId="{7E23DFCF-52EB-4AE8-96E7-31558FA67006}" type="presParOf" srcId="{4721EC72-3A41-446B-AF45-4C0794466D23}" destId="{AFF2B517-1841-459E-9957-C28219F2604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B141EF-0215-4CF8-9F74-49593DC4CC08}" type="doc">
      <dgm:prSet loTypeId="urn:microsoft.com/office/officeart/2005/8/layout/vList5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17B260C1-BF1D-49B5-ABBC-27F059365D77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البيانات تشمل جميع الموظفين في الوزارات وعددها 21وزارة بالإضافة إلى 36جهة اتحادية مستقلة</a:t>
          </a:r>
        </a:p>
        <a:p>
          <a:pPr algn="ctr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وتتضمن الموظفين في الوظائف الأساسية والعاملين في الخدمات المعاونة والعاملين المحليين في البعثات الخارجية وموظفي الدعم والوقف في الهيئة العامة للشؤون الإسلامية والأوقاف</a:t>
          </a:r>
          <a:endParaRPr lang="en-US" sz="1200" b="1" dirty="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gm:t>
    </dgm:pt>
    <dgm:pt modelId="{A106ED97-94DE-4F07-8D50-0BE53925E715}" type="parTrans" cxnId="{DAE99D96-31A1-4BF6-8AA0-CC0DAF71BAA6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gm:t>
    </dgm:pt>
    <dgm:pt modelId="{3299065E-7279-4F43-9F9E-0FB72E710E17}" type="sibTrans" cxnId="{DAE99D96-31A1-4BF6-8AA0-CC0DAF71BAA6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gm:t>
    </dgm:pt>
    <dgm:pt modelId="{7F4EE58C-BB64-445B-B9B6-4F5D50465B32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جميع الإحصائيات تمت بناء على واقع البيانات في الربع الثالث 2016</a:t>
          </a:r>
          <a:endParaRPr lang="en-US" sz="1200" b="1" dirty="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gm:t>
    </dgm:pt>
    <dgm:pt modelId="{9E3966BE-728D-41ED-8A9B-6498FE868C5D}" type="parTrans" cxnId="{21A61D4F-022F-40EE-B63E-3A3A3EF41477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6BAE910-25B6-4C63-B773-2D7643AE785F}" type="sibTrans" cxnId="{21A61D4F-022F-40EE-B63E-3A3A3EF41477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AA3EB9F-9BF4-4B20-8464-16973000C40C}" type="pres">
      <dgm:prSet presAssocID="{F8B141EF-0215-4CF8-9F74-49593DC4CC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C9F89C-D2BC-43B0-9251-8FC96653DE44}" type="pres">
      <dgm:prSet presAssocID="{17B260C1-BF1D-49B5-ABBC-27F059365D77}" presName="linNode" presStyleCnt="0"/>
      <dgm:spPr/>
      <dgm:t>
        <a:bodyPr/>
        <a:lstStyle/>
        <a:p>
          <a:endParaRPr lang="en-US"/>
        </a:p>
      </dgm:t>
    </dgm:pt>
    <dgm:pt modelId="{BBB16138-EF04-49BC-9C3C-29FCB2D063BA}" type="pres">
      <dgm:prSet presAssocID="{17B260C1-BF1D-49B5-ABBC-27F059365D77}" presName="parentText" presStyleLbl="node1" presStyleIdx="0" presStyleCnt="2" custScaleX="277778" custScaleY="100146" custLinFactNeighborX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8FB774-D384-41E1-AA1D-0EEE295D6B9D}" type="pres">
      <dgm:prSet presAssocID="{3299065E-7279-4F43-9F9E-0FB72E710E17}" presName="sp" presStyleCnt="0"/>
      <dgm:spPr/>
      <dgm:t>
        <a:bodyPr/>
        <a:lstStyle/>
        <a:p>
          <a:endParaRPr lang="en-US"/>
        </a:p>
      </dgm:t>
    </dgm:pt>
    <dgm:pt modelId="{8C10711E-7729-4854-B1D0-3B46C0F45564}" type="pres">
      <dgm:prSet presAssocID="{7F4EE58C-BB64-445B-B9B6-4F5D50465B32}" presName="linNode" presStyleCnt="0"/>
      <dgm:spPr/>
    </dgm:pt>
    <dgm:pt modelId="{EC220C7A-6710-48F6-8354-83D6A3F4B033}" type="pres">
      <dgm:prSet presAssocID="{7F4EE58C-BB64-445B-B9B6-4F5D50465B32}" presName="parentText" presStyleLbl="node1" presStyleIdx="1" presStyleCnt="2" custScaleX="277778" custScaleY="4758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A61D4F-022F-40EE-B63E-3A3A3EF41477}" srcId="{F8B141EF-0215-4CF8-9F74-49593DC4CC08}" destId="{7F4EE58C-BB64-445B-B9B6-4F5D50465B32}" srcOrd="1" destOrd="0" parTransId="{9E3966BE-728D-41ED-8A9B-6498FE868C5D}" sibTransId="{66BAE910-25B6-4C63-B773-2D7643AE785F}"/>
    <dgm:cxn modelId="{15EBEA9C-A3BE-43EC-8065-56D96D9BB256}" type="presOf" srcId="{F8B141EF-0215-4CF8-9F74-49593DC4CC08}" destId="{CAA3EB9F-9BF4-4B20-8464-16973000C40C}" srcOrd="0" destOrd="0" presId="urn:microsoft.com/office/officeart/2005/8/layout/vList5"/>
    <dgm:cxn modelId="{820AC429-C9EE-4972-BE58-D2E6B7B3A95A}" type="presOf" srcId="{17B260C1-BF1D-49B5-ABBC-27F059365D77}" destId="{BBB16138-EF04-49BC-9C3C-29FCB2D063BA}" srcOrd="0" destOrd="0" presId="urn:microsoft.com/office/officeart/2005/8/layout/vList5"/>
    <dgm:cxn modelId="{B5C4F297-F854-419C-BD7C-4DA76684CC7C}" type="presOf" srcId="{7F4EE58C-BB64-445B-B9B6-4F5D50465B32}" destId="{EC220C7A-6710-48F6-8354-83D6A3F4B033}" srcOrd="0" destOrd="0" presId="urn:microsoft.com/office/officeart/2005/8/layout/vList5"/>
    <dgm:cxn modelId="{DAE99D96-31A1-4BF6-8AA0-CC0DAF71BAA6}" srcId="{F8B141EF-0215-4CF8-9F74-49593DC4CC08}" destId="{17B260C1-BF1D-49B5-ABBC-27F059365D77}" srcOrd="0" destOrd="0" parTransId="{A106ED97-94DE-4F07-8D50-0BE53925E715}" sibTransId="{3299065E-7279-4F43-9F9E-0FB72E710E17}"/>
    <dgm:cxn modelId="{FF445544-368A-4389-A028-6369BE5DEF0C}" type="presParOf" srcId="{CAA3EB9F-9BF4-4B20-8464-16973000C40C}" destId="{E2C9F89C-D2BC-43B0-9251-8FC96653DE44}" srcOrd="0" destOrd="0" presId="urn:microsoft.com/office/officeart/2005/8/layout/vList5"/>
    <dgm:cxn modelId="{1508C698-BBE4-467B-8E3B-22130F1D2AD5}" type="presParOf" srcId="{E2C9F89C-D2BC-43B0-9251-8FC96653DE44}" destId="{BBB16138-EF04-49BC-9C3C-29FCB2D063BA}" srcOrd="0" destOrd="0" presId="urn:microsoft.com/office/officeart/2005/8/layout/vList5"/>
    <dgm:cxn modelId="{99505050-AFE4-4FF4-A11B-1AD3D1CAD63B}" type="presParOf" srcId="{CAA3EB9F-9BF4-4B20-8464-16973000C40C}" destId="{B78FB774-D384-41E1-AA1D-0EEE295D6B9D}" srcOrd="1" destOrd="0" presId="urn:microsoft.com/office/officeart/2005/8/layout/vList5"/>
    <dgm:cxn modelId="{5C36E845-8BA2-4550-B603-D7E8010BEB93}" type="presParOf" srcId="{CAA3EB9F-9BF4-4B20-8464-16973000C40C}" destId="{8C10711E-7729-4854-B1D0-3B46C0F45564}" srcOrd="2" destOrd="0" presId="urn:microsoft.com/office/officeart/2005/8/layout/vList5"/>
    <dgm:cxn modelId="{40960311-B5C9-4D1B-B6D8-ACC8F00C5372}" type="presParOf" srcId="{8C10711E-7729-4854-B1D0-3B46C0F45564}" destId="{EC220C7A-6710-48F6-8354-83D6A3F4B03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B141EF-0215-4CF8-9F74-49593DC4CC08}" type="doc">
      <dgm:prSet loTypeId="urn:microsoft.com/office/officeart/2005/8/layout/vList5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F4EE58C-BB64-445B-B9B6-4F5D50465B32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نسبة هامة من الوظائف الحرفية والمعاونة في الوزارات تتركز  في </a:t>
          </a:r>
          <a:r>
            <a:rPr lang="ar-AE" sz="1200" b="1" i="0" u="none" strike="noStrike" dirty="0" smtClean="0">
              <a:solidFill>
                <a:schemeClr val="accent1">
                  <a:lumMod val="50000"/>
                </a:schemeClr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وزارة الخارجية والتعاون الدولي</a:t>
          </a:r>
          <a:r>
            <a:rPr lang="en-US" sz="1200" b="1" i="0" u="none" strike="noStrike" dirty="0" smtClean="0">
              <a:solidFill>
                <a:schemeClr val="accent1">
                  <a:lumMod val="50000"/>
                </a:schemeClr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 </a:t>
          </a: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وتشمل العاملين المحليين في السفارات والبعثات ويبلغ عددهم </a:t>
          </a:r>
          <a:r>
            <a:rPr lang="en-US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917</a:t>
          </a: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موظف</a:t>
          </a:r>
        </a:p>
        <a:p>
          <a:pPr algn="ctr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كما تتركز أعدادهم في الجهات المستقلة في مواصلات الإمارات ومؤسسة الإمارات العامة للبترول حيث يبلغ عددهم</a:t>
          </a:r>
          <a:r>
            <a:rPr lang="en-US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</a:t>
          </a: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</a:t>
          </a:r>
          <a:r>
            <a:rPr lang="en-US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14,996</a:t>
          </a:r>
          <a:r>
            <a:rPr lang="ar-SA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موظف</a:t>
          </a:r>
          <a:endParaRPr lang="en-US" sz="1200" b="1" dirty="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gm:t>
    </dgm:pt>
    <dgm:pt modelId="{9E3966BE-728D-41ED-8A9B-6498FE868C5D}" type="parTrans" cxnId="{21A61D4F-022F-40EE-B63E-3A3A3EF41477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6BAE910-25B6-4C63-B773-2D7643AE785F}" type="sibTrans" cxnId="{21A61D4F-022F-40EE-B63E-3A3A3EF41477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AA3EB9F-9BF4-4B20-8464-16973000C40C}" type="pres">
      <dgm:prSet presAssocID="{F8B141EF-0215-4CF8-9F74-49593DC4CC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10711E-7729-4854-B1D0-3B46C0F45564}" type="pres">
      <dgm:prSet presAssocID="{7F4EE58C-BB64-445B-B9B6-4F5D50465B32}" presName="linNode" presStyleCnt="0"/>
      <dgm:spPr/>
      <dgm:t>
        <a:bodyPr/>
        <a:lstStyle/>
        <a:p>
          <a:endParaRPr lang="en-US"/>
        </a:p>
      </dgm:t>
    </dgm:pt>
    <dgm:pt modelId="{EC220C7A-6710-48F6-8354-83D6A3F4B033}" type="pres">
      <dgm:prSet presAssocID="{7F4EE58C-BB64-445B-B9B6-4F5D50465B32}" presName="parentText" presStyleLbl="node1" presStyleIdx="0" presStyleCnt="1" custScaleX="277778" custScaleY="97930" custLinFactNeighborY="-1472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A61D4F-022F-40EE-B63E-3A3A3EF41477}" srcId="{F8B141EF-0215-4CF8-9F74-49593DC4CC08}" destId="{7F4EE58C-BB64-445B-B9B6-4F5D50465B32}" srcOrd="0" destOrd="0" parTransId="{9E3966BE-728D-41ED-8A9B-6498FE868C5D}" sibTransId="{66BAE910-25B6-4C63-B773-2D7643AE785F}"/>
    <dgm:cxn modelId="{BB2301E7-014F-4B50-97D6-AB462977C34E}" type="presOf" srcId="{F8B141EF-0215-4CF8-9F74-49593DC4CC08}" destId="{CAA3EB9F-9BF4-4B20-8464-16973000C40C}" srcOrd="0" destOrd="0" presId="urn:microsoft.com/office/officeart/2005/8/layout/vList5"/>
    <dgm:cxn modelId="{4556F406-9E87-477D-B54F-9BAAE60B6596}" type="presOf" srcId="{7F4EE58C-BB64-445B-B9B6-4F5D50465B32}" destId="{EC220C7A-6710-48F6-8354-83D6A3F4B033}" srcOrd="0" destOrd="0" presId="urn:microsoft.com/office/officeart/2005/8/layout/vList5"/>
    <dgm:cxn modelId="{B6791D37-8E41-4276-84B3-21DABBF34D7A}" type="presParOf" srcId="{CAA3EB9F-9BF4-4B20-8464-16973000C40C}" destId="{8C10711E-7729-4854-B1D0-3B46C0F45564}" srcOrd="0" destOrd="0" presId="urn:microsoft.com/office/officeart/2005/8/layout/vList5"/>
    <dgm:cxn modelId="{EEF4E585-0E3F-4C2E-BF2E-13C3CA02F9B8}" type="presParOf" srcId="{8C10711E-7729-4854-B1D0-3B46C0F45564}" destId="{EC220C7A-6710-48F6-8354-83D6A3F4B03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B141EF-0215-4CF8-9F74-49593DC4CC08}" type="doc">
      <dgm:prSet loTypeId="urn:microsoft.com/office/officeart/2005/8/layout/vList5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F4EE58C-BB64-445B-B9B6-4F5D50465B32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نسبة هامة من الوظائف الحرفية والمعاونة في الوزارات تتركز  في </a:t>
          </a:r>
          <a:r>
            <a:rPr lang="ar-AE" sz="1200" b="1" i="0" u="none" strike="noStrike" dirty="0" smtClean="0">
              <a:solidFill>
                <a:schemeClr val="accent1">
                  <a:lumMod val="50000"/>
                </a:schemeClr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وزارة الخارجية والتعاون الدولي</a:t>
          </a:r>
          <a:r>
            <a:rPr lang="en-US" sz="1200" b="1" i="0" u="none" strike="noStrike" dirty="0" smtClean="0">
              <a:solidFill>
                <a:schemeClr val="accent1">
                  <a:lumMod val="50000"/>
                </a:schemeClr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 </a:t>
          </a: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وتشمل العاملين المحليين في السفارات والبعثات ويبلغ عددهم </a:t>
          </a:r>
          <a:r>
            <a:rPr lang="en-US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917</a:t>
          </a: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موظف</a:t>
          </a:r>
        </a:p>
        <a:p>
          <a:pPr algn="ctr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كما تتركز أعدادهم في الجهات المستقلة في مواصلات الإمارات ومؤسسة الإمارات العامة للبترول حيث يبلغ عددهم</a:t>
          </a:r>
          <a:r>
            <a:rPr lang="en-US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</a:t>
          </a: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</a:t>
          </a:r>
          <a:r>
            <a:rPr lang="en-US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14,996</a:t>
          </a:r>
          <a:r>
            <a:rPr lang="ar-SA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موظف</a:t>
          </a:r>
          <a:endParaRPr lang="en-US" sz="1200" b="1" dirty="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gm:t>
    </dgm:pt>
    <dgm:pt modelId="{9E3966BE-728D-41ED-8A9B-6498FE868C5D}" type="parTrans" cxnId="{21A61D4F-022F-40EE-B63E-3A3A3EF41477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6BAE910-25B6-4C63-B773-2D7643AE785F}" type="sibTrans" cxnId="{21A61D4F-022F-40EE-B63E-3A3A3EF41477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AA3EB9F-9BF4-4B20-8464-16973000C40C}" type="pres">
      <dgm:prSet presAssocID="{F8B141EF-0215-4CF8-9F74-49593DC4CC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10711E-7729-4854-B1D0-3B46C0F45564}" type="pres">
      <dgm:prSet presAssocID="{7F4EE58C-BB64-445B-B9B6-4F5D50465B32}" presName="linNode" presStyleCnt="0"/>
      <dgm:spPr/>
      <dgm:t>
        <a:bodyPr/>
        <a:lstStyle/>
        <a:p>
          <a:endParaRPr lang="en-US"/>
        </a:p>
      </dgm:t>
    </dgm:pt>
    <dgm:pt modelId="{EC220C7A-6710-48F6-8354-83D6A3F4B033}" type="pres">
      <dgm:prSet presAssocID="{7F4EE58C-BB64-445B-B9B6-4F5D50465B32}" presName="parentText" presStyleLbl="node1" presStyleIdx="0" presStyleCnt="1" custScaleX="277778" custScaleY="97930" custLinFactNeighborY="-1472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A61D4F-022F-40EE-B63E-3A3A3EF41477}" srcId="{F8B141EF-0215-4CF8-9F74-49593DC4CC08}" destId="{7F4EE58C-BB64-445B-B9B6-4F5D50465B32}" srcOrd="0" destOrd="0" parTransId="{9E3966BE-728D-41ED-8A9B-6498FE868C5D}" sibTransId="{66BAE910-25B6-4C63-B773-2D7643AE785F}"/>
    <dgm:cxn modelId="{75E47B9B-6DFC-4693-845B-1911411194BE}" type="presOf" srcId="{7F4EE58C-BB64-445B-B9B6-4F5D50465B32}" destId="{EC220C7A-6710-48F6-8354-83D6A3F4B033}" srcOrd="0" destOrd="0" presId="urn:microsoft.com/office/officeart/2005/8/layout/vList5"/>
    <dgm:cxn modelId="{533EC94D-1586-4596-9315-9A2A15B06AC9}" type="presOf" srcId="{F8B141EF-0215-4CF8-9F74-49593DC4CC08}" destId="{CAA3EB9F-9BF4-4B20-8464-16973000C40C}" srcOrd="0" destOrd="0" presId="urn:microsoft.com/office/officeart/2005/8/layout/vList5"/>
    <dgm:cxn modelId="{F4593A08-0F42-4204-84B3-153819D13889}" type="presParOf" srcId="{CAA3EB9F-9BF4-4B20-8464-16973000C40C}" destId="{8C10711E-7729-4854-B1D0-3B46C0F45564}" srcOrd="0" destOrd="0" presId="urn:microsoft.com/office/officeart/2005/8/layout/vList5"/>
    <dgm:cxn modelId="{BEFB39D9-65BE-4A20-80E5-559C4CA44B10}" type="presParOf" srcId="{8C10711E-7729-4854-B1D0-3B46C0F45564}" destId="{EC220C7A-6710-48F6-8354-83D6A3F4B03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8B141EF-0215-4CF8-9F74-49593DC4CC08}" type="doc">
      <dgm:prSet loTypeId="urn:microsoft.com/office/officeart/2005/8/layout/vList5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F4EE58C-BB64-445B-B9B6-4F5D50465B32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ar-AE" sz="1200" b="1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نسبة هامة من الوظائف الحرفية والمعاونة في الوزارات تتركز  في </a:t>
          </a:r>
          <a:r>
            <a:rPr lang="ar-AE" sz="1200" b="1" i="0" u="none" strike="noStrike" dirty="0" smtClean="0">
              <a:solidFill>
                <a:schemeClr val="tx1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وزارة الخارجية والتعاون الدولي </a:t>
          </a:r>
          <a:r>
            <a:rPr lang="ar-AE" sz="1200" b="1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وتشمل العاملين المحليين في السفارات والبعثات ويبلغ عددهم </a:t>
          </a:r>
          <a:r>
            <a:rPr lang="en-US" sz="1200" b="1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970</a:t>
          </a:r>
          <a:r>
            <a:rPr lang="ar-AE" sz="1200" b="1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موظف</a:t>
          </a:r>
        </a:p>
        <a:p>
          <a:pPr algn="ctr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ar-AE" sz="1200" b="1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كما تتركز أعدادهم في الجهات المستقلة في مواصلات الإمارات ومؤسسة الإمارات العامة للبترول حيث يبلغ عددهم</a:t>
          </a:r>
          <a:r>
            <a:rPr lang="en-US" sz="1200" b="1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</a:t>
          </a:r>
          <a:r>
            <a:rPr lang="ar-AE" sz="1200" b="1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</a:t>
          </a:r>
          <a:r>
            <a:rPr lang="en-US" sz="1200" b="1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14,996</a:t>
          </a:r>
          <a:r>
            <a:rPr lang="ar-SA" sz="1200" b="1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موظف</a:t>
          </a:r>
          <a:endParaRPr lang="en-US" sz="1200" b="1" dirty="0"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gm:t>
    </dgm:pt>
    <dgm:pt modelId="{9E3966BE-728D-41ED-8A9B-6498FE868C5D}" type="parTrans" cxnId="{21A61D4F-022F-40EE-B63E-3A3A3EF41477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6BAE910-25B6-4C63-B773-2D7643AE785F}" type="sibTrans" cxnId="{21A61D4F-022F-40EE-B63E-3A3A3EF41477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AA3EB9F-9BF4-4B20-8464-16973000C40C}" type="pres">
      <dgm:prSet presAssocID="{F8B141EF-0215-4CF8-9F74-49593DC4CC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10711E-7729-4854-B1D0-3B46C0F45564}" type="pres">
      <dgm:prSet presAssocID="{7F4EE58C-BB64-445B-B9B6-4F5D50465B32}" presName="linNode" presStyleCnt="0"/>
      <dgm:spPr/>
      <dgm:t>
        <a:bodyPr/>
        <a:lstStyle/>
        <a:p>
          <a:endParaRPr lang="en-US"/>
        </a:p>
      </dgm:t>
    </dgm:pt>
    <dgm:pt modelId="{EC220C7A-6710-48F6-8354-83D6A3F4B033}" type="pres">
      <dgm:prSet presAssocID="{7F4EE58C-BB64-445B-B9B6-4F5D50465B32}" presName="parentText" presStyleLbl="node1" presStyleIdx="0" presStyleCnt="1" custScaleX="277778" custScaleY="97930" custLinFactNeighborY="-1472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A61D4F-022F-40EE-B63E-3A3A3EF41477}" srcId="{F8B141EF-0215-4CF8-9F74-49593DC4CC08}" destId="{7F4EE58C-BB64-445B-B9B6-4F5D50465B32}" srcOrd="0" destOrd="0" parTransId="{9E3966BE-728D-41ED-8A9B-6498FE868C5D}" sibTransId="{66BAE910-25B6-4C63-B773-2D7643AE785F}"/>
    <dgm:cxn modelId="{F0DD5955-2C27-4E17-AFF2-70E2DE7138F2}" type="presOf" srcId="{7F4EE58C-BB64-445B-B9B6-4F5D50465B32}" destId="{EC220C7A-6710-48F6-8354-83D6A3F4B033}" srcOrd="0" destOrd="0" presId="urn:microsoft.com/office/officeart/2005/8/layout/vList5"/>
    <dgm:cxn modelId="{614EF472-D329-49EC-A72B-2A0A3A97ABD4}" type="presOf" srcId="{F8B141EF-0215-4CF8-9F74-49593DC4CC08}" destId="{CAA3EB9F-9BF4-4B20-8464-16973000C40C}" srcOrd="0" destOrd="0" presId="urn:microsoft.com/office/officeart/2005/8/layout/vList5"/>
    <dgm:cxn modelId="{35EE3330-4A08-4D1D-9B3F-A6E1C3E97D95}" type="presParOf" srcId="{CAA3EB9F-9BF4-4B20-8464-16973000C40C}" destId="{8C10711E-7729-4854-B1D0-3B46C0F45564}" srcOrd="0" destOrd="0" presId="urn:microsoft.com/office/officeart/2005/8/layout/vList5"/>
    <dgm:cxn modelId="{77C496F7-71A0-4EA5-9888-9CF1B59D88D6}" type="presParOf" srcId="{8C10711E-7729-4854-B1D0-3B46C0F45564}" destId="{EC220C7A-6710-48F6-8354-83D6A3F4B03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8B141EF-0215-4CF8-9F74-49593DC4CC08}" type="doc">
      <dgm:prSet loTypeId="urn:microsoft.com/office/officeart/2005/8/layout/vList5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F4EE58C-BB64-445B-B9B6-4F5D50465B32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1200" b="1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1,740</a:t>
          </a:r>
          <a:r>
            <a:rPr lang="ar-AE" sz="1200" b="1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من بيانات الحالة الاجتماعية غير المحددة تخص العاملين المحليين في البعثات والسفارات التابعة لوزارة</a:t>
          </a:r>
          <a:r>
            <a:rPr lang="ar-AE" sz="1200" b="1" i="0" u="none" strike="noStrike" dirty="0" smtClean="0">
              <a:solidFill>
                <a:schemeClr val="tx1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 الخارجية والتعاون الدولي</a:t>
          </a:r>
          <a:endParaRPr lang="en-US" sz="1200" b="1" dirty="0"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gm:t>
    </dgm:pt>
    <dgm:pt modelId="{9E3966BE-728D-41ED-8A9B-6498FE868C5D}" type="parTrans" cxnId="{21A61D4F-022F-40EE-B63E-3A3A3EF41477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6BAE910-25B6-4C63-B773-2D7643AE785F}" type="sibTrans" cxnId="{21A61D4F-022F-40EE-B63E-3A3A3EF41477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20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AA3EB9F-9BF4-4B20-8464-16973000C40C}" type="pres">
      <dgm:prSet presAssocID="{F8B141EF-0215-4CF8-9F74-49593DC4CC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10711E-7729-4854-B1D0-3B46C0F45564}" type="pres">
      <dgm:prSet presAssocID="{7F4EE58C-BB64-445B-B9B6-4F5D50465B32}" presName="linNode" presStyleCnt="0"/>
      <dgm:spPr/>
      <dgm:t>
        <a:bodyPr/>
        <a:lstStyle/>
        <a:p>
          <a:endParaRPr lang="en-US"/>
        </a:p>
      </dgm:t>
    </dgm:pt>
    <dgm:pt modelId="{EC220C7A-6710-48F6-8354-83D6A3F4B033}" type="pres">
      <dgm:prSet presAssocID="{7F4EE58C-BB64-445B-B9B6-4F5D50465B32}" presName="parentText" presStyleLbl="node1" presStyleIdx="0" presStyleCnt="1" custScaleX="277778" custScaleY="100000" custLinFactNeighborY="-1472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A61D4F-022F-40EE-B63E-3A3A3EF41477}" srcId="{F8B141EF-0215-4CF8-9F74-49593DC4CC08}" destId="{7F4EE58C-BB64-445B-B9B6-4F5D50465B32}" srcOrd="0" destOrd="0" parTransId="{9E3966BE-728D-41ED-8A9B-6498FE868C5D}" sibTransId="{66BAE910-25B6-4C63-B773-2D7643AE785F}"/>
    <dgm:cxn modelId="{FCF8934D-54C2-4700-AEBD-DF337A93AD5D}" type="presOf" srcId="{7F4EE58C-BB64-445B-B9B6-4F5D50465B32}" destId="{EC220C7A-6710-48F6-8354-83D6A3F4B033}" srcOrd="0" destOrd="0" presId="urn:microsoft.com/office/officeart/2005/8/layout/vList5"/>
    <dgm:cxn modelId="{B1AB2241-4112-48D8-B26E-73A55D12622E}" type="presOf" srcId="{F8B141EF-0215-4CF8-9F74-49593DC4CC08}" destId="{CAA3EB9F-9BF4-4B20-8464-16973000C40C}" srcOrd="0" destOrd="0" presId="urn:microsoft.com/office/officeart/2005/8/layout/vList5"/>
    <dgm:cxn modelId="{31F33928-2DCF-4546-AF4F-79D01B2F8C72}" type="presParOf" srcId="{CAA3EB9F-9BF4-4B20-8464-16973000C40C}" destId="{8C10711E-7729-4854-B1D0-3B46C0F45564}" srcOrd="0" destOrd="0" presId="urn:microsoft.com/office/officeart/2005/8/layout/vList5"/>
    <dgm:cxn modelId="{5FC43D09-0E03-4A56-A85C-B35086EBEEBF}" type="presParOf" srcId="{8C10711E-7729-4854-B1D0-3B46C0F45564}" destId="{EC220C7A-6710-48F6-8354-83D6A3F4B03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8B141EF-0215-4CF8-9F74-49593DC4CC08}" type="doc">
      <dgm:prSet loTypeId="urn:microsoft.com/office/officeart/2005/8/layout/vList5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17B260C1-BF1D-49B5-ABBC-27F059365D77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البيانات تشمل جميع الموظفين في الوزارات والجهات الاتحادية المستقلة المشغلة لنظام بياناتي بما فيها الكادر العام بالإضافة إلى الكادر القضائي في وزارة العدل والكادر الدبلوماسي في وزارة الخارجية والتعاون الدولي</a:t>
          </a:r>
          <a:r>
            <a:rPr lang="en-US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</a:t>
          </a: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والعاملين المحليين في البعثات الدبلوماسية والكادر المدني </a:t>
          </a: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وموظفي </a:t>
          </a: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الدعم والوقف في الهيئة العامة للشؤون الإسلامية والأوقاف، كما تشمل المعينين على بند الخبراء والمستشارين في بعض الجهات وليس الكل</a:t>
          </a:r>
          <a:endParaRPr lang="en-US" sz="1200" b="1" dirty="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gm:t>
    </dgm:pt>
    <dgm:pt modelId="{A106ED97-94DE-4F07-8D50-0BE53925E715}" type="parTrans" cxnId="{DAE99D96-31A1-4BF6-8AA0-CC0DAF71BAA6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299065E-7279-4F43-9F9E-0FB72E710E17}" type="sibTrans" cxnId="{DAE99D96-31A1-4BF6-8AA0-CC0DAF71BAA6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0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F4EE58C-BB64-445B-B9B6-4F5D50465B32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ar-AE" sz="1200" b="1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جميع الإحصائيات تمت بناء على واقع البيانات الربع الثالث 2016</a:t>
          </a:r>
          <a:endParaRPr lang="en-US" sz="1200" b="1" dirty="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gm:t>
    </dgm:pt>
    <dgm:pt modelId="{9E3966BE-728D-41ED-8A9B-6498FE868C5D}" type="parTrans" cxnId="{21A61D4F-022F-40EE-B63E-3A3A3EF41477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000"/>
        </a:p>
      </dgm:t>
    </dgm:pt>
    <dgm:pt modelId="{66BAE910-25B6-4C63-B773-2D7643AE785F}" type="sibTrans" cxnId="{21A61D4F-022F-40EE-B63E-3A3A3EF41477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1000"/>
        </a:p>
      </dgm:t>
    </dgm:pt>
    <dgm:pt modelId="{CAA3EB9F-9BF4-4B20-8464-16973000C40C}" type="pres">
      <dgm:prSet presAssocID="{F8B141EF-0215-4CF8-9F74-49593DC4CC0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C9F89C-D2BC-43B0-9251-8FC96653DE44}" type="pres">
      <dgm:prSet presAssocID="{17B260C1-BF1D-49B5-ABBC-27F059365D77}" presName="linNode" presStyleCnt="0"/>
      <dgm:spPr/>
      <dgm:t>
        <a:bodyPr/>
        <a:lstStyle/>
        <a:p>
          <a:endParaRPr lang="en-US"/>
        </a:p>
      </dgm:t>
    </dgm:pt>
    <dgm:pt modelId="{BBB16138-EF04-49BC-9C3C-29FCB2D063BA}" type="pres">
      <dgm:prSet presAssocID="{17B260C1-BF1D-49B5-ABBC-27F059365D77}" presName="parentText" presStyleLbl="node1" presStyleIdx="0" presStyleCnt="2" custScaleX="277778" custScaleY="100146" custLinFactNeighborX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8FB774-D384-41E1-AA1D-0EEE295D6B9D}" type="pres">
      <dgm:prSet presAssocID="{3299065E-7279-4F43-9F9E-0FB72E710E17}" presName="sp" presStyleCnt="0"/>
      <dgm:spPr/>
      <dgm:t>
        <a:bodyPr/>
        <a:lstStyle/>
        <a:p>
          <a:endParaRPr lang="en-US"/>
        </a:p>
      </dgm:t>
    </dgm:pt>
    <dgm:pt modelId="{8C10711E-7729-4854-B1D0-3B46C0F45564}" type="pres">
      <dgm:prSet presAssocID="{7F4EE58C-BB64-445B-B9B6-4F5D50465B32}" presName="linNode" presStyleCnt="0"/>
      <dgm:spPr/>
    </dgm:pt>
    <dgm:pt modelId="{EC220C7A-6710-48F6-8354-83D6A3F4B033}" type="pres">
      <dgm:prSet presAssocID="{7F4EE58C-BB64-445B-B9B6-4F5D50465B32}" presName="parentText" presStyleLbl="node1" presStyleIdx="1" presStyleCnt="2" custScaleX="277778" custScaleY="4758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A61D4F-022F-40EE-B63E-3A3A3EF41477}" srcId="{F8B141EF-0215-4CF8-9F74-49593DC4CC08}" destId="{7F4EE58C-BB64-445B-B9B6-4F5D50465B32}" srcOrd="1" destOrd="0" parTransId="{9E3966BE-728D-41ED-8A9B-6498FE868C5D}" sibTransId="{66BAE910-25B6-4C63-B773-2D7643AE785F}"/>
    <dgm:cxn modelId="{25FE71D0-FF21-4348-BCFA-E36DB0DC99F8}" type="presOf" srcId="{7F4EE58C-BB64-445B-B9B6-4F5D50465B32}" destId="{EC220C7A-6710-48F6-8354-83D6A3F4B033}" srcOrd="0" destOrd="0" presId="urn:microsoft.com/office/officeart/2005/8/layout/vList5"/>
    <dgm:cxn modelId="{0508DE42-3515-4C4D-A72B-FADE326EDCF0}" type="presOf" srcId="{17B260C1-BF1D-49B5-ABBC-27F059365D77}" destId="{BBB16138-EF04-49BC-9C3C-29FCB2D063BA}" srcOrd="0" destOrd="0" presId="urn:microsoft.com/office/officeart/2005/8/layout/vList5"/>
    <dgm:cxn modelId="{BAA31B70-FD00-4ABC-AD63-99C8449B23EF}" type="presOf" srcId="{F8B141EF-0215-4CF8-9F74-49593DC4CC08}" destId="{CAA3EB9F-9BF4-4B20-8464-16973000C40C}" srcOrd="0" destOrd="0" presId="urn:microsoft.com/office/officeart/2005/8/layout/vList5"/>
    <dgm:cxn modelId="{DAE99D96-31A1-4BF6-8AA0-CC0DAF71BAA6}" srcId="{F8B141EF-0215-4CF8-9F74-49593DC4CC08}" destId="{17B260C1-BF1D-49B5-ABBC-27F059365D77}" srcOrd="0" destOrd="0" parTransId="{A106ED97-94DE-4F07-8D50-0BE53925E715}" sibTransId="{3299065E-7279-4F43-9F9E-0FB72E710E17}"/>
    <dgm:cxn modelId="{4CCBF839-2778-4374-BE33-311102D82BF8}" type="presParOf" srcId="{CAA3EB9F-9BF4-4B20-8464-16973000C40C}" destId="{E2C9F89C-D2BC-43B0-9251-8FC96653DE44}" srcOrd="0" destOrd="0" presId="urn:microsoft.com/office/officeart/2005/8/layout/vList5"/>
    <dgm:cxn modelId="{11F29BD6-150D-43A0-A14C-8B4AD262D9A9}" type="presParOf" srcId="{E2C9F89C-D2BC-43B0-9251-8FC96653DE44}" destId="{BBB16138-EF04-49BC-9C3C-29FCB2D063BA}" srcOrd="0" destOrd="0" presId="urn:microsoft.com/office/officeart/2005/8/layout/vList5"/>
    <dgm:cxn modelId="{F0FA82C0-E11C-47C8-8BB5-292CAFBC706A}" type="presParOf" srcId="{CAA3EB9F-9BF4-4B20-8464-16973000C40C}" destId="{B78FB774-D384-41E1-AA1D-0EEE295D6B9D}" srcOrd="1" destOrd="0" presId="urn:microsoft.com/office/officeart/2005/8/layout/vList5"/>
    <dgm:cxn modelId="{3DE68DB3-7545-4FB4-8480-B7C2276BCA7E}" type="presParOf" srcId="{CAA3EB9F-9BF4-4B20-8464-16973000C40C}" destId="{8C10711E-7729-4854-B1D0-3B46C0F45564}" srcOrd="2" destOrd="0" presId="urn:microsoft.com/office/officeart/2005/8/layout/vList5"/>
    <dgm:cxn modelId="{29013FF1-F2A8-49B5-93AD-46A6F10F4688}" type="presParOf" srcId="{8C10711E-7729-4854-B1D0-3B46C0F45564}" destId="{EC220C7A-6710-48F6-8354-83D6A3F4B03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B16138-EF04-49BC-9C3C-29FCB2D063BA}">
      <dsp:nvSpPr>
        <dsp:cNvPr id="0" name=""/>
        <dsp:cNvSpPr/>
      </dsp:nvSpPr>
      <dsp:spPr>
        <a:xfrm>
          <a:off x="8476" y="258"/>
          <a:ext cx="8678323" cy="499302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البيانات تشمل جميع الموظفين في الوزارات وعددها 21وزارة بالإضافة إلى 36جهة اتحادية مستقلة</a:t>
          </a:r>
        </a:p>
        <a:p>
          <a:pPr lvl="0" algn="ctr" defTabSz="5334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وتتضمن الموظفين في الوظائف الأساسية والعاملين في الخدمات المعاونة والعاملين المحليين في البعثات الخارجية وموظفي الدعم والوقف في الهيئة العامة للشؤون الإسلامية والأوقاف</a:t>
          </a:r>
          <a:endParaRPr lang="en-US" sz="1200" b="1" kern="1200" dirty="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sp:txBody>
      <dsp:txXfrm>
        <a:off x="32850" y="24632"/>
        <a:ext cx="8629575" cy="450554"/>
      </dsp:txXfrm>
    </dsp:sp>
    <dsp:sp modelId="{EC220C7A-6710-48F6-8354-83D6A3F4B033}">
      <dsp:nvSpPr>
        <dsp:cNvPr id="0" name=""/>
        <dsp:cNvSpPr/>
      </dsp:nvSpPr>
      <dsp:spPr>
        <a:xfrm>
          <a:off x="4238" y="524489"/>
          <a:ext cx="8678323" cy="237251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جميع الإحصائيات تمت بناء على واقع البيانات في الربع الثالث 2016</a:t>
          </a:r>
          <a:endParaRPr lang="en-US" sz="1200" b="1" kern="1200" dirty="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sp:txBody>
      <dsp:txXfrm>
        <a:off x="15820" y="536071"/>
        <a:ext cx="8655159" cy="21408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B16138-EF04-49BC-9C3C-29FCB2D063BA}">
      <dsp:nvSpPr>
        <dsp:cNvPr id="0" name=""/>
        <dsp:cNvSpPr/>
      </dsp:nvSpPr>
      <dsp:spPr>
        <a:xfrm>
          <a:off x="8624" y="59126"/>
          <a:ext cx="8830574" cy="640712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البيانات تشمل جميع الموظفين في الوزارات والجهات الاتحادية المستقلة المشغلة لنظام بياناتي بما فيها الكادر العام بالإضافة إلى الكادر القضائي في وزارة العدل والكادر الدبلوماسي في وزارة الخارجية والتعاون الدولي</a:t>
          </a:r>
          <a:r>
            <a:rPr lang="en-US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</a:t>
          </a: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والعاملين المحليين في البعثات الدبلوماسية والكادر المدني </a:t>
          </a: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وموظفي </a:t>
          </a: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الدعم والوقف في الهيئة العامة للشؤون الإسلامية والأوقاف، كما تشمل المعينين على بند الخبراء والمستشارين في بعض الجهات وليس الكل</a:t>
          </a:r>
          <a:endParaRPr lang="en-US" sz="1200" b="1" kern="1200" dirty="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sp:txBody>
      <dsp:txXfrm>
        <a:off x="39901" y="90403"/>
        <a:ext cx="8768020" cy="578158"/>
      </dsp:txXfrm>
    </dsp:sp>
    <dsp:sp modelId="{C9402BF9-C759-4B6B-8F40-6DAE34FBD0EE}">
      <dsp:nvSpPr>
        <dsp:cNvPr id="0" name=""/>
        <dsp:cNvSpPr/>
      </dsp:nvSpPr>
      <dsp:spPr>
        <a:xfrm flipH="1">
          <a:off x="8624" y="736053"/>
          <a:ext cx="8830574" cy="254545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ar-AE" sz="1800" b="1" kern="1200" dirty="0" smtClean="0">
              <a:solidFill>
                <a:srgbClr val="C00000"/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*</a:t>
          </a:r>
          <a:r>
            <a:rPr lang="ar-AE" sz="1200" b="1" kern="1200" dirty="0" smtClean="0">
              <a:solidFill>
                <a:schemeClr val="tx2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</a:t>
          </a: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الفارق في عدد الموظفين بين الربع الثاني </a:t>
          </a:r>
          <a:r>
            <a:rPr lang="en-US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2016</a:t>
          </a: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والربع الثالث </a:t>
          </a:r>
          <a:r>
            <a:rPr lang="en-US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2016</a:t>
          </a: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وهو</a:t>
          </a:r>
          <a:r>
            <a:rPr lang="en-US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</a:t>
          </a: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</a:t>
          </a:r>
          <a:r>
            <a:rPr lang="en-US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655</a:t>
          </a: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، يأتي نتيجة لتنفيذ إجراءات تعيين ونهايات خدمة بأثر رجعي</a:t>
          </a:r>
          <a:endParaRPr lang="en-US" sz="1200" b="1" kern="1200" dirty="0">
            <a:solidFill>
              <a:schemeClr val="tx2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sp:txBody>
      <dsp:txXfrm>
        <a:off x="21050" y="748479"/>
        <a:ext cx="8805722" cy="22969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B16138-EF04-49BC-9C3C-29FCB2D063BA}">
      <dsp:nvSpPr>
        <dsp:cNvPr id="0" name=""/>
        <dsp:cNvSpPr/>
      </dsp:nvSpPr>
      <dsp:spPr>
        <a:xfrm>
          <a:off x="8476" y="223"/>
          <a:ext cx="8678323" cy="456753"/>
        </a:xfrm>
        <a:prstGeom prst="roundRect">
          <a:avLst/>
        </a:prstGeom>
        <a:solidFill>
          <a:schemeClr val="bg2">
            <a:lumMod val="90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*</a:t>
          </a:r>
          <a:r>
            <a:rPr lang="ar-AE" sz="1200" b="1" kern="1200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لبيانات تشمل الموظفين على درجات الكادر العام فقط في الوزارات والجهات الاتحادية المستقلة المشغلة لنظام بياناتي وفقاً للجدول رقم( </a:t>
          </a:r>
          <a:r>
            <a:rPr lang="en-US" sz="1200" b="1" kern="1200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1</a:t>
          </a:r>
          <a:r>
            <a:rPr lang="ar-AE" sz="1200" b="1" kern="1200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) ضمن قرار مجلس الوزراء رقم(</a:t>
          </a:r>
          <a:r>
            <a:rPr lang="en-US" sz="1200" b="1" kern="1200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23</a:t>
          </a:r>
          <a:r>
            <a:rPr lang="ar-AE" sz="1200" b="1" kern="1200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) لسنة </a:t>
          </a:r>
          <a:r>
            <a:rPr lang="en-US" sz="1200" b="1" kern="1200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2012 </a:t>
          </a:r>
          <a:r>
            <a:rPr lang="ar-AE" sz="1200" b="1" kern="1200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بشأن اعتماد جدول الرواتب في الحكومة الاتحادية</a:t>
          </a:r>
          <a:endParaRPr lang="en-US" sz="1200" b="1" kern="1200" dirty="0"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sp:txBody>
      <dsp:txXfrm>
        <a:off x="30773" y="22520"/>
        <a:ext cx="8633729" cy="41215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B16138-EF04-49BC-9C3C-29FCB2D063BA}">
      <dsp:nvSpPr>
        <dsp:cNvPr id="0" name=""/>
        <dsp:cNvSpPr/>
      </dsp:nvSpPr>
      <dsp:spPr>
        <a:xfrm>
          <a:off x="8476" y="8"/>
          <a:ext cx="8678323" cy="334528"/>
        </a:xfrm>
        <a:prstGeom prst="roundRect">
          <a:avLst/>
        </a:prstGeom>
        <a:solidFill>
          <a:schemeClr val="bg2">
            <a:lumMod val="90000"/>
          </a:schemeClr>
        </a:solidFill>
        <a:ln>
          <a:solidFill>
            <a:schemeClr val="accent4">
              <a:lumMod val="40000"/>
              <a:lumOff val="60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200" b="1" kern="1200" dirty="0" smtClean="0">
              <a:solidFill>
                <a:schemeClr val="tx1"/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البيانات تشمل الموظفين في الجهات المستقلة التي يتم سحب بياناتها بشكل ربع سنوي من خلال الربط مع نظام «بياناتي» وعددها  </a:t>
          </a:r>
          <a:r>
            <a:rPr lang="en-US" sz="1200" b="1" kern="1200" dirty="0" smtClean="0">
              <a:solidFill>
                <a:schemeClr val="tx1"/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19</a:t>
          </a:r>
          <a:r>
            <a:rPr lang="ar-AE" sz="1200" b="1" kern="1200" dirty="0" smtClean="0">
              <a:solidFill>
                <a:schemeClr val="tx1"/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جهة مستقلة</a:t>
          </a:r>
          <a:endParaRPr lang="en-US" sz="1200" b="1" kern="1200" dirty="0">
            <a:solidFill>
              <a:schemeClr val="tx1"/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sp:txBody>
      <dsp:txXfrm>
        <a:off x="24806" y="16338"/>
        <a:ext cx="8645663" cy="301868"/>
      </dsp:txXfrm>
    </dsp:sp>
    <dsp:sp modelId="{AFF2B517-1841-459E-9957-C28219F26047}">
      <dsp:nvSpPr>
        <dsp:cNvPr id="0" name=""/>
        <dsp:cNvSpPr/>
      </dsp:nvSpPr>
      <dsp:spPr>
        <a:xfrm>
          <a:off x="10" y="351263"/>
          <a:ext cx="8686789" cy="334528"/>
        </a:xfrm>
        <a:prstGeom prst="roundRect">
          <a:avLst/>
        </a:prstGeom>
        <a:solidFill>
          <a:schemeClr val="bg2">
            <a:lumMod val="90000"/>
          </a:schemeClr>
        </a:solidFill>
        <a:ln>
          <a:solidFill>
            <a:schemeClr val="accent4">
              <a:lumMod val="40000"/>
              <a:lumOff val="60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200" b="1" kern="1200" dirty="0" smtClean="0">
              <a:solidFill>
                <a:schemeClr val="tx1"/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الجهات المذكورة في الإحصائيات التالية لها أنظمة موارد بشرية خاصة بها</a:t>
          </a:r>
          <a:endParaRPr lang="en-US" sz="1200" b="1" kern="1200" dirty="0">
            <a:solidFill>
              <a:schemeClr val="tx1"/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sp:txBody>
      <dsp:txXfrm>
        <a:off x="16340" y="367593"/>
        <a:ext cx="8654129" cy="3018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B16138-EF04-49BC-9C3C-29FCB2D063BA}">
      <dsp:nvSpPr>
        <dsp:cNvPr id="0" name=""/>
        <dsp:cNvSpPr/>
      </dsp:nvSpPr>
      <dsp:spPr>
        <a:xfrm>
          <a:off x="8476" y="336"/>
          <a:ext cx="8678323" cy="649092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البيانات تشمل جميع الموظفين في الوزارات والجهات الاتحادية المستقلة المشغلة لنظام بياناتي بما فيها الكادر العام بالإضافة إلى الكادر القضائي في وزارة العدل والكادر الدبلوماسي في وزارة الخارجية والتعاون الدولي</a:t>
          </a:r>
          <a:r>
            <a:rPr lang="en-US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</a:t>
          </a: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والعاملين المحليين في البعثات الدبلوماسية والكادر المدني </a:t>
          </a: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وموظفي </a:t>
          </a: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الدعم والوقف في الهيئة العامة للشؤون الإسلامية والأوقاف، كما تشمل المعينين على بند الخبراء والمستشارين في بعض الجهات وليس الكل</a:t>
          </a:r>
          <a:endParaRPr lang="en-US" sz="1200" b="1" kern="1200" dirty="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sp:txBody>
      <dsp:txXfrm>
        <a:off x="40162" y="32022"/>
        <a:ext cx="8614951" cy="585720"/>
      </dsp:txXfrm>
    </dsp:sp>
    <dsp:sp modelId="{EC220C7A-6710-48F6-8354-83D6A3F4B033}">
      <dsp:nvSpPr>
        <dsp:cNvPr id="0" name=""/>
        <dsp:cNvSpPr/>
      </dsp:nvSpPr>
      <dsp:spPr>
        <a:xfrm>
          <a:off x="4238" y="681836"/>
          <a:ext cx="8678323" cy="308426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جميع الإحصائيات تمت بناء على واقع البيانات الربع الثالث 2016</a:t>
          </a:r>
          <a:endParaRPr lang="en-US" sz="1200" b="1" kern="1200" dirty="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sp:txBody>
      <dsp:txXfrm>
        <a:off x="19294" y="696892"/>
        <a:ext cx="8648211" cy="2783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B16138-EF04-49BC-9C3C-29FCB2D063BA}">
      <dsp:nvSpPr>
        <dsp:cNvPr id="0" name=""/>
        <dsp:cNvSpPr/>
      </dsp:nvSpPr>
      <dsp:spPr>
        <a:xfrm>
          <a:off x="8476" y="8"/>
          <a:ext cx="8678323" cy="334528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البيانات تشمل الموظفين في الجهات المستقلة التي يتم سحب بياناتها بشكل ربع سنوي من خلال الربط مع نظام «بياناتي» وعددها  19جهة مستقلة</a:t>
          </a:r>
          <a:endParaRPr lang="en-US" sz="1200" b="1" kern="1200" dirty="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sp:txBody>
      <dsp:txXfrm>
        <a:off x="24806" y="16338"/>
        <a:ext cx="8645663" cy="301868"/>
      </dsp:txXfrm>
    </dsp:sp>
    <dsp:sp modelId="{AFF2B517-1841-459E-9957-C28219F26047}">
      <dsp:nvSpPr>
        <dsp:cNvPr id="0" name=""/>
        <dsp:cNvSpPr/>
      </dsp:nvSpPr>
      <dsp:spPr>
        <a:xfrm>
          <a:off x="10" y="351263"/>
          <a:ext cx="8686789" cy="334528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الجهات المذكورة في الإحصائيات لها أنظمة موارد بشرية خاصة بها</a:t>
          </a:r>
          <a:endParaRPr lang="en-US" sz="1200" b="1" kern="1200" dirty="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sp:txBody>
      <dsp:txXfrm>
        <a:off x="16340" y="367593"/>
        <a:ext cx="8654129" cy="3018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B16138-EF04-49BC-9C3C-29FCB2D063BA}">
      <dsp:nvSpPr>
        <dsp:cNvPr id="0" name=""/>
        <dsp:cNvSpPr/>
      </dsp:nvSpPr>
      <dsp:spPr>
        <a:xfrm>
          <a:off x="8476" y="258"/>
          <a:ext cx="8678323" cy="499302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البيانات تشمل جميع الموظفين في الوزارات وعددها 21وزارة بالإضافة إلى 36جهة اتحادية مستقلة</a:t>
          </a:r>
        </a:p>
        <a:p>
          <a:pPr lvl="0" algn="ctr" defTabSz="5334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وتتضمن الموظفين في الوظائف الأساسية والعاملين في الخدمات المعاونة والعاملين المحليين في البعثات الخارجية وموظفي الدعم والوقف في الهيئة العامة للشؤون الإسلامية والأوقاف</a:t>
          </a:r>
          <a:endParaRPr lang="en-US" sz="1200" b="1" kern="1200" dirty="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sp:txBody>
      <dsp:txXfrm>
        <a:off x="32850" y="24632"/>
        <a:ext cx="8629575" cy="450554"/>
      </dsp:txXfrm>
    </dsp:sp>
    <dsp:sp modelId="{EC220C7A-6710-48F6-8354-83D6A3F4B033}">
      <dsp:nvSpPr>
        <dsp:cNvPr id="0" name=""/>
        <dsp:cNvSpPr/>
      </dsp:nvSpPr>
      <dsp:spPr>
        <a:xfrm>
          <a:off x="4238" y="524489"/>
          <a:ext cx="8678323" cy="237251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جميع الإحصائيات تمت بناء على واقع البيانات في الربع الثالث 2016</a:t>
          </a:r>
          <a:endParaRPr lang="en-US" sz="1200" b="1" kern="1200" dirty="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sp:txBody>
      <dsp:txXfrm>
        <a:off x="15820" y="536071"/>
        <a:ext cx="8655159" cy="2140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220C7A-6710-48F6-8354-83D6A3F4B033}">
      <dsp:nvSpPr>
        <dsp:cNvPr id="0" name=""/>
        <dsp:cNvSpPr/>
      </dsp:nvSpPr>
      <dsp:spPr>
        <a:xfrm>
          <a:off x="4238" y="0"/>
          <a:ext cx="8678323" cy="573043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نسبة هامة من الوظائف الحرفية والمعاونة في الوزارات تتركز  في </a:t>
          </a:r>
          <a:r>
            <a:rPr lang="ar-AE" sz="1200" b="1" i="0" u="none" strike="noStrike" kern="1200" dirty="0" smtClean="0">
              <a:solidFill>
                <a:schemeClr val="accent1">
                  <a:lumMod val="50000"/>
                </a:schemeClr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وزارة الخارجية والتعاون الدولي</a:t>
          </a:r>
          <a:r>
            <a:rPr lang="en-US" sz="1200" b="1" i="0" u="none" strike="noStrike" kern="1200" dirty="0" smtClean="0">
              <a:solidFill>
                <a:schemeClr val="accent1">
                  <a:lumMod val="50000"/>
                </a:schemeClr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 </a:t>
          </a: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وتشمل العاملين المحليين في السفارات والبعثات ويبلغ عددهم </a:t>
          </a:r>
          <a:r>
            <a:rPr lang="en-US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917</a:t>
          </a: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موظف</a:t>
          </a:r>
        </a:p>
        <a:p>
          <a:pPr lvl="0" algn="ctr" defTabSz="5334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كما تتركز أعدادهم في الجهات المستقلة في مواصلات الإمارات ومؤسسة الإمارات العامة للبترول حيث يبلغ عددهم</a:t>
          </a:r>
          <a:r>
            <a:rPr lang="en-US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</a:t>
          </a: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</a:t>
          </a:r>
          <a:r>
            <a:rPr lang="en-US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14,996</a:t>
          </a:r>
          <a:r>
            <a:rPr lang="ar-SA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موظف</a:t>
          </a:r>
          <a:endParaRPr lang="en-US" sz="1200" b="1" kern="1200" dirty="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sp:txBody>
      <dsp:txXfrm>
        <a:off x="32212" y="27974"/>
        <a:ext cx="8622375" cy="5170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220C7A-6710-48F6-8354-83D6A3F4B033}">
      <dsp:nvSpPr>
        <dsp:cNvPr id="0" name=""/>
        <dsp:cNvSpPr/>
      </dsp:nvSpPr>
      <dsp:spPr>
        <a:xfrm>
          <a:off x="4238" y="0"/>
          <a:ext cx="8678323" cy="573043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نسبة هامة من الوظائف الحرفية والمعاونة في الوزارات تتركز  في </a:t>
          </a:r>
          <a:r>
            <a:rPr lang="ar-AE" sz="1200" b="1" i="0" u="none" strike="noStrike" kern="1200" dirty="0" smtClean="0">
              <a:solidFill>
                <a:schemeClr val="accent1">
                  <a:lumMod val="50000"/>
                </a:schemeClr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وزارة الخارجية والتعاون الدولي</a:t>
          </a:r>
          <a:r>
            <a:rPr lang="en-US" sz="1200" b="1" i="0" u="none" strike="noStrike" kern="1200" dirty="0" smtClean="0">
              <a:solidFill>
                <a:schemeClr val="accent1">
                  <a:lumMod val="50000"/>
                </a:schemeClr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 </a:t>
          </a: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وتشمل العاملين المحليين في السفارات والبعثات ويبلغ عددهم </a:t>
          </a:r>
          <a:r>
            <a:rPr lang="en-US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917</a:t>
          </a: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موظف</a:t>
          </a:r>
        </a:p>
        <a:p>
          <a:pPr lvl="0" algn="ctr" defTabSz="5334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كما تتركز أعدادهم في الجهات المستقلة في مواصلات الإمارات ومؤسسة الإمارات العامة للبترول حيث يبلغ عددهم</a:t>
          </a:r>
          <a:r>
            <a:rPr lang="en-US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</a:t>
          </a: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</a:t>
          </a:r>
          <a:r>
            <a:rPr lang="en-US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14,996</a:t>
          </a:r>
          <a:r>
            <a:rPr lang="ar-SA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موظف</a:t>
          </a:r>
          <a:endParaRPr lang="en-US" sz="1200" b="1" kern="1200" dirty="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sp:txBody>
      <dsp:txXfrm>
        <a:off x="32212" y="27974"/>
        <a:ext cx="8622375" cy="51709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220C7A-6710-48F6-8354-83D6A3F4B033}">
      <dsp:nvSpPr>
        <dsp:cNvPr id="0" name=""/>
        <dsp:cNvSpPr/>
      </dsp:nvSpPr>
      <dsp:spPr>
        <a:xfrm>
          <a:off x="4238" y="0"/>
          <a:ext cx="8678323" cy="573043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ar-AE" sz="1200" b="1" kern="1200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نسبة هامة من الوظائف الحرفية والمعاونة في الوزارات تتركز  في </a:t>
          </a:r>
          <a:r>
            <a:rPr lang="ar-AE" sz="1200" b="1" i="0" u="none" strike="noStrike" kern="1200" dirty="0" smtClean="0">
              <a:solidFill>
                <a:schemeClr val="tx1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وزارة الخارجية والتعاون الدولي </a:t>
          </a:r>
          <a:r>
            <a:rPr lang="ar-AE" sz="1200" b="1" kern="1200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وتشمل العاملين المحليين في السفارات والبعثات ويبلغ عددهم </a:t>
          </a:r>
          <a:r>
            <a:rPr lang="en-US" sz="1200" b="1" kern="1200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970</a:t>
          </a:r>
          <a:r>
            <a:rPr lang="ar-AE" sz="1200" b="1" kern="1200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موظف</a:t>
          </a:r>
        </a:p>
        <a:p>
          <a:pPr lvl="0" algn="ctr" defTabSz="5334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ar-AE" sz="1200" b="1" kern="1200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كما تتركز أعدادهم في الجهات المستقلة في مواصلات الإمارات ومؤسسة الإمارات العامة للبترول حيث يبلغ عددهم</a:t>
          </a:r>
          <a:r>
            <a:rPr lang="en-US" sz="1200" b="1" kern="1200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</a:t>
          </a:r>
          <a:r>
            <a:rPr lang="ar-AE" sz="1200" b="1" kern="1200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</a:t>
          </a:r>
          <a:r>
            <a:rPr lang="en-US" sz="1200" b="1" kern="1200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14,996</a:t>
          </a:r>
          <a:r>
            <a:rPr lang="ar-SA" sz="1200" b="1" kern="1200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موظف</a:t>
          </a:r>
          <a:endParaRPr lang="en-US" sz="1200" b="1" kern="1200" dirty="0"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sp:txBody>
      <dsp:txXfrm>
        <a:off x="32212" y="27974"/>
        <a:ext cx="8622375" cy="51709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220C7A-6710-48F6-8354-83D6A3F4B033}">
      <dsp:nvSpPr>
        <dsp:cNvPr id="0" name=""/>
        <dsp:cNvSpPr/>
      </dsp:nvSpPr>
      <dsp:spPr>
        <a:xfrm>
          <a:off x="4238" y="0"/>
          <a:ext cx="8678323" cy="356556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>
              <a:latin typeface="Sakkal Majalla" panose="02000000000000000000" pitchFamily="2" charset="-78"/>
              <a:cs typeface="Sakkal Majalla" panose="02000000000000000000" pitchFamily="2" charset="-78"/>
            </a:rPr>
            <a:t>1,740</a:t>
          </a:r>
          <a:r>
            <a:rPr lang="ar-AE" sz="1200" b="1" kern="1200" dirty="0" smtClean="0"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من بيانات الحالة الاجتماعية غير المحددة تخص العاملين المحليين في البعثات والسفارات التابعة لوزارة</a:t>
          </a:r>
          <a:r>
            <a:rPr lang="ar-AE" sz="1200" b="1" i="0" u="none" strike="noStrike" kern="1200" dirty="0" smtClean="0">
              <a:solidFill>
                <a:schemeClr val="tx1"/>
              </a:solidFill>
              <a:effectLst/>
              <a:latin typeface="Sakkal Majalla" panose="02000000000000000000" pitchFamily="2" charset="-78"/>
              <a:cs typeface="Sakkal Majalla" panose="02000000000000000000" pitchFamily="2" charset="-78"/>
            </a:rPr>
            <a:t> الخارجية والتعاون الدولي</a:t>
          </a:r>
          <a:endParaRPr lang="en-US" sz="1200" b="1" kern="1200" dirty="0"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sp:txBody>
      <dsp:txXfrm>
        <a:off x="21644" y="17406"/>
        <a:ext cx="8643511" cy="32174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B16138-EF04-49BC-9C3C-29FCB2D063BA}">
      <dsp:nvSpPr>
        <dsp:cNvPr id="0" name=""/>
        <dsp:cNvSpPr/>
      </dsp:nvSpPr>
      <dsp:spPr>
        <a:xfrm>
          <a:off x="8476" y="336"/>
          <a:ext cx="8678323" cy="649092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البيانات تشمل جميع الموظفين في الوزارات والجهات الاتحادية المستقلة المشغلة لنظام بياناتي بما فيها الكادر العام بالإضافة إلى الكادر القضائي في وزارة العدل والكادر الدبلوماسي في وزارة الخارجية والتعاون الدولي</a:t>
          </a:r>
          <a:r>
            <a:rPr lang="en-US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 </a:t>
          </a: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والعاملين المحليين في البعثات الدبلوماسية والكادر المدني </a:t>
          </a: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وموظفي </a:t>
          </a: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الدعم والوقف في الهيئة العامة للشؤون الإسلامية والأوقاف، كما تشمل المعينين على بند الخبراء والمستشارين في بعض الجهات وليس الكل</a:t>
          </a:r>
          <a:endParaRPr lang="en-US" sz="1200" b="1" kern="1200" dirty="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sp:txBody>
      <dsp:txXfrm>
        <a:off x="40162" y="32022"/>
        <a:ext cx="8614951" cy="585720"/>
      </dsp:txXfrm>
    </dsp:sp>
    <dsp:sp modelId="{EC220C7A-6710-48F6-8354-83D6A3F4B033}">
      <dsp:nvSpPr>
        <dsp:cNvPr id="0" name=""/>
        <dsp:cNvSpPr/>
      </dsp:nvSpPr>
      <dsp:spPr>
        <a:xfrm>
          <a:off x="4238" y="681836"/>
          <a:ext cx="8678323" cy="308426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1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ar-AE" sz="1200" b="1" kern="1200" dirty="0" smtClean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ea typeface="Tahoma" pitchFamily="34" charset="0"/>
              <a:cs typeface="Sakkal Majalla" panose="02000000000000000000" pitchFamily="2" charset="-78"/>
            </a:rPr>
            <a:t>جميع الإحصائيات تمت بناء على واقع البيانات الربع الثالث 2016</a:t>
          </a:r>
          <a:endParaRPr lang="en-US" sz="1200" b="1" kern="1200" dirty="0">
            <a:solidFill>
              <a:schemeClr val="accent1">
                <a:lumMod val="50000"/>
              </a:schemeClr>
            </a:solidFill>
            <a:latin typeface="Sakkal Majalla" panose="02000000000000000000" pitchFamily="2" charset="-78"/>
            <a:ea typeface="Tahoma" pitchFamily="34" charset="0"/>
            <a:cs typeface="Sakkal Majalla" panose="02000000000000000000" pitchFamily="2" charset="-78"/>
          </a:endParaRPr>
        </a:p>
      </dsp:txBody>
      <dsp:txXfrm>
        <a:off x="19294" y="696892"/>
        <a:ext cx="8648211" cy="2783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62270" cy="499293"/>
          </a:xfrm>
          <a:prstGeom prst="rect">
            <a:avLst/>
          </a:prstGeom>
        </p:spPr>
        <p:txBody>
          <a:bodyPr vert="horz" lIns="95007" tIns="47504" rIns="95007" bIns="4750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70345" y="3"/>
            <a:ext cx="2962269" cy="499293"/>
          </a:xfrm>
          <a:prstGeom prst="rect">
            <a:avLst/>
          </a:prstGeom>
        </p:spPr>
        <p:txBody>
          <a:bodyPr vert="horz" lIns="95007" tIns="47504" rIns="95007" bIns="4750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D285A4AC-95B2-47FA-83E6-A90251E28F73}" type="datetimeFigureOut">
              <a:rPr lang="en-US"/>
              <a:pPr>
                <a:defRPr/>
              </a:pPr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78031"/>
            <a:ext cx="2962270" cy="499293"/>
          </a:xfrm>
          <a:prstGeom prst="rect">
            <a:avLst/>
          </a:prstGeom>
        </p:spPr>
        <p:txBody>
          <a:bodyPr vert="horz" lIns="95007" tIns="47504" rIns="95007" bIns="4750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70345" y="9478031"/>
            <a:ext cx="2962269" cy="499293"/>
          </a:xfrm>
          <a:prstGeom prst="rect">
            <a:avLst/>
          </a:prstGeom>
        </p:spPr>
        <p:txBody>
          <a:bodyPr vert="horz" lIns="95007" tIns="47504" rIns="95007" bIns="4750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5D244612-A748-4531-9D1E-43DD383AC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83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62270" cy="499293"/>
          </a:xfrm>
          <a:prstGeom prst="rect">
            <a:avLst/>
          </a:prstGeom>
        </p:spPr>
        <p:txBody>
          <a:bodyPr vert="horz" lIns="96053" tIns="48026" rIns="96053" bIns="4802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0345" y="3"/>
            <a:ext cx="2962269" cy="499293"/>
          </a:xfrm>
          <a:prstGeom prst="rect">
            <a:avLst/>
          </a:prstGeom>
        </p:spPr>
        <p:txBody>
          <a:bodyPr vert="horz" lIns="96053" tIns="48026" rIns="96053" bIns="4802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E2E2529E-8CBE-4FF7-BFF9-CBF971CB62A5}" type="datetimeFigureOut">
              <a:rPr lang="en-US"/>
              <a:pPr>
                <a:defRPr/>
              </a:pPr>
              <a:t>11/17/2016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7713"/>
            <a:ext cx="4987925" cy="3741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53" tIns="48026" rIns="96053" bIns="4802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4207" y="4740722"/>
            <a:ext cx="5467350" cy="4490221"/>
          </a:xfrm>
          <a:prstGeom prst="rect">
            <a:avLst/>
          </a:prstGeom>
        </p:spPr>
        <p:txBody>
          <a:bodyPr vert="horz" lIns="96053" tIns="48026" rIns="96053" bIns="48026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78031"/>
            <a:ext cx="2962270" cy="499293"/>
          </a:xfrm>
          <a:prstGeom prst="rect">
            <a:avLst/>
          </a:prstGeom>
        </p:spPr>
        <p:txBody>
          <a:bodyPr vert="horz" lIns="96053" tIns="48026" rIns="96053" bIns="4802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0345" y="9478031"/>
            <a:ext cx="2962269" cy="499293"/>
          </a:xfrm>
          <a:prstGeom prst="rect">
            <a:avLst/>
          </a:prstGeom>
        </p:spPr>
        <p:txBody>
          <a:bodyPr vert="horz" lIns="96053" tIns="48026" rIns="96053" bIns="4802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C95ECDD-9A70-4A0F-92C0-550AAAAD1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37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95ECDD-9A70-4A0F-92C0-550AAAAD19E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50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95ECDD-9A70-4A0F-92C0-550AAAAD19E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40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95ECDD-9A70-4A0F-92C0-550AAAAD19E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38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95ECDD-9A70-4A0F-92C0-550AAAAD19E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01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95ECDD-9A70-4A0F-92C0-550AAAAD19E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01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95ECDD-9A70-4A0F-92C0-550AAAAD19E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35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95ECDD-9A70-4A0F-92C0-550AAAAD19E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3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95ECDD-9A70-4A0F-92C0-550AAAAD19E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50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907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7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 txBox="1">
            <a:spLocks/>
          </p:cNvSpPr>
          <p:nvPr/>
        </p:nvSpPr>
        <p:spPr>
          <a:xfrm>
            <a:off x="8763000" y="6569076"/>
            <a:ext cx="381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B506F864-E0F2-4FCE-90B6-717E084A4F1A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610350"/>
            <a:ext cx="2438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AE" sz="800" kern="1200" baseline="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النشرة الإحصائية الربع الثالث 2016</a:t>
            </a:r>
          </a:p>
        </p:txBody>
      </p:sp>
      <p:pic>
        <p:nvPicPr>
          <p:cNvPr id="12" name="صورة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189" y="228600"/>
            <a:ext cx="659251" cy="891381"/>
          </a:xfrm>
          <a:prstGeom prst="rect">
            <a:avLst/>
          </a:prstGeom>
        </p:spPr>
      </p:pic>
      <p:pic>
        <p:nvPicPr>
          <p:cNvPr id="6" name="صورة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30353"/>
            <a:ext cx="3962400" cy="6364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35" r:id="rId1"/>
    <p:sldLayoutId id="214748423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chart" Target="../charts/chart3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chart" Target="../charts/chart6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chart" Target="../charts/chart9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13" Type="http://schemas.openxmlformats.org/officeDocument/2006/relationships/chart" Target="../charts/chart13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chart" Target="../charts/chart1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0" y="1981200"/>
            <a:ext cx="9144000" cy="3924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r>
              <a:rPr lang="ar-AE" sz="2800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النشرة </a:t>
            </a:r>
            <a:r>
              <a:rPr lang="ar-AE" sz="2800" b="1" dirty="0" smtClean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الإحصائية</a:t>
            </a:r>
            <a:r>
              <a:rPr lang="ar-AE" sz="2800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 </a:t>
            </a:r>
            <a:r>
              <a:rPr lang="ar-AE" sz="2800" b="1" dirty="0" smtClean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للموارد البشرية</a:t>
            </a:r>
          </a:p>
          <a:p>
            <a:pPr algn="ctr" rtl="1" eaLnBrk="1" hangingPunct="1">
              <a:lnSpc>
                <a:spcPct val="150000"/>
              </a:lnSpc>
            </a:pPr>
            <a:r>
              <a:rPr lang="ar-AE" sz="2800" b="1" dirty="0" smtClean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في الحكومة الاتحادية</a:t>
            </a:r>
          </a:p>
          <a:p>
            <a:pPr algn="ctr" rtl="1" eaLnBrk="1" hangingPunct="1">
              <a:lnSpc>
                <a:spcPct val="150000"/>
              </a:lnSpc>
            </a:pPr>
            <a:r>
              <a:rPr lang="ar-AE" sz="2800" b="1" dirty="0" smtClean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الربع الثالث2016</a:t>
            </a:r>
            <a:endParaRPr lang="ar-AE" sz="2000" b="1" dirty="0" smtClean="0">
              <a:solidFill>
                <a:srgbClr val="A47D00"/>
              </a:solidFill>
              <a:latin typeface="Sakkal Majalla" pitchFamily="2" charset="-78"/>
              <a:ea typeface="MS UI Gothic" pitchFamily="34" charset="-128"/>
              <a:cs typeface="Sakkal Majalla" pitchFamily="2" charset="-78"/>
            </a:endParaRPr>
          </a:p>
          <a:p>
            <a:pPr algn="ctr" rtl="1" eaLnBrk="1" hangingPunct="1">
              <a:lnSpc>
                <a:spcPct val="150000"/>
              </a:lnSpc>
            </a:pPr>
            <a:endParaRPr lang="ar-AE" sz="2000" b="1" dirty="0">
              <a:solidFill>
                <a:srgbClr val="A47D00"/>
              </a:solidFill>
              <a:latin typeface="Sakkal Majalla" pitchFamily="2" charset="-78"/>
              <a:ea typeface="MS UI Gothic" pitchFamily="34" charset="-128"/>
              <a:cs typeface="Sakkal Majalla" pitchFamily="2" charset="-78"/>
            </a:endParaRPr>
          </a:p>
          <a:p>
            <a:pPr algn="ctr" rtl="1" eaLnBrk="1" hangingPunct="1">
              <a:lnSpc>
                <a:spcPct val="150000"/>
              </a:lnSpc>
            </a:pPr>
            <a:endParaRPr lang="en-US" sz="2000" b="1" dirty="0">
              <a:solidFill>
                <a:srgbClr val="A47D00"/>
              </a:solidFill>
              <a:latin typeface="Sakkal Majalla" pitchFamily="2" charset="-78"/>
              <a:ea typeface="MS UI Gothic" pitchFamily="34" charset="-128"/>
              <a:cs typeface="Sakkal Majalla" pitchFamily="2" charset="-78"/>
            </a:endParaRPr>
          </a:p>
          <a:p>
            <a:pPr algn="ctr" rtl="1" eaLnBrk="1" hangingPunct="1">
              <a:lnSpc>
                <a:spcPct val="150000"/>
              </a:lnSpc>
            </a:pPr>
            <a:endParaRPr lang="ar-AE" sz="1400" b="1" dirty="0" smtClean="0">
              <a:solidFill>
                <a:srgbClr val="A47D00"/>
              </a:solidFill>
              <a:latin typeface="Sakkal Majalla" pitchFamily="2" charset="-78"/>
              <a:ea typeface="MS UI Gothic" pitchFamily="34" charset="-128"/>
              <a:cs typeface="Sakkal Majalla" pitchFamily="2" charset="-78"/>
            </a:endParaRPr>
          </a:p>
          <a:p>
            <a:pPr algn="ctr" rtl="1" eaLnBrk="1" hangingPunct="1">
              <a:lnSpc>
                <a:spcPct val="150000"/>
              </a:lnSpc>
            </a:pPr>
            <a:endParaRPr lang="ar-AE" sz="1400" b="1" dirty="0">
              <a:solidFill>
                <a:srgbClr val="A47D00"/>
              </a:solidFill>
              <a:latin typeface="Sakkal Majalla" pitchFamily="2" charset="-78"/>
              <a:ea typeface="MS UI Gothic" pitchFamily="34" charset="-128"/>
              <a:cs typeface="Sakkal Majalla" pitchFamily="2" charset="-78"/>
            </a:endParaRPr>
          </a:p>
          <a:p>
            <a:pPr algn="ctr" rtl="1" eaLnBrk="1" hangingPunct="1">
              <a:lnSpc>
                <a:spcPct val="150000"/>
              </a:lnSpc>
            </a:pPr>
            <a:endParaRPr lang="ar-AE" sz="1400" b="1" dirty="0" smtClean="0">
              <a:solidFill>
                <a:srgbClr val="A47D00"/>
              </a:solidFill>
              <a:latin typeface="Sakkal Majalla" pitchFamily="2" charset="-78"/>
              <a:ea typeface="MS UI Gothic" pitchFamily="34" charset="-12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1" y="1134018"/>
            <a:ext cx="8839200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أعداد </a:t>
            </a:r>
            <a:r>
              <a:rPr lang="ar-AE" b="1" u="sng" dirty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الموظفين في </a:t>
            </a:r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الحكومة الاتحادية الربع الثالث 2016 - حسب مصدر البيانات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045857"/>
              </p:ext>
            </p:extLst>
          </p:nvPr>
        </p:nvGraphicFramePr>
        <p:xfrm>
          <a:off x="282093" y="1600200"/>
          <a:ext cx="8576156" cy="1504952"/>
        </p:xfrm>
        <a:graphic>
          <a:graphicData uri="http://schemas.openxmlformats.org/drawingml/2006/table">
            <a:tbl>
              <a:tblPr rtl="1"/>
              <a:tblGrid>
                <a:gridCol w="2938145"/>
                <a:gridCol w="1879337"/>
                <a:gridCol w="1879337"/>
                <a:gridCol w="1879337"/>
              </a:tblGrid>
              <a:tr h="381000">
                <a:tc>
                  <a:txBody>
                    <a:bodyPr/>
                    <a:lstStyle/>
                    <a:p>
                      <a:pPr marL="36000" algn="r" rtl="1" fontAlgn="b"/>
                      <a:endParaRPr lang="ar-A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AE" sz="16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وظائف</a:t>
                      </a:r>
                      <a:r>
                        <a:rPr lang="ar-AE" sz="1600" b="1" i="0" u="none" strike="noStrike" baseline="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6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أساسية</a:t>
                      </a:r>
                      <a:endParaRPr lang="en-US" sz="16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AE" sz="16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وظائف</a:t>
                      </a:r>
                      <a:r>
                        <a:rPr lang="ar-AE" sz="1600" b="1" i="0" u="none" strike="noStrike" baseline="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6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حرفية</a:t>
                      </a:r>
                      <a:r>
                        <a:rPr lang="ar-AE" sz="1600" b="1" i="0" u="none" strike="noStrike" baseline="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ومعاونة</a:t>
                      </a:r>
                      <a:endParaRPr lang="en-US" sz="16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AE" sz="16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 الوظائف</a:t>
                      </a:r>
                      <a:endParaRPr lang="en-US" sz="16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21750" indent="-285750" algn="r" rtl="1" fontAlgn="b">
                        <a:buFont typeface="Arial" panose="020B0604020202020204" pitchFamily="34" charset="0"/>
                        <a:buChar char="•"/>
                      </a:pPr>
                      <a:r>
                        <a:rPr lang="ar-AE" sz="16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الوزارات</a:t>
                      </a:r>
                      <a:r>
                        <a:rPr lang="ar-AE" sz="1600" b="1" i="0" u="none" strike="noStrike" baseline="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</a:t>
                      </a:r>
                      <a:r>
                        <a:rPr lang="ar-AE" sz="16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الجهات </a:t>
                      </a:r>
                      <a:r>
                        <a:rPr lang="ar-AE" sz="16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المشغلة لنظام بياناتي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effectLst/>
                          <a:latin typeface="Cambria"/>
                        </a:rPr>
                        <a:t>58,771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effectLst/>
                          <a:latin typeface="Cambria"/>
                        </a:rPr>
                        <a:t>2,091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effectLst/>
                          <a:latin typeface="Cambria"/>
                        </a:rPr>
                        <a:t>60,862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21750" indent="-285750" algn="r" rtl="1" fontAlgn="b">
                        <a:buFont typeface="Arial" panose="020B0604020202020204" pitchFamily="34" charset="0"/>
                        <a:buChar char="•"/>
                      </a:pPr>
                      <a:r>
                        <a:rPr lang="ar-AE" sz="16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جهات مستقلة لها ربط مباشر بنظام بياناتي</a:t>
                      </a:r>
                      <a:endParaRPr lang="ar-AE" sz="16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effectLst/>
                          <a:latin typeface="Cambria"/>
                        </a:rPr>
                        <a:t>21,631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effectLst/>
                          <a:latin typeface="Cambria"/>
                        </a:rPr>
                        <a:t>15,755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effectLst/>
                          <a:latin typeface="Cambria"/>
                        </a:rPr>
                        <a:t>37,386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21750" indent="-285750" algn="r" rtl="1" fontAlgn="b">
                        <a:buFont typeface="Arial" panose="020B0604020202020204" pitchFamily="34" charset="0"/>
                        <a:buChar char="•"/>
                      </a:pPr>
                      <a:r>
                        <a:rPr lang="ar-AE" sz="16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جهات مستقلة لم</a:t>
                      </a:r>
                      <a:r>
                        <a:rPr lang="ar-AE" sz="1600" b="1" i="0" u="none" strike="noStrike" baseline="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تربط بنظام بياناتي</a:t>
                      </a:r>
                      <a:endParaRPr lang="ar-AE" sz="16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effectLst/>
                          <a:latin typeface="Cambria"/>
                        </a:rPr>
                        <a:t>293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effectLst/>
                          <a:latin typeface="Cambria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effectLst/>
                          <a:latin typeface="Cambria"/>
                        </a:rPr>
                        <a:t>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21750" indent="-285750" algn="r" rtl="1" fontAlgn="b">
                        <a:buFont typeface="Arial" panose="020B0604020202020204" pitchFamily="34" charset="0"/>
                        <a:buChar char="•"/>
                      </a:pPr>
                      <a:r>
                        <a:rPr lang="ar-AE" sz="16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إجمالي الحكومة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effectLst/>
                          <a:latin typeface="Cambria"/>
                        </a:rPr>
                        <a:t>80,695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effectLst/>
                          <a:latin typeface="Cambria"/>
                        </a:rPr>
                        <a:t>17,854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effectLst/>
                          <a:latin typeface="Cambria"/>
                        </a:rPr>
                        <a:t>98,549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0542772"/>
              </p:ext>
            </p:extLst>
          </p:nvPr>
        </p:nvGraphicFramePr>
        <p:xfrm>
          <a:off x="304800" y="3276600"/>
          <a:ext cx="85344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197107864"/>
              </p:ext>
            </p:extLst>
          </p:nvPr>
        </p:nvGraphicFramePr>
        <p:xfrm>
          <a:off x="228600" y="6019800"/>
          <a:ext cx="8686800" cy="585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6497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1" y="990600"/>
            <a:ext cx="8839200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أعداد </a:t>
            </a:r>
            <a:r>
              <a:rPr lang="ar-AE" b="1" u="sng" dirty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الموظفين في </a:t>
            </a:r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الحكومة الاتحادية الربع الثالث 2016 - حسب النوع ومصدر البيانات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068042"/>
              </p:ext>
            </p:extLst>
          </p:nvPr>
        </p:nvGraphicFramePr>
        <p:xfrm>
          <a:off x="228602" y="1333499"/>
          <a:ext cx="8572499" cy="2095501"/>
        </p:xfrm>
        <a:graphic>
          <a:graphicData uri="http://schemas.openxmlformats.org/drawingml/2006/table">
            <a:tbl>
              <a:tblPr rtl="1"/>
              <a:tblGrid>
                <a:gridCol w="3002019"/>
                <a:gridCol w="1776820"/>
                <a:gridCol w="1896830"/>
                <a:gridCol w="1896830"/>
              </a:tblGrid>
              <a:tr h="381001">
                <a:tc>
                  <a:txBody>
                    <a:bodyPr/>
                    <a:lstStyle/>
                    <a:p>
                      <a:pPr marL="36000" algn="r" rtl="1" fontAlgn="t"/>
                      <a:endParaRPr lang="ar-A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AE" sz="16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وظائف</a:t>
                      </a:r>
                      <a:r>
                        <a:rPr lang="ar-AE" sz="1600" b="1" i="0" u="none" strike="noStrike" baseline="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6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أساسية</a:t>
                      </a:r>
                      <a:endParaRPr lang="en-US" sz="16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AE" sz="16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وظائف</a:t>
                      </a:r>
                      <a:r>
                        <a:rPr lang="ar-AE" sz="1600" b="1" i="0" u="none" strike="noStrike" baseline="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6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حرفية</a:t>
                      </a:r>
                      <a:r>
                        <a:rPr lang="ar-AE" sz="1600" b="1" i="0" u="none" strike="noStrike" baseline="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ومعاونة</a:t>
                      </a:r>
                      <a:endParaRPr lang="en-US" sz="16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AE" sz="16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 الوظائف</a:t>
                      </a:r>
                      <a:endParaRPr lang="en-US" sz="16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21750" lvl="0" indent="-285750" algn="r" rtl="1" fontAlgn="t">
                        <a:buFont typeface="Arial" panose="020B0604020202020204" pitchFamily="34" charset="0"/>
                        <a:buChar char="•"/>
                      </a:pPr>
                      <a:r>
                        <a:rPr lang="ar-AE" sz="16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وزارات مشغلة لنظام بياناتي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effectLst/>
                          <a:latin typeface="Cambria"/>
                        </a:rPr>
                        <a:t>50,988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effectLst/>
                          <a:latin typeface="Cambria"/>
                        </a:rPr>
                        <a:t>1,742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effectLst/>
                          <a:latin typeface="Cambria"/>
                        </a:rPr>
                        <a:t>52,730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21750" lvl="0" indent="-285750" algn="r" rtl="1" fontAlgn="t">
                        <a:buFont typeface="Arial" panose="020B0604020202020204" pitchFamily="34" charset="0"/>
                        <a:buChar char="•"/>
                      </a:pPr>
                      <a:r>
                        <a:rPr lang="ar-AE" sz="16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جهات مستقلة مشغلة لنظام بياناتي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effectLst/>
                          <a:latin typeface="Cambria"/>
                        </a:rPr>
                        <a:t>7,783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effectLst/>
                          <a:latin typeface="Cambria"/>
                        </a:rPr>
                        <a:t>349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effectLst/>
                          <a:latin typeface="Cambria"/>
                        </a:rPr>
                        <a:t>8,132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21750" lvl="0" indent="-285750" algn="r" rtl="1" fontAlgn="b">
                        <a:buFont typeface="Arial" panose="020B0604020202020204" pitchFamily="34" charset="0"/>
                        <a:buChar char="•"/>
                      </a:pPr>
                      <a:r>
                        <a:rPr lang="ar-AE" sz="16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جهات مستقلة لها ربط مباشر بنظام بياناتي</a:t>
                      </a:r>
                      <a:endParaRPr lang="ar-AE" sz="16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effectLst/>
                          <a:latin typeface="Cambria"/>
                        </a:rPr>
                        <a:t>21,631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effectLst/>
                          <a:latin typeface="Cambria"/>
                        </a:rPr>
                        <a:t>15,755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effectLst/>
                          <a:latin typeface="Cambria"/>
                        </a:rPr>
                        <a:t>37,386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21750" lvl="0" indent="-285750" algn="r" rtl="1" fontAlgn="t">
                        <a:buFont typeface="Arial" panose="020B0604020202020204" pitchFamily="34" charset="0"/>
                        <a:buChar char="•"/>
                      </a:pPr>
                      <a:r>
                        <a:rPr lang="ar-AE" sz="16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جهات مستقلة لم</a:t>
                      </a:r>
                      <a:r>
                        <a:rPr lang="ar-AE" sz="1600" b="1" i="0" u="none" strike="noStrike" baseline="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تربط بنظام بياناتي</a:t>
                      </a:r>
                      <a:endParaRPr lang="ar-AE" sz="16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effectLst/>
                          <a:latin typeface="Cambria"/>
                        </a:rPr>
                        <a:t>293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effectLst/>
                          <a:latin typeface="Cambria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effectLst/>
                          <a:latin typeface="Cambria"/>
                        </a:rPr>
                        <a:t>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6000" lvl="0" indent="0" algn="ctr" rtl="1" fontAlgn="b">
                        <a:buFont typeface="Arial" panose="020B0604020202020204" pitchFamily="34" charset="0"/>
                        <a:buNone/>
                      </a:pPr>
                      <a:r>
                        <a:rPr lang="ar-AE" sz="16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إجمالي الحكومة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effectLst/>
                          <a:latin typeface="Cambria"/>
                        </a:rPr>
                        <a:t>80,695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effectLst/>
                          <a:latin typeface="Cambria"/>
                        </a:rPr>
                        <a:t>17,854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effectLst/>
                          <a:latin typeface="Cambria"/>
                        </a:rPr>
                        <a:t>98,549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808698865"/>
              </p:ext>
            </p:extLst>
          </p:nvPr>
        </p:nvGraphicFramePr>
        <p:xfrm>
          <a:off x="228600" y="6019800"/>
          <a:ext cx="8686800" cy="585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7685134"/>
              </p:ext>
            </p:extLst>
          </p:nvPr>
        </p:nvGraphicFramePr>
        <p:xfrm>
          <a:off x="152400" y="3200401"/>
          <a:ext cx="8839201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93943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52401" y="1134018"/>
            <a:ext cx="88392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أعداد الموظفين في الحكومة الاتحادية الربع الثالث 2016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921217"/>
              </p:ext>
            </p:extLst>
          </p:nvPr>
        </p:nvGraphicFramePr>
        <p:xfrm>
          <a:off x="457200" y="1600200"/>
          <a:ext cx="8077200" cy="1295400"/>
        </p:xfrm>
        <a:graphic>
          <a:graphicData uri="http://schemas.openxmlformats.org/drawingml/2006/table">
            <a:tbl>
              <a:tblPr rtl="1"/>
              <a:tblGrid>
                <a:gridCol w="3900020"/>
                <a:gridCol w="4177180"/>
              </a:tblGrid>
              <a:tr h="323850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6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Calibri"/>
                        </a:rPr>
                        <a:t>الربع الثالث</a:t>
                      </a:r>
                      <a:r>
                        <a:rPr lang="ar-AE" sz="1600" b="1" i="0" u="none" strike="noStrike" baseline="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ar-AE" sz="16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/>
                        </a:rPr>
                        <a:t>2016</a:t>
                      </a:r>
                      <a:endParaRPr lang="ar-AE" sz="16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6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/>
                        </a:rPr>
                        <a:t>عدد الموظفين</a:t>
                      </a:r>
                      <a:endParaRPr lang="ar-AE" sz="16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أنثى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effectLst/>
                          <a:latin typeface="Cambria"/>
                        </a:rPr>
                        <a:t>36,703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ذكر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effectLst/>
                          <a:latin typeface="Cambria"/>
                        </a:rPr>
                        <a:t>61,846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مجموع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effectLst/>
                          <a:latin typeface="Cambria"/>
                        </a:rPr>
                        <a:t>98,549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6169293"/>
              </p:ext>
            </p:extLst>
          </p:nvPr>
        </p:nvGraphicFramePr>
        <p:xfrm>
          <a:off x="914400" y="2819400"/>
          <a:ext cx="70104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7690970"/>
              </p:ext>
            </p:extLst>
          </p:nvPr>
        </p:nvGraphicFramePr>
        <p:xfrm>
          <a:off x="533400" y="2895600"/>
          <a:ext cx="8001000" cy="3158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232838" y="6053898"/>
            <a:ext cx="8678323" cy="499302"/>
            <a:chOff x="8476" y="258"/>
            <a:chExt cx="8678323" cy="499302"/>
          </a:xfrm>
          <a:scene3d>
            <a:camera prst="orthographicFront"/>
            <a:lightRig rig="flat" dir="t"/>
          </a:scene3d>
        </p:grpSpPr>
        <p:sp>
          <p:nvSpPr>
            <p:cNvPr id="8" name="Rounded Rectangle 7"/>
            <p:cNvSpPr/>
            <p:nvPr/>
          </p:nvSpPr>
          <p:spPr>
            <a:xfrm>
              <a:off x="8476" y="258"/>
              <a:ext cx="8678323" cy="499302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32850" y="24632"/>
              <a:ext cx="8629575" cy="45055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5720" tIns="22860" rIns="45720" bIns="22860" numCol="1" spcCol="1270" anchor="ctr" anchorCtr="0">
              <a:noAutofit/>
            </a:bodyPr>
            <a:lstStyle/>
            <a:p>
              <a:pPr lvl="0" algn="ctr" defTabSz="533400" rtl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ar-AE" sz="1200" b="1" kern="1200" dirty="0" smtClean="0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ea typeface="Tahoma" pitchFamily="34" charset="0"/>
                  <a:cs typeface="Sakkal Majalla" panose="02000000000000000000" pitchFamily="2" charset="-78"/>
                </a:rPr>
                <a:t>البيانات تشمل جميع الموظفين في الوزارات وعددها 21وزارة بالإضافة إلى 36جهة اتحادية مستقلة</a:t>
              </a:r>
            </a:p>
            <a:p>
              <a:pPr lvl="0" algn="ctr" defTabSz="533400" rtl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ar-AE" sz="1200" b="1" kern="1200" dirty="0" smtClean="0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ea typeface="Tahoma" pitchFamily="34" charset="0"/>
                  <a:cs typeface="Sakkal Majalla" panose="02000000000000000000" pitchFamily="2" charset="-78"/>
                </a:rPr>
                <a:t>وتتضمن الموظفين في الوظائف الأساسية والعاملين في الخدمات المعاونة والعاملين المحليين في البعثات الخارجية وموظفي الدعم والوقف في الهيئة العامة للشؤون الإسلامية والأوقاف</a:t>
              </a:r>
              <a:endParaRPr lang="en-US" sz="1200" b="1" kern="1200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ea typeface="Tahoma" pitchFamily="34" charset="0"/>
                <a:cs typeface="Sakkal Majalla" panose="020000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180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52401" y="1134018"/>
            <a:ext cx="88392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أعداد الموظفين في الحكومة الاتحادية الربع الثالث 2016– حسب الحالة الاجتماعية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417371"/>
              </p:ext>
            </p:extLst>
          </p:nvPr>
        </p:nvGraphicFramePr>
        <p:xfrm>
          <a:off x="304802" y="1600200"/>
          <a:ext cx="8458198" cy="829836"/>
        </p:xfrm>
        <a:graphic>
          <a:graphicData uri="http://schemas.openxmlformats.org/drawingml/2006/table">
            <a:tbl>
              <a:tblPr rtl="1"/>
              <a:tblGrid>
                <a:gridCol w="1208314"/>
                <a:gridCol w="1208314"/>
                <a:gridCol w="1208314"/>
                <a:gridCol w="1208314"/>
                <a:gridCol w="1208314"/>
                <a:gridCol w="1208314"/>
                <a:gridCol w="1208314"/>
              </a:tblGrid>
              <a:tr h="45720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800" b="1" i="0" u="none" strike="noStrike" kern="12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لسنة 2016</a:t>
                      </a:r>
                      <a:endParaRPr lang="ar-AE" sz="1800" b="1" i="0" u="none" strike="noStrike" kern="1200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8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متزوج</a:t>
                      </a: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8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اعزب</a:t>
                      </a: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8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مطلق</a:t>
                      </a: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8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أرمل</a:t>
                      </a: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8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غير محدد</a:t>
                      </a:r>
                      <a:endParaRPr lang="ar-AE" sz="18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</a:t>
                      </a: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</a:tr>
              <a:tr h="372636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8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عدد الموظفين</a:t>
                      </a:r>
                      <a:endParaRPr lang="ar-AE" sz="18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913" marR="7913" marT="79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effectLst/>
                          <a:latin typeface="Cambria"/>
                        </a:rPr>
                        <a:t>71,111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effectLst/>
                          <a:latin typeface="Cambria"/>
                        </a:rPr>
                        <a:t>23,440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effectLst/>
                          <a:latin typeface="Cambria"/>
                        </a:rPr>
                        <a:t>1,781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effectLst/>
                          <a:latin typeface="Cambria"/>
                        </a:rPr>
                        <a:t>454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effectLst/>
                          <a:latin typeface="Cambria"/>
                        </a:rPr>
                        <a:t>1,763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effectLst/>
                          <a:latin typeface="Cambria"/>
                        </a:rPr>
                        <a:t>98,549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591176142"/>
              </p:ext>
            </p:extLst>
          </p:nvPr>
        </p:nvGraphicFramePr>
        <p:xfrm>
          <a:off x="228600" y="6248400"/>
          <a:ext cx="8686800" cy="356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13086"/>
              </p:ext>
            </p:extLst>
          </p:nvPr>
        </p:nvGraphicFramePr>
        <p:xfrm>
          <a:off x="304800" y="2514600"/>
          <a:ext cx="85344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9479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52401" y="1134018"/>
            <a:ext cx="88392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أعداد </a:t>
            </a:r>
            <a:r>
              <a:rPr lang="ar-AE" b="1" u="sng" dirty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الموظفين في </a:t>
            </a:r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الحكومة الاتحادية الربع الثالث 2016– حسب الفئة العمرية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561459"/>
              </p:ext>
            </p:extLst>
          </p:nvPr>
        </p:nvGraphicFramePr>
        <p:xfrm>
          <a:off x="5638800" y="1752602"/>
          <a:ext cx="3263900" cy="4267198"/>
        </p:xfrm>
        <a:graphic>
          <a:graphicData uri="http://schemas.openxmlformats.org/drawingml/2006/table">
            <a:tbl>
              <a:tblPr rtl="1">
                <a:tableStyleId>{69C7853C-536D-4A76-A0AE-DD22124D55A5}</a:tableStyleId>
              </a:tblPr>
              <a:tblGrid>
                <a:gridCol w="2120344"/>
                <a:gridCol w="1143556"/>
              </a:tblGrid>
              <a:tr h="484735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600" b="1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</a:t>
                      </a:r>
                      <a:endParaRPr lang="ar-AE" sz="1600" b="1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600" b="1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عدد</a:t>
                      </a:r>
                      <a:r>
                        <a:rPr lang="ar-AE" sz="1600" b="1" u="none" strike="noStrike" baseline="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الموظفين</a:t>
                      </a:r>
                      <a:endParaRPr lang="ar-AE" sz="1600" b="1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</a:tr>
              <a:tr h="41221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ar-AE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أقل </a:t>
                      </a:r>
                      <a:r>
                        <a:rPr lang="ar-AE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من 20</a:t>
                      </a:r>
                      <a:endParaRPr lang="ar-AE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effectLst/>
                          <a:latin typeface="Cambria"/>
                        </a:rPr>
                        <a:t>108</a:t>
                      </a:r>
                      <a:endParaRPr lang="en-US" sz="1600" b="1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221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ar-AE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من 20 إلى 29</a:t>
                      </a:r>
                      <a:endParaRPr lang="ar-AE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effectLst/>
                          <a:latin typeface="Cambria"/>
                        </a:rPr>
                        <a:t>16,710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221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ar-AE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من 30 إلى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effectLst/>
                          <a:latin typeface="Cambria"/>
                        </a:rPr>
                        <a:t>38,386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221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ar-AE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من 40 إلى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effectLst/>
                          <a:latin typeface="Cambria"/>
                        </a:rPr>
                        <a:t>27,331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221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ar-AE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من 50 إلى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effectLst/>
                          <a:latin typeface="Cambria"/>
                        </a:rPr>
                        <a:t>13,156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221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ar-AE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من 60 إلى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effectLst/>
                          <a:latin typeface="Cambria"/>
                        </a:rPr>
                        <a:t>2,743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221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ar-AE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أكبر من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effectLst/>
                          <a:latin typeface="Cambria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221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ar-AE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غير مسجل</a:t>
                      </a:r>
                      <a:endParaRPr lang="ar-AE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effectLst/>
                          <a:latin typeface="Cambria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84735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600" b="1" u="none" strike="noStrike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الإجمالي</a:t>
                      </a:r>
                      <a:endParaRPr lang="ar-AE" sz="1600" b="1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chemeClr val="bg2"/>
                          </a:solidFill>
                          <a:effectLst/>
                          <a:latin typeface="Cambria"/>
                        </a:rPr>
                        <a:t>98,549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3780102"/>
              </p:ext>
            </p:extLst>
          </p:nvPr>
        </p:nvGraphicFramePr>
        <p:xfrm>
          <a:off x="228600" y="1600200"/>
          <a:ext cx="5105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4424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52401" y="1134018"/>
            <a:ext cx="88392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أعداد </a:t>
            </a:r>
            <a:r>
              <a:rPr lang="ar-AE" b="1" u="sng" dirty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الموظفين  </a:t>
            </a:r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في الحكومة الاتحادية الربع الثالث 2016 – حسب مدة الخدمة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022118"/>
              </p:ext>
            </p:extLst>
          </p:nvPr>
        </p:nvGraphicFramePr>
        <p:xfrm>
          <a:off x="5638800" y="1600200"/>
          <a:ext cx="3263900" cy="4191000"/>
        </p:xfrm>
        <a:graphic>
          <a:graphicData uri="http://schemas.openxmlformats.org/drawingml/2006/table">
            <a:tbl>
              <a:tblPr rtl="1">
                <a:solidFill>
                  <a:srgbClr val="009999"/>
                </a:solidFill>
              </a:tblPr>
              <a:tblGrid>
                <a:gridCol w="2120344"/>
                <a:gridCol w="1143556"/>
              </a:tblGrid>
              <a:tr h="34925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6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مدة الخدمة</a:t>
                      </a:r>
                      <a:endParaRPr lang="ar-AE" sz="1600" b="1" i="0" u="none" strike="noStrike" dirty="0">
                        <a:solidFill>
                          <a:schemeClr val="bg2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6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عدد</a:t>
                      </a:r>
                      <a:r>
                        <a:rPr lang="ar-AE" sz="1600" b="1" i="0" u="none" strike="noStrike" baseline="0" dirty="0" smtClean="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الموظفين</a:t>
                      </a:r>
                      <a:endParaRPr lang="ar-AE" sz="1600" b="1" i="0" u="none" strike="noStrike" dirty="0">
                        <a:solidFill>
                          <a:schemeClr val="bg2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أقل من سنة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effectLst/>
                          <a:latin typeface="Cambria"/>
                        </a:rPr>
                        <a:t>8,068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01 إلى 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effectLst/>
                          <a:latin typeface="Cambria"/>
                        </a:rPr>
                        <a:t>29,127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05 إلى 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effectLst/>
                          <a:latin typeface="Cambria"/>
                        </a:rPr>
                        <a:t>22,540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10 إلى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effectLst/>
                          <a:latin typeface="Cambria"/>
                        </a:rPr>
                        <a:t>13,701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15 إلى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effectLst/>
                          <a:latin typeface="Cambria"/>
                        </a:rPr>
                        <a:t>11,819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20 إلى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effectLst/>
                          <a:latin typeface="Cambria"/>
                        </a:rPr>
                        <a:t>6,601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25 إلى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effectLst/>
                          <a:latin typeface="Cambria"/>
                        </a:rPr>
                        <a:t>4,196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30 إلى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effectLst/>
                          <a:latin typeface="Cambria"/>
                        </a:rPr>
                        <a:t>1,618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من 35 إلى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effectLst/>
                          <a:latin typeface="Cambria"/>
                        </a:rPr>
                        <a:t>688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أكثر من 40 سنة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 smtClean="0">
                          <a:effectLst/>
                          <a:latin typeface="Cambria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ar-AE" sz="1600" b="1" u="none" strike="noStrike" kern="1200" dirty="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مجموع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chemeClr val="bg2"/>
                          </a:solidFill>
                          <a:effectLst/>
                          <a:latin typeface="Cambria"/>
                        </a:rPr>
                        <a:t>98,549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48385"/>
              </p:ext>
            </p:extLst>
          </p:nvPr>
        </p:nvGraphicFramePr>
        <p:xfrm>
          <a:off x="304800" y="1600200"/>
          <a:ext cx="4953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232838" y="6053898"/>
            <a:ext cx="8678323" cy="499302"/>
            <a:chOff x="8476" y="258"/>
            <a:chExt cx="8678323" cy="499302"/>
          </a:xfrm>
          <a:scene3d>
            <a:camera prst="orthographicFront"/>
            <a:lightRig rig="flat" dir="t"/>
          </a:scene3d>
        </p:grpSpPr>
        <p:sp>
          <p:nvSpPr>
            <p:cNvPr id="10" name="Rounded Rectangle 9"/>
            <p:cNvSpPr/>
            <p:nvPr/>
          </p:nvSpPr>
          <p:spPr>
            <a:xfrm>
              <a:off x="8476" y="258"/>
              <a:ext cx="8678323" cy="499302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32850" y="24632"/>
              <a:ext cx="8629575" cy="45055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5720" tIns="22860" rIns="45720" bIns="22860" numCol="1" spcCol="1270" anchor="ctr" anchorCtr="0">
              <a:noAutofit/>
            </a:bodyPr>
            <a:lstStyle/>
            <a:p>
              <a:pPr lvl="0" algn="ctr" defTabSz="533400" rtl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ar-AE" sz="1200" b="1" kern="1200" dirty="0" smtClean="0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ea typeface="Tahoma" pitchFamily="34" charset="0"/>
                  <a:cs typeface="Sakkal Majalla" panose="02000000000000000000" pitchFamily="2" charset="-78"/>
                </a:rPr>
                <a:t>البيانات تشمل جميع الموظفين في الوزارات وعددها 21وزارة بالإضافة إلى 36جهة اتحادية مستقلة</a:t>
              </a:r>
            </a:p>
            <a:p>
              <a:pPr lvl="0" algn="ctr" defTabSz="533400" rtl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ar-AE" sz="1200" b="1" kern="1200" dirty="0" smtClean="0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ea typeface="Tahoma" pitchFamily="34" charset="0"/>
                  <a:cs typeface="Sakkal Majalla" panose="02000000000000000000" pitchFamily="2" charset="-78"/>
                </a:rPr>
                <a:t>وتتضمن الموظفين في الوظائف الأساسية والعاملين في الخدمات المعاونة والعاملين المحليين في البعثات الخارجية وموظفي الدعم والوقف في الهيئة العامة للشؤون الإسلامية والأوقاف</a:t>
              </a:r>
              <a:endParaRPr lang="en-US" sz="1200" b="1" kern="1200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ea typeface="Tahoma" pitchFamily="34" charset="0"/>
                <a:cs typeface="Sakkal Majalla" panose="020000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750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82426" y="2895600"/>
            <a:ext cx="577914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r>
              <a:rPr lang="ar-AE" sz="2800" b="1" dirty="0">
                <a:solidFill>
                  <a:srgbClr val="A47D00"/>
                </a:solidFill>
                <a:latin typeface="Sakkal Majalla" pitchFamily="2" charset="-78"/>
                <a:cs typeface="Sakkal Majalla" pitchFamily="2" charset="-78"/>
              </a:rPr>
              <a:t>إحصائيات الجهات </a:t>
            </a:r>
            <a:r>
              <a:rPr lang="ar-AE" sz="2800" b="1" dirty="0" smtClean="0">
                <a:solidFill>
                  <a:srgbClr val="A47D00"/>
                </a:solidFill>
                <a:latin typeface="Sakkal Majalla" pitchFamily="2" charset="-78"/>
                <a:cs typeface="Sakkal Majalla" pitchFamily="2" charset="-78"/>
              </a:rPr>
              <a:t>الاتحادية </a:t>
            </a:r>
            <a:r>
              <a:rPr lang="ar-AE" sz="2800" b="1" dirty="0">
                <a:solidFill>
                  <a:srgbClr val="A47D00"/>
                </a:solidFill>
                <a:latin typeface="Sakkal Majalla" pitchFamily="2" charset="-78"/>
                <a:cs typeface="Sakkal Majalla" pitchFamily="2" charset="-78"/>
              </a:rPr>
              <a:t>المشغلة لنظام «</a:t>
            </a:r>
            <a:r>
              <a:rPr lang="ar-AE" sz="2800" b="1" dirty="0" smtClean="0">
                <a:solidFill>
                  <a:srgbClr val="A47D00"/>
                </a:solidFill>
                <a:latin typeface="Sakkal Majalla" pitchFamily="2" charset="-78"/>
                <a:cs typeface="Sakkal Majalla" pitchFamily="2" charset="-78"/>
              </a:rPr>
              <a:t>بياناتي»</a:t>
            </a:r>
          </a:p>
          <a:p>
            <a:pPr algn="ctr" rtl="1"/>
            <a:r>
              <a:rPr lang="ar-AE" sz="2800" b="1" dirty="0" smtClean="0">
                <a:solidFill>
                  <a:srgbClr val="A47D00"/>
                </a:solidFill>
                <a:latin typeface="Sakkal Majalla" pitchFamily="2" charset="-78"/>
                <a:cs typeface="Sakkal Majalla" pitchFamily="2" charset="-78"/>
              </a:rPr>
              <a:t>الربع الثالث 2016</a:t>
            </a:r>
            <a:endParaRPr lang="ar-AE" sz="2800" b="1" dirty="0">
              <a:solidFill>
                <a:srgbClr val="A47D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87285142"/>
              </p:ext>
            </p:extLst>
          </p:nvPr>
        </p:nvGraphicFramePr>
        <p:xfrm>
          <a:off x="228600" y="5410200"/>
          <a:ext cx="86868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422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134018"/>
            <a:ext cx="91440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التغيرات في أعداد موظفي الحكومة الاتحادية في الجهات المشغلة لنظام «بياناتي» من سنة 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2013</a:t>
            </a:r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 إلى نهاية الربع الثالث 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2016</a:t>
            </a:r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 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648942525"/>
              </p:ext>
            </p:extLst>
          </p:nvPr>
        </p:nvGraphicFramePr>
        <p:xfrm>
          <a:off x="129540" y="5562600"/>
          <a:ext cx="8839199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795742"/>
              </p:ext>
            </p:extLst>
          </p:nvPr>
        </p:nvGraphicFramePr>
        <p:xfrm>
          <a:off x="167641" y="1503350"/>
          <a:ext cx="8823959" cy="1740803"/>
        </p:xfrm>
        <a:graphic>
          <a:graphicData uri="http://schemas.openxmlformats.org/drawingml/2006/table">
            <a:tbl>
              <a:tblPr rtl="1"/>
              <a:tblGrid>
                <a:gridCol w="890743"/>
                <a:gridCol w="495939"/>
                <a:gridCol w="495939"/>
                <a:gridCol w="556798"/>
                <a:gridCol w="640262"/>
                <a:gridCol w="495939"/>
                <a:gridCol w="495939"/>
                <a:gridCol w="495939"/>
                <a:gridCol w="591100"/>
                <a:gridCol w="476208"/>
                <a:gridCol w="476208"/>
                <a:gridCol w="478472"/>
                <a:gridCol w="638523"/>
                <a:gridCol w="478472"/>
                <a:gridCol w="551842"/>
                <a:gridCol w="565636"/>
              </a:tblGrid>
              <a:tr h="23674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2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السنة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2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</a:rPr>
                        <a:t>2015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Calibri"/>
                        </a:rPr>
                        <a:t>2016</a:t>
                      </a:r>
                      <a:endParaRPr lang="en-US" sz="1200" b="1" i="0" u="none" strike="noStrike" dirty="0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200" b="1" i="0" u="none" strike="noStrike" dirty="0">
                        <a:solidFill>
                          <a:schemeClr val="bg2"/>
                        </a:solidFill>
                        <a:effectLst/>
                        <a:latin typeface="Calibri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</a:tr>
              <a:tr h="236747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2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الربع</a:t>
                      </a:r>
                      <a:endParaRPr lang="ar-AE" sz="12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الأول</a:t>
                      </a:r>
                      <a:endParaRPr lang="ar-A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الثاني</a:t>
                      </a:r>
                      <a:endParaRPr lang="ar-A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الثالث</a:t>
                      </a:r>
                      <a:endParaRPr lang="ar-A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الرابع</a:t>
                      </a:r>
                      <a:endParaRPr lang="ar-A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الأول</a:t>
                      </a:r>
                      <a:endParaRPr lang="ar-A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الثاني</a:t>
                      </a:r>
                      <a:endParaRPr lang="ar-A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الثالث</a:t>
                      </a:r>
                      <a:endParaRPr lang="ar-A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الرابع</a:t>
                      </a:r>
                      <a:endParaRPr lang="ar-A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الأول</a:t>
                      </a:r>
                      <a:endParaRPr lang="ar-AE" sz="11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الثاني</a:t>
                      </a:r>
                      <a:endParaRPr lang="ar-AE" sz="11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الثالث</a:t>
                      </a:r>
                      <a:endParaRPr lang="ar-AE" sz="11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الرابع</a:t>
                      </a:r>
                      <a:endParaRPr lang="ar-AE" sz="11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الأول</a:t>
                      </a:r>
                      <a:endParaRPr lang="ar-AE" sz="11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الثاني</a:t>
                      </a:r>
                      <a:endParaRPr lang="ar-AE" sz="11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الثالث</a:t>
                      </a:r>
                      <a:endParaRPr lang="ar-AE" sz="115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09156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2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العاملين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55,732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56,007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55,863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55,115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56,025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55,615</a:t>
                      </a:r>
                      <a:endParaRPr lang="en-US" sz="1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55,674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55,850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57,939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57,803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57,780</a:t>
                      </a:r>
                      <a:endParaRPr lang="en-US" sz="115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57,831</a:t>
                      </a:r>
                      <a:endParaRPr lang="en-US" sz="115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57,287</a:t>
                      </a:r>
                      <a:endParaRPr lang="en-US" sz="115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57,363</a:t>
                      </a: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15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60,832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2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التعيينات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654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379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667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614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415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285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418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560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365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491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572</a:t>
                      </a:r>
                      <a:endParaRPr lang="en-US" sz="115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669</a:t>
                      </a:r>
                      <a:endParaRPr lang="en-US" sz="115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1,131</a:t>
                      </a:r>
                      <a:endParaRPr lang="en-US" sz="115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2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تاركو الخدمة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440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699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927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309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557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421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764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597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274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1,679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896</a:t>
                      </a:r>
                      <a:endParaRPr lang="en-US" sz="115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580</a:t>
                      </a:r>
                      <a:endParaRPr lang="en-US" sz="115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1,101</a:t>
                      </a:r>
                      <a:endParaRPr lang="en-US" sz="115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8553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2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الإجمالي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55,946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55,687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55,603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55,420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55,883</a:t>
                      </a:r>
                      <a:endParaRPr lang="en-US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55,479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55,301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55,835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57,902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57,894</a:t>
                      </a:r>
                      <a:endParaRPr lang="en-US" sz="11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56,592</a:t>
                      </a:r>
                      <a:endParaRPr lang="en-US" sz="115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57,507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57,365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sz="11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60,177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60,862</a:t>
                      </a:r>
                    </a:p>
                  </a:txBody>
                  <a:tcPr marL="8432" marR="8432" marT="84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8940927"/>
              </p:ext>
            </p:extLst>
          </p:nvPr>
        </p:nvGraphicFramePr>
        <p:xfrm>
          <a:off x="0" y="2971800"/>
          <a:ext cx="89916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26387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1" y="1109246"/>
            <a:ext cx="88392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ar-AE" sz="1600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أعداد الموظفين في الجهات الاتحادية المشغلة لنظام «بياناتي» الربع الثالث 2016- حسب الفئة العمرية</a:t>
            </a:r>
            <a:endParaRPr lang="ar-AE" sz="1600" b="1" u="sng" dirty="0">
              <a:solidFill>
                <a:schemeClr val="accent1">
                  <a:lumMod val="50000"/>
                </a:schemeClr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4813714"/>
              </p:ext>
            </p:extLst>
          </p:nvPr>
        </p:nvGraphicFramePr>
        <p:xfrm>
          <a:off x="0" y="1472572"/>
          <a:ext cx="8610600" cy="4166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254444"/>
              </p:ext>
            </p:extLst>
          </p:nvPr>
        </p:nvGraphicFramePr>
        <p:xfrm>
          <a:off x="229526" y="1600200"/>
          <a:ext cx="8685874" cy="609600"/>
        </p:xfrm>
        <a:graphic>
          <a:graphicData uri="http://schemas.openxmlformats.org/drawingml/2006/table">
            <a:tbl>
              <a:tblPr rtl="1"/>
              <a:tblGrid>
                <a:gridCol w="937914"/>
                <a:gridCol w="881773"/>
                <a:gridCol w="844485"/>
                <a:gridCol w="865686"/>
                <a:gridCol w="865686"/>
                <a:gridCol w="865686"/>
                <a:gridCol w="865686"/>
                <a:gridCol w="865686"/>
                <a:gridCol w="865686"/>
                <a:gridCol w="827586"/>
              </a:tblGrid>
              <a:tr h="306211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i="0" u="none" strike="noStrike" kern="12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الفئة العمرية</a:t>
                      </a:r>
                      <a:endParaRPr lang="ar-AE" sz="1400" b="1" i="0" u="none" strike="noStrike" kern="1200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4324" marR="4324" marT="43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j-lt"/>
                          <a:cs typeface="Sakkal Majalla" panose="02000000000000000000" pitchFamily="2" charset="-78"/>
                        </a:rPr>
                        <a:t>أقل من 20 سنة</a:t>
                      </a:r>
                    </a:p>
                  </a:txBody>
                  <a:tcPr marL="4324" marR="4324" marT="43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j-lt"/>
                          <a:cs typeface="Sakkal Majalla" panose="02000000000000000000" pitchFamily="2" charset="-78"/>
                        </a:rPr>
                        <a:t>من 20 إلى 29</a:t>
                      </a:r>
                    </a:p>
                  </a:txBody>
                  <a:tcPr marL="4324" marR="4324" marT="43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j-lt"/>
                          <a:cs typeface="Sakkal Majalla" panose="02000000000000000000" pitchFamily="2" charset="-78"/>
                        </a:rPr>
                        <a:t>من 30 إلى 39</a:t>
                      </a:r>
                    </a:p>
                  </a:txBody>
                  <a:tcPr marL="4324" marR="4324" marT="43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j-lt"/>
                          <a:cs typeface="Sakkal Majalla" panose="02000000000000000000" pitchFamily="2" charset="-78"/>
                        </a:rPr>
                        <a:t>من 40 إلى 49</a:t>
                      </a:r>
                    </a:p>
                  </a:txBody>
                  <a:tcPr marL="4324" marR="4324" marT="43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j-lt"/>
                          <a:cs typeface="Sakkal Majalla" panose="02000000000000000000" pitchFamily="2" charset="-78"/>
                        </a:rPr>
                        <a:t>من 50 إلى 59</a:t>
                      </a:r>
                    </a:p>
                  </a:txBody>
                  <a:tcPr marL="4324" marR="4324" marT="43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j-lt"/>
                          <a:cs typeface="Sakkal Majalla" panose="02000000000000000000" pitchFamily="2" charset="-78"/>
                        </a:rPr>
                        <a:t>من 60 إلى 69</a:t>
                      </a:r>
                    </a:p>
                  </a:txBody>
                  <a:tcPr marL="4324" marR="4324" marT="43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j-lt"/>
                          <a:cs typeface="Sakkal Majalla" panose="02000000000000000000" pitchFamily="2" charset="-78"/>
                        </a:rPr>
                        <a:t>أكبر من 70</a:t>
                      </a:r>
                    </a:p>
                  </a:txBody>
                  <a:tcPr marL="4324" marR="4324" marT="43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j-lt"/>
                          <a:cs typeface="Sakkal Majalla" panose="02000000000000000000" pitchFamily="2" charset="-78"/>
                        </a:rPr>
                        <a:t>غير مسجل</a:t>
                      </a:r>
                    </a:p>
                  </a:txBody>
                  <a:tcPr marL="4324" marR="4324" marT="43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j-lt"/>
                          <a:cs typeface="Sakkal Majalla" panose="02000000000000000000" pitchFamily="2" charset="-78"/>
                        </a:rPr>
                        <a:t>مجموع</a:t>
                      </a:r>
                    </a:p>
                  </a:txBody>
                  <a:tcPr marL="4324" marR="4324" marT="43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</a:tr>
              <a:tr h="303389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300" b="1" i="0" u="none" strike="noStrike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عدد</a:t>
                      </a:r>
                      <a:r>
                        <a:rPr lang="ar-AE" sz="1300" b="1" i="0" u="none" strike="noStrike" baseline="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الموظفين</a:t>
                      </a:r>
                      <a:endParaRPr lang="ar-AE" sz="1300" b="1" i="0" u="none" strike="noStrike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effectLst/>
                          <a:latin typeface="Cambria"/>
                        </a:rPr>
                        <a:t>78</a:t>
                      </a:r>
                      <a:endParaRPr lang="en-US" sz="16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effectLst/>
                          <a:latin typeface="Cambria"/>
                        </a:rPr>
                        <a:t>8,490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effectLst/>
                          <a:latin typeface="Cambria"/>
                        </a:rPr>
                        <a:t>24,636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effectLst/>
                          <a:latin typeface="Cambria"/>
                        </a:rPr>
                        <a:t>17,944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effectLst/>
                          <a:latin typeface="Cambria"/>
                        </a:rPr>
                        <a:t>8,012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effectLst/>
                          <a:latin typeface="Cambria"/>
                        </a:rPr>
                        <a:t>1,628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effectLst/>
                          <a:latin typeface="Cambria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effectLst/>
                          <a:latin typeface="Cambria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60,862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0685880"/>
              </p:ext>
            </p:extLst>
          </p:nvPr>
        </p:nvGraphicFramePr>
        <p:xfrm>
          <a:off x="267266" y="2362200"/>
          <a:ext cx="8571934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56713" y="5912488"/>
            <a:ext cx="8830574" cy="640712"/>
            <a:chOff x="8624" y="59126"/>
            <a:chExt cx="8830574" cy="640712"/>
          </a:xfrm>
          <a:scene3d>
            <a:camera prst="orthographicFront"/>
            <a:lightRig rig="flat" dir="t"/>
          </a:scene3d>
        </p:grpSpPr>
        <p:sp>
          <p:nvSpPr>
            <p:cNvPr id="12" name="Rounded Rectangle 11"/>
            <p:cNvSpPr/>
            <p:nvPr/>
          </p:nvSpPr>
          <p:spPr>
            <a:xfrm>
              <a:off x="8624" y="59126"/>
              <a:ext cx="8830574" cy="640712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39901" y="90403"/>
              <a:ext cx="8768020" cy="57815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5720" tIns="22860" rIns="45720" bIns="22860" numCol="1" spcCol="1270" anchor="ctr" anchorCtr="0">
              <a:noAutofit/>
            </a:bodyPr>
            <a:lstStyle/>
            <a:p>
              <a:pPr lvl="0" algn="ctr" defTabSz="533400" rtl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ar-AE" sz="1200" b="1" kern="1200" dirty="0" smtClean="0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ea typeface="Tahoma" pitchFamily="34" charset="0"/>
                  <a:cs typeface="Sakkal Majalla" panose="02000000000000000000" pitchFamily="2" charset="-78"/>
                </a:rPr>
                <a:t>البيانات تشمل جميع الموظفين في الوزارات والجهات الاتحادية المستقلة المشغلة لنظام بياناتي بما فيها الكادر العام بالإضافة إلى الكادر القضائي في وزارة العدل والكادر الدبلوماسي في وزارة الخارجية والتعاون الدولي</a:t>
              </a:r>
              <a:r>
                <a:rPr lang="en-US" sz="1200" b="1" kern="1200" dirty="0" smtClean="0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ea typeface="Tahoma" pitchFamily="34" charset="0"/>
                  <a:cs typeface="Sakkal Majalla" panose="02000000000000000000" pitchFamily="2" charset="-78"/>
                </a:rPr>
                <a:t> </a:t>
              </a:r>
              <a:r>
                <a:rPr lang="ar-AE" sz="1200" b="1" kern="1200" dirty="0" smtClean="0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ea typeface="Tahoma" pitchFamily="34" charset="0"/>
                  <a:cs typeface="Sakkal Majalla" panose="02000000000000000000" pitchFamily="2" charset="-78"/>
                </a:rPr>
                <a:t>والعاملين المحليين في البعثات الدبلوماسية والكادر المدني </a:t>
              </a:r>
              <a:r>
                <a:rPr lang="ar-AE" sz="1200" b="1" kern="1200" dirty="0" smtClean="0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ea typeface="Tahoma" pitchFamily="34" charset="0"/>
                  <a:cs typeface="Sakkal Majalla" panose="02000000000000000000" pitchFamily="2" charset="-78"/>
                </a:rPr>
                <a:t>وموظفي </a:t>
              </a:r>
              <a:r>
                <a:rPr lang="ar-AE" sz="1200" b="1" kern="1200" dirty="0" smtClean="0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ea typeface="Tahoma" pitchFamily="34" charset="0"/>
                  <a:cs typeface="Sakkal Majalla" panose="02000000000000000000" pitchFamily="2" charset="-78"/>
                </a:rPr>
                <a:t>الدعم والوقف في الهيئة العامة للشؤون الإسلامية والأوقاف، كما تشمل المعينين على بند الخبراء والمستشارين في بعض الجهات وليس الكل</a:t>
              </a:r>
              <a:endParaRPr lang="en-US" sz="1200" b="1" kern="1200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ea typeface="Tahoma" pitchFamily="34" charset="0"/>
                <a:cs typeface="Sakkal Majalla" panose="020000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92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2411" y="1109246"/>
            <a:ext cx="88392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ar-AE" sz="1600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أعداد </a:t>
            </a:r>
            <a:r>
              <a:rPr lang="ar-AE" sz="1600" b="1" u="sng" dirty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موظفي الحكومة </a:t>
            </a:r>
            <a:r>
              <a:rPr lang="ar-AE" sz="1600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الاتحادية </a:t>
            </a:r>
            <a:r>
              <a:rPr lang="ar-AE" sz="1600" b="1" u="sng" dirty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في الجهات المشغلة لنظام «</a:t>
            </a:r>
            <a:r>
              <a:rPr lang="ar-AE" sz="1600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بياناتي»   الربع الثالث2016 - حسب </a:t>
            </a:r>
            <a:r>
              <a:rPr lang="ar-AE" sz="1600" b="1" u="sng" dirty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مدة الخدمة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900039"/>
              </p:ext>
            </p:extLst>
          </p:nvPr>
        </p:nvGraphicFramePr>
        <p:xfrm>
          <a:off x="202408" y="1623879"/>
          <a:ext cx="8743472" cy="738321"/>
        </p:xfrm>
        <a:graphic>
          <a:graphicData uri="http://schemas.openxmlformats.org/drawingml/2006/table">
            <a:tbl>
              <a:tblPr rtl="1">
                <a:tableStyleId>{8A107856-5554-42FB-B03E-39F5DBC370BA}</a:tableStyleId>
              </a:tblPr>
              <a:tblGrid>
                <a:gridCol w="949637"/>
                <a:gridCol w="640954"/>
                <a:gridCol w="719541"/>
                <a:gridCol w="719541"/>
                <a:gridCol w="719541"/>
                <a:gridCol w="695647"/>
                <a:gridCol w="695647"/>
                <a:gridCol w="695647"/>
                <a:gridCol w="688810"/>
                <a:gridCol w="688810"/>
                <a:gridCol w="810156"/>
                <a:gridCol w="719541"/>
              </a:tblGrid>
              <a:tr h="408756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مدة الخدمة</a:t>
                      </a:r>
                      <a:endParaRPr lang="ar-AE" sz="14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777" marR="4777" marT="4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AE" sz="1200" b="1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أقل من سنة</a:t>
                      </a:r>
                      <a:endParaRPr lang="ar-AE" sz="12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777" marR="4777" marT="4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AE" sz="1200" b="1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1 إلى 4</a:t>
                      </a:r>
                      <a:endParaRPr lang="ar-AE" sz="12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777" marR="4777" marT="4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AE" sz="1200" b="1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5 إلى 9</a:t>
                      </a:r>
                      <a:endParaRPr lang="ar-AE" sz="12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777" marR="4777" marT="4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AE" sz="1200" b="1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10 إلى 14</a:t>
                      </a:r>
                      <a:endParaRPr lang="ar-AE" sz="12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777" marR="4777" marT="4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AE" sz="1200" b="1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15 إلى 19</a:t>
                      </a:r>
                      <a:endParaRPr lang="ar-AE" sz="12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777" marR="4777" marT="4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AE" sz="1200" b="1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20 إلى 24</a:t>
                      </a:r>
                      <a:endParaRPr lang="ar-AE" sz="12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777" marR="4777" marT="4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AE" sz="1200" b="1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25 إلى 29</a:t>
                      </a:r>
                      <a:endParaRPr lang="ar-AE" sz="12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777" marR="4777" marT="4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AE" sz="1200" b="1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30 إلى 34</a:t>
                      </a:r>
                      <a:endParaRPr lang="ar-AE" sz="12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777" marR="4777" marT="4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AE" sz="1200" b="1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35 إلى 39</a:t>
                      </a:r>
                      <a:endParaRPr lang="ar-AE" sz="12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777" marR="4777" marT="4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AE" sz="1200" b="1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أكثر من 40 سنة</a:t>
                      </a:r>
                      <a:endParaRPr lang="ar-AE" sz="12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777" marR="4777" marT="4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</a:t>
                      </a:r>
                      <a:endParaRPr lang="ar-AE" sz="14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4777" marR="4777" marT="47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</a:tr>
              <a:tr h="329565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600" b="1" i="0" u="none" strike="noStrike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عدد</a:t>
                      </a:r>
                      <a:r>
                        <a:rPr lang="ar-AE" sz="1600" b="1" i="0" u="none" strike="noStrike" baseline="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الموظفين</a:t>
                      </a:r>
                      <a:endParaRPr lang="ar-AE" sz="1600" b="1" i="0" u="none" strike="noStrike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3,992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11,130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13,901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10,817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9,778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5,643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3,585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1,320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534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60,862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1192165"/>
              </p:ext>
            </p:extLst>
          </p:nvPr>
        </p:nvGraphicFramePr>
        <p:xfrm>
          <a:off x="152400" y="2438400"/>
          <a:ext cx="8763000" cy="3474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56713" y="5912488"/>
            <a:ext cx="8830574" cy="640712"/>
            <a:chOff x="8624" y="59126"/>
            <a:chExt cx="8830574" cy="640712"/>
          </a:xfrm>
          <a:scene3d>
            <a:camera prst="orthographicFront"/>
            <a:lightRig rig="flat" dir="t"/>
          </a:scene3d>
        </p:grpSpPr>
        <p:sp>
          <p:nvSpPr>
            <p:cNvPr id="12" name="Rounded Rectangle 11"/>
            <p:cNvSpPr/>
            <p:nvPr/>
          </p:nvSpPr>
          <p:spPr>
            <a:xfrm>
              <a:off x="8624" y="59126"/>
              <a:ext cx="8830574" cy="640712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39901" y="90403"/>
              <a:ext cx="8768020" cy="57815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5720" tIns="22860" rIns="45720" bIns="22860" numCol="1" spcCol="1270" anchor="ctr" anchorCtr="0">
              <a:noAutofit/>
            </a:bodyPr>
            <a:lstStyle/>
            <a:p>
              <a:pPr lvl="0" algn="ctr" defTabSz="533400" rtl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ar-AE" sz="1200" b="1" kern="1200" dirty="0" smtClean="0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ea typeface="Tahoma" pitchFamily="34" charset="0"/>
                  <a:cs typeface="Sakkal Majalla" panose="02000000000000000000" pitchFamily="2" charset="-78"/>
                </a:rPr>
                <a:t>البيانات تشمل جميع الموظفين في الوزارات والجهات الاتحادية المستقلة المشغلة لنظام بياناتي بما فيها الكادر العام بالإضافة إلى الكادر القضائي في وزارة العدل والكادر الدبلوماسي في وزارة الخارجية والتعاون الدولي</a:t>
              </a:r>
              <a:r>
                <a:rPr lang="en-US" sz="1200" b="1" kern="1200" dirty="0" smtClean="0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ea typeface="Tahoma" pitchFamily="34" charset="0"/>
                  <a:cs typeface="Sakkal Majalla" panose="02000000000000000000" pitchFamily="2" charset="-78"/>
                </a:rPr>
                <a:t> </a:t>
              </a:r>
              <a:r>
                <a:rPr lang="ar-AE" sz="1200" b="1" kern="1200" dirty="0" smtClean="0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ea typeface="Tahoma" pitchFamily="34" charset="0"/>
                  <a:cs typeface="Sakkal Majalla" panose="02000000000000000000" pitchFamily="2" charset="-78"/>
                </a:rPr>
                <a:t>والعاملين المحليين في البعثات الدبلوماسية والكادر المدني </a:t>
              </a:r>
              <a:r>
                <a:rPr lang="ar-AE" sz="1200" b="1" kern="1200" dirty="0" smtClean="0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ea typeface="Tahoma" pitchFamily="34" charset="0"/>
                  <a:cs typeface="Sakkal Majalla" panose="02000000000000000000" pitchFamily="2" charset="-78"/>
                </a:rPr>
                <a:t>وموظفي </a:t>
              </a:r>
              <a:r>
                <a:rPr lang="ar-AE" sz="1200" b="1" kern="1200" dirty="0" smtClean="0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ea typeface="Tahoma" pitchFamily="34" charset="0"/>
                  <a:cs typeface="Sakkal Majalla" panose="02000000000000000000" pitchFamily="2" charset="-78"/>
                </a:rPr>
                <a:t>الدعم والوقف في الهيئة العامة للشؤون الإسلامية والأوقاف، كما تشمل المعينين على بند الخبراء والمستشارين في بعض الجهات وليس الكل</a:t>
              </a:r>
              <a:endParaRPr lang="en-US" sz="1200" b="1" kern="1200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ea typeface="Tahoma" pitchFamily="34" charset="0"/>
                <a:cs typeface="Sakkal Majalla" panose="020000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407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2209799"/>
            <a:ext cx="4914900" cy="1477328"/>
          </a:xfrm>
          <a:prstGeom prst="rect">
            <a:avLst/>
          </a:prstGeom>
          <a:noFill/>
          <a:ln w="3175">
            <a:noFill/>
            <a:prstDash val="sysDot"/>
          </a:ln>
          <a:effectLst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  <a:defRPr/>
            </a:pPr>
            <a:r>
              <a:rPr lang="ar-AE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مصطلحات عامة</a:t>
            </a:r>
          </a:p>
          <a:p>
            <a:pPr marL="285750" indent="-285750" algn="r" rtl="1">
              <a:buFont typeface="Arial" pitchFamily="34" charset="0"/>
              <a:buChar char="•"/>
              <a:defRPr/>
            </a:pPr>
            <a:r>
              <a:rPr lang="ar-AE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الجهات الاتحادية المشمولة بالإحصائيات</a:t>
            </a:r>
          </a:p>
          <a:p>
            <a:pPr marL="285750" indent="-285750" algn="r" rtl="1">
              <a:buFont typeface="Arial" pitchFamily="34" charset="0"/>
              <a:buChar char="•"/>
              <a:defRPr/>
            </a:pPr>
            <a:r>
              <a:rPr lang="ar-AE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إحصائيات  شاملة لجميع موظفي الجهات الاتحادية</a:t>
            </a:r>
          </a:p>
          <a:p>
            <a:pPr marL="285750" indent="-285750" algn="r" rtl="1">
              <a:buFont typeface="Arial" pitchFamily="34" charset="0"/>
              <a:buChar char="•"/>
              <a:defRPr/>
            </a:pPr>
            <a:r>
              <a:rPr lang="ar-AE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إحصائيات الجهات الاتحادية المشغلة لنظام «بياناتي»</a:t>
            </a:r>
          </a:p>
          <a:p>
            <a:pPr marL="285750" indent="-285750" algn="r" rtl="1">
              <a:buFont typeface="Arial" pitchFamily="34" charset="0"/>
              <a:buChar char="•"/>
              <a:defRPr/>
            </a:pPr>
            <a:r>
              <a:rPr lang="ar-AE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إحصائيات الجهات الاتحادية المستقلة المرتبطة بنظام «بياناتي»</a:t>
            </a:r>
            <a:endParaRPr lang="en-US" b="1" dirty="0">
              <a:solidFill>
                <a:srgbClr val="A47D00"/>
              </a:solidFill>
              <a:latin typeface="Sakkal Majalla" pitchFamily="2" charset="-78"/>
              <a:ea typeface="MS UI Gothic" pitchFamily="34" charset="-128"/>
              <a:cs typeface="Sakkal Majall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07773" y="1153180"/>
            <a:ext cx="1205779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800" b="1" u="sng" dirty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المحتويات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1" y="1134018"/>
            <a:ext cx="88392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ar-AE" sz="1600" b="1" u="sng" dirty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أعداد </a:t>
            </a:r>
            <a:r>
              <a:rPr lang="ar-AE" sz="1600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موظفي درجات الكادر العام</a:t>
            </a:r>
            <a:r>
              <a:rPr lang="en-US" sz="1600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*</a:t>
            </a:r>
            <a:r>
              <a:rPr lang="ar-AE" sz="1600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en-US" sz="1600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AE" sz="1600" b="1" u="sng" dirty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في الجهات </a:t>
            </a:r>
            <a:r>
              <a:rPr lang="ar-AE" sz="1600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الاتحادية </a:t>
            </a:r>
            <a:r>
              <a:rPr lang="ar-AE" sz="1600" b="1" u="sng" dirty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المشغلة لنظام «بياناتي» </a:t>
            </a:r>
            <a:r>
              <a:rPr lang="ar-AE" sz="1600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للربع الثالث 2016</a:t>
            </a:r>
            <a:endParaRPr lang="ar-AE" sz="1600" b="1" u="sng" dirty="0">
              <a:solidFill>
                <a:schemeClr val="accent1">
                  <a:lumMod val="50000"/>
                </a:schemeClr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901706922"/>
              </p:ext>
            </p:extLst>
          </p:nvPr>
        </p:nvGraphicFramePr>
        <p:xfrm>
          <a:off x="228600" y="6248400"/>
          <a:ext cx="8686800" cy="22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49987332"/>
              </p:ext>
            </p:extLst>
          </p:nvPr>
        </p:nvGraphicFramePr>
        <p:xfrm>
          <a:off x="228600" y="6172200"/>
          <a:ext cx="8686800" cy="45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908987"/>
              </p:ext>
            </p:extLst>
          </p:nvPr>
        </p:nvGraphicFramePr>
        <p:xfrm>
          <a:off x="5943599" y="1472572"/>
          <a:ext cx="3048001" cy="4623428"/>
        </p:xfrm>
        <a:graphic>
          <a:graphicData uri="http://schemas.openxmlformats.org/drawingml/2006/table">
            <a:tbl>
              <a:tblPr rtl="1"/>
              <a:tblGrid>
                <a:gridCol w="395741"/>
                <a:gridCol w="1271094"/>
                <a:gridCol w="1381166"/>
              </a:tblGrid>
              <a:tr h="273929">
                <a:tc>
                  <a:txBody>
                    <a:bodyPr/>
                    <a:lstStyle/>
                    <a:p>
                      <a:pPr marL="36000" algn="ctr" rtl="1" fontAlgn="ctr"/>
                      <a:r>
                        <a:rPr lang="ar-AE" sz="14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/>
                        </a:rPr>
                        <a:t>#</a:t>
                      </a:r>
                      <a:endParaRPr lang="ar-AE" sz="14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r>
                        <a:rPr lang="ar-AE" sz="14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/>
                        </a:rPr>
                        <a:t>الدرجة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rtl="1" fontAlgn="ctr"/>
                      <a:r>
                        <a:rPr lang="ar-AE" sz="14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/>
                        </a:rPr>
                        <a:t>عدد الموظفين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</a:tr>
              <a:tr h="284887">
                <a:tc>
                  <a:txBody>
                    <a:bodyPr/>
                    <a:lstStyle/>
                    <a:p>
                      <a:pPr marL="36000"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rtl="1" fontAlgn="b"/>
                      <a:r>
                        <a:rPr lang="ar-AE" sz="14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الأولى</a:t>
                      </a:r>
                      <a:endParaRPr lang="ar-AE" sz="1400" b="0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2,103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4887">
                <a:tc>
                  <a:txBody>
                    <a:bodyPr/>
                    <a:lstStyle/>
                    <a:p>
                      <a:pPr marL="36000"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rtl="1" fontAlgn="b"/>
                      <a:r>
                        <a:rPr lang="ar-AE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الثانية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5,263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4887">
                <a:tc>
                  <a:txBody>
                    <a:bodyPr/>
                    <a:lstStyle/>
                    <a:p>
                      <a:pPr marL="36000"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rtl="1" fontAlgn="b"/>
                      <a:r>
                        <a:rPr lang="ar-AE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الثالثة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4,172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4887">
                <a:tc>
                  <a:txBody>
                    <a:bodyPr/>
                    <a:lstStyle/>
                    <a:p>
                      <a:pPr marL="36000"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rtl="1" fontAlgn="b"/>
                      <a:r>
                        <a:rPr lang="ar-AE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الرابعة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5,843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4887">
                <a:tc>
                  <a:txBody>
                    <a:bodyPr/>
                    <a:lstStyle/>
                    <a:p>
                      <a:pPr marL="36000"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rtl="1" fontAlgn="b"/>
                      <a:r>
                        <a:rPr lang="ar-AE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الخامسة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2,202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4887">
                <a:tc>
                  <a:txBody>
                    <a:bodyPr/>
                    <a:lstStyle/>
                    <a:p>
                      <a:pPr marL="36000"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rtl="1" fontAlgn="b"/>
                      <a:r>
                        <a:rPr lang="ar-AE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السادسة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4,643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4887">
                <a:tc>
                  <a:txBody>
                    <a:bodyPr/>
                    <a:lstStyle/>
                    <a:p>
                      <a:pPr marL="36000"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rtl="1" fontAlgn="b"/>
                      <a:r>
                        <a:rPr lang="ar-AE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السابعة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2,747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4887">
                <a:tc>
                  <a:txBody>
                    <a:bodyPr/>
                    <a:lstStyle/>
                    <a:p>
                      <a:pPr marL="36000"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rtl="1" fontAlgn="b"/>
                      <a:r>
                        <a:rPr lang="ar-AE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الثامنة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3,804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4887">
                <a:tc>
                  <a:txBody>
                    <a:bodyPr/>
                    <a:lstStyle/>
                    <a:p>
                      <a:pPr marL="36000"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rtl="1" fontAlgn="b"/>
                      <a:r>
                        <a:rPr lang="ar-AE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التاسعة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1,717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4887">
                <a:tc>
                  <a:txBody>
                    <a:bodyPr/>
                    <a:lstStyle/>
                    <a:p>
                      <a:pPr marL="36000"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rtl="1" fontAlgn="b"/>
                      <a:r>
                        <a:rPr lang="ar-AE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العاشرة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328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4887">
                <a:tc>
                  <a:txBody>
                    <a:bodyPr/>
                    <a:lstStyle/>
                    <a:p>
                      <a:pPr marL="36000"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rtl="1" fontAlgn="b"/>
                      <a:r>
                        <a:rPr lang="ar-AE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الحادية عشر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4887">
                <a:tc>
                  <a:txBody>
                    <a:bodyPr/>
                    <a:lstStyle/>
                    <a:p>
                      <a:pPr marL="36000"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rtl="1" fontAlgn="b"/>
                      <a:r>
                        <a:rPr lang="ar-AE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الثانية عشر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4887">
                <a:tc>
                  <a:txBody>
                    <a:bodyPr/>
                    <a:lstStyle/>
                    <a:p>
                      <a:pPr marL="36000"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rtl="1" fontAlgn="b"/>
                      <a:r>
                        <a:rPr lang="ar-AE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الثالثة عشر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84887">
                <a:tc>
                  <a:txBody>
                    <a:bodyPr/>
                    <a:lstStyle/>
                    <a:p>
                      <a:pPr marL="36000" algn="ct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 rtl="1" fontAlgn="b"/>
                      <a:r>
                        <a:rPr lang="ar-AE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الرابعة عشر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293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61081">
                <a:tc gridSpan="2">
                  <a:txBody>
                    <a:bodyPr/>
                    <a:lstStyle/>
                    <a:p>
                      <a:pPr marL="36000" algn="ctr" rtl="0" fontAlgn="b"/>
                      <a:r>
                        <a:rPr lang="ar-AE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المجموع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kern="12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Cambria"/>
                          <a:ea typeface="+mn-ea"/>
                          <a:cs typeface="+mn-cs"/>
                        </a:rPr>
                        <a:t>33,430</a:t>
                      </a:r>
                      <a:endParaRPr lang="en-US" sz="1600" b="1" i="0" u="none" strike="noStrike" kern="1200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Cambri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518290"/>
              </p:ext>
            </p:extLst>
          </p:nvPr>
        </p:nvGraphicFramePr>
        <p:xfrm>
          <a:off x="-457200" y="1371600"/>
          <a:ext cx="6324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</p:spTree>
    <p:extLst>
      <p:ext uri="{BB962C8B-B14F-4D97-AF65-F5344CB8AC3E}">
        <p14:creationId xmlns:p14="http://schemas.microsoft.com/office/powerpoint/2010/main" val="415755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1" y="1134018"/>
            <a:ext cx="88392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ar-AE" b="1" u="sng" dirty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التعيينات  في الجهات </a:t>
            </a:r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الاتحادية </a:t>
            </a:r>
            <a:r>
              <a:rPr lang="ar-AE" b="1" u="sng" dirty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المشغلة لنظام </a:t>
            </a:r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«بياناتي» الربع الثالث 2016–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مقارنة بالفترات السابقة</a:t>
            </a:r>
            <a:endParaRPr lang="ar-AE" b="1" u="sng" dirty="0">
              <a:solidFill>
                <a:schemeClr val="accent1">
                  <a:lumMod val="50000"/>
                </a:schemeClr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33275"/>
              </p:ext>
            </p:extLst>
          </p:nvPr>
        </p:nvGraphicFramePr>
        <p:xfrm>
          <a:off x="6088062" y="1639586"/>
          <a:ext cx="2827338" cy="4075412"/>
        </p:xfrm>
        <a:graphic>
          <a:graphicData uri="http://schemas.openxmlformats.org/drawingml/2006/table">
            <a:tbl>
              <a:tblPr rtl="1"/>
              <a:tblGrid>
                <a:gridCol w="533400"/>
                <a:gridCol w="550862"/>
                <a:gridCol w="592139"/>
                <a:gridCol w="590550"/>
                <a:gridCol w="560387"/>
              </a:tblGrid>
              <a:tr h="381832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2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/>
                        </a:rPr>
                        <a:t>السنة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2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/>
                        </a:rPr>
                        <a:t>ربع السنة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2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/>
                        </a:rPr>
                        <a:t>مواطن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2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/>
                        </a:rPr>
                        <a:t>غير مواطن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2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/>
                        </a:rPr>
                        <a:t>مجموع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</a:tr>
              <a:tr h="379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DDD9C3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300" b="1" i="0" u="none" strike="noStrike">
                          <a:solidFill>
                            <a:srgbClr val="DDD9C3"/>
                          </a:solidFill>
                          <a:effectLst/>
                          <a:latin typeface="Calibri"/>
                        </a:rPr>
                        <a:t>مجموع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DDD9C3"/>
                          </a:solidFill>
                          <a:effectLst/>
                          <a:latin typeface="Calibri"/>
                        </a:rPr>
                        <a:t>1,134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DDD9C3"/>
                          </a:solidFill>
                          <a:effectLst/>
                          <a:latin typeface="Calibri"/>
                        </a:rPr>
                        <a:t>653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DDD9C3"/>
                          </a:solidFill>
                          <a:effectLst/>
                          <a:latin typeface="Calibri"/>
                        </a:rPr>
                        <a:t>1,787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</a:tr>
              <a:tr h="379488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DDD9C3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الأول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94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الثاني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94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الثالث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94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3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الرابع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94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300" b="1" i="0" u="none" strike="noStrike" dirty="0">
                          <a:solidFill>
                            <a:srgbClr val="DDD9C3"/>
                          </a:solidFill>
                          <a:effectLst/>
                          <a:latin typeface="Calibri"/>
                        </a:rPr>
                        <a:t>مجموع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1" i="0" u="none" strike="noStrike" dirty="0">
                          <a:solidFill>
                            <a:srgbClr val="DDD9C3"/>
                          </a:solidFill>
                          <a:effectLst/>
                          <a:latin typeface="Calibri"/>
                        </a:rPr>
                        <a:t>1,172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1" i="0" u="none" strike="noStrike" dirty="0">
                          <a:solidFill>
                            <a:srgbClr val="DDD9C3"/>
                          </a:solidFill>
                          <a:effectLst/>
                          <a:latin typeface="Calibri"/>
                        </a:rPr>
                        <a:t>1,008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1" i="0" u="none" strike="noStrike" dirty="0">
                          <a:solidFill>
                            <a:srgbClr val="DDD9C3"/>
                          </a:solidFill>
                          <a:effectLst/>
                          <a:latin typeface="Calibri"/>
                        </a:rPr>
                        <a:t>2,180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</a:tr>
              <a:tr h="34655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DDD9C3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الأول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13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الثاني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64359">
                <a:tc vMerge="1">
                  <a:txBody>
                    <a:bodyPr/>
                    <a:lstStyle/>
                    <a:p>
                      <a:pPr algn="ctr" rtl="0" fontAlgn="ctr"/>
                      <a:endParaRPr lang="en-US" sz="1200" b="1" i="0" u="none" strike="noStrike" dirty="0">
                        <a:solidFill>
                          <a:srgbClr val="DDD9C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الثالث</a:t>
                      </a:r>
                      <a:endParaRPr lang="ar-A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64359">
                <a:tc vMerge="1">
                  <a:txBody>
                    <a:bodyPr/>
                    <a:lstStyle/>
                    <a:p>
                      <a:pPr algn="ctr" rtl="0" fontAlgn="ctr"/>
                      <a:endParaRPr lang="en-US" sz="1200" b="1" i="0" u="none" strike="noStrike" dirty="0">
                        <a:solidFill>
                          <a:srgbClr val="DDD9C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300" b="1" i="0" u="none" strike="noStrike" dirty="0" smtClean="0">
                          <a:solidFill>
                            <a:srgbClr val="DDD9C3"/>
                          </a:solidFill>
                          <a:effectLst/>
                          <a:latin typeface="+mn-lt"/>
                        </a:rPr>
                        <a:t>مجموع</a:t>
                      </a:r>
                      <a:endParaRPr lang="ar-A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1" i="0" u="none" strike="noStrike" kern="1200" dirty="0" smtClean="0">
                          <a:solidFill>
                            <a:srgbClr val="DDD9C3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1,381</a:t>
                      </a:r>
                      <a:endParaRPr lang="en-US" sz="1300" b="1" i="0" u="none" strike="noStrike" kern="1200" dirty="0">
                        <a:solidFill>
                          <a:srgbClr val="DDD9C3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1" i="0" u="none" strike="noStrike" kern="1200" dirty="0" smtClean="0">
                          <a:solidFill>
                            <a:srgbClr val="DDD9C3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1,736</a:t>
                      </a:r>
                      <a:endParaRPr lang="en-US" sz="1300" b="1" i="0" u="none" strike="noStrike" kern="1200" dirty="0">
                        <a:solidFill>
                          <a:srgbClr val="DDD9C3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1" i="0" u="none" strike="noStrike" kern="1200" dirty="0" smtClean="0">
                          <a:solidFill>
                            <a:srgbClr val="DDD9C3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3,117</a:t>
                      </a:r>
                      <a:endParaRPr lang="en-US" sz="1300" b="1" i="0" u="none" strike="noStrike" kern="1200" dirty="0">
                        <a:solidFill>
                          <a:srgbClr val="DDD9C3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56713" y="5912488"/>
            <a:ext cx="8830574" cy="640712"/>
            <a:chOff x="8624" y="59126"/>
            <a:chExt cx="8830574" cy="640712"/>
          </a:xfrm>
          <a:scene3d>
            <a:camera prst="orthographicFront"/>
            <a:lightRig rig="flat" dir="t"/>
          </a:scene3d>
        </p:grpSpPr>
        <p:sp>
          <p:nvSpPr>
            <p:cNvPr id="9" name="Rounded Rectangle 8"/>
            <p:cNvSpPr/>
            <p:nvPr/>
          </p:nvSpPr>
          <p:spPr>
            <a:xfrm>
              <a:off x="8624" y="59126"/>
              <a:ext cx="8830574" cy="640712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39901" y="90403"/>
              <a:ext cx="8768020" cy="57815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5720" tIns="22860" rIns="45720" bIns="22860" numCol="1" spcCol="1270" anchor="ctr" anchorCtr="0">
              <a:noAutofit/>
            </a:bodyPr>
            <a:lstStyle/>
            <a:p>
              <a:pPr lvl="0" algn="ctr" defTabSz="533400" rtl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ar-AE" sz="1200" b="1" kern="1200" dirty="0" smtClean="0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ea typeface="Tahoma" pitchFamily="34" charset="0"/>
                  <a:cs typeface="Sakkal Majalla" panose="02000000000000000000" pitchFamily="2" charset="-78"/>
                </a:rPr>
                <a:t>البيانات تشمل جميع الموظفين في الوزارات والجهات الاتحادية المستقلة المشغلة لنظام بياناتي بما فيها الكادر العام بالإضافة إلى الكادر القضائي في وزارة العدل والكادر الدبلوماسي في وزارة الخارجية والتعاون الدولي</a:t>
              </a:r>
              <a:r>
                <a:rPr lang="en-US" sz="1200" b="1" kern="1200" dirty="0" smtClean="0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ea typeface="Tahoma" pitchFamily="34" charset="0"/>
                  <a:cs typeface="Sakkal Majalla" panose="02000000000000000000" pitchFamily="2" charset="-78"/>
                </a:rPr>
                <a:t> </a:t>
              </a:r>
              <a:r>
                <a:rPr lang="ar-AE" sz="1200" b="1" kern="1200" dirty="0" smtClean="0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ea typeface="Tahoma" pitchFamily="34" charset="0"/>
                  <a:cs typeface="Sakkal Majalla" panose="02000000000000000000" pitchFamily="2" charset="-78"/>
                </a:rPr>
                <a:t>والعاملين المحليين في البعثات الدبلوماسية والكادر المدني </a:t>
              </a:r>
              <a:r>
                <a:rPr lang="ar-AE" sz="1200" b="1" kern="1200" dirty="0" smtClean="0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ea typeface="Tahoma" pitchFamily="34" charset="0"/>
                  <a:cs typeface="Sakkal Majalla" panose="02000000000000000000" pitchFamily="2" charset="-78"/>
                </a:rPr>
                <a:t>وموظفي </a:t>
              </a:r>
              <a:r>
                <a:rPr lang="ar-AE" sz="1200" b="1" kern="1200" dirty="0" smtClean="0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ea typeface="Tahoma" pitchFamily="34" charset="0"/>
                  <a:cs typeface="Sakkal Majalla" panose="02000000000000000000" pitchFamily="2" charset="-78"/>
                </a:rPr>
                <a:t>الدعم والوقف في الهيئة العامة للشؤون الإسلامية والأوقاف، كما تشمل المعينين على بند الخبراء والمستشارين في بعض الجهات وليس الكل</a:t>
              </a:r>
              <a:endParaRPr lang="en-US" sz="1200" b="1" kern="1200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ea typeface="Tahoma" pitchFamily="34" charset="0"/>
                <a:cs typeface="Sakkal Majalla" panose="02000000000000000000" pitchFamily="2" charset="-78"/>
              </a:endParaRPr>
            </a:p>
          </p:txBody>
        </p:sp>
      </p:grp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1063901"/>
              </p:ext>
            </p:extLst>
          </p:nvPr>
        </p:nvGraphicFramePr>
        <p:xfrm>
          <a:off x="187990" y="1676400"/>
          <a:ext cx="583181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855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1" y="1134018"/>
            <a:ext cx="88392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حالات ترك الخدمة في </a:t>
            </a:r>
            <a:r>
              <a:rPr lang="ar-AE" b="1" u="sng" dirty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الجهات </a:t>
            </a:r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الاتحادية </a:t>
            </a:r>
            <a:r>
              <a:rPr lang="ar-AE" b="1" u="sng" dirty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المشغلة لنظام </a:t>
            </a:r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«بياناتي» الربع الثالث 2016 حسب العمر ومدة الخدمة</a:t>
            </a:r>
            <a:endParaRPr lang="ar-AE" b="1" u="sng" dirty="0">
              <a:solidFill>
                <a:schemeClr val="accent1">
                  <a:lumMod val="50000"/>
                </a:schemeClr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652444"/>
              </p:ext>
            </p:extLst>
          </p:nvPr>
        </p:nvGraphicFramePr>
        <p:xfrm>
          <a:off x="180975" y="1562101"/>
          <a:ext cx="8743950" cy="4152902"/>
        </p:xfrm>
        <a:graphic>
          <a:graphicData uri="http://schemas.openxmlformats.org/drawingml/2006/table">
            <a:tbl>
              <a:tblPr rtl="1">
                <a:tableStyleId>{284E427A-3D55-4303-BF80-6455036E1DE7}</a:tableStyleId>
              </a:tblPr>
              <a:tblGrid>
                <a:gridCol w="269657"/>
                <a:gridCol w="981797"/>
                <a:gridCol w="846149"/>
                <a:gridCol w="516123"/>
                <a:gridCol w="681136"/>
                <a:gridCol w="681136"/>
                <a:gridCol w="681136"/>
                <a:gridCol w="681136"/>
                <a:gridCol w="681136"/>
                <a:gridCol w="681136"/>
                <a:gridCol w="681136"/>
                <a:gridCol w="808957"/>
                <a:gridCol w="553315"/>
              </a:tblGrid>
              <a:tr h="373289">
                <a:tc rowSpan="2" gridSpan="2">
                  <a:txBody>
                    <a:bodyPr/>
                    <a:lstStyle/>
                    <a:p>
                      <a:pPr algn="ctr" rtl="1" fontAlgn="ctr"/>
                      <a:r>
                        <a:rPr lang="ar-AE" sz="1500" b="1" u="sng" strike="noStrike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الربع الثالث</a:t>
                      </a:r>
                      <a:r>
                        <a:rPr lang="ar-AE" sz="1500" b="1" u="sng" strike="noStrike" baseline="0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500" b="1" u="sng" strike="noStrike" dirty="0" smtClean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2016</a:t>
                      </a:r>
                      <a:endParaRPr lang="ar-AE" sz="1500" b="1" i="0" u="sng" strike="noStrike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61" marR="7261" marT="7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rtl="1" fontAlgn="ctr"/>
                      <a:r>
                        <a:rPr lang="ar-AE" sz="15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مدة الخدمة</a:t>
                      </a:r>
                      <a:endParaRPr lang="ar-AE" sz="15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61" marR="7261" marT="7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957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500" b="1" u="none" strike="noStrike" dirty="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أقل من سنة</a:t>
                      </a:r>
                      <a:endParaRPr lang="ar-AE" sz="1500" b="1" i="0" u="none" strike="noStrike" dirty="0">
                        <a:solidFill>
                          <a:schemeClr val="bg2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61" marR="7261" marT="7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500" b="1" u="none" strike="noStrike" dirty="0" smtClean="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500" b="1" u="none" strike="noStrike" dirty="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 إلى 4</a:t>
                      </a:r>
                      <a:endParaRPr lang="ar-AE" sz="1500" b="1" i="0" u="none" strike="noStrike" dirty="0">
                        <a:solidFill>
                          <a:schemeClr val="bg2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61" marR="7261" marT="7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500" b="1" u="none" strike="noStrike" dirty="0" smtClean="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 </a:t>
                      </a:r>
                      <a:r>
                        <a:rPr lang="ar-AE" sz="1500" b="1" u="none" strike="noStrike" dirty="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إلى 9</a:t>
                      </a:r>
                      <a:endParaRPr lang="ar-AE" sz="1500" b="1" i="0" u="none" strike="noStrike" dirty="0">
                        <a:solidFill>
                          <a:schemeClr val="bg2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61" marR="7261" marT="7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500" b="1" u="none" strike="noStrike" dirty="0" smtClean="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 </a:t>
                      </a:r>
                      <a:r>
                        <a:rPr lang="ar-AE" sz="1500" b="1" u="none" strike="noStrike" dirty="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إلى 14</a:t>
                      </a:r>
                      <a:endParaRPr lang="ar-AE" sz="1500" b="1" i="0" u="none" strike="noStrike" dirty="0">
                        <a:solidFill>
                          <a:schemeClr val="bg2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61" marR="7261" marT="7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500" b="1" u="none" strike="noStrike" dirty="0" smtClean="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15 </a:t>
                      </a:r>
                      <a:r>
                        <a:rPr lang="ar-AE" sz="1500" b="1" u="none" strike="noStrike" dirty="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إلى 19</a:t>
                      </a:r>
                      <a:endParaRPr lang="ar-AE" sz="1500" b="1" i="0" u="none" strike="noStrike" dirty="0">
                        <a:solidFill>
                          <a:schemeClr val="bg2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61" marR="7261" marT="7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500" b="1" u="none" strike="noStrike" dirty="0" smtClean="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 </a:t>
                      </a:r>
                      <a:r>
                        <a:rPr lang="ar-AE" sz="1500" b="1" u="none" strike="noStrike" dirty="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إلى 24</a:t>
                      </a:r>
                      <a:endParaRPr lang="ar-AE" sz="1500" b="1" i="0" u="none" strike="noStrike" dirty="0">
                        <a:solidFill>
                          <a:schemeClr val="bg2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61" marR="7261" marT="7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500" b="1" u="none" strike="noStrike" dirty="0" smtClean="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25 </a:t>
                      </a:r>
                      <a:r>
                        <a:rPr lang="ar-AE" sz="1500" b="1" u="none" strike="noStrike" dirty="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إلى 29</a:t>
                      </a:r>
                      <a:endParaRPr lang="ar-AE" sz="1500" b="1" i="0" u="none" strike="noStrike" dirty="0">
                        <a:solidFill>
                          <a:schemeClr val="bg2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61" marR="7261" marT="7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500" b="1" u="none" strike="noStrike" dirty="0" smtClean="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30 </a:t>
                      </a:r>
                      <a:r>
                        <a:rPr lang="ar-AE" sz="1500" b="1" u="none" strike="noStrike" dirty="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إلى 34</a:t>
                      </a:r>
                      <a:endParaRPr lang="ar-AE" sz="1500" b="1" i="0" u="none" strike="noStrike" dirty="0">
                        <a:solidFill>
                          <a:schemeClr val="bg2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61" marR="7261" marT="7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500" b="1" u="none" strike="noStrike" dirty="0" smtClean="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35 </a:t>
                      </a:r>
                      <a:r>
                        <a:rPr lang="ar-AE" sz="1500" b="1" u="none" strike="noStrike" dirty="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إلى 39</a:t>
                      </a:r>
                      <a:endParaRPr lang="ar-AE" sz="1500" b="1" i="0" u="none" strike="noStrike" dirty="0">
                        <a:solidFill>
                          <a:schemeClr val="bg2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61" marR="7261" marT="7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500" b="1" u="none" strike="noStrike" dirty="0" smtClean="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40 فما فوق</a:t>
                      </a:r>
                      <a:endParaRPr lang="ar-AE" sz="1500" b="1" i="0" u="none" strike="noStrike" dirty="0">
                        <a:solidFill>
                          <a:schemeClr val="bg2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61" marR="7261" marT="7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500" b="1" u="none" strike="noStrike" dirty="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</a:t>
                      </a:r>
                      <a:endParaRPr lang="ar-AE" sz="1500" b="1" i="0" u="none" strike="noStrike" dirty="0">
                        <a:solidFill>
                          <a:schemeClr val="bg2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61" marR="7261" marT="7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19957">
                <a:tc rowSpan="8">
                  <a:txBody>
                    <a:bodyPr/>
                    <a:lstStyle/>
                    <a:p>
                      <a:pPr algn="ctr" rtl="1" fontAlgn="ctr"/>
                      <a:r>
                        <a:rPr lang="ar-AE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500" b="1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20 إلى 29</a:t>
                      </a:r>
                      <a:endParaRPr lang="ar-AE" sz="15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61" marR="7261" marT="7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 dirty="0">
                          <a:effectLst/>
                          <a:latin typeface="+mj-lt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99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500" b="1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30 إلى 39</a:t>
                      </a:r>
                      <a:endParaRPr lang="ar-AE" sz="15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61" marR="7261" marT="7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 dirty="0">
                          <a:effectLst/>
                          <a:latin typeface="+mj-lt"/>
                        </a:rPr>
                        <a:t>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99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500" b="1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40 إلى 49</a:t>
                      </a:r>
                      <a:endParaRPr lang="ar-AE" sz="15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61" marR="7261" marT="7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 dirty="0">
                          <a:effectLst/>
                          <a:latin typeface="+mj-lt"/>
                        </a:rPr>
                        <a:t>276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99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500" b="1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50 إلى 59</a:t>
                      </a:r>
                      <a:endParaRPr lang="ar-AE" sz="15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61" marR="7261" marT="7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 dirty="0">
                          <a:effectLst/>
                          <a:latin typeface="+mj-lt"/>
                        </a:rPr>
                        <a:t>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99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500" b="1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60 إلى 69</a:t>
                      </a:r>
                      <a:endParaRPr lang="ar-AE" sz="15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61" marR="7261" marT="7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 dirty="0">
                          <a:effectLst/>
                          <a:latin typeface="+mj-lt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99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500" b="1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أكبر من 70</a:t>
                      </a:r>
                      <a:endParaRPr lang="ar-AE" sz="15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61" marR="7261" marT="7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 dirty="0"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99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500" b="1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غير مسجل</a:t>
                      </a:r>
                      <a:endParaRPr lang="ar-AE" sz="15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61" marR="7261" marT="7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0" i="0" u="none" strike="noStrike" dirty="0"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99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500" b="1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</a:t>
                      </a:r>
                      <a:endParaRPr lang="ar-AE" sz="15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61" marR="7261" marT="72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j-lt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j-lt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j-lt"/>
                        </a:rPr>
                        <a:t>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j-lt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j-lt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j-lt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j-lt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j-lt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j-lt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j-lt"/>
                        </a:rPr>
                        <a:t>1,101</a:t>
                      </a:r>
                      <a:endParaRPr lang="en-US" sz="15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56713" y="5912488"/>
            <a:ext cx="8830574" cy="640712"/>
            <a:chOff x="8624" y="59126"/>
            <a:chExt cx="8830574" cy="640712"/>
          </a:xfrm>
          <a:scene3d>
            <a:camera prst="orthographicFront"/>
            <a:lightRig rig="flat" dir="t"/>
          </a:scene3d>
        </p:grpSpPr>
        <p:sp>
          <p:nvSpPr>
            <p:cNvPr id="9" name="Rounded Rectangle 8"/>
            <p:cNvSpPr/>
            <p:nvPr/>
          </p:nvSpPr>
          <p:spPr>
            <a:xfrm>
              <a:off x="8624" y="59126"/>
              <a:ext cx="8830574" cy="640712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39901" y="90403"/>
              <a:ext cx="8768020" cy="57815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5720" tIns="22860" rIns="45720" bIns="22860" numCol="1" spcCol="1270" anchor="ctr" anchorCtr="0">
              <a:noAutofit/>
            </a:bodyPr>
            <a:lstStyle/>
            <a:p>
              <a:pPr lvl="0" algn="ctr" defTabSz="533400" rtl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ar-AE" sz="1200" b="1" kern="1200" dirty="0" smtClean="0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ea typeface="Tahoma" pitchFamily="34" charset="0"/>
                  <a:cs typeface="Sakkal Majalla" panose="02000000000000000000" pitchFamily="2" charset="-78"/>
                </a:rPr>
                <a:t>البيانات تشمل جميع الموظفين في الوزارات والجهات الاتحادية المستقلة المشغلة لنظام بياناتي بما فيها الكادر العام بالإضافة إلى الكادر القضائي في وزارة العدل والكادر الدبلوماسي في وزارة الخارجية والتعاون الدولي</a:t>
              </a:r>
              <a:r>
                <a:rPr lang="en-US" sz="1200" b="1" kern="1200" dirty="0" smtClean="0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ea typeface="Tahoma" pitchFamily="34" charset="0"/>
                  <a:cs typeface="Sakkal Majalla" panose="02000000000000000000" pitchFamily="2" charset="-78"/>
                </a:rPr>
                <a:t> </a:t>
              </a:r>
              <a:r>
                <a:rPr lang="ar-AE" sz="1200" b="1" kern="1200" dirty="0" smtClean="0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ea typeface="Tahoma" pitchFamily="34" charset="0"/>
                  <a:cs typeface="Sakkal Majalla" panose="02000000000000000000" pitchFamily="2" charset="-78"/>
                </a:rPr>
                <a:t>والعاملين المحليين في البعثات الدبلوماسية والكادر المدني </a:t>
              </a:r>
              <a:r>
                <a:rPr lang="ar-AE" sz="1200" b="1" kern="1200" dirty="0" smtClean="0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ea typeface="Tahoma" pitchFamily="34" charset="0"/>
                  <a:cs typeface="Sakkal Majalla" panose="02000000000000000000" pitchFamily="2" charset="-78"/>
                </a:rPr>
                <a:t>وموظفي </a:t>
              </a:r>
              <a:r>
                <a:rPr lang="ar-AE" sz="1200" b="1" kern="1200" dirty="0" smtClean="0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ea typeface="Tahoma" pitchFamily="34" charset="0"/>
                  <a:cs typeface="Sakkal Majalla" panose="02000000000000000000" pitchFamily="2" charset="-78"/>
                </a:rPr>
                <a:t>الدعم والوقف في الهيئة العامة للشؤون الإسلامية والأوقاف، كما تشمل المعينين على بند الخبراء والمستشارين في بعض الجهات وليس الكل</a:t>
              </a:r>
              <a:endParaRPr lang="en-US" sz="1200" b="1" kern="1200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ea typeface="Tahoma" pitchFamily="34" charset="0"/>
                <a:cs typeface="Sakkal Majalla" panose="020000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102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1" y="1134018"/>
            <a:ext cx="88392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ar-AE" b="1" u="sng" dirty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الترقيات التي تمت في الجهات </a:t>
            </a:r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الاتحادية </a:t>
            </a:r>
            <a:r>
              <a:rPr lang="ar-AE" b="1" u="sng" dirty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المشغلة لنظام «</a:t>
            </a:r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بياناتي</a:t>
            </a:r>
            <a:r>
              <a:rPr lang="ar-AE" b="1" u="sng" dirty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» </a:t>
            </a:r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الربع الثالث 2016</a:t>
            </a:r>
            <a:endParaRPr lang="ar-AE" b="1" u="sng" dirty="0">
              <a:solidFill>
                <a:schemeClr val="accent1">
                  <a:lumMod val="50000"/>
                </a:schemeClr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38880"/>
              </p:ext>
            </p:extLst>
          </p:nvPr>
        </p:nvGraphicFramePr>
        <p:xfrm>
          <a:off x="4477070" y="1828799"/>
          <a:ext cx="4514531" cy="3638974"/>
        </p:xfrm>
        <a:graphic>
          <a:graphicData uri="http://schemas.openxmlformats.org/drawingml/2006/table">
            <a:tbl>
              <a:tblPr rtl="1"/>
              <a:tblGrid>
                <a:gridCol w="1276032"/>
                <a:gridCol w="610694"/>
                <a:gridCol w="584488"/>
                <a:gridCol w="622817"/>
                <a:gridCol w="625212"/>
                <a:gridCol w="795288"/>
              </a:tblGrid>
              <a:tr h="535727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ar-AE" sz="14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الربع</a:t>
                      </a:r>
                      <a:r>
                        <a:rPr lang="ar-AE" sz="1400" b="1" i="0" u="none" strike="noStrike" baseline="0" dirty="0" smtClean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 الثالث </a:t>
                      </a:r>
                    </a:p>
                    <a:p>
                      <a:pPr algn="ctr" rtl="1" fontAlgn="ctr"/>
                      <a:r>
                        <a:rPr lang="ar-AE" sz="14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لسنة 2016</a:t>
                      </a:r>
                      <a:endParaRPr lang="ar-AE" sz="14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AE" sz="14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مواطن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AE" sz="14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غير مواطن</a:t>
                      </a:r>
                      <a:endParaRPr lang="ar-AE" sz="14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ar-AE" sz="14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مجموع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</a:tr>
              <a:tr h="4414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أنثى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ذكر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أنثى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ذكر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0687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ترقية </a:t>
                      </a:r>
                      <a:r>
                        <a:rPr lang="ar-AE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استثنائية</a:t>
                      </a:r>
                    </a:p>
                    <a:p>
                      <a:pPr algn="ctr" rtl="1" fontAlgn="b"/>
                      <a:r>
                        <a:rPr lang="ar-AE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(درجتين)</a:t>
                      </a:r>
                      <a:endParaRPr lang="ar-A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35727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ترقية درجة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35727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ترقية مالية استثنائية</a:t>
                      </a:r>
                      <a:endParaRPr lang="ar-A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35727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ترقية مالية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13900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800" b="1" i="0" u="none" strike="noStrike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مجموع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j-lt"/>
                        </a:rPr>
                        <a:t>309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j-lt"/>
                        </a:rPr>
                        <a:t>608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j-lt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j-lt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j-lt"/>
                        </a:rPr>
                        <a:t>1,032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56713" y="5912488"/>
            <a:ext cx="8830574" cy="640712"/>
            <a:chOff x="8624" y="59126"/>
            <a:chExt cx="8830574" cy="640712"/>
          </a:xfrm>
          <a:scene3d>
            <a:camera prst="orthographicFront"/>
            <a:lightRig rig="flat" dir="t"/>
          </a:scene3d>
        </p:grpSpPr>
        <p:sp>
          <p:nvSpPr>
            <p:cNvPr id="10" name="Rounded Rectangle 9"/>
            <p:cNvSpPr/>
            <p:nvPr/>
          </p:nvSpPr>
          <p:spPr>
            <a:xfrm>
              <a:off x="8624" y="59126"/>
              <a:ext cx="8830574" cy="640712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39901" y="90403"/>
              <a:ext cx="8768020" cy="57815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5720" tIns="22860" rIns="45720" bIns="22860" numCol="1" spcCol="1270" anchor="ctr" anchorCtr="0">
              <a:noAutofit/>
            </a:bodyPr>
            <a:lstStyle/>
            <a:p>
              <a:pPr lvl="0" algn="ctr" defTabSz="533400" rtl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ar-AE" sz="1200" b="1" kern="1200" dirty="0" smtClean="0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ea typeface="Tahoma" pitchFamily="34" charset="0"/>
                  <a:cs typeface="Sakkal Majalla" panose="02000000000000000000" pitchFamily="2" charset="-78"/>
                </a:rPr>
                <a:t>البيانات تشمل جميع الموظفين في الوزارات والجهات الاتحادية المستقلة المشغلة لنظام بياناتي بما فيها الكادر العام بالإضافة إلى الكادر القضائي في وزارة العدل والكادر الدبلوماسي في وزارة الخارجية والتعاون الدولي</a:t>
              </a:r>
              <a:r>
                <a:rPr lang="en-US" sz="1200" b="1" kern="1200" dirty="0" smtClean="0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ea typeface="Tahoma" pitchFamily="34" charset="0"/>
                  <a:cs typeface="Sakkal Majalla" panose="02000000000000000000" pitchFamily="2" charset="-78"/>
                </a:rPr>
                <a:t> </a:t>
              </a:r>
              <a:r>
                <a:rPr lang="ar-AE" sz="1200" b="1" kern="1200" dirty="0" smtClean="0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ea typeface="Tahoma" pitchFamily="34" charset="0"/>
                  <a:cs typeface="Sakkal Majalla" panose="02000000000000000000" pitchFamily="2" charset="-78"/>
                </a:rPr>
                <a:t>والعاملين المحليين في البعثات الدبلوماسية والكادر المدني </a:t>
              </a:r>
              <a:r>
                <a:rPr lang="ar-AE" sz="1200" b="1" kern="1200" dirty="0" smtClean="0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ea typeface="Tahoma" pitchFamily="34" charset="0"/>
                  <a:cs typeface="Sakkal Majalla" panose="02000000000000000000" pitchFamily="2" charset="-78"/>
                </a:rPr>
                <a:t>وموظفي </a:t>
              </a:r>
              <a:r>
                <a:rPr lang="ar-AE" sz="1200" b="1" kern="1200" dirty="0" smtClean="0">
                  <a:solidFill>
                    <a:schemeClr val="accent1">
                      <a:lumMod val="50000"/>
                    </a:schemeClr>
                  </a:solidFill>
                  <a:latin typeface="Sakkal Majalla" panose="02000000000000000000" pitchFamily="2" charset="-78"/>
                  <a:ea typeface="Tahoma" pitchFamily="34" charset="0"/>
                  <a:cs typeface="Sakkal Majalla" panose="02000000000000000000" pitchFamily="2" charset="-78"/>
                </a:rPr>
                <a:t>الدعم والوقف في الهيئة العامة للشؤون الإسلامية والأوقاف، كما تشمل المعينين على بند الخبراء والمستشارين في بعض الجهات وليس الكل</a:t>
              </a:r>
              <a:endParaRPr lang="en-US" sz="1200" b="1" kern="1200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ea typeface="Tahoma" pitchFamily="34" charset="0"/>
                <a:cs typeface="Sakkal Majalla" panose="02000000000000000000" pitchFamily="2" charset="-78"/>
              </a:endParaRPr>
            </a:p>
          </p:txBody>
        </p:sp>
      </p:grp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5665939"/>
              </p:ext>
            </p:extLst>
          </p:nvPr>
        </p:nvGraphicFramePr>
        <p:xfrm>
          <a:off x="228600" y="1905000"/>
          <a:ext cx="4114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5703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7396747"/>
              </p:ext>
            </p:extLst>
          </p:nvPr>
        </p:nvGraphicFramePr>
        <p:xfrm>
          <a:off x="228600" y="5791200"/>
          <a:ext cx="8686800" cy="68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2626593" y="2895600"/>
            <a:ext cx="3890809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600" b="1" dirty="0">
                <a:solidFill>
                  <a:srgbClr val="A47D00"/>
                </a:solidFill>
                <a:latin typeface="Sakkal Majalla" pitchFamily="2" charset="-78"/>
                <a:cs typeface="Sakkal Majalla" pitchFamily="2" charset="-78"/>
              </a:rPr>
              <a:t>إحصائيات الجهات </a:t>
            </a:r>
            <a:r>
              <a:rPr lang="ar-AE" sz="2600" b="1" dirty="0" smtClean="0">
                <a:solidFill>
                  <a:srgbClr val="A47D00"/>
                </a:solidFill>
                <a:latin typeface="Sakkal Majalla" pitchFamily="2" charset="-78"/>
                <a:cs typeface="Sakkal Majalla" pitchFamily="2" charset="-78"/>
              </a:rPr>
              <a:t>الاتحادية المستقلة</a:t>
            </a:r>
          </a:p>
          <a:p>
            <a:pPr algn="ctr"/>
            <a:r>
              <a:rPr lang="ar-AE" sz="2600" b="1" dirty="0" smtClean="0">
                <a:solidFill>
                  <a:srgbClr val="A47D00"/>
                </a:solidFill>
                <a:latin typeface="Sakkal Majalla" pitchFamily="2" charset="-78"/>
                <a:cs typeface="Sakkal Majalla" pitchFamily="2" charset="-78"/>
              </a:rPr>
              <a:t>الربع الثالث 2016</a:t>
            </a:r>
            <a:endParaRPr lang="ar-AE" sz="2600" b="1" dirty="0">
              <a:solidFill>
                <a:srgbClr val="A47D00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424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1" y="1134018"/>
            <a:ext cx="88392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إجمالي أعداد الموظفين في الجهات الاتحادية المستقلة الربع الثالث2016 - حسب الجنس</a:t>
            </a:r>
            <a:endParaRPr lang="ar-AE" b="1" u="sng" dirty="0" smtClean="0">
              <a:solidFill>
                <a:schemeClr val="accent1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568153"/>
              </p:ext>
            </p:extLst>
          </p:nvPr>
        </p:nvGraphicFramePr>
        <p:xfrm>
          <a:off x="457200" y="1676400"/>
          <a:ext cx="8305800" cy="1226820"/>
        </p:xfrm>
        <a:graphic>
          <a:graphicData uri="http://schemas.openxmlformats.org/drawingml/2006/table">
            <a:tbl>
              <a:tblPr rtl="1"/>
              <a:tblGrid>
                <a:gridCol w="4445167"/>
                <a:gridCol w="3860633"/>
              </a:tblGrid>
              <a:tr h="257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800" b="1" i="0" u="none" strike="noStrike" baseline="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الربع الثالث2016</a:t>
                      </a:r>
                      <a:endParaRPr lang="ar-AE" sz="18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8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أنثى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10,521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ذكر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27,166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2000" b="1" i="0" u="none" strike="noStrike" dirty="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j-lt"/>
                        </a:rPr>
                        <a:t>37,687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734225"/>
              </p:ext>
            </p:extLst>
          </p:nvPr>
        </p:nvGraphicFramePr>
        <p:xfrm>
          <a:off x="161925" y="6004560"/>
          <a:ext cx="8753475" cy="5486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753475"/>
              </a:tblGrid>
              <a:tr h="228600">
                <a:tc>
                  <a:txBody>
                    <a:bodyPr/>
                    <a:lstStyle/>
                    <a:p>
                      <a:pPr lvl="0" algn="ctr" rtl="1"/>
                      <a:r>
                        <a:rPr lang="ar-AE" sz="12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البيانات تشمل الموظفين في الجهات المستقلة التي يتم سحب بياناتها بشكل ربع سنوي من خلال الربط مع نظام «بياناتي» وعددها 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19</a:t>
                      </a:r>
                      <a:r>
                        <a:rPr lang="ar-AE" sz="12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جهة مستقلة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Tahoma" pitchFamily="34" charset="0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أعداد العاملين في الوظائف الحرفية والمعاونة في مواصلات الإمارات ومؤسسة الإمارات العامة للبترول يبلغ عددهم </a:t>
                      </a:r>
                      <a:r>
                        <a:rPr lang="en-US" sz="1200" b="1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14,996</a:t>
                      </a:r>
                      <a:r>
                        <a:rPr lang="ar-SA" sz="1200" b="1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موظف</a:t>
                      </a:r>
                      <a:endParaRPr lang="en-US" sz="1200" b="1" dirty="0">
                        <a:latin typeface="Sakkal Majalla" panose="02000000000000000000" pitchFamily="2" charset="-78"/>
                        <a:ea typeface="Tahoma" pitchFamily="34" charset="0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1921026"/>
              </p:ext>
            </p:extLst>
          </p:nvPr>
        </p:nvGraphicFramePr>
        <p:xfrm>
          <a:off x="152401" y="2895600"/>
          <a:ext cx="8686799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964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1" y="1134018"/>
            <a:ext cx="88392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إجمالي أعداد الموظفين في الجهات الاتحادية المستقلة الربع الثالث 2016 - حسب الحالة الاجتماعية</a:t>
            </a:r>
            <a:endParaRPr lang="ar-AE" b="1" u="sng" dirty="0" smtClean="0">
              <a:solidFill>
                <a:schemeClr val="accent1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145093"/>
              </p:ext>
            </p:extLst>
          </p:nvPr>
        </p:nvGraphicFramePr>
        <p:xfrm>
          <a:off x="152398" y="1556385"/>
          <a:ext cx="8829678" cy="1110615"/>
        </p:xfrm>
        <a:graphic>
          <a:graphicData uri="http://schemas.openxmlformats.org/drawingml/2006/table">
            <a:tbl>
              <a:tblPr rtl="1">
                <a:tableStyleId>{C4B1156A-380E-4F78-BDF5-A606A8083BF9}</a:tableStyleId>
              </a:tblPr>
              <a:tblGrid>
                <a:gridCol w="1471613"/>
                <a:gridCol w="1471613"/>
                <a:gridCol w="1471613"/>
                <a:gridCol w="1471613"/>
                <a:gridCol w="1471613"/>
                <a:gridCol w="1471613"/>
              </a:tblGrid>
              <a:tr h="28575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الربع الثالث </a:t>
                      </a:r>
                      <a:r>
                        <a:rPr lang="ar-AE" sz="1600" b="1" i="0" u="none" strike="noStrike" baseline="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2016</a:t>
                      </a:r>
                      <a:endParaRPr lang="ar-AE" sz="1600" b="1" i="0" u="none" strike="noStrike" dirty="0" smtClean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600" b="1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متزوج</a:t>
                      </a:r>
                      <a:endParaRPr lang="ar-AE" sz="16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600" b="1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اعزب</a:t>
                      </a:r>
                      <a:endParaRPr lang="ar-AE" sz="16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600" b="1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مطلق</a:t>
                      </a:r>
                      <a:endParaRPr lang="ar-AE" sz="16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600" b="1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أرمل</a:t>
                      </a:r>
                      <a:endParaRPr lang="ar-AE" sz="16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600" b="1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</a:t>
                      </a:r>
                      <a:endParaRPr lang="ar-AE" sz="16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600" u="none" strike="noStrike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أنثى</a:t>
                      </a:r>
                      <a:endParaRPr lang="ar-AE" sz="1600" b="0" i="0" u="none" strike="noStrike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5,629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effectLst/>
                          <a:latin typeface="+mj-lt"/>
                        </a:rPr>
                        <a:t>4,490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324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10,521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600" u="none" strike="noStrike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ذكر</a:t>
                      </a:r>
                      <a:endParaRPr lang="ar-AE" sz="1600" b="0" i="0" u="none" strike="noStrike" dirty="0"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20,146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6,930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+mj-lt"/>
                        </a:rPr>
                        <a:t>27,166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600" b="1" u="none" strike="noStrike" dirty="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</a:t>
                      </a:r>
                      <a:endParaRPr lang="ar-AE" sz="1600" b="1" i="0" u="none" strike="noStrike" dirty="0">
                        <a:solidFill>
                          <a:schemeClr val="bg2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25,775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11,420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404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chemeClr val="bg2"/>
                          </a:solidFill>
                          <a:effectLst/>
                          <a:latin typeface="+mj-lt"/>
                        </a:rPr>
                        <a:t>37,687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633644"/>
              </p:ext>
            </p:extLst>
          </p:nvPr>
        </p:nvGraphicFramePr>
        <p:xfrm>
          <a:off x="161925" y="6004560"/>
          <a:ext cx="8753475" cy="5486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753475"/>
              </a:tblGrid>
              <a:tr h="228600">
                <a:tc>
                  <a:txBody>
                    <a:bodyPr/>
                    <a:lstStyle/>
                    <a:p>
                      <a:pPr lvl="0" algn="ctr" rtl="1"/>
                      <a:r>
                        <a:rPr lang="ar-AE" sz="12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البيانات تشمل الموظفين في الجهات المستقلة التي يتم سحب بياناتها بشكل ربع سنوي من خلال الربط مع نظام «بياناتي» وعددها 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19</a:t>
                      </a:r>
                      <a:r>
                        <a:rPr lang="ar-AE" sz="12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جهة مستقلة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Tahoma" pitchFamily="34" charset="0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أعداد العاملين في الوظائف الحرفية والمعاونة في مواصلات الإمارات ومؤسسة الإمارات العامة للبترول يبلغ عددهم </a:t>
                      </a:r>
                      <a:r>
                        <a:rPr lang="en-US" sz="1200" b="1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14,996</a:t>
                      </a:r>
                      <a:r>
                        <a:rPr lang="ar-SA" sz="1200" b="1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موظف</a:t>
                      </a:r>
                      <a:endParaRPr lang="en-US" sz="1200" b="1" dirty="0">
                        <a:latin typeface="Sakkal Majalla" panose="02000000000000000000" pitchFamily="2" charset="-78"/>
                        <a:ea typeface="Tahoma" pitchFamily="34" charset="0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3985364"/>
              </p:ext>
            </p:extLst>
          </p:nvPr>
        </p:nvGraphicFramePr>
        <p:xfrm>
          <a:off x="152401" y="2590800"/>
          <a:ext cx="8610599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360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2747" y="1002268"/>
            <a:ext cx="88392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أعداد </a:t>
            </a:r>
            <a:r>
              <a:rPr lang="ar-AE" b="1" u="sng" dirty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الموظفين في الجهات المستقلة </a:t>
            </a:r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الربع الثالث 2016– حسب الجهة</a:t>
            </a:r>
            <a:endParaRPr lang="ar-AE" b="1" u="sng" dirty="0">
              <a:solidFill>
                <a:schemeClr val="accent1">
                  <a:lumMod val="50000"/>
                </a:schemeClr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751455"/>
              </p:ext>
            </p:extLst>
          </p:nvPr>
        </p:nvGraphicFramePr>
        <p:xfrm>
          <a:off x="174171" y="1274938"/>
          <a:ext cx="8741229" cy="4343509"/>
        </p:xfrm>
        <a:graphic>
          <a:graphicData uri="http://schemas.openxmlformats.org/drawingml/2006/table">
            <a:tbl>
              <a:tblPr rtl="1"/>
              <a:tblGrid>
                <a:gridCol w="1081095"/>
                <a:gridCol w="4538655"/>
                <a:gridCol w="1129985"/>
                <a:gridCol w="995747"/>
                <a:gridCol w="995747"/>
              </a:tblGrid>
              <a:tr h="221707"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4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#</a:t>
                      </a:r>
                    </a:p>
                  </a:txBody>
                  <a:tcPr marL="8259" marR="8259" marT="8259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الجهات المستقلة حسب </a:t>
                      </a:r>
                      <a:r>
                        <a:rPr lang="ar-AE" sz="1400" b="1" i="0" u="none" strike="noStrike" kern="1200" dirty="0" smtClean="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الربع الثالث</a:t>
                      </a:r>
                      <a:r>
                        <a:rPr lang="ar-AE" sz="1400" b="1" i="0" u="none" strike="noStrike" kern="1200" baseline="0" dirty="0" smtClean="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2016</a:t>
                      </a:r>
                      <a:endParaRPr lang="ar-AE" sz="1400" b="1" i="0" u="none" strike="noStrike" kern="1200" dirty="0">
                        <a:solidFill>
                          <a:schemeClr val="bg2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8259" marR="8259" marT="8259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kern="120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أنثى</a:t>
                      </a:r>
                    </a:p>
                  </a:txBody>
                  <a:tcPr marL="8259" marR="8259" marT="8259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kern="120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ذكر</a:t>
                      </a:r>
                    </a:p>
                  </a:txBody>
                  <a:tcPr marL="8259" marR="8259" marT="8259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مجموع</a:t>
                      </a:r>
                    </a:p>
                  </a:txBody>
                  <a:tcPr marL="8259" marR="8259" marT="8259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497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</a:tr>
              <a:tr h="204368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259" marR="8259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r" defTabSz="914400" rtl="1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ar-A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مواصلات الإمارات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5,026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15,551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20,577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4368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259" marR="8259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r" defTabSz="914400" rtl="1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ar-A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جامعة الإمارات العربية المتحدة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1,217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1,679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2,896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4368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259" marR="8259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r" defTabSz="914400" rtl="1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ar-A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مؤسسة الإمارات العامة للبترول (امارات)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232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2,214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2,446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4368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259" marR="8259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r" defTabSz="914400" rtl="1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ar-A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الهيئة الاتحادية للكهرباء و الماء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725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1,681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2,406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4368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8259" marR="8259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r" defTabSz="914400" rtl="1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ar-A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مجموعة بريد الإمارات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421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1,929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2,350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4368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8259" marR="8259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r" defTabSz="914400" rtl="1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ar-A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كليات التقنية العليا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983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1,065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2,048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4368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8259" marR="8259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r" defTabSz="914400" rtl="1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ar-A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جامعة زايد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668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435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1,103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4368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8259" marR="8259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r" defTabSz="914400" rtl="1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ar-A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الهلال الأحمر الإماراتي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277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737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1,014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4368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8259" marR="8259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r" defTabSz="914400" rtl="1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ar-A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الهيئة العامة للطيران المدني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211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616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827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4368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8259" marR="8259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r" defTabSz="914400" rtl="1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ar-A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مصرف الإمارات العربية المتحدة المركزي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150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440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590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4368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8259" marR="8259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r" defTabSz="914400" rtl="1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ar-A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هيئة تنظيم الاتصالات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130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195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325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4368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8259" marR="8259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r" defTabSz="914400" rtl="1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ar-A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الأرشيف الوطني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153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134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287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4368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8259" marR="8259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r" defTabSz="914400" rtl="1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ar-A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الهيئة الاتحادية للرقابة النووية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127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209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4368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8259" marR="8259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r" defTabSz="914400" rtl="1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ar-A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هيئة الأوراق المالية والسلع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118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184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4368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8259" marR="8259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r" defTabSz="914400" rtl="1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ar-A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الهيئة العامة للمعاشات والتأمينات الاجتماعية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181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4368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8259" marR="8259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r" defTabSz="914400" rtl="1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ar-A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الاتحاد للقطارات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4368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8259" marR="8259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r" defTabSz="914400" rtl="1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ar-A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مصرف الإمارات للتنمية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4368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8259" marR="8259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r" defTabSz="914400" rtl="1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ar-A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جهاز الإمارات للاستثمار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04368"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8259" marR="8259" marT="82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r" defTabSz="914400" rtl="1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ar-A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اللجنة الوطنية للمؤتمرات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effectLst/>
                          <a:latin typeface="Cambria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effectLst/>
                          <a:latin typeface="Cambria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38810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</a:t>
                      </a:r>
                    </a:p>
                  </a:txBody>
                  <a:tcPr marL="8259" marR="8259" marT="8259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1" fontAlgn="b"/>
                      <a:endParaRPr lang="ar-AE" sz="1000" b="0" i="0" u="none" strike="noStrike" dirty="0">
                        <a:effectLst/>
                        <a:latin typeface="Segoe U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Cambria"/>
                        </a:rPr>
                        <a:t>10,521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chemeClr val="bg2"/>
                          </a:solidFill>
                          <a:effectLst/>
                          <a:latin typeface="Cambria"/>
                        </a:rPr>
                        <a:t>27,166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Cambria"/>
                        </a:rPr>
                        <a:t>37,687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614218"/>
              </p:ext>
            </p:extLst>
          </p:nvPr>
        </p:nvGraphicFramePr>
        <p:xfrm>
          <a:off x="155122" y="6096000"/>
          <a:ext cx="8753475" cy="5486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753475"/>
              </a:tblGrid>
              <a:tr h="236220">
                <a:tc>
                  <a:txBody>
                    <a:bodyPr/>
                    <a:lstStyle/>
                    <a:p>
                      <a:pPr lvl="0" algn="ctr" rtl="1"/>
                      <a:r>
                        <a:rPr lang="ar-AE" sz="12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البيانات تشمل الموظفين في الجهات المستقلة التي يتم سحب بياناتها بشكل ربع سنوي من خلال الربط مع نظام «بياناتي» وعددها 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19</a:t>
                      </a:r>
                      <a:r>
                        <a:rPr lang="ar-AE" sz="12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جهة مستقلة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Tahoma" pitchFamily="34" charset="0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3622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أعداد العاملين في الوظائف الحرفية والمعاونة في مواصلات الإمارات ومؤسسة الإمارات العامة للبترول يبلغ عددهم </a:t>
                      </a:r>
                      <a:r>
                        <a:rPr lang="en-US" sz="1200" b="1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14,996</a:t>
                      </a:r>
                      <a:r>
                        <a:rPr lang="ar-SA" sz="1200" b="1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موظف</a:t>
                      </a:r>
                      <a:endParaRPr lang="en-US" sz="1200" b="1" dirty="0">
                        <a:latin typeface="Sakkal Majalla" panose="02000000000000000000" pitchFamily="2" charset="-78"/>
                        <a:ea typeface="Tahoma" pitchFamily="34" charset="0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08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1" y="1134018"/>
            <a:ext cx="88392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ar-AE" b="1" u="sng" dirty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أعداد الموظفين في الجهات </a:t>
            </a:r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الاتحادية </a:t>
            </a:r>
            <a:r>
              <a:rPr lang="ar-AE" b="1" u="sng" dirty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المستقلة  </a:t>
            </a:r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الربع الثالث 2016 - حسب الفئة </a:t>
            </a:r>
            <a:r>
              <a:rPr lang="ar-AE" b="1" u="sng" dirty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العمرية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393287"/>
              </p:ext>
            </p:extLst>
          </p:nvPr>
        </p:nvGraphicFramePr>
        <p:xfrm>
          <a:off x="5264086" y="1674803"/>
          <a:ext cx="3638613" cy="4040197"/>
        </p:xfrm>
        <a:graphic>
          <a:graphicData uri="http://schemas.openxmlformats.org/drawingml/2006/table">
            <a:tbl>
              <a:tblPr rtl="1"/>
              <a:tblGrid>
                <a:gridCol w="1401702"/>
                <a:gridCol w="714375"/>
                <a:gridCol w="761268"/>
                <a:gridCol w="761268"/>
              </a:tblGrid>
              <a:tr h="396650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لسنة </a:t>
                      </a:r>
                      <a:r>
                        <a:rPr lang="ar-AE" sz="1400" b="0" i="0" u="none" strike="noStrike" baseline="0" dirty="0" smtClean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2016</a:t>
                      </a:r>
                      <a:endParaRPr lang="ar-AE" sz="1400" b="0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أنثى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ذكر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مجموع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</a:tr>
              <a:tr h="4271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ar-A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أقل من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271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ar-A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من 20 إلى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2,253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5,994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8,247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271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ar-A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من 30 إلى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4,454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9,311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13,765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271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ar-A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من 40 إلى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2,765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6,586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9,351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271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ar-A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من 50 إلى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906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4,236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5,142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271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ar-A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من 60 إلى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982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1,109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3938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ar-A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أكبر من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1403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ar-A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غير مسجل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27161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مجموع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Cambria"/>
                        </a:rPr>
                        <a:t>10,521</a:t>
                      </a:r>
                      <a:endParaRPr lang="en-US" sz="1600" b="1" i="0" u="none" strike="noStrike" dirty="0">
                        <a:solidFill>
                          <a:schemeClr val="bg2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smtClean="0">
                          <a:solidFill>
                            <a:schemeClr val="bg2"/>
                          </a:solidFill>
                          <a:effectLst/>
                          <a:latin typeface="Cambria"/>
                        </a:rPr>
                        <a:t>27,166</a:t>
                      </a:r>
                      <a:endParaRPr lang="en-US" sz="1600" b="1" i="0" u="none" strike="noStrike" dirty="0">
                        <a:solidFill>
                          <a:schemeClr val="bg2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Cambria"/>
                        </a:rPr>
                        <a:t>37,687</a:t>
                      </a:r>
                      <a:endParaRPr lang="en-US" sz="1600" b="1" i="0" u="none" strike="noStrike" dirty="0">
                        <a:solidFill>
                          <a:schemeClr val="bg2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621787"/>
              </p:ext>
            </p:extLst>
          </p:nvPr>
        </p:nvGraphicFramePr>
        <p:xfrm>
          <a:off x="161925" y="6004560"/>
          <a:ext cx="8753475" cy="5486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753475"/>
              </a:tblGrid>
              <a:tr h="228600">
                <a:tc>
                  <a:txBody>
                    <a:bodyPr/>
                    <a:lstStyle/>
                    <a:p>
                      <a:pPr lvl="0" algn="ctr" rtl="1"/>
                      <a:r>
                        <a:rPr lang="ar-AE" sz="12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البيانات تشمل الموظفين في الجهات المستقلة التي يتم سحب بياناتها بشكل ربع سنوي من خلال الربط مع نظام «بياناتي» وعددها 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19</a:t>
                      </a:r>
                      <a:r>
                        <a:rPr lang="ar-AE" sz="12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جهة مستقلة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Tahoma" pitchFamily="34" charset="0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أعداد العاملين في الوظائف الحرفية والمعاونة في مواصلات الإمارات ومؤسسة الإمارات العامة للبترول يبلغ عددهم </a:t>
                      </a:r>
                      <a:r>
                        <a:rPr lang="en-US" sz="1200" b="1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14,996</a:t>
                      </a:r>
                      <a:r>
                        <a:rPr lang="ar-SA" sz="1200" b="1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موظف</a:t>
                      </a:r>
                      <a:endParaRPr lang="en-US" sz="1200" b="1" dirty="0">
                        <a:latin typeface="Sakkal Majalla" panose="02000000000000000000" pitchFamily="2" charset="-78"/>
                        <a:ea typeface="Tahoma" pitchFamily="34" charset="0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7515965"/>
              </p:ext>
            </p:extLst>
          </p:nvPr>
        </p:nvGraphicFramePr>
        <p:xfrm>
          <a:off x="152401" y="1676400"/>
          <a:ext cx="4952999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318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1" y="1134018"/>
            <a:ext cx="88392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ar-AE" b="1" u="sng" dirty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أعداد الموظفين في الجهات </a:t>
            </a:r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الاتحادية </a:t>
            </a:r>
            <a:r>
              <a:rPr lang="ar-AE" b="1" u="sng" dirty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المستقلة </a:t>
            </a:r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الربع الثالث 2016 - حسب مدة </a:t>
            </a:r>
            <a:r>
              <a:rPr lang="ar-AE" b="1" u="sng" dirty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الخدمة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849886"/>
              </p:ext>
            </p:extLst>
          </p:nvPr>
        </p:nvGraphicFramePr>
        <p:xfrm>
          <a:off x="5324475" y="1504950"/>
          <a:ext cx="3590925" cy="4114798"/>
        </p:xfrm>
        <a:graphic>
          <a:graphicData uri="http://schemas.openxmlformats.org/drawingml/2006/table">
            <a:tbl>
              <a:tblPr rtl="1"/>
              <a:tblGrid>
                <a:gridCol w="1447800"/>
                <a:gridCol w="714375"/>
                <a:gridCol w="714375"/>
                <a:gridCol w="714375"/>
              </a:tblGrid>
              <a:tr h="449517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لسنة </a:t>
                      </a:r>
                      <a:r>
                        <a:rPr lang="ar-AE" sz="1400" b="1" i="0" u="none" strike="noStrike" baseline="0" dirty="0" smtClean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2016</a:t>
                      </a:r>
                      <a:endParaRPr lang="ar-AE" sz="1400" b="1" i="0" u="none" strike="noStrike" dirty="0">
                        <a:solidFill>
                          <a:schemeClr val="bg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أنثى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ذكر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مجموع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</a:tr>
              <a:tr h="326173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أقل من سنة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effectLst/>
                          <a:latin typeface="Cambria"/>
                        </a:rPr>
                        <a:t>1,575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effectLst/>
                          <a:latin typeface="Cambria"/>
                        </a:rPr>
                        <a:t>2,817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effectLst/>
                          <a:latin typeface="Cambria"/>
                        </a:rPr>
                        <a:t>4,392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26173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من 01 إلى 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effectLst/>
                          <a:latin typeface="Cambria"/>
                        </a:rPr>
                        <a:t>5,144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effectLst/>
                          <a:latin typeface="Cambria"/>
                        </a:rPr>
                        <a:t>12,701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effectLst/>
                          <a:latin typeface="Cambria"/>
                        </a:rPr>
                        <a:t>17,845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26173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من 05 إلى 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effectLst/>
                          <a:latin typeface="Cambria"/>
                        </a:rPr>
                        <a:t>2,509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effectLst/>
                          <a:latin typeface="Cambria"/>
                        </a:rPr>
                        <a:t>6,082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effectLst/>
                          <a:latin typeface="Cambria"/>
                        </a:rPr>
                        <a:t>8,591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26173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من 10 إلى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658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effectLst/>
                          <a:latin typeface="Cambria"/>
                        </a:rPr>
                        <a:t>2,184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effectLst/>
                          <a:latin typeface="Cambria"/>
                        </a:rPr>
                        <a:t>2,842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26173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من 15 إلى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439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effectLst/>
                          <a:latin typeface="Cambria"/>
                        </a:rPr>
                        <a:t>1,577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effectLst/>
                          <a:latin typeface="Cambria"/>
                        </a:rPr>
                        <a:t>2,016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26173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من 20 إلى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effectLst/>
                          <a:latin typeface="Cambria"/>
                        </a:rPr>
                        <a:t>861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effectLst/>
                          <a:latin typeface="Cambria"/>
                        </a:rPr>
                        <a:t>1,001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26173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من 25 إلى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effectLst/>
                          <a:latin typeface="Cambria"/>
                        </a:rPr>
                        <a:t>530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26173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من 30 إلى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284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effectLst/>
                          <a:latin typeface="Cambria"/>
                        </a:rPr>
                        <a:t>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26173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من 35 إلى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effectLst/>
                          <a:latin typeface="Cambria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26173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أكثر من 40 سنة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effectLst/>
                          <a:latin typeface="Cambria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03551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/>
                        </a:rPr>
                        <a:t>مجموع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chemeClr val="bg2"/>
                          </a:solidFill>
                          <a:effectLst/>
                          <a:latin typeface="Cambria"/>
                        </a:rPr>
                        <a:t>10,521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chemeClr val="bg2"/>
                          </a:solidFill>
                          <a:effectLst/>
                          <a:latin typeface="Cambria"/>
                        </a:rPr>
                        <a:t>27,166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chemeClr val="bg2"/>
                          </a:solidFill>
                          <a:effectLst/>
                          <a:latin typeface="Cambria"/>
                        </a:rPr>
                        <a:t>37,687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023714"/>
              </p:ext>
            </p:extLst>
          </p:nvPr>
        </p:nvGraphicFramePr>
        <p:xfrm>
          <a:off x="161925" y="6004560"/>
          <a:ext cx="8753475" cy="5486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753475"/>
              </a:tblGrid>
              <a:tr h="228600">
                <a:tc>
                  <a:txBody>
                    <a:bodyPr/>
                    <a:lstStyle/>
                    <a:p>
                      <a:pPr lvl="0" algn="ctr" rtl="1"/>
                      <a:r>
                        <a:rPr lang="ar-AE" sz="12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البيانات تشمل الموظفين في الجهات المستقلة التي يتم سحب بياناتها بشكل ربع سنوي من خلال الربط مع نظام «بياناتي» وعددها 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19</a:t>
                      </a:r>
                      <a:r>
                        <a:rPr lang="ar-AE" sz="12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جهة مستقلة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Tahoma" pitchFamily="34" charset="0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أعداد العاملين في الوظائف الحرفية والمعاونة في مواصلات الإمارات ومؤسسة الإمارات العامة للبترول يبلغ عددهم </a:t>
                      </a:r>
                      <a:r>
                        <a:rPr lang="en-US" sz="1200" b="1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14,996</a:t>
                      </a:r>
                      <a:r>
                        <a:rPr lang="ar-SA" sz="1200" b="1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موظف</a:t>
                      </a:r>
                      <a:endParaRPr lang="en-US" sz="1200" b="1" dirty="0">
                        <a:latin typeface="Sakkal Majalla" panose="02000000000000000000" pitchFamily="2" charset="-78"/>
                        <a:ea typeface="Tahoma" pitchFamily="34" charset="0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4792624"/>
              </p:ext>
            </p:extLst>
          </p:nvPr>
        </p:nvGraphicFramePr>
        <p:xfrm>
          <a:off x="152401" y="1318684"/>
          <a:ext cx="5105399" cy="4548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175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814042"/>
            <a:ext cx="1588898" cy="43088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200" b="1" u="sng" dirty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مصطلحات عامة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461026"/>
              </p:ext>
            </p:extLst>
          </p:nvPr>
        </p:nvGraphicFramePr>
        <p:xfrm>
          <a:off x="228600" y="1143000"/>
          <a:ext cx="8676000" cy="5468112"/>
        </p:xfrm>
        <a:graphic>
          <a:graphicData uri="http://schemas.openxmlformats.org/drawingml/2006/table">
            <a:tbl>
              <a:tblPr lastCol="1" bandRow="1">
                <a:tableStyleId>{21E4AEA4-8DFA-4A89-87EB-49C32662AFE0}</a:tableStyleId>
              </a:tblPr>
              <a:tblGrid>
                <a:gridCol w="7117889"/>
                <a:gridCol w="1558111"/>
              </a:tblGrid>
              <a:tr h="348235">
                <a:tc>
                  <a:txBody>
                    <a:bodyPr/>
                    <a:lstStyle/>
                    <a:p>
                      <a:pPr algn="r" rtl="1"/>
                      <a:r>
                        <a:rPr lang="ar-AE" sz="120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الوزارات والجهات الاتحادية المستقلة التي تستخدم</a:t>
                      </a:r>
                      <a:r>
                        <a:rPr lang="ar-AE" sz="1200" baseline="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 نظام «بياناتي» للموارد البشرية بدءاً من الترشيح والموافقات مروراً بالتعيين والرواتب وحتى نهاية الخدمة</a:t>
                      </a:r>
                      <a:endParaRPr lang="ar-AE" sz="1200" dirty="0" smtClean="0">
                        <a:latin typeface="Sakkal Majalla" panose="02000000000000000000" pitchFamily="2" charset="-78"/>
                        <a:ea typeface="Tahoma" pitchFamily="34" charset="0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الجهات الاتحادية المشغلة لنظام «بياناتي»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1A77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/>
                      <a:r>
                        <a:rPr lang="ar-AE" sz="120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الجهات الاتحادية المستقلة التي لها أنظمة خاصة بالموارد</a:t>
                      </a:r>
                      <a:r>
                        <a:rPr lang="ar-AE" sz="1200" baseline="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 البشرية وقامت بإنجاز الربط المباشر بين قواعد البيانات الخاصة بالموارد البشرية فيها مع نظام «بياناتي» في الهيئة الاتحادية للموارد البشرية الحكومية</a:t>
                      </a:r>
                      <a:endParaRPr lang="ar-AE" sz="1200" dirty="0" smtClean="0">
                        <a:latin typeface="Sakkal Majalla" panose="02000000000000000000" pitchFamily="2" charset="-78"/>
                        <a:ea typeface="Tahoma" pitchFamily="34" charset="0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الجهات الاتحادية التي لها ربط مباشر بنظام «بياناتي»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1A77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/>
                      <a:r>
                        <a:rPr lang="ar-AE" sz="120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الجهات الاتحادية المستقلة التي لها أنظمة خاصة بالموارد</a:t>
                      </a:r>
                      <a:r>
                        <a:rPr lang="ar-AE" sz="1200" baseline="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 البشرية ولم تقم بإنجاز الربط المباشر مع نظام «بياناتي» في الهيئة الاتحادية للموارد البشرية الحكومية حتى تاريخ إعداد النشرة</a:t>
                      </a:r>
                      <a:endParaRPr lang="ar-AE" sz="1200" dirty="0" smtClean="0">
                        <a:latin typeface="Sakkal Majalla" panose="02000000000000000000" pitchFamily="2" charset="-78"/>
                        <a:ea typeface="Tahoma" pitchFamily="34" charset="0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الجهات الاتحادية غير المرتبطة بنظام «بياناتي»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1A77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71450" indent="-171450" algn="r" rtl="1">
                        <a:buFont typeface="Arial" pitchFamily="34" charset="0"/>
                        <a:buChar char="•"/>
                      </a:pPr>
                      <a:r>
                        <a:rPr lang="ar-AE" sz="120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جميع الوظائف في الحكومة الاتحادية عدا الوظائف ضمن</a:t>
                      </a:r>
                      <a:r>
                        <a:rPr lang="ar-AE" sz="1200" baseline="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 الفئة الخدمية والمعاونة</a:t>
                      </a:r>
                      <a:endParaRPr lang="ar-AE" sz="1200" dirty="0" smtClean="0">
                        <a:latin typeface="Sakkal Majalla" panose="02000000000000000000" pitchFamily="2" charset="-78"/>
                        <a:ea typeface="Tahoma" pitchFamily="34" charset="0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الوظائف الأساسية:</a:t>
                      </a:r>
                    </a:p>
                  </a:txBody>
                  <a:tcPr anchor="ctr">
                    <a:solidFill>
                      <a:srgbClr val="B1A77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71450" indent="-171450" algn="r" rtl="1">
                        <a:buFont typeface="Arial" pitchFamily="34" charset="0"/>
                        <a:buChar char="•"/>
                      </a:pPr>
                      <a:r>
                        <a:rPr lang="ar-AE" sz="120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المواطنين : </a:t>
                      </a:r>
                      <a:r>
                        <a:rPr lang="en-US" sz="120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     </a:t>
                      </a:r>
                      <a:r>
                        <a:rPr lang="ar-AE" sz="120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يقصد بهم جميع الموظفين الذين يحملون جنسية دولة الإمارات العربية المتحدة</a:t>
                      </a:r>
                    </a:p>
                    <a:p>
                      <a:pPr marL="171450" indent="-171450" algn="r" rtl="1">
                        <a:buFont typeface="Arial" pitchFamily="34" charset="0"/>
                        <a:buChar char="•"/>
                      </a:pPr>
                      <a:r>
                        <a:rPr lang="ar-AE" sz="120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غير المواطنين : يقصد بهم جميع الموظفين من جملة الجنسيات الأخرى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فئة الجنسية:</a:t>
                      </a:r>
                    </a:p>
                  </a:txBody>
                  <a:tcPr anchor="ctr">
                    <a:solidFill>
                      <a:srgbClr val="B1A77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/>
                      <a:r>
                        <a:rPr lang="ar-AE" sz="120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إجراءات التوظيف التي تمت خلال الفترة واستكملت جميع المراحل من الترشيح حتى المباشرة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التعيينات: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1A77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/>
                      <a:r>
                        <a:rPr lang="ar-AE" sz="120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حالات الموظفين الذين انتهت خدماتهم سواء بالتقاعد أو الاستقالة أو الإقالة أو الوفاة أو النقل إلى جهة غير مشغلة</a:t>
                      </a:r>
                      <a:r>
                        <a:rPr lang="ar-AE" sz="1200" baseline="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 لنظام بياناتي</a:t>
                      </a:r>
                      <a:r>
                        <a:rPr lang="ar-AE" sz="120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.</a:t>
                      </a:r>
                      <a:endParaRPr lang="en-US" sz="1200" dirty="0">
                        <a:latin typeface="Sakkal Majalla" panose="02000000000000000000" pitchFamily="2" charset="-78"/>
                        <a:ea typeface="Tahoma" pitchFamily="34" charset="0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ترك الخدمة: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1A77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/>
                      <a:r>
                        <a:rPr lang="ar-AE" sz="120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وهي الدرجات الوظيفية وفق قانون الموارد البشرية وتشمل الدرجات الأربع عشرة والوزراء ووكلاء الوزارات والمدراء العامين والتنفيذيين وكذلك درجات السلك الدبلوماسي والقنصلي ودرجات السلطة القضائية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الدرجات: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1A77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/>
                      <a:r>
                        <a:rPr lang="ar-AE" sz="120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تشمل جميع أنواع التعاقد التي يتم بموجبها توظيف العاملين في الحكومة الاتحادية سواء مواطنين أو غير مواطنين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العقود: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1A77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/>
                      <a:r>
                        <a:rPr lang="ar-AE" sz="120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وهي حالات الوضع العائلي للموظفين </a:t>
                      </a:r>
                      <a:r>
                        <a:rPr lang="ar-AE" sz="1200" baseline="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 من الجنسين وتشمل: </a:t>
                      </a:r>
                      <a:r>
                        <a:rPr lang="ar-AE" sz="120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المتزوج</a:t>
                      </a:r>
                      <a:r>
                        <a:rPr lang="en-US" sz="120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aseline="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 و</a:t>
                      </a:r>
                      <a:r>
                        <a:rPr lang="ar-AE" sz="120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الأعزب</a:t>
                      </a:r>
                      <a:r>
                        <a:rPr lang="ar-AE" sz="1200" baseline="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 و</a:t>
                      </a:r>
                      <a:r>
                        <a:rPr lang="ar-AE" sz="120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المطلق</a:t>
                      </a:r>
                      <a:r>
                        <a:rPr lang="ar-AE" sz="1200" baseline="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 و</a:t>
                      </a:r>
                      <a:r>
                        <a:rPr lang="ar-AE" sz="120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الأرمل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الحالة الاجتماعية: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1A77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/>
                      <a:r>
                        <a:rPr lang="ar-AE" sz="120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تم تقسيم أعمار الموظفين</a:t>
                      </a:r>
                      <a:r>
                        <a:rPr lang="ar-AE" sz="1200" baseline="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على فئات تبدأ من ما دون العشرين سنة وتتدرج بزيادة عشر سنوات لكل فئة عن سابقتها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الفئة العمرية: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1A77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/>
                      <a:r>
                        <a:rPr lang="ar-AE" sz="120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الفترة الزمنية بالسنوات للمدة التي استمر فيها الموظف الموجود على رأس عمله حالياً من تاريخ مباشرته إلى تاريخ إعداد</a:t>
                      </a:r>
                      <a:r>
                        <a:rPr lang="ar-AE" sz="1200" baseline="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 النشرة</a:t>
                      </a:r>
                      <a:endParaRPr lang="ar-AE" sz="1200" dirty="0" smtClean="0">
                        <a:latin typeface="Sakkal Majalla" panose="02000000000000000000" pitchFamily="2" charset="-78"/>
                        <a:ea typeface="Tahoma" pitchFamily="34" charset="0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مدة الخدمة: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1A77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/>
                      <a:r>
                        <a:rPr lang="ar-AE" sz="120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يقصد بها حالات الموظفين الذين تم ترفيع درجاتهم درجة واحدة وظيفياً، أو أكثر من درجة استثنائياً، أو الذين تم منحهم ترقية مالية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الترقيات: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1A777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/>
                      <a:r>
                        <a:rPr lang="ar-AE" sz="120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التصنيف</a:t>
                      </a:r>
                      <a:r>
                        <a:rPr lang="ar-AE" sz="1200" baseline="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 الذي تخضع له الوظائف في الحكومة الاتحادية  تبعاً لطبيعتها الإدارية أو المهنية</a:t>
                      </a:r>
                      <a:endParaRPr lang="ar-AE" sz="1200" dirty="0" smtClean="0">
                        <a:latin typeface="Sakkal Majalla" panose="02000000000000000000" pitchFamily="2" charset="-78"/>
                        <a:ea typeface="Tahoma" pitchFamily="34" charset="0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المجموعة الوظيفية: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1A777"/>
                    </a:solidFill>
                  </a:tcPr>
                </a:tc>
              </a:tr>
              <a:tr h="172995">
                <a:tc>
                  <a:txBody>
                    <a:bodyPr/>
                    <a:lstStyle/>
                    <a:p>
                      <a:pPr algn="r" rtl="1"/>
                      <a:r>
                        <a:rPr lang="ar-AE" sz="120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التصنيف الذي يخضع له المؤهل العلمي للموظف</a:t>
                      </a:r>
                      <a:r>
                        <a:rPr lang="ar-AE" sz="1200" baseline="0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 من: فوق جامعي إلى جامعي وحتى الموظفين بدون مؤهل</a:t>
                      </a:r>
                      <a:endParaRPr lang="ar-AE" sz="1200" dirty="0" smtClean="0">
                        <a:latin typeface="Sakkal Majalla" panose="02000000000000000000" pitchFamily="2" charset="-78"/>
                        <a:ea typeface="Tahoma" pitchFamily="34" charset="0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فئة المؤهل العلمي: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B1A77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37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1" y="1134018"/>
            <a:ext cx="88392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ar-AE" b="1" u="sng" dirty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التعيينات  في الجهات </a:t>
            </a:r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الاتحادية </a:t>
            </a:r>
            <a:r>
              <a:rPr lang="ar-AE" b="1" u="sng" dirty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المستقلة </a:t>
            </a:r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الربع الثالث  2016 حسب فئة الجنسية</a:t>
            </a:r>
            <a:endParaRPr lang="ar-AE" b="1" u="sng" dirty="0">
              <a:solidFill>
                <a:schemeClr val="accent1">
                  <a:lumMod val="50000"/>
                </a:schemeClr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811704"/>
              </p:ext>
            </p:extLst>
          </p:nvPr>
        </p:nvGraphicFramePr>
        <p:xfrm>
          <a:off x="5791201" y="1981200"/>
          <a:ext cx="3132137" cy="3429001"/>
        </p:xfrm>
        <a:graphic>
          <a:graphicData uri="http://schemas.openxmlformats.org/drawingml/2006/table">
            <a:tbl>
              <a:tblPr rtl="1"/>
              <a:tblGrid>
                <a:gridCol w="590903"/>
                <a:gridCol w="610247"/>
                <a:gridCol w="655974"/>
                <a:gridCol w="654214"/>
                <a:gridCol w="620799"/>
              </a:tblGrid>
              <a:tr h="689185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2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/>
                        </a:rPr>
                        <a:t>السنة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2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/>
                        </a:rPr>
                        <a:t>الربع</a:t>
                      </a:r>
                      <a:endParaRPr lang="ar-AE" sz="12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2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/>
                        </a:rPr>
                        <a:t>مواطن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2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/>
                        </a:rPr>
                        <a:t>غير مواطن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2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/>
                        </a:rPr>
                        <a:t>مجموع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</a:tr>
              <a:tr h="684954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Calibri"/>
                        </a:rPr>
                        <a:t>2016</a:t>
                      </a:r>
                      <a:endParaRPr lang="en-US" sz="16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الأول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84954">
                <a:tc vMerge="1"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الثاني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84954">
                <a:tc vMerge="1"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الثالث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84954">
                <a:tc vMerge="1"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6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المجموع</a:t>
                      </a:r>
                      <a:endParaRPr lang="en-US" sz="1600" b="1" i="0" u="none" strike="noStrike" dirty="0">
                        <a:solidFill>
                          <a:schemeClr val="bg2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chemeClr val="bg2"/>
                          </a:solidFill>
                          <a:effectLst/>
                          <a:latin typeface="Calibri"/>
                        </a:rPr>
                        <a:t>586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chemeClr val="bg2"/>
                          </a:solidFill>
                          <a:effectLst/>
                          <a:latin typeface="Calibri"/>
                        </a:rPr>
                        <a:t>2,576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b="1" i="0" u="none" strike="noStrike" dirty="0">
                          <a:solidFill>
                            <a:schemeClr val="bg2"/>
                          </a:solidFill>
                          <a:effectLst/>
                          <a:latin typeface="Calibri"/>
                        </a:rPr>
                        <a:t>3,162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68E9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984785"/>
              </p:ext>
            </p:extLst>
          </p:nvPr>
        </p:nvGraphicFramePr>
        <p:xfrm>
          <a:off x="161925" y="6004560"/>
          <a:ext cx="8753475" cy="5486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753475"/>
              </a:tblGrid>
              <a:tr h="228600">
                <a:tc>
                  <a:txBody>
                    <a:bodyPr/>
                    <a:lstStyle/>
                    <a:p>
                      <a:pPr lvl="0" algn="ctr" rtl="1"/>
                      <a:r>
                        <a:rPr lang="ar-AE" sz="12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البيانات تشمل الموظفين في الجهات المستقلة التي يتم سحب بياناتها بشكل ربع سنوي من خلال الربط مع نظام «بياناتي» وعددها 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19</a:t>
                      </a:r>
                      <a:r>
                        <a:rPr lang="ar-AE" sz="12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جهة مستقلة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Tahoma" pitchFamily="34" charset="0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أعداد العاملين في الوظائف الحرفية والمعاونة في مواصلات الإمارات ومؤسسة الإمارات العامة للبترول يبلغ عددهم </a:t>
                      </a:r>
                      <a:r>
                        <a:rPr lang="en-US" sz="1200" b="1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14,996</a:t>
                      </a:r>
                      <a:r>
                        <a:rPr lang="ar-SA" sz="1200" b="1" dirty="0" smtClean="0">
                          <a:latin typeface="Sakkal Majalla" panose="02000000000000000000" pitchFamily="2" charset="-78"/>
                          <a:ea typeface="Tahoma" pitchFamily="34" charset="0"/>
                          <a:cs typeface="Sakkal Majalla" panose="02000000000000000000" pitchFamily="2" charset="-78"/>
                        </a:rPr>
                        <a:t>موظف</a:t>
                      </a:r>
                      <a:endParaRPr lang="en-US" sz="1200" b="1" dirty="0">
                        <a:latin typeface="Sakkal Majalla" panose="02000000000000000000" pitchFamily="2" charset="-78"/>
                        <a:ea typeface="Tahoma" pitchFamily="34" charset="0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1541357"/>
              </p:ext>
            </p:extLst>
          </p:nvPr>
        </p:nvGraphicFramePr>
        <p:xfrm>
          <a:off x="381000" y="1503350"/>
          <a:ext cx="5210174" cy="413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520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0" y="1676400"/>
            <a:ext cx="9144000" cy="3897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ar-AE" sz="2800" b="1" dirty="0" smtClean="0">
              <a:solidFill>
                <a:srgbClr val="C00000"/>
              </a:solidFill>
              <a:latin typeface="Sakkal Majalla" pitchFamily="2" charset="-78"/>
              <a:ea typeface="MS UI Gothic" pitchFamily="34" charset="-128"/>
              <a:cs typeface="Sakkal Majalla" pitchFamily="2" charset="-78"/>
            </a:endParaRPr>
          </a:p>
          <a:p>
            <a:pPr algn="ctr" rtl="1" eaLnBrk="1" hangingPunct="1">
              <a:lnSpc>
                <a:spcPct val="150000"/>
              </a:lnSpc>
            </a:pPr>
            <a:r>
              <a:rPr lang="ar-AE" sz="2800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مع تحيات</a:t>
            </a:r>
          </a:p>
          <a:p>
            <a:pPr algn="ctr" rtl="1" eaLnBrk="1" hangingPunct="1">
              <a:lnSpc>
                <a:spcPct val="150000"/>
              </a:lnSpc>
            </a:pPr>
            <a:r>
              <a:rPr lang="ar-AE" sz="2800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الهيئة الاتحادية للموارد البشرية الحكومية</a:t>
            </a:r>
          </a:p>
          <a:p>
            <a:pPr algn="ctr" rtl="1" eaLnBrk="1" hangingPunct="1">
              <a:lnSpc>
                <a:spcPct val="150000"/>
              </a:lnSpc>
            </a:pPr>
            <a:endParaRPr lang="ar-AE" sz="2000" b="1" dirty="0">
              <a:solidFill>
                <a:schemeClr val="tx1">
                  <a:lumMod val="75000"/>
                  <a:lumOff val="25000"/>
                </a:schemeClr>
              </a:solidFill>
              <a:latin typeface="Sakkal Majalla" pitchFamily="2" charset="-78"/>
              <a:ea typeface="MS UI Gothic" pitchFamily="34" charset="-128"/>
              <a:cs typeface="Sakkal Majalla" pitchFamily="2" charset="-78"/>
            </a:endParaRPr>
          </a:p>
          <a:p>
            <a:pPr algn="ctr" rtl="1" eaLnBrk="1" hangingPunct="1">
              <a:lnSpc>
                <a:spcPct val="150000"/>
              </a:lnSpc>
            </a:pP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Sakkal Majalla" pitchFamily="2" charset="-78"/>
              <a:ea typeface="MS UI Gothic" pitchFamily="34" charset="-128"/>
              <a:cs typeface="Sakkal Majalla" pitchFamily="2" charset="-78"/>
            </a:endParaRPr>
          </a:p>
          <a:p>
            <a:pPr algn="ctr" rtl="1" eaLnBrk="1" hangingPunct="1">
              <a:lnSpc>
                <a:spcPct val="150000"/>
              </a:lnSpc>
            </a:pPr>
            <a:endParaRPr lang="ar-AE" sz="1400" b="1" dirty="0" smtClean="0">
              <a:latin typeface="Sakkal Majalla" pitchFamily="2" charset="-78"/>
              <a:ea typeface="MS UI Gothic" pitchFamily="34" charset="-128"/>
              <a:cs typeface="Sakkal Majalla" pitchFamily="2" charset="-78"/>
            </a:endParaRPr>
          </a:p>
          <a:p>
            <a:pPr algn="ctr" rtl="1" eaLnBrk="1" hangingPunct="1">
              <a:lnSpc>
                <a:spcPct val="150000"/>
              </a:lnSpc>
            </a:pPr>
            <a:endParaRPr lang="ar-AE" sz="1400" b="1" dirty="0">
              <a:latin typeface="Sakkal Majalla" pitchFamily="2" charset="-78"/>
              <a:ea typeface="MS UI Gothic" pitchFamily="34" charset="-128"/>
              <a:cs typeface="Sakkal Majalla" pitchFamily="2" charset="-78"/>
            </a:endParaRPr>
          </a:p>
          <a:p>
            <a:pPr algn="ctr" rtl="1" eaLnBrk="1" hangingPunct="1">
              <a:lnSpc>
                <a:spcPct val="150000"/>
              </a:lnSpc>
            </a:pPr>
            <a:endParaRPr lang="ar-AE" sz="1400" b="1" dirty="0" smtClean="0">
              <a:latin typeface="Sakkal Majalla" pitchFamily="2" charset="-78"/>
              <a:ea typeface="MS UI Gothic" pitchFamily="34" charset="-12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28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26302" y="1066800"/>
            <a:ext cx="4365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AE" b="1" u="sng" dirty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الجهات </a:t>
            </a:r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الاتحادية </a:t>
            </a:r>
            <a:r>
              <a:rPr lang="ar-AE" b="1" u="sng" dirty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المشمولة بالإحصائيات وفق </a:t>
            </a:r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« نظام بياناتي »</a:t>
            </a:r>
            <a:endParaRPr lang="ar-AE" b="1" u="sng" dirty="0">
              <a:solidFill>
                <a:schemeClr val="accent1">
                  <a:lumMod val="50000"/>
                </a:schemeClr>
              </a:solidFill>
              <a:latin typeface="Sakkal Majalla" pitchFamily="2" charset="-78"/>
              <a:ea typeface="MS UI Gothic" pitchFamily="34" charset="-128"/>
              <a:cs typeface="Sakkal Majalla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687737"/>
              </p:ext>
            </p:extLst>
          </p:nvPr>
        </p:nvGraphicFramePr>
        <p:xfrm>
          <a:off x="114300" y="1425125"/>
          <a:ext cx="4229100" cy="4346129"/>
        </p:xfrm>
        <a:graphic>
          <a:graphicData uri="http://schemas.openxmlformats.org/drawingml/2006/table">
            <a:tbl>
              <a:tblPr rtl="1" firstRow="1" bandRow="1"/>
              <a:tblGrid>
                <a:gridCol w="2249170"/>
                <a:gridCol w="1979930"/>
              </a:tblGrid>
              <a:tr h="228599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A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الجهات التي لها إحصائيات عامة فقط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جهات </a:t>
                      </a:r>
                      <a:r>
                        <a:rPr lang="ar-AE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مستقلة لها ربط مباشر</a:t>
                      </a:r>
                      <a:endParaRPr lang="ar-AE" sz="1400" b="1" i="0" u="none" strike="noStrike" dirty="0">
                        <a:solidFill>
                          <a:srgbClr val="00206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جهات مستقلة </a:t>
                      </a:r>
                      <a:r>
                        <a:rPr lang="ar-AE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ليس</a:t>
                      </a:r>
                      <a:r>
                        <a:rPr lang="ar-AE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لها ربط مباشر</a:t>
                      </a:r>
                      <a:endParaRPr lang="ar-AE" sz="1400" b="1" i="0" u="none" strike="noStrike" dirty="0">
                        <a:solidFill>
                          <a:srgbClr val="00206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marL="36000" algn="r" rtl="1" fontAlgn="b"/>
                      <a:r>
                        <a:rPr lang="ar-A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مواصلات الإمارات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marR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الأرشيف الوطني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marL="36000" algn="r" rtl="1" fontAlgn="b"/>
                      <a:r>
                        <a:rPr lang="ar-A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جامعة الإمارات العربية المتحدة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</a:t>
                      </a:r>
                      <a:r>
                        <a:rPr lang="ar-AE" sz="1200" b="0" i="0" u="none" strike="noStrike" kern="1200" dirty="0" smtClean="0">
                          <a:solidFill>
                            <a:srgbClr val="10253F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اللجنة الوطنية للمؤتمرات والمعارض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marL="36000" algn="r" rtl="1" fontAlgn="b"/>
                      <a:r>
                        <a:rPr lang="ar-A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 الهيئة الاتحادية للكهرباء و الماء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marR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0" i="0" u="none" strike="noStrike" kern="1200" dirty="0" smtClean="0">
                        <a:solidFill>
                          <a:srgbClr val="10253F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marL="36000" indent="0" algn="r" defTabSz="914400" rtl="1" eaLnBrk="1" fontAlgn="ctr" latinLnBrk="0" hangingPunct="1">
                        <a:buFont typeface="+mj-lt"/>
                        <a:buNone/>
                      </a:pPr>
                      <a:r>
                        <a:rPr lang="ar-AE" sz="1200" b="0" i="0" u="none" strike="noStrike" kern="1200" dirty="0">
                          <a:solidFill>
                            <a:srgbClr val="10253F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4- مجموعة بريد </a:t>
                      </a:r>
                      <a:r>
                        <a:rPr lang="ar-AE" sz="1200" b="0" i="0" u="none" strike="noStrike" kern="1200" dirty="0" smtClean="0">
                          <a:solidFill>
                            <a:srgbClr val="10253F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الإمارات</a:t>
                      </a:r>
                      <a:endParaRPr lang="ar-AE" sz="1200" b="0" i="0" u="none" strike="noStrike" kern="1200" dirty="0">
                        <a:solidFill>
                          <a:srgbClr val="10253F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0" i="0" u="none" strike="noStrike" kern="1200" dirty="0" smtClean="0">
                        <a:solidFill>
                          <a:srgbClr val="10253F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marL="36000" algn="r" rtl="1" fontAlgn="b"/>
                      <a:r>
                        <a:rPr lang="ar-A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5- كليات التقنية العليا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marR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marL="36000" algn="r" rtl="1" fontAlgn="b"/>
                      <a:r>
                        <a:rPr lang="ar-A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6- جامعة زايد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marL="36000" algn="r" rtl="1" fontAlgn="b"/>
                      <a:r>
                        <a:rPr lang="ar-A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7- شركة الاتحاد للقطارات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marR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marL="36000" algn="r" rtl="1" fontAlgn="b"/>
                      <a:r>
                        <a:rPr lang="ar-A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8- الهلال الأحمر الإماراتي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r" defTabSz="914400" rtl="1" eaLnBrk="1" fontAlgn="b" latinLnBrk="0" hangingPunct="1"/>
                      <a:endParaRPr lang="ar-A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marL="36000" algn="r" rtl="1" fontAlgn="b"/>
                      <a:r>
                        <a:rPr lang="ar-A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9- هيئة الأوراق المالية والسلع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defTabSz="914400" rtl="1" eaLnBrk="1" fontAlgn="b" latinLnBrk="0" hangingPunct="1"/>
                      <a:endParaRPr lang="ar-A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marL="36000" algn="r" rtl="1" fontAlgn="b"/>
                      <a:r>
                        <a:rPr lang="ar-A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10- الهيئة الاتحادية للرقابة النووية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r" defTabSz="914400" rtl="1" eaLnBrk="1" fontAlgn="b" latinLnBrk="0" hangingPunct="1"/>
                      <a:endParaRPr lang="ar-A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marL="36000" algn="r" rtl="1" fontAlgn="b"/>
                      <a:r>
                        <a:rPr lang="ar-A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11- </a:t>
                      </a:r>
                      <a:r>
                        <a:rPr lang="ar-A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الهيئة العامة للطيران المدني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defTabSz="914400" rtl="1" eaLnBrk="1" fontAlgn="b" latinLnBrk="0" hangingPunct="1"/>
                      <a:endParaRPr lang="ar-A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marL="36000" marR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12- الهيئة العامة للمعاشات والتأمينات الاجتماعية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r" defTabSz="914400" rtl="1" eaLnBrk="1" fontAlgn="b" latinLnBrk="0" hangingPunct="1"/>
                      <a:endParaRPr lang="ar-A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marL="36000" marR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13- مؤسسة الإمارات العامة للبترول (امارات)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r" defTabSz="914400" rtl="1" eaLnBrk="1" fontAlgn="b" latinLnBrk="0" hangingPunct="1"/>
                      <a:endParaRPr lang="ar-A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marL="36000" marR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14- هيئة تنظيم الاتصالات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r" defTabSz="914400" rtl="1" eaLnBrk="1" fontAlgn="b" latinLnBrk="0" hangingPunct="1"/>
                      <a:endParaRPr lang="ar-A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marL="36000" algn="r" rtl="1" fontAlgn="b"/>
                      <a:r>
                        <a:rPr lang="ar-A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15- جهاز </a:t>
                      </a:r>
                      <a:r>
                        <a:rPr lang="ar-A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الإمارات للاستثمار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algn="r" rtl="1" fontAlgn="b"/>
                      <a:endParaRPr lang="ar-AE" sz="1200" b="0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marL="36000" algn="r" rtl="1" fontAlgn="b"/>
                      <a:r>
                        <a:rPr lang="ar-A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16- مصرف </a:t>
                      </a:r>
                      <a:r>
                        <a:rPr lang="ar-A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الإمارات للتنمية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r" rtl="1" fontAlgn="b"/>
                      <a:endParaRPr lang="ar-AE" sz="1200" b="0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2400">
                <a:tc>
                  <a:txBody>
                    <a:bodyPr/>
                    <a:lstStyle/>
                    <a:p>
                      <a:pPr marL="36000" marR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17- مصرف الإمارات العربية المتحدة المركزي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algn="r" rtl="1" fontAlgn="b"/>
                      <a:endParaRPr lang="ar-AE" sz="1200" b="0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2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000" algn="r" rtl="1" fontAlgn="b"/>
                      <a:endParaRPr lang="ar-AE" sz="1200" b="0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387107"/>
              </p:ext>
            </p:extLst>
          </p:nvPr>
        </p:nvGraphicFramePr>
        <p:xfrm>
          <a:off x="4470545" y="1425124"/>
          <a:ext cx="4521055" cy="4915516"/>
        </p:xfrm>
        <a:graphic>
          <a:graphicData uri="http://schemas.openxmlformats.org/drawingml/2006/table">
            <a:tbl>
              <a:tblPr rtl="1" firstRow="1" bandRow="1"/>
              <a:tblGrid>
                <a:gridCol w="2209655"/>
                <a:gridCol w="2311400"/>
              </a:tblGrid>
              <a:tr h="228600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ar-A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الجهات التي لها إحصائيات عامة وتفصيلية</a:t>
                      </a: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3608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الوزارات الاتحادية</a:t>
                      </a: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الجهات الاتحادية المستقلة</a:t>
                      </a: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12560">
                <a:tc>
                  <a:txBody>
                    <a:bodyPr/>
                    <a:lstStyle/>
                    <a:p>
                      <a:pPr marL="36000" indent="0" algn="r" rtl="1" fontAlgn="ctr">
                        <a:buFont typeface="+mj-lt"/>
                        <a:buNone/>
                      </a:pPr>
                      <a:r>
                        <a:rPr lang="ar-AE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وزارة الخارجية والتعاون الدولي</a:t>
                      </a:r>
                      <a:endParaRPr lang="ar-AE" sz="12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indent="0" algn="r" rtl="1" fontAlgn="ctr">
                        <a:buFont typeface="+mj-lt"/>
                        <a:buNone/>
                      </a:pPr>
                      <a:r>
                        <a:rPr lang="ar-AE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الهيئة </a:t>
                      </a:r>
                      <a:r>
                        <a:rPr lang="ar-AE" sz="1200" b="0" i="0" u="none" strike="noStrike" dirty="0">
                          <a:solidFill>
                            <a:srgbClr val="10253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الاتحادية للموارد البشرية الحكومية</a:t>
                      </a: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60">
                <a:tc>
                  <a:txBody>
                    <a:bodyPr/>
                    <a:lstStyle/>
                    <a:p>
                      <a:pPr marL="36000" indent="0" algn="r" rtl="1" fontAlgn="ctr">
                        <a:buFont typeface="+mj-lt"/>
                        <a:buNone/>
                      </a:pPr>
                      <a:r>
                        <a:rPr lang="ar-AE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وزارة الداخلية</a:t>
                      </a:r>
                      <a:endParaRPr lang="ar-AE" sz="12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0" algn="r" rtl="1" fontAlgn="ctr">
                        <a:buFont typeface="+mj-lt"/>
                        <a:buNone/>
                      </a:pPr>
                      <a:r>
                        <a:rPr lang="ar-AE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المجلس </a:t>
                      </a:r>
                      <a:r>
                        <a:rPr lang="ar-AE" sz="1200" b="0" i="0" u="none" strike="noStrike" dirty="0">
                          <a:solidFill>
                            <a:srgbClr val="10253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الوطني للإعلام</a:t>
                      </a: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2560">
                <a:tc>
                  <a:txBody>
                    <a:bodyPr/>
                    <a:lstStyle/>
                    <a:p>
                      <a:pPr marL="36000" indent="0" algn="r" rtl="1" fontAlgn="ctr">
                        <a:buFont typeface="+mj-lt"/>
                        <a:buNone/>
                      </a:pPr>
                      <a:r>
                        <a:rPr lang="ar-AE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 وزارة </a:t>
                      </a:r>
                      <a:r>
                        <a:rPr lang="ar-A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التربية والتعليم</a:t>
                      </a: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indent="0" algn="r" rtl="1" fontAlgn="ctr">
                        <a:buFont typeface="+mj-lt"/>
                        <a:buNone/>
                      </a:pPr>
                      <a:r>
                        <a:rPr lang="ar-AE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 الهيئة </a:t>
                      </a:r>
                      <a:r>
                        <a:rPr lang="ar-AE" sz="1200" b="0" i="0" u="none" strike="noStrike" dirty="0">
                          <a:solidFill>
                            <a:srgbClr val="10253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العامة للشئون الإسلامية والأوقاف</a:t>
                      </a: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60">
                <a:tc>
                  <a:txBody>
                    <a:bodyPr/>
                    <a:lstStyle/>
                    <a:p>
                      <a:pPr marL="36000" indent="0" algn="r" rtl="1" fontAlgn="ctr">
                        <a:buFont typeface="+mj-lt"/>
                        <a:buNone/>
                      </a:pPr>
                      <a:r>
                        <a:rPr lang="ar-AE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4- وزارة الصحة و وقاية المجتمع</a:t>
                      </a:r>
                      <a:endParaRPr lang="ar-AE" sz="12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0" algn="r" rtl="1" fontAlgn="ctr">
                        <a:buFont typeface="+mj-lt"/>
                        <a:buNone/>
                      </a:pPr>
                      <a:r>
                        <a:rPr lang="ar-AE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4- الهيئة الاتحادية للتنافسية و الاحصاء</a:t>
                      </a:r>
                      <a:endParaRPr lang="ar-AE" sz="1200" b="0" i="0" u="none" strike="noStrike" dirty="0">
                        <a:solidFill>
                          <a:srgbClr val="10253F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2560">
                <a:tc>
                  <a:txBody>
                    <a:bodyPr/>
                    <a:lstStyle/>
                    <a:p>
                      <a:pPr marL="36000" indent="0" algn="r" rtl="1" fontAlgn="ctr">
                        <a:buFont typeface="+mj-lt"/>
                        <a:buNone/>
                      </a:pPr>
                      <a:r>
                        <a:rPr lang="ar-AE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5- وزارة </a:t>
                      </a:r>
                      <a:r>
                        <a:rPr lang="ar-A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المالية</a:t>
                      </a: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indent="0" algn="r" rtl="1" fontAlgn="ctr">
                        <a:buFont typeface="+mj-lt"/>
                        <a:buNone/>
                      </a:pPr>
                      <a:r>
                        <a:rPr lang="ar-AE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5-</a:t>
                      </a:r>
                      <a:r>
                        <a:rPr lang="ar-A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الهيئة العامة لرعاية الشباب والرياضة</a:t>
                      </a:r>
                      <a:endParaRPr lang="ar-AE" sz="1200" b="0" i="0" u="none" strike="noStrike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60">
                <a:tc>
                  <a:txBody>
                    <a:bodyPr/>
                    <a:lstStyle/>
                    <a:p>
                      <a:pPr marL="36000" indent="0" algn="r" rtl="1" fontAlgn="ctr">
                        <a:buFont typeface="+mj-lt"/>
                        <a:buNone/>
                      </a:pPr>
                      <a:r>
                        <a:rPr lang="ar-AE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6- وزارة </a:t>
                      </a:r>
                      <a:r>
                        <a:rPr lang="ar-A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الاقتصاد</a:t>
                      </a: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0" algn="r" rtl="1" fontAlgn="ctr">
                        <a:buFont typeface="+mj-lt"/>
                        <a:buNone/>
                      </a:pPr>
                      <a:r>
                        <a:rPr lang="ar-AE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6-</a:t>
                      </a:r>
                      <a:r>
                        <a:rPr lang="ar-AE" sz="1200" b="0" i="0" u="none" strike="noStrike" baseline="0" dirty="0" smtClean="0">
                          <a:solidFill>
                            <a:srgbClr val="10253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الهيئة </a:t>
                      </a:r>
                      <a:r>
                        <a:rPr lang="ar-AE" sz="1200" b="0" i="0" u="none" strike="noStrike" dirty="0">
                          <a:solidFill>
                            <a:srgbClr val="10253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الاتحادية للجمارك</a:t>
                      </a: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2560">
                <a:tc>
                  <a:txBody>
                    <a:bodyPr/>
                    <a:lstStyle/>
                    <a:p>
                      <a:pPr marL="36000" indent="0" algn="r" rtl="1" fontAlgn="ctr">
                        <a:buFont typeface="+mj-lt"/>
                        <a:buNone/>
                      </a:pPr>
                      <a:r>
                        <a:rPr lang="ar-AE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7- وزارة </a:t>
                      </a:r>
                      <a:r>
                        <a:rPr lang="ar-A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الطاقة</a:t>
                      </a: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indent="0" algn="r" rtl="1" fontAlgn="ctr">
                        <a:buFont typeface="+mj-lt"/>
                        <a:buNone/>
                      </a:pPr>
                      <a:r>
                        <a:rPr lang="ar-AE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7- الهيئة </a:t>
                      </a:r>
                      <a:r>
                        <a:rPr lang="ar-AE" sz="1200" b="0" i="0" u="none" strike="noStrike" dirty="0">
                          <a:solidFill>
                            <a:srgbClr val="10253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الوطنية للمؤهلات</a:t>
                      </a: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60">
                <a:tc>
                  <a:txBody>
                    <a:bodyPr/>
                    <a:lstStyle/>
                    <a:p>
                      <a:pPr marL="36000" indent="0" algn="r" rtl="1" fontAlgn="ctr">
                        <a:buFont typeface="+mj-lt"/>
                        <a:buNone/>
                      </a:pPr>
                      <a:r>
                        <a:rPr lang="ar-AE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8- وزارة الموارد البشرية و التوطين</a:t>
                      </a:r>
                      <a:endParaRPr lang="ar-AE" sz="12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0" algn="r" rtl="1" fontAlgn="ctr">
                        <a:buFont typeface="+mj-lt"/>
                        <a:buNone/>
                      </a:pPr>
                      <a:r>
                        <a:rPr lang="ar-AE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8-هيئة </a:t>
                      </a:r>
                      <a:r>
                        <a:rPr lang="ar-AE" sz="1200" b="0" i="0" u="none" strike="noStrike" dirty="0">
                          <a:solidFill>
                            <a:srgbClr val="10253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الامارات للمواصفات والمقاييس</a:t>
                      </a: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2560">
                <a:tc>
                  <a:txBody>
                    <a:bodyPr/>
                    <a:lstStyle/>
                    <a:p>
                      <a:pPr marL="36000" indent="0" algn="r" rtl="1" fontAlgn="ctr">
                        <a:buFont typeface="+mj-lt"/>
                        <a:buNone/>
                      </a:pPr>
                      <a:r>
                        <a:rPr lang="ar-AE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9- وزارة تطوير البنية التحتية</a:t>
                      </a:r>
                      <a:endParaRPr lang="ar-AE" sz="12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indent="0" algn="r" rtl="1" fontAlgn="ctr">
                        <a:buFont typeface="+mj-lt"/>
                        <a:buNone/>
                      </a:pPr>
                      <a:r>
                        <a:rPr lang="ar-AE" sz="1200" b="0" i="0" u="none" strike="noStrike" dirty="0" smtClean="0">
                          <a:solidFill>
                            <a:srgbClr val="10253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9- </a:t>
                      </a:r>
                      <a:r>
                        <a:rPr lang="ar-AE" sz="1200" b="0" i="0" u="none" strike="noStrike" dirty="0">
                          <a:solidFill>
                            <a:srgbClr val="10253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هيئة التأمين</a:t>
                      </a: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560">
                <a:tc>
                  <a:txBody>
                    <a:bodyPr/>
                    <a:lstStyle/>
                    <a:p>
                      <a:pPr marL="36000" indent="0" algn="r" rtl="1" fontAlgn="ctr">
                        <a:buFont typeface="+mj-lt"/>
                        <a:buNone/>
                      </a:pPr>
                      <a:r>
                        <a:rPr lang="ar-AE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10- وزارة </a:t>
                      </a:r>
                      <a:r>
                        <a:rPr lang="ar-A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العدل</a:t>
                      </a: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0" algn="r" rtl="1" fontAlgn="ctr">
                        <a:buFont typeface="+mj-lt"/>
                        <a:buNone/>
                      </a:pPr>
                      <a:r>
                        <a:rPr lang="ar-AE" sz="1200" b="0" i="0" u="none" strike="noStrike" baseline="0" dirty="0" smtClean="0">
                          <a:solidFill>
                            <a:srgbClr val="10253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10- مؤسسة الإمارات العقارية</a:t>
                      </a:r>
                      <a:endParaRPr lang="en-US" sz="1200" b="0" i="0" u="none" strike="noStrike" dirty="0">
                        <a:solidFill>
                          <a:srgbClr val="10253F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2560">
                <a:tc>
                  <a:txBody>
                    <a:bodyPr/>
                    <a:lstStyle/>
                    <a:p>
                      <a:pPr marL="36000" indent="0" algn="r" rtl="1" fontAlgn="ctr">
                        <a:buFont typeface="+mj-lt"/>
                        <a:buNone/>
                      </a:pPr>
                      <a:r>
                        <a:rPr lang="ar-AE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11- وزارة التغير المناخي و البيئة</a:t>
                      </a:r>
                      <a:endParaRPr lang="ar-AE" sz="12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marR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0" i="0" u="none" strike="noStrike" kern="1200" dirty="0" smtClean="0">
                          <a:solidFill>
                            <a:srgbClr val="10253F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11-صندوق الزكاة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560">
                <a:tc>
                  <a:txBody>
                    <a:bodyPr/>
                    <a:lstStyle/>
                    <a:p>
                      <a:pPr marL="36000" marR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12- وزارة تنمية المجتمع</a:t>
                      </a: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0" algn="r" rtl="1" fontAlgn="ctr">
                        <a:buFont typeface="+mj-lt"/>
                        <a:buNone/>
                      </a:pPr>
                      <a:r>
                        <a:rPr lang="ar-AE" sz="1200" b="0" i="0" u="none" strike="noStrike" baseline="0" dirty="0" smtClean="0">
                          <a:solidFill>
                            <a:srgbClr val="10253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12-وكالة الإمارات للفضاء</a:t>
                      </a:r>
                      <a:endParaRPr lang="en-US" sz="1200" b="0" i="0" u="none" strike="noStrike" dirty="0">
                        <a:solidFill>
                          <a:srgbClr val="10253F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5126">
                <a:tc>
                  <a:txBody>
                    <a:bodyPr/>
                    <a:lstStyle/>
                    <a:p>
                      <a:pPr marL="36000" indent="0" algn="r" rtl="1" fontAlgn="ctr">
                        <a:buFont typeface="+mj-lt"/>
                        <a:buNone/>
                      </a:pPr>
                      <a:r>
                        <a:rPr lang="ar-AE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13- وزارة الثقافة و تنمية المعرفة</a:t>
                      </a:r>
                      <a:endParaRPr lang="ar-AE" sz="12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marR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0" i="0" u="none" strike="noStrike" kern="1200" dirty="0" smtClean="0">
                          <a:solidFill>
                            <a:srgbClr val="10253F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13-الهيئة الاتحادية للمواصلات البرية والبحرية</a:t>
                      </a: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560">
                <a:tc>
                  <a:txBody>
                    <a:bodyPr/>
                    <a:lstStyle/>
                    <a:p>
                      <a:pPr marL="36000" marR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14- وزارة </a:t>
                      </a:r>
                      <a:r>
                        <a:rPr lang="ar-AE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الدولة لشئون المجلس </a:t>
                      </a:r>
                      <a:r>
                        <a:rPr lang="ar-AE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الوطني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الاتحادي</a:t>
                      </a:r>
                      <a:endParaRPr lang="ar-AE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0" i="0" u="none" strike="noStrike" kern="1200" dirty="0" smtClean="0">
                          <a:solidFill>
                            <a:srgbClr val="10253F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14-</a:t>
                      </a: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هيئة الإمارات للهوية</a:t>
                      </a:r>
                      <a:endParaRPr lang="ar-AE" sz="1200" b="0" i="0" u="none" strike="noStrike" kern="1200" dirty="0" smtClean="0">
                        <a:solidFill>
                          <a:srgbClr val="10253F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2560">
                <a:tc>
                  <a:txBody>
                    <a:bodyPr/>
                    <a:lstStyle/>
                    <a:p>
                      <a:pPr marL="36000" indent="0" algn="r" rtl="1" fontAlgn="ctr">
                        <a:buFont typeface="+mj-lt"/>
                        <a:buNone/>
                      </a:pPr>
                      <a:r>
                        <a:rPr lang="ar-AE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15- وزارة الدولة لشؤون الشباب</a:t>
                      </a:r>
                      <a:endParaRPr lang="ar-AE" sz="12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marR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15-المجلس الأعلى للأمومة والطفولة</a:t>
                      </a: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560">
                <a:tc>
                  <a:txBody>
                    <a:bodyPr/>
                    <a:lstStyle/>
                    <a:p>
                      <a:pPr marL="36000" indent="0" algn="r" rtl="1" fontAlgn="ctr">
                        <a:buFont typeface="+mj-lt"/>
                        <a:buNone/>
                      </a:pPr>
                      <a:r>
                        <a:rPr lang="ar-AE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16- وزارة الدولة للتسامح</a:t>
                      </a:r>
                      <a:endParaRPr lang="ar-AE" sz="12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16- برنامج الشيخ زايد للإسكان</a:t>
                      </a: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2560">
                <a:tc>
                  <a:txBody>
                    <a:bodyPr/>
                    <a:lstStyle/>
                    <a:p>
                      <a:pPr marL="36000" indent="0" algn="r" rtl="1" fontAlgn="ctr">
                        <a:buFont typeface="+mj-lt"/>
                        <a:buNone/>
                      </a:pPr>
                      <a:r>
                        <a:rPr lang="ar-AE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17- وزارة الدولة للسعادة</a:t>
                      </a:r>
                      <a:endParaRPr lang="ar-AE" sz="12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marR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17- الاتحاد للمعلومات الائتمانية</a:t>
                      </a:r>
                      <a:endParaRPr lang="ar-AE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560">
                <a:tc>
                  <a:txBody>
                    <a:bodyPr/>
                    <a:lstStyle/>
                    <a:p>
                      <a:pPr marL="36000" indent="0" algn="r" rtl="1" fontAlgn="ctr">
                        <a:buFont typeface="+mj-lt"/>
                        <a:buNone/>
                      </a:pPr>
                      <a:r>
                        <a:rPr lang="ar-AE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18- وزارة الدولة لشؤون الدفاع</a:t>
                      </a:r>
                      <a:endParaRPr lang="ar-AE" sz="1200" b="0" i="0" u="none" strike="noStrike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36000" marR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2560">
                <a:tc>
                  <a:txBody>
                    <a:bodyPr/>
                    <a:lstStyle/>
                    <a:p>
                      <a:pPr marL="36000" marR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19- وزارة دولة – د. ميثاء الشامسي</a:t>
                      </a: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36000" marR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560">
                <a:tc>
                  <a:txBody>
                    <a:bodyPr/>
                    <a:lstStyle/>
                    <a:p>
                      <a:pPr marL="36000" marR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20- وزارة</a:t>
                      </a:r>
                      <a:r>
                        <a:rPr lang="ar-AE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دولة – د. راشد بن أحمد بن فهد</a:t>
                      </a: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6000" marR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2560">
                <a:tc>
                  <a:txBody>
                    <a:bodyPr/>
                    <a:lstStyle/>
                    <a:p>
                      <a:pPr marL="36000" marR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21- وزارة دولة</a:t>
                      </a:r>
                      <a:r>
                        <a:rPr lang="ar-AE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– د. سلطان الجابر</a:t>
                      </a: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36000" marR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7230" marR="7230" marT="72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33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261646"/>
            <a:ext cx="8716572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algn="ctr"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defRPr>
            </a:lvl1pPr>
          </a:lstStyle>
          <a:p>
            <a:pPr algn="r"/>
            <a:r>
              <a:rPr lang="ar-AE" sz="1800" u="sng" spc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</a:rPr>
              <a:t>الإحصائيات الشاملة لجميع الجهات الاتحادية الربع الثالث 2016</a:t>
            </a:r>
            <a:endParaRPr lang="ar-AE" sz="1800" u="sng" spc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1663258"/>
            <a:ext cx="7429500" cy="2146742"/>
          </a:xfrm>
          <a:prstGeom prst="rect">
            <a:avLst/>
          </a:prstGeom>
          <a:noFill/>
          <a:ln w="3175">
            <a:noFill/>
            <a:prstDash val="sysDot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228600" lvl="0" indent="-228600" algn="r" rtl="1">
              <a:lnSpc>
                <a:spcPct val="150000"/>
              </a:lnSpc>
              <a:buFont typeface="Arial" pitchFamily="34" charset="0"/>
              <a:buChar char="•"/>
              <a:defRPr sz="1400">
                <a:latin typeface="Sakkal Majalla" pitchFamily="2" charset="-78"/>
                <a:cs typeface="Sakkal Majalla" pitchFamily="2" charset="-78"/>
              </a:defRPr>
            </a:lvl1pPr>
          </a:lstStyle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ar-AE" sz="1600" b="1" dirty="0">
                <a:solidFill>
                  <a:srgbClr val="A47D00"/>
                </a:solidFill>
                <a:ea typeface="MS UI Gothic" pitchFamily="34" charset="-128"/>
              </a:rPr>
              <a:t> أعداد الموظفين في الحكومة الاتحادية </a:t>
            </a:r>
            <a:r>
              <a:rPr lang="ar-AE" sz="1600" b="1" dirty="0" smtClean="0">
                <a:solidFill>
                  <a:srgbClr val="A47D00"/>
                </a:solidFill>
                <a:ea typeface="MS UI Gothic" pitchFamily="34" charset="-128"/>
              </a:rPr>
              <a:t>الربع الثالث </a:t>
            </a:r>
            <a:r>
              <a:rPr lang="ar-AE" sz="1600" b="1" dirty="0">
                <a:solidFill>
                  <a:srgbClr val="A47D00"/>
                </a:solidFill>
                <a:ea typeface="MS UI Gothic" pitchFamily="34" charset="-128"/>
              </a:rPr>
              <a:t>2016- حسب نوع الجهة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ar-AE" sz="1600" b="1" dirty="0">
                <a:solidFill>
                  <a:srgbClr val="A47D00"/>
                </a:solidFill>
                <a:ea typeface="MS UI Gothic" pitchFamily="34" charset="-128"/>
              </a:rPr>
              <a:t>أعداد الموظفين في الحكومة الاتحادية </a:t>
            </a:r>
            <a:r>
              <a:rPr lang="ar-AE" sz="1600" b="1" dirty="0" smtClean="0">
                <a:solidFill>
                  <a:srgbClr val="A47D00"/>
                </a:solidFill>
                <a:ea typeface="MS UI Gothic" pitchFamily="34" charset="-128"/>
              </a:rPr>
              <a:t>الربع الثالث </a:t>
            </a:r>
            <a:r>
              <a:rPr lang="ar-AE" sz="1600" b="1" dirty="0">
                <a:solidFill>
                  <a:srgbClr val="A47D00"/>
                </a:solidFill>
                <a:ea typeface="MS UI Gothic" pitchFamily="34" charset="-128"/>
              </a:rPr>
              <a:t>2016 – حسب مصدر البيانات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ar-AE" sz="1600" b="1" dirty="0">
                <a:solidFill>
                  <a:srgbClr val="A47D00"/>
                </a:solidFill>
                <a:ea typeface="MS UI Gothic" pitchFamily="34" charset="-128"/>
              </a:rPr>
              <a:t>أعداد الموظفين في الحكومة الاتحادية  </a:t>
            </a:r>
            <a:r>
              <a:rPr lang="ar-AE" sz="1600" b="1" dirty="0" smtClean="0">
                <a:solidFill>
                  <a:srgbClr val="A47D00"/>
                </a:solidFill>
                <a:ea typeface="MS UI Gothic" pitchFamily="34" charset="-128"/>
              </a:rPr>
              <a:t>الربع الثالث2016 </a:t>
            </a:r>
            <a:r>
              <a:rPr lang="ar-AE" sz="1600" b="1" dirty="0">
                <a:solidFill>
                  <a:srgbClr val="A47D00"/>
                </a:solidFill>
                <a:ea typeface="MS UI Gothic" pitchFamily="34" charset="-128"/>
              </a:rPr>
              <a:t>– حسب نوع الجهة ومصدر البيانات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ar-AE" sz="1600" b="1" dirty="0">
                <a:solidFill>
                  <a:srgbClr val="A47D00"/>
                </a:solidFill>
                <a:ea typeface="MS UI Gothic" pitchFamily="34" charset="-128"/>
              </a:rPr>
              <a:t>أعداد الموظفين في الحكومة الاتحادية </a:t>
            </a:r>
            <a:r>
              <a:rPr lang="ar-AE" sz="1600" b="1" dirty="0" smtClean="0">
                <a:solidFill>
                  <a:srgbClr val="A47D00"/>
                </a:solidFill>
                <a:ea typeface="MS UI Gothic" pitchFamily="34" charset="-128"/>
              </a:rPr>
              <a:t>الربع الثالث </a:t>
            </a:r>
            <a:r>
              <a:rPr lang="ar-AE" sz="1600" b="1" dirty="0">
                <a:solidFill>
                  <a:srgbClr val="A47D00"/>
                </a:solidFill>
                <a:ea typeface="MS UI Gothic" pitchFamily="34" charset="-128"/>
              </a:rPr>
              <a:t>2016– حسب الحالة الاجتماعية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ar-AE" sz="1600" b="1" dirty="0">
                <a:solidFill>
                  <a:srgbClr val="A47D00"/>
                </a:solidFill>
                <a:ea typeface="MS UI Gothic" pitchFamily="34" charset="-128"/>
              </a:rPr>
              <a:t>أعداد الموظفين في الحكومة الاتحادية </a:t>
            </a:r>
            <a:r>
              <a:rPr lang="ar-AE" sz="1600" b="1" dirty="0" smtClean="0">
                <a:solidFill>
                  <a:srgbClr val="A47D00"/>
                </a:solidFill>
                <a:ea typeface="MS UI Gothic" pitchFamily="34" charset="-128"/>
              </a:rPr>
              <a:t>الربع الثالث </a:t>
            </a:r>
            <a:r>
              <a:rPr lang="ar-AE" sz="1600" b="1" dirty="0">
                <a:solidFill>
                  <a:srgbClr val="A47D00"/>
                </a:solidFill>
                <a:ea typeface="MS UI Gothic" pitchFamily="34" charset="-128"/>
              </a:rPr>
              <a:t>2016– حسب الفئة العمرية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ar-AE" sz="1600" b="1" dirty="0">
                <a:solidFill>
                  <a:srgbClr val="A47D00"/>
                </a:solidFill>
                <a:ea typeface="MS UI Gothic" pitchFamily="34" charset="-128"/>
              </a:rPr>
              <a:t>أعداد الموظفين في الحكومة الاتحادية </a:t>
            </a:r>
            <a:r>
              <a:rPr lang="ar-AE" sz="1600" b="1" dirty="0" smtClean="0">
                <a:solidFill>
                  <a:srgbClr val="A47D00"/>
                </a:solidFill>
                <a:ea typeface="MS UI Gothic" pitchFamily="34" charset="-128"/>
              </a:rPr>
              <a:t>الربع الثالث </a:t>
            </a:r>
            <a:r>
              <a:rPr lang="ar-AE" sz="1600" b="1" dirty="0">
                <a:solidFill>
                  <a:srgbClr val="A47D00"/>
                </a:solidFill>
                <a:ea typeface="MS UI Gothic" pitchFamily="34" charset="-128"/>
              </a:rPr>
              <a:t>2016 – حسب مدة الخدمة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81165285"/>
              </p:ext>
            </p:extLst>
          </p:nvPr>
        </p:nvGraphicFramePr>
        <p:xfrm>
          <a:off x="228600" y="5638800"/>
          <a:ext cx="86868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8541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6200" y="1261646"/>
            <a:ext cx="8868972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algn="ctr"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defRPr>
            </a:lvl1pPr>
          </a:lstStyle>
          <a:p>
            <a:pPr algn="r"/>
            <a:r>
              <a:rPr lang="ar-AE" sz="1800" u="sng" spc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</a:rPr>
              <a:t>إحصائيات الجهات الاتحادية المشغلة لنظام «</a:t>
            </a:r>
            <a:r>
              <a:rPr lang="ar-AE" sz="1800" u="sng" spc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</a:rPr>
              <a:t>بياناتي» الربع الثالث 2016</a:t>
            </a:r>
            <a:endParaRPr lang="ar-AE" sz="1800" u="sng" spc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709678"/>
            <a:ext cx="8343900" cy="3593291"/>
          </a:xfrm>
          <a:prstGeom prst="rect">
            <a:avLst/>
          </a:prstGeom>
          <a:noFill/>
          <a:ln w="3175">
            <a:noFill/>
            <a:prstDash val="sysDot"/>
          </a:ln>
          <a:effectLst/>
        </p:spPr>
        <p:txBody>
          <a:bodyPr wrap="square" rtlCol="0">
            <a:spAutoFit/>
          </a:bodyPr>
          <a:lstStyle/>
          <a:p>
            <a:pPr marL="285750" indent="-285750" algn="r" rtl="1">
              <a:spcAft>
                <a:spcPts val="900"/>
              </a:spcAft>
              <a:buFont typeface="Arial" pitchFamily="34" charset="0"/>
              <a:buChar char="•"/>
            </a:pPr>
            <a:r>
              <a:rPr lang="ar-AE" sz="1600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التغيرات</a:t>
            </a:r>
            <a:r>
              <a:rPr lang="ar-AE" sz="1600" b="1" dirty="0" smtClean="0">
                <a:ln w="11430"/>
                <a:solidFill>
                  <a:schemeClr val="tx2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AE" sz="1600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في أعداد موظفي الحكومة الاتحادية في الجهات المشغلة لنظام «بياناتي» من سنة 2013 إلى </a:t>
            </a:r>
            <a:r>
              <a:rPr lang="ar-AE" sz="1600" b="1" dirty="0" smtClean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الربع الثالث2016 </a:t>
            </a:r>
            <a:endParaRPr lang="ar-AE" sz="1600" b="1" dirty="0">
              <a:solidFill>
                <a:srgbClr val="A47D00"/>
              </a:solidFill>
              <a:latin typeface="Sakkal Majalla" pitchFamily="2" charset="-78"/>
              <a:ea typeface="MS UI Gothic" pitchFamily="34" charset="-128"/>
              <a:cs typeface="Sakkal Majalla" pitchFamily="2" charset="-78"/>
            </a:endParaRPr>
          </a:p>
          <a:p>
            <a:pPr marL="285750" indent="-285750" algn="r" rtl="1">
              <a:spcAft>
                <a:spcPts val="900"/>
              </a:spcAft>
              <a:buFont typeface="Arial" pitchFamily="34" charset="0"/>
              <a:buChar char="•"/>
            </a:pPr>
            <a:r>
              <a:rPr lang="ar-AE" sz="1600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أعداد الموظفين في الجهات الاتحادية المشغلة لنظام «بياناتي» </a:t>
            </a:r>
            <a:r>
              <a:rPr lang="ar-AE" sz="1600" b="1" dirty="0" smtClean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الربع الثالث </a:t>
            </a:r>
            <a:r>
              <a:rPr lang="ar-AE" sz="1600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2016- حسب الحالة الاجتماعية</a:t>
            </a:r>
          </a:p>
          <a:p>
            <a:pPr marL="285750" indent="-285750" algn="r" rtl="1">
              <a:spcAft>
                <a:spcPts val="900"/>
              </a:spcAft>
              <a:buFont typeface="Arial" pitchFamily="34" charset="0"/>
              <a:buChar char="•"/>
            </a:pPr>
            <a:r>
              <a:rPr lang="ar-AE" sz="1600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أعداد الموظفين في الجهات الاتحادية المشغلة لنظام «بياناتي» </a:t>
            </a:r>
            <a:r>
              <a:rPr lang="ar-AE" sz="1600" b="1" dirty="0" smtClean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الربع الثالث </a:t>
            </a:r>
            <a:r>
              <a:rPr lang="ar-AE" sz="1600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2016- حسب الفئة العمرية</a:t>
            </a:r>
          </a:p>
          <a:p>
            <a:pPr marL="285750" indent="-285750" algn="r" rtl="1">
              <a:spcAft>
                <a:spcPts val="900"/>
              </a:spcAft>
              <a:buFont typeface="Arial" pitchFamily="34" charset="0"/>
              <a:buChar char="•"/>
            </a:pPr>
            <a:r>
              <a:rPr lang="ar-AE" sz="1600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أعداد موظفي الحكومة الاتحادية في الجهات المشغلة لنظام «بياناتي» </a:t>
            </a:r>
            <a:r>
              <a:rPr lang="ar-AE" sz="1600" b="1" dirty="0" smtClean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الربع الثالث2016 </a:t>
            </a:r>
            <a:r>
              <a:rPr lang="ar-AE" sz="1600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- حسب مدة الخدمة</a:t>
            </a:r>
          </a:p>
          <a:p>
            <a:pPr marL="285750" indent="-285750" algn="r" rtl="1">
              <a:spcAft>
                <a:spcPts val="900"/>
              </a:spcAft>
              <a:buFont typeface="Arial" pitchFamily="34" charset="0"/>
              <a:buChar char="•"/>
            </a:pPr>
            <a:r>
              <a:rPr lang="ar-AE" sz="1600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أعداد موظفي درجات الكادر العام </a:t>
            </a:r>
            <a:r>
              <a:rPr lang="en-US" sz="1600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 </a:t>
            </a:r>
            <a:r>
              <a:rPr lang="ar-AE" sz="1600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في الجهات الاتحادية المشغلة لنظام «بياناتي» </a:t>
            </a:r>
            <a:r>
              <a:rPr lang="ar-AE" sz="1600" b="1" dirty="0" smtClean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الربع الثالث </a:t>
            </a:r>
            <a:r>
              <a:rPr lang="ar-AE" sz="1600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2016</a:t>
            </a:r>
          </a:p>
          <a:p>
            <a:pPr marL="285750" indent="-285750" algn="r" rtl="1">
              <a:spcAft>
                <a:spcPts val="900"/>
              </a:spcAft>
              <a:buFont typeface="Arial" pitchFamily="34" charset="0"/>
              <a:buChar char="•"/>
            </a:pPr>
            <a:r>
              <a:rPr lang="ar-AE" sz="1600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أعداد الموظفين في الجهات الاتحادية المشغلة لنظام «بياناتي» </a:t>
            </a:r>
            <a:r>
              <a:rPr lang="ar-AE" sz="1600" b="1" dirty="0" smtClean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الربع الثالث </a:t>
            </a:r>
            <a:r>
              <a:rPr lang="ar-AE" sz="1600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2016- حسب الفئات الوظيفية</a:t>
            </a:r>
          </a:p>
          <a:p>
            <a:pPr marL="285750" indent="-285750" algn="r" rtl="1">
              <a:spcAft>
                <a:spcPts val="900"/>
              </a:spcAft>
              <a:buFont typeface="Arial" pitchFamily="34" charset="0"/>
              <a:buChar char="•"/>
            </a:pPr>
            <a:r>
              <a:rPr lang="ar-AE" sz="1600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التعيينات  في الجهات الاتحادية المشغلة لنظام بياناتي </a:t>
            </a:r>
            <a:r>
              <a:rPr lang="ar-AE" sz="1600" b="1" dirty="0" smtClean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الربع الثالث </a:t>
            </a:r>
            <a:r>
              <a:rPr lang="ar-AE" sz="1600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2016–</a:t>
            </a:r>
            <a:r>
              <a:rPr lang="en-US" sz="1600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 </a:t>
            </a:r>
            <a:r>
              <a:rPr lang="ar-AE" sz="1600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مقارنة بالفترات السابقة</a:t>
            </a:r>
          </a:p>
          <a:p>
            <a:pPr marL="285750" indent="-285750" algn="r" rtl="1">
              <a:spcAft>
                <a:spcPts val="900"/>
              </a:spcAft>
              <a:buFont typeface="Arial" pitchFamily="34" charset="0"/>
              <a:buChar char="•"/>
            </a:pPr>
            <a:r>
              <a:rPr lang="ar-AE" sz="1600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التعيينات  في الجهات الاتحادية المشغلة لنظام بياناتي </a:t>
            </a:r>
            <a:r>
              <a:rPr lang="ar-AE" sz="1600" b="1" dirty="0" smtClean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الربع الثالث </a:t>
            </a:r>
            <a:r>
              <a:rPr lang="ar-AE" sz="1600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2016</a:t>
            </a:r>
          </a:p>
          <a:p>
            <a:pPr marL="285750" indent="-285750" algn="r" rtl="1">
              <a:spcAft>
                <a:spcPts val="900"/>
              </a:spcAft>
              <a:buFont typeface="Arial" pitchFamily="34" charset="0"/>
              <a:buChar char="•"/>
            </a:pPr>
            <a:r>
              <a:rPr lang="ar-AE" sz="1600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حالات ترك الخدمة في الجهات الاتحادية المشغلة لنظام بياناتي </a:t>
            </a:r>
            <a:r>
              <a:rPr lang="ar-AE" sz="1600" b="1" dirty="0" smtClean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الربع الثالث </a:t>
            </a:r>
            <a:r>
              <a:rPr lang="ar-AE" sz="1600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2016حسب العمر ومدة الخدمة</a:t>
            </a:r>
          </a:p>
          <a:p>
            <a:pPr marL="285750" indent="-285750" algn="r" rtl="1">
              <a:spcAft>
                <a:spcPts val="900"/>
              </a:spcAft>
              <a:buFont typeface="Arial" pitchFamily="34" charset="0"/>
              <a:buChar char="•"/>
            </a:pPr>
            <a:r>
              <a:rPr lang="ar-AE" sz="1600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الترقيات التي تمت في الجهات الاتحادية المشغلة لنظام «بياناتي» </a:t>
            </a:r>
            <a:r>
              <a:rPr lang="ar-AE" sz="1600" b="1" dirty="0" smtClean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الربع الثالث </a:t>
            </a:r>
            <a:r>
              <a:rPr lang="ar-AE" sz="1600" b="1" dirty="0">
                <a:solidFill>
                  <a:srgbClr val="A47D00"/>
                </a:solidFill>
                <a:latin typeface="Sakkal Majalla" pitchFamily="2" charset="-78"/>
                <a:ea typeface="MS UI Gothic" pitchFamily="34" charset="-128"/>
                <a:cs typeface="Sakkal Majalla" pitchFamily="2" charset="-78"/>
              </a:rPr>
              <a:t>2016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59720652"/>
              </p:ext>
            </p:extLst>
          </p:nvPr>
        </p:nvGraphicFramePr>
        <p:xfrm>
          <a:off x="228600" y="5410200"/>
          <a:ext cx="86868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395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261646"/>
            <a:ext cx="8716572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algn="ctr">
              <a:defRPr sz="2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defRPr>
            </a:lvl1pPr>
          </a:lstStyle>
          <a:p>
            <a:pPr algn="r"/>
            <a:r>
              <a:rPr lang="ar-AE" sz="1800" u="sng" spc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</a:rPr>
              <a:t>إحصائيات الجهات </a:t>
            </a:r>
            <a:r>
              <a:rPr lang="ar-AE" sz="1800" u="sng" spc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</a:rPr>
              <a:t>الاتحادية المستقلة الربع الثالث 2016 </a:t>
            </a:r>
            <a:endParaRPr lang="ar-AE" sz="1800" u="sng" spc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1640175"/>
            <a:ext cx="7429500" cy="2508379"/>
          </a:xfrm>
          <a:prstGeom prst="rect">
            <a:avLst/>
          </a:prstGeom>
          <a:noFill/>
          <a:ln w="3175">
            <a:noFill/>
            <a:prstDash val="sysDot"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 marL="228600" lvl="0" indent="-228600" algn="r" rtl="1">
              <a:lnSpc>
                <a:spcPct val="150000"/>
              </a:lnSpc>
              <a:buFont typeface="Arial" pitchFamily="34" charset="0"/>
              <a:buChar char="•"/>
              <a:defRPr sz="1400">
                <a:latin typeface="Sakkal Majalla" pitchFamily="2" charset="-78"/>
                <a:cs typeface="Sakkal Majalla" pitchFamily="2" charset="-78"/>
              </a:defRPr>
            </a:lvl1pPr>
          </a:lstStyle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ar-AE" sz="1600" b="1" dirty="0">
                <a:solidFill>
                  <a:srgbClr val="A47D00"/>
                </a:solidFill>
                <a:ea typeface="MS UI Gothic" pitchFamily="34" charset="-128"/>
              </a:rPr>
              <a:t>إجمالي أعداد الموظفين في الجهات الاتحادية المستقلة </a:t>
            </a:r>
            <a:r>
              <a:rPr lang="ar-AE" sz="1600" b="1" dirty="0" smtClean="0">
                <a:solidFill>
                  <a:srgbClr val="A47D00"/>
                </a:solidFill>
                <a:ea typeface="MS UI Gothic" pitchFamily="34" charset="-128"/>
              </a:rPr>
              <a:t>الربع الثالث </a:t>
            </a:r>
            <a:r>
              <a:rPr lang="ar-AE" sz="1600" b="1" dirty="0">
                <a:solidFill>
                  <a:srgbClr val="A47D00"/>
                </a:solidFill>
                <a:ea typeface="MS UI Gothic" pitchFamily="34" charset="-128"/>
              </a:rPr>
              <a:t>2016 - حسب الجنس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ar-AE" sz="1600" b="1" dirty="0">
                <a:solidFill>
                  <a:srgbClr val="A47D00"/>
                </a:solidFill>
                <a:ea typeface="MS UI Gothic" pitchFamily="34" charset="-128"/>
              </a:rPr>
              <a:t>إجمالي أعداد الموظفين في الجهات الاتحادية المستقلة </a:t>
            </a:r>
            <a:r>
              <a:rPr lang="ar-AE" sz="1600" b="1" dirty="0" smtClean="0">
                <a:solidFill>
                  <a:srgbClr val="A47D00"/>
                </a:solidFill>
                <a:ea typeface="MS UI Gothic" pitchFamily="34" charset="-128"/>
              </a:rPr>
              <a:t>الربع الثالث </a:t>
            </a:r>
            <a:r>
              <a:rPr lang="ar-AE" sz="1600" b="1" dirty="0">
                <a:solidFill>
                  <a:srgbClr val="A47D00"/>
                </a:solidFill>
                <a:ea typeface="MS UI Gothic" pitchFamily="34" charset="-128"/>
              </a:rPr>
              <a:t>2016 - حسب الحالة الاجتماعية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ar-AE" sz="1600" b="1" dirty="0">
                <a:solidFill>
                  <a:srgbClr val="A47D00"/>
                </a:solidFill>
                <a:ea typeface="MS UI Gothic" pitchFamily="34" charset="-128"/>
              </a:rPr>
              <a:t>أعداد الموظفين في الجهات المستقلة </a:t>
            </a:r>
            <a:r>
              <a:rPr lang="ar-AE" sz="1600" b="1" dirty="0" smtClean="0">
                <a:solidFill>
                  <a:srgbClr val="A47D00"/>
                </a:solidFill>
                <a:ea typeface="MS UI Gothic" pitchFamily="34" charset="-128"/>
              </a:rPr>
              <a:t>الربع الثالث </a:t>
            </a:r>
            <a:r>
              <a:rPr lang="ar-AE" sz="1600" b="1" dirty="0">
                <a:solidFill>
                  <a:srgbClr val="A47D00"/>
                </a:solidFill>
                <a:ea typeface="MS UI Gothic" pitchFamily="34" charset="-128"/>
              </a:rPr>
              <a:t>2016 - حسب الجهة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ar-AE" sz="1600" b="1" dirty="0">
                <a:solidFill>
                  <a:srgbClr val="A47D00"/>
                </a:solidFill>
                <a:ea typeface="MS UI Gothic" pitchFamily="34" charset="-128"/>
              </a:rPr>
              <a:t>أعداد الموظفين في الجهات الاتحادية المستقلة </a:t>
            </a:r>
            <a:r>
              <a:rPr lang="ar-AE" sz="1600" b="1" dirty="0" smtClean="0">
                <a:solidFill>
                  <a:srgbClr val="A47D00"/>
                </a:solidFill>
                <a:ea typeface="MS UI Gothic" pitchFamily="34" charset="-128"/>
              </a:rPr>
              <a:t>الربع الثالث </a:t>
            </a:r>
            <a:r>
              <a:rPr lang="ar-AE" sz="1600" b="1" dirty="0">
                <a:solidFill>
                  <a:srgbClr val="A47D00"/>
                </a:solidFill>
                <a:ea typeface="MS UI Gothic" pitchFamily="34" charset="-128"/>
              </a:rPr>
              <a:t>2016- حسب الفئة العمرية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ar-AE" sz="1600" b="1" dirty="0">
                <a:solidFill>
                  <a:srgbClr val="A47D00"/>
                </a:solidFill>
                <a:ea typeface="MS UI Gothic" pitchFamily="34" charset="-128"/>
              </a:rPr>
              <a:t>أعداد الموظفين في الجهات الاتحادية المستقلة </a:t>
            </a:r>
            <a:r>
              <a:rPr lang="ar-AE" sz="1600" b="1" dirty="0" smtClean="0">
                <a:solidFill>
                  <a:srgbClr val="A47D00"/>
                </a:solidFill>
                <a:ea typeface="MS UI Gothic" pitchFamily="34" charset="-128"/>
              </a:rPr>
              <a:t>الربع الثالث </a:t>
            </a:r>
            <a:r>
              <a:rPr lang="ar-AE" sz="1600" b="1" dirty="0">
                <a:solidFill>
                  <a:srgbClr val="A47D00"/>
                </a:solidFill>
                <a:ea typeface="MS UI Gothic" pitchFamily="34" charset="-128"/>
              </a:rPr>
              <a:t>2016 - </a:t>
            </a:r>
            <a:r>
              <a:rPr lang="ar-AE" sz="1600" b="1" dirty="0" smtClean="0">
                <a:solidFill>
                  <a:srgbClr val="A47D00"/>
                </a:solidFill>
                <a:ea typeface="MS UI Gothic" pitchFamily="34" charset="-128"/>
              </a:rPr>
              <a:t>حسب مدة الخدمة</a:t>
            </a:r>
          </a:p>
          <a:p>
            <a:pPr>
              <a:lnSpc>
                <a:spcPct val="100000"/>
              </a:lnSpc>
              <a:spcAft>
                <a:spcPts val="900"/>
              </a:spcAft>
            </a:pPr>
            <a:r>
              <a:rPr lang="ar-AE" sz="1600" b="1" dirty="0">
                <a:solidFill>
                  <a:srgbClr val="A47D00"/>
                </a:solidFill>
                <a:ea typeface="MS UI Gothic" pitchFamily="34" charset="-128"/>
              </a:rPr>
              <a:t>التعيينات  في الجهات الاتحادية المستقلة </a:t>
            </a:r>
            <a:r>
              <a:rPr lang="ar-AE" sz="1600" b="1" dirty="0" smtClean="0">
                <a:solidFill>
                  <a:srgbClr val="A47D00"/>
                </a:solidFill>
                <a:ea typeface="MS UI Gothic" pitchFamily="34" charset="-128"/>
              </a:rPr>
              <a:t>الربع الثالث  </a:t>
            </a:r>
            <a:r>
              <a:rPr lang="ar-AE" sz="1600" b="1" dirty="0">
                <a:solidFill>
                  <a:srgbClr val="A47D00"/>
                </a:solidFill>
                <a:ea typeface="MS UI Gothic" pitchFamily="34" charset="-128"/>
              </a:rPr>
              <a:t>2016 </a:t>
            </a:r>
            <a:r>
              <a:rPr lang="ar-AE" sz="1600" b="1" dirty="0" smtClean="0">
                <a:solidFill>
                  <a:srgbClr val="A47D00"/>
                </a:solidFill>
                <a:ea typeface="MS UI Gothic" pitchFamily="34" charset="-128"/>
              </a:rPr>
              <a:t>- حسب </a:t>
            </a:r>
            <a:r>
              <a:rPr lang="ar-AE" sz="1600" b="1" dirty="0">
                <a:solidFill>
                  <a:srgbClr val="A47D00"/>
                </a:solidFill>
                <a:ea typeface="MS UI Gothic" pitchFamily="34" charset="-128"/>
              </a:rPr>
              <a:t>فئة </a:t>
            </a:r>
            <a:r>
              <a:rPr lang="ar-AE" sz="1600" b="1" dirty="0" smtClean="0">
                <a:solidFill>
                  <a:srgbClr val="A47D00"/>
                </a:solidFill>
                <a:ea typeface="MS UI Gothic" pitchFamily="34" charset="-128"/>
              </a:rPr>
              <a:t>الجنسية  </a:t>
            </a:r>
            <a:endParaRPr lang="ar-AE" sz="1600" b="1" dirty="0">
              <a:solidFill>
                <a:srgbClr val="A47D00"/>
              </a:solidFill>
              <a:ea typeface="MS UI Gothic" pitchFamily="34" charset="-128"/>
            </a:endParaRPr>
          </a:p>
          <a:p>
            <a:pPr>
              <a:lnSpc>
                <a:spcPct val="100000"/>
              </a:lnSpc>
              <a:spcAft>
                <a:spcPts val="900"/>
              </a:spcAft>
            </a:pPr>
            <a:endParaRPr lang="ar-AE" sz="1600" b="1" dirty="0">
              <a:solidFill>
                <a:srgbClr val="A47D00"/>
              </a:solidFill>
              <a:ea typeface="MS UI Gothic" pitchFamily="34" charset="-12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52158273"/>
              </p:ext>
            </p:extLst>
          </p:nvPr>
        </p:nvGraphicFramePr>
        <p:xfrm>
          <a:off x="228600" y="5791200"/>
          <a:ext cx="8686800" cy="68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238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7768" y="2895600"/>
            <a:ext cx="520847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1" dirty="0" smtClean="0">
                <a:solidFill>
                  <a:srgbClr val="A47D00"/>
                </a:solidFill>
                <a:latin typeface="Sakkal Majalla" pitchFamily="2" charset="-78"/>
                <a:cs typeface="Sakkal Majalla" pitchFamily="2" charset="-78"/>
              </a:rPr>
              <a:t>الإحصائيات  الشاملة لجميع موظفي الحكومة الاتحادية</a:t>
            </a:r>
          </a:p>
          <a:p>
            <a:pPr algn="ctr"/>
            <a:r>
              <a:rPr lang="ar-AE" sz="2400" b="1" dirty="0" smtClean="0">
                <a:solidFill>
                  <a:srgbClr val="A47D00"/>
                </a:solidFill>
                <a:latin typeface="Sakkal Majalla" pitchFamily="2" charset="-78"/>
                <a:cs typeface="Sakkal Majalla" pitchFamily="2" charset="-78"/>
              </a:rPr>
              <a:t>الربع الثالث 2016</a:t>
            </a:r>
            <a:endParaRPr lang="ar-AE" sz="2400" b="1" dirty="0">
              <a:solidFill>
                <a:srgbClr val="A47D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029255333"/>
              </p:ext>
            </p:extLst>
          </p:nvPr>
        </p:nvGraphicFramePr>
        <p:xfrm>
          <a:off x="228600" y="5638800"/>
          <a:ext cx="86868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092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1" y="1134018"/>
            <a:ext cx="8839200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r" rtl="1"/>
            <a:r>
              <a:rPr lang="ar-AE" b="1" u="sng" dirty="0" smtClean="0">
                <a:solidFill>
                  <a:schemeClr val="accent1">
                    <a:lumMod val="50000"/>
                  </a:schemeClr>
                </a:solidFill>
                <a:latin typeface="Sakkal Majalla" pitchFamily="2" charset="-78"/>
                <a:cs typeface="Sakkal Majalla" pitchFamily="2" charset="-78"/>
              </a:rPr>
              <a:t>أعداد الموظفين في الحكومة الاتحادية الربع الثالث 2016 - حسب نوع الجهة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0649"/>
              </p:ext>
            </p:extLst>
          </p:nvPr>
        </p:nvGraphicFramePr>
        <p:xfrm>
          <a:off x="247290" y="1600200"/>
          <a:ext cx="8668111" cy="1559240"/>
        </p:xfrm>
        <a:graphic>
          <a:graphicData uri="http://schemas.openxmlformats.org/drawingml/2006/table">
            <a:tbl>
              <a:tblPr rtl="1"/>
              <a:tblGrid>
                <a:gridCol w="2251628"/>
                <a:gridCol w="2106363"/>
                <a:gridCol w="2140165"/>
                <a:gridCol w="2169955"/>
              </a:tblGrid>
              <a:tr h="389810">
                <a:tc>
                  <a:txBody>
                    <a:bodyPr/>
                    <a:lstStyle/>
                    <a:p>
                      <a:pPr marL="72000" algn="ctr" rtl="1" fontAlgn="b">
                        <a:spcBef>
                          <a:spcPts val="0"/>
                        </a:spcBef>
                      </a:pPr>
                      <a:endParaRPr lang="ar-A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AE" sz="18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وظائف</a:t>
                      </a:r>
                      <a:r>
                        <a:rPr lang="ar-AE" sz="1800" b="1" i="0" u="none" strike="noStrike" baseline="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8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أساسية</a:t>
                      </a:r>
                      <a:endParaRPr lang="en-US" sz="18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AE" sz="18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وظائف</a:t>
                      </a:r>
                      <a:r>
                        <a:rPr lang="ar-AE" sz="1800" b="1" i="0" u="none" strike="noStrike" baseline="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8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حرفية</a:t>
                      </a:r>
                      <a:r>
                        <a:rPr lang="ar-AE" sz="1800" b="1" i="0" u="none" strike="noStrike" baseline="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ومعاونة</a:t>
                      </a:r>
                      <a:endParaRPr lang="en-US" sz="18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AE" sz="1800" b="1" i="0" u="none" strike="noStrike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 الوظائف</a:t>
                      </a:r>
                      <a:endParaRPr lang="en-US" sz="18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</a:tr>
              <a:tr h="389810">
                <a:tc>
                  <a:txBody>
                    <a:bodyPr/>
                    <a:lstStyle/>
                    <a:p>
                      <a:pPr marL="357750" indent="-285750" algn="r" rtl="1" fontAlgn="b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ar-AE" sz="18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الوزارات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effectLst/>
                          <a:latin typeface="Cambria"/>
                        </a:rPr>
                        <a:t>50,988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effectLst/>
                          <a:latin typeface="Cambria"/>
                        </a:rPr>
                        <a:t>1,742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effectLst/>
                          <a:latin typeface="Cambria"/>
                        </a:rPr>
                        <a:t>52,730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9810">
                <a:tc>
                  <a:txBody>
                    <a:bodyPr/>
                    <a:lstStyle/>
                    <a:p>
                      <a:pPr marL="357750" indent="-285750" algn="r" rtl="1" fontAlgn="b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ar-AE" sz="18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الجهات المستقلة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effectLst/>
                          <a:latin typeface="Cambria"/>
                        </a:rPr>
                        <a:t>29,707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effectLst/>
                          <a:latin typeface="Cambria"/>
                        </a:rPr>
                        <a:t>16,112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>
                          <a:effectLst/>
                          <a:latin typeface="Cambria"/>
                        </a:rPr>
                        <a:t>45,819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9810">
                <a:tc>
                  <a:txBody>
                    <a:bodyPr/>
                    <a:lstStyle/>
                    <a:p>
                      <a:pPr marL="357750" indent="-285750" algn="r" rtl="1" fontAlgn="b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ar-AE" sz="18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إجمالي الحكومة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E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effectLst/>
                          <a:latin typeface="Cambria"/>
                        </a:rPr>
                        <a:t>80,695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effectLst/>
                          <a:latin typeface="Cambria"/>
                        </a:rPr>
                        <a:t>17,854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effectLst/>
                          <a:latin typeface="Cambria"/>
                        </a:rPr>
                        <a:t>98,549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738478066"/>
              </p:ext>
            </p:extLst>
          </p:nvPr>
        </p:nvGraphicFramePr>
        <p:xfrm>
          <a:off x="228600" y="6019800"/>
          <a:ext cx="8686800" cy="585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1204260"/>
              </p:ext>
            </p:extLst>
          </p:nvPr>
        </p:nvGraphicFramePr>
        <p:xfrm>
          <a:off x="228600" y="3200400"/>
          <a:ext cx="8686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37257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71261</TotalTime>
  <Words>3673</Words>
  <Application>Microsoft Office PowerPoint</Application>
  <PresentationFormat>On-screen Show (4:3)</PresentationFormat>
  <Paragraphs>1005</Paragraphs>
  <Slides>31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FAHR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Bashar W. Sabsabi</dc:creator>
  <cp:lastModifiedBy>Wafa K. Qadadeh</cp:lastModifiedBy>
  <cp:revision>3594</cp:revision>
  <cp:lastPrinted>2013-07-25T05:25:50Z</cp:lastPrinted>
  <dcterms:created xsi:type="dcterms:W3CDTF">2011-06-12T06:47:47Z</dcterms:created>
  <dcterms:modified xsi:type="dcterms:W3CDTF">2016-11-17T10:55:53Z</dcterms:modified>
</cp:coreProperties>
</file>