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5"/>
  </p:sldMasterIdLst>
  <p:notesMasterIdLst>
    <p:notesMasterId r:id="rId21"/>
  </p:notesMasterIdLst>
  <p:sldIdLst>
    <p:sldId id="257" r:id="rId6"/>
    <p:sldId id="356" r:id="rId7"/>
    <p:sldId id="334" r:id="rId8"/>
    <p:sldId id="354" r:id="rId9"/>
    <p:sldId id="355" r:id="rId10"/>
    <p:sldId id="357" r:id="rId11"/>
    <p:sldId id="336" r:id="rId12"/>
    <p:sldId id="364" r:id="rId13"/>
    <p:sldId id="365" r:id="rId14"/>
    <p:sldId id="366" r:id="rId15"/>
    <p:sldId id="368" r:id="rId16"/>
    <p:sldId id="373" r:id="rId17"/>
    <p:sldId id="369" r:id="rId18"/>
    <p:sldId id="374" r:id="rId19"/>
    <p:sldId id="390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16" userDrawn="1">
          <p15:clr>
            <a:srgbClr val="A4A3A4"/>
          </p15:clr>
        </p15:guide>
        <p15:guide id="2" pos="336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pos="5616" userDrawn="1">
          <p15:clr>
            <a:srgbClr val="A4A3A4"/>
          </p15:clr>
        </p15:guide>
        <p15:guide id="5" orient="horz" pos="2928" userDrawn="1">
          <p15:clr>
            <a:srgbClr val="A4A3A4"/>
          </p15:clr>
        </p15:guide>
        <p15:guide id="6" orient="horz" pos="912" userDrawn="1">
          <p15:clr>
            <a:srgbClr val="A4A3A4"/>
          </p15:clr>
        </p15:guide>
        <p15:guide id="7" orient="horz" pos="3504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BAA788"/>
    <a:srgbClr val="008000"/>
    <a:srgbClr val="AD0101"/>
    <a:srgbClr val="33CC33"/>
    <a:srgbClr val="00CC00"/>
    <a:srgbClr val="006600"/>
    <a:srgbClr val="E4DFDC"/>
    <a:srgbClr val="CABFB8"/>
    <a:srgbClr val="BAA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9856" autoAdjust="0"/>
  </p:normalViewPr>
  <p:slideViewPr>
    <p:cSldViewPr showGuides="1">
      <p:cViewPr>
        <p:scale>
          <a:sx n="90" d="100"/>
          <a:sy n="90" d="100"/>
        </p:scale>
        <p:origin x="-1398" y="-150"/>
      </p:cViewPr>
      <p:guideLst>
        <p:guide orient="horz" pos="528"/>
        <p:guide orient="horz" pos="1680"/>
        <p:guide orient="horz" pos="2160"/>
        <p:guide orient="horz" pos="2592"/>
        <p:guide orient="horz" pos="3504"/>
        <p:guide orient="horz" pos="3984"/>
        <p:guide orient="horz" pos="1344"/>
        <p:guide orient="horz" pos="1104"/>
        <p:guide orient="horz" pos="1584"/>
        <p:guide orient="horz" pos="2112"/>
        <p:guide orient="horz" pos="1872"/>
        <p:guide orient="horz" pos="3744"/>
        <p:guide orient="horz" pos="3408"/>
        <p:guide orient="horz" pos="3168"/>
        <p:guide orient="horz" pos="2928"/>
        <p:guide pos="336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2796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90570073281432"/>
          <c:y val="9.1856800605031985E-2"/>
          <c:w val="0.59783219641658214"/>
          <c:h val="0.756411429015678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B8AF82"/>
            </a:solidFill>
            <a:ln w="14060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5E4837"/>
              </a:solidFill>
              <a:ln w="14060">
                <a:noFill/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numFmt formatCode="#,##0&quot;%&quot;" sourceLinked="0"/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60</c:v>
                </c:pt>
                <c:pt idx="1">
                  <c:v>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30"/>
        <c:axId val="3497984"/>
        <c:axId val="3501056"/>
      </c:barChart>
      <c:catAx>
        <c:axId val="349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5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5E4837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01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01056"/>
        <c:scaling>
          <c:orientation val="minMax"/>
          <c:max val="100"/>
          <c:min val="0"/>
        </c:scaling>
        <c:delete val="0"/>
        <c:axPos val="r"/>
        <c:majorGridlines>
          <c:spPr>
            <a:ln w="3515">
              <a:solidFill>
                <a:srgbClr val="E8DFD8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5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5E4837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497984"/>
        <c:crosses val="max"/>
        <c:crossBetween val="between"/>
      </c:valAx>
      <c:spPr>
        <a:noFill/>
        <a:ln w="2812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8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1">
              <a:defRPr lang="ar-AE" sz="1198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ar-AE" sz="1198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نسبة رضا الموظفين حسب الفئات الوظيفية (%)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527633291333547"/>
          <c:y val="0.19240935160882672"/>
          <c:w val="0.528393967936021"/>
          <c:h val="0.62931393992417628"/>
        </c:manualLayout>
      </c:layout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إشرافية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المشاركة</c:v>
                </c:pt>
                <c:pt idx="1">
                  <c:v>الانطباع عن الجهة </c:v>
                </c:pt>
                <c:pt idx="2">
                  <c:v>رؤية الجهة وقيادتها</c:v>
                </c:pt>
                <c:pt idx="3">
                  <c:v>التطور المهني</c:v>
                </c:pt>
                <c:pt idx="4">
                  <c:v>المزايا والعلاوات الإضافية </c:v>
                </c:pt>
                <c:pt idx="5">
                  <c:v>ظروف العمل والتجهيزات والمعدات</c:v>
                </c:pt>
                <c:pt idx="6">
                  <c:v>بيئة وأجواء العمل</c:v>
                </c:pt>
                <c:pt idx="7">
                  <c:v>الاهتمام بالعمل وتحدياته</c:v>
                </c:pt>
                <c:pt idx="8">
                  <c:v>تقييم الأداء والتقدير</c:v>
                </c:pt>
                <c:pt idx="9">
                  <c:v>الإتصال الداخلي</c:v>
                </c:pt>
                <c:pt idx="10">
                  <c:v>أداء الجهة واستقرارها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78.285714285714278</c:v>
                </c:pt>
                <c:pt idx="1">
                  <c:v>80</c:v>
                </c:pt>
                <c:pt idx="2">
                  <c:v>84</c:v>
                </c:pt>
                <c:pt idx="3">
                  <c:v>72</c:v>
                </c:pt>
                <c:pt idx="4">
                  <c:v>40</c:v>
                </c:pt>
                <c:pt idx="5">
                  <c:v>56.000000000000007</c:v>
                </c:pt>
                <c:pt idx="6">
                  <c:v>64</c:v>
                </c:pt>
                <c:pt idx="7">
                  <c:v>80</c:v>
                </c:pt>
                <c:pt idx="8">
                  <c:v>60</c:v>
                </c:pt>
                <c:pt idx="9">
                  <c:v>72</c:v>
                </c:pt>
                <c:pt idx="10">
                  <c:v>64.000000000000014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تنفيذية</c:v>
                </c:pt>
              </c:strCache>
            </c:strRef>
          </c:tx>
          <c:spPr>
            <a:ln>
              <a:solidFill>
                <a:srgbClr val="5BAD82"/>
              </a:solidFill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المشاركة</c:v>
                </c:pt>
                <c:pt idx="1">
                  <c:v>الانطباع عن الجهة </c:v>
                </c:pt>
                <c:pt idx="2">
                  <c:v>رؤية الجهة وقيادتها</c:v>
                </c:pt>
                <c:pt idx="3">
                  <c:v>التطور المهني</c:v>
                </c:pt>
                <c:pt idx="4">
                  <c:v>المزايا والعلاوات الإضافية </c:v>
                </c:pt>
                <c:pt idx="5">
                  <c:v>ظروف العمل والتجهيزات والمعدات</c:v>
                </c:pt>
                <c:pt idx="6">
                  <c:v>بيئة وأجواء العمل</c:v>
                </c:pt>
                <c:pt idx="7">
                  <c:v>الاهتمام بالعمل وتحدياته</c:v>
                </c:pt>
                <c:pt idx="8">
                  <c:v>تقييم الأداء والتقدير</c:v>
                </c:pt>
                <c:pt idx="9">
                  <c:v>الإتصال الداخلي</c:v>
                </c:pt>
                <c:pt idx="10">
                  <c:v>أداء الجهة واستقرارها</c:v>
                </c:pt>
              </c:strCache>
            </c:strRef>
          </c:cat>
          <c:val>
            <c:numRef>
              <c:f>Sheet1!$C$2:$C$12</c:f>
              <c:numCache>
                <c:formatCode>0</c:formatCode>
                <c:ptCount val="11"/>
                <c:pt idx="0">
                  <c:v>67.181428571428569</c:v>
                </c:pt>
                <c:pt idx="1">
                  <c:v>64.86</c:v>
                </c:pt>
                <c:pt idx="2">
                  <c:v>59.46</c:v>
                </c:pt>
                <c:pt idx="3">
                  <c:v>45.95</c:v>
                </c:pt>
                <c:pt idx="4">
                  <c:v>13.51</c:v>
                </c:pt>
                <c:pt idx="5">
                  <c:v>48.65</c:v>
                </c:pt>
                <c:pt idx="6">
                  <c:v>51.349999999999994</c:v>
                </c:pt>
                <c:pt idx="7">
                  <c:v>75.680000000000007</c:v>
                </c:pt>
                <c:pt idx="8">
                  <c:v>27.029999999999998</c:v>
                </c:pt>
                <c:pt idx="9">
                  <c:v>64.86</c:v>
                </c:pt>
                <c:pt idx="10">
                  <c:v>52.971999999999994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فنية/تخصصية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المشاركة</c:v>
                </c:pt>
                <c:pt idx="1">
                  <c:v>الانطباع عن الجهة </c:v>
                </c:pt>
                <c:pt idx="2">
                  <c:v>رؤية الجهة وقيادتها</c:v>
                </c:pt>
                <c:pt idx="3">
                  <c:v>التطور المهني</c:v>
                </c:pt>
                <c:pt idx="4">
                  <c:v>المزايا والعلاوات الإضافية </c:v>
                </c:pt>
                <c:pt idx="5">
                  <c:v>ظروف العمل والتجهيزات والمعدات</c:v>
                </c:pt>
                <c:pt idx="6">
                  <c:v>بيئة وأجواء العمل</c:v>
                </c:pt>
                <c:pt idx="7">
                  <c:v>الاهتمام بالعمل وتحدياته</c:v>
                </c:pt>
                <c:pt idx="8">
                  <c:v>تقييم الأداء والتقدير</c:v>
                </c:pt>
                <c:pt idx="9">
                  <c:v>الإتصال الداخلي</c:v>
                </c:pt>
                <c:pt idx="10">
                  <c:v>أداء الجهة واستقرارها</c:v>
                </c:pt>
              </c:strCache>
            </c:strRef>
          </c:cat>
          <c:val>
            <c:numRef>
              <c:f>Sheet1!$D$2:$D$12</c:f>
              <c:numCache>
                <c:formatCode>0</c:formatCode>
                <c:ptCount val="11"/>
                <c:pt idx="0">
                  <c:v>66.665714285714301</c:v>
                </c:pt>
                <c:pt idx="1">
                  <c:v>71.430000000000007</c:v>
                </c:pt>
                <c:pt idx="2">
                  <c:v>61.9</c:v>
                </c:pt>
                <c:pt idx="3">
                  <c:v>57.14</c:v>
                </c:pt>
                <c:pt idx="4">
                  <c:v>42.86</c:v>
                </c:pt>
                <c:pt idx="5">
                  <c:v>71.430000000000007</c:v>
                </c:pt>
                <c:pt idx="6">
                  <c:v>57.14</c:v>
                </c:pt>
                <c:pt idx="7">
                  <c:v>76.19</c:v>
                </c:pt>
                <c:pt idx="8">
                  <c:v>42.86</c:v>
                </c:pt>
                <c:pt idx="9">
                  <c:v>71.430000000000007</c:v>
                </c:pt>
                <c:pt idx="10">
                  <c:v>60.000000000000007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665472"/>
        <c:axId val="126667008"/>
      </c:radarChart>
      <c:catAx>
        <c:axId val="126665472"/>
        <c:scaling>
          <c:orientation val="minMax"/>
        </c:scaling>
        <c:delete val="0"/>
        <c:axPos val="b"/>
        <c:majorGridlines/>
        <c:numFmt formatCode="#,##0.00_);\(#,##0.00\)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6667008"/>
        <c:crosses val="autoZero"/>
        <c:auto val="1"/>
        <c:lblAlgn val="ctr"/>
        <c:lblOffset val="100"/>
        <c:noMultiLvlLbl val="0"/>
      </c:catAx>
      <c:valAx>
        <c:axId val="126667008"/>
        <c:scaling>
          <c:orientation val="minMax"/>
        </c:scaling>
        <c:delete val="0"/>
        <c:axPos val="l"/>
        <c:majorGridlines>
          <c:spPr>
            <a:ln>
              <a:solidFill>
                <a:srgbClr val="E4DEDB"/>
              </a:solidFill>
            </a:ln>
          </c:spPr>
        </c:majorGridlines>
        <c:numFmt formatCode="0" sourceLinked="1"/>
        <c:majorTickMark val="cross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26665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477173903138721"/>
          <c:y val="0.8703971031398855"/>
          <c:w val="0.64946642875071758"/>
          <c:h val="0.11057937202294156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1">
              <a:defRPr lang="ar-AE" sz="1198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ar-AE" sz="1198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نسبة رضا الموظفين حسب مواقع العمل (%)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527633291333547"/>
          <c:y val="0.19240935160882672"/>
          <c:w val="0.528393967936021"/>
          <c:h val="0.62931393992417628"/>
        </c:manualLayout>
      </c:layout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دبي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المشاركة</c:v>
                </c:pt>
                <c:pt idx="1">
                  <c:v>الانطباع عن الجهة </c:v>
                </c:pt>
                <c:pt idx="2">
                  <c:v>رؤية الجهة وقيادتها</c:v>
                </c:pt>
                <c:pt idx="3">
                  <c:v>التطور المهني</c:v>
                </c:pt>
                <c:pt idx="4">
                  <c:v>المزايا والعلاوات الإضافية </c:v>
                </c:pt>
                <c:pt idx="5">
                  <c:v>ظروف العمل والتجهيزات والمعدات</c:v>
                </c:pt>
                <c:pt idx="6">
                  <c:v>بيئة وأجواء العمل</c:v>
                </c:pt>
                <c:pt idx="7">
                  <c:v>الاهتمام بالعمل وتحدياته</c:v>
                </c:pt>
                <c:pt idx="8">
                  <c:v>تقييم الأداء والتقدير</c:v>
                </c:pt>
                <c:pt idx="9">
                  <c:v>الإتصال الداخلي</c:v>
                </c:pt>
                <c:pt idx="10">
                  <c:v>أداء الجهة واستقرارها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66.80714285714285</c:v>
                </c:pt>
                <c:pt idx="1">
                  <c:v>66.180000000000007</c:v>
                </c:pt>
                <c:pt idx="2">
                  <c:v>63.239999999999995</c:v>
                </c:pt>
                <c:pt idx="3">
                  <c:v>51.470000000000006</c:v>
                </c:pt>
                <c:pt idx="4">
                  <c:v>29.409999999999997</c:v>
                </c:pt>
                <c:pt idx="5">
                  <c:v>51.470000000000006</c:v>
                </c:pt>
                <c:pt idx="6">
                  <c:v>51.470000000000006</c:v>
                </c:pt>
                <c:pt idx="7">
                  <c:v>73.53</c:v>
                </c:pt>
                <c:pt idx="8">
                  <c:v>38.24</c:v>
                </c:pt>
                <c:pt idx="9">
                  <c:v>61.760000000000005</c:v>
                </c:pt>
                <c:pt idx="10">
                  <c:v>55.00200000000001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أبو ظبي *</c:v>
                </c:pt>
              </c:strCache>
            </c:strRef>
          </c:tx>
          <c:spPr>
            <a:ln>
              <a:solidFill>
                <a:srgbClr val="5BAD82"/>
              </a:solidFill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المشاركة</c:v>
                </c:pt>
                <c:pt idx="1">
                  <c:v>الانطباع عن الجهة </c:v>
                </c:pt>
                <c:pt idx="2">
                  <c:v>رؤية الجهة وقيادتها</c:v>
                </c:pt>
                <c:pt idx="3">
                  <c:v>التطور المهني</c:v>
                </c:pt>
                <c:pt idx="4">
                  <c:v>المزايا والعلاوات الإضافية </c:v>
                </c:pt>
                <c:pt idx="5">
                  <c:v>ظروف العمل والتجهيزات والمعدات</c:v>
                </c:pt>
                <c:pt idx="6">
                  <c:v>بيئة وأجواء العمل</c:v>
                </c:pt>
                <c:pt idx="7">
                  <c:v>الاهتمام بالعمل وتحدياته</c:v>
                </c:pt>
                <c:pt idx="8">
                  <c:v>تقييم الأداء والتقدير</c:v>
                </c:pt>
                <c:pt idx="9">
                  <c:v>الإتصال الداخلي</c:v>
                </c:pt>
                <c:pt idx="10">
                  <c:v>أداء الجهة واستقرارها</c:v>
                </c:pt>
              </c:strCache>
            </c:strRef>
          </c:cat>
          <c:val>
            <c:numRef>
              <c:f>Sheet1!$C$2:$C$12</c:f>
              <c:numCache>
                <c:formatCode>0</c:formatCode>
                <c:ptCount val="11"/>
                <c:pt idx="0">
                  <c:v>90.817142857142855</c:v>
                </c:pt>
                <c:pt idx="1">
                  <c:v>100</c:v>
                </c:pt>
                <c:pt idx="2">
                  <c:v>92.86</c:v>
                </c:pt>
                <c:pt idx="3">
                  <c:v>85.71</c:v>
                </c:pt>
                <c:pt idx="4">
                  <c:v>28.57</c:v>
                </c:pt>
                <c:pt idx="5">
                  <c:v>85.71</c:v>
                </c:pt>
                <c:pt idx="6">
                  <c:v>85.71</c:v>
                </c:pt>
                <c:pt idx="7">
                  <c:v>100</c:v>
                </c:pt>
                <c:pt idx="8">
                  <c:v>57.14</c:v>
                </c:pt>
                <c:pt idx="9">
                  <c:v>100</c:v>
                </c:pt>
                <c:pt idx="10">
                  <c:v>77.140000000000015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990528"/>
        <c:axId val="122012800"/>
      </c:radarChart>
      <c:catAx>
        <c:axId val="121990528"/>
        <c:scaling>
          <c:orientation val="minMax"/>
        </c:scaling>
        <c:delete val="0"/>
        <c:axPos val="b"/>
        <c:majorGridlines/>
        <c:numFmt formatCode="#,##0.00_);\(#,##0.00\)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2012800"/>
        <c:crosses val="autoZero"/>
        <c:auto val="1"/>
        <c:lblAlgn val="ctr"/>
        <c:lblOffset val="100"/>
        <c:noMultiLvlLbl val="0"/>
      </c:catAx>
      <c:valAx>
        <c:axId val="122012800"/>
        <c:scaling>
          <c:orientation val="minMax"/>
        </c:scaling>
        <c:delete val="0"/>
        <c:axPos val="l"/>
        <c:majorGridlines>
          <c:spPr>
            <a:ln>
              <a:solidFill>
                <a:srgbClr val="E4DEDB"/>
              </a:solidFill>
            </a:ln>
          </c:spPr>
        </c:majorGridlines>
        <c:numFmt formatCode="0" sourceLinked="1"/>
        <c:majorTickMark val="cross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21990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375730750719261"/>
          <c:y val="0.84570574511519414"/>
          <c:w val="0.82069011364794242"/>
          <c:h val="0.14812141537863319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008001016002035E-2"/>
          <c:y val="0.12125712734184092"/>
          <c:w val="0.58539222440944849"/>
          <c:h val="0.732541584645669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B8AF8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020" b="1" i="0" u="none" strike="noStrike" kern="1200" baseline="0">
                    <a:solidFill>
                      <a:srgbClr val="5E4837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أكثر من 15 سنة</c:v>
                </c:pt>
                <c:pt idx="1">
                  <c:v>من 11-15 سنة</c:v>
                </c:pt>
                <c:pt idx="2">
                  <c:v>من 6-10 سنوات</c:v>
                </c:pt>
                <c:pt idx="3">
                  <c:v>من 3-5 سنوات</c:v>
                </c:pt>
                <c:pt idx="4">
                  <c:v>من 1- 2 سنة</c:v>
                </c:pt>
                <c:pt idx="5">
                  <c:v>أقل من سنة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61</c:v>
                </c:pt>
                <c:pt idx="1">
                  <c:v>63</c:v>
                </c:pt>
                <c:pt idx="2">
                  <c:v>57</c:v>
                </c:pt>
                <c:pt idx="3">
                  <c:v>50</c:v>
                </c:pt>
                <c:pt idx="4">
                  <c:v>66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5E483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en-US" sz="1020" b="1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أكثر من 15 سنة</c:v>
                </c:pt>
                <c:pt idx="1">
                  <c:v>من 11-15 سنة</c:v>
                </c:pt>
                <c:pt idx="2">
                  <c:v>من 6-10 سنوات</c:v>
                </c:pt>
                <c:pt idx="3">
                  <c:v>من 3-5 سنوات</c:v>
                </c:pt>
                <c:pt idx="4">
                  <c:v>من 1- 2 سنة</c:v>
                </c:pt>
                <c:pt idx="5">
                  <c:v>أقل من سنة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61</c:v>
                </c:pt>
                <c:pt idx="1">
                  <c:v>47</c:v>
                </c:pt>
                <c:pt idx="2">
                  <c:v>86</c:v>
                </c:pt>
                <c:pt idx="3">
                  <c:v>63</c:v>
                </c:pt>
                <c:pt idx="4">
                  <c:v>79</c:v>
                </c:pt>
                <c:pt idx="5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2544"/>
        <c:axId val="125063936"/>
      </c:barChart>
      <c:catAx>
        <c:axId val="12209254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58"/>
            </a:pPr>
            <a:endParaRPr lang="en-US"/>
          </a:p>
        </c:txPr>
        <c:crossAx val="125063936"/>
        <c:crosses val="autoZero"/>
        <c:auto val="0"/>
        <c:lblAlgn val="ctr"/>
        <c:lblOffset val="100"/>
        <c:noMultiLvlLbl val="0"/>
      </c:catAx>
      <c:valAx>
        <c:axId val="125063936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122092544"/>
        <c:crosses val="autoZero"/>
        <c:crossBetween val="between"/>
      </c:valAx>
      <c:spPr>
        <a:noFill/>
        <a:ln w="25412">
          <a:noFill/>
        </a:ln>
      </c:spPr>
    </c:plotArea>
    <c:legend>
      <c:legendPos val="b"/>
      <c:layout>
        <c:manualLayout>
          <c:xMode val="edge"/>
          <c:yMode val="edge"/>
          <c:x val="0.22555465493283927"/>
          <c:y val="0.88355295405955059"/>
          <c:w val="0.55256716072254519"/>
          <c:h val="6.0155655211972678E-2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46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008001016002035E-2"/>
          <c:y val="0.12125712734184092"/>
          <c:w val="0.58539222440944849"/>
          <c:h val="0.732541584645669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B8AF8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020" b="1" i="0" u="none" strike="noStrike" kern="1200" baseline="0">
                    <a:solidFill>
                      <a:srgbClr val="5E4837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إماراتي</c:v>
                </c:pt>
                <c:pt idx="1">
                  <c:v>مقيم عربي</c:v>
                </c:pt>
                <c:pt idx="2">
                  <c:v>مقيم آسيوي</c:v>
                </c:pt>
                <c:pt idx="3">
                  <c:v>جنسيات اخرى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55</c:v>
                </c:pt>
                <c:pt idx="1">
                  <c:v>78</c:v>
                </c:pt>
                <c:pt idx="2">
                  <c:v>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5E4837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 algn="ctr" rtl="0">
                    <a:defRPr lang="en-US" sz="1020" b="1" i="0" u="none" strike="noStrike" kern="1200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 algn="ctr" rtl="0">
                    <a:defRPr lang="en-US" sz="1020" b="1" i="0" u="none" strike="noStrike" kern="1200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 algn="ctr" rtl="0">
                    <a:defRPr lang="en-US" sz="1020" b="1" i="0" u="none" strike="noStrike" kern="1200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en-US" sz="102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إماراتي</c:v>
                </c:pt>
                <c:pt idx="1">
                  <c:v>مقيم عربي</c:v>
                </c:pt>
                <c:pt idx="2">
                  <c:v>مقيم آسيوي</c:v>
                </c:pt>
                <c:pt idx="3">
                  <c:v>جنسيات اخرى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62</c:v>
                </c:pt>
                <c:pt idx="1">
                  <c:v>90</c:v>
                </c:pt>
                <c:pt idx="2">
                  <c:v>99.999999999999986</c:v>
                </c:pt>
                <c:pt idx="3">
                  <c:v>99.999999999999986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506304"/>
        <c:axId val="127507840"/>
      </c:barChart>
      <c:catAx>
        <c:axId val="1275063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44"/>
            </a:pPr>
            <a:endParaRPr lang="en-US"/>
          </a:p>
        </c:txPr>
        <c:crossAx val="127507840"/>
        <c:crosses val="autoZero"/>
        <c:auto val="0"/>
        <c:lblAlgn val="ctr"/>
        <c:lblOffset val="100"/>
        <c:noMultiLvlLbl val="0"/>
      </c:catAx>
      <c:valAx>
        <c:axId val="127507840"/>
        <c:scaling>
          <c:orientation val="maxMin"/>
        </c:scaling>
        <c:delete val="1"/>
        <c:axPos val="b"/>
        <c:numFmt formatCode="0" sourceLinked="1"/>
        <c:majorTickMark val="out"/>
        <c:minorTickMark val="none"/>
        <c:tickLblPos val="none"/>
        <c:crossAx val="127506304"/>
        <c:crosses val="autoZero"/>
        <c:crossBetween val="between"/>
      </c:valAx>
      <c:spPr>
        <a:noFill/>
        <a:ln w="25363">
          <a:noFill/>
        </a:ln>
      </c:spPr>
    </c:plotArea>
    <c:legend>
      <c:legendPos val="b"/>
      <c:layout>
        <c:manualLayout>
          <c:xMode val="edge"/>
          <c:yMode val="edge"/>
          <c:x val="5.0849116833368797E-2"/>
          <c:y val="0.90146281123643346"/>
          <c:w val="0.69402532453713561"/>
          <c:h val="6.1375026601404557E-2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3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008001016002035E-2"/>
          <c:y val="0.12125712734184092"/>
          <c:w val="0.58539222440944849"/>
          <c:h val="0.732541584645669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B8AF8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020" b="1" i="0" u="none" strike="noStrike" kern="1200" baseline="0">
                    <a:solidFill>
                      <a:srgbClr val="5E4837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أنثى </c:v>
                </c:pt>
                <c:pt idx="1">
                  <c:v>ذكر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5E483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en-US" sz="1020" b="1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أنثى </c:v>
                </c:pt>
                <c:pt idx="1">
                  <c:v>ذكر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52</c:v>
                </c:pt>
                <c:pt idx="1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534592"/>
        <c:axId val="127536128"/>
      </c:barChart>
      <c:catAx>
        <c:axId val="1275345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6"/>
            </a:pPr>
            <a:endParaRPr lang="en-US"/>
          </a:p>
        </c:txPr>
        <c:crossAx val="127536128"/>
        <c:crosses val="autoZero"/>
        <c:auto val="0"/>
        <c:lblAlgn val="ctr"/>
        <c:lblOffset val="100"/>
        <c:noMultiLvlLbl val="0"/>
      </c:catAx>
      <c:valAx>
        <c:axId val="127536128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127534592"/>
        <c:crosses val="autoZero"/>
        <c:crossBetween val="between"/>
      </c:valAx>
      <c:spPr>
        <a:noFill/>
        <a:ln w="25412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1">
              <a:defRPr lang="ar-AE" sz="1198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ar-AE" sz="1198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نسبة رضا الموظفين حسب الجنس (%)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527633291333547"/>
          <c:y val="0.19240935160882672"/>
          <c:w val="0.528393967936021"/>
          <c:h val="0.62931393992417628"/>
        </c:manualLayout>
      </c:layout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ذكر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المشاركة</c:v>
                </c:pt>
                <c:pt idx="1">
                  <c:v>الانطباع عن الجهة </c:v>
                </c:pt>
                <c:pt idx="2">
                  <c:v>رؤية الجهة وقيادتها</c:v>
                </c:pt>
                <c:pt idx="3">
                  <c:v>التطور المهني</c:v>
                </c:pt>
                <c:pt idx="4">
                  <c:v>المزايا والعلاوات الإضافية </c:v>
                </c:pt>
                <c:pt idx="5">
                  <c:v>ظروف العمل والتجهيزات والمعدات</c:v>
                </c:pt>
                <c:pt idx="6">
                  <c:v>بيئة وأجواء العمل</c:v>
                </c:pt>
                <c:pt idx="7">
                  <c:v>الاهتمام بالعمل وتحدياته</c:v>
                </c:pt>
                <c:pt idx="8">
                  <c:v>تقييم الأداء والتقدير</c:v>
                </c:pt>
                <c:pt idx="9">
                  <c:v>الإتصال الداخلي</c:v>
                </c:pt>
                <c:pt idx="10">
                  <c:v>أداء الجهة واستقرارها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82.041428571428568</c:v>
                </c:pt>
                <c:pt idx="1">
                  <c:v>91.43</c:v>
                </c:pt>
                <c:pt idx="2">
                  <c:v>91.43</c:v>
                </c:pt>
                <c:pt idx="3">
                  <c:v>80</c:v>
                </c:pt>
                <c:pt idx="4">
                  <c:v>40</c:v>
                </c:pt>
                <c:pt idx="5">
                  <c:v>80</c:v>
                </c:pt>
                <c:pt idx="6">
                  <c:v>74.290000000000006</c:v>
                </c:pt>
                <c:pt idx="7">
                  <c:v>88.570000000000007</c:v>
                </c:pt>
                <c:pt idx="8">
                  <c:v>57.14</c:v>
                </c:pt>
                <c:pt idx="9">
                  <c:v>80</c:v>
                </c:pt>
                <c:pt idx="10">
                  <c:v>74.85799999999999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أنثى</c:v>
                </c:pt>
              </c:strCache>
            </c:strRef>
          </c:tx>
          <c:spPr>
            <a:ln>
              <a:solidFill>
                <a:srgbClr val="5BAD82"/>
              </a:solidFill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المشاركة</c:v>
                </c:pt>
                <c:pt idx="1">
                  <c:v>الانطباع عن الجهة </c:v>
                </c:pt>
                <c:pt idx="2">
                  <c:v>رؤية الجهة وقيادتها</c:v>
                </c:pt>
                <c:pt idx="3">
                  <c:v>التطور المهني</c:v>
                </c:pt>
                <c:pt idx="4">
                  <c:v>المزايا والعلاوات الإضافية </c:v>
                </c:pt>
                <c:pt idx="5">
                  <c:v>ظروف العمل والتجهيزات والمعدات</c:v>
                </c:pt>
                <c:pt idx="6">
                  <c:v>بيئة وأجواء العمل</c:v>
                </c:pt>
                <c:pt idx="7">
                  <c:v>الاهتمام بالعمل وتحدياته</c:v>
                </c:pt>
                <c:pt idx="8">
                  <c:v>تقييم الأداء والتقدير</c:v>
                </c:pt>
                <c:pt idx="9">
                  <c:v>الإتصال الداخلي</c:v>
                </c:pt>
                <c:pt idx="10">
                  <c:v>أداء الجهة واستقرارها</c:v>
                </c:pt>
              </c:strCache>
            </c:strRef>
          </c:cat>
          <c:val>
            <c:numRef>
              <c:f>Sheet1!$C$2:$C$12</c:f>
              <c:numCache>
                <c:formatCode>0</c:formatCode>
                <c:ptCount val="11"/>
                <c:pt idx="0">
                  <c:v>61.905714285714289</c:v>
                </c:pt>
                <c:pt idx="1">
                  <c:v>56.25</c:v>
                </c:pt>
                <c:pt idx="2">
                  <c:v>50</c:v>
                </c:pt>
                <c:pt idx="3">
                  <c:v>39.58</c:v>
                </c:pt>
                <c:pt idx="4">
                  <c:v>20.830000000000002</c:v>
                </c:pt>
                <c:pt idx="5">
                  <c:v>39.58</c:v>
                </c:pt>
                <c:pt idx="6">
                  <c:v>43.75</c:v>
                </c:pt>
                <c:pt idx="7">
                  <c:v>68.75</c:v>
                </c:pt>
                <c:pt idx="8">
                  <c:v>29.17</c:v>
                </c:pt>
                <c:pt idx="9">
                  <c:v>60.419999999999995</c:v>
                </c:pt>
                <c:pt idx="10">
                  <c:v>45.831999999999994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556608"/>
        <c:axId val="127574784"/>
      </c:radarChart>
      <c:catAx>
        <c:axId val="127556608"/>
        <c:scaling>
          <c:orientation val="minMax"/>
        </c:scaling>
        <c:delete val="0"/>
        <c:axPos val="b"/>
        <c:majorGridlines/>
        <c:numFmt formatCode="#,##0.00_);\(#,##0.00\)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7574784"/>
        <c:crosses val="autoZero"/>
        <c:auto val="1"/>
        <c:lblAlgn val="ctr"/>
        <c:lblOffset val="100"/>
        <c:noMultiLvlLbl val="0"/>
      </c:catAx>
      <c:valAx>
        <c:axId val="127574784"/>
        <c:scaling>
          <c:orientation val="minMax"/>
        </c:scaling>
        <c:delete val="0"/>
        <c:axPos val="l"/>
        <c:majorGridlines>
          <c:spPr>
            <a:ln>
              <a:solidFill>
                <a:srgbClr val="E4DEDB"/>
              </a:solidFill>
            </a:ln>
          </c:spPr>
        </c:majorGridlines>
        <c:numFmt formatCode="0" sourceLinked="1"/>
        <c:majorTickMark val="cross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27556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477173903138721"/>
          <c:y val="0.8703971031398855"/>
          <c:w val="0.64946642875071758"/>
          <c:h val="0.11057937202294156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1">
              <a:defRPr lang="ar-AE" sz="1198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ar-AE" sz="1198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نسبة رضا الموظفين حسب الجنسية (%)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527633291333547"/>
          <c:y val="0.19240935160882672"/>
          <c:w val="0.528393967936021"/>
          <c:h val="0.62931393992417628"/>
        </c:manualLayout>
      </c:layout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إماراتي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المشاركة</c:v>
                </c:pt>
                <c:pt idx="1">
                  <c:v>الانطباع عن الجهة </c:v>
                </c:pt>
                <c:pt idx="2">
                  <c:v>رؤية الجهة وقيادتها</c:v>
                </c:pt>
                <c:pt idx="3">
                  <c:v>التطور المهني</c:v>
                </c:pt>
                <c:pt idx="4">
                  <c:v>المزايا والعلاوات الإضافية </c:v>
                </c:pt>
                <c:pt idx="5">
                  <c:v>ظروف العمل والتجهيزات والمعدات</c:v>
                </c:pt>
                <c:pt idx="6">
                  <c:v>بيئة وأجواء العمل</c:v>
                </c:pt>
                <c:pt idx="7">
                  <c:v>الاهتمام بالعمل وتحدياته</c:v>
                </c:pt>
                <c:pt idx="8">
                  <c:v>تقييم الأداء والتقدير</c:v>
                </c:pt>
                <c:pt idx="9">
                  <c:v>الإتصال الداخلي</c:v>
                </c:pt>
                <c:pt idx="10">
                  <c:v>أداء الجهة واستقرارها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67.201428571428579</c:v>
                </c:pt>
                <c:pt idx="1">
                  <c:v>67.61</c:v>
                </c:pt>
                <c:pt idx="2">
                  <c:v>63.38</c:v>
                </c:pt>
                <c:pt idx="3">
                  <c:v>53.52</c:v>
                </c:pt>
                <c:pt idx="4">
                  <c:v>25.35</c:v>
                </c:pt>
                <c:pt idx="5">
                  <c:v>50.7</c:v>
                </c:pt>
                <c:pt idx="6">
                  <c:v>50.7</c:v>
                </c:pt>
                <c:pt idx="7">
                  <c:v>74.650000000000006</c:v>
                </c:pt>
                <c:pt idx="8">
                  <c:v>35.21</c:v>
                </c:pt>
                <c:pt idx="9">
                  <c:v>64.790000000000006</c:v>
                </c:pt>
                <c:pt idx="10">
                  <c:v>52.957999999999991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مقيم عربي *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المشاركة</c:v>
                </c:pt>
                <c:pt idx="1">
                  <c:v>الانطباع عن الجهة </c:v>
                </c:pt>
                <c:pt idx="2">
                  <c:v>رؤية الجهة وقيادتها</c:v>
                </c:pt>
                <c:pt idx="3">
                  <c:v>التطور المهني</c:v>
                </c:pt>
                <c:pt idx="4">
                  <c:v>المزايا والعلاوات الإضافية </c:v>
                </c:pt>
                <c:pt idx="5">
                  <c:v>ظروف العمل والتجهيزات والمعدات</c:v>
                </c:pt>
                <c:pt idx="6">
                  <c:v>بيئة وأجواء العمل</c:v>
                </c:pt>
                <c:pt idx="7">
                  <c:v>الاهتمام بالعمل وتحدياته</c:v>
                </c:pt>
                <c:pt idx="8">
                  <c:v>تقييم الأداء والتقدير</c:v>
                </c:pt>
                <c:pt idx="9">
                  <c:v>الإتصال الداخلي</c:v>
                </c:pt>
                <c:pt idx="10">
                  <c:v>أداء الجهة واستقرارها</c:v>
                </c:pt>
              </c:strCache>
            </c:strRef>
          </c:cat>
          <c:val>
            <c:numRef>
              <c:f>Sheet1!$C$2:$C$12</c:f>
              <c:numCache>
                <c:formatCode>0</c:formatCode>
                <c:ptCount val="11"/>
                <c:pt idx="0">
                  <c:v>87.142857142857139</c:v>
                </c:pt>
                <c:pt idx="1">
                  <c:v>90</c:v>
                </c:pt>
                <c:pt idx="2">
                  <c:v>90</c:v>
                </c:pt>
                <c:pt idx="3">
                  <c:v>80</c:v>
                </c:pt>
                <c:pt idx="4">
                  <c:v>50</c:v>
                </c:pt>
                <c:pt idx="5">
                  <c:v>90</c:v>
                </c:pt>
                <c:pt idx="6">
                  <c:v>90</c:v>
                </c:pt>
                <c:pt idx="7">
                  <c:v>90</c:v>
                </c:pt>
                <c:pt idx="8">
                  <c:v>70</c:v>
                </c:pt>
                <c:pt idx="9">
                  <c:v>90</c:v>
                </c:pt>
                <c:pt idx="10">
                  <c:v>88.000000000000014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093568"/>
        <c:axId val="128185856"/>
      </c:radarChart>
      <c:catAx>
        <c:axId val="128093568"/>
        <c:scaling>
          <c:orientation val="minMax"/>
        </c:scaling>
        <c:delete val="0"/>
        <c:axPos val="b"/>
        <c:majorGridlines/>
        <c:numFmt formatCode="#,##0.00_);\(#,##0.00\)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8185856"/>
        <c:crosses val="autoZero"/>
        <c:auto val="1"/>
        <c:lblAlgn val="ctr"/>
        <c:lblOffset val="100"/>
        <c:noMultiLvlLbl val="0"/>
      </c:catAx>
      <c:valAx>
        <c:axId val="128185856"/>
        <c:scaling>
          <c:orientation val="minMax"/>
        </c:scaling>
        <c:delete val="0"/>
        <c:axPos val="l"/>
        <c:majorGridlines>
          <c:spPr>
            <a:ln>
              <a:solidFill>
                <a:srgbClr val="E4DEDB"/>
              </a:solidFill>
            </a:ln>
          </c:spPr>
        </c:majorGridlines>
        <c:numFmt formatCode="0" sourceLinked="1"/>
        <c:majorTickMark val="cross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28093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901763576824405"/>
          <c:y val="0.8703971031398855"/>
          <c:w val="0.67666232586035358"/>
          <c:h val="0.129602896860114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1st Qtr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BAA788"/>
              </a:solidFill>
            </c:spPr>
          </c:dPt>
          <c:dPt>
            <c:idx val="2"/>
            <c:bubble3D val="0"/>
            <c:spPr>
              <a:solidFill>
                <a:srgbClr val="006900"/>
              </a:solidFill>
            </c:spPr>
          </c:dPt>
          <c:dPt>
            <c:idx val="3"/>
            <c:bubble3D val="0"/>
            <c:spPr>
              <a:solidFill>
                <a:srgbClr val="BCDEC2"/>
              </a:solidFill>
            </c:spPr>
          </c:dPt>
          <c:dPt>
            <c:idx val="4"/>
            <c:bubble3D val="0"/>
            <c:spPr>
              <a:solidFill>
                <a:srgbClr val="E1E1C3">
                  <a:alpha val="50196"/>
                </a:srgbClr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2"/>
                <c:pt idx="0">
                  <c:v>العينة الالكترونية</c:v>
                </c:pt>
                <c:pt idx="1">
                  <c:v>العينة الورقية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2"/>
                <c:pt idx="0">
                  <c:v>76</c:v>
                </c:pt>
                <c:pt idx="1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BAA788"/>
              </a:solidFill>
            </c:spPr>
          </c:dPt>
          <c:dPt>
            <c:idx val="2"/>
            <c:bubble3D val="0"/>
            <c:spPr>
              <a:solidFill>
                <a:srgbClr val="006900"/>
              </a:solidFill>
            </c:spPr>
          </c:dPt>
          <c:dPt>
            <c:idx val="3"/>
            <c:bubble3D val="0"/>
            <c:spPr>
              <a:solidFill>
                <a:srgbClr val="BCDEC2"/>
              </a:solidFill>
            </c:spPr>
          </c:dPt>
          <c:dPt>
            <c:idx val="4"/>
            <c:bubble3D val="0"/>
            <c:spPr>
              <a:solidFill>
                <a:srgbClr val="E1E1C3">
                  <a:alpha val="50196"/>
                </a:srgbClr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دبي</c:v>
                </c:pt>
                <c:pt idx="1">
                  <c:v>أبوظبي </c:v>
                </c:pt>
                <c:pt idx="2">
                  <c:v>أم القيوين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82</c:v>
                </c:pt>
                <c:pt idx="1">
                  <c:v>17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1st Qtr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BAA788"/>
              </a:solidFill>
            </c:spPr>
          </c:dPt>
          <c:dPt>
            <c:idx val="2"/>
            <c:bubble3D val="0"/>
            <c:spPr>
              <a:solidFill>
                <a:srgbClr val="006900"/>
              </a:solidFill>
            </c:spPr>
          </c:dPt>
          <c:dPt>
            <c:idx val="3"/>
            <c:bubble3D val="0"/>
            <c:spPr>
              <a:solidFill>
                <a:srgbClr val="BCDEC2"/>
              </a:solidFill>
            </c:spPr>
          </c:dPt>
          <c:dPt>
            <c:idx val="4"/>
            <c:bubble3D val="0"/>
            <c:spPr>
              <a:solidFill>
                <a:srgbClr val="E1E1C3">
                  <a:alpha val="50196"/>
                </a:srgbClr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5"/>
                <c:pt idx="0">
                  <c:v>20-30</c:v>
                </c:pt>
                <c:pt idx="1">
                  <c:v>31-40</c:v>
                </c:pt>
                <c:pt idx="2">
                  <c:v>41-50</c:v>
                </c:pt>
                <c:pt idx="3">
                  <c:v>51-60</c:v>
                </c:pt>
                <c:pt idx="4">
                  <c:v>61 – 70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5"/>
                <c:pt idx="0">
                  <c:v>20</c:v>
                </c:pt>
                <c:pt idx="1">
                  <c:v>37</c:v>
                </c:pt>
                <c:pt idx="2">
                  <c:v>31</c:v>
                </c:pt>
                <c:pt idx="3">
                  <c:v>10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1st Qtr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BAA788"/>
              </a:solidFill>
            </c:spPr>
          </c:dPt>
          <c:dPt>
            <c:idx val="2"/>
            <c:bubble3D val="0"/>
            <c:spPr>
              <a:solidFill>
                <a:srgbClr val="006900"/>
              </a:solidFill>
            </c:spPr>
          </c:dPt>
          <c:dPt>
            <c:idx val="3"/>
            <c:bubble3D val="0"/>
            <c:spPr>
              <a:solidFill>
                <a:srgbClr val="BCDEC2"/>
              </a:solidFill>
            </c:spPr>
          </c:dPt>
          <c:dPt>
            <c:idx val="4"/>
            <c:bubble3D val="0"/>
            <c:spPr>
              <a:solidFill>
                <a:srgbClr val="E1E1C3">
                  <a:alpha val="50196"/>
                </a:srgbClr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إماراتي</c:v>
                </c:pt>
                <c:pt idx="1">
                  <c:v>مقيم عربي</c:v>
                </c:pt>
                <c:pt idx="2">
                  <c:v>مقيم أسيوي</c:v>
                </c:pt>
                <c:pt idx="3">
                  <c:v>جنسيات أخرى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86</c:v>
                </c:pt>
                <c:pt idx="1">
                  <c:v>12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BAA788"/>
              </a:solidFill>
            </c:spPr>
          </c:dPt>
          <c:dPt>
            <c:idx val="2"/>
            <c:bubble3D val="0"/>
            <c:spPr>
              <a:solidFill>
                <a:srgbClr val="006900"/>
              </a:solidFill>
            </c:spPr>
          </c:dPt>
          <c:dPt>
            <c:idx val="3"/>
            <c:bubble3D val="0"/>
            <c:spPr>
              <a:solidFill>
                <a:srgbClr val="BCDEC2"/>
              </a:solidFill>
            </c:spPr>
          </c:dPt>
          <c:dPt>
            <c:idx val="4"/>
            <c:bubble3D val="0"/>
            <c:spPr>
              <a:solidFill>
                <a:srgbClr val="E1E1C3">
                  <a:alpha val="50196"/>
                </a:srgbClr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إناث</c:v>
                </c:pt>
                <c:pt idx="1">
                  <c:v>ذكور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58</c:v>
                </c:pt>
                <c:pt idx="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BAA788"/>
              </a:solidFill>
            </c:spPr>
          </c:dPt>
          <c:dPt>
            <c:idx val="2"/>
            <c:bubble3D val="0"/>
            <c:spPr>
              <a:solidFill>
                <a:srgbClr val="006900"/>
              </a:solidFill>
            </c:spPr>
          </c:dPt>
          <c:dPt>
            <c:idx val="3"/>
            <c:bubble3D val="0"/>
            <c:spPr>
              <a:solidFill>
                <a:srgbClr val="BCDEC2"/>
              </a:solidFill>
            </c:spPr>
          </c:dPt>
          <c:dPt>
            <c:idx val="4"/>
            <c:bubble3D val="0"/>
            <c:spPr>
              <a:solidFill>
                <a:srgbClr val="E1E1C3">
                  <a:alpha val="50196"/>
                </a:srgbClr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الفئة الفنية/التخصصية</c:v>
                </c:pt>
                <c:pt idx="1">
                  <c:v>الفئة التنفيذية</c:v>
                </c:pt>
                <c:pt idx="2">
                  <c:v>الفئة الإشرافية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25</c:v>
                </c:pt>
                <c:pt idx="1">
                  <c:v>45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sz="1198" dirty="0" smtClean="0"/>
              <a:t>نسبة رضا الموظفين</a:t>
            </a:r>
            <a:r>
              <a:rPr lang="ar-AE" sz="1198" baseline="0" dirty="0" smtClean="0"/>
              <a:t> </a:t>
            </a:r>
            <a:r>
              <a:rPr lang="ar-AE" sz="1198" strike="noStrike" baseline="0" dirty="0" smtClean="0"/>
              <a:t>حسب مواقع </a:t>
            </a:r>
            <a:r>
              <a:rPr lang="ar-AE" sz="1198" baseline="0" dirty="0" smtClean="0"/>
              <a:t>العمل (%)</a:t>
            </a:r>
            <a:endParaRPr lang="en-US" sz="1200" dirty="0"/>
          </a:p>
        </c:rich>
      </c:tx>
      <c:layout>
        <c:manualLayout>
          <c:xMode val="edge"/>
          <c:yMode val="edge"/>
          <c:x val="0.29279005172897077"/>
          <c:y val="3.837330678492829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521378156745964"/>
          <c:y val="0.14091580464206682"/>
          <c:w val="0.43948159590100422"/>
          <c:h val="0.7354570448247040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B8AF8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020" b="1" i="0" u="none" strike="noStrike" kern="1200" baseline="0">
                    <a:solidFill>
                      <a:srgbClr val="5E4837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أبوظبي</c:v>
                </c:pt>
                <c:pt idx="1">
                  <c:v>دبي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</c:v>
                </c:pt>
                <c:pt idx="1">
                  <c:v>56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5E483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en-US" sz="1020" b="1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أبوظبي</c:v>
                </c:pt>
                <c:pt idx="1">
                  <c:v>دبي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86</c:v>
                </c:pt>
                <c:pt idx="1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6"/>
        <c:axId val="94484736"/>
        <c:axId val="94494720"/>
      </c:barChart>
      <c:catAx>
        <c:axId val="944847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8" b="1"/>
            </a:pPr>
            <a:endParaRPr lang="en-US"/>
          </a:p>
        </c:txPr>
        <c:crossAx val="94494720"/>
        <c:crosses val="autoZero"/>
        <c:auto val="0"/>
        <c:lblAlgn val="ctr"/>
        <c:lblOffset val="100"/>
        <c:tickMarkSkip val="10"/>
        <c:noMultiLvlLbl val="0"/>
      </c:catAx>
      <c:valAx>
        <c:axId val="94494720"/>
        <c:scaling>
          <c:orientation val="maxMin"/>
          <c:max val="100"/>
        </c:scaling>
        <c:delete val="1"/>
        <c:axPos val="b"/>
        <c:numFmt formatCode="General" sourceLinked="1"/>
        <c:majorTickMark val="out"/>
        <c:minorTickMark val="none"/>
        <c:tickLblPos val="none"/>
        <c:crossAx val="94484736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sz="1190" dirty="0" smtClean="0"/>
              <a:t>نسبة رضا الموظفين</a:t>
            </a:r>
            <a:r>
              <a:rPr lang="ar-AE" sz="1190" baseline="0" dirty="0" smtClean="0"/>
              <a:t> </a:t>
            </a:r>
            <a:r>
              <a:rPr lang="ar-AE" sz="1190" strike="noStrike" baseline="0" dirty="0" smtClean="0"/>
              <a:t>حسب</a:t>
            </a:r>
            <a:r>
              <a:rPr lang="ar-AE" sz="1190" baseline="0" dirty="0" smtClean="0"/>
              <a:t> الفئات الوظيفية (%)</a:t>
            </a:r>
            <a:endParaRPr lang="en-US" sz="1200" dirty="0"/>
          </a:p>
        </c:rich>
      </c:tx>
      <c:layout>
        <c:manualLayout>
          <c:xMode val="edge"/>
          <c:yMode val="edge"/>
          <c:x val="0.14649891904007944"/>
          <c:y val="8.561770969695785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3008001016002035E-2"/>
          <c:y val="0.12125712734184092"/>
          <c:w val="0.58539222440944849"/>
          <c:h val="0.732541584645669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B8AF8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020" b="1" i="0" u="none" strike="noStrike" kern="1200" baseline="0">
                    <a:solidFill>
                      <a:srgbClr val="5E4837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إشرافية</c:v>
                </c:pt>
                <c:pt idx="1">
                  <c:v>فنية/تخصصية</c:v>
                </c:pt>
                <c:pt idx="2">
                  <c:v>تنفيذية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63</c:v>
                </c:pt>
                <c:pt idx="1">
                  <c:v>63</c:v>
                </c:pt>
                <c:pt idx="2">
                  <c:v>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5E483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en-US" sz="1020" b="1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إشرافية</c:v>
                </c:pt>
                <c:pt idx="1">
                  <c:v>فنية/تخصصية</c:v>
                </c:pt>
                <c:pt idx="2">
                  <c:v>تنفيذية</c:v>
                </c:pt>
              </c:strCache>
            </c:strRef>
          </c:cat>
          <c:val>
            <c:numRef>
              <c:f>Sheet1!$C$2:$C$4</c:f>
              <c:numCache>
                <c:formatCode>0</c:formatCode>
                <c:ptCount val="3"/>
                <c:pt idx="0">
                  <c:v>84</c:v>
                </c:pt>
                <c:pt idx="1">
                  <c:v>71</c:v>
                </c:pt>
                <c:pt idx="2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926336"/>
        <c:axId val="94927872"/>
      </c:barChart>
      <c:catAx>
        <c:axId val="949263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1" b="1"/>
            </a:pPr>
            <a:endParaRPr lang="en-US"/>
          </a:p>
        </c:txPr>
        <c:crossAx val="94927872"/>
        <c:crosses val="autoZero"/>
        <c:auto val="0"/>
        <c:lblAlgn val="ctr"/>
        <c:lblOffset val="100"/>
        <c:noMultiLvlLbl val="0"/>
      </c:catAx>
      <c:valAx>
        <c:axId val="94927872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94926336"/>
        <c:crosses val="autoZero"/>
        <c:crossBetween val="between"/>
      </c:valAx>
      <c:spPr>
        <a:noFill/>
        <a:ln w="25405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8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3799" tIns="46900" rIns="93799" bIns="469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3799" tIns="46900" rIns="93799" bIns="46900" rtlCol="0"/>
          <a:lstStyle>
            <a:lvl1pPr algn="r">
              <a:defRPr sz="1200"/>
            </a:lvl1pPr>
          </a:lstStyle>
          <a:p>
            <a:fld id="{B38B26F4-EDA5-43AF-9088-5CDAECEB60C0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99" tIns="46900" rIns="93799" bIns="4690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3799" tIns="46900" rIns="93799" bIns="4690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59" cy="496412"/>
          </a:xfrm>
          <a:prstGeom prst="rect">
            <a:avLst/>
          </a:prstGeom>
        </p:spPr>
        <p:txBody>
          <a:bodyPr vert="horz" lIns="93799" tIns="46900" rIns="93799" bIns="469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0"/>
            <a:ext cx="2945659" cy="496412"/>
          </a:xfrm>
          <a:prstGeom prst="rect">
            <a:avLst/>
          </a:prstGeom>
        </p:spPr>
        <p:txBody>
          <a:bodyPr vert="horz" lIns="93799" tIns="46900" rIns="93799" bIns="46900" rtlCol="0" anchor="b"/>
          <a:lstStyle>
            <a:lvl1pPr algn="r">
              <a:defRPr sz="1200"/>
            </a:lvl1pPr>
          </a:lstStyle>
          <a:p>
            <a:fld id="{B7EE549C-9CB2-4179-AC12-8F562FFBF7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6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9A713-289D-4593-A509-3C395FAFEF5C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210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الرئيسية - سري للغا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17929" y="3200400"/>
            <a:ext cx="8287871" cy="2305348"/>
          </a:xfrm>
          <a:prstGeom prst="rect">
            <a:avLst/>
          </a:prstGeom>
          <a:noFill/>
          <a:ln w="3175" cap="flat" cmpd="sng" algn="ctr">
            <a:solidFill>
              <a:srgbClr val="E4DED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27" name="Picture 2" descr="C:\Users\atraf.shehab\AppData\Local\Microsoft\Windows\Temporary Internet Files\Content.Outlook\BJB1644P\PMO-PMS-Convert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371600"/>
            <a:ext cx="8020050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1089" y="3810000"/>
            <a:ext cx="5257800" cy="381000"/>
          </a:xfrm>
        </p:spPr>
        <p:txBody>
          <a:bodyPr/>
          <a:lstStyle>
            <a:lvl1pPr marL="0" algn="ctr" defTabSz="914400" rtl="1" eaLnBrk="1" latinLnBrk="0" hangingPunct="1">
              <a:defRPr lang="en-US" sz="2400" b="1" kern="1200" dirty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191000"/>
            <a:ext cx="5257800" cy="381000"/>
          </a:xfrm>
        </p:spPr>
        <p:txBody>
          <a:bodyPr anchor="ctr"/>
          <a:lstStyle>
            <a:lvl1pPr marL="0" indent="0" algn="ctr">
              <a:buFontTx/>
              <a:buNone/>
              <a:defRPr lang="en-US" sz="1800" b="0" kern="1200" dirty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8305800" y="0"/>
            <a:ext cx="838200" cy="4926098"/>
          </a:xfrm>
          <a:prstGeom prst="rect">
            <a:avLst/>
          </a:prstGeom>
          <a:solidFill>
            <a:srgbClr val="AD010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8305800" y="4926098"/>
            <a:ext cx="838200" cy="194983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 bwMode="auto">
          <a:xfrm>
            <a:off x="-7393" y="3201109"/>
            <a:ext cx="300318" cy="2305348"/>
          </a:xfrm>
          <a:prstGeom prst="rect">
            <a:avLst/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450" y="273050"/>
            <a:ext cx="4578350" cy="5853113"/>
          </a:xfrm>
        </p:spPr>
        <p:txBody>
          <a:bodyPr/>
          <a:lstStyle>
            <a:lvl1pPr marL="0" indent="-225425">
              <a:buClr>
                <a:srgbClr val="AD0101"/>
              </a:buClr>
              <a:buSzPct val="100000"/>
              <a:buFont typeface="Wingdings 3" pitchFamily="18" charset="2"/>
              <a:buChar char="í"/>
              <a:defRPr sz="2000">
                <a:latin typeface="+mn-lt"/>
              </a:defRPr>
            </a:lvl1pPr>
            <a:lvl2pPr marL="406400" indent="-169863">
              <a:buClr>
                <a:srgbClr val="AC956E"/>
              </a:buClr>
              <a:buSzPct val="90000"/>
              <a:buFont typeface="Wingdings 3" pitchFamily="18" charset="2"/>
              <a:buChar char="í"/>
              <a:defRPr sz="1800">
                <a:latin typeface="+mn-lt"/>
              </a:defRPr>
            </a:lvl2pPr>
            <a:lvl3pPr>
              <a:buSzPct val="80000"/>
              <a:defRPr sz="1600">
                <a:latin typeface="+mn-lt"/>
              </a:defRPr>
            </a:lvl3pPr>
            <a:lvl4pPr>
              <a:buSzPct val="70000"/>
              <a:defRPr sz="1400">
                <a:latin typeface="+mn-lt"/>
              </a:defRPr>
            </a:lvl4pPr>
            <a:lvl5pPr>
              <a:buSzPct val="70000"/>
              <a:defRPr sz="14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410200" y="6477000"/>
            <a:ext cx="24384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477000"/>
            <a:ext cx="28956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EACE84D-F171-45C3-9B77-2EB633D316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004" y="6295696"/>
            <a:ext cx="9136996" cy="554179"/>
            <a:chOff x="7004" y="6295696"/>
            <a:chExt cx="9136996" cy="554179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7004" y="6307571"/>
              <a:ext cx="9136996" cy="542304"/>
            </a:xfrm>
            <a:prstGeom prst="rect">
              <a:avLst/>
            </a:prstGeom>
            <a:solidFill>
              <a:srgbClr val="E4DE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Arial"/>
              </a:endParaRPr>
            </a:p>
          </p:txBody>
        </p:sp>
        <p:cxnSp>
          <p:nvCxnSpPr>
            <p:cNvPr id="10" name="Straight Connector 9"/>
            <p:cNvCxnSpPr/>
            <p:nvPr userDrawn="1"/>
          </p:nvCxnSpPr>
          <p:spPr bwMode="auto">
            <a:xfrm>
              <a:off x="7004" y="6295696"/>
              <a:ext cx="9136996" cy="164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D6DB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410200" y="6477000"/>
            <a:ext cx="24384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477000"/>
            <a:ext cx="28956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6477000"/>
            <a:ext cx="382588" cy="304800"/>
          </a:xfr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EACE84D-F171-45C3-9B77-2EB633D316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-76200" y="4191000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0" latinLnBrk="0" hangingPunct="0">
              <a:defRPr lang="en-US"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1CBB37-C6DB-40F7-9A2E-C4F71205E0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004" y="6295696"/>
            <a:ext cx="9136996" cy="554179"/>
            <a:chOff x="7004" y="6295696"/>
            <a:chExt cx="9136996" cy="554179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7004" y="6307571"/>
              <a:ext cx="9136996" cy="542304"/>
            </a:xfrm>
            <a:prstGeom prst="rect">
              <a:avLst/>
            </a:prstGeom>
            <a:solidFill>
              <a:srgbClr val="E4DE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Arial"/>
              </a:endParaRPr>
            </a:p>
          </p:txBody>
        </p:sp>
        <p:cxnSp>
          <p:nvCxnSpPr>
            <p:cNvPr id="14" name="Straight Connector 13"/>
            <p:cNvCxnSpPr/>
            <p:nvPr userDrawn="1"/>
          </p:nvCxnSpPr>
          <p:spPr bwMode="auto">
            <a:xfrm>
              <a:off x="7004" y="6295696"/>
              <a:ext cx="9136996" cy="164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D6DB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295400"/>
            <a:ext cx="7772400" cy="4114800"/>
          </a:xfrm>
        </p:spPr>
        <p:txBody>
          <a:bodyPr vert="eaVert"/>
          <a:lstStyle>
            <a:lvl1pPr marL="0" indent="-225425">
              <a:buClr>
                <a:srgbClr val="AD0101"/>
              </a:buClr>
              <a:buSzPct val="100000"/>
              <a:buFont typeface="Wingdings 3" pitchFamily="18" charset="2"/>
              <a:buChar char="í"/>
              <a:defRPr>
                <a:latin typeface="+mn-lt"/>
              </a:defRPr>
            </a:lvl1pPr>
            <a:lvl2pPr marL="406400" indent="-169863">
              <a:buClr>
                <a:srgbClr val="AC956E"/>
              </a:buClr>
              <a:buSzPct val="90000"/>
              <a:buFont typeface="Wingdings 3" pitchFamily="18" charset="2"/>
              <a:buChar char="í"/>
              <a:defRPr>
                <a:latin typeface="+mn-lt"/>
              </a:defRPr>
            </a:lvl2pPr>
            <a:lvl3pPr>
              <a:buClr>
                <a:schemeClr val="bg1">
                  <a:lumMod val="85000"/>
                </a:schemeClr>
              </a:buClr>
              <a:buSzPct val="80000"/>
              <a:defRPr>
                <a:latin typeface="+mn-lt"/>
              </a:defRPr>
            </a:lvl3pPr>
            <a:lvl4pPr>
              <a:buClr>
                <a:schemeClr val="bg1">
                  <a:lumMod val="85000"/>
                </a:schemeClr>
              </a:buClr>
              <a:buSzPct val="70000"/>
              <a:defRPr>
                <a:latin typeface="+mn-lt"/>
              </a:defRPr>
            </a:lvl4pPr>
            <a:lvl5pPr>
              <a:buClr>
                <a:schemeClr val="bg1">
                  <a:lumMod val="85000"/>
                </a:schemeClr>
              </a:buClr>
              <a:buSzPct val="70000"/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3979" y="76200"/>
            <a:ext cx="8075221" cy="685800"/>
          </a:xfrm>
        </p:spPr>
        <p:txBody>
          <a:bodyPr/>
          <a:lstStyle>
            <a:lvl1pPr marL="0" algn="r" defTabSz="914400" rtl="1" eaLnBrk="1" latinLnBrk="0" hangingPunct="1">
              <a:defRPr lang="en-US" sz="20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410200" y="6477000"/>
            <a:ext cx="24384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477000"/>
            <a:ext cx="28956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6477000"/>
            <a:ext cx="382588" cy="304800"/>
          </a:xfr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EACE84D-F171-45C3-9B77-2EB633D316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Line 12"/>
          <p:cNvSpPr>
            <a:spLocks noChangeShapeType="1"/>
          </p:cNvSpPr>
          <p:nvPr userDrawn="1"/>
        </p:nvSpPr>
        <p:spPr bwMode="auto">
          <a:xfrm>
            <a:off x="777850" y="805231"/>
            <a:ext cx="8061350" cy="1219"/>
          </a:xfrm>
          <a:prstGeom prst="line">
            <a:avLst/>
          </a:prstGeom>
          <a:noFill/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-76200" y="4191000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0" latinLnBrk="0" hangingPunct="0">
              <a:defRPr lang="en-US"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1CBB37-C6DB-40F7-9A2E-C4F71205E0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004" y="6295696"/>
            <a:ext cx="9136996" cy="554179"/>
            <a:chOff x="7004" y="6295696"/>
            <a:chExt cx="9136996" cy="554179"/>
          </a:xfrm>
        </p:grpSpPr>
        <p:sp>
          <p:nvSpPr>
            <p:cNvPr id="11" name="Rectangle 10"/>
            <p:cNvSpPr/>
            <p:nvPr userDrawn="1"/>
          </p:nvSpPr>
          <p:spPr bwMode="auto">
            <a:xfrm>
              <a:off x="7004" y="6307571"/>
              <a:ext cx="9136996" cy="542304"/>
            </a:xfrm>
            <a:prstGeom prst="rect">
              <a:avLst/>
            </a:prstGeom>
            <a:solidFill>
              <a:srgbClr val="E4DE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Arial"/>
              </a:endParaRPr>
            </a:p>
          </p:txBody>
        </p:sp>
        <p:cxnSp>
          <p:nvCxnSpPr>
            <p:cNvPr id="12" name="Straight Connector 11"/>
            <p:cNvCxnSpPr/>
            <p:nvPr userDrawn="1"/>
          </p:nvCxnSpPr>
          <p:spPr bwMode="auto">
            <a:xfrm>
              <a:off x="7004" y="6295696"/>
              <a:ext cx="9136996" cy="164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D6DB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1866900" cy="5486400"/>
          </a:xfrm>
        </p:spPr>
        <p:txBody>
          <a:bodyPr vert="eaVert"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676900" cy="5486400"/>
          </a:xfrm>
        </p:spPr>
        <p:txBody>
          <a:bodyPr vert="eaVert"/>
          <a:lstStyle>
            <a:lvl1pPr>
              <a:buClr>
                <a:srgbClr val="AD0101"/>
              </a:buClr>
              <a:buSzPct val="100000"/>
              <a:defRPr>
                <a:latin typeface="+mn-lt"/>
              </a:defRPr>
            </a:lvl1pPr>
            <a:lvl2pPr>
              <a:buSzPct val="90000"/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410200" y="6477000"/>
            <a:ext cx="24384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477000"/>
            <a:ext cx="28956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6477000"/>
            <a:ext cx="382588" cy="304800"/>
          </a:xfr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EACE84D-F171-45C3-9B77-2EB633D316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-76200" y="4191000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0" latinLnBrk="0" hangingPunct="0">
              <a:defRPr lang="en-US"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1CBB37-C6DB-40F7-9A2E-C4F71205E0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004" y="6295696"/>
            <a:ext cx="9136996" cy="554179"/>
            <a:chOff x="7004" y="6295696"/>
            <a:chExt cx="9136996" cy="554179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7004" y="6307571"/>
              <a:ext cx="9136996" cy="542304"/>
            </a:xfrm>
            <a:prstGeom prst="rect">
              <a:avLst/>
            </a:prstGeom>
            <a:solidFill>
              <a:srgbClr val="E4DE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Arial"/>
              </a:endParaRPr>
            </a:p>
          </p:txBody>
        </p:sp>
        <p:cxnSp>
          <p:nvCxnSpPr>
            <p:cNvPr id="13" name="Straight Connector 12"/>
            <p:cNvCxnSpPr/>
            <p:nvPr userDrawn="1"/>
          </p:nvCxnSpPr>
          <p:spPr bwMode="auto">
            <a:xfrm>
              <a:off x="7004" y="6295696"/>
              <a:ext cx="9136996" cy="164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D6DB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الرئيسية - محدود الانتشا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auto">
          <a:xfrm>
            <a:off x="17929" y="3200400"/>
            <a:ext cx="8287871" cy="2305348"/>
          </a:xfrm>
          <a:prstGeom prst="rect">
            <a:avLst/>
          </a:prstGeom>
          <a:noFill/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2050" name="Picture 2" descr="C:\Users\atraf.shehab\AppData\Local\Microsoft\Windows\Temporary Internet Files\Content.Outlook\BJB1644P\PMO-PMS-Convert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71600"/>
            <a:ext cx="8020050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/>
          <p:cNvSpPr/>
          <p:nvPr userDrawn="1"/>
        </p:nvSpPr>
        <p:spPr bwMode="auto">
          <a:xfrm>
            <a:off x="8305800" y="0"/>
            <a:ext cx="838200" cy="4926098"/>
          </a:xfrm>
          <a:prstGeom prst="rect">
            <a:avLst/>
          </a:prstGeom>
          <a:solidFill>
            <a:srgbClr val="AD010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 bwMode="auto">
          <a:xfrm>
            <a:off x="8305800" y="4926098"/>
            <a:ext cx="838200" cy="194983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1089" y="3810000"/>
            <a:ext cx="5257800" cy="381000"/>
          </a:xfrm>
        </p:spPr>
        <p:txBody>
          <a:bodyPr/>
          <a:lstStyle>
            <a:lvl1pPr marL="0" algn="ctr" defTabSz="914400" rtl="1" eaLnBrk="1" latinLnBrk="0" hangingPunct="1">
              <a:defRPr lang="en-US" sz="24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191000"/>
            <a:ext cx="5257800" cy="381000"/>
          </a:xfrm>
        </p:spPr>
        <p:txBody>
          <a:bodyPr anchor="ctr"/>
          <a:lstStyle>
            <a:lvl1pPr marL="0" indent="0" algn="ctr">
              <a:buFontTx/>
              <a:buNone/>
              <a:defRPr lang="en-US" sz="18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-7393" y="3201109"/>
            <a:ext cx="300318" cy="2305348"/>
          </a:xfrm>
          <a:prstGeom prst="rect">
            <a:avLst/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محتويات - سري للغا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1400" y="1600200"/>
            <a:ext cx="4419600" cy="4343400"/>
          </a:xfrm>
        </p:spPr>
        <p:txBody>
          <a:bodyPr/>
          <a:lstStyle>
            <a:lvl1pPr marL="0" indent="-180975" algn="r" defTabSz="914400" rtl="1" eaLnBrk="1" latinLnBrk="0" hangingPunct="1">
              <a:lnSpc>
                <a:spcPct val="150000"/>
              </a:lnSpc>
              <a:buSzPct val="100000"/>
              <a:buFontTx/>
              <a:buNone/>
              <a:tabLst/>
              <a:defRPr lang="en-US" sz="16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169863">
              <a:buFont typeface="Wingdings" pitchFamily="2" charset="2"/>
              <a:buNone/>
              <a:defRPr sz="1400">
                <a:cs typeface="Arabic Transparent" pitchFamily="2" charset="-78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1066801"/>
            <a:ext cx="4419600" cy="381000"/>
          </a:xfrm>
        </p:spPr>
        <p:txBody>
          <a:bodyPr/>
          <a:lstStyle>
            <a:lvl1pPr marL="0" algn="r" defTabSz="914400" rtl="1" eaLnBrk="1" latinLnBrk="0" hangingPunct="1">
              <a:defRPr lang="en-US" sz="20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8305800" y="0"/>
            <a:ext cx="838200" cy="4926098"/>
          </a:xfrm>
          <a:prstGeom prst="rect">
            <a:avLst/>
          </a:prstGeom>
          <a:solidFill>
            <a:srgbClr val="AD010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8305800" y="4926098"/>
            <a:ext cx="838200" cy="194983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ات - محدود الانتشا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3581400" y="1600200"/>
            <a:ext cx="4419600" cy="4343400"/>
          </a:xfrm>
        </p:spPr>
        <p:txBody>
          <a:bodyPr/>
          <a:lstStyle>
            <a:lvl1pPr marL="0" indent="-180975" algn="r" defTabSz="914400" rtl="1" eaLnBrk="1" latinLnBrk="0" hangingPunct="1">
              <a:lnSpc>
                <a:spcPct val="150000"/>
              </a:lnSpc>
              <a:buSzPct val="100000"/>
              <a:buFontTx/>
              <a:buNone/>
              <a:tabLst/>
              <a:defRPr lang="en-US" sz="16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169863">
              <a:buFont typeface="Wingdings" pitchFamily="2" charset="2"/>
              <a:buNone/>
              <a:defRPr sz="1400">
                <a:cs typeface="Arabic Transparent" pitchFamily="2" charset="-78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581400" y="1066801"/>
            <a:ext cx="4419600" cy="381000"/>
          </a:xfrm>
        </p:spPr>
        <p:txBody>
          <a:bodyPr/>
          <a:lstStyle>
            <a:lvl1pPr marL="0" algn="r" defTabSz="914400" rtl="1" eaLnBrk="1" latinLnBrk="0" hangingPunct="1">
              <a:defRPr lang="en-US" sz="20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8305800" y="0"/>
            <a:ext cx="838200" cy="4926098"/>
          </a:xfrm>
          <a:prstGeom prst="rect">
            <a:avLst/>
          </a:prstGeom>
          <a:solidFill>
            <a:srgbClr val="AD010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8305800" y="4926098"/>
            <a:ext cx="838200" cy="194983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" y="76200"/>
            <a:ext cx="8595360" cy="685800"/>
          </a:xfrm>
        </p:spPr>
        <p:txBody>
          <a:bodyPr/>
          <a:lstStyle>
            <a:lvl1pPr marL="0" algn="r" defTabSz="914400" rtl="1" eaLnBrk="1" latinLnBrk="0" hangingPunct="1">
              <a:defRPr lang="en-US" sz="20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412480" cy="48006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225425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D0101"/>
              </a:buClr>
              <a:buSzPct val="100000"/>
              <a:buFont typeface="Wingdings 3" pitchFamily="18" charset="2"/>
              <a:buChar char="í"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400" indent="-169863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C956E"/>
              </a:buClr>
              <a:buSzPct val="90000"/>
              <a:buFont typeface="Wingdings 3" pitchFamily="18" charset="2"/>
              <a:buChar char="í"/>
              <a:defRPr lang="en-US" sz="16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1825" indent="-169863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75000"/>
                </a:schemeClr>
              </a:buClr>
              <a:buSzPct val="80000"/>
              <a:buFont typeface="Wingdings 3" pitchFamily="18" charset="2"/>
              <a:buChar char="í"/>
              <a:defRPr lang="en-US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7575" indent="-169863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75000"/>
                </a:schemeClr>
              </a:buClr>
              <a:buSzPct val="70000"/>
              <a:buFont typeface="Arial" pitchFamily="34" charset="0"/>
              <a:buChar char="−"/>
              <a:defRPr lang="en-US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03325" indent="-169863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75000"/>
                </a:schemeClr>
              </a:buClr>
              <a:buSzPct val="70000"/>
              <a:buFont typeface="Arial" pitchFamily="34" charset="0"/>
              <a:buChar char="−"/>
              <a:defRPr lang="en-US" sz="14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77000"/>
            <a:ext cx="2438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Line 12"/>
          <p:cNvSpPr>
            <a:spLocks noChangeShapeType="1"/>
          </p:cNvSpPr>
          <p:nvPr userDrawn="1"/>
        </p:nvSpPr>
        <p:spPr bwMode="auto">
          <a:xfrm>
            <a:off x="533400" y="805231"/>
            <a:ext cx="8412480" cy="1219"/>
          </a:xfrm>
          <a:prstGeom prst="line">
            <a:avLst/>
          </a:prstGeom>
          <a:noFill/>
          <a:ln w="6350">
            <a:solidFill>
              <a:srgbClr val="E4DEDB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004" y="6295696"/>
            <a:ext cx="9136996" cy="554179"/>
            <a:chOff x="7004" y="6295696"/>
            <a:chExt cx="9136996" cy="554179"/>
          </a:xfrm>
        </p:grpSpPr>
        <p:sp>
          <p:nvSpPr>
            <p:cNvPr id="12" name="Rectangle 11"/>
            <p:cNvSpPr/>
            <p:nvPr userDrawn="1"/>
          </p:nvSpPr>
          <p:spPr bwMode="auto">
            <a:xfrm>
              <a:off x="7004" y="6307571"/>
              <a:ext cx="9136996" cy="542304"/>
            </a:xfrm>
            <a:prstGeom prst="rect">
              <a:avLst/>
            </a:prstGeom>
            <a:solidFill>
              <a:srgbClr val="E4DE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Arial"/>
              </a:endParaRPr>
            </a:p>
          </p:txBody>
        </p:sp>
        <p:cxnSp>
          <p:nvCxnSpPr>
            <p:cNvPr id="13" name="Straight Connector 12"/>
            <p:cNvCxnSpPr/>
            <p:nvPr userDrawn="1"/>
          </p:nvCxnSpPr>
          <p:spPr bwMode="auto">
            <a:xfrm>
              <a:off x="7004" y="6295696"/>
              <a:ext cx="9136996" cy="164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D6DB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250" y="76200"/>
            <a:ext cx="8061350" cy="685800"/>
          </a:xfrm>
        </p:spPr>
        <p:txBody>
          <a:bodyPr/>
          <a:lstStyle>
            <a:lvl1pPr marL="0" algn="r" defTabSz="914400" rtl="1" eaLnBrk="1" latinLnBrk="0" hangingPunct="1">
              <a:defRPr lang="en-US" sz="2000" b="1" kern="1200" dirty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3657600" cy="4343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225425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D0101"/>
              </a:buClr>
              <a:buSzPct val="100000"/>
              <a:buFont typeface="Wingdings 3" pitchFamily="18" charset="2"/>
              <a:buChar char="í"/>
              <a:defRPr lang="en-US" sz="1800" b="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06400" indent="-169863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C956E"/>
              </a:buClr>
              <a:buSzPct val="90000"/>
              <a:buFont typeface="Wingdings 3" pitchFamily="18" charset="2"/>
              <a:buChar char="í"/>
              <a:defRPr lang="en-US" sz="1600" b="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SzPct val="80000"/>
              <a:defRPr lang="en-US" sz="1400" b="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SzPct val="70000"/>
              <a:defRPr lang="en-US" sz="1400" b="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SzPct val="70000"/>
              <a:defRPr lang="en-US" sz="1400" b="0" kern="1200" dirty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752600"/>
            <a:ext cx="3657600" cy="4343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225425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D0101"/>
              </a:buClr>
              <a:buSzPct val="100000"/>
              <a:buFont typeface="Wingdings 3" pitchFamily="18" charset="2"/>
              <a:buChar char="í"/>
              <a:defRPr lang="en-US" sz="1800" b="0" kern="120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06400" indent="-169863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C956E"/>
              </a:buClr>
              <a:buSzPct val="90000"/>
              <a:buFont typeface="Wingdings 3" pitchFamily="18" charset="2"/>
              <a:buChar char="í"/>
              <a:defRPr lang="en-US" sz="1600" b="0" kern="120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631825" indent="-169863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75000"/>
                </a:schemeClr>
              </a:buClr>
              <a:buSzPct val="80000"/>
              <a:buFont typeface="Wingdings 3" pitchFamily="18" charset="2"/>
              <a:buChar char="í"/>
              <a:defRPr lang="en-US" sz="1400" b="0" kern="120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75000"/>
                </a:schemeClr>
              </a:buClr>
              <a:buSzPct val="70000"/>
              <a:defRPr lang="en-US" sz="1400" b="0" kern="120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75000"/>
                </a:schemeClr>
              </a:buClr>
              <a:buSzPct val="70000"/>
              <a:defRPr lang="en-US" sz="1400" b="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410200" y="6477000"/>
            <a:ext cx="24384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477000"/>
            <a:ext cx="28956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70A7B0D-EE49-41F1-9528-032DB08A9B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Line 12"/>
          <p:cNvSpPr>
            <a:spLocks noChangeShapeType="1"/>
          </p:cNvSpPr>
          <p:nvPr userDrawn="1"/>
        </p:nvSpPr>
        <p:spPr bwMode="auto">
          <a:xfrm>
            <a:off x="930250" y="805231"/>
            <a:ext cx="8061350" cy="1219"/>
          </a:xfrm>
          <a:prstGeom prst="line">
            <a:avLst/>
          </a:prstGeom>
          <a:noFill/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004" y="6295696"/>
            <a:ext cx="9136996" cy="554179"/>
            <a:chOff x="7004" y="6295696"/>
            <a:chExt cx="9136996" cy="554179"/>
          </a:xfrm>
        </p:grpSpPr>
        <p:sp>
          <p:nvSpPr>
            <p:cNvPr id="12" name="Rectangle 11"/>
            <p:cNvSpPr/>
            <p:nvPr userDrawn="1"/>
          </p:nvSpPr>
          <p:spPr bwMode="auto">
            <a:xfrm>
              <a:off x="7004" y="6307571"/>
              <a:ext cx="9136996" cy="542304"/>
            </a:xfrm>
            <a:prstGeom prst="rect">
              <a:avLst/>
            </a:prstGeom>
            <a:solidFill>
              <a:srgbClr val="E4DE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Arial"/>
              </a:endParaRPr>
            </a:p>
          </p:txBody>
        </p:sp>
        <p:cxnSp>
          <p:nvCxnSpPr>
            <p:cNvPr id="14" name="Straight Connector 13"/>
            <p:cNvCxnSpPr/>
            <p:nvPr userDrawn="1"/>
          </p:nvCxnSpPr>
          <p:spPr bwMode="auto">
            <a:xfrm>
              <a:off x="7004" y="6295696"/>
              <a:ext cx="9136996" cy="164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D6DB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001000" cy="685800"/>
          </a:xfrm>
        </p:spPr>
        <p:txBody>
          <a:bodyPr/>
          <a:lstStyle>
            <a:lvl1pPr marL="0" algn="r" defTabSz="914400" rtl="1" eaLnBrk="1" latinLnBrk="0" hangingPunct="1">
              <a:defRPr lang="en-US" sz="20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6145" y="1535113"/>
            <a:ext cx="3583048" cy="6397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6145" y="2174875"/>
            <a:ext cx="3583048" cy="39512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225425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D0101"/>
              </a:buClr>
              <a:buSzPct val="100000"/>
              <a:buFont typeface="Wingdings 3" pitchFamily="18" charset="2"/>
              <a:buChar char="í"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400" indent="-169863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C956E"/>
              </a:buClr>
              <a:buSzPct val="90000"/>
              <a:buFont typeface="Wingdings 3" pitchFamily="18" charset="2"/>
              <a:buChar char="í"/>
              <a:defRPr lang="en-US" sz="16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SzPct val="80000"/>
              <a:defRPr lang="en-US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SzPct val="70000"/>
              <a:defRPr lang="en-US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SzPct val="70000"/>
              <a:defRPr lang="en-US" sz="14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4745" y="1535113"/>
            <a:ext cx="3584455" cy="6397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US" sz="20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4745" y="2174875"/>
            <a:ext cx="3584455" cy="39512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225425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D0101"/>
              </a:buClr>
              <a:buSzPct val="100000"/>
              <a:buFont typeface="Wingdings 3" pitchFamily="18" charset="2"/>
              <a:buChar char="í"/>
              <a:defRPr lang="en-US" sz="18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400" indent="-169863"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AC956E"/>
              </a:buClr>
              <a:buSzPct val="90000"/>
              <a:buFont typeface="Wingdings 3" pitchFamily="18" charset="2"/>
              <a:buChar char="í"/>
              <a:defRPr lang="en-US" sz="16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SzPct val="80000"/>
              <a:defRPr lang="en-US" sz="14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SzPct val="70000"/>
              <a:defRPr lang="en-US" sz="14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r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SzPct val="70000"/>
              <a:defRPr lang="en-US"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97745" y="6477000"/>
            <a:ext cx="24384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4945" y="6477000"/>
            <a:ext cx="28956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1CBB37-C6DB-40F7-9A2E-C4F71205E0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" name="Line 12"/>
          <p:cNvSpPr>
            <a:spLocks noChangeShapeType="1"/>
          </p:cNvSpPr>
          <p:nvPr userDrawn="1"/>
        </p:nvSpPr>
        <p:spPr bwMode="auto">
          <a:xfrm>
            <a:off x="854050" y="805231"/>
            <a:ext cx="8061350" cy="1219"/>
          </a:xfrm>
          <a:prstGeom prst="line">
            <a:avLst/>
          </a:prstGeom>
          <a:noFill/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004" y="6295696"/>
            <a:ext cx="9136996" cy="554179"/>
            <a:chOff x="7004" y="6295696"/>
            <a:chExt cx="9136996" cy="554179"/>
          </a:xfrm>
        </p:grpSpPr>
        <p:sp>
          <p:nvSpPr>
            <p:cNvPr id="12" name="Rectangle 11"/>
            <p:cNvSpPr/>
            <p:nvPr userDrawn="1"/>
          </p:nvSpPr>
          <p:spPr bwMode="auto">
            <a:xfrm>
              <a:off x="7004" y="6307571"/>
              <a:ext cx="9136996" cy="542304"/>
            </a:xfrm>
            <a:prstGeom prst="rect">
              <a:avLst/>
            </a:prstGeom>
            <a:solidFill>
              <a:srgbClr val="E4DE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Arial"/>
              </a:endParaRPr>
            </a:p>
          </p:txBody>
        </p:sp>
        <p:cxnSp>
          <p:nvCxnSpPr>
            <p:cNvPr id="13" name="Straight Connector 12"/>
            <p:cNvCxnSpPr/>
            <p:nvPr userDrawn="1"/>
          </p:nvCxnSpPr>
          <p:spPr bwMode="auto">
            <a:xfrm>
              <a:off x="7004" y="6295696"/>
              <a:ext cx="9136996" cy="164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D6DB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30250" y="76200"/>
            <a:ext cx="8061350" cy="685800"/>
          </a:xfrm>
        </p:spPr>
        <p:txBody>
          <a:bodyPr/>
          <a:lstStyle>
            <a:lvl1pPr marL="0" algn="r" defTabSz="914400" rtl="1" eaLnBrk="1" latinLnBrk="0" hangingPunct="1">
              <a:defRPr lang="en-US" sz="20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410200" y="6477000"/>
            <a:ext cx="24384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477000"/>
            <a:ext cx="28956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6477000"/>
            <a:ext cx="382588" cy="304800"/>
          </a:xfr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70A7B0D-EE49-41F1-9528-032DB08A9B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Line 12"/>
          <p:cNvSpPr>
            <a:spLocks noChangeShapeType="1"/>
          </p:cNvSpPr>
          <p:nvPr userDrawn="1"/>
        </p:nvSpPr>
        <p:spPr bwMode="auto">
          <a:xfrm>
            <a:off x="930250" y="805231"/>
            <a:ext cx="8061350" cy="1219"/>
          </a:xfrm>
          <a:prstGeom prst="line">
            <a:avLst/>
          </a:prstGeom>
          <a:noFill/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-76200" y="4191000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0" latinLnBrk="0" hangingPunct="0">
              <a:defRPr lang="en-US"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1CBB37-C6DB-40F7-9A2E-C4F71205E0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004" y="6295696"/>
            <a:ext cx="9136996" cy="554179"/>
            <a:chOff x="7004" y="6295696"/>
            <a:chExt cx="9136996" cy="554179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7004" y="6307571"/>
              <a:ext cx="9136996" cy="542304"/>
            </a:xfrm>
            <a:prstGeom prst="rect">
              <a:avLst/>
            </a:prstGeom>
            <a:solidFill>
              <a:srgbClr val="E4DE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Arial"/>
              </a:endParaRPr>
            </a:p>
          </p:txBody>
        </p:sp>
        <p:cxnSp>
          <p:nvCxnSpPr>
            <p:cNvPr id="11" name="Straight Connector 10"/>
            <p:cNvCxnSpPr/>
            <p:nvPr userDrawn="1"/>
          </p:nvCxnSpPr>
          <p:spPr bwMode="auto">
            <a:xfrm>
              <a:off x="7004" y="6295696"/>
              <a:ext cx="9136996" cy="164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D6DB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410200" y="6477000"/>
            <a:ext cx="24384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477000"/>
            <a:ext cx="28956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B24D442-FCA6-41A5-BCF9-2AA020A5B8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7004" y="6295696"/>
            <a:ext cx="9136996" cy="554179"/>
            <a:chOff x="7004" y="6295696"/>
            <a:chExt cx="9136996" cy="554179"/>
          </a:xfrm>
        </p:grpSpPr>
        <p:sp>
          <p:nvSpPr>
            <p:cNvPr id="6" name="Rectangle 5"/>
            <p:cNvSpPr/>
            <p:nvPr userDrawn="1"/>
          </p:nvSpPr>
          <p:spPr bwMode="auto">
            <a:xfrm>
              <a:off x="7004" y="6307571"/>
              <a:ext cx="9136996" cy="542304"/>
            </a:xfrm>
            <a:prstGeom prst="rect">
              <a:avLst/>
            </a:prstGeom>
            <a:solidFill>
              <a:srgbClr val="E4DE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Arial"/>
              </a:endParaRPr>
            </a:p>
          </p:txBody>
        </p:sp>
        <p:cxnSp>
          <p:nvCxnSpPr>
            <p:cNvPr id="7" name="Straight Connector 6"/>
            <p:cNvCxnSpPr/>
            <p:nvPr userDrawn="1"/>
          </p:nvCxnSpPr>
          <p:spPr bwMode="auto">
            <a:xfrm>
              <a:off x="7004" y="6295696"/>
              <a:ext cx="9136996" cy="164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D6DB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7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295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67400" y="6477000"/>
            <a:ext cx="2438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50" dirty="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5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-7393" y="3201109"/>
            <a:ext cx="300318" cy="2305348"/>
          </a:xfrm>
          <a:prstGeom prst="rect">
            <a:avLst/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76200" y="4191000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lang="en-US" sz="1000" smtClean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B59ED4C0-D57B-410E-9597-31609B6DAD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marL="0" algn="r" defTabSz="914400" rtl="1" eaLnBrk="1" fontAlgn="base" latinLnBrk="0" hangingPunct="1">
        <a:spcBef>
          <a:spcPct val="0"/>
        </a:spcBef>
        <a:spcAft>
          <a:spcPct val="0"/>
        </a:spcAft>
        <a:defRPr lang="en-US" sz="2000" b="1" kern="1200" dirty="0" smtClean="0">
          <a:solidFill>
            <a:schemeClr val="tx1"/>
          </a:solidFill>
          <a:latin typeface="+mj-lt"/>
          <a:ea typeface="+mn-ea"/>
          <a:cs typeface="+mn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Gill Sans" pitchFamily="112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Gill Sans" pitchFamily="112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Gill Sans" pitchFamily="112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Gill Sans" pitchFamily="112" charset="0"/>
          <a:ea typeface="ＭＳ Ｐゴシック" pitchFamily="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0" indent="-225425" algn="r" defTabSz="914400" rtl="1" eaLnBrk="1" fontAlgn="base" latinLnBrk="0" hangingPunct="1">
        <a:spcBef>
          <a:spcPct val="20000"/>
        </a:spcBef>
        <a:spcAft>
          <a:spcPct val="0"/>
        </a:spcAft>
        <a:buClr>
          <a:srgbClr val="AD0101"/>
        </a:buClr>
        <a:buSzPct val="100000"/>
        <a:buFont typeface="Wingdings 3" pitchFamily="18" charset="2"/>
        <a:buChar char="í"/>
        <a:defRPr lang="en-US" sz="1800" b="0" kern="1200" dirty="0" smtClean="0">
          <a:solidFill>
            <a:schemeClr val="tx1"/>
          </a:solidFill>
          <a:latin typeface="+mj-lt"/>
          <a:ea typeface="+mn-ea"/>
          <a:cs typeface="+mn-cs"/>
        </a:defRPr>
      </a:lvl1pPr>
      <a:lvl2pPr marL="406400" indent="-169863" algn="r" defTabSz="914400" rtl="1" eaLnBrk="1" fontAlgn="base" latinLnBrk="0" hangingPunct="1">
        <a:spcBef>
          <a:spcPct val="20000"/>
        </a:spcBef>
        <a:spcAft>
          <a:spcPct val="0"/>
        </a:spcAft>
        <a:buClr>
          <a:srgbClr val="AC956E"/>
        </a:buClr>
        <a:buSzPct val="90000"/>
        <a:buFont typeface="Wingdings 3" pitchFamily="18" charset="2"/>
        <a:buChar char="í"/>
        <a:defRPr lang="en-US" sz="1600" b="0" kern="1200" dirty="0" smtClean="0">
          <a:solidFill>
            <a:schemeClr val="tx1"/>
          </a:solidFill>
          <a:latin typeface="+mj-lt"/>
          <a:ea typeface="+mn-ea"/>
          <a:cs typeface="+mn-cs"/>
        </a:defRPr>
      </a:lvl2pPr>
      <a:lvl3pPr marL="631825" indent="-169863" algn="r" defTabSz="914400" rtl="1" eaLnBrk="1" fontAlgn="base" latinLnBrk="0" hangingPunct="1">
        <a:spcBef>
          <a:spcPct val="20000"/>
        </a:spcBef>
        <a:spcAft>
          <a:spcPct val="0"/>
        </a:spcAft>
        <a:buClr>
          <a:schemeClr val="bg1">
            <a:lumMod val="85000"/>
          </a:schemeClr>
        </a:buClr>
        <a:buSzPct val="80000"/>
        <a:buFont typeface="Wingdings 3" pitchFamily="18" charset="2"/>
        <a:buChar char="í"/>
        <a:tabLst>
          <a:tab pos="628650" algn="l"/>
        </a:tabLst>
        <a:defRPr lang="en-US" sz="1400" b="0" kern="1200" dirty="0" smtClean="0">
          <a:solidFill>
            <a:schemeClr val="tx1"/>
          </a:solidFill>
          <a:latin typeface="+mj-lt"/>
          <a:ea typeface="+mn-ea"/>
          <a:cs typeface="+mn-cs"/>
        </a:defRPr>
      </a:lvl3pPr>
      <a:lvl4pPr marL="917575" indent="-169863" algn="r" defTabSz="914400" rtl="1" eaLnBrk="1" fontAlgn="base" latinLnBrk="0" hangingPunct="1">
        <a:spcBef>
          <a:spcPct val="20000"/>
        </a:spcBef>
        <a:spcAft>
          <a:spcPct val="0"/>
        </a:spcAft>
        <a:buClr>
          <a:schemeClr val="bg1">
            <a:lumMod val="85000"/>
          </a:schemeClr>
        </a:buClr>
        <a:buSzPct val="70000"/>
        <a:buFont typeface="Tahoma" pitchFamily="34" charset="0"/>
        <a:buChar char="−"/>
        <a:defRPr lang="en-US" sz="1400" b="0" kern="1200" dirty="0" smtClean="0">
          <a:solidFill>
            <a:schemeClr val="tx1"/>
          </a:solidFill>
          <a:latin typeface="+mj-lt"/>
          <a:ea typeface="+mn-ea"/>
          <a:cs typeface="+mn-cs"/>
        </a:defRPr>
      </a:lvl4pPr>
      <a:lvl5pPr marL="1203325" indent="-169863" algn="r" defTabSz="914400" rtl="1" eaLnBrk="1" fontAlgn="base" latinLnBrk="0" hangingPunct="1">
        <a:spcBef>
          <a:spcPct val="20000"/>
        </a:spcBef>
        <a:spcAft>
          <a:spcPct val="0"/>
        </a:spcAft>
        <a:buClr>
          <a:schemeClr val="bg1">
            <a:lumMod val="85000"/>
          </a:schemeClr>
        </a:buClr>
        <a:buSzPct val="70000"/>
        <a:buFont typeface="Tahoma" pitchFamily="34" charset="0"/>
        <a:buChar char="−"/>
        <a:defRPr lang="en-US" sz="1400" b="0" kern="1200" dirty="0" smtClean="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/>
              <a:t>دراسـة آراء </a:t>
            </a:r>
            <a:r>
              <a:rPr lang="ar-AE" dirty="0" smtClean="0"/>
              <a:t>موظفي</a:t>
            </a:r>
            <a:r>
              <a:rPr lang="en-US" dirty="0" smtClean="0"/>
              <a:t> </a:t>
            </a:r>
            <a:r>
              <a:rPr lang="ar-AE" dirty="0" smtClean="0"/>
              <a:t>الحكومة </a:t>
            </a:r>
            <a:r>
              <a:rPr lang="ar-AE" dirty="0"/>
              <a:t>الاتحادية لعام 2013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/>
              <a:t>الهيئة الاتحادية للموارد البشرية الحكومية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286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dirty="0" smtClean="0">
                <a:latin typeface="+mn-lt"/>
              </a:rPr>
              <a:t>تصنيـــف الوثيــقـــة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latin typeface="Times New Roman" pitchFamily="18" charset="0"/>
                <a:cs typeface="Times New Roman" pitchFamily="18" charset="0"/>
              </a:rPr>
              <a:t>عرض التفاصيل الديموغرافية للدراسة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812031"/>
              </p:ext>
            </p:extLst>
          </p:nvPr>
        </p:nvGraphicFramePr>
        <p:xfrm>
          <a:off x="4359275" y="1143000"/>
          <a:ext cx="4368800" cy="261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776655"/>
              </p:ext>
            </p:extLst>
          </p:nvPr>
        </p:nvGraphicFramePr>
        <p:xfrm>
          <a:off x="4072234" y="3894740"/>
          <a:ext cx="49672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659071"/>
              </p:ext>
            </p:extLst>
          </p:nvPr>
        </p:nvGraphicFramePr>
        <p:xfrm>
          <a:off x="7004" y="3908290"/>
          <a:ext cx="4797974" cy="265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214277"/>
              </p:ext>
            </p:extLst>
          </p:nvPr>
        </p:nvGraphicFramePr>
        <p:xfrm>
          <a:off x="377456" y="1040739"/>
          <a:ext cx="3962400" cy="2676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5638800" y="914400"/>
            <a:ext cx="1834156" cy="306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defRPr sz="1389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SA" dirty="0"/>
              <a:t> </a:t>
            </a:r>
            <a:r>
              <a:rPr lang="ar-SA" b="1" dirty="0"/>
              <a:t>حسب أعمار الموظفين (%)</a:t>
            </a:r>
          </a:p>
        </p:txBody>
      </p:sp>
      <p:sp>
        <p:nvSpPr>
          <p:cNvPr id="6" name="Rectangle 5"/>
          <p:cNvSpPr/>
          <p:nvPr/>
        </p:nvSpPr>
        <p:spPr>
          <a:xfrm>
            <a:off x="990600" y="914400"/>
            <a:ext cx="2334293" cy="307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defRPr sz="1395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SA" b="1" dirty="0"/>
              <a:t>حسب الفئات الوظيفية للموظفين (%)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99526" y="3733800"/>
            <a:ext cx="1912703" cy="306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defRPr sz="1402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SA" sz="1389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حسب جنسي</a:t>
            </a:r>
            <a:r>
              <a:rPr lang="ar-AE" sz="1389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ات</a:t>
            </a:r>
            <a:r>
              <a:rPr lang="ar-SA" sz="1389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الموظفين (%)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47800" y="3733800"/>
            <a:ext cx="1701107" cy="3063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defRPr sz="1391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SA" dirty="0"/>
              <a:t>حسب </a:t>
            </a:r>
            <a:r>
              <a:rPr lang="ar-AE" dirty="0"/>
              <a:t>الذكور والإناث</a:t>
            </a:r>
            <a:r>
              <a:rPr lang="ar-SA" dirty="0"/>
              <a:t> (%)</a:t>
            </a:r>
          </a:p>
        </p:txBody>
      </p:sp>
    </p:spTree>
    <p:extLst>
      <p:ext uri="{BB962C8B-B14F-4D97-AF65-F5344CB8AC3E}">
        <p14:creationId xmlns:p14="http://schemas.microsoft.com/office/powerpoint/2010/main" val="389757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78250"/>
              </p:ext>
            </p:extLst>
          </p:nvPr>
        </p:nvGraphicFramePr>
        <p:xfrm>
          <a:off x="-127000" y="1600200"/>
          <a:ext cx="4902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Cloud Callout 19"/>
          <p:cNvSpPr/>
          <p:nvPr/>
        </p:nvSpPr>
        <p:spPr bwMode="auto">
          <a:xfrm>
            <a:off x="0" y="1982837"/>
            <a:ext cx="2171700" cy="1344094"/>
          </a:xfrm>
          <a:prstGeom prst="cloudCallout">
            <a:avLst>
              <a:gd name="adj1" fmla="val 53342"/>
              <a:gd name="adj2" fmla="val -7802"/>
            </a:avLst>
          </a:prstGeom>
          <a:solidFill>
            <a:schemeClr val="bg1"/>
          </a:solidFill>
          <a:ln w="9525" cap="flat" cmpd="sng" algn="ctr">
            <a:solidFill>
              <a:srgbClr val="CABFB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100000"/>
              </a:spcBef>
              <a:spcAft>
                <a:spcPct val="0"/>
              </a:spcAft>
              <a:buClr>
                <a:srgbClr val="990000"/>
              </a:buClr>
            </a:pPr>
            <a:r>
              <a:rPr lang="ar-AE" sz="1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نسبة الرضا لدى الموظفين في دبي لها الأثر الأكبر على المعدل العام</a:t>
            </a:r>
            <a:endParaRPr lang="en-US" sz="13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النتائج حسب مواقع العمل والفئات الوظيفية المختلفة</a:t>
            </a:r>
            <a:endParaRPr lang="ar-A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graphicFrame>
        <p:nvGraphicFramePr>
          <p:cNvPr id="15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477040"/>
              </p:ext>
            </p:extLst>
          </p:nvPr>
        </p:nvGraphicFramePr>
        <p:xfrm>
          <a:off x="4851400" y="1752600"/>
          <a:ext cx="3352800" cy="378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533400" y="5562600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r" rtl="1">
              <a:spcBef>
                <a:spcPct val="20000"/>
              </a:spcBef>
              <a:buClr>
                <a:srgbClr val="333300"/>
              </a:buClr>
              <a:buSzPct val="70000"/>
              <a:buFont typeface="Arial" charset="0"/>
              <a:buChar char="◄"/>
            </a:pPr>
            <a:r>
              <a:rPr lang="ar-AE" sz="1400" dirty="0"/>
              <a:t> </a:t>
            </a:r>
            <a:r>
              <a:rPr lang="ar-AE" sz="1400" dirty="0" smtClean="0"/>
              <a:t>حققت مواقع العمل </a:t>
            </a:r>
            <a:r>
              <a:rPr lang="ar-AE" sz="1400" dirty="0"/>
              <a:t>في </a:t>
            </a:r>
            <a:r>
              <a:rPr lang="ar-AE" sz="1400" dirty="0" smtClean="0"/>
              <a:t>دبي نسبة رضا أعلى في هذه الدورة مقارنة </a:t>
            </a:r>
            <a:r>
              <a:rPr lang="ar-AE" sz="1400" dirty="0"/>
              <a:t>بالدورة السابقة</a:t>
            </a:r>
            <a:r>
              <a:rPr lang="ar-JO" sz="1400" dirty="0" smtClean="0"/>
              <a:t>.</a:t>
            </a:r>
            <a:endParaRPr lang="ar-AE" sz="14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4800600" y="5591300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rtl="1"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400" dirty="0"/>
              <a:t> </a:t>
            </a:r>
            <a:r>
              <a:rPr lang="ar-AE" sz="1400" dirty="0" smtClean="0"/>
              <a:t>الفئة الإشرافية والفنية حققت نسبة رضا أعلى في هذه الدورة مقارنة بالدورة السابقة.</a:t>
            </a:r>
            <a:endParaRPr lang="ar-AE" sz="1400" dirty="0"/>
          </a:p>
        </p:txBody>
      </p:sp>
      <p:sp>
        <p:nvSpPr>
          <p:cNvPr id="11" name="Text Box 49"/>
          <p:cNvSpPr txBox="1">
            <a:spLocks noChangeArrowheads="1"/>
          </p:cNvSpPr>
          <p:nvPr/>
        </p:nvSpPr>
        <p:spPr bwMode="auto">
          <a:xfrm flipH="1">
            <a:off x="539338" y="6043437"/>
            <a:ext cx="2819400" cy="276999"/>
          </a:xfrm>
          <a:prstGeom prst="rect">
            <a:avLst/>
          </a:prstGeom>
          <a:noFill/>
          <a:ln w="19050" algn="ctr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ar-AE" sz="1200" b="1" dirty="0" smtClean="0">
                <a:solidFill>
                  <a:srgbClr val="C00000"/>
                </a:solidFill>
              </a:rPr>
              <a:t>* الرجاء قراءة النتائج بحذر حجم العينة صغير</a:t>
            </a:r>
            <a:endParaRPr lang="en-US" sz="1200" b="1" dirty="0" smtClean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86857" y="4018002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9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نتائج العوامل الرئيسية </a:t>
            </a:r>
            <a:r>
              <a:rPr lang="ar-AE" dirty="0"/>
              <a:t>حسب مواقع العمل والفئات الوظيفية المختلفة</a:t>
            </a:r>
            <a:endParaRPr lang="ar-A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226627" y="5520069"/>
            <a:ext cx="3733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rtl="1"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400" dirty="0"/>
              <a:t> حققت الفئة الإشرافية </a:t>
            </a:r>
            <a:r>
              <a:rPr lang="ar-AE" sz="1400" dirty="0" smtClean="0"/>
              <a:t>أعلى نسب </a:t>
            </a:r>
            <a:r>
              <a:rPr lang="ar-AE" sz="1400" dirty="0"/>
              <a:t>رضا </a:t>
            </a:r>
            <a:r>
              <a:rPr lang="ar-AE" sz="1400" dirty="0" smtClean="0"/>
              <a:t>لكل العوامل الرئيسية مقارنة </a:t>
            </a:r>
            <a:r>
              <a:rPr lang="ar-AE" sz="1400" dirty="0"/>
              <a:t>مع الفئات الوظيفية </a:t>
            </a:r>
            <a:r>
              <a:rPr lang="ar-AE" sz="1400" dirty="0" smtClean="0"/>
              <a:t>الأخرى ما عدا عامل المزايا والعلاوات الإضافية وظروف العمل.</a:t>
            </a:r>
            <a:endParaRPr lang="ar-AE" sz="1400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032484569"/>
              </p:ext>
            </p:extLst>
          </p:nvPr>
        </p:nvGraphicFramePr>
        <p:xfrm>
          <a:off x="4267200" y="1447800"/>
          <a:ext cx="48285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154657079"/>
              </p:ext>
            </p:extLst>
          </p:nvPr>
        </p:nvGraphicFramePr>
        <p:xfrm>
          <a:off x="0" y="1467592"/>
          <a:ext cx="48285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Box 49"/>
          <p:cNvSpPr txBox="1">
            <a:spLocks noChangeArrowheads="1"/>
          </p:cNvSpPr>
          <p:nvPr/>
        </p:nvSpPr>
        <p:spPr bwMode="auto">
          <a:xfrm flipH="1">
            <a:off x="539338" y="6043437"/>
            <a:ext cx="2819400" cy="276999"/>
          </a:xfrm>
          <a:prstGeom prst="rect">
            <a:avLst/>
          </a:prstGeom>
          <a:noFill/>
          <a:ln w="19050" algn="ctr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ar-AE" sz="1200" b="1" dirty="0" smtClean="0">
                <a:solidFill>
                  <a:srgbClr val="C00000"/>
                </a:solidFill>
              </a:rPr>
              <a:t>* الرجاء قراءة النتائج بحذر حجم العينة صغير</a:t>
            </a:r>
            <a:endParaRPr lang="en-US" sz="1200" b="1" dirty="0" smtClean="0">
              <a:solidFill>
                <a:srgbClr val="C00000"/>
              </a:solidFill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841702" y="5520068"/>
            <a:ext cx="3733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rtl="1"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400" dirty="0" smtClean="0">
                <a:solidFill>
                  <a:srgbClr val="000000"/>
                </a:solidFill>
                <a:latin typeface="Tahoma" pitchFamily="34" charset="0"/>
              </a:rPr>
              <a:t>* حجم </a:t>
            </a:r>
            <a:r>
              <a:rPr lang="ar-AE" sz="1400" dirty="0">
                <a:solidFill>
                  <a:srgbClr val="000000"/>
                </a:solidFill>
                <a:latin typeface="Tahoma" pitchFamily="34" charset="0"/>
              </a:rPr>
              <a:t>العينة </a:t>
            </a:r>
            <a:r>
              <a:rPr lang="ar-AE" sz="1400" dirty="0" smtClean="0">
                <a:solidFill>
                  <a:srgbClr val="000000"/>
                </a:solidFill>
                <a:latin typeface="Tahoma" pitchFamily="34" charset="0"/>
              </a:rPr>
              <a:t>صغير</a:t>
            </a:r>
            <a:r>
              <a:rPr lang="ar-AE" sz="1400" dirty="0">
                <a:solidFill>
                  <a:srgbClr val="000000"/>
                </a:solidFill>
                <a:latin typeface="Tahoma" pitchFamily="34" charset="0"/>
              </a:rPr>
              <a:t>، لذلك لا ننصح بالمقارنة</a:t>
            </a:r>
            <a:endParaRPr lang="ar-AE" sz="1400" dirty="0"/>
          </a:p>
        </p:txBody>
      </p:sp>
    </p:spTree>
    <p:extLst>
      <p:ext uri="{BB962C8B-B14F-4D97-AF65-F5344CB8AC3E}">
        <p14:creationId xmlns:p14="http://schemas.microsoft.com/office/powerpoint/2010/main" val="4148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النتائج حسب التفاصيل الديموغرافية للدراسة</a:t>
            </a:r>
            <a:endParaRPr lang="ar-A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graphicFrame>
        <p:nvGraphicFramePr>
          <p:cNvPr id="11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9277504"/>
              </p:ext>
            </p:extLst>
          </p:nvPr>
        </p:nvGraphicFramePr>
        <p:xfrm>
          <a:off x="3098800" y="1917700"/>
          <a:ext cx="3454400" cy="383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22"/>
          <p:cNvSpPr txBox="1">
            <a:spLocks noChangeArrowheads="1"/>
          </p:cNvSpPr>
          <p:nvPr/>
        </p:nvSpPr>
        <p:spPr bwMode="auto">
          <a:xfrm>
            <a:off x="6477000" y="1600200"/>
            <a:ext cx="2514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AE" sz="1200" b="1" dirty="0"/>
              <a:t>نسبة رضا الموظفين </a:t>
            </a:r>
            <a:r>
              <a:rPr lang="ar-AE" sz="1200" b="1" dirty="0" smtClean="0"/>
              <a:t>ذكور وإناث </a:t>
            </a:r>
            <a:r>
              <a:rPr lang="ar-AE" sz="1200" b="1" dirty="0"/>
              <a:t>(%)</a:t>
            </a:r>
            <a:endParaRPr lang="en-US" sz="1200" b="1" dirty="0"/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3200400" y="1600200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AE" sz="1200" b="1" dirty="0"/>
              <a:t>نسبة </a:t>
            </a:r>
            <a:r>
              <a:rPr lang="ar-AE" sz="1200" b="1" dirty="0" smtClean="0"/>
              <a:t>رضا الموظفين حسب مدة </a:t>
            </a:r>
            <a:r>
              <a:rPr lang="ar-AE" sz="1200" b="1" dirty="0"/>
              <a:t>العمل في </a:t>
            </a:r>
            <a:r>
              <a:rPr lang="ar-AE" sz="1200" b="1" dirty="0" smtClean="0"/>
              <a:t>الهيئة  </a:t>
            </a:r>
            <a:r>
              <a:rPr lang="ar-AE" sz="1200" b="1" dirty="0"/>
              <a:t>(%)</a:t>
            </a:r>
            <a:endParaRPr lang="en-US" sz="1200" b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1000" y="1628775"/>
            <a:ext cx="281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AE" sz="1200" b="1" dirty="0"/>
              <a:t>نسبة رضا </a:t>
            </a:r>
            <a:r>
              <a:rPr lang="ar-AE" sz="1200" b="1" dirty="0" smtClean="0"/>
              <a:t>الموظفين حسب الجنسية (%)</a:t>
            </a:r>
            <a:endParaRPr lang="en-US" sz="1200" b="1" dirty="0"/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2971800" y="5562600"/>
            <a:ext cx="3505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rtl="1"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400" dirty="0" smtClean="0"/>
              <a:t>أعلى </a:t>
            </a:r>
            <a:r>
              <a:rPr lang="ar-AE" sz="1400" dirty="0"/>
              <a:t>مستوى رضا </a:t>
            </a:r>
            <a:r>
              <a:rPr lang="ar-AE" sz="1400" dirty="0" smtClean="0"/>
              <a:t>كان لدى الموظفين الجدد</a:t>
            </a:r>
            <a:endParaRPr lang="ar-AE" sz="1400" dirty="0"/>
          </a:p>
        </p:txBody>
      </p:sp>
      <p:graphicFrame>
        <p:nvGraphicFramePr>
          <p:cNvPr id="18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614072"/>
              </p:ext>
            </p:extLst>
          </p:nvPr>
        </p:nvGraphicFramePr>
        <p:xfrm>
          <a:off x="381000" y="1955800"/>
          <a:ext cx="2819400" cy="368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545028"/>
              </p:ext>
            </p:extLst>
          </p:nvPr>
        </p:nvGraphicFramePr>
        <p:xfrm>
          <a:off x="6680200" y="2108200"/>
          <a:ext cx="2540000" cy="353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6934200" y="5562600"/>
            <a:ext cx="183515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 indent="-114300" algn="r" rtl="1"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400" dirty="0"/>
              <a:t> حقق الموظفون </a:t>
            </a:r>
            <a:r>
              <a:rPr lang="ar-AE" sz="1400" dirty="0" smtClean="0"/>
              <a:t> الذكور انسبة </a:t>
            </a:r>
            <a:r>
              <a:rPr lang="ar-AE" sz="1400" dirty="0"/>
              <a:t>رضا أعلى من </a:t>
            </a:r>
            <a:r>
              <a:rPr lang="ar-AE" sz="1400" dirty="0" smtClean="0"/>
              <a:t>الإناث.</a:t>
            </a:r>
            <a:endParaRPr lang="ar-AE" sz="1400" dirty="0"/>
          </a:p>
        </p:txBody>
      </p:sp>
      <p:sp>
        <p:nvSpPr>
          <p:cNvPr id="21" name="TextBox 14"/>
          <p:cNvSpPr txBox="1">
            <a:spLocks noChangeArrowheads="1"/>
          </p:cNvSpPr>
          <p:nvPr/>
        </p:nvSpPr>
        <p:spPr bwMode="auto">
          <a:xfrm>
            <a:off x="838200" y="5562600"/>
            <a:ext cx="19827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rtl="1"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400" dirty="0">
                <a:solidFill>
                  <a:srgbClr val="000000"/>
                </a:solidFill>
              </a:rPr>
              <a:t> </a:t>
            </a:r>
            <a:r>
              <a:rPr lang="ar-AE" sz="1400" dirty="0" smtClean="0"/>
              <a:t>حقق الموظقين الإماراتيين تسبة رضا أعلى هذه الدورة مقارنة بالدورة السابقة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600" y="2438400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133599" y="3135868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  <p:sp>
        <p:nvSpPr>
          <p:cNvPr id="24" name="Text Box 49"/>
          <p:cNvSpPr txBox="1">
            <a:spLocks noChangeArrowheads="1"/>
          </p:cNvSpPr>
          <p:nvPr/>
        </p:nvSpPr>
        <p:spPr bwMode="auto">
          <a:xfrm flipH="1">
            <a:off x="3352800" y="6043437"/>
            <a:ext cx="2819400" cy="276999"/>
          </a:xfrm>
          <a:prstGeom prst="rect">
            <a:avLst/>
          </a:prstGeom>
          <a:noFill/>
          <a:ln w="19050" algn="ctr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ar-AE" sz="1200" b="1" dirty="0" smtClean="0">
                <a:solidFill>
                  <a:srgbClr val="C00000"/>
                </a:solidFill>
              </a:rPr>
              <a:t>* الرجاء قراءة النتائج بحذر حجم العينة صغير</a:t>
            </a:r>
            <a:endParaRPr lang="en-US" sz="1200" b="1" dirty="0" smtClean="0">
              <a:solidFill>
                <a:srgbClr val="C00000"/>
              </a:solidFill>
            </a:endParaRPr>
          </a:p>
        </p:txBody>
      </p:sp>
      <p:sp>
        <p:nvSpPr>
          <p:cNvPr id="26" name="Cloud Callout 25"/>
          <p:cNvSpPr/>
          <p:nvPr/>
        </p:nvSpPr>
        <p:spPr bwMode="auto">
          <a:xfrm>
            <a:off x="685800" y="806202"/>
            <a:ext cx="4038600" cy="877285"/>
          </a:xfrm>
          <a:prstGeom prst="cloudCallout">
            <a:avLst>
              <a:gd name="adj1" fmla="val -11388"/>
              <a:gd name="adj2" fmla="val 108726"/>
            </a:avLst>
          </a:prstGeom>
          <a:solidFill>
            <a:schemeClr val="bg1"/>
          </a:solidFill>
          <a:ln w="9525" cap="flat" cmpd="sng" algn="ctr">
            <a:solidFill>
              <a:srgbClr val="CABFB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100000"/>
              </a:spcBef>
              <a:spcAft>
                <a:spcPct val="0"/>
              </a:spcAft>
              <a:buClr>
                <a:srgbClr val="990000"/>
              </a:buClr>
            </a:pPr>
            <a:r>
              <a:rPr lang="ar-AE" sz="1400" b="1" dirty="0">
                <a:solidFill>
                  <a:srgbClr val="C00000"/>
                </a:solidFill>
                <a:latin typeface="Arial" charset="0"/>
                <a:cs typeface="Arial" charset="0"/>
              </a:rPr>
              <a:t>نسبة الرضا لدى الموظفين </a:t>
            </a:r>
            <a:r>
              <a:rPr lang="ar-AE" sz="1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الإماراتيين </a:t>
            </a:r>
            <a:r>
              <a:rPr lang="ar-AE" sz="1400" b="1" dirty="0">
                <a:solidFill>
                  <a:srgbClr val="C00000"/>
                </a:solidFill>
                <a:latin typeface="Arial" charset="0"/>
                <a:cs typeface="Arial" charset="0"/>
              </a:rPr>
              <a:t>لها الأثر الأكبر على المعدل </a:t>
            </a:r>
            <a:r>
              <a:rPr lang="ar-AE" sz="1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العام لأن عينتهم هي الأكبر </a:t>
            </a:r>
            <a:r>
              <a:rPr lang="ar-AE" sz="1200" b="1" dirty="0">
                <a:solidFill>
                  <a:srgbClr val="C00000"/>
                </a:solidFill>
                <a:latin typeface="Arial" charset="0"/>
                <a:cs typeface="Arial" charset="0"/>
              </a:rPr>
              <a:t>مقارنة مع إجمالي العينة</a:t>
            </a:r>
            <a:endParaRPr lang="en-US" sz="13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33600" y="3821668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257800" y="2297668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257800" y="2754868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256649" y="3276600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256648" y="3745468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252528" y="4202668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نتائج العوامل الرئيسية </a:t>
            </a:r>
            <a:r>
              <a:rPr lang="ar-AE" dirty="0"/>
              <a:t>حسب التفاصيل الديموغرافية للدراسة</a:t>
            </a:r>
            <a:endParaRPr lang="ar-A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5226627" y="5689435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rtl="1"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400" dirty="0" smtClean="0"/>
              <a:t> حقق الموظفون الرجال نسب رضا أعلى من الإناث لجميع العوامل الرئيسية</a:t>
            </a:r>
            <a:endParaRPr lang="ar-AE" sz="1400" dirty="0"/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1398366894"/>
              </p:ext>
            </p:extLst>
          </p:nvPr>
        </p:nvGraphicFramePr>
        <p:xfrm>
          <a:off x="4267200" y="1447800"/>
          <a:ext cx="48285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1052063095"/>
              </p:ext>
            </p:extLst>
          </p:nvPr>
        </p:nvGraphicFramePr>
        <p:xfrm>
          <a:off x="10468" y="1461057"/>
          <a:ext cx="48285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841702" y="5689434"/>
            <a:ext cx="3733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rtl="1"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400" dirty="0" smtClean="0">
                <a:solidFill>
                  <a:srgbClr val="000000"/>
                </a:solidFill>
                <a:latin typeface="Tahoma" pitchFamily="34" charset="0"/>
              </a:rPr>
              <a:t>* حجم </a:t>
            </a:r>
            <a:r>
              <a:rPr lang="ar-AE" sz="1400" dirty="0">
                <a:solidFill>
                  <a:srgbClr val="000000"/>
                </a:solidFill>
                <a:latin typeface="Tahoma" pitchFamily="34" charset="0"/>
              </a:rPr>
              <a:t>العينة </a:t>
            </a:r>
            <a:r>
              <a:rPr lang="ar-AE" sz="1400" dirty="0" smtClean="0">
                <a:solidFill>
                  <a:srgbClr val="000000"/>
                </a:solidFill>
                <a:latin typeface="Tahoma" pitchFamily="34" charset="0"/>
              </a:rPr>
              <a:t>صغير</a:t>
            </a:r>
            <a:r>
              <a:rPr lang="ar-AE" sz="1400" dirty="0">
                <a:solidFill>
                  <a:srgbClr val="000000"/>
                </a:solidFill>
                <a:latin typeface="Tahoma" pitchFamily="34" charset="0"/>
              </a:rPr>
              <a:t>، لذلك لا ننصح بالمقارنة</a:t>
            </a:r>
            <a:endParaRPr lang="ar-AE" sz="1400" dirty="0"/>
          </a:p>
        </p:txBody>
      </p:sp>
      <p:sp>
        <p:nvSpPr>
          <p:cNvPr id="12" name="Text Box 49"/>
          <p:cNvSpPr txBox="1">
            <a:spLocks noChangeArrowheads="1"/>
          </p:cNvSpPr>
          <p:nvPr/>
        </p:nvSpPr>
        <p:spPr bwMode="auto">
          <a:xfrm flipH="1">
            <a:off x="539338" y="6043437"/>
            <a:ext cx="2819400" cy="276999"/>
          </a:xfrm>
          <a:prstGeom prst="rect">
            <a:avLst/>
          </a:prstGeom>
          <a:noFill/>
          <a:ln w="19050" algn="ctr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ar-AE" sz="1200" b="1" dirty="0" smtClean="0">
                <a:solidFill>
                  <a:srgbClr val="C00000"/>
                </a:solidFill>
              </a:rPr>
              <a:t>* الرجاء قراءة النتائج بحذر حجم العينة صغير</a:t>
            </a:r>
            <a:endParaRPr lang="en-US" sz="12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9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396240" y="76200"/>
            <a:ext cx="8595360" cy="685800"/>
          </a:xfrm>
        </p:spPr>
        <p:txBody>
          <a:bodyPr/>
          <a:lstStyle/>
          <a:p>
            <a:r>
              <a:rPr lang="ar-AE" dirty="0"/>
              <a:t>الملحقات: </a:t>
            </a:r>
            <a:r>
              <a:rPr lang="ar-AE" dirty="0" smtClean="0"/>
              <a:t>العينة</a:t>
            </a:r>
            <a:endParaRPr lang="ar-AE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1779507" y="3484217"/>
            <a:ext cx="2633663" cy="2633663"/>
            <a:chOff x="4965701" y="1852614"/>
            <a:chExt cx="606425" cy="608013"/>
          </a:xfrm>
        </p:grpSpPr>
        <p:sp>
          <p:nvSpPr>
            <p:cNvPr id="12" name="Freeform 56"/>
            <p:cNvSpPr>
              <a:spLocks noEditPoints="1"/>
            </p:cNvSpPr>
            <p:nvPr/>
          </p:nvSpPr>
          <p:spPr bwMode="auto">
            <a:xfrm>
              <a:off x="4965701" y="1852614"/>
              <a:ext cx="606425" cy="608013"/>
            </a:xfrm>
            <a:custGeom>
              <a:avLst/>
              <a:gdLst/>
              <a:ahLst/>
              <a:cxnLst>
                <a:cxn ang="0">
                  <a:pos x="423" y="454"/>
                </a:cxn>
                <a:cxn ang="0">
                  <a:pos x="30" y="454"/>
                </a:cxn>
                <a:cxn ang="0">
                  <a:pos x="0" y="424"/>
                </a:cxn>
                <a:cxn ang="0">
                  <a:pos x="0" y="30"/>
                </a:cxn>
                <a:cxn ang="0">
                  <a:pos x="30" y="0"/>
                </a:cxn>
                <a:cxn ang="0">
                  <a:pos x="423" y="0"/>
                </a:cxn>
                <a:cxn ang="0">
                  <a:pos x="453" y="30"/>
                </a:cxn>
                <a:cxn ang="0">
                  <a:pos x="453" y="424"/>
                </a:cxn>
                <a:cxn ang="0">
                  <a:pos x="423" y="454"/>
                </a:cxn>
                <a:cxn ang="0">
                  <a:pos x="30" y="18"/>
                </a:cxn>
                <a:cxn ang="0">
                  <a:pos x="18" y="30"/>
                </a:cxn>
                <a:cxn ang="0">
                  <a:pos x="18" y="424"/>
                </a:cxn>
                <a:cxn ang="0">
                  <a:pos x="30" y="435"/>
                </a:cxn>
                <a:cxn ang="0">
                  <a:pos x="423" y="435"/>
                </a:cxn>
                <a:cxn ang="0">
                  <a:pos x="435" y="424"/>
                </a:cxn>
                <a:cxn ang="0">
                  <a:pos x="435" y="30"/>
                </a:cxn>
                <a:cxn ang="0">
                  <a:pos x="423" y="18"/>
                </a:cxn>
                <a:cxn ang="0">
                  <a:pos x="30" y="18"/>
                </a:cxn>
              </a:cxnLst>
              <a:rect l="0" t="0" r="r" b="b"/>
              <a:pathLst>
                <a:path w="453" h="454">
                  <a:moveTo>
                    <a:pt x="423" y="454"/>
                  </a:moveTo>
                  <a:cubicBezTo>
                    <a:pt x="30" y="454"/>
                    <a:pt x="30" y="454"/>
                    <a:pt x="30" y="454"/>
                  </a:cubicBezTo>
                  <a:cubicBezTo>
                    <a:pt x="13" y="454"/>
                    <a:pt x="0" y="440"/>
                    <a:pt x="0" y="42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23" y="0"/>
                    <a:pt x="423" y="0"/>
                    <a:pt x="423" y="0"/>
                  </a:cubicBezTo>
                  <a:cubicBezTo>
                    <a:pt x="440" y="0"/>
                    <a:pt x="453" y="13"/>
                    <a:pt x="453" y="30"/>
                  </a:cubicBezTo>
                  <a:cubicBezTo>
                    <a:pt x="453" y="424"/>
                    <a:pt x="453" y="424"/>
                    <a:pt x="453" y="424"/>
                  </a:cubicBezTo>
                  <a:cubicBezTo>
                    <a:pt x="453" y="440"/>
                    <a:pt x="440" y="454"/>
                    <a:pt x="423" y="454"/>
                  </a:cubicBezTo>
                  <a:close/>
                  <a:moveTo>
                    <a:pt x="30" y="18"/>
                  </a:moveTo>
                  <a:cubicBezTo>
                    <a:pt x="23" y="18"/>
                    <a:pt x="18" y="23"/>
                    <a:pt x="18" y="30"/>
                  </a:cubicBezTo>
                  <a:cubicBezTo>
                    <a:pt x="18" y="424"/>
                    <a:pt x="18" y="424"/>
                    <a:pt x="18" y="424"/>
                  </a:cubicBezTo>
                  <a:cubicBezTo>
                    <a:pt x="18" y="430"/>
                    <a:pt x="23" y="435"/>
                    <a:pt x="30" y="435"/>
                  </a:cubicBezTo>
                  <a:cubicBezTo>
                    <a:pt x="423" y="435"/>
                    <a:pt x="423" y="435"/>
                    <a:pt x="423" y="435"/>
                  </a:cubicBezTo>
                  <a:cubicBezTo>
                    <a:pt x="430" y="435"/>
                    <a:pt x="435" y="430"/>
                    <a:pt x="435" y="424"/>
                  </a:cubicBezTo>
                  <a:cubicBezTo>
                    <a:pt x="435" y="30"/>
                    <a:pt x="435" y="30"/>
                    <a:pt x="435" y="30"/>
                  </a:cubicBezTo>
                  <a:cubicBezTo>
                    <a:pt x="435" y="23"/>
                    <a:pt x="430" y="18"/>
                    <a:pt x="423" y="18"/>
                  </a:cubicBezTo>
                  <a:cubicBezTo>
                    <a:pt x="30" y="18"/>
                    <a:pt x="30" y="18"/>
                    <a:pt x="30" y="1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96"/>
            <p:cNvSpPr>
              <a:spLocks/>
            </p:cNvSpPr>
            <p:nvPr/>
          </p:nvSpPr>
          <p:spPr bwMode="auto">
            <a:xfrm>
              <a:off x="5129213" y="2005014"/>
              <a:ext cx="136525" cy="74613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22" y="2"/>
                </a:cxn>
                <a:cxn ang="0">
                  <a:pos x="6" y="22"/>
                </a:cxn>
                <a:cxn ang="0">
                  <a:pos x="0" y="56"/>
                </a:cxn>
                <a:cxn ang="0">
                  <a:pos x="16" y="56"/>
                </a:cxn>
                <a:cxn ang="0">
                  <a:pos x="23" y="25"/>
                </a:cxn>
                <a:cxn ang="0">
                  <a:pos x="23" y="56"/>
                </a:cxn>
                <a:cxn ang="0">
                  <a:pos x="79" y="56"/>
                </a:cxn>
                <a:cxn ang="0">
                  <a:pos x="79" y="25"/>
                </a:cxn>
                <a:cxn ang="0">
                  <a:pos x="81" y="30"/>
                </a:cxn>
                <a:cxn ang="0">
                  <a:pos x="86" y="56"/>
                </a:cxn>
                <a:cxn ang="0">
                  <a:pos x="102" y="56"/>
                </a:cxn>
                <a:cxn ang="0">
                  <a:pos x="91" y="13"/>
                </a:cxn>
                <a:cxn ang="0">
                  <a:pos x="80" y="2"/>
                </a:cxn>
                <a:cxn ang="0">
                  <a:pos x="76" y="1"/>
                </a:cxn>
              </a:cxnLst>
              <a:rect l="0" t="0" r="r" b="b"/>
              <a:pathLst>
                <a:path w="102" h="56">
                  <a:moveTo>
                    <a:pt x="68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29" y="0"/>
                    <a:pt x="29" y="0"/>
                  </a:cubicBezTo>
                  <a:cubicBezTo>
                    <a:pt x="27" y="1"/>
                    <a:pt x="25" y="1"/>
                    <a:pt x="22" y="2"/>
                  </a:cubicBezTo>
                  <a:cubicBezTo>
                    <a:pt x="17" y="5"/>
                    <a:pt x="11" y="11"/>
                    <a:pt x="6" y="22"/>
                  </a:cubicBezTo>
                  <a:cubicBezTo>
                    <a:pt x="3" y="30"/>
                    <a:pt x="1" y="41"/>
                    <a:pt x="0" y="56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7" y="41"/>
                    <a:pt x="20" y="31"/>
                    <a:pt x="23" y="25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0" y="26"/>
                    <a:pt x="80" y="28"/>
                    <a:pt x="81" y="30"/>
                  </a:cubicBezTo>
                  <a:cubicBezTo>
                    <a:pt x="83" y="35"/>
                    <a:pt x="85" y="44"/>
                    <a:pt x="86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101" y="34"/>
                    <a:pt x="97" y="21"/>
                    <a:pt x="91" y="13"/>
                  </a:cubicBezTo>
                  <a:cubicBezTo>
                    <a:pt x="88" y="8"/>
                    <a:pt x="84" y="4"/>
                    <a:pt x="80" y="2"/>
                  </a:cubicBezTo>
                  <a:cubicBezTo>
                    <a:pt x="79" y="2"/>
                    <a:pt x="77" y="1"/>
                    <a:pt x="76" y="1"/>
                  </a:cubicBezTo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Freeform 97"/>
            <p:cNvSpPr>
              <a:spLocks/>
            </p:cNvSpPr>
            <p:nvPr/>
          </p:nvSpPr>
          <p:spPr bwMode="auto">
            <a:xfrm>
              <a:off x="5164138" y="1930401"/>
              <a:ext cx="68263" cy="68263"/>
            </a:xfrm>
            <a:custGeom>
              <a:avLst/>
              <a:gdLst/>
              <a:ahLst/>
              <a:cxnLst>
                <a:cxn ang="0">
                  <a:pos x="21" y="48"/>
                </a:cxn>
                <a:cxn ang="0">
                  <a:pos x="49" y="31"/>
                </a:cxn>
                <a:cxn ang="0">
                  <a:pos x="31" y="3"/>
                </a:cxn>
                <a:cxn ang="0">
                  <a:pos x="3" y="20"/>
                </a:cxn>
                <a:cxn ang="0">
                  <a:pos x="21" y="48"/>
                </a:cxn>
              </a:cxnLst>
              <a:rect l="0" t="0" r="r" b="b"/>
              <a:pathLst>
                <a:path w="52" h="51">
                  <a:moveTo>
                    <a:pt x="21" y="48"/>
                  </a:moveTo>
                  <a:cubicBezTo>
                    <a:pt x="33" y="51"/>
                    <a:pt x="46" y="44"/>
                    <a:pt x="49" y="31"/>
                  </a:cubicBezTo>
                  <a:cubicBezTo>
                    <a:pt x="52" y="19"/>
                    <a:pt x="44" y="6"/>
                    <a:pt x="31" y="3"/>
                  </a:cubicBezTo>
                  <a:cubicBezTo>
                    <a:pt x="19" y="0"/>
                    <a:pt x="6" y="8"/>
                    <a:pt x="3" y="20"/>
                  </a:cubicBezTo>
                  <a:cubicBezTo>
                    <a:pt x="0" y="33"/>
                    <a:pt x="8" y="46"/>
                    <a:pt x="21" y="4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Freeform 98"/>
            <p:cNvSpPr>
              <a:spLocks/>
            </p:cNvSpPr>
            <p:nvPr/>
          </p:nvSpPr>
          <p:spPr bwMode="auto">
            <a:xfrm>
              <a:off x="5265738" y="2005014"/>
              <a:ext cx="138113" cy="74613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23" y="2"/>
                </a:cxn>
                <a:cxn ang="0">
                  <a:pos x="7" y="22"/>
                </a:cxn>
                <a:cxn ang="0">
                  <a:pos x="0" y="56"/>
                </a:cxn>
                <a:cxn ang="0">
                  <a:pos x="17" y="56"/>
                </a:cxn>
                <a:cxn ang="0">
                  <a:pos x="23" y="25"/>
                </a:cxn>
                <a:cxn ang="0">
                  <a:pos x="23" y="56"/>
                </a:cxn>
                <a:cxn ang="0">
                  <a:pos x="79" y="56"/>
                </a:cxn>
                <a:cxn ang="0">
                  <a:pos x="79" y="25"/>
                </a:cxn>
                <a:cxn ang="0">
                  <a:pos x="81" y="30"/>
                </a:cxn>
                <a:cxn ang="0">
                  <a:pos x="86" y="56"/>
                </a:cxn>
                <a:cxn ang="0">
                  <a:pos x="103" y="56"/>
                </a:cxn>
                <a:cxn ang="0">
                  <a:pos x="91" y="13"/>
                </a:cxn>
                <a:cxn ang="0">
                  <a:pos x="80" y="2"/>
                </a:cxn>
                <a:cxn ang="0">
                  <a:pos x="76" y="1"/>
                </a:cxn>
              </a:cxnLst>
              <a:rect l="0" t="0" r="r" b="b"/>
              <a:pathLst>
                <a:path w="103" h="56">
                  <a:moveTo>
                    <a:pt x="69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0" y="0"/>
                    <a:pt x="29" y="0"/>
                  </a:cubicBezTo>
                  <a:cubicBezTo>
                    <a:pt x="27" y="1"/>
                    <a:pt x="25" y="1"/>
                    <a:pt x="23" y="2"/>
                  </a:cubicBezTo>
                  <a:cubicBezTo>
                    <a:pt x="17" y="5"/>
                    <a:pt x="11" y="11"/>
                    <a:pt x="7" y="22"/>
                  </a:cubicBezTo>
                  <a:cubicBezTo>
                    <a:pt x="4" y="30"/>
                    <a:pt x="1" y="41"/>
                    <a:pt x="0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8" y="41"/>
                    <a:pt x="21" y="31"/>
                    <a:pt x="23" y="25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0" y="26"/>
                    <a:pt x="81" y="28"/>
                    <a:pt x="81" y="30"/>
                  </a:cubicBezTo>
                  <a:cubicBezTo>
                    <a:pt x="83" y="35"/>
                    <a:pt x="85" y="44"/>
                    <a:pt x="86" y="56"/>
                  </a:cubicBezTo>
                  <a:cubicBezTo>
                    <a:pt x="103" y="56"/>
                    <a:pt x="103" y="56"/>
                    <a:pt x="103" y="56"/>
                  </a:cubicBezTo>
                  <a:cubicBezTo>
                    <a:pt x="101" y="34"/>
                    <a:pt x="97" y="21"/>
                    <a:pt x="91" y="13"/>
                  </a:cubicBezTo>
                  <a:cubicBezTo>
                    <a:pt x="88" y="8"/>
                    <a:pt x="84" y="4"/>
                    <a:pt x="80" y="2"/>
                  </a:cubicBezTo>
                  <a:cubicBezTo>
                    <a:pt x="79" y="2"/>
                    <a:pt x="78" y="1"/>
                    <a:pt x="76" y="1"/>
                  </a:cubicBezTo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Freeform 99"/>
            <p:cNvSpPr>
              <a:spLocks/>
            </p:cNvSpPr>
            <p:nvPr/>
          </p:nvSpPr>
          <p:spPr bwMode="auto">
            <a:xfrm>
              <a:off x="5300663" y="1930401"/>
              <a:ext cx="68263" cy="68263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48" y="31"/>
                </a:cxn>
                <a:cxn ang="0">
                  <a:pos x="31" y="3"/>
                </a:cxn>
                <a:cxn ang="0">
                  <a:pos x="3" y="20"/>
                </a:cxn>
                <a:cxn ang="0">
                  <a:pos x="20" y="48"/>
                </a:cxn>
              </a:cxnLst>
              <a:rect l="0" t="0" r="r" b="b"/>
              <a:pathLst>
                <a:path w="51" h="51">
                  <a:moveTo>
                    <a:pt x="20" y="48"/>
                  </a:moveTo>
                  <a:cubicBezTo>
                    <a:pt x="33" y="51"/>
                    <a:pt x="45" y="44"/>
                    <a:pt x="48" y="31"/>
                  </a:cubicBezTo>
                  <a:cubicBezTo>
                    <a:pt x="51" y="19"/>
                    <a:pt x="43" y="6"/>
                    <a:pt x="31" y="3"/>
                  </a:cubicBezTo>
                  <a:cubicBezTo>
                    <a:pt x="18" y="0"/>
                    <a:pt x="6" y="8"/>
                    <a:pt x="3" y="20"/>
                  </a:cubicBezTo>
                  <a:cubicBezTo>
                    <a:pt x="0" y="33"/>
                    <a:pt x="8" y="46"/>
                    <a:pt x="20" y="4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Freeform 100"/>
            <p:cNvSpPr>
              <a:spLocks/>
            </p:cNvSpPr>
            <p:nvPr/>
          </p:nvSpPr>
          <p:spPr bwMode="auto">
            <a:xfrm>
              <a:off x="5060951" y="2166939"/>
              <a:ext cx="138113" cy="7620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1" y="0"/>
                </a:cxn>
                <a:cxn ang="0">
                  <a:pos x="29" y="1"/>
                </a:cxn>
                <a:cxn ang="0">
                  <a:pos x="23" y="3"/>
                </a:cxn>
                <a:cxn ang="0">
                  <a:pos x="7" y="22"/>
                </a:cxn>
                <a:cxn ang="0">
                  <a:pos x="0" y="57"/>
                </a:cxn>
                <a:cxn ang="0">
                  <a:pos x="17" y="57"/>
                </a:cxn>
                <a:cxn ang="0">
                  <a:pos x="23" y="25"/>
                </a:cxn>
                <a:cxn ang="0">
                  <a:pos x="23" y="57"/>
                </a:cxn>
                <a:cxn ang="0">
                  <a:pos x="79" y="57"/>
                </a:cxn>
                <a:cxn ang="0">
                  <a:pos x="79" y="25"/>
                </a:cxn>
                <a:cxn ang="0">
                  <a:pos x="81" y="30"/>
                </a:cxn>
                <a:cxn ang="0">
                  <a:pos x="86" y="57"/>
                </a:cxn>
                <a:cxn ang="0">
                  <a:pos x="103" y="57"/>
                </a:cxn>
                <a:cxn ang="0">
                  <a:pos x="91" y="13"/>
                </a:cxn>
                <a:cxn ang="0">
                  <a:pos x="80" y="3"/>
                </a:cxn>
                <a:cxn ang="0">
                  <a:pos x="76" y="1"/>
                </a:cxn>
              </a:cxnLst>
              <a:rect l="0" t="0" r="r" b="b"/>
              <a:pathLst>
                <a:path w="103" h="57">
                  <a:moveTo>
                    <a:pt x="69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0" y="0"/>
                    <a:pt x="29" y="1"/>
                  </a:cubicBezTo>
                  <a:cubicBezTo>
                    <a:pt x="27" y="1"/>
                    <a:pt x="25" y="1"/>
                    <a:pt x="23" y="3"/>
                  </a:cubicBezTo>
                  <a:cubicBezTo>
                    <a:pt x="17" y="5"/>
                    <a:pt x="11" y="11"/>
                    <a:pt x="7" y="22"/>
                  </a:cubicBezTo>
                  <a:cubicBezTo>
                    <a:pt x="4" y="30"/>
                    <a:pt x="1" y="41"/>
                    <a:pt x="0" y="57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18" y="41"/>
                    <a:pt x="21" y="31"/>
                    <a:pt x="23" y="25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0" y="27"/>
                    <a:pt x="81" y="28"/>
                    <a:pt x="81" y="30"/>
                  </a:cubicBezTo>
                  <a:cubicBezTo>
                    <a:pt x="83" y="36"/>
                    <a:pt x="85" y="44"/>
                    <a:pt x="86" y="57"/>
                  </a:cubicBezTo>
                  <a:cubicBezTo>
                    <a:pt x="103" y="57"/>
                    <a:pt x="103" y="57"/>
                    <a:pt x="103" y="57"/>
                  </a:cubicBezTo>
                  <a:cubicBezTo>
                    <a:pt x="101" y="35"/>
                    <a:pt x="97" y="22"/>
                    <a:pt x="91" y="13"/>
                  </a:cubicBezTo>
                  <a:cubicBezTo>
                    <a:pt x="88" y="8"/>
                    <a:pt x="84" y="5"/>
                    <a:pt x="80" y="3"/>
                  </a:cubicBezTo>
                  <a:cubicBezTo>
                    <a:pt x="79" y="2"/>
                    <a:pt x="78" y="2"/>
                    <a:pt x="76" y="1"/>
                  </a:cubicBezTo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Freeform 101"/>
            <p:cNvSpPr>
              <a:spLocks/>
            </p:cNvSpPr>
            <p:nvPr/>
          </p:nvSpPr>
          <p:spPr bwMode="auto">
            <a:xfrm>
              <a:off x="5095876" y="2093914"/>
              <a:ext cx="68263" cy="68263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48" y="30"/>
                </a:cxn>
                <a:cxn ang="0">
                  <a:pos x="31" y="2"/>
                </a:cxn>
                <a:cxn ang="0">
                  <a:pos x="3" y="20"/>
                </a:cxn>
                <a:cxn ang="0">
                  <a:pos x="20" y="48"/>
                </a:cxn>
              </a:cxnLst>
              <a:rect l="0" t="0" r="r" b="b"/>
              <a:pathLst>
                <a:path w="51" h="51">
                  <a:moveTo>
                    <a:pt x="20" y="48"/>
                  </a:moveTo>
                  <a:cubicBezTo>
                    <a:pt x="33" y="51"/>
                    <a:pt x="45" y="43"/>
                    <a:pt x="48" y="30"/>
                  </a:cubicBezTo>
                  <a:cubicBezTo>
                    <a:pt x="51" y="18"/>
                    <a:pt x="43" y="5"/>
                    <a:pt x="31" y="2"/>
                  </a:cubicBezTo>
                  <a:cubicBezTo>
                    <a:pt x="18" y="0"/>
                    <a:pt x="6" y="7"/>
                    <a:pt x="3" y="20"/>
                  </a:cubicBezTo>
                  <a:cubicBezTo>
                    <a:pt x="0" y="32"/>
                    <a:pt x="8" y="45"/>
                    <a:pt x="20" y="4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Freeform 102"/>
            <p:cNvSpPr>
              <a:spLocks/>
            </p:cNvSpPr>
            <p:nvPr/>
          </p:nvSpPr>
          <p:spPr bwMode="auto">
            <a:xfrm>
              <a:off x="5197476" y="2166939"/>
              <a:ext cx="138113" cy="7620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2" y="0"/>
                </a:cxn>
                <a:cxn ang="0">
                  <a:pos x="29" y="1"/>
                </a:cxn>
                <a:cxn ang="0">
                  <a:pos x="23" y="3"/>
                </a:cxn>
                <a:cxn ang="0">
                  <a:pos x="7" y="22"/>
                </a:cxn>
                <a:cxn ang="0">
                  <a:pos x="0" y="57"/>
                </a:cxn>
                <a:cxn ang="0">
                  <a:pos x="17" y="57"/>
                </a:cxn>
                <a:cxn ang="0">
                  <a:pos x="24" y="25"/>
                </a:cxn>
                <a:cxn ang="0">
                  <a:pos x="24" y="57"/>
                </a:cxn>
                <a:cxn ang="0">
                  <a:pos x="80" y="57"/>
                </a:cxn>
                <a:cxn ang="0">
                  <a:pos x="80" y="25"/>
                </a:cxn>
                <a:cxn ang="0">
                  <a:pos x="82" y="30"/>
                </a:cxn>
                <a:cxn ang="0">
                  <a:pos x="86" y="57"/>
                </a:cxn>
                <a:cxn ang="0">
                  <a:pos x="103" y="57"/>
                </a:cxn>
                <a:cxn ang="0">
                  <a:pos x="92" y="13"/>
                </a:cxn>
                <a:cxn ang="0">
                  <a:pos x="81" y="3"/>
                </a:cxn>
                <a:cxn ang="0">
                  <a:pos x="77" y="1"/>
                </a:cxn>
              </a:cxnLst>
              <a:rect l="0" t="0" r="r" b="b"/>
              <a:pathLst>
                <a:path w="103" h="57">
                  <a:moveTo>
                    <a:pt x="69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0"/>
                    <a:pt x="30" y="0"/>
                    <a:pt x="29" y="1"/>
                  </a:cubicBezTo>
                  <a:cubicBezTo>
                    <a:pt x="27" y="1"/>
                    <a:pt x="25" y="1"/>
                    <a:pt x="23" y="3"/>
                  </a:cubicBezTo>
                  <a:cubicBezTo>
                    <a:pt x="17" y="5"/>
                    <a:pt x="11" y="11"/>
                    <a:pt x="7" y="22"/>
                  </a:cubicBezTo>
                  <a:cubicBezTo>
                    <a:pt x="4" y="30"/>
                    <a:pt x="1" y="41"/>
                    <a:pt x="0" y="57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18" y="41"/>
                    <a:pt x="21" y="31"/>
                    <a:pt x="24" y="25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80" y="57"/>
                    <a:pt x="80" y="57"/>
                    <a:pt x="80" y="57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27"/>
                    <a:pt x="81" y="28"/>
                    <a:pt x="82" y="30"/>
                  </a:cubicBezTo>
                  <a:cubicBezTo>
                    <a:pt x="84" y="36"/>
                    <a:pt x="86" y="44"/>
                    <a:pt x="86" y="57"/>
                  </a:cubicBezTo>
                  <a:cubicBezTo>
                    <a:pt x="103" y="57"/>
                    <a:pt x="103" y="57"/>
                    <a:pt x="103" y="57"/>
                  </a:cubicBezTo>
                  <a:cubicBezTo>
                    <a:pt x="102" y="35"/>
                    <a:pt x="97" y="22"/>
                    <a:pt x="92" y="13"/>
                  </a:cubicBezTo>
                  <a:cubicBezTo>
                    <a:pt x="88" y="8"/>
                    <a:pt x="84" y="5"/>
                    <a:pt x="81" y="3"/>
                  </a:cubicBezTo>
                  <a:cubicBezTo>
                    <a:pt x="79" y="2"/>
                    <a:pt x="78" y="2"/>
                    <a:pt x="77" y="1"/>
                  </a:cubicBezTo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103"/>
            <p:cNvSpPr>
              <a:spLocks/>
            </p:cNvSpPr>
            <p:nvPr/>
          </p:nvSpPr>
          <p:spPr bwMode="auto">
            <a:xfrm>
              <a:off x="5232401" y="2093914"/>
              <a:ext cx="68263" cy="68263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48" y="30"/>
                </a:cxn>
                <a:cxn ang="0">
                  <a:pos x="31" y="2"/>
                </a:cxn>
                <a:cxn ang="0">
                  <a:pos x="3" y="20"/>
                </a:cxn>
                <a:cxn ang="0">
                  <a:pos x="20" y="48"/>
                </a:cxn>
              </a:cxnLst>
              <a:rect l="0" t="0" r="r" b="b"/>
              <a:pathLst>
                <a:path w="51" h="51">
                  <a:moveTo>
                    <a:pt x="20" y="48"/>
                  </a:moveTo>
                  <a:cubicBezTo>
                    <a:pt x="33" y="51"/>
                    <a:pt x="45" y="43"/>
                    <a:pt x="48" y="30"/>
                  </a:cubicBezTo>
                  <a:cubicBezTo>
                    <a:pt x="51" y="18"/>
                    <a:pt x="43" y="5"/>
                    <a:pt x="31" y="2"/>
                  </a:cubicBezTo>
                  <a:cubicBezTo>
                    <a:pt x="18" y="0"/>
                    <a:pt x="6" y="7"/>
                    <a:pt x="3" y="20"/>
                  </a:cubicBezTo>
                  <a:cubicBezTo>
                    <a:pt x="0" y="32"/>
                    <a:pt x="8" y="45"/>
                    <a:pt x="20" y="4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Freeform 104"/>
            <p:cNvSpPr>
              <a:spLocks/>
            </p:cNvSpPr>
            <p:nvPr/>
          </p:nvSpPr>
          <p:spPr bwMode="auto">
            <a:xfrm>
              <a:off x="5334001" y="2166939"/>
              <a:ext cx="136525" cy="76200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31" y="0"/>
                </a:cxn>
                <a:cxn ang="0">
                  <a:pos x="29" y="1"/>
                </a:cxn>
                <a:cxn ang="0">
                  <a:pos x="22" y="3"/>
                </a:cxn>
                <a:cxn ang="0">
                  <a:pos x="6" y="22"/>
                </a:cxn>
                <a:cxn ang="0">
                  <a:pos x="0" y="57"/>
                </a:cxn>
                <a:cxn ang="0">
                  <a:pos x="16" y="57"/>
                </a:cxn>
                <a:cxn ang="0">
                  <a:pos x="23" y="25"/>
                </a:cxn>
                <a:cxn ang="0">
                  <a:pos x="23" y="57"/>
                </a:cxn>
                <a:cxn ang="0">
                  <a:pos x="79" y="57"/>
                </a:cxn>
                <a:cxn ang="0">
                  <a:pos x="79" y="25"/>
                </a:cxn>
                <a:cxn ang="0">
                  <a:pos x="81" y="30"/>
                </a:cxn>
                <a:cxn ang="0">
                  <a:pos x="86" y="57"/>
                </a:cxn>
                <a:cxn ang="0">
                  <a:pos x="102" y="57"/>
                </a:cxn>
                <a:cxn ang="0">
                  <a:pos x="91" y="13"/>
                </a:cxn>
                <a:cxn ang="0">
                  <a:pos x="80" y="3"/>
                </a:cxn>
                <a:cxn ang="0">
                  <a:pos x="76" y="1"/>
                </a:cxn>
              </a:cxnLst>
              <a:rect l="0" t="0" r="r" b="b"/>
              <a:pathLst>
                <a:path w="102" h="57">
                  <a:moveTo>
                    <a:pt x="68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29" y="0"/>
                    <a:pt x="29" y="1"/>
                  </a:cubicBezTo>
                  <a:cubicBezTo>
                    <a:pt x="27" y="1"/>
                    <a:pt x="25" y="1"/>
                    <a:pt x="22" y="3"/>
                  </a:cubicBezTo>
                  <a:cubicBezTo>
                    <a:pt x="17" y="5"/>
                    <a:pt x="11" y="11"/>
                    <a:pt x="6" y="22"/>
                  </a:cubicBezTo>
                  <a:cubicBezTo>
                    <a:pt x="3" y="30"/>
                    <a:pt x="1" y="41"/>
                    <a:pt x="0" y="57"/>
                  </a:cubicBezTo>
                  <a:cubicBezTo>
                    <a:pt x="16" y="57"/>
                    <a:pt x="16" y="57"/>
                    <a:pt x="16" y="57"/>
                  </a:cubicBezTo>
                  <a:cubicBezTo>
                    <a:pt x="17" y="41"/>
                    <a:pt x="20" y="31"/>
                    <a:pt x="23" y="25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0" y="27"/>
                    <a:pt x="80" y="28"/>
                    <a:pt x="81" y="30"/>
                  </a:cubicBezTo>
                  <a:cubicBezTo>
                    <a:pt x="83" y="36"/>
                    <a:pt x="85" y="44"/>
                    <a:pt x="86" y="57"/>
                  </a:cubicBezTo>
                  <a:cubicBezTo>
                    <a:pt x="102" y="57"/>
                    <a:pt x="102" y="57"/>
                    <a:pt x="102" y="57"/>
                  </a:cubicBezTo>
                  <a:cubicBezTo>
                    <a:pt x="101" y="35"/>
                    <a:pt x="97" y="22"/>
                    <a:pt x="91" y="13"/>
                  </a:cubicBezTo>
                  <a:cubicBezTo>
                    <a:pt x="88" y="8"/>
                    <a:pt x="84" y="5"/>
                    <a:pt x="80" y="3"/>
                  </a:cubicBezTo>
                  <a:cubicBezTo>
                    <a:pt x="79" y="2"/>
                    <a:pt x="77" y="2"/>
                    <a:pt x="76" y="1"/>
                  </a:cubicBezTo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Freeform 105"/>
            <p:cNvSpPr>
              <a:spLocks/>
            </p:cNvSpPr>
            <p:nvPr/>
          </p:nvSpPr>
          <p:spPr bwMode="auto">
            <a:xfrm>
              <a:off x="5367338" y="2093914"/>
              <a:ext cx="69850" cy="68263"/>
            </a:xfrm>
            <a:custGeom>
              <a:avLst/>
              <a:gdLst/>
              <a:ahLst/>
              <a:cxnLst>
                <a:cxn ang="0">
                  <a:pos x="21" y="48"/>
                </a:cxn>
                <a:cxn ang="0">
                  <a:pos x="49" y="30"/>
                </a:cxn>
                <a:cxn ang="0">
                  <a:pos x="31" y="2"/>
                </a:cxn>
                <a:cxn ang="0">
                  <a:pos x="3" y="20"/>
                </a:cxn>
                <a:cxn ang="0">
                  <a:pos x="21" y="48"/>
                </a:cxn>
              </a:cxnLst>
              <a:rect l="0" t="0" r="r" b="b"/>
              <a:pathLst>
                <a:path w="52" h="51">
                  <a:moveTo>
                    <a:pt x="21" y="48"/>
                  </a:moveTo>
                  <a:cubicBezTo>
                    <a:pt x="33" y="51"/>
                    <a:pt x="46" y="43"/>
                    <a:pt x="49" y="30"/>
                  </a:cubicBezTo>
                  <a:cubicBezTo>
                    <a:pt x="52" y="18"/>
                    <a:pt x="44" y="5"/>
                    <a:pt x="31" y="2"/>
                  </a:cubicBezTo>
                  <a:cubicBezTo>
                    <a:pt x="19" y="0"/>
                    <a:pt x="6" y="7"/>
                    <a:pt x="3" y="20"/>
                  </a:cubicBezTo>
                  <a:cubicBezTo>
                    <a:pt x="0" y="32"/>
                    <a:pt x="8" y="45"/>
                    <a:pt x="21" y="4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106"/>
            <p:cNvSpPr>
              <a:spLocks/>
            </p:cNvSpPr>
            <p:nvPr/>
          </p:nvSpPr>
          <p:spPr bwMode="auto">
            <a:xfrm>
              <a:off x="4992688" y="2330451"/>
              <a:ext cx="138113" cy="74613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2" y="0"/>
                </a:cxn>
                <a:cxn ang="0">
                  <a:pos x="29" y="0"/>
                </a:cxn>
                <a:cxn ang="0">
                  <a:pos x="23" y="2"/>
                </a:cxn>
                <a:cxn ang="0">
                  <a:pos x="7" y="21"/>
                </a:cxn>
                <a:cxn ang="0">
                  <a:pos x="0" y="56"/>
                </a:cxn>
                <a:cxn ang="0">
                  <a:pos x="17" y="56"/>
                </a:cxn>
                <a:cxn ang="0">
                  <a:pos x="24" y="25"/>
                </a:cxn>
                <a:cxn ang="0">
                  <a:pos x="24" y="56"/>
                </a:cxn>
                <a:cxn ang="0">
                  <a:pos x="80" y="56"/>
                </a:cxn>
                <a:cxn ang="0">
                  <a:pos x="80" y="25"/>
                </a:cxn>
                <a:cxn ang="0">
                  <a:pos x="82" y="29"/>
                </a:cxn>
                <a:cxn ang="0">
                  <a:pos x="86" y="56"/>
                </a:cxn>
                <a:cxn ang="0">
                  <a:pos x="103" y="56"/>
                </a:cxn>
                <a:cxn ang="0">
                  <a:pos x="92" y="12"/>
                </a:cxn>
                <a:cxn ang="0">
                  <a:pos x="81" y="2"/>
                </a:cxn>
                <a:cxn ang="0">
                  <a:pos x="77" y="1"/>
                </a:cxn>
              </a:cxnLst>
              <a:rect l="0" t="0" r="r" b="b"/>
              <a:pathLst>
                <a:path w="103" h="56">
                  <a:moveTo>
                    <a:pt x="69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0"/>
                    <a:pt x="30" y="0"/>
                    <a:pt x="29" y="0"/>
                  </a:cubicBezTo>
                  <a:cubicBezTo>
                    <a:pt x="27" y="0"/>
                    <a:pt x="25" y="1"/>
                    <a:pt x="23" y="2"/>
                  </a:cubicBezTo>
                  <a:cubicBezTo>
                    <a:pt x="17" y="5"/>
                    <a:pt x="11" y="11"/>
                    <a:pt x="7" y="21"/>
                  </a:cubicBezTo>
                  <a:cubicBezTo>
                    <a:pt x="4" y="30"/>
                    <a:pt x="1" y="41"/>
                    <a:pt x="0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8" y="40"/>
                    <a:pt x="21" y="30"/>
                    <a:pt x="24" y="2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26"/>
                    <a:pt x="81" y="27"/>
                    <a:pt x="82" y="29"/>
                  </a:cubicBezTo>
                  <a:cubicBezTo>
                    <a:pt x="84" y="35"/>
                    <a:pt x="85" y="44"/>
                    <a:pt x="86" y="56"/>
                  </a:cubicBezTo>
                  <a:cubicBezTo>
                    <a:pt x="103" y="56"/>
                    <a:pt x="103" y="56"/>
                    <a:pt x="103" y="56"/>
                  </a:cubicBezTo>
                  <a:cubicBezTo>
                    <a:pt x="102" y="34"/>
                    <a:pt x="97" y="21"/>
                    <a:pt x="92" y="12"/>
                  </a:cubicBezTo>
                  <a:cubicBezTo>
                    <a:pt x="88" y="7"/>
                    <a:pt x="84" y="4"/>
                    <a:pt x="81" y="2"/>
                  </a:cubicBezTo>
                  <a:cubicBezTo>
                    <a:pt x="79" y="1"/>
                    <a:pt x="78" y="1"/>
                    <a:pt x="77" y="1"/>
                  </a:cubicBezTo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Freeform 107"/>
            <p:cNvSpPr>
              <a:spLocks/>
            </p:cNvSpPr>
            <p:nvPr/>
          </p:nvSpPr>
          <p:spPr bwMode="auto">
            <a:xfrm>
              <a:off x="5027613" y="2255839"/>
              <a:ext cx="68263" cy="68263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48" y="31"/>
                </a:cxn>
                <a:cxn ang="0">
                  <a:pos x="31" y="3"/>
                </a:cxn>
                <a:cxn ang="0">
                  <a:pos x="3" y="20"/>
                </a:cxn>
                <a:cxn ang="0">
                  <a:pos x="20" y="48"/>
                </a:cxn>
              </a:cxnLst>
              <a:rect l="0" t="0" r="r" b="b"/>
              <a:pathLst>
                <a:path w="51" h="51">
                  <a:moveTo>
                    <a:pt x="20" y="48"/>
                  </a:moveTo>
                  <a:cubicBezTo>
                    <a:pt x="33" y="51"/>
                    <a:pt x="45" y="43"/>
                    <a:pt x="48" y="31"/>
                  </a:cubicBezTo>
                  <a:cubicBezTo>
                    <a:pt x="51" y="18"/>
                    <a:pt x="43" y="6"/>
                    <a:pt x="31" y="3"/>
                  </a:cubicBezTo>
                  <a:cubicBezTo>
                    <a:pt x="18" y="0"/>
                    <a:pt x="6" y="8"/>
                    <a:pt x="3" y="20"/>
                  </a:cubicBezTo>
                  <a:cubicBezTo>
                    <a:pt x="0" y="33"/>
                    <a:pt x="8" y="45"/>
                    <a:pt x="20" y="4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Freeform 108"/>
            <p:cNvSpPr>
              <a:spLocks/>
            </p:cNvSpPr>
            <p:nvPr/>
          </p:nvSpPr>
          <p:spPr bwMode="auto">
            <a:xfrm>
              <a:off x="5129213" y="2330451"/>
              <a:ext cx="136525" cy="74613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22" y="2"/>
                </a:cxn>
                <a:cxn ang="0">
                  <a:pos x="6" y="21"/>
                </a:cxn>
                <a:cxn ang="0">
                  <a:pos x="0" y="56"/>
                </a:cxn>
                <a:cxn ang="0">
                  <a:pos x="16" y="56"/>
                </a:cxn>
                <a:cxn ang="0">
                  <a:pos x="23" y="25"/>
                </a:cxn>
                <a:cxn ang="0">
                  <a:pos x="23" y="56"/>
                </a:cxn>
                <a:cxn ang="0">
                  <a:pos x="79" y="56"/>
                </a:cxn>
                <a:cxn ang="0">
                  <a:pos x="79" y="25"/>
                </a:cxn>
                <a:cxn ang="0">
                  <a:pos x="81" y="29"/>
                </a:cxn>
                <a:cxn ang="0">
                  <a:pos x="86" y="56"/>
                </a:cxn>
                <a:cxn ang="0">
                  <a:pos x="102" y="56"/>
                </a:cxn>
                <a:cxn ang="0">
                  <a:pos x="91" y="12"/>
                </a:cxn>
                <a:cxn ang="0">
                  <a:pos x="80" y="2"/>
                </a:cxn>
                <a:cxn ang="0">
                  <a:pos x="76" y="1"/>
                </a:cxn>
              </a:cxnLst>
              <a:rect l="0" t="0" r="r" b="b"/>
              <a:pathLst>
                <a:path w="102" h="56">
                  <a:moveTo>
                    <a:pt x="68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29" y="0"/>
                    <a:pt x="29" y="0"/>
                  </a:cubicBezTo>
                  <a:cubicBezTo>
                    <a:pt x="27" y="0"/>
                    <a:pt x="25" y="1"/>
                    <a:pt x="22" y="2"/>
                  </a:cubicBezTo>
                  <a:cubicBezTo>
                    <a:pt x="17" y="5"/>
                    <a:pt x="11" y="11"/>
                    <a:pt x="6" y="21"/>
                  </a:cubicBezTo>
                  <a:cubicBezTo>
                    <a:pt x="3" y="30"/>
                    <a:pt x="1" y="41"/>
                    <a:pt x="0" y="56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7" y="40"/>
                    <a:pt x="20" y="30"/>
                    <a:pt x="23" y="25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0" y="26"/>
                    <a:pt x="80" y="27"/>
                    <a:pt x="81" y="29"/>
                  </a:cubicBezTo>
                  <a:cubicBezTo>
                    <a:pt x="83" y="35"/>
                    <a:pt x="85" y="44"/>
                    <a:pt x="86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101" y="34"/>
                    <a:pt x="97" y="21"/>
                    <a:pt x="91" y="12"/>
                  </a:cubicBezTo>
                  <a:cubicBezTo>
                    <a:pt x="88" y="7"/>
                    <a:pt x="84" y="4"/>
                    <a:pt x="80" y="2"/>
                  </a:cubicBezTo>
                  <a:cubicBezTo>
                    <a:pt x="79" y="1"/>
                    <a:pt x="77" y="1"/>
                    <a:pt x="76" y="1"/>
                  </a:cubicBezTo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Freeform 109"/>
            <p:cNvSpPr>
              <a:spLocks/>
            </p:cNvSpPr>
            <p:nvPr/>
          </p:nvSpPr>
          <p:spPr bwMode="auto">
            <a:xfrm>
              <a:off x="5164138" y="2255839"/>
              <a:ext cx="68263" cy="68263"/>
            </a:xfrm>
            <a:custGeom>
              <a:avLst/>
              <a:gdLst/>
              <a:ahLst/>
              <a:cxnLst>
                <a:cxn ang="0">
                  <a:pos x="21" y="48"/>
                </a:cxn>
                <a:cxn ang="0">
                  <a:pos x="49" y="31"/>
                </a:cxn>
                <a:cxn ang="0">
                  <a:pos x="31" y="3"/>
                </a:cxn>
                <a:cxn ang="0">
                  <a:pos x="3" y="20"/>
                </a:cxn>
                <a:cxn ang="0">
                  <a:pos x="21" y="48"/>
                </a:cxn>
              </a:cxnLst>
              <a:rect l="0" t="0" r="r" b="b"/>
              <a:pathLst>
                <a:path w="52" h="51">
                  <a:moveTo>
                    <a:pt x="21" y="48"/>
                  </a:moveTo>
                  <a:cubicBezTo>
                    <a:pt x="33" y="51"/>
                    <a:pt x="46" y="43"/>
                    <a:pt x="49" y="31"/>
                  </a:cubicBezTo>
                  <a:cubicBezTo>
                    <a:pt x="52" y="18"/>
                    <a:pt x="44" y="6"/>
                    <a:pt x="31" y="3"/>
                  </a:cubicBezTo>
                  <a:cubicBezTo>
                    <a:pt x="19" y="0"/>
                    <a:pt x="6" y="8"/>
                    <a:pt x="3" y="20"/>
                  </a:cubicBezTo>
                  <a:cubicBezTo>
                    <a:pt x="0" y="33"/>
                    <a:pt x="8" y="45"/>
                    <a:pt x="21" y="4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Freeform 110"/>
            <p:cNvSpPr>
              <a:spLocks/>
            </p:cNvSpPr>
            <p:nvPr/>
          </p:nvSpPr>
          <p:spPr bwMode="auto">
            <a:xfrm>
              <a:off x="5265738" y="2330451"/>
              <a:ext cx="138113" cy="74613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23" y="2"/>
                </a:cxn>
                <a:cxn ang="0">
                  <a:pos x="7" y="21"/>
                </a:cxn>
                <a:cxn ang="0">
                  <a:pos x="0" y="56"/>
                </a:cxn>
                <a:cxn ang="0">
                  <a:pos x="17" y="56"/>
                </a:cxn>
                <a:cxn ang="0">
                  <a:pos x="23" y="25"/>
                </a:cxn>
                <a:cxn ang="0">
                  <a:pos x="23" y="56"/>
                </a:cxn>
                <a:cxn ang="0">
                  <a:pos x="79" y="56"/>
                </a:cxn>
                <a:cxn ang="0">
                  <a:pos x="79" y="25"/>
                </a:cxn>
                <a:cxn ang="0">
                  <a:pos x="81" y="29"/>
                </a:cxn>
                <a:cxn ang="0">
                  <a:pos x="86" y="56"/>
                </a:cxn>
                <a:cxn ang="0">
                  <a:pos x="103" y="56"/>
                </a:cxn>
                <a:cxn ang="0">
                  <a:pos x="91" y="12"/>
                </a:cxn>
                <a:cxn ang="0">
                  <a:pos x="80" y="2"/>
                </a:cxn>
                <a:cxn ang="0">
                  <a:pos x="76" y="1"/>
                </a:cxn>
              </a:cxnLst>
              <a:rect l="0" t="0" r="r" b="b"/>
              <a:pathLst>
                <a:path w="103" h="56">
                  <a:moveTo>
                    <a:pt x="69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0" y="0"/>
                    <a:pt x="29" y="0"/>
                  </a:cubicBezTo>
                  <a:cubicBezTo>
                    <a:pt x="27" y="0"/>
                    <a:pt x="25" y="1"/>
                    <a:pt x="23" y="2"/>
                  </a:cubicBezTo>
                  <a:cubicBezTo>
                    <a:pt x="17" y="5"/>
                    <a:pt x="11" y="11"/>
                    <a:pt x="7" y="21"/>
                  </a:cubicBezTo>
                  <a:cubicBezTo>
                    <a:pt x="4" y="30"/>
                    <a:pt x="1" y="41"/>
                    <a:pt x="0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8" y="40"/>
                    <a:pt x="21" y="30"/>
                    <a:pt x="23" y="25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0" y="26"/>
                    <a:pt x="81" y="27"/>
                    <a:pt x="81" y="29"/>
                  </a:cubicBezTo>
                  <a:cubicBezTo>
                    <a:pt x="83" y="35"/>
                    <a:pt x="85" y="44"/>
                    <a:pt x="86" y="56"/>
                  </a:cubicBezTo>
                  <a:cubicBezTo>
                    <a:pt x="103" y="56"/>
                    <a:pt x="103" y="56"/>
                    <a:pt x="103" y="56"/>
                  </a:cubicBezTo>
                  <a:cubicBezTo>
                    <a:pt x="101" y="34"/>
                    <a:pt x="97" y="21"/>
                    <a:pt x="91" y="12"/>
                  </a:cubicBezTo>
                  <a:cubicBezTo>
                    <a:pt x="88" y="7"/>
                    <a:pt x="84" y="4"/>
                    <a:pt x="80" y="2"/>
                  </a:cubicBezTo>
                  <a:cubicBezTo>
                    <a:pt x="79" y="1"/>
                    <a:pt x="78" y="1"/>
                    <a:pt x="76" y="1"/>
                  </a:cubicBezTo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Freeform 111"/>
            <p:cNvSpPr>
              <a:spLocks/>
            </p:cNvSpPr>
            <p:nvPr/>
          </p:nvSpPr>
          <p:spPr bwMode="auto">
            <a:xfrm>
              <a:off x="5300663" y="2255839"/>
              <a:ext cx="68263" cy="68263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48" y="31"/>
                </a:cxn>
                <a:cxn ang="0">
                  <a:pos x="31" y="3"/>
                </a:cxn>
                <a:cxn ang="0">
                  <a:pos x="3" y="20"/>
                </a:cxn>
                <a:cxn ang="0">
                  <a:pos x="20" y="48"/>
                </a:cxn>
              </a:cxnLst>
              <a:rect l="0" t="0" r="r" b="b"/>
              <a:pathLst>
                <a:path w="51" h="51">
                  <a:moveTo>
                    <a:pt x="20" y="48"/>
                  </a:moveTo>
                  <a:cubicBezTo>
                    <a:pt x="33" y="51"/>
                    <a:pt x="45" y="43"/>
                    <a:pt x="48" y="31"/>
                  </a:cubicBezTo>
                  <a:cubicBezTo>
                    <a:pt x="51" y="18"/>
                    <a:pt x="43" y="6"/>
                    <a:pt x="31" y="3"/>
                  </a:cubicBezTo>
                  <a:cubicBezTo>
                    <a:pt x="18" y="0"/>
                    <a:pt x="6" y="8"/>
                    <a:pt x="3" y="20"/>
                  </a:cubicBezTo>
                  <a:cubicBezTo>
                    <a:pt x="0" y="33"/>
                    <a:pt x="8" y="45"/>
                    <a:pt x="20" y="4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 112"/>
            <p:cNvSpPr>
              <a:spLocks/>
            </p:cNvSpPr>
            <p:nvPr/>
          </p:nvSpPr>
          <p:spPr bwMode="auto">
            <a:xfrm>
              <a:off x="5400676" y="2330451"/>
              <a:ext cx="138113" cy="74613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2" y="0"/>
                </a:cxn>
                <a:cxn ang="0">
                  <a:pos x="29" y="0"/>
                </a:cxn>
                <a:cxn ang="0">
                  <a:pos x="23" y="2"/>
                </a:cxn>
                <a:cxn ang="0">
                  <a:pos x="7" y="21"/>
                </a:cxn>
                <a:cxn ang="0">
                  <a:pos x="0" y="56"/>
                </a:cxn>
                <a:cxn ang="0">
                  <a:pos x="17" y="56"/>
                </a:cxn>
                <a:cxn ang="0">
                  <a:pos x="24" y="25"/>
                </a:cxn>
                <a:cxn ang="0">
                  <a:pos x="24" y="56"/>
                </a:cxn>
                <a:cxn ang="0">
                  <a:pos x="80" y="56"/>
                </a:cxn>
                <a:cxn ang="0">
                  <a:pos x="80" y="25"/>
                </a:cxn>
                <a:cxn ang="0">
                  <a:pos x="82" y="29"/>
                </a:cxn>
                <a:cxn ang="0">
                  <a:pos x="86" y="56"/>
                </a:cxn>
                <a:cxn ang="0">
                  <a:pos x="103" y="56"/>
                </a:cxn>
                <a:cxn ang="0">
                  <a:pos x="92" y="12"/>
                </a:cxn>
                <a:cxn ang="0">
                  <a:pos x="81" y="2"/>
                </a:cxn>
                <a:cxn ang="0">
                  <a:pos x="77" y="1"/>
                </a:cxn>
              </a:cxnLst>
              <a:rect l="0" t="0" r="r" b="b"/>
              <a:pathLst>
                <a:path w="103" h="56">
                  <a:moveTo>
                    <a:pt x="69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1" y="0"/>
                    <a:pt x="30" y="0"/>
                    <a:pt x="29" y="0"/>
                  </a:cubicBezTo>
                  <a:cubicBezTo>
                    <a:pt x="27" y="0"/>
                    <a:pt x="25" y="1"/>
                    <a:pt x="23" y="2"/>
                  </a:cubicBezTo>
                  <a:cubicBezTo>
                    <a:pt x="17" y="5"/>
                    <a:pt x="11" y="11"/>
                    <a:pt x="7" y="21"/>
                  </a:cubicBezTo>
                  <a:cubicBezTo>
                    <a:pt x="4" y="30"/>
                    <a:pt x="1" y="41"/>
                    <a:pt x="0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8" y="40"/>
                    <a:pt x="21" y="30"/>
                    <a:pt x="24" y="2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26"/>
                    <a:pt x="81" y="27"/>
                    <a:pt x="82" y="29"/>
                  </a:cubicBezTo>
                  <a:cubicBezTo>
                    <a:pt x="84" y="35"/>
                    <a:pt x="86" y="44"/>
                    <a:pt x="86" y="56"/>
                  </a:cubicBezTo>
                  <a:cubicBezTo>
                    <a:pt x="103" y="56"/>
                    <a:pt x="103" y="56"/>
                    <a:pt x="103" y="56"/>
                  </a:cubicBezTo>
                  <a:cubicBezTo>
                    <a:pt x="102" y="34"/>
                    <a:pt x="97" y="21"/>
                    <a:pt x="92" y="12"/>
                  </a:cubicBezTo>
                  <a:cubicBezTo>
                    <a:pt x="88" y="7"/>
                    <a:pt x="84" y="4"/>
                    <a:pt x="81" y="2"/>
                  </a:cubicBezTo>
                  <a:cubicBezTo>
                    <a:pt x="79" y="1"/>
                    <a:pt x="78" y="1"/>
                    <a:pt x="77" y="1"/>
                  </a:cubicBezTo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113"/>
            <p:cNvSpPr>
              <a:spLocks/>
            </p:cNvSpPr>
            <p:nvPr/>
          </p:nvSpPr>
          <p:spPr bwMode="auto">
            <a:xfrm>
              <a:off x="5435601" y="2255839"/>
              <a:ext cx="68263" cy="68263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48" y="31"/>
                </a:cxn>
                <a:cxn ang="0">
                  <a:pos x="31" y="3"/>
                </a:cxn>
                <a:cxn ang="0">
                  <a:pos x="3" y="20"/>
                </a:cxn>
                <a:cxn ang="0">
                  <a:pos x="20" y="48"/>
                </a:cxn>
              </a:cxnLst>
              <a:rect l="0" t="0" r="r" b="b"/>
              <a:pathLst>
                <a:path w="51" h="51">
                  <a:moveTo>
                    <a:pt x="20" y="48"/>
                  </a:moveTo>
                  <a:cubicBezTo>
                    <a:pt x="33" y="51"/>
                    <a:pt x="45" y="43"/>
                    <a:pt x="48" y="31"/>
                  </a:cubicBezTo>
                  <a:cubicBezTo>
                    <a:pt x="51" y="18"/>
                    <a:pt x="44" y="6"/>
                    <a:pt x="31" y="3"/>
                  </a:cubicBezTo>
                  <a:cubicBezTo>
                    <a:pt x="18" y="0"/>
                    <a:pt x="6" y="8"/>
                    <a:pt x="3" y="20"/>
                  </a:cubicBezTo>
                  <a:cubicBezTo>
                    <a:pt x="0" y="33"/>
                    <a:pt x="8" y="45"/>
                    <a:pt x="20" y="4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4681537" y="3496973"/>
            <a:ext cx="2633663" cy="2633663"/>
            <a:chOff x="5640388" y="1852614"/>
            <a:chExt cx="606425" cy="608013"/>
          </a:xfrm>
        </p:grpSpPr>
        <p:sp>
          <p:nvSpPr>
            <p:cNvPr id="33" name="Freeform 58"/>
            <p:cNvSpPr>
              <a:spLocks noEditPoints="1"/>
            </p:cNvSpPr>
            <p:nvPr/>
          </p:nvSpPr>
          <p:spPr bwMode="auto">
            <a:xfrm>
              <a:off x="5640388" y="1852614"/>
              <a:ext cx="606425" cy="608013"/>
            </a:xfrm>
            <a:custGeom>
              <a:avLst/>
              <a:gdLst/>
              <a:ahLst/>
              <a:cxnLst>
                <a:cxn ang="0">
                  <a:pos x="423" y="454"/>
                </a:cxn>
                <a:cxn ang="0">
                  <a:pos x="30" y="454"/>
                </a:cxn>
                <a:cxn ang="0">
                  <a:pos x="0" y="424"/>
                </a:cxn>
                <a:cxn ang="0">
                  <a:pos x="0" y="30"/>
                </a:cxn>
                <a:cxn ang="0">
                  <a:pos x="30" y="0"/>
                </a:cxn>
                <a:cxn ang="0">
                  <a:pos x="423" y="0"/>
                </a:cxn>
                <a:cxn ang="0">
                  <a:pos x="453" y="30"/>
                </a:cxn>
                <a:cxn ang="0">
                  <a:pos x="453" y="424"/>
                </a:cxn>
                <a:cxn ang="0">
                  <a:pos x="423" y="454"/>
                </a:cxn>
                <a:cxn ang="0">
                  <a:pos x="30" y="18"/>
                </a:cxn>
                <a:cxn ang="0">
                  <a:pos x="18" y="30"/>
                </a:cxn>
                <a:cxn ang="0">
                  <a:pos x="18" y="424"/>
                </a:cxn>
                <a:cxn ang="0">
                  <a:pos x="30" y="435"/>
                </a:cxn>
                <a:cxn ang="0">
                  <a:pos x="423" y="435"/>
                </a:cxn>
                <a:cxn ang="0">
                  <a:pos x="435" y="424"/>
                </a:cxn>
                <a:cxn ang="0">
                  <a:pos x="435" y="30"/>
                </a:cxn>
                <a:cxn ang="0">
                  <a:pos x="423" y="18"/>
                </a:cxn>
                <a:cxn ang="0">
                  <a:pos x="30" y="18"/>
                </a:cxn>
              </a:cxnLst>
              <a:rect l="0" t="0" r="r" b="b"/>
              <a:pathLst>
                <a:path w="453" h="454">
                  <a:moveTo>
                    <a:pt x="423" y="454"/>
                  </a:moveTo>
                  <a:cubicBezTo>
                    <a:pt x="30" y="454"/>
                    <a:pt x="30" y="454"/>
                    <a:pt x="30" y="454"/>
                  </a:cubicBezTo>
                  <a:cubicBezTo>
                    <a:pt x="13" y="454"/>
                    <a:pt x="0" y="440"/>
                    <a:pt x="0" y="42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23" y="0"/>
                    <a:pt x="423" y="0"/>
                    <a:pt x="423" y="0"/>
                  </a:cubicBezTo>
                  <a:cubicBezTo>
                    <a:pt x="440" y="0"/>
                    <a:pt x="453" y="13"/>
                    <a:pt x="453" y="30"/>
                  </a:cubicBezTo>
                  <a:cubicBezTo>
                    <a:pt x="453" y="424"/>
                    <a:pt x="453" y="424"/>
                    <a:pt x="453" y="424"/>
                  </a:cubicBezTo>
                  <a:cubicBezTo>
                    <a:pt x="453" y="440"/>
                    <a:pt x="440" y="454"/>
                    <a:pt x="423" y="454"/>
                  </a:cubicBezTo>
                  <a:close/>
                  <a:moveTo>
                    <a:pt x="30" y="18"/>
                  </a:moveTo>
                  <a:cubicBezTo>
                    <a:pt x="23" y="18"/>
                    <a:pt x="18" y="23"/>
                    <a:pt x="18" y="30"/>
                  </a:cubicBezTo>
                  <a:cubicBezTo>
                    <a:pt x="18" y="424"/>
                    <a:pt x="18" y="424"/>
                    <a:pt x="18" y="424"/>
                  </a:cubicBezTo>
                  <a:cubicBezTo>
                    <a:pt x="18" y="430"/>
                    <a:pt x="23" y="435"/>
                    <a:pt x="30" y="435"/>
                  </a:cubicBezTo>
                  <a:cubicBezTo>
                    <a:pt x="423" y="435"/>
                    <a:pt x="423" y="435"/>
                    <a:pt x="423" y="435"/>
                  </a:cubicBezTo>
                  <a:cubicBezTo>
                    <a:pt x="430" y="435"/>
                    <a:pt x="435" y="430"/>
                    <a:pt x="435" y="424"/>
                  </a:cubicBezTo>
                  <a:cubicBezTo>
                    <a:pt x="435" y="30"/>
                    <a:pt x="435" y="30"/>
                    <a:pt x="435" y="30"/>
                  </a:cubicBezTo>
                  <a:cubicBezTo>
                    <a:pt x="435" y="23"/>
                    <a:pt x="430" y="18"/>
                    <a:pt x="423" y="18"/>
                  </a:cubicBezTo>
                  <a:cubicBezTo>
                    <a:pt x="30" y="18"/>
                    <a:pt x="30" y="18"/>
                    <a:pt x="30" y="18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Freeform 207"/>
            <p:cNvSpPr>
              <a:spLocks noEditPoints="1"/>
            </p:cNvSpPr>
            <p:nvPr/>
          </p:nvSpPr>
          <p:spPr bwMode="auto">
            <a:xfrm>
              <a:off x="5718175" y="1927226"/>
              <a:ext cx="441325" cy="463550"/>
            </a:xfrm>
            <a:custGeom>
              <a:avLst/>
              <a:gdLst/>
              <a:ahLst/>
              <a:cxnLst>
                <a:cxn ang="0">
                  <a:pos x="264" y="280"/>
                </a:cxn>
                <a:cxn ang="0">
                  <a:pos x="325" y="314"/>
                </a:cxn>
                <a:cxn ang="0">
                  <a:pos x="330" y="274"/>
                </a:cxn>
                <a:cxn ang="0">
                  <a:pos x="132" y="320"/>
                </a:cxn>
                <a:cxn ang="0">
                  <a:pos x="330" y="274"/>
                </a:cxn>
                <a:cxn ang="0">
                  <a:pos x="79" y="48"/>
                </a:cxn>
                <a:cxn ang="0">
                  <a:pos x="106" y="100"/>
                </a:cxn>
                <a:cxn ang="0">
                  <a:pos x="90" y="78"/>
                </a:cxn>
                <a:cxn ang="0">
                  <a:pos x="82" y="100"/>
                </a:cxn>
                <a:cxn ang="0">
                  <a:pos x="26" y="78"/>
                </a:cxn>
                <a:cxn ang="0">
                  <a:pos x="17" y="100"/>
                </a:cxn>
                <a:cxn ang="0">
                  <a:pos x="0" y="75"/>
                </a:cxn>
                <a:cxn ang="0">
                  <a:pos x="39" y="48"/>
                </a:cxn>
                <a:cxn ang="0">
                  <a:pos x="32" y="22"/>
                </a:cxn>
                <a:cxn ang="0">
                  <a:pos x="75" y="22"/>
                </a:cxn>
                <a:cxn ang="0">
                  <a:pos x="69" y="171"/>
                </a:cxn>
                <a:cxn ang="0">
                  <a:pos x="106" y="200"/>
                </a:cxn>
                <a:cxn ang="0">
                  <a:pos x="90" y="223"/>
                </a:cxn>
                <a:cxn ang="0">
                  <a:pos x="82" y="201"/>
                </a:cxn>
                <a:cxn ang="0">
                  <a:pos x="26" y="223"/>
                </a:cxn>
                <a:cxn ang="0">
                  <a:pos x="17" y="201"/>
                </a:cxn>
                <a:cxn ang="0">
                  <a:pos x="0" y="223"/>
                </a:cxn>
                <a:cxn ang="0">
                  <a:pos x="28" y="171"/>
                </a:cxn>
                <a:cxn ang="0">
                  <a:pos x="54" y="167"/>
                </a:cxn>
                <a:cxn ang="0">
                  <a:pos x="54" y="123"/>
                </a:cxn>
                <a:cxn ang="0">
                  <a:pos x="54" y="167"/>
                </a:cxn>
                <a:cxn ang="0">
                  <a:pos x="330" y="73"/>
                </a:cxn>
                <a:cxn ang="0">
                  <a:pos x="132" y="26"/>
                </a:cxn>
                <a:cxn ang="0">
                  <a:pos x="325" y="32"/>
                </a:cxn>
                <a:cxn ang="0">
                  <a:pos x="292" y="68"/>
                </a:cxn>
                <a:cxn ang="0">
                  <a:pos x="325" y="32"/>
                </a:cxn>
                <a:cxn ang="0">
                  <a:pos x="79" y="295"/>
                </a:cxn>
                <a:cxn ang="0">
                  <a:pos x="106" y="346"/>
                </a:cxn>
                <a:cxn ang="0">
                  <a:pos x="90" y="324"/>
                </a:cxn>
                <a:cxn ang="0">
                  <a:pos x="82" y="346"/>
                </a:cxn>
                <a:cxn ang="0">
                  <a:pos x="26" y="324"/>
                </a:cxn>
                <a:cxn ang="0">
                  <a:pos x="17" y="346"/>
                </a:cxn>
                <a:cxn ang="0">
                  <a:pos x="0" y="323"/>
                </a:cxn>
                <a:cxn ang="0">
                  <a:pos x="39" y="295"/>
                </a:cxn>
                <a:cxn ang="0">
                  <a:pos x="32" y="269"/>
                </a:cxn>
                <a:cxn ang="0">
                  <a:pos x="75" y="269"/>
                </a:cxn>
                <a:cxn ang="0">
                  <a:pos x="330" y="150"/>
                </a:cxn>
                <a:cxn ang="0">
                  <a:pos x="132" y="197"/>
                </a:cxn>
                <a:cxn ang="0">
                  <a:pos x="330" y="150"/>
                </a:cxn>
                <a:cxn ang="0">
                  <a:pos x="230" y="156"/>
                </a:cxn>
                <a:cxn ang="0">
                  <a:pos x="325" y="191"/>
                </a:cxn>
              </a:cxnLst>
              <a:rect l="0" t="0" r="r" b="b"/>
              <a:pathLst>
                <a:path w="330" h="346">
                  <a:moveTo>
                    <a:pt x="325" y="280"/>
                  </a:moveTo>
                  <a:cubicBezTo>
                    <a:pt x="264" y="280"/>
                    <a:pt x="264" y="280"/>
                    <a:pt x="264" y="280"/>
                  </a:cubicBezTo>
                  <a:cubicBezTo>
                    <a:pt x="264" y="314"/>
                    <a:pt x="264" y="314"/>
                    <a:pt x="264" y="314"/>
                  </a:cubicBezTo>
                  <a:cubicBezTo>
                    <a:pt x="325" y="314"/>
                    <a:pt x="325" y="314"/>
                    <a:pt x="325" y="314"/>
                  </a:cubicBezTo>
                  <a:cubicBezTo>
                    <a:pt x="325" y="280"/>
                    <a:pt x="325" y="280"/>
                    <a:pt x="325" y="280"/>
                  </a:cubicBezTo>
                  <a:close/>
                  <a:moveTo>
                    <a:pt x="330" y="274"/>
                  </a:moveTo>
                  <a:cubicBezTo>
                    <a:pt x="330" y="320"/>
                    <a:pt x="330" y="320"/>
                    <a:pt x="330" y="320"/>
                  </a:cubicBezTo>
                  <a:cubicBezTo>
                    <a:pt x="132" y="320"/>
                    <a:pt x="132" y="320"/>
                    <a:pt x="132" y="320"/>
                  </a:cubicBezTo>
                  <a:cubicBezTo>
                    <a:pt x="132" y="274"/>
                    <a:pt x="132" y="274"/>
                    <a:pt x="132" y="274"/>
                  </a:cubicBezTo>
                  <a:cubicBezTo>
                    <a:pt x="330" y="274"/>
                    <a:pt x="330" y="274"/>
                    <a:pt x="330" y="274"/>
                  </a:cubicBezTo>
                  <a:close/>
                  <a:moveTo>
                    <a:pt x="69" y="48"/>
                  </a:moveTo>
                  <a:cubicBezTo>
                    <a:pt x="79" y="48"/>
                    <a:pt x="79" y="48"/>
                    <a:pt x="79" y="48"/>
                  </a:cubicBezTo>
                  <a:cubicBezTo>
                    <a:pt x="95" y="48"/>
                    <a:pt x="106" y="61"/>
                    <a:pt x="106" y="77"/>
                  </a:cubicBezTo>
                  <a:cubicBezTo>
                    <a:pt x="106" y="100"/>
                    <a:pt x="106" y="100"/>
                    <a:pt x="106" y="100"/>
                  </a:cubicBezTo>
                  <a:cubicBezTo>
                    <a:pt x="90" y="100"/>
                    <a:pt x="90" y="100"/>
                    <a:pt x="90" y="100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2" y="78"/>
                    <a:pt x="82" y="78"/>
                    <a:pt x="82" y="78"/>
                  </a:cubicBezTo>
                  <a:cubicBezTo>
                    <a:pt x="82" y="100"/>
                    <a:pt x="82" y="100"/>
                    <a:pt x="82" y="100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17" y="78"/>
                    <a:pt x="17" y="78"/>
                    <a:pt x="17" y="78"/>
                  </a:cubicBezTo>
                  <a:cubicBezTo>
                    <a:pt x="17" y="100"/>
                    <a:pt x="17" y="100"/>
                    <a:pt x="17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60"/>
                    <a:pt x="13" y="48"/>
                    <a:pt x="28" y="48"/>
                  </a:cubicBezTo>
                  <a:cubicBezTo>
                    <a:pt x="39" y="48"/>
                    <a:pt x="39" y="48"/>
                    <a:pt x="39" y="48"/>
                  </a:cubicBezTo>
                  <a:moveTo>
                    <a:pt x="54" y="43"/>
                  </a:moveTo>
                  <a:cubicBezTo>
                    <a:pt x="42" y="43"/>
                    <a:pt x="32" y="34"/>
                    <a:pt x="32" y="22"/>
                  </a:cubicBezTo>
                  <a:cubicBezTo>
                    <a:pt x="32" y="10"/>
                    <a:pt x="42" y="0"/>
                    <a:pt x="54" y="0"/>
                  </a:cubicBezTo>
                  <a:cubicBezTo>
                    <a:pt x="66" y="0"/>
                    <a:pt x="75" y="10"/>
                    <a:pt x="75" y="22"/>
                  </a:cubicBezTo>
                  <a:cubicBezTo>
                    <a:pt x="75" y="34"/>
                    <a:pt x="66" y="43"/>
                    <a:pt x="54" y="43"/>
                  </a:cubicBezTo>
                  <a:close/>
                  <a:moveTo>
                    <a:pt x="69" y="171"/>
                  </a:moveTo>
                  <a:cubicBezTo>
                    <a:pt x="79" y="171"/>
                    <a:pt x="79" y="171"/>
                    <a:pt x="79" y="171"/>
                  </a:cubicBezTo>
                  <a:cubicBezTo>
                    <a:pt x="95" y="171"/>
                    <a:pt x="106" y="186"/>
                    <a:pt x="106" y="200"/>
                  </a:cubicBezTo>
                  <a:cubicBezTo>
                    <a:pt x="106" y="223"/>
                    <a:pt x="106" y="223"/>
                    <a:pt x="106" y="223"/>
                  </a:cubicBezTo>
                  <a:cubicBezTo>
                    <a:pt x="90" y="223"/>
                    <a:pt x="90" y="223"/>
                    <a:pt x="90" y="223"/>
                  </a:cubicBezTo>
                  <a:cubicBezTo>
                    <a:pt x="90" y="201"/>
                    <a:pt x="90" y="201"/>
                    <a:pt x="90" y="201"/>
                  </a:cubicBezTo>
                  <a:cubicBezTo>
                    <a:pt x="82" y="201"/>
                    <a:pt x="82" y="201"/>
                    <a:pt x="82" y="201"/>
                  </a:cubicBezTo>
                  <a:cubicBezTo>
                    <a:pt x="82" y="223"/>
                    <a:pt x="82" y="223"/>
                    <a:pt x="82" y="223"/>
                  </a:cubicBezTo>
                  <a:cubicBezTo>
                    <a:pt x="26" y="223"/>
                    <a:pt x="26" y="223"/>
                    <a:pt x="26" y="223"/>
                  </a:cubicBezTo>
                  <a:cubicBezTo>
                    <a:pt x="26" y="201"/>
                    <a:pt x="26" y="201"/>
                    <a:pt x="26" y="201"/>
                  </a:cubicBezTo>
                  <a:cubicBezTo>
                    <a:pt x="17" y="201"/>
                    <a:pt x="17" y="201"/>
                    <a:pt x="17" y="201"/>
                  </a:cubicBezTo>
                  <a:cubicBezTo>
                    <a:pt x="17" y="223"/>
                    <a:pt x="17" y="223"/>
                    <a:pt x="17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0" y="199"/>
                    <a:pt x="0" y="199"/>
                    <a:pt x="0" y="199"/>
                  </a:cubicBezTo>
                  <a:cubicBezTo>
                    <a:pt x="0" y="184"/>
                    <a:pt x="13" y="171"/>
                    <a:pt x="28" y="171"/>
                  </a:cubicBezTo>
                  <a:cubicBezTo>
                    <a:pt x="39" y="171"/>
                    <a:pt x="39" y="171"/>
                    <a:pt x="39" y="171"/>
                  </a:cubicBezTo>
                  <a:moveTo>
                    <a:pt x="54" y="167"/>
                  </a:moveTo>
                  <a:cubicBezTo>
                    <a:pt x="42" y="167"/>
                    <a:pt x="32" y="157"/>
                    <a:pt x="32" y="145"/>
                  </a:cubicBezTo>
                  <a:cubicBezTo>
                    <a:pt x="32" y="133"/>
                    <a:pt x="42" y="123"/>
                    <a:pt x="54" y="123"/>
                  </a:cubicBezTo>
                  <a:cubicBezTo>
                    <a:pt x="66" y="123"/>
                    <a:pt x="75" y="133"/>
                    <a:pt x="75" y="145"/>
                  </a:cubicBezTo>
                  <a:cubicBezTo>
                    <a:pt x="75" y="157"/>
                    <a:pt x="66" y="167"/>
                    <a:pt x="54" y="167"/>
                  </a:cubicBezTo>
                  <a:close/>
                  <a:moveTo>
                    <a:pt x="330" y="26"/>
                  </a:moveTo>
                  <a:cubicBezTo>
                    <a:pt x="330" y="73"/>
                    <a:pt x="330" y="73"/>
                    <a:pt x="330" y="73"/>
                  </a:cubicBezTo>
                  <a:cubicBezTo>
                    <a:pt x="132" y="73"/>
                    <a:pt x="132" y="73"/>
                    <a:pt x="132" y="73"/>
                  </a:cubicBezTo>
                  <a:cubicBezTo>
                    <a:pt x="132" y="26"/>
                    <a:pt x="132" y="26"/>
                    <a:pt x="132" y="26"/>
                  </a:cubicBezTo>
                  <a:cubicBezTo>
                    <a:pt x="330" y="26"/>
                    <a:pt x="330" y="26"/>
                    <a:pt x="330" y="26"/>
                  </a:cubicBezTo>
                  <a:close/>
                  <a:moveTo>
                    <a:pt x="325" y="32"/>
                  </a:moveTo>
                  <a:cubicBezTo>
                    <a:pt x="292" y="32"/>
                    <a:pt x="292" y="32"/>
                    <a:pt x="292" y="32"/>
                  </a:cubicBezTo>
                  <a:cubicBezTo>
                    <a:pt x="292" y="68"/>
                    <a:pt x="292" y="68"/>
                    <a:pt x="292" y="68"/>
                  </a:cubicBezTo>
                  <a:cubicBezTo>
                    <a:pt x="325" y="68"/>
                    <a:pt x="325" y="68"/>
                    <a:pt x="325" y="68"/>
                  </a:cubicBezTo>
                  <a:cubicBezTo>
                    <a:pt x="325" y="32"/>
                    <a:pt x="325" y="32"/>
                    <a:pt x="325" y="32"/>
                  </a:cubicBezTo>
                  <a:close/>
                  <a:moveTo>
                    <a:pt x="69" y="295"/>
                  </a:moveTo>
                  <a:cubicBezTo>
                    <a:pt x="79" y="295"/>
                    <a:pt x="79" y="295"/>
                    <a:pt x="79" y="295"/>
                  </a:cubicBezTo>
                  <a:cubicBezTo>
                    <a:pt x="95" y="295"/>
                    <a:pt x="106" y="309"/>
                    <a:pt x="106" y="323"/>
                  </a:cubicBezTo>
                  <a:cubicBezTo>
                    <a:pt x="106" y="346"/>
                    <a:pt x="106" y="346"/>
                    <a:pt x="106" y="346"/>
                  </a:cubicBezTo>
                  <a:cubicBezTo>
                    <a:pt x="90" y="346"/>
                    <a:pt x="90" y="346"/>
                    <a:pt x="90" y="346"/>
                  </a:cubicBezTo>
                  <a:cubicBezTo>
                    <a:pt x="90" y="324"/>
                    <a:pt x="90" y="324"/>
                    <a:pt x="90" y="324"/>
                  </a:cubicBezTo>
                  <a:cubicBezTo>
                    <a:pt x="82" y="324"/>
                    <a:pt x="82" y="324"/>
                    <a:pt x="82" y="324"/>
                  </a:cubicBezTo>
                  <a:cubicBezTo>
                    <a:pt x="82" y="346"/>
                    <a:pt x="82" y="346"/>
                    <a:pt x="82" y="346"/>
                  </a:cubicBezTo>
                  <a:cubicBezTo>
                    <a:pt x="26" y="346"/>
                    <a:pt x="26" y="346"/>
                    <a:pt x="26" y="346"/>
                  </a:cubicBezTo>
                  <a:cubicBezTo>
                    <a:pt x="26" y="324"/>
                    <a:pt x="26" y="324"/>
                    <a:pt x="26" y="324"/>
                  </a:cubicBezTo>
                  <a:cubicBezTo>
                    <a:pt x="17" y="324"/>
                    <a:pt x="17" y="324"/>
                    <a:pt x="17" y="324"/>
                  </a:cubicBezTo>
                  <a:cubicBezTo>
                    <a:pt x="17" y="346"/>
                    <a:pt x="17" y="346"/>
                    <a:pt x="17" y="346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07"/>
                    <a:pt x="13" y="295"/>
                    <a:pt x="28" y="295"/>
                  </a:cubicBezTo>
                  <a:cubicBezTo>
                    <a:pt x="39" y="295"/>
                    <a:pt x="39" y="295"/>
                    <a:pt x="39" y="295"/>
                  </a:cubicBezTo>
                  <a:moveTo>
                    <a:pt x="54" y="291"/>
                  </a:moveTo>
                  <a:cubicBezTo>
                    <a:pt x="42" y="291"/>
                    <a:pt x="32" y="281"/>
                    <a:pt x="32" y="269"/>
                  </a:cubicBezTo>
                  <a:cubicBezTo>
                    <a:pt x="32" y="257"/>
                    <a:pt x="42" y="247"/>
                    <a:pt x="54" y="247"/>
                  </a:cubicBezTo>
                  <a:cubicBezTo>
                    <a:pt x="66" y="247"/>
                    <a:pt x="75" y="257"/>
                    <a:pt x="75" y="269"/>
                  </a:cubicBezTo>
                  <a:cubicBezTo>
                    <a:pt x="75" y="281"/>
                    <a:pt x="66" y="291"/>
                    <a:pt x="54" y="291"/>
                  </a:cubicBezTo>
                  <a:close/>
                  <a:moveTo>
                    <a:pt x="330" y="150"/>
                  </a:moveTo>
                  <a:cubicBezTo>
                    <a:pt x="330" y="197"/>
                    <a:pt x="330" y="197"/>
                    <a:pt x="330" y="197"/>
                  </a:cubicBezTo>
                  <a:cubicBezTo>
                    <a:pt x="132" y="197"/>
                    <a:pt x="132" y="197"/>
                    <a:pt x="132" y="197"/>
                  </a:cubicBezTo>
                  <a:cubicBezTo>
                    <a:pt x="132" y="150"/>
                    <a:pt x="132" y="150"/>
                    <a:pt x="132" y="150"/>
                  </a:cubicBezTo>
                  <a:cubicBezTo>
                    <a:pt x="330" y="150"/>
                    <a:pt x="330" y="150"/>
                    <a:pt x="330" y="150"/>
                  </a:cubicBezTo>
                  <a:close/>
                  <a:moveTo>
                    <a:pt x="325" y="156"/>
                  </a:moveTo>
                  <a:cubicBezTo>
                    <a:pt x="230" y="156"/>
                    <a:pt x="230" y="156"/>
                    <a:pt x="230" y="156"/>
                  </a:cubicBezTo>
                  <a:cubicBezTo>
                    <a:pt x="230" y="191"/>
                    <a:pt x="230" y="191"/>
                    <a:pt x="230" y="191"/>
                  </a:cubicBezTo>
                  <a:cubicBezTo>
                    <a:pt x="325" y="191"/>
                    <a:pt x="325" y="191"/>
                    <a:pt x="325" y="191"/>
                  </a:cubicBezTo>
                  <a:cubicBezTo>
                    <a:pt x="325" y="156"/>
                    <a:pt x="325" y="156"/>
                    <a:pt x="325" y="156"/>
                  </a:cubicBezTo>
                  <a:close/>
                </a:path>
              </a:pathLst>
            </a:custGeom>
            <a:solidFill>
              <a:srgbClr val="53534C">
                <a:lumMod val="7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292926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367151" y="1066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1200" b="1" dirty="0" smtClean="0">
                <a:latin typeface="+mn-lt"/>
                <a:ea typeface="+mn-ea"/>
              </a:rPr>
              <a:t>العينة</a:t>
            </a:r>
            <a:endParaRPr lang="en-US" sz="1200" b="1" dirty="0" smtClean="0">
              <a:latin typeface="+mn-lt"/>
              <a:ea typeface="+mn-ea"/>
            </a:endParaRPr>
          </a:p>
        </p:txBody>
      </p:sp>
      <p:graphicFrame>
        <p:nvGraphicFramePr>
          <p:cNvPr id="36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457211"/>
              </p:ext>
            </p:extLst>
          </p:nvPr>
        </p:nvGraphicFramePr>
        <p:xfrm>
          <a:off x="3429000" y="1406236"/>
          <a:ext cx="2262187" cy="1591056"/>
        </p:xfrm>
        <a:graphic>
          <a:graphicData uri="http://schemas.openxmlformats.org/drawingml/2006/table">
            <a:tbl>
              <a:tblPr firstRow="1" lastRow="1" bandRow="1">
                <a:tableStyleId>{D27102A9-8310-4765-A935-A1911B00CA55}</a:tableStyleId>
              </a:tblPr>
              <a:tblGrid>
                <a:gridCol w="744537"/>
                <a:gridCol w="704850"/>
                <a:gridCol w="812800"/>
              </a:tblGrid>
              <a:tr h="37789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ورقية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r>
                        <a:rPr kumimoji="0" lang="ar-AE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إلكترونية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r>
                        <a:rPr kumimoji="0" lang="ar-AE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76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/>
                </a:tc>
              </a:tr>
              <a:tr h="209939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ar-AE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ar-AE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en-US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دبي</a:t>
                      </a:r>
                      <a:endParaRPr kumimoji="0" lang="en-US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209939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ar-AE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9pPr>
                    </a:lstStyle>
                    <a:p>
                      <a:pPr algn="ctr" fontAlgn="ctr"/>
                      <a:r>
                        <a:rPr kumimoji="0" lang="ar-AE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en-US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أبوظبي</a:t>
                      </a:r>
                      <a:endParaRPr kumimoji="0" lang="en-US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209939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ar-AE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9pPr>
                    </a:lstStyle>
                    <a:p>
                      <a:pPr algn="ctr" fontAlgn="ctr"/>
                      <a:r>
                        <a:rPr kumimoji="0" lang="ar-AE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أم القيوين</a:t>
                      </a:r>
                      <a:endParaRPr kumimoji="0" lang="en-US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209939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ar-AE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en-US" sz="12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63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المجموع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4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2286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sz="1200" b="0" dirty="0" smtClean="0">
                <a:latin typeface="+mn-lt"/>
              </a:rPr>
              <a:t>تصنيـــف الوثيــقـــة</a:t>
            </a:r>
            <a:endParaRPr lang="en-US" sz="1200" b="0" dirty="0">
              <a:latin typeface="+mn-lt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9342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sz="1200" b="0" dirty="0" smtClean="0">
                <a:latin typeface="+mn-lt"/>
              </a:rPr>
              <a:t>التاريخ</a:t>
            </a:r>
            <a:endParaRPr lang="en-US" sz="1200" b="0" dirty="0">
              <a:latin typeface="+mn-lt"/>
            </a:endParaRPr>
          </a:p>
        </p:txBody>
      </p:sp>
      <p:sp>
        <p:nvSpPr>
          <p:cNvPr id="7" name="Text Placeholder 1"/>
          <p:cNvSpPr>
            <a:spLocks noGrp="1"/>
          </p:cNvSpPr>
          <p:nvPr>
            <p:ph type="body" idx="1"/>
          </p:nvPr>
        </p:nvSpPr>
        <p:spPr>
          <a:xfrm>
            <a:off x="2209800" y="1600200"/>
            <a:ext cx="4419600" cy="4343400"/>
          </a:xfrm>
        </p:spPr>
        <p:txBody>
          <a:bodyPr/>
          <a:lstStyle/>
          <a:p>
            <a:r>
              <a:rPr lang="ar-AE" b="1" dirty="0" smtClean="0">
                <a:solidFill>
                  <a:schemeClr val="tx1"/>
                </a:solidFill>
              </a:rPr>
              <a:t>الملخص التنفيذي</a:t>
            </a:r>
          </a:p>
          <a:p>
            <a:r>
              <a:rPr lang="ar-AE" b="1" dirty="0" smtClean="0">
                <a:solidFill>
                  <a:schemeClr val="bg1">
                    <a:lumMod val="65000"/>
                  </a:schemeClr>
                </a:solidFill>
              </a:rPr>
              <a:t>آلية العمل</a:t>
            </a:r>
          </a:p>
          <a:p>
            <a:r>
              <a:rPr lang="ar-AE" b="1" dirty="0" smtClean="0">
                <a:solidFill>
                  <a:schemeClr val="bg1">
                    <a:lumMod val="65000"/>
                  </a:schemeClr>
                </a:solidFill>
              </a:rPr>
              <a:t>النتائج</a:t>
            </a:r>
          </a:p>
          <a:p>
            <a:r>
              <a:rPr lang="ar-AE" b="1" dirty="0" smtClean="0">
                <a:solidFill>
                  <a:schemeClr val="bg1">
                    <a:lumMod val="65000"/>
                  </a:schemeClr>
                </a:solidFill>
              </a:rPr>
              <a:t>الملحقات</a:t>
            </a:r>
          </a:p>
          <a:p>
            <a:r>
              <a:rPr lang="ar-AE" dirty="0" smtClean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943600" y="1066801"/>
            <a:ext cx="2304288" cy="301752"/>
          </a:xfrm>
          <a:noFill/>
        </p:spPr>
        <p:txBody>
          <a:bodyPr/>
          <a:lstStyle/>
          <a:p>
            <a:r>
              <a:rPr lang="ar-AE" dirty="0" smtClean="0"/>
              <a:t>قائمة المحتويات: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الملخص </a:t>
            </a:r>
            <a:r>
              <a:rPr lang="ar-AE" dirty="0" smtClean="0"/>
              <a:t>التنفيذي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066800" y="1212850"/>
            <a:ext cx="7924800" cy="400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1" indent="1588" algn="just" rtl="1">
              <a:lnSpc>
                <a:spcPct val="150000"/>
              </a:lnSpc>
              <a:spcBef>
                <a:spcPct val="20000"/>
              </a:spcBef>
              <a:buClr>
                <a:srgbClr val="5E4837"/>
              </a:buClr>
              <a:buSzPct val="70000"/>
              <a:tabLst>
                <a:tab pos="0" algn="l"/>
                <a:tab pos="114300" algn="l"/>
              </a:tabLst>
            </a:pPr>
            <a:r>
              <a:rPr lang="ar-YE" sz="1600" dirty="0"/>
              <a:t>وفقاً لتوجيهات صاحب السمو الشيخ محمد بن راشد آل مكتوم نائب رئيس الدولة، رئيس مجلس</a:t>
            </a:r>
            <a:r>
              <a:rPr lang="ar-AE" sz="1600" dirty="0"/>
              <a:t> </a:t>
            </a:r>
            <a:r>
              <a:rPr lang="ar-YE" sz="1600" dirty="0"/>
              <a:t>الوزراء، حاكم دبي الرامية إلى </a:t>
            </a:r>
            <a:r>
              <a:rPr lang="ar-AE" sz="1600" dirty="0"/>
              <a:t>تحقيق الأداء المتفوق وتعزيز ممارسات التميز في الحكومة </a:t>
            </a:r>
            <a:r>
              <a:rPr lang="ar-AE" sz="1600" dirty="0" smtClean="0"/>
              <a:t>الإتحادية </a:t>
            </a:r>
            <a:r>
              <a:rPr lang="ar-AE" sz="1600" dirty="0"/>
              <a:t>فقد تم إجراء هذه الدراسة </a:t>
            </a:r>
            <a:r>
              <a:rPr lang="ar-AE" sz="1600" dirty="0" smtClean="0"/>
              <a:t>الميدانية</a:t>
            </a:r>
            <a:r>
              <a:rPr lang="ar-EG" sz="1600" dirty="0" smtClean="0"/>
              <a:t> للسنة الثانية على التوالى</a:t>
            </a:r>
            <a:r>
              <a:rPr lang="ar-AE" sz="1600" dirty="0" smtClean="0"/>
              <a:t> </a:t>
            </a:r>
            <a:r>
              <a:rPr lang="ar-AE" sz="1600" dirty="0"/>
              <a:t>لقياس مستوى رضا الموظفين وتقديم معلومات تساهم في تطوير بيئة العمل في الجهات الحكومية.</a:t>
            </a:r>
            <a:endParaRPr lang="en-US" sz="1600" dirty="0">
              <a:solidFill>
                <a:srgbClr val="000000"/>
              </a:solidFill>
            </a:endParaRPr>
          </a:p>
          <a:p>
            <a:pPr marL="57150" lvl="1" indent="1588" algn="just" rtl="1">
              <a:lnSpc>
                <a:spcPct val="150000"/>
              </a:lnSpc>
              <a:spcBef>
                <a:spcPct val="20000"/>
              </a:spcBef>
              <a:buClr>
                <a:srgbClr val="5E4837"/>
              </a:buClr>
              <a:buSzPct val="70000"/>
              <a:tabLst>
                <a:tab pos="0" algn="l"/>
                <a:tab pos="114300" algn="l"/>
              </a:tabLst>
            </a:pPr>
            <a:endParaRPr lang="ar-AE" sz="1600" b="1" dirty="0">
              <a:solidFill>
                <a:srgbClr val="948A54"/>
              </a:solidFill>
              <a:latin typeface="Tahoma" pitchFamily="34" charset="0"/>
            </a:endParaRPr>
          </a:p>
          <a:p>
            <a:pPr marL="57150" lvl="1" indent="1588" algn="just" rtl="1">
              <a:lnSpc>
                <a:spcPct val="150000"/>
              </a:lnSpc>
              <a:spcBef>
                <a:spcPct val="20000"/>
              </a:spcBef>
              <a:buClr>
                <a:srgbClr val="5E4837"/>
              </a:buClr>
              <a:buSzPct val="70000"/>
              <a:tabLst>
                <a:tab pos="0" algn="l"/>
                <a:tab pos="114300" algn="l"/>
              </a:tabLst>
            </a:pPr>
            <a:r>
              <a:rPr lang="ar-SA" sz="1600" b="1" dirty="0" smtClean="0">
                <a:solidFill>
                  <a:srgbClr val="948A54"/>
                </a:solidFill>
                <a:latin typeface="Tahoma" pitchFamily="34" charset="0"/>
              </a:rPr>
              <a:t>الأهداف </a:t>
            </a:r>
            <a:r>
              <a:rPr lang="ar-SA" sz="1600" b="1" dirty="0">
                <a:solidFill>
                  <a:srgbClr val="948A54"/>
                </a:solidFill>
                <a:latin typeface="Tahoma" pitchFamily="34" charset="0"/>
              </a:rPr>
              <a:t>العامة للدراسة:</a:t>
            </a:r>
          </a:p>
          <a:p>
            <a:pPr marL="57150" lvl="1" indent="1588" algn="just" rtl="1">
              <a:lnSpc>
                <a:spcPct val="150000"/>
              </a:lnSpc>
              <a:spcBef>
                <a:spcPct val="20000"/>
              </a:spcBef>
              <a:buClr>
                <a:srgbClr val="5E4837"/>
              </a:buClr>
              <a:buSzPct val="70000"/>
              <a:buFontTx/>
              <a:buAutoNum type="arabicPeriod"/>
              <a:tabLst>
                <a:tab pos="0" algn="l"/>
                <a:tab pos="114300" algn="l"/>
              </a:tabLst>
            </a:pPr>
            <a:r>
              <a:rPr lang="ar-AE" sz="1600" dirty="0">
                <a:latin typeface="Tahoma" pitchFamily="34" charset="0"/>
              </a:rPr>
              <a:t>الارتقاء بأداء أنظمة الموارد البشرية وبيئة العمل في الوزارات والهيئات </a:t>
            </a:r>
            <a:r>
              <a:rPr lang="ar-AE" sz="1600" dirty="0" smtClean="0">
                <a:latin typeface="Tahoma" pitchFamily="34" charset="0"/>
              </a:rPr>
              <a:t>الإتحادية.</a:t>
            </a:r>
            <a:endParaRPr lang="ar-AE" sz="1600" dirty="0">
              <a:latin typeface="Tahoma" pitchFamily="34" charset="0"/>
            </a:endParaRPr>
          </a:p>
          <a:p>
            <a:pPr marL="57150" lvl="1" indent="1588" algn="just" rtl="1">
              <a:lnSpc>
                <a:spcPct val="150000"/>
              </a:lnSpc>
              <a:spcBef>
                <a:spcPct val="20000"/>
              </a:spcBef>
              <a:buClr>
                <a:srgbClr val="5E4837"/>
              </a:buClr>
              <a:buSzPct val="70000"/>
              <a:buFontTx/>
              <a:buAutoNum type="arabicPeriod"/>
              <a:tabLst>
                <a:tab pos="0" algn="l"/>
                <a:tab pos="114300" algn="l"/>
              </a:tabLst>
            </a:pPr>
            <a:r>
              <a:rPr lang="ar-AE" sz="1600" dirty="0">
                <a:latin typeface="Tahoma" pitchFamily="34" charset="0"/>
              </a:rPr>
              <a:t> تعزيز مكانة الوزارات والهيئات </a:t>
            </a:r>
            <a:r>
              <a:rPr lang="ar-AE" sz="1600" dirty="0" smtClean="0">
                <a:latin typeface="Tahoma" pitchFamily="34" charset="0"/>
              </a:rPr>
              <a:t>الإتحادية </a:t>
            </a:r>
            <a:r>
              <a:rPr lang="ar-AE" sz="1600" dirty="0">
                <a:latin typeface="Tahoma" pitchFamily="34" charset="0"/>
              </a:rPr>
              <a:t>كونها بيئة عمل جاذبة ومحافظة على الموارد البشرية. </a:t>
            </a:r>
          </a:p>
          <a:p>
            <a:pPr marL="57150" lvl="1" indent="1588" algn="just" rtl="1">
              <a:lnSpc>
                <a:spcPct val="150000"/>
              </a:lnSpc>
              <a:spcBef>
                <a:spcPct val="20000"/>
              </a:spcBef>
              <a:buClr>
                <a:srgbClr val="5E4837"/>
              </a:buClr>
              <a:buSzPct val="70000"/>
              <a:buFontTx/>
              <a:buAutoNum type="arabicPeriod"/>
              <a:tabLst>
                <a:tab pos="0" algn="l"/>
                <a:tab pos="114300" algn="l"/>
              </a:tabLst>
            </a:pPr>
            <a:r>
              <a:rPr lang="ar-AE" sz="1600" dirty="0">
                <a:latin typeface="Tahoma" pitchFamily="34" charset="0"/>
              </a:rPr>
              <a:t> تحقيق </a:t>
            </a:r>
            <a:r>
              <a:rPr lang="ar-AE" sz="1600" dirty="0" smtClean="0">
                <a:latin typeface="Tahoma" pitchFamily="34" charset="0"/>
              </a:rPr>
              <a:t>الأهداف </a:t>
            </a:r>
            <a:r>
              <a:rPr lang="ar-AE" sz="1600" dirty="0">
                <a:latin typeface="Tahoma" pitchFamily="34" charset="0"/>
              </a:rPr>
              <a:t>الإستراتيجية لحكومة دولة الإمارات والتي تتعلق بالتطوير الحكومي وجودة الخدمات. </a:t>
            </a:r>
          </a:p>
          <a:p>
            <a:pPr marL="57150" lvl="1" indent="1588" algn="just" rtl="1">
              <a:lnSpc>
                <a:spcPct val="150000"/>
              </a:lnSpc>
              <a:spcBef>
                <a:spcPct val="20000"/>
              </a:spcBef>
              <a:buClr>
                <a:srgbClr val="5E4837"/>
              </a:buClr>
              <a:buSzPct val="70000"/>
              <a:buFontTx/>
              <a:buAutoNum type="arabicPeriod"/>
              <a:tabLst>
                <a:tab pos="0" algn="l"/>
                <a:tab pos="114300" algn="l"/>
              </a:tabLst>
            </a:pPr>
            <a:r>
              <a:rPr lang="ar-AE" sz="1600" dirty="0">
                <a:latin typeface="Tahoma" pitchFamily="34" charset="0"/>
              </a:rPr>
              <a:t> نشر ثقافة وفكر التميز والجودة وبناء القدرات في الجهات </a:t>
            </a:r>
            <a:r>
              <a:rPr lang="ar-AE" sz="1600" dirty="0" smtClean="0">
                <a:latin typeface="Tahoma" pitchFamily="34" charset="0"/>
              </a:rPr>
              <a:t>الإتحادية. </a:t>
            </a:r>
            <a:endParaRPr lang="ar-AE" sz="1600" dirty="0">
              <a:latin typeface="Tahoma" pitchFamily="34" charset="0"/>
            </a:endParaRPr>
          </a:p>
          <a:p>
            <a:pPr marL="57150" lvl="1" indent="1588" algn="just" rtl="1">
              <a:spcBef>
                <a:spcPct val="20000"/>
              </a:spcBef>
              <a:buClr>
                <a:srgbClr val="5E4837"/>
              </a:buClr>
              <a:buSzPct val="70000"/>
              <a:tabLst>
                <a:tab pos="0" algn="l"/>
                <a:tab pos="114300" algn="l"/>
              </a:tabLst>
            </a:pPr>
            <a:endParaRPr lang="ar-AE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78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الملخص </a:t>
            </a:r>
            <a:r>
              <a:rPr lang="ar-AE" dirty="0" smtClean="0"/>
              <a:t>التنفيذي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85800" y="995363"/>
            <a:ext cx="8305800" cy="198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9725" indent="-339725" algn="just" rtl="1">
              <a:lnSpc>
                <a:spcPct val="150000"/>
              </a:lnSpc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600" dirty="0" smtClean="0">
                <a:latin typeface="Tahoma" pitchFamily="34" charset="0"/>
              </a:rPr>
              <a:t>يعرض هذا التقرير ملخصاً عن نتائج دراسة آراء </a:t>
            </a:r>
            <a:r>
              <a:rPr lang="ar-SA" sz="1600" dirty="0">
                <a:latin typeface="Tahoma" pitchFamily="34" charset="0"/>
              </a:rPr>
              <a:t>موظفي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ar-AE" sz="1600" dirty="0">
                <a:latin typeface="Tahoma" pitchFamily="34" charset="0"/>
              </a:rPr>
              <a:t>الهيئة الاتحادية للموارد البشرية الحكومية</a:t>
            </a:r>
            <a:r>
              <a:rPr lang="en-US" sz="1600" dirty="0" smtClean="0">
                <a:latin typeface="Tahoma" pitchFamily="34" charset="0"/>
              </a:rPr>
              <a:t> </a:t>
            </a:r>
            <a:r>
              <a:rPr lang="ar-AE" sz="1600" dirty="0" smtClean="0">
                <a:latin typeface="Tahoma" pitchFamily="34" charset="0"/>
              </a:rPr>
              <a:t>خلال الفترة </a:t>
            </a:r>
            <a:r>
              <a:rPr lang="ar-SA" sz="1600" dirty="0" smtClean="0">
                <a:latin typeface="Tahoma" pitchFamily="34" charset="0"/>
              </a:rPr>
              <a:t>(</a:t>
            </a:r>
            <a:r>
              <a:rPr lang="ar-AE" sz="1600" dirty="0" smtClean="0">
                <a:latin typeface="Tahoma" pitchFamily="34" charset="0"/>
              </a:rPr>
              <a:t>أغسطس – ديسمبر 2013</a:t>
            </a:r>
            <a:r>
              <a:rPr lang="ar-SA" sz="1600" dirty="0" smtClean="0">
                <a:latin typeface="Tahoma" pitchFamily="34" charset="0"/>
              </a:rPr>
              <a:t>)</a:t>
            </a:r>
            <a:r>
              <a:rPr lang="ar-AE" sz="1600" dirty="0">
                <a:latin typeface="Tahoma" pitchFamily="34" charset="0"/>
              </a:rPr>
              <a:t>، </a:t>
            </a:r>
            <a:r>
              <a:rPr lang="ar-AE" sz="1600" dirty="0" smtClean="0">
                <a:latin typeface="Tahoma" pitchFamily="34" charset="0"/>
              </a:rPr>
              <a:t>حيث تم قياس 11 معي</a:t>
            </a:r>
            <a:r>
              <a:rPr lang="ar-AE" sz="1600" dirty="0">
                <a:latin typeface="Tahoma" pitchFamily="34" charset="0"/>
              </a:rPr>
              <a:t>ا</a:t>
            </a:r>
            <a:r>
              <a:rPr lang="ar-AE" sz="1600" dirty="0" smtClean="0">
                <a:latin typeface="Tahoma" pitchFamily="34" charset="0"/>
              </a:rPr>
              <a:t>ر رئيسي بناءً على أفضل الممارسات العالمية في قياس رضا الموارد البشرية. وبلغ إجمالي عينة </a:t>
            </a:r>
            <a:r>
              <a:rPr lang="ar-AE" sz="1600" dirty="0">
                <a:latin typeface="Tahoma" pitchFamily="34" charset="0"/>
              </a:rPr>
              <a:t>الدراسة </a:t>
            </a:r>
            <a:r>
              <a:rPr lang="ar-AE" sz="1600" dirty="0" smtClean="0">
                <a:latin typeface="Tahoma" pitchFamily="34" charset="0"/>
              </a:rPr>
              <a:t>72% </a:t>
            </a:r>
            <a:r>
              <a:rPr lang="ar-AE" sz="1600" dirty="0">
                <a:latin typeface="Tahoma" pitchFamily="34" charset="0"/>
              </a:rPr>
              <a:t>من إجمالي موظفي </a:t>
            </a:r>
            <a:r>
              <a:rPr lang="ar-AE" sz="1600" dirty="0" smtClean="0">
                <a:latin typeface="Tahoma" pitchFamily="34" charset="0"/>
              </a:rPr>
              <a:t>الهيئة </a:t>
            </a:r>
            <a:r>
              <a:rPr lang="ar-AE" sz="1600" dirty="0">
                <a:latin typeface="Tahoma" pitchFamily="34" charset="0"/>
              </a:rPr>
              <a:t>والبالغ عددهم (83</a:t>
            </a:r>
            <a:r>
              <a:rPr lang="ar-JO" sz="1600" dirty="0">
                <a:latin typeface="Tahoma" pitchFamily="34" charset="0"/>
              </a:rPr>
              <a:t> </a:t>
            </a:r>
            <a:r>
              <a:rPr lang="ar-AE" sz="1600" dirty="0">
                <a:latin typeface="Tahoma" pitchFamily="34" charset="0"/>
              </a:rPr>
              <a:t>موظف من إجمالي </a:t>
            </a:r>
            <a:r>
              <a:rPr lang="ar-AE" sz="1600" dirty="0" smtClean="0">
                <a:latin typeface="Tahoma" pitchFamily="34" charset="0"/>
              </a:rPr>
              <a:t>*115 </a:t>
            </a:r>
            <a:r>
              <a:rPr lang="ar-AE" sz="1600" dirty="0">
                <a:latin typeface="Tahoma" pitchFamily="34" charset="0"/>
              </a:rPr>
              <a:t>موظف).</a:t>
            </a:r>
          </a:p>
          <a:p>
            <a:pPr marL="339725" indent="-339725" algn="just" rtl="1">
              <a:lnSpc>
                <a:spcPct val="150000"/>
              </a:lnSpc>
              <a:spcBef>
                <a:spcPct val="20000"/>
              </a:spcBef>
              <a:buClr>
                <a:srgbClr val="5E4837"/>
              </a:buClr>
              <a:buSzPct val="70000"/>
              <a:buFont typeface="Arial" charset="0"/>
              <a:buChar char="◄"/>
            </a:pPr>
            <a:r>
              <a:rPr lang="ar-AE" sz="1600" dirty="0">
                <a:latin typeface="Tahoma" pitchFamily="34" charset="0"/>
              </a:rPr>
              <a:t>أظهرت الدراسة أن </a:t>
            </a:r>
            <a:r>
              <a:rPr lang="ar-JO" sz="1600" dirty="0">
                <a:latin typeface="Tahoma" pitchFamily="34" charset="0"/>
              </a:rPr>
              <a:t>هناك </a:t>
            </a:r>
            <a:r>
              <a:rPr lang="ar-JO" sz="1600" dirty="0" smtClean="0">
                <a:latin typeface="Tahoma" pitchFamily="34" charset="0"/>
              </a:rPr>
              <a:t>إ</a:t>
            </a:r>
            <a:r>
              <a:rPr lang="ar-AE" sz="1600" dirty="0" smtClean="0">
                <a:latin typeface="Tahoma" pitchFamily="34" charset="0"/>
              </a:rPr>
              <a:t>رتفاع </a:t>
            </a:r>
            <a:r>
              <a:rPr lang="ar-JO" sz="1600" dirty="0" smtClean="0">
                <a:latin typeface="Tahoma" pitchFamily="34" charset="0"/>
              </a:rPr>
              <a:t>في </a:t>
            </a:r>
            <a:r>
              <a:rPr lang="ar-AE" sz="1600" dirty="0">
                <a:latin typeface="Tahoma" pitchFamily="34" charset="0"/>
              </a:rPr>
              <a:t>المعدل العام لرضا </a:t>
            </a:r>
            <a:r>
              <a:rPr lang="ar-SA" sz="1600" dirty="0">
                <a:latin typeface="Tahoma" pitchFamily="34" charset="0"/>
              </a:rPr>
              <a:t>موظفي </a:t>
            </a:r>
            <a:r>
              <a:rPr lang="ar-AE" sz="1600" dirty="0">
                <a:latin typeface="Tahoma" pitchFamily="34" charset="0"/>
              </a:rPr>
              <a:t>الهيئة </a:t>
            </a:r>
            <a:r>
              <a:rPr lang="ar-JO" sz="1600" dirty="0">
                <a:latin typeface="Tahoma" pitchFamily="34" charset="0"/>
              </a:rPr>
              <a:t>حيث </a:t>
            </a:r>
            <a:r>
              <a:rPr lang="ar-JO" sz="1600" dirty="0" smtClean="0">
                <a:latin typeface="Tahoma" pitchFamily="34" charset="0"/>
              </a:rPr>
              <a:t>بلغ</a:t>
            </a:r>
            <a:r>
              <a:rPr lang="ar-AE" sz="1600" dirty="0" smtClean="0">
                <a:latin typeface="Tahoma" pitchFamily="34" charset="0"/>
              </a:rPr>
              <a:t>ت 66</a:t>
            </a:r>
            <a:r>
              <a:rPr lang="ar-JO" sz="1600" dirty="0" smtClean="0">
                <a:latin typeface="Tahoma" pitchFamily="34" charset="0"/>
              </a:rPr>
              <a:t>% </a:t>
            </a:r>
            <a:r>
              <a:rPr lang="ar-JO" sz="1600" dirty="0">
                <a:latin typeface="Tahoma" pitchFamily="34" charset="0"/>
              </a:rPr>
              <a:t>بالمقارنة مع </a:t>
            </a:r>
            <a:r>
              <a:rPr lang="ar-AE" sz="1600" dirty="0" smtClean="0">
                <a:latin typeface="Tahoma" pitchFamily="34" charset="0"/>
              </a:rPr>
              <a:t>60%</a:t>
            </a:r>
            <a:r>
              <a:rPr lang="ar-JO" sz="1600" dirty="0" smtClean="0">
                <a:latin typeface="Tahoma" pitchFamily="34" charset="0"/>
              </a:rPr>
              <a:t> </a:t>
            </a:r>
            <a:r>
              <a:rPr lang="ar-JO" sz="1600" dirty="0">
                <a:latin typeface="Tahoma" pitchFamily="34" charset="0"/>
              </a:rPr>
              <a:t>في </a:t>
            </a:r>
            <a:r>
              <a:rPr lang="ar-JO" sz="1600" dirty="0" smtClean="0">
                <a:latin typeface="Tahoma" pitchFamily="34" charset="0"/>
              </a:rPr>
              <a:t>الدورة السابقة.</a:t>
            </a:r>
            <a:endParaRPr lang="ar-AE" sz="1600" dirty="0">
              <a:latin typeface="Tahoma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256480" y="2879169"/>
            <a:ext cx="2795843" cy="365855"/>
          </a:xfrm>
          <a:prstGeom prst="roundRect">
            <a:avLst>
              <a:gd name="adj" fmla="val 16667"/>
            </a:avLst>
          </a:prstGeom>
          <a:solidFill>
            <a:srgbClr val="5E483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lvl="0" algn="ctr">
              <a:defRPr sz="1107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AE" sz="1400" b="1" dirty="0" smtClean="0">
                <a:solidFill>
                  <a:srgbClr val="FFFFFF"/>
                </a:solidFill>
                <a:latin typeface="Arial"/>
                <a:cs typeface="Arial"/>
              </a:rPr>
              <a:t>نسبة الرضا لدراسة رضا </a:t>
            </a:r>
            <a:r>
              <a:rPr lang="ar-JO" sz="1400" b="1" dirty="0" smtClean="0">
                <a:solidFill>
                  <a:srgbClr val="FFFFFF"/>
                </a:solidFill>
                <a:latin typeface="Arial"/>
                <a:cs typeface="Arial"/>
              </a:rPr>
              <a:t>الموظفين </a:t>
            </a:r>
            <a:r>
              <a:rPr lang="ar-AE" sz="1400" b="1" dirty="0" smtClean="0">
                <a:solidFill>
                  <a:srgbClr val="FFFFFF"/>
                </a:solidFill>
                <a:latin typeface="Arial"/>
                <a:cs typeface="Arial"/>
              </a:rPr>
              <a:t>(%)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558901" y="3246437"/>
            <a:ext cx="4191000" cy="269716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5E4837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645958"/>
              </p:ext>
            </p:extLst>
          </p:nvPr>
        </p:nvGraphicFramePr>
        <p:xfrm>
          <a:off x="3258349" y="3183969"/>
          <a:ext cx="3124200" cy="2759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685800" y="6049634"/>
            <a:ext cx="1500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Tahoma" pitchFamily="34" charset="0"/>
              </a:rPr>
              <a:t> </a:t>
            </a:r>
            <a:r>
              <a:rPr lang="ar-AE" sz="1000" dirty="0">
                <a:solidFill>
                  <a:srgbClr val="FF0000"/>
                </a:solidFill>
                <a:latin typeface="Tahoma" pitchFamily="34" charset="0"/>
              </a:rPr>
              <a:t>بإستثناء الفئة القيادية والخدمية</a:t>
            </a:r>
            <a:r>
              <a:rPr lang="en-US" sz="1000" dirty="0">
                <a:solidFill>
                  <a:srgbClr val="FF0000"/>
                </a:solidFill>
                <a:latin typeface="Tahoma" pitchFamily="34" charset="0"/>
              </a:rPr>
              <a:t>*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34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 bwMode="auto">
          <a:xfrm>
            <a:off x="533399" y="1198418"/>
            <a:ext cx="8418689" cy="804333"/>
          </a:xfrm>
          <a:prstGeom prst="roundRect">
            <a:avLst>
              <a:gd name="adj" fmla="val 6017"/>
            </a:avLst>
          </a:prstGeom>
          <a:solidFill>
            <a:schemeClr val="bg1"/>
          </a:solidFill>
          <a:ln w="9525" cap="flat" cmpd="sng" algn="ctr">
            <a:solidFill>
              <a:srgbClr val="E8DFD8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sx="101000" sy="101000" algn="ctr" rotWithShape="0">
              <a:prstClr val="black">
                <a:alpha val="8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4300" indent="-114300" algn="r" rtl="1">
              <a:spcBef>
                <a:spcPct val="20000"/>
              </a:spcBef>
              <a:buClr>
                <a:srgbClr val="5E4837"/>
              </a:buClr>
              <a:buSzPct val="100000"/>
              <a:buFont typeface="Wingdings" pitchFamily="2" charset="2"/>
              <a:buChar char="×"/>
            </a:pPr>
            <a:r>
              <a:rPr lang="ar-AE" sz="1400" dirty="0" smtClean="0">
                <a:solidFill>
                  <a:srgbClr val="000000"/>
                </a:solidFill>
                <a:latin typeface="Tahoma" pitchFamily="34" charset="0"/>
              </a:rPr>
              <a:t>حجم العينة صغير، لذلك لا ننصح بالمقارنة حسب الإمارات المختلفة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6240" y="84325"/>
            <a:ext cx="8595360" cy="685800"/>
          </a:xfrm>
        </p:spPr>
        <p:txBody>
          <a:bodyPr/>
          <a:lstStyle/>
          <a:p>
            <a:r>
              <a:rPr lang="ar-AE" dirty="0"/>
              <a:t>النتيجة الإجمالية لدراسة آراء الموظفين حسب الإمارات المختلفة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76200" y="3810000"/>
            <a:ext cx="382588" cy="304800"/>
          </a:xfrm>
        </p:spPr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5926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5914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2750319" y="1753989"/>
            <a:ext cx="3660012" cy="643467"/>
          </a:xfrm>
          <a:prstGeom prst="roundRect">
            <a:avLst>
              <a:gd name="adj" fmla="val 16667"/>
            </a:avLst>
          </a:prstGeom>
          <a:solidFill>
            <a:srgbClr val="5E483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1">
              <a:defRPr sz="1405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AE" sz="1400" b="1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نسبة</a:t>
            </a:r>
            <a:r>
              <a:rPr lang="ar-AE" sz="1050" b="1" dirty="0" smtClean="0"/>
              <a:t> </a:t>
            </a:r>
            <a:r>
              <a:rPr lang="ar-AE" sz="1400" b="1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الرضا حسب الإمارات المختلفة</a:t>
            </a:r>
            <a:endParaRPr lang="en-US" sz="1400" b="1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14400" y="2133600"/>
            <a:ext cx="7315200" cy="40386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5E4837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20" name="Picture 8" descr="http://www.uaemap.org/UAE_map_flag.png"/>
          <p:cNvPicPr>
            <a:picLocks noChangeAspect="1" noChangeArrowheads="1"/>
          </p:cNvPicPr>
          <p:nvPr/>
        </p:nvPicPr>
        <p:blipFill>
          <a:blip r:embed="rId2" cstate="print"/>
          <a:srcRect b="9707"/>
          <a:stretch>
            <a:fillRect/>
          </a:stretch>
        </p:blipFill>
        <p:spPr bwMode="auto">
          <a:xfrm>
            <a:off x="1355206" y="1676400"/>
            <a:ext cx="5667238" cy="4492512"/>
          </a:xfrm>
          <a:prstGeom prst="rect">
            <a:avLst/>
          </a:prstGeom>
          <a:noFill/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3" name="Rounded Rectangular Callout 14"/>
          <p:cNvSpPr>
            <a:spLocks noChangeArrowheads="1"/>
          </p:cNvSpPr>
          <p:nvPr/>
        </p:nvSpPr>
        <p:spPr bwMode="auto">
          <a:xfrm>
            <a:off x="1905000" y="3962400"/>
            <a:ext cx="1255583" cy="325417"/>
          </a:xfrm>
          <a:prstGeom prst="wedgeRoundRectCallout">
            <a:avLst>
              <a:gd name="adj1" fmla="val 147663"/>
              <a:gd name="adj2" fmla="val -15063"/>
              <a:gd name="adj3" fmla="val 16667"/>
            </a:avLst>
          </a:prstGeom>
          <a:solidFill>
            <a:srgbClr val="B8AF82"/>
          </a:solidFill>
          <a:ln w="19050" algn="ctr">
            <a:solidFill>
              <a:srgbClr val="3D2E23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lvl="0" algn="r">
              <a:defRPr/>
            </a:pPr>
            <a:r>
              <a:rPr lang="ar-AE" sz="1050" kern="0" dirty="0" smtClean="0">
                <a:solidFill>
                  <a:sysClr val="windowText" lastClr="000000"/>
                </a:solidFill>
              </a:rPr>
              <a:t>أبوظبي</a:t>
            </a:r>
            <a:endParaRPr lang="en-US" sz="1050" kern="0" dirty="0">
              <a:solidFill>
                <a:sysClr val="windowText" lastClr="00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1970357" y="3993825"/>
            <a:ext cx="363169" cy="26033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948A54"/>
            </a:solidFill>
            <a:prstDash val="solid"/>
            <a:round/>
            <a:headEnd type="none" w="med" len="med"/>
            <a:tailEnd type="none" w="med" len="med"/>
          </a:ln>
          <a:effectLst>
            <a:innerShdw blurRad="38100">
              <a:prstClr val="black">
                <a:alpha val="87000"/>
              </a:prstClr>
            </a:innerShdw>
          </a:effectLst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900" b="1" kern="0" dirty="0" smtClean="0">
                <a:solidFill>
                  <a:srgbClr val="3D2E23"/>
                </a:solidFill>
              </a:rPr>
              <a:t>%</a:t>
            </a:r>
            <a:r>
              <a:rPr lang="ar-AE" sz="900" b="1" kern="0" dirty="0" smtClean="0">
                <a:solidFill>
                  <a:srgbClr val="3D2E23"/>
                </a:solidFill>
              </a:rPr>
              <a:t>86</a:t>
            </a:r>
            <a:endParaRPr lang="en-US" sz="900" b="1" kern="0" dirty="0" smtClean="0">
              <a:solidFill>
                <a:srgbClr val="3D2E23"/>
              </a:solidFill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439292" y="4018418"/>
            <a:ext cx="159829" cy="199170"/>
          </a:xfrm>
          <a:prstGeom prst="ellipse">
            <a:avLst/>
          </a:prstGeom>
          <a:gradFill flip="none" rotWithShape="1">
            <a:gsLst>
              <a:gs pos="0">
                <a:srgbClr val="5E4837"/>
              </a:gs>
              <a:gs pos="50000">
                <a:srgbClr val="3D2E23"/>
              </a:gs>
              <a:gs pos="100000">
                <a:srgbClr val="3D2E23"/>
              </a:gs>
            </a:gsLst>
            <a:path path="circle">
              <a:fillToRect l="50000" t="50000" r="50000" b="50000"/>
            </a:path>
            <a:tileRect/>
          </a:gradFill>
          <a:ln w="3175" cap="flat" cmpd="sng" algn="ctr">
            <a:solidFill>
              <a:srgbClr val="3D2E23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52400" h="1524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4716971" y="3436244"/>
            <a:ext cx="159829" cy="199170"/>
          </a:xfrm>
          <a:prstGeom prst="ellipse">
            <a:avLst/>
          </a:prstGeom>
          <a:gradFill flip="none" rotWithShape="1">
            <a:gsLst>
              <a:gs pos="0">
                <a:srgbClr val="5E4837"/>
              </a:gs>
              <a:gs pos="50000">
                <a:srgbClr val="3D2E23"/>
              </a:gs>
              <a:gs pos="100000">
                <a:srgbClr val="3D2E23"/>
              </a:gs>
            </a:gsLst>
            <a:path path="circle">
              <a:fillToRect l="50000" t="50000" r="50000" b="50000"/>
            </a:path>
            <a:tileRect/>
          </a:gradFill>
          <a:ln w="3175" cap="flat" cmpd="sng" algn="ctr">
            <a:solidFill>
              <a:srgbClr val="3D2E23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52400" h="1524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41" name="Rounded Rectangular Callout 14"/>
          <p:cNvSpPr>
            <a:spLocks noChangeArrowheads="1"/>
          </p:cNvSpPr>
          <p:nvPr/>
        </p:nvSpPr>
        <p:spPr bwMode="auto">
          <a:xfrm>
            <a:off x="2076118" y="3560783"/>
            <a:ext cx="1085127" cy="325417"/>
          </a:xfrm>
          <a:prstGeom prst="wedgeRoundRectCallout">
            <a:avLst>
              <a:gd name="adj1" fmla="val 189575"/>
              <a:gd name="adj2" fmla="val -46104"/>
              <a:gd name="adj3" fmla="val 16667"/>
            </a:avLst>
          </a:prstGeom>
          <a:solidFill>
            <a:srgbClr val="B8AF82"/>
          </a:solidFill>
          <a:ln w="19050" algn="ctr">
            <a:solidFill>
              <a:srgbClr val="3D2E23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lvl="0" algn="r">
              <a:defRPr/>
            </a:pPr>
            <a:r>
              <a:rPr lang="ar-AE" sz="1050" kern="0" dirty="0" smtClean="0">
                <a:solidFill>
                  <a:sysClr val="windowText" lastClr="000000"/>
                </a:solidFill>
              </a:rPr>
              <a:t>دبي</a:t>
            </a:r>
            <a:endParaRPr lang="en-US" sz="1050" kern="0" dirty="0">
              <a:solidFill>
                <a:sysClr val="windowText" lastClr="00000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2164787" y="3610537"/>
            <a:ext cx="363169" cy="26033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948A54"/>
            </a:solidFill>
            <a:prstDash val="solid"/>
            <a:round/>
            <a:headEnd type="none" w="med" len="med"/>
            <a:tailEnd type="none" w="med" len="med"/>
          </a:ln>
          <a:effectLst>
            <a:innerShdw blurRad="38100">
              <a:prstClr val="black">
                <a:alpha val="87000"/>
              </a:prstClr>
            </a:innerShdw>
          </a:effectLst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900" b="1" kern="0" dirty="0" smtClean="0">
                <a:solidFill>
                  <a:srgbClr val="3D2E23"/>
                </a:solidFill>
              </a:rPr>
              <a:t>%</a:t>
            </a:r>
            <a:r>
              <a:rPr lang="ar-AE" sz="900" b="1" kern="0" dirty="0" smtClean="0">
                <a:solidFill>
                  <a:srgbClr val="3D2E23"/>
                </a:solidFill>
              </a:rPr>
              <a:t>63</a:t>
            </a:r>
            <a:endParaRPr lang="en-US" sz="900" b="1" kern="0" dirty="0" smtClean="0">
              <a:solidFill>
                <a:srgbClr val="3D2E23"/>
              </a:solidFill>
            </a:endParaRPr>
          </a:p>
        </p:txBody>
      </p:sp>
      <p:sp>
        <p:nvSpPr>
          <p:cNvPr id="43" name="Text Box 49"/>
          <p:cNvSpPr txBox="1">
            <a:spLocks noChangeArrowheads="1"/>
          </p:cNvSpPr>
          <p:nvPr/>
        </p:nvSpPr>
        <p:spPr bwMode="auto">
          <a:xfrm flipH="1">
            <a:off x="5410200" y="5890948"/>
            <a:ext cx="2819400" cy="276999"/>
          </a:xfrm>
          <a:prstGeom prst="rect">
            <a:avLst/>
          </a:prstGeom>
          <a:noFill/>
          <a:ln w="19050" algn="ctr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ar-AE" sz="1200" b="1" dirty="0" smtClean="0">
                <a:solidFill>
                  <a:srgbClr val="C00000"/>
                </a:solidFill>
              </a:rPr>
              <a:t>* الرجاء قراءة النتائج بحذر حجم العينة صغير</a:t>
            </a:r>
            <a:endParaRPr lang="en-US" sz="1200" b="1" dirty="0" smtClean="0">
              <a:solidFill>
                <a:srgbClr val="C0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32791" y="3933337"/>
            <a:ext cx="24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</a:rPr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6240" y="84325"/>
            <a:ext cx="8595360" cy="685800"/>
          </a:xfrm>
        </p:spPr>
        <p:txBody>
          <a:bodyPr/>
          <a:lstStyle/>
          <a:p>
            <a:r>
              <a:rPr lang="ar-AE" dirty="0"/>
              <a:t>النتيجة الإجمالية لدراسة آراء الموظفين حسب </a:t>
            </a:r>
            <a:r>
              <a:rPr lang="ar-AE" dirty="0" smtClean="0"/>
              <a:t>المعايير الرئيسية</a:t>
            </a:r>
            <a:endParaRPr lang="ar-A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76200" y="3810000"/>
            <a:ext cx="382588" cy="304800"/>
          </a:xfrm>
        </p:spPr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1" name="Rounded Rectangle 6"/>
          <p:cNvSpPr>
            <a:spLocks noChangeArrowheads="1"/>
          </p:cNvSpPr>
          <p:nvPr/>
        </p:nvSpPr>
        <p:spPr bwMode="auto">
          <a:xfrm>
            <a:off x="2800945" y="2159830"/>
            <a:ext cx="4057054" cy="335756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الانطباع عن </a:t>
            </a:r>
            <a:r>
              <a:rPr lang="ar-AE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الجهة</a:t>
            </a:r>
            <a:endParaRPr lang="en-US" sz="1600" b="1" i="1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2" name="Rounded Rectangle 8"/>
          <p:cNvSpPr>
            <a:spLocks noChangeArrowheads="1"/>
          </p:cNvSpPr>
          <p:nvPr/>
        </p:nvSpPr>
        <p:spPr bwMode="auto">
          <a:xfrm>
            <a:off x="2800945" y="2983742"/>
            <a:ext cx="4057054" cy="335756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التطور المهني</a:t>
            </a:r>
            <a:endParaRPr lang="en-US" sz="1600" b="1" i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3" name="Rounded Rectangle 9"/>
          <p:cNvSpPr>
            <a:spLocks noChangeArrowheads="1"/>
          </p:cNvSpPr>
          <p:nvPr/>
        </p:nvSpPr>
        <p:spPr bwMode="auto">
          <a:xfrm>
            <a:off x="2800945" y="2572464"/>
            <a:ext cx="4057054" cy="334283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رؤية الجهة وقيادتها</a:t>
            </a:r>
            <a:endParaRPr lang="en-US" sz="1600" b="1" i="1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4" name="Rounded Rectangle 10"/>
          <p:cNvSpPr>
            <a:spLocks noChangeArrowheads="1"/>
          </p:cNvSpPr>
          <p:nvPr/>
        </p:nvSpPr>
        <p:spPr bwMode="auto">
          <a:xfrm>
            <a:off x="2800945" y="3396377"/>
            <a:ext cx="4057054" cy="334284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6350" lvl="1" indent="-6350"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kern="1200" dirty="0" smtClean="0">
                <a:solidFill>
                  <a:srgbClr val="FF0000"/>
                </a:solidFill>
                <a:latin typeface="Arial" charset="0"/>
                <a:ea typeface="+mn-ea"/>
                <a:cs typeface="Arial" charset="0"/>
              </a:rPr>
              <a:t>المزايا والعلاوات الإضافية</a:t>
            </a:r>
            <a:endParaRPr lang="en-US" sz="1600" b="1" i="1" kern="1200" dirty="0">
              <a:solidFill>
                <a:srgbClr val="FF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ounded Rectangle 11"/>
          <p:cNvSpPr>
            <a:spLocks noChangeArrowheads="1"/>
          </p:cNvSpPr>
          <p:nvPr/>
        </p:nvSpPr>
        <p:spPr bwMode="auto">
          <a:xfrm>
            <a:off x="2800945" y="3807539"/>
            <a:ext cx="4057054" cy="334283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6350" lvl="1" algn="ctr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ظروف العمل والتجهيزات والمعدات</a:t>
            </a:r>
            <a:endParaRPr lang="en-US" sz="1600" b="1" i="1" kern="12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56" name="Rounded Rectangle 12"/>
          <p:cNvSpPr>
            <a:spLocks noChangeArrowheads="1"/>
          </p:cNvSpPr>
          <p:nvPr/>
        </p:nvSpPr>
        <p:spPr bwMode="auto">
          <a:xfrm>
            <a:off x="2800945" y="4218817"/>
            <a:ext cx="4057054" cy="335756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6350" lvl="1" algn="ctr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بيئة وأجواء العمل</a:t>
            </a:r>
            <a:endParaRPr lang="en-US" sz="1600" b="1" i="1" kern="12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57" name="Rounded Rectangle 13"/>
          <p:cNvSpPr>
            <a:spLocks noChangeArrowheads="1"/>
          </p:cNvSpPr>
          <p:nvPr/>
        </p:nvSpPr>
        <p:spPr bwMode="auto">
          <a:xfrm>
            <a:off x="2800945" y="4631452"/>
            <a:ext cx="4057054" cy="334284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6350" lvl="1" algn="ctr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الاهتمام بالعمل وتحدياته</a:t>
            </a:r>
          </a:p>
        </p:txBody>
      </p:sp>
      <p:sp>
        <p:nvSpPr>
          <p:cNvPr id="58" name="Rounded Rectangle 15"/>
          <p:cNvSpPr>
            <a:spLocks noChangeArrowheads="1"/>
          </p:cNvSpPr>
          <p:nvPr/>
        </p:nvSpPr>
        <p:spPr bwMode="auto">
          <a:xfrm>
            <a:off x="2800945" y="5045789"/>
            <a:ext cx="4057054" cy="334283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6350" lvl="1"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kern="1200" dirty="0" smtClean="0">
                <a:solidFill>
                  <a:srgbClr val="FF0000"/>
                </a:solidFill>
                <a:latin typeface="Arial" charset="0"/>
                <a:ea typeface="+mn-ea"/>
                <a:cs typeface="Arial" charset="0"/>
              </a:rPr>
              <a:t>تقييم الأداء والتقدير</a:t>
            </a:r>
            <a:endParaRPr lang="en-US" sz="1600" b="1" i="1" kern="1200" dirty="0">
              <a:solidFill>
                <a:srgbClr val="FF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2819400" y="1222159"/>
            <a:ext cx="4029074" cy="424113"/>
          </a:xfrm>
          <a:prstGeom prst="roundRect">
            <a:avLst/>
          </a:prstGeom>
          <a:solidFill>
            <a:srgbClr val="5A4B33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LB" b="1" kern="1200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الم</a:t>
            </a:r>
            <a:r>
              <a:rPr lang="ar-AE" b="1" kern="1200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عايير</a:t>
            </a:r>
            <a:r>
              <a:rPr lang="ar-LB" b="1" kern="1200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 ال</a:t>
            </a:r>
            <a:r>
              <a:rPr lang="ar-AE" b="1" kern="1200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رئيسية</a:t>
            </a:r>
            <a:r>
              <a:rPr lang="ar-LB" b="1" kern="1200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 </a:t>
            </a:r>
            <a:endParaRPr lang="en-US" b="1" kern="1200" dirty="0">
              <a:solidFill>
                <a:schemeClr val="bg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61" name="Rounded Rectangle 45"/>
          <p:cNvSpPr>
            <a:spLocks noChangeArrowheads="1"/>
          </p:cNvSpPr>
          <p:nvPr/>
        </p:nvSpPr>
        <p:spPr bwMode="auto">
          <a:xfrm>
            <a:off x="2800945" y="1748552"/>
            <a:ext cx="4057054" cy="334284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6350" lvl="1"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kern="12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المشاركة</a:t>
            </a:r>
            <a:endParaRPr lang="en-US" sz="1600" b="1" i="1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" name="Rounded Rectangle 15"/>
          <p:cNvSpPr>
            <a:spLocks noChangeArrowheads="1"/>
          </p:cNvSpPr>
          <p:nvPr/>
        </p:nvSpPr>
        <p:spPr bwMode="auto">
          <a:xfrm>
            <a:off x="2800945" y="5502989"/>
            <a:ext cx="4057054" cy="334283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6350" lvl="1" algn="ctr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الإتصال الداخلي</a:t>
            </a:r>
            <a:endParaRPr lang="en-US" sz="1600" b="1" i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3" name="Rounded Rectangle 82"/>
          <p:cNvSpPr/>
          <p:nvPr/>
        </p:nvSpPr>
        <p:spPr bwMode="auto">
          <a:xfrm>
            <a:off x="1763712" y="1774186"/>
            <a:ext cx="639763" cy="274638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70</a:t>
            </a:r>
            <a:r>
              <a:rPr lang="en-US" sz="1200" b="1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763712" y="2179148"/>
            <a:ext cx="639763" cy="274637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dirty="0" smtClean="0">
                <a:solidFill>
                  <a:srgbClr val="000000"/>
                </a:solidFill>
              </a:rPr>
              <a:t>71</a:t>
            </a:r>
            <a:r>
              <a:rPr lang="en-US" sz="1200" b="1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85" name="Rounded Rectangle 84"/>
          <p:cNvSpPr/>
          <p:nvPr/>
        </p:nvSpPr>
        <p:spPr bwMode="auto">
          <a:xfrm>
            <a:off x="1763712" y="2594593"/>
            <a:ext cx="639763" cy="274638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dirty="0" smtClean="0">
                <a:solidFill>
                  <a:srgbClr val="000000"/>
                </a:solidFill>
              </a:rPr>
              <a:t>67</a:t>
            </a:r>
            <a:r>
              <a:rPr lang="en-US" sz="1200" b="1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1763712" y="2999406"/>
            <a:ext cx="639763" cy="274637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dirty="0" smtClean="0">
                <a:solidFill>
                  <a:srgbClr val="000000"/>
                </a:solidFill>
              </a:rPr>
              <a:t>57</a:t>
            </a:r>
            <a:r>
              <a:rPr lang="en-US" sz="1200" b="1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87" name="Rounded Rectangle 86"/>
          <p:cNvSpPr/>
          <p:nvPr/>
        </p:nvSpPr>
        <p:spPr bwMode="auto">
          <a:xfrm>
            <a:off x="1782762" y="3427551"/>
            <a:ext cx="639763" cy="274638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kern="1200" dirty="0" smtClean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29</a:t>
            </a:r>
            <a:r>
              <a:rPr lang="en-US" sz="1200" b="1" kern="1200" dirty="0" smtClean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FF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1763712" y="3830297"/>
            <a:ext cx="639763" cy="274637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kern="1200" dirty="0" smtClean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57</a:t>
            </a:r>
            <a:r>
              <a:rPr lang="en-US" sz="1200" b="1" kern="1200" dirty="0" smtClean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FF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89" name="Rounded Rectangle 88"/>
          <p:cNvSpPr/>
          <p:nvPr/>
        </p:nvSpPr>
        <p:spPr bwMode="auto">
          <a:xfrm>
            <a:off x="1763712" y="4242428"/>
            <a:ext cx="639763" cy="274638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dirty="0" smtClean="0">
                <a:solidFill>
                  <a:srgbClr val="FF0000"/>
                </a:solidFill>
                <a:latin typeface="Arial"/>
                <a:cs typeface="Arial"/>
              </a:rPr>
              <a:t>57</a:t>
            </a:r>
            <a:r>
              <a:rPr lang="en-US" sz="1200" b="1" kern="1200" dirty="0" smtClean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FF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1752600" y="4657096"/>
            <a:ext cx="639762" cy="274638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77</a:t>
            </a:r>
            <a:r>
              <a:rPr lang="en-US" sz="1200" b="1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1763712" y="5550347"/>
            <a:ext cx="639763" cy="274638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69</a:t>
            </a:r>
            <a:r>
              <a:rPr lang="en-US" sz="1200" b="1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1763712" y="5973762"/>
            <a:ext cx="639763" cy="274638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kern="1200" dirty="0" smtClean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58</a:t>
            </a:r>
            <a:r>
              <a:rPr lang="en-US" sz="1200" b="1" kern="1200" dirty="0" smtClean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FF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1676400" y="870419"/>
            <a:ext cx="762000" cy="804863"/>
          </a:xfrm>
          <a:prstGeom prst="roundRect">
            <a:avLst/>
          </a:prstGeom>
          <a:solidFill>
            <a:srgbClr val="5A4B33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LB" sz="1600" b="1" i="1" dirty="0">
                <a:solidFill>
                  <a:schemeClr val="bg1"/>
                </a:solidFill>
                <a:latin typeface="Arial"/>
                <a:cs typeface="Arial"/>
              </a:rPr>
              <a:t>مستوى </a:t>
            </a:r>
            <a:r>
              <a:rPr lang="ar-LB" sz="1600" b="1" i="1" dirty="0" smtClean="0">
                <a:solidFill>
                  <a:schemeClr val="bg1"/>
                </a:solidFill>
                <a:latin typeface="Arial"/>
                <a:cs typeface="Arial"/>
              </a:rPr>
              <a:t>الرضا</a:t>
            </a:r>
            <a:endParaRPr lang="ar-AE" sz="1600" b="1" i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4" name="Rounded Rectangle 15"/>
          <p:cNvSpPr>
            <a:spLocks noChangeArrowheads="1"/>
          </p:cNvSpPr>
          <p:nvPr/>
        </p:nvSpPr>
        <p:spPr bwMode="auto">
          <a:xfrm>
            <a:off x="2800946" y="5960190"/>
            <a:ext cx="4057054" cy="334283"/>
          </a:xfrm>
          <a:prstGeom prst="roundRect">
            <a:avLst>
              <a:gd name="adj" fmla="val 16667"/>
            </a:avLst>
          </a:prstGeom>
          <a:solidFill>
            <a:srgbClr val="BAA78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6350" lvl="1" algn="ctr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أداء الجهة واستقرارها</a:t>
            </a:r>
            <a:endParaRPr lang="en-US" sz="1600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1752600" y="5080628"/>
            <a:ext cx="639763" cy="274638"/>
          </a:xfrm>
          <a:prstGeom prst="roundRect">
            <a:avLst/>
          </a:prstGeom>
          <a:solidFill>
            <a:srgbClr val="E4DFDC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sz="1200" b="1" kern="1200" dirty="0" smtClean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41</a:t>
            </a:r>
            <a:r>
              <a:rPr lang="en-US" sz="1200" b="1" kern="1200" dirty="0" smtClean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%</a:t>
            </a:r>
            <a:endParaRPr lang="en-US" sz="1200" b="1" kern="1200" dirty="0">
              <a:solidFill>
                <a:srgbClr val="FF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08" name="Rounded Rectangle 107"/>
          <p:cNvSpPr/>
          <p:nvPr/>
        </p:nvSpPr>
        <p:spPr bwMode="auto">
          <a:xfrm>
            <a:off x="886690" y="880810"/>
            <a:ext cx="762000" cy="804863"/>
          </a:xfrm>
          <a:prstGeom prst="roundRect">
            <a:avLst/>
          </a:prstGeom>
          <a:solidFill>
            <a:srgbClr val="5A4B33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AE" b="1" i="1" kern="1200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درجة التغيير</a:t>
            </a:r>
            <a:endParaRPr lang="ar-AE" sz="1400" b="1" i="1" kern="1200" dirty="0" smtClean="0">
              <a:solidFill>
                <a:schemeClr val="bg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sp>
        <p:nvSpPr>
          <p:cNvPr id="126" name="Freeform 125"/>
          <p:cNvSpPr/>
          <p:nvPr/>
        </p:nvSpPr>
        <p:spPr bwMode="auto">
          <a:xfrm>
            <a:off x="1118753" y="5120756"/>
            <a:ext cx="319800" cy="226879"/>
          </a:xfrm>
          <a:custGeom>
            <a:avLst/>
            <a:gdLst>
              <a:gd name="connsiteX0" fmla="*/ 0 w 428978"/>
              <a:gd name="connsiteY0" fmla="*/ 369808 h 369808"/>
              <a:gd name="connsiteX1" fmla="*/ 214489 w 428978"/>
              <a:gd name="connsiteY1" fmla="*/ 0 h 369808"/>
              <a:gd name="connsiteX2" fmla="*/ 428978 w 428978"/>
              <a:gd name="connsiteY2" fmla="*/ 369808 h 369808"/>
              <a:gd name="connsiteX3" fmla="*/ 0 w 428978"/>
              <a:gd name="connsiteY3" fmla="*/ 369808 h 369808"/>
              <a:gd name="connsiteX0" fmla="*/ 0 w 428978"/>
              <a:gd name="connsiteY0" fmla="*/ 0 h 379492"/>
              <a:gd name="connsiteX1" fmla="*/ 204964 w 428978"/>
              <a:gd name="connsiteY1" fmla="*/ 379492 h 379492"/>
              <a:gd name="connsiteX2" fmla="*/ 428978 w 428978"/>
              <a:gd name="connsiteY2" fmla="*/ 0 h 379492"/>
              <a:gd name="connsiteX3" fmla="*/ 0 w 428978"/>
              <a:gd name="connsiteY3" fmla="*/ 0 h 37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978" h="379492">
                <a:moveTo>
                  <a:pt x="0" y="0"/>
                </a:moveTo>
                <a:lnTo>
                  <a:pt x="204964" y="379492"/>
                </a:lnTo>
                <a:lnTo>
                  <a:pt x="428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91440" tIns="72000" rIns="91440" bIns="144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14</a:t>
            </a:r>
            <a:endParaRPr kumimoji="0" lang="en-GB" sz="9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5" name="Isosceles Triangle 134"/>
          <p:cNvSpPr/>
          <p:nvPr/>
        </p:nvSpPr>
        <p:spPr bwMode="auto">
          <a:xfrm>
            <a:off x="8839200" y="6344939"/>
            <a:ext cx="152400" cy="146989"/>
          </a:xfrm>
          <a:prstGeom prst="triangle">
            <a:avLst/>
          </a:prstGeom>
          <a:solidFill>
            <a:srgbClr val="007D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0" tIns="0" rIns="0" bIns="108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6" name="Freeform 135"/>
          <p:cNvSpPr/>
          <p:nvPr/>
        </p:nvSpPr>
        <p:spPr bwMode="auto">
          <a:xfrm>
            <a:off x="8686800" y="6350704"/>
            <a:ext cx="152400" cy="150838"/>
          </a:xfrm>
          <a:custGeom>
            <a:avLst/>
            <a:gdLst>
              <a:gd name="connsiteX0" fmla="*/ 0 w 428978"/>
              <a:gd name="connsiteY0" fmla="*/ 369808 h 369808"/>
              <a:gd name="connsiteX1" fmla="*/ 214489 w 428978"/>
              <a:gd name="connsiteY1" fmla="*/ 0 h 369808"/>
              <a:gd name="connsiteX2" fmla="*/ 428978 w 428978"/>
              <a:gd name="connsiteY2" fmla="*/ 369808 h 369808"/>
              <a:gd name="connsiteX3" fmla="*/ 0 w 428978"/>
              <a:gd name="connsiteY3" fmla="*/ 369808 h 369808"/>
              <a:gd name="connsiteX0" fmla="*/ 0 w 428978"/>
              <a:gd name="connsiteY0" fmla="*/ 0 h 379492"/>
              <a:gd name="connsiteX1" fmla="*/ 204964 w 428978"/>
              <a:gd name="connsiteY1" fmla="*/ 379492 h 379492"/>
              <a:gd name="connsiteX2" fmla="*/ 428978 w 428978"/>
              <a:gd name="connsiteY2" fmla="*/ 0 h 379492"/>
              <a:gd name="connsiteX3" fmla="*/ 0 w 428978"/>
              <a:gd name="connsiteY3" fmla="*/ 0 h 37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978" h="379492">
                <a:moveTo>
                  <a:pt x="0" y="0"/>
                </a:moveTo>
                <a:lnTo>
                  <a:pt x="204964" y="379492"/>
                </a:lnTo>
                <a:lnTo>
                  <a:pt x="428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91440" tIns="36000" rIns="91440" bIns="144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5867400" y="6291590"/>
            <a:ext cx="28956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E4837"/>
              </a:buClr>
              <a:buSzPct val="100000"/>
              <a:buFontTx/>
              <a:buNone/>
              <a:tabLst/>
              <a:defRPr/>
            </a:pPr>
            <a:r>
              <a:rPr kumimoji="0" lang="ar-AE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نسبة التغير في نتيجة الدورة الحالية مقارنةً مع الدورة السابقة</a:t>
            </a:r>
            <a:r>
              <a:rPr kumimoji="0" lang="ar-AE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rPr>
              <a:t>    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38" name="Flowchart: Decision 137"/>
          <p:cNvSpPr/>
          <p:nvPr/>
        </p:nvSpPr>
        <p:spPr bwMode="auto">
          <a:xfrm>
            <a:off x="5734050" y="6344939"/>
            <a:ext cx="209550" cy="102918"/>
          </a:xfrm>
          <a:prstGeom prst="flowChartDecision">
            <a:avLst/>
          </a:prstGeom>
          <a:solidFill>
            <a:srgbClr val="948A54"/>
          </a:solidFill>
          <a:ln w="9525" cap="flat" cmpd="sng" algn="ctr">
            <a:solidFill>
              <a:srgbClr val="5E4837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108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1864425" y="6288179"/>
            <a:ext cx="39290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E4837"/>
              </a:buClr>
              <a:buSzPct val="100000"/>
              <a:buFontTx/>
              <a:buNone/>
              <a:tabLst/>
              <a:defRPr/>
            </a:pPr>
            <a:r>
              <a:rPr kumimoji="0" lang="ar-AE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لا يوجد تغير في نتيجة الفرع للدورة الحالية  بالمقارنة مع الدورة السابقة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102008" y="1903150"/>
            <a:ext cx="353290" cy="7981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1118753" y="5647760"/>
            <a:ext cx="353290" cy="7981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2225882" y="6359872"/>
            <a:ext cx="353290" cy="7981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0" y="6272150"/>
            <a:ext cx="22813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E4837"/>
              </a:buClr>
              <a:buSzPct val="100000"/>
              <a:buFontTx/>
              <a:buNone/>
              <a:tabLst/>
              <a:defRPr/>
            </a:pPr>
            <a:r>
              <a:rPr kumimoji="0" lang="ar-AE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هذا المحور غير متوفر في الدورة السابقة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9" name="Freeform 126"/>
          <p:cNvSpPr/>
          <p:nvPr/>
        </p:nvSpPr>
        <p:spPr bwMode="auto">
          <a:xfrm>
            <a:off x="1091275" y="2642352"/>
            <a:ext cx="319800" cy="226879"/>
          </a:xfrm>
          <a:custGeom>
            <a:avLst/>
            <a:gdLst>
              <a:gd name="connsiteX0" fmla="*/ 0 w 428978"/>
              <a:gd name="connsiteY0" fmla="*/ 369808 h 369808"/>
              <a:gd name="connsiteX1" fmla="*/ 214489 w 428978"/>
              <a:gd name="connsiteY1" fmla="*/ 0 h 369808"/>
              <a:gd name="connsiteX2" fmla="*/ 428978 w 428978"/>
              <a:gd name="connsiteY2" fmla="*/ 369808 h 369808"/>
              <a:gd name="connsiteX3" fmla="*/ 0 w 428978"/>
              <a:gd name="connsiteY3" fmla="*/ 369808 h 369808"/>
              <a:gd name="connsiteX0" fmla="*/ 0 w 428978"/>
              <a:gd name="connsiteY0" fmla="*/ 0 h 379492"/>
              <a:gd name="connsiteX1" fmla="*/ 204964 w 428978"/>
              <a:gd name="connsiteY1" fmla="*/ 379492 h 379492"/>
              <a:gd name="connsiteX2" fmla="*/ 428978 w 428978"/>
              <a:gd name="connsiteY2" fmla="*/ 0 h 379492"/>
              <a:gd name="connsiteX3" fmla="*/ 0 w 428978"/>
              <a:gd name="connsiteY3" fmla="*/ 0 h 37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978" h="379492">
                <a:moveTo>
                  <a:pt x="0" y="0"/>
                </a:moveTo>
                <a:lnTo>
                  <a:pt x="204964" y="379492"/>
                </a:lnTo>
                <a:lnTo>
                  <a:pt x="428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91440" tIns="72000" rIns="91440" bIns="144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2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0" name="Freeform 126"/>
          <p:cNvSpPr/>
          <p:nvPr/>
        </p:nvSpPr>
        <p:spPr bwMode="auto">
          <a:xfrm>
            <a:off x="1091275" y="3451430"/>
            <a:ext cx="347278" cy="214143"/>
          </a:xfrm>
          <a:custGeom>
            <a:avLst/>
            <a:gdLst>
              <a:gd name="connsiteX0" fmla="*/ 0 w 428978"/>
              <a:gd name="connsiteY0" fmla="*/ 369808 h 369808"/>
              <a:gd name="connsiteX1" fmla="*/ 214489 w 428978"/>
              <a:gd name="connsiteY1" fmla="*/ 0 h 369808"/>
              <a:gd name="connsiteX2" fmla="*/ 428978 w 428978"/>
              <a:gd name="connsiteY2" fmla="*/ 369808 h 369808"/>
              <a:gd name="connsiteX3" fmla="*/ 0 w 428978"/>
              <a:gd name="connsiteY3" fmla="*/ 369808 h 369808"/>
              <a:gd name="connsiteX0" fmla="*/ 0 w 428978"/>
              <a:gd name="connsiteY0" fmla="*/ 0 h 379492"/>
              <a:gd name="connsiteX1" fmla="*/ 204964 w 428978"/>
              <a:gd name="connsiteY1" fmla="*/ 379492 h 379492"/>
              <a:gd name="connsiteX2" fmla="*/ 428978 w 428978"/>
              <a:gd name="connsiteY2" fmla="*/ 0 h 379492"/>
              <a:gd name="connsiteX3" fmla="*/ 0 w 428978"/>
              <a:gd name="connsiteY3" fmla="*/ 0 h 37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978" h="379492">
                <a:moveTo>
                  <a:pt x="0" y="0"/>
                </a:moveTo>
                <a:lnTo>
                  <a:pt x="204964" y="379492"/>
                </a:lnTo>
                <a:lnTo>
                  <a:pt x="428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91440" tIns="72000" rIns="91440" bIns="144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15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2" name="Freeform 126"/>
          <p:cNvSpPr/>
          <p:nvPr/>
        </p:nvSpPr>
        <p:spPr bwMode="auto">
          <a:xfrm>
            <a:off x="1118753" y="4288466"/>
            <a:ext cx="319800" cy="226879"/>
          </a:xfrm>
          <a:custGeom>
            <a:avLst/>
            <a:gdLst>
              <a:gd name="connsiteX0" fmla="*/ 0 w 428978"/>
              <a:gd name="connsiteY0" fmla="*/ 369808 h 369808"/>
              <a:gd name="connsiteX1" fmla="*/ 214489 w 428978"/>
              <a:gd name="connsiteY1" fmla="*/ 0 h 369808"/>
              <a:gd name="connsiteX2" fmla="*/ 428978 w 428978"/>
              <a:gd name="connsiteY2" fmla="*/ 369808 h 369808"/>
              <a:gd name="connsiteX3" fmla="*/ 0 w 428978"/>
              <a:gd name="connsiteY3" fmla="*/ 369808 h 369808"/>
              <a:gd name="connsiteX0" fmla="*/ 0 w 428978"/>
              <a:gd name="connsiteY0" fmla="*/ 0 h 379492"/>
              <a:gd name="connsiteX1" fmla="*/ 204964 w 428978"/>
              <a:gd name="connsiteY1" fmla="*/ 379492 h 379492"/>
              <a:gd name="connsiteX2" fmla="*/ 428978 w 428978"/>
              <a:gd name="connsiteY2" fmla="*/ 0 h 379492"/>
              <a:gd name="connsiteX3" fmla="*/ 0 w 428978"/>
              <a:gd name="connsiteY3" fmla="*/ 0 h 37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978" h="379492">
                <a:moveTo>
                  <a:pt x="0" y="0"/>
                </a:moveTo>
                <a:lnTo>
                  <a:pt x="204964" y="379492"/>
                </a:lnTo>
                <a:lnTo>
                  <a:pt x="428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91440" tIns="72000" rIns="91440" bIns="144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AE" sz="1000" b="1" kern="0" dirty="0" smtClean="0">
                <a:solidFill>
                  <a:srgbClr val="FFFFFF"/>
                </a:solidFill>
              </a:rPr>
              <a:t>8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8" name="Isosceles Triangle 67"/>
          <p:cNvSpPr/>
          <p:nvPr/>
        </p:nvSpPr>
        <p:spPr bwMode="auto">
          <a:xfrm>
            <a:off x="1119965" y="4663209"/>
            <a:ext cx="319800" cy="226879"/>
          </a:xfrm>
          <a:prstGeom prst="triangle">
            <a:avLst/>
          </a:prstGeom>
          <a:solidFill>
            <a:srgbClr val="007D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0" tIns="36000" rIns="0" bIns="108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14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9" name="Rounded Rectangle 6"/>
          <p:cNvSpPr>
            <a:spLocks noChangeArrowheads="1"/>
          </p:cNvSpPr>
          <p:nvPr/>
        </p:nvSpPr>
        <p:spPr bwMode="auto">
          <a:xfrm rot="10800000" flipV="1">
            <a:off x="6956350" y="1191297"/>
            <a:ext cx="990600" cy="5121609"/>
          </a:xfrm>
          <a:prstGeom prst="roundRect">
            <a:avLst>
              <a:gd name="adj" fmla="val 16667"/>
            </a:avLst>
          </a:prstGeom>
          <a:solidFill>
            <a:srgbClr val="5A4B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LB" sz="1600" b="1" kern="1200" dirty="0">
                <a:solidFill>
                  <a:schemeClr val="bg1"/>
                </a:solidFill>
                <a:latin typeface="Arial" charset="0"/>
                <a:ea typeface="+mn-ea"/>
                <a:cs typeface="Arial" charset="0"/>
              </a:rPr>
              <a:t>مستوى </a:t>
            </a:r>
            <a:r>
              <a:rPr lang="ar-LB" sz="1600" b="1" kern="1200" dirty="0" smtClean="0">
                <a:solidFill>
                  <a:schemeClr val="bg1"/>
                </a:solidFill>
                <a:latin typeface="Arial" charset="0"/>
                <a:ea typeface="+mn-ea"/>
                <a:cs typeface="Arial" charset="0"/>
              </a:rPr>
              <a:t>الرض</a:t>
            </a:r>
            <a:r>
              <a:rPr lang="ar-AE" sz="1600" b="1" kern="1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ا العام</a:t>
            </a:r>
            <a:endParaRPr lang="ar-AE" sz="16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AE" sz="1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66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%</a:t>
            </a:r>
            <a:endParaRPr lang="en-US" sz="16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00" name="Text Box 49"/>
          <p:cNvSpPr txBox="1">
            <a:spLocks noChangeArrowheads="1"/>
          </p:cNvSpPr>
          <p:nvPr/>
        </p:nvSpPr>
        <p:spPr bwMode="auto">
          <a:xfrm flipH="1">
            <a:off x="8077200" y="4113031"/>
            <a:ext cx="914400" cy="2123658"/>
          </a:xfrm>
          <a:prstGeom prst="rect">
            <a:avLst/>
          </a:prstGeom>
          <a:noFill/>
          <a:ln w="19050" algn="ctr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ar-AE" sz="1200" b="1" dirty="0" smtClean="0">
                <a:solidFill>
                  <a:srgbClr val="C00000"/>
                </a:solidFill>
              </a:rPr>
              <a:t>العوامل باللون الأحمر عوامل ذات أولوية لأنها حصلت على درجات رضا أدنى من المعدل العام وإنخفاض في مستوى الرضا مقارنة بالدورة السابفة </a:t>
            </a:r>
            <a:endParaRPr lang="ar-AE" sz="1200" b="1" dirty="0">
              <a:solidFill>
                <a:srgbClr val="C00000"/>
              </a:solidFill>
            </a:endParaRPr>
          </a:p>
        </p:txBody>
      </p:sp>
      <p:sp>
        <p:nvSpPr>
          <p:cNvPr id="101" name="Isosceles Triangle 100"/>
          <p:cNvSpPr/>
          <p:nvPr/>
        </p:nvSpPr>
        <p:spPr bwMode="auto">
          <a:xfrm>
            <a:off x="1118753" y="2195007"/>
            <a:ext cx="319800" cy="226879"/>
          </a:xfrm>
          <a:prstGeom prst="triangle">
            <a:avLst/>
          </a:prstGeom>
          <a:solidFill>
            <a:srgbClr val="007D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0" tIns="36000" rIns="0" bIns="108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3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4" name="Isosceles Triangle 103"/>
          <p:cNvSpPr/>
          <p:nvPr/>
        </p:nvSpPr>
        <p:spPr bwMode="auto">
          <a:xfrm>
            <a:off x="1118753" y="3023284"/>
            <a:ext cx="319800" cy="226879"/>
          </a:xfrm>
          <a:prstGeom prst="triangle">
            <a:avLst/>
          </a:prstGeom>
          <a:solidFill>
            <a:srgbClr val="007D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0" tIns="36000" rIns="0" bIns="108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2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5" name="Freeform 126"/>
          <p:cNvSpPr/>
          <p:nvPr/>
        </p:nvSpPr>
        <p:spPr bwMode="auto">
          <a:xfrm>
            <a:off x="1118753" y="3866844"/>
            <a:ext cx="319800" cy="226879"/>
          </a:xfrm>
          <a:custGeom>
            <a:avLst/>
            <a:gdLst>
              <a:gd name="connsiteX0" fmla="*/ 0 w 428978"/>
              <a:gd name="connsiteY0" fmla="*/ 369808 h 369808"/>
              <a:gd name="connsiteX1" fmla="*/ 214489 w 428978"/>
              <a:gd name="connsiteY1" fmla="*/ 0 h 369808"/>
              <a:gd name="connsiteX2" fmla="*/ 428978 w 428978"/>
              <a:gd name="connsiteY2" fmla="*/ 369808 h 369808"/>
              <a:gd name="connsiteX3" fmla="*/ 0 w 428978"/>
              <a:gd name="connsiteY3" fmla="*/ 369808 h 369808"/>
              <a:gd name="connsiteX0" fmla="*/ 0 w 428978"/>
              <a:gd name="connsiteY0" fmla="*/ 0 h 379492"/>
              <a:gd name="connsiteX1" fmla="*/ 204964 w 428978"/>
              <a:gd name="connsiteY1" fmla="*/ 379492 h 379492"/>
              <a:gd name="connsiteX2" fmla="*/ 428978 w 428978"/>
              <a:gd name="connsiteY2" fmla="*/ 0 h 379492"/>
              <a:gd name="connsiteX3" fmla="*/ 0 w 428978"/>
              <a:gd name="connsiteY3" fmla="*/ 0 h 37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978" h="379492">
                <a:moveTo>
                  <a:pt x="0" y="0"/>
                </a:moveTo>
                <a:lnTo>
                  <a:pt x="204964" y="379492"/>
                </a:lnTo>
                <a:lnTo>
                  <a:pt x="428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91440" tIns="72000" rIns="91440" bIns="144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3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6" name="Freeform 126"/>
          <p:cNvSpPr/>
          <p:nvPr/>
        </p:nvSpPr>
        <p:spPr bwMode="auto">
          <a:xfrm>
            <a:off x="1091275" y="6007345"/>
            <a:ext cx="319800" cy="226879"/>
          </a:xfrm>
          <a:custGeom>
            <a:avLst/>
            <a:gdLst>
              <a:gd name="connsiteX0" fmla="*/ 0 w 428978"/>
              <a:gd name="connsiteY0" fmla="*/ 369808 h 369808"/>
              <a:gd name="connsiteX1" fmla="*/ 214489 w 428978"/>
              <a:gd name="connsiteY1" fmla="*/ 0 h 369808"/>
              <a:gd name="connsiteX2" fmla="*/ 428978 w 428978"/>
              <a:gd name="connsiteY2" fmla="*/ 369808 h 369808"/>
              <a:gd name="connsiteX3" fmla="*/ 0 w 428978"/>
              <a:gd name="connsiteY3" fmla="*/ 369808 h 369808"/>
              <a:gd name="connsiteX0" fmla="*/ 0 w 428978"/>
              <a:gd name="connsiteY0" fmla="*/ 0 h 379492"/>
              <a:gd name="connsiteX1" fmla="*/ 204964 w 428978"/>
              <a:gd name="connsiteY1" fmla="*/ 379492 h 379492"/>
              <a:gd name="connsiteX2" fmla="*/ 428978 w 428978"/>
              <a:gd name="connsiteY2" fmla="*/ 0 h 379492"/>
              <a:gd name="connsiteX3" fmla="*/ 0 w 428978"/>
              <a:gd name="connsiteY3" fmla="*/ 0 h 37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978" h="379492">
                <a:moveTo>
                  <a:pt x="0" y="0"/>
                </a:moveTo>
                <a:lnTo>
                  <a:pt x="204964" y="379492"/>
                </a:lnTo>
                <a:lnTo>
                  <a:pt x="428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square" lIns="91440" tIns="72000" rIns="91440" bIns="144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AE" sz="1000" b="1" kern="0" dirty="0" smtClean="0">
                <a:solidFill>
                  <a:srgbClr val="FFFFFF"/>
                </a:solidFill>
              </a:rPr>
              <a:t>6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972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latin typeface="Times New Roman" pitchFamily="18" charset="0"/>
                <a:cs typeface="Times New Roman" pitchFamily="18" charset="0"/>
              </a:rPr>
              <a:t>كيفية قياس الرضا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sp>
        <p:nvSpPr>
          <p:cNvPr id="11" name="Content Placeholder 6"/>
          <p:cNvSpPr txBox="1">
            <a:spLocks noGrp="1"/>
          </p:cNvSpPr>
          <p:nvPr>
            <p:ph idx="1"/>
          </p:nvPr>
        </p:nvSpPr>
        <p:spPr bwMode="auto">
          <a:xfrm>
            <a:off x="365067" y="1295400"/>
            <a:ext cx="8534400" cy="33701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R="0" lvl="0">
              <a:lnSpc>
                <a:spcPct val="150000"/>
              </a:lnSpc>
              <a:spcBef>
                <a:spcPct val="0"/>
              </a:spcBef>
              <a:tabLst>
                <a:tab pos="0" algn="l"/>
              </a:tabLst>
              <a:defRPr/>
            </a:pPr>
            <a:r>
              <a:rPr lang="ar-AE" dirty="0"/>
              <a:t>قياس الرضا هو مقياس للمستوى العام للرضا كما تم ذكره من قبل الموظفين. ويشمل هذا تجربتهم مع جميع الجوانب ذات الصلة بالخدمة مع </a:t>
            </a:r>
            <a:r>
              <a:rPr lang="ar-AE" dirty="0" smtClean="0"/>
              <a:t>الهيئة</a:t>
            </a:r>
            <a:endParaRPr lang="ar-AE" dirty="0"/>
          </a:p>
          <a:p>
            <a:pPr marR="0" lvl="0">
              <a:lnSpc>
                <a:spcPct val="150000"/>
              </a:lnSpc>
              <a:spcBef>
                <a:spcPct val="0"/>
              </a:spcBef>
              <a:tabLst>
                <a:tab pos="0" algn="l"/>
              </a:tabLst>
              <a:defRPr/>
            </a:pPr>
            <a:r>
              <a:rPr lang="ar-AE" dirty="0"/>
              <a:t>وقد طلب من الموظفين تحديد مدى رضاهم على مقياس من 1- 5، حيث ترمز 5 الى «راض تماماً» ويرمز 1 الى «غير راض على الاطلاق</a:t>
            </a:r>
            <a:r>
              <a:rPr lang="ar-AE" dirty="0" smtClean="0"/>
              <a:t>».</a:t>
            </a:r>
            <a:endParaRPr lang="ar-AE" dirty="0"/>
          </a:p>
          <a:p>
            <a:pPr marR="0" lvl="0">
              <a:lnSpc>
                <a:spcPct val="150000"/>
              </a:lnSpc>
              <a:spcBef>
                <a:spcPct val="0"/>
              </a:spcBef>
              <a:tabLst>
                <a:tab pos="0" algn="l"/>
              </a:tabLst>
              <a:defRPr/>
            </a:pPr>
            <a:r>
              <a:rPr lang="ar-AE" dirty="0"/>
              <a:t> يعتبر المقياس 5 مؤشر للرضا التام للمتعامل، ويعتبر </a:t>
            </a:r>
            <a:r>
              <a:rPr lang="ar-AE" dirty="0" smtClean="0"/>
              <a:t>المقياس </a:t>
            </a:r>
            <a:r>
              <a:rPr lang="ar-AE" dirty="0"/>
              <a:t>4 مؤشر للرضا والارتياح، اما المقياس من 1 الى 3 فيعتبر مؤشر لعدم الرضا. </a:t>
            </a:r>
          </a:p>
          <a:p>
            <a:pPr marR="0" lvl="0">
              <a:lnSpc>
                <a:spcPct val="150000"/>
              </a:lnSpc>
              <a:spcBef>
                <a:spcPct val="0"/>
              </a:spcBef>
              <a:tabLst>
                <a:tab pos="0" algn="l"/>
              </a:tabLst>
              <a:defRPr/>
            </a:pPr>
            <a:r>
              <a:rPr lang="ar-AE" dirty="0"/>
              <a:t>للتوضيح، نقوم بتمييز الالوان حسب الترتيب التالي</a:t>
            </a:r>
            <a:r>
              <a:rPr lang="ar-AE" b="1" dirty="0"/>
              <a:t>:</a:t>
            </a:r>
            <a:r>
              <a:rPr lang="ar-AE" sz="16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ar-AE" sz="1600" dirty="0">
                <a:solidFill>
                  <a:schemeClr val="bg1">
                    <a:lumMod val="50000"/>
                  </a:schemeClr>
                </a:solidFill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18" name="Picture 2" descr="Boutons &quot;Enquete&quot; - &quot;Survey&quot; buttons (voting - online - vote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443" y="5560001"/>
            <a:ext cx="1524000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2173176" y="4418856"/>
            <a:ext cx="5082369" cy="257121"/>
            <a:chOff x="2600505" y="4065320"/>
            <a:chExt cx="2730807" cy="193660"/>
          </a:xfrm>
        </p:grpSpPr>
        <p:sp>
          <p:nvSpPr>
            <p:cNvPr id="21" name="TextBox 20"/>
            <p:cNvSpPr txBox="1"/>
            <p:nvPr/>
          </p:nvSpPr>
          <p:spPr>
            <a:xfrm>
              <a:off x="2600505" y="4071942"/>
              <a:ext cx="392069" cy="1854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>
                  <a:solidFill>
                    <a:srgbClr val="FFFFFF">
                      <a:lumMod val="50000"/>
                    </a:srgbClr>
                  </a:solidFill>
                  <a:cs typeface="Arial" charset="0"/>
                </a:rPr>
                <a:t>(</a:t>
              </a:r>
              <a:r>
                <a:rPr lang="ar-AE" sz="1000" b="1" dirty="0">
                  <a:solidFill>
                    <a:srgbClr val="FFFFFF">
                      <a:lumMod val="50000"/>
                    </a:srgbClr>
                  </a:solidFill>
                  <a:cs typeface="Arial" charset="0"/>
                </a:rPr>
                <a:t>راض تماماً</a:t>
              </a:r>
              <a:r>
                <a:rPr lang="en-US" sz="1000" b="1" dirty="0">
                  <a:solidFill>
                    <a:srgbClr val="FFFFFF">
                      <a:lumMod val="50000"/>
                    </a:srgbClr>
                  </a:solidFill>
                  <a:cs typeface="Arial" charset="0"/>
                </a:rPr>
                <a:t>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86145" y="4073530"/>
              <a:ext cx="269763" cy="1854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>
                  <a:solidFill>
                    <a:srgbClr val="FFFFFF">
                      <a:lumMod val="50000"/>
                    </a:srgbClr>
                  </a:solidFill>
                  <a:cs typeface="Arial" charset="0"/>
                </a:rPr>
                <a:t>(</a:t>
              </a:r>
              <a:r>
                <a:rPr lang="ar-AE" sz="1000" b="1" dirty="0">
                  <a:solidFill>
                    <a:srgbClr val="FFFFFF">
                      <a:lumMod val="50000"/>
                    </a:srgbClr>
                  </a:solidFill>
                  <a:cs typeface="Arial" charset="0"/>
                </a:rPr>
                <a:t>راض</a:t>
              </a:r>
              <a:r>
                <a:rPr lang="en-US" sz="1000" b="1" dirty="0">
                  <a:solidFill>
                    <a:srgbClr val="FFFFFF">
                      <a:lumMod val="50000"/>
                    </a:srgbClr>
                  </a:solidFill>
                  <a:cs typeface="Arial" charset="0"/>
                </a:rPr>
                <a:t>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64063" y="4065320"/>
              <a:ext cx="767249" cy="1854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>
                  <a:solidFill>
                    <a:srgbClr val="FFFFFF">
                      <a:lumMod val="50000"/>
                    </a:srgbClr>
                  </a:solidFill>
                  <a:cs typeface="Arial" charset="0"/>
                </a:rPr>
                <a:t>(</a:t>
              </a:r>
              <a:r>
                <a:rPr lang="ar-AE" sz="1000" b="1" dirty="0">
                  <a:solidFill>
                    <a:srgbClr val="FFFFFF">
                      <a:lumMod val="50000"/>
                    </a:srgbClr>
                  </a:solidFill>
                  <a:cs typeface="Arial" charset="0"/>
                </a:rPr>
                <a:t>غير راض على الإطلاق</a:t>
              </a:r>
              <a:r>
                <a:rPr lang="en-US" sz="1000" b="1" dirty="0">
                  <a:solidFill>
                    <a:srgbClr val="FFFFFF">
                      <a:lumMod val="50000"/>
                    </a:srgbClr>
                  </a:solidFill>
                  <a:cs typeface="Arial" charset="0"/>
                </a:rPr>
                <a:t>)</a:t>
              </a:r>
            </a:p>
          </p:txBody>
        </p:sp>
      </p:grpSp>
      <p:sp>
        <p:nvSpPr>
          <p:cNvPr id="24" name="TextBox 23"/>
          <p:cNvSpPr txBox="1"/>
          <p:nvPr/>
        </p:nvSpPr>
        <p:spPr bwMode="auto">
          <a:xfrm>
            <a:off x="4092618" y="4418861"/>
            <a:ext cx="91884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1000" b="1" dirty="0" smtClean="0">
                <a:solidFill>
                  <a:srgbClr val="FFFFFF">
                    <a:lumMod val="50000"/>
                  </a:srgbClr>
                </a:solidFill>
                <a:cs typeface="Arial" charset="0"/>
              </a:rPr>
              <a:t>(</a:t>
            </a:r>
            <a:r>
              <a:rPr lang="ar-AE" sz="1000" b="1" dirty="0" smtClean="0">
                <a:solidFill>
                  <a:srgbClr val="FFFFFF">
                    <a:lumMod val="50000"/>
                  </a:srgbClr>
                </a:solidFill>
                <a:cs typeface="Arial" charset="0"/>
              </a:rPr>
              <a:t>راض الى حد ما</a:t>
            </a:r>
            <a:r>
              <a:rPr lang="ar-SA" sz="1000" b="1" dirty="0" smtClean="0">
                <a:solidFill>
                  <a:srgbClr val="FFFFFF">
                    <a:lumMod val="50000"/>
                  </a:srgbClr>
                </a:solidFill>
                <a:cs typeface="Arial" charset="0"/>
              </a:rPr>
              <a:t>)</a:t>
            </a:r>
            <a:endParaRPr lang="en-US" sz="1000" b="1" dirty="0">
              <a:solidFill>
                <a:srgbClr val="FFFFFF">
                  <a:lumMod val="50000"/>
                </a:srgbClr>
              </a:solidFill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5136329" y="4418861"/>
            <a:ext cx="79956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FFFFFF">
                    <a:lumMod val="50000"/>
                  </a:srgbClr>
                </a:solidFill>
                <a:cs typeface="Arial" charset="0"/>
              </a:rPr>
              <a:t>(</a:t>
            </a:r>
            <a:r>
              <a:rPr lang="ar-AE" sz="1000" b="1" dirty="0">
                <a:solidFill>
                  <a:srgbClr val="FFFFFF">
                    <a:lumMod val="50000"/>
                  </a:srgbClr>
                </a:solidFill>
                <a:cs typeface="Arial" charset="0"/>
              </a:rPr>
              <a:t>غير راض</a:t>
            </a:r>
            <a:r>
              <a:rPr lang="en-US" sz="1000" b="1" dirty="0">
                <a:solidFill>
                  <a:srgbClr val="FFFFFF">
                    <a:lumMod val="50000"/>
                  </a:srgbClr>
                </a:solidFill>
                <a:cs typeface="Arial" charset="0"/>
              </a:rPr>
              <a:t>)</a:t>
            </a:r>
          </a:p>
        </p:txBody>
      </p:sp>
      <p:graphicFrame>
        <p:nvGraphicFramePr>
          <p:cNvPr id="26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603184"/>
              </p:ext>
            </p:extLst>
          </p:nvPr>
        </p:nvGraphicFramePr>
        <p:xfrm>
          <a:off x="2015349" y="4805362"/>
          <a:ext cx="5018111" cy="528638"/>
        </p:xfrm>
        <a:graphic>
          <a:graphicData uri="http://schemas.openxmlformats.org/drawingml/2006/table">
            <a:tbl>
              <a:tblPr firstRow="1" bandRow="1"/>
              <a:tblGrid>
                <a:gridCol w="1031119"/>
                <a:gridCol w="996748"/>
                <a:gridCol w="996748"/>
                <a:gridCol w="996748"/>
                <a:gridCol w="996748"/>
              </a:tblGrid>
              <a:tr h="52863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83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2286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sz="1200" b="0" dirty="0" smtClean="0">
                <a:latin typeface="+mn-lt"/>
              </a:rPr>
              <a:t>تصنيـــف الوثيــقـــة</a:t>
            </a:r>
            <a:endParaRPr lang="en-US" sz="1200" b="0" dirty="0">
              <a:latin typeface="+mn-lt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9342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sz="1200" b="0" dirty="0" smtClean="0">
                <a:latin typeface="+mn-lt"/>
              </a:rPr>
              <a:t>التاريخ</a:t>
            </a:r>
            <a:endParaRPr lang="en-US" sz="1200" b="0" dirty="0">
              <a:latin typeface="+mn-lt"/>
            </a:endParaRPr>
          </a:p>
        </p:txBody>
      </p:sp>
      <p:sp>
        <p:nvSpPr>
          <p:cNvPr id="7" name="Text Placeholder 1"/>
          <p:cNvSpPr>
            <a:spLocks noGrp="1"/>
          </p:cNvSpPr>
          <p:nvPr>
            <p:ph type="body" idx="1"/>
          </p:nvPr>
        </p:nvSpPr>
        <p:spPr>
          <a:xfrm>
            <a:off x="2209800" y="1600200"/>
            <a:ext cx="4419600" cy="4343400"/>
          </a:xfrm>
        </p:spPr>
        <p:txBody>
          <a:bodyPr/>
          <a:lstStyle/>
          <a:p>
            <a:r>
              <a:rPr lang="ar-AE" b="1" dirty="0">
                <a:solidFill>
                  <a:schemeClr val="bg1">
                    <a:lumMod val="65000"/>
                  </a:schemeClr>
                </a:solidFill>
              </a:rPr>
              <a:t>الملخص التنفيذي</a:t>
            </a:r>
          </a:p>
          <a:p>
            <a:r>
              <a:rPr lang="ar-AE" b="1" dirty="0">
                <a:solidFill>
                  <a:schemeClr val="bg1">
                    <a:lumMod val="65000"/>
                  </a:schemeClr>
                </a:solidFill>
              </a:rPr>
              <a:t>آلية العمل</a:t>
            </a:r>
          </a:p>
          <a:p>
            <a:r>
              <a:rPr lang="ar-AE" b="1" dirty="0"/>
              <a:t>النتائج</a:t>
            </a:r>
          </a:p>
          <a:p>
            <a:r>
              <a:rPr lang="ar-AE" b="1" dirty="0" smtClean="0">
                <a:solidFill>
                  <a:schemeClr val="bg1">
                    <a:lumMod val="65000"/>
                  </a:schemeClr>
                </a:solidFill>
              </a:rPr>
              <a:t>الملحقات</a:t>
            </a:r>
          </a:p>
          <a:p>
            <a:r>
              <a:rPr lang="ar-AE" dirty="0" smtClean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943600" y="1066801"/>
            <a:ext cx="2304288" cy="301752"/>
          </a:xfrm>
          <a:noFill/>
        </p:spPr>
        <p:txBody>
          <a:bodyPr/>
          <a:lstStyle/>
          <a:p>
            <a:r>
              <a:rPr lang="ar-AE" dirty="0" smtClean="0"/>
              <a:t>قائمة المحتويات: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latin typeface="Times New Roman" pitchFamily="18" charset="0"/>
                <a:cs typeface="Times New Roman" pitchFamily="18" charset="0"/>
              </a:rPr>
              <a:t>مجال تنفيذ الدراسة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4CC8-4CAA-44C1-A526-F5AC662EB18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004" y="6307571"/>
            <a:ext cx="9136996" cy="542304"/>
          </a:xfrm>
          <a:prstGeom prst="rect">
            <a:avLst/>
          </a:prstGeom>
          <a:solidFill>
            <a:srgbClr val="E4DE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  <a:cs typeface="Aria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04" y="6295696"/>
            <a:ext cx="9136996" cy="1641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D6DBE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733800" y="6512443"/>
            <a:ext cx="1212112" cy="223284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1" eaLnBrk="0" latinLnBrk="0" hangingPunct="0">
              <a:defRPr sz="14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AE" b="0" dirty="0" smtClean="0">
                <a:latin typeface="+mn-lt"/>
              </a:rPr>
              <a:t>تصنيـــف الوثيــقـــة</a:t>
            </a:r>
            <a:endParaRPr lang="en-US" b="0" dirty="0">
              <a:latin typeface="+mn-lt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138740"/>
              </p:ext>
            </p:extLst>
          </p:nvPr>
        </p:nvGraphicFramePr>
        <p:xfrm>
          <a:off x="4908550" y="1528763"/>
          <a:ext cx="3597275" cy="390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915981"/>
              </p:ext>
            </p:extLst>
          </p:nvPr>
        </p:nvGraphicFramePr>
        <p:xfrm>
          <a:off x="411163" y="1528763"/>
          <a:ext cx="3749675" cy="390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4443845" y="1371600"/>
            <a:ext cx="4572000" cy="4994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 sz="1323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AE" dirty="0" smtClean="0"/>
              <a:t>نسبة ال</a:t>
            </a:r>
            <a:r>
              <a:rPr lang="ar-SA" dirty="0" smtClean="0"/>
              <a:t>تغطية </a:t>
            </a:r>
            <a:r>
              <a:rPr lang="ar-AE" dirty="0" smtClean="0"/>
              <a:t>لل</a:t>
            </a:r>
            <a:r>
              <a:rPr lang="ar-SA" dirty="0" smtClean="0"/>
              <a:t>عينة في </a:t>
            </a:r>
            <a:r>
              <a:rPr lang="ar-AE" dirty="0"/>
              <a:t>الهيئة الاتحادية للموارد البشرية </a:t>
            </a:r>
            <a:r>
              <a:rPr lang="ar-AE" dirty="0" smtClean="0"/>
              <a:t>الحكومية</a:t>
            </a:r>
            <a:endParaRPr lang="ar-AE" b="1" dirty="0" smtClean="0"/>
          </a:p>
          <a:p>
            <a:pPr algn="ctr" rtl="1">
              <a:defRPr sz="1323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SA" dirty="0" smtClean="0"/>
              <a:t>(%)</a:t>
            </a:r>
            <a:endParaRPr lang="ar-SA" dirty="0"/>
          </a:p>
        </p:txBody>
      </p:sp>
      <p:sp>
        <p:nvSpPr>
          <p:cNvPr id="3" name="Rectangle 2"/>
          <p:cNvSpPr/>
          <p:nvPr/>
        </p:nvSpPr>
        <p:spPr>
          <a:xfrm>
            <a:off x="-158281" y="1239254"/>
            <a:ext cx="4572000" cy="5133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 sz="1368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SA" dirty="0" smtClean="0"/>
              <a:t>نسبة التغطية في </a:t>
            </a:r>
            <a:r>
              <a:rPr lang="ar-AE" b="1" dirty="0"/>
              <a:t>الهيئة الاتحادية للموارد البشرية الحكومية</a:t>
            </a:r>
          </a:p>
          <a:p>
            <a:pPr algn="ctr" rtl="1">
              <a:defRPr sz="1368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ar-SA" dirty="0" smtClean="0"/>
              <a:t>حسب </a:t>
            </a:r>
            <a:r>
              <a:rPr lang="ar-SA" dirty="0"/>
              <a:t>المواقع   (%)</a:t>
            </a:r>
          </a:p>
        </p:txBody>
      </p:sp>
      <p:sp>
        <p:nvSpPr>
          <p:cNvPr id="12" name="Cloud Callout 11"/>
          <p:cNvSpPr/>
          <p:nvPr/>
        </p:nvSpPr>
        <p:spPr bwMode="auto">
          <a:xfrm>
            <a:off x="3473292" y="4114800"/>
            <a:ext cx="2241708" cy="1447800"/>
          </a:xfrm>
          <a:prstGeom prst="cloudCallout">
            <a:avLst>
              <a:gd name="adj1" fmla="val -47839"/>
              <a:gd name="adj2" fmla="val -69320"/>
            </a:avLst>
          </a:prstGeom>
          <a:solidFill>
            <a:schemeClr val="bg1"/>
          </a:solidFill>
          <a:ln w="9525" cap="flat" cmpd="sng" algn="ctr">
            <a:solidFill>
              <a:srgbClr val="CABFB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100000"/>
              </a:spcBef>
              <a:spcAft>
                <a:spcPct val="0"/>
              </a:spcAft>
              <a:buClr>
                <a:srgbClr val="990000"/>
              </a:buClr>
            </a:pPr>
            <a:r>
              <a:rPr lang="ar-AE" sz="1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الموظفون في دبي يأثرون على المعدل العام في هذه الدراسة كون عينتهم هي الأكبر مقارنة مع إجمالي العينة</a:t>
            </a:r>
            <a:endParaRPr lang="en-US" sz="13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9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O - Ar">
  <a:themeElements>
    <a:clrScheme name="PMO">
      <a:dk1>
        <a:sysClr val="windowText" lastClr="000000"/>
      </a:dk1>
      <a:lt1>
        <a:sysClr val="window" lastClr="FFFFFF"/>
      </a:lt1>
      <a:dk2>
        <a:srgbClr val="FFFFFF"/>
      </a:dk2>
      <a:lt2>
        <a:srgbClr val="FFFFFF"/>
      </a:lt2>
      <a:accent1>
        <a:srgbClr val="5A4B33"/>
      </a:accent1>
      <a:accent2>
        <a:srgbClr val="006600"/>
      </a:accent2>
      <a:accent3>
        <a:srgbClr val="BAA788"/>
      </a:accent3>
      <a:accent4>
        <a:srgbClr val="BCDEC2"/>
      </a:accent4>
      <a:accent5>
        <a:srgbClr val="CABFB8"/>
      </a:accent5>
      <a:accent6>
        <a:srgbClr val="E5E8D9"/>
      </a:accent6>
      <a:hlink>
        <a:srgbClr val="000000"/>
      </a:hlink>
      <a:folHlink>
        <a:srgbClr val="000000"/>
      </a:folHlink>
    </a:clrScheme>
    <a:fontScheme name="PMO - Ar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MO">
    <a:dk1>
      <a:sysClr val="windowText" lastClr="000000"/>
    </a:dk1>
    <a:lt1>
      <a:sysClr val="window" lastClr="FFFFFF"/>
    </a:lt1>
    <a:dk2>
      <a:srgbClr val="FFFFFF"/>
    </a:dk2>
    <a:lt2>
      <a:srgbClr val="FFFFFF"/>
    </a:lt2>
    <a:accent1>
      <a:srgbClr val="5A4B33"/>
    </a:accent1>
    <a:accent2>
      <a:srgbClr val="006600"/>
    </a:accent2>
    <a:accent3>
      <a:srgbClr val="BAA788"/>
    </a:accent3>
    <a:accent4>
      <a:srgbClr val="BCDEC2"/>
    </a:accent4>
    <a:accent5>
      <a:srgbClr val="CABFB8"/>
    </a:accent5>
    <a:accent6>
      <a:srgbClr val="E5E8D9"/>
    </a:accent6>
    <a:hlink>
      <a:srgbClr val="000000"/>
    </a:hlink>
    <a:folHlink>
      <a:srgbClr val="000000"/>
    </a:folHlink>
  </a:clrScheme>
  <a:fontScheme name="PMO - Ar">
    <a:majorFont>
      <a:latin typeface="Arial"/>
      <a:ea typeface="ＭＳ Ｐゴシック"/>
      <a:cs typeface="Arial"/>
    </a:majorFont>
    <a:minorFont>
      <a:latin typeface="Arial"/>
      <a:ea typeface="ＭＳ Ｐゴシック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MO">
    <a:dk1>
      <a:sysClr val="windowText" lastClr="000000"/>
    </a:dk1>
    <a:lt1>
      <a:sysClr val="window" lastClr="FFFFFF"/>
    </a:lt1>
    <a:dk2>
      <a:srgbClr val="FFFFFF"/>
    </a:dk2>
    <a:lt2>
      <a:srgbClr val="FFFFFF"/>
    </a:lt2>
    <a:accent1>
      <a:srgbClr val="5A4B33"/>
    </a:accent1>
    <a:accent2>
      <a:srgbClr val="006600"/>
    </a:accent2>
    <a:accent3>
      <a:srgbClr val="BAA788"/>
    </a:accent3>
    <a:accent4>
      <a:srgbClr val="BCDEC2"/>
    </a:accent4>
    <a:accent5>
      <a:srgbClr val="CABFB8"/>
    </a:accent5>
    <a:accent6>
      <a:srgbClr val="E5E8D9"/>
    </a:accent6>
    <a:hlink>
      <a:srgbClr val="000000"/>
    </a:hlink>
    <a:folHlink>
      <a:srgbClr val="000000"/>
    </a:folHlink>
  </a:clrScheme>
  <a:fontScheme name="PMO - Ar">
    <a:majorFont>
      <a:latin typeface="Arial"/>
      <a:ea typeface="ＭＳ Ｐゴシック"/>
      <a:cs typeface="Arial"/>
    </a:majorFont>
    <a:minorFont>
      <a:latin typeface="Arial"/>
      <a:ea typeface="ＭＳ Ｐゴシック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MO">
    <a:dk1>
      <a:sysClr val="windowText" lastClr="000000"/>
    </a:dk1>
    <a:lt1>
      <a:sysClr val="window" lastClr="FFFFFF"/>
    </a:lt1>
    <a:dk2>
      <a:srgbClr val="FFFFFF"/>
    </a:dk2>
    <a:lt2>
      <a:srgbClr val="FFFFFF"/>
    </a:lt2>
    <a:accent1>
      <a:srgbClr val="5A4B33"/>
    </a:accent1>
    <a:accent2>
      <a:srgbClr val="006600"/>
    </a:accent2>
    <a:accent3>
      <a:srgbClr val="BAA788"/>
    </a:accent3>
    <a:accent4>
      <a:srgbClr val="BCDEC2"/>
    </a:accent4>
    <a:accent5>
      <a:srgbClr val="CABFB8"/>
    </a:accent5>
    <a:accent6>
      <a:srgbClr val="E5E8D9"/>
    </a:accent6>
    <a:hlink>
      <a:srgbClr val="000000"/>
    </a:hlink>
    <a:folHlink>
      <a:srgbClr val="000000"/>
    </a:folHlink>
  </a:clrScheme>
  <a:fontScheme name="PMO - Ar">
    <a:majorFont>
      <a:latin typeface="Arial"/>
      <a:ea typeface="ＭＳ Ｐゴシック"/>
      <a:cs typeface="Arial"/>
    </a:majorFont>
    <a:minorFont>
      <a:latin typeface="Arial"/>
      <a:ea typeface="ＭＳ Ｐゴシック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MO">
    <a:dk1>
      <a:sysClr val="windowText" lastClr="000000"/>
    </a:dk1>
    <a:lt1>
      <a:sysClr val="window" lastClr="FFFFFF"/>
    </a:lt1>
    <a:dk2>
      <a:srgbClr val="FFFFFF"/>
    </a:dk2>
    <a:lt2>
      <a:srgbClr val="FFFFFF"/>
    </a:lt2>
    <a:accent1>
      <a:srgbClr val="5A4B33"/>
    </a:accent1>
    <a:accent2>
      <a:srgbClr val="006600"/>
    </a:accent2>
    <a:accent3>
      <a:srgbClr val="BAA788"/>
    </a:accent3>
    <a:accent4>
      <a:srgbClr val="BCDEC2"/>
    </a:accent4>
    <a:accent5>
      <a:srgbClr val="CABFB8"/>
    </a:accent5>
    <a:accent6>
      <a:srgbClr val="E5E8D9"/>
    </a:accent6>
    <a:hlink>
      <a:srgbClr val="000000"/>
    </a:hlink>
    <a:folHlink>
      <a:srgbClr val="000000"/>
    </a:folHlink>
  </a:clrScheme>
  <a:fontScheme name="PMO - Ar">
    <a:majorFont>
      <a:latin typeface="Arial"/>
      <a:ea typeface="ＭＳ Ｐゴシック"/>
      <a:cs typeface="Arial"/>
    </a:majorFont>
    <a:minorFont>
      <a:latin typeface="Arial"/>
      <a:ea typeface="ＭＳ Ｐゴシック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MO">
    <a:dk1>
      <a:sysClr val="windowText" lastClr="000000"/>
    </a:dk1>
    <a:lt1>
      <a:sysClr val="window" lastClr="FFFFFF"/>
    </a:lt1>
    <a:dk2>
      <a:srgbClr val="FFFFFF"/>
    </a:dk2>
    <a:lt2>
      <a:srgbClr val="FFFFFF"/>
    </a:lt2>
    <a:accent1>
      <a:srgbClr val="5A4B33"/>
    </a:accent1>
    <a:accent2>
      <a:srgbClr val="006600"/>
    </a:accent2>
    <a:accent3>
      <a:srgbClr val="BAA788"/>
    </a:accent3>
    <a:accent4>
      <a:srgbClr val="BCDEC2"/>
    </a:accent4>
    <a:accent5>
      <a:srgbClr val="CABFB8"/>
    </a:accent5>
    <a:accent6>
      <a:srgbClr val="E5E8D9"/>
    </a:accent6>
    <a:hlink>
      <a:srgbClr val="000000"/>
    </a:hlink>
    <a:folHlink>
      <a:srgbClr val="000000"/>
    </a:folHlink>
  </a:clrScheme>
  <a:fontScheme name="PMO - Ar">
    <a:majorFont>
      <a:latin typeface="Arial"/>
      <a:ea typeface="ＭＳ Ｐゴシック"/>
      <a:cs typeface="Arial"/>
    </a:majorFont>
    <a:minorFont>
      <a:latin typeface="Arial"/>
      <a:ea typeface="ＭＳ Ｐゴシック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PMO">
    <a:dk1>
      <a:sysClr val="windowText" lastClr="000000"/>
    </a:dk1>
    <a:lt1>
      <a:sysClr val="window" lastClr="FFFFFF"/>
    </a:lt1>
    <a:dk2>
      <a:srgbClr val="FFFFFF"/>
    </a:dk2>
    <a:lt2>
      <a:srgbClr val="FFFFFF"/>
    </a:lt2>
    <a:accent1>
      <a:srgbClr val="5A4B33"/>
    </a:accent1>
    <a:accent2>
      <a:srgbClr val="006600"/>
    </a:accent2>
    <a:accent3>
      <a:srgbClr val="BAA788"/>
    </a:accent3>
    <a:accent4>
      <a:srgbClr val="BCDEC2"/>
    </a:accent4>
    <a:accent5>
      <a:srgbClr val="CABFB8"/>
    </a:accent5>
    <a:accent6>
      <a:srgbClr val="E5E8D9"/>
    </a:accent6>
    <a:hlink>
      <a:srgbClr val="000000"/>
    </a:hlink>
    <a:folHlink>
      <a:srgbClr val="000000"/>
    </a:folHlink>
  </a:clrScheme>
  <a:fontScheme name="PMO - Ar">
    <a:majorFont>
      <a:latin typeface="Arial"/>
      <a:ea typeface="ＭＳ Ｐゴシック"/>
      <a:cs typeface="Arial"/>
    </a:majorFont>
    <a:minorFont>
      <a:latin typeface="Arial"/>
      <a:ea typeface="ＭＳ Ｐゴシック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formation Model General Document" ma:contentTypeID="0x010100BC50BA863802824EB1417826EE61AC37009199EC0437D20244B3305CDD22EC959E" ma:contentTypeVersion="13" ma:contentTypeDescription="" ma:contentTypeScope="" ma:versionID="2acf887d5082f8714d8fd514941219b0">
  <xsd:schema xmlns:xsd="http://www.w3.org/2001/XMLSchema" xmlns:xs="http://www.w3.org/2001/XMLSchema" xmlns:p="http://schemas.microsoft.com/office/2006/metadata/properties" xmlns:ns2="fdfe26fa-b8a5-47ca-bb2b-380228a7a6bf" targetNamespace="http://schemas.microsoft.com/office/2006/metadata/properties" ma:root="true" ma:fieldsID="c95466304f3102ea314a3d38892cb86b" ns2:_="">
    <xsd:import namespace="fdfe26fa-b8a5-47ca-bb2b-380228a7a6b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ef2516221c03421887c3f0a9042473f7" minOccurs="0"/>
                <xsd:element ref="ns2:TaxCatchAll" minOccurs="0"/>
                <xsd:element ref="ns2:TaxCatchAllLabel" minOccurs="0"/>
                <xsd:element ref="ns2:ic5344c4bd06439fbe4147a3c321ce85" minOccurs="0"/>
                <xsd:element ref="ns2:pe536fa5113748618bd80cea9041487d" minOccurs="0"/>
                <xsd:element ref="ns2:p11793b39a95404ebfb09b4629a946b9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e26fa-b8a5-47ca-bb2b-380228a7a6b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ef2516221c03421887c3f0a9042473f7" ma:index="11" nillable="true" ma:taxonomy="true" ma:internalName="ef2516221c03421887c3f0a9042473f7" ma:taxonomyFieldName="Sector" ma:displayName="PMO Sector" ma:readOnly="false" ma:default="" ma:fieldId="{ef251622-1c03-4218-87c3-f0a9042473f7}" ma:taxonomyMulti="true" ma:sspId="e2bb9a8e-ba2d-4334-b629-e0c6304c052f" ma:termSetId="040144ab-5c66-402c-a457-b2893521c06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1d882574-4518-47b4-9060-99ffeb395438}" ma:internalName="TaxCatchAll" ma:showField="CatchAllData" ma:web="fdfe26fa-b8a5-47ca-bb2b-380228a7a6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1d882574-4518-47b4-9060-99ffeb395438}" ma:internalName="TaxCatchAllLabel" ma:readOnly="true" ma:showField="CatchAllDataLabel" ma:web="fdfe26fa-b8a5-47ca-bb2b-380228a7a6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c5344c4bd06439fbe4147a3c321ce85" ma:index="15" nillable="true" ma:taxonomy="true" ma:internalName="ic5344c4bd06439fbe4147a3c321ce85" ma:taxonomyFieldName="PMODepartment" ma:displayName="PMO Department" ma:readOnly="false" ma:default="" ma:fieldId="{2c5344c4-bd06-439f-be41-47a3c321ce85}" ma:taxonomyMulti="true" ma:sspId="e2bb9a8e-ba2d-4334-b629-e0c6304c052f" ma:termSetId="4196694f-a1c1-4447-ac56-fe95ea4c8a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536fa5113748618bd80cea9041487d" ma:index="17" nillable="true" ma:taxonomy="true" ma:internalName="pe536fa5113748618bd80cea9041487d" ma:taxonomyFieldName="Section" ma:displayName="PMO Section" ma:default="" ma:fieldId="{9e536fa5-1137-4861-8bd8-0cea9041487d}" ma:taxonomyMulti="true" ma:sspId="e2bb9a8e-ba2d-4334-b629-e0c6304c052f" ma:termSetId="673e92d8-58b8-479e-9ce1-e53367c711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11793b39a95404ebfb09b4629a946b9" ma:index="19" nillable="true" ma:taxonomy="true" ma:internalName="p11793b39a95404ebfb09b4629a946b9" ma:taxonomyFieldName="PMO_x0020_Year" ma:displayName="PMO Year" ma:default="" ma:fieldId="{911793b3-9a95-404e-bfb0-9b4629a946b9}" ma:sspId="e2bb9a8e-ba2d-4334-b629-e0c6304c052f" ma:termSetId="a97d024d-e910-4f21-b9a5-557a4f34e5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536fa5113748618bd80cea9041487d xmlns="fdfe26fa-b8a5-47ca-bb2b-380228a7a6bf">
      <Terms xmlns="http://schemas.microsoft.com/office/infopath/2007/PartnerControls"/>
    </pe536fa5113748618bd80cea9041487d>
    <p11793b39a95404ebfb09b4629a946b9 xmlns="fdfe26fa-b8a5-47ca-bb2b-380228a7a6bf">
      <Terms xmlns="http://schemas.microsoft.com/office/infopath/2007/PartnerControls"/>
    </p11793b39a95404ebfb09b4629a946b9>
    <ic5344c4bd06439fbe4147a3c321ce85 xmlns="fdfe26fa-b8a5-47ca-bb2b-380228a7a6bf">
      <Terms xmlns="http://schemas.microsoft.com/office/infopath/2007/PartnerControls"/>
    </ic5344c4bd06439fbe4147a3c321ce85>
    <ef2516221c03421887c3f0a9042473f7 xmlns="fdfe26fa-b8a5-47ca-bb2b-380228a7a6bf">
      <Terms xmlns="http://schemas.microsoft.com/office/infopath/2007/PartnerControls">
        <TermInfo xmlns="http://schemas.microsoft.com/office/infopath/2007/PartnerControls">
          <TermName xmlns="http://schemas.microsoft.com/office/infopath/2007/PartnerControls">مكتب المدير العام</TermName>
          <TermId xmlns="http://schemas.microsoft.com/office/infopath/2007/PartnerControls">f0f7f814-b463-40c4-b015-6298a9e6a546</TermId>
        </TermInfo>
      </Terms>
    </ef2516221c03421887c3f0a9042473f7>
    <TaxCatchAll xmlns="fdfe26fa-b8a5-47ca-bb2b-380228a7a6bf">
      <Value>36</Value>
    </TaxCatchAll>
    <_dlc_DocId xmlns="fdfe26fa-b8a5-47ca-bb2b-380228a7a6bf">PMODOCUMENT-294-3</_dlc_DocId>
    <_dlc_DocIdUrl xmlns="fdfe26fa-b8a5-47ca-bb2b-380228a7a6bf">
      <Url>http://almarsa/arabic/SharedDocuments/_layouts/DocIdRedir.aspx?ID=PMODOCUMENT-294-3</Url>
      <Description>PMODOCUMENT-294-3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A94596-0C57-4045-B4C2-47C3D74DB7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fe26fa-b8a5-47ca-bb2b-380228a7a6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12D05D-D3C6-440F-8F39-D2E08DAEA66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EE58479-D14A-4586-80BF-984B3EF8F792}">
  <ds:schemaRefs>
    <ds:schemaRef ds:uri="fdfe26fa-b8a5-47ca-bb2b-380228a7a6bf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4E70A7A0-09E0-4BA4-BFD4-1BF953550D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PMO - Ar</Template>
  <TotalTime>22734</TotalTime>
  <Words>959</Words>
  <Application>Microsoft Office PowerPoint</Application>
  <PresentationFormat>On-screen Show (4:3)</PresentationFormat>
  <Paragraphs>198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PMO - Ar</vt:lpstr>
      <vt:lpstr>دراسـة آراء موظفي الحكومة الاتحادية لعام 2013</vt:lpstr>
      <vt:lpstr>قائمة المحتويات:</vt:lpstr>
      <vt:lpstr>الملخص التنفيذي </vt:lpstr>
      <vt:lpstr>الملخص التنفيذي </vt:lpstr>
      <vt:lpstr>النتيجة الإجمالية لدراسة آراء الموظفين حسب الإمارات المختلفة</vt:lpstr>
      <vt:lpstr>النتيجة الإجمالية لدراسة آراء الموظفين حسب المعايير الرئيسية</vt:lpstr>
      <vt:lpstr>كيفية قياس الرضا</vt:lpstr>
      <vt:lpstr>قائمة المحتويات:</vt:lpstr>
      <vt:lpstr>مجال تنفيذ الدراسة</vt:lpstr>
      <vt:lpstr>عرض التفاصيل الديموغرافية للدراسة</vt:lpstr>
      <vt:lpstr>النتائج حسب مواقع العمل والفئات الوظيفية المختلفة</vt:lpstr>
      <vt:lpstr>نتائج العوامل الرئيسية حسب مواقع العمل والفئات الوظيفية المختلفة</vt:lpstr>
      <vt:lpstr>النتائج حسب التفاصيل الديموغرافية للدراسة</vt:lpstr>
      <vt:lpstr>نتائج العوامل الرئيسية حسب التفاصيل الديموغرافية للدراسة</vt:lpstr>
      <vt:lpstr>الملحقات: العينة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 Sarraj</dc:creator>
  <cp:lastModifiedBy>Ashraf S. Al Amaireh</cp:lastModifiedBy>
  <cp:revision>638</cp:revision>
  <cp:lastPrinted>2012-09-03T10:23:31Z</cp:lastPrinted>
  <dcterms:created xsi:type="dcterms:W3CDTF">2012-06-06T08:06:27Z</dcterms:created>
  <dcterms:modified xsi:type="dcterms:W3CDTF">2015-09-30T07:51:14Z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0x010100BC50BA863802824EB1417826EE61AC37009199EC0437D20244B3305CDD22EC959E</vt:lpwstr>
  </property>
  <property fmtid="{D5CDD505-2E9C-101B-9397-08002B2CF9AE}" pid="3" name="_dlc_DocIdItemGuid">
    <vt:lpwstr>ca331984-8db6-44d6-ae87-50375ee9f758</vt:lpwstr>
  </property>
  <property fmtid="{D5CDD505-2E9C-101B-9397-08002B2CF9AE}" pid="4" name="Section">
    <vt:lpwstr/>
  </property>
  <property fmtid="{D5CDD505-2E9C-101B-9397-08002B2CF9AE}" pid="5" name="Sector">
    <vt:lpwstr>36;#مكتب المدير العام|f0f7f814-b463-40c4-b015-6298a9e6a546</vt:lpwstr>
  </property>
  <property fmtid="{D5CDD505-2E9C-101B-9397-08002B2CF9AE}" pid="6" name="PMODepartment">
    <vt:lpwstr/>
  </property>
</Properties>
</file>