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notesSlides/notesSlide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652" r:id="rId6"/>
  </p:sldMasterIdLst>
  <p:notesMasterIdLst>
    <p:notesMasterId r:id="rId19"/>
  </p:notesMasterIdLst>
  <p:handoutMasterIdLst>
    <p:handoutMasterId r:id="rId20"/>
  </p:handoutMasterIdLst>
  <p:sldIdLst>
    <p:sldId id="256" r:id="rId7"/>
    <p:sldId id="333" r:id="rId8"/>
    <p:sldId id="259" r:id="rId9"/>
    <p:sldId id="292" r:id="rId10"/>
    <p:sldId id="336" r:id="rId11"/>
    <p:sldId id="337" r:id="rId12"/>
    <p:sldId id="338" r:id="rId13"/>
    <p:sldId id="284" r:id="rId14"/>
    <p:sldId id="339" r:id="rId15"/>
    <p:sldId id="341" r:id="rId16"/>
    <p:sldId id="332"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a A. Ibrahim" initials="AAI" lastIdx="3" clrIdx="0">
    <p:extLst>
      <p:ext uri="{19B8F6BF-5375-455C-9EA6-DF929625EA0E}">
        <p15:presenceInfo xmlns:p15="http://schemas.microsoft.com/office/powerpoint/2012/main" userId="S-1-5-21-2952978500-1401317594-660745576-77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8D01"/>
    <a:srgbClr val="7F7F7F"/>
    <a:srgbClr val="CA9E46"/>
    <a:srgbClr val="FFCC66"/>
    <a:srgbClr val="FFD96D"/>
    <a:srgbClr val="FED46C"/>
    <a:srgbClr val="4F81BD"/>
    <a:srgbClr val="0070C0"/>
    <a:srgbClr val="FFC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86" autoAdjust="0"/>
    <p:restoredTop sz="92280" autoAdjust="0"/>
  </p:normalViewPr>
  <p:slideViewPr>
    <p:cSldViewPr>
      <p:cViewPr varScale="1">
        <p:scale>
          <a:sx n="69" d="100"/>
          <a:sy n="69" d="100"/>
        </p:scale>
        <p:origin x="894"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4" d="100"/>
          <a:sy n="74" d="100"/>
        </p:scale>
        <p:origin x="-28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sara745\Desktop\survey\2018\&#1575;&#1604;&#1575;&#1587;&#1578;&#1576;&#1610;&#1575;&#1606;&#1575;&#1578;\&#1575;&#1604;&#1585;&#1576;&#1593;%20&#1575;&#1604;&#1585;&#1575;&#1576;&#1593;\done\&#1575;&#1604;&#1578;&#1591;&#1576;&#1610;&#1602;%20&#1575;&#1604;&#1584;&#1603;&#1610;\&#1575;&#1604;&#1578;&#1581;&#1604;&#1610;&#1604;\&#1578;&#1581;&#1604;&#1610;&#1604;%20&#1575;&#1587;&#1578;&#1576;&#1610;&#1575;&#1606;%20&#1575;&#1604;&#1585;&#1590;&#1575;%20&#1575;&#1604;&#1578;&#1591;&#1576;&#1610;&#1602;%20&#1575;&#1604;&#1584;&#1603;&#1610;2018.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sara745\Desktop\survey\2018\&#1575;&#1604;&#1575;&#1587;&#1578;&#1576;&#1610;&#1575;&#1606;&#1575;&#1578;\&#1575;&#1604;&#1585;&#1576;&#1593;%20&#1575;&#1604;&#1585;&#1575;&#1576;&#1593;\done\&#1575;&#1604;&#1578;&#1591;&#1576;&#1610;&#1602;%20&#1575;&#1604;&#1584;&#1603;&#1610;\&#1575;&#1604;&#1578;&#1581;&#1604;&#1610;&#1604;\&#1578;&#1581;&#1604;&#1610;&#1604;%20&#1575;&#1587;&#1578;&#1576;&#1610;&#1575;&#1606;%20&#1575;&#1604;&#1585;&#1590;&#1575;%20&#1575;&#1604;&#1578;&#1591;&#1576;&#1610;&#1602;%20&#1575;&#1604;&#1584;&#1603;&#1610;2018.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sara745\Desktop\survey\2018\&#1575;&#1604;&#1575;&#1587;&#1578;&#1576;&#1610;&#1575;&#1606;&#1575;&#1578;\&#1575;&#1604;&#1585;&#1576;&#1593;%20&#1575;&#1604;&#1585;&#1575;&#1576;&#1593;\done\&#1575;&#1604;&#1578;&#1591;&#1576;&#1610;&#1602;%20&#1575;&#1604;&#1584;&#1603;&#1610;\&#1575;&#1604;&#1578;&#1581;&#1604;&#1610;&#1604;\&#1578;&#1581;&#1604;&#1610;&#1604;%20&#1575;&#1587;&#1578;&#1576;&#1610;&#1575;&#1606;%20&#1575;&#1604;&#1585;&#1590;&#1575;%20&#1575;&#1604;&#1578;&#1591;&#1576;&#1610;&#1602;%20&#1575;&#1604;&#1584;&#1603;&#1610;2018.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sara745\Desktop\survey\2018\&#1575;&#1604;&#1575;&#1587;&#1578;&#1576;&#1610;&#1575;&#1606;&#1575;&#1578;\&#1575;&#1604;&#1585;&#1576;&#1593;%20&#1575;&#1604;&#1585;&#1575;&#1576;&#1593;\done\&#1578;&#1602;&#1575;&#1585;&#1610;&#1585;%20&#1575;&#1604;&#1575;&#1587;&#1578;&#1576;&#1610;&#1575;&#1606;&#1575;&#1578;\&#1575;&#1604;&#1578;&#1591;&#1576;&#1610;&#1602;%20&#1575;&#1604;&#1584;&#1603;&#1610;\&#1575;&#1604;&#1578;&#1581;&#1604;&#1610;&#1604;\&#1578;&#1581;&#1604;&#1610;&#1604;%20&#1575;&#1587;&#1578;&#1576;&#1610;&#1575;&#1606;%20&#1575;&#1604;&#1585;&#1590;&#1575;%20&#1575;&#1604;&#1578;&#1591;&#1576;&#1610;&#1602;%20&#1575;&#1604;&#1584;&#1603;&#1610;2018.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1" i="0" u="none" strike="noStrike" kern="1200" spc="0" baseline="0">
                <a:solidFill>
                  <a:sysClr val="windowText" lastClr="000000"/>
                </a:solidFill>
                <a:latin typeface="Sakkal Majalla" panose="02000000000000000000" pitchFamily="2" charset="-78"/>
                <a:ea typeface="+mn-ea"/>
                <a:cs typeface="Sakkal Majalla" panose="02000000000000000000" pitchFamily="2" charset="-78"/>
              </a:defRPr>
            </a:pPr>
            <a:r>
              <a:rPr lang="ar-AE" dirty="0"/>
              <a:t> الرضا العام عن التطبيق الذكي</a:t>
            </a:r>
            <a:endParaRPr lang="en-US" dirty="0"/>
          </a:p>
        </c:rich>
      </c:tx>
      <c:layout/>
      <c:overlay val="0"/>
      <c:spPr>
        <a:noFill/>
        <a:ln>
          <a:noFill/>
        </a:ln>
        <a:effectLst/>
      </c:spPr>
      <c:txPr>
        <a:bodyPr rot="0" spcFirstLastPara="1" vertOverflow="ellipsis" vert="horz" wrap="square" anchor="ctr" anchorCtr="1"/>
        <a:lstStyle/>
        <a:p>
          <a:pPr>
            <a:defRPr sz="2160" b="1" i="0" u="none" strike="noStrike" kern="1200" spc="0" baseline="0">
              <a:solidFill>
                <a:sysClr val="windowText" lastClr="000000"/>
              </a:solidFill>
              <a:latin typeface="Sakkal Majalla" panose="02000000000000000000" pitchFamily="2" charset="-78"/>
              <a:ea typeface="+mn-ea"/>
              <a:cs typeface="Sakkal Majalla" panose="02000000000000000000" pitchFamily="2" charset="-78"/>
            </a:defRPr>
          </a:pPr>
          <a:endParaRPr lang="en-US"/>
        </a:p>
      </c:txPr>
    </c:title>
    <c:autoTitleDeleted val="0"/>
    <c:plotArea>
      <c:layout>
        <c:manualLayout>
          <c:layoutTarget val="inner"/>
          <c:xMode val="edge"/>
          <c:yMode val="edge"/>
          <c:x val="2.5862740861816134E-2"/>
          <c:y val="0.21872928312052589"/>
          <c:w val="0.94827451827636777"/>
          <c:h val="0.65122004013514767"/>
        </c:manualLayout>
      </c:layout>
      <c:barChart>
        <c:barDir val="col"/>
        <c:grouping val="clustered"/>
        <c:varyColors val="0"/>
        <c:ser>
          <c:idx val="0"/>
          <c:order val="0"/>
          <c:tx>
            <c:strRef>
              <c:f>'الرضا عن التطبيق الذكي '!$B$5</c:f>
              <c:strCache>
                <c:ptCount val="1"/>
                <c:pt idx="0">
                  <c:v>المستهدف</c:v>
                </c:pt>
              </c:strCache>
            </c:strRef>
          </c:tx>
          <c:spPr>
            <a:solidFill>
              <a:sysClr val="window" lastClr="FFFFFF">
                <a:lumMod val="65000"/>
              </a:sys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'الرضا عن التطبيق الذكي '!$C$4:$E$4</c:f>
              <c:numCache>
                <c:formatCode>0</c:formatCode>
                <c:ptCount val="3"/>
                <c:pt idx="0">
                  <c:v>2015</c:v>
                </c:pt>
                <c:pt idx="1">
                  <c:v>2017</c:v>
                </c:pt>
                <c:pt idx="2">
                  <c:v>2018</c:v>
                </c:pt>
              </c:numCache>
            </c:numRef>
          </c:cat>
          <c:val>
            <c:numRef>
              <c:f>'الرضا عن التطبيق الذكي '!$C$5:$E$5</c:f>
              <c:numCache>
                <c:formatCode>0%</c:formatCode>
                <c:ptCount val="3"/>
                <c:pt idx="0">
                  <c:v>0.75</c:v>
                </c:pt>
                <c:pt idx="1">
                  <c:v>0.78</c:v>
                </c:pt>
                <c:pt idx="2">
                  <c:v>0.78</c:v>
                </c:pt>
              </c:numCache>
            </c:numRef>
          </c:val>
        </c:ser>
        <c:ser>
          <c:idx val="1"/>
          <c:order val="1"/>
          <c:tx>
            <c:strRef>
              <c:f>'الرضا عن التطبيق الذكي '!$B$6</c:f>
              <c:strCache>
                <c:ptCount val="1"/>
                <c:pt idx="0">
                  <c:v>المحقق</c:v>
                </c:pt>
              </c:strCache>
            </c:strRef>
          </c:tx>
          <c:spPr>
            <a:solidFill>
              <a:srgbClr val="FEB80A">
                <a:lumMod val="75000"/>
              </a:srgbClr>
            </a:solidFill>
            <a:ln>
              <a:noFill/>
            </a:ln>
            <a:effectLst/>
          </c:spPr>
          <c:invertIfNegative val="0"/>
          <c:dPt>
            <c:idx val="1"/>
            <c:invertIfNegative val="0"/>
            <c:bubble3D val="0"/>
            <c:spPr>
              <a:solidFill>
                <a:srgbClr val="FEB80A">
                  <a:lumMod val="75000"/>
                </a:srgbClr>
              </a:solidFill>
              <a:ln>
                <a:noFill/>
              </a:ln>
              <a:effectLst/>
            </c:spPr>
          </c:dPt>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'الرضا عن التطبيق الذكي '!$C$4:$E$4</c:f>
              <c:numCache>
                <c:formatCode>0</c:formatCode>
                <c:ptCount val="3"/>
                <c:pt idx="0">
                  <c:v>2015</c:v>
                </c:pt>
                <c:pt idx="1">
                  <c:v>2017</c:v>
                </c:pt>
                <c:pt idx="2">
                  <c:v>2018</c:v>
                </c:pt>
              </c:numCache>
            </c:numRef>
          </c:cat>
          <c:val>
            <c:numRef>
              <c:f>'الرضا عن التطبيق الذكي '!$C$6:$E$6</c:f>
              <c:numCache>
                <c:formatCode>0%</c:formatCode>
                <c:ptCount val="3"/>
                <c:pt idx="0">
                  <c:v>0.75</c:v>
                </c:pt>
                <c:pt idx="1">
                  <c:v>0.77</c:v>
                </c:pt>
                <c:pt idx="2">
                  <c:v>0.8</c:v>
                </c:pt>
              </c:numCache>
            </c:numRef>
          </c:val>
        </c:ser>
        <c:dLbls>
          <c:showLegendKey val="0"/>
          <c:showVal val="0"/>
          <c:showCatName val="0"/>
          <c:showSerName val="0"/>
          <c:showPercent val="0"/>
          <c:showBubbleSize val="0"/>
        </c:dLbls>
        <c:gapWidth val="45"/>
        <c:overlap val="-27"/>
        <c:axId val="-1595508800"/>
        <c:axId val="-1595508256"/>
      </c:barChart>
      <c:catAx>
        <c:axId val="-1595508800"/>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Sakkal Majalla" panose="02000000000000000000" pitchFamily="2" charset="-78"/>
                <a:ea typeface="+mn-ea"/>
                <a:cs typeface="Sakkal Majalla" panose="02000000000000000000" pitchFamily="2" charset="-78"/>
              </a:defRPr>
            </a:pPr>
            <a:endParaRPr lang="en-US"/>
          </a:p>
        </c:txPr>
        <c:crossAx val="-1595508256"/>
        <c:crosses val="autoZero"/>
        <c:auto val="1"/>
        <c:lblAlgn val="ctr"/>
        <c:lblOffset val="100"/>
        <c:noMultiLvlLbl val="0"/>
      </c:catAx>
      <c:valAx>
        <c:axId val="-1595508256"/>
        <c:scaling>
          <c:orientation val="minMax"/>
        </c:scaling>
        <c:delete val="1"/>
        <c:axPos val="l"/>
        <c:numFmt formatCode="0%" sourceLinked="1"/>
        <c:majorTickMark val="none"/>
        <c:minorTickMark val="none"/>
        <c:tickLblPos val="nextTo"/>
        <c:crossAx val="-159550880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Sakkal Majalla" panose="02000000000000000000" pitchFamily="2" charset="-78"/>
              <a:ea typeface="+mn-ea"/>
              <a:cs typeface="Sakkal Majalla" panose="02000000000000000000" pitchFamily="2" charset="-78"/>
            </a:defRPr>
          </a:pPr>
          <a:endParaRPr lang="en-US"/>
        </a:p>
      </c:txPr>
    </c:legend>
    <c:plotVisOnly val="1"/>
    <c:dispBlanksAs val="gap"/>
    <c:showDLblsOverMax val="0"/>
  </c:chart>
  <c:spPr>
    <a:noFill/>
    <a:ln>
      <a:solidFill>
        <a:sysClr val="window" lastClr="FFFFFF">
          <a:lumMod val="85000"/>
        </a:sysClr>
      </a:solidFill>
    </a:ln>
    <a:effectLst/>
  </c:spPr>
  <c:txPr>
    <a:bodyPr/>
    <a:lstStyle/>
    <a:p>
      <a:pPr>
        <a:defRPr sz="1800" b="1">
          <a:solidFill>
            <a:sysClr val="windowText" lastClr="000000"/>
          </a:solidFill>
          <a:latin typeface="Sakkal Majalla" panose="02000000000000000000" pitchFamily="2" charset="-78"/>
          <a:cs typeface="Sakkal Majalla" panose="02000000000000000000" pitchFamily="2" charset="-78"/>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ysClr val="windowText" lastClr="000000"/>
                </a:solidFill>
                <a:latin typeface="Sakkal Majalla" panose="02000000000000000000" pitchFamily="2" charset="-78"/>
                <a:ea typeface="+mn-ea"/>
                <a:cs typeface="Sakkal Majalla" panose="02000000000000000000" pitchFamily="2" charset="-78"/>
              </a:defRPr>
            </a:pPr>
            <a:r>
              <a:rPr lang="ar-AE" sz="2000"/>
              <a:t>فئة المتعامل</a:t>
            </a:r>
            <a:endParaRPr lang="en-US" sz="2000"/>
          </a:p>
        </c:rich>
      </c:tx>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Sakkal Majalla" panose="02000000000000000000" pitchFamily="2" charset="-78"/>
              <a:ea typeface="+mn-ea"/>
              <a:cs typeface="Sakkal Majalla" panose="02000000000000000000" pitchFamily="2" charset="-78"/>
            </a:defRPr>
          </a:pPr>
          <a:endParaRPr lang="en-US"/>
        </a:p>
      </c:txPr>
    </c:title>
    <c:autoTitleDeleted val="0"/>
    <c:plotArea>
      <c:layout/>
      <c:doughnutChart>
        <c:varyColors val="1"/>
        <c:ser>
          <c:idx val="0"/>
          <c:order val="0"/>
          <c:dPt>
            <c:idx val="0"/>
            <c:bubble3D val="0"/>
            <c:spPr>
              <a:solidFill>
                <a:sysClr val="window" lastClr="FFFFFF">
                  <a:lumMod val="65000"/>
                </a:sysClr>
              </a:solidFill>
              <a:ln w="19050">
                <a:solidFill>
                  <a:schemeClr val="lt1"/>
                </a:solidFill>
              </a:ln>
              <a:effectLst/>
            </c:spPr>
          </c:dPt>
          <c:dPt>
            <c:idx val="1"/>
            <c:bubble3D val="0"/>
            <c:spPr>
              <a:solidFill>
                <a:srgbClr val="C58D01"/>
              </a:solidFill>
              <a:ln w="19050">
                <a:solidFill>
                  <a:schemeClr val="lt1"/>
                </a:solidFill>
              </a:ln>
              <a:effectLst/>
            </c:spPr>
          </c:dPt>
          <c:dPt>
            <c:idx val="2"/>
            <c:bubble3D val="0"/>
            <c:spPr>
              <a:solidFill>
                <a:srgbClr val="FFCC66"/>
              </a:solidFill>
              <a:ln w="19050">
                <a:solidFill>
                  <a:schemeClr val="lt1"/>
                </a:solidFill>
              </a:ln>
              <a:effectLst/>
            </c:spPr>
          </c:dPt>
          <c:dPt>
            <c:idx val="3"/>
            <c:bubble3D val="0"/>
            <c:spPr>
              <a:solidFill>
                <a:schemeClr val="accent4"/>
              </a:solidFill>
              <a:ln w="19050">
                <a:solidFill>
                  <a:schemeClr val="lt1"/>
                </a:solidFill>
              </a:ln>
              <a:effectLst/>
            </c:spPr>
          </c:dPt>
          <c:dLbls>
            <c:dLbl>
              <c:idx val="0"/>
              <c:layout>
                <c:manualLayout>
                  <c:x val="-4.9020572796047556E-3"/>
                  <c:y val="2.6455026455026454E-2"/>
                </c:manualLayout>
              </c:layout>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1"/>
              <c:showBubbleSize val="0"/>
              <c:separator>
</c:separator>
              <c:extLst>
                <c:ext xmlns:c15="http://schemas.microsoft.com/office/drawing/2012/chart" uri="{CE6537A1-D6FC-4f65-9D91-7224C49458BB}">
                  <c15:layout>
                    <c:manualLayout>
                      <c:w val="0.14791338582677163"/>
                      <c:h val="0.15253676623755363"/>
                    </c:manualLayout>
                  </c15:layout>
                </c:ext>
              </c:extLst>
            </c:dLbl>
            <c:dLbl>
              <c:idx val="1"/>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1"/>
              <c:showBubbleSize val="0"/>
              <c:extLst>
                <c:ext xmlns:c15="http://schemas.microsoft.com/office/drawing/2012/chart" uri="{CE6537A1-D6FC-4f65-9D91-7224C49458BB}"/>
              </c:extLst>
            </c:dLbl>
            <c:dLbl>
              <c:idx val="2"/>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1"/>
            <c:showBubbleSize val="0"/>
            <c:separator>
</c:separator>
            <c:showLeaderLines val="0"/>
            <c:extLst>
              <c:ext xmlns:c15="http://schemas.microsoft.com/office/drawing/2012/chart" uri="{CE6537A1-D6FC-4f65-9D91-7224C49458BB}"/>
            </c:extLst>
          </c:dLbls>
          <c:cat>
            <c:strRef>
              <c:f>'المعلومات الديموغرافية '!$B$6:$B$9</c:f>
              <c:strCache>
                <c:ptCount val="4"/>
                <c:pt idx="0">
                  <c:v>جهة حكومية اتحادية "هيئة"</c:v>
                </c:pt>
                <c:pt idx="1">
                  <c:v>جهة حكومية اتحادية "وزارة"</c:v>
                </c:pt>
                <c:pt idx="2">
                  <c:v>مزود خدمات</c:v>
                </c:pt>
                <c:pt idx="3">
                  <c:v>مؤسسة</c:v>
                </c:pt>
              </c:strCache>
            </c:strRef>
          </c:cat>
          <c:val>
            <c:numRef>
              <c:f>'المعلومات الديموغرافية '!$C$6:$C$9</c:f>
              <c:numCache>
                <c:formatCode>General</c:formatCode>
                <c:ptCount val="4"/>
                <c:pt idx="0">
                  <c:v>175</c:v>
                </c:pt>
                <c:pt idx="1">
                  <c:v>381</c:v>
                </c:pt>
                <c:pt idx="2">
                  <c:v>4</c:v>
                </c:pt>
              </c:numCache>
            </c:numRef>
          </c:val>
        </c:ser>
        <c:dLbls>
          <c:showLegendKey val="0"/>
          <c:showVal val="0"/>
          <c:showCatName val="0"/>
          <c:showSerName val="0"/>
          <c:showPercent val="1"/>
          <c:showBubbleSize val="0"/>
          <c:showLeaderLines val="0"/>
        </c:dLbls>
        <c:firstSliceAng val="70"/>
        <c:holeSize val="50"/>
      </c:doughnutChart>
      <c:spPr>
        <a:noFill/>
        <a:ln>
          <a:noFill/>
        </a:ln>
        <a:effectLst/>
      </c:spPr>
    </c:plotArea>
    <c:legend>
      <c:legendPos val="r"/>
      <c:legendEntry>
        <c:idx val="3"/>
        <c:delete val="1"/>
      </c:legendEntry>
      <c:overlay val="0"/>
      <c:spPr>
        <a:noFill/>
        <a:ln>
          <a:noFill/>
        </a:ln>
        <a:effectLst/>
      </c:spPr>
      <c:txPr>
        <a:bodyPr rot="0" spcFirstLastPara="1" vertOverflow="ellipsis" vert="horz" wrap="square" anchor="ctr" anchorCtr="1"/>
        <a:lstStyle/>
        <a:p>
          <a:pPr rtl="1">
            <a:defRPr sz="1600" b="1" i="0" u="none" strike="noStrike" kern="1200" baseline="0">
              <a:solidFill>
                <a:sysClr val="windowText" lastClr="000000"/>
              </a:solidFill>
              <a:latin typeface="Sakkal Majalla" panose="02000000000000000000" pitchFamily="2" charset="-78"/>
              <a:ea typeface="+mn-ea"/>
              <a:cs typeface="Sakkal Majalla" panose="02000000000000000000" pitchFamily="2" charset="-78"/>
            </a:defRPr>
          </a:pPr>
          <a:endParaRPr lang="en-US"/>
        </a:p>
      </c:txPr>
    </c:legend>
    <c:plotVisOnly val="1"/>
    <c:dispBlanksAs val="gap"/>
    <c:showDLblsOverMax val="0"/>
  </c:chart>
  <c:spPr>
    <a:noFill/>
    <a:ln>
      <a:solidFill>
        <a:sysClr val="window" lastClr="FFFFFF">
          <a:lumMod val="85000"/>
        </a:sysClr>
      </a:solidFill>
    </a:ln>
    <a:effectLst/>
  </c:spPr>
  <c:txPr>
    <a:bodyPr/>
    <a:lstStyle/>
    <a:p>
      <a:pPr>
        <a:defRPr sz="1600" b="1">
          <a:solidFill>
            <a:sysClr val="windowText" lastClr="000000"/>
          </a:solidFill>
          <a:latin typeface="Sakkal Majalla" panose="02000000000000000000" pitchFamily="2" charset="-78"/>
          <a:cs typeface="Sakkal Majalla" panose="02000000000000000000" pitchFamily="2" charset="-78"/>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r>
              <a:rPr lang="ar-AE" sz="2000"/>
              <a:t>مكان العمل</a:t>
            </a:r>
            <a:endParaRPr lang="en-US" sz="2000"/>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endParaRPr lang="en-US"/>
        </a:p>
      </c:txPr>
    </c:title>
    <c:autoTitleDeleted val="0"/>
    <c:plotArea>
      <c:layout/>
      <c:doughnutChart>
        <c:varyColors val="1"/>
        <c:ser>
          <c:idx val="0"/>
          <c:order val="0"/>
          <c:dPt>
            <c:idx val="0"/>
            <c:bubble3D val="0"/>
            <c:spPr>
              <a:solidFill>
                <a:sysClr val="window" lastClr="FFFFFF">
                  <a:lumMod val="65000"/>
                </a:sysClr>
              </a:solidFill>
              <a:ln w="19050">
                <a:solidFill>
                  <a:schemeClr val="lt1"/>
                </a:solidFill>
              </a:ln>
              <a:effectLst/>
            </c:spPr>
          </c:dPt>
          <c:dPt>
            <c:idx val="1"/>
            <c:bubble3D val="0"/>
            <c:spPr>
              <a:solidFill>
                <a:srgbClr val="C58D01"/>
              </a:solidFill>
              <a:ln w="19050">
                <a:solidFill>
                  <a:schemeClr val="lt1"/>
                </a:solidFill>
              </a:ln>
              <a:effectLst/>
            </c:spPr>
          </c:dPt>
          <c:dPt>
            <c:idx val="2"/>
            <c:bubble3D val="0"/>
            <c:spPr>
              <a:solidFill>
                <a:srgbClr val="FFCC66"/>
              </a:solidFill>
              <a:ln w="19050">
                <a:solidFill>
                  <a:schemeClr val="lt1"/>
                </a:solidFill>
              </a:ln>
              <a:effectLst/>
            </c:spPr>
          </c:dPt>
          <c:dPt>
            <c:idx val="3"/>
            <c:bubble3D val="0"/>
            <c:spPr>
              <a:solidFill>
                <a:srgbClr val="7F7F7F"/>
              </a:solidFill>
              <a:ln w="19050">
                <a:solidFill>
                  <a:schemeClr val="lt1"/>
                </a:solidFill>
              </a:ln>
              <a:effectLst/>
            </c:spPr>
          </c:dPt>
          <c:dPt>
            <c:idx val="4"/>
            <c:bubble3D val="0"/>
            <c:spPr>
              <a:solidFill>
                <a:srgbClr val="CA9E46"/>
              </a:solidFill>
              <a:ln w="19050">
                <a:solidFill>
                  <a:schemeClr val="lt1"/>
                </a:solidFill>
              </a:ln>
              <a:effectLst/>
            </c:spPr>
          </c:dPt>
          <c:dPt>
            <c:idx val="5"/>
            <c:bubble3D val="0"/>
            <c:spPr>
              <a:solidFill>
                <a:srgbClr val="EEECE1">
                  <a:lumMod val="50000"/>
                </a:srgbClr>
              </a:solidFill>
              <a:ln w="19050">
                <a:solidFill>
                  <a:schemeClr val="lt1"/>
                </a:solidFill>
              </a:ln>
              <a:effectLst/>
            </c:spPr>
          </c:dPt>
          <c:dPt>
            <c:idx val="6"/>
            <c:bubble3D val="0"/>
            <c:spPr>
              <a:solidFill>
                <a:sysClr val="window" lastClr="FFFFFF">
                  <a:lumMod val="85000"/>
                </a:sysClr>
              </a:solidFill>
              <a:ln w="19050">
                <a:solidFill>
                  <a:schemeClr val="lt1"/>
                </a:solidFill>
              </a:ln>
              <a:effectLst/>
            </c:spPr>
          </c:dPt>
          <c:dLbls>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1"/>
            <c:showBubbleSize val="0"/>
            <c:separator>
</c:separator>
            <c:showLeaderLines val="0"/>
            <c:extLst>
              <c:ext xmlns:c15="http://schemas.microsoft.com/office/drawing/2012/chart" uri="{CE6537A1-D6FC-4f65-9D91-7224C49458BB}"/>
            </c:extLst>
          </c:dLbls>
          <c:cat>
            <c:strRef>
              <c:f>'المعلومات الديموغرافية '!$B$13:$B$19</c:f>
              <c:strCache>
                <c:ptCount val="7"/>
                <c:pt idx="0">
                  <c:v>أبوظبي</c:v>
                </c:pt>
                <c:pt idx="1">
                  <c:v>دبي</c:v>
                </c:pt>
                <c:pt idx="2">
                  <c:v>الشارقة</c:v>
                </c:pt>
                <c:pt idx="3">
                  <c:v>الفجيرة</c:v>
                </c:pt>
                <c:pt idx="4">
                  <c:v>أم القيوين</c:v>
                </c:pt>
                <c:pt idx="5">
                  <c:v>رأس الخيمة </c:v>
                </c:pt>
                <c:pt idx="6">
                  <c:v>عجمان</c:v>
                </c:pt>
              </c:strCache>
            </c:strRef>
          </c:cat>
          <c:val>
            <c:numRef>
              <c:f>'المعلومات الديموغرافية '!$C$13:$C$19</c:f>
              <c:numCache>
                <c:formatCode>General</c:formatCode>
                <c:ptCount val="7"/>
                <c:pt idx="0">
                  <c:v>113</c:v>
                </c:pt>
                <c:pt idx="1">
                  <c:v>124</c:v>
                </c:pt>
                <c:pt idx="2">
                  <c:v>108</c:v>
                </c:pt>
                <c:pt idx="3">
                  <c:v>38</c:v>
                </c:pt>
                <c:pt idx="4">
                  <c:v>86</c:v>
                </c:pt>
                <c:pt idx="5">
                  <c:v>65</c:v>
                </c:pt>
                <c:pt idx="6">
                  <c:v>26</c:v>
                </c:pt>
              </c:numCache>
            </c:numRef>
          </c:val>
        </c:ser>
        <c:dLbls>
          <c:showLegendKey val="0"/>
          <c:showVal val="0"/>
          <c:showCatName val="0"/>
          <c:showSerName val="0"/>
          <c:showPercent val="1"/>
          <c:showBubbleSize val="0"/>
          <c:showLeaderLines val="0"/>
        </c:dLbls>
        <c:firstSliceAng val="0"/>
        <c:holeSize val="50"/>
      </c:doughnutChart>
      <c:spPr>
        <a:noFill/>
        <a:ln>
          <a:noFill/>
        </a:ln>
        <a:effectLst/>
      </c:spPr>
    </c:plotArea>
    <c:legend>
      <c:legendPos val="r"/>
      <c:overlay val="0"/>
      <c:spPr>
        <a:noFill/>
        <a:ln>
          <a:noFill/>
        </a:ln>
        <a:effectLst/>
      </c:spPr>
      <c:txPr>
        <a:bodyPr rot="0" spcFirstLastPara="1" vertOverflow="ellipsis" vert="horz" wrap="square" anchor="ctr" anchorCtr="1"/>
        <a:lstStyle/>
        <a:p>
          <a:pPr rtl="1">
            <a:defRPr sz="16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legend>
    <c:plotVisOnly val="1"/>
    <c:dispBlanksAs val="gap"/>
    <c:showDLblsOverMax val="0"/>
  </c:chart>
  <c:spPr>
    <a:noFill/>
    <a:ln>
      <a:solidFill>
        <a:sysClr val="window" lastClr="FFFFFF">
          <a:lumMod val="85000"/>
        </a:sysClr>
      </a:solidFill>
    </a:ln>
    <a:effectLst/>
  </c:spPr>
  <c:txPr>
    <a:bodyPr/>
    <a:lstStyle/>
    <a:p>
      <a:pPr rtl="1">
        <a:defRPr sz="1600" b="1">
          <a:solidFill>
            <a:schemeClr val="tx1"/>
          </a:solidFill>
          <a:latin typeface="Sakkal Majalla" panose="02000000000000000000" pitchFamily="2" charset="-78"/>
          <a:cs typeface="Sakkal Majalla" panose="02000000000000000000" pitchFamily="2" charset="-78"/>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ysClr val="windowText" lastClr="000000"/>
                </a:solidFill>
                <a:latin typeface="Sakkal Majalla" panose="02000000000000000000" pitchFamily="2" charset="-78"/>
                <a:ea typeface="+mn-ea"/>
                <a:cs typeface="Sakkal Majalla" panose="02000000000000000000" pitchFamily="2" charset="-78"/>
              </a:defRPr>
            </a:pPr>
            <a:r>
              <a:rPr lang="ar-AE" sz="2000"/>
              <a:t>هل قمت بتحميل التطبيق الذكي للهيئة الاتحادية للموارد البشرية</a:t>
            </a:r>
            <a:endParaRPr lang="en-US" sz="2000"/>
          </a:p>
        </c:rich>
      </c:tx>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Sakkal Majalla" panose="02000000000000000000" pitchFamily="2" charset="-78"/>
              <a:ea typeface="+mn-ea"/>
              <a:cs typeface="Sakkal Majalla" panose="02000000000000000000" pitchFamily="2" charset="-78"/>
            </a:defRPr>
          </a:pPr>
          <a:endParaRPr lang="en-US"/>
        </a:p>
      </c:txPr>
    </c:title>
    <c:autoTitleDeleted val="0"/>
    <c:plotArea>
      <c:layout/>
      <c:doughnutChart>
        <c:varyColors val="1"/>
        <c:ser>
          <c:idx val="0"/>
          <c:order val="0"/>
          <c:dPt>
            <c:idx val="0"/>
            <c:bubble3D val="0"/>
            <c:spPr>
              <a:solidFill>
                <a:srgbClr val="C58D01"/>
              </a:solidFill>
              <a:ln w="19050">
                <a:solidFill>
                  <a:schemeClr val="lt1"/>
                </a:solidFill>
              </a:ln>
              <a:effectLst/>
            </c:spPr>
          </c:dPt>
          <c:dPt>
            <c:idx val="1"/>
            <c:bubble3D val="0"/>
            <c:spPr>
              <a:solidFill>
                <a:sysClr val="window" lastClr="FFFFFF">
                  <a:lumMod val="65000"/>
                </a:sysClr>
              </a:solidFill>
              <a:ln w="19050">
                <a:solidFill>
                  <a:schemeClr val="lt1"/>
                </a:solidFill>
              </a:ln>
              <a:effectLst/>
            </c:spPr>
          </c:dPt>
          <c:dLbls>
            <c:dLbl>
              <c:idx val="0"/>
              <c:layout>
                <c:manualLayout>
                  <c:x val="0.1215068168562263"/>
                  <c:y val="-3.3869318966708112E-2"/>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1"/>
              <c:layout>
                <c:manualLayout>
                  <c:x val="-0.10484015018955961"/>
                  <c:y val="-1.7543859649122754E-2"/>
                </c:manualLayout>
              </c:layout>
              <c:showLegendKey val="0"/>
              <c:showVal val="1"/>
              <c:showCatName val="1"/>
              <c:showSerName val="0"/>
              <c:showPercent val="1"/>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Sakkal Majalla" panose="02000000000000000000" pitchFamily="2" charset="-78"/>
                    <a:ea typeface="+mn-ea"/>
                    <a:cs typeface="Sakkal Majalla" panose="02000000000000000000" pitchFamily="2" charset="-78"/>
                  </a:defRPr>
                </a:pPr>
                <a:endParaRPr lang="en-US"/>
              </a:p>
            </c:txPr>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'المعلومات الديموغرافية '!$B$38:$B$39</c:f>
              <c:strCache>
                <c:ptCount val="2"/>
                <c:pt idx="0">
                  <c:v>نعم</c:v>
                </c:pt>
                <c:pt idx="1">
                  <c:v>لا </c:v>
                </c:pt>
              </c:strCache>
            </c:strRef>
          </c:cat>
          <c:val>
            <c:numRef>
              <c:f>'المعلومات الديموغرافية '!$C$38:$C$39</c:f>
              <c:numCache>
                <c:formatCode>General</c:formatCode>
                <c:ptCount val="2"/>
                <c:pt idx="0">
                  <c:v>287</c:v>
                </c:pt>
                <c:pt idx="1">
                  <c:v>273</c:v>
                </c:pt>
              </c:numCache>
            </c:numRef>
          </c:val>
        </c:ser>
        <c:dLbls>
          <c:showLegendKey val="0"/>
          <c:showVal val="0"/>
          <c:showCatName val="0"/>
          <c:showSerName val="0"/>
          <c:showPercent val="0"/>
          <c:showBubbleSize val="0"/>
          <c:showLeaderLines val="0"/>
        </c:dLbls>
        <c:firstSliceAng val="360"/>
        <c:holeSize val="50"/>
      </c:doughnutChart>
      <c:spPr>
        <a:noFill/>
        <a:ln>
          <a:noFill/>
        </a:ln>
        <a:effectLst/>
      </c:spPr>
    </c:plotArea>
    <c:plotVisOnly val="1"/>
    <c:dispBlanksAs val="gap"/>
    <c:showDLblsOverMax val="0"/>
  </c:chart>
  <c:spPr>
    <a:noFill/>
    <a:ln>
      <a:solidFill>
        <a:sysClr val="window" lastClr="FFFFFF">
          <a:lumMod val="85000"/>
        </a:sysClr>
      </a:solidFill>
    </a:ln>
    <a:effectLst/>
  </c:spPr>
  <c:txPr>
    <a:bodyPr/>
    <a:lstStyle/>
    <a:p>
      <a:pPr>
        <a:defRPr sz="1600" b="1">
          <a:solidFill>
            <a:sysClr val="windowText" lastClr="000000"/>
          </a:solidFill>
          <a:latin typeface="Sakkal Majalla" panose="02000000000000000000" pitchFamily="2" charset="-78"/>
          <a:cs typeface="Sakkal Majalla" panose="02000000000000000000" pitchFamily="2" charset="-78"/>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ysClr val="windowText" lastClr="000000"/>
                </a:solidFill>
                <a:latin typeface="Sakkal Majalla" panose="02000000000000000000" pitchFamily="2" charset="-78"/>
                <a:ea typeface="+mn-ea"/>
                <a:cs typeface="Sakkal Majalla" panose="02000000000000000000" pitchFamily="2" charset="-78"/>
              </a:defRPr>
            </a:pPr>
            <a:r>
              <a:rPr lang="ar-AE" sz="2000"/>
              <a:t>ما نوع الهاتف / الجهاز الذكي المستخدم من قبلك</a:t>
            </a:r>
            <a:endParaRPr lang="en-US" sz="2000"/>
          </a:p>
        </c:rich>
      </c:tx>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Sakkal Majalla" panose="02000000000000000000" pitchFamily="2" charset="-78"/>
              <a:ea typeface="+mn-ea"/>
              <a:cs typeface="Sakkal Majalla" panose="02000000000000000000" pitchFamily="2" charset="-78"/>
            </a:defRPr>
          </a:pPr>
          <a:endParaRPr lang="en-US"/>
        </a:p>
      </c:txPr>
    </c:title>
    <c:autoTitleDeleted val="0"/>
    <c:plotArea>
      <c:layout/>
      <c:barChart>
        <c:barDir val="bar"/>
        <c:grouping val="clustered"/>
        <c:varyColors val="0"/>
        <c:ser>
          <c:idx val="0"/>
          <c:order val="0"/>
          <c:spPr>
            <a:solidFill>
              <a:srgbClr val="C58D0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'المعلومات الديموغرافية '!$B$29:$B$34</c:f>
              <c:strCache>
                <c:ptCount val="6"/>
                <c:pt idx="0">
                  <c:v>الايفون</c:v>
                </c:pt>
                <c:pt idx="1">
                  <c:v>سامسونج</c:v>
                </c:pt>
                <c:pt idx="2">
                  <c:v>هواوي</c:v>
                </c:pt>
                <c:pt idx="3">
                  <c:v>الايباد</c:v>
                </c:pt>
                <c:pt idx="4">
                  <c:v>الكمبيوتر</c:v>
                </c:pt>
                <c:pt idx="5">
                  <c:v>أخرى</c:v>
                </c:pt>
              </c:strCache>
            </c:strRef>
          </c:cat>
          <c:val>
            <c:numRef>
              <c:f>'المعلومات الديموغرافية '!$C$29:$C$34</c:f>
              <c:numCache>
                <c:formatCode>General</c:formatCode>
                <c:ptCount val="6"/>
                <c:pt idx="0">
                  <c:v>321</c:v>
                </c:pt>
                <c:pt idx="1">
                  <c:v>184</c:v>
                </c:pt>
                <c:pt idx="2">
                  <c:v>16</c:v>
                </c:pt>
                <c:pt idx="3">
                  <c:v>18</c:v>
                </c:pt>
                <c:pt idx="4">
                  <c:v>7</c:v>
                </c:pt>
                <c:pt idx="5">
                  <c:v>14</c:v>
                </c:pt>
              </c:numCache>
            </c:numRef>
          </c:val>
        </c:ser>
        <c:dLbls>
          <c:showLegendKey val="0"/>
          <c:showVal val="0"/>
          <c:showCatName val="0"/>
          <c:showSerName val="0"/>
          <c:showPercent val="0"/>
          <c:showBubbleSize val="0"/>
        </c:dLbls>
        <c:gapWidth val="66"/>
        <c:axId val="-1584220160"/>
        <c:axId val="-1584213088"/>
      </c:barChart>
      <c:catAx>
        <c:axId val="-1584220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Sakkal Majalla" panose="02000000000000000000" pitchFamily="2" charset="-78"/>
                <a:ea typeface="+mn-ea"/>
                <a:cs typeface="Sakkal Majalla" panose="02000000000000000000" pitchFamily="2" charset="-78"/>
              </a:defRPr>
            </a:pPr>
            <a:endParaRPr lang="en-US"/>
          </a:p>
        </c:txPr>
        <c:crossAx val="-1584213088"/>
        <c:crosses val="autoZero"/>
        <c:auto val="1"/>
        <c:lblAlgn val="ctr"/>
        <c:lblOffset val="100"/>
        <c:noMultiLvlLbl val="0"/>
      </c:catAx>
      <c:valAx>
        <c:axId val="-158421308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Sakkal Majalla" panose="02000000000000000000" pitchFamily="2" charset="-78"/>
                <a:ea typeface="+mn-ea"/>
                <a:cs typeface="Sakkal Majalla" panose="02000000000000000000" pitchFamily="2" charset="-78"/>
              </a:defRPr>
            </a:pPr>
            <a:endParaRPr lang="en-US"/>
          </a:p>
        </c:txPr>
        <c:crossAx val="-1584220160"/>
        <c:crosses val="autoZero"/>
        <c:crossBetween val="between"/>
      </c:valAx>
      <c:spPr>
        <a:noFill/>
        <a:ln>
          <a:noFill/>
        </a:ln>
        <a:effectLst/>
      </c:spPr>
    </c:plotArea>
    <c:plotVisOnly val="1"/>
    <c:dispBlanksAs val="gap"/>
    <c:showDLblsOverMax val="0"/>
  </c:chart>
  <c:spPr>
    <a:noFill/>
    <a:ln>
      <a:solidFill>
        <a:schemeClr val="bg1">
          <a:lumMod val="85000"/>
        </a:schemeClr>
      </a:solidFill>
    </a:ln>
    <a:effectLst/>
  </c:spPr>
  <c:txPr>
    <a:bodyPr/>
    <a:lstStyle/>
    <a:p>
      <a:pPr>
        <a:defRPr sz="1600" b="1">
          <a:solidFill>
            <a:sysClr val="windowText" lastClr="000000"/>
          </a:solidFill>
          <a:latin typeface="Sakkal Majalla" panose="02000000000000000000" pitchFamily="2" charset="-78"/>
          <a:cs typeface="Sakkal Majalla" panose="02000000000000000000" pitchFamily="2" charset="-78"/>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r>
              <a:rPr lang="ar-AE" dirty="0"/>
              <a:t>الرضا العام عن التطبيق الذكي الخاص بالهيئة الاتحادية للموارد البشرية </a:t>
            </a:r>
            <a:r>
              <a:rPr lang="ar-AE" dirty="0" smtClean="0"/>
              <a:t>الحكومية</a:t>
            </a:r>
            <a:r>
              <a:rPr lang="en-US" dirty="0" smtClean="0"/>
              <a:t> </a:t>
            </a:r>
            <a:r>
              <a:rPr lang="ar-AE" dirty="0" smtClean="0"/>
              <a:t>حسب</a:t>
            </a:r>
            <a:r>
              <a:rPr lang="ar-AE" baseline="0" dirty="0" smtClean="0"/>
              <a:t> المحاور</a:t>
            </a:r>
            <a:r>
              <a:rPr lang="ar-AE" dirty="0" smtClean="0"/>
              <a:t> </a:t>
            </a:r>
            <a:endParaRPr lang="en-US" dirty="0"/>
          </a:p>
        </c:rich>
      </c:tx>
      <c:layout>
        <c:manualLayout>
          <c:xMode val="edge"/>
          <c:yMode val="edge"/>
          <c:x val="0.248578388485753"/>
          <c:y val="2.5605215560632243E-2"/>
        </c:manualLayout>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endParaRPr lang="en-US"/>
        </a:p>
      </c:txPr>
    </c:title>
    <c:autoTitleDeleted val="0"/>
    <c:plotArea>
      <c:layout>
        <c:manualLayout>
          <c:layoutTarget val="inner"/>
          <c:xMode val="edge"/>
          <c:yMode val="edge"/>
          <c:x val="1.1982570806100218E-2"/>
          <c:y val="0.20723974364945291"/>
          <c:w val="0.97603485838779958"/>
          <c:h val="0.45933760718655736"/>
        </c:manualLayout>
      </c:layout>
      <c:barChart>
        <c:barDir val="col"/>
        <c:grouping val="clustered"/>
        <c:varyColors val="0"/>
        <c:ser>
          <c:idx val="0"/>
          <c:order val="0"/>
          <c:tx>
            <c:strRef>
              <c:f>'الرضا عن التطبيق الذكي '!$C$89</c:f>
              <c:strCache>
                <c:ptCount val="1"/>
                <c:pt idx="0">
                  <c:v>2015</c:v>
                </c:pt>
              </c:strCache>
            </c:strRef>
          </c:tx>
          <c:spPr>
            <a:solidFill>
              <a:srgbClr val="FEB80A">
                <a:lumMod val="60000"/>
                <a:lumOff val="40000"/>
              </a:srgb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'الرضا عن التطبيق الذكي '!$B$90:$B$93</c:f>
              <c:strCache>
                <c:ptCount val="4"/>
                <c:pt idx="0">
                  <c:v> استطيع ايجاد التطبيق الذكي للهيئة في  المتاجر العالمية الذكية المعتمدة واستطيع تحميله بسهولة</c:v>
                </c:pt>
                <c:pt idx="1">
                  <c:v>يعتبر التطبيق الذكي للهيئة ذو مظهر جميل ومبسط  التصميم </c:v>
                </c:pt>
                <c:pt idx="2">
                  <c:v> يعتبر التطبيق الذكي للهيئة  سهل التصفح والاستخدام</c:v>
                </c:pt>
                <c:pt idx="3">
                  <c:v>غطى التطبيق الذكي الخدمات الذاتية ذات الاولوية لدى موظفي الجهات الاتحادية  (الاجازات، لمن يهمه الامر، كشف راتب، اذن خروج،  معارف، الاستشارات القانونية، امتيازات ..الخ)  </c:v>
                </c:pt>
              </c:strCache>
            </c:strRef>
          </c:cat>
          <c:val>
            <c:numRef>
              <c:f>'الرضا عن التطبيق الذكي '!$C$90:$C$93</c:f>
              <c:numCache>
                <c:formatCode>0%</c:formatCode>
                <c:ptCount val="4"/>
                <c:pt idx="0">
                  <c:v>0.86</c:v>
                </c:pt>
                <c:pt idx="1">
                  <c:v>0.84</c:v>
                </c:pt>
                <c:pt idx="2">
                  <c:v>0.8</c:v>
                </c:pt>
                <c:pt idx="3">
                  <c:v>0.78</c:v>
                </c:pt>
              </c:numCache>
            </c:numRef>
          </c:val>
        </c:ser>
        <c:ser>
          <c:idx val="1"/>
          <c:order val="1"/>
          <c:tx>
            <c:strRef>
              <c:f>'الرضا عن التطبيق الذكي '!$D$89</c:f>
              <c:strCache>
                <c:ptCount val="1"/>
                <c:pt idx="0">
                  <c:v>2017</c:v>
                </c:pt>
              </c:strCache>
            </c:strRef>
          </c:tx>
          <c:spPr>
            <a:solidFill>
              <a:srgbClr val="7F7F7F"/>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'الرضا عن التطبيق الذكي '!$B$90:$B$93</c:f>
              <c:strCache>
                <c:ptCount val="4"/>
                <c:pt idx="0">
                  <c:v> استطيع ايجاد التطبيق الذكي للهيئة في  المتاجر العالمية الذكية المعتمدة واستطيع تحميله بسهولة</c:v>
                </c:pt>
                <c:pt idx="1">
                  <c:v>يعتبر التطبيق الذكي للهيئة ذو مظهر جميل ومبسط  التصميم </c:v>
                </c:pt>
                <c:pt idx="2">
                  <c:v> يعتبر التطبيق الذكي للهيئة  سهل التصفح والاستخدام</c:v>
                </c:pt>
                <c:pt idx="3">
                  <c:v>غطى التطبيق الذكي الخدمات الذاتية ذات الاولوية لدى موظفي الجهات الاتحادية  (الاجازات، لمن يهمه الامر، كشف راتب، اذن خروج،  معارف، الاستشارات القانونية، امتيازات ..الخ)  </c:v>
                </c:pt>
              </c:strCache>
            </c:strRef>
          </c:cat>
          <c:val>
            <c:numRef>
              <c:f>'الرضا عن التطبيق الذكي '!$D$90:$D$93</c:f>
              <c:numCache>
                <c:formatCode>0%</c:formatCode>
                <c:ptCount val="4"/>
                <c:pt idx="0">
                  <c:v>0.82201405152224827</c:v>
                </c:pt>
                <c:pt idx="1">
                  <c:v>0.79906323185011707</c:v>
                </c:pt>
                <c:pt idx="2">
                  <c:v>0.77470725995316159</c:v>
                </c:pt>
                <c:pt idx="3">
                  <c:v>0.79391100702576112</c:v>
                </c:pt>
              </c:numCache>
            </c:numRef>
          </c:val>
        </c:ser>
        <c:ser>
          <c:idx val="2"/>
          <c:order val="2"/>
          <c:tx>
            <c:strRef>
              <c:f>'الرضا عن التطبيق الذكي '!$E$89</c:f>
              <c:strCache>
                <c:ptCount val="1"/>
                <c:pt idx="0">
                  <c:v>2018</c:v>
                </c:pt>
              </c:strCache>
            </c:strRef>
          </c:tx>
          <c:spPr>
            <a:solidFill>
              <a:srgbClr val="C58D0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'الرضا عن التطبيق الذكي '!$B$90:$B$93</c:f>
              <c:strCache>
                <c:ptCount val="4"/>
                <c:pt idx="0">
                  <c:v> استطيع ايجاد التطبيق الذكي للهيئة في  المتاجر العالمية الذكية المعتمدة واستطيع تحميله بسهولة</c:v>
                </c:pt>
                <c:pt idx="1">
                  <c:v>يعتبر التطبيق الذكي للهيئة ذو مظهر جميل ومبسط  التصميم </c:v>
                </c:pt>
                <c:pt idx="2">
                  <c:v> يعتبر التطبيق الذكي للهيئة  سهل التصفح والاستخدام</c:v>
                </c:pt>
                <c:pt idx="3">
                  <c:v>غطى التطبيق الذكي الخدمات الذاتية ذات الاولوية لدى موظفي الجهات الاتحادية  (الاجازات، لمن يهمه الامر، كشف راتب، اذن خروج،  معارف، الاستشارات القانونية، امتيازات ..الخ)  </c:v>
                </c:pt>
              </c:strCache>
            </c:strRef>
          </c:cat>
          <c:val>
            <c:numRef>
              <c:f>'الرضا عن التطبيق الذكي '!$E$90:$E$93</c:f>
              <c:numCache>
                <c:formatCode>0%</c:formatCode>
                <c:ptCount val="4"/>
                <c:pt idx="0">
                  <c:v>0.86</c:v>
                </c:pt>
                <c:pt idx="1">
                  <c:v>0.83</c:v>
                </c:pt>
                <c:pt idx="2">
                  <c:v>0.79</c:v>
                </c:pt>
                <c:pt idx="3">
                  <c:v>0.8</c:v>
                </c:pt>
              </c:numCache>
            </c:numRef>
          </c:val>
        </c:ser>
        <c:dLbls>
          <c:showLegendKey val="0"/>
          <c:showVal val="0"/>
          <c:showCatName val="0"/>
          <c:showSerName val="0"/>
          <c:showPercent val="0"/>
          <c:showBubbleSize val="0"/>
        </c:dLbls>
        <c:gapWidth val="150"/>
        <c:overlap val="-27"/>
        <c:axId val="-1595507712"/>
        <c:axId val="-1595516960"/>
      </c:barChart>
      <c:catAx>
        <c:axId val="-1595507712"/>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crossAx val="-1595516960"/>
        <c:crosses val="autoZero"/>
        <c:auto val="1"/>
        <c:lblAlgn val="ctr"/>
        <c:lblOffset val="100"/>
        <c:noMultiLvlLbl val="0"/>
      </c:catAx>
      <c:valAx>
        <c:axId val="-1595516960"/>
        <c:scaling>
          <c:orientation val="minMax"/>
        </c:scaling>
        <c:delete val="1"/>
        <c:axPos val="r"/>
        <c:numFmt formatCode="0%" sourceLinked="1"/>
        <c:majorTickMark val="none"/>
        <c:minorTickMark val="none"/>
        <c:tickLblPos val="nextTo"/>
        <c:crossAx val="-1595507712"/>
        <c:crosses val="autoZero"/>
        <c:crossBetween val="between"/>
      </c:valAx>
      <c:spPr>
        <a:noFill/>
        <a:ln>
          <a:noFill/>
        </a:ln>
        <a:effectLst/>
      </c:spPr>
    </c:plotArea>
    <c:legend>
      <c:legendPos val="t"/>
      <c:layout>
        <c:manualLayout>
          <c:xMode val="edge"/>
          <c:yMode val="edge"/>
          <c:x val="0.40534738304770729"/>
          <c:y val="0.1403550899035409"/>
          <c:w val="0.18059063695469438"/>
          <c:h val="7.200569685803844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legend>
    <c:plotVisOnly val="1"/>
    <c:dispBlanksAs val="gap"/>
    <c:showDLblsOverMax val="0"/>
  </c:chart>
  <c:spPr>
    <a:noFill/>
    <a:ln>
      <a:solidFill>
        <a:sysClr val="window" lastClr="FFFFFF">
          <a:lumMod val="85000"/>
        </a:sysClr>
      </a:solidFill>
    </a:ln>
    <a:effectLst/>
  </c:spPr>
  <c:txPr>
    <a:bodyPr/>
    <a:lstStyle/>
    <a:p>
      <a:pPr>
        <a:defRPr sz="1600" b="1">
          <a:solidFill>
            <a:schemeClr val="tx1"/>
          </a:solidFill>
          <a:latin typeface="Sakkal Majalla" panose="02000000000000000000" pitchFamily="2" charset="-78"/>
          <a:cs typeface="Sakkal Majalla" panose="02000000000000000000" pitchFamily="2" charset="-78"/>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r>
              <a:rPr lang="ar-AE" sz="2000"/>
              <a:t>الرضا العام عن التطبيق الذكي الخاص بالهيئة الاتحادية للموارد البشرية الحكومية </a:t>
            </a:r>
            <a:endParaRPr lang="en-US" sz="2000"/>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endParaRPr lang="en-US"/>
        </a:p>
      </c:txPr>
    </c:title>
    <c:autoTitleDeleted val="0"/>
    <c:plotArea>
      <c:layout>
        <c:manualLayout>
          <c:layoutTarget val="inner"/>
          <c:xMode val="edge"/>
          <c:yMode val="edge"/>
          <c:x val="1.1827956989247311E-2"/>
          <c:y val="0.1550213610978568"/>
          <c:w val="0.97634408602150535"/>
          <c:h val="0.5602532630095034"/>
        </c:manualLayout>
      </c:layout>
      <c:barChart>
        <c:barDir val="col"/>
        <c:grouping val="clustered"/>
        <c:varyColors val="0"/>
        <c:ser>
          <c:idx val="0"/>
          <c:order val="0"/>
          <c:tx>
            <c:strRef>
              <c:f>'الرضا عن التطبيق الذكي '!$C$95</c:f>
              <c:strCache>
                <c:ptCount val="1"/>
                <c:pt idx="0">
                  <c:v>2015</c:v>
                </c:pt>
              </c:strCache>
            </c:strRef>
          </c:tx>
          <c:spPr>
            <a:solidFill>
              <a:srgbClr val="FFCC66"/>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'الرضا عن التطبيق الذكي '!$B$96:$B$99</c:f>
              <c:strCache>
                <c:ptCount val="4"/>
                <c:pt idx="0">
                  <c:v> توفر التطبيق الذكي بأكثر  (العربية والانجليزية) يساند المتعامل باستخدامه بالصورة المناسبة له</c:v>
                </c:pt>
                <c:pt idx="1">
                  <c:v>يوفر التطبيق الذكي التنبيهات/ الاشعارات المناسبة بناءً على الخدمات المتوفرة ضمن التطبيق</c:v>
                </c:pt>
                <c:pt idx="2">
                  <c:v>يوفر التطبيق الذكي خدمة الدعم الفني المناسبة لمستخدمي التطبيق في حال الحاجة الى ذلك</c:v>
                </c:pt>
                <c:pt idx="3">
                  <c:v> المميزات الاضافية للتطبيق (تكبير حجم الخط، ارفق الوثائق ...) ساهمت في رفع كفاءة استخدام التطبيق </c:v>
                </c:pt>
              </c:strCache>
            </c:strRef>
          </c:cat>
          <c:val>
            <c:numRef>
              <c:f>'الرضا عن التطبيق الذكي '!$C$96:$C$99</c:f>
              <c:numCache>
                <c:formatCode>0%</c:formatCode>
                <c:ptCount val="4"/>
                <c:pt idx="0">
                  <c:v>0.84</c:v>
                </c:pt>
                <c:pt idx="1">
                  <c:v>0.79</c:v>
                </c:pt>
                <c:pt idx="2">
                  <c:v>0.72</c:v>
                </c:pt>
                <c:pt idx="3">
                  <c:v>0</c:v>
                </c:pt>
              </c:numCache>
            </c:numRef>
          </c:val>
        </c:ser>
        <c:ser>
          <c:idx val="1"/>
          <c:order val="1"/>
          <c:tx>
            <c:strRef>
              <c:f>'الرضا عن التطبيق الذكي '!$D$95</c:f>
              <c:strCache>
                <c:ptCount val="1"/>
                <c:pt idx="0">
                  <c:v>2017</c:v>
                </c:pt>
              </c:strCache>
            </c:strRef>
          </c:tx>
          <c:spPr>
            <a:solidFill>
              <a:srgbClr val="7F7F7F"/>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'الرضا عن التطبيق الذكي '!$B$96:$B$99</c:f>
              <c:strCache>
                <c:ptCount val="4"/>
                <c:pt idx="0">
                  <c:v> توفر التطبيق الذكي بأكثر  (العربية والانجليزية) يساند المتعامل باستخدامه بالصورة المناسبة له</c:v>
                </c:pt>
                <c:pt idx="1">
                  <c:v>يوفر التطبيق الذكي التنبيهات/ الاشعارات المناسبة بناءً على الخدمات المتوفرة ضمن التطبيق</c:v>
                </c:pt>
                <c:pt idx="2">
                  <c:v>يوفر التطبيق الذكي خدمة الدعم الفني المناسبة لمستخدمي التطبيق في حال الحاجة الى ذلك</c:v>
                </c:pt>
                <c:pt idx="3">
                  <c:v> المميزات الاضافية للتطبيق (تكبير حجم الخط، ارفق الوثائق ...) ساهمت في رفع كفاءة استخدام التطبيق </c:v>
                </c:pt>
              </c:strCache>
            </c:strRef>
          </c:cat>
          <c:val>
            <c:numRef>
              <c:f>'الرضا عن التطبيق الذكي '!$D$96:$D$99</c:f>
              <c:numCache>
                <c:formatCode>0%</c:formatCode>
                <c:ptCount val="4"/>
                <c:pt idx="0">
                  <c:v>0.82341920374707256</c:v>
                </c:pt>
                <c:pt idx="1">
                  <c:v>0.77985948477751754</c:v>
                </c:pt>
                <c:pt idx="2">
                  <c:v>0.75597189695550349</c:v>
                </c:pt>
                <c:pt idx="3">
                  <c:v>0.77611241217798599</c:v>
                </c:pt>
              </c:numCache>
            </c:numRef>
          </c:val>
        </c:ser>
        <c:ser>
          <c:idx val="2"/>
          <c:order val="2"/>
          <c:tx>
            <c:strRef>
              <c:f>'الرضا عن التطبيق الذكي '!$E$95</c:f>
              <c:strCache>
                <c:ptCount val="1"/>
                <c:pt idx="0">
                  <c:v>2018</c:v>
                </c:pt>
              </c:strCache>
            </c:strRef>
          </c:tx>
          <c:spPr>
            <a:solidFill>
              <a:srgbClr val="C58D0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'الرضا عن التطبيق الذكي '!$B$96:$B$99</c:f>
              <c:strCache>
                <c:ptCount val="4"/>
                <c:pt idx="0">
                  <c:v> توفر التطبيق الذكي بأكثر  (العربية والانجليزية) يساند المتعامل باستخدامه بالصورة المناسبة له</c:v>
                </c:pt>
                <c:pt idx="1">
                  <c:v>يوفر التطبيق الذكي التنبيهات/ الاشعارات المناسبة بناءً على الخدمات المتوفرة ضمن التطبيق</c:v>
                </c:pt>
                <c:pt idx="2">
                  <c:v>يوفر التطبيق الذكي خدمة الدعم الفني المناسبة لمستخدمي التطبيق في حال الحاجة الى ذلك</c:v>
                </c:pt>
                <c:pt idx="3">
                  <c:v> المميزات الاضافية للتطبيق (تكبير حجم الخط، ارفق الوثائق ...) ساهمت في رفع كفاءة استخدام التطبيق </c:v>
                </c:pt>
              </c:strCache>
            </c:strRef>
          </c:cat>
          <c:val>
            <c:numRef>
              <c:f>'الرضا عن التطبيق الذكي '!$E$96:$E$99</c:f>
              <c:numCache>
                <c:formatCode>0%</c:formatCode>
                <c:ptCount val="4"/>
                <c:pt idx="0">
                  <c:v>0.85</c:v>
                </c:pt>
                <c:pt idx="1">
                  <c:v>0.79</c:v>
                </c:pt>
                <c:pt idx="2">
                  <c:v>0.77</c:v>
                </c:pt>
                <c:pt idx="3">
                  <c:v>0.8</c:v>
                </c:pt>
              </c:numCache>
            </c:numRef>
          </c:val>
        </c:ser>
        <c:dLbls>
          <c:showLegendKey val="0"/>
          <c:showVal val="0"/>
          <c:showCatName val="0"/>
          <c:showSerName val="0"/>
          <c:showPercent val="0"/>
          <c:showBubbleSize val="0"/>
        </c:dLbls>
        <c:gapWidth val="150"/>
        <c:overlap val="-27"/>
        <c:axId val="-1584226144"/>
        <c:axId val="-1584225600"/>
      </c:barChart>
      <c:catAx>
        <c:axId val="-1584226144"/>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1">
              <a:defRPr sz="17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crossAx val="-1584225600"/>
        <c:crosses val="autoZero"/>
        <c:auto val="1"/>
        <c:lblAlgn val="ctr"/>
        <c:lblOffset val="100"/>
        <c:noMultiLvlLbl val="0"/>
      </c:catAx>
      <c:valAx>
        <c:axId val="-1584225600"/>
        <c:scaling>
          <c:orientation val="minMax"/>
          <c:max val="0.9"/>
          <c:min val="0.65000000000000013"/>
        </c:scaling>
        <c:delete val="1"/>
        <c:axPos val="r"/>
        <c:numFmt formatCode="0%" sourceLinked="1"/>
        <c:majorTickMark val="none"/>
        <c:minorTickMark val="none"/>
        <c:tickLblPos val="nextTo"/>
        <c:crossAx val="-1584226144"/>
        <c:crosses val="autoZero"/>
        <c:crossBetween val="between"/>
      </c:valAx>
      <c:spPr>
        <a:noFill/>
        <a:ln>
          <a:noFill/>
        </a:ln>
        <a:effectLst/>
      </c:spPr>
    </c:plotArea>
    <c:legend>
      <c:legendPos val="t"/>
      <c:layout>
        <c:manualLayout>
          <c:xMode val="edge"/>
          <c:yMode val="edge"/>
          <c:x val="0.40656870713741428"/>
          <c:y val="0.14253528228138956"/>
          <c:w val="0.17826043518753704"/>
          <c:h val="7.870224581805553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legend>
    <c:plotVisOnly val="1"/>
    <c:dispBlanksAs val="gap"/>
    <c:showDLblsOverMax val="0"/>
  </c:chart>
  <c:spPr>
    <a:noFill/>
    <a:ln>
      <a:solidFill>
        <a:sysClr val="window" lastClr="FFFFFF">
          <a:lumMod val="85000"/>
        </a:sysClr>
      </a:solidFill>
    </a:ln>
    <a:effectLst/>
  </c:spPr>
  <c:txPr>
    <a:bodyPr/>
    <a:lstStyle/>
    <a:p>
      <a:pPr>
        <a:defRPr sz="1600" b="1">
          <a:solidFill>
            <a:schemeClr val="tx1"/>
          </a:solidFill>
          <a:latin typeface="Sakkal Majalla" panose="02000000000000000000" pitchFamily="2" charset="-78"/>
          <a:cs typeface="Sakkal Majalla" panose="02000000000000000000" pitchFamily="2" charset="-78"/>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r>
              <a:rPr lang="ar-AE"/>
              <a:t>ما هي الوسيلة الافضل للتواصل معكم حول اخر التحديثات على التطبيق الذكي للهيئة</a:t>
            </a:r>
            <a:endParaRPr lang="en-US"/>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endParaRPr lang="en-US"/>
        </a:p>
      </c:txPr>
    </c:title>
    <c:autoTitleDeleted val="0"/>
    <c:plotArea>
      <c:layout/>
      <c:barChart>
        <c:barDir val="bar"/>
        <c:grouping val="clustered"/>
        <c:varyColors val="0"/>
        <c:ser>
          <c:idx val="0"/>
          <c:order val="0"/>
          <c:spPr>
            <a:solidFill>
              <a:srgbClr val="C58D0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'المعلومات الديموغرافية '!$B$52:$B$58</c:f>
              <c:strCache>
                <c:ptCount val="7"/>
                <c:pt idx="0">
                  <c:v>البريد الالكتروني </c:v>
                </c:pt>
                <c:pt idx="1">
                  <c:v>الرسائل النصية </c:v>
                </c:pt>
                <c:pt idx="2">
                  <c:v>الهاتف الذكي</c:v>
                </c:pt>
                <c:pt idx="3">
                  <c:v>الموقع الالكتروني </c:v>
                </c:pt>
                <c:pt idx="4">
                  <c:v>وسائل التواصل الاجتماعي </c:v>
                </c:pt>
                <c:pt idx="5">
                  <c:v>اللقاءات المباشرة </c:v>
                </c:pt>
                <c:pt idx="6">
                  <c:v>مجلة الموارد البشرية</c:v>
                </c:pt>
              </c:strCache>
            </c:strRef>
          </c:cat>
          <c:val>
            <c:numRef>
              <c:f>'المعلومات الديموغرافية '!$C$52:$C$58</c:f>
              <c:numCache>
                <c:formatCode>General</c:formatCode>
                <c:ptCount val="7"/>
                <c:pt idx="0">
                  <c:v>368</c:v>
                </c:pt>
                <c:pt idx="1">
                  <c:v>298</c:v>
                </c:pt>
                <c:pt idx="2">
                  <c:v>169</c:v>
                </c:pt>
                <c:pt idx="3">
                  <c:v>125</c:v>
                </c:pt>
                <c:pt idx="4">
                  <c:v>96</c:v>
                </c:pt>
                <c:pt idx="5">
                  <c:v>58</c:v>
                </c:pt>
                <c:pt idx="6">
                  <c:v>24</c:v>
                </c:pt>
              </c:numCache>
            </c:numRef>
          </c:val>
        </c:ser>
        <c:dLbls>
          <c:showLegendKey val="0"/>
          <c:showVal val="0"/>
          <c:showCatName val="0"/>
          <c:showSerName val="0"/>
          <c:showPercent val="0"/>
          <c:showBubbleSize val="0"/>
        </c:dLbls>
        <c:gapWidth val="26"/>
        <c:overlap val="-24"/>
        <c:axId val="-1595514240"/>
        <c:axId val="-1595507168"/>
      </c:barChart>
      <c:catAx>
        <c:axId val="-15955142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crossAx val="-1595507168"/>
        <c:crosses val="autoZero"/>
        <c:auto val="1"/>
        <c:lblAlgn val="ctr"/>
        <c:lblOffset val="100"/>
        <c:noMultiLvlLbl val="0"/>
      </c:catAx>
      <c:valAx>
        <c:axId val="-159550716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crossAx val="-1595514240"/>
        <c:crosses val="autoZero"/>
        <c:crossBetween val="between"/>
      </c:valAx>
      <c:spPr>
        <a:noFill/>
        <a:ln>
          <a:noFill/>
        </a:ln>
        <a:effectLst/>
      </c:spPr>
    </c:plotArea>
    <c:plotVisOnly val="1"/>
    <c:dispBlanksAs val="gap"/>
    <c:showDLblsOverMax val="0"/>
  </c:chart>
  <c:spPr>
    <a:noFill/>
    <a:ln>
      <a:solidFill>
        <a:sysClr val="window" lastClr="FFFFFF">
          <a:lumMod val="85000"/>
        </a:sysClr>
      </a:solidFill>
    </a:ln>
    <a:effectLst/>
  </c:spPr>
  <c:txPr>
    <a:bodyPr/>
    <a:lstStyle/>
    <a:p>
      <a:pPr>
        <a:defRPr sz="1600" b="1">
          <a:solidFill>
            <a:schemeClr val="tx1"/>
          </a:solidFill>
          <a:latin typeface="Sakkal Majalla" panose="02000000000000000000" pitchFamily="2" charset="-78"/>
          <a:cs typeface="Sakkal Majalla" panose="02000000000000000000" pitchFamily="2" charset="-78"/>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08F011-1A44-42A4-9795-97F144430F8C}" type="datetimeFigureOut">
              <a:rPr lang="en-US" smtClean="0"/>
              <a:t>1/10/2019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5E177A-26E8-409B-96FE-5DD82AEFAA5C}" type="slidenum">
              <a:rPr lang="en-US" smtClean="0"/>
              <a:t>‹#›</a:t>
            </a:fld>
            <a:endParaRPr lang="en-US"/>
          </a:p>
        </p:txBody>
      </p:sp>
    </p:spTree>
    <p:extLst>
      <p:ext uri="{BB962C8B-B14F-4D97-AF65-F5344CB8AC3E}">
        <p14:creationId xmlns:p14="http://schemas.microsoft.com/office/powerpoint/2010/main" val="23474892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72BC11-6803-4E0B-8603-89B6A2963DC3}" type="datetimeFigureOut">
              <a:rPr lang="en-US" smtClean="0"/>
              <a:t>1/10/2019</a:t>
            </a:fld>
            <a:endParaRPr lang="en-US"/>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675373-734A-4BD7-B097-934598F528BC}" type="slidenum">
              <a:rPr lang="en-US" smtClean="0"/>
              <a:t>‹#›</a:t>
            </a:fld>
            <a:endParaRPr lang="en-US"/>
          </a:p>
        </p:txBody>
      </p:sp>
    </p:spTree>
    <p:extLst>
      <p:ext uri="{BB962C8B-B14F-4D97-AF65-F5344CB8AC3E}">
        <p14:creationId xmlns:p14="http://schemas.microsoft.com/office/powerpoint/2010/main" val="214080855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a:p>
        </p:txBody>
      </p:sp>
      <p:sp>
        <p:nvSpPr>
          <p:cNvPr id="4" name="عنصر نائب لرقم الشريحة 3"/>
          <p:cNvSpPr>
            <a:spLocks noGrp="1"/>
          </p:cNvSpPr>
          <p:nvPr>
            <p:ph type="sldNum" sz="quarter" idx="10"/>
          </p:nvPr>
        </p:nvSpPr>
        <p:spPr/>
        <p:txBody>
          <a:bodyPr/>
          <a:lstStyle/>
          <a:p>
            <a:fld id="{26675373-734A-4BD7-B097-934598F528BC}" type="slidenum">
              <a:rPr lang="en-US" smtClean="0"/>
              <a:t>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7021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6675373-734A-4BD7-B097-934598F528BC}" type="slidenum">
              <a:rPr lang="en-US" smtClean="0"/>
              <a:t>4</a:t>
            </a:fld>
            <a:endParaRPr lang="en-US"/>
          </a:p>
        </p:txBody>
      </p:sp>
    </p:spTree>
    <p:extLst>
      <p:ext uri="{BB962C8B-B14F-4D97-AF65-F5344CB8AC3E}">
        <p14:creationId xmlns:p14="http://schemas.microsoft.com/office/powerpoint/2010/main" val="2485246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6675373-734A-4BD7-B097-934598F528BC}" type="slidenum">
              <a:rPr lang="en-US" smtClean="0"/>
              <a:t>5</a:t>
            </a:fld>
            <a:endParaRPr lang="en-US"/>
          </a:p>
        </p:txBody>
      </p:sp>
    </p:spTree>
    <p:extLst>
      <p:ext uri="{BB962C8B-B14F-4D97-AF65-F5344CB8AC3E}">
        <p14:creationId xmlns:p14="http://schemas.microsoft.com/office/powerpoint/2010/main" val="3438189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6675373-734A-4BD7-B097-934598F528BC}" type="slidenum">
              <a:rPr lang="en-US" smtClean="0"/>
              <a:t>8</a:t>
            </a:fld>
            <a:endParaRPr lang="en-US"/>
          </a:p>
        </p:txBody>
      </p:sp>
    </p:spTree>
    <p:extLst>
      <p:ext uri="{BB962C8B-B14F-4D97-AF65-F5344CB8AC3E}">
        <p14:creationId xmlns:p14="http://schemas.microsoft.com/office/powerpoint/2010/main" val="3165496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6675373-734A-4BD7-B097-934598F528BC}" type="slidenum">
              <a:rPr lang="en-US" smtClean="0"/>
              <a:t>9</a:t>
            </a:fld>
            <a:endParaRPr lang="en-US"/>
          </a:p>
        </p:txBody>
      </p:sp>
    </p:spTree>
    <p:extLst>
      <p:ext uri="{BB962C8B-B14F-4D97-AF65-F5344CB8AC3E}">
        <p14:creationId xmlns:p14="http://schemas.microsoft.com/office/powerpoint/2010/main" val="345577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6675373-734A-4BD7-B097-934598F528BC}" type="slidenum">
              <a:rPr lang="en-US" smtClean="0"/>
              <a:t>10</a:t>
            </a:fld>
            <a:endParaRPr lang="en-US"/>
          </a:p>
        </p:txBody>
      </p:sp>
    </p:spTree>
    <p:extLst>
      <p:ext uri="{BB962C8B-B14F-4D97-AF65-F5344CB8AC3E}">
        <p14:creationId xmlns:p14="http://schemas.microsoft.com/office/powerpoint/2010/main" val="2327962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
        <p:nvSpPr>
          <p:cNvPr id="8" name="مستطيل 7"/>
          <p:cNvSpPr/>
          <p:nvPr userDrawn="1"/>
        </p:nvSpPr>
        <p:spPr>
          <a:xfrm>
            <a:off x="0" y="4953000"/>
            <a:ext cx="12192000" cy="19050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17083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
        <p:nvSpPr>
          <p:cNvPr id="7" name="مستطيل 6"/>
          <p:cNvSpPr/>
          <p:nvPr userDrawn="1"/>
        </p:nvSpPr>
        <p:spPr>
          <a:xfrm>
            <a:off x="0" y="6667500"/>
            <a:ext cx="12192000" cy="1905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3" name="Straight Connector 2"/>
          <p:cNvCxnSpPr/>
          <p:nvPr userDrawn="1"/>
        </p:nvCxnSpPr>
        <p:spPr>
          <a:xfrm>
            <a:off x="45720" y="990600"/>
            <a:ext cx="12070080" cy="0"/>
          </a:xfrm>
          <a:prstGeom prst="line">
            <a:avLst/>
          </a:prstGeom>
          <a:ln>
            <a:solidFill>
              <a:srgbClr val="CFA859"/>
            </a:solidFill>
          </a:ln>
        </p:spPr>
        <p:style>
          <a:lnRef idx="3">
            <a:schemeClr val="dk1"/>
          </a:lnRef>
          <a:fillRef idx="0">
            <a:schemeClr val="dk1"/>
          </a:fillRef>
          <a:effectRef idx="2">
            <a:schemeClr val="dk1"/>
          </a:effectRef>
          <a:fontRef idx="minor">
            <a:schemeClr val="tx1"/>
          </a:fontRef>
        </p:style>
      </p:cxnSp>
      <p:sp>
        <p:nvSpPr>
          <p:cNvPr id="2" name="Rectangle 1"/>
          <p:cNvSpPr/>
          <p:nvPr userDrawn="1"/>
        </p:nvSpPr>
        <p:spPr>
          <a:xfrm>
            <a:off x="45720" y="6626423"/>
            <a:ext cx="655949" cy="276999"/>
          </a:xfrm>
          <a:prstGeom prst="rect">
            <a:avLst/>
          </a:prstGeom>
        </p:spPr>
        <p:txBody>
          <a:bodyPr wrap="none">
            <a:spAutoFit/>
          </a:bodyPr>
          <a:lstStyle/>
          <a:p>
            <a:r>
              <a:rPr lang="en-US" sz="1200" b="1" dirty="0" smtClean="0">
                <a:solidFill>
                  <a:prstClr val="white"/>
                </a:solidFill>
                <a:latin typeface="Sakkal Majalla" panose="02000000000000000000" pitchFamily="2" charset="-78"/>
                <a:cs typeface="Sakkal Majalla" panose="02000000000000000000" pitchFamily="2" charset="-78"/>
              </a:rPr>
              <a:t>Dec 2018</a:t>
            </a:r>
            <a:endParaRPr lang="en-US" sz="1200" b="1" dirty="0">
              <a:solidFill>
                <a:prstClr val="white"/>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9067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عنوان ومحتوى">
    <p:spTree>
      <p:nvGrpSpPr>
        <p:cNvPr id="1" name=""/>
        <p:cNvGrpSpPr/>
        <p:nvPr/>
      </p:nvGrpSpPr>
      <p:grpSpPr>
        <a:xfrm>
          <a:off x="0" y="0"/>
          <a:ext cx="0" cy="0"/>
          <a:chOff x="0" y="0"/>
          <a:chExt cx="0" cy="0"/>
        </a:xfrm>
      </p:grpSpPr>
      <p:sp>
        <p:nvSpPr>
          <p:cNvPr id="7" name="مستطيل 6"/>
          <p:cNvSpPr/>
          <p:nvPr userDrawn="1"/>
        </p:nvSpPr>
        <p:spPr>
          <a:xfrm>
            <a:off x="0" y="6667503"/>
            <a:ext cx="12192000" cy="1905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defTabSz="914264"/>
            <a:endParaRPr lang="en-US" sz="1900">
              <a:solidFill>
                <a:prstClr val="white"/>
              </a:solidFill>
            </a:endParaRPr>
          </a:p>
        </p:txBody>
      </p:sp>
      <p:sp>
        <p:nvSpPr>
          <p:cNvPr id="4" name="عنصر نائب لرقم الشريحة 5"/>
          <p:cNvSpPr txBox="1">
            <a:spLocks/>
          </p:cNvSpPr>
          <p:nvPr userDrawn="1"/>
        </p:nvSpPr>
        <p:spPr>
          <a:xfrm>
            <a:off x="-50800" y="6637340"/>
            <a:ext cx="1930400" cy="365125"/>
          </a:xfrm>
          <a:prstGeom prst="rect">
            <a:avLst/>
          </a:prstGeom>
        </p:spPr>
        <p:txBody>
          <a:bodyPr lIns="91428" tIns="45718" rIns="91428" bIns="45718"/>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prstClr val="white"/>
              </a:solidFill>
            </a:endParaRPr>
          </a:p>
        </p:txBody>
      </p:sp>
      <p:sp>
        <p:nvSpPr>
          <p:cNvPr id="5" name="عنصر نائب لرقم الشريحة 5"/>
          <p:cNvSpPr txBox="1">
            <a:spLocks/>
          </p:cNvSpPr>
          <p:nvPr userDrawn="1"/>
        </p:nvSpPr>
        <p:spPr>
          <a:xfrm>
            <a:off x="11684000" y="6608764"/>
            <a:ext cx="711200" cy="365125"/>
          </a:xfrm>
          <a:prstGeom prst="rect">
            <a:avLst/>
          </a:prstGeom>
        </p:spPr>
        <p:txBody>
          <a:bodyPr lIns="91428" tIns="45718" rIns="91428" bIns="45718"/>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500" smtClean="0">
                <a:solidFill>
                  <a:prstClr val="white"/>
                </a:solidFill>
              </a:rPr>
              <a:pPr/>
              <a:t>‹#›</a:t>
            </a:fld>
            <a:endParaRPr lang="en-US" sz="1500" dirty="0">
              <a:solidFill>
                <a:prstClr val="white"/>
              </a:solidFill>
            </a:endParaRPr>
          </a:p>
        </p:txBody>
      </p:sp>
      <p:cxnSp>
        <p:nvCxnSpPr>
          <p:cNvPr id="6" name="Straight Connector 5"/>
          <p:cNvCxnSpPr/>
          <p:nvPr userDrawn="1"/>
        </p:nvCxnSpPr>
        <p:spPr>
          <a:xfrm>
            <a:off x="130411" y="1005031"/>
            <a:ext cx="11988800" cy="0"/>
          </a:xfrm>
          <a:prstGeom prst="line">
            <a:avLst/>
          </a:prstGeom>
          <a:ln>
            <a:solidFill>
              <a:srgbClr val="B68A35"/>
            </a:solidFill>
          </a:ln>
          <a:effectLst>
            <a:reflection blurRad="6350" stA="52000" endA="300" endPos="35000" dir="5400000" sy="-100000" algn="bl" rotWithShape="0"/>
          </a:effectLst>
        </p:spPr>
        <p:style>
          <a:lnRef idx="3">
            <a:schemeClr val="accent6"/>
          </a:lnRef>
          <a:fillRef idx="0">
            <a:schemeClr val="accent6"/>
          </a:fillRef>
          <a:effectRef idx="2">
            <a:schemeClr val="accent6"/>
          </a:effectRef>
          <a:fontRef idx="minor">
            <a:schemeClr val="tx1"/>
          </a:fontRef>
        </p:style>
      </p:cxnSp>
      <p:sp>
        <p:nvSpPr>
          <p:cNvPr id="9" name="Title 1"/>
          <p:cNvSpPr>
            <a:spLocks noGrp="1"/>
          </p:cNvSpPr>
          <p:nvPr>
            <p:ph type="ctrTitle" hasCustomPrompt="1"/>
          </p:nvPr>
        </p:nvSpPr>
        <p:spPr>
          <a:xfrm>
            <a:off x="4808817" y="157364"/>
            <a:ext cx="6430315" cy="731783"/>
          </a:xfrm>
          <a:prstGeom prst="rect">
            <a:avLst/>
          </a:prstGeom>
        </p:spPr>
        <p:txBody>
          <a:bodyPr lIns="91410" tIns="45710" rIns="91410" bIns="45710" anchor="ctr" anchorCtr="0">
            <a:normAutofit/>
          </a:bodyPr>
          <a:lstStyle>
            <a:lvl1pPr marL="0" indent="0" algn="r" defTabSz="914264" rtl="1" eaLnBrk="1" latinLnBrk="0" hangingPunct="1">
              <a:spcBef>
                <a:spcPct val="20000"/>
              </a:spcBef>
              <a:buFont typeface="Arial" panose="020B0604020202020204" pitchFamily="34" charset="0"/>
              <a:buNone/>
              <a:defRPr lang="en-US" sz="2500" b="1" kern="1200" dirty="0">
                <a:solidFill>
                  <a:srgbClr val="B68A35"/>
                </a:solidFill>
                <a:latin typeface="+mn-lt"/>
                <a:ea typeface="+mn-ea"/>
                <a:cs typeface="+mn-cs"/>
              </a:defRPr>
            </a:lvl1pPr>
          </a:lstStyle>
          <a:p>
            <a:r>
              <a:rPr lang="ar-AE" dirty="0" smtClean="0"/>
              <a:t>الموضوع</a:t>
            </a:r>
            <a:endParaRPr lang="en-US" dirty="0"/>
          </a:p>
        </p:txBody>
      </p:sp>
      <p:sp>
        <p:nvSpPr>
          <p:cNvPr id="8" name="عنصر نائب لرقم الشريحة 5"/>
          <p:cNvSpPr txBox="1">
            <a:spLocks/>
          </p:cNvSpPr>
          <p:nvPr userDrawn="1"/>
        </p:nvSpPr>
        <p:spPr>
          <a:xfrm>
            <a:off x="0" y="6637340"/>
            <a:ext cx="1930400" cy="365125"/>
          </a:xfrm>
          <a:prstGeom prst="rect">
            <a:avLst/>
          </a:prstGeom>
        </p:spPr>
        <p:txBody>
          <a:bodyPr lIns="91428" tIns="45718" rIns="91428" bIns="45718"/>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prstClr val="white"/>
                </a:solidFill>
                <a:latin typeface="Sakkal Majalla" panose="02000000000000000000" pitchFamily="2" charset="-78"/>
                <a:cs typeface="Sakkal Majalla" panose="02000000000000000000" pitchFamily="2" charset="-78"/>
              </a:rPr>
              <a:t>Dec 2018</a:t>
            </a:r>
            <a:endParaRPr lang="en-US" sz="1200" b="1" dirty="0">
              <a:solidFill>
                <a:prstClr val="white"/>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374857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صورة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09800" y="76200"/>
            <a:ext cx="879001" cy="891381"/>
          </a:xfrm>
          <a:prstGeom prst="rect">
            <a:avLst/>
          </a:prstGeom>
        </p:spPr>
      </p:pic>
      <p:pic>
        <p:nvPicPr>
          <p:cNvPr id="8" name="صورة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3200" y="203667"/>
            <a:ext cx="5283200" cy="636447"/>
          </a:xfrm>
          <a:prstGeom prst="rect">
            <a:avLst/>
          </a:prstGeom>
        </p:spPr>
      </p:pic>
    </p:spTree>
    <p:extLst>
      <p:ext uri="{BB962C8B-B14F-4D97-AF65-F5344CB8AC3E}">
        <p14:creationId xmlns:p14="http://schemas.microsoft.com/office/powerpoint/2010/main" val="2362281166"/>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صورة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9808" y="76200"/>
            <a:ext cx="879001" cy="891381"/>
          </a:xfrm>
          <a:prstGeom prst="rect">
            <a:avLst/>
          </a:prstGeom>
        </p:spPr>
      </p:pic>
      <p:sp>
        <p:nvSpPr>
          <p:cNvPr id="6" name="عنصر نائب لرقم الشريحة 5"/>
          <p:cNvSpPr txBox="1">
            <a:spLocks/>
          </p:cNvSpPr>
          <p:nvPr/>
        </p:nvSpPr>
        <p:spPr>
          <a:xfrm>
            <a:off x="11684000" y="6608764"/>
            <a:ext cx="711200" cy="365125"/>
          </a:xfrm>
          <a:prstGeom prst="rect">
            <a:avLst/>
          </a:prstGeom>
        </p:spPr>
        <p:txBody>
          <a:bodyPr lIns="91428" tIns="45718" rIns="91428" bIns="45718"/>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500" smtClean="0">
                <a:solidFill>
                  <a:prstClr val="white"/>
                </a:solidFill>
              </a:rPr>
              <a:pPr/>
              <a:t>‹#›</a:t>
            </a:fld>
            <a:endParaRPr lang="en-US" sz="1500" dirty="0">
              <a:solidFill>
                <a:prstClr val="white"/>
              </a:solidFill>
            </a:endParaRPr>
          </a:p>
        </p:txBody>
      </p:sp>
      <p:pic>
        <p:nvPicPr>
          <p:cNvPr id="143362"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8812" y="130572"/>
            <a:ext cx="4794928" cy="782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8041744"/>
      </p:ext>
    </p:extLst>
  </p:cSld>
  <p:clrMap bg1="lt1" tx1="dk1" bg2="lt2" tx2="dk2" accent1="accent1" accent2="accent2" accent3="accent3" accent4="accent4" accent5="accent5" accent6="accent6" hlink="hlink" folHlink="folHlink"/>
  <p:sldLayoutIdLst>
    <p:sldLayoutId id="2147483655" r:id="rId1"/>
  </p:sldLayoutIdLst>
  <p:timing>
    <p:tnLst>
      <p:par>
        <p:cTn id="1" dur="indefinite" restart="never" nodeType="tmRoot"/>
      </p:par>
    </p:tnLst>
  </p:timing>
  <p:hf sldNum="0" hdr="0" dt="0"/>
  <p:txStyles>
    <p:titleStyle>
      <a:lvl1pPr algn="ctr" defTabSz="914264" rtl="0" eaLnBrk="1" latinLnBrk="0" hangingPunct="1">
        <a:spcBef>
          <a:spcPct val="0"/>
        </a:spcBef>
        <a:buNone/>
        <a:defRPr sz="4400" kern="1200">
          <a:solidFill>
            <a:schemeClr val="tx1"/>
          </a:solidFill>
          <a:latin typeface="+mj-lt"/>
          <a:ea typeface="+mj-ea"/>
          <a:cs typeface="+mj-cs"/>
        </a:defRPr>
      </a:lvl1pPr>
    </p:titleStyle>
    <p:bodyStyle>
      <a:lvl1pPr marL="342850" indent="-342850" algn="l" defTabSz="91426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39" indent="-285710" algn="l" defTabSz="91426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30" indent="-228568" algn="l" defTabSz="91426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60" indent="-228568" algn="l" defTabSz="914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91" indent="-228568" algn="l" defTabSz="914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24" indent="-228568" algn="l" defTabSz="914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56" indent="-228568" algn="l" defTabSz="914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88" indent="-228568" algn="l" defTabSz="914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22" indent="-228568" algn="l" defTabSz="914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64" rtl="0" eaLnBrk="1" latinLnBrk="0" hangingPunct="1">
        <a:defRPr sz="1900" kern="1200">
          <a:solidFill>
            <a:schemeClr val="tx1"/>
          </a:solidFill>
          <a:latin typeface="+mn-lt"/>
          <a:ea typeface="+mn-ea"/>
          <a:cs typeface="+mn-cs"/>
        </a:defRPr>
      </a:lvl1pPr>
      <a:lvl2pPr marL="457131" algn="l" defTabSz="914264" rtl="0" eaLnBrk="1" latinLnBrk="0" hangingPunct="1">
        <a:defRPr sz="1900" kern="1200">
          <a:solidFill>
            <a:schemeClr val="tx1"/>
          </a:solidFill>
          <a:latin typeface="+mn-lt"/>
          <a:ea typeface="+mn-ea"/>
          <a:cs typeface="+mn-cs"/>
        </a:defRPr>
      </a:lvl2pPr>
      <a:lvl3pPr marL="914264" algn="l" defTabSz="914264" rtl="0" eaLnBrk="1" latinLnBrk="0" hangingPunct="1">
        <a:defRPr sz="1900" kern="1200">
          <a:solidFill>
            <a:schemeClr val="tx1"/>
          </a:solidFill>
          <a:latin typeface="+mn-lt"/>
          <a:ea typeface="+mn-ea"/>
          <a:cs typeface="+mn-cs"/>
        </a:defRPr>
      </a:lvl3pPr>
      <a:lvl4pPr marL="1371396" algn="l" defTabSz="914264" rtl="0" eaLnBrk="1" latinLnBrk="0" hangingPunct="1">
        <a:defRPr sz="1900" kern="1200">
          <a:solidFill>
            <a:schemeClr val="tx1"/>
          </a:solidFill>
          <a:latin typeface="+mn-lt"/>
          <a:ea typeface="+mn-ea"/>
          <a:cs typeface="+mn-cs"/>
        </a:defRPr>
      </a:lvl4pPr>
      <a:lvl5pPr marL="1828528" algn="l" defTabSz="914264" rtl="0" eaLnBrk="1" latinLnBrk="0" hangingPunct="1">
        <a:defRPr sz="1900" kern="1200">
          <a:solidFill>
            <a:schemeClr val="tx1"/>
          </a:solidFill>
          <a:latin typeface="+mn-lt"/>
          <a:ea typeface="+mn-ea"/>
          <a:cs typeface="+mn-cs"/>
        </a:defRPr>
      </a:lvl5pPr>
      <a:lvl6pPr marL="2285662" algn="l" defTabSz="914264" rtl="0" eaLnBrk="1" latinLnBrk="0" hangingPunct="1">
        <a:defRPr sz="1900" kern="1200">
          <a:solidFill>
            <a:schemeClr val="tx1"/>
          </a:solidFill>
          <a:latin typeface="+mn-lt"/>
          <a:ea typeface="+mn-ea"/>
          <a:cs typeface="+mn-cs"/>
        </a:defRPr>
      </a:lvl6pPr>
      <a:lvl7pPr marL="2742790" algn="l" defTabSz="914264" rtl="0" eaLnBrk="1" latinLnBrk="0" hangingPunct="1">
        <a:defRPr sz="1900" kern="1200">
          <a:solidFill>
            <a:schemeClr val="tx1"/>
          </a:solidFill>
          <a:latin typeface="+mn-lt"/>
          <a:ea typeface="+mn-ea"/>
          <a:cs typeface="+mn-cs"/>
        </a:defRPr>
      </a:lvl7pPr>
      <a:lvl8pPr marL="3199920" algn="l" defTabSz="914264" rtl="0" eaLnBrk="1" latinLnBrk="0" hangingPunct="1">
        <a:defRPr sz="1900" kern="1200">
          <a:solidFill>
            <a:schemeClr val="tx1"/>
          </a:solidFill>
          <a:latin typeface="+mn-lt"/>
          <a:ea typeface="+mn-ea"/>
          <a:cs typeface="+mn-cs"/>
        </a:defRPr>
      </a:lvl8pPr>
      <a:lvl9pPr marL="3657051" algn="l" defTabSz="91426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oleObject" Target="file:///C:\Users\sara745\Desktop\survey\2018\&#1575;&#1604;&#1575;&#1587;&#1578;&#1576;&#1610;&#1575;&#1606;&#1575;&#1578;\&#1575;&#1604;&#1585;&#1576;&#1593;%20&#1575;&#1604;&#1585;&#1575;&#1576;&#1593;\done\&#1578;&#1602;&#1575;&#1585;&#1610;&#1585;%20&#1575;&#1604;&#1575;&#1587;&#1578;&#1576;&#1610;&#1575;&#1606;&#1575;&#1578;\&#1575;&#1604;&#1578;&#1591;&#1576;&#1610;&#1602;%20&#1575;&#1604;&#1584;&#1603;&#1610;\&#1575;&#1604;&#1578;&#1581;&#1604;&#1610;&#1604;\&#1575;&#1587;&#1578;&#1576;&#1610;&#1575;&#1606;%20&#1575;&#1604;&#1585;&#1590;&#1575;%20&#1593;&#1606;%20&#1575;&#1604;&#1578;&#1591;&#1576;&#1610;&#1602;%20&#1575;&#1604;&#1584;&#1603;&#1610;%20&#1575;&#1604;&#1582;&#1575;&#1589;%20&#1576;&#1575;&#1604;&#1607;&#1610;&#1574;&#1577;%20&#1575;&#1604;&#1575;&#1578;&#1581;&#1575;&#1583;&#1610;&#1577;%20&#1604;&#1604;&#1605;&#1608;&#1575;&#1585;&#1583;%20&#1575;&#1604;&#1576;&#1588;&#1585;&#1610;&#1577;.pdf"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فرعي 2"/>
          <p:cNvSpPr txBox="1">
            <a:spLocks/>
          </p:cNvSpPr>
          <p:nvPr/>
        </p:nvSpPr>
        <p:spPr>
          <a:xfrm>
            <a:off x="4991100" y="4495800"/>
            <a:ext cx="2400300" cy="3429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pt-BR" sz="1600" b="1" dirty="0" smtClean="0">
                <a:solidFill>
                  <a:srgbClr val="B68A35"/>
                </a:solidFill>
                <a:latin typeface="Sakkal Majalla" panose="02000000000000000000" pitchFamily="2" charset="-78"/>
                <a:cs typeface="Sakkal Majalla" panose="02000000000000000000" pitchFamily="2" charset="-78"/>
              </a:rPr>
              <a:t>Federal </a:t>
            </a:r>
            <a:r>
              <a:rPr lang="pt-BR" sz="1600" b="1" dirty="0">
                <a:solidFill>
                  <a:srgbClr val="B68A35"/>
                </a:solidFill>
                <a:latin typeface="Sakkal Majalla" panose="02000000000000000000" pitchFamily="2" charset="-78"/>
                <a:cs typeface="Sakkal Majalla" panose="02000000000000000000" pitchFamily="2" charset="-78"/>
              </a:rPr>
              <a:t>Authority | </a:t>
            </a:r>
            <a:r>
              <a:rPr lang="ar-AE" sz="1600" b="1" dirty="0">
                <a:solidFill>
                  <a:srgbClr val="B68A35"/>
                </a:solidFill>
                <a:latin typeface="Sakkal Majalla" panose="02000000000000000000" pitchFamily="2" charset="-78"/>
                <a:cs typeface="Sakkal Majalla" panose="02000000000000000000" pitchFamily="2" charset="-78"/>
              </a:rPr>
              <a:t>هيئة اتحادية</a:t>
            </a:r>
            <a:endParaRPr lang="en-US" sz="1600" dirty="0">
              <a:solidFill>
                <a:srgbClr val="B68A35"/>
              </a:solidFill>
              <a:latin typeface="Sakkal Majalla" panose="02000000000000000000" pitchFamily="2" charset="-78"/>
              <a:cs typeface="Sakkal Majalla" panose="02000000000000000000" pitchFamily="2" charset="-78"/>
            </a:endParaRPr>
          </a:p>
        </p:txBody>
      </p:sp>
      <p:sp>
        <p:nvSpPr>
          <p:cNvPr id="2" name="AutoShape 2" descr="نتيجة بحث الصور عن ‪performance managemen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نتيجة بحث الصور عن ‪performance management‬‏"/>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نتيجة بحث الصور عن ‪performance management‬‏"/>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نتيجة بحث الصور عن ‪performance management‬‏"/>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0" descr="نتيجة بحث الصور عن ‪performance management‬‏"/>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عنوان فرعي 2"/>
          <p:cNvSpPr txBox="1">
            <a:spLocks/>
          </p:cNvSpPr>
          <p:nvPr/>
        </p:nvSpPr>
        <p:spPr>
          <a:xfrm>
            <a:off x="5219700" y="5067300"/>
            <a:ext cx="2057400" cy="3429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400" b="1" u="sng" dirty="0" smtClean="0">
                <a:solidFill>
                  <a:schemeClr val="bg1"/>
                </a:solidFill>
                <a:latin typeface="Dubai" panose="020B0503030403030204" pitchFamily="34" charset="-78"/>
                <a:cs typeface="Dubai" panose="020B0503030403030204" pitchFamily="34" charset="-78"/>
              </a:rPr>
              <a:t>31/12/2018</a:t>
            </a:r>
            <a:endParaRPr lang="en-US" sz="1400" b="1" u="sng" dirty="0">
              <a:solidFill>
                <a:schemeClr val="bg1"/>
              </a:solidFill>
              <a:latin typeface="Dubai" panose="020B0503030403030204" pitchFamily="34" charset="-78"/>
              <a:cs typeface="Dubai" panose="020B0503030403030204" pitchFamily="34" charset="-78"/>
            </a:endParaRPr>
          </a:p>
        </p:txBody>
      </p:sp>
      <p:sp>
        <p:nvSpPr>
          <p:cNvPr id="3" name="Rectangle 2"/>
          <p:cNvSpPr/>
          <p:nvPr/>
        </p:nvSpPr>
        <p:spPr>
          <a:xfrm>
            <a:off x="3962400" y="1828800"/>
            <a:ext cx="7848600" cy="1446550"/>
          </a:xfrm>
          <a:prstGeom prst="rect">
            <a:avLst/>
          </a:prstGeom>
        </p:spPr>
        <p:txBody>
          <a:bodyPr wrap="square">
            <a:spAutoFit/>
          </a:bodyPr>
          <a:lstStyle/>
          <a:p>
            <a:pPr algn="ctr" rtl="1"/>
            <a:r>
              <a:rPr lang="en-US" sz="4400"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AE" sz="4400"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تقرير نتائج إستبيان</a:t>
            </a:r>
            <a:r>
              <a:rPr lang="en-US" sz="4400"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AE" sz="4400"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التطبيق الذكي</a:t>
            </a:r>
            <a:r>
              <a:rPr lang="en-US" sz="4400"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AE" sz="4400"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الخاص بالهيئة الاتحادية للموارد البشرية الحكومية</a:t>
            </a:r>
            <a:r>
              <a:rPr lang="en-US" sz="4400"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AE" sz="4400"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endParaRPr lang="en-US" sz="4400" dirty="0">
              <a:solidFill>
                <a:srgbClr val="C00000"/>
              </a:solidFill>
            </a:endParaRPr>
          </a:p>
        </p:txBody>
      </p:sp>
      <p:pic>
        <p:nvPicPr>
          <p:cNvPr id="13" name="Picture 12" descr="نتيجة بحث الصور عن ‪federal authority for government human resource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342" y="1447800"/>
            <a:ext cx="2864915" cy="27432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4" name="عنوان فرعي 2"/>
          <p:cNvSpPr txBox="1">
            <a:spLocks/>
          </p:cNvSpPr>
          <p:nvPr/>
        </p:nvSpPr>
        <p:spPr>
          <a:xfrm>
            <a:off x="4895850" y="6400800"/>
            <a:ext cx="2400300" cy="3429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ar-AE" sz="1400" b="1" dirty="0" smtClean="0">
                <a:solidFill>
                  <a:schemeClr val="bg1"/>
                </a:solidFill>
                <a:latin typeface="Sakkal Majalla" panose="02000000000000000000" pitchFamily="2" charset="-78"/>
                <a:cs typeface="Sakkal Majalla" panose="02000000000000000000" pitchFamily="2" charset="-78"/>
              </a:rPr>
              <a:t>ادارة نظام معلومات الموارد البشرية </a:t>
            </a:r>
            <a:endParaRPr lang="en-US" sz="1400"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95966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ar-AE" sz="2800" dirty="0" smtClean="0">
                <a:solidFill>
                  <a:schemeClr val="tx1"/>
                </a:solidFill>
                <a:latin typeface="Sakkal Majalla" panose="02000000000000000000" pitchFamily="2" charset="-78"/>
                <a:cs typeface="Sakkal Majalla" panose="02000000000000000000" pitchFamily="2" charset="-78"/>
              </a:rPr>
              <a:t>الاقتراحات والمتطلبات </a:t>
            </a:r>
            <a:r>
              <a:rPr lang="ar-AE" sz="2800" dirty="0">
                <a:solidFill>
                  <a:schemeClr val="tx1"/>
                </a:solidFill>
                <a:latin typeface="Sakkal Majalla" panose="02000000000000000000" pitchFamily="2" charset="-78"/>
                <a:cs typeface="Sakkal Majalla" panose="02000000000000000000" pitchFamily="2" charset="-78"/>
              </a:rPr>
              <a:t>التطويرية على التطبيق الذكي </a:t>
            </a:r>
          </a:p>
        </p:txBody>
      </p:sp>
      <p:sp>
        <p:nvSpPr>
          <p:cNvPr id="3" name="Rectangle 2"/>
          <p:cNvSpPr/>
          <p:nvPr/>
        </p:nvSpPr>
        <p:spPr>
          <a:xfrm>
            <a:off x="-76200" y="1108040"/>
            <a:ext cx="12115800" cy="5586145"/>
          </a:xfrm>
          <a:prstGeom prst="rect">
            <a:avLst/>
          </a:prstGeom>
        </p:spPr>
        <p:txBody>
          <a:bodyPr wrap="square">
            <a:spAutoFit/>
          </a:bodyPr>
          <a:lstStyle/>
          <a:p>
            <a:pPr marL="285750" indent="-285750" algn="r" rtl="1">
              <a:lnSpc>
                <a:spcPct val="150000"/>
              </a:lnSpc>
              <a:buFont typeface="Wingdings" panose="05000000000000000000" pitchFamily="2" charset="2"/>
              <a:buChar char="v"/>
            </a:pPr>
            <a:r>
              <a:rPr lang="ar-AE" sz="1700" b="1" dirty="0">
                <a:latin typeface="Sakkal Majalla" panose="02000000000000000000" pitchFamily="2" charset="-78"/>
                <a:cs typeface="Sakkal Majalla" panose="02000000000000000000" pitchFamily="2" charset="-78"/>
              </a:rPr>
              <a:t>التطبيق جيد وسهل كثير من الخدمات ولكن نظام الساب الخاص بموظفي الهيئة عن طريق برنامج الموبايل ساب فيور لا يوجد فيه طلب شهادة لمن يهمه الأمر مختلف عن الكمبيوتر نرجو اضافة الخدمات بالكامل داخل البرنامج </a:t>
            </a:r>
          </a:p>
          <a:p>
            <a:pPr marL="285750" indent="-285750" algn="r" rtl="1">
              <a:lnSpc>
                <a:spcPct val="150000"/>
              </a:lnSpc>
              <a:buFont typeface="Wingdings" panose="05000000000000000000" pitchFamily="2" charset="2"/>
              <a:buChar char="v"/>
            </a:pPr>
            <a:r>
              <a:rPr lang="ar-AE" sz="1700" b="1" dirty="0">
                <a:latin typeface="Sakkal Majalla" panose="02000000000000000000" pitchFamily="2" charset="-78"/>
                <a:cs typeface="Sakkal Majalla" panose="02000000000000000000" pitchFamily="2" charset="-78"/>
              </a:rPr>
              <a:t>اخذ بعين الاعتبار فئة المكفوفين لتسهيل مهمة استخدام النظام الذكي والموقع الالكتروني للهيئة ويمكن ذلك عن طريق التواصل مع الموارد البشرية في كل وزارة والتعرف على المكفوفين لديهم ورغباتهم في تطوير النظام</a:t>
            </a:r>
          </a:p>
          <a:p>
            <a:pPr marL="285750" indent="-285750" algn="r" rtl="1">
              <a:lnSpc>
                <a:spcPct val="150000"/>
              </a:lnSpc>
              <a:buFont typeface="Wingdings" panose="05000000000000000000" pitchFamily="2" charset="2"/>
              <a:buChar char="v"/>
            </a:pPr>
            <a:r>
              <a:rPr lang="ar-AE" sz="1700" b="1" dirty="0">
                <a:latin typeface="Sakkal Majalla" panose="02000000000000000000" pitchFamily="2" charset="-78"/>
                <a:cs typeface="Sakkal Majalla" panose="02000000000000000000" pitchFamily="2" charset="-78"/>
              </a:rPr>
              <a:t>قد لا تستدعي بعض المهن ان يكون موظف بديل اخر مثل التفتيش الميداني في بعض الجهات ومن الممكن كتابة ملاحظة ضرورة كتابة الموظف البديل ان وجد خاصة في العمل الإداري</a:t>
            </a:r>
          </a:p>
          <a:p>
            <a:pPr marL="285750" indent="-285750" algn="r" rtl="1">
              <a:lnSpc>
                <a:spcPct val="150000"/>
              </a:lnSpc>
              <a:buFont typeface="Wingdings" panose="05000000000000000000" pitchFamily="2" charset="2"/>
              <a:buChar char="v"/>
            </a:pPr>
            <a:r>
              <a:rPr lang="ar-AE" sz="1700" b="1" dirty="0">
                <a:latin typeface="Sakkal Majalla" panose="02000000000000000000" pitchFamily="2" charset="-78"/>
                <a:cs typeface="Sakkal Majalla" panose="02000000000000000000" pitchFamily="2" charset="-78"/>
              </a:rPr>
              <a:t>اختيار اسم الموظف البديل في تقديم الاجازة المقترح ان يكتفى بكتابة الاسم الاول او ثلاث حروف من اسمه لتظهر قائمة من الاسماء ويتم اختيار الموظف البديل</a:t>
            </a:r>
          </a:p>
          <a:p>
            <a:pPr marL="285750" indent="-285750" algn="r" rtl="1">
              <a:lnSpc>
                <a:spcPct val="150000"/>
              </a:lnSpc>
              <a:buFont typeface="Wingdings" panose="05000000000000000000" pitchFamily="2" charset="2"/>
              <a:buChar char="v"/>
            </a:pPr>
            <a:r>
              <a:rPr lang="ar-AE" sz="1700" b="1" dirty="0">
                <a:latin typeface="Sakkal Majalla" panose="02000000000000000000" pitchFamily="2" charset="-78"/>
                <a:cs typeface="Sakkal Majalla" panose="02000000000000000000" pitchFamily="2" charset="-78"/>
              </a:rPr>
              <a:t>بما أنى من اصحاب الهمم فئة المكفوفين اود تبسيط استخدام النظام الذكي بحيث يمكن للمتصفح (قارئ الشاشة) التصفح والدخول </a:t>
            </a:r>
          </a:p>
          <a:p>
            <a:pPr marL="285750" indent="-285750" algn="r" rtl="1">
              <a:lnSpc>
                <a:spcPct val="150000"/>
              </a:lnSpc>
              <a:buFont typeface="Wingdings" panose="05000000000000000000" pitchFamily="2" charset="2"/>
              <a:buChar char="v"/>
            </a:pPr>
            <a:r>
              <a:rPr lang="ar-AE" sz="1700" b="1" dirty="0">
                <a:latin typeface="Sakkal Majalla" panose="02000000000000000000" pitchFamily="2" charset="-78"/>
                <a:cs typeface="Sakkal Majalla" panose="02000000000000000000" pitchFamily="2" charset="-78"/>
              </a:rPr>
              <a:t>وضع خيار ارفاق أكثر من مرفق واحد في الاجازات او ارفاق الاثباتات وان يكون التطبيق هو الاساس ويعتمد عليه في نظام ادارة الاداء </a:t>
            </a:r>
          </a:p>
          <a:p>
            <a:pPr marL="285750" indent="-285750" algn="r" rtl="1">
              <a:lnSpc>
                <a:spcPct val="150000"/>
              </a:lnSpc>
              <a:buFont typeface="Wingdings" panose="05000000000000000000" pitchFamily="2" charset="2"/>
              <a:buChar char="v"/>
            </a:pPr>
            <a:r>
              <a:rPr lang="ar-SA" sz="1700" b="1" dirty="0" smtClean="0">
                <a:latin typeface="Sakkal Majalla" panose="02000000000000000000" pitchFamily="2" charset="-78"/>
                <a:cs typeface="Sakkal Majalla" panose="02000000000000000000" pitchFamily="2" charset="-78"/>
              </a:rPr>
              <a:t>كل </a:t>
            </a:r>
            <a:r>
              <a:rPr lang="ar-SA" sz="1700" b="1" dirty="0">
                <a:latin typeface="Sakkal Majalla" panose="02000000000000000000" pitchFamily="2" charset="-78"/>
                <a:cs typeface="Sakkal Majalla" panose="02000000000000000000" pitchFamily="2" charset="-78"/>
              </a:rPr>
              <a:t>مره إعادة تسجيل الدخول بتكرار مع العلم تم حفظ كلمة المرور لكن يتم الخروج </a:t>
            </a:r>
            <a:r>
              <a:rPr lang="ar-SA" sz="1700" b="1" dirty="0" smtClean="0">
                <a:latin typeface="Sakkal Majalla" panose="02000000000000000000" pitchFamily="2" charset="-78"/>
                <a:cs typeface="Sakkal Majalla" panose="02000000000000000000" pitchFamily="2" charset="-78"/>
              </a:rPr>
              <a:t>تلقائي</a:t>
            </a:r>
            <a:endParaRPr lang="ar-AE" sz="1700" b="1" dirty="0" smtClean="0">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700" b="1" dirty="0">
                <a:latin typeface="Sakkal Majalla" panose="02000000000000000000" pitchFamily="2" charset="-78"/>
                <a:cs typeface="Sakkal Majalla" panose="02000000000000000000" pitchFamily="2" charset="-78"/>
              </a:rPr>
              <a:t>عند تقديم اذن خروج لا أستطيع اكمال الخدمة حيث يتم طلب تحديد النوع ولا يوجد مكان يمكن تحديد النوع يرجى إصلاحه</a:t>
            </a:r>
          </a:p>
          <a:p>
            <a:pPr marL="285750" indent="-285750" algn="r" rtl="1">
              <a:lnSpc>
                <a:spcPct val="150000"/>
              </a:lnSpc>
              <a:buFont typeface="Wingdings" panose="05000000000000000000" pitchFamily="2" charset="2"/>
              <a:buChar char="v"/>
            </a:pPr>
            <a:r>
              <a:rPr lang="ar-AE" sz="1700" b="1" dirty="0">
                <a:latin typeface="Sakkal Majalla" panose="02000000000000000000" pitchFamily="2" charset="-78"/>
                <a:cs typeface="Sakkal Majalla" panose="02000000000000000000" pitchFamily="2" charset="-78"/>
              </a:rPr>
              <a:t>إضافة خاصية لايف شات</a:t>
            </a:r>
          </a:p>
          <a:p>
            <a:pPr marL="285750" indent="-285750" algn="r" rtl="1">
              <a:lnSpc>
                <a:spcPct val="150000"/>
              </a:lnSpc>
              <a:buFont typeface="Wingdings" panose="05000000000000000000" pitchFamily="2" charset="2"/>
              <a:buChar char="v"/>
            </a:pPr>
            <a:r>
              <a:rPr lang="ar-AE" sz="1700" b="1" dirty="0">
                <a:latin typeface="Sakkal Majalla" panose="02000000000000000000" pitchFamily="2" charset="-78"/>
                <a:cs typeface="Sakkal Majalla" panose="02000000000000000000" pitchFamily="2" charset="-78"/>
              </a:rPr>
              <a:t>تطوير التطبيق بحيث انه بطيء ومعقد في الاستخدام في انجاز الخدمة</a:t>
            </a:r>
          </a:p>
          <a:p>
            <a:pPr marL="285750" indent="-285750" algn="r" rtl="1">
              <a:lnSpc>
                <a:spcPct val="150000"/>
              </a:lnSpc>
              <a:buFont typeface="Wingdings" panose="05000000000000000000" pitchFamily="2" charset="2"/>
              <a:buChar char="v"/>
            </a:pPr>
            <a:r>
              <a:rPr lang="ar-AE" sz="1700" b="1" dirty="0">
                <a:latin typeface="Sakkal Majalla" panose="02000000000000000000" pitchFamily="2" charset="-78"/>
                <a:cs typeface="Sakkal Majalla" panose="02000000000000000000" pitchFamily="2" charset="-78"/>
              </a:rPr>
              <a:t>تفعيل بصمة الاصبع لدخول التطبيق الذكي</a:t>
            </a:r>
          </a:p>
          <a:p>
            <a:pPr marL="285750" indent="-285750" algn="r" rtl="1">
              <a:lnSpc>
                <a:spcPct val="150000"/>
              </a:lnSpc>
              <a:buFont typeface="Wingdings" panose="05000000000000000000" pitchFamily="2" charset="2"/>
              <a:buChar char="v"/>
            </a:pPr>
            <a:r>
              <a:rPr lang="ar-AE" sz="1700" b="1" dirty="0">
                <a:latin typeface="Sakkal Majalla" panose="02000000000000000000" pitchFamily="2" charset="-78"/>
                <a:cs typeface="Sakkal Majalla" panose="02000000000000000000" pitchFamily="2" charset="-78"/>
              </a:rPr>
              <a:t>لا تظهر بعض الاجازات لدى المسؤول المباشر عند ادخالها عبر التطبيق </a:t>
            </a:r>
            <a:r>
              <a:rPr lang="ar-AE" sz="1700" b="1" dirty="0" smtClean="0">
                <a:latin typeface="Sakkal Majalla" panose="02000000000000000000" pitchFamily="2" charset="-78"/>
                <a:cs typeface="Sakkal Majalla" panose="02000000000000000000" pitchFamily="2" charset="-78"/>
              </a:rPr>
              <a:t>الذكي</a:t>
            </a:r>
            <a:endParaRPr lang="ar-AE" sz="17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07485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ar-AE" sz="2800" dirty="0" smtClean="0">
                <a:solidFill>
                  <a:schemeClr val="tx1"/>
                </a:solidFill>
                <a:latin typeface="Sakkal Majalla" panose="02000000000000000000" pitchFamily="2" charset="-78"/>
                <a:cs typeface="Sakkal Majalla" panose="02000000000000000000" pitchFamily="2" charset="-78"/>
              </a:rPr>
              <a:t>الاجراءات التصحيحية</a:t>
            </a:r>
            <a:r>
              <a:rPr lang="ar-AE" sz="2800" dirty="0">
                <a:solidFill>
                  <a:schemeClr val="tx1"/>
                </a:solidFill>
                <a:latin typeface="Sakkal Majalla" panose="02000000000000000000" pitchFamily="2" charset="-78"/>
                <a:cs typeface="Sakkal Majalla" panose="02000000000000000000" pitchFamily="2" charset="-78"/>
              </a:rPr>
              <a:t> </a:t>
            </a:r>
            <a:r>
              <a:rPr lang="ar-AE" sz="2800" dirty="0" smtClean="0">
                <a:solidFill>
                  <a:schemeClr val="tx1"/>
                </a:solidFill>
                <a:latin typeface="Sakkal Majalla" panose="02000000000000000000" pitchFamily="2" charset="-78"/>
                <a:cs typeface="Sakkal Majalla" panose="02000000000000000000" pitchFamily="2" charset="-78"/>
              </a:rPr>
              <a:t>للرضا عن التطبيق الذكي</a:t>
            </a:r>
            <a:endParaRPr lang="en-US" sz="2800" dirty="0">
              <a:solidFill>
                <a:schemeClr val="tx1"/>
              </a:solidFill>
              <a:latin typeface="Sakkal Majalla" panose="02000000000000000000" pitchFamily="2" charset="-78"/>
              <a:cs typeface="Sakkal Majalla" panose="020000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3661146478"/>
              </p:ext>
            </p:extLst>
          </p:nvPr>
        </p:nvGraphicFramePr>
        <p:xfrm>
          <a:off x="360607" y="1302184"/>
          <a:ext cx="11668261" cy="4776644"/>
        </p:xfrm>
        <a:graphic>
          <a:graphicData uri="http://schemas.openxmlformats.org/drawingml/2006/table">
            <a:tbl>
              <a:tblPr firstRow="1" firstCol="1" bandRow="1">
                <a:tableStyleId>{5940675A-B579-460E-94D1-54222C63F5DA}</a:tableStyleId>
              </a:tblPr>
              <a:tblGrid>
                <a:gridCol w="965917"/>
                <a:gridCol w="1506828"/>
                <a:gridCol w="4275786"/>
                <a:gridCol w="4919730"/>
              </a:tblGrid>
              <a:tr h="522912">
                <a:tc>
                  <a:txBody>
                    <a:bodyPr/>
                    <a:lstStyle/>
                    <a:p>
                      <a:pPr marL="0" marR="0" indent="0" algn="ctr">
                        <a:lnSpc>
                          <a:spcPct val="150000"/>
                        </a:lnSpc>
                        <a:spcBef>
                          <a:spcPts val="0"/>
                        </a:spcBef>
                        <a:spcAft>
                          <a:spcPts val="600"/>
                        </a:spcAft>
                      </a:pPr>
                      <a:r>
                        <a:rPr lang="ar-AE" sz="1800" b="1" dirty="0" smtClean="0">
                          <a:effectLst/>
                          <a:latin typeface="Sakkal Majalla" panose="02000000000000000000" pitchFamily="2" charset="-78"/>
                          <a:ea typeface="Calibri" panose="020F0502020204030204" pitchFamily="34" charset="0"/>
                          <a:cs typeface="Sakkal Majalla" panose="02000000000000000000" pitchFamily="2" charset="-78"/>
                        </a:rPr>
                        <a:t>الدليل </a:t>
                      </a:r>
                      <a:endParaRPr lang="en-US" sz="18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nchor="ctr">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solidFill>
                      <a:srgbClr val="C4B287"/>
                    </a:solidFill>
                  </a:tcPr>
                </a:tc>
                <a:tc>
                  <a:txBody>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lang="ar-AE" sz="1800" b="1" dirty="0" smtClean="0">
                          <a:effectLst/>
                          <a:latin typeface="Sakkal Majalla" panose="02000000000000000000" pitchFamily="2" charset="-78"/>
                          <a:ea typeface="Calibri" panose="020F0502020204030204" pitchFamily="34" charset="0"/>
                          <a:cs typeface="Sakkal Majalla" panose="02000000000000000000" pitchFamily="2" charset="-78"/>
                        </a:rPr>
                        <a:t>نسبة</a:t>
                      </a:r>
                      <a:r>
                        <a:rPr lang="ar-AE" sz="1800" b="1" baseline="0" dirty="0" smtClean="0">
                          <a:effectLst/>
                          <a:latin typeface="Sakkal Majalla" panose="02000000000000000000" pitchFamily="2" charset="-78"/>
                          <a:ea typeface="Calibri" panose="020F0502020204030204" pitchFamily="34" charset="0"/>
                          <a:cs typeface="Sakkal Majalla" panose="02000000000000000000" pitchFamily="2" charset="-78"/>
                        </a:rPr>
                        <a:t> الانجاز</a:t>
                      </a:r>
                      <a:endParaRPr lang="en-US" sz="1800" b="1" dirty="0" smtClean="0">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nchor="ctr">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solidFill>
                      <a:srgbClr val="C4B287"/>
                    </a:solidFill>
                  </a:tcPr>
                </a:tc>
                <a:tc>
                  <a:txBody>
                    <a:bodyPr/>
                    <a:lstStyle/>
                    <a:p>
                      <a:pPr marL="0" marR="0" lvl="0" indent="0" algn="ctr" defTabSz="914264" rtl="0" eaLnBrk="1" fontAlgn="auto" latinLnBrk="0" hangingPunct="1">
                        <a:lnSpc>
                          <a:spcPct val="150000"/>
                        </a:lnSpc>
                        <a:spcBef>
                          <a:spcPts val="0"/>
                        </a:spcBef>
                        <a:spcAft>
                          <a:spcPts val="600"/>
                        </a:spcAft>
                        <a:buClrTx/>
                        <a:buSzTx/>
                        <a:buFontTx/>
                        <a:buNone/>
                        <a:tabLst/>
                        <a:defRPr/>
                      </a:pPr>
                      <a:r>
                        <a:rPr lang="ar-AE" sz="1800" b="1" dirty="0" smtClean="0">
                          <a:effectLst/>
                          <a:latin typeface="Sakkal Majalla" panose="02000000000000000000" pitchFamily="2" charset="-78"/>
                          <a:ea typeface="Calibri" panose="020F0502020204030204" pitchFamily="34" charset="0"/>
                          <a:cs typeface="Sakkal Majalla" panose="02000000000000000000" pitchFamily="2" charset="-78"/>
                        </a:rPr>
                        <a:t>الاطار</a:t>
                      </a:r>
                      <a:r>
                        <a:rPr lang="ar-AE" sz="1800" b="1" baseline="0" dirty="0" smtClean="0">
                          <a:effectLst/>
                          <a:latin typeface="Sakkal Majalla" panose="02000000000000000000" pitchFamily="2" charset="-78"/>
                          <a:ea typeface="Calibri" panose="020F0502020204030204" pitchFamily="34" charset="0"/>
                          <a:cs typeface="Sakkal Majalla" panose="02000000000000000000" pitchFamily="2" charset="-78"/>
                        </a:rPr>
                        <a:t> الزمني للتنفيذ</a:t>
                      </a:r>
                      <a:endParaRPr lang="en-US" sz="1800" b="1" dirty="0" smtClean="0">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nchor="ctr">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solidFill>
                      <a:srgbClr val="C4B287"/>
                    </a:solidFill>
                  </a:tcPr>
                </a:tc>
                <a:tc>
                  <a:txBody>
                    <a:bodyPr/>
                    <a:lstStyle/>
                    <a:p>
                      <a:pPr marL="0" marR="0" lvl="0" indent="0" algn="ctr" defTabSz="914264" rtl="0" eaLnBrk="1" fontAlgn="auto" latinLnBrk="0" hangingPunct="1">
                        <a:lnSpc>
                          <a:spcPct val="150000"/>
                        </a:lnSpc>
                        <a:spcBef>
                          <a:spcPts val="0"/>
                        </a:spcBef>
                        <a:spcAft>
                          <a:spcPts val="600"/>
                        </a:spcAft>
                        <a:buClrTx/>
                        <a:buSzTx/>
                        <a:buFontTx/>
                        <a:buNone/>
                        <a:tabLst/>
                        <a:defRPr/>
                      </a:pPr>
                      <a:r>
                        <a:rPr lang="ar-AE" sz="1800" b="1" dirty="0" smtClean="0">
                          <a:effectLst/>
                          <a:latin typeface="Sakkal Majalla" panose="02000000000000000000" pitchFamily="2" charset="-78"/>
                          <a:ea typeface="Calibri" panose="020F0502020204030204" pitchFamily="34" charset="0"/>
                          <a:cs typeface="Sakkal Majalla" panose="02000000000000000000" pitchFamily="2" charset="-78"/>
                        </a:rPr>
                        <a:t>الإجراءات التصحيحية </a:t>
                      </a:r>
                      <a:endParaRPr lang="en-US" sz="1800" b="1" dirty="0" smtClean="0">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nchor="ctr">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solidFill>
                      <a:srgbClr val="C4B287"/>
                    </a:solidFill>
                  </a:tcPr>
                </a:tc>
              </a:tr>
              <a:tr h="707170">
                <a:tc>
                  <a:txBody>
                    <a:bodyPr/>
                    <a:lstStyle/>
                    <a:p>
                      <a:pPr marL="0" marR="0" algn="r">
                        <a:spcBef>
                          <a:spcPts val="0"/>
                        </a:spcBef>
                        <a:spcAft>
                          <a:spcPts val="0"/>
                        </a:spcAft>
                      </a:pPr>
                      <a:endParaRPr lang="en-US" sz="1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c>
                  <a:txBody>
                    <a:bodyPr/>
                    <a:lstStyle/>
                    <a:p>
                      <a:pPr marL="0" marR="0" algn="r">
                        <a:spcBef>
                          <a:spcPts val="0"/>
                        </a:spcBef>
                        <a:spcAft>
                          <a:spcPts val="0"/>
                        </a:spcAft>
                      </a:pPr>
                      <a:endParaRPr lang="en-US" sz="1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c>
                  <a:txBody>
                    <a:bodyPr/>
                    <a:lstStyle/>
                    <a:p>
                      <a:pPr marL="285750" marR="0" indent="-285750" algn="r" rtl="1">
                        <a:spcBef>
                          <a:spcPts val="0"/>
                        </a:spcBef>
                        <a:spcAft>
                          <a:spcPts val="0"/>
                        </a:spcAft>
                        <a:buFont typeface="Wingdings" panose="05000000000000000000" pitchFamily="2" charset="2"/>
                        <a:buChar char="v"/>
                      </a:pPr>
                      <a:endParaRPr lang="en-US" sz="1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nchor="ctr">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c>
                  <a:txBody>
                    <a:bodyPr/>
                    <a:lstStyle/>
                    <a:p>
                      <a:pPr marL="285750" marR="0" indent="-285750" algn="r" rtl="1">
                        <a:spcBef>
                          <a:spcPts val="0"/>
                        </a:spcBef>
                        <a:spcAft>
                          <a:spcPts val="0"/>
                        </a:spcAft>
                        <a:buFont typeface="Wingdings" panose="05000000000000000000" pitchFamily="2" charset="2"/>
                        <a:buChar char="v"/>
                      </a:pPr>
                      <a:endParaRPr lang="en-US" sz="1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nchor="ctr">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r>
              <a:tr h="601158">
                <a:tc>
                  <a:txBody>
                    <a:bodyPr/>
                    <a:lstStyle/>
                    <a:p>
                      <a:pPr algn="ctr"/>
                      <a:endParaRPr lang="en-US" sz="1400" b="1" dirty="0">
                        <a:effectLst/>
                        <a:latin typeface="Sakkal Majalla" panose="02000000000000000000" pitchFamily="2" charset="-78"/>
                        <a:cs typeface="Sakkal Majalla" panose="02000000000000000000" pitchFamily="2" charset="-78"/>
                      </a:endParaRPr>
                    </a:p>
                  </a:txBody>
                  <a:tcPr marL="59029" marR="59029" marT="29514" marB="29514">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c>
                  <a:txBody>
                    <a:bodyPr/>
                    <a:lstStyle/>
                    <a:p>
                      <a:pPr algn="ctr"/>
                      <a:endParaRPr lang="en-US" sz="1400" b="1" dirty="0">
                        <a:effectLst/>
                        <a:latin typeface="Sakkal Majalla" panose="02000000000000000000" pitchFamily="2" charset="-78"/>
                        <a:cs typeface="Sakkal Majalla" panose="02000000000000000000" pitchFamily="2" charset="-78"/>
                      </a:endParaRPr>
                    </a:p>
                  </a:txBody>
                  <a:tcPr marL="59029" marR="59029" marT="29514" marB="29514">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c>
                  <a:txBody>
                    <a:bodyPr/>
                    <a:lstStyle/>
                    <a:p>
                      <a:pPr marL="0" indent="0" algn="ctr" rtl="1">
                        <a:buFont typeface="Wingdings" panose="05000000000000000000" pitchFamily="2" charset="2"/>
                        <a:buNone/>
                      </a:pPr>
                      <a:endParaRPr lang="en-US" sz="1400" b="1" dirty="0">
                        <a:solidFill>
                          <a:schemeClr val="tx1"/>
                        </a:solidFill>
                        <a:effectLst/>
                        <a:latin typeface="Sakkal Majalla" panose="02000000000000000000" pitchFamily="2" charset="-78"/>
                        <a:cs typeface="Sakkal Majalla" panose="02000000000000000000" pitchFamily="2" charset="-78"/>
                      </a:endParaRPr>
                    </a:p>
                  </a:txBody>
                  <a:tcPr marL="59029" marR="59029" marT="29514" marB="29514" anchor="ctr">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c>
                  <a:txBody>
                    <a:bodyPr/>
                    <a:lstStyle/>
                    <a:p>
                      <a:pPr marL="285750" marR="0" indent="-285750" algn="r" rtl="1">
                        <a:spcBef>
                          <a:spcPts val="0"/>
                        </a:spcBef>
                        <a:spcAft>
                          <a:spcPts val="0"/>
                        </a:spcAft>
                        <a:buFont typeface="Wingdings" panose="05000000000000000000" pitchFamily="2" charset="2"/>
                        <a:buChar char="v"/>
                      </a:pPr>
                      <a:endParaRPr lang="en-US" sz="1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nchor="ctr">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r>
              <a:tr h="687037">
                <a:tc>
                  <a:txBody>
                    <a:bodyPr/>
                    <a:lstStyle/>
                    <a:p>
                      <a:pPr marL="0" marR="0" algn="r">
                        <a:spcBef>
                          <a:spcPts val="0"/>
                        </a:spcBef>
                        <a:spcAft>
                          <a:spcPts val="0"/>
                        </a:spcAft>
                      </a:pPr>
                      <a:endParaRPr lang="en-US" sz="1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c>
                  <a:txBody>
                    <a:bodyPr/>
                    <a:lstStyle/>
                    <a:p>
                      <a:pPr marL="0" marR="0" algn="r">
                        <a:spcBef>
                          <a:spcPts val="0"/>
                        </a:spcBef>
                        <a:spcAft>
                          <a:spcPts val="0"/>
                        </a:spcAft>
                      </a:pPr>
                      <a:endParaRPr lang="en-US" sz="1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c>
                  <a:txBody>
                    <a:bodyPr/>
                    <a:lstStyle/>
                    <a:p>
                      <a:pPr marL="285750" marR="0" indent="-285750" algn="r" rtl="1">
                        <a:spcBef>
                          <a:spcPts val="0"/>
                        </a:spcBef>
                        <a:spcAft>
                          <a:spcPts val="0"/>
                        </a:spcAft>
                        <a:buFont typeface="Wingdings" panose="05000000000000000000" pitchFamily="2" charset="2"/>
                        <a:buChar char="v"/>
                      </a:pPr>
                      <a:endParaRPr lang="en-US" sz="1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nchor="ctr">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c>
                  <a:txBody>
                    <a:bodyPr/>
                    <a:lstStyle/>
                    <a:p>
                      <a:pPr marL="285750" marR="0" indent="-285750" algn="r" rtl="1">
                        <a:spcBef>
                          <a:spcPts val="0"/>
                        </a:spcBef>
                        <a:spcAft>
                          <a:spcPts val="0"/>
                        </a:spcAft>
                        <a:buFont typeface="Wingdings" panose="05000000000000000000" pitchFamily="2" charset="2"/>
                        <a:buChar char="v"/>
                      </a:pPr>
                      <a:endParaRPr lang="en-US" sz="1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nchor="ctr">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r>
              <a:tr h="873110">
                <a:tc>
                  <a:txBody>
                    <a:bodyPr/>
                    <a:lstStyle/>
                    <a:p>
                      <a:pPr marL="0" marR="0" algn="r">
                        <a:spcBef>
                          <a:spcPts val="0"/>
                        </a:spcBef>
                        <a:spcAft>
                          <a:spcPts val="0"/>
                        </a:spcAft>
                      </a:pPr>
                      <a:endParaRPr lang="en-US" sz="1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c>
                  <a:txBody>
                    <a:bodyPr/>
                    <a:lstStyle/>
                    <a:p>
                      <a:pPr marL="0" marR="0" algn="r">
                        <a:spcBef>
                          <a:spcPts val="0"/>
                        </a:spcBef>
                        <a:spcAft>
                          <a:spcPts val="0"/>
                        </a:spcAft>
                      </a:pPr>
                      <a:endParaRPr lang="en-US" sz="1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c>
                  <a:txBody>
                    <a:bodyPr/>
                    <a:lstStyle/>
                    <a:p>
                      <a:pPr marL="285750" marR="0" indent="-285750" algn="r" rtl="1">
                        <a:spcBef>
                          <a:spcPts val="0"/>
                        </a:spcBef>
                        <a:spcAft>
                          <a:spcPts val="0"/>
                        </a:spcAft>
                        <a:buFont typeface="Wingdings" panose="05000000000000000000" pitchFamily="2" charset="2"/>
                        <a:buChar char="v"/>
                      </a:pPr>
                      <a:endParaRPr lang="en-US" sz="1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nchor="ctr">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c>
                  <a:txBody>
                    <a:bodyPr/>
                    <a:lstStyle/>
                    <a:p>
                      <a:pPr marL="285750" marR="0" indent="-285750" algn="r" rtl="1">
                        <a:spcBef>
                          <a:spcPts val="0"/>
                        </a:spcBef>
                        <a:spcAft>
                          <a:spcPts val="0"/>
                        </a:spcAft>
                        <a:buFont typeface="Wingdings" panose="05000000000000000000" pitchFamily="2" charset="2"/>
                        <a:buChar char="v"/>
                      </a:pPr>
                      <a:endParaRPr lang="en-US" sz="1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nchor="ctr">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r>
              <a:tr h="758603">
                <a:tc>
                  <a:txBody>
                    <a:bodyPr/>
                    <a:lstStyle/>
                    <a:p>
                      <a:pPr marL="0" marR="0" algn="r">
                        <a:spcBef>
                          <a:spcPts val="0"/>
                        </a:spcBef>
                        <a:spcAft>
                          <a:spcPts val="0"/>
                        </a:spcAft>
                      </a:pPr>
                      <a:endParaRPr lang="en-US" sz="1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c>
                  <a:txBody>
                    <a:bodyPr/>
                    <a:lstStyle/>
                    <a:p>
                      <a:pPr marL="0" marR="0" algn="r">
                        <a:spcBef>
                          <a:spcPts val="0"/>
                        </a:spcBef>
                        <a:spcAft>
                          <a:spcPts val="0"/>
                        </a:spcAft>
                      </a:pPr>
                      <a:endParaRPr lang="en-US" sz="1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c>
                  <a:txBody>
                    <a:bodyPr/>
                    <a:lstStyle/>
                    <a:p>
                      <a:pPr marL="285750" marR="0" indent="-285750" algn="r" rtl="1">
                        <a:spcBef>
                          <a:spcPts val="0"/>
                        </a:spcBef>
                        <a:spcAft>
                          <a:spcPts val="0"/>
                        </a:spcAft>
                        <a:buFont typeface="Wingdings" panose="05000000000000000000" pitchFamily="2" charset="2"/>
                        <a:buChar char="v"/>
                      </a:pPr>
                      <a:endParaRPr lang="en-US" sz="1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nchor="ctr">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c>
                  <a:txBody>
                    <a:bodyPr/>
                    <a:lstStyle/>
                    <a:p>
                      <a:pPr marL="285750" marR="0" indent="-285750" algn="r" rtl="1">
                        <a:spcBef>
                          <a:spcPts val="0"/>
                        </a:spcBef>
                        <a:spcAft>
                          <a:spcPts val="0"/>
                        </a:spcAft>
                        <a:buFont typeface="Wingdings" panose="05000000000000000000" pitchFamily="2" charset="2"/>
                        <a:buChar char="v"/>
                      </a:pPr>
                      <a:endParaRPr lang="en-US" sz="1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nchor="ctr">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r>
              <a:tr h="626654">
                <a:tc>
                  <a:txBody>
                    <a:bodyPr/>
                    <a:lstStyle/>
                    <a:p>
                      <a:pPr marL="0" marR="0" algn="r">
                        <a:spcBef>
                          <a:spcPts val="0"/>
                        </a:spcBef>
                        <a:spcAft>
                          <a:spcPts val="0"/>
                        </a:spcAft>
                      </a:pPr>
                      <a:endParaRPr lang="en-US" sz="1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c>
                  <a:txBody>
                    <a:bodyPr/>
                    <a:lstStyle/>
                    <a:p>
                      <a:pPr marL="0" marR="0" algn="r">
                        <a:spcBef>
                          <a:spcPts val="0"/>
                        </a:spcBef>
                        <a:spcAft>
                          <a:spcPts val="0"/>
                        </a:spcAft>
                      </a:pPr>
                      <a:endParaRPr lang="en-US" sz="1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c>
                  <a:txBody>
                    <a:bodyPr/>
                    <a:lstStyle/>
                    <a:p>
                      <a:pPr marL="285750" marR="0" indent="-285750" algn="r" rtl="1">
                        <a:spcBef>
                          <a:spcPts val="0"/>
                        </a:spcBef>
                        <a:spcAft>
                          <a:spcPts val="0"/>
                        </a:spcAft>
                        <a:buFont typeface="Wingdings" panose="05000000000000000000" pitchFamily="2" charset="2"/>
                        <a:buChar char="v"/>
                      </a:pPr>
                      <a:endParaRPr lang="en-US" sz="1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nchor="ctr">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c>
                  <a:txBody>
                    <a:bodyPr/>
                    <a:lstStyle/>
                    <a:p>
                      <a:pPr marL="285750" marR="0" indent="-285750" algn="r" rtl="1">
                        <a:spcBef>
                          <a:spcPts val="0"/>
                        </a:spcBef>
                        <a:spcAft>
                          <a:spcPts val="0"/>
                        </a:spcAft>
                        <a:buFont typeface="Wingdings" panose="05000000000000000000" pitchFamily="2" charset="2"/>
                        <a:buChar char="v"/>
                      </a:pPr>
                      <a:endParaRPr lang="en-US" sz="1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nchor="ctr">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r>
            </a:tbl>
          </a:graphicData>
        </a:graphic>
      </p:graphicFrame>
    </p:spTree>
    <p:extLst>
      <p:ext uri="{BB962C8B-B14F-4D97-AF65-F5344CB8AC3E}">
        <p14:creationId xmlns:p14="http://schemas.microsoft.com/office/powerpoint/2010/main" val="3951267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41890990"/>
              </p:ext>
            </p:extLst>
          </p:nvPr>
        </p:nvGraphicFramePr>
        <p:xfrm>
          <a:off x="2667000" y="2194560"/>
          <a:ext cx="6934200" cy="1996440"/>
        </p:xfrm>
        <a:graphic>
          <a:graphicData uri="http://schemas.openxmlformats.org/drawingml/2006/table">
            <a:tbl>
              <a:tblPr firstRow="1" bandRow="1">
                <a:tableStyleId>{5C22544A-7EE6-4342-B048-85BDC9FD1C3A}</a:tableStyleId>
              </a:tblPr>
              <a:tblGrid>
                <a:gridCol w="3467100">
                  <a:extLst>
                    <a:ext uri="{9D8B030D-6E8A-4147-A177-3AD203B41FA5}">
                      <a16:colId xmlns:a16="http://schemas.microsoft.com/office/drawing/2014/main" xmlns="" val="20000"/>
                    </a:ext>
                  </a:extLst>
                </a:gridCol>
                <a:gridCol w="3467100">
                  <a:extLst>
                    <a:ext uri="{9D8B030D-6E8A-4147-A177-3AD203B41FA5}">
                      <a16:colId xmlns:a16="http://schemas.microsoft.com/office/drawing/2014/main" xmlns="" val="20001"/>
                    </a:ext>
                  </a:extLst>
                </a:gridCol>
              </a:tblGrid>
              <a:tr h="715202">
                <a:tc gridSpan="2">
                  <a:txBody>
                    <a:bodyPr/>
                    <a:lstStyle/>
                    <a:p>
                      <a:pPr algn="ctr"/>
                      <a:r>
                        <a:rPr lang="ar-AE" sz="2800" dirty="0" smtClean="0">
                          <a:solidFill>
                            <a:schemeClr val="tx1"/>
                          </a:solidFill>
                          <a:latin typeface="Sakkal Majalla" panose="02000000000000000000" pitchFamily="2" charset="-78"/>
                          <a:cs typeface="Sakkal Majalla" panose="02000000000000000000" pitchFamily="2" charset="-78"/>
                        </a:rPr>
                        <a:t>المرفقات</a:t>
                      </a:r>
                      <a:endParaRPr lang="en-US" sz="2800" dirty="0">
                        <a:solidFill>
                          <a:schemeClr val="tx1"/>
                        </a:solidFill>
                        <a:latin typeface="Sakkal Majalla" panose="02000000000000000000" pitchFamily="2" charset="-78"/>
                        <a:cs typeface="Sakkal Majalla" panose="02000000000000000000" pitchFamily="2" charset="-78"/>
                      </a:endParaRPr>
                    </a:p>
                  </a:txBody>
                  <a:tcPr anchor="ctr">
                    <a:lnL w="28575" cap="flat" cmpd="sng" algn="ctr">
                      <a:solidFill>
                        <a:schemeClr val="bg1">
                          <a:lumMod val="50000"/>
                        </a:schemeClr>
                      </a:solidFill>
                      <a:prstDash val="sysDot"/>
                      <a:round/>
                      <a:headEnd type="none" w="med" len="med"/>
                      <a:tailEnd type="none" w="med" len="med"/>
                    </a:lnL>
                    <a:lnR w="28575" cap="flat" cmpd="sng" algn="ctr">
                      <a:solidFill>
                        <a:schemeClr val="bg1">
                          <a:lumMod val="50000"/>
                        </a:schemeClr>
                      </a:solidFill>
                      <a:prstDash val="sysDot"/>
                      <a:round/>
                      <a:headEnd type="none" w="med" len="med"/>
                      <a:tailEnd type="none" w="med" len="med"/>
                    </a:lnR>
                    <a:lnT w="28575" cap="flat" cmpd="sng" algn="ctr">
                      <a:solidFill>
                        <a:schemeClr val="bg1">
                          <a:lumMod val="50000"/>
                        </a:schemeClr>
                      </a:solidFill>
                      <a:prstDash val="sysDot"/>
                      <a:round/>
                      <a:headEnd type="none" w="med" len="med"/>
                      <a:tailEnd type="none" w="med" len="med"/>
                    </a:lnT>
                    <a:lnB w="28575"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CFA859"/>
                    </a:solidFill>
                  </a:tcPr>
                </a:tc>
                <a:tc hMerge="1">
                  <a:txBody>
                    <a:bodyPr/>
                    <a:lstStyle/>
                    <a:p>
                      <a:endParaRPr lang="en-US" dirty="0"/>
                    </a:p>
                  </a:txBody>
                  <a:tcPr/>
                </a:tc>
                <a:extLst>
                  <a:ext uri="{0D108BD9-81ED-4DB2-BD59-A6C34878D82A}">
                    <a16:rowId xmlns:a16="http://schemas.microsoft.com/office/drawing/2014/main" xmlns="" val="10000"/>
                  </a:ext>
                </a:extLst>
              </a:tr>
              <a:tr h="1281238">
                <a:tc>
                  <a:txBody>
                    <a:bodyPr/>
                    <a:lstStyle/>
                    <a:p>
                      <a:endParaRPr lang="en-US" dirty="0"/>
                    </a:p>
                  </a:txBody>
                  <a:tcPr>
                    <a:lnL w="28575" cap="flat" cmpd="sng" algn="ctr">
                      <a:solidFill>
                        <a:schemeClr val="bg1">
                          <a:lumMod val="50000"/>
                        </a:schemeClr>
                      </a:solidFill>
                      <a:prstDash val="sysDot"/>
                      <a:round/>
                      <a:headEnd type="none" w="med" len="med"/>
                      <a:tailEnd type="none" w="med" len="med"/>
                    </a:lnL>
                    <a:lnR w="28575" cap="flat" cmpd="sng" algn="ctr">
                      <a:solidFill>
                        <a:schemeClr val="bg1">
                          <a:lumMod val="50000"/>
                        </a:schemeClr>
                      </a:solidFill>
                      <a:prstDash val="sysDot"/>
                      <a:round/>
                      <a:headEnd type="none" w="med" len="med"/>
                      <a:tailEnd type="none" w="med" len="med"/>
                    </a:lnR>
                    <a:lnT w="28575" cap="flat" cmpd="sng" algn="ctr">
                      <a:solidFill>
                        <a:schemeClr val="bg1">
                          <a:lumMod val="50000"/>
                        </a:schemeClr>
                      </a:solidFill>
                      <a:prstDash val="sysDot"/>
                      <a:round/>
                      <a:headEnd type="none" w="med" len="med"/>
                      <a:tailEnd type="none" w="med" len="med"/>
                    </a:lnT>
                    <a:lnB w="28575"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1" eaLnBrk="1" latinLnBrk="0" hangingPunct="1">
                        <a:buFontTx/>
                        <a:buNone/>
                      </a:pPr>
                      <a:r>
                        <a:rPr lang="ar-AE" sz="2800" b="1" kern="1200" dirty="0" smtClean="0">
                          <a:solidFill>
                            <a:schemeClr val="tx1"/>
                          </a:solidFill>
                          <a:latin typeface="Sakkal Majalla" panose="02000000000000000000" pitchFamily="2" charset="-78"/>
                          <a:ea typeface="+mn-ea"/>
                          <a:cs typeface="Sakkal Majalla" panose="02000000000000000000" pitchFamily="2" charset="-78"/>
                        </a:rPr>
                        <a:t>نتائج الاستبيان</a:t>
                      </a:r>
                      <a:endParaRPr lang="en-US" sz="2800" b="1" kern="1200" dirty="0">
                        <a:solidFill>
                          <a:schemeClr val="tx1"/>
                        </a:solidFill>
                        <a:latin typeface="Sakkal Majalla" panose="02000000000000000000" pitchFamily="2" charset="-78"/>
                        <a:ea typeface="+mn-ea"/>
                        <a:cs typeface="Sakkal Majalla" panose="02000000000000000000" pitchFamily="2" charset="-78"/>
                      </a:endParaRPr>
                    </a:p>
                  </a:txBody>
                  <a:tcPr anchor="ctr">
                    <a:lnL w="28575" cap="flat" cmpd="sng" algn="ctr">
                      <a:solidFill>
                        <a:schemeClr val="bg1">
                          <a:lumMod val="50000"/>
                        </a:schemeClr>
                      </a:solidFill>
                      <a:prstDash val="sysDot"/>
                      <a:round/>
                      <a:headEnd type="none" w="med" len="med"/>
                      <a:tailEnd type="none" w="med" len="med"/>
                    </a:lnL>
                    <a:lnR w="28575" cap="flat" cmpd="sng" algn="ctr">
                      <a:solidFill>
                        <a:schemeClr val="bg1">
                          <a:lumMod val="50000"/>
                        </a:schemeClr>
                      </a:solidFill>
                      <a:prstDash val="sysDot"/>
                      <a:round/>
                      <a:headEnd type="none" w="med" len="med"/>
                      <a:tailEnd type="none" w="med" len="med"/>
                    </a:lnR>
                    <a:lnT w="28575" cap="flat" cmpd="sng" algn="ctr">
                      <a:solidFill>
                        <a:schemeClr val="bg1">
                          <a:lumMod val="50000"/>
                        </a:schemeClr>
                      </a:solidFill>
                      <a:prstDash val="sysDot"/>
                      <a:round/>
                      <a:headEnd type="none" w="med" len="med"/>
                      <a:tailEnd type="none" w="med" len="med"/>
                    </a:lnT>
                    <a:lnB w="28575"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075263134"/>
              </p:ext>
            </p:extLst>
          </p:nvPr>
        </p:nvGraphicFramePr>
        <p:xfrm>
          <a:off x="4114800" y="3192780"/>
          <a:ext cx="914400" cy="771525"/>
        </p:xfrm>
        <a:graphic>
          <a:graphicData uri="http://schemas.openxmlformats.org/presentationml/2006/ole">
            <mc:AlternateContent xmlns:mc="http://schemas.openxmlformats.org/markup-compatibility/2006">
              <mc:Choice xmlns:v="urn:schemas-microsoft-com:vml" Requires="v">
                <p:oleObj spid="_x0000_s2388" name="Acrobat Document" showAsIcon="1" r:id="rId3" imgW="914400" imgH="771480" progId="AcroExch.Document.DC">
                  <p:link updateAutomatic="1"/>
                </p:oleObj>
              </mc:Choice>
              <mc:Fallback>
                <p:oleObj name="Acrobat Document" showAsIcon="1" r:id="rId3" imgW="914400" imgH="771480" progId="AcroExch.Document.DC">
                  <p:link updateAutomatic="1"/>
                  <p:pic>
                    <p:nvPicPr>
                      <p:cNvPr id="0" name=""/>
                      <p:cNvPicPr/>
                      <p:nvPr/>
                    </p:nvPicPr>
                    <p:blipFill>
                      <a:blip r:embed="rId4"/>
                      <a:stretch>
                        <a:fillRect/>
                      </a:stretch>
                    </p:blipFill>
                    <p:spPr>
                      <a:xfrm>
                        <a:off x="4114800" y="319278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808422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571685"/>
            <a:ext cx="11125200" cy="4524315"/>
          </a:xfrm>
          <a:prstGeom prst="rect">
            <a:avLst/>
          </a:prstGeom>
          <a:noFill/>
        </p:spPr>
        <p:txBody>
          <a:bodyPr wrap="square" rtlCol="0">
            <a:spAutoFit/>
          </a:bodyPr>
          <a:lstStyle/>
          <a:p>
            <a:pPr marL="457200" lvl="0" indent="-457200" algn="r" rtl="1">
              <a:lnSpc>
                <a:spcPct val="150000"/>
              </a:lnSpc>
              <a:buFont typeface="Wingdings" panose="05000000000000000000" pitchFamily="2" charset="2"/>
              <a:buChar char="v"/>
            </a:pPr>
            <a:r>
              <a:rPr lang="ar-AE" sz="2400" b="1" dirty="0" smtClean="0">
                <a:latin typeface="Sakkal Majalla" panose="02000000000000000000" pitchFamily="2" charset="-78"/>
                <a:cs typeface="Sakkal Majalla" panose="02000000000000000000" pitchFamily="2" charset="-78"/>
              </a:rPr>
              <a:t>الرضا </a:t>
            </a:r>
            <a:r>
              <a:rPr lang="ar-AE" sz="2400" b="1" dirty="0">
                <a:latin typeface="Sakkal Majalla" panose="02000000000000000000" pitchFamily="2" charset="-78"/>
                <a:cs typeface="Sakkal Majalla" panose="02000000000000000000" pitchFamily="2" charset="-78"/>
              </a:rPr>
              <a:t>العام عن التطبيق الذكي الخاص </a:t>
            </a:r>
            <a:r>
              <a:rPr lang="ar-AE" sz="2400" b="1" dirty="0" smtClean="0">
                <a:latin typeface="Sakkal Majalla" panose="02000000000000000000" pitchFamily="2" charset="-78"/>
                <a:cs typeface="Sakkal Majalla" panose="02000000000000000000" pitchFamily="2" charset="-78"/>
              </a:rPr>
              <a:t>بالهيئة </a:t>
            </a:r>
            <a:r>
              <a:rPr lang="ar-AE" sz="2400" b="1" dirty="0">
                <a:latin typeface="Sakkal Majalla" panose="02000000000000000000" pitchFamily="2" charset="-78"/>
                <a:cs typeface="Sakkal Majalla" panose="02000000000000000000" pitchFamily="2" charset="-78"/>
              </a:rPr>
              <a:t> الاتحادية للموارد </a:t>
            </a:r>
            <a:r>
              <a:rPr lang="ar-AE" sz="2400" b="1" dirty="0" smtClean="0">
                <a:latin typeface="Sakkal Majalla" panose="02000000000000000000" pitchFamily="2" charset="-78"/>
                <a:cs typeface="Sakkal Majalla" panose="02000000000000000000" pitchFamily="2" charset="-78"/>
              </a:rPr>
              <a:t>البشرية 2018 </a:t>
            </a:r>
          </a:p>
          <a:p>
            <a:pPr marL="457200" lvl="0" indent="-457200" algn="r" rtl="1">
              <a:lnSpc>
                <a:spcPct val="150000"/>
              </a:lnSpc>
              <a:buFont typeface="Wingdings" panose="05000000000000000000" pitchFamily="2" charset="2"/>
              <a:buChar char="v"/>
            </a:pPr>
            <a:r>
              <a:rPr lang="ar-AE" sz="2400" b="1" dirty="0">
                <a:latin typeface="Sakkal Majalla" panose="02000000000000000000" pitchFamily="2" charset="-78"/>
                <a:cs typeface="Sakkal Majalla" panose="02000000000000000000" pitchFamily="2" charset="-78"/>
              </a:rPr>
              <a:t>المعلومات الديموغرافية للمشاركين </a:t>
            </a:r>
            <a:endParaRPr lang="ar-AE" sz="2400" b="1" dirty="0" smtClean="0">
              <a:latin typeface="Sakkal Majalla" panose="02000000000000000000" pitchFamily="2" charset="-78"/>
              <a:cs typeface="Sakkal Majalla" panose="02000000000000000000" pitchFamily="2" charset="-78"/>
            </a:endParaRPr>
          </a:p>
          <a:p>
            <a:pPr marL="457200" indent="-457200" algn="r" rtl="1">
              <a:lnSpc>
                <a:spcPct val="150000"/>
              </a:lnSpc>
              <a:buFont typeface="Wingdings" panose="05000000000000000000" pitchFamily="2" charset="2"/>
              <a:buChar char="v"/>
            </a:pPr>
            <a:r>
              <a:rPr lang="ar-AE" sz="2400" b="1" dirty="0">
                <a:latin typeface="Sakkal Majalla" panose="02000000000000000000" pitchFamily="2" charset="-78"/>
                <a:cs typeface="Sakkal Majalla" panose="02000000000000000000" pitchFamily="2" charset="-78"/>
              </a:rPr>
              <a:t>تحميل التطبيق الذكي من قبل المشاركين </a:t>
            </a:r>
            <a:endParaRPr lang="ar-AE" sz="2400" b="1" dirty="0" smtClean="0">
              <a:latin typeface="Sakkal Majalla" panose="02000000000000000000" pitchFamily="2" charset="-78"/>
              <a:cs typeface="Sakkal Majalla" panose="02000000000000000000" pitchFamily="2" charset="-78"/>
            </a:endParaRPr>
          </a:p>
          <a:p>
            <a:pPr marL="457200" indent="-457200" algn="r" rtl="1">
              <a:lnSpc>
                <a:spcPct val="150000"/>
              </a:lnSpc>
              <a:buFont typeface="Wingdings" panose="05000000000000000000" pitchFamily="2" charset="2"/>
              <a:buChar char="v"/>
            </a:pPr>
            <a:r>
              <a:rPr lang="ar-AE" sz="2400" b="1" dirty="0">
                <a:latin typeface="Sakkal Majalla" panose="02000000000000000000" pitchFamily="2" charset="-78"/>
                <a:cs typeface="Sakkal Majalla" panose="02000000000000000000" pitchFamily="2" charset="-78"/>
              </a:rPr>
              <a:t>الرضا العام عن التطبيق</a:t>
            </a:r>
            <a:r>
              <a:rPr lang="en-US" sz="2400" b="1" dirty="0">
                <a:latin typeface="Sakkal Majalla" panose="02000000000000000000" pitchFamily="2" charset="-78"/>
                <a:cs typeface="Sakkal Majalla" panose="02000000000000000000" pitchFamily="2" charset="-78"/>
              </a:rPr>
              <a:t> </a:t>
            </a:r>
            <a:r>
              <a:rPr lang="ar-AE" sz="2400" b="1" dirty="0">
                <a:latin typeface="Sakkal Majalla" panose="02000000000000000000" pitchFamily="2" charset="-78"/>
                <a:cs typeface="Sakkal Majalla" panose="02000000000000000000" pitchFamily="2" charset="-78"/>
              </a:rPr>
              <a:t>الذكي الخاص </a:t>
            </a:r>
            <a:r>
              <a:rPr lang="ar-AE" sz="2400" b="1" dirty="0" smtClean="0">
                <a:latin typeface="Sakkal Majalla" panose="02000000000000000000" pitchFamily="2" charset="-78"/>
                <a:cs typeface="Sakkal Majalla" panose="02000000000000000000" pitchFamily="2" charset="-78"/>
              </a:rPr>
              <a:t>بالهيئة </a:t>
            </a:r>
            <a:r>
              <a:rPr lang="ar-AE" sz="2400" b="1" dirty="0">
                <a:latin typeface="Sakkal Majalla" panose="02000000000000000000" pitchFamily="2" charset="-78"/>
                <a:cs typeface="Sakkal Majalla" panose="02000000000000000000" pitchFamily="2" charset="-78"/>
              </a:rPr>
              <a:t>الاتحادية للموارد </a:t>
            </a:r>
            <a:r>
              <a:rPr lang="ar-AE" sz="2400" b="1" dirty="0" smtClean="0">
                <a:latin typeface="Sakkal Majalla" panose="02000000000000000000" pitchFamily="2" charset="-78"/>
                <a:cs typeface="Sakkal Majalla" panose="02000000000000000000" pitchFamily="2" charset="-78"/>
              </a:rPr>
              <a:t>البشرية حسب المحاور</a:t>
            </a:r>
            <a:endParaRPr lang="ar-AE" sz="2400" b="1" dirty="0">
              <a:latin typeface="Sakkal Majalla" panose="02000000000000000000" pitchFamily="2" charset="-78"/>
              <a:cs typeface="Sakkal Majalla" panose="02000000000000000000" pitchFamily="2" charset="-78"/>
            </a:endParaRPr>
          </a:p>
          <a:p>
            <a:pPr marL="457200" indent="-457200" algn="r" rtl="1">
              <a:lnSpc>
                <a:spcPct val="150000"/>
              </a:lnSpc>
              <a:buFont typeface="Wingdings" panose="05000000000000000000" pitchFamily="2" charset="2"/>
              <a:buChar char="v"/>
            </a:pPr>
            <a:r>
              <a:rPr lang="ar-AE" sz="2400" b="1" dirty="0">
                <a:latin typeface="Sakkal Majalla" panose="02000000000000000000" pitchFamily="2" charset="-78"/>
                <a:cs typeface="Sakkal Majalla" panose="02000000000000000000" pitchFamily="2" charset="-78"/>
              </a:rPr>
              <a:t>قنوات التواصل المفضلة حول تحديثات التطبيق الذكي </a:t>
            </a:r>
            <a:endParaRPr lang="en-US" sz="2400" b="1" dirty="0" smtClean="0">
              <a:latin typeface="Sakkal Majalla" panose="02000000000000000000" pitchFamily="2" charset="-78"/>
              <a:cs typeface="Sakkal Majalla" panose="02000000000000000000" pitchFamily="2" charset="-78"/>
            </a:endParaRPr>
          </a:p>
          <a:p>
            <a:pPr marL="457200" indent="-457200" algn="r" rtl="1">
              <a:lnSpc>
                <a:spcPct val="150000"/>
              </a:lnSpc>
              <a:buFont typeface="Wingdings" panose="05000000000000000000" pitchFamily="2" charset="2"/>
              <a:buChar char="v"/>
            </a:pPr>
            <a:r>
              <a:rPr lang="ar-AE" sz="2400" b="1" dirty="0" smtClean="0">
                <a:latin typeface="Sakkal Majalla" panose="02000000000000000000" pitchFamily="2" charset="-78"/>
                <a:cs typeface="Sakkal Majalla" panose="02000000000000000000" pitchFamily="2" charset="-78"/>
              </a:rPr>
              <a:t>الاقتراحات التطويرية على التطبيق الذكي </a:t>
            </a:r>
            <a:endParaRPr lang="en-US" sz="2400" b="1" dirty="0" smtClean="0">
              <a:latin typeface="Sakkal Majalla" panose="02000000000000000000" pitchFamily="2" charset="-78"/>
              <a:cs typeface="Sakkal Majalla" panose="02000000000000000000" pitchFamily="2" charset="-78"/>
            </a:endParaRPr>
          </a:p>
          <a:p>
            <a:pPr marL="457200" lvl="0" indent="-457200" algn="r" rtl="1">
              <a:lnSpc>
                <a:spcPct val="150000"/>
              </a:lnSpc>
              <a:buFont typeface="Wingdings" panose="05000000000000000000" pitchFamily="2" charset="2"/>
              <a:buChar char="v"/>
              <a:defRPr/>
            </a:pPr>
            <a:r>
              <a:rPr lang="ar-AE" sz="2400" b="1" dirty="0" smtClean="0">
                <a:latin typeface="Sakkal Majalla" panose="02000000000000000000" pitchFamily="2" charset="-78"/>
                <a:cs typeface="Sakkal Majalla" panose="02000000000000000000" pitchFamily="2" charset="-78"/>
              </a:rPr>
              <a:t>الاجراءات التصحيحية </a:t>
            </a:r>
            <a:endParaRPr lang="en-US" sz="2400" b="1" dirty="0">
              <a:latin typeface="Sakkal Majalla" panose="02000000000000000000" pitchFamily="2" charset="-78"/>
              <a:cs typeface="Sakkal Majalla" panose="02000000000000000000" pitchFamily="2" charset="-78"/>
            </a:endParaRPr>
          </a:p>
          <a:p>
            <a:pPr marL="457200" lvl="0" indent="-457200" algn="r" rtl="1">
              <a:lnSpc>
                <a:spcPct val="150000"/>
              </a:lnSpc>
              <a:buFont typeface="Wingdings" panose="05000000000000000000" pitchFamily="2" charset="2"/>
              <a:buChar char="v"/>
              <a:defRPr/>
            </a:pPr>
            <a:r>
              <a:rPr lang="ar-AE" sz="2400" b="1" dirty="0" smtClean="0">
                <a:latin typeface="Sakkal Majalla" panose="02000000000000000000" pitchFamily="2" charset="-78"/>
                <a:cs typeface="Sakkal Majalla" panose="02000000000000000000" pitchFamily="2" charset="-78"/>
              </a:rPr>
              <a:t>المرفقات</a:t>
            </a:r>
            <a:endParaRPr lang="en-US" sz="2400" b="1" dirty="0">
              <a:latin typeface="Sakkal Majalla" panose="02000000000000000000" pitchFamily="2" charset="-78"/>
              <a:cs typeface="Sakkal Majalla" panose="02000000000000000000" pitchFamily="2" charset="-78"/>
            </a:endParaRPr>
          </a:p>
        </p:txBody>
      </p:sp>
      <p:sp>
        <p:nvSpPr>
          <p:cNvPr id="4" name="عنوان فرعي 2"/>
          <p:cNvSpPr txBox="1">
            <a:spLocks noGrp="1"/>
          </p:cNvSpPr>
          <p:nvPr>
            <p:ph type="ctrTitle"/>
          </p:nvPr>
        </p:nvSpPr>
        <p:spPr>
          <a:xfrm>
            <a:off x="6858000" y="265306"/>
            <a:ext cx="3009532" cy="731783"/>
          </a:xfrm>
          <a:prstGeom prst="rect">
            <a:avLst/>
          </a:prstGeom>
        </p:spPr>
        <p:txBody>
          <a:bodyPr lIns="114933" tIns="57467" rIns="114933" bIns="57467">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2800" b="1" i="0" u="none" strike="noStrike" kern="1200" cap="none" spc="0" normalizeH="0" baseline="0" noProof="0" dirty="0">
                <a:ln>
                  <a:noFill/>
                </a:ln>
                <a:effectLst/>
                <a:uLnTx/>
                <a:uFillTx/>
                <a:latin typeface="Sakkal Majalla" panose="02000000000000000000" pitchFamily="2" charset="-78"/>
                <a:ea typeface="+mn-ea"/>
                <a:cs typeface="Sakkal Majalla" panose="02000000000000000000" pitchFamily="2" charset="-78"/>
              </a:rPr>
              <a:t>محاور العرض</a:t>
            </a:r>
            <a:endParaRPr kumimoji="0" lang="ar-AE" sz="2000" b="1" i="0" u="none" strike="noStrike" kern="1200" cap="none" spc="0" normalizeH="0" baseline="0" noProof="0" dirty="0">
              <a:ln>
                <a:noFill/>
              </a:ln>
              <a:effectLst/>
              <a:uLnTx/>
              <a:uFillTx/>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149971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334"/>
          <p:cNvSpPr txBox="1"/>
          <p:nvPr/>
        </p:nvSpPr>
        <p:spPr>
          <a:xfrm rot="-5400000">
            <a:off x="6508662" y="4179807"/>
            <a:ext cx="3068897" cy="306288"/>
          </a:xfrm>
          <a:prstGeom prst="rect">
            <a:avLst/>
          </a:prstGeom>
          <a:noFill/>
          <a:ln>
            <a:noFill/>
          </a:ln>
        </p:spPr>
        <p:txBody>
          <a:bodyPr lIns="91425" tIns="45700" rIns="91425" bIns="45700" anchor="t" anchorCtr="0">
            <a:noAutofit/>
          </a:bodyPr>
          <a:lstStyle/>
          <a:p>
            <a:pPr algn="ctr">
              <a:buSzPct val="25000"/>
            </a:pPr>
            <a:endParaRPr lang="en" sz="2000" b="1" dirty="0">
              <a:solidFill>
                <a:schemeClr val="bg1"/>
              </a:solidFill>
              <a:latin typeface="Dubai" panose="020B0503030403030204" pitchFamily="34" charset="-78"/>
              <a:ea typeface="Arial"/>
              <a:cs typeface="Dubai" panose="020B0503030403030204" pitchFamily="34" charset="-78"/>
              <a:sym typeface="Arial"/>
            </a:endParaRPr>
          </a:p>
        </p:txBody>
      </p:sp>
      <p:sp>
        <p:nvSpPr>
          <p:cNvPr id="24" name="Shape 682"/>
          <p:cNvSpPr/>
          <p:nvPr/>
        </p:nvSpPr>
        <p:spPr>
          <a:xfrm>
            <a:off x="7356566" y="1447800"/>
            <a:ext cx="302174" cy="382058"/>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chemeClr val="bg1"/>
          </a:solidFill>
          <a:ln>
            <a:noFill/>
          </a:ln>
        </p:spPr>
        <p:txBody>
          <a:bodyPr wrap="square" lIns="91425" tIns="91425" rIns="91425" bIns="91425" anchor="ctr" anchorCtr="0">
            <a:noAutofit/>
          </a:bodyPr>
          <a:lstStyle/>
          <a:p>
            <a:pPr lvl="0">
              <a:spcBef>
                <a:spcPts val="0"/>
              </a:spcBef>
              <a:buNone/>
            </a:pPr>
            <a:endParaRPr/>
          </a:p>
        </p:txBody>
      </p:sp>
      <p:graphicFrame>
        <p:nvGraphicFramePr>
          <p:cNvPr id="11" name="Table 10"/>
          <p:cNvGraphicFramePr>
            <a:graphicFrameLocks noGrp="1"/>
          </p:cNvGraphicFramePr>
          <p:nvPr>
            <p:extLst>
              <p:ext uri="{D42A27DB-BD31-4B8C-83A1-F6EECF244321}">
                <p14:modId xmlns:p14="http://schemas.microsoft.com/office/powerpoint/2010/main" val="3841416226"/>
              </p:ext>
            </p:extLst>
          </p:nvPr>
        </p:nvGraphicFramePr>
        <p:xfrm>
          <a:off x="6172200" y="1377727"/>
          <a:ext cx="5750044" cy="4489673"/>
        </p:xfrm>
        <a:graphic>
          <a:graphicData uri="http://schemas.openxmlformats.org/drawingml/2006/table">
            <a:tbl>
              <a:tblPr firstRow="1" bandRow="1">
                <a:tableStyleId>{2D5ABB26-0587-4C30-8999-92F81FD0307C}</a:tableStyleId>
              </a:tblPr>
              <a:tblGrid>
                <a:gridCol w="3048001">
                  <a:extLst>
                    <a:ext uri="{9D8B030D-6E8A-4147-A177-3AD203B41FA5}">
                      <a16:colId xmlns:a16="http://schemas.microsoft.com/office/drawing/2014/main" xmlns="" val="20000"/>
                    </a:ext>
                  </a:extLst>
                </a:gridCol>
                <a:gridCol w="2702043">
                  <a:extLst>
                    <a:ext uri="{9D8B030D-6E8A-4147-A177-3AD203B41FA5}">
                      <a16:colId xmlns:a16="http://schemas.microsoft.com/office/drawing/2014/main" xmlns="" val="20001"/>
                    </a:ext>
                  </a:extLst>
                </a:gridCol>
              </a:tblGrid>
              <a:tr h="858655">
                <a:tc gridSpan="2">
                  <a:txBody>
                    <a:bodyPr/>
                    <a:lstStyle/>
                    <a:p>
                      <a:pPr algn="ctr"/>
                      <a:r>
                        <a:rPr lang="ar-AE" sz="2800" b="1" u="none" dirty="0" smtClean="0">
                          <a:solidFill>
                            <a:schemeClr val="tx1"/>
                          </a:solidFill>
                          <a:latin typeface="Sakkal Majalla" panose="02000000000000000000" pitchFamily="2" charset="-78"/>
                          <a:cs typeface="Sakkal Majalla" panose="02000000000000000000" pitchFamily="2" charset="-78"/>
                        </a:rPr>
                        <a:t>الردود</a:t>
                      </a:r>
                      <a:r>
                        <a:rPr lang="ar-AE" sz="2800" b="1" u="none" baseline="0" dirty="0" smtClean="0">
                          <a:solidFill>
                            <a:schemeClr val="tx1"/>
                          </a:solidFill>
                          <a:latin typeface="Sakkal Majalla" panose="02000000000000000000" pitchFamily="2" charset="-78"/>
                          <a:cs typeface="Sakkal Majalla" panose="02000000000000000000" pitchFamily="2" charset="-78"/>
                        </a:rPr>
                        <a:t> و الفئات المستهدفة</a:t>
                      </a:r>
                      <a:endParaRPr lang="en-US" sz="2800" b="1" u="none"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ysDashDot"/>
                      <a:round/>
                      <a:headEnd type="none" w="med" len="med"/>
                      <a:tailEnd type="none" w="med" len="med"/>
                    </a:lnL>
                    <a:lnR w="12700" cap="flat" cmpd="sng" algn="ctr">
                      <a:solidFill>
                        <a:schemeClr val="bg1">
                          <a:lumMod val="50000"/>
                        </a:schemeClr>
                      </a:solidFill>
                      <a:prstDash val="sysDashDot"/>
                      <a:round/>
                      <a:headEnd type="none" w="med" len="med"/>
                      <a:tailEnd type="none" w="med" len="med"/>
                    </a:lnR>
                    <a:lnT w="12700" cap="flat" cmpd="sng" algn="ctr">
                      <a:solidFill>
                        <a:schemeClr val="bg1">
                          <a:lumMod val="50000"/>
                        </a:schemeClr>
                      </a:solidFill>
                      <a:prstDash val="sysDashDot"/>
                      <a:round/>
                      <a:headEnd type="none" w="med" len="med"/>
                      <a:tailEnd type="none" w="med" len="med"/>
                    </a:lnT>
                    <a:lnB w="12700" cap="flat" cmpd="sng" algn="ctr">
                      <a:solidFill>
                        <a:schemeClr val="bg1">
                          <a:lumMod val="50000"/>
                        </a:schemeClr>
                      </a:solidFill>
                      <a:prstDash val="sysDashDot"/>
                      <a:round/>
                      <a:headEnd type="none" w="med" len="med"/>
                      <a:tailEnd type="none" w="med" len="med"/>
                    </a:lnB>
                    <a:solidFill>
                      <a:schemeClr val="bg1">
                        <a:lumMod val="7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826080">
                <a:tc>
                  <a:txBody>
                    <a:bodyPr/>
                    <a:lstStyle/>
                    <a:p>
                      <a:pPr algn="ctr"/>
                      <a:r>
                        <a:rPr lang="ar-AE" sz="1800" b="1" dirty="0" smtClean="0">
                          <a:solidFill>
                            <a:schemeClr val="tx1"/>
                          </a:solidFill>
                          <a:latin typeface="Sakkal Majalla" panose="02000000000000000000" pitchFamily="2" charset="-78"/>
                          <a:cs typeface="Sakkal Majalla" panose="02000000000000000000" pitchFamily="2" charset="-78"/>
                        </a:rPr>
                        <a:t>جميع موظفي</a:t>
                      </a:r>
                      <a:r>
                        <a:rPr lang="ar-AE" sz="1800" b="1" baseline="0" dirty="0" smtClean="0">
                          <a:solidFill>
                            <a:schemeClr val="tx1"/>
                          </a:solidFill>
                          <a:latin typeface="Sakkal Majalla" panose="02000000000000000000" pitchFamily="2" charset="-78"/>
                          <a:cs typeface="Sakkal Majalla" panose="02000000000000000000" pitchFamily="2" charset="-78"/>
                        </a:rPr>
                        <a:t> الحكومة الاتحادية</a:t>
                      </a:r>
                      <a:endParaRPr lang="en-US" sz="18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ysDashDot"/>
                      <a:round/>
                      <a:headEnd type="none" w="med" len="med"/>
                      <a:tailEnd type="none" w="med" len="med"/>
                    </a:lnL>
                    <a:lnR w="12700" cap="flat" cmpd="sng" algn="ctr">
                      <a:solidFill>
                        <a:schemeClr val="bg1">
                          <a:lumMod val="50000"/>
                        </a:schemeClr>
                      </a:solidFill>
                      <a:prstDash val="sysDashDot"/>
                      <a:round/>
                      <a:headEnd type="none" w="med" len="med"/>
                      <a:tailEnd type="none" w="med" len="med"/>
                    </a:lnR>
                    <a:lnT w="12700" cap="flat" cmpd="sng" algn="ctr">
                      <a:solidFill>
                        <a:schemeClr val="bg1">
                          <a:lumMod val="50000"/>
                        </a:schemeClr>
                      </a:solidFill>
                      <a:prstDash val="sysDashDot"/>
                      <a:round/>
                      <a:headEnd type="none" w="med" len="med"/>
                      <a:tailEnd type="none" w="med" len="med"/>
                    </a:lnT>
                    <a:lnB w="12700" cap="flat" cmpd="sng" algn="ctr">
                      <a:solidFill>
                        <a:schemeClr val="bg1">
                          <a:lumMod val="50000"/>
                        </a:schemeClr>
                      </a:solidFill>
                      <a:prstDash val="sysDashDot"/>
                      <a:round/>
                      <a:headEnd type="none" w="med" len="med"/>
                      <a:tailEnd type="none" w="med" len="med"/>
                    </a:lnB>
                  </a:tcPr>
                </a:tc>
                <a:tc>
                  <a:txBody>
                    <a:bodyPr/>
                    <a:lstStyle/>
                    <a:p>
                      <a:pPr marL="285750" indent="-285750" algn="r" rtl="1">
                        <a:buFont typeface="Wingdings" panose="05000000000000000000" pitchFamily="2" charset="2"/>
                        <a:buChar char="v"/>
                      </a:pPr>
                      <a:r>
                        <a:rPr lang="ar-AE" sz="1800" b="1" dirty="0" smtClean="0">
                          <a:latin typeface="Sakkal Majalla" panose="02000000000000000000" pitchFamily="2" charset="-78"/>
                          <a:cs typeface="Sakkal Majalla" panose="02000000000000000000" pitchFamily="2" charset="-78"/>
                        </a:rPr>
                        <a:t>الفئة المستهدفة</a:t>
                      </a:r>
                      <a:endParaRPr lang="en-US" sz="1800" b="1" dirty="0">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ysDashDot"/>
                      <a:round/>
                      <a:headEnd type="none" w="med" len="med"/>
                      <a:tailEnd type="none" w="med" len="med"/>
                    </a:lnL>
                    <a:lnR w="12700" cap="flat" cmpd="sng" algn="ctr">
                      <a:solidFill>
                        <a:schemeClr val="bg1">
                          <a:lumMod val="50000"/>
                        </a:schemeClr>
                      </a:solidFill>
                      <a:prstDash val="sysDashDot"/>
                      <a:round/>
                      <a:headEnd type="none" w="med" len="med"/>
                      <a:tailEnd type="none" w="med" len="med"/>
                    </a:lnR>
                    <a:lnT w="12700" cap="flat" cmpd="sng" algn="ctr">
                      <a:solidFill>
                        <a:schemeClr val="bg1">
                          <a:lumMod val="50000"/>
                        </a:schemeClr>
                      </a:solidFill>
                      <a:prstDash val="sysDashDot"/>
                      <a:round/>
                      <a:headEnd type="none" w="med" len="med"/>
                      <a:tailEnd type="none" w="med" len="med"/>
                    </a:lnT>
                    <a:lnB w="12700" cap="flat" cmpd="sng" algn="ctr">
                      <a:solidFill>
                        <a:schemeClr val="bg1">
                          <a:lumMod val="50000"/>
                        </a:schemeClr>
                      </a:solidFill>
                      <a:prstDash val="sysDashDot"/>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715545">
                <a:tc>
                  <a:txBody>
                    <a:bodyPr/>
                    <a:lstStyle/>
                    <a:p>
                      <a:pPr algn="ctr"/>
                      <a:r>
                        <a:rPr lang="ar-AE" sz="1800" b="1" dirty="0" smtClean="0">
                          <a:solidFill>
                            <a:schemeClr val="tx1"/>
                          </a:solidFill>
                          <a:latin typeface="Sakkal Majalla" panose="02000000000000000000" pitchFamily="2" charset="-78"/>
                          <a:cs typeface="Sakkal Majalla" panose="02000000000000000000" pitchFamily="2" charset="-78"/>
                        </a:rPr>
                        <a:t>ضمن الخطة التشغيلية</a:t>
                      </a:r>
                      <a:endParaRPr lang="en-US" sz="18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ysDashDot"/>
                      <a:round/>
                      <a:headEnd type="none" w="med" len="med"/>
                      <a:tailEnd type="none" w="med" len="med"/>
                    </a:lnL>
                    <a:lnR w="12700" cap="flat" cmpd="sng" algn="ctr">
                      <a:solidFill>
                        <a:schemeClr val="bg1">
                          <a:lumMod val="50000"/>
                        </a:schemeClr>
                      </a:solidFill>
                      <a:prstDash val="sysDashDot"/>
                      <a:round/>
                      <a:headEnd type="none" w="med" len="med"/>
                      <a:tailEnd type="none" w="med" len="med"/>
                    </a:lnR>
                    <a:lnT w="12700" cap="flat" cmpd="sng" algn="ctr">
                      <a:solidFill>
                        <a:schemeClr val="bg1">
                          <a:lumMod val="50000"/>
                        </a:schemeClr>
                      </a:solidFill>
                      <a:prstDash val="sysDashDot"/>
                      <a:round/>
                      <a:headEnd type="none" w="med" len="med"/>
                      <a:tailEnd type="none" w="med" len="med"/>
                    </a:lnT>
                    <a:lnB w="12700" cap="flat" cmpd="sng" algn="ctr">
                      <a:solidFill>
                        <a:schemeClr val="bg1">
                          <a:lumMod val="50000"/>
                        </a:schemeClr>
                      </a:solidFill>
                      <a:prstDash val="sysDashDot"/>
                      <a:round/>
                      <a:headEnd type="none" w="med" len="med"/>
                      <a:tailEnd type="none" w="med" len="med"/>
                    </a:lnB>
                  </a:tcPr>
                </a:tc>
                <a:tc>
                  <a:txBody>
                    <a:bodyPr/>
                    <a:lstStyle/>
                    <a:p>
                      <a:pPr marL="285750" indent="-285750" algn="r" rtl="1">
                        <a:buFont typeface="Wingdings" panose="05000000000000000000" pitchFamily="2" charset="2"/>
                        <a:buChar char="v"/>
                      </a:pPr>
                      <a:r>
                        <a:rPr lang="ar-AE" sz="1800" b="1" dirty="0" smtClean="0">
                          <a:latin typeface="Sakkal Majalla" panose="02000000000000000000" pitchFamily="2" charset="-78"/>
                          <a:cs typeface="Sakkal Majalla" panose="02000000000000000000" pitchFamily="2" charset="-78"/>
                        </a:rPr>
                        <a:t>حالة </a:t>
                      </a:r>
                      <a:r>
                        <a:rPr lang="ar-AE" sz="1800" b="1" baseline="0" dirty="0" smtClean="0">
                          <a:latin typeface="Sakkal Majalla" panose="02000000000000000000" pitchFamily="2" charset="-78"/>
                          <a:cs typeface="Sakkal Majalla" panose="02000000000000000000" pitchFamily="2" charset="-78"/>
                        </a:rPr>
                        <a:t>الاستبيان </a:t>
                      </a:r>
                      <a:endParaRPr lang="en-US" sz="1800" b="1" dirty="0">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ysDashDot"/>
                      <a:round/>
                      <a:headEnd type="none" w="med" len="med"/>
                      <a:tailEnd type="none" w="med" len="med"/>
                    </a:lnL>
                    <a:lnR w="12700" cap="flat" cmpd="sng" algn="ctr">
                      <a:solidFill>
                        <a:schemeClr val="bg1">
                          <a:lumMod val="50000"/>
                        </a:schemeClr>
                      </a:solidFill>
                      <a:prstDash val="sysDashDot"/>
                      <a:round/>
                      <a:headEnd type="none" w="med" len="med"/>
                      <a:tailEnd type="none" w="med" len="med"/>
                    </a:lnR>
                    <a:lnT w="12700" cap="flat" cmpd="sng" algn="ctr">
                      <a:solidFill>
                        <a:schemeClr val="bg1">
                          <a:lumMod val="50000"/>
                        </a:schemeClr>
                      </a:solidFill>
                      <a:prstDash val="sysDashDot"/>
                      <a:round/>
                      <a:headEnd type="none" w="med" len="med"/>
                      <a:tailEnd type="none" w="med" len="med"/>
                    </a:lnT>
                    <a:lnB w="12700" cap="flat" cmpd="sng" algn="ctr">
                      <a:solidFill>
                        <a:schemeClr val="bg1">
                          <a:lumMod val="50000"/>
                        </a:schemeClr>
                      </a:solidFill>
                      <a:prstDash val="sysDashDot"/>
                      <a:round/>
                      <a:headEnd type="none" w="med" len="med"/>
                      <a:tailEnd type="none" w="med" len="med"/>
                    </a:lnB>
                    <a:solidFill>
                      <a:schemeClr val="bg1">
                        <a:lumMod val="95000"/>
                      </a:schemeClr>
                    </a:solidFill>
                  </a:tcPr>
                </a:tc>
              </a:tr>
              <a:tr h="686923">
                <a:tc>
                  <a:txBody>
                    <a:bodyPr/>
                    <a:lstStyle/>
                    <a:p>
                      <a:pPr marL="0" marR="0" lvl="0" indent="0" algn="ctr" defTabSz="914264" rtl="0" eaLnBrk="1" fontAlgn="auto" latinLnBrk="0" hangingPunct="1">
                        <a:lnSpc>
                          <a:spcPct val="100000"/>
                        </a:lnSpc>
                        <a:spcBef>
                          <a:spcPts val="0"/>
                        </a:spcBef>
                        <a:spcAft>
                          <a:spcPts val="0"/>
                        </a:spcAft>
                        <a:buClrTx/>
                        <a:buSzTx/>
                        <a:buFontTx/>
                        <a:buNone/>
                        <a:tabLst/>
                        <a:defRPr/>
                      </a:pPr>
                      <a:r>
                        <a:rPr lang="ar-AE" sz="1800" b="1" u="sng" dirty="0" smtClean="0">
                          <a:solidFill>
                            <a:schemeClr val="tx1"/>
                          </a:solidFill>
                          <a:latin typeface="Sakkal Majalla" panose="02000000000000000000" pitchFamily="2" charset="-78"/>
                          <a:cs typeface="Sakkal Majalla" panose="02000000000000000000" pitchFamily="2" charset="-78"/>
                        </a:rPr>
                        <a:t>560</a:t>
                      </a:r>
                    </a:p>
                  </a:txBody>
                  <a:tcPr anchor="ctr">
                    <a:lnL w="12700" cap="flat" cmpd="sng" algn="ctr">
                      <a:solidFill>
                        <a:schemeClr val="bg1">
                          <a:lumMod val="50000"/>
                        </a:schemeClr>
                      </a:solidFill>
                      <a:prstDash val="sysDashDot"/>
                      <a:round/>
                      <a:headEnd type="none" w="med" len="med"/>
                      <a:tailEnd type="none" w="med" len="med"/>
                    </a:lnL>
                    <a:lnR w="12700" cap="flat" cmpd="sng" algn="ctr">
                      <a:solidFill>
                        <a:schemeClr val="bg1">
                          <a:lumMod val="50000"/>
                        </a:schemeClr>
                      </a:solidFill>
                      <a:prstDash val="sysDashDot"/>
                      <a:round/>
                      <a:headEnd type="none" w="med" len="med"/>
                      <a:tailEnd type="none" w="med" len="med"/>
                    </a:lnR>
                    <a:lnT w="12700" cap="flat" cmpd="sng" algn="ctr">
                      <a:solidFill>
                        <a:schemeClr val="bg1">
                          <a:lumMod val="50000"/>
                        </a:schemeClr>
                      </a:solidFill>
                      <a:prstDash val="sysDashDot"/>
                      <a:round/>
                      <a:headEnd type="none" w="med" len="med"/>
                      <a:tailEnd type="none" w="med" len="med"/>
                    </a:lnT>
                    <a:lnB w="12700" cap="flat" cmpd="sng" algn="ctr">
                      <a:solidFill>
                        <a:schemeClr val="bg1">
                          <a:lumMod val="50000"/>
                        </a:schemeClr>
                      </a:solidFill>
                      <a:prstDash val="sysDashDot"/>
                      <a:round/>
                      <a:headEnd type="none" w="med" len="med"/>
                      <a:tailEnd type="none" w="med" len="med"/>
                    </a:lnB>
                  </a:tcPr>
                </a:tc>
                <a:tc>
                  <a:txBody>
                    <a:bodyPr/>
                    <a:lstStyle/>
                    <a:p>
                      <a:pPr marL="285750" indent="-285750" algn="r" rtl="1">
                        <a:buFont typeface="Wingdings" panose="05000000000000000000" pitchFamily="2" charset="2"/>
                        <a:buChar char="v"/>
                      </a:pPr>
                      <a:r>
                        <a:rPr lang="ar-AE" sz="1800" b="1" dirty="0" smtClean="0">
                          <a:latin typeface="Sakkal Majalla" panose="02000000000000000000" pitchFamily="2" charset="-78"/>
                          <a:cs typeface="Sakkal Majalla" panose="02000000000000000000" pitchFamily="2" charset="-78"/>
                        </a:rPr>
                        <a:t>عدد الردود للاستبيان</a:t>
                      </a:r>
                      <a:endParaRPr lang="en-US" sz="1800" b="1" dirty="0">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ysDashDot"/>
                      <a:round/>
                      <a:headEnd type="none" w="med" len="med"/>
                      <a:tailEnd type="none" w="med" len="med"/>
                    </a:lnL>
                    <a:lnR w="12700" cap="flat" cmpd="sng" algn="ctr">
                      <a:solidFill>
                        <a:schemeClr val="bg1">
                          <a:lumMod val="50000"/>
                        </a:schemeClr>
                      </a:solidFill>
                      <a:prstDash val="sysDashDot"/>
                      <a:round/>
                      <a:headEnd type="none" w="med" len="med"/>
                      <a:tailEnd type="none" w="med" len="med"/>
                    </a:lnR>
                    <a:lnT w="12700" cap="flat" cmpd="sng" algn="ctr">
                      <a:solidFill>
                        <a:schemeClr val="bg1">
                          <a:lumMod val="50000"/>
                        </a:schemeClr>
                      </a:solidFill>
                      <a:prstDash val="sysDashDot"/>
                      <a:round/>
                      <a:headEnd type="none" w="med" len="med"/>
                      <a:tailEnd type="none" w="med" len="med"/>
                    </a:lnT>
                    <a:lnB w="12700" cap="flat" cmpd="sng" algn="ctr">
                      <a:solidFill>
                        <a:schemeClr val="bg1">
                          <a:lumMod val="50000"/>
                        </a:schemeClr>
                      </a:solidFill>
                      <a:prstDash val="sysDashDot"/>
                      <a:round/>
                      <a:headEnd type="none" w="med" len="med"/>
                      <a:tailEnd type="none" w="med" len="med"/>
                    </a:lnB>
                    <a:solidFill>
                      <a:schemeClr val="bg1">
                        <a:lumMod val="95000"/>
                      </a:schemeClr>
                    </a:solidFill>
                  </a:tcPr>
                </a:tc>
                <a:extLst>
                  <a:ext uri="{0D108BD9-81ED-4DB2-BD59-A6C34878D82A}">
                    <a16:rowId xmlns:a16="http://schemas.microsoft.com/office/drawing/2014/main" xmlns="" val="10004"/>
                  </a:ext>
                </a:extLst>
              </a:tr>
              <a:tr h="1402470">
                <a:tc>
                  <a:txBody>
                    <a:bodyPr/>
                    <a:lstStyle/>
                    <a:p>
                      <a:pPr algn="ctr" rtl="1"/>
                      <a:r>
                        <a:rPr lang="ar-AE" sz="1800" b="1" u="sng" dirty="0" smtClean="0">
                          <a:solidFill>
                            <a:schemeClr val="tx1"/>
                          </a:solidFill>
                          <a:latin typeface="Sakkal Majalla" panose="02000000000000000000" pitchFamily="2" charset="-78"/>
                          <a:cs typeface="Sakkal Majalla" panose="02000000000000000000" pitchFamily="2" charset="-78"/>
                        </a:rPr>
                        <a:t>تاريخ</a:t>
                      </a:r>
                      <a:r>
                        <a:rPr lang="ar-AE" sz="1800" b="1" u="sng" baseline="0" dirty="0" smtClean="0">
                          <a:solidFill>
                            <a:schemeClr val="tx1"/>
                          </a:solidFill>
                          <a:latin typeface="Sakkal Majalla" panose="02000000000000000000" pitchFamily="2" charset="-78"/>
                          <a:cs typeface="Sakkal Majalla" panose="02000000000000000000" pitchFamily="2" charset="-78"/>
                        </a:rPr>
                        <a:t> الإطلاق</a:t>
                      </a:r>
                      <a:r>
                        <a:rPr lang="ar-AE" sz="1800" b="1" u="none" baseline="0" dirty="0" smtClean="0">
                          <a:solidFill>
                            <a:schemeClr val="tx1"/>
                          </a:solidFill>
                          <a:latin typeface="Sakkal Majalla" panose="02000000000000000000" pitchFamily="2" charset="-78"/>
                          <a:cs typeface="Sakkal Majalla" panose="02000000000000000000" pitchFamily="2" charset="-78"/>
                        </a:rPr>
                        <a:t>: 9/ديسمبر /2018</a:t>
                      </a:r>
                    </a:p>
                    <a:p>
                      <a:pPr algn="ctr" rtl="1"/>
                      <a:r>
                        <a:rPr lang="ar-AE" sz="1800" b="1" u="sng" baseline="0" dirty="0" smtClean="0">
                          <a:solidFill>
                            <a:schemeClr val="tx1"/>
                          </a:solidFill>
                          <a:latin typeface="Sakkal Majalla" panose="02000000000000000000" pitchFamily="2" charset="-78"/>
                          <a:cs typeface="Sakkal Majalla" panose="02000000000000000000" pitchFamily="2" charset="-78"/>
                        </a:rPr>
                        <a:t>تاريخ الإغلاق: </a:t>
                      </a:r>
                      <a:r>
                        <a:rPr lang="ar-AE" sz="1800" b="1" u="none" baseline="0" dirty="0" smtClean="0">
                          <a:solidFill>
                            <a:schemeClr val="tx1"/>
                          </a:solidFill>
                          <a:latin typeface="Sakkal Majalla" panose="02000000000000000000" pitchFamily="2" charset="-78"/>
                          <a:cs typeface="Sakkal Majalla" panose="02000000000000000000" pitchFamily="2" charset="-78"/>
                        </a:rPr>
                        <a:t>25/ديسمبر/2018</a:t>
                      </a:r>
                      <a:endParaRPr lang="en-US" sz="1800" b="1" u="sng" dirty="0" smtClean="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ysDashDot"/>
                      <a:round/>
                      <a:headEnd type="none" w="med" len="med"/>
                      <a:tailEnd type="none" w="med" len="med"/>
                    </a:lnL>
                    <a:lnR w="12700" cap="flat" cmpd="sng" algn="ctr">
                      <a:solidFill>
                        <a:schemeClr val="bg1">
                          <a:lumMod val="50000"/>
                        </a:schemeClr>
                      </a:solidFill>
                      <a:prstDash val="sysDashDot"/>
                      <a:round/>
                      <a:headEnd type="none" w="med" len="med"/>
                      <a:tailEnd type="none" w="med" len="med"/>
                    </a:lnR>
                    <a:lnT w="12700" cap="flat" cmpd="sng" algn="ctr">
                      <a:solidFill>
                        <a:schemeClr val="bg1">
                          <a:lumMod val="50000"/>
                        </a:schemeClr>
                      </a:solidFill>
                      <a:prstDash val="sysDashDot"/>
                      <a:round/>
                      <a:headEnd type="none" w="med" len="med"/>
                      <a:tailEnd type="none" w="med" len="med"/>
                    </a:lnT>
                    <a:lnB w="12700" cap="flat" cmpd="sng" algn="ctr">
                      <a:solidFill>
                        <a:schemeClr val="bg1">
                          <a:lumMod val="50000"/>
                        </a:schemeClr>
                      </a:solidFill>
                      <a:prstDash val="sysDashDot"/>
                      <a:round/>
                      <a:headEnd type="none" w="med" len="med"/>
                      <a:tailEnd type="none" w="med" len="med"/>
                    </a:lnB>
                    <a:solidFill>
                      <a:schemeClr val="bg1"/>
                    </a:solidFill>
                  </a:tcPr>
                </a:tc>
                <a:tc>
                  <a:txBody>
                    <a:bodyPr/>
                    <a:lstStyle/>
                    <a:p>
                      <a:pPr marL="285750" indent="-285750" algn="r" rtl="1">
                        <a:buFont typeface="Wingdings" panose="05000000000000000000" pitchFamily="2" charset="2"/>
                        <a:buChar char="v"/>
                      </a:pPr>
                      <a:r>
                        <a:rPr lang="ar-AE" sz="1800" b="1" dirty="0" smtClean="0">
                          <a:latin typeface="Sakkal Majalla" panose="02000000000000000000" pitchFamily="2" charset="-78"/>
                          <a:cs typeface="Sakkal Majalla" panose="02000000000000000000" pitchFamily="2" charset="-78"/>
                        </a:rPr>
                        <a:t>تاريخ</a:t>
                      </a:r>
                      <a:r>
                        <a:rPr lang="ar-AE" sz="1800" b="1" baseline="0" dirty="0" smtClean="0">
                          <a:latin typeface="Sakkal Majalla" panose="02000000000000000000" pitchFamily="2" charset="-78"/>
                          <a:cs typeface="Sakkal Majalla" panose="02000000000000000000" pitchFamily="2" charset="-78"/>
                        </a:rPr>
                        <a:t> إطلاق و اغلاق الاستبيان </a:t>
                      </a:r>
                      <a:endParaRPr lang="en-US" sz="1800" b="1" dirty="0">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ysDashDot"/>
                      <a:round/>
                      <a:headEnd type="none" w="med" len="med"/>
                      <a:tailEnd type="none" w="med" len="med"/>
                    </a:lnL>
                    <a:lnR w="12700" cap="flat" cmpd="sng" algn="ctr">
                      <a:solidFill>
                        <a:schemeClr val="bg1">
                          <a:lumMod val="50000"/>
                        </a:schemeClr>
                      </a:solidFill>
                      <a:prstDash val="sysDashDot"/>
                      <a:round/>
                      <a:headEnd type="none" w="med" len="med"/>
                      <a:tailEnd type="none" w="med" len="med"/>
                    </a:lnR>
                    <a:lnT w="12700" cap="flat" cmpd="sng" algn="ctr">
                      <a:solidFill>
                        <a:schemeClr val="bg1">
                          <a:lumMod val="50000"/>
                        </a:schemeClr>
                      </a:solidFill>
                      <a:prstDash val="sysDashDot"/>
                      <a:round/>
                      <a:headEnd type="none" w="med" len="med"/>
                      <a:tailEnd type="none" w="med" len="med"/>
                    </a:lnT>
                    <a:lnB w="12700" cap="flat" cmpd="sng" algn="ctr">
                      <a:solidFill>
                        <a:schemeClr val="bg1">
                          <a:lumMod val="50000"/>
                        </a:schemeClr>
                      </a:solidFill>
                      <a:prstDash val="sysDashDot"/>
                      <a:round/>
                      <a:headEnd type="none" w="med" len="med"/>
                      <a:tailEnd type="none" w="med" len="med"/>
                    </a:lnB>
                    <a:solidFill>
                      <a:schemeClr val="bg1">
                        <a:lumMod val="95000"/>
                      </a:schemeClr>
                    </a:solidFill>
                  </a:tcPr>
                </a:tc>
                <a:extLst>
                  <a:ext uri="{0D108BD9-81ED-4DB2-BD59-A6C34878D82A}">
                    <a16:rowId xmlns:a16="http://schemas.microsoft.com/office/drawing/2014/main" xmlns="" val="10005"/>
                  </a:ext>
                </a:extLst>
              </a:tr>
            </a:tbl>
          </a:graphicData>
        </a:graphic>
      </p:graphicFrame>
      <p:sp>
        <p:nvSpPr>
          <p:cNvPr id="3" name="Title 2"/>
          <p:cNvSpPr>
            <a:spLocks noGrp="1"/>
          </p:cNvSpPr>
          <p:nvPr>
            <p:ph type="ctrTitle"/>
          </p:nvPr>
        </p:nvSpPr>
        <p:spPr>
          <a:xfrm>
            <a:off x="4674808" y="231161"/>
            <a:ext cx="6430315" cy="731783"/>
          </a:xfrm>
        </p:spPr>
        <p:txBody>
          <a:bodyPr>
            <a:noAutofit/>
          </a:bodyPr>
          <a:lstStyle/>
          <a:p>
            <a:pPr algn="ctr"/>
            <a:r>
              <a:rPr lang="ar-AE" sz="2800" dirty="0" smtClean="0">
                <a:solidFill>
                  <a:schemeClr val="tx1"/>
                </a:solidFill>
                <a:latin typeface="Sakkal Majalla" panose="02000000000000000000" pitchFamily="2" charset="-78"/>
                <a:cs typeface="Sakkal Majalla" panose="02000000000000000000" pitchFamily="2" charset="-78"/>
              </a:rPr>
              <a:t>الرضا العام عن التطبيق</a:t>
            </a:r>
            <a:r>
              <a:rPr lang="en-US" sz="2800" dirty="0" smtClean="0">
                <a:solidFill>
                  <a:schemeClr val="tx1"/>
                </a:solidFill>
                <a:latin typeface="Sakkal Majalla" panose="02000000000000000000" pitchFamily="2" charset="-78"/>
                <a:cs typeface="Sakkal Majalla" panose="02000000000000000000" pitchFamily="2" charset="-78"/>
              </a:rPr>
              <a:t> </a:t>
            </a:r>
            <a:r>
              <a:rPr lang="ar-AE" sz="2800" dirty="0" smtClean="0">
                <a:solidFill>
                  <a:schemeClr val="tx1"/>
                </a:solidFill>
                <a:latin typeface="Sakkal Majalla" panose="02000000000000000000" pitchFamily="2" charset="-78"/>
                <a:cs typeface="Sakkal Majalla" panose="02000000000000000000" pitchFamily="2" charset="-78"/>
              </a:rPr>
              <a:t>الذكي الخاص بالهيئة</a:t>
            </a:r>
            <a:br>
              <a:rPr lang="ar-AE" sz="2800" dirty="0" smtClean="0">
                <a:solidFill>
                  <a:schemeClr val="tx1"/>
                </a:solidFill>
                <a:latin typeface="Sakkal Majalla" panose="02000000000000000000" pitchFamily="2" charset="-78"/>
                <a:cs typeface="Sakkal Majalla" panose="02000000000000000000" pitchFamily="2" charset="-78"/>
              </a:rPr>
            </a:br>
            <a:r>
              <a:rPr lang="ar-AE" sz="2800" dirty="0" smtClean="0">
                <a:solidFill>
                  <a:schemeClr val="tx1"/>
                </a:solidFill>
                <a:latin typeface="Sakkal Majalla" panose="02000000000000000000" pitchFamily="2" charset="-78"/>
                <a:cs typeface="Sakkal Majalla" panose="02000000000000000000" pitchFamily="2" charset="-78"/>
              </a:rPr>
              <a:t> الاتحادية للموارد البشرية 2018</a:t>
            </a:r>
            <a:endParaRPr lang="en-US" sz="2800" dirty="0">
              <a:solidFill>
                <a:schemeClr val="tx1"/>
              </a:solidFill>
              <a:latin typeface="Sakkal Majalla" panose="02000000000000000000" pitchFamily="2" charset="-78"/>
              <a:cs typeface="Sakkal Majalla" panose="02000000000000000000" pitchFamily="2" charset="-78"/>
            </a:endParaRPr>
          </a:p>
        </p:txBody>
      </p:sp>
      <p:graphicFrame>
        <p:nvGraphicFramePr>
          <p:cNvPr id="8" name="Chart 7"/>
          <p:cNvGraphicFramePr>
            <a:graphicFrameLocks/>
          </p:cNvGraphicFramePr>
          <p:nvPr>
            <p:extLst>
              <p:ext uri="{D42A27DB-BD31-4B8C-83A1-F6EECF244321}">
                <p14:modId xmlns:p14="http://schemas.microsoft.com/office/powerpoint/2010/main" val="216553721"/>
              </p:ext>
            </p:extLst>
          </p:nvPr>
        </p:nvGraphicFramePr>
        <p:xfrm>
          <a:off x="228600" y="1377727"/>
          <a:ext cx="5562600" cy="44896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884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91200" y="304800"/>
            <a:ext cx="5310387" cy="492443"/>
          </a:xfrm>
          <a:prstGeom prst="rect">
            <a:avLst/>
          </a:prstGeom>
        </p:spPr>
        <p:txBody>
          <a:bodyPr lIns="91410" tIns="45710" rIns="91410" bIns="45710" anchor="ctr" anchorCtr="0">
            <a:noAutofit/>
          </a:bodyPr>
          <a:lstStyle/>
          <a:p>
            <a:pPr algn="ctr" defTabSz="914264" rtl="1">
              <a:spcBef>
                <a:spcPct val="20000"/>
              </a:spcBef>
              <a:buFont typeface="Arial" panose="020B0604020202020204" pitchFamily="34" charset="0"/>
              <a:buNone/>
            </a:pPr>
            <a:r>
              <a:rPr lang="ar-AE" sz="2800" b="1" dirty="0">
                <a:latin typeface="Sakkal Majalla" panose="02000000000000000000" pitchFamily="2" charset="-78"/>
                <a:cs typeface="Sakkal Majalla" panose="02000000000000000000" pitchFamily="2" charset="-78"/>
              </a:rPr>
              <a:t>المعلومات </a:t>
            </a:r>
            <a:r>
              <a:rPr lang="ar-AE" sz="2800" b="1" dirty="0" smtClean="0">
                <a:latin typeface="Sakkal Majalla" panose="02000000000000000000" pitchFamily="2" charset="-78"/>
                <a:cs typeface="Sakkal Majalla" panose="02000000000000000000" pitchFamily="2" charset="-78"/>
              </a:rPr>
              <a:t>الديموغرافية للمشاركين </a:t>
            </a:r>
            <a:endParaRPr lang="ar-AE" sz="2800" b="1" dirty="0">
              <a:latin typeface="Sakkal Majalla" panose="02000000000000000000" pitchFamily="2" charset="-78"/>
              <a:cs typeface="Sakkal Majalla" panose="02000000000000000000" pitchFamily="2" charset="-78"/>
            </a:endParaRPr>
          </a:p>
        </p:txBody>
      </p:sp>
      <p:graphicFrame>
        <p:nvGraphicFramePr>
          <p:cNvPr id="3" name="Chart 2"/>
          <p:cNvGraphicFramePr>
            <a:graphicFrameLocks/>
          </p:cNvGraphicFramePr>
          <p:nvPr>
            <p:extLst>
              <p:ext uri="{D42A27DB-BD31-4B8C-83A1-F6EECF244321}">
                <p14:modId xmlns:p14="http://schemas.microsoft.com/office/powerpoint/2010/main" val="2961004181"/>
              </p:ext>
            </p:extLst>
          </p:nvPr>
        </p:nvGraphicFramePr>
        <p:xfrm>
          <a:off x="5791200" y="1524000"/>
          <a:ext cx="6248400" cy="4800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ext uri="{D42A27DB-BD31-4B8C-83A1-F6EECF244321}">
                <p14:modId xmlns:p14="http://schemas.microsoft.com/office/powerpoint/2010/main" val="938662873"/>
              </p:ext>
            </p:extLst>
          </p:nvPr>
        </p:nvGraphicFramePr>
        <p:xfrm>
          <a:off x="381000" y="1524000"/>
          <a:ext cx="5181600" cy="48005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49090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943600" y="304800"/>
            <a:ext cx="5310387" cy="492443"/>
          </a:xfrm>
          <a:prstGeom prst="rect">
            <a:avLst/>
          </a:prstGeom>
        </p:spPr>
        <p:txBody>
          <a:bodyPr lIns="91410" tIns="45710" rIns="91410" bIns="45710" anchor="ctr" anchorCtr="0">
            <a:noAutofit/>
          </a:bodyPr>
          <a:lstStyle/>
          <a:p>
            <a:pPr algn="ctr" defTabSz="914264" rtl="1">
              <a:spcBef>
                <a:spcPct val="20000"/>
              </a:spcBef>
              <a:buFont typeface="Arial" panose="020B0604020202020204" pitchFamily="34" charset="0"/>
              <a:buNone/>
            </a:pPr>
            <a:r>
              <a:rPr lang="ar-AE" sz="2800" b="1" dirty="0" smtClean="0">
                <a:latin typeface="Sakkal Majalla" panose="02000000000000000000" pitchFamily="2" charset="-78"/>
                <a:cs typeface="Sakkal Majalla" panose="02000000000000000000" pitchFamily="2" charset="-78"/>
              </a:rPr>
              <a:t>تحميل التطبيق الذكي من قبل المشاركين </a:t>
            </a:r>
            <a:endParaRPr lang="ar-AE" sz="2800" b="1" dirty="0">
              <a:latin typeface="Sakkal Majalla" panose="02000000000000000000" pitchFamily="2" charset="-78"/>
              <a:cs typeface="Sakkal Majalla" panose="02000000000000000000" pitchFamily="2" charset="-78"/>
            </a:endParaRPr>
          </a:p>
        </p:txBody>
      </p:sp>
      <p:graphicFrame>
        <p:nvGraphicFramePr>
          <p:cNvPr id="12" name="Chart 11"/>
          <p:cNvGraphicFramePr>
            <a:graphicFrameLocks/>
          </p:cNvGraphicFramePr>
          <p:nvPr>
            <p:extLst>
              <p:ext uri="{D42A27DB-BD31-4B8C-83A1-F6EECF244321}">
                <p14:modId xmlns:p14="http://schemas.microsoft.com/office/powerpoint/2010/main" val="1739924895"/>
              </p:ext>
            </p:extLst>
          </p:nvPr>
        </p:nvGraphicFramePr>
        <p:xfrm>
          <a:off x="457200" y="1382272"/>
          <a:ext cx="5486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457200" y="5785247"/>
            <a:ext cx="5486400" cy="615553"/>
          </a:xfrm>
          <a:prstGeom prst="rect">
            <a:avLst/>
          </a:prstGeom>
          <a:noFill/>
          <a:ln>
            <a:solidFill>
              <a:schemeClr val="bg1">
                <a:lumMod val="85000"/>
              </a:schemeClr>
            </a:solidFill>
          </a:ln>
        </p:spPr>
        <p:txBody>
          <a:bodyPr wrap="square" rtlCol="0">
            <a:spAutoFit/>
          </a:bodyPr>
          <a:lstStyle/>
          <a:p>
            <a:pPr algn="ctr" rtl="1"/>
            <a:r>
              <a:rPr lang="en-US" sz="1700" b="1" dirty="0" smtClean="0">
                <a:solidFill>
                  <a:srgbClr val="AC8332"/>
                </a:solidFill>
                <a:latin typeface="Sakkal Majalla" panose="02000000000000000000" pitchFamily="2" charset="-78"/>
                <a:cs typeface="Sakkal Majalla" panose="02000000000000000000" pitchFamily="2" charset="-78"/>
              </a:rPr>
              <a:t> </a:t>
            </a:r>
            <a:r>
              <a:rPr lang="ar-AE" sz="1700" b="1" dirty="0" smtClean="0">
                <a:solidFill>
                  <a:srgbClr val="AC8332"/>
                </a:solidFill>
                <a:latin typeface="Sakkal Majalla" panose="02000000000000000000" pitchFamily="2" charset="-78"/>
                <a:cs typeface="Sakkal Majalla" panose="02000000000000000000" pitchFamily="2" charset="-78"/>
              </a:rPr>
              <a:t>ملاحظة:  بلغ عدد المشاركين الذين قاموا بتحميل التطبيق الذكي للهيئة </a:t>
            </a:r>
            <a:r>
              <a:rPr lang="ar-AE" sz="1700" b="1" dirty="0">
                <a:solidFill>
                  <a:srgbClr val="AC8332"/>
                </a:solidFill>
                <a:latin typeface="Sakkal Majalla" panose="02000000000000000000" pitchFamily="2" charset="-78"/>
                <a:cs typeface="Sakkal Majalla" panose="02000000000000000000" pitchFamily="2" charset="-78"/>
              </a:rPr>
              <a:t>الذين أجابوا بـ (نعم</a:t>
            </a:r>
            <a:r>
              <a:rPr lang="ar-AE" sz="1700" b="1" dirty="0" smtClean="0">
                <a:solidFill>
                  <a:srgbClr val="AC8332"/>
                </a:solidFill>
                <a:latin typeface="Sakkal Majalla" panose="02000000000000000000" pitchFamily="2" charset="-78"/>
                <a:cs typeface="Sakkal Majalla" panose="02000000000000000000" pitchFamily="2" charset="-78"/>
              </a:rPr>
              <a:t>) </a:t>
            </a:r>
            <a:r>
              <a:rPr lang="ar-AE" sz="1700" b="1" u="sng" dirty="0" smtClean="0">
                <a:solidFill>
                  <a:srgbClr val="AC8332"/>
                </a:solidFill>
                <a:latin typeface="Sakkal Majalla" panose="02000000000000000000" pitchFamily="2" charset="-78"/>
                <a:cs typeface="Sakkal Majalla" panose="02000000000000000000" pitchFamily="2" charset="-78"/>
              </a:rPr>
              <a:t>287</a:t>
            </a:r>
            <a:r>
              <a:rPr lang="ar-AE" sz="1700" b="1" dirty="0" smtClean="0">
                <a:solidFill>
                  <a:srgbClr val="AC8332"/>
                </a:solidFill>
                <a:latin typeface="Sakkal Majalla" panose="02000000000000000000" pitchFamily="2" charset="-78"/>
                <a:cs typeface="Sakkal Majalla" panose="02000000000000000000" pitchFamily="2" charset="-78"/>
              </a:rPr>
              <a:t>، وعليه تم احتساب نسبة الرضا كما هو مبين في الشرائح التالية</a:t>
            </a:r>
            <a:endParaRPr lang="en-US" sz="1700" b="1" dirty="0">
              <a:solidFill>
                <a:srgbClr val="AC8332"/>
              </a:solidFill>
              <a:latin typeface="Sakkal Majalla" panose="02000000000000000000" pitchFamily="2" charset="-78"/>
              <a:cs typeface="Sakkal Majalla" panose="02000000000000000000" pitchFamily="2" charset="-78"/>
            </a:endParaRPr>
          </a:p>
        </p:txBody>
      </p:sp>
      <p:graphicFrame>
        <p:nvGraphicFramePr>
          <p:cNvPr id="7" name="Chart 6"/>
          <p:cNvGraphicFramePr>
            <a:graphicFrameLocks/>
          </p:cNvGraphicFramePr>
          <p:nvPr>
            <p:extLst>
              <p:ext uri="{D42A27DB-BD31-4B8C-83A1-F6EECF244321}">
                <p14:modId xmlns:p14="http://schemas.microsoft.com/office/powerpoint/2010/main" val="3080542849"/>
              </p:ext>
            </p:extLst>
          </p:nvPr>
        </p:nvGraphicFramePr>
        <p:xfrm>
          <a:off x="6705600" y="1430688"/>
          <a:ext cx="5310387" cy="43157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0204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334"/>
          <p:cNvSpPr txBox="1"/>
          <p:nvPr/>
        </p:nvSpPr>
        <p:spPr>
          <a:xfrm rot="-5400000">
            <a:off x="6508662" y="4179807"/>
            <a:ext cx="3068897" cy="306288"/>
          </a:xfrm>
          <a:prstGeom prst="rect">
            <a:avLst/>
          </a:prstGeom>
          <a:noFill/>
          <a:ln>
            <a:noFill/>
          </a:ln>
        </p:spPr>
        <p:txBody>
          <a:bodyPr lIns="91425" tIns="45700" rIns="91425" bIns="45700" anchor="t" anchorCtr="0">
            <a:noAutofit/>
          </a:bodyPr>
          <a:lstStyle/>
          <a:p>
            <a:pPr algn="ctr">
              <a:buSzPct val="25000"/>
            </a:pPr>
            <a:endParaRPr lang="en" sz="2000" b="1" dirty="0">
              <a:solidFill>
                <a:schemeClr val="bg1"/>
              </a:solidFill>
              <a:latin typeface="Dubai" panose="020B0503030403030204" pitchFamily="34" charset="-78"/>
              <a:ea typeface="Arial"/>
              <a:cs typeface="Dubai" panose="020B0503030403030204" pitchFamily="34" charset="-78"/>
              <a:sym typeface="Arial"/>
            </a:endParaRPr>
          </a:p>
        </p:txBody>
      </p:sp>
      <p:sp>
        <p:nvSpPr>
          <p:cNvPr id="24" name="Shape 682"/>
          <p:cNvSpPr/>
          <p:nvPr/>
        </p:nvSpPr>
        <p:spPr>
          <a:xfrm>
            <a:off x="7356566" y="1447800"/>
            <a:ext cx="302174" cy="382058"/>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chemeClr val="bg1"/>
          </a:solidFill>
          <a:ln>
            <a:noFill/>
          </a:ln>
        </p:spPr>
        <p:txBody>
          <a:bodyPr wrap="square" lIns="91425" tIns="91425" rIns="91425" bIns="91425" anchor="ctr" anchorCtr="0">
            <a:noAutofit/>
          </a:bodyPr>
          <a:lstStyle/>
          <a:p>
            <a:pPr lvl="0">
              <a:spcBef>
                <a:spcPts val="0"/>
              </a:spcBef>
              <a:buNone/>
            </a:pPr>
            <a:endParaRPr/>
          </a:p>
        </p:txBody>
      </p:sp>
      <p:sp>
        <p:nvSpPr>
          <p:cNvPr id="3" name="Title 2"/>
          <p:cNvSpPr>
            <a:spLocks noGrp="1"/>
          </p:cNvSpPr>
          <p:nvPr>
            <p:ph type="ctrTitle"/>
          </p:nvPr>
        </p:nvSpPr>
        <p:spPr>
          <a:xfrm>
            <a:off x="4674808" y="231161"/>
            <a:ext cx="6430315" cy="731783"/>
          </a:xfrm>
        </p:spPr>
        <p:txBody>
          <a:bodyPr>
            <a:noAutofit/>
          </a:bodyPr>
          <a:lstStyle/>
          <a:p>
            <a:pPr algn="ctr"/>
            <a:r>
              <a:rPr lang="ar-AE" sz="2800" dirty="0" smtClean="0">
                <a:solidFill>
                  <a:schemeClr val="tx1"/>
                </a:solidFill>
                <a:latin typeface="Sakkal Majalla" panose="02000000000000000000" pitchFamily="2" charset="-78"/>
                <a:cs typeface="Sakkal Majalla" panose="02000000000000000000" pitchFamily="2" charset="-78"/>
              </a:rPr>
              <a:t>الرضا العام عن التطبيق</a:t>
            </a:r>
            <a:r>
              <a:rPr lang="en-US" sz="2800" dirty="0" smtClean="0">
                <a:solidFill>
                  <a:schemeClr val="tx1"/>
                </a:solidFill>
                <a:latin typeface="Sakkal Majalla" panose="02000000000000000000" pitchFamily="2" charset="-78"/>
                <a:cs typeface="Sakkal Majalla" panose="02000000000000000000" pitchFamily="2" charset="-78"/>
              </a:rPr>
              <a:t> </a:t>
            </a:r>
            <a:r>
              <a:rPr lang="ar-AE" sz="2800" dirty="0" smtClean="0">
                <a:solidFill>
                  <a:schemeClr val="tx1"/>
                </a:solidFill>
                <a:latin typeface="Sakkal Majalla" panose="02000000000000000000" pitchFamily="2" charset="-78"/>
                <a:cs typeface="Sakkal Majalla" panose="02000000000000000000" pitchFamily="2" charset="-78"/>
              </a:rPr>
              <a:t>الذكي الخاص بالهيئة</a:t>
            </a:r>
            <a:br>
              <a:rPr lang="ar-AE" sz="2800" dirty="0" smtClean="0">
                <a:solidFill>
                  <a:schemeClr val="tx1"/>
                </a:solidFill>
                <a:latin typeface="Sakkal Majalla" panose="02000000000000000000" pitchFamily="2" charset="-78"/>
                <a:cs typeface="Sakkal Majalla" panose="02000000000000000000" pitchFamily="2" charset="-78"/>
              </a:rPr>
            </a:br>
            <a:r>
              <a:rPr lang="ar-AE" sz="2800" dirty="0" smtClean="0">
                <a:solidFill>
                  <a:schemeClr val="tx1"/>
                </a:solidFill>
                <a:latin typeface="Sakkal Majalla" panose="02000000000000000000" pitchFamily="2" charset="-78"/>
                <a:cs typeface="Sakkal Majalla" panose="02000000000000000000" pitchFamily="2" charset="-78"/>
              </a:rPr>
              <a:t> الاتحادية للموارد البشرية</a:t>
            </a:r>
            <a:endParaRPr lang="en-US" sz="2800" dirty="0">
              <a:solidFill>
                <a:schemeClr val="tx1"/>
              </a:solidFill>
              <a:latin typeface="Sakkal Majalla" panose="02000000000000000000" pitchFamily="2" charset="-78"/>
              <a:cs typeface="Sakkal Majalla" panose="02000000000000000000" pitchFamily="2" charset="-78"/>
            </a:endParaRPr>
          </a:p>
        </p:txBody>
      </p:sp>
      <p:graphicFrame>
        <p:nvGraphicFramePr>
          <p:cNvPr id="7" name="Chart 6"/>
          <p:cNvGraphicFramePr>
            <a:graphicFrameLocks/>
          </p:cNvGraphicFramePr>
          <p:nvPr>
            <p:extLst>
              <p:ext uri="{D42A27DB-BD31-4B8C-83A1-F6EECF244321}">
                <p14:modId xmlns:p14="http://schemas.microsoft.com/office/powerpoint/2010/main" val="1388653944"/>
              </p:ext>
            </p:extLst>
          </p:nvPr>
        </p:nvGraphicFramePr>
        <p:xfrm>
          <a:off x="304800" y="1219200"/>
          <a:ext cx="11658600" cy="49599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3535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674808" y="231161"/>
            <a:ext cx="6430315" cy="731783"/>
          </a:xfrm>
        </p:spPr>
        <p:txBody>
          <a:bodyPr>
            <a:noAutofit/>
          </a:bodyPr>
          <a:lstStyle/>
          <a:p>
            <a:pPr algn="ctr"/>
            <a:r>
              <a:rPr lang="ar-AE" sz="2800" dirty="0" smtClean="0">
                <a:solidFill>
                  <a:schemeClr val="tx1"/>
                </a:solidFill>
                <a:latin typeface="Sakkal Majalla" panose="02000000000000000000" pitchFamily="2" charset="-78"/>
                <a:cs typeface="Sakkal Majalla" panose="02000000000000000000" pitchFamily="2" charset="-78"/>
              </a:rPr>
              <a:t>الرضا العام عن التطبيق</a:t>
            </a:r>
            <a:r>
              <a:rPr lang="en-US" sz="2800" dirty="0" smtClean="0">
                <a:solidFill>
                  <a:schemeClr val="tx1"/>
                </a:solidFill>
                <a:latin typeface="Sakkal Majalla" panose="02000000000000000000" pitchFamily="2" charset="-78"/>
                <a:cs typeface="Sakkal Majalla" panose="02000000000000000000" pitchFamily="2" charset="-78"/>
              </a:rPr>
              <a:t> </a:t>
            </a:r>
            <a:r>
              <a:rPr lang="ar-AE" sz="2800" dirty="0" smtClean="0">
                <a:solidFill>
                  <a:schemeClr val="tx1"/>
                </a:solidFill>
                <a:latin typeface="Sakkal Majalla" panose="02000000000000000000" pitchFamily="2" charset="-78"/>
                <a:cs typeface="Sakkal Majalla" panose="02000000000000000000" pitchFamily="2" charset="-78"/>
              </a:rPr>
              <a:t>الذكي الخاص بالهيئة</a:t>
            </a:r>
            <a:br>
              <a:rPr lang="ar-AE" sz="2800" dirty="0" smtClean="0">
                <a:solidFill>
                  <a:schemeClr val="tx1"/>
                </a:solidFill>
                <a:latin typeface="Sakkal Majalla" panose="02000000000000000000" pitchFamily="2" charset="-78"/>
                <a:cs typeface="Sakkal Majalla" panose="02000000000000000000" pitchFamily="2" charset="-78"/>
              </a:rPr>
            </a:br>
            <a:r>
              <a:rPr lang="ar-AE" sz="2800" dirty="0" smtClean="0">
                <a:solidFill>
                  <a:schemeClr val="tx1"/>
                </a:solidFill>
                <a:latin typeface="Sakkal Majalla" panose="02000000000000000000" pitchFamily="2" charset="-78"/>
                <a:cs typeface="Sakkal Majalla" panose="02000000000000000000" pitchFamily="2" charset="-78"/>
              </a:rPr>
              <a:t> الاتحادية للموارد البشرية</a:t>
            </a:r>
            <a:endParaRPr lang="en-US" sz="2800" dirty="0">
              <a:solidFill>
                <a:schemeClr val="tx1"/>
              </a:solidFill>
              <a:latin typeface="Sakkal Majalla" panose="02000000000000000000" pitchFamily="2" charset="-78"/>
              <a:cs typeface="Sakkal Majalla" panose="02000000000000000000" pitchFamily="2" charset="-78"/>
            </a:endParaRPr>
          </a:p>
        </p:txBody>
      </p:sp>
      <p:sp>
        <p:nvSpPr>
          <p:cNvPr id="2" name="TextBox 1"/>
          <p:cNvSpPr txBox="1"/>
          <p:nvPr/>
        </p:nvSpPr>
        <p:spPr>
          <a:xfrm>
            <a:off x="10668000" y="1075111"/>
            <a:ext cx="1447800" cy="523220"/>
          </a:xfrm>
          <a:prstGeom prst="rect">
            <a:avLst/>
          </a:prstGeom>
          <a:solidFill>
            <a:schemeClr val="bg1">
              <a:lumMod val="75000"/>
            </a:schemeClr>
          </a:solidFill>
        </p:spPr>
        <p:txBody>
          <a:bodyPr wrap="square" rtlCol="0">
            <a:spAutoFit/>
          </a:bodyPr>
          <a:lstStyle/>
          <a:p>
            <a:pPr algn="ctr"/>
            <a:r>
              <a:rPr lang="ar-AE" sz="2800" b="1" dirty="0" smtClean="0">
                <a:latin typeface="Sakkal Majalla" panose="02000000000000000000" pitchFamily="2" charset="-78"/>
                <a:cs typeface="Sakkal Majalla" panose="02000000000000000000" pitchFamily="2" charset="-78"/>
              </a:rPr>
              <a:t>يتبع</a:t>
            </a:r>
            <a:endParaRPr lang="en-US" sz="2800" b="1" dirty="0">
              <a:latin typeface="Sakkal Majalla" panose="02000000000000000000" pitchFamily="2" charset="-78"/>
              <a:cs typeface="Sakkal Majalla" panose="02000000000000000000" pitchFamily="2" charset="-78"/>
            </a:endParaRPr>
          </a:p>
        </p:txBody>
      </p:sp>
      <p:graphicFrame>
        <p:nvGraphicFramePr>
          <p:cNvPr id="6" name="Chart 5"/>
          <p:cNvGraphicFramePr>
            <a:graphicFrameLocks/>
          </p:cNvGraphicFramePr>
          <p:nvPr>
            <p:extLst>
              <p:ext uri="{D42A27DB-BD31-4B8C-83A1-F6EECF244321}">
                <p14:modId xmlns:p14="http://schemas.microsoft.com/office/powerpoint/2010/main" val="2765314124"/>
              </p:ext>
            </p:extLst>
          </p:nvPr>
        </p:nvGraphicFramePr>
        <p:xfrm>
          <a:off x="304800" y="1710498"/>
          <a:ext cx="11811000" cy="4690302"/>
        </p:xfrm>
        <a:graphic>
          <a:graphicData uri="http://schemas.openxmlformats.org/drawingml/2006/chart">
            <c:chart xmlns:c="http://schemas.openxmlformats.org/drawingml/2006/chart" xmlns:r="http://schemas.openxmlformats.org/officeDocument/2006/relationships" r:id="rId2"/>
          </a:graphicData>
        </a:graphic>
      </p:graphicFrame>
      <p:sp>
        <p:nvSpPr>
          <p:cNvPr id="5" name="Rounded Rectangle 4"/>
          <p:cNvSpPr/>
          <p:nvPr/>
        </p:nvSpPr>
        <p:spPr>
          <a:xfrm>
            <a:off x="2286000" y="4419600"/>
            <a:ext cx="1066800" cy="533400"/>
          </a:xfrm>
          <a:prstGeom prst="roundRect">
            <a:avLst/>
          </a:prstGeom>
          <a:noFill/>
          <a:ln w="1270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ar-AE" sz="1600" b="1" dirty="0" smtClean="0">
                <a:solidFill>
                  <a:srgbClr val="C58D01"/>
                </a:solidFill>
                <a:latin typeface="Sakkal Majalla" panose="02000000000000000000" pitchFamily="2" charset="-78"/>
                <a:cs typeface="Sakkal Majalla" panose="02000000000000000000" pitchFamily="2" charset="-78"/>
              </a:rPr>
              <a:t>لا توجد نتيجة للعام 2015</a:t>
            </a:r>
            <a:endParaRPr lang="en-US" sz="1600" b="1" dirty="0">
              <a:solidFill>
                <a:srgbClr val="C58D0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32258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ar-AE" sz="2800" dirty="0" smtClean="0">
                <a:solidFill>
                  <a:schemeClr val="tx1"/>
                </a:solidFill>
                <a:latin typeface="Sakkal Majalla" panose="02000000000000000000" pitchFamily="2" charset="-78"/>
                <a:cs typeface="Sakkal Majalla" panose="02000000000000000000" pitchFamily="2" charset="-78"/>
              </a:rPr>
              <a:t>قنوات التواصل المفضلة حول تحديثات التطبيق الذكي </a:t>
            </a:r>
            <a:endParaRPr lang="en-US" sz="2800" dirty="0">
              <a:solidFill>
                <a:schemeClr val="tx1"/>
              </a:solidFill>
              <a:latin typeface="Sakkal Majalla" panose="02000000000000000000" pitchFamily="2" charset="-78"/>
              <a:cs typeface="Sakkal Majalla" panose="02000000000000000000" pitchFamily="2" charset="-78"/>
            </a:endParaRPr>
          </a:p>
        </p:txBody>
      </p:sp>
      <p:graphicFrame>
        <p:nvGraphicFramePr>
          <p:cNvPr id="3" name="Chart 2"/>
          <p:cNvGraphicFramePr>
            <a:graphicFrameLocks/>
          </p:cNvGraphicFramePr>
          <p:nvPr>
            <p:extLst>
              <p:ext uri="{D42A27DB-BD31-4B8C-83A1-F6EECF244321}">
                <p14:modId xmlns:p14="http://schemas.microsoft.com/office/powerpoint/2010/main" val="2222595336"/>
              </p:ext>
            </p:extLst>
          </p:nvPr>
        </p:nvGraphicFramePr>
        <p:xfrm>
          <a:off x="457200" y="1279560"/>
          <a:ext cx="11201400" cy="483209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638800" y="6172200"/>
            <a:ext cx="6019800" cy="353943"/>
          </a:xfrm>
          <a:prstGeom prst="rect">
            <a:avLst/>
          </a:prstGeom>
          <a:noFill/>
          <a:ln>
            <a:solidFill>
              <a:schemeClr val="bg1">
                <a:lumMod val="85000"/>
              </a:schemeClr>
            </a:solidFill>
          </a:ln>
        </p:spPr>
        <p:txBody>
          <a:bodyPr wrap="square" rtlCol="0">
            <a:spAutoFit/>
          </a:bodyPr>
          <a:lstStyle/>
          <a:p>
            <a:pPr algn="r" rtl="1"/>
            <a:r>
              <a:rPr lang="ar-AE" sz="1700" b="1" dirty="0" smtClean="0">
                <a:solidFill>
                  <a:srgbClr val="AC8332"/>
                </a:solidFill>
                <a:latin typeface="Sakkal Majalla" panose="02000000000000000000" pitchFamily="2" charset="-78"/>
                <a:cs typeface="Sakkal Majalla" panose="02000000000000000000" pitchFamily="2" charset="-78"/>
              </a:rPr>
              <a:t>ملاحظة: بلغ مجموع القنوات</a:t>
            </a:r>
            <a:r>
              <a:rPr lang="en-US" sz="1700" b="1" dirty="0" smtClean="0">
                <a:solidFill>
                  <a:srgbClr val="AC8332"/>
                </a:solidFill>
                <a:latin typeface="Sakkal Majalla" panose="02000000000000000000" pitchFamily="2" charset="-78"/>
                <a:cs typeface="Sakkal Majalla" panose="02000000000000000000" pitchFamily="2" charset="-78"/>
              </a:rPr>
              <a:t>/</a:t>
            </a:r>
            <a:r>
              <a:rPr lang="ar-AE" sz="1700" b="1" dirty="0" smtClean="0">
                <a:solidFill>
                  <a:srgbClr val="AC8332"/>
                </a:solidFill>
                <a:latin typeface="Sakkal Majalla" panose="02000000000000000000" pitchFamily="2" charset="-78"/>
                <a:cs typeface="Sakkal Majalla" panose="02000000000000000000" pitchFamily="2" charset="-78"/>
              </a:rPr>
              <a:t>الوسائل  </a:t>
            </a:r>
            <a:r>
              <a:rPr lang="ar-AE" sz="1700" b="1" u="sng" dirty="0" smtClean="0">
                <a:solidFill>
                  <a:srgbClr val="AC8332"/>
                </a:solidFill>
                <a:latin typeface="Sakkal Majalla" panose="02000000000000000000" pitchFamily="2" charset="-78"/>
                <a:cs typeface="Sakkal Majalla" panose="02000000000000000000" pitchFamily="2" charset="-78"/>
              </a:rPr>
              <a:t>1,130</a:t>
            </a:r>
            <a:r>
              <a:rPr lang="ar-AE" sz="1700" b="1" dirty="0" smtClean="0">
                <a:solidFill>
                  <a:srgbClr val="AC8332"/>
                </a:solidFill>
                <a:latin typeface="Sakkal Majalla" panose="02000000000000000000" pitchFamily="2" charset="-78"/>
                <a:cs typeface="Sakkal Majalla" panose="02000000000000000000" pitchFamily="2" charset="-78"/>
              </a:rPr>
              <a:t>نظرا لامكانية اختيار اكثر من قناة لكل مشارك</a:t>
            </a:r>
            <a:endParaRPr lang="en-US" sz="1700" b="1" dirty="0">
              <a:solidFill>
                <a:srgbClr val="AC8332"/>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9433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ar-AE" sz="2800" dirty="0" smtClean="0">
                <a:solidFill>
                  <a:schemeClr val="tx1"/>
                </a:solidFill>
                <a:latin typeface="Sakkal Majalla" panose="02000000000000000000" pitchFamily="2" charset="-78"/>
                <a:cs typeface="Sakkal Majalla" panose="02000000000000000000" pitchFamily="2" charset="-78"/>
              </a:rPr>
              <a:t>الاقتراحات والمتطلبات </a:t>
            </a:r>
            <a:r>
              <a:rPr lang="ar-AE" sz="2800" dirty="0">
                <a:solidFill>
                  <a:schemeClr val="tx1"/>
                </a:solidFill>
                <a:latin typeface="Sakkal Majalla" panose="02000000000000000000" pitchFamily="2" charset="-78"/>
                <a:cs typeface="Sakkal Majalla" panose="02000000000000000000" pitchFamily="2" charset="-78"/>
              </a:rPr>
              <a:t>التطويرية على التطبيق الذكي </a:t>
            </a:r>
          </a:p>
        </p:txBody>
      </p:sp>
      <p:sp>
        <p:nvSpPr>
          <p:cNvPr id="5" name="Rectangle 4"/>
          <p:cNvSpPr/>
          <p:nvPr/>
        </p:nvSpPr>
        <p:spPr>
          <a:xfrm>
            <a:off x="304800" y="1219200"/>
            <a:ext cx="11811000" cy="4016484"/>
          </a:xfrm>
          <a:prstGeom prst="rect">
            <a:avLst/>
          </a:prstGeom>
        </p:spPr>
        <p:txBody>
          <a:bodyPr wrap="square">
            <a:spAutoFit/>
          </a:bodyPr>
          <a:lstStyle/>
          <a:p>
            <a:pPr algn="r" rtl="1">
              <a:lnSpc>
                <a:spcPct val="150000"/>
              </a:lnSpc>
            </a:pPr>
            <a:r>
              <a:rPr lang="ar-AE" sz="1700" b="1" u="sng" dirty="0" smtClean="0">
                <a:solidFill>
                  <a:schemeClr val="accent3">
                    <a:lumMod val="50000"/>
                  </a:schemeClr>
                </a:solidFill>
                <a:latin typeface="Sakkal Majalla" panose="02000000000000000000" pitchFamily="2" charset="-78"/>
                <a:cs typeface="Sakkal Majalla" panose="02000000000000000000" pitchFamily="2" charset="-78"/>
              </a:rPr>
              <a:t>ملاحظات أخرى متعلقة بالتطبيق الذكي:</a:t>
            </a:r>
          </a:p>
          <a:p>
            <a:pPr marL="285750" indent="-285750" algn="r" rtl="1">
              <a:lnSpc>
                <a:spcPct val="150000"/>
              </a:lnSpc>
              <a:buFont typeface="Wingdings" panose="05000000000000000000" pitchFamily="2" charset="2"/>
              <a:buChar char="v"/>
            </a:pPr>
            <a:r>
              <a:rPr lang="ar-AE" sz="1700" b="1" dirty="0" smtClean="0">
                <a:latin typeface="Sakkal Majalla" panose="02000000000000000000" pitchFamily="2" charset="-78"/>
                <a:cs typeface="Sakkal Majalla" panose="02000000000000000000" pitchFamily="2" charset="-78"/>
              </a:rPr>
              <a:t>ارسال </a:t>
            </a:r>
            <a:r>
              <a:rPr lang="ar-AE" sz="1700" b="1" dirty="0">
                <a:latin typeface="Sakkal Majalla" panose="02000000000000000000" pitchFamily="2" charset="-78"/>
                <a:cs typeface="Sakkal Majalla" panose="02000000000000000000" pitchFamily="2" charset="-78"/>
              </a:rPr>
              <a:t>الأخبار والمستجدات على البريد الخاص بكل موظف حتى تصله كل المستجدات لأن البريد الالكتروني للموظف يطالعه يوميا بشكل مستمر بإرسال الرسائل فتضمن الهيئة وصول آخر الأخبار له بكل سهوله ويسر وممكن كرسالة نصية فهي سهلة الوصول للجميع </a:t>
            </a:r>
          </a:p>
          <a:p>
            <a:pPr marL="285750" indent="-285750" algn="r" rtl="1">
              <a:lnSpc>
                <a:spcPct val="150000"/>
              </a:lnSpc>
              <a:buFont typeface="Wingdings" panose="05000000000000000000" pitchFamily="2" charset="2"/>
              <a:buChar char="v"/>
            </a:pPr>
            <a:r>
              <a:rPr lang="ar-AE" sz="1700" b="1" dirty="0" smtClean="0">
                <a:latin typeface="Sakkal Majalla" panose="02000000000000000000" pitchFamily="2" charset="-78"/>
                <a:cs typeface="Sakkal Majalla" panose="02000000000000000000" pitchFamily="2" charset="-78"/>
              </a:rPr>
              <a:t>في </a:t>
            </a:r>
            <a:r>
              <a:rPr lang="ar-AE" sz="1700" b="1" dirty="0">
                <a:latin typeface="Sakkal Majalla" panose="02000000000000000000" pitchFamily="2" charset="-78"/>
                <a:cs typeface="Sakkal Majalla" panose="02000000000000000000" pitchFamily="2" charset="-78"/>
              </a:rPr>
              <a:t>حالة أي تحديث الأنظمة </a:t>
            </a:r>
            <a:r>
              <a:rPr lang="en-US" sz="1700" b="1" dirty="0" smtClean="0">
                <a:latin typeface="Sakkal Majalla" panose="02000000000000000000" pitchFamily="2" charset="-78"/>
                <a:cs typeface="Sakkal Majalla" panose="02000000000000000000" pitchFamily="2" charset="-78"/>
              </a:rPr>
              <a:t> </a:t>
            </a:r>
            <a:r>
              <a:rPr lang="ar-AE" sz="1700" b="1" dirty="0" smtClean="0">
                <a:latin typeface="Sakkal Majalla" panose="02000000000000000000" pitchFamily="2" charset="-78"/>
                <a:cs typeface="Sakkal Majalla" panose="02000000000000000000" pitchFamily="2" charset="-78"/>
              </a:rPr>
              <a:t>بالتطبيق الذكي </a:t>
            </a:r>
            <a:r>
              <a:rPr lang="ar-AE" sz="1700" b="1" dirty="0">
                <a:latin typeface="Sakkal Majalla" panose="02000000000000000000" pitchFamily="2" charset="-78"/>
                <a:cs typeface="Sakkal Majalla" panose="02000000000000000000" pitchFamily="2" charset="-78"/>
              </a:rPr>
              <a:t>يتم إرسال إشعار لتحديث قبل التحديث روابط الأنظمة </a:t>
            </a:r>
            <a:r>
              <a:rPr lang="ar-AE" sz="1700" b="1" dirty="0" smtClean="0">
                <a:latin typeface="Sakkal Majalla" panose="02000000000000000000" pitchFamily="2" charset="-78"/>
                <a:cs typeface="Sakkal Majalla" panose="02000000000000000000" pitchFamily="2" charset="-78"/>
              </a:rPr>
              <a:t>الذكية</a:t>
            </a:r>
          </a:p>
          <a:p>
            <a:pPr marL="285750" indent="-285750" algn="r" rtl="1">
              <a:lnSpc>
                <a:spcPct val="150000"/>
              </a:lnSpc>
              <a:buFont typeface="Wingdings" panose="05000000000000000000" pitchFamily="2" charset="2"/>
              <a:buChar char="v"/>
            </a:pPr>
            <a:r>
              <a:rPr lang="ar-AE" sz="1700" b="1" dirty="0">
                <a:latin typeface="Sakkal Majalla" panose="02000000000000000000" pitchFamily="2" charset="-78"/>
                <a:cs typeface="Sakkal Majalla" panose="02000000000000000000" pitchFamily="2" charset="-78"/>
              </a:rPr>
              <a:t>إرسال رابط </a:t>
            </a:r>
            <a:r>
              <a:rPr lang="ar-AE" sz="1700" b="1" dirty="0" smtClean="0">
                <a:latin typeface="Sakkal Majalla" panose="02000000000000000000" pitchFamily="2" charset="-78"/>
                <a:cs typeface="Sakkal Majalla" panose="02000000000000000000" pitchFamily="2" charset="-78"/>
              </a:rPr>
              <a:t>تحميل التطبيق الذكي للموظفين</a:t>
            </a:r>
          </a:p>
          <a:p>
            <a:pPr marL="285750" indent="-285750" algn="r" rtl="1">
              <a:lnSpc>
                <a:spcPct val="150000"/>
              </a:lnSpc>
              <a:buFont typeface="Wingdings" panose="05000000000000000000" pitchFamily="2" charset="2"/>
              <a:buChar char="v"/>
            </a:pPr>
            <a:r>
              <a:rPr lang="ar-SA" sz="1700" b="1" dirty="0">
                <a:latin typeface="Sakkal Majalla" panose="02000000000000000000" pitchFamily="2" charset="-78"/>
                <a:cs typeface="Sakkal Majalla" panose="02000000000000000000" pitchFamily="2" charset="-78"/>
              </a:rPr>
              <a:t>توفير خاصية عرض البطاقة الوظيفية الافتراضية في التطبيق بحيث يمكن استخدامها للعروض والحجوزات. </a:t>
            </a:r>
            <a:r>
              <a:rPr lang="ar-AE" sz="1700" b="1" dirty="0">
                <a:latin typeface="Sakkal Majalla" panose="02000000000000000000" pitchFamily="2" charset="-78"/>
                <a:cs typeface="Sakkal Majalla" panose="02000000000000000000" pitchFamily="2" charset="-78"/>
              </a:rPr>
              <a:t>بحيث </a:t>
            </a:r>
            <a:r>
              <a:rPr lang="ar-SA" sz="1700" b="1" dirty="0">
                <a:latin typeface="Sakkal Majalla" panose="02000000000000000000" pitchFamily="2" charset="-78"/>
                <a:cs typeface="Sakkal Majalla" panose="02000000000000000000" pitchFamily="2" charset="-78"/>
              </a:rPr>
              <a:t>تم تقديم الاقتراح في نظام الاقتراحات</a:t>
            </a:r>
            <a:r>
              <a:rPr lang="ar-AE" sz="1700" b="1" dirty="0">
                <a:latin typeface="Sakkal Majalla" panose="02000000000000000000" pitchFamily="2" charset="-78"/>
                <a:cs typeface="Sakkal Majalla" panose="02000000000000000000" pitchFamily="2" charset="-78"/>
              </a:rPr>
              <a:t> </a:t>
            </a:r>
            <a:r>
              <a:rPr lang="en-US" sz="1700" b="1" dirty="0">
                <a:latin typeface="Sakkal Majalla" panose="02000000000000000000" pitchFamily="2" charset="-78"/>
                <a:cs typeface="Sakkal Majalla" panose="02000000000000000000" pitchFamily="2" charset="-78"/>
              </a:rPr>
              <a:t>  NCRM</a:t>
            </a:r>
          </a:p>
          <a:p>
            <a:pPr marL="285750" indent="-285750" algn="r" rtl="1">
              <a:lnSpc>
                <a:spcPct val="150000"/>
              </a:lnSpc>
              <a:buFont typeface="Wingdings" panose="05000000000000000000" pitchFamily="2" charset="2"/>
              <a:buChar char="v"/>
            </a:pPr>
            <a:r>
              <a:rPr lang="ar-AE" sz="1700" b="1" dirty="0">
                <a:latin typeface="Sakkal Majalla" panose="02000000000000000000" pitchFamily="2" charset="-78"/>
                <a:cs typeface="Sakkal Majalla" panose="02000000000000000000" pitchFamily="2" charset="-78"/>
              </a:rPr>
              <a:t>ان تكون هناك نقاط تشجيعية للموظفين تضاف في رصيد الموظف ويكافأ عليها</a:t>
            </a:r>
          </a:p>
          <a:p>
            <a:pPr marL="285750" indent="-285750" algn="r" rtl="1">
              <a:lnSpc>
                <a:spcPct val="150000"/>
              </a:lnSpc>
              <a:buFont typeface="Wingdings" panose="05000000000000000000" pitchFamily="2" charset="2"/>
              <a:buChar char="v"/>
            </a:pPr>
            <a:r>
              <a:rPr lang="ar-AE" sz="1700" b="1" dirty="0">
                <a:latin typeface="Sakkal Majalla" panose="02000000000000000000" pitchFamily="2" charset="-78"/>
                <a:cs typeface="Sakkal Majalla" panose="02000000000000000000" pitchFamily="2" charset="-78"/>
              </a:rPr>
              <a:t>ارسال اشعارات للموظف في حال حصوله على علاوة او ترقية</a:t>
            </a:r>
          </a:p>
          <a:p>
            <a:pPr marL="285750" indent="-285750" algn="r" rtl="1">
              <a:lnSpc>
                <a:spcPct val="150000"/>
              </a:lnSpc>
              <a:buFont typeface="Wingdings" panose="05000000000000000000" pitchFamily="2" charset="2"/>
              <a:buChar char="v"/>
            </a:pPr>
            <a:r>
              <a:rPr lang="ar-AE" sz="1700" b="1" dirty="0">
                <a:latin typeface="Sakkal Majalla" panose="02000000000000000000" pitchFamily="2" charset="-78"/>
                <a:cs typeface="Sakkal Majalla" panose="02000000000000000000" pitchFamily="2" charset="-78"/>
              </a:rPr>
              <a:t>عمل دورات وورش للتدريب على التطبيق للجهات الاتحادية</a:t>
            </a:r>
          </a:p>
          <a:p>
            <a:pPr marL="285750" indent="-285750" algn="r" rtl="1">
              <a:lnSpc>
                <a:spcPct val="150000"/>
              </a:lnSpc>
              <a:buFont typeface="Wingdings" panose="05000000000000000000" pitchFamily="2" charset="2"/>
              <a:buChar char="v"/>
            </a:pPr>
            <a:r>
              <a:rPr lang="ar-AE" sz="1700" b="1" dirty="0" smtClean="0">
                <a:latin typeface="Sakkal Majalla" panose="02000000000000000000" pitchFamily="2" charset="-78"/>
                <a:cs typeface="Sakkal Majalla" panose="02000000000000000000" pitchFamily="2" charset="-78"/>
              </a:rPr>
              <a:t>وضع </a:t>
            </a:r>
            <a:r>
              <a:rPr lang="ar-AE" sz="1700" b="1" dirty="0">
                <a:latin typeface="Sakkal Majalla" panose="02000000000000000000" pitchFamily="2" charset="-78"/>
                <a:cs typeface="Sakkal Majalla" panose="02000000000000000000" pitchFamily="2" charset="-78"/>
              </a:rPr>
              <a:t>خاصية او خانة للاقتراحات </a:t>
            </a:r>
          </a:p>
        </p:txBody>
      </p:sp>
    </p:spTree>
    <p:extLst>
      <p:ext uri="{BB962C8B-B14F-4D97-AF65-F5344CB8AC3E}">
        <p14:creationId xmlns:p14="http://schemas.microsoft.com/office/powerpoint/2010/main" val="3814180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نسق Offic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Sort_x0020_Order xmlns="afcbfe06-5245-49cf-88ca-92038b990d34" xsi:nil="true"/>
    <ol_Department xmlns="http://schemas.microsoft.com/sharepoint/v3" xsi:nil="true"/>
    <_dlc_DocId xmlns="b25ebfa4-1b7e-48bd-a3db-e97c1109f05d">FAHRDOCID-61-21551</_dlc_DocId>
    <_dlc_DocIdUrl xmlns="b25ebfa4-1b7e-48bd-a3db-e97c1109f05d">
      <Url>http://portal.fahr.gov.ae/_layouts/15/DocIdRedir.aspx?ID=FAHRDOCID-61-21551</Url>
      <Description>FAHRDOCID-61-21551</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مستند" ma:contentTypeID="0x010100568CE430E0D62840A7AAB60FDFE350BA" ma:contentTypeVersion="7" ma:contentTypeDescription="إنشاء مستند جديد." ma:contentTypeScope="" ma:versionID="c37a9e45cf0f893930f46920f83a1283">
  <xsd:schema xmlns:xsd="http://www.w3.org/2001/XMLSchema" xmlns:xs="http://www.w3.org/2001/XMLSchema" xmlns:p="http://schemas.microsoft.com/office/2006/metadata/properties" xmlns:ns1="http://schemas.microsoft.com/sharepoint/v3" xmlns:ns2="b25ebfa4-1b7e-48bd-a3db-e97c1109f05d" xmlns:ns3="afcbfe06-5245-49cf-88ca-92038b990d34" targetNamespace="http://schemas.microsoft.com/office/2006/metadata/properties" ma:root="true" ma:fieldsID="68d8cd2c27a3d23c39c522c2c13e0513" ns1:_="" ns2:_="" ns3:_="">
    <xsd:import namespace="http://schemas.microsoft.com/sharepoint/v3"/>
    <xsd:import namespace="b25ebfa4-1b7e-48bd-a3db-e97c1109f05d"/>
    <xsd:import namespace="afcbfe06-5245-49cf-88ca-92038b990d34"/>
    <xsd:element name="properties">
      <xsd:complexType>
        <xsd:sequence>
          <xsd:element name="documentManagement">
            <xsd:complexType>
              <xsd:all>
                <xsd:element ref="ns2:_dlc_DocId" minOccurs="0"/>
                <xsd:element ref="ns2:_dlc_DocIdUrl" minOccurs="0"/>
                <xsd:element ref="ns2:_dlc_DocIdPersistId" minOccurs="0"/>
                <xsd:element ref="ns1:ol_Department" minOccurs="0"/>
                <xsd:element ref="ns3:Sort_x0020_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ol_Department" ma:index="11" nillable="true" ma:displayName="القسم" ma:internalName="ol_Departmen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5ebfa4-1b7e-48bd-a3db-e97c1109f05d" elementFormDefault="qualified">
    <xsd:import namespace="http://schemas.microsoft.com/office/2006/documentManagement/types"/>
    <xsd:import namespace="http://schemas.microsoft.com/office/infopath/2007/PartnerControls"/>
    <xsd:element name="_dlc_DocId" ma:index="8" nillable="true" ma:displayName="قيمة معرّف المستند" ma:description="قيمة معرّف المستند المحددة لهذا العنصر." ma:internalName="_dlc_DocId" ma:readOnly="true">
      <xsd:simpleType>
        <xsd:restriction base="dms:Text"/>
      </xsd:simpleType>
    </xsd:element>
    <xsd:element name="_dlc_DocIdUrl" ma:index="9" nillable="true" ma:displayName="معرّف المستند" ma:description="ارتباط دائم إلى هذا المستند."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fcbfe06-5245-49cf-88ca-92038b990d34" elementFormDefault="qualified">
    <xsd:import namespace="http://schemas.microsoft.com/office/2006/documentManagement/types"/>
    <xsd:import namespace="http://schemas.microsoft.com/office/infopath/2007/PartnerControls"/>
    <xsd:element name="Sort_x0020_Order" ma:index="12" nillable="true" ma:displayName="Sort Order" ma:description="Sort column for sorting items inside this folder" ma:indexed="true" ma:internalName="Sort_x0020_Order"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C3E0DC-E4C4-4A81-814B-1492F77C7A06}">
  <ds:schemaRefs>
    <ds:schemaRef ds:uri="http://schemas.microsoft.com/sharepoint/v3/contenttype/forms"/>
  </ds:schemaRefs>
</ds:datastoreItem>
</file>

<file path=customXml/itemProps2.xml><?xml version="1.0" encoding="utf-8"?>
<ds:datastoreItem xmlns:ds="http://schemas.openxmlformats.org/officeDocument/2006/customXml" ds:itemID="{4CEAF4AF-2BAC-4F6E-AE46-B18F6EBB1D56}">
  <ds:schemaRefs>
    <ds:schemaRef ds:uri="http://schemas.microsoft.com/sharepoint/events"/>
  </ds:schemaRefs>
</ds:datastoreItem>
</file>

<file path=customXml/itemProps3.xml><?xml version="1.0" encoding="utf-8"?>
<ds:datastoreItem xmlns:ds="http://schemas.openxmlformats.org/officeDocument/2006/customXml" ds:itemID="{DBFDCBAE-98E4-4041-9617-42670BF16DE7}">
  <ds:schemaRefs>
    <ds:schemaRef ds:uri="http://www.w3.org/XML/1998/namespace"/>
    <ds:schemaRef ds:uri="http://schemas.microsoft.com/office/2006/documentManagement/types"/>
    <ds:schemaRef ds:uri="http://schemas.microsoft.com/office/infopath/2007/PartnerControls"/>
    <ds:schemaRef ds:uri="b25ebfa4-1b7e-48bd-a3db-e97c1109f05d"/>
    <ds:schemaRef ds:uri="http://purl.org/dc/terms/"/>
    <ds:schemaRef ds:uri="http://schemas.openxmlformats.org/package/2006/metadata/core-properties"/>
    <ds:schemaRef ds:uri="afcbfe06-5245-49cf-88ca-92038b990d34"/>
    <ds:schemaRef ds:uri="http://purl.org/dc/elements/1.1/"/>
    <ds:schemaRef ds:uri="http://schemas.microsoft.com/sharepoint/v3"/>
    <ds:schemaRef ds:uri="http://schemas.microsoft.com/office/2006/metadata/properties"/>
    <ds:schemaRef ds:uri="http://purl.org/dc/dcmitype/"/>
  </ds:schemaRefs>
</ds:datastoreItem>
</file>

<file path=customXml/itemProps4.xml><?xml version="1.0" encoding="utf-8"?>
<ds:datastoreItem xmlns:ds="http://schemas.openxmlformats.org/officeDocument/2006/customXml" ds:itemID="{E5C40051-E34A-4AF2-A6FB-8928ED4AF9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25ebfa4-1b7e-48bd-a3db-e97c1109f05d"/>
    <ds:schemaRef ds:uri="afcbfe06-5245-49cf-88ca-92038b990d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6012</TotalTime>
  <Words>657</Words>
  <Application>Microsoft Office PowerPoint</Application>
  <PresentationFormat>Widescreen</PresentationFormat>
  <Paragraphs>77</Paragraphs>
  <Slides>12</Slides>
  <Notes>6</Notes>
  <HiddenSlides>0</HiddenSlides>
  <MMClips>0</MMClips>
  <ScaleCrop>false</ScaleCrop>
  <HeadingPairs>
    <vt:vector size="8" baseType="variant">
      <vt:variant>
        <vt:lpstr>Fonts Used</vt:lpstr>
      </vt:variant>
      <vt:variant>
        <vt:i4>5</vt:i4>
      </vt:variant>
      <vt:variant>
        <vt:lpstr>Theme</vt:lpstr>
      </vt:variant>
      <vt:variant>
        <vt:i4>2</vt:i4>
      </vt:variant>
      <vt:variant>
        <vt:lpstr>Links</vt:lpstr>
      </vt:variant>
      <vt:variant>
        <vt:i4>1</vt:i4>
      </vt:variant>
      <vt:variant>
        <vt:lpstr>Slide Titles</vt:lpstr>
      </vt:variant>
      <vt:variant>
        <vt:i4>12</vt:i4>
      </vt:variant>
    </vt:vector>
  </HeadingPairs>
  <TitlesOfParts>
    <vt:vector size="20" baseType="lpstr">
      <vt:lpstr>Arial</vt:lpstr>
      <vt:lpstr>Calibri</vt:lpstr>
      <vt:lpstr>Dubai</vt:lpstr>
      <vt:lpstr>Sakkal Majalla</vt:lpstr>
      <vt:lpstr>Wingdings</vt:lpstr>
      <vt:lpstr>نسق Office</vt:lpstr>
      <vt:lpstr>4_نسق Office</vt:lpstr>
      <vt:lpstr>C:\Users\sara745\Desktop\survey\2018\الاستبيانات\الربع الرابع\done\تقارير الاستبيانات\التطبيق الذكي\التحليل\استبيان الرضا عن التطبيق الذكي الخاص بالهيئة الاتحادية للموارد البشرية.pdf</vt:lpstr>
      <vt:lpstr>PowerPoint Presentation</vt:lpstr>
      <vt:lpstr>محاور العرض</vt:lpstr>
      <vt:lpstr>الرضا العام عن التطبيق الذكي الخاص بالهيئة  الاتحادية للموارد البشرية 2018</vt:lpstr>
      <vt:lpstr>PowerPoint Presentation</vt:lpstr>
      <vt:lpstr>PowerPoint Presentation</vt:lpstr>
      <vt:lpstr>الرضا العام عن التطبيق الذكي الخاص بالهيئة  الاتحادية للموارد البشرية</vt:lpstr>
      <vt:lpstr>الرضا العام عن التطبيق الذكي الخاص بالهيئة  الاتحادية للموارد البشرية</vt:lpstr>
      <vt:lpstr>قنوات التواصل المفضلة حول تحديثات التطبيق الذكي </vt:lpstr>
      <vt:lpstr>الاقتراحات والمتطلبات التطويرية على التطبيق الذكي </vt:lpstr>
      <vt:lpstr>الاقتراحات والمتطلبات التطويرية على التطبيق الذكي </vt:lpstr>
      <vt:lpstr>الاجراءات التصحيحية للرضا عن التطبيق الذكي</vt:lpstr>
      <vt:lpstr>PowerPoint Presentation</vt:lpstr>
    </vt:vector>
  </TitlesOfParts>
  <Company>FAHR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العنوان الرئيسي ايريل بولد 40 بوينت</dc:title>
  <dc:creator>Waiel Sadek</dc:creator>
  <cp:lastModifiedBy>Sara H. AL Houli</cp:lastModifiedBy>
  <cp:revision>1332</cp:revision>
  <dcterms:created xsi:type="dcterms:W3CDTF">2015-10-26T06:27:33Z</dcterms:created>
  <dcterms:modified xsi:type="dcterms:W3CDTF">2019-01-10T08:47:14Z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0x010100568CE430E0D62840A7AAB60FDFE350BA</vt:lpwstr>
  </property>
  <property fmtid="{D5CDD505-2E9C-101B-9397-08002B2CF9AE}" pid="3" name="_dlc_DocIdItemGuid">
    <vt:lpwstr>67f4def8-8072-495f-a100-199814118ad3</vt:lpwstr>
  </property>
</Properties>
</file>