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theme/themeOverride16.xml" ContentType="application/vnd.openxmlformats-officedocument.themeOverride+xml"/>
  <Override PartName="/ppt/charts/chart18.xml" ContentType="application/vnd.openxmlformats-officedocument.drawingml.chart+xml"/>
  <Override PartName="/ppt/theme/themeOverride17.xml" ContentType="application/vnd.openxmlformats-officedocument.themeOverride+xml"/>
  <Override PartName="/ppt/charts/chart19.xml" ContentType="application/vnd.openxmlformats-officedocument.drawingml.chart+xml"/>
  <Override PartName="/ppt/theme/themeOverride18.xml" ContentType="application/vnd.openxmlformats-officedocument.themeOverride+xml"/>
  <Override PartName="/ppt/charts/chart20.xml" ContentType="application/vnd.openxmlformats-officedocument.drawingml.chart+xml"/>
  <Override PartName="/ppt/theme/themeOverride19.xml" ContentType="application/vnd.openxmlformats-officedocument.themeOverride+xml"/>
  <Override PartName="/ppt/charts/chart21.xml" ContentType="application/vnd.openxmlformats-officedocument.drawingml.chart+xml"/>
  <Override PartName="/ppt/theme/themeOverride20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4" r:id="rId5"/>
    <p:sldId id="27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1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1E0C"/>
    <a:srgbClr val="CC9900"/>
    <a:srgbClr val="D2D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6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3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4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7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9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I do not know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0.02</c:v>
                </c:pt>
                <c:pt idx="1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38-4ABD-BCA9-138E176B7D4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4.1992688643060827E-2"/>
                  <c:y val="1.01828176578076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C0-40F3-AC8C-EA93F889FD92}"/>
                </c:ext>
              </c:extLst>
            </c:dLbl>
            <c:dLbl>
              <c:idx val="1"/>
              <c:layout>
                <c:manualLayout>
                  <c:x val="2.5195282534744817E-2"/>
                  <c:y val="-9.16453589202685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C0-40F3-AC8C-EA93F889FD92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I d not know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0.02</c:v>
                </c:pt>
                <c:pt idx="1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C0-40F3-AC8C-EA93F889FD9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3997072801"/>
          <c:y val="0"/>
          <c:w val="0.58999112005854393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0-D1D6-46DC-AC77-DC3CAF87E83B}"/>
              </c:ext>
            </c:extLst>
          </c:dPt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1-D1D6-46DC-AC77-DC3CAF87E83B}"/>
              </c:ext>
            </c:extLst>
          </c:dPt>
          <c:dLbls>
            <c:dLbl>
              <c:idx val="0"/>
              <c:layout>
                <c:manualLayout>
                  <c:x val="-3.884059178609784E-2"/>
                  <c:y val="0.1200213438272480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D6-46DC-AC77-DC3CAF87E83B}"/>
                </c:ext>
              </c:extLst>
            </c:dLbl>
            <c:dLbl>
              <c:idx val="1"/>
              <c:layout>
                <c:manualLayout>
                  <c:x val="-2.1741962533263499E-2"/>
                  <c:y val="1.55861253897734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D6-46DC-AC77-DC3CAF87E83B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0.33</c:v>
                </c:pt>
                <c:pt idx="1">
                  <c:v>0.02</c:v>
                </c:pt>
                <c:pt idx="2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D6-46DC-AC77-DC3CAF87E83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9.1624078806058593E-2"/>
          <c:y val="0"/>
          <c:w val="0.87974054470138252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3.3594150914448583E-2"/>
                  <c:y val="1.01828176578076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9C-49E7-857C-87FBE4E9E6BD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9C-49E7-857C-87FBE4E9E6BD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0.09</c:v>
                </c:pt>
                <c:pt idx="1">
                  <c:v>0.02</c:v>
                </c:pt>
                <c:pt idx="2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9C-49E7-857C-87FBE4E9E6B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9.1624078806058593E-2"/>
          <c:y val="0"/>
          <c:w val="0.858744200379852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0.1259780659291824"/>
                  <c:y val="0.132376629551499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E3-48A7-82AC-B6B8FB7457E5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E3-48A7-82AC-B6B8FB7457E5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0.21</c:v>
                </c:pt>
                <c:pt idx="1">
                  <c:v>0.04</c:v>
                </c:pt>
                <c:pt idx="2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E3-48A7-82AC-B6B8FB7457E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3997072801"/>
          <c:y val="0"/>
          <c:w val="0.74536394104358772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0.12177879706487639"/>
                  <c:y val="0.1221938118936913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39-4304-A8F5-0F513AE525E0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39-4304-A8F5-0F513AE525E0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0.24</c:v>
                </c:pt>
                <c:pt idx="1">
                  <c:v>0.05</c:v>
                </c:pt>
                <c:pt idx="2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39-4304-A8F5-0F513AE525E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3997072801"/>
          <c:y val="0"/>
          <c:w val="0.79155589855095465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0.1259780659291824"/>
                  <c:y val="0.132376629551499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81-4920-9D8A-1A46798C9ACE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81-4920-9D8A-1A46798C9ACE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</c:v>
                </c:pt>
                <c:pt idx="1">
                  <c:v>0.02</c:v>
                </c:pt>
                <c:pt idx="2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81-4920-9D8A-1A46798C9AC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3997072801"/>
          <c:y val="0"/>
          <c:w val="0.6998621886467925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0.12177879706487639"/>
                  <c:y val="0.1221938118936913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44-47C7-A5CF-835909D1FFB1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44-47C7-A5CF-835909D1FFB1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0.11</c:v>
                </c:pt>
                <c:pt idx="1">
                  <c:v>0.02</c:v>
                </c:pt>
                <c:pt idx="2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44-47C7-A5CF-835909D1FFB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0092754313"/>
          <c:y val="3.9470581402441036E-2"/>
          <c:w val="0.79345599537061517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0.1259780659291824"/>
                  <c:y val="0.132376629551499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ED-4CEF-A020-F8BC85119EB4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ED-4CEF-A020-F8BC85119EB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0.17</c:v>
                </c:pt>
                <c:pt idx="1">
                  <c:v>0.04</c:v>
                </c:pt>
                <c:pt idx="2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ED-4CEF-A020-F8BC85119EB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5.0371155036010078E-2"/>
          <c:y val="0"/>
          <c:w val="0.7446244440364469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0.12177879706487639"/>
                  <c:y val="0.1221938118936913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0E-46EA-A1DA-964A682E8BA9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0E-46EA-A1DA-964A682E8BA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0.18</c:v>
                </c:pt>
                <c:pt idx="1">
                  <c:v>0.04</c:v>
                </c:pt>
                <c:pt idx="2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0E-46EA-A1DA-964A682E8BA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0092754313"/>
          <c:y val="3.9470581402441036E-2"/>
          <c:w val="0.79345599537061517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0.1259780659291824"/>
                  <c:y val="0.132376629551499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EB-42D3-B9A2-04466C18AE10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EB-42D3-B9A2-04466C18AE10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0.18</c:v>
                </c:pt>
                <c:pt idx="1">
                  <c:v>0.02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EB-42D3-B9A2-04466C18AE1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3997072801"/>
          <c:y val="0"/>
          <c:w val="0.73648585214741868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4F-4A0F-B834-038D3F2DB693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0.04</c:v>
                </c:pt>
                <c:pt idx="1">
                  <c:v>0.1</c:v>
                </c:pt>
                <c:pt idx="2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4F-4A0F-B834-038D3F2DB69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"/>
          <c:y val="0"/>
          <c:w val="0.98948001723923484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7.7016392213482235E-2"/>
                  <c:y val="0.1567304528355689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B3-4DD5-9CF1-44CFF2F1B299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B3-4DD5-9CF1-44CFF2F1B2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0.09</c:v>
                </c:pt>
                <c:pt idx="1">
                  <c:v>0.02</c:v>
                </c:pt>
                <c:pt idx="2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B3-4DD5-9CF1-44CFF2F1B29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0092754313"/>
          <c:y val="3.9470581402441036E-2"/>
          <c:w val="0.7161393724248486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940885336666529"/>
          <c:y val="0.31356238195756025"/>
          <c:w val="0.59237191118086596"/>
          <c:h val="0.5835555308669407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7.7016392213482235E-2"/>
                  <c:y val="0.1567304528355689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3F-4146-8752-E95CCACF1284}"/>
                </c:ext>
              </c:extLst>
            </c:dLbl>
            <c:dLbl>
              <c:idx val="1"/>
              <c:layout>
                <c:manualLayout>
                  <c:x val="-0.16411439607488174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3F-4146-8752-E95CCACF128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Email</c:v>
                </c:pt>
                <c:pt idx="1">
                  <c:v>Interal</c:v>
                </c:pt>
                <c:pt idx="2">
                  <c:v>Bulletins</c:v>
                </c:pt>
                <c:pt idx="3">
                  <c:v>Workshops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0.21</c:v>
                </c:pt>
                <c:pt idx="1">
                  <c:v>0.1</c:v>
                </c:pt>
                <c:pt idx="2">
                  <c:v>0.1</c:v>
                </c:pt>
                <c:pt idx="3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3F-4146-8752-E95CCACF128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0802768446569722"/>
          <c:y val="6.4014877976521127E-3"/>
          <c:w val="0.77648488579247454"/>
          <c:h val="0.27231162349482535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07-4485-A37B-DF834033FF1C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0.06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07-4485-A37B-DF834033FF1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63011649499262"/>
          <c:y val="0"/>
          <c:w val="0.81255224287248506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0.12</c:v>
                </c:pt>
                <c:pt idx="1">
                  <c:v>0.12</c:v>
                </c:pt>
                <c:pt idx="2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81-40CB-AFC4-87FC7786B0B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6.6428465620222088E-2"/>
          <c:y val="0"/>
          <c:w val="0.90913542675152492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40-4D69-92D2-EE68AC86291F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0.19</c:v>
                </c:pt>
                <c:pt idx="1">
                  <c:v>0.02</c:v>
                </c:pt>
                <c:pt idx="2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40-4D69-92D2-EE68AC86291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5.8029927891609927E-2"/>
          <c:y val="0"/>
          <c:w val="0.89233835129430061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4.1992688643060827E-2"/>
                  <c:y val="2.036563531561523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E4-469C-B008-1B06D02AF729}"/>
                </c:ext>
              </c:extLst>
            </c:dLbl>
            <c:dLbl>
              <c:idx val="1"/>
              <c:layout>
                <c:manualLayout>
                  <c:x val="4.1992357991969147E-2"/>
                  <c:y val="4.07312706312304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E4-469C-B008-1B06D02AF72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0.02</c:v>
                </c:pt>
                <c:pt idx="1">
                  <c:v>0.02</c:v>
                </c:pt>
                <c:pt idx="2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E4-469C-B008-1B06D02AF72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10422188539897684"/>
          <c:y val="0"/>
          <c:w val="0.89233835129430061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explosion val="2"/>
          <c:dLbls>
            <c:dLbl>
              <c:idx val="0"/>
              <c:layout>
                <c:manualLayout>
                  <c:x val="-5.2464408716491814E-3"/>
                  <c:y val="2.83759849069795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08-495C-8A23-75F92E5B2030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I do not Know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0.02</c:v>
                </c:pt>
                <c:pt idx="1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08-495C-8A23-75F92E5B203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0500443997072801"/>
          <c:y val="0"/>
          <c:w val="0.69497271467191479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Lbls>
            <c:dLbl>
              <c:idx val="0"/>
              <c:layout>
                <c:manualLayout>
                  <c:x val="-4.1992688643060827E-2"/>
                  <c:y val="2.036563531561523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BF-4AA2-827A-0EB665598A8C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F-4AA2-827A-0EB665598A8C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0.04</c:v>
                </c:pt>
                <c:pt idx="1">
                  <c:v>0.04</c:v>
                </c:pt>
                <c:pt idx="2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BF-4AA2-827A-0EB665598A8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4.5432121298691668E-2"/>
          <c:y val="0"/>
          <c:w val="0.90493615788721893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explosion val="2"/>
          <c:dLbls>
            <c:dLbl>
              <c:idx val="0"/>
              <c:layout>
                <c:manualLayout>
                  <c:x val="-3.884059178609784E-2"/>
                  <c:y val="0.1200213438272480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C7-4FDB-BEAD-C9687639EF7D}"/>
                </c:ext>
              </c:extLst>
            </c:dLbl>
            <c:dLbl>
              <c:idx val="1"/>
              <c:layout>
                <c:manualLayout>
                  <c:x val="3.4536506525729175E-3"/>
                  <c:y val="3.08603518764848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C7-4FDB-BEAD-C9687639EF7D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I do not know</c:v>
                </c:pt>
                <c:pt idx="2">
                  <c:v>Yes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0.06</c:v>
                </c:pt>
                <c:pt idx="1">
                  <c:v>0.02</c:v>
                </c:pt>
                <c:pt idx="2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C7-4FDB-BEAD-C9687639EF7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9.582334767036467E-2"/>
          <c:y val="0"/>
          <c:w val="0.87554127583707642"/>
          <c:h val="0.127598304540120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 rtl="0">
        <a:defRPr sz="1400"/>
      </a:pPr>
      <a:endParaRPr lang="en-U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FF11BC-C67F-45DF-9595-C2D14A7E3698}" type="doc">
      <dgm:prSet loTypeId="urn:microsoft.com/office/officeart/2005/8/layout/vList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160921-15C3-4195-9743-8AEBE0F5E20D}">
      <dgm:prSet custT="1"/>
      <dgm:spPr/>
      <dgm:t>
        <a:bodyPr/>
        <a:lstStyle/>
        <a:p>
          <a:pPr algn="ctr" rtl="1"/>
          <a:r>
            <a: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Disclosure of preferred employee education methods</a:t>
          </a:r>
          <a:r>
            <a:rPr lang="ar-AE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 </a:t>
          </a:r>
          <a:endParaRPr lang="en-US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A40CB2F2-6F51-4812-BEED-16CA143F1279}" type="parTrans" cxnId="{B00C5C61-A2CE-4DB1-AF0C-6E2DB8FAB1F6}">
      <dgm:prSet/>
      <dgm:spPr/>
      <dgm:t>
        <a:bodyPr/>
        <a:lstStyle/>
        <a:p>
          <a:pPr algn="ctr"/>
          <a:endParaRPr lang="en-US" sz="2000" b="1">
            <a:effectLst/>
            <a:latin typeface="Sakkal Majalla" pitchFamily="2" charset="-78"/>
            <a:cs typeface="Sakkal Majalla" pitchFamily="2" charset="-78"/>
          </a:endParaRPr>
        </a:p>
      </dgm:t>
    </dgm:pt>
    <dgm:pt modelId="{448C9D51-81A8-47C1-ABD8-6D4E9CC9E45D}" type="sibTrans" cxnId="{B00C5C61-A2CE-4DB1-AF0C-6E2DB8FAB1F6}">
      <dgm:prSet/>
      <dgm:spPr/>
      <dgm:t>
        <a:bodyPr/>
        <a:lstStyle/>
        <a:p>
          <a:pPr algn="ctr"/>
          <a:endParaRPr lang="en-US" sz="2000" b="1">
            <a:effectLst/>
            <a:latin typeface="Sakkal Majalla" pitchFamily="2" charset="-78"/>
            <a:cs typeface="Sakkal Majalla" pitchFamily="2" charset="-78"/>
          </a:endParaRPr>
        </a:p>
      </dgm:t>
    </dgm:pt>
    <dgm:pt modelId="{20B7E715-93F9-4C13-A3AE-F5B6CD7204D3}">
      <dgm:prSet custT="1"/>
      <dgm:spPr/>
      <dgm:t>
        <a:bodyPr/>
        <a:lstStyle/>
        <a:p>
          <a:pPr algn="ctr" rtl="1"/>
          <a:r>
            <a: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Compiling clear and accurate data to assist FAHR in developing an appropriate plan for disseminating knowledge culture in the authority based directly on the feedback of this questionnaire</a:t>
          </a:r>
          <a:r>
            <a:rPr lang="ar-S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.</a:t>
          </a:r>
          <a:endParaRPr lang="en-US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gm:t>
    </dgm:pt>
    <dgm:pt modelId="{85E34749-C0F4-4DE8-9B9A-8B125AF7A660}" type="parTrans" cxnId="{0BC35214-C212-4640-BE07-6BF21F8AF5FE}">
      <dgm:prSet/>
      <dgm:spPr/>
      <dgm:t>
        <a:bodyPr/>
        <a:lstStyle/>
        <a:p>
          <a:endParaRPr lang="en-US"/>
        </a:p>
      </dgm:t>
    </dgm:pt>
    <dgm:pt modelId="{DABF4E8B-3F8D-45DD-A564-43F539CF44D4}" type="sibTrans" cxnId="{0BC35214-C212-4640-BE07-6BF21F8AF5FE}">
      <dgm:prSet/>
      <dgm:spPr/>
      <dgm:t>
        <a:bodyPr/>
        <a:lstStyle/>
        <a:p>
          <a:endParaRPr lang="en-US"/>
        </a:p>
      </dgm:t>
    </dgm:pt>
    <dgm:pt modelId="{66FDB8D8-F12B-4A97-843A-D7C06CB65450}">
      <dgm:prSet custT="1"/>
      <dgm:spPr/>
      <dgm:t>
        <a:bodyPr/>
        <a:lstStyle/>
        <a:p>
          <a:pPr algn="ctr" rtl="0"/>
          <a:r>
            <a: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Measuring awareness of the concept of knowledge management</a:t>
          </a:r>
        </a:p>
      </dgm:t>
    </dgm:pt>
    <dgm:pt modelId="{C7344571-3D41-486F-8C1A-12E924393B34}" type="parTrans" cxnId="{54A2514D-011B-45B0-9BFB-2CA7D3A9ED8B}">
      <dgm:prSet/>
      <dgm:spPr/>
      <dgm:t>
        <a:bodyPr/>
        <a:lstStyle/>
        <a:p>
          <a:endParaRPr lang="en-US"/>
        </a:p>
      </dgm:t>
    </dgm:pt>
    <dgm:pt modelId="{95369E3B-07AC-45C3-B3B4-4D9BF85049E2}" type="sibTrans" cxnId="{54A2514D-011B-45B0-9BFB-2CA7D3A9ED8B}">
      <dgm:prSet/>
      <dgm:spPr/>
      <dgm:t>
        <a:bodyPr/>
        <a:lstStyle/>
        <a:p>
          <a:endParaRPr lang="en-US"/>
        </a:p>
      </dgm:t>
    </dgm:pt>
    <dgm:pt modelId="{A72936C9-1A12-416B-8D0E-DD08D97412EF}" type="pres">
      <dgm:prSet presAssocID="{7DFF11BC-C67F-45DF-9595-C2D14A7E3698}" presName="linear" presStyleCnt="0">
        <dgm:presLayoutVars>
          <dgm:animLvl val="lvl"/>
          <dgm:resizeHandles val="exact"/>
        </dgm:presLayoutVars>
      </dgm:prSet>
      <dgm:spPr/>
    </dgm:pt>
    <dgm:pt modelId="{3E6034D0-1579-4612-B63B-CD59F2179511}" type="pres">
      <dgm:prSet presAssocID="{66FDB8D8-F12B-4A97-843A-D7C06CB6545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F5BE288-7D40-4AB3-A29B-32742D5AEB8E}" type="pres">
      <dgm:prSet presAssocID="{95369E3B-07AC-45C3-B3B4-4D9BF85049E2}" presName="spacer" presStyleCnt="0"/>
      <dgm:spPr/>
    </dgm:pt>
    <dgm:pt modelId="{1989ED24-FBF2-48D0-8507-5F8B7371C86B}" type="pres">
      <dgm:prSet presAssocID="{2B160921-15C3-4195-9743-8AEBE0F5E20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CB67442-2C1D-4D91-BA33-35BAB9C2E46C}" type="pres">
      <dgm:prSet presAssocID="{448C9D51-81A8-47C1-ABD8-6D4E9CC9E45D}" presName="spacer" presStyleCnt="0"/>
      <dgm:spPr/>
    </dgm:pt>
    <dgm:pt modelId="{421268E9-4F13-4CC7-B345-3C8559F1643F}" type="pres">
      <dgm:prSet presAssocID="{20B7E715-93F9-4C13-A3AE-F5B6CD7204D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608CC08-D047-4F1C-A5DA-DD693BFBC821}" type="presOf" srcId="{2B160921-15C3-4195-9743-8AEBE0F5E20D}" destId="{1989ED24-FBF2-48D0-8507-5F8B7371C86B}" srcOrd="0" destOrd="0" presId="urn:microsoft.com/office/officeart/2005/8/layout/vList2"/>
    <dgm:cxn modelId="{0BC35214-C212-4640-BE07-6BF21F8AF5FE}" srcId="{7DFF11BC-C67F-45DF-9595-C2D14A7E3698}" destId="{20B7E715-93F9-4C13-A3AE-F5B6CD7204D3}" srcOrd="2" destOrd="0" parTransId="{85E34749-C0F4-4DE8-9B9A-8B125AF7A660}" sibTransId="{DABF4E8B-3F8D-45DD-A564-43F539CF44D4}"/>
    <dgm:cxn modelId="{B00C5C61-A2CE-4DB1-AF0C-6E2DB8FAB1F6}" srcId="{7DFF11BC-C67F-45DF-9595-C2D14A7E3698}" destId="{2B160921-15C3-4195-9743-8AEBE0F5E20D}" srcOrd="1" destOrd="0" parTransId="{A40CB2F2-6F51-4812-BEED-16CA143F1279}" sibTransId="{448C9D51-81A8-47C1-ABD8-6D4E9CC9E45D}"/>
    <dgm:cxn modelId="{54A2514D-011B-45B0-9BFB-2CA7D3A9ED8B}" srcId="{7DFF11BC-C67F-45DF-9595-C2D14A7E3698}" destId="{66FDB8D8-F12B-4A97-843A-D7C06CB65450}" srcOrd="0" destOrd="0" parTransId="{C7344571-3D41-486F-8C1A-12E924393B34}" sibTransId="{95369E3B-07AC-45C3-B3B4-4D9BF85049E2}"/>
    <dgm:cxn modelId="{C2F23050-AC5F-4D3B-9BA7-0E6B99F2FCF0}" type="presOf" srcId="{66FDB8D8-F12B-4A97-843A-D7C06CB65450}" destId="{3E6034D0-1579-4612-B63B-CD59F2179511}" srcOrd="0" destOrd="0" presId="urn:microsoft.com/office/officeart/2005/8/layout/vList2"/>
    <dgm:cxn modelId="{2EE47659-0600-4339-B828-073BD7ED2230}" type="presOf" srcId="{7DFF11BC-C67F-45DF-9595-C2D14A7E3698}" destId="{A72936C9-1A12-416B-8D0E-DD08D97412EF}" srcOrd="0" destOrd="0" presId="urn:microsoft.com/office/officeart/2005/8/layout/vList2"/>
    <dgm:cxn modelId="{0127D8BD-9412-4BFA-BCAA-1859B883E024}" type="presOf" srcId="{20B7E715-93F9-4C13-A3AE-F5B6CD7204D3}" destId="{421268E9-4F13-4CC7-B345-3C8559F1643F}" srcOrd="0" destOrd="0" presId="urn:microsoft.com/office/officeart/2005/8/layout/vList2"/>
    <dgm:cxn modelId="{87FE91F5-4A6B-41B4-BBAF-D74B1016D6BC}" type="presParOf" srcId="{A72936C9-1A12-416B-8D0E-DD08D97412EF}" destId="{3E6034D0-1579-4612-B63B-CD59F2179511}" srcOrd="0" destOrd="0" presId="urn:microsoft.com/office/officeart/2005/8/layout/vList2"/>
    <dgm:cxn modelId="{4681E59F-A2D0-4BDE-9711-E083E7ABD12E}" type="presParOf" srcId="{A72936C9-1A12-416B-8D0E-DD08D97412EF}" destId="{0F5BE288-7D40-4AB3-A29B-32742D5AEB8E}" srcOrd="1" destOrd="0" presId="urn:microsoft.com/office/officeart/2005/8/layout/vList2"/>
    <dgm:cxn modelId="{AEA8665C-B68E-4F20-9C67-9257B1C8E528}" type="presParOf" srcId="{A72936C9-1A12-416B-8D0E-DD08D97412EF}" destId="{1989ED24-FBF2-48D0-8507-5F8B7371C86B}" srcOrd="2" destOrd="0" presId="urn:microsoft.com/office/officeart/2005/8/layout/vList2"/>
    <dgm:cxn modelId="{E26A47CD-67BF-40CB-9195-B62CA994900C}" type="presParOf" srcId="{A72936C9-1A12-416B-8D0E-DD08D97412EF}" destId="{1CB67442-2C1D-4D91-BA33-35BAB9C2E46C}" srcOrd="3" destOrd="0" presId="urn:microsoft.com/office/officeart/2005/8/layout/vList2"/>
    <dgm:cxn modelId="{A3D57651-6C8E-4070-92DF-E4EAAEB3F92C}" type="presParOf" srcId="{A72936C9-1A12-416B-8D0E-DD08D97412EF}" destId="{421268E9-4F13-4CC7-B345-3C8559F164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37A95B-4351-43D0-AC56-7F53F32C7780}" type="doc">
      <dgm:prSet loTypeId="urn:microsoft.com/office/officeart/2005/8/layout/cycle6" loCatId="relationship" qsTypeId="urn:microsoft.com/office/officeart/2005/8/quickstyle/simple2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7FA62287-B098-4F11-99BF-07F0F3119CA8}">
      <dgm:prSet phldrT="[Text]" custT="1"/>
      <dgm:spPr>
        <a:solidFill>
          <a:srgbClr val="C61E0C"/>
        </a:solidFill>
      </dgm:spPr>
      <dgm:t>
        <a:bodyPr/>
        <a:lstStyle/>
        <a:p>
          <a:pPr algn="just" rtl="1"/>
          <a:r>
            <a: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There is a difference between the views of employees as the most effective means to identify the concepts and applications of knowledge management by 59% who prefer workshops, internal portal 10%, e-mail 21% and bulletins 10%. </a:t>
          </a:r>
          <a:r>
            <a:rPr lang="ar-AE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 </a:t>
          </a:r>
          <a:endParaRPr lang="en-US" sz="1100" dirty="0"/>
        </a:p>
      </dgm:t>
    </dgm:pt>
    <dgm:pt modelId="{BB156CAA-CF6D-44F6-B2E1-013C48F2D3E1}" type="parTrans" cxnId="{EA945E6D-E830-4B8D-9C07-75F6D5416678}">
      <dgm:prSet/>
      <dgm:spPr/>
      <dgm:t>
        <a:bodyPr/>
        <a:lstStyle/>
        <a:p>
          <a:endParaRPr lang="en-US"/>
        </a:p>
      </dgm:t>
    </dgm:pt>
    <dgm:pt modelId="{F8892868-40BA-462B-A3ED-2E579C45C4D1}" type="sibTrans" cxnId="{EA945E6D-E830-4B8D-9C07-75F6D5416678}">
      <dgm:prSet/>
      <dgm:spPr/>
      <dgm:t>
        <a:bodyPr/>
        <a:lstStyle/>
        <a:p>
          <a:endParaRPr lang="en-US"/>
        </a:p>
      </dgm:t>
    </dgm:pt>
    <dgm:pt modelId="{F8DFD951-241E-465F-80B4-D3BF864CDE01}">
      <dgm:prSet phldrT="[Text]" custT="1"/>
      <dgm:spPr>
        <a:solidFill>
          <a:srgbClr val="CC9900"/>
        </a:solidFill>
      </dgm:spPr>
      <dgm:t>
        <a:bodyPr/>
        <a:lstStyle/>
        <a:p>
          <a:pPr algn="just" rtl="1"/>
          <a:r>
            <a: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There is a difference between the views of employees as the most effective means to identify the concepts and applications of knowledge management by 59% who prefer workshops, internal portal 10%, e-mail 21% and bulletins 10%. </a:t>
          </a:r>
          <a:r>
            <a:rPr lang="ar-AE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 </a:t>
          </a:r>
          <a:endParaRPr lang="en-US" sz="1100" dirty="0"/>
        </a:p>
      </dgm:t>
    </dgm:pt>
    <dgm:pt modelId="{C47D275F-5B74-4D24-8B5F-455B86FFA32C}" type="parTrans" cxnId="{B2765706-A44B-4C03-B5FC-A51D3F556582}">
      <dgm:prSet/>
      <dgm:spPr/>
      <dgm:t>
        <a:bodyPr/>
        <a:lstStyle/>
        <a:p>
          <a:endParaRPr lang="en-US"/>
        </a:p>
      </dgm:t>
    </dgm:pt>
    <dgm:pt modelId="{3C84EFA3-8808-4BDF-83F7-6DA69A49F7F5}" type="sibTrans" cxnId="{B2765706-A44B-4C03-B5FC-A51D3F556582}">
      <dgm:prSet/>
      <dgm:spPr/>
      <dgm:t>
        <a:bodyPr/>
        <a:lstStyle/>
        <a:p>
          <a:endParaRPr lang="en-US"/>
        </a:p>
      </dgm:t>
    </dgm:pt>
    <dgm:pt modelId="{B126F98B-999F-42D5-B486-275ED8EBAD76}">
      <dgm:prSet phldrT="[Text]" custT="1"/>
      <dgm:spPr>
        <a:solidFill>
          <a:srgbClr val="D2D569"/>
        </a:solidFill>
      </dgm:spPr>
      <dgm:t>
        <a:bodyPr/>
        <a:lstStyle/>
        <a:p>
          <a:pPr algn="just" rtl="0"/>
          <a:r>
            <a:rPr lang="en-US" sz="1100" b="1" dirty="0">
              <a:latin typeface="Sakkal Majalla" pitchFamily="2" charset="-78"/>
              <a:cs typeface="Sakkal Majalla" pitchFamily="2" charset="-78"/>
            </a:rPr>
            <a:t>The Commission's staff agreed by 88% that the Authority is working to provide information and update it in a timely manner, 87% that the information is disseminated in a manner appropriate to the need for work, and 79% encourage practices that contribute to the exchange of information in the Authority</a:t>
          </a:r>
        </a:p>
      </dgm:t>
    </dgm:pt>
    <dgm:pt modelId="{85CEBFF4-CBCF-4881-8F76-5CE9E82149C2}" type="parTrans" cxnId="{738253E6-F0C4-4D3E-87FD-7F28F3A2FA3F}">
      <dgm:prSet/>
      <dgm:spPr/>
      <dgm:t>
        <a:bodyPr/>
        <a:lstStyle/>
        <a:p>
          <a:endParaRPr lang="en-US"/>
        </a:p>
      </dgm:t>
    </dgm:pt>
    <dgm:pt modelId="{5BFFCBBB-D772-4EA2-AAB0-B0F32E12A5C9}" type="sibTrans" cxnId="{738253E6-F0C4-4D3E-87FD-7F28F3A2FA3F}">
      <dgm:prSet/>
      <dgm:spPr/>
      <dgm:t>
        <a:bodyPr/>
        <a:lstStyle/>
        <a:p>
          <a:endParaRPr lang="en-US"/>
        </a:p>
      </dgm:t>
    </dgm:pt>
    <dgm:pt modelId="{2D7A396F-F26E-4EDC-92DB-5826C65D4C1C}">
      <dgm:prSet phldrT="[Text]" custT="1"/>
      <dgm:spPr/>
      <dgm:t>
        <a:bodyPr/>
        <a:lstStyle/>
        <a:p>
          <a:pPr algn="just" rtl="1"/>
          <a:r>
            <a: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It was clear from the answers that the staff of the Commission are familiar with the basic concepts of 96% knowledge management but are unable to classify these concepts to express or implied</a:t>
          </a:r>
          <a:r>
            <a:rPr lang="ar-AE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،</a:t>
          </a:r>
          <a:endParaRPr lang="en-US" sz="1100" dirty="0"/>
        </a:p>
      </dgm:t>
    </dgm:pt>
    <dgm:pt modelId="{F3FBFEC5-F6B0-43E5-83C3-BAB6A1504BBE}" type="parTrans" cxnId="{42A38E04-248C-41E6-88BC-7FBEF38CBEC5}">
      <dgm:prSet/>
      <dgm:spPr/>
      <dgm:t>
        <a:bodyPr/>
        <a:lstStyle/>
        <a:p>
          <a:endParaRPr lang="en-US"/>
        </a:p>
      </dgm:t>
    </dgm:pt>
    <dgm:pt modelId="{CD66CB95-60A7-4E8B-9946-783AD444F239}" type="sibTrans" cxnId="{42A38E04-248C-41E6-88BC-7FBEF38CBEC5}">
      <dgm:prSet/>
      <dgm:spPr/>
      <dgm:t>
        <a:bodyPr/>
        <a:lstStyle/>
        <a:p>
          <a:endParaRPr lang="en-US"/>
        </a:p>
      </dgm:t>
    </dgm:pt>
    <dgm:pt modelId="{FE245512-ADCF-498E-BED3-56791A8F787F}" type="pres">
      <dgm:prSet presAssocID="{6E37A95B-4351-43D0-AC56-7F53F32C7780}" presName="cycle" presStyleCnt="0">
        <dgm:presLayoutVars>
          <dgm:dir/>
          <dgm:resizeHandles val="exact"/>
        </dgm:presLayoutVars>
      </dgm:prSet>
      <dgm:spPr/>
    </dgm:pt>
    <dgm:pt modelId="{F878DCA7-2A5A-4AD0-89B8-BFDB8B8C8C8B}" type="pres">
      <dgm:prSet presAssocID="{7FA62287-B098-4F11-99BF-07F0F3119CA8}" presName="node" presStyleLbl="node1" presStyleIdx="0" presStyleCnt="4" custScaleX="148406" custScaleY="145949">
        <dgm:presLayoutVars>
          <dgm:bulletEnabled val="1"/>
        </dgm:presLayoutVars>
      </dgm:prSet>
      <dgm:spPr/>
    </dgm:pt>
    <dgm:pt modelId="{78CFB863-EEF1-4D92-BC15-C04D67BB931E}" type="pres">
      <dgm:prSet presAssocID="{7FA62287-B098-4F11-99BF-07F0F3119CA8}" presName="spNode" presStyleCnt="0"/>
      <dgm:spPr/>
    </dgm:pt>
    <dgm:pt modelId="{71557049-1186-4498-99BA-A368340462AC}" type="pres">
      <dgm:prSet presAssocID="{F8892868-40BA-462B-A3ED-2E579C45C4D1}" presName="sibTrans" presStyleLbl="sibTrans1D1" presStyleIdx="0" presStyleCnt="4"/>
      <dgm:spPr/>
    </dgm:pt>
    <dgm:pt modelId="{C35EC08C-4B5D-4A69-A31A-EDEB7C956F36}" type="pres">
      <dgm:prSet presAssocID="{F8DFD951-241E-465F-80B4-D3BF864CDE01}" presName="node" presStyleLbl="node1" presStyleIdx="1" presStyleCnt="4" custScaleX="152691" custScaleY="156434" custRadScaleRad="103133" custRadScaleInc="9754">
        <dgm:presLayoutVars>
          <dgm:bulletEnabled val="1"/>
        </dgm:presLayoutVars>
      </dgm:prSet>
      <dgm:spPr/>
    </dgm:pt>
    <dgm:pt modelId="{F58DEB7F-9A84-4341-8F78-1807D047400D}" type="pres">
      <dgm:prSet presAssocID="{F8DFD951-241E-465F-80B4-D3BF864CDE01}" presName="spNode" presStyleCnt="0"/>
      <dgm:spPr/>
    </dgm:pt>
    <dgm:pt modelId="{D55B99E5-0ECC-4F0E-99D3-7272E0E91909}" type="pres">
      <dgm:prSet presAssocID="{3C84EFA3-8808-4BDF-83F7-6DA69A49F7F5}" presName="sibTrans" presStyleLbl="sibTrans1D1" presStyleIdx="1" presStyleCnt="4"/>
      <dgm:spPr/>
    </dgm:pt>
    <dgm:pt modelId="{8AD1CBB1-310B-438C-B8C9-4D05DBAE431C}" type="pres">
      <dgm:prSet presAssocID="{B126F98B-999F-42D5-B486-275ED8EBAD76}" presName="node" presStyleLbl="node1" presStyleIdx="2" presStyleCnt="4" custScaleX="151822" custScaleY="137956" custRadScaleRad="103823" custRadScaleInc="8460">
        <dgm:presLayoutVars>
          <dgm:bulletEnabled val="1"/>
        </dgm:presLayoutVars>
      </dgm:prSet>
      <dgm:spPr/>
    </dgm:pt>
    <dgm:pt modelId="{868AC823-C6F0-47CF-A4B4-5FF0516C70A4}" type="pres">
      <dgm:prSet presAssocID="{B126F98B-999F-42D5-B486-275ED8EBAD76}" presName="spNode" presStyleCnt="0"/>
      <dgm:spPr/>
    </dgm:pt>
    <dgm:pt modelId="{3F99CEEE-8DF7-4465-98AC-380F14380680}" type="pres">
      <dgm:prSet presAssocID="{5BFFCBBB-D772-4EA2-AAB0-B0F32E12A5C9}" presName="sibTrans" presStyleLbl="sibTrans1D1" presStyleIdx="2" presStyleCnt="4"/>
      <dgm:spPr/>
    </dgm:pt>
    <dgm:pt modelId="{B832ACC2-3C68-437F-9FFD-F23AD1F2FF12}" type="pres">
      <dgm:prSet presAssocID="{2D7A396F-F26E-4EDC-92DB-5826C65D4C1C}" presName="node" presStyleLbl="node1" presStyleIdx="3" presStyleCnt="4" custScaleX="141581" custScaleY="163442" custRadScaleRad="117160" custRadScaleInc="-4076">
        <dgm:presLayoutVars>
          <dgm:bulletEnabled val="1"/>
        </dgm:presLayoutVars>
      </dgm:prSet>
      <dgm:spPr/>
    </dgm:pt>
    <dgm:pt modelId="{5B7C361F-D691-4103-B355-C2739DB2B051}" type="pres">
      <dgm:prSet presAssocID="{2D7A396F-F26E-4EDC-92DB-5826C65D4C1C}" presName="spNode" presStyleCnt="0"/>
      <dgm:spPr/>
    </dgm:pt>
    <dgm:pt modelId="{AEDB7936-36CC-4106-A53D-CED996CD507A}" type="pres">
      <dgm:prSet presAssocID="{CD66CB95-60A7-4E8B-9946-783AD444F239}" presName="sibTrans" presStyleLbl="sibTrans1D1" presStyleIdx="3" presStyleCnt="4"/>
      <dgm:spPr/>
    </dgm:pt>
  </dgm:ptLst>
  <dgm:cxnLst>
    <dgm:cxn modelId="{42A38E04-248C-41E6-88BC-7FBEF38CBEC5}" srcId="{6E37A95B-4351-43D0-AC56-7F53F32C7780}" destId="{2D7A396F-F26E-4EDC-92DB-5826C65D4C1C}" srcOrd="3" destOrd="0" parTransId="{F3FBFEC5-F6B0-43E5-83C3-BAB6A1504BBE}" sibTransId="{CD66CB95-60A7-4E8B-9946-783AD444F239}"/>
    <dgm:cxn modelId="{3CA51406-1197-406C-81FA-69921458E87F}" type="presOf" srcId="{3C84EFA3-8808-4BDF-83F7-6DA69A49F7F5}" destId="{D55B99E5-0ECC-4F0E-99D3-7272E0E91909}" srcOrd="0" destOrd="0" presId="urn:microsoft.com/office/officeart/2005/8/layout/cycle6"/>
    <dgm:cxn modelId="{B2765706-A44B-4C03-B5FC-A51D3F556582}" srcId="{6E37A95B-4351-43D0-AC56-7F53F32C7780}" destId="{F8DFD951-241E-465F-80B4-D3BF864CDE01}" srcOrd="1" destOrd="0" parTransId="{C47D275F-5B74-4D24-8B5F-455B86FFA32C}" sibTransId="{3C84EFA3-8808-4BDF-83F7-6DA69A49F7F5}"/>
    <dgm:cxn modelId="{7E8D9819-42E5-407A-9BB8-943501DB2FDD}" type="presOf" srcId="{6E37A95B-4351-43D0-AC56-7F53F32C7780}" destId="{FE245512-ADCF-498E-BED3-56791A8F787F}" srcOrd="0" destOrd="0" presId="urn:microsoft.com/office/officeart/2005/8/layout/cycle6"/>
    <dgm:cxn modelId="{094CAC5D-B6A1-4570-9544-6449CB1435E5}" type="presOf" srcId="{7FA62287-B098-4F11-99BF-07F0F3119CA8}" destId="{F878DCA7-2A5A-4AD0-89B8-BFDB8B8C8C8B}" srcOrd="0" destOrd="0" presId="urn:microsoft.com/office/officeart/2005/8/layout/cycle6"/>
    <dgm:cxn modelId="{8EEC8568-DA24-4137-84C0-90FD86C13AE3}" type="presOf" srcId="{5BFFCBBB-D772-4EA2-AAB0-B0F32E12A5C9}" destId="{3F99CEEE-8DF7-4465-98AC-380F14380680}" srcOrd="0" destOrd="0" presId="urn:microsoft.com/office/officeart/2005/8/layout/cycle6"/>
    <dgm:cxn modelId="{B4F7D34A-F788-452F-B25E-E76F0C663CE1}" type="presOf" srcId="{F8DFD951-241E-465F-80B4-D3BF864CDE01}" destId="{C35EC08C-4B5D-4A69-A31A-EDEB7C956F36}" srcOrd="0" destOrd="0" presId="urn:microsoft.com/office/officeart/2005/8/layout/cycle6"/>
    <dgm:cxn modelId="{EA945E6D-E830-4B8D-9C07-75F6D5416678}" srcId="{6E37A95B-4351-43D0-AC56-7F53F32C7780}" destId="{7FA62287-B098-4F11-99BF-07F0F3119CA8}" srcOrd="0" destOrd="0" parTransId="{BB156CAA-CF6D-44F6-B2E1-013C48F2D3E1}" sibTransId="{F8892868-40BA-462B-A3ED-2E579C45C4D1}"/>
    <dgm:cxn modelId="{6FF2D7B1-30CD-4838-A3EE-895209F4C208}" type="presOf" srcId="{B126F98B-999F-42D5-B486-275ED8EBAD76}" destId="{8AD1CBB1-310B-438C-B8C9-4D05DBAE431C}" srcOrd="0" destOrd="0" presId="urn:microsoft.com/office/officeart/2005/8/layout/cycle6"/>
    <dgm:cxn modelId="{57AB03CD-5C8E-4EE7-905E-F4830FD97AFF}" type="presOf" srcId="{CD66CB95-60A7-4E8B-9946-783AD444F239}" destId="{AEDB7936-36CC-4106-A53D-CED996CD507A}" srcOrd="0" destOrd="0" presId="urn:microsoft.com/office/officeart/2005/8/layout/cycle6"/>
    <dgm:cxn modelId="{429B0ED7-E02D-4780-95A1-583534EA02D8}" type="presOf" srcId="{F8892868-40BA-462B-A3ED-2E579C45C4D1}" destId="{71557049-1186-4498-99BA-A368340462AC}" srcOrd="0" destOrd="0" presId="urn:microsoft.com/office/officeart/2005/8/layout/cycle6"/>
    <dgm:cxn modelId="{738253E6-F0C4-4D3E-87FD-7F28F3A2FA3F}" srcId="{6E37A95B-4351-43D0-AC56-7F53F32C7780}" destId="{B126F98B-999F-42D5-B486-275ED8EBAD76}" srcOrd="2" destOrd="0" parTransId="{85CEBFF4-CBCF-4881-8F76-5CE9E82149C2}" sibTransId="{5BFFCBBB-D772-4EA2-AAB0-B0F32E12A5C9}"/>
    <dgm:cxn modelId="{050B25FE-BF04-4724-AF07-E514AC21AB1C}" type="presOf" srcId="{2D7A396F-F26E-4EDC-92DB-5826C65D4C1C}" destId="{B832ACC2-3C68-437F-9FFD-F23AD1F2FF12}" srcOrd="0" destOrd="0" presId="urn:microsoft.com/office/officeart/2005/8/layout/cycle6"/>
    <dgm:cxn modelId="{55903C2D-3824-4DD2-B48B-EE77E083633A}" type="presParOf" srcId="{FE245512-ADCF-498E-BED3-56791A8F787F}" destId="{F878DCA7-2A5A-4AD0-89B8-BFDB8B8C8C8B}" srcOrd="0" destOrd="0" presId="urn:microsoft.com/office/officeart/2005/8/layout/cycle6"/>
    <dgm:cxn modelId="{097C2468-CFE1-493A-A9C1-F3391D8969B0}" type="presParOf" srcId="{FE245512-ADCF-498E-BED3-56791A8F787F}" destId="{78CFB863-EEF1-4D92-BC15-C04D67BB931E}" srcOrd="1" destOrd="0" presId="urn:microsoft.com/office/officeart/2005/8/layout/cycle6"/>
    <dgm:cxn modelId="{2AA4AE1B-9595-461E-88FB-6C6FB97EE22C}" type="presParOf" srcId="{FE245512-ADCF-498E-BED3-56791A8F787F}" destId="{71557049-1186-4498-99BA-A368340462AC}" srcOrd="2" destOrd="0" presId="urn:microsoft.com/office/officeart/2005/8/layout/cycle6"/>
    <dgm:cxn modelId="{A814D52B-637B-495C-8F2A-DD5F50BAFD15}" type="presParOf" srcId="{FE245512-ADCF-498E-BED3-56791A8F787F}" destId="{C35EC08C-4B5D-4A69-A31A-EDEB7C956F36}" srcOrd="3" destOrd="0" presId="urn:microsoft.com/office/officeart/2005/8/layout/cycle6"/>
    <dgm:cxn modelId="{EBBC4D31-3A07-465B-92A9-08D5F408732B}" type="presParOf" srcId="{FE245512-ADCF-498E-BED3-56791A8F787F}" destId="{F58DEB7F-9A84-4341-8F78-1807D047400D}" srcOrd="4" destOrd="0" presId="urn:microsoft.com/office/officeart/2005/8/layout/cycle6"/>
    <dgm:cxn modelId="{FAA6FE51-22A9-45E7-9C0F-666E4DF99E81}" type="presParOf" srcId="{FE245512-ADCF-498E-BED3-56791A8F787F}" destId="{D55B99E5-0ECC-4F0E-99D3-7272E0E91909}" srcOrd="5" destOrd="0" presId="urn:microsoft.com/office/officeart/2005/8/layout/cycle6"/>
    <dgm:cxn modelId="{BEA189B2-9040-4B1B-8AE1-ED726C0C8736}" type="presParOf" srcId="{FE245512-ADCF-498E-BED3-56791A8F787F}" destId="{8AD1CBB1-310B-438C-B8C9-4D05DBAE431C}" srcOrd="6" destOrd="0" presId="urn:microsoft.com/office/officeart/2005/8/layout/cycle6"/>
    <dgm:cxn modelId="{C62F49D5-6D62-440F-8606-DA86402FF26E}" type="presParOf" srcId="{FE245512-ADCF-498E-BED3-56791A8F787F}" destId="{868AC823-C6F0-47CF-A4B4-5FF0516C70A4}" srcOrd="7" destOrd="0" presId="urn:microsoft.com/office/officeart/2005/8/layout/cycle6"/>
    <dgm:cxn modelId="{99E470A1-B3B6-4642-A0E1-1BE3485CCD4A}" type="presParOf" srcId="{FE245512-ADCF-498E-BED3-56791A8F787F}" destId="{3F99CEEE-8DF7-4465-98AC-380F14380680}" srcOrd="8" destOrd="0" presId="urn:microsoft.com/office/officeart/2005/8/layout/cycle6"/>
    <dgm:cxn modelId="{3F071382-48FF-4A82-910D-86FA0369373D}" type="presParOf" srcId="{FE245512-ADCF-498E-BED3-56791A8F787F}" destId="{B832ACC2-3C68-437F-9FFD-F23AD1F2FF12}" srcOrd="9" destOrd="0" presId="urn:microsoft.com/office/officeart/2005/8/layout/cycle6"/>
    <dgm:cxn modelId="{1FEC28C4-F6AC-42DB-A9BF-730E8EE5B6B7}" type="presParOf" srcId="{FE245512-ADCF-498E-BED3-56791A8F787F}" destId="{5B7C361F-D691-4103-B355-C2739DB2B051}" srcOrd="10" destOrd="0" presId="urn:microsoft.com/office/officeart/2005/8/layout/cycle6"/>
    <dgm:cxn modelId="{01307838-20AA-4905-B4A7-87CFAC270A0F}" type="presParOf" srcId="{FE245512-ADCF-498E-BED3-56791A8F787F}" destId="{AEDB7936-36CC-4106-A53D-CED996CD507A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A4063E-0C38-4362-AAFD-C0A0387B0C71}" type="doc">
      <dgm:prSet loTypeId="urn:microsoft.com/office/officeart/2005/8/layout/gear1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84C4595-9640-4585-A2F1-9FACD683386E}">
      <dgm:prSet phldrT="[Text]" custT="1"/>
      <dgm:spPr/>
      <dgm:t>
        <a:bodyPr/>
        <a:lstStyle/>
        <a:p>
          <a:r>
            <a: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Introducing the concepts of knowledge management through e-mail</a:t>
          </a:r>
        </a:p>
      </dgm:t>
    </dgm:pt>
    <dgm:pt modelId="{D5AC2CD5-7C8E-4A76-BFB5-CAEF9662E127}" type="parTrans" cxnId="{61A51CE3-C31B-4F10-9B8E-B6CAF2D6240B}">
      <dgm:prSet/>
      <dgm:spPr/>
      <dgm:t>
        <a:bodyPr/>
        <a:lstStyle/>
        <a:p>
          <a:endParaRPr lang="en-US"/>
        </a:p>
      </dgm:t>
    </dgm:pt>
    <dgm:pt modelId="{413B5D0A-3BA6-4542-8D4B-89BEB4383AFE}" type="sibTrans" cxnId="{61A51CE3-C31B-4F10-9B8E-B6CAF2D6240B}">
      <dgm:prSet/>
      <dgm:spPr/>
      <dgm:t>
        <a:bodyPr/>
        <a:lstStyle/>
        <a:p>
          <a:endParaRPr lang="en-US"/>
        </a:p>
      </dgm:t>
    </dgm:pt>
    <dgm:pt modelId="{481FFF04-8A88-41FD-819E-89ABAAD9E6D1}">
      <dgm:prSet phldrT="[Text]" custT="1"/>
      <dgm:spPr/>
      <dgm:t>
        <a:bodyPr/>
        <a:lstStyle/>
        <a:p>
          <a:r>
            <a: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knowing experiences of other institutions</a:t>
          </a:r>
        </a:p>
      </dgm:t>
    </dgm:pt>
    <dgm:pt modelId="{969CEA3E-CD86-4B1C-BC5E-8CA93A2CC322}" type="parTrans" cxnId="{936E611E-E5D6-43B2-8565-AE045338A529}">
      <dgm:prSet/>
      <dgm:spPr/>
      <dgm:t>
        <a:bodyPr/>
        <a:lstStyle/>
        <a:p>
          <a:endParaRPr lang="en-US"/>
        </a:p>
      </dgm:t>
    </dgm:pt>
    <dgm:pt modelId="{ACA98A03-8E2E-4EB3-96DC-4BC1F7F00FB0}" type="sibTrans" cxnId="{936E611E-E5D6-43B2-8565-AE045338A529}">
      <dgm:prSet/>
      <dgm:spPr/>
      <dgm:t>
        <a:bodyPr/>
        <a:lstStyle/>
        <a:p>
          <a:endParaRPr lang="en-US"/>
        </a:p>
      </dgm:t>
    </dgm:pt>
    <dgm:pt modelId="{832C612B-46D3-46BB-BE7B-22A246A6FD55}">
      <dgm:prSet phldrT="[Text]" custT="1"/>
      <dgm:spPr/>
      <dgm:t>
        <a:bodyPr/>
        <a:lstStyle/>
        <a:p>
          <a:r>
            <a:rPr lang="en-US" sz="1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Holding workshops </a:t>
          </a:r>
        </a:p>
      </dgm:t>
    </dgm:pt>
    <dgm:pt modelId="{8DF72836-941D-46BF-AC69-552F13A00CE0}" type="parTrans" cxnId="{83CB310F-2C00-40B8-A73B-0356A7B063A6}">
      <dgm:prSet/>
      <dgm:spPr/>
      <dgm:t>
        <a:bodyPr/>
        <a:lstStyle/>
        <a:p>
          <a:endParaRPr lang="en-US"/>
        </a:p>
      </dgm:t>
    </dgm:pt>
    <dgm:pt modelId="{B52F7BE1-42E2-472E-9FEF-5D182F311BA1}" type="sibTrans" cxnId="{83CB310F-2C00-40B8-A73B-0356A7B063A6}">
      <dgm:prSet/>
      <dgm:spPr/>
      <dgm:t>
        <a:bodyPr/>
        <a:lstStyle/>
        <a:p>
          <a:endParaRPr lang="en-US"/>
        </a:p>
      </dgm:t>
    </dgm:pt>
    <dgm:pt modelId="{22BC76BF-91BB-4E2D-A367-CAC30F8E9BE7}">
      <dgm:prSet phldrT="[Text]" custScaleX="110860"/>
      <dgm:spPr/>
      <dgm:t>
        <a:bodyPr/>
        <a:lstStyle/>
        <a:p>
          <a:endParaRPr lang="en-US" dirty="0"/>
        </a:p>
      </dgm:t>
    </dgm:pt>
    <dgm:pt modelId="{0176C510-3981-47C4-A1A7-CB90D8C627E6}" type="parTrans" cxnId="{19641FE7-380F-45BA-BDE8-25BA04DDADB9}">
      <dgm:prSet/>
      <dgm:spPr/>
      <dgm:t>
        <a:bodyPr/>
        <a:lstStyle/>
        <a:p>
          <a:endParaRPr lang="en-US"/>
        </a:p>
      </dgm:t>
    </dgm:pt>
    <dgm:pt modelId="{B831AF68-AED6-4524-ABD8-9CC8FBBCDC22}" type="sibTrans" cxnId="{19641FE7-380F-45BA-BDE8-25BA04DDADB9}">
      <dgm:prSet/>
      <dgm:spPr/>
      <dgm:t>
        <a:bodyPr/>
        <a:lstStyle/>
        <a:p>
          <a:endParaRPr lang="en-US"/>
        </a:p>
      </dgm:t>
    </dgm:pt>
    <dgm:pt modelId="{7A2D7B82-EA0D-4676-B9AA-4711DB3B9DD2}" type="pres">
      <dgm:prSet presAssocID="{1BA4063E-0C38-4362-AAFD-C0A0387B0C7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B0F8467-C494-4764-BB1F-603D00978CDB}" type="pres">
      <dgm:prSet presAssocID="{984C4595-9640-4585-A2F1-9FACD683386E}" presName="gear1" presStyleLbl="node1" presStyleIdx="0" presStyleCnt="3">
        <dgm:presLayoutVars>
          <dgm:chMax val="1"/>
          <dgm:bulletEnabled val="1"/>
        </dgm:presLayoutVars>
      </dgm:prSet>
      <dgm:spPr/>
    </dgm:pt>
    <dgm:pt modelId="{300DDD15-46D4-4115-B1E6-8CC47E9862CA}" type="pres">
      <dgm:prSet presAssocID="{984C4595-9640-4585-A2F1-9FACD683386E}" presName="gear1srcNode" presStyleLbl="node1" presStyleIdx="0" presStyleCnt="3"/>
      <dgm:spPr/>
    </dgm:pt>
    <dgm:pt modelId="{5C78946F-4730-4A77-876F-869570B49A07}" type="pres">
      <dgm:prSet presAssocID="{984C4595-9640-4585-A2F1-9FACD683386E}" presName="gear1dstNode" presStyleLbl="node1" presStyleIdx="0" presStyleCnt="3"/>
      <dgm:spPr/>
    </dgm:pt>
    <dgm:pt modelId="{9E0F0EEE-58F4-4711-83F7-0CE54DC82BE3}" type="pres">
      <dgm:prSet presAssocID="{481FFF04-8A88-41FD-819E-89ABAAD9E6D1}" presName="gear2" presStyleLbl="node1" presStyleIdx="1" presStyleCnt="3" custAng="605931" custScaleX="110860" custLinFactNeighborX="-14331" custLinFactNeighborY="31277">
        <dgm:presLayoutVars>
          <dgm:chMax val="1"/>
          <dgm:bulletEnabled val="1"/>
        </dgm:presLayoutVars>
      </dgm:prSet>
      <dgm:spPr/>
    </dgm:pt>
    <dgm:pt modelId="{4B26DE2C-12DD-4D0A-BB49-0FC5C807C2B6}" type="pres">
      <dgm:prSet presAssocID="{481FFF04-8A88-41FD-819E-89ABAAD9E6D1}" presName="gear2srcNode" presStyleLbl="node1" presStyleIdx="1" presStyleCnt="3"/>
      <dgm:spPr/>
    </dgm:pt>
    <dgm:pt modelId="{4AB4E873-D769-4346-BDBE-F432B9250EDF}" type="pres">
      <dgm:prSet presAssocID="{481FFF04-8A88-41FD-819E-89ABAAD9E6D1}" presName="gear2dstNode" presStyleLbl="node1" presStyleIdx="1" presStyleCnt="3"/>
      <dgm:spPr/>
    </dgm:pt>
    <dgm:pt modelId="{3541D3F0-8256-4B56-AC50-EE1E3BE8E5E4}" type="pres">
      <dgm:prSet presAssocID="{832C612B-46D3-46BB-BE7B-22A246A6FD55}" presName="gear3" presStyleLbl="node1" presStyleIdx="2" presStyleCnt="3"/>
      <dgm:spPr/>
    </dgm:pt>
    <dgm:pt modelId="{3CF1750B-23DB-4443-8D8C-832C6D35614A}" type="pres">
      <dgm:prSet presAssocID="{832C612B-46D3-46BB-BE7B-22A246A6FD55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A27FADE-6FEE-4FBF-958D-E20297ED1B8C}" type="pres">
      <dgm:prSet presAssocID="{832C612B-46D3-46BB-BE7B-22A246A6FD55}" presName="gear3srcNode" presStyleLbl="node1" presStyleIdx="2" presStyleCnt="3"/>
      <dgm:spPr/>
    </dgm:pt>
    <dgm:pt modelId="{A5CEA066-9E65-4DD6-AC6C-D47B970DA2DB}" type="pres">
      <dgm:prSet presAssocID="{832C612B-46D3-46BB-BE7B-22A246A6FD55}" presName="gear3dstNode" presStyleLbl="node1" presStyleIdx="2" presStyleCnt="3"/>
      <dgm:spPr/>
    </dgm:pt>
    <dgm:pt modelId="{94E6F794-0162-4905-BAF9-E87EAA336829}" type="pres">
      <dgm:prSet presAssocID="{413B5D0A-3BA6-4542-8D4B-89BEB4383AFE}" presName="connector1" presStyleLbl="sibTrans2D1" presStyleIdx="0" presStyleCnt="3"/>
      <dgm:spPr/>
    </dgm:pt>
    <dgm:pt modelId="{4CBCE4CC-3F9F-440A-87A0-E6BA3A1545C9}" type="pres">
      <dgm:prSet presAssocID="{ACA98A03-8E2E-4EB3-96DC-4BC1F7F00FB0}" presName="connector2" presStyleLbl="sibTrans2D1" presStyleIdx="1" presStyleCnt="3" custLinFactNeighborX="-16547" custLinFactNeighborY="26776"/>
      <dgm:spPr/>
    </dgm:pt>
    <dgm:pt modelId="{C0C24575-E5E3-46D5-9B50-D4446B641CF2}" type="pres">
      <dgm:prSet presAssocID="{B52F7BE1-42E2-472E-9FEF-5D182F311BA1}" presName="connector3" presStyleLbl="sibTrans2D1" presStyleIdx="2" presStyleCnt="3"/>
      <dgm:spPr/>
    </dgm:pt>
  </dgm:ptLst>
  <dgm:cxnLst>
    <dgm:cxn modelId="{83CB310F-2C00-40B8-A73B-0356A7B063A6}" srcId="{1BA4063E-0C38-4362-AAFD-C0A0387B0C71}" destId="{832C612B-46D3-46BB-BE7B-22A246A6FD55}" srcOrd="2" destOrd="0" parTransId="{8DF72836-941D-46BF-AC69-552F13A00CE0}" sibTransId="{B52F7BE1-42E2-472E-9FEF-5D182F311BA1}"/>
    <dgm:cxn modelId="{7B62E416-FF03-4A71-944F-08CA06EFA577}" type="presOf" srcId="{984C4595-9640-4585-A2F1-9FACD683386E}" destId="{4B0F8467-C494-4764-BB1F-603D00978CDB}" srcOrd="0" destOrd="0" presId="urn:microsoft.com/office/officeart/2005/8/layout/gear1"/>
    <dgm:cxn modelId="{DF1BC317-A696-49BF-8D48-8906B658C42C}" type="presOf" srcId="{984C4595-9640-4585-A2F1-9FACD683386E}" destId="{300DDD15-46D4-4115-B1E6-8CC47E9862CA}" srcOrd="1" destOrd="0" presId="urn:microsoft.com/office/officeart/2005/8/layout/gear1"/>
    <dgm:cxn modelId="{936E611E-E5D6-43B2-8565-AE045338A529}" srcId="{1BA4063E-0C38-4362-AAFD-C0A0387B0C71}" destId="{481FFF04-8A88-41FD-819E-89ABAAD9E6D1}" srcOrd="1" destOrd="0" parTransId="{969CEA3E-CD86-4B1C-BC5E-8CA93A2CC322}" sibTransId="{ACA98A03-8E2E-4EB3-96DC-4BC1F7F00FB0}"/>
    <dgm:cxn modelId="{BF8B4329-1990-4C82-B602-7E2D6F7A5882}" type="presOf" srcId="{481FFF04-8A88-41FD-819E-89ABAAD9E6D1}" destId="{4B26DE2C-12DD-4D0A-BB49-0FC5C807C2B6}" srcOrd="1" destOrd="0" presId="urn:microsoft.com/office/officeart/2005/8/layout/gear1"/>
    <dgm:cxn modelId="{730DBD39-62F6-4376-8F9D-EC7CD5FE84C1}" type="presOf" srcId="{481FFF04-8A88-41FD-819E-89ABAAD9E6D1}" destId="{9E0F0EEE-58F4-4711-83F7-0CE54DC82BE3}" srcOrd="0" destOrd="0" presId="urn:microsoft.com/office/officeart/2005/8/layout/gear1"/>
    <dgm:cxn modelId="{2ECB655D-6DF2-40C4-A5DF-4C68E00F7A49}" type="presOf" srcId="{ACA98A03-8E2E-4EB3-96DC-4BC1F7F00FB0}" destId="{4CBCE4CC-3F9F-440A-87A0-E6BA3A1545C9}" srcOrd="0" destOrd="0" presId="urn:microsoft.com/office/officeart/2005/8/layout/gear1"/>
    <dgm:cxn modelId="{B8A3264E-FDDA-431C-9EAB-BAE1213D5A0E}" type="presOf" srcId="{413B5D0A-3BA6-4542-8D4B-89BEB4383AFE}" destId="{94E6F794-0162-4905-BAF9-E87EAA336829}" srcOrd="0" destOrd="0" presId="urn:microsoft.com/office/officeart/2005/8/layout/gear1"/>
    <dgm:cxn modelId="{209CFB73-9D46-41A8-A08F-4E638FB1493A}" type="presOf" srcId="{481FFF04-8A88-41FD-819E-89ABAAD9E6D1}" destId="{4AB4E873-D769-4346-BDBE-F432B9250EDF}" srcOrd="2" destOrd="0" presId="urn:microsoft.com/office/officeart/2005/8/layout/gear1"/>
    <dgm:cxn modelId="{54818084-D36F-4BB2-BF82-864185023341}" type="presOf" srcId="{1BA4063E-0C38-4362-AAFD-C0A0387B0C71}" destId="{7A2D7B82-EA0D-4676-B9AA-4711DB3B9DD2}" srcOrd="0" destOrd="0" presId="urn:microsoft.com/office/officeart/2005/8/layout/gear1"/>
    <dgm:cxn modelId="{BA653892-EC23-413D-8AB8-15D5EE4336B6}" type="presOf" srcId="{B52F7BE1-42E2-472E-9FEF-5D182F311BA1}" destId="{C0C24575-E5E3-46D5-9B50-D4446B641CF2}" srcOrd="0" destOrd="0" presId="urn:microsoft.com/office/officeart/2005/8/layout/gear1"/>
    <dgm:cxn modelId="{A9729EA8-0878-417A-91E1-71F7DCA45E61}" type="presOf" srcId="{832C612B-46D3-46BB-BE7B-22A246A6FD55}" destId="{3541D3F0-8256-4B56-AC50-EE1E3BE8E5E4}" srcOrd="0" destOrd="0" presId="urn:microsoft.com/office/officeart/2005/8/layout/gear1"/>
    <dgm:cxn modelId="{4E11B6C8-877F-49C7-904E-0EBBE6EC5CE7}" type="presOf" srcId="{832C612B-46D3-46BB-BE7B-22A246A6FD55}" destId="{A5CEA066-9E65-4DD6-AC6C-D47B970DA2DB}" srcOrd="3" destOrd="0" presId="urn:microsoft.com/office/officeart/2005/8/layout/gear1"/>
    <dgm:cxn modelId="{F236A0CB-B773-46CF-B32F-9FDFCC129979}" type="presOf" srcId="{832C612B-46D3-46BB-BE7B-22A246A6FD55}" destId="{3CF1750B-23DB-4443-8D8C-832C6D35614A}" srcOrd="1" destOrd="0" presId="urn:microsoft.com/office/officeart/2005/8/layout/gear1"/>
    <dgm:cxn modelId="{B918D5D9-98F7-4997-B688-5F7F2C3F03A1}" type="presOf" srcId="{984C4595-9640-4585-A2F1-9FACD683386E}" destId="{5C78946F-4730-4A77-876F-869570B49A07}" srcOrd="2" destOrd="0" presId="urn:microsoft.com/office/officeart/2005/8/layout/gear1"/>
    <dgm:cxn modelId="{61A51CE3-C31B-4F10-9B8E-B6CAF2D6240B}" srcId="{1BA4063E-0C38-4362-AAFD-C0A0387B0C71}" destId="{984C4595-9640-4585-A2F1-9FACD683386E}" srcOrd="0" destOrd="0" parTransId="{D5AC2CD5-7C8E-4A76-BFB5-CAEF9662E127}" sibTransId="{413B5D0A-3BA6-4542-8D4B-89BEB4383AFE}"/>
    <dgm:cxn modelId="{19641FE7-380F-45BA-BDE8-25BA04DDADB9}" srcId="{1BA4063E-0C38-4362-AAFD-C0A0387B0C71}" destId="{22BC76BF-91BB-4E2D-A367-CAC30F8E9BE7}" srcOrd="3" destOrd="0" parTransId="{0176C510-3981-47C4-A1A7-CB90D8C627E6}" sibTransId="{B831AF68-AED6-4524-ABD8-9CC8FBBCDC22}"/>
    <dgm:cxn modelId="{80D86EFA-1EEC-4D65-8998-F5C94963801E}" type="presOf" srcId="{832C612B-46D3-46BB-BE7B-22A246A6FD55}" destId="{0A27FADE-6FEE-4FBF-958D-E20297ED1B8C}" srcOrd="2" destOrd="0" presId="urn:microsoft.com/office/officeart/2005/8/layout/gear1"/>
    <dgm:cxn modelId="{511FF2D1-70EE-44EC-95D0-629ABD49C250}" type="presParOf" srcId="{7A2D7B82-EA0D-4676-B9AA-4711DB3B9DD2}" destId="{4B0F8467-C494-4764-BB1F-603D00978CDB}" srcOrd="0" destOrd="0" presId="urn:microsoft.com/office/officeart/2005/8/layout/gear1"/>
    <dgm:cxn modelId="{66BB1CD6-73FA-4ABE-80E8-2D698794DBC4}" type="presParOf" srcId="{7A2D7B82-EA0D-4676-B9AA-4711DB3B9DD2}" destId="{300DDD15-46D4-4115-B1E6-8CC47E9862CA}" srcOrd="1" destOrd="0" presId="urn:microsoft.com/office/officeart/2005/8/layout/gear1"/>
    <dgm:cxn modelId="{5DAC73EF-2E08-43DA-9C8F-3BB7DDBB5355}" type="presParOf" srcId="{7A2D7B82-EA0D-4676-B9AA-4711DB3B9DD2}" destId="{5C78946F-4730-4A77-876F-869570B49A07}" srcOrd="2" destOrd="0" presId="urn:microsoft.com/office/officeart/2005/8/layout/gear1"/>
    <dgm:cxn modelId="{FA9C142F-EBAD-4152-9CA1-38F3CD4D98AF}" type="presParOf" srcId="{7A2D7B82-EA0D-4676-B9AA-4711DB3B9DD2}" destId="{9E0F0EEE-58F4-4711-83F7-0CE54DC82BE3}" srcOrd="3" destOrd="0" presId="urn:microsoft.com/office/officeart/2005/8/layout/gear1"/>
    <dgm:cxn modelId="{3F02E86E-583F-462B-BDC5-06054F5ECA28}" type="presParOf" srcId="{7A2D7B82-EA0D-4676-B9AA-4711DB3B9DD2}" destId="{4B26DE2C-12DD-4D0A-BB49-0FC5C807C2B6}" srcOrd="4" destOrd="0" presId="urn:microsoft.com/office/officeart/2005/8/layout/gear1"/>
    <dgm:cxn modelId="{15E27A1D-46C6-4EDC-8736-0600961AD8C2}" type="presParOf" srcId="{7A2D7B82-EA0D-4676-B9AA-4711DB3B9DD2}" destId="{4AB4E873-D769-4346-BDBE-F432B9250EDF}" srcOrd="5" destOrd="0" presId="urn:microsoft.com/office/officeart/2005/8/layout/gear1"/>
    <dgm:cxn modelId="{6BF854BA-1D6F-450F-8554-2F1D085393E2}" type="presParOf" srcId="{7A2D7B82-EA0D-4676-B9AA-4711DB3B9DD2}" destId="{3541D3F0-8256-4B56-AC50-EE1E3BE8E5E4}" srcOrd="6" destOrd="0" presId="urn:microsoft.com/office/officeart/2005/8/layout/gear1"/>
    <dgm:cxn modelId="{01FD2748-E14D-446E-98C9-583F7ED43C00}" type="presParOf" srcId="{7A2D7B82-EA0D-4676-B9AA-4711DB3B9DD2}" destId="{3CF1750B-23DB-4443-8D8C-832C6D35614A}" srcOrd="7" destOrd="0" presId="urn:microsoft.com/office/officeart/2005/8/layout/gear1"/>
    <dgm:cxn modelId="{C88377A5-F3C3-4423-845B-923B7A5F7EF4}" type="presParOf" srcId="{7A2D7B82-EA0D-4676-B9AA-4711DB3B9DD2}" destId="{0A27FADE-6FEE-4FBF-958D-E20297ED1B8C}" srcOrd="8" destOrd="0" presId="urn:microsoft.com/office/officeart/2005/8/layout/gear1"/>
    <dgm:cxn modelId="{D9ED999A-8121-4170-96E5-CC257FDC1E67}" type="presParOf" srcId="{7A2D7B82-EA0D-4676-B9AA-4711DB3B9DD2}" destId="{A5CEA066-9E65-4DD6-AC6C-D47B970DA2DB}" srcOrd="9" destOrd="0" presId="urn:microsoft.com/office/officeart/2005/8/layout/gear1"/>
    <dgm:cxn modelId="{46D5C128-92AA-46BC-AE1B-042D4ECA230E}" type="presParOf" srcId="{7A2D7B82-EA0D-4676-B9AA-4711DB3B9DD2}" destId="{94E6F794-0162-4905-BAF9-E87EAA336829}" srcOrd="10" destOrd="0" presId="urn:microsoft.com/office/officeart/2005/8/layout/gear1"/>
    <dgm:cxn modelId="{05D53152-8E26-40D0-AF73-BF6AC9A62611}" type="presParOf" srcId="{7A2D7B82-EA0D-4676-B9AA-4711DB3B9DD2}" destId="{4CBCE4CC-3F9F-440A-87A0-E6BA3A1545C9}" srcOrd="11" destOrd="0" presId="urn:microsoft.com/office/officeart/2005/8/layout/gear1"/>
    <dgm:cxn modelId="{42DAC6DE-83C1-4CB2-A9A0-F12325ADADA1}" type="presParOf" srcId="{7A2D7B82-EA0D-4676-B9AA-4711DB3B9DD2}" destId="{C0C24575-E5E3-46D5-9B50-D4446B641CF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034D0-1579-4612-B63B-CD59F2179511}">
      <dsp:nvSpPr>
        <dsp:cNvPr id="0" name=""/>
        <dsp:cNvSpPr/>
      </dsp:nvSpPr>
      <dsp:spPr>
        <a:xfrm>
          <a:off x="0" y="18839"/>
          <a:ext cx="4648200" cy="1048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Measuring awareness of the concept of knowledge management</a:t>
          </a:r>
        </a:p>
      </dsp:txBody>
      <dsp:txXfrm>
        <a:off x="51175" y="70014"/>
        <a:ext cx="4545850" cy="945970"/>
      </dsp:txXfrm>
    </dsp:sp>
    <dsp:sp modelId="{1989ED24-FBF2-48D0-8507-5F8B7371C86B}">
      <dsp:nvSpPr>
        <dsp:cNvPr id="0" name=""/>
        <dsp:cNvSpPr/>
      </dsp:nvSpPr>
      <dsp:spPr>
        <a:xfrm>
          <a:off x="0" y="1228439"/>
          <a:ext cx="4648200" cy="104832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Disclosure of preferred employee education methods</a:t>
          </a:r>
          <a:r>
            <a:rPr lang="ar-AE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 </a:t>
          </a:r>
          <a:endParaRPr lang="en-US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sp:txBody>
      <dsp:txXfrm>
        <a:off x="51175" y="1279614"/>
        <a:ext cx="4545850" cy="945970"/>
      </dsp:txXfrm>
    </dsp:sp>
    <dsp:sp modelId="{421268E9-4F13-4CC7-B345-3C8559F1643F}">
      <dsp:nvSpPr>
        <dsp:cNvPr id="0" name=""/>
        <dsp:cNvSpPr/>
      </dsp:nvSpPr>
      <dsp:spPr>
        <a:xfrm>
          <a:off x="0" y="2438040"/>
          <a:ext cx="4648200" cy="104832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Compiling clear and accurate data to assist FAHR in developing an appropriate plan for disseminating knowledge culture in the authority based directly on the feedback of this questionnaire</a:t>
          </a:r>
          <a:r>
            <a:rPr lang="ar-SA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.</a:t>
          </a:r>
          <a:endParaRPr lang="en-US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itchFamily="2" charset="-78"/>
            <a:cs typeface="Sakkal Majalla" pitchFamily="2" charset="-78"/>
          </a:endParaRPr>
        </a:p>
      </dsp:txBody>
      <dsp:txXfrm>
        <a:off x="51175" y="2489215"/>
        <a:ext cx="4545850" cy="945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8DCA7-2A5A-4AD0-89B8-BFDB8B8C8C8B}">
      <dsp:nvSpPr>
        <dsp:cNvPr id="0" name=""/>
        <dsp:cNvSpPr/>
      </dsp:nvSpPr>
      <dsp:spPr>
        <a:xfrm>
          <a:off x="1769414" y="-224875"/>
          <a:ext cx="2464907" cy="1575664"/>
        </a:xfrm>
        <a:prstGeom prst="roundRect">
          <a:avLst/>
        </a:prstGeom>
        <a:solidFill>
          <a:srgbClr val="C61E0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just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There is a difference between the views of employees as the most effective means to identify the concepts and applications of knowledge management by 59% who prefer workshops, internal portal 10%, e-mail 21% and bulletins 10%. </a:t>
          </a:r>
          <a:r>
            <a:rPr lang="ar-AE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 </a:t>
          </a:r>
          <a:endParaRPr lang="en-US" sz="1100" kern="1200" dirty="0"/>
        </a:p>
      </dsp:txBody>
      <dsp:txXfrm>
        <a:off x="1846332" y="-147957"/>
        <a:ext cx="2311071" cy="1421828"/>
      </dsp:txXfrm>
    </dsp:sp>
    <dsp:sp modelId="{71557049-1186-4498-99BA-A368340462AC}">
      <dsp:nvSpPr>
        <dsp:cNvPr id="0" name=""/>
        <dsp:cNvSpPr/>
      </dsp:nvSpPr>
      <dsp:spPr>
        <a:xfrm>
          <a:off x="1309475" y="643683"/>
          <a:ext cx="3565433" cy="3565433"/>
        </a:xfrm>
        <a:custGeom>
          <a:avLst/>
          <a:gdLst/>
          <a:ahLst/>
          <a:cxnLst/>
          <a:rect l="0" t="0" r="0" b="0"/>
          <a:pathLst>
            <a:path>
              <a:moveTo>
                <a:pt x="2930146" y="418354"/>
              </a:moveTo>
              <a:arcTo wR="1782716" hR="1782716" stAng="18603832" swAng="1315132"/>
            </a:path>
          </a:pathLst>
        </a:custGeom>
        <a:noFill/>
        <a:ln w="9525" cap="flat" cmpd="sng" algn="ctr">
          <a:solidFill>
            <a:schemeClr val="accent6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EC08C-4B5D-4A69-A31A-EDEB7C956F36}">
      <dsp:nvSpPr>
        <dsp:cNvPr id="0" name=""/>
        <dsp:cNvSpPr/>
      </dsp:nvSpPr>
      <dsp:spPr>
        <a:xfrm>
          <a:off x="3559921" y="1595101"/>
          <a:ext cx="2536078" cy="1688860"/>
        </a:xfrm>
        <a:prstGeom prst="roundRect">
          <a:avLst/>
        </a:prstGeom>
        <a:solidFill>
          <a:srgbClr val="CC99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just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There is a difference between the views of employees as the most effective means to identify the concepts and applications of knowledge management by 59% who prefer workshops, internal portal 10%, e-mail 21% and bulletins 10%. </a:t>
          </a:r>
          <a:r>
            <a:rPr lang="ar-AE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 </a:t>
          </a:r>
          <a:endParaRPr lang="en-US" sz="1100" kern="1200" dirty="0"/>
        </a:p>
      </dsp:txBody>
      <dsp:txXfrm>
        <a:off x="3642364" y="1677544"/>
        <a:ext cx="2371192" cy="1523974"/>
      </dsp:txXfrm>
    </dsp:sp>
    <dsp:sp modelId="{D55B99E5-0ECC-4F0E-99D3-7272E0E91909}">
      <dsp:nvSpPr>
        <dsp:cNvPr id="0" name=""/>
        <dsp:cNvSpPr/>
      </dsp:nvSpPr>
      <dsp:spPr>
        <a:xfrm>
          <a:off x="1331242" y="474448"/>
          <a:ext cx="3565433" cy="3565433"/>
        </a:xfrm>
        <a:custGeom>
          <a:avLst/>
          <a:gdLst/>
          <a:ahLst/>
          <a:cxnLst/>
          <a:rect l="0" t="0" r="0" b="0"/>
          <a:pathLst>
            <a:path>
              <a:moveTo>
                <a:pt x="3236799" y="2814086"/>
              </a:moveTo>
              <a:arcTo wR="1782716" hR="1782716" stAng="2120868" swAng="1063025"/>
            </a:path>
          </a:pathLst>
        </a:custGeom>
        <a:noFill/>
        <a:ln w="9525" cap="flat" cmpd="sng" algn="ctr">
          <a:solidFill>
            <a:schemeClr val="accent6">
              <a:shade val="90000"/>
              <a:hueOff val="-241362"/>
              <a:satOff val="3282"/>
              <a:lumOff val="1386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1CBB1-310B-438C-B8C9-4D05DBAE431C}">
      <dsp:nvSpPr>
        <dsp:cNvPr id="0" name=""/>
        <dsp:cNvSpPr/>
      </dsp:nvSpPr>
      <dsp:spPr>
        <a:xfrm>
          <a:off x="1659085" y="3383703"/>
          <a:ext cx="2521644" cy="1489371"/>
        </a:xfrm>
        <a:prstGeom prst="roundRect">
          <a:avLst/>
        </a:prstGeom>
        <a:solidFill>
          <a:srgbClr val="D2D569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Sakkal Majalla" pitchFamily="2" charset="-78"/>
              <a:cs typeface="Sakkal Majalla" pitchFamily="2" charset="-78"/>
            </a:rPr>
            <a:t>The Commission's staff agreed by 88% that the Authority is working to provide information and update it in a timely manner, 87% that the information is disseminated in a manner appropriate to the need for work, and 79% encourage practices that contribute to the exchange of information in the Authority</a:t>
          </a:r>
        </a:p>
      </dsp:txBody>
      <dsp:txXfrm>
        <a:off x="1731790" y="3456408"/>
        <a:ext cx="2376234" cy="1343961"/>
      </dsp:txXfrm>
    </dsp:sp>
    <dsp:sp modelId="{3F99CEEE-8DF7-4465-98AC-380F14380680}">
      <dsp:nvSpPr>
        <dsp:cNvPr id="0" name=""/>
        <dsp:cNvSpPr/>
      </dsp:nvSpPr>
      <dsp:spPr>
        <a:xfrm>
          <a:off x="1060195" y="405523"/>
          <a:ext cx="3565433" cy="3565433"/>
        </a:xfrm>
        <a:custGeom>
          <a:avLst/>
          <a:gdLst/>
          <a:ahLst/>
          <a:cxnLst/>
          <a:rect l="0" t="0" r="0" b="0"/>
          <a:pathLst>
            <a:path>
              <a:moveTo>
                <a:pt x="596353" y="3113363"/>
              </a:moveTo>
              <a:arcTo wR="1782716" hR="1782716" stAng="7903153" swAng="642692"/>
            </a:path>
          </a:pathLst>
        </a:custGeom>
        <a:noFill/>
        <a:ln w="9525" cap="flat" cmpd="sng" algn="ctr">
          <a:solidFill>
            <a:schemeClr val="accent6">
              <a:shade val="90000"/>
              <a:hueOff val="-482724"/>
              <a:satOff val="6563"/>
              <a:lumOff val="2773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2ACC2-3C68-437F-9FFD-F23AD1F2FF12}">
      <dsp:nvSpPr>
        <dsp:cNvPr id="0" name=""/>
        <dsp:cNvSpPr/>
      </dsp:nvSpPr>
      <dsp:spPr>
        <a:xfrm>
          <a:off x="0" y="1507985"/>
          <a:ext cx="2351549" cy="1764518"/>
        </a:xfrm>
        <a:prstGeom prst="roundRect">
          <a:avLst/>
        </a:prstGeom>
        <a:solidFill>
          <a:schemeClr val="accent6">
            <a:shade val="50000"/>
            <a:hueOff val="-230848"/>
            <a:satOff val="15390"/>
            <a:lumOff val="2009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just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It was clear from the answers that the staff of the Commission are familiar with the basic concepts of 96% knowledge management but are unable to classify these concepts to express or implied</a:t>
          </a:r>
          <a:r>
            <a:rPr lang="ar-AE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،</a:t>
          </a:r>
          <a:endParaRPr lang="en-US" sz="1100" kern="1200" dirty="0"/>
        </a:p>
      </dsp:txBody>
      <dsp:txXfrm>
        <a:off x="86137" y="1594122"/>
        <a:ext cx="2179275" cy="1592244"/>
      </dsp:txXfrm>
    </dsp:sp>
    <dsp:sp modelId="{AEDB7936-36CC-4106-A53D-CED996CD507A}">
      <dsp:nvSpPr>
        <dsp:cNvPr id="0" name=""/>
        <dsp:cNvSpPr/>
      </dsp:nvSpPr>
      <dsp:spPr>
        <a:xfrm>
          <a:off x="1118868" y="651931"/>
          <a:ext cx="3565433" cy="3565433"/>
        </a:xfrm>
        <a:custGeom>
          <a:avLst/>
          <a:gdLst/>
          <a:ahLst/>
          <a:cxnLst/>
          <a:rect l="0" t="0" r="0" b="0"/>
          <a:pathLst>
            <a:path>
              <a:moveTo>
                <a:pt x="262875" y="850965"/>
              </a:moveTo>
              <a:arcTo wR="1782716" hR="1782716" stAng="12690644" swAng="1132294"/>
            </a:path>
          </a:pathLst>
        </a:custGeom>
        <a:noFill/>
        <a:ln w="9525" cap="flat" cmpd="sng" algn="ctr">
          <a:solidFill>
            <a:schemeClr val="accent6">
              <a:shade val="90000"/>
              <a:hueOff val="-241362"/>
              <a:satOff val="3282"/>
              <a:lumOff val="1386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F8467-C494-4764-BB1F-603D00978CDB}">
      <dsp:nvSpPr>
        <dsp:cNvPr id="0" name=""/>
        <dsp:cNvSpPr/>
      </dsp:nvSpPr>
      <dsp:spPr>
        <a:xfrm>
          <a:off x="2734310" y="1794510"/>
          <a:ext cx="2193290" cy="2193290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Introducing the concepts of knowledge management through e-mail</a:t>
          </a:r>
        </a:p>
      </dsp:txBody>
      <dsp:txXfrm>
        <a:off x="3175259" y="2308278"/>
        <a:ext cx="1311392" cy="1127396"/>
      </dsp:txXfrm>
    </dsp:sp>
    <dsp:sp modelId="{9E0F0EEE-58F4-4711-83F7-0CE54DC82BE3}">
      <dsp:nvSpPr>
        <dsp:cNvPr id="0" name=""/>
        <dsp:cNvSpPr/>
      </dsp:nvSpPr>
      <dsp:spPr>
        <a:xfrm rot="605931">
          <a:off x="1143002" y="1775001"/>
          <a:ext cx="1768350" cy="1595120"/>
        </a:xfrm>
        <a:prstGeom prst="gear6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rPr>
            <a:t>knowing experiences of other institutions</a:t>
          </a:r>
        </a:p>
      </dsp:txBody>
      <dsp:txXfrm>
        <a:off x="1569759" y="2179004"/>
        <a:ext cx="914836" cy="787114"/>
      </dsp:txXfrm>
    </dsp:sp>
    <dsp:sp modelId="{3541D3F0-8256-4B56-AC50-EE1E3BE8E5E4}">
      <dsp:nvSpPr>
        <dsp:cNvPr id="0" name=""/>
        <dsp:cNvSpPr/>
      </dsp:nvSpPr>
      <dsp:spPr>
        <a:xfrm rot="20700000">
          <a:off x="2351643" y="175625"/>
          <a:ext cx="1562892" cy="1562892"/>
        </a:xfrm>
        <a:prstGeom prst="gear6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rPr>
            <a:t>Holding workshops </a:t>
          </a:r>
        </a:p>
      </dsp:txBody>
      <dsp:txXfrm rot="-20700000">
        <a:off x="2694432" y="518413"/>
        <a:ext cx="877316" cy="877316"/>
      </dsp:txXfrm>
    </dsp:sp>
    <dsp:sp modelId="{94E6F794-0162-4905-BAF9-E87EAA336829}">
      <dsp:nvSpPr>
        <dsp:cNvPr id="0" name=""/>
        <dsp:cNvSpPr/>
      </dsp:nvSpPr>
      <dsp:spPr>
        <a:xfrm>
          <a:off x="2563410" y="1464824"/>
          <a:ext cx="2807411" cy="2807411"/>
        </a:xfrm>
        <a:prstGeom prst="circularArrow">
          <a:avLst>
            <a:gd name="adj1" fmla="val 4688"/>
            <a:gd name="adj2" fmla="val 299029"/>
            <a:gd name="adj3" fmla="val 2511151"/>
            <a:gd name="adj4" fmla="val 15872122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BCE4CC-3F9F-440A-87A0-E6BA3A1545C9}">
      <dsp:nvSpPr>
        <dsp:cNvPr id="0" name=""/>
        <dsp:cNvSpPr/>
      </dsp:nvSpPr>
      <dsp:spPr>
        <a:xfrm>
          <a:off x="838202" y="1470208"/>
          <a:ext cx="2039759" cy="203975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C24575-E5E3-46D5-9B50-D4446B641CF2}">
      <dsp:nvSpPr>
        <dsp:cNvPr id="0" name=""/>
        <dsp:cNvSpPr/>
      </dsp:nvSpPr>
      <dsp:spPr>
        <a:xfrm>
          <a:off x="1990130" y="-165819"/>
          <a:ext cx="2199271" cy="219927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7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0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4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9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0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0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8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2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1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3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4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DB30D-3993-400B-85A5-04286B9A3BF6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21D15-1F35-4D0D-B4C9-538D0893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7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3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3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28662" y="0"/>
            <a:ext cx="447964" cy="563418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0" y="1447800"/>
            <a:ext cx="41925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Results of a questionnaire on the extent to which employees are familiar with the concept of knowledge management</a:t>
            </a:r>
          </a:p>
        </p:txBody>
      </p:sp>
      <p:pic>
        <p:nvPicPr>
          <p:cNvPr id="9" name="صورة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50939"/>
            <a:ext cx="1789477" cy="8808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539660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</p:spTree>
    <p:extLst>
      <p:ext uri="{BB962C8B-B14F-4D97-AF65-F5344CB8AC3E}">
        <p14:creationId xmlns:p14="http://schemas.microsoft.com/office/powerpoint/2010/main" val="29262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38600" y="1447800"/>
            <a:ext cx="4895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b="1" dirty="0">
                <a:latin typeface="Sakkal Majalla" pitchFamily="2" charset="-78"/>
                <a:cs typeface="Sakkal Majalla" pitchFamily="2" charset="-78"/>
              </a:rPr>
              <a:t>Information is no longer knowledge unless it is lived, practiced and utilized</a:t>
            </a:r>
          </a:p>
        </p:txBody>
      </p:sp>
      <p:sp>
        <p:nvSpPr>
          <p:cNvPr id="7" name="Rectangle 6"/>
          <p:cNvSpPr/>
          <p:nvPr/>
        </p:nvSpPr>
        <p:spPr>
          <a:xfrm>
            <a:off x="2842491" y="3857547"/>
            <a:ext cx="60913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Knowledge management has basic information represented in obtaining, storing, sharing and using knowledge to protect intellectual resources from loss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0419" y="152400"/>
            <a:ext cx="447964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43504" y="279662"/>
            <a:ext cx="3581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9929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98293509"/>
              </p:ext>
            </p:extLst>
          </p:nvPr>
        </p:nvGraphicFramePr>
        <p:xfrm>
          <a:off x="395536" y="1218761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523454778"/>
              </p:ext>
            </p:extLst>
          </p:nvPr>
        </p:nvGraphicFramePr>
        <p:xfrm>
          <a:off x="395536" y="3655851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12553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1802" y="1571612"/>
            <a:ext cx="5462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Do you think that knowledge management is related mainly to computer and IT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3240" y="4071941"/>
            <a:ext cx="5594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Do you think that information management benefits you in your field and develop your performance 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0419" y="152400"/>
            <a:ext cx="376381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43438" y="279662"/>
            <a:ext cx="4081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4137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761470823"/>
              </p:ext>
            </p:extLst>
          </p:nvPr>
        </p:nvGraphicFramePr>
        <p:xfrm>
          <a:off x="683568" y="1218761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270086191"/>
              </p:ext>
            </p:extLst>
          </p:nvPr>
        </p:nvGraphicFramePr>
        <p:xfrm>
          <a:off x="683568" y="3655851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91187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0430" y="1428736"/>
            <a:ext cx="51863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I can easily get information and knowledge related to work 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14744" y="4214817"/>
            <a:ext cx="512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Information and knowledge that are published by different methods are correct and accurate 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0419" y="152400"/>
            <a:ext cx="447964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14876" y="279662"/>
            <a:ext cx="4010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929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487717292"/>
              </p:ext>
            </p:extLst>
          </p:nvPr>
        </p:nvGraphicFramePr>
        <p:xfrm>
          <a:off x="1187624" y="3598898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905444561"/>
              </p:ext>
            </p:extLst>
          </p:nvPr>
        </p:nvGraphicFramePr>
        <p:xfrm>
          <a:off x="1187624" y="1201820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4508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39693" y="1143000"/>
            <a:ext cx="43521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Information is published appropriately to work needs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19843" y="411018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The authority provide and update the information on time 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0419" y="152401"/>
            <a:ext cx="447964" cy="51518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29190" y="279662"/>
            <a:ext cx="3795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929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040045858"/>
              </p:ext>
            </p:extLst>
          </p:nvPr>
        </p:nvGraphicFramePr>
        <p:xfrm>
          <a:off x="658979" y="3573016"/>
          <a:ext cx="3120933" cy="2574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363706686"/>
              </p:ext>
            </p:extLst>
          </p:nvPr>
        </p:nvGraphicFramePr>
        <p:xfrm>
          <a:off x="658979" y="937619"/>
          <a:ext cx="3120933" cy="2574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12297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9600" y="12192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The authority encourages practices that contribute to exchange of information and knowledge in the authority 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14678" y="3571876"/>
            <a:ext cx="5776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The authority uses more than one method to disseminate information and knowledge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0419" y="152400"/>
            <a:ext cx="447964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29190" y="279662"/>
            <a:ext cx="3795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929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131482373"/>
              </p:ext>
            </p:extLst>
          </p:nvPr>
        </p:nvGraphicFramePr>
        <p:xfrm>
          <a:off x="658979" y="3573016"/>
          <a:ext cx="3120933" cy="2574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752029516"/>
              </p:ext>
            </p:extLst>
          </p:nvPr>
        </p:nvGraphicFramePr>
        <p:xfrm>
          <a:off x="658979" y="937619"/>
          <a:ext cx="3120933" cy="2574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5559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43400" y="16764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dirty="0"/>
              <a:t>There is an increase in the volume of useful information disseminated by the authority 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43400" y="411331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r" rtl="1">
              <a:buFont typeface="Wingdings" pitchFamily="2" charset="2"/>
              <a:buChar char="q"/>
            </a:pPr>
            <a:r>
              <a:rPr lang="en-US" sz="1400" dirty="0"/>
              <a:t>In general, I am satisfied with the level of "knowledge management processes in the authority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0419" y="152400"/>
            <a:ext cx="447964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57752" y="279662"/>
            <a:ext cx="3867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929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341550617"/>
              </p:ext>
            </p:extLst>
          </p:nvPr>
        </p:nvGraphicFramePr>
        <p:xfrm>
          <a:off x="1187624" y="3400101"/>
          <a:ext cx="3120933" cy="2574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622272773"/>
              </p:ext>
            </p:extLst>
          </p:nvPr>
        </p:nvGraphicFramePr>
        <p:xfrm>
          <a:off x="1187624" y="764704"/>
          <a:ext cx="3120933" cy="2574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08920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0419" y="152400"/>
            <a:ext cx="376381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43504" y="279662"/>
            <a:ext cx="3581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8" name="Rectangle 7"/>
          <p:cNvSpPr/>
          <p:nvPr/>
        </p:nvSpPr>
        <p:spPr>
          <a:xfrm>
            <a:off x="4038600" y="2438400"/>
            <a:ext cx="4953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itchFamily="2" charset="2"/>
              <a:buChar char="q"/>
            </a:pPr>
            <a:r>
              <a:rPr lang="en-US" sz="1400" dirty="0"/>
              <a:t>From your point of view, what are the most effective ways to identify knowledge management concepts and applications?</a:t>
            </a:r>
            <a:endParaRPr lang="ar-AE" sz="1400" b="1" dirty="0">
              <a:latin typeface="Sakkal Majalla" pitchFamily="2" charset="-78"/>
              <a:cs typeface="Sakkal Majalla" pitchFamily="2" charset="-78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en-US" sz="1400" dirty="0"/>
              <a:t>Internal portal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en-US" sz="1400" dirty="0"/>
              <a:t>Email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en-US" sz="1400" dirty="0"/>
              <a:t>Workshops 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en-US" sz="1400" dirty="0"/>
              <a:t>Bulletins</a:t>
            </a: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137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099920167"/>
              </p:ext>
            </p:extLst>
          </p:nvPr>
        </p:nvGraphicFramePr>
        <p:xfrm>
          <a:off x="690419" y="1556792"/>
          <a:ext cx="340494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03527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1005623"/>
              </p:ext>
            </p:extLst>
          </p:nvPr>
        </p:nvGraphicFramePr>
        <p:xfrm>
          <a:off x="1143000" y="1044394"/>
          <a:ext cx="5867400" cy="398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0" y="228456"/>
            <a:ext cx="2133600" cy="411162"/>
          </a:xfrm>
        </p:spPr>
        <p:txBody>
          <a:bodyPr>
            <a:normAutofit/>
          </a:bodyPr>
          <a:lstStyle/>
          <a:p>
            <a:r>
              <a:rPr lang="en-US" sz="1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Recommendations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690419" y="152400"/>
            <a:ext cx="376381" cy="487218"/>
          </a:xfrm>
          <a:prstGeom prst="rect">
            <a:avLst/>
          </a:prstGeom>
          <a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990934" y="4401058"/>
            <a:ext cx="1562892" cy="1562892"/>
            <a:chOff x="2351643" y="175625"/>
            <a:chExt cx="1562892" cy="1562892"/>
          </a:xfrm>
          <a:scene3d>
            <a:camera prst="orthographicFront"/>
            <a:lightRig rig="flat" dir="t"/>
          </a:scene3d>
        </p:grpSpPr>
        <p:sp>
          <p:nvSpPr>
            <p:cNvPr id="11" name="Shape 10"/>
            <p:cNvSpPr/>
            <p:nvPr/>
          </p:nvSpPr>
          <p:spPr>
            <a:xfrm rot="20700000">
              <a:off x="2351643" y="175625"/>
              <a:ext cx="1562892" cy="1562892"/>
            </a:xfrm>
            <a:prstGeom prst="gear6">
              <a:avLst/>
            </a:prstGeom>
            <a:solidFill>
              <a:schemeClr val="accent6">
                <a:lumMod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Shape 4"/>
            <p:cNvSpPr/>
            <p:nvPr/>
          </p:nvSpPr>
          <p:spPr>
            <a:xfrm>
              <a:off x="2694431" y="518413"/>
              <a:ext cx="877316" cy="87731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Preparing fliers and posters about knowledge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 rot="1960175">
            <a:off x="4882857" y="781870"/>
            <a:ext cx="1969086" cy="1791525"/>
            <a:chOff x="2351643" y="175625"/>
            <a:chExt cx="1562892" cy="1562892"/>
          </a:xfrm>
          <a:solidFill>
            <a:srgbClr val="CC9900"/>
          </a:solidFill>
          <a:scene3d>
            <a:camera prst="orthographicFront"/>
            <a:lightRig rig="flat" dir="t"/>
          </a:scene3d>
        </p:grpSpPr>
        <p:sp>
          <p:nvSpPr>
            <p:cNvPr id="14" name="Shape 13"/>
            <p:cNvSpPr/>
            <p:nvPr/>
          </p:nvSpPr>
          <p:spPr>
            <a:xfrm rot="20700000">
              <a:off x="2351643" y="175625"/>
              <a:ext cx="1562892" cy="1562892"/>
            </a:xfrm>
            <a:prstGeom prst="gear6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rtl="1"/>
              <a:r>
                <a: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Activation of internal and external channels of communication</a:t>
              </a:r>
            </a:p>
          </p:txBody>
        </p:sp>
        <p:sp>
          <p:nvSpPr>
            <p:cNvPr id="15" name="Shape 4"/>
            <p:cNvSpPr/>
            <p:nvPr/>
          </p:nvSpPr>
          <p:spPr>
            <a:xfrm>
              <a:off x="2694431" y="518413"/>
              <a:ext cx="877316" cy="87731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3" name="Left Bracket 2"/>
          <p:cNvSpPr/>
          <p:nvPr/>
        </p:nvSpPr>
        <p:spPr>
          <a:xfrm>
            <a:off x="7010400" y="956027"/>
            <a:ext cx="381000" cy="1329973"/>
          </a:xfrm>
          <a:prstGeom prst="leftBracket">
            <a:avLst/>
          </a:prstGeom>
          <a:ln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>
            <a:off x="8382000" y="956027"/>
            <a:ext cx="381000" cy="1329973"/>
          </a:xfrm>
          <a:prstGeom prst="rightBracket">
            <a:avLst/>
          </a:prstGeom>
          <a:ln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>
            <a:off x="1138105" y="1145736"/>
            <a:ext cx="381000" cy="1329973"/>
          </a:xfrm>
          <a:prstGeom prst="leftBracket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ket 16"/>
          <p:cNvSpPr/>
          <p:nvPr/>
        </p:nvSpPr>
        <p:spPr>
          <a:xfrm>
            <a:off x="2743200" y="1145737"/>
            <a:ext cx="381000" cy="1329973"/>
          </a:xfrm>
          <a:prstGeom prst="rightBracket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43768" y="928670"/>
            <a:ext cx="138081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>
                <a:latin typeface="Sakkal Majalla" pitchFamily="2" charset="-78"/>
                <a:cs typeface="Sakkal Majalla" pitchFamily="2" charset="-78"/>
              </a:rPr>
              <a:t>Through the internal portal of the authority, brainstorming workshops and HR Echo magazine to ensure the dissemination and exchange of knowledge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14414" y="1142984"/>
            <a:ext cx="16807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>
                <a:latin typeface="Sakkal Majalla" pitchFamily="2" charset="-78"/>
                <a:cs typeface="Sakkal Majalla" pitchFamily="2" charset="-78"/>
              </a:rPr>
              <a:t>Training workshops will be carried out as an initiative by the knowledge team to select an employee from each department to carry out the workshops planned and proposed by Faisal </a:t>
            </a:r>
            <a:r>
              <a:rPr lang="en-US" sz="1100" b="1">
                <a:latin typeface="Sakkal Majalla" pitchFamily="2" charset="-78"/>
                <a:cs typeface="Sakkal Majalla" pitchFamily="2" charset="-78"/>
              </a:rPr>
              <a:t>and Lulwa </a:t>
            </a:r>
            <a:r>
              <a:rPr lang="en-US" sz="1100" b="1" dirty="0">
                <a:latin typeface="Sakkal Majalla" pitchFamily="2" charset="-78"/>
                <a:cs typeface="Sakkal Majalla" pitchFamily="2" charset="-78"/>
              </a:rPr>
              <a:t>to coordinate this initiative.</a:t>
            </a:r>
          </a:p>
        </p:txBody>
      </p:sp>
      <p:sp>
        <p:nvSpPr>
          <p:cNvPr id="19" name="Left Bracket 18"/>
          <p:cNvSpPr/>
          <p:nvPr/>
        </p:nvSpPr>
        <p:spPr>
          <a:xfrm>
            <a:off x="7010400" y="3124200"/>
            <a:ext cx="381000" cy="132997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ket 19"/>
          <p:cNvSpPr/>
          <p:nvPr/>
        </p:nvSpPr>
        <p:spPr>
          <a:xfrm>
            <a:off x="8382000" y="3124200"/>
            <a:ext cx="381000" cy="1329973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15206" y="3214686"/>
            <a:ext cx="138081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>
                <a:latin typeface="Sakkal Majalla" pitchFamily="2" charset="-78"/>
                <a:cs typeface="Sakkal Majalla" pitchFamily="2" charset="-78"/>
              </a:rPr>
              <a:t>Through which a knowledge team disseminates the doses of concepts about knowledge management by electronic mail to the staff of the authority.</a:t>
            </a:r>
          </a:p>
        </p:txBody>
      </p:sp>
      <p:sp>
        <p:nvSpPr>
          <p:cNvPr id="22" name="Left Bracket 21"/>
          <p:cNvSpPr/>
          <p:nvPr/>
        </p:nvSpPr>
        <p:spPr>
          <a:xfrm>
            <a:off x="171646" y="2743200"/>
            <a:ext cx="381000" cy="1329973"/>
          </a:xfrm>
          <a:prstGeom prst="leftBracket">
            <a:avLst/>
          </a:prstGeom>
          <a:ln>
            <a:solidFill>
              <a:srgbClr val="D2D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Bracket 22"/>
          <p:cNvSpPr/>
          <p:nvPr/>
        </p:nvSpPr>
        <p:spPr>
          <a:xfrm>
            <a:off x="1605095" y="2743201"/>
            <a:ext cx="381000" cy="1329973"/>
          </a:xfrm>
          <a:prstGeom prst="rightBracket">
            <a:avLst/>
          </a:prstGeom>
          <a:ln>
            <a:solidFill>
              <a:srgbClr val="D2D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ket 23"/>
          <p:cNvSpPr/>
          <p:nvPr/>
        </p:nvSpPr>
        <p:spPr>
          <a:xfrm>
            <a:off x="948209" y="4648200"/>
            <a:ext cx="381000" cy="1329973"/>
          </a:xfrm>
          <a:prstGeom prst="leftBracke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ket 24"/>
          <p:cNvSpPr/>
          <p:nvPr/>
        </p:nvSpPr>
        <p:spPr>
          <a:xfrm>
            <a:off x="2553304" y="4648201"/>
            <a:ext cx="381000" cy="1329973"/>
          </a:xfrm>
          <a:prstGeom prst="rightBracke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20140" y="2829972"/>
            <a:ext cx="176595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>
                <a:latin typeface="Sakkal Majalla" pitchFamily="2" charset="-78"/>
                <a:cs typeface="Sakkal Majalla" pitchFamily="2" charset="-78"/>
              </a:rPr>
              <a:t>The experiences of institutions in the field of knowledge, such as: treasures (</a:t>
            </a:r>
            <a:r>
              <a:rPr lang="en-US" sz="1100" b="1" dirty="0" err="1">
                <a:latin typeface="Sakkal Majalla" pitchFamily="2" charset="-78"/>
                <a:cs typeface="Sakkal Majalla" pitchFamily="2" charset="-78"/>
              </a:rPr>
              <a:t>Zayed</a:t>
            </a:r>
            <a:r>
              <a:rPr lang="en-US" sz="1100" b="1" dirty="0">
                <a:latin typeface="Sakkal Majalla" pitchFamily="2" charset="-78"/>
                <a:cs typeface="Sakkal Majalla" pitchFamily="2" charset="-78"/>
              </a:rPr>
              <a:t> Higher Organization) applied to knowledge management, whose objectives are to motivate employees to creativity and innovation, to disseminate knowledge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49353" y="4767005"/>
            <a:ext cx="1765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>
                <a:latin typeface="Sakkal Majalla" pitchFamily="2" charset="-78"/>
                <a:cs typeface="Sakkal Majalla" pitchFamily="2" charset="-78"/>
              </a:rPr>
              <a:t>The knowledge management team will design introductory publications whose activities and the specificity of its role will be reviewed, or by using samples to attract attention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4137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</p:spTree>
    <p:extLst>
      <p:ext uri="{BB962C8B-B14F-4D97-AF65-F5344CB8AC3E}">
        <p14:creationId xmlns:p14="http://schemas.microsoft.com/office/powerpoint/2010/main" val="1256810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9802349">
            <a:off x="2443708" y="3049633"/>
            <a:ext cx="3016340" cy="954107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Thank you for your good listening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90419" y="76200"/>
            <a:ext cx="447964" cy="563418"/>
          </a:xfrm>
          <a:prstGeom prst="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صورة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921754"/>
            <a:ext cx="2568328" cy="12642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9929" y="641278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</p:spTree>
    <p:extLst>
      <p:ext uri="{BB962C8B-B14F-4D97-AF65-F5344CB8AC3E}">
        <p14:creationId xmlns:p14="http://schemas.microsoft.com/office/powerpoint/2010/main" val="76025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67600" y="304799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Questions Form</a:t>
            </a:r>
          </a:p>
        </p:txBody>
      </p:sp>
      <p:sp>
        <p:nvSpPr>
          <p:cNvPr id="8" name="Rectangle 7"/>
          <p:cNvSpPr/>
          <p:nvPr/>
        </p:nvSpPr>
        <p:spPr>
          <a:xfrm>
            <a:off x="690419" y="152400"/>
            <a:ext cx="376381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89608"/>
              </p:ext>
            </p:extLst>
          </p:nvPr>
        </p:nvGraphicFramePr>
        <p:xfrm>
          <a:off x="1371599" y="1087677"/>
          <a:ext cx="5607045" cy="491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3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6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6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6302">
                <a:tc gridSpan="5">
                  <a:txBody>
                    <a:bodyPr/>
                    <a:lstStyle/>
                    <a:p>
                      <a:pPr algn="ctr" rtl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first pillar – The extent to which employees are familiar with the concept of knowledge</a:t>
                      </a:r>
                      <a:endParaRPr lang="ar-EG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S.</a:t>
                      </a:r>
                      <a:r>
                        <a:rPr lang="en-US" sz="700" b="1" baseline="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7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No. </a:t>
                      </a:r>
                      <a:endParaRPr lang="en-US" sz="5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Question 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Yes 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No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do not know </a:t>
                      </a:r>
                      <a:endParaRPr lang="en-US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Knowledge management is related to exchanging experiences and skills between individuals 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Explicit knowledge is that is spread in the different methods and that we can see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One of the sources of explicit knowledge is to hold meetings and meet and discuss colleagues 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explicit knowledge inventory includes original documents such as policies, legislation, etc.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It is hard to express the implicit knowledge because it is stored in the minds of individuals and difficult to be in the form of transferable information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Implicit knowledge can be transferred to explicit knowledge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7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Information management aims to maintain and spread knowledge assets 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Records, manuals, and systems are one of the sources of knowledge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Information are not considered knowledge if it is not lived, practiced and used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Knowledge management has basic information represented in obtaining, storing, sharing and using knowledge to protect intellectual resources from loss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11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Do you think that knowledge management is related mainly to computer and IT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63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12</a:t>
                      </a:r>
                      <a:endParaRPr lang="en-US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Do you think that information management benefits you in your field and develop your performance 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496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</p:spTree>
    <p:extLst>
      <p:ext uri="{BB962C8B-B14F-4D97-AF65-F5344CB8AC3E}">
        <p14:creationId xmlns:p14="http://schemas.microsoft.com/office/powerpoint/2010/main" val="3830672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364672" y="980728"/>
            <a:ext cx="5569528" cy="492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4672" y="4194296"/>
            <a:ext cx="5569528" cy="182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55600">
              <a:lnSpc>
                <a:spcPts val="1300"/>
              </a:lnSpc>
            </a:pPr>
            <a:r>
              <a:rPr lang="en-US" sz="1200" b="1" dirty="0">
                <a:solidFill>
                  <a:schemeClr val="tx1"/>
                </a:solidFill>
              </a:rPr>
              <a:t>From your point of view, what are the most effective ways to identify knowledge management concepts and applications?</a:t>
            </a:r>
          </a:p>
          <a:p>
            <a:pPr marL="450850">
              <a:lnSpc>
                <a:spcPts val="13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tx1"/>
                </a:solidFill>
              </a:rPr>
              <a:t>(   ) Workshops </a:t>
            </a:r>
          </a:p>
          <a:p>
            <a:pPr marL="450850">
              <a:lnSpc>
                <a:spcPts val="1300"/>
              </a:lnSpc>
            </a:pPr>
            <a:r>
              <a:rPr lang="en-US" sz="1200" dirty="0">
                <a:solidFill>
                  <a:schemeClr val="tx1"/>
                </a:solidFill>
              </a:rPr>
              <a:t>(   ) Bulletins</a:t>
            </a:r>
          </a:p>
          <a:p>
            <a:pPr marL="450850">
              <a:lnSpc>
                <a:spcPts val="1300"/>
              </a:lnSpc>
            </a:pPr>
            <a:r>
              <a:rPr lang="en-US" sz="1200" dirty="0">
                <a:solidFill>
                  <a:schemeClr val="tx1"/>
                </a:solidFill>
              </a:rPr>
              <a:t>(   ) Email</a:t>
            </a:r>
          </a:p>
          <a:p>
            <a:pPr marL="450850">
              <a:lnSpc>
                <a:spcPts val="1300"/>
              </a:lnSpc>
            </a:pPr>
            <a:r>
              <a:rPr lang="en-US" sz="1200" dirty="0">
                <a:solidFill>
                  <a:schemeClr val="tx1"/>
                </a:solidFill>
              </a:rPr>
              <a:t>(   ) Internal portal </a:t>
            </a:r>
          </a:p>
          <a:p>
            <a:pPr marL="450850">
              <a:lnSpc>
                <a:spcPts val="1300"/>
              </a:lnSpc>
              <a:spcAft>
                <a:spcPts val="600"/>
              </a:spcAft>
            </a:pPr>
            <a:r>
              <a:rPr lang="en-US" sz="1200" dirty="0">
                <a:solidFill>
                  <a:schemeClr val="tx1"/>
                </a:solidFill>
              </a:rPr>
              <a:t>(   ) Other (identify)</a:t>
            </a:r>
          </a:p>
          <a:p>
            <a:pPr marL="355600">
              <a:lnSpc>
                <a:spcPts val="1300"/>
              </a:lnSpc>
            </a:pPr>
            <a:r>
              <a:rPr lang="en-US" sz="1200" b="1" dirty="0">
                <a:solidFill>
                  <a:schemeClr val="tx1"/>
                </a:solidFill>
              </a:rPr>
              <a:t>Do you have notes and proposals with regard to "information management"?</a:t>
            </a:r>
          </a:p>
          <a:p>
            <a:pPr marL="450850">
              <a:lnSpc>
                <a:spcPts val="1300"/>
              </a:lnSpc>
              <a:spcBef>
                <a:spcPts val="600"/>
              </a:spcBef>
            </a:pPr>
            <a:r>
              <a:rPr lang="en-US" sz="1200" dirty="0">
                <a:solidFill>
                  <a:schemeClr val="tx1"/>
                </a:solidFill>
              </a:rPr>
              <a:t>(   ) No</a:t>
            </a:r>
          </a:p>
          <a:p>
            <a:pPr marL="450850">
              <a:lnSpc>
                <a:spcPts val="1300"/>
              </a:lnSpc>
            </a:pPr>
            <a:r>
              <a:rPr lang="en-US" sz="1200" dirty="0">
                <a:solidFill>
                  <a:schemeClr val="tx1"/>
                </a:solidFill>
              </a:rPr>
              <a:t>(   ) yes, please indicate </a:t>
            </a:r>
          </a:p>
          <a:p>
            <a:pPr marL="355600">
              <a:lnSpc>
                <a:spcPts val="1300"/>
              </a:lnSpc>
            </a:pPr>
            <a:endParaRPr lang="ar-EG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304799"/>
            <a:ext cx="1827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Cont.</a:t>
            </a:r>
            <a:r>
              <a:rPr lang="ar-AE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/</a:t>
            </a:r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Questions Form</a:t>
            </a:r>
            <a:endParaRPr lang="ar-AE" sz="16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0419" y="152400"/>
            <a:ext cx="376381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8912"/>
              </p:ext>
            </p:extLst>
          </p:nvPr>
        </p:nvGraphicFramePr>
        <p:xfrm>
          <a:off x="1449495" y="1032864"/>
          <a:ext cx="5484705" cy="298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5118">
                <a:tc gridSpan="6">
                  <a:txBody>
                    <a:bodyPr/>
                    <a:lstStyle/>
                    <a:p>
                      <a:pPr algn="ctr" rtl="1"/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Extent of satisfaction to information and knowledge spread in the authority through different methods </a:t>
                      </a:r>
                      <a:endParaRPr lang="ar-EG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sz="1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EG" sz="1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95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Question </a:t>
                      </a:r>
                      <a:endParaRPr lang="en-US" sz="105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totally agree</a:t>
                      </a:r>
                      <a:endParaRPr lang="en-US" sz="7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agree</a:t>
                      </a:r>
                      <a:endParaRPr lang="en-US" sz="7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Neutral </a:t>
                      </a:r>
                      <a:endParaRPr lang="en-US" sz="7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do not agree</a:t>
                      </a:r>
                      <a:endParaRPr lang="en-US" sz="7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totally disagree</a:t>
                      </a:r>
                      <a:endParaRPr lang="en-US" sz="7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11"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can easily get information and knowledge related to work </a:t>
                      </a:r>
                      <a:endParaRPr lang="en-US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7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11"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Information and knowledge that are published by different methods are correct and accurate 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7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11"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Information is published appropriately to work needs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7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511"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authority provide and update the information on time 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7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11"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authority encourages practices that contribute to exchange of information and knowledge in the authority 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70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511"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authority uses more than one method to disseminate information and knowledge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7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511"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There is an increase in the volume of useful information disseminated by the authority 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7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511"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 general, I am satisfied with the level of "knowledge management processes in the authority</a:t>
                      </a:r>
                      <a:endParaRPr lang="en-US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EG" sz="7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700" dirty="0"/>
                    </a:p>
                  </a:txBody>
                  <a:tcPr marL="83328" marR="83328" marT="41664" marB="416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496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</p:spTree>
    <p:extLst>
      <p:ext uri="{BB962C8B-B14F-4D97-AF65-F5344CB8AC3E}">
        <p14:creationId xmlns:p14="http://schemas.microsoft.com/office/powerpoint/2010/main" val="81230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0419" y="152400"/>
            <a:ext cx="376381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56176" y="236648"/>
            <a:ext cx="2707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Purpose of Questionnaire</a:t>
            </a:r>
          </a:p>
        </p:txBody>
      </p:sp>
      <p:graphicFrame>
        <p:nvGraphicFramePr>
          <p:cNvPr id="1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374268"/>
              </p:ext>
            </p:extLst>
          </p:nvPr>
        </p:nvGraphicFramePr>
        <p:xfrm>
          <a:off x="2048618" y="1447800"/>
          <a:ext cx="46482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137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</p:spTree>
    <p:extLst>
      <p:ext uri="{BB962C8B-B14F-4D97-AF65-F5344CB8AC3E}">
        <p14:creationId xmlns:p14="http://schemas.microsoft.com/office/powerpoint/2010/main" val="298763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90419" y="152400"/>
            <a:ext cx="376381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3089718121"/>
              </p:ext>
            </p:extLst>
          </p:nvPr>
        </p:nvGraphicFramePr>
        <p:xfrm>
          <a:off x="1295400" y="1031825"/>
          <a:ext cx="6096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804248" y="236648"/>
            <a:ext cx="2059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Questionnaire Results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137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</p:spTree>
    <p:extLst>
      <p:ext uri="{BB962C8B-B14F-4D97-AF65-F5344CB8AC3E}">
        <p14:creationId xmlns:p14="http://schemas.microsoft.com/office/powerpoint/2010/main" val="210737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191000" y="1318943"/>
            <a:ext cx="4648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b="1" dirty="0">
                <a:latin typeface="Sakkal Majalla" pitchFamily="2" charset="-78"/>
                <a:cs typeface="Sakkal Majalla" pitchFamily="2" charset="-78"/>
              </a:rPr>
              <a:t>Knowledge management relates to the exchange of experience and skills among individuals</a:t>
            </a:r>
          </a:p>
          <a:p>
            <a:pPr marL="285750" indent="-285750" algn="r" rtl="1">
              <a:buFont typeface="Wingdings" pitchFamily="2" charset="2"/>
              <a:buChar char="q"/>
            </a:pP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04798"/>
            <a:ext cx="3197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The results of the questionnaire are shown below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0999" y="3962400"/>
            <a:ext cx="48035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1400" b="1" dirty="0">
                <a:latin typeface="Sakkal Majalla" pitchFamily="2" charset="-78"/>
                <a:cs typeface="Sakkal Majalla" pitchFamily="2" charset="-78"/>
              </a:rPr>
              <a:t>Explicit knowledge is that is spread through different means and which we can see</a:t>
            </a:r>
          </a:p>
          <a:p>
            <a:pPr marL="285750" indent="-285750" algn="r" rtl="1">
              <a:buFont typeface="Wingdings" pitchFamily="2" charset="2"/>
              <a:buChar char="q"/>
            </a:pPr>
            <a:endParaRPr lang="en-US" sz="1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0419" y="152400"/>
            <a:ext cx="447964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9929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599852836"/>
              </p:ext>
            </p:extLst>
          </p:nvPr>
        </p:nvGraphicFramePr>
        <p:xfrm>
          <a:off x="1392439" y="908654"/>
          <a:ext cx="2765784" cy="2281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039420972"/>
              </p:ext>
            </p:extLst>
          </p:nvPr>
        </p:nvGraphicFramePr>
        <p:xfrm>
          <a:off x="1406822" y="3429000"/>
          <a:ext cx="2765784" cy="2281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6355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86380" y="279662"/>
            <a:ext cx="3438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00496" y="1857364"/>
            <a:ext cx="50719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1200" b="1" dirty="0">
                <a:latin typeface="Sakkal Majalla" pitchFamily="2" charset="-78"/>
                <a:cs typeface="Sakkal Majalla" pitchFamily="2" charset="-78"/>
              </a:rPr>
              <a:t>From open sources of knowledge are holding meetings and meeting and discussing colleagues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86182" y="4357693"/>
            <a:ext cx="52862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b="1" dirty="0">
                <a:latin typeface="Sakkal Majalla" pitchFamily="2" charset="-78"/>
                <a:cs typeface="Sakkal Majalla" pitchFamily="2" charset="-78"/>
              </a:rPr>
              <a:t>An explicit knowledge inventory includes original documents such as policies, legislation, etc.</a:t>
            </a:r>
          </a:p>
        </p:txBody>
      </p:sp>
      <p:sp>
        <p:nvSpPr>
          <p:cNvPr id="7" name="Rectangle 6"/>
          <p:cNvSpPr/>
          <p:nvPr/>
        </p:nvSpPr>
        <p:spPr>
          <a:xfrm>
            <a:off x="690419" y="152400"/>
            <a:ext cx="376381" cy="487218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4137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013123066"/>
              </p:ext>
            </p:extLst>
          </p:nvPr>
        </p:nvGraphicFramePr>
        <p:xfrm>
          <a:off x="1043608" y="840997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465508979"/>
              </p:ext>
            </p:extLst>
          </p:nvPr>
        </p:nvGraphicFramePr>
        <p:xfrm>
          <a:off x="1043608" y="3372104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81108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68418" y="1446311"/>
            <a:ext cx="662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b="1" dirty="0">
                <a:latin typeface="Sakkal Majalla" pitchFamily="2" charset="-78"/>
                <a:cs typeface="Sakkal Majalla" pitchFamily="2" charset="-78"/>
              </a:rPr>
              <a:t>It is difficult to express implicit knowledge because it is stored in the minds of individuals and difficult to formulate in the form of transferable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444310" y="3733800"/>
            <a:ext cx="361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b="1" dirty="0">
                <a:latin typeface="Sakkal Majalla" pitchFamily="2" charset="-78"/>
                <a:cs typeface="Sakkal Majalla" pitchFamily="2" charset="-78"/>
              </a:rPr>
              <a:t>The implicit knowledge can be transformed into explicit knowledge</a:t>
            </a:r>
          </a:p>
        </p:txBody>
      </p:sp>
      <p:sp>
        <p:nvSpPr>
          <p:cNvPr id="8" name="Rectangle 7"/>
          <p:cNvSpPr/>
          <p:nvPr/>
        </p:nvSpPr>
        <p:spPr>
          <a:xfrm>
            <a:off x="690419" y="152400"/>
            <a:ext cx="447964" cy="510784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929190" y="279662"/>
            <a:ext cx="3795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929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904025921"/>
              </p:ext>
            </p:extLst>
          </p:nvPr>
        </p:nvGraphicFramePr>
        <p:xfrm>
          <a:off x="-180528" y="1218761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995017698"/>
              </p:ext>
            </p:extLst>
          </p:nvPr>
        </p:nvGraphicFramePr>
        <p:xfrm>
          <a:off x="-180528" y="3655851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5529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9000" y="1447800"/>
            <a:ext cx="5257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1400" b="1" dirty="0">
                <a:latin typeface="Sakkal Majalla" pitchFamily="2" charset="-78"/>
                <a:cs typeface="Sakkal Majalla" pitchFamily="2" charset="-78"/>
              </a:rPr>
              <a:t>Knowledge management aims to preserve and disseminate knowledge assets</a:t>
            </a:r>
          </a:p>
        </p:txBody>
      </p:sp>
      <p:sp>
        <p:nvSpPr>
          <p:cNvPr id="6" name="Rectangle 5"/>
          <p:cNvSpPr/>
          <p:nvPr/>
        </p:nvSpPr>
        <p:spPr>
          <a:xfrm>
            <a:off x="2667000" y="4267200"/>
            <a:ext cx="6019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1400" b="1" dirty="0">
                <a:latin typeface="Sakkal Majalla" pitchFamily="2" charset="-78"/>
                <a:cs typeface="Sakkal Majalla" pitchFamily="2" charset="-78"/>
              </a:rPr>
              <a:t>The records, manual of work procedures and systems are among the sources of knowledge</a:t>
            </a:r>
          </a:p>
        </p:txBody>
      </p:sp>
      <p:sp>
        <p:nvSpPr>
          <p:cNvPr id="8" name="Rectangle 7"/>
          <p:cNvSpPr/>
          <p:nvPr/>
        </p:nvSpPr>
        <p:spPr>
          <a:xfrm>
            <a:off x="690419" y="152401"/>
            <a:ext cx="447964" cy="506190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/>
            <a:stretch>
              <a:fillRect l="-40234" r="-40236" b="-3469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43504" y="279662"/>
            <a:ext cx="3581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Follow / results of the questionnaire are shown below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929" y="692696"/>
            <a:ext cx="1548944" cy="483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UAE </a:t>
            </a:r>
          </a:p>
          <a:p>
            <a:pPr algn="ctr" rtl="1">
              <a:lnSpc>
                <a:spcPts val="1000"/>
              </a:lnSpc>
            </a:pPr>
            <a:r>
              <a:rPr 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Federal Authority for Government Human Resources 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180187588"/>
              </p:ext>
            </p:extLst>
          </p:nvPr>
        </p:nvGraphicFramePr>
        <p:xfrm>
          <a:off x="395536" y="1218761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238245713"/>
              </p:ext>
            </p:extLst>
          </p:nvPr>
        </p:nvGraphicFramePr>
        <p:xfrm>
          <a:off x="395536" y="3655851"/>
          <a:ext cx="3024336" cy="2494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1818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1385</Words>
  <Application>Microsoft Office PowerPoint</Application>
  <PresentationFormat>On-screen Show (4:3)</PresentationFormat>
  <Paragraphs>184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Sakkal Majalla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</vt:lpstr>
      <vt:lpstr>PowerPoint Presentation</vt:lpstr>
    </vt:vector>
  </TitlesOfParts>
  <Company>FAHR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Nermin Saleh M. Abu Ali</dc:creator>
  <cp:lastModifiedBy>Lenovo</cp:lastModifiedBy>
  <cp:revision>120</cp:revision>
  <dcterms:created xsi:type="dcterms:W3CDTF">2015-06-18T05:58:30Z</dcterms:created>
  <dcterms:modified xsi:type="dcterms:W3CDTF">2017-10-29T15:20:21Z</dcterms:modified>
</cp:coreProperties>
</file>