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0" r:id="rId3"/>
    <p:sldId id="324" r:id="rId4"/>
    <p:sldId id="422" r:id="rId5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2678" autoAdjust="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82;&#1583;&#1605;&#1577;%20&#1575;&#1604;&#1584;&#1575;&#1578;&#1610;&#1577;\&#1606;&#1587;&#1576;&#1577;%20&#1575;&#1604;&#1585;&#1590;&#1575;\2015%20&#1575;&#1604;&#1582;&#1583;&#1605;&#1577;%20&#1575;&#1604;&#1584;&#1575;&#1578;&#1610;&#1577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82;&#1583;&#1605;&#1577;%20&#1575;&#1604;&#1584;&#1575;&#1578;&#1610;&#1577;\&#1606;&#1587;&#1576;&#1577;%20&#1575;&#1604;&#1585;&#1590;&#1575;\2015%20&#1575;&#1604;&#1582;&#1583;&#1605;&#1577;%20&#1575;&#1604;&#1584;&#1575;&#1578;&#1610;&#1577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82;&#1583;&#1605;&#1577;%20&#1575;&#1604;&#1584;&#1575;&#1578;&#1610;&#1577;\&#1606;&#1587;&#1576;&#1577;%20&#1575;&#1604;&#1585;&#1590;&#1575;\2015%20&#1575;&#1604;&#1582;&#1583;&#1605;&#1577;%20&#1575;&#1604;&#1584;&#1575;&#1578;&#1610;&#157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Sheet1!$B$3:$B$5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Sheet1!$C$3:$C$5</c:f>
              <c:numCache>
                <c:formatCode>0%</c:formatCode>
                <c:ptCount val="3"/>
                <c:pt idx="0">
                  <c:v>0.75</c:v>
                </c:pt>
                <c:pt idx="1">
                  <c:v>0.7</c:v>
                </c:pt>
                <c:pt idx="2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محقق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Sheet1!$B$3:$B$5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Sheet1!$D$3:$D$5</c:f>
              <c:numCache>
                <c:formatCode>0%</c:formatCode>
                <c:ptCount val="3"/>
                <c:pt idx="0">
                  <c:v>0.7493346980552712</c:v>
                </c:pt>
                <c:pt idx="1">
                  <c:v>0.70040941658137157</c:v>
                </c:pt>
                <c:pt idx="2">
                  <c:v>0.68955987717502554</c:v>
                </c:pt>
              </c:numCache>
            </c:numRef>
          </c:val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مستهدف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Sheet1!$B$3:$B$5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Sheet1!$E$3:$E$5</c:f>
              <c:numCache>
                <c:formatCode>0%</c:formatCode>
                <c:ptCount val="3"/>
                <c:pt idx="0">
                  <c:v>0.75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2457336"/>
        <c:axId val="282463608"/>
      </c:barChart>
      <c:catAx>
        <c:axId val="28245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2463608"/>
        <c:crosses val="autoZero"/>
        <c:auto val="1"/>
        <c:lblAlgn val="ctr"/>
        <c:lblOffset val="100"/>
        <c:noMultiLvlLbl val="0"/>
      </c:catAx>
      <c:valAx>
        <c:axId val="2824636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824573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 dirty="0" smtClean="0"/>
              <a:t>الرضا عن نظام</a:t>
            </a:r>
            <a:r>
              <a:rPr lang="ar-AE" sz="1800" baseline="0" dirty="0" smtClean="0"/>
              <a:t> </a:t>
            </a:r>
            <a:r>
              <a:rPr lang="ar-AE" sz="1800" dirty="0" smtClean="0"/>
              <a:t>الخدمة الذاتية - حسب المحاور</a:t>
            </a:r>
            <a:endParaRPr lang="en-US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Sheet1!$C$7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Sheet1!$B$8:$B$11</c:f>
              <c:strCache>
                <c:ptCount val="4"/>
                <c:pt idx="0">
                  <c:v>نسبة الرضا عن الوصول للخدمة</c:v>
                </c:pt>
                <c:pt idx="1">
                  <c:v>نسبة الرضا توفر الخدمة وسهولة الحصول عليها</c:v>
                </c:pt>
                <c:pt idx="2">
                  <c:v>معلومات الخدمة والتدريب على استخدامها</c:v>
                </c:pt>
                <c:pt idx="3">
                  <c:v>الدعم الفني لنظام الخدمة الذاتية</c:v>
                </c:pt>
              </c:strCache>
            </c:strRef>
          </c:cat>
          <c:val>
            <c:numRef>
              <c:f>Sheet1!$C$8:$C$11</c:f>
              <c:numCache>
                <c:formatCode>0%</c:formatCode>
                <c:ptCount val="4"/>
                <c:pt idx="0">
                  <c:v>0.75</c:v>
                </c:pt>
                <c:pt idx="1">
                  <c:v>0.74282878411910669</c:v>
                </c:pt>
                <c:pt idx="2">
                  <c:v>0.72582465277777775</c:v>
                </c:pt>
                <c:pt idx="3">
                  <c:v>0.68298611111111107</c:v>
                </c:pt>
              </c:numCache>
            </c:numRef>
          </c:val>
        </c:ser>
        <c:ser>
          <c:idx val="1"/>
          <c:order val="1"/>
          <c:tx>
            <c:strRef>
              <c:f>Sheet1!$D$7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Sheet1!$B$8:$B$11</c:f>
              <c:strCache>
                <c:ptCount val="4"/>
                <c:pt idx="0">
                  <c:v>نسبة الرضا عن الوصول للخدمة</c:v>
                </c:pt>
                <c:pt idx="1">
                  <c:v>نسبة الرضا توفر الخدمة وسهولة الحصول عليها</c:v>
                </c:pt>
                <c:pt idx="2">
                  <c:v>معلومات الخدمة والتدريب على استخدامها</c:v>
                </c:pt>
                <c:pt idx="3">
                  <c:v>الدعم الفني لنظام الخدمة الذاتية</c:v>
                </c:pt>
              </c:strCache>
            </c:strRef>
          </c:cat>
          <c:val>
            <c:numRef>
              <c:f>Sheet1!$D$8:$D$11</c:f>
              <c:numCache>
                <c:formatCode>0%</c:formatCode>
                <c:ptCount val="4"/>
                <c:pt idx="0">
                  <c:v>0.76116375727348295</c:v>
                </c:pt>
                <c:pt idx="1">
                  <c:v>0.75279800498753113</c:v>
                </c:pt>
                <c:pt idx="2">
                  <c:v>0.74060900716479017</c:v>
                </c:pt>
                <c:pt idx="3">
                  <c:v>0.67784032753326506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82463216"/>
        <c:axId val="282462040"/>
      </c:barChart>
      <c:catAx>
        <c:axId val="282463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82462040"/>
        <c:crosses val="autoZero"/>
        <c:auto val="1"/>
        <c:lblAlgn val="ctr"/>
        <c:lblOffset val="100"/>
        <c:noMultiLvlLbl val="0"/>
      </c:catAx>
      <c:valAx>
        <c:axId val="28246204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824632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معدل استخدامك للخدمة الذاتية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'Question 7'!$A$4:$A$7</c:f>
              <c:strCache>
                <c:ptCount val="4"/>
                <c:pt idx="0">
                  <c:v>يومياً</c:v>
                </c:pt>
                <c:pt idx="1">
                  <c:v>أسبوعياً</c:v>
                </c:pt>
                <c:pt idx="2">
                  <c:v>شهرياً</c:v>
                </c:pt>
                <c:pt idx="3">
                  <c:v>نادراً</c:v>
                </c:pt>
              </c:strCache>
            </c:strRef>
          </c:cat>
          <c:val>
            <c:numRef>
              <c:f>'Question 7'!$C$4:$C$7</c:f>
              <c:numCache>
                <c:formatCode>0.0%</c:formatCode>
                <c:ptCount val="4"/>
                <c:pt idx="0">
                  <c:v>0.215</c:v>
                </c:pt>
                <c:pt idx="1">
                  <c:v>0.33200000000000002</c:v>
                </c:pt>
                <c:pt idx="2">
                  <c:v>0.26</c:v>
                </c:pt>
                <c:pt idx="3">
                  <c:v>0.192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نظام </a:t>
            </a:r>
            <a: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الخدمة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الذاتية</a:t>
            </a:r>
            <a: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لعام 2015 </a:t>
            </a:r>
            <a:r>
              <a:rPr lang="ar-AE" dirty="0"/>
              <a:t/>
            </a:r>
            <a:br>
              <a:rPr lang="ar-AE" dirty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br>
              <a:rPr lang="ar-AE" dirty="0" smtClean="0"/>
            </a:br>
            <a:r>
              <a:rPr lang="ar-AE" sz="2200" dirty="0" smtClean="0"/>
              <a:t>مايو 2016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456790"/>
              </p:ext>
            </p:extLst>
          </p:nvPr>
        </p:nvGraphicFramePr>
        <p:xfrm>
          <a:off x="827584" y="1124744"/>
          <a:ext cx="7488830" cy="792087"/>
        </p:xfrm>
        <a:graphic>
          <a:graphicData uri="http://schemas.openxmlformats.org/drawingml/2006/table">
            <a:tbl>
              <a:tblPr rtl="1">
                <a:tableStyleId>{5DA37D80-6434-44D0-A028-1B22A696006F}</a:tableStyleId>
              </a:tblPr>
              <a:tblGrid>
                <a:gridCol w="4707680"/>
                <a:gridCol w="1390575"/>
                <a:gridCol w="1390575"/>
              </a:tblGrid>
              <a:tr h="264029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جهة حكومية اتحادية - وزارات</a:t>
                      </a:r>
                      <a:endParaRPr lang="ar-AE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2073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جهة حكومية اتحادية مستقلة</a:t>
                      </a:r>
                      <a:endParaRPr lang="ar-AE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402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161193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/>
                        <a:t>استطلاع مدى الرضا عن نظام الخدمة الذاتية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220185"/>
              </p:ext>
            </p:extLst>
          </p:nvPr>
        </p:nvGraphicFramePr>
        <p:xfrm>
          <a:off x="467544" y="2060848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1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461192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/>
                        <a:t>النتائج التفصيلية حسب المحاور </a:t>
                      </a:r>
                      <a:r>
                        <a:rPr lang="ar-AE" sz="1800" b="1" baseline="0" dirty="0" smtClean="0"/>
                        <a:t>الرئيسية ضمن استطلاع الرضا </a:t>
                      </a:r>
                      <a:r>
                        <a:rPr lang="ar-AE" sz="1800" b="1" dirty="0" smtClean="0"/>
                        <a:t>عن نظام الخدمة الذاتية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152023"/>
              </p:ext>
            </p:extLst>
          </p:nvPr>
        </p:nvGraphicFramePr>
        <p:xfrm>
          <a:off x="683568" y="1340768"/>
          <a:ext cx="727280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62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65151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/>
                        <a:t>معدل استخدام  نظام الخدمة الذاتية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524011"/>
              </p:ext>
            </p:extLst>
          </p:nvPr>
        </p:nvGraphicFramePr>
        <p:xfrm>
          <a:off x="1691680" y="1484784"/>
          <a:ext cx="554461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7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9306</TotalTime>
  <Words>52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Sakkal Majalla</vt:lpstr>
      <vt:lpstr>Times New Roman</vt:lpstr>
      <vt:lpstr>Office Theme</vt:lpstr>
      <vt:lpstr>  تقرير نظام الخدمة الذاتية لعام 2015     مايو 2016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Sara H. AL Houli</cp:lastModifiedBy>
  <cp:revision>247</cp:revision>
  <cp:lastPrinted>2016-05-11T03:41:00Z</cp:lastPrinted>
  <dcterms:created xsi:type="dcterms:W3CDTF">2014-07-08T09:48:46Z</dcterms:created>
  <dcterms:modified xsi:type="dcterms:W3CDTF">2017-10-02T09:39:53Z</dcterms:modified>
</cp:coreProperties>
</file>