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86" r:id="rId4"/>
    <p:sldId id="284" r:id="rId5"/>
    <p:sldId id="287" r:id="rId6"/>
    <p:sldId id="261" r:id="rId7"/>
    <p:sldId id="259" r:id="rId8"/>
    <p:sldId id="263" r:id="rId9"/>
    <p:sldId id="29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A43E"/>
    <a:srgbClr val="B6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6;&#1592;&#1605;%20&#1576;&#1610;&#1575;&#1606;&#1575;&#1578;&#1610;\&#1606;&#1592;&#1605;%20&#1576;&#1610;&#1575;&#1606;&#1575;&#1578;&#161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75;&#1587;&#1578;&#1602;&#1587;&#1575;&#1585;&#1575;&#1578;%20&#1575;&#1604;&#1602;&#1575;&#1606;&#1608;&#1606;&#1610;&#1577;\&#1575;&#1587;&#1578;&#1576;&#1610;&#1575;&#1606;%20&#1575;&#1604;&#1585;&#1590;&#1575;%20&#1593;&#1606;%20&#1582;&#1583;&#1605;&#1577;%20&#1575;&#1604;&#1575;&#1587;&#1578;&#1601;&#1587;&#1575;&#1585;&#1575;&#1578;%20&#1575;&#1604;&#1602;&#1575;&#1606;&#1608;&#1606;&#1610;&#1577;%20(&#1575;&#1604;&#1585;&#1583;&#1608;&#1583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6;&#1592;&#1605;%20&#1576;&#1610;&#1575;&#1606;&#1575;&#1578;&#1610;\&#1606;&#1592;&#1605;%20&#1576;&#1610;&#1575;&#1606;&#1575;&#1578;&#161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6;&#1592;&#1605;%20&#1576;&#1610;&#1575;&#1606;&#1575;&#1578;&#1610;\&#1606;&#1592;&#1605;%20&#1576;&#1610;&#1575;&#1606;&#1575;&#1578;&#161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6;&#1592;&#1605;%20&#1576;&#1610;&#1575;&#1606;&#1575;&#1578;&#1610;\&#1606;&#1592;&#1605;%20&#1576;&#1610;&#1575;&#1606;&#1575;&#1578;&#161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6;&#1592;&#1605;%20&#1576;&#1610;&#1575;&#1606;&#1575;&#1578;&#1610;\&#1606;&#1592;&#1605;%20&#1576;&#1610;&#1575;&#1606;&#1575;&#1578;&#161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6;&#1592;&#1605;%20&#1576;&#1610;&#1575;&#1606;&#1575;&#1578;&#1610;\&#1606;&#1592;&#1605;%20&#1576;&#1610;&#1575;&#1606;&#1575;&#1578;&#161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6;&#1592;&#1605;%20&#1576;&#1610;&#1575;&#1606;&#1575;&#1578;&#1610;\&#1606;&#1592;&#1605;%20&#1576;&#1610;&#1575;&#1606;&#1575;&#1578;&#161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606;&#1592;&#1605;%20&#1576;&#1610;&#1575;&#1606;&#1575;&#1578;&#1610;\&#1606;&#1592;&#1605;%20&#1576;&#1610;&#1575;&#1606;&#1575;&#1578;&#161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الرضا العام عن نظام بياناتي 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Sheet1!$G$10</c:f>
              <c:strCache>
                <c:ptCount val="1"/>
                <c:pt idx="0">
                  <c:v>محقق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Sheet1!$H$9:$I$9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Sheet1!$H$10:$I$10</c:f>
              <c:numCache>
                <c:formatCode>0%</c:formatCode>
                <c:ptCount val="2"/>
                <c:pt idx="0">
                  <c:v>0.79710467706013366</c:v>
                </c:pt>
                <c:pt idx="1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Sheet1!$G$11</c:f>
              <c:strCache>
                <c:ptCount val="1"/>
                <c:pt idx="0">
                  <c:v>المستهدف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Sheet1!$H$9:$I$9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Sheet1!$H$11:$I$11</c:f>
              <c:numCache>
                <c:formatCode>General</c:formatCode>
                <c:ptCount val="2"/>
                <c:pt idx="0" formatCode="0%">
                  <c:v>0.77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94656"/>
        <c:axId val="195499040"/>
      </c:barChart>
      <c:catAx>
        <c:axId val="329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499040"/>
        <c:crosses val="autoZero"/>
        <c:auto val="1"/>
        <c:lblAlgn val="ctr"/>
        <c:lblOffset val="100"/>
        <c:noMultiLvlLbl val="0"/>
      </c:catAx>
      <c:valAx>
        <c:axId val="1954990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294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/>
              <a:t>نسبة الوعي عن خدمة الاستشارات القانونية حول القانون واللائحة المقدمة من الهيئة الاتحادية للموارد البشرية الحكومية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 dirty="0"/>
              <a:t>نسبة الرضا عن نظام اجراءات الموارد البشرية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'نظام الموارد البشرية'!$F$14</c:f>
              <c:strCache>
                <c:ptCount val="1"/>
                <c:pt idx="0">
                  <c:v>المستهدف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'نظام الموارد البشرية'!$G$13:$H$13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'نظام الموارد البشرية'!$G$14:$H$14</c:f>
              <c:numCache>
                <c:formatCode>General</c:formatCode>
                <c:ptCount val="2"/>
                <c:pt idx="0" formatCode="0%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'نظام الموارد البشرية'!$F$15</c:f>
              <c:strCache>
                <c:ptCount val="1"/>
                <c:pt idx="0">
                  <c:v>المحقق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'نظام الموارد البشرية'!$G$13:$H$13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'نظام الموارد البشرية'!$G$15:$H$15</c:f>
              <c:numCache>
                <c:formatCode>0%</c:formatCode>
                <c:ptCount val="2"/>
                <c:pt idx="0">
                  <c:v>0.63846153846153841</c:v>
                </c:pt>
                <c:pt idx="1">
                  <c:v>0.77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015392"/>
        <c:axId val="196015776"/>
      </c:barChart>
      <c:catAx>
        <c:axId val="19601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6015776"/>
        <c:crosses val="autoZero"/>
        <c:auto val="1"/>
        <c:lblAlgn val="ctr"/>
        <c:lblOffset val="100"/>
        <c:noMultiLvlLbl val="0"/>
      </c:catAx>
      <c:valAx>
        <c:axId val="1960157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6015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 dirty="0"/>
              <a:t>الرضا عن نظام اجراءات الموارد البشرية حسب المحاور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'نظام الموارد البشرية'!$D$66</c:f>
              <c:strCache>
                <c:ptCount val="1"/>
                <c:pt idx="0">
                  <c:v>نسبة الرضا 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'نظام الموارد البشرية'!$C$67:$C$69</c:f>
              <c:strCache>
                <c:ptCount val="3"/>
                <c:pt idx="0">
                  <c:v>يعتبر نظام إجراءات الموارد البشرية الالكتروني واضح وسهل الاستخدام</c:v>
                </c:pt>
                <c:pt idx="1">
                  <c:v>يعتبر دليل نظام إجراءات الموارد البشرية المتوفر على الموقع الالكتروني للهيئة - صفحة بياناتي الالكترونية- واضح وساهم برفع معرفتي في استخدام النظام</c:v>
                </c:pt>
                <c:pt idx="2">
                  <c:v>تعتبر عملية تحميل المستندات وتقديم الوثائق في النظام سهلة وتتم ضمن وقت مناسب</c:v>
                </c:pt>
              </c:strCache>
            </c:strRef>
          </c:cat>
          <c:val>
            <c:numRef>
              <c:f>'نظام الموارد البشرية'!$D$67:$D$69</c:f>
              <c:numCache>
                <c:formatCode>0%</c:formatCode>
                <c:ptCount val="3"/>
                <c:pt idx="0">
                  <c:v>0.59230769230769231</c:v>
                </c:pt>
                <c:pt idx="1">
                  <c:v>0.63076923076923075</c:v>
                </c:pt>
                <c:pt idx="2">
                  <c:v>0.61538461538461542</c:v>
                </c:pt>
              </c:numCache>
            </c:numRef>
          </c:val>
        </c:ser>
        <c:ser>
          <c:idx val="1"/>
          <c:order val="1"/>
          <c:tx>
            <c:strRef>
              <c:f>'نظام الموارد البشرية'!$E$66</c:f>
              <c:strCache>
                <c:ptCount val="1"/>
                <c:pt idx="0">
                  <c:v>نسبة الرضا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'نظام الموارد البشرية'!$C$67:$C$69</c:f>
              <c:strCache>
                <c:ptCount val="3"/>
                <c:pt idx="0">
                  <c:v>يعتبر نظام إجراءات الموارد البشرية الالكتروني واضح وسهل الاستخدام</c:v>
                </c:pt>
                <c:pt idx="1">
                  <c:v>يعتبر دليل نظام إجراءات الموارد البشرية المتوفر على الموقع الالكتروني للهيئة - صفحة بياناتي الالكترونية- واضح وساهم برفع معرفتي في استخدام النظام</c:v>
                </c:pt>
                <c:pt idx="2">
                  <c:v>تعتبر عملية تحميل المستندات وتقديم الوثائق في النظام سهلة وتتم ضمن وقت مناسب</c:v>
                </c:pt>
              </c:strCache>
            </c:strRef>
          </c:cat>
          <c:val>
            <c:numRef>
              <c:f>'نظام الموارد البشرية'!$E$67:$E$69</c:f>
              <c:numCache>
                <c:formatCode>0%</c:formatCode>
                <c:ptCount val="3"/>
                <c:pt idx="0">
                  <c:v>0.78</c:v>
                </c:pt>
                <c:pt idx="1">
                  <c:v>0.74</c:v>
                </c:pt>
                <c:pt idx="2">
                  <c:v>0.76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4113248"/>
        <c:axId val="194893944"/>
      </c:barChart>
      <c:catAx>
        <c:axId val="194113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4893944"/>
        <c:crosses val="autoZero"/>
        <c:auto val="1"/>
        <c:lblAlgn val="ctr"/>
        <c:lblOffset val="100"/>
        <c:noMultiLvlLbl val="0"/>
      </c:catAx>
      <c:valAx>
        <c:axId val="1948939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4113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نسبة الرضا عن التدريب على انظمة بياناتي 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'نظام التدريب'!$C$29</c:f>
              <c:strCache>
                <c:ptCount val="1"/>
                <c:pt idx="0">
                  <c:v>نسبة الرضا 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'نظام التدريب'!$B$30:$B$32</c:f>
              <c:strCache>
                <c:ptCount val="3"/>
                <c:pt idx="0">
                  <c:v>قامت الهيئة الاتحادية للموارد البشرية بتنفيذ التدريب المناسب لموظفي ادارات الموارد البشرية لاستخدام نظام اجراءات الموارد البشرية الالكتروني </c:v>
                </c:pt>
                <c:pt idx="1">
                  <c:v>تم تدريب المعنيين في جهتنا على استخدام نظام الدعم الفني (Remedy System) من قبل الهيئة </c:v>
                </c:pt>
                <c:pt idx="2">
                  <c:v>تم تنفيذ التدريب المناسب حول استخدام نظام التقارير الاحصائية من قبل الهيئة الاتحادية للموارد البشرية الحكومية</c:v>
                </c:pt>
              </c:strCache>
            </c:strRef>
          </c:cat>
          <c:val>
            <c:numRef>
              <c:f>'نظام التدريب'!$C$30:$C$32</c:f>
              <c:numCache>
                <c:formatCode>0%</c:formatCode>
                <c:ptCount val="3"/>
                <c:pt idx="0">
                  <c:v>0.60769230769230764</c:v>
                </c:pt>
                <c:pt idx="1">
                  <c:v>0.65384615384615385</c:v>
                </c:pt>
                <c:pt idx="2">
                  <c:v>0.59230769230769231</c:v>
                </c:pt>
              </c:numCache>
            </c:numRef>
          </c:val>
        </c:ser>
        <c:ser>
          <c:idx val="1"/>
          <c:order val="1"/>
          <c:tx>
            <c:strRef>
              <c:f>'نظام التدريب'!$D$29</c:f>
              <c:strCache>
                <c:ptCount val="1"/>
                <c:pt idx="0">
                  <c:v>نسبة الرضا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'نظام التدريب'!$B$30:$B$32</c:f>
              <c:strCache>
                <c:ptCount val="3"/>
                <c:pt idx="0">
                  <c:v>قامت الهيئة الاتحادية للموارد البشرية بتنفيذ التدريب المناسب لموظفي ادارات الموارد البشرية لاستخدام نظام اجراءات الموارد البشرية الالكتروني </c:v>
                </c:pt>
                <c:pt idx="1">
                  <c:v>تم تدريب المعنيين في جهتنا على استخدام نظام الدعم الفني (Remedy System) من قبل الهيئة </c:v>
                </c:pt>
                <c:pt idx="2">
                  <c:v>تم تنفيذ التدريب المناسب حول استخدام نظام التقارير الاحصائية من قبل الهيئة الاتحادية للموارد البشرية الحكومية</c:v>
                </c:pt>
              </c:strCache>
            </c:strRef>
          </c:cat>
          <c:val>
            <c:numRef>
              <c:f>'نظام التدريب'!$D$30:$D$32</c:f>
              <c:numCache>
                <c:formatCode>0%</c:formatCode>
                <c:ptCount val="3"/>
                <c:pt idx="0">
                  <c:v>0.74</c:v>
                </c:pt>
                <c:pt idx="1">
                  <c:v>0.72</c:v>
                </c:pt>
                <c:pt idx="2">
                  <c:v>0.71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025088"/>
        <c:axId val="129025480"/>
      </c:barChart>
      <c:catAx>
        <c:axId val="129025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9025480"/>
        <c:crosses val="autoZero"/>
        <c:auto val="1"/>
        <c:lblAlgn val="ctr"/>
        <c:lblOffset val="100"/>
        <c:noMultiLvlLbl val="0"/>
      </c:catAx>
      <c:valAx>
        <c:axId val="12902548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290250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>
                <a:cs typeface="+mn-cs"/>
              </a:defRPr>
            </a:pPr>
            <a:r>
              <a:rPr lang="ar-AE" sz="2000">
                <a:cs typeface="+mn-cs"/>
              </a:rPr>
              <a:t>الرضا العام عن نظام الدعم الفني </a:t>
            </a:r>
            <a:r>
              <a:rPr lang="en-US" sz="2000">
                <a:cs typeface="+mn-cs"/>
              </a:rPr>
              <a:t>BMC REMEDY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'bmc remedy'!$G$5</c:f>
              <c:strCache>
                <c:ptCount val="1"/>
                <c:pt idx="0">
                  <c:v>المستهدف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'bmc remedy'!$H$4:$I$4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'bmc remedy'!$H$5:$I$5</c:f>
              <c:numCache>
                <c:formatCode>General</c:formatCode>
                <c:ptCount val="2"/>
                <c:pt idx="0" formatCode="0%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'bmc remedy'!$G$6</c:f>
              <c:strCache>
                <c:ptCount val="1"/>
                <c:pt idx="0">
                  <c:v>المحقق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'bmc remedy'!$H$4:$I$4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'bmc remedy'!$H$6:$I$6</c:f>
              <c:numCache>
                <c:formatCode>0%</c:formatCode>
                <c:ptCount val="2"/>
                <c:pt idx="0">
                  <c:v>0.63846153846153841</c:v>
                </c:pt>
                <c:pt idx="1">
                  <c:v>0.68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026656"/>
        <c:axId val="129027048"/>
      </c:barChart>
      <c:catAx>
        <c:axId val="12902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9027048"/>
        <c:crosses val="autoZero"/>
        <c:auto val="1"/>
        <c:lblAlgn val="ctr"/>
        <c:lblOffset val="100"/>
        <c:noMultiLvlLbl val="0"/>
      </c:catAx>
      <c:valAx>
        <c:axId val="1290270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29026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الرضا عن نظام الدعم الفني حسب المحاور 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'bmc remedy'!$C$32</c:f>
              <c:strCache>
                <c:ptCount val="1"/>
                <c:pt idx="0">
                  <c:v>نسبة الرضا 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'bmc remedy'!$B$33:$B$35</c:f>
              <c:strCache>
                <c:ptCount val="3"/>
                <c:pt idx="0">
                  <c:v>يعتبر نظام الدعم الفني (Remedy System) واضح وسهل الاستخدام</c:v>
                </c:pt>
                <c:pt idx="1">
                  <c:v>يتم إنجازا طلبات الدعم الفني المقدمة عبر نظام الدعم (Remedy System) ضمن الوقت المناسب</c:v>
                </c:pt>
                <c:pt idx="2">
                  <c:v>يتم الرد على طلبات الدعم الفني المقدمة عبر نظام الدعم (Remedy System) بالأسلوب الواضح والمناسب</c:v>
                </c:pt>
              </c:strCache>
            </c:strRef>
          </c:cat>
          <c:val>
            <c:numRef>
              <c:f>'bmc remedy'!$C$33:$C$35</c:f>
              <c:numCache>
                <c:formatCode>0%</c:formatCode>
                <c:ptCount val="3"/>
                <c:pt idx="0">
                  <c:v>0.7</c:v>
                </c:pt>
                <c:pt idx="1">
                  <c:v>0.55384615384615388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'bmc remedy'!$D$32</c:f>
              <c:strCache>
                <c:ptCount val="1"/>
                <c:pt idx="0">
                  <c:v>نسبة الرضا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'bmc remedy'!$B$33:$B$35</c:f>
              <c:strCache>
                <c:ptCount val="3"/>
                <c:pt idx="0">
                  <c:v>يعتبر نظام الدعم الفني (Remedy System) واضح وسهل الاستخدام</c:v>
                </c:pt>
                <c:pt idx="1">
                  <c:v>يتم إنجازا طلبات الدعم الفني المقدمة عبر نظام الدعم (Remedy System) ضمن الوقت المناسب</c:v>
                </c:pt>
                <c:pt idx="2">
                  <c:v>يتم الرد على طلبات الدعم الفني المقدمة عبر نظام الدعم (Remedy System) بالأسلوب الواضح والمناسب</c:v>
                </c:pt>
              </c:strCache>
            </c:strRef>
          </c:cat>
          <c:val>
            <c:numRef>
              <c:f>'bmc remedy'!$D$33:$D$35</c:f>
              <c:numCache>
                <c:formatCode>0%</c:formatCode>
                <c:ptCount val="3"/>
                <c:pt idx="0">
                  <c:v>0.69</c:v>
                </c:pt>
                <c:pt idx="1">
                  <c:v>0.72</c:v>
                </c:pt>
                <c:pt idx="2">
                  <c:v>0.71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027832"/>
        <c:axId val="129028224"/>
      </c:barChart>
      <c:catAx>
        <c:axId val="129027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9028224"/>
        <c:crosses val="autoZero"/>
        <c:auto val="1"/>
        <c:lblAlgn val="ctr"/>
        <c:lblOffset val="100"/>
        <c:noMultiLvlLbl val="0"/>
      </c:catAx>
      <c:valAx>
        <c:axId val="1290282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29027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 dirty="0"/>
              <a:t>الرضا العام عن نظام التقارير الاحصائية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'نظام التقارير الاحصائية'!$F$5</c:f>
              <c:strCache>
                <c:ptCount val="1"/>
                <c:pt idx="0">
                  <c:v>المحقق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'نظام التقارير الاحصائية'!$G$4:$H$4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'نظام التقارير الاحصائية'!$G$5:$H$5</c:f>
              <c:numCache>
                <c:formatCode>0%</c:formatCode>
                <c:ptCount val="2"/>
                <c:pt idx="0">
                  <c:v>0.56153846153846154</c:v>
                </c:pt>
                <c:pt idx="1">
                  <c:v>0.79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560200"/>
        <c:axId val="196560592"/>
      </c:barChart>
      <c:catAx>
        <c:axId val="19656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6560592"/>
        <c:crosses val="autoZero"/>
        <c:auto val="1"/>
        <c:lblAlgn val="ctr"/>
        <c:lblOffset val="100"/>
        <c:noMultiLvlLbl val="0"/>
      </c:catAx>
      <c:valAx>
        <c:axId val="1965605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6560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الرضا عن نظام التقارير الاحصائية على المحاور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'نظام التقارير الاحصائية'!$C$43</c:f>
              <c:strCache>
                <c:ptCount val="1"/>
                <c:pt idx="0">
                  <c:v>نسبة الرضا 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'نظام التقارير الاحصائية'!$B$44:$B$47</c:f>
              <c:strCache>
                <c:ptCount val="4"/>
                <c:pt idx="0">
                  <c:v>يعتبر نظام التقارير الإحصائية واضح وسهل الاستخدام</c:v>
                </c:pt>
                <c:pt idx="1">
                  <c:v>يوفر النظام التقارير الإحصائية الرئيسية التي تحتاجها الجهة</c:v>
                </c:pt>
                <c:pt idx="2">
                  <c:v>ساهم النظام في توفير معلومات وإحصائيات واضحة حول معاملات واجراءات والارقام المتعلقة بالموارد البشرية في الجهة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'نظام التقارير الاحصائية'!$C$44:$C$47</c:f>
              <c:numCache>
                <c:formatCode>0%</c:formatCode>
                <c:ptCount val="4"/>
                <c:pt idx="0">
                  <c:v>0.56153846153846154</c:v>
                </c:pt>
                <c:pt idx="1">
                  <c:v>0.56923076923076921</c:v>
                </c:pt>
                <c:pt idx="2">
                  <c:v>0.56923076923076921</c:v>
                </c:pt>
                <c:pt idx="3">
                  <c:v>0.59230769230769231</c:v>
                </c:pt>
              </c:numCache>
            </c:numRef>
          </c:val>
        </c:ser>
        <c:ser>
          <c:idx val="1"/>
          <c:order val="1"/>
          <c:tx>
            <c:strRef>
              <c:f>'نظام التقارير الاحصائية'!$D$43</c:f>
              <c:strCache>
                <c:ptCount val="1"/>
                <c:pt idx="0">
                  <c:v>نسبة الرضا2015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'نظام التقارير الاحصائية'!$B$44:$B$47</c:f>
              <c:strCache>
                <c:ptCount val="4"/>
                <c:pt idx="0">
                  <c:v>يعتبر نظام التقارير الإحصائية واضح وسهل الاستخدام</c:v>
                </c:pt>
                <c:pt idx="1">
                  <c:v>يوفر النظام التقارير الإحصائية الرئيسية التي تحتاجها الجهة</c:v>
                </c:pt>
                <c:pt idx="2">
                  <c:v>ساهم النظام في توفير معلومات وإحصائيات واضحة حول معاملات واجراءات والارقام المتعلقة بالموارد البشرية في الجهة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'نظام التقارير الاحصائية'!$D$44:$D$47</c:f>
              <c:numCache>
                <c:formatCode>0%</c:formatCode>
                <c:ptCount val="4"/>
                <c:pt idx="0">
                  <c:v>0.73</c:v>
                </c:pt>
                <c:pt idx="1">
                  <c:v>0.81</c:v>
                </c:pt>
                <c:pt idx="2">
                  <c:v>0.75</c:v>
                </c:pt>
                <c:pt idx="3">
                  <c:v>0.71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561376"/>
        <c:axId val="196561768"/>
      </c:barChart>
      <c:catAx>
        <c:axId val="196561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6561768"/>
        <c:crosses val="autoZero"/>
        <c:auto val="1"/>
        <c:lblAlgn val="ctr"/>
        <c:lblOffset val="100"/>
        <c:noMultiLvlLbl val="0"/>
      </c:catAx>
      <c:valAx>
        <c:axId val="1965617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65613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578084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29/Jan/2017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0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49" y="76200"/>
            <a:ext cx="65925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3667"/>
            <a:ext cx="39624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685800" y="1853201"/>
            <a:ext cx="7772400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rtl="1"/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</a:t>
            </a:r>
            <a:r>
              <a:rPr lang="ar-AE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انظمة بياناتي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 2016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2057400" y="3758201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00" dirty="0" smtClean="0">
                <a:solidFill>
                  <a:schemeClr val="tx1"/>
                </a:solidFill>
              </a:rPr>
              <a:t>يناير 2016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3543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 smtClean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09801" y="1219200"/>
            <a:ext cx="492443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اهم ملاحظات الواردة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2362200"/>
            <a:ext cx="719328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b="1" dirty="0" smtClean="0"/>
              <a:t>كثرة شاشات الادخال لنظام اجراءات الموارد البشري </a:t>
            </a:r>
          </a:p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b="1" dirty="0" smtClean="0"/>
              <a:t>تأخير في حل مشاكل الدعم الفني للأنظمة مما يؤدي </a:t>
            </a:r>
          </a:p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b="1" dirty="0" smtClean="0"/>
              <a:t>التدريب من خلال مختصين و ليس شركات خارجية</a:t>
            </a:r>
          </a:p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b="1" dirty="0"/>
              <a:t>الاجتماعات الدورية بين فريق الدعم الفني في الهيئة الاتحادية للموارد </a:t>
            </a:r>
            <a:r>
              <a:rPr lang="ar-AE" sz="2400" b="1" dirty="0" smtClean="0"/>
              <a:t>البشرية </a:t>
            </a:r>
            <a:r>
              <a:rPr lang="ar-AE" sz="2400" b="1" dirty="0"/>
              <a:t>والمستخدمين ليتم حل المشاكل الحالية </a:t>
            </a:r>
            <a:r>
              <a:rPr lang="ar-AE" sz="2400" b="1" dirty="0" smtClean="0"/>
              <a:t>والمستقبلية</a:t>
            </a:r>
          </a:p>
          <a:p>
            <a:pPr marL="342900" indent="-342900" algn="just" rtl="1">
              <a:lnSpc>
                <a:spcPct val="150000"/>
              </a:lnSpc>
              <a:buAutoNum type="arabicPeriod"/>
            </a:pP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0240" y="137606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u="sng" dirty="0" smtClean="0"/>
              <a:t>بعض ملاحظات المستخدمين 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6504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09801" y="1295400"/>
            <a:ext cx="492443" cy="4876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bg1"/>
                </a:solidFill>
              </a:rPr>
              <a:t>الرضــا </a:t>
            </a:r>
            <a:r>
              <a:rPr lang="ar-AE" sz="2000" b="1" dirty="0" smtClean="0">
                <a:solidFill>
                  <a:schemeClr val="bg1"/>
                </a:solidFill>
              </a:rPr>
              <a:t>العـام عن نظام بياناتي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692665"/>
              </p:ext>
            </p:extLst>
          </p:nvPr>
        </p:nvGraphicFramePr>
        <p:xfrm>
          <a:off x="685800" y="1524000"/>
          <a:ext cx="7239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274770"/>
              </p:ext>
            </p:extLst>
          </p:nvPr>
        </p:nvGraphicFramePr>
        <p:xfrm>
          <a:off x="685800" y="1371600"/>
          <a:ext cx="7391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entagon 2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200000">
            <a:off x="6210300" y="3358632"/>
            <a:ext cx="4952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b="1" dirty="0">
                <a:solidFill>
                  <a:schemeClr val="bg1"/>
                </a:solidFill>
              </a:rPr>
              <a:t>الرضا عن نظام اجراءات الموارد البشرية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248840"/>
              </p:ext>
            </p:extLst>
          </p:nvPr>
        </p:nvGraphicFramePr>
        <p:xfrm>
          <a:off x="1219200" y="1600200"/>
          <a:ext cx="6629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5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09801" y="1219200"/>
            <a:ext cx="492443" cy="472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>
                <a:solidFill>
                  <a:schemeClr val="bg1"/>
                </a:solidFill>
              </a:rPr>
              <a:t>الرضا عن نظام اجراءات الموارد البشرية حسب المحاور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47329"/>
              </p:ext>
            </p:extLst>
          </p:nvPr>
        </p:nvGraphicFramePr>
        <p:xfrm>
          <a:off x="381000" y="13716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09801" y="1066800"/>
            <a:ext cx="492443" cy="5029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نسبة</a:t>
            </a:r>
            <a:r>
              <a:rPr lang="ar-AE" sz="2000" b="1" dirty="0">
                <a:solidFill>
                  <a:schemeClr val="bg1"/>
                </a:solidFill>
              </a:rPr>
              <a:t> </a:t>
            </a:r>
            <a:r>
              <a:rPr lang="ar-AE" sz="2000" b="1" dirty="0" smtClean="0">
                <a:solidFill>
                  <a:schemeClr val="bg1"/>
                </a:solidFill>
              </a:rPr>
              <a:t>الرضا عن التدريب على انظمة بياناتي 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171437"/>
              </p:ext>
            </p:extLst>
          </p:nvPr>
        </p:nvGraphicFramePr>
        <p:xfrm>
          <a:off x="304800" y="1219200"/>
          <a:ext cx="7848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40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09801" y="1219200"/>
            <a:ext cx="492443" cy="5029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BMC REMEDY</a:t>
            </a:r>
            <a:r>
              <a:rPr lang="ar-AE" sz="2000" b="1" dirty="0">
                <a:solidFill>
                  <a:schemeClr val="bg1"/>
                </a:solidFill>
              </a:rPr>
              <a:t> الرضــا العــام </a:t>
            </a:r>
            <a:r>
              <a:rPr lang="ar-AE" sz="2000" b="1" dirty="0" smtClean="0">
                <a:solidFill>
                  <a:schemeClr val="bg1"/>
                </a:solidFill>
              </a:rPr>
              <a:t>عن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850614"/>
              </p:ext>
            </p:extLst>
          </p:nvPr>
        </p:nvGraphicFramePr>
        <p:xfrm>
          <a:off x="533400" y="1371600"/>
          <a:ext cx="7696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0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245797"/>
              </p:ext>
            </p:extLst>
          </p:nvPr>
        </p:nvGraphicFramePr>
        <p:xfrm>
          <a:off x="228600" y="1219200"/>
          <a:ext cx="8077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entagon 8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09801" y="1219200"/>
            <a:ext cx="492443" cy="5029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BMC REMEDY</a:t>
            </a:r>
            <a:r>
              <a:rPr lang="ar-AE" sz="2000" b="1" dirty="0">
                <a:solidFill>
                  <a:schemeClr val="bg1"/>
                </a:solidFill>
              </a:rPr>
              <a:t> الرضــا العــام </a:t>
            </a:r>
            <a:r>
              <a:rPr lang="ar-AE" sz="2000" b="1" dirty="0" smtClean="0">
                <a:solidFill>
                  <a:schemeClr val="bg1"/>
                </a:solidFill>
              </a:rPr>
              <a:t>عن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7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09801" y="1066800"/>
            <a:ext cx="461665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b="1" dirty="0">
                <a:solidFill>
                  <a:schemeClr val="bg1"/>
                </a:solidFill>
              </a:rPr>
              <a:t>الرضا العام عن نظام التقارير الاحصائية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278271"/>
              </p:ext>
            </p:extLst>
          </p:nvPr>
        </p:nvGraphicFramePr>
        <p:xfrm>
          <a:off x="762000" y="1447800"/>
          <a:ext cx="7086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4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09801" y="1066800"/>
            <a:ext cx="461665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b="1" dirty="0">
                <a:solidFill>
                  <a:schemeClr val="bg1"/>
                </a:solidFill>
              </a:rPr>
              <a:t>الرضا العام عن نظام التقارير الاحصائية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624661"/>
              </p:ext>
            </p:extLst>
          </p:nvPr>
        </p:nvGraphicFramePr>
        <p:xfrm>
          <a:off x="228600" y="12954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30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7198</TotalTime>
  <Words>179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Garamond</vt:lpstr>
      <vt:lpstr>Sakkal Majalla</vt:lpstr>
      <vt:lpstr>Times New Roman</vt:lpstr>
      <vt:lpstr>نسق Office</vt:lpstr>
      <vt:lpstr>تقرير انظمة بياناتي لعام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165</cp:revision>
  <dcterms:created xsi:type="dcterms:W3CDTF">2015-10-26T06:27:33Z</dcterms:created>
  <dcterms:modified xsi:type="dcterms:W3CDTF">2017-10-02T09:56:16Z</dcterms:modified>
</cp:coreProperties>
</file>