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83" r:id="rId3"/>
    <p:sldId id="286" r:id="rId4"/>
    <p:sldId id="284" r:id="rId5"/>
    <p:sldId id="287" r:id="rId6"/>
    <p:sldId id="261" r:id="rId7"/>
    <p:sldId id="259" r:id="rId8"/>
    <p:sldId id="263" r:id="rId9"/>
    <p:sldId id="297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A43E"/>
    <a:srgbClr val="B68A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82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q4\&#1606;&#1592;&#1605;%20&#1576;&#1610;&#1575;&#1606;&#1575;&#1578;&#1610;\&#1606;&#1592;&#1605;%20&#1576;&#1610;&#1575;&#1606;&#1575;&#1578;&#1610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q4\&#1575;&#1604;&#1575;&#1587;&#1578;&#1602;&#1587;&#1575;&#1585;&#1575;&#1578;%20&#1575;&#1604;&#1602;&#1575;&#1606;&#1608;&#1606;&#1610;&#1577;\&#1575;&#1587;&#1578;&#1576;&#1610;&#1575;&#1606;%20&#1575;&#1604;&#1585;&#1590;&#1575;%20&#1593;&#1606;%20&#1582;&#1583;&#1605;&#1577;%20&#1575;&#1604;&#1575;&#1587;&#1578;&#1601;&#1587;&#1575;&#1585;&#1575;&#1578;%20&#1575;&#1604;&#1602;&#1575;&#1606;&#1608;&#1606;&#1610;&#1577;%20(&#1575;&#1604;&#1585;&#1583;&#1608;&#1583;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q4\&#1606;&#1592;&#1605;%20&#1576;&#1610;&#1575;&#1606;&#1575;&#1578;&#1610;\&#1606;&#1592;&#1605;%20&#1576;&#1610;&#1575;&#1606;&#1575;&#1578;&#1610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q4\&#1606;&#1592;&#1605;%20&#1576;&#1610;&#1575;&#1606;&#1575;&#1578;&#1610;\&#1606;&#1592;&#1605;%20&#1576;&#1610;&#1575;&#1606;&#1575;&#1578;&#1610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q4\&#1606;&#1592;&#1605;%20&#1576;&#1610;&#1575;&#1606;&#1575;&#1578;&#1610;\&#1606;&#1592;&#1605;%20&#1576;&#1610;&#1575;&#1606;&#1575;&#1578;&#1610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q4\&#1606;&#1592;&#1605;%20&#1576;&#1610;&#1575;&#1606;&#1575;&#1578;&#1610;\&#1606;&#1592;&#1605;%20&#1576;&#1610;&#1575;&#1606;&#1575;&#1578;&#1610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q4\&#1606;&#1592;&#1605;%20&#1576;&#1610;&#1575;&#1606;&#1575;&#1578;&#1610;\&#1606;&#1592;&#1605;%20&#1576;&#1610;&#1575;&#1606;&#1575;&#1578;&#1610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q4\&#1606;&#1592;&#1605;%20&#1576;&#1610;&#1575;&#1606;&#1575;&#1578;&#1610;\&#1606;&#1592;&#1605;%20&#1576;&#1610;&#1575;&#1606;&#1575;&#1578;&#1610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q4\&#1606;&#1592;&#1605;%20&#1576;&#1610;&#1575;&#1606;&#1575;&#1578;&#1610;\&#1606;&#1592;&#1605;%20&#1576;&#1610;&#1575;&#1606;&#1575;&#1578;&#161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ar-AE" sz="2000"/>
              <a:t>الرضا العام عن نظام بياناتي </a:t>
            </a:r>
            <a:endParaRPr lang="en-US" sz="200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Sheet1!$G$10</c:f>
              <c:strCache>
                <c:ptCount val="1"/>
                <c:pt idx="0">
                  <c:v>محقق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Sheet1!$H$9:$I$9</c:f>
              <c:numCache>
                <c:formatCode>General</c:formatCode>
                <c:ptCount val="2"/>
                <c:pt idx="0">
                  <c:v>2016</c:v>
                </c:pt>
                <c:pt idx="1">
                  <c:v>2015</c:v>
                </c:pt>
              </c:numCache>
            </c:numRef>
          </c:cat>
          <c:val>
            <c:numRef>
              <c:f>Sheet1!$H$10:$I$10</c:f>
              <c:numCache>
                <c:formatCode>0%</c:formatCode>
                <c:ptCount val="2"/>
                <c:pt idx="0">
                  <c:v>0.79710467706013366</c:v>
                </c:pt>
                <c:pt idx="1">
                  <c:v>0.78</c:v>
                </c:pt>
              </c:numCache>
            </c:numRef>
          </c:val>
        </c:ser>
        <c:ser>
          <c:idx val="1"/>
          <c:order val="1"/>
          <c:tx>
            <c:strRef>
              <c:f>Sheet1!$G$11</c:f>
              <c:strCache>
                <c:ptCount val="1"/>
                <c:pt idx="0">
                  <c:v>المستهدف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Sheet1!$H$9:$I$9</c:f>
              <c:numCache>
                <c:formatCode>General</c:formatCode>
                <c:ptCount val="2"/>
                <c:pt idx="0">
                  <c:v>2016</c:v>
                </c:pt>
                <c:pt idx="1">
                  <c:v>2015</c:v>
                </c:pt>
              </c:numCache>
            </c:numRef>
          </c:cat>
          <c:val>
            <c:numRef>
              <c:f>Sheet1!$H$11:$I$11</c:f>
              <c:numCache>
                <c:formatCode>General</c:formatCode>
                <c:ptCount val="2"/>
                <c:pt idx="0" formatCode="0%">
                  <c:v>0.77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294656"/>
        <c:axId val="195499040"/>
      </c:barChart>
      <c:catAx>
        <c:axId val="3294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95499040"/>
        <c:crosses val="autoZero"/>
        <c:auto val="1"/>
        <c:lblAlgn val="ctr"/>
        <c:lblOffset val="100"/>
        <c:noMultiLvlLbl val="0"/>
      </c:catAx>
      <c:valAx>
        <c:axId val="195499040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32946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 dirty="0"/>
              <a:t>نسبة الوعي عن خدمة الاستشارات القانونية حول القانون واللائحة المقدمة من الهيئة الاتحادية للموارد البشرية الحكومية</a:t>
            </a:r>
            <a:endParaRPr lang="en-US" dirty="0"/>
          </a:p>
        </c:rich>
      </c:tx>
      <c:layout/>
      <c:overlay val="0"/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ar-AE" sz="2000" dirty="0"/>
              <a:t>نسبة الرضا عن نظام اجراءات الموارد البشرية</a:t>
            </a:r>
            <a:endParaRPr lang="en-US" sz="20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'نظام الموارد البشرية'!$F$14</c:f>
              <c:strCache>
                <c:ptCount val="1"/>
                <c:pt idx="0">
                  <c:v>المستهدف 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'نظام الموارد البشرية'!$G$13:$H$13</c:f>
              <c:numCache>
                <c:formatCode>General</c:formatCode>
                <c:ptCount val="2"/>
                <c:pt idx="0">
                  <c:v>2016</c:v>
                </c:pt>
                <c:pt idx="1">
                  <c:v>2015</c:v>
                </c:pt>
              </c:numCache>
            </c:numRef>
          </c:cat>
          <c:val>
            <c:numRef>
              <c:f>'نظام الموارد البشرية'!$G$14:$H$14</c:f>
              <c:numCache>
                <c:formatCode>General</c:formatCode>
                <c:ptCount val="2"/>
                <c:pt idx="0" formatCode="0%">
                  <c:v>0.75</c:v>
                </c:pt>
              </c:numCache>
            </c:numRef>
          </c:val>
        </c:ser>
        <c:ser>
          <c:idx val="1"/>
          <c:order val="1"/>
          <c:tx>
            <c:strRef>
              <c:f>'نظام الموارد البشرية'!$F$15</c:f>
              <c:strCache>
                <c:ptCount val="1"/>
                <c:pt idx="0">
                  <c:v>المحقق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'نظام الموارد البشرية'!$G$13:$H$13</c:f>
              <c:numCache>
                <c:formatCode>General</c:formatCode>
                <c:ptCount val="2"/>
                <c:pt idx="0">
                  <c:v>2016</c:v>
                </c:pt>
                <c:pt idx="1">
                  <c:v>2015</c:v>
                </c:pt>
              </c:numCache>
            </c:numRef>
          </c:cat>
          <c:val>
            <c:numRef>
              <c:f>'نظام الموارد البشرية'!$G$15:$H$15</c:f>
              <c:numCache>
                <c:formatCode>0%</c:formatCode>
                <c:ptCount val="2"/>
                <c:pt idx="0">
                  <c:v>0.63846153846153841</c:v>
                </c:pt>
                <c:pt idx="1">
                  <c:v>0.77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96015392"/>
        <c:axId val="196015776"/>
      </c:barChart>
      <c:catAx>
        <c:axId val="196015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96015776"/>
        <c:crosses val="autoZero"/>
        <c:auto val="1"/>
        <c:lblAlgn val="ctr"/>
        <c:lblOffset val="100"/>
        <c:noMultiLvlLbl val="0"/>
      </c:catAx>
      <c:valAx>
        <c:axId val="196015776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1960153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ln>
      <a:solidFill>
        <a:schemeClr val="bg1">
          <a:lumMod val="85000"/>
        </a:schemeClr>
      </a:solidFill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ar-AE" sz="2000" dirty="0"/>
              <a:t>الرضا عن نظام اجراءات الموارد البشرية حسب المحاور</a:t>
            </a:r>
            <a:endParaRPr lang="en-US" sz="20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'نظام الموارد البشرية'!$D$66</c:f>
              <c:strCache>
                <c:ptCount val="1"/>
                <c:pt idx="0">
                  <c:v>نسبة الرضا 2016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'نظام الموارد البشرية'!$C$67:$C$69</c:f>
              <c:strCache>
                <c:ptCount val="3"/>
                <c:pt idx="0">
                  <c:v>يعتبر نظام إجراءات الموارد البشرية الالكتروني واضح وسهل الاستخدام</c:v>
                </c:pt>
                <c:pt idx="1">
                  <c:v>يعتبر دليل نظام إجراءات الموارد البشرية المتوفر على الموقع الالكتروني للهيئة - صفحة بياناتي الالكترونية- واضح وساهم برفع معرفتي في استخدام النظام</c:v>
                </c:pt>
                <c:pt idx="2">
                  <c:v>تعتبر عملية تحميل المستندات وتقديم الوثائق في النظام سهلة وتتم ضمن وقت مناسب</c:v>
                </c:pt>
              </c:strCache>
            </c:strRef>
          </c:cat>
          <c:val>
            <c:numRef>
              <c:f>'نظام الموارد البشرية'!$D$67:$D$69</c:f>
              <c:numCache>
                <c:formatCode>0%</c:formatCode>
                <c:ptCount val="3"/>
                <c:pt idx="0">
                  <c:v>0.59230769230769231</c:v>
                </c:pt>
                <c:pt idx="1">
                  <c:v>0.63076923076923075</c:v>
                </c:pt>
                <c:pt idx="2">
                  <c:v>0.61538461538461542</c:v>
                </c:pt>
              </c:numCache>
            </c:numRef>
          </c:val>
        </c:ser>
        <c:ser>
          <c:idx val="1"/>
          <c:order val="1"/>
          <c:tx>
            <c:strRef>
              <c:f>'نظام الموارد البشرية'!$E$66</c:f>
              <c:strCache>
                <c:ptCount val="1"/>
                <c:pt idx="0">
                  <c:v>نسبة الرضا 2015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'نظام الموارد البشرية'!$C$67:$C$69</c:f>
              <c:strCache>
                <c:ptCount val="3"/>
                <c:pt idx="0">
                  <c:v>يعتبر نظام إجراءات الموارد البشرية الالكتروني واضح وسهل الاستخدام</c:v>
                </c:pt>
                <c:pt idx="1">
                  <c:v>يعتبر دليل نظام إجراءات الموارد البشرية المتوفر على الموقع الالكتروني للهيئة - صفحة بياناتي الالكترونية- واضح وساهم برفع معرفتي في استخدام النظام</c:v>
                </c:pt>
                <c:pt idx="2">
                  <c:v>تعتبر عملية تحميل المستندات وتقديم الوثائق في النظام سهلة وتتم ضمن وقت مناسب</c:v>
                </c:pt>
              </c:strCache>
            </c:strRef>
          </c:cat>
          <c:val>
            <c:numRef>
              <c:f>'نظام الموارد البشرية'!$E$67:$E$69</c:f>
              <c:numCache>
                <c:formatCode>0%</c:formatCode>
                <c:ptCount val="3"/>
                <c:pt idx="0">
                  <c:v>0.78</c:v>
                </c:pt>
                <c:pt idx="1">
                  <c:v>0.74</c:v>
                </c:pt>
                <c:pt idx="2">
                  <c:v>0.76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94113248"/>
        <c:axId val="194893944"/>
      </c:barChart>
      <c:catAx>
        <c:axId val="1941132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94893944"/>
        <c:crosses val="autoZero"/>
        <c:auto val="1"/>
        <c:lblAlgn val="ctr"/>
        <c:lblOffset val="100"/>
        <c:noMultiLvlLbl val="0"/>
      </c:catAx>
      <c:valAx>
        <c:axId val="194893944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19411324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b="1"/>
            </a:pPr>
            <a:endParaRPr lang="en-US"/>
          </a:p>
        </c:txPr>
      </c:dTable>
    </c:plotArea>
    <c:legend>
      <c:legendPos val="r"/>
      <c:layout/>
      <c:overlay val="0"/>
    </c:legend>
    <c:plotVisOnly val="1"/>
    <c:dispBlanksAs val="gap"/>
    <c:showDLblsOverMax val="0"/>
  </c:chart>
  <c:spPr>
    <a:ln>
      <a:solidFill>
        <a:schemeClr val="bg1">
          <a:lumMod val="85000"/>
        </a:schemeClr>
      </a:solidFill>
    </a:ln>
  </c:spPr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ar-AE" sz="2000"/>
              <a:t>نسبة الرضا عن التدريب على انظمة بياناتي </a:t>
            </a:r>
            <a:endParaRPr lang="en-US" sz="200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'نظام التدريب'!$C$29</c:f>
              <c:strCache>
                <c:ptCount val="1"/>
                <c:pt idx="0">
                  <c:v>نسبة الرضا 2016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'نظام التدريب'!$B$30:$B$32</c:f>
              <c:strCache>
                <c:ptCount val="3"/>
                <c:pt idx="0">
                  <c:v>قامت الهيئة الاتحادية للموارد البشرية بتنفيذ التدريب المناسب لموظفي ادارات الموارد البشرية لاستخدام نظام اجراءات الموارد البشرية الالكتروني </c:v>
                </c:pt>
                <c:pt idx="1">
                  <c:v>تم تدريب المعنيين في جهتنا على استخدام نظام الدعم الفني (Remedy System) من قبل الهيئة </c:v>
                </c:pt>
                <c:pt idx="2">
                  <c:v>تم تنفيذ التدريب المناسب حول استخدام نظام التقارير الاحصائية من قبل الهيئة الاتحادية للموارد البشرية الحكومية</c:v>
                </c:pt>
              </c:strCache>
            </c:strRef>
          </c:cat>
          <c:val>
            <c:numRef>
              <c:f>'نظام التدريب'!$C$30:$C$32</c:f>
              <c:numCache>
                <c:formatCode>0%</c:formatCode>
                <c:ptCount val="3"/>
                <c:pt idx="0">
                  <c:v>0.60769230769230764</c:v>
                </c:pt>
                <c:pt idx="1">
                  <c:v>0.65384615384615385</c:v>
                </c:pt>
                <c:pt idx="2">
                  <c:v>0.59230769230769231</c:v>
                </c:pt>
              </c:numCache>
            </c:numRef>
          </c:val>
        </c:ser>
        <c:ser>
          <c:idx val="1"/>
          <c:order val="1"/>
          <c:tx>
            <c:strRef>
              <c:f>'نظام التدريب'!$D$29</c:f>
              <c:strCache>
                <c:ptCount val="1"/>
                <c:pt idx="0">
                  <c:v>نسبة الرضا 2015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'نظام التدريب'!$B$30:$B$32</c:f>
              <c:strCache>
                <c:ptCount val="3"/>
                <c:pt idx="0">
                  <c:v>قامت الهيئة الاتحادية للموارد البشرية بتنفيذ التدريب المناسب لموظفي ادارات الموارد البشرية لاستخدام نظام اجراءات الموارد البشرية الالكتروني </c:v>
                </c:pt>
                <c:pt idx="1">
                  <c:v>تم تدريب المعنيين في جهتنا على استخدام نظام الدعم الفني (Remedy System) من قبل الهيئة </c:v>
                </c:pt>
                <c:pt idx="2">
                  <c:v>تم تنفيذ التدريب المناسب حول استخدام نظام التقارير الاحصائية من قبل الهيئة الاتحادية للموارد البشرية الحكومية</c:v>
                </c:pt>
              </c:strCache>
            </c:strRef>
          </c:cat>
          <c:val>
            <c:numRef>
              <c:f>'نظام التدريب'!$D$30:$D$32</c:f>
              <c:numCache>
                <c:formatCode>0%</c:formatCode>
                <c:ptCount val="3"/>
                <c:pt idx="0">
                  <c:v>0.74</c:v>
                </c:pt>
                <c:pt idx="1">
                  <c:v>0.72</c:v>
                </c:pt>
                <c:pt idx="2">
                  <c:v>0.71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9025088"/>
        <c:axId val="129025480"/>
      </c:barChart>
      <c:catAx>
        <c:axId val="1290250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29025480"/>
        <c:crosses val="autoZero"/>
        <c:auto val="1"/>
        <c:lblAlgn val="ctr"/>
        <c:lblOffset val="100"/>
        <c:noMultiLvlLbl val="0"/>
      </c:catAx>
      <c:valAx>
        <c:axId val="129025480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12902508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legend>
      <c:legendPos val="r"/>
      <c:layout/>
      <c:overlay val="0"/>
    </c:legend>
    <c:plotVisOnly val="1"/>
    <c:dispBlanksAs val="gap"/>
    <c:showDLblsOverMax val="0"/>
  </c:chart>
  <c:spPr>
    <a:ln>
      <a:solidFill>
        <a:schemeClr val="bg1">
          <a:lumMod val="85000"/>
        </a:schemeClr>
      </a:solidFill>
    </a:ln>
  </c:spPr>
  <c:txPr>
    <a:bodyPr/>
    <a:lstStyle/>
    <a:p>
      <a:pPr>
        <a:defRPr sz="1600" b="1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2000">
                <a:cs typeface="+mn-cs"/>
              </a:defRPr>
            </a:pPr>
            <a:r>
              <a:rPr lang="ar-AE" sz="2000">
                <a:cs typeface="+mn-cs"/>
              </a:rPr>
              <a:t>الرضا العام عن نظام الدعم الفني </a:t>
            </a:r>
            <a:r>
              <a:rPr lang="en-US" sz="2000">
                <a:cs typeface="+mn-cs"/>
              </a:rPr>
              <a:t>BMC REMEDY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'bmc remedy'!$G$5</c:f>
              <c:strCache>
                <c:ptCount val="1"/>
                <c:pt idx="0">
                  <c:v>المستهدف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'bmc remedy'!$H$4:$I$4</c:f>
              <c:numCache>
                <c:formatCode>General</c:formatCode>
                <c:ptCount val="2"/>
                <c:pt idx="0">
                  <c:v>2016</c:v>
                </c:pt>
                <c:pt idx="1">
                  <c:v>2015</c:v>
                </c:pt>
              </c:numCache>
            </c:numRef>
          </c:cat>
          <c:val>
            <c:numRef>
              <c:f>'bmc remedy'!$H$5:$I$5</c:f>
              <c:numCache>
                <c:formatCode>General</c:formatCode>
                <c:ptCount val="2"/>
                <c:pt idx="0" formatCode="0%">
                  <c:v>0.72</c:v>
                </c:pt>
              </c:numCache>
            </c:numRef>
          </c:val>
        </c:ser>
        <c:ser>
          <c:idx val="1"/>
          <c:order val="1"/>
          <c:tx>
            <c:strRef>
              <c:f>'bmc remedy'!$G$6</c:f>
              <c:strCache>
                <c:ptCount val="1"/>
                <c:pt idx="0">
                  <c:v>المحقق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'bmc remedy'!$H$4:$I$4</c:f>
              <c:numCache>
                <c:formatCode>General</c:formatCode>
                <c:ptCount val="2"/>
                <c:pt idx="0">
                  <c:v>2016</c:v>
                </c:pt>
                <c:pt idx="1">
                  <c:v>2015</c:v>
                </c:pt>
              </c:numCache>
            </c:numRef>
          </c:cat>
          <c:val>
            <c:numRef>
              <c:f>'bmc remedy'!$H$6:$I$6</c:f>
              <c:numCache>
                <c:formatCode>0%</c:formatCode>
                <c:ptCount val="2"/>
                <c:pt idx="0">
                  <c:v>0.63846153846153841</c:v>
                </c:pt>
                <c:pt idx="1">
                  <c:v>0.68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9026656"/>
        <c:axId val="129027048"/>
      </c:barChart>
      <c:catAx>
        <c:axId val="129026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29027048"/>
        <c:crosses val="autoZero"/>
        <c:auto val="1"/>
        <c:lblAlgn val="ctr"/>
        <c:lblOffset val="100"/>
        <c:noMultiLvlLbl val="0"/>
      </c:catAx>
      <c:valAx>
        <c:axId val="129027048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1290266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ln>
      <a:solidFill>
        <a:schemeClr val="bg1">
          <a:lumMod val="85000"/>
        </a:schemeClr>
      </a:solidFill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ar-AE" sz="2000"/>
              <a:t>الرضا عن نظام الدعم الفني حسب المحاور </a:t>
            </a:r>
            <a:endParaRPr lang="en-US" sz="200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'bmc remedy'!$C$32</c:f>
              <c:strCache>
                <c:ptCount val="1"/>
                <c:pt idx="0">
                  <c:v>نسبة الرضا 2016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'bmc remedy'!$B$33:$B$35</c:f>
              <c:strCache>
                <c:ptCount val="3"/>
                <c:pt idx="0">
                  <c:v>يعتبر نظام الدعم الفني (Remedy System) واضح وسهل الاستخدام</c:v>
                </c:pt>
                <c:pt idx="1">
                  <c:v>يتم إنجازا طلبات الدعم الفني المقدمة عبر نظام الدعم (Remedy System) ضمن الوقت المناسب</c:v>
                </c:pt>
                <c:pt idx="2">
                  <c:v>يتم الرد على طلبات الدعم الفني المقدمة عبر نظام الدعم (Remedy System) بالأسلوب الواضح والمناسب</c:v>
                </c:pt>
              </c:strCache>
            </c:strRef>
          </c:cat>
          <c:val>
            <c:numRef>
              <c:f>'bmc remedy'!$C$33:$C$35</c:f>
              <c:numCache>
                <c:formatCode>0%</c:formatCode>
                <c:ptCount val="3"/>
                <c:pt idx="0">
                  <c:v>0.7</c:v>
                </c:pt>
                <c:pt idx="1">
                  <c:v>0.55384615384615388</c:v>
                </c:pt>
                <c:pt idx="2">
                  <c:v>0.6</c:v>
                </c:pt>
              </c:numCache>
            </c:numRef>
          </c:val>
        </c:ser>
        <c:ser>
          <c:idx val="1"/>
          <c:order val="1"/>
          <c:tx>
            <c:strRef>
              <c:f>'bmc remedy'!$D$32</c:f>
              <c:strCache>
                <c:ptCount val="1"/>
                <c:pt idx="0">
                  <c:v>نسبة الرضا 2015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'bmc remedy'!$B$33:$B$35</c:f>
              <c:strCache>
                <c:ptCount val="3"/>
                <c:pt idx="0">
                  <c:v>يعتبر نظام الدعم الفني (Remedy System) واضح وسهل الاستخدام</c:v>
                </c:pt>
                <c:pt idx="1">
                  <c:v>يتم إنجازا طلبات الدعم الفني المقدمة عبر نظام الدعم (Remedy System) ضمن الوقت المناسب</c:v>
                </c:pt>
                <c:pt idx="2">
                  <c:v>يتم الرد على طلبات الدعم الفني المقدمة عبر نظام الدعم (Remedy System) بالأسلوب الواضح والمناسب</c:v>
                </c:pt>
              </c:strCache>
            </c:strRef>
          </c:cat>
          <c:val>
            <c:numRef>
              <c:f>'bmc remedy'!$D$33:$D$35</c:f>
              <c:numCache>
                <c:formatCode>0%</c:formatCode>
                <c:ptCount val="3"/>
                <c:pt idx="0">
                  <c:v>0.69</c:v>
                </c:pt>
                <c:pt idx="1">
                  <c:v>0.72</c:v>
                </c:pt>
                <c:pt idx="2">
                  <c:v>0.71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9027832"/>
        <c:axId val="129028224"/>
      </c:barChart>
      <c:catAx>
        <c:axId val="1290278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29028224"/>
        <c:crosses val="autoZero"/>
        <c:auto val="1"/>
        <c:lblAlgn val="ctr"/>
        <c:lblOffset val="100"/>
        <c:noMultiLvlLbl val="0"/>
      </c:catAx>
      <c:valAx>
        <c:axId val="129028224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12902783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legend>
      <c:legendPos val="r"/>
      <c:layout/>
      <c:overlay val="0"/>
    </c:legend>
    <c:plotVisOnly val="1"/>
    <c:dispBlanksAs val="gap"/>
    <c:showDLblsOverMax val="0"/>
  </c:chart>
  <c:spPr>
    <a:ln>
      <a:solidFill>
        <a:schemeClr val="bg1">
          <a:lumMod val="85000"/>
        </a:schemeClr>
      </a:solidFill>
    </a:ln>
  </c:spPr>
  <c:txPr>
    <a:bodyPr/>
    <a:lstStyle/>
    <a:p>
      <a:pPr>
        <a:defRPr sz="1600" b="1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ar-AE" sz="2000" dirty="0"/>
              <a:t>الرضا العام عن نظام التقارير الاحصائية 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'نظام التقارير الاحصائية'!$F$5</c:f>
              <c:strCache>
                <c:ptCount val="1"/>
                <c:pt idx="0">
                  <c:v>المحقق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bg1">
                  <a:lumMod val="85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'نظام التقارير الاحصائية'!$G$4:$H$4</c:f>
              <c:numCache>
                <c:formatCode>General</c:formatCode>
                <c:ptCount val="2"/>
                <c:pt idx="0">
                  <c:v>2016</c:v>
                </c:pt>
                <c:pt idx="1">
                  <c:v>2015</c:v>
                </c:pt>
              </c:numCache>
            </c:numRef>
          </c:cat>
          <c:val>
            <c:numRef>
              <c:f>'نظام التقارير الاحصائية'!$G$5:$H$5</c:f>
              <c:numCache>
                <c:formatCode>0%</c:formatCode>
                <c:ptCount val="2"/>
                <c:pt idx="0">
                  <c:v>0.56153846153846154</c:v>
                </c:pt>
                <c:pt idx="1">
                  <c:v>0.79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96560200"/>
        <c:axId val="196560592"/>
      </c:barChart>
      <c:catAx>
        <c:axId val="196560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96560592"/>
        <c:crosses val="autoZero"/>
        <c:auto val="1"/>
        <c:lblAlgn val="ctr"/>
        <c:lblOffset val="100"/>
        <c:noMultiLvlLbl val="0"/>
      </c:catAx>
      <c:valAx>
        <c:axId val="196560592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19656020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ln>
      <a:solidFill>
        <a:schemeClr val="bg1">
          <a:lumMod val="85000"/>
        </a:schemeClr>
      </a:solidFill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ar-AE" sz="2000"/>
              <a:t>الرضا عن نظام التقارير الاحصائية على المحاور</a:t>
            </a:r>
            <a:endParaRPr lang="en-US" sz="200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'نظام التقارير الاحصائية'!$C$43</c:f>
              <c:strCache>
                <c:ptCount val="1"/>
                <c:pt idx="0">
                  <c:v>نسبة الرضا 2016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'نظام التقارير الاحصائية'!$B$44:$B$47</c:f>
              <c:strCache>
                <c:ptCount val="4"/>
                <c:pt idx="0">
                  <c:v>يعتبر نظام التقارير الإحصائية واضح وسهل الاستخدام</c:v>
                </c:pt>
                <c:pt idx="1">
                  <c:v>يوفر النظام التقارير الإحصائية الرئيسية التي تحتاجها الجهة</c:v>
                </c:pt>
                <c:pt idx="2">
                  <c:v>ساهم النظام في توفير معلومات وإحصائيات واضحة حول معاملات واجراءات والارقام المتعلقة بالموارد البشرية في الجهة</c:v>
                </c:pt>
                <c:pt idx="3">
                  <c:v>تم تنفيذ التدريب المناسب حول استخدام النظام من قبل الهيئة الاتحادية للموارد البشرية الحكومية</c:v>
                </c:pt>
              </c:strCache>
            </c:strRef>
          </c:cat>
          <c:val>
            <c:numRef>
              <c:f>'نظام التقارير الاحصائية'!$C$44:$C$47</c:f>
              <c:numCache>
                <c:formatCode>0%</c:formatCode>
                <c:ptCount val="4"/>
                <c:pt idx="0">
                  <c:v>0.56153846153846154</c:v>
                </c:pt>
                <c:pt idx="1">
                  <c:v>0.56923076923076921</c:v>
                </c:pt>
                <c:pt idx="2">
                  <c:v>0.56923076923076921</c:v>
                </c:pt>
                <c:pt idx="3">
                  <c:v>0.59230769230769231</c:v>
                </c:pt>
              </c:numCache>
            </c:numRef>
          </c:val>
        </c:ser>
        <c:ser>
          <c:idx val="1"/>
          <c:order val="1"/>
          <c:tx>
            <c:strRef>
              <c:f>'نظام التقارير الاحصائية'!$D$43</c:f>
              <c:strCache>
                <c:ptCount val="1"/>
                <c:pt idx="0">
                  <c:v>نسبة الرضا2015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'نظام التقارير الاحصائية'!$B$44:$B$47</c:f>
              <c:strCache>
                <c:ptCount val="4"/>
                <c:pt idx="0">
                  <c:v>يعتبر نظام التقارير الإحصائية واضح وسهل الاستخدام</c:v>
                </c:pt>
                <c:pt idx="1">
                  <c:v>يوفر النظام التقارير الإحصائية الرئيسية التي تحتاجها الجهة</c:v>
                </c:pt>
                <c:pt idx="2">
                  <c:v>ساهم النظام في توفير معلومات وإحصائيات واضحة حول معاملات واجراءات والارقام المتعلقة بالموارد البشرية في الجهة</c:v>
                </c:pt>
                <c:pt idx="3">
                  <c:v>تم تنفيذ التدريب المناسب حول استخدام النظام من قبل الهيئة الاتحادية للموارد البشرية الحكومية</c:v>
                </c:pt>
              </c:strCache>
            </c:strRef>
          </c:cat>
          <c:val>
            <c:numRef>
              <c:f>'نظام التقارير الاحصائية'!$D$44:$D$47</c:f>
              <c:numCache>
                <c:formatCode>0%</c:formatCode>
                <c:ptCount val="4"/>
                <c:pt idx="0">
                  <c:v>0.73</c:v>
                </c:pt>
                <c:pt idx="1">
                  <c:v>0.81</c:v>
                </c:pt>
                <c:pt idx="2">
                  <c:v>0.75</c:v>
                </c:pt>
                <c:pt idx="3">
                  <c:v>0.71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96561376"/>
        <c:axId val="196561768"/>
      </c:barChart>
      <c:catAx>
        <c:axId val="1965613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96561768"/>
        <c:crosses val="autoZero"/>
        <c:auto val="1"/>
        <c:lblAlgn val="ctr"/>
        <c:lblOffset val="100"/>
        <c:noMultiLvlLbl val="0"/>
      </c:catAx>
      <c:valAx>
        <c:axId val="196561768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19656137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legend>
      <c:legendPos val="r"/>
      <c:layout/>
      <c:overlay val="0"/>
    </c:legend>
    <c:plotVisOnly val="1"/>
    <c:dispBlanksAs val="gap"/>
    <c:showDLblsOverMax val="0"/>
  </c:chart>
  <c:spPr>
    <a:ln>
      <a:solidFill>
        <a:schemeClr val="bg1">
          <a:lumMod val="85000"/>
        </a:schemeClr>
      </a:solidFill>
    </a:ln>
  </c:spPr>
  <c:txPr>
    <a:bodyPr/>
    <a:lstStyle/>
    <a:p>
      <a:pPr>
        <a:defRPr sz="1400" b="1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72BC11-6803-4E0B-8603-89B6A2963DC3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75373-734A-4BD7-B097-934598F52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808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75373-734A-4BD7-B097-934598F528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218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مستطيل 7"/>
          <p:cNvSpPr/>
          <p:nvPr userDrawn="1"/>
        </p:nvSpPr>
        <p:spPr>
          <a:xfrm>
            <a:off x="0" y="4953000"/>
            <a:ext cx="9144000" cy="19050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83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435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771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 userDrawn="1"/>
        </p:nvSpPr>
        <p:spPr>
          <a:xfrm>
            <a:off x="0" y="6667500"/>
            <a:ext cx="9144000" cy="1905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 userDrawn="1"/>
        </p:nvSpPr>
        <p:spPr>
          <a:xfrm>
            <a:off x="228600" y="6578084"/>
            <a:ext cx="2133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29/Jan/2017</a:t>
            </a:r>
            <a:endParaRPr lang="en-US" sz="1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674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259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307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753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22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207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467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168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2349" y="76200"/>
            <a:ext cx="659251" cy="891381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3667"/>
            <a:ext cx="3962400" cy="63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2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 idx="4294967295"/>
          </p:nvPr>
        </p:nvSpPr>
        <p:spPr>
          <a:xfrm>
            <a:off x="685800" y="1853201"/>
            <a:ext cx="7772400" cy="857250"/>
          </a:xfrm>
          <a:prstGeom prst="rect">
            <a:avLst/>
          </a:prstGeom>
        </p:spPr>
        <p:txBody>
          <a:bodyPr>
            <a:normAutofit/>
          </a:bodyPr>
          <a:lstStyle/>
          <a:p>
            <a:pPr rtl="1"/>
            <a:r>
              <a:rPr lang="ar-AE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تقرير </a:t>
            </a:r>
            <a:r>
              <a:rPr lang="ar-AE" sz="4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انظمة بياناتي </a:t>
            </a:r>
            <a:r>
              <a:rPr lang="ar-AE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لعام 2016</a:t>
            </a:r>
            <a:endParaRPr lang="en-US" sz="40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عنوان فرعي 2"/>
          <p:cNvSpPr txBox="1">
            <a:spLocks/>
          </p:cNvSpPr>
          <p:nvPr/>
        </p:nvSpPr>
        <p:spPr>
          <a:xfrm>
            <a:off x="2057400" y="3758201"/>
            <a:ext cx="64008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AE" sz="2200" dirty="0" smtClean="0">
                <a:solidFill>
                  <a:schemeClr val="tx1"/>
                </a:solidFill>
              </a:rPr>
              <a:t>يناير 2016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6" name="عنوان فرعي 2"/>
          <p:cNvSpPr txBox="1">
            <a:spLocks/>
          </p:cNvSpPr>
          <p:nvPr/>
        </p:nvSpPr>
        <p:spPr>
          <a:xfrm>
            <a:off x="3543300" y="4526408"/>
            <a:ext cx="2057400" cy="342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200" b="1" dirty="0">
                <a:solidFill>
                  <a:srgbClr val="B68A35"/>
                </a:solidFill>
              </a:rPr>
              <a:t>Federal Authority | </a:t>
            </a:r>
            <a:r>
              <a:rPr lang="ar-AE" sz="1200" b="1" dirty="0" smtClean="0">
                <a:solidFill>
                  <a:srgbClr val="B68A35"/>
                </a:solidFill>
              </a:rPr>
              <a:t>هيئة اتحادية</a:t>
            </a:r>
            <a:endParaRPr lang="en-US" sz="1200" dirty="0">
              <a:solidFill>
                <a:srgbClr val="B68A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96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ntagon 6"/>
          <p:cNvSpPr/>
          <p:nvPr/>
        </p:nvSpPr>
        <p:spPr>
          <a:xfrm rot="5400000">
            <a:off x="5981700" y="3543300"/>
            <a:ext cx="5410200" cy="457200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409801" y="1219200"/>
            <a:ext cx="492443" cy="49530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ar-AE" sz="2000" b="1" dirty="0" smtClean="0">
                <a:solidFill>
                  <a:schemeClr val="bg1"/>
                </a:solidFill>
              </a:rPr>
              <a:t>اهم ملاحظات الواردة</a:t>
            </a:r>
            <a:endParaRPr lang="en-US" sz="2000" b="1" dirty="0">
              <a:solidFill>
                <a:schemeClr val="bg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8575">
            <a:solidFill>
              <a:srgbClr val="B68A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62000" y="2362200"/>
            <a:ext cx="7193280" cy="335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rtl="1">
              <a:lnSpc>
                <a:spcPct val="150000"/>
              </a:lnSpc>
              <a:buAutoNum type="arabicPeriod"/>
            </a:pPr>
            <a:r>
              <a:rPr lang="ar-AE" sz="2400" b="1" dirty="0" smtClean="0"/>
              <a:t>كثرة شاشات الادخال لنظام اجراءات الموارد البشري </a:t>
            </a:r>
          </a:p>
          <a:p>
            <a:pPr marL="342900" indent="-342900" algn="just" rtl="1">
              <a:lnSpc>
                <a:spcPct val="150000"/>
              </a:lnSpc>
              <a:buAutoNum type="arabicPeriod"/>
            </a:pPr>
            <a:r>
              <a:rPr lang="ar-AE" sz="2400" b="1" dirty="0" smtClean="0"/>
              <a:t>تأخير في حل مشاكل الدعم الفني للأنظمة مما يؤدي </a:t>
            </a:r>
          </a:p>
          <a:p>
            <a:pPr marL="342900" indent="-342900" algn="just" rtl="1">
              <a:lnSpc>
                <a:spcPct val="150000"/>
              </a:lnSpc>
              <a:buAutoNum type="arabicPeriod"/>
            </a:pPr>
            <a:r>
              <a:rPr lang="ar-AE" sz="2400" b="1" dirty="0" smtClean="0"/>
              <a:t>التدريب من خلال مختصين و ليس شركات خارجية</a:t>
            </a:r>
          </a:p>
          <a:p>
            <a:pPr marL="342900" indent="-342900" algn="just" rtl="1">
              <a:lnSpc>
                <a:spcPct val="150000"/>
              </a:lnSpc>
              <a:buAutoNum type="arabicPeriod"/>
            </a:pPr>
            <a:r>
              <a:rPr lang="ar-AE" sz="2400" b="1" dirty="0"/>
              <a:t>الاجتماعات الدورية بين فريق الدعم الفني في الهيئة الاتحادية للموارد </a:t>
            </a:r>
            <a:r>
              <a:rPr lang="ar-AE" sz="2400" b="1" dirty="0" smtClean="0"/>
              <a:t>البشرية </a:t>
            </a:r>
            <a:r>
              <a:rPr lang="ar-AE" sz="2400" b="1" dirty="0"/>
              <a:t>والمستخدمين ليتم حل المشاكل الحالية </a:t>
            </a:r>
            <a:r>
              <a:rPr lang="ar-AE" sz="2400" b="1" dirty="0" smtClean="0"/>
              <a:t>والمستقبلية</a:t>
            </a:r>
          </a:p>
          <a:p>
            <a:pPr marL="342900" indent="-342900" algn="just" rtl="1">
              <a:lnSpc>
                <a:spcPct val="150000"/>
              </a:lnSpc>
              <a:buAutoNum type="arabicPeriod"/>
            </a:pPr>
            <a:endParaRPr lang="en-US" sz="24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920240" y="1376065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b="1" u="sng" dirty="0" smtClean="0"/>
              <a:t>بعض ملاحظات المستخدمين </a:t>
            </a:r>
            <a:endParaRPr lang="en-US" sz="2400" b="1" u="sng" dirty="0"/>
          </a:p>
        </p:txBody>
      </p:sp>
    </p:spTree>
    <p:extLst>
      <p:ext uri="{BB962C8B-B14F-4D97-AF65-F5344CB8AC3E}">
        <p14:creationId xmlns:p14="http://schemas.microsoft.com/office/powerpoint/2010/main" val="365047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entagon 8"/>
          <p:cNvSpPr/>
          <p:nvPr/>
        </p:nvSpPr>
        <p:spPr>
          <a:xfrm rot="5400000">
            <a:off x="5981700" y="3543300"/>
            <a:ext cx="5410200" cy="457200"/>
          </a:xfrm>
          <a:prstGeom prst="homePlat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409801" y="1295400"/>
            <a:ext cx="492443" cy="48768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ar-AE" b="1" dirty="0" smtClean="0">
                <a:solidFill>
                  <a:schemeClr val="bg1"/>
                </a:solidFill>
              </a:rPr>
              <a:t>الرضــا </a:t>
            </a:r>
            <a:r>
              <a:rPr lang="ar-AE" sz="2000" b="1" dirty="0" smtClean="0">
                <a:solidFill>
                  <a:schemeClr val="bg1"/>
                </a:solidFill>
              </a:rPr>
              <a:t>العـام عن نظام بياناتي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8575">
            <a:solidFill>
              <a:srgbClr val="B68A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6692665"/>
              </p:ext>
            </p:extLst>
          </p:nvPr>
        </p:nvGraphicFramePr>
        <p:xfrm>
          <a:off x="685800" y="1524000"/>
          <a:ext cx="72390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67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9274770"/>
              </p:ext>
            </p:extLst>
          </p:nvPr>
        </p:nvGraphicFramePr>
        <p:xfrm>
          <a:off x="685800" y="1371600"/>
          <a:ext cx="7391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Pentagon 2"/>
          <p:cNvSpPr/>
          <p:nvPr/>
        </p:nvSpPr>
        <p:spPr>
          <a:xfrm rot="5400000">
            <a:off x="5981700" y="3543300"/>
            <a:ext cx="5410200" cy="457200"/>
          </a:xfrm>
          <a:prstGeom prst="homePlat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 rot="16200000">
            <a:off x="6210300" y="3358632"/>
            <a:ext cx="4952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AE" b="1" dirty="0">
                <a:solidFill>
                  <a:schemeClr val="bg1"/>
                </a:solidFill>
              </a:rPr>
              <a:t>الرضا عن نظام اجراءات الموارد البشرية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8575">
            <a:solidFill>
              <a:srgbClr val="B68A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2248840"/>
              </p:ext>
            </p:extLst>
          </p:nvPr>
        </p:nvGraphicFramePr>
        <p:xfrm>
          <a:off x="1219200" y="1600200"/>
          <a:ext cx="66294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6855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 rot="5400000">
            <a:off x="5981700" y="3543300"/>
            <a:ext cx="5410200" cy="457200"/>
          </a:xfrm>
          <a:prstGeom prst="homePlat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409801" y="1219200"/>
            <a:ext cx="492443" cy="47244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ar-AE" sz="2000" b="1" dirty="0">
                <a:solidFill>
                  <a:schemeClr val="bg1"/>
                </a:solidFill>
              </a:rPr>
              <a:t>الرضا عن نظام اجراءات الموارد البشرية حسب المحاور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8575">
            <a:solidFill>
              <a:srgbClr val="B68A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247329"/>
              </p:ext>
            </p:extLst>
          </p:nvPr>
        </p:nvGraphicFramePr>
        <p:xfrm>
          <a:off x="381000" y="1371600"/>
          <a:ext cx="78486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67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ntagon 1"/>
          <p:cNvSpPr/>
          <p:nvPr/>
        </p:nvSpPr>
        <p:spPr>
          <a:xfrm rot="5400000">
            <a:off x="5981700" y="3543300"/>
            <a:ext cx="5410200" cy="457200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409801" y="1066800"/>
            <a:ext cx="492443" cy="50292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ar-AE" sz="2000" b="1" dirty="0" smtClean="0">
                <a:solidFill>
                  <a:schemeClr val="bg1"/>
                </a:solidFill>
              </a:rPr>
              <a:t>نسبة</a:t>
            </a:r>
            <a:r>
              <a:rPr lang="ar-AE" sz="2000" b="1" dirty="0">
                <a:solidFill>
                  <a:schemeClr val="bg1"/>
                </a:solidFill>
              </a:rPr>
              <a:t> </a:t>
            </a:r>
            <a:r>
              <a:rPr lang="ar-AE" sz="2000" b="1" dirty="0" smtClean="0">
                <a:solidFill>
                  <a:schemeClr val="bg1"/>
                </a:solidFill>
              </a:rPr>
              <a:t>الرضا عن التدريب على انظمة بياناتي </a:t>
            </a:r>
            <a:endParaRPr lang="en-US" sz="2000" b="1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8575">
            <a:solidFill>
              <a:srgbClr val="B68A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3171437"/>
              </p:ext>
            </p:extLst>
          </p:nvPr>
        </p:nvGraphicFramePr>
        <p:xfrm>
          <a:off x="304800" y="1219200"/>
          <a:ext cx="78486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401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entagon 12"/>
          <p:cNvSpPr/>
          <p:nvPr/>
        </p:nvSpPr>
        <p:spPr>
          <a:xfrm rot="5400000">
            <a:off x="5981700" y="3543300"/>
            <a:ext cx="5410200" cy="457200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409801" y="1219200"/>
            <a:ext cx="492443" cy="50292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BMC REMEDY</a:t>
            </a:r>
            <a:r>
              <a:rPr lang="ar-AE" sz="2000" b="1" dirty="0">
                <a:solidFill>
                  <a:schemeClr val="bg1"/>
                </a:solidFill>
              </a:rPr>
              <a:t> الرضــا العــام </a:t>
            </a:r>
            <a:r>
              <a:rPr lang="ar-AE" sz="2000" b="1" dirty="0" smtClean="0">
                <a:solidFill>
                  <a:schemeClr val="bg1"/>
                </a:solidFill>
              </a:rPr>
              <a:t>عن</a:t>
            </a:r>
            <a:r>
              <a:rPr lang="en-US" sz="2000" b="1" dirty="0" smtClean="0">
                <a:solidFill>
                  <a:schemeClr val="bg1"/>
                </a:solidFill>
              </a:rPr>
              <a:t>  </a:t>
            </a:r>
            <a:endParaRPr lang="en-US" sz="2000" b="1" dirty="0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8575">
            <a:solidFill>
              <a:srgbClr val="B68A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7850614"/>
              </p:ext>
            </p:extLst>
          </p:nvPr>
        </p:nvGraphicFramePr>
        <p:xfrm>
          <a:off x="533400" y="1371600"/>
          <a:ext cx="76962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07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8575">
            <a:solidFill>
              <a:srgbClr val="B68A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7245797"/>
              </p:ext>
            </p:extLst>
          </p:nvPr>
        </p:nvGraphicFramePr>
        <p:xfrm>
          <a:off x="228600" y="1219200"/>
          <a:ext cx="8077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Pentagon 8"/>
          <p:cNvSpPr/>
          <p:nvPr/>
        </p:nvSpPr>
        <p:spPr>
          <a:xfrm rot="5400000">
            <a:off x="5981700" y="3543300"/>
            <a:ext cx="5410200" cy="457200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409801" y="1219200"/>
            <a:ext cx="492443" cy="50292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BMC REMEDY</a:t>
            </a:r>
            <a:r>
              <a:rPr lang="ar-AE" sz="2000" b="1" dirty="0">
                <a:solidFill>
                  <a:schemeClr val="bg1"/>
                </a:solidFill>
              </a:rPr>
              <a:t> الرضــا العــام </a:t>
            </a:r>
            <a:r>
              <a:rPr lang="ar-AE" sz="2000" b="1" dirty="0" smtClean="0">
                <a:solidFill>
                  <a:schemeClr val="bg1"/>
                </a:solidFill>
              </a:rPr>
              <a:t>عن</a:t>
            </a:r>
            <a:r>
              <a:rPr lang="en-US" sz="2000" b="1" dirty="0" smtClean="0">
                <a:solidFill>
                  <a:schemeClr val="bg1"/>
                </a:solidFill>
              </a:rPr>
              <a:t>  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71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ntagon 5"/>
          <p:cNvSpPr/>
          <p:nvPr/>
        </p:nvSpPr>
        <p:spPr>
          <a:xfrm rot="5400000">
            <a:off x="5981700" y="3543300"/>
            <a:ext cx="5410200" cy="457200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09801" y="1066800"/>
            <a:ext cx="461665" cy="53340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ar-AE" b="1" dirty="0">
                <a:solidFill>
                  <a:schemeClr val="bg1"/>
                </a:solidFill>
              </a:rPr>
              <a:t>الرضا العام عن نظام التقارير الاحصائية 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8575">
            <a:solidFill>
              <a:srgbClr val="B68A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5278271"/>
              </p:ext>
            </p:extLst>
          </p:nvPr>
        </p:nvGraphicFramePr>
        <p:xfrm>
          <a:off x="762000" y="1447800"/>
          <a:ext cx="70866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140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ntagon 5"/>
          <p:cNvSpPr/>
          <p:nvPr/>
        </p:nvSpPr>
        <p:spPr>
          <a:xfrm rot="5400000">
            <a:off x="5981700" y="3543300"/>
            <a:ext cx="5410200" cy="457200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09801" y="1066800"/>
            <a:ext cx="461665" cy="53340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ar-AE" b="1" dirty="0">
                <a:solidFill>
                  <a:schemeClr val="bg1"/>
                </a:solidFill>
              </a:rPr>
              <a:t>الرضا العام عن نظام التقارير الاحصائية 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8575">
            <a:solidFill>
              <a:srgbClr val="B68A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2624661"/>
              </p:ext>
            </p:extLst>
          </p:nvPr>
        </p:nvGraphicFramePr>
        <p:xfrm>
          <a:off x="228600" y="1295400"/>
          <a:ext cx="80010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303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7198</TotalTime>
  <Words>179</Words>
  <Application>Microsoft Office PowerPoint</Application>
  <PresentationFormat>On-screen Show (4:3)</PresentationFormat>
  <Paragraphs>27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Garamond</vt:lpstr>
      <vt:lpstr>Sakkal Majalla</vt:lpstr>
      <vt:lpstr>Times New Roman</vt:lpstr>
      <vt:lpstr>نسق Office</vt:lpstr>
      <vt:lpstr>تقرير انظمة بياناتي لعام 2016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FAHR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ايريل بولد 40 بوينت</dc:title>
  <dc:creator>Waiel Sadek</dc:creator>
  <cp:lastModifiedBy>Sara H. AL Houli</cp:lastModifiedBy>
  <cp:revision>165</cp:revision>
  <dcterms:created xsi:type="dcterms:W3CDTF">2015-10-26T06:27:33Z</dcterms:created>
  <dcterms:modified xsi:type="dcterms:W3CDTF">2017-10-02T09:56:16Z</dcterms:modified>
</cp:coreProperties>
</file>