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charts/chart6.xml" ContentType="application/vnd.openxmlformats-officedocument.drawingml.chart+xml"/>
  <Override PartName="/ppt/charts/style6.xml" ContentType="application/vnd.ms-office.chartstyle+xml"/>
  <Override PartName="/ppt/charts/colors6.xml" ContentType="application/vnd.ms-office.chartcolorstyle+xml"/>
  <Override PartName="/ppt/charts/chart7.xml" ContentType="application/vnd.openxmlformats-officedocument.drawingml.chart+xml"/>
  <Override PartName="/ppt/charts/style7.xml" ContentType="application/vnd.ms-office.chartstyle+xml"/>
  <Override PartName="/ppt/charts/colors7.xml" ContentType="application/vnd.ms-office.chartcolorstyl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5"/>
    <p:sldMasterId id="2147483652" r:id="rId6"/>
  </p:sldMasterIdLst>
  <p:notesMasterIdLst>
    <p:notesMasterId r:id="rId19"/>
  </p:notesMasterIdLst>
  <p:handoutMasterIdLst>
    <p:handoutMasterId r:id="rId20"/>
  </p:handoutMasterIdLst>
  <p:sldIdLst>
    <p:sldId id="256" r:id="rId7"/>
    <p:sldId id="349" r:id="rId8"/>
    <p:sldId id="350" r:id="rId9"/>
    <p:sldId id="352" r:id="rId10"/>
    <p:sldId id="337" r:id="rId11"/>
    <p:sldId id="353" r:id="rId12"/>
    <p:sldId id="354" r:id="rId13"/>
    <p:sldId id="357" r:id="rId14"/>
    <p:sldId id="355" r:id="rId15"/>
    <p:sldId id="331" r:id="rId16"/>
    <p:sldId id="332" r:id="rId17"/>
    <p:sldId id="268" r:id="rId1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lia A. Ibrahim" initials="AAI" lastIdx="3" clrIdx="0">
    <p:extLst>
      <p:ext uri="{19B8F6BF-5375-455C-9EA6-DF929625EA0E}">
        <p15:presenceInfo xmlns:p15="http://schemas.microsoft.com/office/powerpoint/2012/main" userId="S-1-5-21-2952978500-1401317594-660745576-770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8742C"/>
    <a:srgbClr val="B88D36"/>
    <a:srgbClr val="CA9F4A"/>
    <a:srgbClr val="D2AD64"/>
    <a:srgbClr val="7F7F7F"/>
    <a:srgbClr val="D3B06B"/>
    <a:srgbClr val="C89C44"/>
    <a:srgbClr val="B68A35"/>
    <a:srgbClr val="F5ECDB"/>
    <a:srgbClr val="EEE0C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382" autoAdjust="0"/>
    <p:restoredTop sz="95709" autoAdjust="0"/>
  </p:normalViewPr>
  <p:slideViewPr>
    <p:cSldViewPr>
      <p:cViewPr>
        <p:scale>
          <a:sx n="100" d="100"/>
          <a:sy n="100" d="100"/>
        </p:scale>
        <p:origin x="510" y="360"/>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7" d="100"/>
          <a:sy n="57" d="100"/>
        </p:scale>
        <p:origin x="283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Master" Target="slideMasters/slideMaster2.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1.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576;&#1608;&#1575;&#1576;&#1577;%20&#1575;&#1604;&#1578;&#1593;&#1604;&#1605;%20&#1575;&#1604;&#1575;&#1604;&#1603;&#1578;&#1585;&#1608;&#1606;&#1610;\&#1575;&#1604;&#1578;&#1581;&#1604;&#1610;&#1604;\&#1578;&#1581;&#1604;&#1610;&#1604;%20&#1575;&#1604;&#1585;&#1590;&#1575;%20&#1593;&#1606;%20&#1576;&#1608;&#1575;&#1576;&#1577;%20&#1575;&#1604;&#1578;&#1593;&#1604;&#1617;&#1605;%20&#1575;&#1604;&#1573;&#1604;&#1603;&#1578;&#1585;&#1608;&#1606;&#1610;%20&#1604;&#1606;&#1592;&#1605;%20&#1575;&#1604;&#1607;&#1610;&#1574;&#1577;.xlsx" TargetMode="External"/><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576;&#1608;&#1575;&#1576;&#1577;%20&#1575;&#1604;&#1578;&#1593;&#1604;&#1605;%20&#1575;&#1604;&#1575;&#1604;&#1603;&#1578;&#1585;&#1608;&#1606;&#1610;\&#1575;&#1604;&#1578;&#1581;&#1604;&#1610;&#1604;\&#1578;&#1581;&#1604;&#1610;&#1604;%20&#1575;&#1604;&#1585;&#1590;&#1575;%20&#1593;&#1606;%20&#1576;&#1608;&#1575;&#1576;&#1577;%20&#1575;&#1604;&#1578;&#1593;&#1604;&#1617;&#1605;%20&#1575;&#1604;&#1573;&#1604;&#1603;&#1578;&#1585;&#1608;&#1606;&#1610;%20&#1604;&#1606;&#1592;&#1605;%20&#1575;&#1604;&#1607;&#1610;&#1574;&#1577;.xlsx" TargetMode="External"/><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576;&#1608;&#1575;&#1576;&#1577;%20&#1575;&#1604;&#1578;&#1593;&#1604;&#1605;%20&#1575;&#1604;&#1575;&#1604;&#1603;&#1578;&#1585;&#1608;&#1606;&#1610;\&#1575;&#1604;&#1578;&#1581;&#1604;&#1610;&#1604;\&#1578;&#1581;&#1604;&#1610;&#1604;%20&#1575;&#1604;&#1585;&#1590;&#1575;%20&#1593;&#1606;%20&#1576;&#1608;&#1575;&#1576;&#1577;%20&#1575;&#1604;&#1578;&#1593;&#1604;&#1617;&#1605;%20&#1575;&#1604;&#1573;&#1604;&#1603;&#1578;&#1585;&#1608;&#1606;&#1610;%20&#1604;&#1606;&#1592;&#1605;%20&#1575;&#1604;&#1607;&#1610;&#1574;&#1577;.xlsx" TargetMode="External"/><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576;&#1608;&#1575;&#1576;&#1577;%20&#1575;&#1604;&#1578;&#1593;&#1604;&#1605;%20&#1575;&#1604;&#1575;&#1604;&#1603;&#1578;&#1585;&#1608;&#1606;&#1610;\&#1575;&#1604;&#1578;&#1581;&#1604;&#1610;&#1604;\&#1578;&#1581;&#1604;&#1610;&#1604;%20&#1575;&#1604;&#1585;&#1590;&#1575;%20&#1593;&#1606;%20&#1576;&#1608;&#1575;&#1576;&#1577;%20&#1575;&#1604;&#1578;&#1593;&#1604;&#1617;&#1605;%20&#1575;&#1604;&#1573;&#1604;&#1603;&#1578;&#1585;&#1608;&#1606;&#1610;%20&#1604;&#1606;&#1592;&#1605;%20&#1575;&#1604;&#1607;&#1610;&#1574;&#1577;.xlsx" TargetMode="External"/><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576;&#1608;&#1575;&#1576;&#1577;%20&#1575;&#1604;&#1578;&#1593;&#1604;&#1605;%20&#1575;&#1604;&#1575;&#1604;&#1603;&#1578;&#1585;&#1608;&#1606;&#1610;\&#1575;&#1604;&#1578;&#1581;&#1604;&#1610;&#1604;\&#1578;&#1581;&#1604;&#1610;&#1604;%20&#1575;&#1604;&#1585;&#1590;&#1575;%20&#1593;&#1606;%20&#1576;&#1608;&#1575;&#1576;&#1577;%20&#1575;&#1604;&#1578;&#1593;&#1604;&#1617;&#1605;%20&#1575;&#1604;&#1573;&#1604;&#1603;&#1578;&#1585;&#1608;&#1606;&#1610;%20&#1604;&#1606;&#1592;&#1605;%20&#1575;&#1604;&#1607;&#1610;&#1574;&#1577;.xlsx" TargetMode="External"/><Relationship Id="rId2" Type="http://schemas.microsoft.com/office/2011/relationships/chartColorStyle" Target="colors5.xml"/><Relationship Id="rId1" Type="http://schemas.microsoft.com/office/2011/relationships/chartStyle" Target="style5.xml"/></Relationships>
</file>

<file path=ppt/charts/_rels/chart6.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576;&#1608;&#1575;&#1576;&#1577;%20&#1575;&#1604;&#1578;&#1593;&#1604;&#1605;%20&#1575;&#1604;&#1575;&#1604;&#1603;&#1578;&#1585;&#1608;&#1606;&#1610;\&#1575;&#1604;&#1578;&#1581;&#1604;&#1610;&#1604;\&#1578;&#1581;&#1604;&#1610;&#1604;%20&#1575;&#1604;&#1585;&#1590;&#1575;%20&#1593;&#1606;%20&#1576;&#1608;&#1575;&#1576;&#1577;%20&#1575;&#1604;&#1578;&#1593;&#1604;&#1617;&#1605;%20&#1575;&#1604;&#1573;&#1604;&#1603;&#1578;&#1585;&#1608;&#1606;&#1610;%20&#1604;&#1606;&#1592;&#1605;%20&#1575;&#1604;&#1607;&#1610;&#1574;&#1577;.xlsx" TargetMode="External"/><Relationship Id="rId2" Type="http://schemas.microsoft.com/office/2011/relationships/chartColorStyle" Target="colors6.xml"/><Relationship Id="rId1" Type="http://schemas.microsoft.com/office/2011/relationships/chartStyle" Target="style6.xml"/></Relationships>
</file>

<file path=ppt/charts/_rels/chart7.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576;&#1608;&#1575;&#1576;&#1577;%20&#1575;&#1604;&#1578;&#1593;&#1604;&#1605;%20&#1575;&#1604;&#1575;&#1604;&#1603;&#1578;&#1585;&#1608;&#1606;&#1610;\&#1575;&#1604;&#1578;&#1581;&#1604;&#1610;&#1604;\&#1578;&#1581;&#1604;&#1610;&#1604;%20&#1575;&#1604;&#1585;&#1590;&#1575;%20&#1593;&#1606;%20&#1576;&#1608;&#1575;&#1576;&#1577;%20&#1575;&#1604;&#1578;&#1593;&#1604;&#1617;&#1605;%20&#1575;&#1604;&#1573;&#1604;&#1603;&#1578;&#1585;&#1608;&#1606;&#1610;%20&#1604;&#1606;&#1592;&#1605;%20&#1575;&#1604;&#1607;&#1610;&#1574;&#1577;.xlsx" TargetMode="External"/><Relationship Id="rId2" Type="http://schemas.microsoft.com/office/2011/relationships/chartColorStyle" Target="colors7.xml"/><Relationship Id="rId1" Type="http://schemas.microsoft.com/office/2011/relationships/chartStyle" Target="style7.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sz="2000"/>
              <a:t>الرضا العام عن  بوابة التعلّم الإلكتروني لنظم الهيئة</a:t>
            </a:r>
            <a:endParaRPr lang="en-US" sz="2000"/>
          </a:p>
        </c:rich>
      </c:tx>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manualLayout>
          <c:layoutTarget val="inner"/>
          <c:xMode val="edge"/>
          <c:yMode val="edge"/>
          <c:x val="2.6190476190476191E-2"/>
          <c:y val="0.23058979014532408"/>
          <c:w val="0.94761904761904758"/>
          <c:h val="0.65091452673420702"/>
        </c:manualLayout>
      </c:layout>
      <c:barChart>
        <c:barDir val="col"/>
        <c:grouping val="clustered"/>
        <c:varyColors val="0"/>
        <c:ser>
          <c:idx val="0"/>
          <c:order val="0"/>
          <c:spPr>
            <a:solidFill>
              <a:schemeClr val="accent3">
                <a:lumMod val="75000"/>
              </a:schemeClr>
            </a:solidFill>
            <a:ln>
              <a:noFill/>
            </a:ln>
            <a:effectLst/>
          </c:spPr>
          <c:invertIfNegative val="0"/>
          <c:dPt>
            <c:idx val="0"/>
            <c:invertIfNegative val="0"/>
            <c:bubble3D val="0"/>
            <c:spPr>
              <a:solidFill>
                <a:schemeClr val="bg1">
                  <a:lumMod val="65000"/>
                </a:schemeClr>
              </a:solidFill>
              <a:ln>
                <a:noFill/>
              </a:ln>
              <a:effectLst/>
            </c:spPr>
          </c:dPt>
          <c:dLbls>
            <c:spPr>
              <a:noFill/>
              <a:ln>
                <a:noFill/>
              </a:ln>
              <a:effectLst/>
            </c:spPr>
            <c:txPr>
              <a:bodyPr rot="0" spcFirstLastPara="1" vertOverflow="ellipsis" vert="horz" wrap="square" anchor="ctr" anchorCtr="1"/>
              <a:lstStyle/>
              <a:p>
                <a:pPr>
                  <a:defRPr sz="20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Sheet1!$H$21:$H$22</c:f>
              <c:strCache>
                <c:ptCount val="2"/>
                <c:pt idx="0">
                  <c:v>المستهدف</c:v>
                </c:pt>
                <c:pt idx="1">
                  <c:v>المحقق</c:v>
                </c:pt>
              </c:strCache>
            </c:strRef>
          </c:cat>
          <c:val>
            <c:numRef>
              <c:f>Sheet1!$I$21:$I$22</c:f>
              <c:numCache>
                <c:formatCode>0%</c:formatCode>
                <c:ptCount val="2"/>
                <c:pt idx="0">
                  <c:v>0.7</c:v>
                </c:pt>
                <c:pt idx="1">
                  <c:v>0.84</c:v>
                </c:pt>
              </c:numCache>
            </c:numRef>
          </c:val>
        </c:ser>
        <c:dLbls>
          <c:showLegendKey val="0"/>
          <c:showVal val="0"/>
          <c:showCatName val="0"/>
          <c:showSerName val="0"/>
          <c:showPercent val="0"/>
          <c:showBubbleSize val="0"/>
        </c:dLbls>
        <c:gapWidth val="149"/>
        <c:overlap val="-27"/>
        <c:axId val="563362376"/>
        <c:axId val="563360416"/>
        <c:extLst>
          <c:ext xmlns:c15="http://schemas.microsoft.com/office/drawing/2012/chart" uri="{02D57815-91ED-43cb-92C2-25804820EDAC}">
            <c15:filteredBarSeries>
              <c15:ser>
                <c:idx val="1"/>
                <c:order val="1"/>
                <c:spPr>
                  <a:solidFill>
                    <a:schemeClr val="accent2"/>
                  </a:solidFill>
                  <a:ln>
                    <a:noFill/>
                  </a:ln>
                  <a:effectLst/>
                </c:spPr>
                <c:invertIfNegative val="0"/>
                <c:cat>
                  <c:strRef>
                    <c:extLst>
                      <c:ext uri="{02D57815-91ED-43cb-92C2-25804820EDAC}">
                        <c15:formulaRef>
                          <c15:sqref>Sheet1!$H$21:$H$22</c15:sqref>
                        </c15:formulaRef>
                      </c:ext>
                    </c:extLst>
                    <c:strCache>
                      <c:ptCount val="2"/>
                      <c:pt idx="0">
                        <c:v>المستهدف</c:v>
                      </c:pt>
                      <c:pt idx="1">
                        <c:v>المحقق</c:v>
                      </c:pt>
                    </c:strCache>
                  </c:strRef>
                </c:cat>
                <c:val>
                  <c:numRef>
                    <c:extLst>
                      <c:ext uri="{02D57815-91ED-43cb-92C2-25804820EDAC}">
                        <c15:formulaRef>
                          <c15:sqref>Sheet1!$J$21:$J$22</c15:sqref>
                        </c15:formulaRef>
                      </c:ext>
                    </c:extLst>
                    <c:numCache>
                      <c:formatCode>General</c:formatCode>
                      <c:ptCount val="2"/>
                    </c:numCache>
                  </c:numRef>
                </c:val>
              </c15:ser>
            </c15:filteredBarSeries>
          </c:ext>
        </c:extLst>
      </c:barChart>
      <c:catAx>
        <c:axId val="563362376"/>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20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563360416"/>
        <c:crosses val="autoZero"/>
        <c:auto val="1"/>
        <c:lblAlgn val="ctr"/>
        <c:lblOffset val="100"/>
        <c:noMultiLvlLbl val="0"/>
      </c:catAx>
      <c:valAx>
        <c:axId val="563360416"/>
        <c:scaling>
          <c:orientation val="minMax"/>
        </c:scaling>
        <c:delete val="1"/>
        <c:axPos val="r"/>
        <c:numFmt formatCode="0%" sourceLinked="1"/>
        <c:majorTickMark val="none"/>
        <c:minorTickMark val="none"/>
        <c:tickLblPos val="nextTo"/>
        <c:crossAx val="563362376"/>
        <c:crosses val="autoZero"/>
        <c:crossBetween val="between"/>
      </c:valAx>
      <c:spPr>
        <a:noFill/>
        <a:ln>
          <a:noFill/>
        </a:ln>
        <a:effectLst/>
      </c:spPr>
    </c:plotArea>
    <c:plotVisOnly val="1"/>
    <c:dispBlanksAs val="gap"/>
    <c:showDLblsOverMax val="0"/>
  </c:chart>
  <c:spPr>
    <a:noFill/>
    <a:ln>
      <a:noFill/>
    </a:ln>
    <a:effectLst/>
  </c:spPr>
  <c:txPr>
    <a:bodyPr/>
    <a:lstStyle/>
    <a:p>
      <a:pPr>
        <a:defRPr sz="20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sz="2000"/>
              <a:t>هل تقوم جهتكم بتطبيق نظام بياناتي؟</a:t>
            </a:r>
            <a:endParaRPr lang="en-US" sz="2000"/>
          </a:p>
        </c:rich>
      </c:tx>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manualLayout>
          <c:layoutTarget val="inner"/>
          <c:xMode val="edge"/>
          <c:yMode val="edge"/>
          <c:x val="0.22271614369099385"/>
          <c:y val="0.1958972233733941"/>
          <c:w val="0.58193109256865272"/>
          <c:h val="0.68402426670350402"/>
        </c:manualLayout>
      </c:layout>
      <c:doughnutChart>
        <c:varyColors val="1"/>
        <c:ser>
          <c:idx val="0"/>
          <c:order val="0"/>
          <c:dPt>
            <c:idx val="0"/>
            <c:bubble3D val="0"/>
            <c:spPr>
              <a:solidFill>
                <a:schemeClr val="accent3">
                  <a:lumMod val="75000"/>
                </a:schemeClr>
              </a:solidFill>
              <a:ln w="19050">
                <a:solidFill>
                  <a:schemeClr val="lt1"/>
                </a:solidFill>
              </a:ln>
              <a:effectLst/>
            </c:spPr>
          </c:dPt>
          <c:dPt>
            <c:idx val="1"/>
            <c:bubble3D val="0"/>
            <c:spPr>
              <a:solidFill>
                <a:schemeClr val="bg1">
                  <a:lumMod val="65000"/>
                </a:schemeClr>
              </a:solidFill>
              <a:ln w="19050">
                <a:solidFill>
                  <a:schemeClr val="lt1"/>
                </a:solidFill>
              </a:ln>
              <a:effectLst/>
            </c:spPr>
          </c:dPt>
          <c:dLbls>
            <c:dLbl>
              <c:idx val="0"/>
              <c:layout>
                <c:manualLayout>
                  <c:x val="-0.10075507851735126"/>
                  <c:y val="3.288651691648767E-3"/>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dLbl>
              <c:idx val="1"/>
              <c:layout>
                <c:manualLayout>
                  <c:x val="9.5452179648016958E-2"/>
                  <c:y val="1.3154606766595068E-2"/>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extLst>
          </c:dLbls>
          <c:cat>
            <c:strRef>
              <c:f>Sheet1!$B$5:$B$6</c:f>
              <c:strCache>
                <c:ptCount val="2"/>
                <c:pt idx="0">
                  <c:v>نعم</c:v>
                </c:pt>
                <c:pt idx="1">
                  <c:v>لا</c:v>
                </c:pt>
              </c:strCache>
            </c:strRef>
          </c:cat>
          <c:val>
            <c:numRef>
              <c:f>Sheet1!$C$5:$C$6</c:f>
              <c:numCache>
                <c:formatCode>General</c:formatCode>
                <c:ptCount val="2"/>
                <c:pt idx="0">
                  <c:v>303</c:v>
                </c:pt>
                <c:pt idx="1">
                  <c:v>36</c:v>
                </c:pt>
              </c:numCache>
            </c:numRef>
          </c:val>
        </c:ser>
        <c:dLbls>
          <c:showLegendKey val="0"/>
          <c:showVal val="0"/>
          <c:showCatName val="0"/>
          <c:showSerName val="0"/>
          <c:showPercent val="0"/>
          <c:showBubbleSize val="0"/>
          <c:showLeaderLines val="0"/>
        </c:dLbls>
        <c:firstSliceAng val="108"/>
        <c:holeSize val="55"/>
      </c:doughnutChart>
      <c:spPr>
        <a:noFill/>
        <a:ln>
          <a:noFill/>
        </a:ln>
        <a:effectLst/>
      </c:spPr>
    </c:plotArea>
    <c:plotVisOnly val="1"/>
    <c:dispBlanksAs val="gap"/>
    <c:showDLblsOverMax val="0"/>
  </c:chart>
  <c:spPr>
    <a:noFill/>
    <a:ln>
      <a:solidFill>
        <a:schemeClr val="bg1">
          <a:lumMod val="85000"/>
        </a:schemeClr>
      </a:solidFill>
    </a:ln>
    <a:effectLst/>
  </c:spPr>
  <c:txPr>
    <a:bodyPr/>
    <a:lstStyle/>
    <a:p>
      <a:pPr>
        <a:defRPr sz="16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0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sz="2000"/>
              <a:t>هل لديكم فكرة عن بوابة التعلم الإلكتروني المعدة من قبل الهيئة الاتحادية للموارد البشرية الحكومية؟</a:t>
            </a:r>
            <a:endParaRPr lang="en-US" sz="2000"/>
          </a:p>
        </c:rich>
      </c:tx>
      <c:layout/>
      <c:overlay val="0"/>
      <c:spPr>
        <a:noFill/>
        <a:ln>
          <a:noFill/>
        </a:ln>
        <a:effectLst/>
      </c:spPr>
      <c:txPr>
        <a:bodyPr rot="0" spcFirstLastPara="1" vertOverflow="ellipsis" vert="horz" wrap="square" anchor="ctr" anchorCtr="1"/>
        <a:lstStyle/>
        <a:p>
          <a:pPr>
            <a:defRPr sz="20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manualLayout>
          <c:layoutTarget val="inner"/>
          <c:xMode val="edge"/>
          <c:yMode val="edge"/>
          <c:x val="0.23750276762227829"/>
          <c:y val="0.21105603650227089"/>
          <c:w val="0.56308969570871847"/>
          <c:h val="0.69151363182906667"/>
        </c:manualLayout>
      </c:layout>
      <c:doughnutChart>
        <c:varyColors val="1"/>
        <c:ser>
          <c:idx val="0"/>
          <c:order val="0"/>
          <c:dPt>
            <c:idx val="0"/>
            <c:bubble3D val="0"/>
            <c:spPr>
              <a:solidFill>
                <a:schemeClr val="accent3">
                  <a:lumMod val="75000"/>
                </a:schemeClr>
              </a:solidFill>
              <a:ln w="19050">
                <a:solidFill>
                  <a:schemeClr val="lt1"/>
                </a:solidFill>
              </a:ln>
              <a:effectLst/>
            </c:spPr>
          </c:dPt>
          <c:dPt>
            <c:idx val="1"/>
            <c:bubble3D val="0"/>
            <c:spPr>
              <a:solidFill>
                <a:schemeClr val="bg1">
                  <a:lumMod val="65000"/>
                </a:schemeClr>
              </a:solidFill>
              <a:ln w="19050">
                <a:solidFill>
                  <a:schemeClr val="lt1"/>
                </a:solidFill>
              </a:ln>
              <a:effectLst/>
            </c:spPr>
          </c:dPt>
          <c:dLbls>
            <c:dLbl>
              <c:idx val="0"/>
              <c:layout>
                <c:manualLayout>
                  <c:x val="-0.12184619385862684"/>
                  <c:y val="-3.653358278455063E-3"/>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dLbl>
              <c:idx val="1"/>
              <c:layout>
                <c:manualLayout>
                  <c:x val="9.3963332882921996E-2"/>
                  <c:y val="6.5773016801121556E-3"/>
                </c:manualLayout>
              </c:layout>
              <c:showLegendKey val="0"/>
              <c:showVal val="1"/>
              <c:showCatName val="1"/>
              <c:showSerName val="0"/>
              <c:showPercent val="1"/>
              <c:showBubbleSize val="0"/>
              <c:separator>
</c:separator>
              <c:extLst>
                <c:ext xmlns:c15="http://schemas.microsoft.com/office/drawing/2012/chart" uri="{CE6537A1-D6FC-4f65-9D91-7224C49458BB}">
                  <c15:layout/>
                </c:ext>
              </c:extLst>
            </c:dLbl>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Sheet1!$B$10:$B$11</c:f>
              <c:strCache>
                <c:ptCount val="2"/>
                <c:pt idx="0">
                  <c:v>نعم</c:v>
                </c:pt>
                <c:pt idx="1">
                  <c:v>لا</c:v>
                </c:pt>
              </c:strCache>
            </c:strRef>
          </c:cat>
          <c:val>
            <c:numRef>
              <c:f>Sheet1!$C$10:$C$11</c:f>
              <c:numCache>
                <c:formatCode>General</c:formatCode>
                <c:ptCount val="2"/>
                <c:pt idx="0">
                  <c:v>207</c:v>
                </c:pt>
                <c:pt idx="1">
                  <c:v>96</c:v>
                </c:pt>
              </c:numCache>
            </c:numRef>
          </c:val>
        </c:ser>
        <c:dLbls>
          <c:showLegendKey val="0"/>
          <c:showVal val="0"/>
          <c:showCatName val="0"/>
          <c:showSerName val="0"/>
          <c:showPercent val="0"/>
          <c:showBubbleSize val="0"/>
          <c:showLeaderLines val="0"/>
        </c:dLbls>
        <c:firstSliceAng val="148"/>
        <c:holeSize val="55"/>
      </c:doughnutChart>
      <c:spPr>
        <a:noFill/>
        <a:ln>
          <a:noFill/>
        </a:ln>
        <a:effectLst/>
      </c:spPr>
    </c:plotArea>
    <c:plotVisOnly val="1"/>
    <c:dispBlanksAs val="gap"/>
    <c:showDLblsOverMax val="0"/>
  </c:chart>
  <c:spPr>
    <a:noFill/>
    <a:ln>
      <a:solidFill>
        <a:schemeClr val="bg1">
          <a:lumMod val="85000"/>
        </a:schemeClr>
      </a:solidFill>
    </a:ln>
    <a:effectLst/>
  </c:spPr>
  <c:txPr>
    <a:bodyPr/>
    <a:lstStyle/>
    <a:p>
      <a:pPr>
        <a:defRPr sz="16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sz="1800" dirty="0"/>
              <a:t>الرضا العام عن بوابة التعلّم الإلكتروني حسب المحاور</a:t>
            </a:r>
            <a:endParaRPr lang="en-US" sz="1800" dirty="0"/>
          </a:p>
        </c:rich>
      </c:tx>
      <c:layout>
        <c:manualLayout>
          <c:xMode val="edge"/>
          <c:yMode val="edge"/>
          <c:x val="0.20048771627307177"/>
          <c:y val="3.114595256451359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manualLayout>
          <c:layoutTarget val="inner"/>
          <c:xMode val="edge"/>
          <c:yMode val="edge"/>
          <c:x val="2.2963924283158174E-2"/>
          <c:y val="0.16749009103892817"/>
          <c:w val="0.95407215143368362"/>
          <c:h val="0.55317931730390635"/>
        </c:manualLayout>
      </c:layout>
      <c:barChart>
        <c:barDir val="col"/>
        <c:grouping val="clustered"/>
        <c:varyColors val="0"/>
        <c:ser>
          <c:idx val="0"/>
          <c:order val="0"/>
          <c:spPr>
            <a:solidFill>
              <a:schemeClr val="accent3">
                <a:lumMod val="75000"/>
              </a:scheme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Sheet1!$B$87:$B$89</c:f>
              <c:strCache>
                <c:ptCount val="3"/>
                <c:pt idx="0">
                  <c:v>تعتبر بوابة التعلّم الإلكتروني لنظم الهيئة مناسبة وسهلة الاستخدام</c:v>
                </c:pt>
                <c:pt idx="1">
                  <c:v>قامت الهيئة بالتعريف عن والإعلان المناسب ببوابة التعّلم الإلكتروني</c:v>
                </c:pt>
                <c:pt idx="2">
                  <c:v>تعتبر مواضيع التدريب ضمن البوابة مناسبة </c:v>
                </c:pt>
              </c:strCache>
            </c:strRef>
          </c:cat>
          <c:val>
            <c:numRef>
              <c:f>Sheet1!$C$87:$C$89</c:f>
              <c:numCache>
                <c:formatCode>0%</c:formatCode>
                <c:ptCount val="3"/>
                <c:pt idx="0">
                  <c:v>0.83448275862068966</c:v>
                </c:pt>
                <c:pt idx="1">
                  <c:v>0.81465517241379315</c:v>
                </c:pt>
                <c:pt idx="2">
                  <c:v>0.80862068965517242</c:v>
                </c:pt>
              </c:numCache>
            </c:numRef>
          </c:val>
        </c:ser>
        <c:dLbls>
          <c:showLegendKey val="0"/>
          <c:showVal val="0"/>
          <c:showCatName val="0"/>
          <c:showSerName val="0"/>
          <c:showPercent val="0"/>
          <c:showBubbleSize val="0"/>
        </c:dLbls>
        <c:gapWidth val="139"/>
        <c:overlap val="-27"/>
        <c:axId val="563363944"/>
        <c:axId val="563356496"/>
      </c:barChart>
      <c:catAx>
        <c:axId val="563363944"/>
        <c:scaling>
          <c:orientation val="maxMin"/>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7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563356496"/>
        <c:crosses val="autoZero"/>
        <c:auto val="1"/>
        <c:lblAlgn val="ctr"/>
        <c:lblOffset val="100"/>
        <c:noMultiLvlLbl val="0"/>
      </c:catAx>
      <c:valAx>
        <c:axId val="563356496"/>
        <c:scaling>
          <c:orientation val="minMax"/>
        </c:scaling>
        <c:delete val="1"/>
        <c:axPos val="r"/>
        <c:numFmt formatCode="0%" sourceLinked="1"/>
        <c:majorTickMark val="none"/>
        <c:minorTickMark val="none"/>
        <c:tickLblPos val="nextTo"/>
        <c:crossAx val="563363944"/>
        <c:crosses val="autoZero"/>
        <c:crossBetween val="between"/>
      </c:valAx>
      <c:spPr>
        <a:noFill/>
        <a:ln>
          <a:noFill/>
        </a:ln>
        <a:effectLst/>
      </c:spPr>
    </c:plotArea>
    <c:plotVisOnly val="1"/>
    <c:dispBlanksAs val="gap"/>
    <c:showDLblsOverMax val="0"/>
  </c:chart>
  <c:spPr>
    <a:noFill/>
    <a:ln>
      <a:solidFill>
        <a:schemeClr val="bg1">
          <a:lumMod val="85000"/>
        </a:schemeClr>
      </a:solidFill>
    </a:ln>
    <a:effectLst/>
  </c:spPr>
  <c:txPr>
    <a:bodyPr/>
    <a:lstStyle/>
    <a:p>
      <a:pPr>
        <a:defRPr sz="16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sz="2000" b="1" i="0" u="none" strike="noStrike" baseline="0" dirty="0" smtClean="0">
                <a:effectLst/>
              </a:rPr>
              <a:t>هل يتم استخدام بوابة التعلم الإلكتروني في جهتكم؟</a:t>
            </a:r>
            <a:endParaRPr lang="en-US" sz="2000" b="1" dirty="0"/>
          </a:p>
        </c:rich>
      </c:tx>
      <c:layout>
        <c:manualLayout>
          <c:xMode val="edge"/>
          <c:yMode val="edge"/>
          <c:x val="0.12125143514552406"/>
          <c:y val="2.2651601865100793E-2"/>
        </c:manualLayout>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manualLayout>
          <c:layoutTarget val="inner"/>
          <c:xMode val="edge"/>
          <c:yMode val="edge"/>
          <c:x val="0.22842191158864147"/>
          <c:y val="0.29968242942457107"/>
          <c:w val="0.52154960698320818"/>
          <c:h val="0.5535911465454193"/>
        </c:manualLayout>
      </c:layout>
      <c:doughnutChart>
        <c:varyColors val="1"/>
        <c:ser>
          <c:idx val="0"/>
          <c:order val="0"/>
          <c:spPr>
            <a:solidFill>
              <a:schemeClr val="accent3">
                <a:lumMod val="75000"/>
              </a:schemeClr>
            </a:solidFill>
          </c:spPr>
          <c:dPt>
            <c:idx val="0"/>
            <c:bubble3D val="0"/>
            <c:spPr>
              <a:solidFill>
                <a:schemeClr val="accent3">
                  <a:lumMod val="75000"/>
                </a:schemeClr>
              </a:solidFill>
              <a:ln w="19050">
                <a:solidFill>
                  <a:schemeClr val="lt1"/>
                </a:solidFill>
              </a:ln>
              <a:effectLst/>
            </c:spPr>
          </c:dPt>
          <c:dPt>
            <c:idx val="1"/>
            <c:bubble3D val="0"/>
            <c:spPr>
              <a:solidFill>
                <a:schemeClr val="bg1">
                  <a:lumMod val="65000"/>
                </a:schemeClr>
              </a:solidFill>
              <a:ln w="19050">
                <a:solidFill>
                  <a:schemeClr val="lt1"/>
                </a:solidFill>
              </a:ln>
              <a:effectLst/>
            </c:spPr>
          </c:dPt>
          <c:dLbls>
            <c:dLbl>
              <c:idx val="0"/>
              <c:layout>
                <c:manualLayout>
                  <c:x val="-0.17298573003214693"/>
                  <c:y val="9.044101317986937E-2"/>
                </c:manualLayout>
              </c:layout>
              <c:showLegendKey val="0"/>
              <c:showVal val="1"/>
              <c:showCatName val="1"/>
              <c:showSerName val="0"/>
              <c:showPercent val="1"/>
              <c:showBubbleSize val="0"/>
              <c:separator>
</c:separator>
              <c:extLst>
                <c:ext xmlns:c15="http://schemas.microsoft.com/office/drawing/2012/chart" uri="{CE6537A1-D6FC-4f65-9D91-7224C49458BB}">
                  <c15:layout>
                    <c:manualLayout>
                      <c:w val="0.23840954790733437"/>
                      <c:h val="0.39947972659338182"/>
                    </c:manualLayout>
                  </c15:layout>
                </c:ext>
              </c:extLst>
            </c:dLbl>
            <c:dLbl>
              <c:idx val="1"/>
              <c:layout>
                <c:manualLayout>
                  <c:x val="0.17000023909112122"/>
                  <c:y val="7.0615378999218006E-2"/>
                </c:manualLayout>
              </c:layout>
              <c:showLegendKey val="0"/>
              <c:showVal val="1"/>
              <c:showCatName val="1"/>
              <c:showSerName val="0"/>
              <c:showPercent val="1"/>
              <c:showBubbleSize val="0"/>
              <c:separator>
</c:separator>
              <c:extLst>
                <c:ext xmlns:c15="http://schemas.microsoft.com/office/drawing/2012/chart" uri="{CE6537A1-D6FC-4f65-9D91-7224C49458BB}">
                  <c15:layout>
                    <c:manualLayout>
                      <c:w val="0.22006558606274323"/>
                      <c:h val="0.39494338660175587"/>
                    </c:manualLayout>
                  </c15:layout>
                </c:ext>
              </c:extLst>
            </c:dLbl>
            <c:spPr>
              <a:noFill/>
              <a:ln>
                <a:noFill/>
              </a:ln>
              <a:effectLst/>
            </c:spPr>
            <c:txPr>
              <a:bodyPr rot="0" spcFirstLastPara="1" vertOverflow="ellipsis" vert="horz" wrap="square" anchor="ctr" anchorCtr="1"/>
              <a:lstStyle/>
              <a:p>
                <a:pPr>
                  <a:defRPr sz="17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1"/>
            <c:showSerName val="0"/>
            <c:showPercent val="1"/>
            <c:showBubbleSize val="0"/>
            <c:separator>
</c:separator>
            <c:showLeaderLines val="0"/>
            <c:extLst>
              <c:ext xmlns:c15="http://schemas.microsoft.com/office/drawing/2012/chart" uri="{CE6537A1-D6FC-4f65-9D91-7224C49458BB}"/>
            </c:extLst>
          </c:dLbls>
          <c:cat>
            <c:strRef>
              <c:f>Sheet1!$B$15:$B$16</c:f>
              <c:strCache>
                <c:ptCount val="2"/>
                <c:pt idx="0">
                  <c:v>يتم استخدام البوابة لدى جهتنا </c:v>
                </c:pt>
                <c:pt idx="1">
                  <c:v>لا يتم استخدام البوابة لدى جهتنا </c:v>
                </c:pt>
              </c:strCache>
            </c:strRef>
          </c:cat>
          <c:val>
            <c:numRef>
              <c:f>Sheet1!$C$15:$C$16</c:f>
              <c:numCache>
                <c:formatCode>General</c:formatCode>
                <c:ptCount val="2"/>
                <c:pt idx="0">
                  <c:v>232</c:v>
                </c:pt>
                <c:pt idx="1">
                  <c:v>71</c:v>
                </c:pt>
              </c:numCache>
            </c:numRef>
          </c:val>
        </c:ser>
        <c:dLbls>
          <c:showLegendKey val="0"/>
          <c:showVal val="0"/>
          <c:showCatName val="0"/>
          <c:showSerName val="0"/>
          <c:showPercent val="0"/>
          <c:showBubbleSize val="0"/>
          <c:showLeaderLines val="0"/>
        </c:dLbls>
        <c:firstSliceAng val="133"/>
        <c:holeSize val="55"/>
      </c:doughnutChart>
      <c:spPr>
        <a:noFill/>
        <a:ln>
          <a:noFill/>
        </a:ln>
        <a:effectLst/>
      </c:spPr>
    </c:plotArea>
    <c:plotVisOnly val="1"/>
    <c:dispBlanksAs val="gap"/>
    <c:showDLblsOverMax val="0"/>
  </c:chart>
  <c:spPr>
    <a:noFill/>
    <a:ln>
      <a:solidFill>
        <a:schemeClr val="bg1">
          <a:lumMod val="85000"/>
        </a:schemeClr>
      </a:solidFill>
    </a:ln>
    <a:effectLst/>
  </c:spPr>
  <c:txPr>
    <a:bodyPr/>
    <a:lstStyle/>
    <a:p>
      <a:pPr>
        <a:defRPr sz="18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sz="1800" dirty="0"/>
              <a:t>ما هي </a:t>
            </a:r>
            <a:r>
              <a:rPr lang="ar-AE" sz="1800" dirty="0" smtClean="0"/>
              <a:t>أسباب </a:t>
            </a:r>
            <a:r>
              <a:rPr lang="ar-AE" sz="1800" dirty="0"/>
              <a:t>عدم استخدام بوابة التعلم الإلكتروني</a:t>
            </a:r>
            <a:endParaRPr lang="en-US" sz="1800" dirty="0"/>
          </a:p>
        </c:rich>
      </c:tx>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barChart>
        <c:barDir val="bar"/>
        <c:grouping val="clustered"/>
        <c:varyColors val="0"/>
        <c:ser>
          <c:idx val="0"/>
          <c:order val="0"/>
          <c:spPr>
            <a:solidFill>
              <a:schemeClr val="accent3">
                <a:lumMod val="75000"/>
              </a:schemeClr>
            </a:solidFill>
            <a:ln>
              <a:solidFill>
                <a:schemeClr val="bg1">
                  <a:lumMod val="85000"/>
                </a:schemeClr>
              </a:solid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Sheet1!$B$73:$B$80</c:f>
              <c:strCache>
                <c:ptCount val="8"/>
                <c:pt idx="0">
                  <c:v>لا علم لدي بالبوابة </c:v>
                </c:pt>
                <c:pt idx="1">
                  <c:v>لدى جهتنا بوابة التعلم الإلكتروني الخاصة بها</c:v>
                </c:pt>
                <c:pt idx="2">
                  <c:v>بوابة التعلم الإلكتروني غير مناسبة لنا</c:v>
                </c:pt>
                <c:pt idx="3">
                  <c:v>صعوبة تطبيق بوابة التعلم الإلكتروني</c:v>
                </c:pt>
                <c:pt idx="4">
                  <c:v>وجود مشكلة في النظام</c:v>
                </c:pt>
                <c:pt idx="5">
                  <c:v>الجهة غير مهتمة</c:v>
                </c:pt>
                <c:pt idx="6">
                  <c:v>لم يتم تفعيل وتحديث البيانات</c:v>
                </c:pt>
                <c:pt idx="7">
                  <c:v>لم يتم تفعيل البوابة من قبل الجهة وقلة التشجيع </c:v>
                </c:pt>
              </c:strCache>
            </c:strRef>
          </c:cat>
          <c:val>
            <c:numRef>
              <c:f>Sheet1!$C$73:$C$80</c:f>
              <c:numCache>
                <c:formatCode>General</c:formatCode>
                <c:ptCount val="8"/>
                <c:pt idx="0">
                  <c:v>53</c:v>
                </c:pt>
                <c:pt idx="1">
                  <c:v>9</c:v>
                </c:pt>
                <c:pt idx="2">
                  <c:v>7</c:v>
                </c:pt>
                <c:pt idx="3">
                  <c:v>5</c:v>
                </c:pt>
                <c:pt idx="4">
                  <c:v>1</c:v>
                </c:pt>
                <c:pt idx="5">
                  <c:v>1</c:v>
                </c:pt>
                <c:pt idx="6">
                  <c:v>1</c:v>
                </c:pt>
                <c:pt idx="7">
                  <c:v>1</c:v>
                </c:pt>
              </c:numCache>
            </c:numRef>
          </c:val>
        </c:ser>
        <c:dLbls>
          <c:showLegendKey val="0"/>
          <c:showVal val="0"/>
          <c:showCatName val="0"/>
          <c:showSerName val="0"/>
          <c:showPercent val="0"/>
          <c:showBubbleSize val="0"/>
        </c:dLbls>
        <c:gapWidth val="27"/>
        <c:axId val="563365512"/>
        <c:axId val="563360808"/>
      </c:barChart>
      <c:catAx>
        <c:axId val="563365512"/>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9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563360808"/>
        <c:crosses val="autoZero"/>
        <c:auto val="1"/>
        <c:lblAlgn val="ctr"/>
        <c:lblOffset val="100"/>
        <c:noMultiLvlLbl val="0"/>
      </c:catAx>
      <c:valAx>
        <c:axId val="563360808"/>
        <c:scaling>
          <c:orientation val="minMax"/>
        </c:scaling>
        <c:delete val="1"/>
        <c:axPos val="t"/>
        <c:numFmt formatCode="General" sourceLinked="1"/>
        <c:majorTickMark val="none"/>
        <c:minorTickMark val="none"/>
        <c:tickLblPos val="nextTo"/>
        <c:crossAx val="563365512"/>
        <c:crosses val="autoZero"/>
        <c:crossBetween val="between"/>
      </c:valAx>
      <c:spPr>
        <a:noFill/>
        <a:ln>
          <a:noFill/>
        </a:ln>
        <a:effectLst/>
      </c:spPr>
    </c:plotArea>
    <c:plotVisOnly val="1"/>
    <c:dispBlanksAs val="gap"/>
    <c:showDLblsOverMax val="0"/>
  </c:chart>
  <c:spPr>
    <a:noFill/>
    <a:ln>
      <a:solidFill>
        <a:schemeClr val="bg1">
          <a:lumMod val="85000"/>
        </a:schemeClr>
      </a:solidFill>
    </a:ln>
    <a:effectLst/>
  </c:spPr>
  <c:txPr>
    <a:bodyPr/>
    <a:lstStyle/>
    <a:p>
      <a:pPr>
        <a:defRPr sz="18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r>
              <a:rPr lang="ar-AE" sz="1800"/>
              <a:t>ما هي القناة المفضلة لديكم للتواصل مع منسقي بوابة التعلم الإلكتروني لنظم الهيئة</a:t>
            </a:r>
            <a:endParaRPr lang="en-US" sz="1800"/>
          </a:p>
        </c:rich>
      </c:tx>
      <c:layout/>
      <c:overlay val="0"/>
      <c:spPr>
        <a:noFill/>
        <a:ln>
          <a:noFill/>
        </a:ln>
        <a:effectLst/>
      </c:spPr>
      <c:txPr>
        <a:bodyPr rot="0" spcFirstLastPara="1" vertOverflow="ellipsis" vert="horz" wrap="square" anchor="ctr" anchorCtr="1"/>
        <a:lstStyle/>
        <a:p>
          <a:pPr>
            <a:defRPr sz="1800" b="1" i="0" u="none" strike="noStrike" kern="1200" spc="0" baseline="0">
              <a:solidFill>
                <a:schemeClr val="tx1"/>
              </a:solidFill>
              <a:latin typeface="Sakkal Majalla" panose="02000000000000000000" pitchFamily="2" charset="-78"/>
              <a:ea typeface="+mn-ea"/>
              <a:cs typeface="Sakkal Majalla" panose="02000000000000000000" pitchFamily="2" charset="-78"/>
            </a:defRPr>
          </a:pPr>
          <a:endParaRPr lang="en-US"/>
        </a:p>
      </c:txPr>
    </c:title>
    <c:autoTitleDeleted val="0"/>
    <c:plotArea>
      <c:layout/>
      <c:barChart>
        <c:barDir val="bar"/>
        <c:grouping val="clustered"/>
        <c:varyColors val="0"/>
        <c:ser>
          <c:idx val="0"/>
          <c:order val="0"/>
          <c:spPr>
            <a:solidFill>
              <a:schemeClr val="accent3">
                <a:lumMod val="75000"/>
              </a:schemeClr>
            </a:solidFill>
            <a:ln>
              <a:noFill/>
            </a:ln>
            <a:effectLst/>
          </c:spPr>
          <c:invertIfNegative val="0"/>
          <c:dLbls>
            <c:spPr>
              <a:noFill/>
              <a:ln>
                <a:noFill/>
              </a:ln>
              <a:effectLst/>
            </c:spPr>
            <c:txPr>
              <a:bodyPr rot="0" spcFirstLastPara="1" vertOverflow="ellipsis" vert="horz" wrap="square" anchor="ctr" anchorCtr="1"/>
              <a:lstStyle/>
              <a:p>
                <a:pPr>
                  <a:defRPr sz="18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cap="flat" cmpd="sng" algn="ctr">
                      <a:solidFill>
                        <a:schemeClr val="tx1">
                          <a:lumMod val="35000"/>
                          <a:lumOff val="65000"/>
                        </a:schemeClr>
                      </a:solidFill>
                      <a:round/>
                    </a:ln>
                    <a:effectLst/>
                  </c:spPr>
                </c15:leaderLines>
              </c:ext>
            </c:extLst>
          </c:dLbls>
          <c:cat>
            <c:strRef>
              <c:f>Sheet1!$B$65:$B$69</c:f>
              <c:strCache>
                <c:ptCount val="5"/>
                <c:pt idx="0">
                  <c:v>البريد الإلكتروني </c:v>
                </c:pt>
                <c:pt idx="1">
                  <c:v>الاتصال الهاتفي </c:v>
                </c:pt>
                <c:pt idx="2">
                  <c:v>الرسائل النصية </c:v>
                </c:pt>
                <c:pt idx="3">
                  <c:v>عبر الورش التدريبية و نادي الموارد البشرية </c:v>
                </c:pt>
                <c:pt idx="4">
                  <c:v>الواتس اب</c:v>
                </c:pt>
              </c:strCache>
            </c:strRef>
          </c:cat>
          <c:val>
            <c:numRef>
              <c:f>Sheet1!$C$65:$C$69</c:f>
              <c:numCache>
                <c:formatCode>General</c:formatCode>
                <c:ptCount val="5"/>
                <c:pt idx="0">
                  <c:v>211</c:v>
                </c:pt>
                <c:pt idx="1">
                  <c:v>57</c:v>
                </c:pt>
                <c:pt idx="2">
                  <c:v>2</c:v>
                </c:pt>
                <c:pt idx="3">
                  <c:v>1</c:v>
                </c:pt>
                <c:pt idx="4">
                  <c:v>1</c:v>
                </c:pt>
              </c:numCache>
            </c:numRef>
          </c:val>
        </c:ser>
        <c:dLbls>
          <c:showLegendKey val="0"/>
          <c:showVal val="0"/>
          <c:showCatName val="0"/>
          <c:showSerName val="0"/>
          <c:showPercent val="0"/>
          <c:showBubbleSize val="0"/>
        </c:dLbls>
        <c:gapWidth val="28"/>
        <c:axId val="519808616"/>
        <c:axId val="519807440"/>
      </c:barChart>
      <c:catAx>
        <c:axId val="519808616"/>
        <c:scaling>
          <c:orientation val="maxMin"/>
        </c:scaling>
        <c:delete val="0"/>
        <c:axPos val="l"/>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600" b="1" i="0" u="none" strike="noStrike" kern="1200" baseline="0">
                <a:solidFill>
                  <a:schemeClr val="tx1"/>
                </a:solidFill>
                <a:latin typeface="Sakkal Majalla" panose="02000000000000000000" pitchFamily="2" charset="-78"/>
                <a:ea typeface="+mn-ea"/>
                <a:cs typeface="Sakkal Majalla" panose="02000000000000000000" pitchFamily="2" charset="-78"/>
              </a:defRPr>
            </a:pPr>
            <a:endParaRPr lang="en-US"/>
          </a:p>
        </c:txPr>
        <c:crossAx val="519807440"/>
        <c:crosses val="autoZero"/>
        <c:auto val="1"/>
        <c:lblAlgn val="ctr"/>
        <c:lblOffset val="100"/>
        <c:noMultiLvlLbl val="0"/>
      </c:catAx>
      <c:valAx>
        <c:axId val="519807440"/>
        <c:scaling>
          <c:orientation val="minMax"/>
        </c:scaling>
        <c:delete val="1"/>
        <c:axPos val="t"/>
        <c:numFmt formatCode="General" sourceLinked="1"/>
        <c:majorTickMark val="none"/>
        <c:minorTickMark val="none"/>
        <c:tickLblPos val="nextTo"/>
        <c:crossAx val="519808616"/>
        <c:crosses val="autoZero"/>
        <c:crossBetween val="between"/>
      </c:valAx>
      <c:spPr>
        <a:noFill/>
        <a:ln>
          <a:noFill/>
        </a:ln>
        <a:effectLst/>
      </c:spPr>
    </c:plotArea>
    <c:plotVisOnly val="1"/>
    <c:dispBlanksAs val="gap"/>
    <c:showDLblsOverMax val="0"/>
  </c:chart>
  <c:spPr>
    <a:noFill/>
    <a:ln>
      <a:solidFill>
        <a:schemeClr val="bg1">
          <a:lumMod val="85000"/>
        </a:schemeClr>
      </a:solidFill>
    </a:ln>
    <a:effectLst/>
  </c:spPr>
  <c:txPr>
    <a:bodyPr/>
    <a:lstStyle/>
    <a:p>
      <a:pPr>
        <a:defRPr sz="1800" b="1">
          <a:solidFill>
            <a:schemeClr val="tx1"/>
          </a:solidFill>
          <a:latin typeface="Sakkal Majalla" panose="02000000000000000000" pitchFamily="2" charset="-78"/>
          <a:cs typeface="Sakkal Majalla" panose="02000000000000000000" pitchFamily="2" charset="-78"/>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6.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7.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51">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9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6.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charts/style7.xml><?xml version="1.0" encoding="utf-8"?>
<cs:chartStyle xmlns:cs="http://schemas.microsoft.com/office/drawing/2012/chartStyle" xmlns:a="http://schemas.openxmlformats.org/drawingml/2006/main" id="216">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900" kern="1200"/>
  </cs:valueAxis>
  <cs:wall>
    <cs:lnRef idx="0"/>
    <cs:fillRef idx="0"/>
    <cs:effectRef idx="0"/>
    <cs:fontRef idx="minor">
      <a:schemeClr val="tx1"/>
    </cs:fontRef>
    <cs:spPr>
      <a:noFill/>
      <a:ln>
        <a:noFill/>
      </a:ln>
    </cs:spPr>
  </cs:wall>
</cs:chartStyle>
</file>

<file path=ppt/drawings/_rels/vmlDrawing1.vml.rels><?xml version="1.0" encoding="UTF-8" standalone="yes"?>
<Relationships xmlns="http://schemas.openxmlformats.org/package/2006/relationships"><Relationship Id="rId1" Type="http://schemas.openxmlformats.org/officeDocument/2006/relationships/image" Target="../media/image5.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308F011-1A44-42A4-9795-97F144430F8C}" type="datetimeFigureOut">
              <a:rPr lang="en-US" smtClean="0"/>
              <a:t>1/14/2019</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45E177A-26E8-409B-96FE-5DD82AEFAA5C}" type="slidenum">
              <a:rPr lang="en-US" smtClean="0"/>
              <a:t>‹#›</a:t>
            </a:fld>
            <a:endParaRPr lang="en-US"/>
          </a:p>
        </p:txBody>
      </p:sp>
    </p:spTree>
    <p:extLst>
      <p:ext uri="{BB962C8B-B14F-4D97-AF65-F5344CB8AC3E}">
        <p14:creationId xmlns:p14="http://schemas.microsoft.com/office/powerpoint/2010/main" val="2347489266"/>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عنصر نائب للتاريخ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E72BC11-6803-4E0B-8603-89B6A2963DC3}" type="datetimeFigureOut">
              <a:rPr lang="en-US" smtClean="0"/>
              <a:t>1/14/2019</a:t>
            </a:fld>
            <a:endParaRPr lang="en-US"/>
          </a:p>
        </p:txBody>
      </p:sp>
      <p:sp>
        <p:nvSpPr>
          <p:cNvPr id="4" name="عنصر نائب لصورة الشريحة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en-US"/>
          </a:p>
        </p:txBody>
      </p:sp>
      <p:sp>
        <p:nvSpPr>
          <p:cNvPr id="6" name="عنصر نائب للتذييل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عنصر نائب لرقم الشريحة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26675373-734A-4BD7-B097-934598F528BC}" type="slidenum">
              <a:rPr lang="en-US" smtClean="0"/>
              <a:t>‹#›</a:t>
            </a:fld>
            <a:endParaRPr lang="en-US"/>
          </a:p>
        </p:txBody>
      </p:sp>
    </p:spTree>
    <p:extLst>
      <p:ext uri="{BB962C8B-B14F-4D97-AF65-F5344CB8AC3E}">
        <p14:creationId xmlns:p14="http://schemas.microsoft.com/office/powerpoint/2010/main" val="2140808551"/>
      </p:ext>
    </p:extLst>
  </p:cSld>
  <p:clrMap bg1="lt1" tx1="dk1" bg2="lt2" tx2="dk2" accent1="accent1" accent2="accent2" accent3="accent3" accent4="accent4" accent5="accent5" accent6="accent6" hlink="hlink" folHlink="folHlink"/>
  <p:hf hd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a:xfrm>
            <a:off x="381000" y="685800"/>
            <a:ext cx="6096000" cy="3429000"/>
          </a:xfrm>
        </p:spPr>
      </p:sp>
      <p:sp>
        <p:nvSpPr>
          <p:cNvPr id="3" name="عنصر نائب للملاحظات 2"/>
          <p:cNvSpPr>
            <a:spLocks noGrp="1"/>
          </p:cNvSpPr>
          <p:nvPr>
            <p:ph type="body" idx="1"/>
          </p:nvPr>
        </p:nvSpPr>
        <p:spPr/>
        <p:txBody>
          <a:bodyPr/>
          <a:lstStyle/>
          <a:p>
            <a:endParaRPr lang="en-US"/>
          </a:p>
        </p:txBody>
      </p:sp>
      <p:sp>
        <p:nvSpPr>
          <p:cNvPr id="4" name="عنصر نائب لرقم الشريحة 3"/>
          <p:cNvSpPr>
            <a:spLocks noGrp="1"/>
          </p:cNvSpPr>
          <p:nvPr>
            <p:ph type="sldNum" sz="quarter" idx="10"/>
          </p:nvPr>
        </p:nvSpPr>
        <p:spPr/>
        <p:txBody>
          <a:bodyPr/>
          <a:lstStyle/>
          <a:p>
            <a:fld id="{26675373-734A-4BD7-B097-934598F528BC}" type="slidenum">
              <a:rPr lang="en-US" smtClean="0"/>
              <a:t>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4702188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شريحة عنوان">
    <p:spTree>
      <p:nvGrpSpPr>
        <p:cNvPr id="1" name=""/>
        <p:cNvGrpSpPr/>
        <p:nvPr/>
      </p:nvGrpSpPr>
      <p:grpSpPr>
        <a:xfrm>
          <a:off x="0" y="0"/>
          <a:ext cx="0" cy="0"/>
          <a:chOff x="0" y="0"/>
          <a:chExt cx="0" cy="0"/>
        </a:xfrm>
      </p:grpSpPr>
      <p:sp>
        <p:nvSpPr>
          <p:cNvPr id="8" name="مستطيل 7"/>
          <p:cNvSpPr/>
          <p:nvPr userDrawn="1"/>
        </p:nvSpPr>
        <p:spPr>
          <a:xfrm>
            <a:off x="0" y="4953000"/>
            <a:ext cx="12192000" cy="1905000"/>
          </a:xfrm>
          <a:prstGeom prst="rect">
            <a:avLst/>
          </a:prstGeom>
          <a:solidFill>
            <a:srgbClr val="B68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12170835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عنوان ومحتوى">
    <p:spTree>
      <p:nvGrpSpPr>
        <p:cNvPr id="1" name=""/>
        <p:cNvGrpSpPr/>
        <p:nvPr/>
      </p:nvGrpSpPr>
      <p:grpSpPr>
        <a:xfrm>
          <a:off x="0" y="0"/>
          <a:ext cx="0" cy="0"/>
          <a:chOff x="0" y="0"/>
          <a:chExt cx="0" cy="0"/>
        </a:xfrm>
      </p:grpSpPr>
      <p:sp>
        <p:nvSpPr>
          <p:cNvPr id="7" name="مستطيل 6"/>
          <p:cNvSpPr/>
          <p:nvPr userDrawn="1"/>
        </p:nvSpPr>
        <p:spPr>
          <a:xfrm>
            <a:off x="0" y="6667500"/>
            <a:ext cx="12192000" cy="190500"/>
          </a:xfrm>
          <a:prstGeom prst="rect">
            <a:avLst/>
          </a:prstGeom>
          <a:solidFill>
            <a:srgbClr val="B68A3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cxnSp>
        <p:nvCxnSpPr>
          <p:cNvPr id="3" name="Straight Connector 2"/>
          <p:cNvCxnSpPr/>
          <p:nvPr userDrawn="1"/>
        </p:nvCxnSpPr>
        <p:spPr>
          <a:xfrm>
            <a:off x="45720" y="990600"/>
            <a:ext cx="12070080" cy="0"/>
          </a:xfrm>
          <a:prstGeom prst="line">
            <a:avLst/>
          </a:prstGeom>
          <a:ln>
            <a:solidFill>
              <a:srgbClr val="CFA859"/>
            </a:solidFill>
          </a:ln>
        </p:spPr>
        <p:style>
          <a:lnRef idx="3">
            <a:schemeClr val="dk1"/>
          </a:lnRef>
          <a:fillRef idx="0">
            <a:schemeClr val="dk1"/>
          </a:fillRef>
          <a:effectRef idx="2">
            <a:schemeClr val="dk1"/>
          </a:effectRef>
          <a:fontRef idx="minor">
            <a:schemeClr val="tx1"/>
          </a:fontRef>
        </p:style>
      </p:cxnSp>
      <p:sp>
        <p:nvSpPr>
          <p:cNvPr id="2" name="TextBox 1"/>
          <p:cNvSpPr txBox="1"/>
          <p:nvPr userDrawn="1"/>
        </p:nvSpPr>
        <p:spPr>
          <a:xfrm>
            <a:off x="25021" y="6595646"/>
            <a:ext cx="2057400" cy="338554"/>
          </a:xfrm>
          <a:prstGeom prst="rect">
            <a:avLst/>
          </a:prstGeom>
          <a:noFill/>
        </p:spPr>
        <p:txBody>
          <a:bodyPr wrap="square" rtlCol="0">
            <a:spAutoFit/>
          </a:bodyPr>
          <a:lstStyle/>
          <a:p>
            <a:r>
              <a:rPr lang="en-US" sz="1600" b="1" dirty="0" smtClean="0">
                <a:solidFill>
                  <a:schemeClr val="bg1"/>
                </a:solidFill>
                <a:latin typeface="Sakkal Majalla" panose="02000000000000000000" pitchFamily="2" charset="-78"/>
                <a:cs typeface="Sakkal Majalla" panose="02000000000000000000" pitchFamily="2" charset="-78"/>
              </a:rPr>
              <a:t>Jan 2019</a:t>
            </a:r>
            <a:r>
              <a:rPr lang="en-US" sz="1600" b="1" baseline="0" dirty="0" smtClean="0">
                <a:solidFill>
                  <a:schemeClr val="bg1"/>
                </a:solidFill>
                <a:latin typeface="Sakkal Majalla" panose="02000000000000000000" pitchFamily="2" charset="-78"/>
                <a:cs typeface="Sakkal Majalla" panose="02000000000000000000" pitchFamily="2" charset="-78"/>
              </a:rPr>
              <a:t> </a:t>
            </a:r>
            <a:endParaRPr lang="en-US" sz="16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7906745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عنوان المقطع">
    <p:spTree>
      <p:nvGrpSpPr>
        <p:cNvPr id="1" name=""/>
        <p:cNvGrpSpPr/>
        <p:nvPr/>
      </p:nvGrpSpPr>
      <p:grpSpPr>
        <a:xfrm>
          <a:off x="0" y="0"/>
          <a:ext cx="0" cy="0"/>
          <a:chOff x="0" y="0"/>
          <a:chExt cx="0" cy="0"/>
        </a:xfrm>
      </p:grpSpPr>
    </p:spTree>
    <p:extLst>
      <p:ext uri="{BB962C8B-B14F-4D97-AF65-F5344CB8AC3E}">
        <p14:creationId xmlns:p14="http://schemas.microsoft.com/office/powerpoint/2010/main" val="371525941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2_عنوان ومحتوى">
    <p:spTree>
      <p:nvGrpSpPr>
        <p:cNvPr id="1" name=""/>
        <p:cNvGrpSpPr/>
        <p:nvPr/>
      </p:nvGrpSpPr>
      <p:grpSpPr>
        <a:xfrm>
          <a:off x="0" y="0"/>
          <a:ext cx="0" cy="0"/>
          <a:chOff x="0" y="0"/>
          <a:chExt cx="0" cy="0"/>
        </a:xfrm>
      </p:grpSpPr>
      <p:sp>
        <p:nvSpPr>
          <p:cNvPr id="7" name="مستطيل 6"/>
          <p:cNvSpPr/>
          <p:nvPr userDrawn="1"/>
        </p:nvSpPr>
        <p:spPr>
          <a:xfrm>
            <a:off x="0" y="6667503"/>
            <a:ext cx="12192000" cy="190500"/>
          </a:xfrm>
          <a:prstGeom prst="rect">
            <a:avLst/>
          </a:prstGeom>
          <a:solidFill>
            <a:srgbClr val="B68A35"/>
          </a:solidFill>
          <a:ln>
            <a:noFill/>
          </a:ln>
        </p:spPr>
        <p:style>
          <a:lnRef idx="2">
            <a:schemeClr val="accent1">
              <a:shade val="50000"/>
            </a:schemeClr>
          </a:lnRef>
          <a:fillRef idx="1">
            <a:schemeClr val="accent1"/>
          </a:fillRef>
          <a:effectRef idx="0">
            <a:schemeClr val="accent1"/>
          </a:effectRef>
          <a:fontRef idx="minor">
            <a:schemeClr val="lt1"/>
          </a:fontRef>
        </p:style>
        <p:txBody>
          <a:bodyPr lIns="91428" tIns="45718" rIns="91428" bIns="45718" rtlCol="0" anchor="ctr"/>
          <a:lstStyle/>
          <a:p>
            <a:pPr algn="ctr" defTabSz="914264"/>
            <a:endParaRPr lang="en-US" sz="1900">
              <a:solidFill>
                <a:prstClr val="white"/>
              </a:solidFill>
            </a:endParaRPr>
          </a:p>
        </p:txBody>
      </p:sp>
      <p:sp>
        <p:nvSpPr>
          <p:cNvPr id="4" name="عنصر نائب لرقم الشريحة 5"/>
          <p:cNvSpPr txBox="1">
            <a:spLocks/>
          </p:cNvSpPr>
          <p:nvPr userDrawn="1"/>
        </p:nvSpPr>
        <p:spPr>
          <a:xfrm>
            <a:off x="-50800" y="6637340"/>
            <a:ext cx="19304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dirty="0">
              <a:solidFill>
                <a:prstClr val="white"/>
              </a:solidFill>
            </a:endParaRPr>
          </a:p>
        </p:txBody>
      </p:sp>
      <p:cxnSp>
        <p:nvCxnSpPr>
          <p:cNvPr id="6" name="Straight Connector 5"/>
          <p:cNvCxnSpPr/>
          <p:nvPr userDrawn="1"/>
        </p:nvCxnSpPr>
        <p:spPr>
          <a:xfrm>
            <a:off x="130411" y="1005031"/>
            <a:ext cx="11988800" cy="0"/>
          </a:xfrm>
          <a:prstGeom prst="line">
            <a:avLst/>
          </a:prstGeom>
          <a:ln>
            <a:solidFill>
              <a:srgbClr val="B68A35"/>
            </a:solidFill>
          </a:ln>
          <a:effectLst>
            <a:reflection blurRad="6350" stA="52000" endA="300" endPos="35000" dir="5400000" sy="-100000" algn="bl" rotWithShape="0"/>
          </a:effectLst>
        </p:spPr>
        <p:style>
          <a:lnRef idx="3">
            <a:schemeClr val="accent6"/>
          </a:lnRef>
          <a:fillRef idx="0">
            <a:schemeClr val="accent6"/>
          </a:fillRef>
          <a:effectRef idx="2">
            <a:schemeClr val="accent6"/>
          </a:effectRef>
          <a:fontRef idx="minor">
            <a:schemeClr val="tx1"/>
          </a:fontRef>
        </p:style>
      </p:cxnSp>
      <p:sp>
        <p:nvSpPr>
          <p:cNvPr id="9" name="Title 1"/>
          <p:cNvSpPr>
            <a:spLocks noGrp="1"/>
          </p:cNvSpPr>
          <p:nvPr>
            <p:ph type="ctrTitle" hasCustomPrompt="1"/>
          </p:nvPr>
        </p:nvSpPr>
        <p:spPr>
          <a:xfrm>
            <a:off x="4808817" y="157364"/>
            <a:ext cx="6430315" cy="731783"/>
          </a:xfrm>
          <a:prstGeom prst="rect">
            <a:avLst/>
          </a:prstGeom>
        </p:spPr>
        <p:txBody>
          <a:bodyPr lIns="91410" tIns="45710" rIns="91410" bIns="45710" anchor="ctr" anchorCtr="0">
            <a:normAutofit/>
          </a:bodyPr>
          <a:lstStyle>
            <a:lvl1pPr marL="0" indent="0" algn="r" defTabSz="914264" rtl="1" eaLnBrk="1" latinLnBrk="0" hangingPunct="1">
              <a:spcBef>
                <a:spcPct val="20000"/>
              </a:spcBef>
              <a:buFont typeface="Arial" panose="020B0604020202020204" pitchFamily="34" charset="0"/>
              <a:buNone/>
              <a:defRPr lang="en-US" sz="2500" b="1" kern="1200" dirty="0">
                <a:solidFill>
                  <a:srgbClr val="B68A35"/>
                </a:solidFill>
                <a:latin typeface="+mn-lt"/>
                <a:ea typeface="+mn-ea"/>
                <a:cs typeface="+mn-cs"/>
              </a:defRPr>
            </a:lvl1pPr>
          </a:lstStyle>
          <a:p>
            <a:r>
              <a:rPr lang="ar-AE" dirty="0" smtClean="0"/>
              <a:t>الموضوع</a:t>
            </a:r>
            <a:endParaRPr lang="en-US" dirty="0"/>
          </a:p>
        </p:txBody>
      </p:sp>
      <p:sp>
        <p:nvSpPr>
          <p:cNvPr id="8" name="عنصر نائب لرقم الشريحة 5"/>
          <p:cNvSpPr txBox="1">
            <a:spLocks/>
          </p:cNvSpPr>
          <p:nvPr userDrawn="1"/>
        </p:nvSpPr>
        <p:spPr>
          <a:xfrm>
            <a:off x="0" y="6637340"/>
            <a:ext cx="19304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endParaRPr lang="en-US" sz="1200" b="1" dirty="0">
              <a:solidFill>
                <a:prstClr val="white"/>
              </a:solidFill>
              <a:latin typeface="Sakkal Majalla" panose="02000000000000000000" pitchFamily="2" charset="-78"/>
              <a:cs typeface="Sakkal Majalla" panose="02000000000000000000" pitchFamily="2" charset="-78"/>
            </a:endParaRPr>
          </a:p>
        </p:txBody>
      </p:sp>
      <p:sp>
        <p:nvSpPr>
          <p:cNvPr id="10" name="TextBox 9"/>
          <p:cNvSpPr txBox="1"/>
          <p:nvPr userDrawn="1"/>
        </p:nvSpPr>
        <p:spPr>
          <a:xfrm>
            <a:off x="25021" y="6595646"/>
            <a:ext cx="2057400" cy="338554"/>
          </a:xfrm>
          <a:prstGeom prst="rect">
            <a:avLst/>
          </a:prstGeom>
          <a:noFill/>
        </p:spPr>
        <p:txBody>
          <a:bodyPr wrap="square" rtlCol="0">
            <a:spAutoFit/>
          </a:bodyPr>
          <a:lstStyle/>
          <a:p>
            <a:r>
              <a:rPr lang="en-US" sz="1600" b="1" dirty="0" smtClean="0">
                <a:solidFill>
                  <a:schemeClr val="bg1"/>
                </a:solidFill>
                <a:latin typeface="Sakkal Majalla" panose="02000000000000000000" pitchFamily="2" charset="-78"/>
                <a:cs typeface="Sakkal Majalla" panose="02000000000000000000" pitchFamily="2" charset="-78"/>
              </a:rPr>
              <a:t>Jan 2019</a:t>
            </a:r>
            <a:r>
              <a:rPr lang="en-US" sz="1600" b="1" baseline="0" dirty="0" smtClean="0">
                <a:solidFill>
                  <a:schemeClr val="bg1"/>
                </a:solidFill>
                <a:latin typeface="Sakkal Majalla" panose="02000000000000000000" pitchFamily="2" charset="-78"/>
                <a:cs typeface="Sakkal Majalla" panose="02000000000000000000" pitchFamily="2" charset="-78"/>
              </a:rPr>
              <a:t> </a:t>
            </a:r>
            <a:endParaRPr lang="en-US" sz="1600" b="1" dirty="0">
              <a:solidFill>
                <a:schemeClr val="bg1"/>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1237485731"/>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png"/><Relationship Id="rId5" Type="http://schemas.openxmlformats.org/officeDocument/2006/relationships/image" Target="../media/image1.pn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2.xml"/><Relationship Id="rId1" Type="http://schemas.openxmlformats.org/officeDocument/2006/relationships/slideLayout" Target="../slideLayouts/slideLayout4.xml"/><Relationship Id="rId4" Type="http://schemas.openxmlformats.org/officeDocument/2006/relationships/image" Target="../media/image3.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صورة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1109800" y="76200"/>
            <a:ext cx="879001" cy="891381"/>
          </a:xfrm>
          <a:prstGeom prst="rect">
            <a:avLst/>
          </a:prstGeom>
        </p:spPr>
      </p:pic>
      <p:pic>
        <p:nvPicPr>
          <p:cNvPr id="8" name="صورة 7"/>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203200" y="203667"/>
            <a:ext cx="5283200" cy="636447"/>
          </a:xfrm>
          <a:prstGeom prst="rect">
            <a:avLst/>
          </a:prstGeom>
        </p:spPr>
      </p:pic>
    </p:spTree>
    <p:extLst>
      <p:ext uri="{BB962C8B-B14F-4D97-AF65-F5344CB8AC3E}">
        <p14:creationId xmlns:p14="http://schemas.microsoft.com/office/powerpoint/2010/main" val="23622811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صورة 6"/>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109808" y="76200"/>
            <a:ext cx="879001" cy="891381"/>
          </a:xfrm>
          <a:prstGeom prst="rect">
            <a:avLst/>
          </a:prstGeom>
        </p:spPr>
      </p:pic>
      <p:sp>
        <p:nvSpPr>
          <p:cNvPr id="6" name="عنصر نائب لرقم الشريحة 5"/>
          <p:cNvSpPr txBox="1">
            <a:spLocks/>
          </p:cNvSpPr>
          <p:nvPr/>
        </p:nvSpPr>
        <p:spPr>
          <a:xfrm>
            <a:off x="11684000" y="6608764"/>
            <a:ext cx="711200" cy="365125"/>
          </a:xfrm>
          <a:prstGeom prst="rect">
            <a:avLst/>
          </a:prstGeom>
        </p:spPr>
        <p:txBody>
          <a:bodyPr lIns="91428" tIns="45718" rIns="91428" bIns="45718"/>
          <a:lstStyle>
            <a:defPPr>
              <a:defRPr lang="en-US"/>
            </a:defPPr>
            <a:lvl1pPr marL="0" algn="l" defTabSz="914400" rtl="0" eaLnBrk="1" latinLnBrk="0" hangingPunct="1">
              <a:defRPr sz="14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56427F38-63A5-4D63-9399-D970397CA46A}" type="slidenum">
              <a:rPr lang="en-US" sz="1500" smtClean="0">
                <a:solidFill>
                  <a:prstClr val="white"/>
                </a:solidFill>
              </a:rPr>
              <a:pPr/>
              <a:t>‹#›</a:t>
            </a:fld>
            <a:endParaRPr lang="en-US" sz="1500" dirty="0">
              <a:solidFill>
                <a:prstClr val="white"/>
              </a:solidFill>
            </a:endParaRPr>
          </a:p>
        </p:txBody>
      </p:sp>
      <p:pic>
        <p:nvPicPr>
          <p:cNvPr id="143362" name="Picture 2"/>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158812" y="130572"/>
            <a:ext cx="4794928" cy="7826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88041744"/>
      </p:ext>
    </p:extLst>
  </p:cSld>
  <p:clrMap bg1="lt1" tx1="dk1" bg2="lt2" tx2="dk2" accent1="accent1" accent2="accent2" accent3="accent3" accent4="accent4" accent5="accent5" accent6="accent6" hlink="hlink" folHlink="folHlink"/>
  <p:sldLayoutIdLst>
    <p:sldLayoutId id="2147483655" r:id="rId1"/>
  </p:sldLayoutIdLst>
  <p:timing>
    <p:tnLst>
      <p:par>
        <p:cTn id="1" dur="indefinite" restart="never" nodeType="tmRoot"/>
      </p:par>
    </p:tnLst>
  </p:timing>
  <p:hf hdr="0"/>
  <p:txStyles>
    <p:titleStyle>
      <a:lvl1pPr algn="ctr" defTabSz="914264" rtl="0" eaLnBrk="1" latinLnBrk="0" hangingPunct="1">
        <a:spcBef>
          <a:spcPct val="0"/>
        </a:spcBef>
        <a:buNone/>
        <a:defRPr sz="4400" kern="1200">
          <a:solidFill>
            <a:schemeClr val="tx1"/>
          </a:solidFill>
          <a:latin typeface="+mj-lt"/>
          <a:ea typeface="+mj-ea"/>
          <a:cs typeface="+mj-cs"/>
        </a:defRPr>
      </a:lvl1pPr>
    </p:titleStyle>
    <p:bodyStyle>
      <a:lvl1pPr marL="342850" indent="-342850" algn="l" defTabSz="914264"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839" indent="-285710" algn="l" defTabSz="914264"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2830" indent="-228568" algn="l" defTabSz="914264"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599960"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091"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224"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356"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8488"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5622" indent="-228568" algn="l" defTabSz="914264"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264" rtl="0" eaLnBrk="1" latinLnBrk="0" hangingPunct="1">
        <a:defRPr sz="1900" kern="1200">
          <a:solidFill>
            <a:schemeClr val="tx1"/>
          </a:solidFill>
          <a:latin typeface="+mn-lt"/>
          <a:ea typeface="+mn-ea"/>
          <a:cs typeface="+mn-cs"/>
        </a:defRPr>
      </a:lvl1pPr>
      <a:lvl2pPr marL="457131" algn="l" defTabSz="914264" rtl="0" eaLnBrk="1" latinLnBrk="0" hangingPunct="1">
        <a:defRPr sz="1900" kern="1200">
          <a:solidFill>
            <a:schemeClr val="tx1"/>
          </a:solidFill>
          <a:latin typeface="+mn-lt"/>
          <a:ea typeface="+mn-ea"/>
          <a:cs typeface="+mn-cs"/>
        </a:defRPr>
      </a:lvl2pPr>
      <a:lvl3pPr marL="914264" algn="l" defTabSz="914264" rtl="0" eaLnBrk="1" latinLnBrk="0" hangingPunct="1">
        <a:defRPr sz="1900" kern="1200">
          <a:solidFill>
            <a:schemeClr val="tx1"/>
          </a:solidFill>
          <a:latin typeface="+mn-lt"/>
          <a:ea typeface="+mn-ea"/>
          <a:cs typeface="+mn-cs"/>
        </a:defRPr>
      </a:lvl3pPr>
      <a:lvl4pPr marL="1371396" algn="l" defTabSz="914264" rtl="0" eaLnBrk="1" latinLnBrk="0" hangingPunct="1">
        <a:defRPr sz="1900" kern="1200">
          <a:solidFill>
            <a:schemeClr val="tx1"/>
          </a:solidFill>
          <a:latin typeface="+mn-lt"/>
          <a:ea typeface="+mn-ea"/>
          <a:cs typeface="+mn-cs"/>
        </a:defRPr>
      </a:lvl4pPr>
      <a:lvl5pPr marL="1828528" algn="l" defTabSz="914264" rtl="0" eaLnBrk="1" latinLnBrk="0" hangingPunct="1">
        <a:defRPr sz="1900" kern="1200">
          <a:solidFill>
            <a:schemeClr val="tx1"/>
          </a:solidFill>
          <a:latin typeface="+mn-lt"/>
          <a:ea typeface="+mn-ea"/>
          <a:cs typeface="+mn-cs"/>
        </a:defRPr>
      </a:lvl5pPr>
      <a:lvl6pPr marL="2285662" algn="l" defTabSz="914264" rtl="0" eaLnBrk="1" latinLnBrk="0" hangingPunct="1">
        <a:defRPr sz="1900" kern="1200">
          <a:solidFill>
            <a:schemeClr val="tx1"/>
          </a:solidFill>
          <a:latin typeface="+mn-lt"/>
          <a:ea typeface="+mn-ea"/>
          <a:cs typeface="+mn-cs"/>
        </a:defRPr>
      </a:lvl6pPr>
      <a:lvl7pPr marL="2742790" algn="l" defTabSz="914264" rtl="0" eaLnBrk="1" latinLnBrk="0" hangingPunct="1">
        <a:defRPr sz="1900" kern="1200">
          <a:solidFill>
            <a:schemeClr val="tx1"/>
          </a:solidFill>
          <a:latin typeface="+mn-lt"/>
          <a:ea typeface="+mn-ea"/>
          <a:cs typeface="+mn-cs"/>
        </a:defRPr>
      </a:lvl7pPr>
      <a:lvl8pPr marL="3199920" algn="l" defTabSz="914264" rtl="0" eaLnBrk="1" latinLnBrk="0" hangingPunct="1">
        <a:defRPr sz="1900" kern="1200">
          <a:solidFill>
            <a:schemeClr val="tx1"/>
          </a:solidFill>
          <a:latin typeface="+mn-lt"/>
          <a:ea typeface="+mn-ea"/>
          <a:cs typeface="+mn-cs"/>
        </a:defRPr>
      </a:lvl8pPr>
      <a:lvl9pPr marL="3657051" algn="l" defTabSz="914264"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oleObject" Target="file:///C:\Users\sara745\Desktop\survey\2018\&#1575;&#1604;&#1575;&#1587;&#1578;&#1576;&#1610;&#1575;&#1606;&#1575;&#1578;\&#1575;&#1604;&#1585;&#1576;&#1593;%20&#1575;&#1604;&#1585;&#1575;&#1576;&#1593;\done\&#1576;&#1608;&#1575;&#1576;&#1577;%20&#1575;&#1604;&#1578;&#1593;&#1604;&#1605;%20&#1575;&#1604;&#1575;&#1604;&#1603;&#1578;&#1585;&#1608;&#1606;&#1610;\&#1575;&#1604;&#1578;&#1581;&#1604;&#1610;&#1604;\&#1575;&#1587;&#1578;&#1576;&#1610;&#1575;&#1606;%20&#1575;&#1604;&#1585;&#1590;&#1575;%20&#1593;&#1606;%20&#1576;&#1608;&#1575;&#1576;&#1577;%20&#1575;&#1604;&#1578;&#1593;&#1604;&#1617;&#1605;%20&#1575;&#1604;&#1573;&#1604;&#1603;&#1578;&#1585;&#1608;&#1606;&#1610;%20&#1604;&#1606;&#1592;&#1605;%20&#1575;&#1604;&#1607;&#1610;&#1574;&#1577;.pdf"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5.w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chart" Target="../charts/chart2.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4.xml"/><Relationship Id="rId4" Type="http://schemas.openxmlformats.org/officeDocument/2006/relationships/image" Target="../media/image4.png"/></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عنوان فرعي 2"/>
          <p:cNvSpPr txBox="1">
            <a:spLocks/>
          </p:cNvSpPr>
          <p:nvPr/>
        </p:nvSpPr>
        <p:spPr>
          <a:xfrm>
            <a:off x="5067300" y="4526408"/>
            <a:ext cx="2057400" cy="3429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pt-BR" sz="1200" b="1" dirty="0">
                <a:solidFill>
                  <a:srgbClr val="B68A35"/>
                </a:solidFill>
              </a:rPr>
              <a:t>Federal Authority | </a:t>
            </a:r>
            <a:r>
              <a:rPr lang="ar-AE" sz="1200" b="1" dirty="0">
                <a:solidFill>
                  <a:srgbClr val="B68A35"/>
                </a:solidFill>
              </a:rPr>
              <a:t>هيئة اتحادية</a:t>
            </a:r>
            <a:endParaRPr lang="en-US" sz="1200" dirty="0">
              <a:solidFill>
                <a:srgbClr val="B68A35"/>
              </a:solidFill>
            </a:endParaRPr>
          </a:p>
        </p:txBody>
      </p:sp>
      <p:sp>
        <p:nvSpPr>
          <p:cNvPr id="2" name="AutoShape 2" descr="نتيجة بحث الصور عن ‪performance management‬‏"/>
          <p:cNvSpPr>
            <a:spLocks noChangeAspect="1" noChangeArrowheads="1"/>
          </p:cNvSpPr>
          <p:nvPr/>
        </p:nvSpPr>
        <p:spPr bwMode="auto">
          <a:xfrm>
            <a:off x="1679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8" name="AutoShape 4" descr="نتيجة بحث الصور عن ‪performance management‬‏"/>
          <p:cNvSpPr>
            <a:spLocks noChangeAspect="1" noChangeArrowheads="1"/>
          </p:cNvSpPr>
          <p:nvPr/>
        </p:nvSpPr>
        <p:spPr bwMode="auto">
          <a:xfrm>
            <a:off x="1831975" y="79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9" name="AutoShape 6" descr="نتيجة بحث الصور عن ‪performance management‬‏"/>
          <p:cNvSpPr>
            <a:spLocks noChangeAspect="1" noChangeArrowheads="1"/>
          </p:cNvSpPr>
          <p:nvPr/>
        </p:nvSpPr>
        <p:spPr bwMode="auto">
          <a:xfrm>
            <a:off x="1984375" y="1603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0" name="AutoShape 8" descr="نتيجة بحث الصور عن ‪performance management‬‏"/>
          <p:cNvSpPr>
            <a:spLocks noChangeAspect="1" noChangeArrowheads="1"/>
          </p:cNvSpPr>
          <p:nvPr/>
        </p:nvSpPr>
        <p:spPr bwMode="auto">
          <a:xfrm>
            <a:off x="2136775" y="3127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1" name="AutoShape 10" descr="نتيجة بحث الصور عن ‪performance management‬‏"/>
          <p:cNvSpPr>
            <a:spLocks noChangeAspect="1" noChangeArrowheads="1"/>
          </p:cNvSpPr>
          <p:nvPr/>
        </p:nvSpPr>
        <p:spPr bwMode="auto">
          <a:xfrm>
            <a:off x="2289175" y="465138"/>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2" name="عنوان فرعي 2"/>
          <p:cNvSpPr txBox="1">
            <a:spLocks/>
          </p:cNvSpPr>
          <p:nvPr/>
        </p:nvSpPr>
        <p:spPr>
          <a:xfrm>
            <a:off x="5219700" y="5067300"/>
            <a:ext cx="2057400" cy="342900"/>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r>
              <a:rPr lang="ar-AE" sz="1400" b="1" u="sng" dirty="0" smtClean="0">
                <a:solidFill>
                  <a:schemeClr val="bg1"/>
                </a:solidFill>
                <a:latin typeface="Dubai" panose="020B0503030403030204" pitchFamily="34" charset="-78"/>
                <a:cs typeface="Dubai" panose="020B0503030403030204" pitchFamily="34" charset="-78"/>
              </a:rPr>
              <a:t>10/1/2019</a:t>
            </a:r>
            <a:endParaRPr lang="en-US" sz="1400" b="1" u="sng" dirty="0">
              <a:solidFill>
                <a:schemeClr val="bg1"/>
              </a:solidFill>
              <a:latin typeface="Dubai" panose="020B0503030403030204" pitchFamily="34" charset="-78"/>
              <a:cs typeface="Dubai" panose="020B0503030403030204" pitchFamily="34" charset="-78"/>
            </a:endParaRPr>
          </a:p>
        </p:txBody>
      </p:sp>
      <p:sp>
        <p:nvSpPr>
          <p:cNvPr id="3" name="Rectangle 2"/>
          <p:cNvSpPr/>
          <p:nvPr/>
        </p:nvSpPr>
        <p:spPr>
          <a:xfrm>
            <a:off x="609600" y="2059816"/>
            <a:ext cx="10668000" cy="2123658"/>
          </a:xfrm>
          <a:prstGeom prst="rect">
            <a:avLst/>
          </a:prstGeom>
        </p:spPr>
        <p:txBody>
          <a:bodyPr wrap="square">
            <a:spAutoFit/>
          </a:bodyPr>
          <a:lstStyle/>
          <a:p>
            <a:pPr algn="ctr" rtl="1"/>
            <a:r>
              <a:rPr lang="en-US" sz="66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r>
              <a:rPr lang="ar-AE" sz="66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تقرير نتائج استبيان الرضا عن بوابة التعّلم الإلكتروني</a:t>
            </a:r>
            <a:r>
              <a:rPr lang="en-US" sz="66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a:t>
            </a:r>
            <a:r>
              <a:rPr lang="ar-AE" sz="6600" b="1" dirty="0" smtClean="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endParaRPr lang="en-US" sz="6600" dirty="0">
              <a:solidFill>
                <a:srgbClr val="C00000"/>
              </a:solidFill>
            </a:endParaRPr>
          </a:p>
        </p:txBody>
      </p:sp>
    </p:spTree>
    <p:extLst>
      <p:ext uri="{BB962C8B-B14F-4D97-AF65-F5344CB8AC3E}">
        <p14:creationId xmlns:p14="http://schemas.microsoft.com/office/powerpoint/2010/main" val="25959660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895600" y="2743200"/>
            <a:ext cx="6430315" cy="731783"/>
          </a:xfrm>
        </p:spPr>
        <p:txBody>
          <a:bodyPr>
            <a:noAutofit/>
          </a:bodyPr>
          <a:lstStyle/>
          <a:p>
            <a:pPr algn="ctr"/>
            <a:r>
              <a:rPr lang="ar-AE" sz="4800" dirty="0" smtClean="0">
                <a:solidFill>
                  <a:srgbClr val="AC8332"/>
                </a:solidFill>
                <a:latin typeface="Sakkal Majalla" panose="02000000000000000000" pitchFamily="2" charset="-78"/>
                <a:cs typeface="Sakkal Majalla" panose="02000000000000000000" pitchFamily="2" charset="-78"/>
              </a:rPr>
              <a:t>الاجراءات التصحيحية </a:t>
            </a:r>
            <a:endParaRPr lang="en-US" sz="4800" dirty="0">
              <a:solidFill>
                <a:srgbClr val="AC8332"/>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35060635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08817" y="258817"/>
            <a:ext cx="6430315" cy="731783"/>
          </a:xfrm>
        </p:spPr>
        <p:txBody>
          <a:bodyPr>
            <a:noAutofit/>
          </a:bodyPr>
          <a:lstStyle/>
          <a:p>
            <a:pPr algn="ctr"/>
            <a:r>
              <a:rPr lang="ar-AE" sz="2800" dirty="0" smtClean="0">
                <a:latin typeface="Sakkal Majalla" panose="02000000000000000000" pitchFamily="2" charset="-78"/>
                <a:cs typeface="Sakkal Majalla" panose="02000000000000000000" pitchFamily="2" charset="-78"/>
              </a:rPr>
              <a:t>الإجراءات التصحيحية لبوابة التعلّم الإلكتروني</a:t>
            </a:r>
            <a:endParaRPr lang="en-US" sz="2800" dirty="0">
              <a:latin typeface="Sakkal Majalla" panose="02000000000000000000" pitchFamily="2" charset="-78"/>
              <a:cs typeface="Sakkal Majalla" panose="02000000000000000000" pitchFamily="2" charset="-78"/>
            </a:endParaRPr>
          </a:p>
        </p:txBody>
      </p:sp>
      <p:graphicFrame>
        <p:nvGraphicFramePr>
          <p:cNvPr id="3" name="Table 2"/>
          <p:cNvGraphicFramePr>
            <a:graphicFrameLocks noGrp="1"/>
          </p:cNvGraphicFramePr>
          <p:nvPr>
            <p:extLst>
              <p:ext uri="{D42A27DB-BD31-4B8C-83A1-F6EECF244321}">
                <p14:modId xmlns:p14="http://schemas.microsoft.com/office/powerpoint/2010/main" val="4110799121"/>
              </p:ext>
            </p:extLst>
          </p:nvPr>
        </p:nvGraphicFramePr>
        <p:xfrm>
          <a:off x="360607" y="1302184"/>
          <a:ext cx="11668261" cy="4776644"/>
        </p:xfrm>
        <a:graphic>
          <a:graphicData uri="http://schemas.openxmlformats.org/drawingml/2006/table">
            <a:tbl>
              <a:tblPr firstRow="1" firstCol="1" bandRow="1">
                <a:tableStyleId>{5940675A-B579-460E-94D1-54222C63F5DA}</a:tableStyleId>
              </a:tblPr>
              <a:tblGrid>
                <a:gridCol w="965917"/>
                <a:gridCol w="1506828"/>
                <a:gridCol w="4275786"/>
                <a:gridCol w="4919730"/>
              </a:tblGrid>
              <a:tr h="522912">
                <a:tc>
                  <a:txBody>
                    <a:bodyPr/>
                    <a:lstStyle/>
                    <a:p>
                      <a:pPr marL="0" marR="0" indent="0" algn="ctr">
                        <a:lnSpc>
                          <a:spcPct val="150000"/>
                        </a:lnSpc>
                        <a:spcBef>
                          <a:spcPts val="0"/>
                        </a:spcBef>
                        <a:spcAft>
                          <a:spcPts val="600"/>
                        </a:spcAft>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الدليل </a:t>
                      </a:r>
                      <a:endParaRPr lang="en-US" sz="18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chemeClr val="accent3">
                        <a:lumMod val="75000"/>
                      </a:schemeClr>
                    </a:solidFill>
                  </a:tcPr>
                </a:tc>
                <a:tc>
                  <a:txBody>
                    <a:bodyPr/>
                    <a:lstStyle/>
                    <a:p>
                      <a:pPr marL="0" marR="0" lvl="0" indent="0" algn="ctr" defTabSz="914400"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نسبة</a:t>
                      </a:r>
                      <a:r>
                        <a:rPr lang="ar-AE" sz="1800" b="1" baseline="0" dirty="0" smtClean="0">
                          <a:effectLst/>
                          <a:latin typeface="Sakkal Majalla" panose="02000000000000000000" pitchFamily="2" charset="-78"/>
                          <a:ea typeface="Calibri" panose="020F0502020204030204" pitchFamily="34" charset="0"/>
                          <a:cs typeface="Sakkal Majalla" panose="02000000000000000000" pitchFamily="2" charset="-78"/>
                        </a:rPr>
                        <a:t> الانجاز</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chemeClr val="accent3">
                        <a:lumMod val="75000"/>
                      </a:schemeClr>
                    </a:solidFill>
                  </a:tcPr>
                </a:tc>
                <a:tc>
                  <a:txBody>
                    <a:bodyPr/>
                    <a:lstStyle/>
                    <a:p>
                      <a:pPr marL="0" marR="0" lvl="0" indent="0" algn="ctr" defTabSz="914264"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الاطار</a:t>
                      </a:r>
                      <a:r>
                        <a:rPr lang="ar-AE" sz="1800" b="1" baseline="0" dirty="0" smtClean="0">
                          <a:effectLst/>
                          <a:latin typeface="Sakkal Majalla" panose="02000000000000000000" pitchFamily="2" charset="-78"/>
                          <a:ea typeface="Calibri" panose="020F0502020204030204" pitchFamily="34" charset="0"/>
                          <a:cs typeface="Sakkal Majalla" panose="02000000000000000000" pitchFamily="2" charset="-78"/>
                        </a:rPr>
                        <a:t> الزمني للتنفيذ</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chemeClr val="accent3">
                        <a:lumMod val="75000"/>
                      </a:schemeClr>
                    </a:solidFill>
                  </a:tcPr>
                </a:tc>
                <a:tc>
                  <a:txBody>
                    <a:bodyPr/>
                    <a:lstStyle/>
                    <a:p>
                      <a:pPr marL="0" marR="0" lvl="0" indent="0" algn="ctr" defTabSz="914264" rtl="0" eaLnBrk="1" fontAlgn="auto" latinLnBrk="0" hangingPunct="1">
                        <a:lnSpc>
                          <a:spcPct val="150000"/>
                        </a:lnSpc>
                        <a:spcBef>
                          <a:spcPts val="0"/>
                        </a:spcBef>
                        <a:spcAft>
                          <a:spcPts val="600"/>
                        </a:spcAft>
                        <a:buClrTx/>
                        <a:buSzTx/>
                        <a:buFontTx/>
                        <a:buNone/>
                        <a:tabLst/>
                        <a:defRPr/>
                      </a:pPr>
                      <a:r>
                        <a:rPr lang="ar-AE" sz="1800" b="1" dirty="0" smtClean="0">
                          <a:effectLst/>
                          <a:latin typeface="Sakkal Majalla" panose="02000000000000000000" pitchFamily="2" charset="-78"/>
                          <a:ea typeface="Calibri" panose="020F0502020204030204" pitchFamily="34" charset="0"/>
                          <a:cs typeface="Sakkal Majalla" panose="02000000000000000000" pitchFamily="2" charset="-78"/>
                        </a:rPr>
                        <a:t>الإجراءات التصحيحية </a:t>
                      </a:r>
                      <a:endParaRPr lang="en-US" sz="180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solidFill>
                      <a:schemeClr val="accent3">
                        <a:lumMod val="75000"/>
                      </a:schemeClr>
                    </a:solidFill>
                  </a:tcPr>
                </a:tc>
              </a:tr>
              <a:tr h="707170">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01158">
                <a:tc>
                  <a:txBody>
                    <a:bodyPr/>
                    <a:lstStyle/>
                    <a:p>
                      <a:pPr algn="ctr"/>
                      <a:endParaRPr lang="en-US" sz="1400" b="1" dirty="0">
                        <a:effectLst/>
                        <a:latin typeface="Sakkal Majalla" panose="02000000000000000000" pitchFamily="2" charset="-78"/>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algn="ctr"/>
                      <a:endParaRPr lang="en-US" sz="1400" b="1" dirty="0">
                        <a:effectLst/>
                        <a:latin typeface="Sakkal Majalla" panose="02000000000000000000" pitchFamily="2" charset="-78"/>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indent="0" algn="ctr" rtl="1">
                        <a:buFont typeface="Wingdings" panose="05000000000000000000" pitchFamily="2" charset="2"/>
                        <a:buNone/>
                      </a:pPr>
                      <a:endParaRPr lang="en-US" sz="1400" b="1" dirty="0">
                        <a:solidFill>
                          <a:schemeClr val="tx1"/>
                        </a:solidFill>
                        <a:effectLst/>
                        <a:latin typeface="Sakkal Majalla" panose="02000000000000000000" pitchFamily="2" charset="-78"/>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87037">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873110">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758603">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r h="626654">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0" marR="0" algn="r">
                        <a:spcBef>
                          <a:spcPts val="0"/>
                        </a:spcBef>
                        <a:spcAft>
                          <a:spcPts val="0"/>
                        </a:spcAft>
                      </a:pPr>
                      <a:endParaRPr lang="en-US" sz="1600" b="1" dirty="0">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c>
                  <a:txBody>
                    <a:bodyPr/>
                    <a:lstStyle/>
                    <a:p>
                      <a:pPr marL="285750" marR="0" indent="-285750" algn="r" rtl="1">
                        <a:spcBef>
                          <a:spcPts val="0"/>
                        </a:spcBef>
                        <a:spcAft>
                          <a:spcPts val="0"/>
                        </a:spcAft>
                        <a:buFont typeface="Wingdings" panose="05000000000000000000" pitchFamily="2" charset="2"/>
                        <a:buChar char="v"/>
                      </a:pPr>
                      <a:endParaRPr lang="en-US" sz="1600" b="1" dirty="0">
                        <a:solidFill>
                          <a:schemeClr val="tx1"/>
                        </a:solidFill>
                        <a:effectLst/>
                        <a:latin typeface="Sakkal Majalla" panose="02000000000000000000" pitchFamily="2" charset="-78"/>
                        <a:ea typeface="Calibri" panose="020F0502020204030204" pitchFamily="34" charset="0"/>
                        <a:cs typeface="Sakkal Majalla" panose="02000000000000000000" pitchFamily="2" charset="-78"/>
                      </a:endParaRPr>
                    </a:p>
                  </a:txBody>
                  <a:tcPr marL="59029" marR="59029" marT="29514" marB="29514" anchor="ctr">
                    <a:lnL w="19050" cap="flat" cmpd="sng" algn="ctr">
                      <a:solidFill>
                        <a:srgbClr val="C6A326"/>
                      </a:solidFill>
                      <a:prstDash val="sysDash"/>
                      <a:round/>
                      <a:headEnd type="none" w="med" len="med"/>
                      <a:tailEnd type="none" w="med" len="med"/>
                    </a:lnL>
                    <a:lnR w="19050" cap="flat" cmpd="sng" algn="ctr">
                      <a:solidFill>
                        <a:srgbClr val="C6A326"/>
                      </a:solidFill>
                      <a:prstDash val="sysDash"/>
                      <a:round/>
                      <a:headEnd type="none" w="med" len="med"/>
                      <a:tailEnd type="none" w="med" len="med"/>
                    </a:lnR>
                    <a:lnT w="19050" cap="flat" cmpd="sng" algn="ctr">
                      <a:solidFill>
                        <a:srgbClr val="C6A326"/>
                      </a:solidFill>
                      <a:prstDash val="sysDash"/>
                      <a:round/>
                      <a:headEnd type="none" w="med" len="med"/>
                      <a:tailEnd type="none" w="med" len="med"/>
                    </a:lnT>
                    <a:lnB w="19050" cap="flat" cmpd="sng" algn="ctr">
                      <a:solidFill>
                        <a:srgbClr val="C6A326"/>
                      </a:solidFill>
                      <a:prstDash val="sysDash"/>
                      <a:round/>
                      <a:headEnd type="none" w="med" len="med"/>
                      <a:tailEnd type="none" w="med" len="med"/>
                    </a:lnB>
                  </a:tcPr>
                </a:tc>
              </a:tr>
            </a:tbl>
          </a:graphicData>
        </a:graphic>
      </p:graphicFrame>
    </p:spTree>
    <p:extLst>
      <p:ext uri="{BB962C8B-B14F-4D97-AF65-F5344CB8AC3E}">
        <p14:creationId xmlns:p14="http://schemas.microsoft.com/office/powerpoint/2010/main" val="39512670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2019304073"/>
              </p:ext>
            </p:extLst>
          </p:nvPr>
        </p:nvGraphicFramePr>
        <p:xfrm>
          <a:off x="2667000" y="2194560"/>
          <a:ext cx="6934200" cy="1996440"/>
        </p:xfrm>
        <a:graphic>
          <a:graphicData uri="http://schemas.openxmlformats.org/drawingml/2006/table">
            <a:tbl>
              <a:tblPr firstRow="1" bandRow="1">
                <a:tableStyleId>{5C22544A-7EE6-4342-B048-85BDC9FD1C3A}</a:tableStyleId>
              </a:tblPr>
              <a:tblGrid>
                <a:gridCol w="3467100">
                  <a:extLst>
                    <a:ext uri="{9D8B030D-6E8A-4147-A177-3AD203B41FA5}">
                      <a16:colId xmlns="" xmlns:a16="http://schemas.microsoft.com/office/drawing/2014/main" val="20000"/>
                    </a:ext>
                  </a:extLst>
                </a:gridCol>
                <a:gridCol w="3467100">
                  <a:extLst>
                    <a:ext uri="{9D8B030D-6E8A-4147-A177-3AD203B41FA5}">
                      <a16:colId xmlns="" xmlns:a16="http://schemas.microsoft.com/office/drawing/2014/main" val="20001"/>
                    </a:ext>
                  </a:extLst>
                </a:gridCol>
              </a:tblGrid>
              <a:tr h="715202">
                <a:tc gridSpan="2">
                  <a:txBody>
                    <a:bodyPr/>
                    <a:lstStyle/>
                    <a:p>
                      <a:pPr algn="ctr"/>
                      <a:r>
                        <a:rPr lang="ar-AE" sz="2800" dirty="0" smtClean="0">
                          <a:solidFill>
                            <a:schemeClr val="bg1"/>
                          </a:solidFill>
                          <a:latin typeface="Sakkal Majalla" panose="02000000000000000000" pitchFamily="2" charset="-78"/>
                          <a:cs typeface="Sakkal Majalla" panose="02000000000000000000" pitchFamily="2" charset="-78"/>
                        </a:rPr>
                        <a:t>المرفقات</a:t>
                      </a:r>
                      <a:endParaRPr lang="en-US" sz="2800" dirty="0">
                        <a:solidFill>
                          <a:schemeClr val="bg1"/>
                        </a:solidFill>
                        <a:latin typeface="Sakkal Majalla" panose="02000000000000000000" pitchFamily="2" charset="-78"/>
                        <a:cs typeface="Sakkal Majalla" panose="02000000000000000000" pitchFamily="2" charset="-78"/>
                      </a:endParaRPr>
                    </a:p>
                  </a:txBody>
                  <a:tcPr anchor="ctr">
                    <a:lnL w="28575" cap="flat" cmpd="sng" algn="ctr">
                      <a:solidFill>
                        <a:schemeClr val="bg1">
                          <a:lumMod val="50000"/>
                        </a:schemeClr>
                      </a:solidFill>
                      <a:prstDash val="sysDot"/>
                      <a:round/>
                      <a:headEnd type="none" w="med" len="med"/>
                      <a:tailEnd type="none" w="med" len="med"/>
                    </a:lnL>
                    <a:lnR w="28575" cap="flat" cmpd="sng" algn="ctr">
                      <a:solidFill>
                        <a:schemeClr val="bg1">
                          <a:lumMod val="50000"/>
                        </a:schemeClr>
                      </a:solidFill>
                      <a:prstDash val="sysDot"/>
                      <a:round/>
                      <a:headEnd type="none" w="med" len="med"/>
                      <a:tailEnd type="none" w="med" len="med"/>
                    </a:lnR>
                    <a:lnT w="28575" cap="flat" cmpd="sng" algn="ctr">
                      <a:solidFill>
                        <a:schemeClr val="bg1">
                          <a:lumMod val="50000"/>
                        </a:schemeClr>
                      </a:solidFill>
                      <a:prstDash val="sysDot"/>
                      <a:round/>
                      <a:headEnd type="none" w="med" len="med"/>
                      <a:tailEnd type="none" w="med" len="med"/>
                    </a:lnT>
                    <a:lnB w="28575"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solidFill>
                      <a:srgbClr val="CFA859"/>
                    </a:solidFill>
                  </a:tcPr>
                </a:tc>
                <a:tc hMerge="1">
                  <a:txBody>
                    <a:bodyPr/>
                    <a:lstStyle/>
                    <a:p>
                      <a:endParaRPr lang="en-US" dirty="0"/>
                    </a:p>
                  </a:txBody>
                  <a:tcPr/>
                </a:tc>
                <a:extLst>
                  <a:ext uri="{0D108BD9-81ED-4DB2-BD59-A6C34878D82A}">
                    <a16:rowId xmlns="" xmlns:a16="http://schemas.microsoft.com/office/drawing/2014/main" val="10000"/>
                  </a:ext>
                </a:extLst>
              </a:tr>
              <a:tr h="1281238">
                <a:tc>
                  <a:txBody>
                    <a:bodyPr/>
                    <a:lstStyle/>
                    <a:p>
                      <a:endParaRPr lang="en-US" dirty="0"/>
                    </a:p>
                  </a:txBody>
                  <a:tcPr>
                    <a:lnL w="28575" cap="flat" cmpd="sng" algn="ctr">
                      <a:solidFill>
                        <a:schemeClr val="bg1">
                          <a:lumMod val="50000"/>
                        </a:schemeClr>
                      </a:solidFill>
                      <a:prstDash val="sysDot"/>
                      <a:round/>
                      <a:headEnd type="none" w="med" len="med"/>
                      <a:tailEnd type="none" w="med" len="med"/>
                    </a:lnL>
                    <a:lnR w="28575" cap="flat" cmpd="sng" algn="ctr">
                      <a:solidFill>
                        <a:schemeClr val="bg1">
                          <a:lumMod val="50000"/>
                        </a:schemeClr>
                      </a:solidFill>
                      <a:prstDash val="sysDot"/>
                      <a:round/>
                      <a:headEnd type="none" w="med" len="med"/>
                      <a:tailEnd type="none" w="med" len="med"/>
                    </a:lnR>
                    <a:lnT w="28575" cap="flat" cmpd="sng" algn="ctr">
                      <a:solidFill>
                        <a:schemeClr val="bg1">
                          <a:lumMod val="50000"/>
                        </a:schemeClr>
                      </a:solidFill>
                      <a:prstDash val="sysDot"/>
                      <a:round/>
                      <a:headEnd type="none" w="med" len="med"/>
                      <a:tailEnd type="none" w="med" len="med"/>
                    </a:lnT>
                    <a:lnB w="28575"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noFill/>
                  </a:tcPr>
                </a:tc>
                <a:tc>
                  <a:txBody>
                    <a:bodyPr/>
                    <a:lstStyle/>
                    <a:p>
                      <a:pPr marL="0" indent="0" algn="ctr" defTabSz="914400" rtl="1" eaLnBrk="1" latinLnBrk="0" hangingPunct="1">
                        <a:buFontTx/>
                        <a:buNone/>
                      </a:pPr>
                      <a:r>
                        <a:rPr lang="ar-AE" sz="2800" b="1" kern="1200" dirty="0" smtClean="0">
                          <a:solidFill>
                            <a:schemeClr val="tx1"/>
                          </a:solidFill>
                          <a:latin typeface="Sakkal Majalla" panose="02000000000000000000" pitchFamily="2" charset="-78"/>
                          <a:ea typeface="+mn-ea"/>
                          <a:cs typeface="Sakkal Majalla" panose="02000000000000000000" pitchFamily="2" charset="-78"/>
                        </a:rPr>
                        <a:t>نتائج الاستبيان</a:t>
                      </a:r>
                      <a:endParaRPr lang="en-US" sz="2800" b="1" kern="1200" dirty="0">
                        <a:solidFill>
                          <a:schemeClr val="tx1"/>
                        </a:solidFill>
                        <a:latin typeface="Sakkal Majalla" panose="02000000000000000000" pitchFamily="2" charset="-78"/>
                        <a:ea typeface="+mn-ea"/>
                        <a:cs typeface="Sakkal Majalla" panose="02000000000000000000" pitchFamily="2" charset="-78"/>
                      </a:endParaRPr>
                    </a:p>
                  </a:txBody>
                  <a:tcPr anchor="ctr">
                    <a:lnL w="28575" cap="flat" cmpd="sng" algn="ctr">
                      <a:solidFill>
                        <a:schemeClr val="bg1">
                          <a:lumMod val="50000"/>
                        </a:schemeClr>
                      </a:solidFill>
                      <a:prstDash val="sysDot"/>
                      <a:round/>
                      <a:headEnd type="none" w="med" len="med"/>
                      <a:tailEnd type="none" w="med" len="med"/>
                    </a:lnL>
                    <a:lnR w="28575" cap="flat" cmpd="sng" algn="ctr">
                      <a:solidFill>
                        <a:schemeClr val="bg1">
                          <a:lumMod val="50000"/>
                        </a:schemeClr>
                      </a:solidFill>
                      <a:prstDash val="sysDot"/>
                      <a:round/>
                      <a:headEnd type="none" w="med" len="med"/>
                      <a:tailEnd type="none" w="med" len="med"/>
                    </a:lnR>
                    <a:lnT w="28575" cap="flat" cmpd="sng" algn="ctr">
                      <a:solidFill>
                        <a:schemeClr val="bg1">
                          <a:lumMod val="50000"/>
                        </a:schemeClr>
                      </a:solidFill>
                      <a:prstDash val="sysDot"/>
                      <a:round/>
                      <a:headEnd type="none" w="med" len="med"/>
                      <a:tailEnd type="none" w="med" len="med"/>
                    </a:lnT>
                    <a:lnB w="28575" cap="flat" cmpd="sng" algn="ctr">
                      <a:solidFill>
                        <a:schemeClr val="bg1">
                          <a:lumMod val="50000"/>
                        </a:schemeClr>
                      </a:solidFill>
                      <a:prstDash val="sysDot"/>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0001"/>
                  </a:ext>
                </a:extLst>
              </a:tr>
            </a:tbl>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301165053"/>
              </p:ext>
            </p:extLst>
          </p:nvPr>
        </p:nvGraphicFramePr>
        <p:xfrm>
          <a:off x="3886200" y="3182544"/>
          <a:ext cx="914400" cy="771525"/>
        </p:xfrm>
        <a:graphic>
          <a:graphicData uri="http://schemas.openxmlformats.org/presentationml/2006/ole">
            <mc:AlternateContent xmlns:mc="http://schemas.openxmlformats.org/markup-compatibility/2006">
              <mc:Choice xmlns:v="urn:schemas-microsoft-com:vml" Requires="v">
                <p:oleObj spid="_x0000_s2128" name="Acrobat Document" showAsIcon="1" r:id="rId3" imgW="914400" imgH="771480" progId="AcroExch.Document.DC">
                  <p:link updateAutomatic="1"/>
                </p:oleObj>
              </mc:Choice>
              <mc:Fallback>
                <p:oleObj name="Acrobat Document" showAsIcon="1" r:id="rId3" imgW="914400" imgH="771480" progId="AcroExch.Document.DC">
                  <p:link updateAutomatic="1"/>
                  <p:pic>
                    <p:nvPicPr>
                      <p:cNvPr id="0" name=""/>
                      <p:cNvPicPr/>
                      <p:nvPr/>
                    </p:nvPicPr>
                    <p:blipFill>
                      <a:blip r:embed="rId4"/>
                      <a:stretch>
                        <a:fillRect/>
                      </a:stretch>
                    </p:blipFill>
                    <p:spPr>
                      <a:xfrm>
                        <a:off x="3886200" y="3182544"/>
                        <a:ext cx="914400" cy="771525"/>
                      </a:xfrm>
                      <a:prstGeom prst="rect">
                        <a:avLst/>
                      </a:prstGeom>
                    </p:spPr>
                  </p:pic>
                </p:oleObj>
              </mc:Fallback>
            </mc:AlternateContent>
          </a:graphicData>
        </a:graphic>
      </p:graphicFrame>
    </p:spTree>
    <p:extLst>
      <p:ext uri="{BB962C8B-B14F-4D97-AF65-F5344CB8AC3E}">
        <p14:creationId xmlns:p14="http://schemas.microsoft.com/office/powerpoint/2010/main" val="38084227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893061" y="184019"/>
            <a:ext cx="6430315" cy="731783"/>
          </a:xfrm>
        </p:spPr>
        <p:txBody>
          <a:bodyPr>
            <a:noAutofit/>
          </a:bodyPr>
          <a:lstStyle/>
          <a:p>
            <a:pPr algn="ctr"/>
            <a:r>
              <a:rPr lang="ar-AE" sz="4400" dirty="0">
                <a:solidFill>
                  <a:srgbClr val="AC8332"/>
                </a:solidFill>
                <a:latin typeface="Sakkal Majalla" panose="02000000000000000000" pitchFamily="2" charset="-78"/>
                <a:cs typeface="Sakkal Majalla" panose="02000000000000000000" pitchFamily="2" charset="-78"/>
              </a:rPr>
              <a:t>محاور العرض</a:t>
            </a:r>
            <a:endParaRPr lang="en-US" sz="4000" dirty="0"/>
          </a:p>
        </p:txBody>
      </p:sp>
      <p:sp>
        <p:nvSpPr>
          <p:cNvPr id="6" name="Rectangle 5"/>
          <p:cNvSpPr/>
          <p:nvPr/>
        </p:nvSpPr>
        <p:spPr>
          <a:xfrm>
            <a:off x="3276600" y="1371600"/>
            <a:ext cx="8610600" cy="5016758"/>
          </a:xfrm>
          <a:prstGeom prst="rect">
            <a:avLst/>
          </a:prstGeom>
        </p:spPr>
        <p:txBody>
          <a:bodyPr wrap="square">
            <a:spAutoFit/>
          </a:bodyPr>
          <a:lstStyle/>
          <a:p>
            <a:pPr marL="342900" indent="-342900" algn="r" rtl="1">
              <a:lnSpc>
                <a:spcPct val="200000"/>
              </a:lnSpc>
              <a:buFont typeface="Wingdings" panose="05000000000000000000" pitchFamily="2" charset="2"/>
              <a:buChar char="v"/>
            </a:pPr>
            <a:r>
              <a:rPr lang="ar-AE" sz="2000" b="1" dirty="0">
                <a:solidFill>
                  <a:srgbClr val="98742C"/>
                </a:solidFill>
                <a:latin typeface="Sakkal Majalla" panose="02000000000000000000" pitchFamily="2" charset="-78"/>
                <a:cs typeface="Sakkal Majalla" panose="02000000000000000000" pitchFamily="2" charset="-78"/>
                <a:sym typeface="Arial"/>
              </a:rPr>
              <a:t>مقدمة</a:t>
            </a:r>
          </a:p>
          <a:p>
            <a:pPr marL="342900" indent="-342900" algn="r" rtl="1">
              <a:lnSpc>
                <a:spcPct val="200000"/>
              </a:lnSpc>
              <a:buFont typeface="Wingdings" panose="05000000000000000000" pitchFamily="2" charset="2"/>
              <a:buChar char="v"/>
            </a:pPr>
            <a:r>
              <a:rPr lang="ar-AE" sz="2000" b="1" dirty="0">
                <a:solidFill>
                  <a:srgbClr val="98742C"/>
                </a:solidFill>
                <a:latin typeface="Sakkal Majalla" panose="02000000000000000000" pitchFamily="2" charset="-78"/>
                <a:cs typeface="Sakkal Majalla" panose="02000000000000000000" pitchFamily="2" charset="-78"/>
              </a:rPr>
              <a:t>الرضا العام عن بوابة التعّلم </a:t>
            </a:r>
            <a:r>
              <a:rPr lang="ar-AE" sz="2000" b="1" dirty="0" smtClean="0">
                <a:solidFill>
                  <a:srgbClr val="98742C"/>
                </a:solidFill>
                <a:latin typeface="Sakkal Majalla" panose="02000000000000000000" pitchFamily="2" charset="-78"/>
                <a:cs typeface="Sakkal Majalla" panose="02000000000000000000" pitchFamily="2" charset="-78"/>
              </a:rPr>
              <a:t>الإلكتروني</a:t>
            </a:r>
          </a:p>
          <a:p>
            <a:pPr marL="342900" indent="-342900" algn="r" rtl="1">
              <a:lnSpc>
                <a:spcPct val="200000"/>
              </a:lnSpc>
              <a:buFont typeface="Wingdings" panose="05000000000000000000" pitchFamily="2" charset="2"/>
              <a:buChar char="v"/>
            </a:pPr>
            <a:r>
              <a:rPr lang="ar-AE" sz="2000" b="1" dirty="0">
                <a:solidFill>
                  <a:srgbClr val="98742C"/>
                </a:solidFill>
                <a:latin typeface="Sakkal Majalla" panose="02000000000000000000" pitchFamily="2" charset="-78"/>
                <a:cs typeface="Sakkal Majalla" panose="02000000000000000000" pitchFamily="2" charset="-78"/>
              </a:rPr>
              <a:t>تطبيق نظام بياناتي و بوابة التعلّم الإلكتروني </a:t>
            </a:r>
            <a:r>
              <a:rPr lang="ar-AE" sz="2000" b="1" dirty="0" smtClean="0">
                <a:solidFill>
                  <a:srgbClr val="98742C"/>
                </a:solidFill>
                <a:latin typeface="Sakkal Majalla" panose="02000000000000000000" pitchFamily="2" charset="-78"/>
                <a:cs typeface="Sakkal Majalla" panose="02000000000000000000" pitchFamily="2" charset="-78"/>
              </a:rPr>
              <a:t>في الجهات </a:t>
            </a:r>
            <a:r>
              <a:rPr lang="ar-AE" sz="2000" b="1" dirty="0">
                <a:solidFill>
                  <a:srgbClr val="98742C"/>
                </a:solidFill>
                <a:latin typeface="Sakkal Majalla" panose="02000000000000000000" pitchFamily="2" charset="-78"/>
                <a:cs typeface="Sakkal Majalla" panose="02000000000000000000" pitchFamily="2" charset="-78"/>
              </a:rPr>
              <a:t>الاتحادية</a:t>
            </a:r>
            <a:endParaRPr lang="en-US" sz="2000" b="1" dirty="0">
              <a:solidFill>
                <a:srgbClr val="98742C"/>
              </a:solidFill>
              <a:latin typeface="Sakkal Majalla" panose="02000000000000000000" pitchFamily="2" charset="-78"/>
              <a:cs typeface="Sakkal Majalla" panose="02000000000000000000" pitchFamily="2" charset="-78"/>
            </a:endParaRPr>
          </a:p>
          <a:p>
            <a:pPr marL="342900" indent="-342900" algn="r" rtl="1">
              <a:lnSpc>
                <a:spcPct val="200000"/>
              </a:lnSpc>
              <a:buFont typeface="Wingdings" panose="05000000000000000000" pitchFamily="2" charset="2"/>
              <a:buChar char="v"/>
            </a:pPr>
            <a:r>
              <a:rPr lang="ar-AE" sz="2000" b="1" dirty="0">
                <a:solidFill>
                  <a:srgbClr val="98742C"/>
                </a:solidFill>
                <a:latin typeface="Sakkal Majalla" panose="02000000000000000000" pitchFamily="2" charset="-78"/>
                <a:cs typeface="Sakkal Majalla" panose="02000000000000000000" pitchFamily="2" charset="-78"/>
              </a:rPr>
              <a:t>الرضا العام عن بوابة التعّلم الإلكتروني حسب </a:t>
            </a:r>
            <a:r>
              <a:rPr lang="ar-AE" sz="2000" b="1" dirty="0" smtClean="0">
                <a:solidFill>
                  <a:srgbClr val="98742C"/>
                </a:solidFill>
                <a:latin typeface="Sakkal Majalla" panose="02000000000000000000" pitchFamily="2" charset="-78"/>
                <a:cs typeface="Sakkal Majalla" panose="02000000000000000000" pitchFamily="2" charset="-78"/>
              </a:rPr>
              <a:t>المحاور</a:t>
            </a:r>
          </a:p>
          <a:p>
            <a:pPr marL="342900" indent="-342900" algn="r" rtl="1">
              <a:lnSpc>
                <a:spcPct val="200000"/>
              </a:lnSpc>
              <a:buFont typeface="Wingdings" panose="05000000000000000000" pitchFamily="2" charset="2"/>
              <a:buChar char="v"/>
            </a:pPr>
            <a:r>
              <a:rPr lang="ar-AE" sz="2000" b="1" dirty="0">
                <a:solidFill>
                  <a:srgbClr val="98742C"/>
                </a:solidFill>
                <a:latin typeface="Sakkal Majalla" panose="02000000000000000000" pitchFamily="2" charset="-78"/>
                <a:cs typeface="Sakkal Majalla" panose="02000000000000000000" pitchFamily="2" charset="-78"/>
              </a:rPr>
              <a:t>قنوات التواصل و أسباب عدم استخدام بوابة </a:t>
            </a:r>
            <a:r>
              <a:rPr lang="ar-AE" sz="2000" b="1" dirty="0" smtClean="0">
                <a:solidFill>
                  <a:srgbClr val="98742C"/>
                </a:solidFill>
                <a:latin typeface="Sakkal Majalla" panose="02000000000000000000" pitchFamily="2" charset="-78"/>
                <a:cs typeface="Sakkal Majalla" panose="02000000000000000000" pitchFamily="2" charset="-78"/>
              </a:rPr>
              <a:t>التعلّم </a:t>
            </a:r>
            <a:r>
              <a:rPr lang="ar-AE" sz="2000" b="1" dirty="0">
                <a:solidFill>
                  <a:srgbClr val="98742C"/>
                </a:solidFill>
                <a:latin typeface="Sakkal Majalla" panose="02000000000000000000" pitchFamily="2" charset="-78"/>
                <a:cs typeface="Sakkal Majalla" panose="02000000000000000000" pitchFamily="2" charset="-78"/>
              </a:rPr>
              <a:t>الإلكتروني</a:t>
            </a:r>
            <a:endParaRPr lang="en-US" sz="2000" b="1" dirty="0">
              <a:solidFill>
                <a:srgbClr val="98742C"/>
              </a:solidFill>
              <a:latin typeface="Sakkal Majalla" panose="02000000000000000000" pitchFamily="2" charset="-78"/>
              <a:cs typeface="Sakkal Majalla" panose="02000000000000000000" pitchFamily="2" charset="-78"/>
            </a:endParaRPr>
          </a:p>
          <a:p>
            <a:pPr marL="342900" indent="-342900" algn="r" rtl="1">
              <a:lnSpc>
                <a:spcPct val="200000"/>
              </a:lnSpc>
              <a:buFont typeface="Wingdings" panose="05000000000000000000" pitchFamily="2" charset="2"/>
              <a:buChar char="v"/>
            </a:pPr>
            <a:r>
              <a:rPr lang="ar-AE" sz="2000" b="1" dirty="0">
                <a:solidFill>
                  <a:srgbClr val="98742C"/>
                </a:solidFill>
                <a:latin typeface="Sakkal Majalla" panose="02000000000000000000" pitchFamily="2" charset="-78"/>
                <a:cs typeface="Sakkal Majalla" panose="02000000000000000000" pitchFamily="2" charset="-78"/>
              </a:rPr>
              <a:t>المقترحات </a:t>
            </a:r>
            <a:r>
              <a:rPr lang="ar-AE" sz="2000" b="1" dirty="0" smtClean="0">
                <a:solidFill>
                  <a:srgbClr val="98742C"/>
                </a:solidFill>
                <a:latin typeface="Sakkal Majalla" panose="02000000000000000000" pitchFamily="2" charset="-78"/>
                <a:cs typeface="Sakkal Majalla" panose="02000000000000000000" pitchFamily="2" charset="-78"/>
              </a:rPr>
              <a:t>الواردة على بوابة </a:t>
            </a:r>
            <a:r>
              <a:rPr lang="ar-AE" sz="2000" b="1" dirty="0">
                <a:solidFill>
                  <a:srgbClr val="98742C"/>
                </a:solidFill>
                <a:latin typeface="Sakkal Majalla" panose="02000000000000000000" pitchFamily="2" charset="-78"/>
                <a:cs typeface="Sakkal Majalla" panose="02000000000000000000" pitchFamily="2" charset="-78"/>
              </a:rPr>
              <a:t>التعلّم </a:t>
            </a:r>
            <a:r>
              <a:rPr lang="ar-AE" sz="2000" b="1" dirty="0" smtClean="0">
                <a:solidFill>
                  <a:srgbClr val="98742C"/>
                </a:solidFill>
                <a:latin typeface="Sakkal Majalla" panose="02000000000000000000" pitchFamily="2" charset="-78"/>
                <a:cs typeface="Sakkal Majalla" panose="02000000000000000000" pitchFamily="2" charset="-78"/>
              </a:rPr>
              <a:t>الإلكتروني</a:t>
            </a:r>
          </a:p>
          <a:p>
            <a:pPr marL="342900" indent="-342900" algn="r" rtl="1">
              <a:lnSpc>
                <a:spcPct val="200000"/>
              </a:lnSpc>
              <a:buFont typeface="Wingdings" panose="05000000000000000000" pitchFamily="2" charset="2"/>
              <a:buChar char="v"/>
            </a:pPr>
            <a:r>
              <a:rPr lang="ar-AE" sz="2000" b="1" dirty="0" smtClean="0">
                <a:solidFill>
                  <a:srgbClr val="98742C"/>
                </a:solidFill>
                <a:latin typeface="Sakkal Majalla" panose="02000000000000000000" pitchFamily="2" charset="-78"/>
                <a:cs typeface="Sakkal Majalla" panose="02000000000000000000" pitchFamily="2" charset="-78"/>
              </a:rPr>
              <a:t>الإجراءات التصحيحية </a:t>
            </a:r>
            <a:endParaRPr lang="ar-AE" sz="2000" b="1" dirty="0">
              <a:solidFill>
                <a:srgbClr val="98742C"/>
              </a:solidFill>
              <a:latin typeface="Sakkal Majalla" panose="02000000000000000000" pitchFamily="2" charset="-78"/>
              <a:cs typeface="Sakkal Majalla" panose="02000000000000000000" pitchFamily="2" charset="-78"/>
            </a:endParaRPr>
          </a:p>
          <a:p>
            <a:pPr marL="342900" indent="-342900" algn="r" rtl="1">
              <a:lnSpc>
                <a:spcPct val="200000"/>
              </a:lnSpc>
              <a:buFont typeface="Wingdings" panose="05000000000000000000" pitchFamily="2" charset="2"/>
              <a:buChar char="v"/>
            </a:pPr>
            <a:r>
              <a:rPr lang="ar-AE" sz="2000" b="1" dirty="0">
                <a:solidFill>
                  <a:srgbClr val="98742C"/>
                </a:solidFill>
                <a:latin typeface="Sakkal Majalla" panose="02000000000000000000" pitchFamily="2" charset="-78"/>
                <a:cs typeface="Sakkal Majalla" panose="02000000000000000000" pitchFamily="2" charset="-78"/>
              </a:rPr>
              <a:t>المرفقات</a:t>
            </a:r>
            <a:endParaRPr lang="en-US" sz="2000" b="1" dirty="0">
              <a:solidFill>
                <a:srgbClr val="98742C"/>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406149426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166062" y="152400"/>
            <a:ext cx="6819532" cy="731783"/>
          </a:xfrm>
        </p:spPr>
        <p:txBody>
          <a:bodyPr>
            <a:noAutofit/>
          </a:bodyPr>
          <a:lstStyle/>
          <a:p>
            <a:pPr algn="ctr">
              <a:defRPr sz="1920" b="1" i="0" u="none" strike="noStrike" kern="1200" spc="0" baseline="0">
                <a:solidFill>
                  <a:prstClr val="black"/>
                </a:solidFill>
                <a:latin typeface="Sakkal Majalla" panose="02000000000000000000" pitchFamily="2" charset="-78"/>
                <a:ea typeface="+mn-ea"/>
                <a:cs typeface="Sakkal Majalla" panose="02000000000000000000" pitchFamily="2" charset="-78"/>
              </a:defRPr>
            </a:pPr>
            <a:r>
              <a:rPr lang="ar-AE" sz="2800" dirty="0">
                <a:solidFill>
                  <a:srgbClr val="98742C"/>
                </a:solidFill>
              </a:rPr>
              <a:t>الرضا العام عن بوابة التعلّم </a:t>
            </a:r>
            <a:r>
              <a:rPr lang="ar-AE" sz="2800" dirty="0" smtClean="0">
                <a:solidFill>
                  <a:srgbClr val="98742C"/>
                </a:solidFill>
              </a:rPr>
              <a:t>الإلكتروني</a:t>
            </a:r>
            <a:endParaRPr lang="en-US" sz="2800" dirty="0">
              <a:solidFill>
                <a:srgbClr val="98742C"/>
              </a:solidFill>
            </a:endParaRPr>
          </a:p>
        </p:txBody>
      </p:sp>
      <p:graphicFrame>
        <p:nvGraphicFramePr>
          <p:cNvPr id="11" name="Table 10"/>
          <p:cNvGraphicFramePr>
            <a:graphicFrameLocks noGrp="1"/>
          </p:cNvGraphicFramePr>
          <p:nvPr>
            <p:extLst>
              <p:ext uri="{D42A27DB-BD31-4B8C-83A1-F6EECF244321}">
                <p14:modId xmlns:p14="http://schemas.microsoft.com/office/powerpoint/2010/main" val="3643259790"/>
              </p:ext>
            </p:extLst>
          </p:nvPr>
        </p:nvGraphicFramePr>
        <p:xfrm>
          <a:off x="6172200" y="1295399"/>
          <a:ext cx="5750044" cy="4952999"/>
        </p:xfrm>
        <a:graphic>
          <a:graphicData uri="http://schemas.openxmlformats.org/drawingml/2006/table">
            <a:tbl>
              <a:tblPr firstRow="1" bandRow="1">
                <a:tableStyleId>{2D5ABB26-0587-4C30-8999-92F81FD0307C}</a:tableStyleId>
              </a:tblPr>
              <a:tblGrid>
                <a:gridCol w="3048001">
                  <a:extLst>
                    <a:ext uri="{9D8B030D-6E8A-4147-A177-3AD203B41FA5}">
                      <a16:colId xmlns="" xmlns:a16="http://schemas.microsoft.com/office/drawing/2014/main" val="20000"/>
                    </a:ext>
                  </a:extLst>
                </a:gridCol>
                <a:gridCol w="2702043">
                  <a:extLst>
                    <a:ext uri="{9D8B030D-6E8A-4147-A177-3AD203B41FA5}">
                      <a16:colId xmlns="" xmlns:a16="http://schemas.microsoft.com/office/drawing/2014/main" val="20001"/>
                    </a:ext>
                  </a:extLst>
                </a:gridCol>
              </a:tblGrid>
              <a:tr h="587312">
                <a:tc gridSpan="2">
                  <a:txBody>
                    <a:bodyPr/>
                    <a:lstStyle/>
                    <a:p>
                      <a:pPr algn="ctr"/>
                      <a:r>
                        <a:rPr lang="ar-AE" sz="2400" b="1" u="none" dirty="0" smtClean="0">
                          <a:solidFill>
                            <a:schemeClr val="bg1"/>
                          </a:solidFill>
                          <a:latin typeface="Sakkal Majalla" panose="02000000000000000000" pitchFamily="2" charset="-78"/>
                          <a:cs typeface="Sakkal Majalla" panose="02000000000000000000" pitchFamily="2" charset="-78"/>
                        </a:rPr>
                        <a:t>الردود</a:t>
                      </a:r>
                      <a:r>
                        <a:rPr lang="ar-AE" sz="2400" b="1" u="none" baseline="0" dirty="0" smtClean="0">
                          <a:solidFill>
                            <a:schemeClr val="bg1"/>
                          </a:solidFill>
                          <a:latin typeface="Sakkal Majalla" panose="02000000000000000000" pitchFamily="2" charset="-78"/>
                          <a:cs typeface="Sakkal Majalla" panose="02000000000000000000" pitchFamily="2" charset="-78"/>
                        </a:rPr>
                        <a:t> و الفئات المستهدفة</a:t>
                      </a:r>
                      <a:endParaRPr lang="en-US" sz="2400" b="1" u="none" dirty="0">
                        <a:solidFill>
                          <a:schemeClr val="bg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rgbClr val="B88D36"/>
                    </a:solidFill>
                  </a:tcPr>
                </a:tc>
                <a:tc hMerge="1">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0000"/>
                  </a:ext>
                </a:extLst>
              </a:tr>
              <a:tr h="822237">
                <a:tc>
                  <a:txBody>
                    <a:bodyPr/>
                    <a:lstStyle/>
                    <a:p>
                      <a:pPr algn="ctr" rtl="1"/>
                      <a:r>
                        <a:rPr lang="ar-AE" sz="1800" b="1" dirty="0" smtClean="0">
                          <a:solidFill>
                            <a:schemeClr val="tx1"/>
                          </a:solidFill>
                          <a:latin typeface="Sakkal Majalla" panose="02000000000000000000" pitchFamily="2" charset="-78"/>
                          <a:cs typeface="Sakkal Majalla" panose="02000000000000000000" pitchFamily="2" charset="-78"/>
                        </a:rPr>
                        <a:t>موظفو إدارات الموارد البشرية</a:t>
                      </a:r>
                      <a:r>
                        <a:rPr lang="ar-AE" sz="1800" b="1" baseline="0" dirty="0" smtClean="0">
                          <a:solidFill>
                            <a:schemeClr val="tx1"/>
                          </a:solidFill>
                          <a:latin typeface="Sakkal Majalla" panose="02000000000000000000" pitchFamily="2" charset="-78"/>
                          <a:cs typeface="Sakkal Majalla" panose="02000000000000000000" pitchFamily="2" charset="-78"/>
                        </a:rPr>
                        <a:t> في الحكومة الاتحادية</a:t>
                      </a:r>
                      <a:endParaRPr lang="en-US" sz="18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tcPr>
                </a:tc>
                <a:tc>
                  <a:txBody>
                    <a:bodyPr/>
                    <a:lstStyle/>
                    <a:p>
                      <a:pPr marL="285750" indent="-285750" algn="r" rtl="1">
                        <a:buFont typeface="Wingdings" panose="05000000000000000000" pitchFamily="2" charset="2"/>
                        <a:buChar char="v"/>
                      </a:pPr>
                      <a:r>
                        <a:rPr lang="ar-AE" sz="1800" b="1" dirty="0" smtClean="0">
                          <a:latin typeface="Sakkal Majalla" panose="02000000000000000000" pitchFamily="2" charset="-78"/>
                          <a:cs typeface="Sakkal Majalla" panose="02000000000000000000" pitchFamily="2" charset="-78"/>
                        </a:rPr>
                        <a:t>الفئة المستهدفة</a:t>
                      </a:r>
                      <a:endParaRPr lang="en-US" sz="1800" b="1" dirty="0">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lumMod val="95000"/>
                      </a:schemeClr>
                    </a:solidFill>
                  </a:tcPr>
                </a:tc>
                <a:extLst>
                  <a:ext uri="{0D108BD9-81ED-4DB2-BD59-A6C34878D82A}">
                    <a16:rowId xmlns="" xmlns:a16="http://schemas.microsoft.com/office/drawing/2014/main" val="10001"/>
                  </a:ext>
                </a:extLst>
              </a:tr>
              <a:tr h="489427">
                <a:tc>
                  <a:txBody>
                    <a:bodyPr/>
                    <a:lstStyle/>
                    <a:p>
                      <a:pPr algn="ctr"/>
                      <a:r>
                        <a:rPr lang="ar-AE" sz="1700" b="1" dirty="0" smtClean="0">
                          <a:solidFill>
                            <a:schemeClr val="tx1"/>
                          </a:solidFill>
                          <a:latin typeface="Sakkal Majalla" panose="02000000000000000000" pitchFamily="2" charset="-78"/>
                          <a:cs typeface="Sakkal Majalla" panose="02000000000000000000" pitchFamily="2" charset="-78"/>
                        </a:rPr>
                        <a:t>ضمن الخطة التشغيلية</a:t>
                      </a:r>
                      <a:endParaRPr lang="en-US" sz="17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tcPr>
                </a:tc>
                <a:tc>
                  <a:txBody>
                    <a:bodyPr/>
                    <a:lstStyle/>
                    <a:p>
                      <a:pPr marL="285750" indent="-285750" algn="r" rtl="1">
                        <a:buFont typeface="Wingdings" panose="05000000000000000000" pitchFamily="2" charset="2"/>
                        <a:buChar char="v"/>
                      </a:pPr>
                      <a:r>
                        <a:rPr lang="ar-AE" sz="1800" b="1" dirty="0" smtClean="0">
                          <a:latin typeface="Sakkal Majalla" panose="02000000000000000000" pitchFamily="2" charset="-78"/>
                          <a:cs typeface="Sakkal Majalla" panose="02000000000000000000" pitchFamily="2" charset="-78"/>
                        </a:rPr>
                        <a:t>حالة </a:t>
                      </a:r>
                      <a:r>
                        <a:rPr lang="ar-AE" sz="1800" b="1" baseline="0" dirty="0" smtClean="0">
                          <a:latin typeface="Sakkal Majalla" panose="02000000000000000000" pitchFamily="2" charset="-78"/>
                          <a:cs typeface="Sakkal Majalla" panose="02000000000000000000" pitchFamily="2" charset="-78"/>
                        </a:rPr>
                        <a:t>الاستبيان </a:t>
                      </a:r>
                      <a:endParaRPr lang="en-US" sz="1800" b="1" dirty="0">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lumMod val="95000"/>
                      </a:schemeClr>
                    </a:solidFill>
                  </a:tcPr>
                </a:tc>
              </a:tr>
              <a:tr h="822237">
                <a:tc>
                  <a:txBody>
                    <a:bodyPr/>
                    <a:lstStyle/>
                    <a:p>
                      <a:pPr marL="0" marR="0" lvl="0" indent="0" algn="ctr" defTabSz="914264" rtl="0" eaLnBrk="1" fontAlgn="auto" latinLnBrk="0" hangingPunct="1">
                        <a:lnSpc>
                          <a:spcPct val="100000"/>
                        </a:lnSpc>
                        <a:spcBef>
                          <a:spcPts val="0"/>
                        </a:spcBef>
                        <a:spcAft>
                          <a:spcPts val="0"/>
                        </a:spcAft>
                        <a:buClrTx/>
                        <a:buSzTx/>
                        <a:buFontTx/>
                        <a:buNone/>
                        <a:tabLst/>
                        <a:defRPr/>
                      </a:pPr>
                      <a:r>
                        <a:rPr lang="ar-AE" sz="1800" b="1" dirty="0" smtClean="0">
                          <a:solidFill>
                            <a:schemeClr val="tx1"/>
                          </a:solidFill>
                          <a:latin typeface="Sakkal Majalla" panose="02000000000000000000" pitchFamily="2" charset="-78"/>
                          <a:cs typeface="Sakkal Majalla" panose="02000000000000000000" pitchFamily="2" charset="-78"/>
                        </a:rPr>
                        <a:t>339</a:t>
                      </a: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tcPr>
                </a:tc>
                <a:tc>
                  <a:txBody>
                    <a:bodyPr/>
                    <a:lstStyle/>
                    <a:p>
                      <a:pPr marL="285750" indent="-285750" algn="r" rtl="1">
                        <a:buFont typeface="Wingdings" panose="05000000000000000000" pitchFamily="2" charset="2"/>
                        <a:buChar char="v"/>
                      </a:pPr>
                      <a:r>
                        <a:rPr lang="ar-AE" sz="1800" b="1" dirty="0" smtClean="0">
                          <a:latin typeface="Sakkal Majalla" panose="02000000000000000000" pitchFamily="2" charset="-78"/>
                          <a:cs typeface="Sakkal Majalla" panose="02000000000000000000" pitchFamily="2" charset="-78"/>
                        </a:rPr>
                        <a:t>عدد الردود للاستبيان</a:t>
                      </a:r>
                      <a:endParaRPr lang="en-US" sz="1800" b="1" dirty="0">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lumMod val="95000"/>
                      </a:schemeClr>
                    </a:solidFill>
                  </a:tcPr>
                </a:tc>
                <a:extLst>
                  <a:ext uri="{0D108BD9-81ED-4DB2-BD59-A6C34878D82A}">
                    <a16:rowId xmlns="" xmlns:a16="http://schemas.microsoft.com/office/drawing/2014/main" val="10004"/>
                  </a:ext>
                </a:extLst>
              </a:tr>
              <a:tr h="1115893">
                <a:tc>
                  <a:txBody>
                    <a:bodyPr/>
                    <a:lstStyle/>
                    <a:p>
                      <a:pPr algn="ctr" rtl="1"/>
                      <a:r>
                        <a:rPr lang="ar-AE" sz="1700" b="1" u="sng" dirty="0" smtClean="0">
                          <a:solidFill>
                            <a:schemeClr val="tx1"/>
                          </a:solidFill>
                          <a:latin typeface="Sakkal Majalla" panose="02000000000000000000" pitchFamily="2" charset="-78"/>
                          <a:cs typeface="Sakkal Majalla" panose="02000000000000000000" pitchFamily="2" charset="-78"/>
                        </a:rPr>
                        <a:t>تاريخ</a:t>
                      </a:r>
                      <a:r>
                        <a:rPr lang="ar-AE" sz="1700" b="1" u="sng" baseline="0" dirty="0" smtClean="0">
                          <a:solidFill>
                            <a:schemeClr val="tx1"/>
                          </a:solidFill>
                          <a:latin typeface="Sakkal Majalla" panose="02000000000000000000" pitchFamily="2" charset="-78"/>
                          <a:cs typeface="Sakkal Majalla" panose="02000000000000000000" pitchFamily="2" charset="-78"/>
                        </a:rPr>
                        <a:t> الإطلاق: 16/ديسمبر/2018</a:t>
                      </a:r>
                    </a:p>
                    <a:p>
                      <a:pPr algn="ctr" rtl="1"/>
                      <a:r>
                        <a:rPr lang="ar-AE" sz="1700" b="1" u="sng" baseline="0" dirty="0" smtClean="0">
                          <a:solidFill>
                            <a:schemeClr val="tx1"/>
                          </a:solidFill>
                          <a:latin typeface="Sakkal Majalla" panose="02000000000000000000" pitchFamily="2" charset="-78"/>
                          <a:cs typeface="Sakkal Majalla" panose="02000000000000000000" pitchFamily="2" charset="-78"/>
                        </a:rPr>
                        <a:t>تاريخ الإغلاق: 31/ديسمبر/2018</a:t>
                      </a:r>
                      <a:endParaRPr lang="en-US" sz="1700" b="1" u="sng" dirty="0" smtClean="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tcPr>
                </a:tc>
                <a:tc>
                  <a:txBody>
                    <a:bodyPr/>
                    <a:lstStyle/>
                    <a:p>
                      <a:pPr marL="285750" indent="-285750" algn="r" rtl="1">
                        <a:buFont typeface="Wingdings" panose="05000000000000000000" pitchFamily="2" charset="2"/>
                        <a:buChar char="v"/>
                      </a:pPr>
                      <a:r>
                        <a:rPr lang="ar-AE" sz="1800" b="1" dirty="0" smtClean="0">
                          <a:latin typeface="Sakkal Majalla" panose="02000000000000000000" pitchFamily="2" charset="-78"/>
                          <a:cs typeface="Sakkal Majalla" panose="02000000000000000000" pitchFamily="2" charset="-78"/>
                        </a:rPr>
                        <a:t>تاريخ</a:t>
                      </a:r>
                      <a:r>
                        <a:rPr lang="ar-AE" sz="1800" b="1" baseline="0" dirty="0" smtClean="0">
                          <a:latin typeface="Sakkal Majalla" panose="02000000000000000000" pitchFamily="2" charset="-78"/>
                          <a:cs typeface="Sakkal Majalla" panose="02000000000000000000" pitchFamily="2" charset="-78"/>
                        </a:rPr>
                        <a:t> إطلاق و اغلاق الاستبيان </a:t>
                      </a:r>
                      <a:endParaRPr lang="en-US" sz="1800" b="1" dirty="0">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lumMod val="95000"/>
                      </a:schemeClr>
                    </a:solidFill>
                  </a:tcPr>
                </a:tc>
                <a:extLst>
                  <a:ext uri="{0D108BD9-81ED-4DB2-BD59-A6C34878D82A}">
                    <a16:rowId xmlns="" xmlns:a16="http://schemas.microsoft.com/office/drawing/2014/main" val="10005"/>
                  </a:ext>
                </a:extLst>
              </a:tr>
              <a:tr h="1115893">
                <a:tc>
                  <a:txBody>
                    <a:bodyPr/>
                    <a:lstStyle/>
                    <a:p>
                      <a:pPr algn="ctr" rtl="1"/>
                      <a:r>
                        <a:rPr lang="ar-AE" sz="1700" b="1" u="none" dirty="0" smtClean="0">
                          <a:solidFill>
                            <a:schemeClr val="tx1"/>
                          </a:solidFill>
                          <a:latin typeface="Sakkal Majalla" panose="02000000000000000000" pitchFamily="2" charset="-78"/>
                          <a:cs typeface="Sakkal Majalla" panose="02000000000000000000" pitchFamily="2" charset="-78"/>
                        </a:rPr>
                        <a:t>استبيان جديد ضمن الخطة التشغيلية ويقاس لأول مرة في العام 2018</a:t>
                      </a:r>
                      <a:endParaRPr lang="en-US" sz="1700" b="1" u="none" dirty="0" smtClean="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tcPr>
                </a:tc>
                <a:tc>
                  <a:txBody>
                    <a:bodyPr/>
                    <a:lstStyle/>
                    <a:p>
                      <a:pPr marL="285750" indent="-285750" algn="r" rtl="1">
                        <a:buFont typeface="Wingdings" panose="05000000000000000000" pitchFamily="2" charset="2"/>
                        <a:buChar char="v"/>
                      </a:pPr>
                      <a:r>
                        <a:rPr lang="ar-AE" sz="1800" b="1" dirty="0" smtClean="0">
                          <a:latin typeface="Sakkal Majalla" panose="02000000000000000000" pitchFamily="2" charset="-78"/>
                          <a:cs typeface="Sakkal Majalla" panose="02000000000000000000" pitchFamily="2" charset="-78"/>
                        </a:rPr>
                        <a:t>نوع الاستبيان</a:t>
                      </a:r>
                      <a:endParaRPr lang="en-US" sz="1800" b="1" dirty="0">
                        <a:latin typeface="Sakkal Majalla" panose="02000000000000000000" pitchFamily="2" charset="-78"/>
                        <a:cs typeface="Sakkal Majalla" panose="02000000000000000000" pitchFamily="2" charset="-78"/>
                      </a:endParaRPr>
                    </a:p>
                  </a:txBody>
                  <a:tcPr anchor="ctr">
                    <a:lnL w="12700" cap="flat" cmpd="sng" algn="ctr">
                      <a:solidFill>
                        <a:schemeClr val="bg1">
                          <a:lumMod val="50000"/>
                        </a:schemeClr>
                      </a:solidFill>
                      <a:prstDash val="sysDashDot"/>
                      <a:round/>
                      <a:headEnd type="none" w="med" len="med"/>
                      <a:tailEnd type="none" w="med" len="med"/>
                    </a:lnL>
                    <a:lnR w="12700" cap="flat" cmpd="sng" algn="ctr">
                      <a:solidFill>
                        <a:schemeClr val="bg1">
                          <a:lumMod val="50000"/>
                        </a:schemeClr>
                      </a:solidFill>
                      <a:prstDash val="sysDashDot"/>
                      <a:round/>
                      <a:headEnd type="none" w="med" len="med"/>
                      <a:tailEnd type="none" w="med" len="med"/>
                    </a:lnR>
                    <a:lnT w="12700" cap="flat" cmpd="sng" algn="ctr">
                      <a:solidFill>
                        <a:schemeClr val="bg1">
                          <a:lumMod val="50000"/>
                        </a:schemeClr>
                      </a:solidFill>
                      <a:prstDash val="sysDashDot"/>
                      <a:round/>
                      <a:headEnd type="none" w="med" len="med"/>
                      <a:tailEnd type="none" w="med" len="med"/>
                    </a:lnT>
                    <a:lnB w="12700" cap="flat" cmpd="sng" algn="ctr">
                      <a:solidFill>
                        <a:schemeClr val="bg1">
                          <a:lumMod val="50000"/>
                        </a:schemeClr>
                      </a:solidFill>
                      <a:prstDash val="sysDashDot"/>
                      <a:round/>
                      <a:headEnd type="none" w="med" len="med"/>
                      <a:tailEnd type="none" w="med" len="med"/>
                    </a:lnB>
                    <a:solidFill>
                      <a:schemeClr val="bg1">
                        <a:lumMod val="95000"/>
                      </a:schemeClr>
                    </a:solidFill>
                  </a:tcPr>
                </a:tc>
              </a:tr>
            </a:tbl>
          </a:graphicData>
        </a:graphic>
      </p:graphicFrame>
      <p:graphicFrame>
        <p:nvGraphicFramePr>
          <p:cNvPr id="9" name="Chart 8"/>
          <p:cNvGraphicFramePr>
            <a:graphicFrameLocks/>
          </p:cNvGraphicFramePr>
          <p:nvPr>
            <p:extLst>
              <p:ext uri="{D42A27DB-BD31-4B8C-83A1-F6EECF244321}">
                <p14:modId xmlns:p14="http://schemas.microsoft.com/office/powerpoint/2010/main" val="3299355722"/>
              </p:ext>
            </p:extLst>
          </p:nvPr>
        </p:nvGraphicFramePr>
        <p:xfrm>
          <a:off x="457200" y="1295399"/>
          <a:ext cx="5334000" cy="4952999"/>
        </p:xfrm>
        <a:graphic>
          <a:graphicData uri="http://schemas.openxmlformats.org/drawingml/2006/chart">
            <c:chart xmlns:c="http://schemas.openxmlformats.org/drawingml/2006/chart" xmlns:r="http://schemas.openxmlformats.org/officeDocument/2006/relationships" r:id="rId2"/>
          </a:graphicData>
        </a:graphic>
      </p:graphicFrame>
    </p:spTree>
    <p:extLst>
      <p:ext uri="{BB962C8B-B14F-4D97-AF65-F5344CB8AC3E}">
        <p14:creationId xmlns:p14="http://schemas.microsoft.com/office/powerpoint/2010/main" val="2493194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ar-AE" sz="2800" dirty="0" smtClean="0">
                <a:solidFill>
                  <a:srgbClr val="98742C"/>
                </a:solidFill>
                <a:latin typeface="Sakkal Majalla" panose="02000000000000000000" pitchFamily="2" charset="-78"/>
                <a:cs typeface="Sakkal Majalla" panose="02000000000000000000" pitchFamily="2" charset="-78"/>
              </a:rPr>
              <a:t>تطبيق نظام بياناتي و بوابة التعلّم الإلكتروني في</a:t>
            </a:r>
            <a:r>
              <a:rPr lang="en-US" sz="2800" dirty="0" smtClean="0">
                <a:solidFill>
                  <a:srgbClr val="98742C"/>
                </a:solidFill>
                <a:latin typeface="Sakkal Majalla" panose="02000000000000000000" pitchFamily="2" charset="-78"/>
                <a:cs typeface="Sakkal Majalla" panose="02000000000000000000" pitchFamily="2" charset="-78"/>
              </a:rPr>
              <a:t/>
            </a:r>
            <a:br>
              <a:rPr lang="en-US" sz="2800" dirty="0" smtClean="0">
                <a:solidFill>
                  <a:srgbClr val="98742C"/>
                </a:solidFill>
                <a:latin typeface="Sakkal Majalla" panose="02000000000000000000" pitchFamily="2" charset="-78"/>
                <a:cs typeface="Sakkal Majalla" panose="02000000000000000000" pitchFamily="2" charset="-78"/>
              </a:rPr>
            </a:br>
            <a:r>
              <a:rPr lang="ar-AE" sz="2800" dirty="0" smtClean="0">
                <a:solidFill>
                  <a:srgbClr val="98742C"/>
                </a:solidFill>
                <a:latin typeface="Sakkal Majalla" panose="02000000000000000000" pitchFamily="2" charset="-78"/>
                <a:cs typeface="Sakkal Majalla" panose="02000000000000000000" pitchFamily="2" charset="-78"/>
              </a:rPr>
              <a:t> الجهات الاتحادية</a:t>
            </a:r>
            <a:endParaRPr lang="en-US" sz="2800" dirty="0">
              <a:solidFill>
                <a:srgbClr val="98742C"/>
              </a:solidFill>
              <a:latin typeface="Sakkal Majalla" panose="02000000000000000000" pitchFamily="2" charset="-78"/>
              <a:cs typeface="Sakkal Majalla" panose="02000000000000000000" pitchFamily="2" charset="-78"/>
            </a:endParaRPr>
          </a:p>
        </p:txBody>
      </p:sp>
      <p:graphicFrame>
        <p:nvGraphicFramePr>
          <p:cNvPr id="3" name="Chart 2"/>
          <p:cNvGraphicFramePr>
            <a:graphicFrameLocks/>
          </p:cNvGraphicFramePr>
          <p:nvPr>
            <p:extLst>
              <p:ext uri="{D42A27DB-BD31-4B8C-83A1-F6EECF244321}">
                <p14:modId xmlns:p14="http://schemas.microsoft.com/office/powerpoint/2010/main" val="1021677885"/>
              </p:ext>
            </p:extLst>
          </p:nvPr>
        </p:nvGraphicFramePr>
        <p:xfrm>
          <a:off x="6477000" y="1295400"/>
          <a:ext cx="5334000" cy="4343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4" name="Chart 3"/>
          <p:cNvGraphicFramePr>
            <a:graphicFrameLocks/>
          </p:cNvGraphicFramePr>
          <p:nvPr>
            <p:extLst>
              <p:ext uri="{D42A27DB-BD31-4B8C-83A1-F6EECF244321}">
                <p14:modId xmlns:p14="http://schemas.microsoft.com/office/powerpoint/2010/main" val="22682379"/>
              </p:ext>
            </p:extLst>
          </p:nvPr>
        </p:nvGraphicFramePr>
        <p:xfrm>
          <a:off x="381000" y="1295399"/>
          <a:ext cx="5334001" cy="4343401"/>
        </p:xfrm>
        <a:graphic>
          <a:graphicData uri="http://schemas.openxmlformats.org/drawingml/2006/chart">
            <c:chart xmlns:c="http://schemas.openxmlformats.org/drawingml/2006/chart" xmlns:r="http://schemas.openxmlformats.org/officeDocument/2006/relationships" r:id="rId3"/>
          </a:graphicData>
        </a:graphic>
      </p:graphicFrame>
      <p:pic>
        <p:nvPicPr>
          <p:cNvPr id="6" name="Picture 5"/>
          <p:cNvPicPr>
            <a:picLocks noChangeAspect="1"/>
          </p:cNvPicPr>
          <p:nvPr/>
        </p:nvPicPr>
        <p:blipFill>
          <a:blip r:embed="rId4">
            <a:clrChange>
              <a:clrFrom>
                <a:srgbClr val="FFFFFF"/>
              </a:clrFrom>
              <a:clrTo>
                <a:srgbClr val="FFFFFF">
                  <a:alpha val="0"/>
                </a:srgbClr>
              </a:clrTo>
            </a:clrChange>
          </a:blip>
          <a:stretch>
            <a:fillRect/>
          </a:stretch>
        </p:blipFill>
        <p:spPr>
          <a:xfrm flipH="1">
            <a:off x="5257800" y="3124200"/>
            <a:ext cx="1447800" cy="942975"/>
          </a:xfrm>
          <a:prstGeom prst="rect">
            <a:avLst/>
          </a:prstGeom>
        </p:spPr>
      </p:pic>
      <p:sp>
        <p:nvSpPr>
          <p:cNvPr id="7" name="Rectangle 6"/>
          <p:cNvSpPr/>
          <p:nvPr/>
        </p:nvSpPr>
        <p:spPr>
          <a:xfrm>
            <a:off x="6477000" y="5676037"/>
            <a:ext cx="5334000" cy="584775"/>
          </a:xfrm>
          <a:prstGeom prst="rect">
            <a:avLst/>
          </a:prstGeom>
        </p:spPr>
        <p:txBody>
          <a:bodyPr wrap="square">
            <a:spAutoFit/>
          </a:bodyPr>
          <a:lstStyle/>
          <a:p>
            <a:pPr algn="justLow" rtl="1" eaLnBrk="0" fontAlgn="base" hangingPunct="0">
              <a:spcBef>
                <a:spcPct val="0"/>
              </a:spcBef>
              <a:spcAft>
                <a:spcPct val="0"/>
              </a:spcAft>
            </a:pPr>
            <a:r>
              <a:rPr lang="ar-SA" altLang="en-US" sz="1600" b="1" dirty="0">
                <a:solidFill>
                  <a:schemeClr val="accent3">
                    <a:lumMod val="50000"/>
                  </a:schemeClr>
                </a:solidFill>
                <a:latin typeface="Sakkal Majalla" panose="02000000000000000000" pitchFamily="2" charset="-78"/>
                <a:cs typeface="Sakkal Majalla" panose="02000000000000000000" pitchFamily="2" charset="-78"/>
              </a:rPr>
              <a:t>ملاحظة: </a:t>
            </a:r>
            <a:r>
              <a:rPr lang="ar-AE" sz="1600" b="1" dirty="0">
                <a:solidFill>
                  <a:schemeClr val="accent3">
                    <a:lumMod val="50000"/>
                  </a:schemeClr>
                </a:solidFill>
                <a:latin typeface="Sakkal Majalla" panose="02000000000000000000" pitchFamily="2" charset="-78"/>
                <a:cs typeface="Sakkal Majalla" panose="02000000000000000000" pitchFamily="2" charset="-78"/>
              </a:rPr>
              <a:t>بلغ عدد المشاركين الذين تطبق جهتهم نظام بياناتي والذين  أجابوا بـ </a:t>
            </a:r>
            <a:r>
              <a:rPr lang="ar-AE" sz="1600" b="1" dirty="0">
                <a:solidFill>
                  <a:schemeClr val="accent3">
                    <a:lumMod val="50000"/>
                  </a:schemeClr>
                </a:solidFill>
                <a:latin typeface="Sakkal Majalla" panose="02000000000000000000" pitchFamily="2" charset="-78"/>
                <a:cs typeface="Sakkal Majalla" panose="02000000000000000000" pitchFamily="2" charset="-78"/>
              </a:rPr>
              <a:t>(نعم)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والبالغ عددهم </a:t>
            </a:r>
            <a:r>
              <a:rPr lang="ar-AE" sz="1600" b="1" u="sng" dirty="0" smtClean="0">
                <a:solidFill>
                  <a:schemeClr val="accent3">
                    <a:lumMod val="50000"/>
                  </a:schemeClr>
                </a:solidFill>
                <a:latin typeface="Sakkal Majalla" panose="02000000000000000000" pitchFamily="2" charset="-78"/>
                <a:cs typeface="Sakkal Majalla" panose="02000000000000000000" pitchFamily="2" charset="-78"/>
              </a:rPr>
              <a:t>303 مشارك</a:t>
            </a:r>
            <a:r>
              <a:rPr lang="ar-AE" altLang="en-US" sz="1600" b="1" dirty="0" smtClean="0">
                <a:solidFill>
                  <a:schemeClr val="accent3">
                    <a:lumMod val="50000"/>
                  </a:schemeClr>
                </a:solidFill>
                <a:latin typeface="Sakkal Majalla" panose="02000000000000000000" pitchFamily="2" charset="-78"/>
                <a:cs typeface="Sakkal Majalla" panose="02000000000000000000" pitchFamily="2" charset="-78"/>
              </a:rPr>
              <a:t>، </a:t>
            </a:r>
            <a:r>
              <a:rPr lang="ar-AE" altLang="en-US" sz="1600" b="1" dirty="0" smtClean="0">
                <a:solidFill>
                  <a:schemeClr val="accent3">
                    <a:lumMod val="50000"/>
                  </a:schemeClr>
                </a:solidFill>
                <a:latin typeface="Sakkal Majalla" panose="02000000000000000000" pitchFamily="2" charset="-78"/>
                <a:cs typeface="Sakkal Majalla" panose="02000000000000000000" pitchFamily="2" charset="-78"/>
              </a:rPr>
              <a:t>وعليه تم تمت الإجابة على السؤال الموضح في الرسم البياني </a:t>
            </a:r>
            <a:r>
              <a:rPr lang="ar-AE" altLang="en-US" sz="1600" b="1" dirty="0" smtClean="0">
                <a:solidFill>
                  <a:schemeClr val="accent3">
                    <a:lumMod val="50000"/>
                  </a:schemeClr>
                </a:solidFill>
                <a:latin typeface="Sakkal Majalla" panose="02000000000000000000" pitchFamily="2" charset="-78"/>
                <a:cs typeface="Sakkal Majalla" panose="02000000000000000000" pitchFamily="2" charset="-78"/>
              </a:rPr>
              <a:t>المجاور</a:t>
            </a:r>
            <a:endParaRPr lang="ar-SA" altLang="en-US" sz="1600" dirty="0">
              <a:solidFill>
                <a:schemeClr val="accent3">
                  <a:lumMod val="50000"/>
                </a:schemeClr>
              </a:solidFill>
              <a:latin typeface="Sakkal Majalla" panose="02000000000000000000" pitchFamily="2" charset="-78"/>
              <a:cs typeface="Sakkal Majalla" panose="02000000000000000000" pitchFamily="2" charset="-78"/>
            </a:endParaRPr>
          </a:p>
        </p:txBody>
      </p:sp>
      <p:sp>
        <p:nvSpPr>
          <p:cNvPr id="8" name="Rectangle 7"/>
          <p:cNvSpPr/>
          <p:nvPr/>
        </p:nvSpPr>
        <p:spPr>
          <a:xfrm>
            <a:off x="381000" y="5638800"/>
            <a:ext cx="5334000" cy="830997"/>
          </a:xfrm>
          <a:prstGeom prst="rect">
            <a:avLst/>
          </a:prstGeom>
        </p:spPr>
        <p:txBody>
          <a:bodyPr wrap="square">
            <a:spAutoFit/>
          </a:bodyPr>
          <a:lstStyle/>
          <a:p>
            <a:pPr algn="justLow" rtl="1" eaLnBrk="0" fontAlgn="base" hangingPunct="0">
              <a:spcBef>
                <a:spcPct val="0"/>
              </a:spcBef>
              <a:spcAft>
                <a:spcPct val="0"/>
              </a:spcAft>
            </a:pPr>
            <a:r>
              <a:rPr lang="ar-SA" altLang="en-US" sz="1600" b="1" dirty="0">
                <a:solidFill>
                  <a:schemeClr val="accent3">
                    <a:lumMod val="50000"/>
                  </a:schemeClr>
                </a:solidFill>
                <a:latin typeface="Sakkal Majalla" panose="02000000000000000000" pitchFamily="2" charset="-78"/>
                <a:cs typeface="Sakkal Majalla" panose="02000000000000000000" pitchFamily="2" charset="-78"/>
              </a:rPr>
              <a:t>ملاحظة: </a:t>
            </a:r>
            <a:r>
              <a:rPr lang="ar-AE" sz="1600" b="1" dirty="0">
                <a:solidFill>
                  <a:schemeClr val="accent3">
                    <a:lumMod val="50000"/>
                  </a:schemeClr>
                </a:solidFill>
                <a:latin typeface="Sakkal Majalla" panose="02000000000000000000" pitchFamily="2" charset="-78"/>
                <a:cs typeface="Sakkal Majalla" panose="02000000000000000000" pitchFamily="2" charset="-78"/>
              </a:rPr>
              <a:t>بلغ عدد المشاركين الذين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لديهم فكرة عن بوابة التعلم الالكتروني المعدة من قبل الهيئة الاتحادية للموارد البشرية الحكومية والذين  </a:t>
            </a:r>
            <a:r>
              <a:rPr lang="ar-AE" sz="1600" b="1" dirty="0">
                <a:solidFill>
                  <a:schemeClr val="accent3">
                    <a:lumMod val="50000"/>
                  </a:schemeClr>
                </a:solidFill>
                <a:latin typeface="Sakkal Majalla" panose="02000000000000000000" pitchFamily="2" charset="-78"/>
                <a:cs typeface="Sakkal Majalla" panose="02000000000000000000" pitchFamily="2" charset="-78"/>
              </a:rPr>
              <a:t>أجابوا بـ </a:t>
            </a:r>
            <a:r>
              <a:rPr lang="ar-AE" sz="1600" b="1" dirty="0">
                <a:solidFill>
                  <a:schemeClr val="accent3">
                    <a:lumMod val="50000"/>
                  </a:schemeClr>
                </a:solidFill>
                <a:latin typeface="Sakkal Majalla" panose="02000000000000000000" pitchFamily="2" charset="-78"/>
                <a:cs typeface="Sakkal Majalla" panose="02000000000000000000" pitchFamily="2" charset="-78"/>
              </a:rPr>
              <a:t>(نعم) </a:t>
            </a:r>
            <a:r>
              <a:rPr lang="ar-AE" sz="1600" b="1" dirty="0" smtClean="0">
                <a:solidFill>
                  <a:schemeClr val="accent3">
                    <a:lumMod val="50000"/>
                  </a:schemeClr>
                </a:solidFill>
                <a:latin typeface="Sakkal Majalla" panose="02000000000000000000" pitchFamily="2" charset="-78"/>
                <a:cs typeface="Sakkal Majalla" panose="02000000000000000000" pitchFamily="2" charset="-78"/>
              </a:rPr>
              <a:t>والبالغ عددهم </a:t>
            </a:r>
            <a:r>
              <a:rPr lang="ar-AE" sz="1600" b="1" u="sng" dirty="0" smtClean="0">
                <a:solidFill>
                  <a:schemeClr val="accent3">
                    <a:lumMod val="50000"/>
                  </a:schemeClr>
                </a:solidFill>
                <a:latin typeface="Sakkal Majalla" panose="02000000000000000000" pitchFamily="2" charset="-78"/>
                <a:cs typeface="Sakkal Majalla" panose="02000000000000000000" pitchFamily="2" charset="-78"/>
              </a:rPr>
              <a:t>207 مشارك</a:t>
            </a:r>
            <a:r>
              <a:rPr lang="ar-AE" altLang="en-US" sz="1600" b="1" dirty="0" smtClean="0">
                <a:solidFill>
                  <a:schemeClr val="accent3">
                    <a:lumMod val="50000"/>
                  </a:schemeClr>
                </a:solidFill>
                <a:latin typeface="Sakkal Majalla" panose="02000000000000000000" pitchFamily="2" charset="-78"/>
                <a:cs typeface="Sakkal Majalla" panose="02000000000000000000" pitchFamily="2" charset="-78"/>
              </a:rPr>
              <a:t>، </a:t>
            </a:r>
            <a:r>
              <a:rPr lang="ar-AE" altLang="en-US" sz="1600" b="1" dirty="0" smtClean="0">
                <a:solidFill>
                  <a:schemeClr val="accent3">
                    <a:lumMod val="50000"/>
                  </a:schemeClr>
                </a:solidFill>
                <a:latin typeface="Sakkal Majalla" panose="02000000000000000000" pitchFamily="2" charset="-78"/>
                <a:cs typeface="Sakkal Majalla" panose="02000000000000000000" pitchFamily="2" charset="-78"/>
              </a:rPr>
              <a:t>وعليه تم تمت الإجابة على السؤال الموضح في الرسم </a:t>
            </a:r>
            <a:r>
              <a:rPr lang="ar-AE" altLang="en-US" sz="1600" b="1" dirty="0" smtClean="0">
                <a:solidFill>
                  <a:schemeClr val="accent3">
                    <a:lumMod val="50000"/>
                  </a:schemeClr>
                </a:solidFill>
                <a:latin typeface="Sakkal Majalla" panose="02000000000000000000" pitchFamily="2" charset="-78"/>
                <a:cs typeface="Sakkal Majalla" panose="02000000000000000000" pitchFamily="2" charset="-78"/>
              </a:rPr>
              <a:t>البياني في الشريحة التالية</a:t>
            </a:r>
            <a:endParaRPr lang="ar-SA" altLang="en-US" sz="1600" dirty="0">
              <a:solidFill>
                <a:schemeClr val="accent3">
                  <a:lumMod val="50000"/>
                </a:schemeClr>
              </a:solidFill>
              <a:latin typeface="Sakkal Majalla" panose="02000000000000000000" pitchFamily="2" charset="-78"/>
              <a:cs typeface="Sakkal Majalla" panose="02000000000000000000" pitchFamily="2" charset="-78"/>
            </a:endParaRPr>
          </a:p>
        </p:txBody>
      </p:sp>
    </p:spTree>
    <p:extLst>
      <p:ext uri="{BB962C8B-B14F-4D97-AF65-F5344CB8AC3E}">
        <p14:creationId xmlns:p14="http://schemas.microsoft.com/office/powerpoint/2010/main" val="24719443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Shape 930"/>
          <p:cNvGrpSpPr/>
          <p:nvPr/>
        </p:nvGrpSpPr>
        <p:grpSpPr>
          <a:xfrm>
            <a:off x="11506200" y="3004787"/>
            <a:ext cx="324660" cy="338956"/>
            <a:chOff x="3294650" y="3652450"/>
            <a:chExt cx="388350" cy="405450"/>
          </a:xfrm>
          <a:solidFill>
            <a:schemeClr val="bg1"/>
          </a:solidFill>
        </p:grpSpPr>
        <p:sp>
          <p:nvSpPr>
            <p:cNvPr id="8" name="Shape 931"/>
            <p:cNvSpPr/>
            <p:nvPr/>
          </p:nvSpPr>
          <p:spPr>
            <a:xfrm>
              <a:off x="3294650" y="3681775"/>
              <a:ext cx="376150" cy="376125"/>
            </a:xfrm>
            <a:custGeom>
              <a:avLst/>
              <a:gdLst/>
              <a:ahLst/>
              <a:cxnLst/>
              <a:rect l="0" t="0" r="0" b="0"/>
              <a:pathLst>
                <a:path w="15046" h="15045" extrusionOk="0">
                  <a:moveTo>
                    <a:pt x="7132" y="0"/>
                  </a:moveTo>
                  <a:lnTo>
                    <a:pt x="6766" y="49"/>
                  </a:lnTo>
                  <a:lnTo>
                    <a:pt x="6375" y="98"/>
                  </a:lnTo>
                  <a:lnTo>
                    <a:pt x="6009" y="147"/>
                  </a:lnTo>
                  <a:lnTo>
                    <a:pt x="5642" y="244"/>
                  </a:lnTo>
                  <a:lnTo>
                    <a:pt x="5276" y="342"/>
                  </a:lnTo>
                  <a:lnTo>
                    <a:pt x="4934" y="464"/>
                  </a:lnTo>
                  <a:lnTo>
                    <a:pt x="4592" y="586"/>
                  </a:lnTo>
                  <a:lnTo>
                    <a:pt x="4250" y="733"/>
                  </a:lnTo>
                  <a:lnTo>
                    <a:pt x="3933" y="904"/>
                  </a:lnTo>
                  <a:lnTo>
                    <a:pt x="3615" y="1099"/>
                  </a:lnTo>
                  <a:lnTo>
                    <a:pt x="3322" y="1295"/>
                  </a:lnTo>
                  <a:lnTo>
                    <a:pt x="3029" y="1490"/>
                  </a:lnTo>
                  <a:lnTo>
                    <a:pt x="2736" y="1710"/>
                  </a:lnTo>
                  <a:lnTo>
                    <a:pt x="2467" y="1954"/>
                  </a:lnTo>
                  <a:lnTo>
                    <a:pt x="2199" y="2198"/>
                  </a:lnTo>
                  <a:lnTo>
                    <a:pt x="1954" y="2467"/>
                  </a:lnTo>
                  <a:lnTo>
                    <a:pt x="1710" y="2736"/>
                  </a:lnTo>
                  <a:lnTo>
                    <a:pt x="1490" y="3029"/>
                  </a:lnTo>
                  <a:lnTo>
                    <a:pt x="1295" y="3322"/>
                  </a:lnTo>
                  <a:lnTo>
                    <a:pt x="1100" y="3615"/>
                  </a:lnTo>
                  <a:lnTo>
                    <a:pt x="904" y="3932"/>
                  </a:lnTo>
                  <a:lnTo>
                    <a:pt x="733" y="4250"/>
                  </a:lnTo>
                  <a:lnTo>
                    <a:pt x="587" y="4592"/>
                  </a:lnTo>
                  <a:lnTo>
                    <a:pt x="465" y="4934"/>
                  </a:lnTo>
                  <a:lnTo>
                    <a:pt x="342" y="5276"/>
                  </a:lnTo>
                  <a:lnTo>
                    <a:pt x="245" y="5642"/>
                  </a:lnTo>
                  <a:lnTo>
                    <a:pt x="147" y="6008"/>
                  </a:lnTo>
                  <a:lnTo>
                    <a:pt x="98" y="6375"/>
                  </a:lnTo>
                  <a:lnTo>
                    <a:pt x="49" y="6765"/>
                  </a:lnTo>
                  <a:lnTo>
                    <a:pt x="0" y="7132"/>
                  </a:lnTo>
                  <a:lnTo>
                    <a:pt x="0" y="7522"/>
                  </a:lnTo>
                  <a:lnTo>
                    <a:pt x="0" y="7913"/>
                  </a:lnTo>
                  <a:lnTo>
                    <a:pt x="49" y="8280"/>
                  </a:lnTo>
                  <a:lnTo>
                    <a:pt x="98" y="8670"/>
                  </a:lnTo>
                  <a:lnTo>
                    <a:pt x="147" y="9037"/>
                  </a:lnTo>
                  <a:lnTo>
                    <a:pt x="245" y="9403"/>
                  </a:lnTo>
                  <a:lnTo>
                    <a:pt x="342" y="9769"/>
                  </a:lnTo>
                  <a:lnTo>
                    <a:pt x="465" y="10111"/>
                  </a:lnTo>
                  <a:lnTo>
                    <a:pt x="587" y="10453"/>
                  </a:lnTo>
                  <a:lnTo>
                    <a:pt x="733" y="10795"/>
                  </a:lnTo>
                  <a:lnTo>
                    <a:pt x="904" y="11113"/>
                  </a:lnTo>
                  <a:lnTo>
                    <a:pt x="1100" y="11430"/>
                  </a:lnTo>
                  <a:lnTo>
                    <a:pt x="1295" y="11723"/>
                  </a:lnTo>
                  <a:lnTo>
                    <a:pt x="1490" y="12016"/>
                  </a:lnTo>
                  <a:lnTo>
                    <a:pt x="1710" y="12309"/>
                  </a:lnTo>
                  <a:lnTo>
                    <a:pt x="1954" y="12578"/>
                  </a:lnTo>
                  <a:lnTo>
                    <a:pt x="2199" y="12847"/>
                  </a:lnTo>
                  <a:lnTo>
                    <a:pt x="2467" y="13091"/>
                  </a:lnTo>
                  <a:lnTo>
                    <a:pt x="2736" y="13335"/>
                  </a:lnTo>
                  <a:lnTo>
                    <a:pt x="3029" y="13555"/>
                  </a:lnTo>
                  <a:lnTo>
                    <a:pt x="3322" y="13750"/>
                  </a:lnTo>
                  <a:lnTo>
                    <a:pt x="3615" y="13946"/>
                  </a:lnTo>
                  <a:lnTo>
                    <a:pt x="3933" y="14141"/>
                  </a:lnTo>
                  <a:lnTo>
                    <a:pt x="4250" y="14312"/>
                  </a:lnTo>
                  <a:lnTo>
                    <a:pt x="4592" y="14459"/>
                  </a:lnTo>
                  <a:lnTo>
                    <a:pt x="4934" y="14581"/>
                  </a:lnTo>
                  <a:lnTo>
                    <a:pt x="5276" y="14703"/>
                  </a:lnTo>
                  <a:lnTo>
                    <a:pt x="5642" y="14801"/>
                  </a:lnTo>
                  <a:lnTo>
                    <a:pt x="6009" y="14898"/>
                  </a:lnTo>
                  <a:lnTo>
                    <a:pt x="6375" y="14947"/>
                  </a:lnTo>
                  <a:lnTo>
                    <a:pt x="6766" y="14996"/>
                  </a:lnTo>
                  <a:lnTo>
                    <a:pt x="7132" y="15045"/>
                  </a:lnTo>
                  <a:lnTo>
                    <a:pt x="7914" y="15045"/>
                  </a:lnTo>
                  <a:lnTo>
                    <a:pt x="8280" y="14996"/>
                  </a:lnTo>
                  <a:lnTo>
                    <a:pt x="8671" y="14947"/>
                  </a:lnTo>
                  <a:lnTo>
                    <a:pt x="9037" y="14898"/>
                  </a:lnTo>
                  <a:lnTo>
                    <a:pt x="9403" y="14801"/>
                  </a:lnTo>
                  <a:lnTo>
                    <a:pt x="9770" y="14703"/>
                  </a:lnTo>
                  <a:lnTo>
                    <a:pt x="10112" y="14581"/>
                  </a:lnTo>
                  <a:lnTo>
                    <a:pt x="10454" y="14459"/>
                  </a:lnTo>
                  <a:lnTo>
                    <a:pt x="10795" y="14312"/>
                  </a:lnTo>
                  <a:lnTo>
                    <a:pt x="11113" y="14141"/>
                  </a:lnTo>
                  <a:lnTo>
                    <a:pt x="11430" y="13946"/>
                  </a:lnTo>
                  <a:lnTo>
                    <a:pt x="11724" y="13750"/>
                  </a:lnTo>
                  <a:lnTo>
                    <a:pt x="12017" y="13555"/>
                  </a:lnTo>
                  <a:lnTo>
                    <a:pt x="12310" y="13335"/>
                  </a:lnTo>
                  <a:lnTo>
                    <a:pt x="12578" y="13091"/>
                  </a:lnTo>
                  <a:lnTo>
                    <a:pt x="12847" y="12847"/>
                  </a:lnTo>
                  <a:lnTo>
                    <a:pt x="13091" y="12578"/>
                  </a:lnTo>
                  <a:lnTo>
                    <a:pt x="13335" y="12309"/>
                  </a:lnTo>
                  <a:lnTo>
                    <a:pt x="13555" y="12016"/>
                  </a:lnTo>
                  <a:lnTo>
                    <a:pt x="13751" y="11723"/>
                  </a:lnTo>
                  <a:lnTo>
                    <a:pt x="13946" y="11430"/>
                  </a:lnTo>
                  <a:lnTo>
                    <a:pt x="14141" y="11113"/>
                  </a:lnTo>
                  <a:lnTo>
                    <a:pt x="14312" y="10795"/>
                  </a:lnTo>
                  <a:lnTo>
                    <a:pt x="14459" y="10453"/>
                  </a:lnTo>
                  <a:lnTo>
                    <a:pt x="14581" y="10111"/>
                  </a:lnTo>
                  <a:lnTo>
                    <a:pt x="14703" y="9769"/>
                  </a:lnTo>
                  <a:lnTo>
                    <a:pt x="14801" y="9403"/>
                  </a:lnTo>
                  <a:lnTo>
                    <a:pt x="14899" y="9037"/>
                  </a:lnTo>
                  <a:lnTo>
                    <a:pt x="14947" y="8670"/>
                  </a:lnTo>
                  <a:lnTo>
                    <a:pt x="14996" y="8280"/>
                  </a:lnTo>
                  <a:lnTo>
                    <a:pt x="15045" y="7913"/>
                  </a:lnTo>
                  <a:lnTo>
                    <a:pt x="15045" y="7522"/>
                  </a:lnTo>
                  <a:lnTo>
                    <a:pt x="7523" y="7522"/>
                  </a:lnTo>
                  <a:lnTo>
                    <a:pt x="7523" y="0"/>
                  </a:lnTo>
                  <a:close/>
                </a:path>
              </a:pathLst>
            </a:custGeom>
            <a:grpFill/>
            <a:ln>
              <a:noFill/>
            </a:ln>
          </p:spPr>
          <p:txBody>
            <a:bodyPr wrap="square" lIns="91425" tIns="91425" rIns="91425" bIns="91425" anchor="ctr" anchorCtr="0">
              <a:noAutofit/>
            </a:bodyPr>
            <a:lstStyle/>
            <a:p>
              <a:pPr lvl="0">
                <a:spcBef>
                  <a:spcPts val="0"/>
                </a:spcBef>
                <a:buNone/>
              </a:pPr>
              <a:endParaRPr/>
            </a:p>
          </p:txBody>
        </p:sp>
        <p:sp>
          <p:nvSpPr>
            <p:cNvPr id="9" name="Shape 932"/>
            <p:cNvSpPr/>
            <p:nvPr/>
          </p:nvSpPr>
          <p:spPr>
            <a:xfrm>
              <a:off x="3494925" y="3760525"/>
              <a:ext cx="188075" cy="97100"/>
            </a:xfrm>
            <a:custGeom>
              <a:avLst/>
              <a:gdLst/>
              <a:ahLst/>
              <a:cxnLst/>
              <a:rect l="0" t="0" r="0" b="0"/>
              <a:pathLst>
                <a:path w="7523" h="3884" extrusionOk="0">
                  <a:moveTo>
                    <a:pt x="2491" y="2956"/>
                  </a:moveTo>
                  <a:lnTo>
                    <a:pt x="2491" y="3396"/>
                  </a:lnTo>
                  <a:lnTo>
                    <a:pt x="1759" y="3396"/>
                  </a:lnTo>
                  <a:lnTo>
                    <a:pt x="2491" y="2956"/>
                  </a:lnTo>
                  <a:close/>
                  <a:moveTo>
                    <a:pt x="3346" y="2443"/>
                  </a:moveTo>
                  <a:lnTo>
                    <a:pt x="3346" y="3396"/>
                  </a:lnTo>
                  <a:lnTo>
                    <a:pt x="2980" y="3396"/>
                  </a:lnTo>
                  <a:lnTo>
                    <a:pt x="2980" y="2663"/>
                  </a:lnTo>
                  <a:lnTo>
                    <a:pt x="3346" y="2443"/>
                  </a:lnTo>
                  <a:close/>
                  <a:moveTo>
                    <a:pt x="4201" y="1930"/>
                  </a:moveTo>
                  <a:lnTo>
                    <a:pt x="4201" y="3396"/>
                  </a:lnTo>
                  <a:lnTo>
                    <a:pt x="3835" y="3396"/>
                  </a:lnTo>
                  <a:lnTo>
                    <a:pt x="3835" y="2150"/>
                  </a:lnTo>
                  <a:lnTo>
                    <a:pt x="3835" y="2150"/>
                  </a:lnTo>
                  <a:lnTo>
                    <a:pt x="4201" y="1930"/>
                  </a:lnTo>
                  <a:close/>
                  <a:moveTo>
                    <a:pt x="5056" y="1393"/>
                  </a:moveTo>
                  <a:lnTo>
                    <a:pt x="5056" y="3396"/>
                  </a:lnTo>
                  <a:lnTo>
                    <a:pt x="4689" y="3396"/>
                  </a:lnTo>
                  <a:lnTo>
                    <a:pt x="4689" y="1637"/>
                  </a:lnTo>
                  <a:lnTo>
                    <a:pt x="5056" y="1393"/>
                  </a:lnTo>
                  <a:close/>
                  <a:moveTo>
                    <a:pt x="5911" y="885"/>
                  </a:moveTo>
                  <a:lnTo>
                    <a:pt x="5911" y="3396"/>
                  </a:lnTo>
                  <a:lnTo>
                    <a:pt x="5544" y="3396"/>
                  </a:lnTo>
                  <a:lnTo>
                    <a:pt x="5544" y="1100"/>
                  </a:lnTo>
                  <a:lnTo>
                    <a:pt x="5911" y="885"/>
                  </a:lnTo>
                  <a:close/>
                  <a:moveTo>
                    <a:pt x="6399" y="978"/>
                  </a:moveTo>
                  <a:lnTo>
                    <a:pt x="6619" y="1539"/>
                  </a:lnTo>
                  <a:lnTo>
                    <a:pt x="6790" y="2031"/>
                  </a:lnTo>
                  <a:lnTo>
                    <a:pt x="6790" y="3396"/>
                  </a:lnTo>
                  <a:lnTo>
                    <a:pt x="6399" y="3396"/>
                  </a:lnTo>
                  <a:lnTo>
                    <a:pt x="6399" y="978"/>
                  </a:lnTo>
                  <a:close/>
                  <a:moveTo>
                    <a:pt x="6448" y="1"/>
                  </a:moveTo>
                  <a:lnTo>
                    <a:pt x="0" y="3884"/>
                  </a:lnTo>
                  <a:lnTo>
                    <a:pt x="7523" y="3884"/>
                  </a:lnTo>
                  <a:lnTo>
                    <a:pt x="7498" y="3347"/>
                  </a:lnTo>
                  <a:lnTo>
                    <a:pt x="7449" y="2834"/>
                  </a:lnTo>
                  <a:lnTo>
                    <a:pt x="7352" y="2321"/>
                  </a:lnTo>
                  <a:lnTo>
                    <a:pt x="7229" y="1832"/>
                  </a:lnTo>
                  <a:lnTo>
                    <a:pt x="7083" y="1344"/>
                  </a:lnTo>
                  <a:lnTo>
                    <a:pt x="6912" y="880"/>
                  </a:lnTo>
                  <a:lnTo>
                    <a:pt x="6692" y="440"/>
                  </a:lnTo>
                  <a:lnTo>
                    <a:pt x="6448" y="1"/>
                  </a:lnTo>
                  <a:close/>
                </a:path>
              </a:pathLst>
            </a:custGeom>
            <a:grpFill/>
            <a:ln>
              <a:noFill/>
            </a:ln>
          </p:spPr>
          <p:txBody>
            <a:bodyPr wrap="square" lIns="91425" tIns="91425" rIns="91425" bIns="91425" anchor="ctr" anchorCtr="0">
              <a:noAutofit/>
            </a:bodyPr>
            <a:lstStyle/>
            <a:p>
              <a:pPr lvl="0">
                <a:spcBef>
                  <a:spcPts val="0"/>
                </a:spcBef>
                <a:buNone/>
              </a:pPr>
              <a:endParaRPr/>
            </a:p>
          </p:txBody>
        </p:sp>
        <p:sp>
          <p:nvSpPr>
            <p:cNvPr id="10" name="Shape 933"/>
            <p:cNvSpPr/>
            <p:nvPr/>
          </p:nvSpPr>
          <p:spPr>
            <a:xfrm>
              <a:off x="3494925" y="3652450"/>
              <a:ext cx="161200" cy="188100"/>
            </a:xfrm>
            <a:custGeom>
              <a:avLst/>
              <a:gdLst/>
              <a:ahLst/>
              <a:cxnLst/>
              <a:rect l="0" t="0" r="0" b="0"/>
              <a:pathLst>
                <a:path w="6448" h="7524" extrusionOk="0">
                  <a:moveTo>
                    <a:pt x="489" y="514"/>
                  </a:moveTo>
                  <a:lnTo>
                    <a:pt x="879" y="538"/>
                  </a:lnTo>
                  <a:lnTo>
                    <a:pt x="1270" y="611"/>
                  </a:lnTo>
                  <a:lnTo>
                    <a:pt x="1661" y="685"/>
                  </a:lnTo>
                  <a:lnTo>
                    <a:pt x="2052" y="782"/>
                  </a:lnTo>
                  <a:lnTo>
                    <a:pt x="2418" y="929"/>
                  </a:lnTo>
                  <a:lnTo>
                    <a:pt x="2809" y="1075"/>
                  </a:lnTo>
                  <a:lnTo>
                    <a:pt x="3151" y="1246"/>
                  </a:lnTo>
                  <a:lnTo>
                    <a:pt x="3517" y="1417"/>
                  </a:lnTo>
                  <a:lnTo>
                    <a:pt x="3835" y="1637"/>
                  </a:lnTo>
                  <a:lnTo>
                    <a:pt x="4152" y="1857"/>
                  </a:lnTo>
                  <a:lnTo>
                    <a:pt x="4445" y="2077"/>
                  </a:lnTo>
                  <a:lnTo>
                    <a:pt x="4738" y="2321"/>
                  </a:lnTo>
                  <a:lnTo>
                    <a:pt x="5031" y="2590"/>
                  </a:lnTo>
                  <a:lnTo>
                    <a:pt x="5276" y="2883"/>
                  </a:lnTo>
                  <a:lnTo>
                    <a:pt x="5520" y="3176"/>
                  </a:lnTo>
                  <a:lnTo>
                    <a:pt x="5764" y="3493"/>
                  </a:lnTo>
                  <a:lnTo>
                    <a:pt x="489" y="6668"/>
                  </a:lnTo>
                  <a:lnTo>
                    <a:pt x="489" y="514"/>
                  </a:lnTo>
                  <a:close/>
                  <a:moveTo>
                    <a:pt x="0" y="1"/>
                  </a:moveTo>
                  <a:lnTo>
                    <a:pt x="0" y="7523"/>
                  </a:lnTo>
                  <a:lnTo>
                    <a:pt x="6448" y="3640"/>
                  </a:lnTo>
                  <a:lnTo>
                    <a:pt x="6179" y="3249"/>
                  </a:lnTo>
                  <a:lnTo>
                    <a:pt x="5911" y="2858"/>
                  </a:lnTo>
                  <a:lnTo>
                    <a:pt x="5593" y="2492"/>
                  </a:lnTo>
                  <a:lnTo>
                    <a:pt x="5276" y="2150"/>
                  </a:lnTo>
                  <a:lnTo>
                    <a:pt x="4909" y="1833"/>
                  </a:lnTo>
                  <a:lnTo>
                    <a:pt x="4543" y="1540"/>
                  </a:lnTo>
                  <a:lnTo>
                    <a:pt x="4152" y="1246"/>
                  </a:lnTo>
                  <a:lnTo>
                    <a:pt x="3761" y="1002"/>
                  </a:lnTo>
                  <a:lnTo>
                    <a:pt x="3322" y="782"/>
                  </a:lnTo>
                  <a:lnTo>
                    <a:pt x="2882" y="587"/>
                  </a:lnTo>
                  <a:lnTo>
                    <a:pt x="2443" y="416"/>
                  </a:lnTo>
                  <a:lnTo>
                    <a:pt x="1978" y="270"/>
                  </a:lnTo>
                  <a:lnTo>
                    <a:pt x="1490" y="147"/>
                  </a:lnTo>
                  <a:lnTo>
                    <a:pt x="1002" y="74"/>
                  </a:lnTo>
                  <a:lnTo>
                    <a:pt x="513" y="25"/>
                  </a:lnTo>
                  <a:lnTo>
                    <a:pt x="0" y="1"/>
                  </a:lnTo>
                  <a:close/>
                </a:path>
              </a:pathLst>
            </a:custGeom>
            <a:grpFill/>
            <a:ln>
              <a:noFill/>
            </a:ln>
          </p:spPr>
          <p:txBody>
            <a:bodyPr wrap="square" lIns="91425" tIns="91425" rIns="91425" bIns="91425" anchor="ctr" anchorCtr="0">
              <a:noAutofit/>
            </a:bodyPr>
            <a:lstStyle/>
            <a:p>
              <a:pPr lvl="0">
                <a:spcBef>
                  <a:spcPts val="0"/>
                </a:spcBef>
                <a:buNone/>
              </a:pPr>
              <a:endParaRPr/>
            </a:p>
          </p:txBody>
        </p:sp>
      </p:grpSp>
      <p:sp>
        <p:nvSpPr>
          <p:cNvPr id="2" name="Title 1"/>
          <p:cNvSpPr>
            <a:spLocks noGrp="1"/>
          </p:cNvSpPr>
          <p:nvPr>
            <p:ph type="ctrTitle"/>
          </p:nvPr>
        </p:nvSpPr>
        <p:spPr>
          <a:xfrm>
            <a:off x="4724400" y="181239"/>
            <a:ext cx="6430315" cy="731783"/>
          </a:xfrm>
        </p:spPr>
        <p:txBody>
          <a:bodyPr>
            <a:normAutofit/>
          </a:bodyPr>
          <a:lstStyle/>
          <a:p>
            <a:pPr algn="ctr"/>
            <a:r>
              <a:rPr lang="ar-AE" sz="2800" dirty="0">
                <a:solidFill>
                  <a:srgbClr val="98742C"/>
                </a:solidFill>
                <a:latin typeface="Sakkal Majalla" panose="02000000000000000000" pitchFamily="2" charset="-78"/>
                <a:cs typeface="Sakkal Majalla" panose="02000000000000000000" pitchFamily="2" charset="-78"/>
              </a:rPr>
              <a:t>الرضا العام عن بوابة التعلّم </a:t>
            </a:r>
            <a:r>
              <a:rPr lang="ar-AE" sz="2800" dirty="0" smtClean="0">
                <a:solidFill>
                  <a:srgbClr val="98742C"/>
                </a:solidFill>
                <a:latin typeface="Sakkal Majalla" panose="02000000000000000000" pitchFamily="2" charset="-78"/>
                <a:cs typeface="Sakkal Majalla" panose="02000000000000000000" pitchFamily="2" charset="-78"/>
              </a:rPr>
              <a:t>الإلكتروني</a:t>
            </a:r>
            <a:endParaRPr lang="en-US" sz="2800" dirty="0">
              <a:solidFill>
                <a:srgbClr val="98742C"/>
              </a:solidFill>
              <a:latin typeface="Sakkal Majalla" panose="02000000000000000000" pitchFamily="2" charset="-78"/>
              <a:cs typeface="Sakkal Majalla" panose="02000000000000000000" pitchFamily="2" charset="-78"/>
            </a:endParaRPr>
          </a:p>
        </p:txBody>
      </p:sp>
      <p:graphicFrame>
        <p:nvGraphicFramePr>
          <p:cNvPr id="12" name="Chart 11"/>
          <p:cNvGraphicFramePr>
            <a:graphicFrameLocks/>
          </p:cNvGraphicFramePr>
          <p:nvPr>
            <p:extLst>
              <p:ext uri="{D42A27DB-BD31-4B8C-83A1-F6EECF244321}">
                <p14:modId xmlns:p14="http://schemas.microsoft.com/office/powerpoint/2010/main" val="3665035261"/>
              </p:ext>
            </p:extLst>
          </p:nvPr>
        </p:nvGraphicFramePr>
        <p:xfrm>
          <a:off x="152399" y="1229666"/>
          <a:ext cx="6083455" cy="4485334"/>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13" name="Chart 12"/>
          <p:cNvGraphicFramePr>
            <a:graphicFrameLocks/>
          </p:cNvGraphicFramePr>
          <p:nvPr>
            <p:extLst>
              <p:ext uri="{D42A27DB-BD31-4B8C-83A1-F6EECF244321}">
                <p14:modId xmlns:p14="http://schemas.microsoft.com/office/powerpoint/2010/main" val="1769494334"/>
              </p:ext>
            </p:extLst>
          </p:nvPr>
        </p:nvGraphicFramePr>
        <p:xfrm>
          <a:off x="6864272" y="1229666"/>
          <a:ext cx="5105754" cy="4485334"/>
        </p:xfrm>
        <a:graphic>
          <a:graphicData uri="http://schemas.openxmlformats.org/drawingml/2006/chart">
            <c:chart xmlns:c="http://schemas.openxmlformats.org/drawingml/2006/chart" xmlns:r="http://schemas.openxmlformats.org/officeDocument/2006/relationships" r:id="rId3"/>
          </a:graphicData>
        </a:graphic>
      </p:graphicFrame>
      <p:sp>
        <p:nvSpPr>
          <p:cNvPr id="16" name="Rectangle 15"/>
          <p:cNvSpPr/>
          <p:nvPr/>
        </p:nvSpPr>
        <p:spPr>
          <a:xfrm>
            <a:off x="152398" y="5715000"/>
            <a:ext cx="6083455" cy="877163"/>
          </a:xfrm>
          <a:prstGeom prst="rect">
            <a:avLst/>
          </a:prstGeom>
        </p:spPr>
        <p:txBody>
          <a:bodyPr wrap="square">
            <a:spAutoFit/>
          </a:bodyPr>
          <a:lstStyle/>
          <a:p>
            <a:pPr lvl="0" algn="justLow" rtl="1" eaLnBrk="0" fontAlgn="base" hangingPunct="0">
              <a:spcBef>
                <a:spcPct val="0"/>
              </a:spcBef>
              <a:spcAft>
                <a:spcPct val="0"/>
              </a:spcAft>
            </a:pPr>
            <a:r>
              <a:rPr lang="ar-SA" altLang="en-US" sz="1700" b="1" dirty="0">
                <a:solidFill>
                  <a:schemeClr val="accent3">
                    <a:lumMod val="50000"/>
                  </a:schemeClr>
                </a:solidFill>
                <a:latin typeface="Sakkal Majalla" panose="02000000000000000000" pitchFamily="2" charset="-78"/>
                <a:cs typeface="Sakkal Majalla" panose="02000000000000000000" pitchFamily="2" charset="-78"/>
              </a:rPr>
              <a:t>ملاحظة: </a:t>
            </a:r>
            <a:r>
              <a:rPr lang="ar-AE" altLang="en-US" sz="1700" b="1" dirty="0" smtClean="0">
                <a:solidFill>
                  <a:schemeClr val="accent3">
                    <a:lumMod val="50000"/>
                  </a:schemeClr>
                </a:solidFill>
                <a:latin typeface="Sakkal Majalla" panose="02000000000000000000" pitchFamily="2" charset="-78"/>
                <a:cs typeface="Sakkal Majalla" panose="02000000000000000000" pitchFamily="2" charset="-78"/>
              </a:rPr>
              <a:t>تم احتساب نسب الرضا العام حسب المحاور في الرسم البياني أعلاه بناء على أعداد المشاركين الذين أجابوا بـ (يتم استخدام البوابة لدى </a:t>
            </a:r>
            <a:r>
              <a:rPr lang="ar-AE" altLang="en-US" sz="1700" b="1" dirty="0" smtClean="0">
                <a:solidFill>
                  <a:schemeClr val="accent3">
                    <a:lumMod val="50000"/>
                  </a:schemeClr>
                </a:solidFill>
                <a:latin typeface="Sakkal Majalla" panose="02000000000000000000" pitchFamily="2" charset="-78"/>
                <a:cs typeface="Sakkal Majalla" panose="02000000000000000000" pitchFamily="2" charset="-78"/>
              </a:rPr>
              <a:t>جهتنا) في السؤال السابق والبالغ عددهم</a:t>
            </a:r>
            <a:r>
              <a:rPr lang="ar-AE" altLang="en-US" sz="1700" b="1" u="sng" dirty="0" smtClean="0">
                <a:solidFill>
                  <a:schemeClr val="accent3">
                    <a:lumMod val="50000"/>
                  </a:schemeClr>
                </a:solidFill>
                <a:latin typeface="Sakkal Majalla" panose="02000000000000000000" pitchFamily="2" charset="-78"/>
                <a:cs typeface="Sakkal Majalla" panose="02000000000000000000" pitchFamily="2" charset="-78"/>
              </a:rPr>
              <a:t> 232 مشارك </a:t>
            </a:r>
          </a:p>
        </p:txBody>
      </p:sp>
      <p:pic>
        <p:nvPicPr>
          <p:cNvPr id="21" name="Picture 20"/>
          <p:cNvPicPr>
            <a:picLocks noChangeAspect="1"/>
          </p:cNvPicPr>
          <p:nvPr/>
        </p:nvPicPr>
        <p:blipFill>
          <a:blip r:embed="rId4">
            <a:clrChange>
              <a:clrFrom>
                <a:srgbClr val="FFFFFF"/>
              </a:clrFrom>
              <a:clrTo>
                <a:srgbClr val="FFFFFF">
                  <a:alpha val="0"/>
                </a:srgbClr>
              </a:clrTo>
            </a:clrChange>
          </a:blip>
          <a:stretch>
            <a:fillRect/>
          </a:stretch>
        </p:blipFill>
        <p:spPr>
          <a:xfrm flipH="1">
            <a:off x="5715000" y="2557815"/>
            <a:ext cx="1295400" cy="942975"/>
          </a:xfrm>
          <a:prstGeom prst="rect">
            <a:avLst/>
          </a:prstGeom>
        </p:spPr>
      </p:pic>
    </p:spTree>
    <p:extLst>
      <p:ext uri="{BB962C8B-B14F-4D97-AF65-F5344CB8AC3E}">
        <p14:creationId xmlns:p14="http://schemas.microsoft.com/office/powerpoint/2010/main" val="188935754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Autofit/>
          </a:bodyPr>
          <a:lstStyle/>
          <a:p>
            <a:pPr algn="ctr"/>
            <a:r>
              <a:rPr lang="ar-AE" sz="2000" dirty="0" smtClean="0">
                <a:solidFill>
                  <a:srgbClr val="98742C"/>
                </a:solidFill>
                <a:latin typeface="Sakkal Majalla" panose="02000000000000000000" pitchFamily="2" charset="-78"/>
                <a:cs typeface="Sakkal Majalla" panose="02000000000000000000" pitchFamily="2" charset="-78"/>
              </a:rPr>
              <a:t>أسباب </a:t>
            </a:r>
            <a:r>
              <a:rPr lang="ar-AE" sz="2000" dirty="0" smtClean="0">
                <a:solidFill>
                  <a:srgbClr val="98742C"/>
                </a:solidFill>
                <a:latin typeface="Sakkal Majalla" panose="02000000000000000000" pitchFamily="2" charset="-78"/>
                <a:cs typeface="Sakkal Majalla" panose="02000000000000000000" pitchFamily="2" charset="-78"/>
              </a:rPr>
              <a:t>عدم استخدام بوابة </a:t>
            </a:r>
            <a:r>
              <a:rPr lang="ar-AE" sz="2000" dirty="0">
                <a:solidFill>
                  <a:srgbClr val="98742C"/>
                </a:solidFill>
                <a:latin typeface="Sakkal Majalla" panose="02000000000000000000" pitchFamily="2" charset="-78"/>
                <a:cs typeface="Sakkal Majalla" panose="02000000000000000000" pitchFamily="2" charset="-78"/>
              </a:rPr>
              <a:t>التعلّم الإلكتروني </a:t>
            </a:r>
            <a:r>
              <a:rPr lang="ar-AE" sz="2000" dirty="0" smtClean="0">
                <a:solidFill>
                  <a:srgbClr val="98742C"/>
                </a:solidFill>
                <a:latin typeface="Sakkal Majalla" panose="02000000000000000000" pitchFamily="2" charset="-78"/>
                <a:cs typeface="Sakkal Majalla" panose="02000000000000000000" pitchFamily="2" charset="-78"/>
              </a:rPr>
              <a:t>وقنوات التواصل المفضلة</a:t>
            </a:r>
            <a:endParaRPr lang="en-US" sz="2000" dirty="0">
              <a:solidFill>
                <a:srgbClr val="98742C"/>
              </a:solidFill>
              <a:latin typeface="Sakkal Majalla" panose="02000000000000000000" pitchFamily="2" charset="-78"/>
              <a:cs typeface="Sakkal Majalla" panose="02000000000000000000" pitchFamily="2" charset="-78"/>
            </a:endParaRPr>
          </a:p>
        </p:txBody>
      </p:sp>
      <p:graphicFrame>
        <p:nvGraphicFramePr>
          <p:cNvPr id="3" name="Chart 2"/>
          <p:cNvGraphicFramePr>
            <a:graphicFrameLocks/>
          </p:cNvGraphicFramePr>
          <p:nvPr>
            <p:extLst>
              <p:ext uri="{D42A27DB-BD31-4B8C-83A1-F6EECF244321}">
                <p14:modId xmlns:p14="http://schemas.microsoft.com/office/powerpoint/2010/main" val="1993536443"/>
              </p:ext>
            </p:extLst>
          </p:nvPr>
        </p:nvGraphicFramePr>
        <p:xfrm>
          <a:off x="5915891" y="1219201"/>
          <a:ext cx="6096000" cy="47244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7" name="Chart 6"/>
          <p:cNvGraphicFramePr>
            <a:graphicFrameLocks/>
          </p:cNvGraphicFramePr>
          <p:nvPr>
            <p:extLst>
              <p:ext uri="{D42A27DB-BD31-4B8C-83A1-F6EECF244321}">
                <p14:modId xmlns:p14="http://schemas.microsoft.com/office/powerpoint/2010/main" val="1638405017"/>
              </p:ext>
            </p:extLst>
          </p:nvPr>
        </p:nvGraphicFramePr>
        <p:xfrm>
          <a:off x="180109" y="1219200"/>
          <a:ext cx="5230091" cy="4746678"/>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7"/>
          <p:cNvSpPr/>
          <p:nvPr/>
        </p:nvSpPr>
        <p:spPr>
          <a:xfrm>
            <a:off x="0" y="5965878"/>
            <a:ext cx="5410200" cy="338554"/>
          </a:xfrm>
          <a:prstGeom prst="rect">
            <a:avLst/>
          </a:prstGeom>
        </p:spPr>
        <p:txBody>
          <a:bodyPr wrap="square">
            <a:spAutoFit/>
          </a:bodyPr>
          <a:lstStyle/>
          <a:p>
            <a:pPr lvl="0" algn="ctr" rtl="1" eaLnBrk="0" fontAlgn="base" hangingPunct="0">
              <a:spcBef>
                <a:spcPct val="0"/>
              </a:spcBef>
              <a:spcAft>
                <a:spcPct val="0"/>
              </a:spcAft>
            </a:pPr>
            <a:r>
              <a:rPr lang="ar-SA" altLang="en-US" sz="1600" b="1" dirty="0">
                <a:solidFill>
                  <a:schemeClr val="accent3">
                    <a:lumMod val="50000"/>
                  </a:schemeClr>
                </a:solidFill>
                <a:latin typeface="Sakkal Majalla" panose="02000000000000000000" pitchFamily="2" charset="-78"/>
                <a:cs typeface="Sakkal Majalla" panose="02000000000000000000" pitchFamily="2" charset="-78"/>
              </a:rPr>
              <a:t>ملاحظة: بلغ مجموع القنوات/الوسائل  </a:t>
            </a:r>
            <a:r>
              <a:rPr lang="ar-AE" altLang="en-US" sz="1600" b="1" u="sng" dirty="0" smtClean="0">
                <a:solidFill>
                  <a:schemeClr val="accent3">
                    <a:lumMod val="50000"/>
                  </a:schemeClr>
                </a:solidFill>
                <a:latin typeface="Sakkal Majalla" panose="02000000000000000000" pitchFamily="2" charset="-78"/>
                <a:cs typeface="Sakkal Majalla" panose="02000000000000000000" pitchFamily="2" charset="-78"/>
              </a:rPr>
              <a:t>272 </a:t>
            </a:r>
            <a:r>
              <a:rPr lang="ar-AE" altLang="en-US" sz="1600" b="1" dirty="0" smtClean="0">
                <a:solidFill>
                  <a:schemeClr val="accent3">
                    <a:lumMod val="50000"/>
                  </a:schemeClr>
                </a:solidFill>
                <a:latin typeface="Sakkal Majalla" panose="02000000000000000000" pitchFamily="2" charset="-78"/>
                <a:cs typeface="Sakkal Majalla" panose="02000000000000000000" pitchFamily="2" charset="-78"/>
              </a:rPr>
              <a:t>نظراً </a:t>
            </a:r>
            <a:r>
              <a:rPr lang="ar-SA" altLang="en-US" sz="1600" b="1" dirty="0" smtClean="0">
                <a:solidFill>
                  <a:schemeClr val="accent3">
                    <a:lumMod val="50000"/>
                  </a:schemeClr>
                </a:solidFill>
                <a:latin typeface="Sakkal Majalla" panose="02000000000000000000" pitchFamily="2" charset="-78"/>
                <a:cs typeface="Sakkal Majalla" panose="02000000000000000000" pitchFamily="2" charset="-78"/>
              </a:rPr>
              <a:t>لإمكانية </a:t>
            </a:r>
            <a:r>
              <a:rPr lang="ar-SA" altLang="en-US" sz="1600" b="1" dirty="0">
                <a:solidFill>
                  <a:schemeClr val="accent3">
                    <a:lumMod val="50000"/>
                  </a:schemeClr>
                </a:solidFill>
                <a:latin typeface="Sakkal Majalla" panose="02000000000000000000" pitchFamily="2" charset="-78"/>
                <a:cs typeface="Sakkal Majalla" panose="02000000000000000000" pitchFamily="2" charset="-78"/>
              </a:rPr>
              <a:t>اختيار اكثر من قناة لكل مشارك </a:t>
            </a:r>
          </a:p>
        </p:txBody>
      </p:sp>
    </p:spTree>
    <p:extLst>
      <p:ext uri="{BB962C8B-B14F-4D97-AF65-F5344CB8AC3E}">
        <p14:creationId xmlns:p14="http://schemas.microsoft.com/office/powerpoint/2010/main" val="84853997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AE" sz="2800" dirty="0">
                <a:solidFill>
                  <a:srgbClr val="98742C"/>
                </a:solidFill>
                <a:latin typeface="Sakkal Majalla" panose="02000000000000000000" pitchFamily="2" charset="-78"/>
                <a:cs typeface="Sakkal Majalla" panose="02000000000000000000" pitchFamily="2" charset="-78"/>
              </a:rPr>
              <a:t>الجوانب التي يفضل إضافتها ضمن بوابة التعلم الإلكتروني</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2095604928"/>
              </p:ext>
            </p:extLst>
          </p:nvPr>
        </p:nvGraphicFramePr>
        <p:xfrm>
          <a:off x="381000" y="1371600"/>
          <a:ext cx="11480800" cy="4852854"/>
        </p:xfrm>
        <a:graphic>
          <a:graphicData uri="http://schemas.openxmlformats.org/drawingml/2006/table">
            <a:tbl>
              <a:tblPr firstRow="1" bandRow="1">
                <a:tableStyleId>{5C22544A-7EE6-4342-B048-85BDC9FD1C3A}</a:tableStyleId>
              </a:tblPr>
              <a:tblGrid>
                <a:gridCol w="2870200"/>
                <a:gridCol w="2692400"/>
                <a:gridCol w="2514600"/>
                <a:gridCol w="3403600"/>
              </a:tblGrid>
              <a:tr h="664029">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برامج عن السعادة والقيادة كيفية تدبير المال عن طريق شركات معتمدة </a:t>
                      </a:r>
                      <a:endParaRPr lang="en-US" sz="1700" b="1" dirty="0" smtClean="0">
                        <a:solidFill>
                          <a:schemeClr val="tx1"/>
                        </a:solidFill>
                        <a:effectLst/>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ان تكون البرامج متنوعة لتثري الموظف بمعلومات مختلفة كثقافة عامة </a:t>
                      </a:r>
                      <a:endParaRPr lang="en-US"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توفير الكتب وادلة المعلم والخطة الفصلية والقرارات في البوابة مع زيادة السعة </a:t>
                      </a:r>
                      <a:endParaRPr lang="en-US" sz="1700" b="1" dirty="0" smtClean="0">
                        <a:solidFill>
                          <a:schemeClr val="tx1"/>
                        </a:solidFill>
                        <a:effectLst/>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التعريف لكافة الموظفين بهذه البوابة من خلال دورات تدريبية او محاضرات كما تم سابقا من عمل ورش عمل مختصة </a:t>
                      </a:r>
                      <a:endParaRPr lang="en-US"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664029">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kern="1200"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شهادة دراسية معترفة كالماجستير او بكالوريوس او دبلوم</a:t>
                      </a:r>
                      <a:endParaRPr lang="en-US" sz="1700" b="1" kern="1200"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kern="1200"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وجود شخص نستطيع التواصل معه في حال حدوث عرقله او عطل فني</a:t>
                      </a:r>
                      <a:endParaRPr lang="en-US" sz="1700" b="1" kern="1200"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حث وتحفيز الموظفين على الدخول على البوابة والاستفادة منها</a:t>
                      </a:r>
                      <a:endParaRPr lang="en-US"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التدريب الذي لا يشكل المزيد من الضغط على الوقت المستهلك في العمل</a:t>
                      </a:r>
                      <a:endParaRPr lang="en-US"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664029">
                <a:tc>
                  <a:txBody>
                    <a:bodyPr/>
                    <a:lstStyle/>
                    <a:p>
                      <a:pPr rtl="1"/>
                      <a:r>
                        <a:rPr lang="ar-AE" sz="1700" b="1" kern="1200" dirty="0" smtClean="0">
                          <a:solidFill>
                            <a:schemeClr val="tx1"/>
                          </a:solidFill>
                          <a:effectLst/>
                          <a:latin typeface="Sakkal Majalla" panose="02000000000000000000" pitchFamily="2" charset="-78"/>
                          <a:ea typeface="+mn-ea"/>
                          <a:cs typeface="Sakkal Majalla" panose="02000000000000000000" pitchFamily="2" charset="-78"/>
                        </a:rPr>
                        <a:t>ربطها بكتب الوزارة الحديثة ونماذج معدو مسبقا لامتحانات الوزارة الفصلية</a:t>
                      </a:r>
                      <a:endParaRPr lang="en-US" sz="1700" b="1" kern="1200" dirty="0" smtClean="0">
                        <a:solidFill>
                          <a:schemeClr val="tx1"/>
                        </a:solidFill>
                        <a:effectLst/>
                        <a:latin typeface="Sakkal Majalla" panose="02000000000000000000" pitchFamily="2" charset="-78"/>
                        <a:ea typeface="+mn-ea"/>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kern="1200" dirty="0" smtClean="0">
                          <a:solidFill>
                            <a:schemeClr val="tx1"/>
                          </a:solidFill>
                          <a:effectLst/>
                          <a:latin typeface="Sakkal Majalla" panose="02000000000000000000" pitchFamily="2" charset="-78"/>
                          <a:ea typeface="+mn-ea"/>
                          <a:cs typeface="Sakkal Majalla" panose="02000000000000000000" pitchFamily="2" charset="-78"/>
                        </a:rPr>
                        <a:t>طريقة التقييم الذاتي وطريقة تقييم المسؤول للموظف</a:t>
                      </a:r>
                      <a:endParaRPr lang="en-US" sz="1700" b="1" kern="1200" dirty="0" smtClean="0">
                        <a:solidFill>
                          <a:schemeClr val="tx1"/>
                        </a:solidFill>
                        <a:effectLst/>
                        <a:latin typeface="Sakkal Majalla" panose="02000000000000000000" pitchFamily="2" charset="-78"/>
                        <a:ea typeface="+mn-ea"/>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kern="1200" dirty="0" smtClean="0">
                          <a:solidFill>
                            <a:schemeClr val="tx1"/>
                          </a:solidFill>
                          <a:effectLst/>
                          <a:latin typeface="Sakkal Majalla" panose="02000000000000000000" pitchFamily="2" charset="-78"/>
                          <a:ea typeface="+mn-ea"/>
                          <a:cs typeface="Sakkal Majalla" panose="02000000000000000000" pitchFamily="2" charset="-78"/>
                        </a:rPr>
                        <a:t>طرح الدورات التدريبية التي تتعلق بالمهام الوظيفية والتخصص</a:t>
                      </a:r>
                      <a:endParaRPr lang="en-US" sz="1700" b="1" kern="1200" dirty="0" smtClean="0">
                        <a:solidFill>
                          <a:schemeClr val="tx1"/>
                        </a:solidFill>
                        <a:effectLst/>
                        <a:latin typeface="Sakkal Majalla" panose="02000000000000000000" pitchFamily="2" charset="-78"/>
                        <a:ea typeface="+mn-ea"/>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kern="1200"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البرنامج الحصول على الاوراق الرسمية المطلوبة للمؤسسات</a:t>
                      </a:r>
                      <a:endParaRPr lang="en-US" sz="1700" b="1" kern="1200"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664029">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القوانين في كل مجالات الموارد البشرية </a:t>
                      </a:r>
                      <a:endParaRPr lang="en-US"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endParaRPr>
                    </a:p>
                    <a:p>
                      <a:pPr algn="ctr" rtl="1"/>
                      <a:endParaRPr lang="en-US" sz="170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توفير إمكانية البحث السريع</a:t>
                      </a:r>
                      <a:endParaRPr lang="en-US"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kern="1200" dirty="0" smtClean="0">
                          <a:solidFill>
                            <a:schemeClr val="tx1"/>
                          </a:solidFill>
                          <a:effectLst/>
                          <a:latin typeface="Sakkal Majalla" panose="02000000000000000000" pitchFamily="2" charset="-78"/>
                          <a:ea typeface="+mn-ea"/>
                          <a:cs typeface="Sakkal Majalla" panose="02000000000000000000" pitchFamily="2" charset="-78"/>
                        </a:rPr>
                        <a:t>دورات تخصصية مثلا في الحاسبة والتدقيق والتحليل البياني</a:t>
                      </a:r>
                      <a:endParaRPr lang="en-US" sz="1700" b="1" kern="1200" dirty="0" smtClean="0">
                        <a:solidFill>
                          <a:schemeClr val="tx1"/>
                        </a:solidFill>
                        <a:effectLst/>
                        <a:latin typeface="Sakkal Majalla" panose="02000000000000000000" pitchFamily="2" charset="-78"/>
                        <a:ea typeface="+mn-ea"/>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kern="1200" dirty="0" smtClean="0">
                          <a:solidFill>
                            <a:schemeClr val="tx1"/>
                          </a:solidFill>
                          <a:effectLst/>
                          <a:latin typeface="Sakkal Majalla" panose="02000000000000000000" pitchFamily="2" charset="-78"/>
                          <a:ea typeface="+mn-ea"/>
                          <a:cs typeface="Sakkal Majalla" panose="02000000000000000000" pitchFamily="2" charset="-78"/>
                        </a:rPr>
                        <a:t>التعريف بوابة التعلم الذكي الدقيق والإرشاد بكيفية الاستفادة من نظم الهيئة</a:t>
                      </a:r>
                      <a:endParaRPr lang="en-US" sz="1700" b="1" kern="1200" dirty="0" smtClean="0">
                        <a:solidFill>
                          <a:schemeClr val="tx1"/>
                        </a:solidFill>
                        <a:effectLst/>
                        <a:latin typeface="Sakkal Majalla" panose="02000000000000000000" pitchFamily="2" charset="-78"/>
                        <a:ea typeface="+mn-ea"/>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664029">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اشعاري بكل ما هو جديد في مجال تخصصي</a:t>
                      </a:r>
                      <a:endParaRPr lang="en-US"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كسب مهارات والتعلم والتطوير في مجال العمل</a:t>
                      </a:r>
                      <a:endParaRPr lang="en-US"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ان نتعلم كيفية استخدام البوابة الالكترونية</a:t>
                      </a:r>
                      <a:endParaRPr lang="en-US"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تجديد الأقسام الموجودة في النظام التدريبي</a:t>
                      </a:r>
                      <a:endParaRPr lang="en-US"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664029">
                <a:tc gridSpan="4">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kern="1200"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دورات لتدبير الوقت والتفكير في جوانب يتم استغلالها كيف ترى نفسك خلال السنوات القادمة بمعنى توجيه الموظف للوعي بالإيجابيات والسلبيات المتوقعة ووضع خطة لتجنب المخاطر الوظيفية (السعي للأمان الوظيفي)</a:t>
                      </a:r>
                      <a:endParaRPr lang="en-US" sz="1700" b="1" kern="1200" dirty="0">
                        <a:solidFill>
                          <a:schemeClr val="tx1"/>
                        </a:solidFill>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664029">
                <a:tc gridSpan="4">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kern="1200"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دورات تفاعلية بنظام (</a:t>
                      </a:r>
                      <a:r>
                        <a:rPr lang="en-US" sz="1700" b="1" kern="1200"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chatting</a:t>
                      </a:r>
                      <a:r>
                        <a:rPr lang="ar-AE" sz="1700" b="1" kern="1200"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rPr>
                        <a:t>) كنظام التعلم عن بعد مع اكساب الدورات شهادات معتمدة من التعليم العالي، وذلك لحث الموظفين على التسجيل والمشاركة حتى اتمام الدورات التدريبية لضمان الاستفادة القصوى من البرامج التدريبية المطروحة </a:t>
                      </a: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bl>
          </a:graphicData>
        </a:graphic>
      </p:graphicFrame>
      <p:sp>
        <p:nvSpPr>
          <p:cNvPr id="8" name="Rectangle 7"/>
          <p:cNvSpPr/>
          <p:nvPr/>
        </p:nvSpPr>
        <p:spPr>
          <a:xfrm>
            <a:off x="3048000" y="3105835"/>
            <a:ext cx="6096000" cy="276999"/>
          </a:xfrm>
          <a:prstGeom prst="rect">
            <a:avLst/>
          </a:prstGeom>
        </p:spPr>
        <p:txBody>
          <a:bodyPr>
            <a:spAutoFit/>
          </a:bodyPr>
          <a:lstStyle/>
          <a:p>
            <a:pPr algn="r" rtl="1"/>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8850270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AE" sz="2800" dirty="0">
                <a:solidFill>
                  <a:srgbClr val="98742C"/>
                </a:solidFill>
                <a:latin typeface="Sakkal Majalla" panose="02000000000000000000" pitchFamily="2" charset="-78"/>
                <a:cs typeface="Sakkal Majalla" panose="02000000000000000000" pitchFamily="2" charset="-78"/>
              </a:rPr>
              <a:t>الجوانب التي يفضل </a:t>
            </a:r>
            <a:r>
              <a:rPr lang="ar-AE" sz="2800" dirty="0" smtClean="0">
                <a:solidFill>
                  <a:srgbClr val="98742C"/>
                </a:solidFill>
                <a:latin typeface="Sakkal Majalla" panose="02000000000000000000" pitchFamily="2" charset="-78"/>
                <a:cs typeface="Sakkal Majalla" panose="02000000000000000000" pitchFamily="2" charset="-78"/>
              </a:rPr>
              <a:t>إضافتها ضمن </a:t>
            </a:r>
            <a:r>
              <a:rPr lang="ar-AE" sz="2800" dirty="0">
                <a:solidFill>
                  <a:srgbClr val="98742C"/>
                </a:solidFill>
                <a:latin typeface="Sakkal Majalla" panose="02000000000000000000" pitchFamily="2" charset="-78"/>
                <a:cs typeface="Sakkal Majalla" panose="02000000000000000000" pitchFamily="2" charset="-78"/>
              </a:rPr>
              <a:t>بوابة التعلم الإلكتروني</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2674283543"/>
              </p:ext>
            </p:extLst>
          </p:nvPr>
        </p:nvGraphicFramePr>
        <p:xfrm>
          <a:off x="457200" y="1524000"/>
          <a:ext cx="11480800" cy="4495800"/>
        </p:xfrm>
        <a:graphic>
          <a:graphicData uri="http://schemas.openxmlformats.org/drawingml/2006/table">
            <a:tbl>
              <a:tblPr rtl="1" firstRow="1" bandRow="1">
                <a:tableStyleId>{5C22544A-7EE6-4342-B048-85BDC9FD1C3A}</a:tableStyleId>
              </a:tblPr>
              <a:tblGrid>
                <a:gridCol w="3048000"/>
                <a:gridCol w="2667000"/>
                <a:gridCol w="2849418"/>
                <a:gridCol w="2916382"/>
              </a:tblGrid>
              <a:tr h="899160">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ea typeface="Times New Roman" panose="02020603050405020304" pitchFamily="18" charset="0"/>
                          <a:cs typeface="Sakkal Majalla" panose="02000000000000000000" pitchFamily="2" charset="-78"/>
                        </a:rPr>
                        <a:t>عن الهيكل الإداري في كل وظيفة</a:t>
                      </a:r>
                      <a:endParaRPr lang="en-US" sz="1700" b="1" dirty="0" smtClean="0">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ea typeface="Times New Roman" panose="02020603050405020304" pitchFamily="18" charset="0"/>
                          <a:cs typeface="Sakkal Majalla" panose="02000000000000000000" pitchFamily="2" charset="-78"/>
                        </a:rPr>
                        <a:t>الاجتماعات عن بعد</a:t>
                      </a:r>
                      <a:endParaRPr lang="en-US" sz="1700" b="1" dirty="0" smtClean="0">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ea typeface="Times New Roman" panose="02020603050405020304" pitchFamily="18" charset="0"/>
                          <a:cs typeface="Sakkal Majalla" panose="02000000000000000000" pitchFamily="2" charset="-78"/>
                        </a:rPr>
                        <a:t>مهارات خدمة العملاء</a:t>
                      </a:r>
                      <a:endParaRPr lang="en-US" sz="1700" b="1" dirty="0" smtClean="0">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ea typeface="Times New Roman" panose="02020603050405020304" pitchFamily="18" charset="0"/>
                          <a:cs typeface="Sakkal Majalla" panose="02000000000000000000" pitchFamily="2" charset="-78"/>
                        </a:rPr>
                        <a:t>البرامج التدريبية الهندسية</a:t>
                      </a:r>
                      <a:endParaRPr lang="en-US" sz="1700" b="1" dirty="0" smtClean="0">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899160">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ea typeface="Times New Roman" panose="02020603050405020304" pitchFamily="18" charset="0"/>
                          <a:cs typeface="Sakkal Majalla" panose="02000000000000000000" pitchFamily="2" charset="-78"/>
                        </a:rPr>
                        <a:t>التعريف بشكل اكثر عن التعلم الالكتروني</a:t>
                      </a:r>
                      <a:endParaRPr lang="en-US" sz="1700" b="1" dirty="0" smtClean="0">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ea typeface="Times New Roman" panose="02020603050405020304" pitchFamily="18" charset="0"/>
                          <a:cs typeface="Sakkal Majalla" panose="02000000000000000000" pitchFamily="2" charset="-78"/>
                        </a:rPr>
                        <a:t>البحوث الخاصة بالعمل</a:t>
                      </a:r>
                      <a:endParaRPr lang="en-US" sz="1700" b="1" dirty="0" smtClean="0">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ea typeface="Times New Roman" panose="02020603050405020304" pitchFamily="18" charset="0"/>
                          <a:cs typeface="Sakkal Majalla" panose="02000000000000000000" pitchFamily="2" charset="-78"/>
                        </a:rPr>
                        <a:t>الترجمة وتسهيل الإجراءات</a:t>
                      </a:r>
                      <a:endParaRPr lang="en-US" sz="1700" b="1" dirty="0" smtClean="0">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ea typeface="Times New Roman" panose="02020603050405020304" pitchFamily="18" charset="0"/>
                          <a:cs typeface="Sakkal Majalla" panose="02000000000000000000" pitchFamily="2" charset="-78"/>
                        </a:rPr>
                        <a:t>اعتماد الشهادات في حالة الاجتياز</a:t>
                      </a:r>
                      <a:endParaRPr lang="en-US" sz="1700" b="1" dirty="0" smtClean="0">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899160">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ea typeface="Times New Roman" panose="02020603050405020304" pitchFamily="18" charset="0"/>
                          <a:cs typeface="Sakkal Majalla" panose="02000000000000000000" pitchFamily="2" charset="-78"/>
                        </a:rPr>
                        <a:t>قوائم درجات الطلاب للفصول الثلاثة</a:t>
                      </a:r>
                      <a:endParaRPr lang="en-US" sz="1700" b="1" dirty="0" smtClean="0">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ea typeface="Times New Roman" panose="02020603050405020304" pitchFamily="18" charset="0"/>
                          <a:cs typeface="Sakkal Majalla" panose="02000000000000000000" pitchFamily="2" charset="-78"/>
                        </a:rPr>
                        <a:t>المعايير العالمية بمختلف المجالات</a:t>
                      </a:r>
                      <a:endParaRPr lang="en-US" sz="1700" b="1" dirty="0" smtClean="0">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ea typeface="Times New Roman" panose="02020603050405020304" pitchFamily="18" charset="0"/>
                          <a:cs typeface="Sakkal Majalla" panose="02000000000000000000" pitchFamily="2" charset="-78"/>
                        </a:rPr>
                        <a:t>تقريبًا كل الجوانب مغطاة وفعالة</a:t>
                      </a:r>
                      <a:endParaRPr lang="en-US" sz="1700" b="1" dirty="0" smtClean="0">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ea typeface="Times New Roman" panose="02020603050405020304" pitchFamily="18" charset="0"/>
                          <a:cs typeface="Sakkal Majalla" panose="02000000000000000000" pitchFamily="2" charset="-78"/>
                        </a:rPr>
                        <a:t>جمع جميع التطبيقات والانظمة في البوابة</a:t>
                      </a:r>
                      <a:endParaRPr lang="en-US" sz="1700" b="1" dirty="0" smtClean="0">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899160">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ea typeface="Times New Roman" panose="02020603050405020304" pitchFamily="18" charset="0"/>
                          <a:cs typeface="Sakkal Majalla" panose="02000000000000000000" pitchFamily="2" charset="-78"/>
                        </a:rPr>
                        <a:t>جميع الأمور المتعلقة بالسلم الوظيفي</a:t>
                      </a:r>
                      <a:endParaRPr lang="en-US" sz="1700" b="1" dirty="0" smtClean="0">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ea typeface="Times New Roman" panose="02020603050405020304" pitchFamily="18" charset="0"/>
                          <a:cs typeface="Sakkal Majalla" panose="02000000000000000000" pitchFamily="2" charset="-78"/>
                        </a:rPr>
                        <a:t>الربط بين جميع البرامج الالكترونية</a:t>
                      </a:r>
                      <a:endParaRPr lang="en-US" sz="1700" b="1" dirty="0" smtClean="0">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ea typeface="Times New Roman" panose="02020603050405020304" pitchFamily="18" charset="0"/>
                          <a:cs typeface="Sakkal Majalla" panose="02000000000000000000" pitchFamily="2" charset="-78"/>
                        </a:rPr>
                        <a:t>ربط المنهل و رصد الدرجات ببوابة التعلم</a:t>
                      </a:r>
                      <a:endParaRPr lang="en-US" sz="1700" b="1" dirty="0" smtClean="0">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ea typeface="Times New Roman" panose="02020603050405020304" pitchFamily="18" charset="0"/>
                          <a:cs typeface="Sakkal Majalla" panose="02000000000000000000" pitchFamily="2" charset="-78"/>
                        </a:rPr>
                        <a:t>دورات تخصصية للمناهج العلمية</a:t>
                      </a:r>
                      <a:endParaRPr lang="en-US" sz="1700" b="1" dirty="0" smtClean="0">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899160">
                <a:tc gridSpan="2">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ea typeface="Times New Roman" panose="02020603050405020304" pitchFamily="18" charset="0"/>
                          <a:cs typeface="Sakkal Majalla" panose="02000000000000000000" pitchFamily="2" charset="-78"/>
                        </a:rPr>
                        <a:t>السرعة وعدم التأخير على أي استفسار</a:t>
                      </a:r>
                      <a:endParaRPr lang="en-US" sz="1700" b="1" dirty="0" smtClean="0">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endParaRPr lang="en-US"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gridSpan="2">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AE" sz="1700" b="1" dirty="0" smtClean="0">
                          <a:solidFill>
                            <a:srgbClr val="000000"/>
                          </a:solidFill>
                          <a:latin typeface="Sakkal Majalla" panose="02000000000000000000" pitchFamily="2" charset="-78"/>
                          <a:ea typeface="Times New Roman" panose="02020603050405020304" pitchFamily="18" charset="0"/>
                          <a:cs typeface="Sakkal Majalla" panose="02000000000000000000" pitchFamily="2" charset="-78"/>
                        </a:rPr>
                        <a:t>أحدث التقنيات بالمجالات الهندسية</a:t>
                      </a:r>
                      <a:endParaRPr lang="en-US" sz="1700" b="1" dirty="0" smtClean="0">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endParaRPr lang="en-US" sz="1700" b="1" dirty="0" smtClean="0">
                        <a:solidFill>
                          <a:schemeClr val="tx1"/>
                        </a:solidFill>
                        <a:latin typeface="Sakkal Majalla" panose="02000000000000000000" pitchFamily="2" charset="-78"/>
                        <a:ea typeface="Times New Roman" panose="02020603050405020304" pitchFamily="18"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bl>
          </a:graphicData>
        </a:graphic>
      </p:graphicFrame>
      <p:sp>
        <p:nvSpPr>
          <p:cNvPr id="8" name="Rectangle 7"/>
          <p:cNvSpPr/>
          <p:nvPr/>
        </p:nvSpPr>
        <p:spPr>
          <a:xfrm>
            <a:off x="3048000" y="3105835"/>
            <a:ext cx="6096000" cy="276999"/>
          </a:xfrm>
          <a:prstGeom prst="rect">
            <a:avLst/>
          </a:prstGeom>
        </p:spPr>
        <p:txBody>
          <a:bodyPr>
            <a:spAutoFit/>
          </a:bodyPr>
          <a:lstStyle/>
          <a:p>
            <a:pPr algn="r" rtl="1"/>
            <a:endParaRPr lang="en-US" sz="12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7053662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ar-AE" sz="2800" dirty="0" smtClean="0">
                <a:solidFill>
                  <a:srgbClr val="98742C"/>
                </a:solidFill>
                <a:latin typeface="Sakkal Majalla" panose="02000000000000000000" pitchFamily="2" charset="-78"/>
                <a:cs typeface="Sakkal Majalla" panose="02000000000000000000" pitchFamily="2" charset="-78"/>
              </a:rPr>
              <a:t>الاقتراحات التطويرية لبوابة </a:t>
            </a:r>
            <a:r>
              <a:rPr lang="ar-AE" sz="2800" dirty="0">
                <a:solidFill>
                  <a:srgbClr val="98742C"/>
                </a:solidFill>
                <a:latin typeface="Sakkal Majalla" panose="02000000000000000000" pitchFamily="2" charset="-78"/>
                <a:cs typeface="Sakkal Majalla" panose="02000000000000000000" pitchFamily="2" charset="-78"/>
              </a:rPr>
              <a:t>التعلم الإلكتروني</a:t>
            </a:r>
            <a:endParaRPr lang="en-US" sz="2800" dirty="0"/>
          </a:p>
        </p:txBody>
      </p:sp>
      <p:graphicFrame>
        <p:nvGraphicFramePr>
          <p:cNvPr id="4" name="Table 3"/>
          <p:cNvGraphicFramePr>
            <a:graphicFrameLocks noGrp="1"/>
          </p:cNvGraphicFramePr>
          <p:nvPr>
            <p:extLst>
              <p:ext uri="{D42A27DB-BD31-4B8C-83A1-F6EECF244321}">
                <p14:modId xmlns:p14="http://schemas.microsoft.com/office/powerpoint/2010/main" val="2731889177"/>
              </p:ext>
            </p:extLst>
          </p:nvPr>
        </p:nvGraphicFramePr>
        <p:xfrm>
          <a:off x="152400" y="1143000"/>
          <a:ext cx="11887200" cy="5248440"/>
        </p:xfrm>
        <a:graphic>
          <a:graphicData uri="http://schemas.openxmlformats.org/drawingml/2006/table">
            <a:tbl>
              <a:tblPr firstRow="1" bandRow="1">
                <a:tableStyleId>{5C22544A-7EE6-4342-B048-85BDC9FD1C3A}</a:tableStyleId>
              </a:tblPr>
              <a:tblGrid>
                <a:gridCol w="2971800"/>
                <a:gridCol w="2971800"/>
                <a:gridCol w="2971800"/>
                <a:gridCol w="2971800"/>
              </a:tblGrid>
              <a:tr h="664029">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690" b="1" dirty="0" smtClean="0">
                          <a:solidFill>
                            <a:schemeClr val="tx1"/>
                          </a:solidFill>
                          <a:latin typeface="Sakkal Majalla" panose="02000000000000000000" pitchFamily="2" charset="-78"/>
                          <a:ea typeface="Calibri" panose="020F0502020204030204" pitchFamily="34" charset="0"/>
                          <a:cs typeface="Sakkal Majalla" panose="02000000000000000000" pitchFamily="2" charset="-78"/>
                        </a:rPr>
                        <a:t>تقديم خيارات أكثر للتواصل وفتح مجال للخط المباشر وبرامج التواصل الاجتماعي والمجيب الرقمي المتعدد الوظائف</a:t>
                      </a:r>
                      <a:endParaRPr lang="en-US" sz="1690" b="1" dirty="0" smtClean="0">
                        <a:solidFill>
                          <a:schemeClr val="tx1"/>
                        </a:solidFill>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690" b="1" dirty="0" smtClean="0">
                          <a:solidFill>
                            <a:schemeClr val="tx1"/>
                          </a:solidFill>
                          <a:latin typeface="Sakkal Majalla" panose="02000000000000000000" pitchFamily="2" charset="-78"/>
                          <a:ea typeface="Calibri" panose="020F0502020204030204" pitchFamily="34" charset="0"/>
                          <a:cs typeface="Sakkal Majalla" panose="02000000000000000000" pitchFamily="2" charset="-78"/>
                        </a:rPr>
                        <a:t>تقديم اسس وسبل للتعرف على كيفية التطور المهني للموارد البشرية وكذلك الحقوق والواجبات للموارد البشرية الحكومية</a:t>
                      </a:r>
                      <a:endParaRPr lang="en-US" sz="1690" b="1" dirty="0" smtClean="0">
                        <a:solidFill>
                          <a:schemeClr val="tx1"/>
                        </a:solidFill>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690" b="1" dirty="0" smtClean="0">
                          <a:solidFill>
                            <a:schemeClr val="tx1"/>
                          </a:solidFill>
                          <a:latin typeface="Sakkal Majalla" panose="02000000000000000000" pitchFamily="2" charset="-78"/>
                          <a:ea typeface="Calibri" panose="020F0502020204030204" pitchFamily="34" charset="0"/>
                          <a:cs typeface="Sakkal Majalla" panose="02000000000000000000" pitchFamily="2" charset="-78"/>
                        </a:rPr>
                        <a:t>تذكير  الموظف ب</a:t>
                      </a:r>
                      <a:r>
                        <a:rPr lang="ar-AE" sz="1690" b="1" dirty="0" smtClean="0">
                          <a:solidFill>
                            <a:schemeClr val="tx1"/>
                          </a:solidFill>
                          <a:latin typeface="Sakkal Majalla" panose="02000000000000000000" pitchFamily="2" charset="-78"/>
                          <a:ea typeface="Calibri" panose="020F0502020204030204" pitchFamily="34" charset="0"/>
                          <a:cs typeface="Sakkal Majalla" panose="02000000000000000000" pitchFamily="2" charset="-78"/>
                        </a:rPr>
                        <a:t>ب</a:t>
                      </a:r>
                      <a:r>
                        <a:rPr lang="ar-SA" sz="1690" b="1" dirty="0" smtClean="0">
                          <a:solidFill>
                            <a:schemeClr val="tx1"/>
                          </a:solidFill>
                          <a:latin typeface="Sakkal Majalla" panose="02000000000000000000" pitchFamily="2" charset="-78"/>
                          <a:ea typeface="Calibri" panose="020F0502020204030204" pitchFamily="34" charset="0"/>
                          <a:cs typeface="Sakkal Majalla" panose="02000000000000000000" pitchFamily="2" charset="-78"/>
                        </a:rPr>
                        <a:t>وابة التعليم ويتم احتساب عدد المرات التي يدخل اليها الموظف مع ارسال شهادة شكر من الهيئة لتشجيع باقي الموظفين</a:t>
                      </a:r>
                      <a:endParaRPr lang="en-US" sz="1690" b="1" dirty="0" smtClean="0">
                        <a:solidFill>
                          <a:schemeClr val="tx1"/>
                        </a:solidFill>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algn="ctr" rtl="1"/>
                      <a:r>
                        <a:rPr lang="ar-SA" sz="1690" b="1" dirty="0" smtClean="0">
                          <a:solidFill>
                            <a:schemeClr val="tx1"/>
                          </a:solidFill>
                          <a:latin typeface="Sakkal Majalla" panose="02000000000000000000" pitchFamily="2" charset="-78"/>
                          <a:ea typeface="Calibri" panose="020F0502020204030204" pitchFamily="34" charset="0"/>
                          <a:cs typeface="Sakkal Majalla" panose="02000000000000000000" pitchFamily="2" charset="-78"/>
                        </a:rPr>
                        <a:t>الرجاء تفعيل إعادة تفعيل كلمه السر بالربط مع </a:t>
                      </a:r>
                      <a:r>
                        <a:rPr lang="ar-SA" sz="1690" b="1" dirty="0" err="1" smtClean="0">
                          <a:solidFill>
                            <a:schemeClr val="tx1"/>
                          </a:solidFill>
                          <a:latin typeface="Sakkal Majalla" panose="02000000000000000000" pitchFamily="2" charset="-78"/>
                          <a:ea typeface="Calibri" panose="020F0502020204030204" pitchFamily="34" charset="0"/>
                          <a:cs typeface="Sakkal Majalla" panose="02000000000000000000" pitchFamily="2" charset="-78"/>
                        </a:rPr>
                        <a:t>الايميل</a:t>
                      </a:r>
                      <a:r>
                        <a:rPr lang="ar-SA" sz="1690" b="1" dirty="0" smtClean="0">
                          <a:solidFill>
                            <a:schemeClr val="tx1"/>
                          </a:solidFill>
                          <a:latin typeface="Sakkal Majalla" panose="02000000000000000000" pitchFamily="2" charset="-78"/>
                          <a:ea typeface="Calibri" panose="020F0502020204030204" pitchFamily="34" charset="0"/>
                          <a:cs typeface="Sakkal Majalla" panose="02000000000000000000" pitchFamily="2" charset="-78"/>
                        </a:rPr>
                        <a:t> الموجود ، وكذلك وجود رقم مجاني للاتصال عليه في حالة تعثر التسجيل </a:t>
                      </a:r>
                      <a:endParaRPr lang="en-US" sz="1690" b="1" dirty="0">
                        <a:solidFill>
                          <a:schemeClr val="tx1"/>
                        </a:solidFill>
                        <a:latin typeface="Sakkal Majalla" panose="02000000000000000000" pitchFamily="2" charset="-78"/>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664029">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800" b="1" dirty="0" smtClean="0">
                          <a:latin typeface="Calibri" panose="020F0502020204030204" pitchFamily="34" charset="0"/>
                          <a:ea typeface="Calibri" panose="020F0502020204030204" pitchFamily="34" charset="0"/>
                          <a:cs typeface="Sakkal Majalla" panose="02000000000000000000" pitchFamily="2" charset="-78"/>
                        </a:rPr>
                        <a:t>توسيع نشرات التوعية والعمل بالبوابة</a:t>
                      </a:r>
                      <a:endParaRPr lang="en-US" sz="1200" dirty="0" smtClean="0">
                        <a:latin typeface="Calibri" panose="020F0502020204030204" pitchFamily="34" charset="0"/>
                        <a:ea typeface="Calibri" panose="020F0502020204030204" pitchFamily="34" charset="0"/>
                        <a:cs typeface="Arial" panose="020B0604020202020204" pitchFamily="34" charset="0"/>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690" b="1" dirty="0" smtClean="0">
                          <a:latin typeface="Sakkal Majalla" panose="02000000000000000000" pitchFamily="2" charset="-78"/>
                          <a:ea typeface="Calibri" panose="020F0502020204030204" pitchFamily="34" charset="0"/>
                          <a:cs typeface="Sakkal Majalla" panose="02000000000000000000" pitchFamily="2" charset="-78"/>
                        </a:rPr>
                        <a:t>التسهيل في استخدام البوابة الالكترونية</a:t>
                      </a:r>
                      <a:endParaRPr lang="en-US" sz="169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690" b="1" dirty="0" smtClean="0">
                          <a:latin typeface="Sakkal Majalla" panose="02000000000000000000" pitchFamily="2" charset="-78"/>
                          <a:ea typeface="Calibri" panose="020F0502020204030204" pitchFamily="34" charset="0"/>
                          <a:cs typeface="Sakkal Majalla" panose="02000000000000000000" pitchFamily="2" charset="-78"/>
                        </a:rPr>
                        <a:t>أن </a:t>
                      </a:r>
                      <a:r>
                        <a:rPr lang="ar-AE" sz="1690" b="1" dirty="0" smtClean="0">
                          <a:latin typeface="Sakkal Majalla" panose="02000000000000000000" pitchFamily="2" charset="-78"/>
                          <a:ea typeface="Calibri" panose="020F0502020204030204" pitchFamily="34" charset="0"/>
                          <a:cs typeface="Sakkal Majalla" panose="02000000000000000000" pitchFamily="2" charset="-78"/>
                        </a:rPr>
                        <a:t>ت</a:t>
                      </a:r>
                      <a:r>
                        <a:rPr lang="ar-SA" sz="1690" b="1" dirty="0" smtClean="0">
                          <a:latin typeface="Sakkal Majalla" panose="02000000000000000000" pitchFamily="2" charset="-78"/>
                          <a:ea typeface="Calibri" panose="020F0502020204030204" pitchFamily="34" charset="0"/>
                          <a:cs typeface="Sakkal Majalla" panose="02000000000000000000" pitchFamily="2" charset="-78"/>
                        </a:rPr>
                        <a:t>كون محتوى البوابة يتناسب مع المسمى الوظيفي للموظف وجهة عمله لتعم الفائدة بصورة أفضل</a:t>
                      </a:r>
                      <a:endParaRPr lang="en-US" sz="169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690" b="1" dirty="0" smtClean="0">
                          <a:latin typeface="Sakkal Majalla" panose="02000000000000000000" pitchFamily="2" charset="-78"/>
                          <a:ea typeface="Calibri" panose="020F0502020204030204" pitchFamily="34" charset="0"/>
                          <a:cs typeface="Sakkal Majalla" panose="02000000000000000000" pitchFamily="2" charset="-78"/>
                        </a:rPr>
                        <a:t>إعطاء المتلقي من البوابة شهادة معتمده في مجال ومادة التي طرحت وتكون معتمده ومعترف بها</a:t>
                      </a:r>
                      <a:endParaRPr lang="en-US" sz="169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664029">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690" b="1" dirty="0" smtClean="0">
                          <a:latin typeface="Sakkal Majalla" panose="02000000000000000000" pitchFamily="2" charset="-78"/>
                          <a:ea typeface="Calibri" panose="020F0502020204030204" pitchFamily="34" charset="0"/>
                          <a:cs typeface="Sakkal Majalla" panose="02000000000000000000" pitchFamily="2" charset="-78"/>
                        </a:rPr>
                        <a:t>المزيد من التوعوية من قبل الهيئة ة البرامج التعريفية عن هذه النوعية من الخدمات المجهولة لنا</a:t>
                      </a:r>
                      <a:endParaRPr lang="en-US" sz="169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690" b="1" dirty="0" smtClean="0">
                          <a:latin typeface="Sakkal Majalla" panose="02000000000000000000" pitchFamily="2" charset="-78"/>
                          <a:ea typeface="Calibri" panose="020F0502020204030204" pitchFamily="34" charset="0"/>
                          <a:cs typeface="Sakkal Majalla" panose="02000000000000000000" pitchFamily="2" charset="-78"/>
                        </a:rPr>
                        <a:t>عمل ورش تعريفية لموظفي الحكومة لتعريفهم بجميع أنظمة الهيئة</a:t>
                      </a:r>
                      <a:endParaRPr lang="en-US" sz="169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690" b="1" dirty="0" smtClean="0">
                          <a:latin typeface="Sakkal Majalla" panose="02000000000000000000" pitchFamily="2" charset="-78"/>
                          <a:ea typeface="Calibri" panose="020F0502020204030204" pitchFamily="34" charset="0"/>
                          <a:cs typeface="Sakkal Majalla" panose="02000000000000000000" pitchFamily="2" charset="-78"/>
                        </a:rPr>
                        <a:t>تطوير بوابة التعلم الإلكتروني</a:t>
                      </a:r>
                      <a:endParaRPr lang="en-US" sz="169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690" b="1" dirty="0" smtClean="0">
                          <a:latin typeface="Sakkal Majalla" panose="02000000000000000000" pitchFamily="2" charset="-78"/>
                          <a:ea typeface="Calibri" panose="020F0502020204030204" pitchFamily="34" charset="0"/>
                          <a:cs typeface="Sakkal Majalla" panose="02000000000000000000" pitchFamily="2" charset="-78"/>
                        </a:rPr>
                        <a:t>عمل ورشات تدريبية دورية واطلاعنا على كل تحديث في بوابة التعلم الالكتروني</a:t>
                      </a:r>
                      <a:endParaRPr lang="en-US" sz="169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664029">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690" b="1" dirty="0" smtClean="0">
                          <a:latin typeface="Sakkal Majalla" panose="02000000000000000000" pitchFamily="2" charset="-78"/>
                          <a:ea typeface="Calibri" panose="020F0502020204030204" pitchFamily="34" charset="0"/>
                          <a:cs typeface="Sakkal Majalla" panose="02000000000000000000" pitchFamily="2" charset="-78"/>
                        </a:rPr>
                        <a:t>توعية أكثر وادخالها في التقييم السنوي لبناءا مجتمع مثقف</a:t>
                      </a:r>
                      <a:endParaRPr lang="en-US" sz="169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690" b="1" dirty="0" smtClean="0">
                          <a:latin typeface="Sakkal Majalla" panose="02000000000000000000" pitchFamily="2" charset="-78"/>
                          <a:ea typeface="Calibri" panose="020F0502020204030204" pitchFamily="34" charset="0"/>
                          <a:cs typeface="Sakkal Majalla" panose="02000000000000000000" pitchFamily="2" charset="-78"/>
                        </a:rPr>
                        <a:t>ارسال ايميل بداية كل أسبوع عن جديد البوابة لتثقيف الموظفين</a:t>
                      </a:r>
                      <a:endParaRPr lang="en-US" sz="169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690" b="1" dirty="0" smtClean="0">
                          <a:latin typeface="Sakkal Majalla" panose="02000000000000000000" pitchFamily="2" charset="-78"/>
                          <a:ea typeface="Calibri" panose="020F0502020204030204" pitchFamily="34" charset="0"/>
                          <a:cs typeface="Sakkal Majalla" panose="02000000000000000000" pitchFamily="2" charset="-78"/>
                        </a:rPr>
                        <a:t>وجود بنك أسئلة وأنماط من الأسئلة مجهزة وفق نماذج اختبارات الوزارة</a:t>
                      </a:r>
                      <a:endParaRPr lang="en-US" sz="169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690" b="1" dirty="0" smtClean="0">
                          <a:latin typeface="Sakkal Majalla" panose="02000000000000000000" pitchFamily="2" charset="-78"/>
                          <a:ea typeface="Calibri" panose="020F0502020204030204" pitchFamily="34" charset="0"/>
                          <a:cs typeface="Sakkal Majalla" panose="02000000000000000000" pitchFamily="2" charset="-78"/>
                        </a:rPr>
                        <a:t>برجاء تعميم البوابة على جميع الموظفين وليس حكر على المسؤولين فقط</a:t>
                      </a:r>
                      <a:endParaRPr lang="en-US" sz="169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664029">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690" b="1" dirty="0" smtClean="0">
                          <a:latin typeface="Calibri" panose="020F0502020204030204" pitchFamily="34" charset="0"/>
                          <a:ea typeface="Calibri" panose="020F0502020204030204" pitchFamily="34" charset="0"/>
                          <a:cs typeface="Sakkal Majalla" panose="02000000000000000000" pitchFamily="2" charset="-78"/>
                        </a:rPr>
                        <a:t>تخصيص وقت مناسب للموظفين للاستفادة من بوابه التعلم الالكتروني</a:t>
                      </a:r>
                      <a:endParaRPr lang="en-US" sz="1690" dirty="0" smtClean="0">
                        <a:latin typeface="Calibri" panose="020F0502020204030204" pitchFamily="34" charset="0"/>
                        <a:ea typeface="Calibri" panose="020F0502020204030204" pitchFamily="34" charset="0"/>
                        <a:cs typeface="Arial" panose="020B0604020202020204" pitchFamily="34" charset="0"/>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690" b="1" dirty="0" smtClean="0">
                          <a:latin typeface="Sakkal Majalla" panose="02000000000000000000" pitchFamily="2" charset="-78"/>
                          <a:ea typeface="Calibri" panose="020F0502020204030204" pitchFamily="34" charset="0"/>
                          <a:cs typeface="Sakkal Majalla" panose="02000000000000000000" pitchFamily="2" charset="-78"/>
                        </a:rPr>
                        <a:t>الربط بين البرامج الالكترونية جميعها</a:t>
                      </a:r>
                      <a:r>
                        <a:rPr lang="ar-AE" sz="1690" b="1" baseline="0" dirty="0" smtClean="0">
                          <a:latin typeface="Sakkal Majalla" panose="02000000000000000000" pitchFamily="2" charset="-78"/>
                          <a:ea typeface="Calibri" panose="020F0502020204030204" pitchFamily="34" charset="0"/>
                          <a:cs typeface="Sakkal Majalla" panose="02000000000000000000" pitchFamily="2" charset="-78"/>
                        </a:rPr>
                        <a:t> </a:t>
                      </a:r>
                    </a:p>
                    <a:p>
                      <a:pPr marL="0" marR="0" lvl="0" indent="0" algn="ctr" defTabSz="914264" rtl="1" eaLnBrk="1" fontAlgn="auto" latinLnBrk="0" hangingPunct="1">
                        <a:lnSpc>
                          <a:spcPct val="100000"/>
                        </a:lnSpc>
                        <a:spcBef>
                          <a:spcPts val="0"/>
                        </a:spcBef>
                        <a:spcAft>
                          <a:spcPts val="0"/>
                        </a:spcAft>
                        <a:buClrTx/>
                        <a:buSzTx/>
                        <a:buFontTx/>
                        <a:buNone/>
                        <a:tabLst/>
                        <a:defRPr/>
                      </a:pPr>
                      <a:r>
                        <a:rPr lang="ar-AE" sz="1690" b="1" baseline="0" dirty="0" smtClean="0">
                          <a:latin typeface="Sakkal Majalla" panose="02000000000000000000" pitchFamily="2" charset="-78"/>
                          <a:ea typeface="Calibri" panose="020F0502020204030204" pitchFamily="34" charset="0"/>
                          <a:cs typeface="Sakkal Majalla" panose="02000000000000000000" pitchFamily="2" charset="-78"/>
                        </a:rPr>
                        <a:t>( البوابة الذكية + برنامج منهل)</a:t>
                      </a:r>
                      <a:endParaRPr lang="en-US" sz="1200" dirty="0" smtClean="0">
                        <a:latin typeface="Calibri" panose="020F0502020204030204" pitchFamily="34" charset="0"/>
                        <a:ea typeface="Calibri" panose="020F0502020204030204" pitchFamily="34" charset="0"/>
                        <a:cs typeface="Arial" panose="020B0604020202020204" pitchFamily="34" charset="0"/>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690" b="1" dirty="0" smtClean="0">
                          <a:latin typeface="Sakkal Majalla" panose="02000000000000000000" pitchFamily="2" charset="-78"/>
                          <a:ea typeface="Calibri" panose="020F0502020204030204" pitchFamily="34" charset="0"/>
                          <a:cs typeface="Sakkal Majalla" panose="02000000000000000000" pitchFamily="2" charset="-78"/>
                        </a:rPr>
                        <a:t>اضافة ما هو جديد حتى يتم مواكبة التكنولوجيا</a:t>
                      </a:r>
                      <a:endParaRPr lang="en-US" sz="169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690" b="1" dirty="0" smtClean="0">
                          <a:latin typeface="Sakkal Majalla" panose="02000000000000000000" pitchFamily="2" charset="-78"/>
                          <a:ea typeface="Calibri" panose="020F0502020204030204" pitchFamily="34" charset="0"/>
                          <a:cs typeface="Sakkal Majalla" panose="02000000000000000000" pitchFamily="2" charset="-78"/>
                        </a:rPr>
                        <a:t>عرض بوابة خاصة للمدربين في كل التخصصات</a:t>
                      </a:r>
                      <a:endParaRPr lang="en-US" sz="1690" b="1" dirty="0" smtClean="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664029">
                <a:tc gridSpan="4">
                  <a:txBody>
                    <a:bodyPr/>
                    <a:lstStyle/>
                    <a:p>
                      <a:pPr algn="ctr" rtl="1">
                        <a:lnSpc>
                          <a:spcPct val="107000"/>
                        </a:lnSpc>
                      </a:pPr>
                      <a:r>
                        <a:rPr lang="ar-SA" sz="1690" b="1" dirty="0" smtClean="0">
                          <a:latin typeface="Sakkal Majalla" panose="02000000000000000000" pitchFamily="2" charset="-78"/>
                          <a:ea typeface="Calibri" panose="020F0502020204030204" pitchFamily="34" charset="0"/>
                          <a:cs typeface="Sakkal Majalla" panose="02000000000000000000" pitchFamily="2" charset="-78"/>
                        </a:rPr>
                        <a:t>البرامج التدريبية الحالية هي على انظمة الهيئة وفي حال تنفيذ اية تعديلات على الانظمة يجب اعادة تنفيذ البرنامج التدريبي - والبرنامج التدريبي بعد اكثر من سنة ونتيجة للتغييرات المتسارعة في العالم فأن المجهود الذي سيتم بذله فقط على تعديل التغييرات سيكون كبير (اعتقد ان الاتجاه الى البرامج التدريبية العامة هو افضل)</a:t>
                      </a:r>
                      <a:endParaRPr lang="en-US" sz="1690" b="1" dirty="0">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r h="664029">
                <a:tc gridSpan="4">
                  <a:txBody>
                    <a:bodyPr/>
                    <a:lstStyle/>
                    <a:p>
                      <a:pPr marL="0" marR="0" lvl="0" indent="0" algn="ctr" defTabSz="914264" rtl="1" eaLnBrk="1" fontAlgn="auto" latinLnBrk="0" hangingPunct="1">
                        <a:lnSpc>
                          <a:spcPct val="100000"/>
                        </a:lnSpc>
                        <a:spcBef>
                          <a:spcPts val="0"/>
                        </a:spcBef>
                        <a:spcAft>
                          <a:spcPts val="0"/>
                        </a:spcAft>
                        <a:buClrTx/>
                        <a:buSzTx/>
                        <a:buFontTx/>
                        <a:buNone/>
                        <a:tabLst/>
                        <a:defRPr/>
                      </a:pPr>
                      <a:r>
                        <a:rPr lang="ar-SA" sz="1690" b="1" dirty="0" smtClean="0">
                          <a:latin typeface="Sakkal Majalla" panose="02000000000000000000" pitchFamily="2" charset="-78"/>
                          <a:ea typeface="Calibri" panose="020F0502020204030204" pitchFamily="34" charset="0"/>
                          <a:cs typeface="Sakkal Majalla" panose="02000000000000000000" pitchFamily="2" charset="-78"/>
                        </a:rPr>
                        <a:t>السرعة في تقبل بوابة التعليم الإلكتروني للأوامر، وعدم تكرار بعض الملاحظات في تقيم المتعامل للخدمة خلل تقديم الطلب أي المفترض يتم تقديم الخدمة أو تجربتي عن الخدمة بعد الانتهاء من تقديم الطلب وليس في كل مرحله يتم التقييم</a:t>
                      </a:r>
                      <a:endParaRPr lang="en-US" sz="1690" b="1" dirty="0" smtClean="0">
                        <a:effectLst/>
                        <a:latin typeface="Sakkal Majalla" panose="02000000000000000000" pitchFamily="2" charset="-78"/>
                        <a:ea typeface="Calibri" panose="020F0502020204030204" pitchFamily="34" charset="0"/>
                        <a:cs typeface="Sakkal Majalla" panose="02000000000000000000" pitchFamily="2" charset="-78"/>
                      </a:endParaRPr>
                    </a:p>
                  </a:txBody>
                  <a:tcPr anchor="ct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c hMerge="1">
                  <a:txBody>
                    <a:bodyPr/>
                    <a:lstStyle/>
                    <a:p>
                      <a:endParaRPr lang="en-US" dirty="0"/>
                    </a:p>
                  </a:txBody>
                  <a:tcPr>
                    <a:lnL w="12700" cap="flat" cmpd="sng" algn="ctr">
                      <a:solidFill>
                        <a:schemeClr val="bg1">
                          <a:lumMod val="85000"/>
                        </a:schemeClr>
                      </a:solidFill>
                      <a:prstDash val="solid"/>
                      <a:round/>
                      <a:headEnd type="none" w="med" len="med"/>
                      <a:tailEnd type="none" w="med" len="med"/>
                    </a:lnL>
                    <a:lnR w="12700" cap="flat" cmpd="sng" algn="ctr">
                      <a:solidFill>
                        <a:schemeClr val="bg1">
                          <a:lumMod val="85000"/>
                        </a:schemeClr>
                      </a:solidFill>
                      <a:prstDash val="solid"/>
                      <a:round/>
                      <a:headEnd type="none" w="med" len="med"/>
                      <a:tailEnd type="none" w="med" len="med"/>
                    </a:lnR>
                    <a:lnT w="12700" cap="flat" cmpd="sng" algn="ctr">
                      <a:solidFill>
                        <a:schemeClr val="bg1">
                          <a:lumMod val="85000"/>
                        </a:schemeClr>
                      </a:solidFill>
                      <a:prstDash val="solid"/>
                      <a:round/>
                      <a:headEnd type="none" w="med" len="med"/>
                      <a:tailEnd type="none" w="med" len="med"/>
                    </a:lnT>
                    <a:lnB w="12700" cap="flat" cmpd="sng" algn="ctr">
                      <a:solidFill>
                        <a:schemeClr val="bg1">
                          <a:lumMod val="85000"/>
                        </a:schemeClr>
                      </a:solidFill>
                      <a:prstDash val="solid"/>
                      <a:round/>
                      <a:headEnd type="none" w="med" len="med"/>
                      <a:tailEnd type="none" w="med" len="med"/>
                    </a:lnB>
                    <a:solidFill>
                      <a:schemeClr val="bg1"/>
                    </a:solidFill>
                  </a:tcPr>
                </a:tc>
              </a:tr>
            </a:tbl>
          </a:graphicData>
        </a:graphic>
      </p:graphicFrame>
    </p:spTree>
    <p:extLst>
      <p:ext uri="{BB962C8B-B14F-4D97-AF65-F5344CB8AC3E}">
        <p14:creationId xmlns:p14="http://schemas.microsoft.com/office/powerpoint/2010/main" val="499312473"/>
      </p:ext>
    </p:extLst>
  </p:cSld>
  <p:clrMapOvr>
    <a:masterClrMapping/>
  </p:clrMapOvr>
</p:sld>
</file>

<file path=ppt/theme/theme1.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4_نسق Office">
  <a:themeElements>
    <a:clrScheme name="Metro">
      <a:dk1>
        <a:sysClr val="windowText" lastClr="000000"/>
      </a:dk1>
      <a:lt1>
        <a:sysClr val="window" lastClr="FFFFFF"/>
      </a:lt1>
      <a:dk2>
        <a:srgbClr val="4E5B6F"/>
      </a:dk2>
      <a:lt2>
        <a:srgbClr val="D6ECFF"/>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F7791"/>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نسق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مستند" ma:contentTypeID="0x010100568CE430E0D62840A7AAB60FDFE350BA" ma:contentTypeVersion="7" ma:contentTypeDescription="إنشاء مستند جديد." ma:contentTypeScope="" ma:versionID="c37a9e45cf0f893930f46920f83a1283">
  <xsd:schema xmlns:xsd="http://www.w3.org/2001/XMLSchema" xmlns:xs="http://www.w3.org/2001/XMLSchema" xmlns:p="http://schemas.microsoft.com/office/2006/metadata/properties" xmlns:ns1="http://schemas.microsoft.com/sharepoint/v3" xmlns:ns2="b25ebfa4-1b7e-48bd-a3db-e97c1109f05d" xmlns:ns3="afcbfe06-5245-49cf-88ca-92038b990d34" targetNamespace="http://schemas.microsoft.com/office/2006/metadata/properties" ma:root="true" ma:fieldsID="68d8cd2c27a3d23c39c522c2c13e0513" ns1:_="" ns2:_="" ns3:_="">
    <xsd:import namespace="http://schemas.microsoft.com/sharepoint/v3"/>
    <xsd:import namespace="b25ebfa4-1b7e-48bd-a3db-e97c1109f05d"/>
    <xsd:import namespace="afcbfe06-5245-49cf-88ca-92038b990d34"/>
    <xsd:element name="properties">
      <xsd:complexType>
        <xsd:sequence>
          <xsd:element name="documentManagement">
            <xsd:complexType>
              <xsd:all>
                <xsd:element ref="ns2:_dlc_DocId" minOccurs="0"/>
                <xsd:element ref="ns2:_dlc_DocIdUrl" minOccurs="0"/>
                <xsd:element ref="ns2:_dlc_DocIdPersistId" minOccurs="0"/>
                <xsd:element ref="ns1:ol_Department" minOccurs="0"/>
                <xsd:element ref="ns3:Sort_x0020_Or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ol_Department" ma:index="11" nillable="true" ma:displayName="القسم" ma:internalName="ol_Departmen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25ebfa4-1b7e-48bd-a3db-e97c1109f05d" elementFormDefault="qualified">
    <xsd:import namespace="http://schemas.microsoft.com/office/2006/documentManagement/types"/>
    <xsd:import namespace="http://schemas.microsoft.com/office/infopath/2007/PartnerControls"/>
    <xsd:element name="_dlc_DocId" ma:index="8" nillable="true" ma:displayName="قيمة معرّف المستند" ma:description="قيمة معرّف المستند المحددة لهذا العنصر." ma:internalName="_dlc_DocId" ma:readOnly="true">
      <xsd:simpleType>
        <xsd:restriction base="dms:Text"/>
      </xsd:simpleType>
    </xsd:element>
    <xsd:element name="_dlc_DocIdUrl" ma:index="9" nillable="true" ma:displayName="معرّف المستند" ma:description="ارتباط دائم إلى هذا المستند." ma:hidden="true" ma:internalName="_dlc_DocIdUrl" ma:readOnly="true">
      <xsd:complexType>
        <xsd:complexContent>
          <xsd:extension base="dms:URL">
            <xsd:sequence>
              <xsd:element name="Url" type="dms:ValidUrl" minOccurs="0" nillable="true"/>
              <xsd:element name="Description" type="xsd:string" nillable="true"/>
            </xsd:sequence>
          </xsd:extension>
        </xsd:complexContent>
      </xsd:complexType>
    </xsd:element>
    <xsd:element name="_dlc_DocIdPersistId" ma:index="10" nillable="true" ma:displayName="Persist ID" ma:description="Keep ID on add." ma:hidden="true" ma:internalName="_dlc_DocIdPersistId" ma:readOnly="true">
      <xsd:simpleType>
        <xsd:restriction base="dms:Boolean"/>
      </xsd:simpleType>
    </xsd:element>
  </xsd:schema>
  <xsd:schema xmlns:xsd="http://www.w3.org/2001/XMLSchema" xmlns:xs="http://www.w3.org/2001/XMLSchema" xmlns:dms="http://schemas.microsoft.com/office/2006/documentManagement/types" xmlns:pc="http://schemas.microsoft.com/office/infopath/2007/PartnerControls" targetNamespace="afcbfe06-5245-49cf-88ca-92038b990d34" elementFormDefault="qualified">
    <xsd:import namespace="http://schemas.microsoft.com/office/2006/documentManagement/types"/>
    <xsd:import namespace="http://schemas.microsoft.com/office/infopath/2007/PartnerControls"/>
    <xsd:element name="Sort_x0020_Order" ma:index="12" nillable="true" ma:displayName="Sort Order" ma:description="Sort column for sorting items inside this folder" ma:indexed="true" ma:internalName="Sort_x0020_Order" ma:percentage="FALSE">
      <xsd:simpleType>
        <xsd:restriction base="dms:Number"/>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نوع المحتوى"/>
        <xsd:element ref="dc:title" minOccurs="0" maxOccurs="1" ma:index="4" ma:displayName="العنوان"/>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ort_x0020_Order xmlns="afcbfe06-5245-49cf-88ca-92038b990d34" xsi:nil="true"/>
    <ol_Department xmlns="http://schemas.microsoft.com/sharepoint/v3" xsi:nil="true"/>
    <_dlc_DocId xmlns="b25ebfa4-1b7e-48bd-a3db-e97c1109f05d">FAHRDOCID-61-21551</_dlc_DocId>
    <_dlc_DocIdUrl xmlns="b25ebfa4-1b7e-48bd-a3db-e97c1109f05d">
      <Url>http://portal.fahr.gov.ae/_layouts/15/DocIdRedir.aspx?ID=FAHRDOCID-61-21551</Url>
      <Description>FAHRDOCID-61-21551</Description>
    </_dlc_DocIdUrl>
  </documentManagement>
</p:properties>
</file>

<file path=customXml/item4.xml><?xml version="1.0" encoding="utf-8"?>
<?mso-contentType ?>
<spe:Receivers xmlns:spe="http://schemas.microsoft.com/sharepoint/events">
  <Receiver>
    <Name>Document ID Generator</Name>
    <Synchronization>Synchronous</Synchronization>
    <Type>10001</Type>
    <SequenceNumber>1000</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10002</Type>
    <SequenceNumber>1001</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10004</Type>
    <SequenceNumber>1002</SequenceNumber>
    <Assembly>Microsoft.Office.DocumentManagement, Version=14.0.0.0, Culture=neutral, PublicKeyToken=71e9bce111e9429c</Assembly>
    <Class>Microsoft.Office.DocumentManagement.Internal.DocIdHandler</Class>
    <Data/>
    <Filter/>
  </Receiver>
  <Receiver>
    <Name>Document ID Generator</Name>
    <Synchronization>Synchronous</Synchronization>
    <Type>10006</Type>
    <SequenceNumber>1003</SequenceNumber>
    <Assembly>Microsoft.Office.DocumentManagement, Version=14.0.0.0, Culture=neutral, PublicKeyToken=71e9bce111e9429c</Assembly>
    <Class>Microsoft.Office.DocumentManagement.Internal.DocIdHandler</Class>
    <Data/>
    <Filter/>
  </Receiver>
</spe:Receivers>
</file>

<file path=customXml/itemProps1.xml><?xml version="1.0" encoding="utf-8"?>
<ds:datastoreItem xmlns:ds="http://schemas.openxmlformats.org/officeDocument/2006/customXml" ds:itemID="{74C3E0DC-E4C4-4A81-814B-1492F77C7A06}">
  <ds:schemaRefs>
    <ds:schemaRef ds:uri="http://schemas.microsoft.com/sharepoint/v3/contenttype/forms"/>
  </ds:schemaRefs>
</ds:datastoreItem>
</file>

<file path=customXml/itemProps2.xml><?xml version="1.0" encoding="utf-8"?>
<ds:datastoreItem xmlns:ds="http://schemas.openxmlformats.org/officeDocument/2006/customXml" ds:itemID="{E5C40051-E34A-4AF2-A6FB-8928ED4AF97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b25ebfa4-1b7e-48bd-a3db-e97c1109f05d"/>
    <ds:schemaRef ds:uri="afcbfe06-5245-49cf-88ca-92038b990d3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BFDCBAE-98E4-4041-9617-42670BF16DE7}">
  <ds:schemaRefs>
    <ds:schemaRef ds:uri="http://schemas.microsoft.com/sharepoint/v3"/>
    <ds:schemaRef ds:uri="http://purl.org/dc/dcmitype/"/>
    <ds:schemaRef ds:uri="http://schemas.microsoft.com/office/2006/metadata/properties"/>
    <ds:schemaRef ds:uri="http://schemas.microsoft.com/office/infopath/2007/PartnerControls"/>
    <ds:schemaRef ds:uri="http://purl.org/dc/elements/1.1/"/>
    <ds:schemaRef ds:uri="http://schemas.microsoft.com/office/2006/documentManagement/types"/>
    <ds:schemaRef ds:uri="http://schemas.openxmlformats.org/package/2006/metadata/core-properties"/>
    <ds:schemaRef ds:uri="afcbfe06-5245-49cf-88ca-92038b990d34"/>
    <ds:schemaRef ds:uri="b25ebfa4-1b7e-48bd-a3db-e97c1109f05d"/>
    <ds:schemaRef ds:uri="http://www.w3.org/XML/1998/namespace"/>
    <ds:schemaRef ds:uri="http://purl.org/dc/terms/"/>
  </ds:schemaRefs>
</ds:datastoreItem>
</file>

<file path=customXml/itemProps4.xml><?xml version="1.0" encoding="utf-8"?>
<ds:datastoreItem xmlns:ds="http://schemas.openxmlformats.org/officeDocument/2006/customXml" ds:itemID="{4CEAF4AF-2BAC-4F6E-AE46-B18F6EBB1D56}">
  <ds:schemaRefs>
    <ds:schemaRef ds:uri="http://schemas.microsoft.com/sharepoint/events"/>
  </ds:schemaRefs>
</ds:datastoreItem>
</file>

<file path=docProps/app.xml><?xml version="1.0" encoding="utf-8"?>
<Properties xmlns="http://schemas.openxmlformats.org/officeDocument/2006/extended-properties" xmlns:vt="http://schemas.openxmlformats.org/officeDocument/2006/docPropsVTypes">
  <TotalTime>5770</TotalTime>
  <Words>1025</Words>
  <Application>Microsoft Office PowerPoint</Application>
  <PresentationFormat>Widescreen</PresentationFormat>
  <Paragraphs>120</Paragraphs>
  <Slides>12</Slides>
  <Notes>1</Notes>
  <HiddenSlides>0</HiddenSlides>
  <MMClips>0</MMClips>
  <ScaleCrop>false</ScaleCrop>
  <HeadingPairs>
    <vt:vector size="8" baseType="variant">
      <vt:variant>
        <vt:lpstr>Fonts Used</vt:lpstr>
      </vt:variant>
      <vt:variant>
        <vt:i4>6</vt:i4>
      </vt:variant>
      <vt:variant>
        <vt:lpstr>Theme</vt:lpstr>
      </vt:variant>
      <vt:variant>
        <vt:i4>2</vt:i4>
      </vt:variant>
      <vt:variant>
        <vt:lpstr>Links</vt:lpstr>
      </vt:variant>
      <vt:variant>
        <vt:i4>1</vt:i4>
      </vt:variant>
      <vt:variant>
        <vt:lpstr>Slide Titles</vt:lpstr>
      </vt:variant>
      <vt:variant>
        <vt:i4>12</vt:i4>
      </vt:variant>
    </vt:vector>
  </HeadingPairs>
  <TitlesOfParts>
    <vt:vector size="21" baseType="lpstr">
      <vt:lpstr>Arial</vt:lpstr>
      <vt:lpstr>Calibri</vt:lpstr>
      <vt:lpstr>Dubai</vt:lpstr>
      <vt:lpstr>Sakkal Majalla</vt:lpstr>
      <vt:lpstr>Times New Roman</vt:lpstr>
      <vt:lpstr>Wingdings</vt:lpstr>
      <vt:lpstr>نسق Office</vt:lpstr>
      <vt:lpstr>4_نسق Office</vt:lpstr>
      <vt:lpstr>C:\Users\sara745\Desktop\survey\2018\الاستبيانات\الربع الرابع\done\بوابة التعلم الالكتروني\التحليل\استبيان الرضا عن بوابة التعلّم الإلكتروني لنظم الهيئة.pdf</vt:lpstr>
      <vt:lpstr>PowerPoint Presentation</vt:lpstr>
      <vt:lpstr>محاور العرض</vt:lpstr>
      <vt:lpstr>الرضا العام عن بوابة التعلّم الإلكتروني</vt:lpstr>
      <vt:lpstr>تطبيق نظام بياناتي و بوابة التعلّم الإلكتروني في  الجهات الاتحادية</vt:lpstr>
      <vt:lpstr>الرضا العام عن بوابة التعلّم الإلكتروني</vt:lpstr>
      <vt:lpstr>أسباب عدم استخدام بوابة التعلّم الإلكتروني وقنوات التواصل المفضلة</vt:lpstr>
      <vt:lpstr>الجوانب التي يفضل إضافتها ضمن بوابة التعلم الإلكتروني</vt:lpstr>
      <vt:lpstr>الجوانب التي يفضل إضافتها ضمن بوابة التعلم الإلكتروني</vt:lpstr>
      <vt:lpstr>الاقتراحات التطويرية لبوابة التعلم الإلكتروني</vt:lpstr>
      <vt:lpstr>الاجراءات التصحيحية </vt:lpstr>
      <vt:lpstr>الإجراءات التصحيحية لبوابة التعلّم الإلكتروني</vt:lpstr>
      <vt:lpstr>PowerPoint Presentation</vt:lpstr>
    </vt:vector>
  </TitlesOfParts>
  <Company>FAHR</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العنوان الرئيسي ايريل بولد 40 بوينت</dc:title>
  <dc:creator>Waiel Sadek</dc:creator>
  <cp:lastModifiedBy>Meitha A. Kolthoum</cp:lastModifiedBy>
  <cp:revision>1374</cp:revision>
  <dcterms:created xsi:type="dcterms:W3CDTF">2015-10-26T06:27:33Z</dcterms:created>
  <dcterms:modified xsi:type="dcterms:W3CDTF">2019-01-14T10:10:59Z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0x010100568CE430E0D62840A7AAB60FDFE350BA</vt:lpwstr>
  </property>
  <property fmtid="{D5CDD505-2E9C-101B-9397-08002B2CF9AE}" pid="3" name="_dlc_DocIdItemGuid">
    <vt:lpwstr>67f4def8-8072-495f-a100-199814118ad3</vt:lpwstr>
  </property>
</Properties>
</file>