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48"/>
  </p:notesMasterIdLst>
  <p:handoutMasterIdLst>
    <p:handoutMasterId r:id="rId49"/>
  </p:handoutMasterIdLst>
  <p:sldIdLst>
    <p:sldId id="257" r:id="rId3"/>
    <p:sldId id="258" r:id="rId4"/>
    <p:sldId id="259" r:id="rId5"/>
    <p:sldId id="260" r:id="rId6"/>
    <p:sldId id="261" r:id="rId7"/>
    <p:sldId id="262" r:id="rId8"/>
    <p:sldId id="264" r:id="rId9"/>
    <p:sldId id="315" r:id="rId10"/>
    <p:sldId id="265" r:id="rId11"/>
    <p:sldId id="266" r:id="rId12"/>
    <p:sldId id="267" r:id="rId13"/>
    <p:sldId id="298" r:id="rId14"/>
    <p:sldId id="299" r:id="rId15"/>
    <p:sldId id="301" r:id="rId16"/>
    <p:sldId id="311" r:id="rId17"/>
    <p:sldId id="312" r:id="rId18"/>
    <p:sldId id="271" r:id="rId19"/>
    <p:sldId id="273" r:id="rId20"/>
    <p:sldId id="274" r:id="rId21"/>
    <p:sldId id="275" r:id="rId22"/>
    <p:sldId id="276" r:id="rId23"/>
    <p:sldId id="277" r:id="rId24"/>
    <p:sldId id="278" r:id="rId25"/>
    <p:sldId id="279" r:id="rId26"/>
    <p:sldId id="310" r:id="rId27"/>
    <p:sldId id="280" r:id="rId28"/>
    <p:sldId id="313" r:id="rId29"/>
    <p:sldId id="281" r:id="rId30"/>
    <p:sldId id="282" r:id="rId31"/>
    <p:sldId id="283" r:id="rId32"/>
    <p:sldId id="284" r:id="rId33"/>
    <p:sldId id="285" r:id="rId34"/>
    <p:sldId id="303" r:id="rId35"/>
    <p:sldId id="305" r:id="rId36"/>
    <p:sldId id="287" r:id="rId37"/>
    <p:sldId id="288" r:id="rId38"/>
    <p:sldId id="289" r:id="rId39"/>
    <p:sldId id="290" r:id="rId40"/>
    <p:sldId id="291" r:id="rId41"/>
    <p:sldId id="292" r:id="rId42"/>
    <p:sldId id="293" r:id="rId43"/>
    <p:sldId id="314" r:id="rId44"/>
    <p:sldId id="294" r:id="rId45"/>
    <p:sldId id="295" r:id="rId46"/>
    <p:sldId id="296" r:id="rId47"/>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5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4257" y="0"/>
            <a:ext cx="2933277" cy="497020"/>
          </a:xfrm>
          <a:prstGeom prst="rect">
            <a:avLst/>
          </a:prstGeom>
        </p:spPr>
        <p:txBody>
          <a:bodyPr vert="horz" lIns="91440" tIns="45720" rIns="91440" bIns="45720" rtlCol="0"/>
          <a:lstStyle>
            <a:lvl1pPr algn="r">
              <a:defRPr sz="1200"/>
            </a:lvl1pPr>
          </a:lstStyle>
          <a:p>
            <a:fld id="{F99504A6-D574-4901-A4A3-E7B297C372EC}" type="datetimeFigureOut">
              <a:rPr lang="en-US" smtClean="0"/>
              <a:t>7/13/2017</a:t>
            </a:fld>
            <a:endParaRPr lang="en-US"/>
          </a:p>
        </p:txBody>
      </p:sp>
      <p:sp>
        <p:nvSpPr>
          <p:cNvPr id="4" name="Footer Placeholder 3"/>
          <p:cNvSpPr>
            <a:spLocks noGrp="1"/>
          </p:cNvSpPr>
          <p:nvPr>
            <p:ph type="ftr" sz="quarter" idx="2"/>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4257" y="9408981"/>
            <a:ext cx="2933277" cy="497019"/>
          </a:xfrm>
          <a:prstGeom prst="rect">
            <a:avLst/>
          </a:prstGeom>
        </p:spPr>
        <p:txBody>
          <a:bodyPr vert="horz" lIns="91440" tIns="45720" rIns="91440" bIns="45720" rtlCol="0" anchor="b"/>
          <a:lstStyle>
            <a:lvl1pPr algn="r">
              <a:defRPr sz="1200"/>
            </a:lvl1pPr>
          </a:lstStyle>
          <a:p>
            <a:fld id="{F18B42F4-223F-4B07-9B03-BE1B9FB307A6}" type="slidenum">
              <a:rPr lang="en-US" smtClean="0"/>
              <a:t>‹#›</a:t>
            </a:fld>
            <a:endParaRPr lang="en-US"/>
          </a:p>
        </p:txBody>
      </p:sp>
    </p:spTree>
    <p:extLst>
      <p:ext uri="{BB962C8B-B14F-4D97-AF65-F5344CB8AC3E}">
        <p14:creationId xmlns:p14="http://schemas.microsoft.com/office/powerpoint/2010/main" val="202850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98524BC8-D482-47A8-AE60-0972ACABDC2B}" type="datetimeFigureOut">
              <a:rPr lang="en-US" smtClean="0"/>
              <a:t>7/13/2017</a:t>
            </a:fld>
            <a:endParaRPr lang="en-US"/>
          </a:p>
        </p:txBody>
      </p:sp>
      <p:sp>
        <p:nvSpPr>
          <p:cNvPr id="4" name="Slide Image Placeholder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C7E8E19D-517C-4B54-80B8-4FF7647E50A4}" type="slidenum">
              <a:rPr lang="en-US" smtClean="0"/>
              <a:t>‹#›</a:t>
            </a:fld>
            <a:endParaRPr lang="en-US"/>
          </a:p>
        </p:txBody>
      </p:sp>
    </p:spTree>
    <p:extLst>
      <p:ext uri="{BB962C8B-B14F-4D97-AF65-F5344CB8AC3E}">
        <p14:creationId xmlns:p14="http://schemas.microsoft.com/office/powerpoint/2010/main" val="3299223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5193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E8E19D-517C-4B54-80B8-4FF7647E50A4}" type="slidenum">
              <a:rPr lang="en-US" smtClean="0"/>
              <a:t>2</a:t>
            </a:fld>
            <a:endParaRPr lang="en-US"/>
          </a:p>
        </p:txBody>
      </p:sp>
    </p:spTree>
    <p:extLst>
      <p:ext uri="{BB962C8B-B14F-4D97-AF65-F5344CB8AC3E}">
        <p14:creationId xmlns:p14="http://schemas.microsoft.com/office/powerpoint/2010/main" val="194078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75373-734A-4BD7-B097-934598F528B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2175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A4858-79AA-4DF0-84F6-1C40EAD6F3C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2350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BA4AE-CA64-410C-B744-A0E420F00B9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8237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31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603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577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420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913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468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363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733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948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03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052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583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611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8775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72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725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74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50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731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2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273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50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pic>
        <p:nvPicPr>
          <p:cNvPr id="7" name="صورة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188109"/>
            <a:ext cx="3962400" cy="667563"/>
          </a:xfrm>
          <a:prstGeom prst="rect">
            <a:avLst/>
          </a:prstGeom>
        </p:spPr>
      </p:pic>
    </p:spTree>
    <p:extLst>
      <p:ext uri="{BB962C8B-B14F-4D97-AF65-F5344CB8AC3E}">
        <p14:creationId xmlns:p14="http://schemas.microsoft.com/office/powerpoint/2010/main" val="1097071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7" name="صورة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188109"/>
            <a:ext cx="3962400" cy="667563"/>
          </a:xfrm>
          <a:prstGeom prst="rect">
            <a:avLst/>
          </a:prstGeom>
        </p:spPr>
      </p:pic>
    </p:spTree>
    <p:extLst>
      <p:ext uri="{BB962C8B-B14F-4D97-AF65-F5344CB8AC3E}">
        <p14:creationId xmlns:p14="http://schemas.microsoft.com/office/powerpoint/2010/main" val="27660972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fahr.gov.a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1376360" y="5029200"/>
            <a:ext cx="6400800" cy="533400"/>
          </a:xfrm>
          <a:prstGeom prst="rect">
            <a:avLst/>
          </a:prstGeom>
        </p:spPr>
        <p:txBody>
          <a:bodyPr>
            <a:normAutofit/>
          </a:bodyPr>
          <a:lstStyle/>
          <a:p>
            <a:pPr marL="0" indent="0" algn="ctr" rtl="1">
              <a:buNone/>
            </a:pPr>
            <a:r>
              <a:rPr lang="ar-AE" sz="1400" b="1" dirty="0" smtClean="0">
                <a:solidFill>
                  <a:schemeClr val="bg1"/>
                </a:solidFill>
              </a:rPr>
              <a:t>يوليو – </a:t>
            </a:r>
            <a:r>
              <a:rPr lang="en-US" sz="1400" b="1" dirty="0" smtClean="0">
                <a:solidFill>
                  <a:schemeClr val="bg1"/>
                </a:solidFill>
              </a:rPr>
              <a:t>2017</a:t>
            </a:r>
            <a:endParaRPr lang="en-US" sz="1400" b="1" dirty="0">
              <a:solidFill>
                <a:schemeClr val="bg1"/>
              </a:solidFill>
            </a:endParaRPr>
          </a:p>
        </p:txBody>
      </p:sp>
      <p:sp>
        <p:nvSpPr>
          <p:cNvPr id="6" name="عنوان فرعي 2"/>
          <p:cNvSpPr txBox="1">
            <a:spLocks/>
          </p:cNvSpPr>
          <p:nvPr/>
        </p:nvSpPr>
        <p:spPr>
          <a:xfrm>
            <a:off x="3543300" y="4526408"/>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200" b="1" dirty="0">
                <a:solidFill>
                  <a:srgbClr val="B68A35"/>
                </a:solidFill>
              </a:rPr>
              <a:t>Federal Authority | </a:t>
            </a:r>
            <a:r>
              <a:rPr lang="ar-AE" sz="1200" b="1" dirty="0" smtClean="0">
                <a:solidFill>
                  <a:srgbClr val="B68A35"/>
                </a:solidFill>
              </a:rPr>
              <a:t>هيئة اتحادية</a:t>
            </a:r>
            <a:endParaRPr lang="en-US" sz="1200" dirty="0">
              <a:solidFill>
                <a:srgbClr val="B68A35"/>
              </a:solidFill>
            </a:endParaRPr>
          </a:p>
        </p:txBody>
      </p:sp>
      <p:sp>
        <p:nvSpPr>
          <p:cNvPr id="5" name="TextBox 4"/>
          <p:cNvSpPr txBox="1"/>
          <p:nvPr/>
        </p:nvSpPr>
        <p:spPr>
          <a:xfrm>
            <a:off x="533400" y="2137066"/>
            <a:ext cx="8001000" cy="954107"/>
          </a:xfrm>
          <a:prstGeom prst="rect">
            <a:avLst/>
          </a:prstGeom>
          <a:noFill/>
        </p:spPr>
        <p:txBody>
          <a:bodyPr wrap="square" rtlCol="0">
            <a:spAutoFit/>
          </a:bodyPr>
          <a:lstStyle/>
          <a:p>
            <a:pPr algn="ctr" rtl="1"/>
            <a:r>
              <a:rPr lang="ar-AE" sz="2800" dirty="0">
                <a:solidFill>
                  <a:prstClr val="black"/>
                </a:solidFill>
                <a:cs typeface="PT Bold Heading" panose="02010400000000000000" pitchFamily="2" charset="-78"/>
              </a:rPr>
              <a:t>مؤشرات ممكن الموارد البشرية في الحكومة الاتحادية</a:t>
            </a:r>
          </a:p>
          <a:p>
            <a:pPr algn="ctr" rtl="1"/>
            <a:r>
              <a:rPr lang="en-US" sz="2800" dirty="0">
                <a:solidFill>
                  <a:prstClr val="black"/>
                </a:solidFill>
                <a:cs typeface="PT Bold Heading" panose="02010400000000000000" pitchFamily="2" charset="-78"/>
              </a:rPr>
              <a:t>  </a:t>
            </a:r>
            <a:r>
              <a:rPr lang="ar-AE" sz="2800" dirty="0">
                <a:solidFill>
                  <a:prstClr val="black"/>
                </a:solidFill>
                <a:cs typeface="PT Bold Heading" panose="02010400000000000000" pitchFamily="2" charset="-78"/>
              </a:rPr>
              <a:t>( وفق بطاقة الاداء المتوازن )</a:t>
            </a:r>
            <a:endParaRPr lang="en-US" sz="2800" dirty="0">
              <a:solidFill>
                <a:prstClr val="black"/>
              </a:solidFill>
              <a:cs typeface="PT Bold Heading" panose="02010400000000000000" pitchFamily="2" charset="-78"/>
            </a:endParaRPr>
          </a:p>
        </p:txBody>
      </p:sp>
    </p:spTree>
    <p:extLst>
      <p:ext uri="{BB962C8B-B14F-4D97-AF65-F5344CB8AC3E}">
        <p14:creationId xmlns:p14="http://schemas.microsoft.com/office/powerpoint/2010/main" val="192631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49634073"/>
              </p:ext>
            </p:extLst>
          </p:nvPr>
        </p:nvGraphicFramePr>
        <p:xfrm>
          <a:off x="152400" y="1414959"/>
          <a:ext cx="8686800" cy="5023085"/>
        </p:xfrm>
        <a:graphic>
          <a:graphicData uri="http://schemas.openxmlformats.org/drawingml/2006/table">
            <a:tbl>
              <a:tblPr rtl="1">
                <a:tableStyleId>{616DA210-FB5B-4158-B5E0-FEB733F419BA}</a:tableStyleId>
              </a:tblPr>
              <a:tblGrid>
                <a:gridCol w="374176"/>
                <a:gridCol w="6960281"/>
                <a:gridCol w="1352343"/>
              </a:tblGrid>
              <a:tr h="241901">
                <a:tc>
                  <a:txBody>
                    <a:bodyPr/>
                    <a:lstStyle/>
                    <a:p>
                      <a:pPr algn="ctr" rtl="0" fontAlgn="b"/>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م</a:t>
                      </a:r>
                      <a:endParaRPr lang="en-US"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fontAlgn="b"/>
                      <a:r>
                        <a:rPr lang="ar-AE" sz="1600" b="1" u="none" strike="noStrike" dirty="0">
                          <a:solidFill>
                            <a:schemeClr val="tx1"/>
                          </a:solidFill>
                          <a:effectLst/>
                          <a:latin typeface="Sakkal Majalla" panose="02000000000000000000" pitchFamily="2" charset="-78"/>
                          <a:cs typeface="Sakkal Majalla" panose="02000000000000000000" pitchFamily="2" charset="-78"/>
                        </a:rPr>
                        <a:t>اسم المؤشر</a:t>
                      </a:r>
                      <a:endParaRPr lang="ar-AE"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fontAlgn="b"/>
                      <a:r>
                        <a:rPr lang="ar-AE" sz="1600" b="1" u="none" strike="noStrike" dirty="0">
                          <a:solidFill>
                            <a:schemeClr val="tx1"/>
                          </a:solidFill>
                          <a:effectLst/>
                          <a:latin typeface="Sakkal Majalla" panose="02000000000000000000" pitchFamily="2" charset="-78"/>
                          <a:cs typeface="Sakkal Majalla" panose="02000000000000000000" pitchFamily="2" charset="-78"/>
                        </a:rPr>
                        <a:t>نوع المؤشر</a:t>
                      </a:r>
                      <a:endParaRPr lang="ar-AE"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239872">
                <a:tc>
                  <a:txBody>
                    <a:bodyPr/>
                    <a:lstStyle/>
                    <a:p>
                      <a:pPr marL="0" algn="ctr" defTabSz="914400" rtl="1" eaLnBrk="1" fontAlgn="b" latinLnBrk="0" hangingPunct="1"/>
                      <a:r>
                        <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rPr>
                        <a:t>1</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السعادة الوظيفية  *</a:t>
                      </a:r>
                      <a:endParaRPr lang="ar-SA"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الإيجابية في بيئة العمل *</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1" fontAlgn="b"/>
                      <a:r>
                        <a:rPr lang="ar-AE" sz="1100" b="1" u="none" strike="noStrike"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3</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التناغم الوظيفي*</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4</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الولاء الوظيفي*</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3140">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5</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القيادات النسائية من إجمالي قيادات الجهة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1" fontAlgn="b"/>
                      <a:r>
                        <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استراتيجي / ممكن</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6</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النساء العاملات في الفئة التخصصية والفنية من إجمالي العاملين (ذكور وإناث) في هذه الفئة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1" fontAlgn="b"/>
                      <a:r>
                        <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استراتيجي/</a:t>
                      </a:r>
                      <a:r>
                        <a:rPr lang="ar-AE" sz="1100" b="1" i="0" u="none" strike="noStrike" baseline="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 ممكن</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n-ea"/>
                          <a:cs typeface="Sakkal Majalla" panose="02000000000000000000" pitchFamily="2" charset="-78"/>
                        </a:rPr>
                        <a:t>7</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a:t>
                      </a: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التوطين (الاجمالي)</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n-ea"/>
                          <a:cs typeface="Sakkal Majalla" panose="02000000000000000000" pitchFamily="2" charset="-78"/>
                        </a:rPr>
                        <a:t>8</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مؤشر أثر الإجازات على إنتاجية الموظفين</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96019">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9</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معدل الساعات التدريبية لكل موظف (الإجمالي)</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تشغيلي / ممكن</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16926">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10</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المتدربين من إجمالي الموظفين</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تشغيلي / ممكن</a:t>
                      </a:r>
                      <a:endPar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35351">
                <a:tc>
                  <a:txBody>
                    <a:bodyPr/>
                    <a:lstStyle/>
                    <a:p>
                      <a:pPr marL="0" algn="ctr" defTabSz="914400" rtl="1" eaLnBrk="1" fontAlgn="b" latinLnBrk="0" hangingPunct="1"/>
                      <a:r>
                        <a:rPr lang="ar-AE" sz="11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11</a:t>
                      </a:r>
                      <a:endParaRPr lang="en-US" sz="1100" b="0" i="0" u="none" strike="noStrike" kern="1200"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1" eaLnBrk="1" fontAlgn="b" latinLnBrk="0" hangingPunct="1"/>
                      <a:r>
                        <a:rPr lang="ar-AE" sz="11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 أثر التدريب على الكفاءات الوظيفية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AE" sz="11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تشغيلي / ممكن</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12</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الدوران الوظيفي</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13</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تكلفة اجمالي الموظفين من ميزانية الجهة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14</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معدل تكلفة الموظف في الجهة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15</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 فعالية استخدام أنظمة الموارد البشرية الالكترونية و الذكية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31967">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16</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a:t>
                      </a:r>
                      <a:r>
                        <a:rPr lang="ar-AE" sz="1200" b="1" i="0" u="none" strike="noStrike" kern="1200" baseline="0" dirty="0" smtClean="0">
                          <a:solidFill>
                            <a:schemeClr val="tx1"/>
                          </a:solidFill>
                          <a:effectLst/>
                          <a:latin typeface="Calibri" panose="020F0502020204030204" pitchFamily="34" charset="0"/>
                          <a:ea typeface="+mn-ea"/>
                          <a:cs typeface="+mn-cs"/>
                        </a:rPr>
                        <a:t> </a:t>
                      </a:r>
                      <a:r>
                        <a:rPr lang="ar-AE"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نسبة الالتزام باتفاقيات مستوى الخدمة (</a:t>
                      </a:r>
                      <a:r>
                        <a:rPr lang="en-US"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 SLA </a:t>
                      </a:r>
                      <a:r>
                        <a:rPr lang="ar-AE"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a:t>
                      </a:r>
                      <a:endParaRPr lang="en-US"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1" fontAlgn="b"/>
                      <a:r>
                        <a:rPr lang="ar-AE" sz="11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17</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 الالتزام بنتائج تقييم الأداء الوظيفي النهائي (الضبط و الموازنة)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18</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التخطيط الاستراتيجي للقوى العاملة</a:t>
                      </a:r>
                      <a:r>
                        <a:rPr lang="ar-AE" sz="1200" dirty="0" smtClean="0">
                          <a:solidFill>
                            <a:schemeClr val="tx1"/>
                          </a:solidFill>
                          <a:cs typeface="PT Bold Heading" panose="02010400000000000000" pitchFamily="2" charset="-78"/>
                        </a:rPr>
                        <a:t> </a:t>
                      </a:r>
                      <a:endParaRPr lang="en-US" sz="1200" dirty="0">
                        <a:solidFill>
                          <a:schemeClr val="tx1"/>
                        </a:solidFill>
                        <a:cs typeface="PT Bold Heading" panose="020104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19</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الوظائف التي تم توصيفها واعتمادها وفق آليات نظام تقييم وتوصيف الوظائف</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20</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الموظفين الذين تم تكريمهم ضمن نظام المكافآت والحوافز</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96019">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21</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معدل تكرار الإصابات المسببة لهدر الوقت</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75695">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22</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المخالفات</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75695">
                <a:tc>
                  <a:txBody>
                    <a:bodyPr/>
                    <a:lstStyle/>
                    <a:p>
                      <a:pPr marL="0" algn="ctr" defTabSz="914400" rtl="1" eaLnBrk="1" fontAlgn="b" latinLnBrk="0" hangingPunct="1"/>
                      <a:r>
                        <a:rPr lang="ar-AE" sz="12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23</a:t>
                      </a:r>
                      <a:endParaRPr lang="en-US" sz="1200" b="0" i="0" u="none" strike="noStrike" kern="1200"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1" eaLnBrk="1" fontAlgn="b" latinLnBrk="0" hangingPunct="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التظلمات التي تم البت فيها</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smtClean="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ounded Rectangle 4"/>
          <p:cNvSpPr/>
          <p:nvPr/>
        </p:nvSpPr>
        <p:spPr>
          <a:xfrm>
            <a:off x="152400" y="982136"/>
            <a:ext cx="8686800" cy="3693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7" name="TextBox 6"/>
          <p:cNvSpPr txBox="1"/>
          <p:nvPr/>
        </p:nvSpPr>
        <p:spPr>
          <a:xfrm>
            <a:off x="2906486" y="982136"/>
            <a:ext cx="3113314"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قائمة </a:t>
            </a:r>
            <a:r>
              <a:rPr lang="ar-AE" dirty="0" smtClean="0">
                <a:solidFill>
                  <a:prstClr val="white"/>
                </a:solidFill>
              </a:rPr>
              <a:t>المؤشــــــرات</a:t>
            </a:r>
            <a:endParaRPr lang="en-US" dirty="0">
              <a:solidFill>
                <a:prstClr val="white"/>
              </a:solidFill>
            </a:endParaRPr>
          </a:p>
        </p:txBody>
      </p:sp>
      <p:sp>
        <p:nvSpPr>
          <p:cNvPr id="8" name="TextBox 7"/>
          <p:cNvSpPr txBox="1"/>
          <p:nvPr/>
        </p:nvSpPr>
        <p:spPr>
          <a:xfrm>
            <a:off x="0" y="6621451"/>
            <a:ext cx="433526" cy="307777"/>
          </a:xfrm>
          <a:prstGeom prst="rect">
            <a:avLst/>
          </a:prstGeom>
          <a:noFill/>
        </p:spPr>
        <p:txBody>
          <a:bodyPr wrap="square" rtlCol="0">
            <a:spAutoFit/>
          </a:bodyPr>
          <a:lstStyle/>
          <a:p>
            <a:r>
              <a:rPr lang="ar-AE" sz="1400" dirty="0" smtClean="0"/>
              <a:t>10</a:t>
            </a:r>
            <a:endParaRPr lang="en-US" sz="1400" dirty="0"/>
          </a:p>
        </p:txBody>
      </p:sp>
      <p:sp>
        <p:nvSpPr>
          <p:cNvPr id="2" name="TextBox 1"/>
          <p:cNvSpPr txBox="1"/>
          <p:nvPr/>
        </p:nvSpPr>
        <p:spPr>
          <a:xfrm>
            <a:off x="152400" y="6402764"/>
            <a:ext cx="8686800" cy="261610"/>
          </a:xfrm>
          <a:prstGeom prst="rect">
            <a:avLst/>
          </a:prstGeom>
          <a:noFill/>
        </p:spPr>
        <p:txBody>
          <a:bodyPr wrap="square" rtlCol="0">
            <a:spAutoFit/>
          </a:bodyPr>
          <a:lstStyle/>
          <a:p>
            <a:pPr algn="r" rtl="1"/>
            <a:r>
              <a:rPr lang="ar-AE" sz="1100" dirty="0" smtClean="0">
                <a:latin typeface="Sakkal Majalla" panose="02000000000000000000" pitchFamily="2" charset="-78"/>
                <a:cs typeface="Sakkal Majalla" panose="02000000000000000000" pitchFamily="2" charset="-78"/>
              </a:rPr>
              <a:t>* يُقاس من خلال مكتب رئاسة مجلس الوزراء الموقر عبر استطلاعات الرأي العام السنوية </a:t>
            </a:r>
            <a:endParaRPr lang="en-US" sz="11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9838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58288484"/>
              </p:ext>
            </p:extLst>
          </p:nvPr>
        </p:nvGraphicFramePr>
        <p:xfrm>
          <a:off x="304800" y="480533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السعادة الوظيفية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a:solidFill>
                  <a:prstClr val="white"/>
                </a:solidFill>
                <a:cs typeface="PT Bold Heading" panose="02010400000000000000" pitchFamily="2" charset="-78"/>
              </a:rPr>
              <a:t>1</a:t>
            </a:r>
            <a:r>
              <a:rPr lang="ar-AE" dirty="0">
                <a:solidFill>
                  <a:prstClr val="white"/>
                </a:solidFill>
                <a:cs typeface="PT Bold Heading" panose="02010400000000000000" pitchFamily="2" charset="-78"/>
              </a:rPr>
              <a:t> : </a:t>
            </a:r>
            <a:r>
              <a:rPr lang="ar-SA" dirty="0">
                <a:solidFill>
                  <a:prstClr val="white"/>
                </a:solidFill>
                <a:cs typeface="PT Bold Heading" panose="02010400000000000000" pitchFamily="2" charset="-78"/>
              </a:rPr>
              <a:t>نسبة </a:t>
            </a:r>
            <a:r>
              <a:rPr lang="ar-AE" dirty="0" smtClean="0">
                <a:solidFill>
                  <a:prstClr val="white"/>
                </a:solidFill>
                <a:cs typeface="PT Bold Heading" panose="02010400000000000000" pitchFamily="2" charset="-78"/>
              </a:rPr>
              <a:t>السعادة الوظيفية</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236988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latin typeface="Sakkal Majalla" panose="02000000000000000000" pitchFamily="2" charset="-78"/>
                <a:cs typeface="Sakkal Majalla" panose="02000000000000000000" pitchFamily="2" charset="-78"/>
              </a:rPr>
              <a:t>وصف المؤشر </a:t>
            </a:r>
            <a:r>
              <a:rPr lang="ar-AE" b="1" dirty="0" smtClean="0">
                <a:latin typeface="Sakkal Majalla" panose="02000000000000000000" pitchFamily="2" charset="-78"/>
                <a:cs typeface="Sakkal Majalla" panose="02000000000000000000" pitchFamily="2" charset="-78"/>
              </a:rPr>
              <a:t>:</a:t>
            </a:r>
          </a:p>
          <a:p>
            <a:pPr algn="r" rtl="1"/>
            <a:r>
              <a:rPr lang="ar-AE" sz="1600" dirty="0" smtClean="0">
                <a:latin typeface="Sakkal Majalla" panose="02000000000000000000" pitchFamily="2" charset="-78"/>
                <a:cs typeface="Sakkal Majalla" panose="02000000000000000000" pitchFamily="2" charset="-78"/>
              </a:rPr>
              <a:t>• يقيس هذا المؤشر نسبة سعادة الموظفين في بيئة العمل عبر دراسة كميّة من خلال استبيان الالكتروني ( استبيان السعادة و الإيجابية في بيئة العمل) يتم اعداده سنويا من قبل مكتب رئاسة مجلس الوزراء الموقر.</a:t>
            </a:r>
          </a:p>
          <a:p>
            <a:pPr algn="r" rtl="1"/>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نطاق هذا </a:t>
            </a:r>
            <a:r>
              <a:rPr lang="ar-AE" sz="1600" dirty="0" smtClean="0">
                <a:latin typeface="Sakkal Majalla" panose="02000000000000000000" pitchFamily="2" charset="-78"/>
                <a:cs typeface="Sakkal Majalla" panose="02000000000000000000" pitchFamily="2" charset="-78"/>
              </a:rPr>
              <a:t>المؤشر يشمل الموظفين في جميع الفئات الوظيفية (القيادية،الإشرافية</a:t>
            </a:r>
            <a:r>
              <a:rPr lang="ar-AE" sz="1600" dirty="0">
                <a:latin typeface="Sakkal Majalla" panose="02000000000000000000" pitchFamily="2" charset="-78"/>
                <a:cs typeface="Sakkal Majalla" panose="02000000000000000000" pitchFamily="2" charset="-78"/>
              </a:rPr>
              <a:t>، التنفيذية، التخصصية </a:t>
            </a:r>
            <a:r>
              <a:rPr lang="ar-AE" sz="1600" dirty="0" smtClean="0">
                <a:latin typeface="Sakkal Majalla" panose="02000000000000000000" pitchFamily="2" charset="-78"/>
                <a:cs typeface="Sakkal Majalla" panose="02000000000000000000" pitchFamily="2" charset="-78"/>
              </a:rPr>
              <a:t>والفنية شاملا </a:t>
            </a:r>
            <a:r>
              <a:rPr lang="ar-AE" sz="1600" dirty="0">
                <a:latin typeface="Sakkal Majalla" panose="02000000000000000000" pitchFamily="2" charset="-78"/>
                <a:cs typeface="Sakkal Majalla" panose="02000000000000000000" pitchFamily="2" charset="-78"/>
              </a:rPr>
              <a:t>موظفي </a:t>
            </a:r>
            <a:r>
              <a:rPr lang="ar-AE" sz="1600" dirty="0" smtClean="0">
                <a:latin typeface="Sakkal Majalla" panose="02000000000000000000" pitchFamily="2" charset="-78"/>
                <a:cs typeface="Sakkal Majalla" panose="02000000000000000000" pitchFamily="2" charset="-78"/>
              </a:rPr>
              <a:t>الواجهة)، </a:t>
            </a:r>
            <a:r>
              <a:rPr lang="ar-AE" sz="1600" dirty="0">
                <a:latin typeface="Sakkal Majalla" panose="02000000000000000000" pitchFamily="2" charset="-78"/>
                <a:cs typeface="Sakkal Majalla" panose="02000000000000000000" pitchFamily="2" charset="-78"/>
              </a:rPr>
              <a:t>باستثناء أعضاء القيادة </a:t>
            </a:r>
            <a:r>
              <a:rPr lang="ar-AE" sz="1600" dirty="0" smtClean="0">
                <a:latin typeface="Sakkal Majalla" panose="02000000000000000000" pitchFamily="2" charset="-78"/>
                <a:cs typeface="Sakkal Majalla" panose="02000000000000000000" pitchFamily="2" charset="-78"/>
              </a:rPr>
              <a:t>العليا (معالي </a:t>
            </a:r>
            <a:r>
              <a:rPr lang="ar-AE" sz="1600" dirty="0">
                <a:latin typeface="Sakkal Majalla" panose="02000000000000000000" pitchFamily="2" charset="-78"/>
                <a:cs typeface="Sakkal Majalla" panose="02000000000000000000" pitchFamily="2" charset="-78"/>
              </a:rPr>
              <a:t>الوزراء وسعادة </a:t>
            </a:r>
            <a:r>
              <a:rPr lang="ar-AE" sz="1600" dirty="0" smtClean="0">
                <a:latin typeface="Sakkal Majalla" panose="02000000000000000000" pitchFamily="2" charset="-78"/>
                <a:cs typeface="Sakkal Majalla" panose="02000000000000000000" pitchFamily="2" charset="-78"/>
              </a:rPr>
              <a:t>الوكلاء </a:t>
            </a:r>
            <a:r>
              <a:rPr lang="ar-AE" sz="1600" dirty="0">
                <a:latin typeface="Sakkal Majalla" panose="02000000000000000000" pitchFamily="2" charset="-78"/>
                <a:cs typeface="Sakkal Majalla" panose="02000000000000000000" pitchFamily="2" charset="-78"/>
              </a:rPr>
              <a:t>والمدراء العموم ومن في </a:t>
            </a:r>
            <a:r>
              <a:rPr lang="ar-AE" sz="1600" dirty="0" smtClean="0">
                <a:latin typeface="Sakkal Majalla" panose="02000000000000000000" pitchFamily="2" charset="-78"/>
                <a:cs typeface="Sakkal Majalla" panose="02000000000000000000" pitchFamily="2" charset="-78"/>
              </a:rPr>
              <a:t>حكمهم) </a:t>
            </a:r>
            <a:r>
              <a:rPr lang="ar-AE" sz="1600" dirty="0">
                <a:latin typeface="Sakkal Majalla" panose="02000000000000000000" pitchFamily="2" charset="-78"/>
                <a:cs typeface="Sakkal Majalla" panose="02000000000000000000" pitchFamily="2" charset="-78"/>
              </a:rPr>
              <a:t>والوظائف الخدمية </a:t>
            </a:r>
            <a:r>
              <a:rPr lang="ar-AE" sz="1600" dirty="0" smtClean="0">
                <a:latin typeface="Sakkal Majalla" panose="02000000000000000000" pitchFamily="2" charset="-78"/>
                <a:cs typeface="Sakkal Majalla" panose="02000000000000000000" pitchFamily="2" charset="-78"/>
              </a:rPr>
              <a:t>(المستخدمين </a:t>
            </a:r>
            <a:r>
              <a:rPr lang="ar-AE" sz="1600" dirty="0">
                <a:latin typeface="Sakkal Majalla" panose="02000000000000000000" pitchFamily="2" charset="-78"/>
                <a:cs typeface="Sakkal Majalla" panose="02000000000000000000" pitchFamily="2" charset="-78"/>
              </a:rPr>
              <a:t>والعمال ومن </a:t>
            </a:r>
            <a:r>
              <a:rPr lang="ar-AE" sz="1600" dirty="0" smtClean="0">
                <a:latin typeface="Sakkal Majalla" panose="02000000000000000000" pitchFamily="2" charset="-78"/>
                <a:cs typeface="Sakkal Majalla" panose="02000000000000000000" pitchFamily="2" charset="-78"/>
              </a:rPr>
              <a:t>في حكمهم). </a:t>
            </a:r>
            <a:endParaRPr lang="ar-AE" sz="1600" dirty="0">
              <a:latin typeface="Sakkal Majalla" panose="02000000000000000000" pitchFamily="2" charset="-78"/>
              <a:cs typeface="Sakkal Majalla" panose="02000000000000000000" pitchFamily="2" charset="-78"/>
            </a:endParaRPr>
          </a:p>
          <a:p>
            <a:pPr algn="r"/>
            <a:r>
              <a:rPr lang="ar-AE" sz="1600" dirty="0" smtClean="0">
                <a:latin typeface="Sakkal Majalla" panose="02000000000000000000" pitchFamily="2" charset="-78"/>
                <a:cs typeface="Sakkal Majalla" panose="02000000000000000000" pitchFamily="2" charset="-78"/>
              </a:rPr>
              <a:t>•</a:t>
            </a:r>
            <a:r>
              <a:rPr lang="ar-AE" sz="1600" dirty="0">
                <a:latin typeface="Sakkal Majalla" panose="02000000000000000000" pitchFamily="2" charset="-78"/>
                <a:cs typeface="Sakkal Majalla" panose="02000000000000000000" pitchFamily="2" charset="-78"/>
              </a:rPr>
              <a:t> يتمّ قياس نسبة السعادة الوظيفية  في الجهة الاتحادية من خلال 10 أسئلة و يتم تقييم الأسئلة وفقا لمقياس مكون من 5 نقاط، حيث 5 تعني أوافق بشدة و 1 يعني اعارض </a:t>
            </a:r>
            <a:r>
              <a:rPr lang="ar-AE" sz="1600" dirty="0" smtClean="0">
                <a:latin typeface="Sakkal Majalla" panose="02000000000000000000" pitchFamily="2" charset="-78"/>
                <a:cs typeface="Sakkal Majalla" panose="02000000000000000000" pitchFamily="2" charset="-78"/>
              </a:rPr>
              <a:t>بشدة</a:t>
            </a:r>
            <a:r>
              <a:rPr lang="ar-AE" sz="1200" dirty="0" smtClean="0"/>
              <a:t>.</a:t>
            </a:r>
          </a:p>
          <a:p>
            <a:pPr algn="r" rtl="1">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يتم </a:t>
            </a:r>
            <a:r>
              <a:rPr lang="ar-AE" sz="1600" dirty="0">
                <a:latin typeface="Sakkal Majalla" panose="02000000000000000000" pitchFamily="2" charset="-78"/>
                <a:cs typeface="Sakkal Majalla" panose="02000000000000000000" pitchFamily="2" charset="-78"/>
              </a:rPr>
              <a:t>احتساب نسبة السعادة الوظيفية من خلال احتساب معدل نتائج (4) «الموافقين» و (5) «الموافقين بشدة» فقط في كافة أسئلة الاستبيان.</a:t>
            </a:r>
            <a:r>
              <a:rPr lang="ar-AE" sz="1200" dirty="0" smtClean="0">
                <a:latin typeface="Sakkal Majalla" panose="02000000000000000000" pitchFamily="2" charset="-78"/>
                <a:cs typeface="Sakkal Majalla" panose="02000000000000000000" pitchFamily="2" charset="-78"/>
              </a:rPr>
              <a:t> </a:t>
            </a:r>
            <a:endParaRPr lang="en-US" sz="1200" dirty="0">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424333"/>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11</a:t>
            </a:fld>
            <a:endParaRPr lang="en-US" sz="1600" b="1" dirty="0">
              <a:solidFill>
                <a:prstClr val="black"/>
              </a:solidFill>
            </a:endParaRPr>
          </a:p>
        </p:txBody>
      </p:sp>
    </p:spTree>
    <p:extLst>
      <p:ext uri="{BB962C8B-B14F-4D97-AF65-F5344CB8AC3E}">
        <p14:creationId xmlns:p14="http://schemas.microsoft.com/office/powerpoint/2010/main" val="2121850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46149241"/>
              </p:ext>
            </p:extLst>
          </p:nvPr>
        </p:nvGraphicFramePr>
        <p:xfrm>
          <a:off x="457200" y="5089419"/>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الإيجابية في بيئة العمل</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smtClean="0">
                <a:solidFill>
                  <a:prstClr val="white"/>
                </a:solidFill>
                <a:cs typeface="PT Bold Heading" panose="02010400000000000000" pitchFamily="2" charset="-78"/>
              </a:rPr>
              <a:t>2</a:t>
            </a:r>
            <a:r>
              <a:rPr lang="ar-AE" dirty="0" smtClean="0">
                <a:solidFill>
                  <a:prstClr val="white"/>
                </a:solidFill>
                <a:cs typeface="PT Bold Heading" panose="02010400000000000000" pitchFamily="2" charset="-78"/>
              </a:rPr>
              <a:t> </a:t>
            </a:r>
            <a:r>
              <a:rPr lang="ar-AE" dirty="0">
                <a:solidFill>
                  <a:prstClr val="white"/>
                </a:solidFill>
                <a:cs typeface="PT Bold Heading" panose="02010400000000000000" pitchFamily="2" charset="-78"/>
              </a:rPr>
              <a:t>: </a:t>
            </a:r>
            <a:r>
              <a:rPr lang="ar-SA" dirty="0">
                <a:solidFill>
                  <a:prstClr val="white"/>
                </a:solidFill>
                <a:cs typeface="PT Bold Heading" panose="02010400000000000000" pitchFamily="2" charset="-78"/>
              </a:rPr>
              <a:t>نسبة </a:t>
            </a:r>
            <a:r>
              <a:rPr lang="ar-AE" dirty="0" smtClean="0">
                <a:solidFill>
                  <a:prstClr val="white"/>
                </a:solidFill>
                <a:cs typeface="PT Bold Heading" panose="02010400000000000000" pitchFamily="2" charset="-78"/>
              </a:rPr>
              <a:t>الإيجابية في بيئة العمل </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3108543"/>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srgbClr val="C00000"/>
                </a:solidFill>
                <a:latin typeface="Sakkal Majalla" panose="02000000000000000000" pitchFamily="2" charset="-78"/>
                <a:cs typeface="Sakkal Majalla" panose="02000000000000000000" pitchFamily="2" charset="-78"/>
              </a:rPr>
              <a:t>وصف المؤشر </a:t>
            </a:r>
            <a:r>
              <a:rPr lang="ar-AE" b="1" dirty="0" smtClean="0">
                <a:solidFill>
                  <a:srgbClr val="C00000"/>
                </a:solidFill>
                <a:latin typeface="Sakkal Majalla" panose="02000000000000000000" pitchFamily="2" charset="-78"/>
                <a:cs typeface="Sakkal Majalla" panose="02000000000000000000" pitchFamily="2" charset="-78"/>
              </a:rPr>
              <a:t>:</a:t>
            </a:r>
          </a:p>
          <a:p>
            <a:pPr marL="285750" indent="-285750" algn="r" rtl="1">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يقيس هذا المؤشر مدى إيجابية الموظفين و توافر بيئة عمل إيجابية و داعمة بالإضافة الى تركيز الثقافة المؤسسية على ركائز القوة في الموظفين بدلا من نقاط الضعف.</a:t>
            </a:r>
            <a:endParaRPr lang="en-US" sz="1600" dirty="0" smtClean="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يقوم مكتب رئاسة مجلس الوزراء الموقر بقياس هذا المؤشر سنويا من خلال استبيان السعادة و الإيجابية في بيئة العمل. </a:t>
            </a:r>
          </a:p>
          <a:p>
            <a:pPr marL="285750" indent="-285750" algn="r" rtl="1">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نطاق هذا </a:t>
            </a:r>
            <a:r>
              <a:rPr lang="ar-AE" sz="1600" dirty="0" smtClean="0">
                <a:latin typeface="Sakkal Majalla" panose="02000000000000000000" pitchFamily="2" charset="-78"/>
                <a:cs typeface="Sakkal Majalla" panose="02000000000000000000" pitchFamily="2" charset="-78"/>
              </a:rPr>
              <a:t>المؤشر يشمل الموظفين في جميع الفئات الوظيفية (القيادية، الإشرافية</a:t>
            </a:r>
            <a:r>
              <a:rPr lang="ar-AE" sz="1600" dirty="0">
                <a:latin typeface="Sakkal Majalla" panose="02000000000000000000" pitchFamily="2" charset="-78"/>
                <a:cs typeface="Sakkal Majalla" panose="02000000000000000000" pitchFamily="2" charset="-78"/>
              </a:rPr>
              <a:t>، التنفيذية، التخصصية </a:t>
            </a:r>
            <a:r>
              <a:rPr lang="ar-AE" sz="1600" dirty="0" smtClean="0">
                <a:latin typeface="Sakkal Majalla" panose="02000000000000000000" pitchFamily="2" charset="-78"/>
                <a:cs typeface="Sakkal Majalla" panose="02000000000000000000" pitchFamily="2" charset="-78"/>
              </a:rPr>
              <a:t>والفنية شاملا </a:t>
            </a:r>
            <a:r>
              <a:rPr lang="ar-AE" sz="1600" dirty="0">
                <a:latin typeface="Sakkal Majalla" panose="02000000000000000000" pitchFamily="2" charset="-78"/>
                <a:cs typeface="Sakkal Majalla" panose="02000000000000000000" pitchFamily="2" charset="-78"/>
              </a:rPr>
              <a:t>موظفي </a:t>
            </a:r>
            <a:r>
              <a:rPr lang="ar-AE" sz="1600" dirty="0" smtClean="0">
                <a:latin typeface="Sakkal Majalla" panose="02000000000000000000" pitchFamily="2" charset="-78"/>
                <a:cs typeface="Sakkal Majalla" panose="02000000000000000000" pitchFamily="2" charset="-78"/>
              </a:rPr>
              <a:t>الواجهة)، </a:t>
            </a:r>
            <a:r>
              <a:rPr lang="ar-AE" sz="1600" dirty="0">
                <a:latin typeface="Sakkal Majalla" panose="02000000000000000000" pitchFamily="2" charset="-78"/>
                <a:cs typeface="Sakkal Majalla" panose="02000000000000000000" pitchFamily="2" charset="-78"/>
              </a:rPr>
              <a:t>باستثناء أعضاء القيادة </a:t>
            </a:r>
            <a:r>
              <a:rPr lang="ar-AE" sz="1600" dirty="0" smtClean="0">
                <a:latin typeface="Sakkal Majalla" panose="02000000000000000000" pitchFamily="2" charset="-78"/>
                <a:cs typeface="Sakkal Majalla" panose="02000000000000000000" pitchFamily="2" charset="-78"/>
              </a:rPr>
              <a:t>العليا (معالي </a:t>
            </a:r>
            <a:r>
              <a:rPr lang="ar-AE" sz="1600" dirty="0">
                <a:latin typeface="Sakkal Majalla" panose="02000000000000000000" pitchFamily="2" charset="-78"/>
                <a:cs typeface="Sakkal Majalla" panose="02000000000000000000" pitchFamily="2" charset="-78"/>
              </a:rPr>
              <a:t>الوزراء وسعادة </a:t>
            </a:r>
            <a:r>
              <a:rPr lang="ar-AE" sz="1600" dirty="0" smtClean="0">
                <a:latin typeface="Sakkal Majalla" panose="02000000000000000000" pitchFamily="2" charset="-78"/>
                <a:cs typeface="Sakkal Majalla" panose="02000000000000000000" pitchFamily="2" charset="-78"/>
              </a:rPr>
              <a:t>الوكلاء </a:t>
            </a:r>
            <a:r>
              <a:rPr lang="ar-AE" sz="1600" dirty="0">
                <a:latin typeface="Sakkal Majalla" panose="02000000000000000000" pitchFamily="2" charset="-78"/>
                <a:cs typeface="Sakkal Majalla" panose="02000000000000000000" pitchFamily="2" charset="-78"/>
              </a:rPr>
              <a:t>والمدراء العموم ومن في </a:t>
            </a:r>
            <a:r>
              <a:rPr lang="ar-AE" sz="1600" dirty="0" smtClean="0">
                <a:latin typeface="Sakkal Majalla" panose="02000000000000000000" pitchFamily="2" charset="-78"/>
                <a:cs typeface="Sakkal Majalla" panose="02000000000000000000" pitchFamily="2" charset="-78"/>
              </a:rPr>
              <a:t>حكمهم) </a:t>
            </a:r>
            <a:r>
              <a:rPr lang="ar-AE" sz="1600" dirty="0">
                <a:latin typeface="Sakkal Majalla" panose="02000000000000000000" pitchFamily="2" charset="-78"/>
                <a:cs typeface="Sakkal Majalla" panose="02000000000000000000" pitchFamily="2" charset="-78"/>
              </a:rPr>
              <a:t>والوظائف الخدمية </a:t>
            </a:r>
            <a:r>
              <a:rPr lang="ar-AE" sz="1600" dirty="0" smtClean="0">
                <a:latin typeface="Sakkal Majalla" panose="02000000000000000000" pitchFamily="2" charset="-78"/>
                <a:cs typeface="Sakkal Majalla" panose="02000000000000000000" pitchFamily="2" charset="-78"/>
              </a:rPr>
              <a:t>(المستخدمين </a:t>
            </a:r>
            <a:r>
              <a:rPr lang="ar-AE" sz="1600" dirty="0">
                <a:latin typeface="Sakkal Majalla" panose="02000000000000000000" pitchFamily="2" charset="-78"/>
                <a:cs typeface="Sakkal Majalla" panose="02000000000000000000" pitchFamily="2" charset="-78"/>
              </a:rPr>
              <a:t>والعمال ومن </a:t>
            </a:r>
            <a:r>
              <a:rPr lang="ar-AE" sz="1600" dirty="0" smtClean="0">
                <a:latin typeface="Sakkal Majalla" panose="02000000000000000000" pitchFamily="2" charset="-78"/>
                <a:cs typeface="Sakkal Majalla" panose="02000000000000000000" pitchFamily="2" charset="-78"/>
              </a:rPr>
              <a:t>في حكمهم). </a:t>
            </a:r>
            <a:endParaRPr lang="en-US" sz="1600" dirty="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يتمّ قياس نسبة </a:t>
            </a:r>
            <a:r>
              <a:rPr lang="ar-AE" sz="1600" dirty="0" smtClean="0">
                <a:latin typeface="Sakkal Majalla" panose="02000000000000000000" pitchFamily="2" charset="-78"/>
                <a:cs typeface="Sakkal Majalla" panose="02000000000000000000" pitchFamily="2" charset="-78"/>
              </a:rPr>
              <a:t>الايجابية  </a:t>
            </a:r>
            <a:r>
              <a:rPr lang="ar-AE" sz="1600" dirty="0">
                <a:latin typeface="Sakkal Majalla" panose="02000000000000000000" pitchFamily="2" charset="-78"/>
                <a:cs typeface="Sakkal Majalla" panose="02000000000000000000" pitchFamily="2" charset="-78"/>
              </a:rPr>
              <a:t>في الجهة الاتحادية من خلال </a:t>
            </a:r>
            <a:r>
              <a:rPr lang="ar-AE" sz="1600" dirty="0" smtClean="0">
                <a:latin typeface="Sakkal Majalla" panose="02000000000000000000" pitchFamily="2" charset="-78"/>
                <a:cs typeface="Sakkal Majalla" panose="02000000000000000000" pitchFamily="2" charset="-78"/>
              </a:rPr>
              <a:t>7 </a:t>
            </a:r>
            <a:r>
              <a:rPr lang="ar-AE" sz="1600" dirty="0">
                <a:latin typeface="Sakkal Majalla" panose="02000000000000000000" pitchFamily="2" charset="-78"/>
                <a:cs typeface="Sakkal Majalla" panose="02000000000000000000" pitchFamily="2" charset="-78"/>
              </a:rPr>
              <a:t>أسئلة و يتم تقييم الأسئلة وفقا لمقياس مكون من 5 نقاط، حيث 5 تعني أوافق بشدة و 1 يعني اعارض </a:t>
            </a:r>
            <a:r>
              <a:rPr lang="ar-AE" sz="1600" dirty="0" smtClean="0">
                <a:latin typeface="Sakkal Majalla" panose="02000000000000000000" pitchFamily="2" charset="-78"/>
                <a:cs typeface="Sakkal Majalla" panose="02000000000000000000" pitchFamily="2" charset="-78"/>
              </a:rPr>
              <a:t>بشدة</a:t>
            </a:r>
            <a:r>
              <a:rPr lang="ar-AE" sz="1200" dirty="0" smtClean="0"/>
              <a:t>.</a:t>
            </a:r>
          </a:p>
          <a:p>
            <a:pPr marL="285750" indent="-285750" algn="r" rtl="1">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يتم </a:t>
            </a:r>
            <a:r>
              <a:rPr lang="ar-AE" sz="1600" dirty="0">
                <a:latin typeface="Sakkal Majalla" panose="02000000000000000000" pitchFamily="2" charset="-78"/>
                <a:cs typeface="Sakkal Majalla" panose="02000000000000000000" pitchFamily="2" charset="-78"/>
              </a:rPr>
              <a:t>احتساب نسبة </a:t>
            </a:r>
            <a:r>
              <a:rPr lang="ar-AE" sz="1600" dirty="0" smtClean="0">
                <a:latin typeface="Sakkal Majalla" panose="02000000000000000000" pitchFamily="2" charset="-78"/>
                <a:cs typeface="Sakkal Majalla" panose="02000000000000000000" pitchFamily="2" charset="-78"/>
              </a:rPr>
              <a:t>الإيجابية في بيئة العمل من </a:t>
            </a:r>
            <a:r>
              <a:rPr lang="ar-AE" sz="1600" dirty="0">
                <a:latin typeface="Sakkal Majalla" panose="02000000000000000000" pitchFamily="2" charset="-78"/>
                <a:cs typeface="Sakkal Majalla" panose="02000000000000000000" pitchFamily="2" charset="-78"/>
              </a:rPr>
              <a:t>خلال احتساب معدل نتائج (4) «الموافقين» و (5) «الموافقين بشدة» فقط في كافة أسئلة الاستبيان.</a:t>
            </a:r>
            <a:r>
              <a:rPr lang="ar-AE" sz="1200" dirty="0" smtClean="0">
                <a:latin typeface="Sakkal Majalla" panose="02000000000000000000" pitchFamily="2" charset="-78"/>
                <a:cs typeface="Sakkal Majalla" panose="02000000000000000000" pitchFamily="2" charset="-78"/>
              </a:rPr>
              <a:t> </a:t>
            </a:r>
            <a:endParaRPr lang="en-US" sz="1200" dirty="0">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558395"/>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12</a:t>
            </a:fld>
            <a:endParaRPr lang="en-US" sz="1600" b="1" dirty="0">
              <a:solidFill>
                <a:prstClr val="black"/>
              </a:solidFill>
            </a:endParaRPr>
          </a:p>
        </p:txBody>
      </p:sp>
    </p:spTree>
    <p:extLst>
      <p:ext uri="{BB962C8B-B14F-4D97-AF65-F5344CB8AC3E}">
        <p14:creationId xmlns:p14="http://schemas.microsoft.com/office/powerpoint/2010/main" val="2324808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75655417"/>
              </p:ext>
            </p:extLst>
          </p:nvPr>
        </p:nvGraphicFramePr>
        <p:xfrm>
          <a:off x="457200" y="5089419"/>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التناغم الوظيفي</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smtClean="0">
                <a:solidFill>
                  <a:prstClr val="white"/>
                </a:solidFill>
                <a:cs typeface="PT Bold Heading" panose="02010400000000000000" pitchFamily="2" charset="-78"/>
              </a:rPr>
              <a:t>3</a:t>
            </a:r>
            <a:r>
              <a:rPr lang="ar-AE" dirty="0" smtClean="0">
                <a:solidFill>
                  <a:prstClr val="white"/>
                </a:solidFill>
                <a:cs typeface="PT Bold Heading" panose="02010400000000000000" pitchFamily="2" charset="-78"/>
              </a:rPr>
              <a:t> </a:t>
            </a:r>
            <a:r>
              <a:rPr lang="ar-AE" dirty="0">
                <a:solidFill>
                  <a:prstClr val="white"/>
                </a:solidFill>
                <a:cs typeface="PT Bold Heading" panose="02010400000000000000" pitchFamily="2" charset="-78"/>
              </a:rPr>
              <a:t>: </a:t>
            </a:r>
            <a:r>
              <a:rPr lang="ar-SA" dirty="0" smtClean="0">
                <a:solidFill>
                  <a:prstClr val="white"/>
                </a:solidFill>
                <a:cs typeface="PT Bold Heading" panose="02010400000000000000" pitchFamily="2" charset="-78"/>
              </a:rPr>
              <a:t>نسبة</a:t>
            </a:r>
            <a:r>
              <a:rPr lang="ar-AE" dirty="0" smtClean="0">
                <a:solidFill>
                  <a:prstClr val="white"/>
                </a:solidFill>
                <a:cs typeface="PT Bold Heading" panose="02010400000000000000" pitchFamily="2" charset="-78"/>
              </a:rPr>
              <a:t> التناغم الوظيفي</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301621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srgbClr val="C00000"/>
                </a:solidFill>
                <a:latin typeface="Sakkal Majalla" panose="02000000000000000000" pitchFamily="2" charset="-78"/>
                <a:cs typeface="Sakkal Majalla" panose="02000000000000000000" pitchFamily="2" charset="-78"/>
              </a:rPr>
              <a:t>وصف المؤشر </a:t>
            </a:r>
            <a:r>
              <a:rPr lang="ar-AE" b="1" dirty="0" smtClean="0">
                <a:solidFill>
                  <a:srgbClr val="C00000"/>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ar-AE" sz="1400" dirty="0" smtClean="0">
                <a:cs typeface="Sakkal Majalla" panose="02000000000000000000" pitchFamily="2" charset="-78"/>
              </a:rPr>
              <a:t>يقيس هذا المؤشر نسبة تناغم الموظفين و اهتمامهم بعملهم و انخراطهم به و بمكان العمل كما يقيس مدى ارتباط الموظفين بوظيفتهم و علاقاتهم مع الزملاء و المسؤولين في بيئة العمل. </a:t>
            </a:r>
          </a:p>
          <a:p>
            <a:pPr marL="285750" indent="-285750" algn="just" rtl="1">
              <a:buFont typeface="Arial" panose="020B0604020202020204" pitchFamily="34" charset="0"/>
              <a:buChar char="•"/>
            </a:pPr>
            <a:r>
              <a:rPr lang="ar-AE" sz="1400" dirty="0" smtClean="0">
                <a:cs typeface="Sakkal Majalla" panose="02000000000000000000" pitchFamily="2" charset="-78"/>
              </a:rPr>
              <a:t>يقوم مكتب رئاسة مجلس الوزراء الموقر بقياس هذا المؤشر سنويا من خلال استبيان السعادة و الإيجابية في بيئة العمل. </a:t>
            </a:r>
          </a:p>
          <a:p>
            <a:pPr marL="285750" indent="-285750" algn="just" rtl="1">
              <a:buFont typeface="Arial" panose="020B0604020202020204" pitchFamily="34" charset="0"/>
              <a:buChar char="•"/>
            </a:pPr>
            <a:r>
              <a:rPr lang="ar-AE" sz="1400" dirty="0" smtClean="0">
                <a:cs typeface="Sakkal Majalla" panose="02000000000000000000" pitchFamily="2" charset="-78"/>
              </a:rPr>
              <a:t> </a:t>
            </a:r>
            <a:r>
              <a:rPr lang="ar-AE" sz="1400" dirty="0">
                <a:cs typeface="Sakkal Majalla" panose="02000000000000000000" pitchFamily="2" charset="-78"/>
              </a:rPr>
              <a:t>نطاق هذا </a:t>
            </a:r>
            <a:r>
              <a:rPr lang="ar-AE" sz="1400" dirty="0" smtClean="0">
                <a:cs typeface="Sakkal Majalla" panose="02000000000000000000" pitchFamily="2" charset="-78"/>
              </a:rPr>
              <a:t>المؤشر يشمل الموظفين في جميع الفئات الوظيفية (القيادية، الإشرافية</a:t>
            </a:r>
            <a:r>
              <a:rPr lang="ar-AE" sz="1400" dirty="0">
                <a:cs typeface="Sakkal Majalla" panose="02000000000000000000" pitchFamily="2" charset="-78"/>
              </a:rPr>
              <a:t>، التنفيذية، التخصصية </a:t>
            </a:r>
            <a:r>
              <a:rPr lang="ar-AE" sz="1400" dirty="0" smtClean="0">
                <a:cs typeface="Sakkal Majalla" panose="02000000000000000000" pitchFamily="2" charset="-78"/>
              </a:rPr>
              <a:t>والفنية شاملا </a:t>
            </a:r>
            <a:r>
              <a:rPr lang="ar-AE" sz="1400" dirty="0">
                <a:cs typeface="Sakkal Majalla" panose="02000000000000000000" pitchFamily="2" charset="-78"/>
              </a:rPr>
              <a:t>موظفي </a:t>
            </a:r>
            <a:r>
              <a:rPr lang="ar-AE" sz="1400" dirty="0" smtClean="0">
                <a:cs typeface="Sakkal Majalla" panose="02000000000000000000" pitchFamily="2" charset="-78"/>
              </a:rPr>
              <a:t>الواجهة)، </a:t>
            </a:r>
            <a:r>
              <a:rPr lang="ar-AE" sz="1400" dirty="0">
                <a:cs typeface="Sakkal Majalla" panose="02000000000000000000" pitchFamily="2" charset="-78"/>
              </a:rPr>
              <a:t>باستثناء أعضاء القيادة </a:t>
            </a:r>
            <a:r>
              <a:rPr lang="ar-AE" sz="1400" dirty="0" smtClean="0">
                <a:cs typeface="Sakkal Majalla" panose="02000000000000000000" pitchFamily="2" charset="-78"/>
              </a:rPr>
              <a:t>العليا (معالي </a:t>
            </a:r>
            <a:r>
              <a:rPr lang="ar-AE" sz="1400" dirty="0">
                <a:cs typeface="Sakkal Majalla" panose="02000000000000000000" pitchFamily="2" charset="-78"/>
              </a:rPr>
              <a:t>الوزراء وسعادة </a:t>
            </a:r>
            <a:r>
              <a:rPr lang="ar-AE" sz="1400" dirty="0" smtClean="0">
                <a:cs typeface="Sakkal Majalla" panose="02000000000000000000" pitchFamily="2" charset="-78"/>
              </a:rPr>
              <a:t>الوكلاء </a:t>
            </a:r>
            <a:r>
              <a:rPr lang="ar-AE" sz="1400" dirty="0">
                <a:cs typeface="Sakkal Majalla" panose="02000000000000000000" pitchFamily="2" charset="-78"/>
              </a:rPr>
              <a:t>والمدراء العموم ومن في </a:t>
            </a:r>
            <a:r>
              <a:rPr lang="ar-AE" sz="1400" dirty="0" smtClean="0">
                <a:cs typeface="Sakkal Majalla" panose="02000000000000000000" pitchFamily="2" charset="-78"/>
              </a:rPr>
              <a:t>حكمهم) </a:t>
            </a:r>
            <a:r>
              <a:rPr lang="ar-AE" sz="1400" dirty="0">
                <a:cs typeface="Sakkal Majalla" panose="02000000000000000000" pitchFamily="2" charset="-78"/>
              </a:rPr>
              <a:t>والوظائف الخدمية </a:t>
            </a:r>
            <a:r>
              <a:rPr lang="ar-AE" sz="1400" dirty="0" smtClean="0">
                <a:cs typeface="Sakkal Majalla" panose="02000000000000000000" pitchFamily="2" charset="-78"/>
              </a:rPr>
              <a:t>(المستخدمين </a:t>
            </a:r>
            <a:r>
              <a:rPr lang="ar-AE" sz="1400" dirty="0">
                <a:cs typeface="Sakkal Majalla" panose="02000000000000000000" pitchFamily="2" charset="-78"/>
              </a:rPr>
              <a:t>والعمال ومن </a:t>
            </a:r>
            <a:r>
              <a:rPr lang="ar-AE" sz="1400" dirty="0" smtClean="0">
                <a:cs typeface="Sakkal Majalla" panose="02000000000000000000" pitchFamily="2" charset="-78"/>
              </a:rPr>
              <a:t>في حكمهم). </a:t>
            </a:r>
            <a:endParaRPr lang="ar-AE" sz="1400" dirty="0">
              <a:cs typeface="Sakkal Majalla" panose="02000000000000000000" pitchFamily="2" charset="-78"/>
            </a:endParaRPr>
          </a:p>
          <a:p>
            <a:pPr marL="285750" indent="-285750" algn="just" rtl="1">
              <a:buFont typeface="Arial" panose="020B0604020202020204" pitchFamily="34" charset="0"/>
              <a:buChar char="•"/>
            </a:pPr>
            <a:r>
              <a:rPr lang="ar-AE" sz="1400" dirty="0">
                <a:cs typeface="Sakkal Majalla" panose="02000000000000000000" pitchFamily="2" charset="-78"/>
              </a:rPr>
              <a:t>يتم قياس نسبة التناغم  في الجهة الاتحادية من خلال أسئلة </a:t>
            </a:r>
            <a:r>
              <a:rPr lang="en-US" sz="1400" dirty="0">
                <a:cs typeface="Sakkal Majalla" panose="02000000000000000000" pitchFamily="2" charset="-78"/>
              </a:rPr>
              <a:t>Gallup </a:t>
            </a:r>
            <a:r>
              <a:rPr lang="ar-AE" sz="1400" dirty="0">
                <a:cs typeface="Sakkal Majalla" panose="02000000000000000000" pitchFamily="2" charset="-78"/>
              </a:rPr>
              <a:t>ال 12 حول التناغم الوظيفي من خلال تقييم شعور الموظفين نحو: (التعلم والنمو والتقدم، ما إذا كان لديهم صديق غالٍ في العمل، ما إذا كانوا يشعرون بأن الموظفين الآخرين ملتزمون بأداء عمل يتميز بالجودة، ما إذا كانوا يؤمنون برسالة جهتهم وأهدافها، ما إذا كانوا يشعرون بأن رأيهم مهم، ما هي أفكارهم حول فرص التطور، ما إذا كان يوجد أحد يهتم لأمرهم، ما إذا كانوا يتلقون التقدير المناسب مقابل عملهم، ما إذا كانت لديهم الفرصة للقيام غالبًا بما يتقنونه، ما إذا كانوا يتلقون الدعم مع المواد والأجهزة المناسبة، ما إذا كانوا يعلمون على الأقل ما هو المتوقع منهم في العمل).</a:t>
            </a:r>
          </a:p>
          <a:p>
            <a:pPr marL="285750" indent="-285750" algn="just" rtl="1">
              <a:buFont typeface="Arial" panose="020B0604020202020204" pitchFamily="34" charset="0"/>
              <a:buChar char="•"/>
            </a:pPr>
            <a:r>
              <a:rPr lang="ar-AE" sz="1400" dirty="0" smtClean="0">
                <a:cs typeface="Sakkal Majalla" panose="02000000000000000000" pitchFamily="2" charset="-78"/>
              </a:rPr>
              <a:t>يتم </a:t>
            </a:r>
            <a:r>
              <a:rPr lang="ar-AE" sz="1400" dirty="0">
                <a:cs typeface="Sakkal Majalla" panose="02000000000000000000" pitchFamily="2" charset="-78"/>
              </a:rPr>
              <a:t>تقييم الأسئلة وفقا لمقياس مكون من 5 نقاط، حيث 5 تعني أوافق بشدة و 1 يعني اعارض </a:t>
            </a:r>
            <a:r>
              <a:rPr lang="ar-AE" sz="1400" dirty="0" smtClean="0">
                <a:cs typeface="Sakkal Majalla" panose="02000000000000000000" pitchFamily="2" charset="-78"/>
              </a:rPr>
              <a:t>بشدة</a:t>
            </a:r>
            <a:r>
              <a:rPr lang="ar-AE" sz="1400" dirty="0" smtClean="0"/>
              <a:t>.</a:t>
            </a:r>
          </a:p>
          <a:p>
            <a:pPr marL="285750" indent="-285750" algn="just" rtl="1">
              <a:buFont typeface="Arial" panose="020B0604020202020204" pitchFamily="34" charset="0"/>
              <a:buChar char="•"/>
            </a:pPr>
            <a:r>
              <a:rPr lang="ar-AE" sz="1400" dirty="0" smtClean="0">
                <a:cs typeface="Sakkal Majalla" panose="02000000000000000000" pitchFamily="2" charset="-78"/>
              </a:rPr>
              <a:t>يتم </a:t>
            </a:r>
            <a:r>
              <a:rPr lang="ar-AE" sz="1400" dirty="0">
                <a:cs typeface="Sakkal Majalla" panose="02000000000000000000" pitchFamily="2" charset="-78"/>
              </a:rPr>
              <a:t>احتساب نسبة </a:t>
            </a:r>
            <a:r>
              <a:rPr lang="ar-AE" sz="1400" dirty="0" smtClean="0">
                <a:cs typeface="Sakkal Majalla" panose="02000000000000000000" pitchFamily="2" charset="-78"/>
              </a:rPr>
              <a:t>الإيجابية في بيئة العمل من </a:t>
            </a:r>
            <a:r>
              <a:rPr lang="ar-AE" sz="1400" dirty="0">
                <a:cs typeface="Sakkal Majalla" panose="02000000000000000000" pitchFamily="2" charset="-78"/>
              </a:rPr>
              <a:t>خلال احتساب معدل نتائج </a:t>
            </a:r>
            <a:r>
              <a:rPr lang="ar-AE" sz="1400" dirty="0" smtClean="0">
                <a:cs typeface="Sakkal Majalla" panose="02000000000000000000" pitchFamily="2" charset="-78"/>
              </a:rPr>
              <a:t>(</a:t>
            </a:r>
            <a:r>
              <a:rPr lang="ar-AE" sz="1400" dirty="0">
                <a:cs typeface="Sakkal Majalla" panose="02000000000000000000" pitchFamily="2" charset="-78"/>
              </a:rPr>
              <a:t>5) «الموافقين بشدة» فقط في كافة أسئلة الاستبيان.</a:t>
            </a:r>
            <a:r>
              <a:rPr lang="ar-AE" sz="1400" dirty="0" smtClean="0">
                <a:cs typeface="Sakkal Majalla" panose="02000000000000000000" pitchFamily="2" charset="-78"/>
              </a:rPr>
              <a:t> </a:t>
            </a:r>
            <a:endParaRPr lang="en-US" sz="1400" dirty="0">
              <a:cs typeface="Sakkal Majalla" panose="02000000000000000000" pitchFamily="2" charset="-78"/>
            </a:endParaRPr>
          </a:p>
        </p:txBody>
      </p:sp>
      <p:sp>
        <p:nvSpPr>
          <p:cNvPr id="5" name="TextBox 4"/>
          <p:cNvSpPr txBox="1"/>
          <p:nvPr/>
        </p:nvSpPr>
        <p:spPr>
          <a:xfrm>
            <a:off x="3429000" y="4543428"/>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13</a:t>
            </a:fld>
            <a:endParaRPr lang="en-US" sz="1600" b="1" dirty="0">
              <a:solidFill>
                <a:prstClr val="black"/>
              </a:solidFill>
            </a:endParaRPr>
          </a:p>
        </p:txBody>
      </p:sp>
    </p:spTree>
    <p:extLst>
      <p:ext uri="{BB962C8B-B14F-4D97-AF65-F5344CB8AC3E}">
        <p14:creationId xmlns:p14="http://schemas.microsoft.com/office/powerpoint/2010/main" val="24066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3511032"/>
              </p:ext>
            </p:extLst>
          </p:nvPr>
        </p:nvGraphicFramePr>
        <p:xfrm>
          <a:off x="457200" y="5089419"/>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الولاء الوظيفي</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smtClean="0">
                <a:solidFill>
                  <a:prstClr val="white"/>
                </a:solidFill>
                <a:cs typeface="PT Bold Heading" panose="02010400000000000000" pitchFamily="2" charset="-78"/>
              </a:rPr>
              <a:t>4</a:t>
            </a:r>
            <a:r>
              <a:rPr lang="ar-AE" dirty="0" smtClean="0">
                <a:solidFill>
                  <a:prstClr val="white"/>
                </a:solidFill>
                <a:cs typeface="PT Bold Heading" panose="02010400000000000000" pitchFamily="2" charset="-78"/>
              </a:rPr>
              <a:t> </a:t>
            </a:r>
            <a:r>
              <a:rPr lang="ar-AE" dirty="0">
                <a:solidFill>
                  <a:prstClr val="white"/>
                </a:solidFill>
                <a:cs typeface="PT Bold Heading" panose="02010400000000000000" pitchFamily="2" charset="-78"/>
              </a:rPr>
              <a:t>: </a:t>
            </a:r>
            <a:r>
              <a:rPr lang="ar-SA" dirty="0" smtClean="0">
                <a:solidFill>
                  <a:prstClr val="white"/>
                </a:solidFill>
                <a:cs typeface="PT Bold Heading" panose="02010400000000000000" pitchFamily="2" charset="-78"/>
              </a:rPr>
              <a:t>نسبة</a:t>
            </a:r>
            <a:r>
              <a:rPr lang="ar-AE" dirty="0" smtClean="0">
                <a:solidFill>
                  <a:prstClr val="white"/>
                </a:solidFill>
                <a:cs typeface="PT Bold Heading" panose="02010400000000000000" pitchFamily="2" charset="-78"/>
              </a:rPr>
              <a:t> الولاء الوظيفي</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228600" y="1657737"/>
            <a:ext cx="8686800" cy="286232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srgbClr val="C00000"/>
                </a:solidFill>
                <a:latin typeface="Sakkal Majalla" panose="02000000000000000000" pitchFamily="2" charset="-78"/>
                <a:cs typeface="Sakkal Majalla" panose="02000000000000000000" pitchFamily="2" charset="-78"/>
              </a:rPr>
              <a:t>وصف المؤشر </a:t>
            </a:r>
            <a:r>
              <a:rPr lang="ar-AE" b="1" dirty="0" smtClean="0">
                <a:solidFill>
                  <a:srgbClr val="C00000"/>
                </a:solidFill>
                <a:latin typeface="Sakkal Majalla" panose="02000000000000000000" pitchFamily="2" charset="-78"/>
                <a:cs typeface="Sakkal Majalla" panose="02000000000000000000" pitchFamily="2" charset="-78"/>
              </a:rPr>
              <a:t>:</a:t>
            </a:r>
          </a:p>
          <a:p>
            <a:pPr marL="285750" indent="-285750" algn="r" rtl="1">
              <a:buFont typeface="Arial" panose="020B0604020202020204" pitchFamily="34" charset="0"/>
              <a:buChar char="•"/>
            </a:pPr>
            <a:r>
              <a:rPr lang="ar-AE" sz="1600" dirty="0" smtClean="0">
                <a:cs typeface="Sakkal Majalla" panose="02000000000000000000" pitchFamily="2" charset="-78"/>
              </a:rPr>
              <a:t> يقيس هذا المؤشر نسبة  ولاء الموظفين لمكان عملهم و يقوم مكتب رئاسة مجلس الوزراء الموقر بقياس هذا المؤشر سنويا من خلال استبيان السعادة و الإيجابية في بيئة العمل. </a:t>
            </a:r>
          </a:p>
          <a:p>
            <a:pPr marL="285750" indent="-285750" algn="r" rtl="1">
              <a:buFont typeface="Arial" panose="020B0604020202020204" pitchFamily="34" charset="0"/>
              <a:buChar char="•"/>
            </a:pPr>
            <a:r>
              <a:rPr lang="ar-AE" sz="1600" dirty="0" smtClean="0">
                <a:cs typeface="Sakkal Majalla" panose="02000000000000000000" pitchFamily="2" charset="-78"/>
              </a:rPr>
              <a:t> </a:t>
            </a:r>
            <a:r>
              <a:rPr lang="ar-AE" sz="1600" dirty="0">
                <a:cs typeface="Sakkal Majalla" panose="02000000000000000000" pitchFamily="2" charset="-78"/>
              </a:rPr>
              <a:t>نطاق هذا </a:t>
            </a:r>
            <a:r>
              <a:rPr lang="ar-AE" sz="1600" dirty="0" smtClean="0">
                <a:cs typeface="Sakkal Majalla" panose="02000000000000000000" pitchFamily="2" charset="-78"/>
              </a:rPr>
              <a:t>المؤشر يشمل الموظفين في جميع الفئات الوظيفية (القيادية، الإشرافية</a:t>
            </a:r>
            <a:r>
              <a:rPr lang="ar-AE" sz="1600" dirty="0">
                <a:cs typeface="Sakkal Majalla" panose="02000000000000000000" pitchFamily="2" charset="-78"/>
              </a:rPr>
              <a:t>، التنفيذية، التخصصية </a:t>
            </a:r>
            <a:r>
              <a:rPr lang="ar-AE" sz="1600" dirty="0" smtClean="0">
                <a:cs typeface="Sakkal Majalla" panose="02000000000000000000" pitchFamily="2" charset="-78"/>
              </a:rPr>
              <a:t>والفنية شاملا </a:t>
            </a:r>
            <a:r>
              <a:rPr lang="ar-AE" sz="1600" dirty="0">
                <a:cs typeface="Sakkal Majalla" panose="02000000000000000000" pitchFamily="2" charset="-78"/>
              </a:rPr>
              <a:t>موظفي </a:t>
            </a:r>
            <a:r>
              <a:rPr lang="ar-AE" sz="1600" dirty="0" smtClean="0">
                <a:cs typeface="Sakkal Majalla" panose="02000000000000000000" pitchFamily="2" charset="-78"/>
              </a:rPr>
              <a:t>الواجهة)، </a:t>
            </a:r>
            <a:r>
              <a:rPr lang="ar-AE" sz="1600" dirty="0">
                <a:cs typeface="Sakkal Majalla" panose="02000000000000000000" pitchFamily="2" charset="-78"/>
              </a:rPr>
              <a:t>باستثناء أعضاء القيادة </a:t>
            </a:r>
            <a:r>
              <a:rPr lang="ar-AE" sz="1600" dirty="0" smtClean="0">
                <a:cs typeface="Sakkal Majalla" panose="02000000000000000000" pitchFamily="2" charset="-78"/>
              </a:rPr>
              <a:t>العليا (معالي </a:t>
            </a:r>
            <a:r>
              <a:rPr lang="ar-AE" sz="1600" dirty="0">
                <a:cs typeface="Sakkal Majalla" panose="02000000000000000000" pitchFamily="2" charset="-78"/>
              </a:rPr>
              <a:t>الوزراء وسعادة </a:t>
            </a:r>
            <a:r>
              <a:rPr lang="ar-AE" sz="1600" dirty="0" smtClean="0">
                <a:cs typeface="Sakkal Majalla" panose="02000000000000000000" pitchFamily="2" charset="-78"/>
              </a:rPr>
              <a:t>الوكلاء </a:t>
            </a:r>
            <a:r>
              <a:rPr lang="ar-AE" sz="1600" dirty="0">
                <a:cs typeface="Sakkal Majalla" panose="02000000000000000000" pitchFamily="2" charset="-78"/>
              </a:rPr>
              <a:t>والمدراء العموم ومن في </a:t>
            </a:r>
            <a:r>
              <a:rPr lang="ar-AE" sz="1600" dirty="0" smtClean="0">
                <a:cs typeface="Sakkal Majalla" panose="02000000000000000000" pitchFamily="2" charset="-78"/>
              </a:rPr>
              <a:t>حكمهم) </a:t>
            </a:r>
            <a:r>
              <a:rPr lang="ar-AE" sz="1600" dirty="0">
                <a:cs typeface="Sakkal Majalla" panose="02000000000000000000" pitchFamily="2" charset="-78"/>
              </a:rPr>
              <a:t>والوظائف الخدمية </a:t>
            </a:r>
            <a:r>
              <a:rPr lang="ar-AE" sz="1600" dirty="0" smtClean="0">
                <a:cs typeface="Sakkal Majalla" panose="02000000000000000000" pitchFamily="2" charset="-78"/>
              </a:rPr>
              <a:t>(المستخدمين </a:t>
            </a:r>
            <a:r>
              <a:rPr lang="ar-AE" sz="1600" dirty="0">
                <a:cs typeface="Sakkal Majalla" panose="02000000000000000000" pitchFamily="2" charset="-78"/>
              </a:rPr>
              <a:t>والعمال ومن </a:t>
            </a:r>
            <a:r>
              <a:rPr lang="ar-AE" sz="1600" dirty="0" smtClean="0">
                <a:cs typeface="Sakkal Majalla" panose="02000000000000000000" pitchFamily="2" charset="-78"/>
              </a:rPr>
              <a:t>في حكمهم). </a:t>
            </a:r>
            <a:endParaRPr lang="ar-AE" sz="1600" dirty="0">
              <a:cs typeface="Sakkal Majalla" panose="02000000000000000000" pitchFamily="2" charset="-78"/>
            </a:endParaRPr>
          </a:p>
          <a:p>
            <a:pPr marL="285750" indent="-285750" algn="r" rtl="1">
              <a:buFont typeface="Arial" panose="020B0604020202020204" pitchFamily="34" charset="0"/>
              <a:buChar char="•"/>
            </a:pPr>
            <a:r>
              <a:rPr lang="ar-AE" sz="1600" dirty="0" smtClean="0">
                <a:cs typeface="Sakkal Majalla" panose="02000000000000000000" pitchFamily="2" charset="-78"/>
              </a:rPr>
              <a:t> يتم قياس مؤشر الولاء الوظيفي من خلال سؤالين ( أشعر بالفخر من أني أعمل لصالح الجهة، بعد سنتين أرى نفسي مستمرا في العمل لصالح الجهة التي أعمل فيها حاليا)</a:t>
            </a:r>
          </a:p>
          <a:p>
            <a:pPr marL="285750" indent="-285750" algn="r" rtl="1">
              <a:buFont typeface="Arial" panose="020B0604020202020204" pitchFamily="34" charset="0"/>
              <a:buChar char="•"/>
            </a:pPr>
            <a:r>
              <a:rPr lang="ar-AE" sz="1600" dirty="0" smtClean="0">
                <a:cs typeface="Sakkal Majalla" panose="02000000000000000000" pitchFamily="2" charset="-78"/>
              </a:rPr>
              <a:t>يتم </a:t>
            </a:r>
            <a:r>
              <a:rPr lang="ar-AE" sz="1600" dirty="0">
                <a:cs typeface="Sakkal Majalla" panose="02000000000000000000" pitchFamily="2" charset="-78"/>
              </a:rPr>
              <a:t>تقييم الأسئلة وفقا لمقياس مكون من 5 نقاط، حيث 5 تعني </a:t>
            </a:r>
            <a:r>
              <a:rPr lang="ar-AE" sz="1600" dirty="0" smtClean="0">
                <a:cs typeface="Sakkal Majalla" panose="02000000000000000000" pitchFamily="2" charset="-78"/>
              </a:rPr>
              <a:t>«أوافق بشدة» </a:t>
            </a:r>
            <a:r>
              <a:rPr lang="ar-AE" sz="1600" dirty="0">
                <a:cs typeface="Sakkal Majalla" panose="02000000000000000000" pitchFamily="2" charset="-78"/>
              </a:rPr>
              <a:t>و 1 يعني </a:t>
            </a:r>
            <a:r>
              <a:rPr lang="ar-AE" sz="1600" dirty="0" smtClean="0">
                <a:cs typeface="Sakkal Majalla" panose="02000000000000000000" pitchFamily="2" charset="-78"/>
              </a:rPr>
              <a:t>«اعارض بشد.»</a:t>
            </a:r>
          </a:p>
          <a:p>
            <a:pPr marL="285750" indent="-285750" algn="r" rtl="1">
              <a:buFont typeface="Arial" panose="020B0604020202020204" pitchFamily="34" charset="0"/>
              <a:buChar char="•"/>
            </a:pPr>
            <a:r>
              <a:rPr lang="ar-AE" sz="1600" dirty="0" smtClean="0">
                <a:cs typeface="Sakkal Majalla" panose="02000000000000000000" pitchFamily="2" charset="-78"/>
              </a:rPr>
              <a:t>يتم </a:t>
            </a:r>
            <a:r>
              <a:rPr lang="ar-AE" sz="1600" dirty="0">
                <a:cs typeface="Sakkal Majalla" panose="02000000000000000000" pitchFamily="2" charset="-78"/>
              </a:rPr>
              <a:t>احتساب </a:t>
            </a:r>
            <a:r>
              <a:rPr lang="ar-AE" sz="1600" dirty="0" smtClean="0">
                <a:cs typeface="Sakkal Majalla" panose="02000000000000000000" pitchFamily="2" charset="-78"/>
              </a:rPr>
              <a:t>الولاء الوظيفي من </a:t>
            </a:r>
            <a:r>
              <a:rPr lang="ar-AE" sz="1600" dirty="0">
                <a:cs typeface="Sakkal Majalla" panose="02000000000000000000" pitchFamily="2" charset="-78"/>
              </a:rPr>
              <a:t>خلال احتساب معدل </a:t>
            </a:r>
            <a:r>
              <a:rPr lang="ar-AE" sz="1600" dirty="0" smtClean="0">
                <a:cs typeface="Sakkal Majalla" panose="02000000000000000000" pitchFamily="2" charset="-78"/>
              </a:rPr>
              <a:t>النتائج للسؤالين و ذلك عن طريق جمع  نسبة  (</a:t>
            </a:r>
            <a:r>
              <a:rPr lang="ar-AE" sz="1600" dirty="0">
                <a:cs typeface="Sakkal Majalla" panose="02000000000000000000" pitchFamily="2" charset="-78"/>
              </a:rPr>
              <a:t>5) </a:t>
            </a:r>
            <a:r>
              <a:rPr lang="ar-AE" sz="1600" dirty="0" smtClean="0">
                <a:cs typeface="Sakkal Majalla" panose="02000000000000000000" pitchFamily="2" charset="-78"/>
              </a:rPr>
              <a:t>«أوافق بشدة» و نسبة (4) «أوافق». </a:t>
            </a:r>
            <a:endParaRPr lang="en-US" sz="1600" dirty="0">
              <a:cs typeface="Sakkal Majalla" panose="02000000000000000000" pitchFamily="2" charset="-78"/>
            </a:endParaRPr>
          </a:p>
        </p:txBody>
      </p:sp>
      <p:sp>
        <p:nvSpPr>
          <p:cNvPr id="5" name="TextBox 4"/>
          <p:cNvSpPr txBox="1"/>
          <p:nvPr/>
        </p:nvSpPr>
        <p:spPr>
          <a:xfrm>
            <a:off x="3429000" y="4543428"/>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14</a:t>
            </a:fld>
            <a:endParaRPr lang="en-US" sz="1600" b="1" dirty="0">
              <a:solidFill>
                <a:prstClr val="black"/>
              </a:solidFill>
            </a:endParaRPr>
          </a:p>
        </p:txBody>
      </p:sp>
    </p:spTree>
    <p:extLst>
      <p:ext uri="{BB962C8B-B14F-4D97-AF65-F5344CB8AC3E}">
        <p14:creationId xmlns:p14="http://schemas.microsoft.com/office/powerpoint/2010/main" val="4281775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6200" y="1003955"/>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1699819"/>
            <a:ext cx="8305800" cy="369332"/>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endParaRPr lang="ar-AE"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152400" y="1066802"/>
            <a:ext cx="8686800" cy="4281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1800" dirty="0">
                <a:solidFill>
                  <a:prstClr val="black"/>
                </a:solidFill>
              </a:rPr>
              <a:t>   </a:t>
            </a:r>
            <a:r>
              <a:rPr lang="ar-AE" sz="1800" dirty="0">
                <a:solidFill>
                  <a:prstClr val="white"/>
                </a:solidFill>
                <a:cs typeface="PT Bold Heading" panose="02010400000000000000" pitchFamily="2" charset="-78"/>
              </a:rPr>
              <a:t> المؤشر رقم </a:t>
            </a:r>
            <a:r>
              <a:rPr lang="ar-AE" sz="1800" b="1" dirty="0" smtClean="0">
                <a:solidFill>
                  <a:prstClr val="white"/>
                </a:solidFill>
                <a:cs typeface="PT Bold Heading" panose="02010400000000000000" pitchFamily="2" charset="-78"/>
              </a:rPr>
              <a:t>5</a:t>
            </a:r>
            <a:r>
              <a:rPr lang="ar-AE" sz="1800" dirty="0" smtClean="0">
                <a:solidFill>
                  <a:prstClr val="white"/>
                </a:solidFill>
                <a:cs typeface="PT Bold Heading" panose="02010400000000000000" pitchFamily="2" charset="-78"/>
              </a:rPr>
              <a:t> </a:t>
            </a:r>
            <a:r>
              <a:rPr lang="ar-AE" sz="1800" dirty="0">
                <a:solidFill>
                  <a:prstClr val="white"/>
                </a:solidFill>
                <a:cs typeface="PT Bold Heading" panose="02010400000000000000" pitchFamily="2" charset="-78"/>
              </a:rPr>
              <a:t>: نسبة القيادات النسائية من إجمالي قيادات الجهة (استراتيجي).</a:t>
            </a:r>
            <a:endParaRPr lang="en-US" sz="1800" dirty="0">
              <a:solidFill>
                <a:prstClr val="white"/>
              </a:solidFill>
              <a:cs typeface="PT Bold Heading" panose="02010400000000000000" pitchFamily="2" charset="-78"/>
            </a:endParaRPr>
          </a:p>
          <a:p>
            <a:pPr rtl="1"/>
            <a:endParaRPr lang="en-US" sz="18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nvPr>
        </p:nvGraphicFramePr>
        <p:xfrm>
          <a:off x="457200" y="4495800"/>
          <a:ext cx="8379069" cy="1074419"/>
        </p:xfrm>
        <a:graphic>
          <a:graphicData uri="http://schemas.openxmlformats.org/drawingml/2006/table">
            <a:tbl>
              <a:tblPr firstRow="1" bandRow="1">
                <a:tableStyleId>{5C22544A-7EE6-4342-B048-85BDC9FD1C3A}</a:tableStyleId>
              </a:tblPr>
              <a:tblGrid>
                <a:gridCol w="1524000"/>
                <a:gridCol w="3657600"/>
                <a:gridCol w="1575309"/>
                <a:gridCol w="910236"/>
                <a:gridCol w="711924"/>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ctr" rtl="1"/>
                      <a:r>
                        <a:rPr lang="ar-AE" sz="1400" dirty="0" smtClean="0">
                          <a:latin typeface="Sakkal Majalla" panose="02000000000000000000" pitchFamily="2" charset="-78"/>
                          <a:cs typeface="Sakkal Majalla" panose="02000000000000000000" pitchFamily="2" charset="-78"/>
                        </a:rPr>
                        <a:t>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(نسبة القيادات فئة الإناث/ نسبة </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القيادات الاجمالية في الجهة</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التزايد أفضل </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457200" y="5805826"/>
          <a:ext cx="8382000" cy="763249"/>
        </p:xfrm>
        <a:graphic>
          <a:graphicData uri="http://schemas.openxmlformats.org/drawingml/2006/table">
            <a:tbl>
              <a:tblPr firstRow="1" bandRow="1">
                <a:tableStyleId>{5C22544A-7EE6-4342-B048-85BDC9FD1C3A}</a:tableStyleId>
              </a:tblPr>
              <a:tblGrid>
                <a:gridCol w="4191000"/>
                <a:gridCol w="4191000"/>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5844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اجمالي</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القيادات</a:t>
                      </a:r>
                      <a:endPar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القيادات</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 الإناث </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49515" y="40386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15</a:t>
            </a:fld>
            <a:endParaRPr lang="en-US" sz="1600" b="1" dirty="0">
              <a:solidFill>
                <a:prstClr val="black"/>
              </a:solidFill>
            </a:endParaRPr>
          </a:p>
        </p:txBody>
      </p:sp>
      <p:sp>
        <p:nvSpPr>
          <p:cNvPr id="2" name="Rectangle 1"/>
          <p:cNvSpPr/>
          <p:nvPr/>
        </p:nvSpPr>
        <p:spPr>
          <a:xfrm>
            <a:off x="304800" y="2209800"/>
            <a:ext cx="8534400" cy="1169551"/>
          </a:xfrm>
          <a:prstGeom prst="rect">
            <a:avLst/>
          </a:prstGeom>
        </p:spPr>
        <p:txBody>
          <a:bodyPr wrap="square">
            <a:spAutoFit/>
          </a:bodyPr>
          <a:lstStyle/>
          <a:p>
            <a:pPr algn="r" rtl="1"/>
            <a:r>
              <a:rPr lang="ar-AE" sz="1400" dirty="0" smtClean="0">
                <a:solidFill>
                  <a:prstClr val="black"/>
                </a:solidFill>
                <a:latin typeface="Sakkal Majalla" panose="02000000000000000000" pitchFamily="2" charset="-78"/>
                <a:cs typeface="Sakkal Majalla" panose="02000000000000000000" pitchFamily="2" charset="-78"/>
              </a:rPr>
              <a:t>يهدف هذا المؤشر إلى  تقليص الفجوة  بين الذكور و الإناث في الوظائف القيادية  ، و  الوصول لتحقيق  </a:t>
            </a:r>
            <a:r>
              <a:rPr lang="ar-AE" sz="1400" dirty="0">
                <a:solidFill>
                  <a:prstClr val="black"/>
                </a:solidFill>
                <a:latin typeface="Sakkal Majalla" panose="02000000000000000000" pitchFamily="2" charset="-78"/>
                <a:cs typeface="Sakkal Majalla" panose="02000000000000000000" pitchFamily="2" charset="-78"/>
              </a:rPr>
              <a:t>التوازن </a:t>
            </a:r>
            <a:r>
              <a:rPr lang="ar-AE" sz="1400" dirty="0" smtClean="0">
                <a:solidFill>
                  <a:prstClr val="black"/>
                </a:solidFill>
                <a:latin typeface="Sakkal Majalla" panose="02000000000000000000" pitchFamily="2" charset="-78"/>
                <a:cs typeface="Sakkal Majalla" panose="02000000000000000000" pitchFamily="2" charset="-78"/>
              </a:rPr>
              <a:t>بين الجنسين في مجال العمل و  اتاحة فرص  متساوية بينهم للمشاركة  في اتخاذ القرارات</a:t>
            </a:r>
          </a:p>
          <a:p>
            <a:pPr algn="r" rtl="1"/>
            <a:endParaRPr lang="ar-AE" sz="1400" dirty="0">
              <a:solidFill>
                <a:prstClr val="black"/>
              </a:solidFill>
              <a:latin typeface="Sakkal Majalla" panose="02000000000000000000" pitchFamily="2" charset="-78"/>
              <a:cs typeface="Sakkal Majalla" panose="02000000000000000000" pitchFamily="2" charset="-78"/>
            </a:endParaRPr>
          </a:p>
          <a:p>
            <a:pPr algn="r" rtl="1"/>
            <a:r>
              <a:rPr lang="ar-AE" sz="1400" dirty="0" smtClean="0">
                <a:solidFill>
                  <a:prstClr val="black"/>
                </a:solidFill>
                <a:latin typeface="Sakkal Majalla" panose="02000000000000000000" pitchFamily="2" charset="-78"/>
                <a:cs typeface="Sakkal Majalla" panose="02000000000000000000" pitchFamily="2" charset="-78"/>
              </a:rPr>
              <a:t>يشمل قياس هذا المؤشر جميع المواطنين ( ذكور و اناث ) في الفئة القيادية </a:t>
            </a:r>
            <a:r>
              <a:rPr lang="en-US" sz="1400" dirty="0" smtClean="0">
                <a:solidFill>
                  <a:prstClr val="black"/>
                </a:solidFill>
                <a:latin typeface="Sakkal Majalla" panose="02000000000000000000" pitchFamily="2" charset="-78"/>
                <a:cs typeface="Sakkal Majalla" panose="02000000000000000000" pitchFamily="2" charset="-78"/>
              </a:rPr>
              <a:t> </a:t>
            </a:r>
            <a:r>
              <a:rPr lang="en-US" sz="1400"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حسب تصنيف مكتب رئاسة مجلس الوزراء الموقر</a:t>
            </a:r>
            <a:r>
              <a:rPr lang="en-US" sz="1400"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 كما هو أدناه  : </a:t>
            </a:r>
            <a:endParaRPr lang="en-US" sz="1400" dirty="0">
              <a:solidFill>
                <a:prstClr val="black"/>
              </a:solidFill>
              <a:latin typeface="Sakkal Majalla" panose="02000000000000000000" pitchFamily="2" charset="-78"/>
              <a:cs typeface="Sakkal Majalla" panose="02000000000000000000" pitchFamily="2" charset="-78"/>
            </a:endParaRPr>
          </a:p>
          <a:p>
            <a:pPr algn="r" rtl="1"/>
            <a:endParaRPr lang="en-US"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nvPr>
        </p:nvGraphicFramePr>
        <p:xfrm>
          <a:off x="457200" y="3200400"/>
          <a:ext cx="8382000" cy="736092"/>
        </p:xfrm>
        <a:graphic>
          <a:graphicData uri="http://schemas.openxmlformats.org/drawingml/2006/table">
            <a:tbl>
              <a:tblPr rtl="1" firstRow="1" firstCol="1" bandRow="1"/>
              <a:tblGrid>
                <a:gridCol w="1511507"/>
                <a:gridCol w="1692556"/>
                <a:gridCol w="5177937"/>
              </a:tblGrid>
              <a:tr h="55767">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الفئة</a:t>
                      </a:r>
                      <a:endParaRPr lang="en-US" sz="1400" b="1"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نظام</a:t>
                      </a:r>
                      <a:r>
                        <a:rPr lang="ar-AE" sz="1400" b="1" baseline="0" dirty="0" smtClean="0">
                          <a:solidFill>
                            <a:schemeClr val="bg1"/>
                          </a:solidFill>
                          <a:effectLst/>
                          <a:latin typeface="Sakkal Majalla" panose="02000000000000000000" pitchFamily="2" charset="-78"/>
                          <a:ea typeface="Calibri"/>
                          <a:cs typeface="Sakkal Majalla" panose="02000000000000000000" pitchFamily="2" charset="-78"/>
                        </a:rPr>
                        <a:t> التقييم والتوصيف</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SA" sz="1400" b="1" dirty="0">
                          <a:solidFill>
                            <a:schemeClr val="bg1"/>
                          </a:solidFill>
                          <a:effectLst/>
                          <a:latin typeface="Sakkal Majalla" panose="02000000000000000000" pitchFamily="2" charset="-78"/>
                          <a:ea typeface="Calibri"/>
                          <a:cs typeface="Sakkal Majalla" panose="02000000000000000000" pitchFamily="2" charset="-78"/>
                        </a:rPr>
                        <a:t>المسميات </a:t>
                      </a:r>
                      <a:r>
                        <a:rPr lang="ar-SA" sz="1400" b="1" dirty="0" smtClean="0">
                          <a:solidFill>
                            <a:schemeClr val="bg1"/>
                          </a:solidFill>
                          <a:effectLst/>
                          <a:latin typeface="Sakkal Majalla" panose="02000000000000000000" pitchFamily="2" charset="-78"/>
                          <a:ea typeface="Calibri"/>
                          <a:cs typeface="Sakkal Majalla" panose="02000000000000000000" pitchFamily="2" charset="-78"/>
                        </a:rPr>
                        <a:t>الوظيفية</a:t>
                      </a: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 </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60660">
                <a:tc>
                  <a:txBody>
                    <a:bodyPr/>
                    <a:lstStyle/>
                    <a:p>
                      <a:pPr marL="0" marR="0" algn="ctr" rtl="1">
                        <a:lnSpc>
                          <a:spcPct val="115000"/>
                        </a:lnSpc>
                        <a:spcBef>
                          <a:spcPts val="0"/>
                        </a:spcBef>
                        <a:spcAft>
                          <a:spcPts val="0"/>
                        </a:spcAft>
                      </a:pPr>
                      <a:r>
                        <a:rPr lang="ar-AE" sz="1400" b="0" dirty="0" smtClean="0">
                          <a:solidFill>
                            <a:schemeClr val="tx1"/>
                          </a:solidFill>
                          <a:effectLst/>
                          <a:latin typeface="Sakkal Majalla" panose="02000000000000000000" pitchFamily="2" charset="-78"/>
                          <a:ea typeface="Calibri"/>
                          <a:cs typeface="Sakkal Majalla" panose="02000000000000000000" pitchFamily="2" charset="-78"/>
                        </a:rPr>
                        <a:t>القيادية</a:t>
                      </a:r>
                      <a:endParaRPr lang="en-US" sz="1400" b="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dirty="0" smtClean="0">
                          <a:solidFill>
                            <a:schemeClr val="tx1"/>
                          </a:solidFill>
                          <a:effectLst/>
                          <a:latin typeface="Sakkal Majalla" panose="02000000000000000000" pitchFamily="2" charset="-78"/>
                          <a:ea typeface="Calibri"/>
                          <a:cs typeface="Sakkal Majalla" panose="02000000000000000000" pitchFamily="2" charset="-78"/>
                        </a:rPr>
                        <a:t>الإدارة العليا</a:t>
                      </a:r>
                      <a:endParaRPr lang="en-US" sz="1400" b="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وزير - وكلاء وزارات – مدراء عموم – وكلاء مساعدين – مدراء تنفيذيين – نواب المدراء - الأمين العام - رئيس الهيئة</a:t>
                      </a: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88480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 y="881232"/>
            <a:ext cx="8839200" cy="6312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0"/>
              </a:spcBef>
            </a:pPr>
            <a:r>
              <a:rPr lang="ar-AE" dirty="0">
                <a:solidFill>
                  <a:prstClr val="white"/>
                </a:solidFill>
                <a:cs typeface="PT Bold Heading" panose="02010400000000000000" pitchFamily="2" charset="-78"/>
              </a:rPr>
              <a:t>المؤشر رقم </a:t>
            </a:r>
            <a:r>
              <a:rPr lang="ar-AE" b="1" dirty="0" smtClean="0">
                <a:solidFill>
                  <a:prstClr val="white"/>
                </a:solidFill>
                <a:cs typeface="PT Bold Heading" panose="02010400000000000000" pitchFamily="2" charset="-78"/>
              </a:rPr>
              <a:t>6</a:t>
            </a:r>
            <a:r>
              <a:rPr lang="ar-AE" dirty="0" smtClean="0">
                <a:solidFill>
                  <a:prstClr val="white"/>
                </a:solidFill>
                <a:cs typeface="PT Bold Heading" panose="02010400000000000000" pitchFamily="2" charset="-78"/>
              </a:rPr>
              <a:t> </a:t>
            </a:r>
            <a:r>
              <a:rPr lang="ar-AE" dirty="0">
                <a:solidFill>
                  <a:prstClr val="white"/>
                </a:solidFill>
                <a:cs typeface="PT Bold Heading" panose="02010400000000000000" pitchFamily="2" charset="-78"/>
              </a:rPr>
              <a:t>: </a:t>
            </a:r>
            <a:r>
              <a:rPr lang="ar-AE" dirty="0" smtClean="0">
                <a:solidFill>
                  <a:prstClr val="white"/>
                </a:solidFill>
                <a:cs typeface="PT Bold Heading" panose="02010400000000000000" pitchFamily="2" charset="-78"/>
              </a:rPr>
              <a:t>نسبة </a:t>
            </a:r>
            <a:r>
              <a:rPr lang="ar-AE" dirty="0">
                <a:solidFill>
                  <a:prstClr val="white"/>
                </a:solidFill>
                <a:cs typeface="PT Bold Heading" panose="02010400000000000000" pitchFamily="2" charset="-78"/>
              </a:rPr>
              <a:t>النساء العاملات في الفئة التخصصية والفنية من إجمالي العاملين (ذكور وإناث) في هذه الفئة (استراتيجي).</a:t>
            </a:r>
            <a:endParaRPr lang="en-US" dirty="0">
              <a:solidFill>
                <a:prstClr val="white"/>
              </a:solidFill>
              <a:cs typeface="PT Bold Heading" panose="02010400000000000000" pitchFamily="2" charset="-78"/>
            </a:endParaRPr>
          </a:p>
        </p:txBody>
      </p:sp>
      <p:sp>
        <p:nvSpPr>
          <p:cNvPr id="9" name="Rectangle 8"/>
          <p:cNvSpPr/>
          <p:nvPr/>
        </p:nvSpPr>
        <p:spPr>
          <a:xfrm>
            <a:off x="457200" y="1699819"/>
            <a:ext cx="8305800" cy="369332"/>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endParaRPr lang="ar-AE"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5" name="Content Placeholder 9"/>
          <p:cNvGraphicFramePr>
            <a:graphicFrameLocks/>
          </p:cNvGraphicFramePr>
          <p:nvPr>
            <p:extLst/>
          </p:nvPr>
        </p:nvGraphicFramePr>
        <p:xfrm>
          <a:off x="457200" y="4495800"/>
          <a:ext cx="8379069" cy="1074419"/>
        </p:xfrm>
        <a:graphic>
          <a:graphicData uri="http://schemas.openxmlformats.org/drawingml/2006/table">
            <a:tbl>
              <a:tblPr firstRow="1" bandRow="1">
                <a:tableStyleId>{5C22544A-7EE6-4342-B048-85BDC9FD1C3A}</a:tableStyleId>
              </a:tblPr>
              <a:tblGrid>
                <a:gridCol w="1397008"/>
                <a:gridCol w="3725358"/>
                <a:gridCol w="1604492"/>
                <a:gridCol w="927098"/>
                <a:gridCol w="725113"/>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ctr" rtl="1"/>
                      <a:r>
                        <a:rPr lang="ar-AE" sz="1400" dirty="0" smtClean="0">
                          <a:latin typeface="Sakkal Majalla" panose="02000000000000000000" pitchFamily="2" charset="-78"/>
                          <a:cs typeface="Sakkal Majalla" panose="02000000000000000000" pitchFamily="2" charset="-78"/>
                        </a:rPr>
                        <a:t>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الاناث</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في الوظائف التخصصية المهنية</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 اجمالي الموظفين في الفئة التخصصية المهنية )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زيادة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نسبة الاناث </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457200" y="5805826"/>
          <a:ext cx="8382000" cy="763249"/>
        </p:xfrm>
        <a:graphic>
          <a:graphicData uri="http://schemas.openxmlformats.org/drawingml/2006/table">
            <a:tbl>
              <a:tblPr firstRow="1" bandRow="1">
                <a:tableStyleId>{5C22544A-7EE6-4342-B048-85BDC9FD1C3A}</a:tableStyleId>
              </a:tblPr>
              <a:tblGrid>
                <a:gridCol w="4191000"/>
                <a:gridCol w="4191000"/>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5844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اجمالي الموظفين في الفئة التخصصية المهنية</a:t>
                      </a:r>
                      <a:endPar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الاناث</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في الوظائف التخصصية المهنية</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49515" y="41148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16</a:t>
            </a:fld>
            <a:endParaRPr lang="en-US" sz="1600" b="1" dirty="0">
              <a:solidFill>
                <a:prstClr val="black"/>
              </a:solidFill>
            </a:endParaRPr>
          </a:p>
        </p:txBody>
      </p:sp>
      <p:sp>
        <p:nvSpPr>
          <p:cNvPr id="2" name="Rectangle 1"/>
          <p:cNvSpPr/>
          <p:nvPr/>
        </p:nvSpPr>
        <p:spPr>
          <a:xfrm>
            <a:off x="304800" y="1981200"/>
            <a:ext cx="8534400" cy="1169551"/>
          </a:xfrm>
          <a:prstGeom prst="rect">
            <a:avLst/>
          </a:prstGeom>
        </p:spPr>
        <p:txBody>
          <a:bodyPr wrap="square">
            <a:spAutoFit/>
          </a:bodyPr>
          <a:lstStyle/>
          <a:p>
            <a:pPr algn="r" rtl="1"/>
            <a:r>
              <a:rPr lang="ar-AE" sz="1400" dirty="0" smtClean="0">
                <a:solidFill>
                  <a:prstClr val="black"/>
                </a:solidFill>
                <a:latin typeface="Sakkal Majalla" panose="02000000000000000000" pitchFamily="2" charset="-78"/>
                <a:cs typeface="Sakkal Majalla" panose="02000000000000000000" pitchFamily="2" charset="-78"/>
              </a:rPr>
              <a:t>يهدف هذا المؤشر إلى  زيادة نسبة الإناث في الوظائف التخصصية والمهنية، و  الوصول لتحقيق  </a:t>
            </a:r>
            <a:r>
              <a:rPr lang="ar-AE" sz="1400" dirty="0">
                <a:solidFill>
                  <a:prstClr val="black"/>
                </a:solidFill>
                <a:latin typeface="Sakkal Majalla" panose="02000000000000000000" pitchFamily="2" charset="-78"/>
                <a:cs typeface="Sakkal Majalla" panose="02000000000000000000" pitchFamily="2" charset="-78"/>
              </a:rPr>
              <a:t>التوازن </a:t>
            </a:r>
            <a:r>
              <a:rPr lang="ar-AE" sz="1400" dirty="0" smtClean="0">
                <a:solidFill>
                  <a:prstClr val="black"/>
                </a:solidFill>
                <a:latin typeface="Sakkal Majalla" panose="02000000000000000000" pitchFamily="2" charset="-78"/>
                <a:cs typeface="Sakkal Majalla" panose="02000000000000000000" pitchFamily="2" charset="-78"/>
              </a:rPr>
              <a:t>بين الجنسين في مجال العمل و  اتاحة فرص  متساوية بينهم للمشاركة  في اتخاذ القرارات</a:t>
            </a:r>
          </a:p>
          <a:p>
            <a:pPr algn="r" rtl="1"/>
            <a:endParaRPr lang="ar-AE" sz="1400" dirty="0">
              <a:solidFill>
                <a:prstClr val="black"/>
              </a:solidFill>
              <a:latin typeface="Sakkal Majalla" panose="02000000000000000000" pitchFamily="2" charset="-78"/>
              <a:cs typeface="Sakkal Majalla" panose="02000000000000000000" pitchFamily="2" charset="-78"/>
            </a:endParaRPr>
          </a:p>
          <a:p>
            <a:pPr algn="r" rtl="1"/>
            <a:r>
              <a:rPr lang="ar-AE" sz="1400" dirty="0" smtClean="0">
                <a:solidFill>
                  <a:prstClr val="black"/>
                </a:solidFill>
                <a:latin typeface="Sakkal Majalla" panose="02000000000000000000" pitchFamily="2" charset="-78"/>
                <a:cs typeface="Sakkal Majalla" panose="02000000000000000000" pitchFamily="2" charset="-78"/>
              </a:rPr>
              <a:t>يشمل قياس هذا المؤشر جميع المواطنين ( ذكور و اناث ) في الفئة التخصصية والمهنية</a:t>
            </a:r>
            <a:r>
              <a:rPr lang="en-US" sz="1400" dirty="0" smtClean="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حسب تصنيف مكتب رئاسة مجلس الوزراء الموقر</a:t>
            </a:r>
            <a:r>
              <a:rPr lang="en-US" sz="1400"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 كما هو أدناه  : </a:t>
            </a:r>
            <a:endParaRPr lang="en-US" sz="1400" dirty="0">
              <a:solidFill>
                <a:prstClr val="black"/>
              </a:solidFill>
              <a:latin typeface="Sakkal Majalla" panose="02000000000000000000" pitchFamily="2" charset="-78"/>
              <a:cs typeface="Sakkal Majalla" panose="02000000000000000000" pitchFamily="2" charset="-78"/>
            </a:endParaRPr>
          </a:p>
          <a:p>
            <a:pPr algn="r" rtl="1"/>
            <a:endParaRPr lang="en-US"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nvPr>
        </p:nvGraphicFramePr>
        <p:xfrm>
          <a:off x="457200" y="2895600"/>
          <a:ext cx="8382000" cy="1196752"/>
        </p:xfrm>
        <a:graphic>
          <a:graphicData uri="http://schemas.openxmlformats.org/drawingml/2006/table">
            <a:tbl>
              <a:tblPr rtl="1" firstRow="1" firstCol="1" bandRow="1"/>
              <a:tblGrid>
                <a:gridCol w="1511507"/>
                <a:gridCol w="1692556"/>
                <a:gridCol w="5177937"/>
              </a:tblGrid>
              <a:tr h="55767">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الفئة</a:t>
                      </a:r>
                      <a:endParaRPr lang="en-US" sz="1400" b="1"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نظام</a:t>
                      </a:r>
                      <a:r>
                        <a:rPr lang="ar-AE" sz="1400" b="1" baseline="0" dirty="0" smtClean="0">
                          <a:solidFill>
                            <a:schemeClr val="bg1"/>
                          </a:solidFill>
                          <a:effectLst/>
                          <a:latin typeface="Sakkal Majalla" panose="02000000000000000000" pitchFamily="2" charset="-78"/>
                          <a:ea typeface="Calibri"/>
                          <a:cs typeface="Sakkal Majalla" panose="02000000000000000000" pitchFamily="2" charset="-78"/>
                        </a:rPr>
                        <a:t> التقييم والتوصيف</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SA" sz="1400" b="1" dirty="0">
                          <a:solidFill>
                            <a:schemeClr val="bg1"/>
                          </a:solidFill>
                          <a:effectLst/>
                          <a:latin typeface="Sakkal Majalla" panose="02000000000000000000" pitchFamily="2" charset="-78"/>
                          <a:ea typeface="Calibri"/>
                          <a:cs typeface="Sakkal Majalla" panose="02000000000000000000" pitchFamily="2" charset="-78"/>
                        </a:rPr>
                        <a:t>المسميات </a:t>
                      </a:r>
                      <a:r>
                        <a:rPr lang="ar-SA" sz="1400" b="1" dirty="0" smtClean="0">
                          <a:solidFill>
                            <a:schemeClr val="bg1"/>
                          </a:solidFill>
                          <a:effectLst/>
                          <a:latin typeface="Sakkal Majalla" panose="02000000000000000000" pitchFamily="2" charset="-78"/>
                          <a:ea typeface="Calibri"/>
                          <a:cs typeface="Sakkal Majalla" panose="02000000000000000000" pitchFamily="2" charset="-78"/>
                        </a:rPr>
                        <a:t>الوظيفية</a:t>
                      </a: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 </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60660">
                <a:tc rowSpan="2">
                  <a:txBody>
                    <a:bodyPr/>
                    <a:lstStyle/>
                    <a:p>
                      <a:pPr marL="0" marR="0" algn="ctr" rtl="1">
                        <a:lnSpc>
                          <a:spcPct val="115000"/>
                        </a:lnSpc>
                        <a:spcBef>
                          <a:spcPts val="0"/>
                        </a:spcBef>
                        <a:spcAft>
                          <a:spcPts val="0"/>
                        </a:spcAft>
                      </a:pPr>
                      <a:r>
                        <a:rPr lang="ar-AE" sz="1400" b="0" dirty="0" smtClean="0">
                          <a:solidFill>
                            <a:schemeClr val="tx1"/>
                          </a:solidFill>
                          <a:effectLst/>
                          <a:latin typeface="+mn-lt"/>
                          <a:ea typeface="Calibri"/>
                          <a:cs typeface="PT Bold Heading" panose="02010400000000000000" pitchFamily="2" charset="-78"/>
                        </a:rPr>
                        <a:t> </a:t>
                      </a: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التخصصية والمهنية</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الفنية والمهنية</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مستشار أول، مستشار، خبير، أخصائي أول، إخصائي، أطباء، مهندسين، محللين، قانونية، باحثين، مدققين، مالية</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r h="460660">
                <a:tc vMerge="1">
                  <a:txBody>
                    <a:bodyPr/>
                    <a:lstStyle/>
                    <a:p>
                      <a:pPr marL="0" marR="0" algn="ctr" rtl="1">
                        <a:lnSpc>
                          <a:spcPct val="115000"/>
                        </a:lnSpc>
                        <a:spcBef>
                          <a:spcPts val="0"/>
                        </a:spcBef>
                        <a:spcAft>
                          <a:spcPts val="0"/>
                        </a:spcAft>
                      </a:pP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الدعم الفني</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مساعد فني مؤهل في مجالات صحية، وهندسية، وصيانة، تقنية المعلومات</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04429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696" y="95833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590800" y="1044433"/>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 نسبة التوطين </a:t>
            </a:r>
            <a:r>
              <a:rPr lang="ar-AE" dirty="0" smtClean="0">
                <a:solidFill>
                  <a:prstClr val="white"/>
                </a:solidFill>
              </a:rPr>
              <a:t>(الإجمالي) </a:t>
            </a:r>
            <a:endParaRPr lang="en-US" dirty="0">
              <a:solidFill>
                <a:prstClr val="white"/>
              </a:solidFill>
            </a:endParaRPr>
          </a:p>
        </p:txBody>
      </p:sp>
      <p:sp>
        <p:nvSpPr>
          <p:cNvPr id="3" name="Rectangle 2"/>
          <p:cNvSpPr/>
          <p:nvPr/>
        </p:nvSpPr>
        <p:spPr>
          <a:xfrm>
            <a:off x="284602" y="1371600"/>
            <a:ext cx="8478398" cy="4670509"/>
          </a:xfrm>
          <a:prstGeom prst="rect">
            <a:avLst/>
          </a:prstGeom>
        </p:spPr>
        <p:txBody>
          <a:bodyPr wrap="square">
            <a:spAutoFit/>
          </a:bodyPr>
          <a:lstStyle/>
          <a:p>
            <a:pPr algn="just"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lnSpc>
                <a:spcPct val="150000"/>
              </a:lnSpc>
            </a:pPr>
            <a:endParaRPr lang="ar-AE" sz="1000" b="1" dirty="0">
              <a:solidFill>
                <a:srgbClr val="C00000"/>
              </a:solidFill>
              <a:latin typeface="Sakkal Majalla" panose="02000000000000000000" pitchFamily="2" charset="-78"/>
              <a:cs typeface="Sakkal Majalla" panose="02000000000000000000" pitchFamily="2" charset="-78"/>
            </a:endParaRPr>
          </a:p>
          <a:p>
            <a:pPr algn="r" rtl="1"/>
            <a:r>
              <a:rPr lang="ar-AE" sz="1400" dirty="0">
                <a:solidFill>
                  <a:prstClr val="black"/>
                </a:solidFill>
                <a:latin typeface="Sakkal Majalla" panose="02000000000000000000" pitchFamily="2" charset="-78"/>
                <a:cs typeface="Sakkal Majalla" panose="02000000000000000000" pitchFamily="2" charset="-78"/>
              </a:rPr>
              <a:t>• يقيس المؤشر نتائج تطوير لوائح وسياسات العمل المتعلقة بتطوير الموظفين ضمن الجهات الاتحادية التي تعدها الهيئة ومدى نجاح تطبيقها في استقطاب ورفع أعداد المواطنين ضمنها.</a:t>
            </a:r>
          </a:p>
          <a:p>
            <a:pPr algn="r" rtl="1"/>
            <a:r>
              <a:rPr lang="ar-AE" sz="1400" dirty="0">
                <a:solidFill>
                  <a:prstClr val="black"/>
                </a:solidFill>
                <a:latin typeface="Sakkal Majalla" panose="02000000000000000000" pitchFamily="2" charset="-78"/>
                <a:cs typeface="Sakkal Majalla" panose="02000000000000000000" pitchFamily="2" charset="-78"/>
              </a:rPr>
              <a:t>• يقيس المؤشر نسب توظيف المواطنين في مختلف الفئات الوظيفية بصورة إجمالية وبناءً على النتائج التفصيلية للفئات الوظيفية والذي يعطي مؤشراً على مدى تطبيق خطة التوطين والعمل على زيادة نسبة الموظفين من المواطنين</a:t>
            </a:r>
          </a:p>
          <a:p>
            <a:pPr algn="just" rtl="1"/>
            <a:endParaRPr lang="ar-AE" sz="1400" dirty="0">
              <a:solidFill>
                <a:prstClr val="black"/>
              </a:solidFill>
              <a:latin typeface="Sakkal Majalla" panose="02000000000000000000" pitchFamily="2" charset="-78"/>
              <a:cs typeface="Sakkal Majalla" panose="02000000000000000000" pitchFamily="2" charset="-78"/>
            </a:endParaRPr>
          </a:p>
          <a:p>
            <a:pPr algn="just" rtl="1"/>
            <a:endParaRPr lang="ar-AE" sz="1400" dirty="0">
              <a:solidFill>
                <a:prstClr val="black"/>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يتم قياس نسبة التوطين الإجمالية على مستوى الحكومة الاتحادية (على مستوى جميع الفئات الوظيفية الموضحة أدناه) ولكافة أنواع العقود شاملةً العقود الخاصة، وعقود </a:t>
            </a:r>
            <a:r>
              <a:rPr lang="ar-AE" sz="1400" dirty="0" err="1">
                <a:solidFill>
                  <a:prstClr val="black"/>
                </a:solidFill>
                <a:latin typeface="Sakkal Majalla" panose="02000000000000000000" pitchFamily="2" charset="-78"/>
                <a:cs typeface="Sakkal Majalla" panose="02000000000000000000" pitchFamily="2" charset="-78"/>
              </a:rPr>
              <a:t>التعهيد</a:t>
            </a:r>
            <a:r>
              <a:rPr lang="ar-AE" sz="1400" dirty="0">
                <a:solidFill>
                  <a:prstClr val="black"/>
                </a:solidFill>
                <a:latin typeface="Sakkal Majalla" panose="02000000000000000000" pitchFamily="2" charset="-78"/>
                <a:cs typeface="Sakkal Majalla" panose="02000000000000000000" pitchFamily="2" charset="-78"/>
              </a:rPr>
              <a:t> لأشخاص طبيعيين يقومون بمهام وظيفية في الجهة، والعاملين بدوام جزئي أو مؤقت، عقود الخبراء والمستشارين</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استثناء الفئة المعاونة من نتائج المؤشر (عقود المكافآت (عقود المياومة)</a:t>
            </a:r>
          </a:p>
          <a:p>
            <a:pPr algn="just" rtl="1">
              <a:lnSpc>
                <a:spcPct val="150000"/>
              </a:lnSpc>
            </a:pPr>
            <a:endParaRPr lang="ar-AE" sz="300" dirty="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400" b="1" dirty="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600" b="1" dirty="0">
              <a:solidFill>
                <a:srgbClr val="C00000"/>
              </a:solidFill>
              <a:latin typeface="Sakkal Majalla" panose="02000000000000000000" pitchFamily="2" charset="-78"/>
              <a:cs typeface="Sakkal Majalla" panose="02000000000000000000" pitchFamily="2" charset="-78"/>
            </a:endParaRPr>
          </a:p>
          <a:p>
            <a:pPr algn="just" rtl="1">
              <a:lnSpc>
                <a:spcPct val="150000"/>
              </a:lnSpc>
            </a:pPr>
            <a:r>
              <a:rPr lang="ar-AE" sz="1600" b="1" dirty="0">
                <a:solidFill>
                  <a:srgbClr val="C00000"/>
                </a:solidFill>
                <a:latin typeface="Sakkal Majalla" panose="02000000000000000000" pitchFamily="2" charset="-78"/>
                <a:cs typeface="Sakkal Majalla" panose="02000000000000000000" pitchFamily="2" charset="-78"/>
              </a:rPr>
              <a:t>ملاحظة  :</a:t>
            </a:r>
            <a:endParaRPr lang="ar-AE" sz="1400" dirty="0">
              <a:solidFill>
                <a:prstClr val="black"/>
              </a:solidFill>
              <a:latin typeface="Sakkal Majalla" panose="02000000000000000000" pitchFamily="2" charset="-78"/>
              <a:cs typeface="Sakkal Majalla" panose="02000000000000000000" pitchFamily="2" charset="-78"/>
            </a:endParaRPr>
          </a:p>
          <a:p>
            <a:pPr algn="r" rtl="1"/>
            <a:r>
              <a:rPr lang="ar-AE" sz="1400" dirty="0">
                <a:solidFill>
                  <a:prstClr val="black"/>
                </a:solidFill>
                <a:latin typeface="Sakkal Majalla" panose="02000000000000000000" pitchFamily="2" charset="-78"/>
                <a:cs typeface="Sakkal Majalla" panose="02000000000000000000" pitchFamily="2" charset="-78"/>
              </a:rPr>
              <a:t>يتطلب هذا </a:t>
            </a:r>
            <a:r>
              <a:rPr lang="ar-AE" sz="1400" dirty="0">
                <a:latin typeface="Sakkal Majalla" panose="02000000000000000000" pitchFamily="2" charset="-78"/>
                <a:cs typeface="Sakkal Majalla" panose="02000000000000000000" pitchFamily="2" charset="-78"/>
              </a:rPr>
              <a:t>المؤشر  الالتزام بإدخال بيانات الموظفين بالتفصيل في نظام ادارة معلومات الموارد البشرية ( بياناتي ) حسب المسميات الوظيفية المعتمدة في الحكومة الاتحادية  وتصنيفاتها .</a:t>
            </a:r>
          </a:p>
          <a:p>
            <a:pPr algn="r" rtl="1"/>
            <a:r>
              <a:rPr lang="ar-AE" sz="1400" dirty="0">
                <a:latin typeface="Sakkal Majalla" panose="02000000000000000000" pitchFamily="2" charset="-78"/>
                <a:cs typeface="Sakkal Majalla" panose="02000000000000000000" pitchFamily="2" charset="-78"/>
              </a:rPr>
              <a:t>يتطلب تحديث بيانات الفئة المعاونة (والتي تضم العديد من الوظائف أهمها السائقين والحراس والمراسلين) بكافة أنواع عقودها وعقود المكافأة والمياومة بالرغم من عدم احتسابها في  مؤشر </a:t>
            </a:r>
            <a:r>
              <a:rPr lang="ar-AE" sz="1400" dirty="0" smtClean="0">
                <a:latin typeface="Sakkal Majalla" panose="02000000000000000000" pitchFamily="2" charset="-78"/>
                <a:cs typeface="Sakkal Majalla" panose="02000000000000000000" pitchFamily="2" charset="-78"/>
              </a:rPr>
              <a:t>التوطين).</a:t>
            </a:r>
            <a:endParaRPr lang="ar-AE" sz="1400" dirty="0">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270520100"/>
              </p:ext>
            </p:extLst>
          </p:nvPr>
        </p:nvGraphicFramePr>
        <p:xfrm>
          <a:off x="284602" y="3133557"/>
          <a:ext cx="8458200" cy="1569720"/>
        </p:xfrm>
        <a:graphic>
          <a:graphicData uri="http://schemas.openxmlformats.org/drawingml/2006/table">
            <a:tbl>
              <a:tblPr firstRow="1" bandRow="1">
                <a:tableStyleId>{5C22544A-7EE6-4342-B048-85BDC9FD1C3A}</a:tableStyleId>
              </a:tblPr>
              <a:tblGrid>
                <a:gridCol w="3532239"/>
                <a:gridCol w="4925961"/>
              </a:tblGrid>
              <a:tr h="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( 3) العقود المؤقتة </a:t>
                      </a:r>
                      <a:r>
                        <a:rPr lang="ar-AE" sz="1400" baseline="0" dirty="0" smtClean="0">
                          <a:solidFill>
                            <a:prstClr val="black"/>
                          </a:solidFill>
                          <a:latin typeface="Sakkal Majalla" panose="02000000000000000000" pitchFamily="2" charset="-78"/>
                          <a:cs typeface="Sakkal Majalla" panose="02000000000000000000" pitchFamily="2" charset="-78"/>
                        </a:rPr>
                        <a:t>وعقود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17</a:t>
            </a:fld>
            <a:endParaRPr lang="en-US" sz="1600" b="1" dirty="0">
              <a:solidFill>
                <a:prstClr val="black"/>
              </a:solidFill>
            </a:endParaRPr>
          </a:p>
        </p:txBody>
      </p:sp>
    </p:spTree>
    <p:extLst>
      <p:ext uri="{BB962C8B-B14F-4D97-AF65-F5344CB8AC3E}">
        <p14:creationId xmlns:p14="http://schemas.microsoft.com/office/powerpoint/2010/main" val="1263433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81000" y="2209800"/>
          <a:ext cx="8458200" cy="1142999"/>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357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المصدر</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المعادلة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نمط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وحدة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الدورية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r>
              <a:tr h="785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نظام بياناتي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(عدد الموظفين المواطنين في الفئات الوظيفية المعتمدة ÷ إجمالي الموظفين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 سنوي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5715000" y="1796534"/>
            <a:ext cx="32766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 مؤشر التوطين</a:t>
            </a:r>
            <a:r>
              <a:rPr lang="en-US" b="1" dirty="0">
                <a:solidFill>
                  <a:srgbClr val="C00000"/>
                </a:solidFill>
                <a:latin typeface="Sakkal Majalla" panose="02000000000000000000" pitchFamily="2" charset="-78"/>
                <a:cs typeface="Sakkal Majalla" panose="02000000000000000000" pitchFamily="2" charset="-78"/>
              </a:rPr>
              <a:t>:</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4" name="Content Placeholder 9"/>
          <p:cNvGraphicFramePr>
            <a:graphicFrameLocks/>
          </p:cNvGraphicFramePr>
          <p:nvPr>
            <p:extLst/>
          </p:nvPr>
        </p:nvGraphicFramePr>
        <p:xfrm>
          <a:off x="381000" y="3606261"/>
          <a:ext cx="8458200" cy="976932"/>
        </p:xfrm>
        <a:graphic>
          <a:graphicData uri="http://schemas.openxmlformats.org/drawingml/2006/table">
            <a:tbl>
              <a:tblPr firstRow="1" bandRow="1">
                <a:tableStyleId>{5C22544A-7EE6-4342-B048-85BDC9FD1C3A}</a:tableStyleId>
              </a:tblPr>
              <a:tblGrid>
                <a:gridCol w="4229100"/>
                <a:gridCol w="4229100"/>
              </a:tblGrid>
              <a:tr h="29020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إجمالي الموظفين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المواطنين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5" name="Content Placeholder 11"/>
          <p:cNvGraphicFramePr>
            <a:graphicFrameLocks/>
          </p:cNvGraphicFramePr>
          <p:nvPr>
            <p:extLst/>
          </p:nvPr>
        </p:nvGraphicFramePr>
        <p:xfrm>
          <a:off x="381000" y="4796618"/>
          <a:ext cx="8458200" cy="1307374"/>
        </p:xfrm>
        <a:graphic>
          <a:graphicData uri="http://schemas.openxmlformats.org/drawingml/2006/table">
            <a:tbl>
              <a:tblPr firstRow="1" bandRow="1">
                <a:tableStyleId>{5C22544A-7EE6-4342-B048-85BDC9FD1C3A}</a:tableStyleId>
              </a:tblPr>
              <a:tblGrid>
                <a:gridCol w="7086600"/>
                <a:gridCol w="1371600"/>
              </a:tblGrid>
              <a:tr h="408214">
                <a:tc>
                  <a:txBody>
                    <a:bodyPr/>
                    <a:lstStyle/>
                    <a:p>
                      <a:pPr algn="ctr" rtl="1"/>
                      <a:r>
                        <a:rPr lang="ar-AE" sz="1400" b="1" dirty="0" smtClean="0">
                          <a:solidFill>
                            <a:schemeClr val="tx1"/>
                          </a:solidFill>
                          <a:latin typeface="Sakkal Majalla" panose="02000000000000000000" pitchFamily="2" charset="-78"/>
                          <a:cs typeface="Sakkal Majalla" panose="02000000000000000000" pitchFamily="2" charset="-78"/>
                        </a:rPr>
                        <a:t>المعادلة</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النصف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الوظيفية المعتمدة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نهاية النصف الاول ÷ إجمالي الموظفين في الفئات الوظيفية المعتمدة في نهاية النصف الاول)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 الوظيفية المعتمدة</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في نهاية العام</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 الموظفين في الفئات الوظيفية المختلفة في نهاية العام)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819400" y="1066800"/>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نسبة التوطين </a:t>
            </a:r>
            <a:r>
              <a:rPr lang="ar-AE" dirty="0" smtClean="0">
                <a:solidFill>
                  <a:prstClr val="white"/>
                </a:solidFill>
              </a:rPr>
              <a:t>(الإجمالي)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18</a:t>
            </a:fld>
            <a:endParaRPr lang="en-US" sz="1600" b="1" dirty="0">
              <a:solidFill>
                <a:prstClr val="black"/>
              </a:solidFill>
            </a:endParaRPr>
          </a:p>
        </p:txBody>
      </p:sp>
    </p:spTree>
    <p:extLst>
      <p:ext uri="{BB962C8B-B14F-4D97-AF65-F5344CB8AC3E}">
        <p14:creationId xmlns:p14="http://schemas.microsoft.com/office/powerpoint/2010/main" val="4215534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524000" y="1066800"/>
            <a:ext cx="55626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a:p>
            <a:endParaRPr lang="en-US" dirty="0">
              <a:solidFill>
                <a:prstClr val="white"/>
              </a:solidFill>
            </a:endParaRPr>
          </a:p>
        </p:txBody>
      </p:sp>
      <p:sp>
        <p:nvSpPr>
          <p:cNvPr id="3" name="Rectangle 2"/>
          <p:cNvSpPr/>
          <p:nvPr/>
        </p:nvSpPr>
        <p:spPr>
          <a:xfrm>
            <a:off x="342900" y="1557891"/>
            <a:ext cx="8458200" cy="4021101"/>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 يقيس هذا المؤشر أثر الإجازات التي يقوم الموظفين بأخذها على إنتاجيتهم، بحيث يتم احتساب عامل لأثر الإجازات والذي يستخدم في إدارة الموارد البشرية كوسيلة لقياس حالات التغيب بين الموظفين ولتحديد حالات الغياب القصيرة أو التي تستدعي الانتباه ويتوجب معها اتخاذ الإجراءات اللازمة كما يستخدم كذلك كأحد وسائل قياس الانتاجية وذلك بتطبيق المعادلة التالية : عامل أثر الإجازات= (أ^2 * ب)</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 مجموع حالات الغياب المنفصلة للموظف في السنة (</a:t>
            </a:r>
            <a:r>
              <a:rPr lang="en-US" sz="1400" dirty="0">
                <a:solidFill>
                  <a:prstClr val="black"/>
                </a:solidFill>
                <a:latin typeface="Sakkal Majalla" panose="02000000000000000000" pitchFamily="2" charset="-78"/>
                <a:cs typeface="Sakkal Majalla" panose="02000000000000000000" pitchFamily="2" charset="-78"/>
              </a:rPr>
              <a:t>occurrence) </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ب: مجموع أيام الغياب الكلي للموظف في السنة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يتم تصنيف نتائج عامل برادفورد كالتالي:</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1) 125-0: النتيجة لا تستدعي رفع أية ملاحظات</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2) 500-126: النتيجة تستدعي الملاحظة والمراقبة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3) 1000-501: النتيجة تتطلب إجراء</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4) 2000-1001: النتيجة تستدعي النظر في تطبيق الإجراءات التأديبية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5) أعلى من 2000: النتيجة تستدعي تطبيق إجراءات تأديبية صارمة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أنواع الإجازات المشمولة ضمن نطاق المؤشر: المرضية، المرضية بلجنة، مرافقة مريض داخل الدولة، مرافقة مريض خارج الدولة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أنوع الإجازات المستثناة: الإجازة السنوية ، إذن خروج، الدراسية، تأدية الخدمة الوطنية، </a:t>
            </a:r>
            <a:r>
              <a:rPr lang="ar-AE" sz="1400" dirty="0" smtClean="0">
                <a:solidFill>
                  <a:prstClr val="black"/>
                </a:solidFill>
                <a:latin typeface="Sakkal Majalla" panose="02000000000000000000" pitchFamily="2" charset="-78"/>
                <a:cs typeface="Sakkal Majalla" panose="02000000000000000000" pitchFamily="2" charset="-78"/>
              </a:rPr>
              <a:t>الحداد</a:t>
            </a:r>
            <a:endParaRPr lang="ar-AE" sz="1400" dirty="0">
              <a:solidFill>
                <a:prstClr val="black"/>
              </a:solidFill>
              <a:latin typeface="Sakkal Majalla" panose="02000000000000000000" pitchFamily="2" charset="-78"/>
              <a:cs typeface="Sakkal Majalla" panose="02000000000000000000" pitchFamily="2" charset="-78"/>
            </a:endParaRPr>
          </a:p>
        </p:txBody>
      </p:sp>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19</a:t>
            </a:fld>
            <a:endParaRPr lang="en-US" sz="1600" b="1" dirty="0">
              <a:solidFill>
                <a:prstClr val="black"/>
              </a:solidFill>
            </a:endParaRPr>
          </a:p>
        </p:txBody>
      </p:sp>
      <p:sp>
        <p:nvSpPr>
          <p:cNvPr id="8" name="Rectangle 7"/>
          <p:cNvSpPr/>
          <p:nvPr/>
        </p:nvSpPr>
        <p:spPr>
          <a:xfrm>
            <a:off x="209550" y="6055689"/>
            <a:ext cx="8724900" cy="553998"/>
          </a:xfrm>
          <a:prstGeom prst="rect">
            <a:avLst/>
          </a:prstGeom>
        </p:spPr>
        <p:txBody>
          <a:bodyPr wrap="square">
            <a:spAutoFit/>
          </a:bodyPr>
          <a:lstStyle/>
          <a:p>
            <a:pPr algn="r" rtl="1"/>
            <a:r>
              <a:rPr lang="ar-AE" sz="1600" b="1" dirty="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r>
              <a:rPr lang="ar-AE" sz="500" b="1"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a:t>
            </a:r>
            <a:r>
              <a:rPr lang="ar-AE" sz="1400" dirty="0" smtClean="0">
                <a:solidFill>
                  <a:prstClr val="black"/>
                </a:solidFill>
                <a:latin typeface="Sakkal Majalla" panose="02000000000000000000" pitchFamily="2" charset="-78"/>
                <a:cs typeface="Sakkal Majalla" panose="02000000000000000000" pitchFamily="2" charset="-78"/>
              </a:rPr>
              <a:t>الالكترونية </a:t>
            </a:r>
            <a:r>
              <a:rPr lang="en-US" sz="1400" dirty="0" smtClean="0">
                <a:solidFill>
                  <a:prstClr val="black"/>
                </a:solidFill>
                <a:latin typeface="Sakkal Majalla" panose="02000000000000000000" pitchFamily="2" charset="-78"/>
                <a:cs typeface="Sakkal Majalla" panose="02000000000000000000" pitchFamily="2" charset="-78"/>
              </a:rPr>
              <a:t>ESB</a:t>
            </a:r>
            <a:endParaRPr lang="en-US" sz="1400" dirty="0">
              <a:solidFill>
                <a:prstClr val="black"/>
              </a:solidFill>
            </a:endParaRPr>
          </a:p>
        </p:txBody>
      </p:sp>
    </p:spTree>
    <p:extLst>
      <p:ext uri="{BB962C8B-B14F-4D97-AF65-F5344CB8AC3E}">
        <p14:creationId xmlns:p14="http://schemas.microsoft.com/office/powerpoint/2010/main" val="374330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قانون الموارد البشرية في الحكومة الاتحادية ولائحته التنفيذية</a:t>
            </a:r>
            <a:endParaRPr lang="en-US" dirty="0">
              <a:solidFill>
                <a:prstClr val="white"/>
              </a:solidFill>
            </a:endParaRPr>
          </a:p>
        </p:txBody>
      </p:sp>
      <p:sp>
        <p:nvSpPr>
          <p:cNvPr id="7" name="TextBox 6"/>
          <p:cNvSpPr txBox="1"/>
          <p:nvPr/>
        </p:nvSpPr>
        <p:spPr>
          <a:xfrm>
            <a:off x="3372930" y="1765536"/>
            <a:ext cx="5454770" cy="3077766"/>
          </a:xfrm>
          <a:prstGeom prst="rect">
            <a:avLst/>
          </a:prstGeom>
          <a:noFill/>
        </p:spPr>
        <p:txBody>
          <a:bodyPr wrap="square" rtlCol="0">
            <a:spAutoFit/>
          </a:bodyPr>
          <a:lstStyle/>
          <a:p>
            <a:pPr algn="justLow" rtl="1"/>
            <a:r>
              <a:rPr lang="ar-AE" b="1" dirty="0">
                <a:latin typeface="Sakkal Majalla" panose="02000000000000000000" pitchFamily="2" charset="-78"/>
                <a:cs typeface="Sakkal Majalla" panose="02000000000000000000" pitchFamily="2" charset="-78"/>
              </a:rPr>
              <a:t>قانون الموارد البشرية في الحكومة الاتحادية : </a:t>
            </a:r>
          </a:p>
          <a:p>
            <a:pPr algn="justLow" rtl="1"/>
            <a:endParaRPr lang="ar-AE" sz="14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r>
              <a:rPr lang="ar-AE" sz="1600" dirty="0">
                <a:latin typeface="Sakkal Majalla" panose="02000000000000000000" pitchFamily="2" charset="-78"/>
                <a:cs typeface="Sakkal Majalla" panose="02000000000000000000" pitchFamily="2" charset="-78"/>
              </a:rPr>
              <a:t>صدر قانون الموارد البشرية في الحكومة الاتحادية بموجب مرسوم بقانون اتحادي رقم (11) لسنة 2008 بشأن الموارد البشرية في الحكومة الاتحادية والمعدل </a:t>
            </a:r>
            <a:r>
              <a:rPr lang="ar-AE" sz="1600" dirty="0" smtClean="0">
                <a:latin typeface="Sakkal Majalla" panose="02000000000000000000" pitchFamily="2" charset="-78"/>
                <a:cs typeface="Sakkal Majalla" panose="02000000000000000000" pitchFamily="2" charset="-78"/>
              </a:rPr>
              <a:t>بمرسوم </a:t>
            </a:r>
            <a:r>
              <a:rPr lang="ar-AE" sz="1600" dirty="0">
                <a:latin typeface="Sakkal Majalla" panose="02000000000000000000" pitchFamily="2" charset="-78"/>
                <a:cs typeface="Sakkal Majalla" panose="02000000000000000000" pitchFamily="2" charset="-78"/>
              </a:rPr>
              <a:t>بقانون اتحادي رقم </a:t>
            </a:r>
            <a:r>
              <a:rPr lang="ar-AE" sz="1600" dirty="0" smtClean="0">
                <a:latin typeface="Sakkal Majalla" panose="02000000000000000000" pitchFamily="2" charset="-78"/>
                <a:cs typeface="Sakkal Majalla" panose="02000000000000000000" pitchFamily="2" charset="-78"/>
              </a:rPr>
              <a:t>(9) </a:t>
            </a:r>
            <a:r>
              <a:rPr lang="ar-AE" sz="1600" dirty="0">
                <a:latin typeface="Sakkal Majalla" panose="02000000000000000000" pitchFamily="2" charset="-78"/>
                <a:cs typeface="Sakkal Majalla" panose="02000000000000000000" pitchFamily="2" charset="-78"/>
              </a:rPr>
              <a:t>لسنة </a:t>
            </a:r>
            <a:r>
              <a:rPr lang="ar-AE" sz="1600" dirty="0" smtClean="0">
                <a:latin typeface="Sakkal Majalla" panose="02000000000000000000" pitchFamily="2" charset="-78"/>
                <a:cs typeface="Sakkal Majalla" panose="02000000000000000000" pitchFamily="2" charset="-78"/>
              </a:rPr>
              <a:t>2011 و المرسوم بقانون اتحادي رقم (17) لسنة 2016 في </a:t>
            </a:r>
            <a:r>
              <a:rPr lang="ar-AE" sz="1600" dirty="0">
                <a:latin typeface="Sakkal Majalla" panose="02000000000000000000" pitchFamily="2" charset="-78"/>
                <a:cs typeface="Sakkal Majalla" panose="02000000000000000000" pitchFamily="2" charset="-78"/>
              </a:rPr>
              <a:t>شأن تعديل بعض احكام قانون الموارد البشرية في الحكومة الاتحادية .</a:t>
            </a:r>
            <a:br>
              <a:rPr lang="ar-AE" sz="1600" dirty="0">
                <a:latin typeface="Sakkal Majalla" panose="02000000000000000000" pitchFamily="2" charset="-78"/>
                <a:cs typeface="Sakkal Majalla" panose="02000000000000000000" pitchFamily="2" charset="-78"/>
              </a:rPr>
            </a:br>
            <a:endParaRPr lang="ar-AE" sz="16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r>
              <a:rPr lang="ar-AE" sz="1600" dirty="0">
                <a:latin typeface="Sakkal Majalla" panose="02000000000000000000" pitchFamily="2" charset="-78"/>
                <a:cs typeface="Sakkal Majalla" panose="02000000000000000000" pitchFamily="2" charset="-78"/>
              </a:rPr>
              <a:t>ويركز القانون على العنصر البشري باعتباره أصلاً استثمارياً يجب إدارته وتطوره بفعالية وكفاءة ، كما أنه يعكس </a:t>
            </a:r>
            <a:r>
              <a:rPr lang="ar-AE" sz="1600" dirty="0" smtClean="0">
                <a:latin typeface="Sakkal Majalla" panose="02000000000000000000" pitchFamily="2" charset="-78"/>
                <a:cs typeface="Sakkal Majalla" panose="02000000000000000000" pitchFamily="2" charset="-78"/>
              </a:rPr>
              <a:t>رؤية </a:t>
            </a:r>
            <a:r>
              <a:rPr lang="ar-AE" sz="1600" dirty="0">
                <a:latin typeface="Sakkal Majalla" panose="02000000000000000000" pitchFamily="2" charset="-78"/>
                <a:cs typeface="Sakkal Majalla" panose="02000000000000000000" pitchFamily="2" charset="-78"/>
              </a:rPr>
              <a:t>مستقبلية وبعد نظر للاحتياجات المستقبلية للموارد البشرية ، ويساهم في تطوير النظم والسياسات ضمن بيئة العمل ويساهم بفعالية في تحفيز التنمية البشرية .</a:t>
            </a:r>
          </a:p>
          <a:p>
            <a:pPr algn="r" rtl="1"/>
            <a:endParaRPr lang="en-US" dirty="0"/>
          </a:p>
        </p:txBody>
      </p:sp>
      <p:pic>
        <p:nvPicPr>
          <p:cNvPr id="4" name="Picture 3"/>
          <p:cNvPicPr>
            <a:picLocks noChangeAspect="1"/>
          </p:cNvPicPr>
          <p:nvPr/>
        </p:nvPicPr>
        <p:blipFill>
          <a:blip r:embed="rId3"/>
          <a:stretch>
            <a:fillRect/>
          </a:stretch>
        </p:blipFill>
        <p:spPr>
          <a:xfrm>
            <a:off x="340428" y="1641920"/>
            <a:ext cx="2747829" cy="3481450"/>
          </a:xfrm>
          <a:prstGeom prst="rect">
            <a:avLst/>
          </a:prstGeom>
          <a:ln>
            <a:solidFill>
              <a:schemeClr val="tx1"/>
            </a:solidFill>
          </a:ln>
        </p:spPr>
      </p:pic>
      <p:sp>
        <p:nvSpPr>
          <p:cNvPr id="6" name="TextBox 5"/>
          <p:cNvSpPr txBox="1"/>
          <p:nvPr/>
        </p:nvSpPr>
        <p:spPr>
          <a:xfrm>
            <a:off x="0" y="6595200"/>
            <a:ext cx="433526" cy="338554"/>
          </a:xfrm>
          <a:prstGeom prst="rect">
            <a:avLst/>
          </a:prstGeom>
          <a:noFill/>
        </p:spPr>
        <p:txBody>
          <a:bodyPr wrap="square" rtlCol="0">
            <a:spAutoFit/>
          </a:bodyPr>
          <a:lstStyle/>
          <a:p>
            <a:r>
              <a:rPr lang="ar-AE" sz="1600" dirty="0" smtClean="0"/>
              <a:t>2</a:t>
            </a:r>
            <a:endParaRPr lang="en-US" sz="1600" dirty="0"/>
          </a:p>
        </p:txBody>
      </p:sp>
    </p:spTree>
    <p:extLst>
      <p:ext uri="{BB962C8B-B14F-4D97-AF65-F5344CB8AC3E}">
        <p14:creationId xmlns:p14="http://schemas.microsoft.com/office/powerpoint/2010/main" val="1757072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3079812608"/>
              </p:ext>
            </p:extLst>
          </p:nvPr>
        </p:nvGraphicFramePr>
        <p:xfrm>
          <a:off x="381000" y="2189452"/>
          <a:ext cx="8382000" cy="1476828"/>
        </p:xfrm>
        <a:graphic>
          <a:graphicData uri="http://schemas.openxmlformats.org/drawingml/2006/table">
            <a:tbl>
              <a:tblPr firstRow="1" bandRow="1">
                <a:tableStyleId>{5C22544A-7EE6-4342-B048-85BDC9FD1C3A}</a:tableStyleId>
              </a:tblPr>
              <a:tblGrid>
                <a:gridCol w="1219200"/>
                <a:gridCol w="2971800"/>
                <a:gridCol w="1397000"/>
                <a:gridCol w="1397000"/>
                <a:gridCol w="1397000"/>
              </a:tblGrid>
              <a:tr h="31858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0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dirty="0" smtClean="0">
                          <a:latin typeface="Sakkal Majalla" panose="02000000000000000000" pitchFamily="2" charset="-78"/>
                          <a:cs typeface="Sakkal Majalla" panose="02000000000000000000" pitchFamily="2" charset="-78"/>
                        </a:rPr>
                        <a:t>نظام بياناتي</a:t>
                      </a:r>
                      <a:endParaRPr lang="en-US" sz="140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 إجمالي الموظفين في الفئات الوظيفية المعتمدة في نهاية فترة القياس)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81000" y="3886200"/>
          <a:ext cx="8420100" cy="853440"/>
        </p:xfrm>
        <a:graphic>
          <a:graphicData uri="http://schemas.openxmlformats.org/drawingml/2006/table">
            <a:tbl>
              <a:tblPr firstRow="1" bandRow="1">
                <a:tableStyleId>{5C22544A-7EE6-4342-B048-85BDC9FD1C3A}</a:tableStyleId>
              </a:tblPr>
              <a:tblGrid>
                <a:gridCol w="4265195"/>
                <a:gridCol w="4154905"/>
              </a:tblGrid>
              <a:tr h="33528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0292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الموظفين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عامل أثر الاجازات المرضية على الانتاجية </a:t>
            </a:r>
            <a:r>
              <a:rPr lang="en-US" b="1" dirty="0">
                <a:solidFill>
                  <a:srgbClr val="C00000"/>
                </a:solidFill>
                <a:latin typeface="Sakkal Majalla" panose="02000000000000000000" pitchFamily="2" charset="-78"/>
                <a:cs typeface="Sakkal Majalla" panose="02000000000000000000" pitchFamily="2" charset="-78"/>
              </a:rPr>
              <a:t>:</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24000" y="1066800"/>
            <a:ext cx="5562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مؤشر أثر الإجازات على إنتاجية الموظفين</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20</a:t>
            </a:fld>
            <a:endParaRPr lang="en-US" sz="1600" b="1" dirty="0">
              <a:solidFill>
                <a:prstClr val="black"/>
              </a:solidFill>
            </a:endParaRPr>
          </a:p>
        </p:txBody>
      </p:sp>
    </p:spTree>
    <p:extLst>
      <p:ext uri="{BB962C8B-B14F-4D97-AF65-F5344CB8AC3E}">
        <p14:creationId xmlns:p14="http://schemas.microsoft.com/office/powerpoint/2010/main" val="3056797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6" name="Table 5"/>
          <p:cNvGraphicFramePr>
            <a:graphicFrameLocks noGrp="1"/>
          </p:cNvGraphicFramePr>
          <p:nvPr>
            <p:extLst/>
          </p:nvPr>
        </p:nvGraphicFramePr>
        <p:xfrm>
          <a:off x="7137462" y="4429336"/>
          <a:ext cx="1827026" cy="370840"/>
        </p:xfrm>
        <a:graphic>
          <a:graphicData uri="http://schemas.openxmlformats.org/drawingml/2006/table">
            <a:tbl>
              <a:tblPr firstRow="1" bandRow="1">
                <a:tableStyleId>{5C22544A-7EE6-4342-B048-85BDC9FD1C3A}</a:tableStyleId>
              </a:tblPr>
              <a:tblGrid>
                <a:gridCol w="1827026"/>
              </a:tblGrid>
              <a:tr h="370840">
                <a:tc>
                  <a:txBody>
                    <a:bodyPr/>
                    <a:lstStyle/>
                    <a:p>
                      <a:pPr algn="ctr" rtl="1"/>
                      <a:r>
                        <a:rPr lang="ar-AE" sz="1600" dirty="0" smtClean="0">
                          <a:solidFill>
                            <a:schemeClr val="tx1"/>
                          </a:solidFill>
                        </a:rPr>
                        <a:t>تصنيف</a:t>
                      </a:r>
                      <a:r>
                        <a:rPr lang="ar-AE" sz="1600" baseline="0" dirty="0" smtClean="0">
                          <a:solidFill>
                            <a:schemeClr val="tx1"/>
                          </a:solidFill>
                        </a:rPr>
                        <a:t> النقاط</a:t>
                      </a:r>
                      <a:endParaRPr lang="en-US" sz="1600" dirty="0">
                        <a:solidFill>
                          <a:schemeClr val="tx1"/>
                        </a:solidFill>
                      </a:endParaRPr>
                    </a:p>
                  </a:txBody>
                  <a:tcPr>
                    <a:solidFill>
                      <a:schemeClr val="bg2">
                        <a:lumMod val="75000"/>
                      </a:schemeClr>
                    </a:solidFill>
                  </a:tcPr>
                </a:tc>
              </a:tr>
            </a:tbl>
          </a:graphicData>
        </a:graphic>
      </p:graphicFrame>
      <p:graphicFrame>
        <p:nvGraphicFramePr>
          <p:cNvPr id="7" name="Table 6"/>
          <p:cNvGraphicFramePr>
            <a:graphicFrameLocks noGrp="1"/>
          </p:cNvGraphicFramePr>
          <p:nvPr>
            <p:extLst/>
          </p:nvPr>
        </p:nvGraphicFramePr>
        <p:xfrm>
          <a:off x="107504" y="4440136"/>
          <a:ext cx="6912768" cy="365760"/>
        </p:xfrm>
        <a:graphic>
          <a:graphicData uri="http://schemas.openxmlformats.org/drawingml/2006/table">
            <a:tbl>
              <a:tblPr firstRow="1" bandRow="1">
                <a:tableStyleId>{5C22544A-7EE6-4342-B048-85BDC9FD1C3A}</a:tableStyleId>
              </a:tblPr>
              <a:tblGrid>
                <a:gridCol w="6912768"/>
              </a:tblGrid>
              <a:tr h="0">
                <a:tc>
                  <a:txBody>
                    <a:bodyPr/>
                    <a:lstStyle/>
                    <a:p>
                      <a:pPr algn="ctr"/>
                      <a:r>
                        <a:rPr lang="ar-AE" dirty="0" smtClean="0">
                          <a:solidFill>
                            <a:schemeClr val="tx1"/>
                          </a:solidFill>
                        </a:rPr>
                        <a:t> الملاحظات حسب نتائج النقاط </a:t>
                      </a:r>
                      <a:endParaRPr lang="en-US" dirty="0">
                        <a:solidFill>
                          <a:schemeClr val="tx1"/>
                        </a:solidFill>
                      </a:endParaRPr>
                    </a:p>
                  </a:txBody>
                  <a:tcPr>
                    <a:solidFill>
                      <a:schemeClr val="bg2">
                        <a:lumMod val="75000"/>
                      </a:schemeClr>
                    </a:solidFill>
                  </a:tcPr>
                </a:tc>
              </a:tr>
            </a:tbl>
          </a:graphicData>
        </a:graphic>
      </p:graphicFrame>
      <p:graphicFrame>
        <p:nvGraphicFramePr>
          <p:cNvPr id="4" name="Table 3"/>
          <p:cNvGraphicFramePr>
            <a:graphicFrameLocks noGrp="1"/>
          </p:cNvGraphicFramePr>
          <p:nvPr>
            <p:extLst/>
          </p:nvPr>
        </p:nvGraphicFramePr>
        <p:xfrm>
          <a:off x="7156512" y="4820314"/>
          <a:ext cx="1807976" cy="1785423"/>
        </p:xfrm>
        <a:graphic>
          <a:graphicData uri="http://schemas.openxmlformats.org/drawingml/2006/table">
            <a:tbl>
              <a:tblPr/>
              <a:tblGrid>
                <a:gridCol w="1368152"/>
                <a:gridCol w="439824"/>
              </a:tblGrid>
              <a:tr h="354410">
                <a:tc>
                  <a:txBody>
                    <a:bodyPr/>
                    <a:lstStyle/>
                    <a:p>
                      <a:pPr algn="ctr" fontAlgn="ctr"/>
                      <a:r>
                        <a:rPr lang="en-US" sz="1200" b="1" i="0" u="none" strike="noStrike" dirty="0">
                          <a:solidFill>
                            <a:schemeClr val="tx1"/>
                          </a:solidFill>
                          <a:effectLst/>
                          <a:latin typeface="Arial"/>
                        </a:rPr>
                        <a:t>125-0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1</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4349">
                <a:tc>
                  <a:txBody>
                    <a:bodyPr/>
                    <a:lstStyle/>
                    <a:p>
                      <a:pPr algn="ctr" fontAlgn="ctr"/>
                      <a:r>
                        <a:rPr lang="en-US" sz="1200" b="1" i="0" u="none" strike="noStrike" dirty="0">
                          <a:solidFill>
                            <a:schemeClr val="tx1"/>
                          </a:solidFill>
                          <a:effectLst/>
                          <a:latin typeface="Arial"/>
                        </a:rPr>
                        <a:t>500-126</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2</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47723">
                <a:tc>
                  <a:txBody>
                    <a:bodyPr/>
                    <a:lstStyle/>
                    <a:p>
                      <a:pPr algn="ctr" fontAlgn="ctr"/>
                      <a:r>
                        <a:rPr lang="en-US" sz="1200" b="1" i="0" u="none" strike="noStrike" dirty="0">
                          <a:solidFill>
                            <a:schemeClr val="tx1"/>
                          </a:solidFill>
                          <a:effectLst/>
                          <a:latin typeface="Arial"/>
                        </a:rPr>
                        <a:t>1000-501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3</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67783">
                <a:tc>
                  <a:txBody>
                    <a:bodyPr/>
                    <a:lstStyle/>
                    <a:p>
                      <a:pPr algn="ctr" fontAlgn="ctr"/>
                      <a:r>
                        <a:rPr lang="en-US" sz="1200" b="1" i="0" u="none" strike="noStrike" dirty="0">
                          <a:solidFill>
                            <a:schemeClr val="tx1"/>
                          </a:solidFill>
                          <a:effectLst/>
                          <a:latin typeface="Arial"/>
                        </a:rPr>
                        <a:t>2000-1001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4</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1158">
                <a:tc>
                  <a:txBody>
                    <a:bodyPr/>
                    <a:lstStyle/>
                    <a:p>
                      <a:pPr algn="ctr" fontAlgn="ctr"/>
                      <a:r>
                        <a:rPr lang="en-US" sz="1200" b="1" i="0" u="none" strike="noStrike"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8" name="TextBox 7"/>
          <p:cNvSpPr txBox="1"/>
          <p:nvPr/>
        </p:nvSpPr>
        <p:spPr>
          <a:xfrm>
            <a:off x="1981200" y="1371600"/>
            <a:ext cx="6983288" cy="461665"/>
          </a:xfrm>
          <a:prstGeom prst="rect">
            <a:avLst/>
          </a:prstGeom>
          <a:noFill/>
        </p:spPr>
        <p:txBody>
          <a:bodyPr wrap="square" rtlCol="0">
            <a:spAutoFit/>
          </a:bodyPr>
          <a:lstStyle/>
          <a:p>
            <a:pPr algn="r"/>
            <a:r>
              <a:rPr lang="ar-AE" b="1" dirty="0">
                <a:solidFill>
                  <a:srgbClr val="C00000"/>
                </a:solidFill>
                <a:latin typeface="Sakkal Majalla" panose="02000000000000000000" pitchFamily="2" charset="-78"/>
                <a:cs typeface="Sakkal Majalla" panose="02000000000000000000" pitchFamily="2" charset="-78"/>
              </a:rPr>
              <a:t>مثال لاحتساب نقاط عامل قياس أثر الاجازات المرضية على الانتاجية في نظام بياناتي :</a:t>
            </a:r>
            <a:r>
              <a:rPr lang="ar-AE" sz="2400" b="1" dirty="0">
                <a:solidFill>
                  <a:srgbClr val="C00000"/>
                </a:solidFill>
              </a:rPr>
              <a:t> </a:t>
            </a:r>
            <a:endParaRPr lang="en-US" sz="2400" b="1" dirty="0">
              <a:solidFill>
                <a:srgbClr val="C00000"/>
              </a:solidFill>
            </a:endParaRPr>
          </a:p>
        </p:txBody>
      </p:sp>
      <p:sp>
        <p:nvSpPr>
          <p:cNvPr id="9" name="TextBox 8"/>
          <p:cNvSpPr txBox="1"/>
          <p:nvPr/>
        </p:nvSpPr>
        <p:spPr>
          <a:xfrm>
            <a:off x="4779478" y="3832862"/>
            <a:ext cx="1080120" cy="261610"/>
          </a:xfrm>
          <a:prstGeom prst="rect">
            <a:avLst/>
          </a:prstGeom>
          <a:noFill/>
        </p:spPr>
        <p:txBody>
          <a:bodyPr wrap="square" rtlCol="0">
            <a:spAutoFit/>
          </a:bodyPr>
          <a:lstStyle/>
          <a:p>
            <a:pPr algn="ctr"/>
            <a:r>
              <a:rPr lang="ar-AE" sz="1100" dirty="0">
                <a:solidFill>
                  <a:prstClr val="black"/>
                </a:solidFill>
              </a:rPr>
              <a:t>تكرار = 6</a:t>
            </a:r>
            <a:endParaRPr lang="en-US" sz="1100" dirty="0">
              <a:solidFill>
                <a:prstClr val="black"/>
              </a:solidFill>
            </a:endParaRPr>
          </a:p>
        </p:txBody>
      </p:sp>
      <p:sp>
        <p:nvSpPr>
          <p:cNvPr id="10" name="Down Arrow 9"/>
          <p:cNvSpPr/>
          <p:nvPr/>
        </p:nvSpPr>
        <p:spPr>
          <a:xfrm>
            <a:off x="5175522"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048164" y="3848363"/>
            <a:ext cx="1080120" cy="261610"/>
          </a:xfrm>
          <a:prstGeom prst="rect">
            <a:avLst/>
          </a:prstGeom>
          <a:noFill/>
        </p:spPr>
        <p:txBody>
          <a:bodyPr wrap="square" rtlCol="0">
            <a:spAutoFit/>
          </a:bodyPr>
          <a:lstStyle/>
          <a:p>
            <a:pPr algn="ctr"/>
            <a:r>
              <a:rPr lang="ar-AE" sz="1100" dirty="0">
                <a:solidFill>
                  <a:prstClr val="black"/>
                </a:solidFill>
              </a:rPr>
              <a:t>مجموع الايام= 29</a:t>
            </a:r>
            <a:endParaRPr lang="en-US" sz="1100" dirty="0">
              <a:solidFill>
                <a:prstClr val="black"/>
              </a:solidFill>
            </a:endParaRPr>
          </a:p>
        </p:txBody>
      </p:sp>
      <p:sp>
        <p:nvSpPr>
          <p:cNvPr id="19" name="Down Arrow 18"/>
          <p:cNvSpPr/>
          <p:nvPr/>
        </p:nvSpPr>
        <p:spPr>
          <a:xfrm>
            <a:off x="6444208"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52400" y="3776355"/>
            <a:ext cx="2979440" cy="430887"/>
          </a:xfrm>
          <a:prstGeom prst="rect">
            <a:avLst/>
          </a:prstGeom>
          <a:noFill/>
        </p:spPr>
        <p:txBody>
          <a:bodyPr wrap="square" rtlCol="0">
            <a:spAutoFit/>
          </a:bodyPr>
          <a:lstStyle/>
          <a:p>
            <a:pPr algn="ctr"/>
            <a:r>
              <a:rPr lang="ar-AE" sz="1100" dirty="0">
                <a:solidFill>
                  <a:prstClr val="black"/>
                </a:solidFill>
              </a:rPr>
              <a:t>6*6*29 =   </a:t>
            </a:r>
            <a:r>
              <a:rPr lang="ar-AE" sz="1000" b="1" dirty="0">
                <a:solidFill>
                  <a:prstClr val="black"/>
                </a:solidFill>
              </a:rPr>
              <a:t>1.044</a:t>
            </a:r>
            <a:r>
              <a:rPr lang="ar-AE" sz="1100" b="1" dirty="0">
                <a:solidFill>
                  <a:prstClr val="black"/>
                </a:solidFill>
              </a:rPr>
              <a:t>  نقاط عامل قياس أثر الإجازات المرضية </a:t>
            </a:r>
            <a:endParaRPr lang="en-US" sz="1100" b="1" dirty="0">
              <a:solidFill>
                <a:prstClr val="black"/>
              </a:solidFill>
            </a:endParaRPr>
          </a:p>
        </p:txBody>
      </p:sp>
      <p:sp>
        <p:nvSpPr>
          <p:cNvPr id="15" name="Left Arrow 14"/>
          <p:cNvSpPr/>
          <p:nvPr/>
        </p:nvSpPr>
        <p:spPr>
          <a:xfrm>
            <a:off x="3285373" y="3596143"/>
            <a:ext cx="1718675" cy="671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050" b="1" dirty="0">
                <a:solidFill>
                  <a:prstClr val="white"/>
                </a:solidFill>
              </a:rPr>
              <a:t>المعادلة لاحتساب نقاط المعامل</a:t>
            </a:r>
            <a:endParaRPr lang="en-US" sz="1050" b="1" dirty="0">
              <a:solidFill>
                <a:prstClr val="white"/>
              </a:solidFill>
            </a:endParaRPr>
          </a:p>
        </p:txBody>
      </p:sp>
      <p:sp>
        <p:nvSpPr>
          <p:cNvPr id="16" name="Oval 15"/>
          <p:cNvSpPr/>
          <p:nvPr/>
        </p:nvSpPr>
        <p:spPr>
          <a:xfrm>
            <a:off x="7187208" y="5837314"/>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1828800" y="3634807"/>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nvPr>
        </p:nvGraphicFramePr>
        <p:xfrm>
          <a:off x="107504" y="4855870"/>
          <a:ext cx="6904360" cy="1773530"/>
        </p:xfrm>
        <a:graphic>
          <a:graphicData uri="http://schemas.openxmlformats.org/drawingml/2006/table">
            <a:tbl>
              <a:tblPr rtl="1"/>
              <a:tblGrid>
                <a:gridCol w="6904360"/>
              </a:tblGrid>
              <a:tr h="354706">
                <a:tc>
                  <a:txBody>
                    <a:bodyPr/>
                    <a:lstStyle/>
                    <a:p>
                      <a:pPr algn="r" rtl="1" fontAlgn="ctr"/>
                      <a:r>
                        <a:rPr lang="ar-AE" sz="1050" b="0" i="0" u="none" strike="noStrike" dirty="0">
                          <a:solidFill>
                            <a:srgbClr val="000000"/>
                          </a:solidFill>
                          <a:effectLst/>
                          <a:latin typeface="Arial"/>
                        </a:rPr>
                        <a:t>لا توجد ملاحظات على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منخفض</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وغير مؤثرة على الانتاجية ولا يستدعي الامر اتخاذ اية اجراءات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متوسط</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ولها تأثير محدود على الانتاجية ويتطلب الامر نصح وارشاد الموظف لضمان عدم ارتفاع اجازاته المرضية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عالي</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متزايدة ولها تأثير ملحوظ على الانتاجية وتستدعي اجراءات للحد من استغلال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r" rtl="1" fontAlgn="ctr"/>
                      <a:r>
                        <a:rPr lang="ar-AE" sz="1050" b="0" i="0" u="none" strike="noStrike" dirty="0" smtClean="0">
                          <a:solidFill>
                            <a:srgbClr val="FFFFFF"/>
                          </a:solidFill>
                          <a:effectLst/>
                          <a:latin typeface="Arial"/>
                        </a:rPr>
                        <a:t>مؤشر </a:t>
                      </a:r>
                      <a:r>
                        <a:rPr lang="ar-AE" sz="1050" b="1" i="0" u="none" strike="noStrike" dirty="0" smtClean="0">
                          <a:solidFill>
                            <a:srgbClr val="000000"/>
                          </a:solidFill>
                          <a:effectLst/>
                          <a:latin typeface="Arial"/>
                        </a:rPr>
                        <a:t>أثر الاجازات المرضية </a:t>
                      </a:r>
                      <a:r>
                        <a:rPr lang="ar-AE" sz="1050" b="1" i="0" u="none" strike="noStrike" dirty="0" smtClean="0">
                          <a:solidFill>
                            <a:srgbClr val="FFFFFF"/>
                          </a:solidFill>
                          <a:effectLst/>
                          <a:latin typeface="Arial"/>
                        </a:rPr>
                        <a:t>عالي</a:t>
                      </a:r>
                      <a:r>
                        <a:rPr lang="ar-AE" sz="1050" b="0" i="0" u="none" strike="noStrike" dirty="0" smtClean="0">
                          <a:solidFill>
                            <a:srgbClr val="FFFFFF"/>
                          </a:solidFill>
                          <a:effectLst/>
                          <a:latin typeface="Arial"/>
                        </a:rPr>
                        <a:t> </a:t>
                      </a:r>
                      <a:r>
                        <a:rPr lang="ar-AE" sz="1050" b="1" i="0" u="none" strike="noStrike" dirty="0">
                          <a:solidFill>
                            <a:srgbClr val="FFFFFF"/>
                          </a:solidFill>
                          <a:effectLst/>
                          <a:latin typeface="Arial"/>
                        </a:rPr>
                        <a:t>جداً</a:t>
                      </a:r>
                      <a:r>
                        <a:rPr lang="ar-AE" sz="1050" b="0" i="0" u="none" strike="noStrike" dirty="0">
                          <a:solidFill>
                            <a:srgbClr val="FFFFFF"/>
                          </a:solidFill>
                          <a:effectLst/>
                          <a:latin typeface="Arial"/>
                        </a:rPr>
                        <a:t> : لدى الموظف اجازات </a:t>
                      </a:r>
                      <a:r>
                        <a:rPr lang="ar-AE" sz="1050" b="0" i="0" u="none" strike="noStrike" dirty="0" smtClean="0">
                          <a:solidFill>
                            <a:srgbClr val="FFFFFF"/>
                          </a:solidFill>
                          <a:effectLst/>
                          <a:latin typeface="Arial"/>
                        </a:rPr>
                        <a:t>مرضية كثيرة </a:t>
                      </a:r>
                      <a:r>
                        <a:rPr lang="ar-AE" sz="1050" b="0" i="0" u="none" strike="noStrike" dirty="0">
                          <a:solidFill>
                            <a:srgbClr val="FFFFFF"/>
                          </a:solidFill>
                          <a:effectLst/>
                          <a:latin typeface="Arial"/>
                        </a:rPr>
                        <a:t>ولها تأثير عالي على الانتاجية </a:t>
                      </a:r>
                      <a:r>
                        <a:rPr lang="ar-AE" sz="1050" b="0" i="0" u="none" strike="noStrike" dirty="0" smtClean="0">
                          <a:solidFill>
                            <a:srgbClr val="FFFFFF"/>
                          </a:solidFill>
                          <a:effectLst/>
                          <a:latin typeface="Arial"/>
                        </a:rPr>
                        <a:t>وتستدعي اتخاذ </a:t>
                      </a:r>
                      <a:r>
                        <a:rPr lang="ar-AE" sz="1050" b="0" i="0" u="none" strike="noStrike" dirty="0">
                          <a:solidFill>
                            <a:srgbClr val="FFFFFF"/>
                          </a:solidFill>
                          <a:effectLst/>
                          <a:latin typeface="Arial"/>
                        </a:rPr>
                        <a:t>اجراءات سريعة بشأن الموظف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13" name="Table 12"/>
          <p:cNvGraphicFramePr>
            <a:graphicFrameLocks noGrp="1"/>
          </p:cNvGraphicFramePr>
          <p:nvPr>
            <p:extLst/>
          </p:nvPr>
        </p:nvGraphicFramePr>
        <p:xfrm>
          <a:off x="755576" y="2106960"/>
          <a:ext cx="8208911" cy="1333500"/>
        </p:xfrm>
        <a:graphic>
          <a:graphicData uri="http://schemas.openxmlformats.org/drawingml/2006/table">
            <a:tbl>
              <a:tblPr/>
              <a:tblGrid>
                <a:gridCol w="803363"/>
                <a:gridCol w="1723579"/>
                <a:gridCol w="1884252"/>
                <a:gridCol w="744937"/>
                <a:gridCol w="920216"/>
                <a:gridCol w="964036"/>
                <a:gridCol w="1168528"/>
              </a:tblGrid>
              <a:tr h="190500">
                <a:tc>
                  <a:txBody>
                    <a:bodyPr/>
                    <a:lstStyle/>
                    <a:p>
                      <a:pPr algn="ctr" rtl="1" fontAlgn="t"/>
                      <a:r>
                        <a:rPr lang="ar-AE" sz="1100" b="1" i="0" u="none" strike="noStrike" dirty="0">
                          <a:solidFill>
                            <a:srgbClr val="000000"/>
                          </a:solidFill>
                          <a:effectLst/>
                          <a:latin typeface="Arial"/>
                        </a:rPr>
                        <a:t>رقم التوظف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الوزارة / الجهة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اسم الموظف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نوع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عدد ايام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بدأ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انتهاء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a:rPr>
                        <a:t>13-Sep-14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Arrow Connector 20"/>
          <p:cNvCxnSpPr>
            <a:stCxn id="26" idx="5"/>
          </p:cNvCxnSpPr>
          <p:nvPr/>
        </p:nvCxnSpPr>
        <p:spPr>
          <a:xfrm>
            <a:off x="2197576" y="4051663"/>
            <a:ext cx="5041424" cy="1962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18248" y="1833265"/>
            <a:ext cx="6768752" cy="307777"/>
          </a:xfrm>
          <a:prstGeom prst="rect">
            <a:avLst/>
          </a:prstGeom>
          <a:noFill/>
        </p:spPr>
        <p:txBody>
          <a:bodyPr wrap="square" rtlCol="0">
            <a:spAutoFit/>
          </a:bodyPr>
          <a:lstStyle/>
          <a:p>
            <a:r>
              <a:rPr lang="ar-AE" sz="1400" dirty="0">
                <a:solidFill>
                  <a:prstClr val="black"/>
                </a:solidFill>
                <a:latin typeface="Sakkal Majalla" panose="02000000000000000000" pitchFamily="2" charset="-78"/>
                <a:cs typeface="Sakkal Majalla" panose="02000000000000000000" pitchFamily="2" charset="-78"/>
              </a:rPr>
              <a:t>جدول يوضح توزيع الاجازات المرضية لموظف في الحكومة الاتحادية وذلك حسب تكرار الاجازات وعدد الايام</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8" name="TextBox 27"/>
          <p:cNvSpPr txBox="1"/>
          <p:nvPr/>
        </p:nvSpPr>
        <p:spPr>
          <a:xfrm>
            <a:off x="971600" y="4211689"/>
            <a:ext cx="7992888" cy="307777"/>
          </a:xfrm>
          <a:prstGeom prst="rect">
            <a:avLst/>
          </a:prstGeom>
          <a:noFill/>
        </p:spPr>
        <p:txBody>
          <a:bodyPr wrap="square" rtlCol="0">
            <a:spAutoFit/>
          </a:bodyPr>
          <a:lstStyle/>
          <a:p>
            <a:pPr algn="ctr"/>
            <a:r>
              <a:rPr lang="ar-AE" sz="1400" dirty="0">
                <a:solidFill>
                  <a:prstClr val="black"/>
                </a:solidFill>
                <a:latin typeface="Sakkal Majalla" panose="02000000000000000000" pitchFamily="2" charset="-78"/>
                <a:cs typeface="Sakkal Majalla" panose="02000000000000000000" pitchFamily="2" charset="-78"/>
              </a:rPr>
              <a:t>جدول يوضح تصنيفات مؤشر عامل قياس أثر الاجازات المرضية على الانتاجية استنادا لنتائج الموظف وفق الاجازات المرضية المتكررة</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3" name="Rounded Rectangle 2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524000" y="1066800"/>
            <a:ext cx="55626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a:p>
            <a:endParaRPr lang="en-US" dirty="0">
              <a:solidFill>
                <a:prstClr val="white"/>
              </a:solidFill>
            </a:endParaRPr>
          </a:p>
        </p:txBody>
      </p:sp>
      <p:sp>
        <p:nvSpPr>
          <p:cNvPr id="2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21</a:t>
            </a:fld>
            <a:endParaRPr lang="en-US" sz="1600" b="1" dirty="0">
              <a:solidFill>
                <a:prstClr val="black"/>
              </a:solidFill>
            </a:endParaRPr>
          </a:p>
        </p:txBody>
      </p:sp>
    </p:spTree>
    <p:extLst>
      <p:ext uri="{BB962C8B-B14F-4D97-AF65-F5344CB8AC3E}">
        <p14:creationId xmlns:p14="http://schemas.microsoft.com/office/powerpoint/2010/main" val="4262164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62" y="1543586"/>
            <a:ext cx="8569752" cy="2970044"/>
          </a:xfrm>
          <a:prstGeom prst="rect">
            <a:avLst/>
          </a:prstGeom>
        </p:spPr>
        <p:txBody>
          <a:bodyPr wrap="square">
            <a:spAutoFit/>
          </a:bodyPr>
          <a:lstStyle/>
          <a:p>
            <a:pPr algn="just"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r" rtl="1"/>
            <a:r>
              <a:rPr lang="ar-AE" sz="14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a:t>
            </a:r>
            <a:r>
              <a:rPr lang="ar-AE" sz="1400" dirty="0" err="1">
                <a:solidFill>
                  <a:prstClr val="black"/>
                </a:solidFill>
                <a:latin typeface="Sakkal Majalla" panose="02000000000000000000" pitchFamily="2" charset="-78"/>
                <a:cs typeface="Sakkal Majalla" panose="02000000000000000000" pitchFamily="2" charset="-78"/>
              </a:rPr>
              <a:t>تقتضيه</a:t>
            </a:r>
            <a:r>
              <a:rPr lang="ar-AE" sz="1400" dirty="0">
                <a:solidFill>
                  <a:prstClr val="black"/>
                </a:solidFill>
                <a:latin typeface="Sakkal Majalla" panose="02000000000000000000" pitchFamily="2" charset="-78"/>
                <a:cs typeface="Sakkal Majalla" panose="02000000000000000000" pitchFamily="2" charset="-78"/>
              </a:rPr>
              <a:t> متطلبات الوظيفة.</a:t>
            </a:r>
          </a:p>
          <a:p>
            <a:pPr algn="r" rtl="1"/>
            <a:r>
              <a:rPr lang="ar-AE" sz="14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عدد الموظفين في نهاية فترة القياس</a:t>
            </a:r>
          </a:p>
          <a:p>
            <a:pPr algn="r" rtl="1"/>
            <a:r>
              <a:rPr lang="ar-AE" sz="14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 بما لا يقل عن ساعتين .</a:t>
            </a:r>
          </a:p>
          <a:p>
            <a:pPr algn="r" rtl="1"/>
            <a:r>
              <a:rPr lang="ar-AE" sz="1400" dirty="0">
                <a:solidFill>
                  <a:prstClr val="black"/>
                </a:solidFill>
                <a:latin typeface="Sakkal Majalla" panose="02000000000000000000" pitchFamily="2" charset="-78"/>
                <a:cs typeface="Sakkal Majalla" panose="02000000000000000000" pitchFamily="2" charset="-78"/>
              </a:rPr>
              <a:t>• يتم احتساب عدد ساعات التدريب الإجمالي المستلمة لجميع الموظفين حتى وإن تكررت أسماء الموظفين حيث أن الهدف من هذا المؤشر قياس عدد الساعات ومقارنتها بعدد الموظفين.</a:t>
            </a:r>
          </a:p>
          <a:p>
            <a:pPr algn="r" rtl="1"/>
            <a:r>
              <a:rPr lang="ar-AE" sz="1400" dirty="0">
                <a:solidFill>
                  <a:prstClr val="black"/>
                </a:solidFill>
                <a:latin typeface="Sakkal Majalla" panose="02000000000000000000" pitchFamily="2" charset="-78"/>
                <a:cs typeface="Sakkal Majalla" panose="02000000000000000000" pitchFamily="2" charset="-78"/>
              </a:rPr>
              <a:t>• يتم احتساب النتيجة على جميع الفئات الوظيفية من الدرجة العاشرة فما فوق (أينما ينطبق</a:t>
            </a:r>
            <a:r>
              <a:rPr lang="ar-AE" sz="1400" dirty="0" smtClean="0">
                <a:solidFill>
                  <a:prstClr val="black"/>
                </a:solidFill>
                <a:latin typeface="Sakkal Majalla" panose="02000000000000000000" pitchFamily="2" charset="-78"/>
                <a:cs typeface="Sakkal Majalla" panose="02000000000000000000" pitchFamily="2" charset="-78"/>
              </a:rPr>
              <a:t>)</a:t>
            </a:r>
          </a:p>
          <a:p>
            <a:pPr algn="r" rtl="1"/>
            <a:endParaRPr lang="ar-AE" sz="1600" b="1" dirty="0">
              <a:solidFill>
                <a:prstClr val="black"/>
              </a:solidFill>
              <a:latin typeface="Sakkal Majalla" panose="02000000000000000000" pitchFamily="2" charset="-78"/>
              <a:cs typeface="Sakkal Majalla" panose="02000000000000000000" pitchFamily="2" charset="-78"/>
            </a:endParaRPr>
          </a:p>
          <a:p>
            <a:pPr algn="just" rtl="1"/>
            <a:r>
              <a:rPr lang="ar-AE" sz="1600" b="1" dirty="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يرتبط هذا المؤشر بمؤشر اخر وهو نسبة المتدربين ولذلك يجب مراعاة الارقام التي يتم تجميعها ضمن المؤشرين بحيث يتم ضمان عدم وجود أي تناقضات أو تعارض</a:t>
            </a:r>
            <a:endParaRPr lang="en-US" sz="1200" b="1" dirty="0">
              <a:solidFill>
                <a:prstClr val="black"/>
              </a:solidFill>
              <a:latin typeface="Sakkal Majalla" panose="02000000000000000000" pitchFamily="2" charset="-78"/>
              <a:cs typeface="Sakkal Majalla" panose="02000000000000000000" pitchFamily="2" charset="-78"/>
            </a:endParaRPr>
          </a:p>
          <a:p>
            <a:pPr algn="just" rtl="1"/>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200" b="1" dirty="0">
              <a:solidFill>
                <a:prstClr val="black"/>
              </a:solidFill>
              <a:latin typeface="Sakkal Majalla" panose="02000000000000000000" pitchFamily="2" charset="-78"/>
              <a:cs typeface="Sakkal Majalla" panose="02000000000000000000" pitchFamily="2" charset="-78"/>
            </a:endParaRPr>
          </a:p>
        </p:txBody>
      </p:sp>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43000" y="1002268"/>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9</a:t>
            </a:r>
            <a:r>
              <a:rPr lang="ar-AE" dirty="0" smtClean="0">
                <a:solidFill>
                  <a:prstClr val="white"/>
                </a:solidFill>
              </a:rPr>
              <a:t> </a:t>
            </a:r>
            <a:r>
              <a:rPr lang="ar-AE" dirty="0">
                <a:solidFill>
                  <a:prstClr val="white"/>
                </a:solidFill>
              </a:rPr>
              <a:t>: معدل الساعات التدريبية لكل موظف (الإجمالي)</a:t>
            </a:r>
            <a:endParaRPr lang="en-US" dirty="0">
              <a:solidFill>
                <a:prstClr val="white"/>
              </a:solidFill>
            </a:endParaRPr>
          </a:p>
        </p:txBody>
      </p:sp>
      <p:graphicFrame>
        <p:nvGraphicFramePr>
          <p:cNvPr id="7" name="Table 6"/>
          <p:cNvGraphicFramePr>
            <a:graphicFrameLocks noGrp="1"/>
          </p:cNvGraphicFramePr>
          <p:nvPr>
            <p:extLst/>
          </p:nvPr>
        </p:nvGraphicFramePr>
        <p:xfrm>
          <a:off x="370114" y="4642118"/>
          <a:ext cx="8458200" cy="1783080"/>
        </p:xfrm>
        <a:graphic>
          <a:graphicData uri="http://schemas.openxmlformats.org/drawingml/2006/table">
            <a:tbl>
              <a:tblPr firstRow="1" bandRow="1">
                <a:tableStyleId>{5C22544A-7EE6-4342-B048-85BDC9FD1C3A}</a:tableStyleId>
              </a:tblPr>
              <a:tblGrid>
                <a:gridCol w="6172200"/>
                <a:gridCol w="2286000"/>
              </a:tblGrid>
              <a:tr h="30480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91590">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200" dirty="0" smtClean="0">
                          <a:solidFill>
                            <a:prstClr val="black"/>
                          </a:solidFill>
                          <a:latin typeface="Sakkal Majalla" panose="02000000000000000000" pitchFamily="2" charset="-78"/>
                          <a:cs typeface="Sakkal Majalla" panose="02000000000000000000" pitchFamily="2" charset="-78"/>
                        </a:rPr>
                        <a:t>( 3) العقود المؤقتة و عقود </a:t>
                      </a:r>
                      <a:r>
                        <a:rPr lang="ar-AE" sz="1200" baseline="0" dirty="0" smtClean="0">
                          <a:solidFill>
                            <a:prstClr val="black"/>
                          </a:solidFill>
                          <a:latin typeface="Sakkal Majalla" panose="02000000000000000000" pitchFamily="2" charset="-78"/>
                          <a:cs typeface="Sakkal Majalla" panose="02000000000000000000" pitchFamily="2" charset="-78"/>
                        </a:rPr>
                        <a:t>ال</a:t>
                      </a:r>
                      <a:r>
                        <a:rPr lang="ar-AE" sz="12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200" dirty="0" smtClean="0">
                          <a:solidFill>
                            <a:prstClr val="black"/>
                          </a:solidFill>
                          <a:latin typeface="Sakkal Majalla" panose="02000000000000000000" pitchFamily="2" charset="-78"/>
                          <a:cs typeface="Sakkal Majalla" panose="02000000000000000000" pitchFamily="2" charset="-78"/>
                        </a:rPr>
                        <a:t>(4)</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a:t>
                      </a:r>
                    </a:p>
                    <a:p>
                      <a:pPr algn="just" rtl="1"/>
                      <a:r>
                        <a:rPr lang="ar-AE" sz="1200" dirty="0" smtClean="0">
                          <a:solidFill>
                            <a:prstClr val="black"/>
                          </a:solidFill>
                          <a:latin typeface="Sakkal Majalla" panose="02000000000000000000" pitchFamily="2" charset="-78"/>
                          <a:cs typeface="Sakkal Majalla" panose="02000000000000000000" pitchFamily="2" charset="-78"/>
                        </a:rPr>
                        <a:t>(5)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200" dirty="0" smtClean="0">
                          <a:solidFill>
                            <a:prstClr val="black"/>
                          </a:solidFill>
                          <a:latin typeface="Sakkal Majalla" panose="02000000000000000000" pitchFamily="2" charset="-78"/>
                          <a:cs typeface="Sakkal Majalla" panose="02000000000000000000" pitchFamily="2" charset="-78"/>
                        </a:rPr>
                        <a:t>التعليمي</a:t>
                      </a:r>
                      <a:r>
                        <a:rPr lang="ar-AE" sz="12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200" dirty="0" smtClean="0">
                        <a:solidFill>
                          <a:prstClr val="black"/>
                        </a:solidFill>
                        <a:latin typeface="Sakkal Majalla" panose="02000000000000000000" pitchFamily="2" charset="-78"/>
                        <a:cs typeface="Sakkal Majalla" panose="02000000000000000000" pitchFamily="2" charset="-78"/>
                      </a:endParaRP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2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22</a:t>
            </a:fld>
            <a:endParaRPr lang="en-US" sz="1600" b="1" dirty="0">
              <a:solidFill>
                <a:prstClr val="black"/>
              </a:solidFill>
            </a:endParaRPr>
          </a:p>
        </p:txBody>
      </p:sp>
    </p:spTree>
    <p:extLst>
      <p:ext uri="{BB962C8B-B14F-4D97-AF65-F5344CB8AC3E}">
        <p14:creationId xmlns:p14="http://schemas.microsoft.com/office/powerpoint/2010/main" val="2499487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04800" y="2229386"/>
          <a:ext cx="8534400" cy="1341120"/>
        </p:xfrm>
        <a:graphic>
          <a:graphicData uri="http://schemas.openxmlformats.org/drawingml/2006/table">
            <a:tbl>
              <a:tblPr firstRow="1" bandRow="1">
                <a:tableStyleId>{5C22544A-7EE6-4342-B048-85BDC9FD1C3A}</a:tableStyleId>
              </a:tblPr>
              <a:tblGrid>
                <a:gridCol w="1422400"/>
                <a:gridCol w="2844800"/>
                <a:gridCol w="1422400"/>
                <a:gridCol w="1422400"/>
                <a:gridCol w="1422400"/>
              </a:tblGrid>
              <a:tr h="3962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 ÷ إجمالي عدد الموظفين المستهدفين بالتدريب في الفئات الوظيفية المعتمدة في نهاية فترة القياس)</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ساعة</a:t>
                      </a:r>
                      <a:r>
                        <a:rPr lang="ar-AE" sz="1400" baseline="0" dirty="0" smtClean="0">
                          <a:latin typeface="Sakkal Majalla" panose="02000000000000000000" pitchFamily="2" charset="-78"/>
                          <a:cs typeface="Sakkal Majalla" panose="02000000000000000000" pitchFamily="2" charset="-78"/>
                        </a:rPr>
                        <a:t> لكل موظف</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3333162906"/>
              </p:ext>
            </p:extLst>
          </p:nvPr>
        </p:nvGraphicFramePr>
        <p:xfrm>
          <a:off x="304800" y="5029200"/>
          <a:ext cx="8534400" cy="1417320"/>
        </p:xfrm>
        <a:graphic>
          <a:graphicData uri="http://schemas.openxmlformats.org/drawingml/2006/table">
            <a:tbl>
              <a:tblPr firstRow="1" bandRow="1">
                <a:tableStyleId>{5C22544A-7EE6-4342-B048-85BDC9FD1C3A}</a:tableStyleId>
              </a:tblPr>
              <a:tblGrid>
                <a:gridCol w="6487983"/>
                <a:gridCol w="2046417"/>
              </a:tblGrid>
              <a:tr h="38100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في النصف الاول ÷ إجمالي عدد الموظفين المستهدفين بالتدريب في الفئات الوظيفية المعتمدة في نهاية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العام ÷ إجمالي عدد الموظفين المستهدفين بالتدريب في الفئات الوظيفية المعتمدة في نهاية العام)</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3961843186"/>
              </p:ext>
            </p:extLst>
          </p:nvPr>
        </p:nvGraphicFramePr>
        <p:xfrm>
          <a:off x="304800" y="3810000"/>
          <a:ext cx="8534400" cy="976313"/>
        </p:xfrm>
        <a:graphic>
          <a:graphicData uri="http://schemas.openxmlformats.org/drawingml/2006/table">
            <a:tbl>
              <a:tblPr firstRow="1" bandRow="1">
                <a:tableStyleId>{5C22544A-7EE6-4342-B048-85BDC9FD1C3A}</a:tableStyleId>
              </a:tblPr>
              <a:tblGrid>
                <a:gridCol w="4267200"/>
                <a:gridCol w="4267200"/>
              </a:tblGrid>
              <a:tr h="228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1513">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القياس</a:t>
                      </a:r>
                      <a:r>
                        <a:rPr lang="en-US" sz="1400" b="0" i="0" u="none" strike="noStrike" smtClean="0">
                          <a:solidFill>
                            <a:srgbClr val="000000"/>
                          </a:solidFill>
                          <a:effectLst/>
                          <a:latin typeface="Sakkal Majalla" panose="02000000000000000000" pitchFamily="2" charset="-78"/>
                          <a:cs typeface="Sakkal Majalla" panose="02000000000000000000" pitchFamily="2" charset="-78"/>
                        </a:rPr>
                        <a:t>*</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971800" y="1676400"/>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معدل ساعات التدريب لكل موظف:</a:t>
            </a:r>
          </a:p>
        </p:txBody>
      </p:sp>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392384" y="1047214"/>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dirty="0" smtClean="0">
                <a:solidFill>
                  <a:prstClr val="white"/>
                </a:solidFill>
              </a:rPr>
              <a:t>9 </a:t>
            </a:r>
            <a:r>
              <a:rPr lang="ar-AE" dirty="0">
                <a:solidFill>
                  <a:prstClr val="white"/>
                </a:solidFill>
              </a:rPr>
              <a:t>: معدل الساعات التدريبية لكل موظف (الإجمالي)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23</a:t>
            </a:fld>
            <a:endParaRPr lang="en-US" sz="1600" b="1" dirty="0">
              <a:solidFill>
                <a:prstClr val="black"/>
              </a:solidFill>
            </a:endParaRPr>
          </a:p>
        </p:txBody>
      </p:sp>
      <p:sp>
        <p:nvSpPr>
          <p:cNvPr id="10" name="TextBox 9"/>
          <p:cNvSpPr txBox="1"/>
          <p:nvPr/>
        </p:nvSpPr>
        <p:spPr>
          <a:xfrm>
            <a:off x="1245079" y="6438946"/>
            <a:ext cx="7746521" cy="253916"/>
          </a:xfrm>
          <a:prstGeom prst="rect">
            <a:avLst/>
          </a:prstGeom>
          <a:noFill/>
        </p:spPr>
        <p:txBody>
          <a:bodyPr wrap="square" rtlCol="0">
            <a:spAutoFit/>
          </a:bodyPr>
          <a:lstStyle/>
          <a:p>
            <a:pPr algn="r" rtl="1"/>
            <a:r>
              <a:rPr lang="ar-AE" sz="1050" dirty="0" smtClean="0"/>
              <a:t>* </a:t>
            </a:r>
            <a:r>
              <a:rPr lang="ar-AE" sz="1050" dirty="0">
                <a:solidFill>
                  <a:srgbClr val="000000"/>
                </a:solidFill>
                <a:latin typeface="Sakkal Majalla" panose="02000000000000000000" pitchFamily="2" charset="-78"/>
                <a:cs typeface="Sakkal Majalla" panose="02000000000000000000" pitchFamily="2" charset="-78"/>
              </a:rPr>
              <a:t>إجمالي عدد الموظفين المستهدفين بالتدريب </a:t>
            </a:r>
            <a:r>
              <a:rPr lang="ar-AE" sz="1050" dirty="0" smtClean="0">
                <a:solidFill>
                  <a:srgbClr val="000000"/>
                </a:solidFill>
                <a:latin typeface="Sakkal Majalla" panose="02000000000000000000" pitchFamily="2" charset="-78"/>
                <a:cs typeface="Sakkal Majalla" panose="02000000000000000000" pitchFamily="2" charset="-78"/>
              </a:rPr>
              <a:t> هم إجمالي الموظفين المستهدفين استنادا إلى التصنيفات المذكورة في الجدول  الذي يوضح الفئات التي يشملها قياس </a:t>
            </a:r>
            <a:r>
              <a:rPr lang="ar-AE" sz="1050" dirty="0" smtClean="0">
                <a:latin typeface="Sakkal Majalla" panose="02000000000000000000" pitchFamily="2" charset="-78"/>
                <a:cs typeface="Sakkal Majalla" panose="02000000000000000000" pitchFamily="2" charset="-78"/>
              </a:rPr>
              <a:t>المؤشر(شريحة رقم 22)</a:t>
            </a:r>
            <a:endParaRPr lang="en-US" sz="1050" dirty="0"/>
          </a:p>
        </p:txBody>
      </p:sp>
    </p:spTree>
    <p:extLst>
      <p:ext uri="{BB962C8B-B14F-4D97-AF65-F5344CB8AC3E}">
        <p14:creationId xmlns:p14="http://schemas.microsoft.com/office/powerpoint/2010/main" val="1560744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52" y="1422015"/>
            <a:ext cx="8511695" cy="3224729"/>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ar-AE" sz="500"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 </a:t>
            </a:r>
            <a:r>
              <a:rPr lang="ar-AE" sz="1200" dirty="0">
                <a:solidFill>
                  <a:prstClr val="black"/>
                </a:solidFill>
                <a:latin typeface="Sakkal Majalla" panose="02000000000000000000" pitchFamily="2" charset="-78"/>
                <a:cs typeface="Sakkal Majalla" panose="02000000000000000000" pitchFamily="2" charset="-78"/>
              </a:rPr>
              <a:t>يقيس هذا المؤشر نسبة موظفي الحكومة الاتحادية المتدربين.</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تقتضيه متطلبات الوظيفة. </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آخر قيمة نهاية فترة القياس</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 </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تحتسب مشاركة الموظف في حضور برامج التدريب والتطوير كمرة واحدة بغض النظر عن تكرار مشاركته لأكثر من مرة، لأن الهدف هو قياس حجم مشاركة الموظفين وليس مدى تكرار مشاركتهم.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يجب استثناء الموظفين التاركين للخدمة من نتيجة المؤشر في البسط والمقام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يتم احتساب النتيجة على جميع الفئات الوظيفية من الدرجة العاشرة فما فوق (أينما ينطبق)</a:t>
            </a:r>
            <a:r>
              <a:rPr lang="ar-AE" sz="1200" b="1" dirty="0">
                <a:solidFill>
                  <a:prstClr val="black"/>
                </a:solidFill>
                <a:latin typeface="Sakkal Majalla" panose="02000000000000000000" pitchFamily="2" charset="-78"/>
                <a:cs typeface="Sakkal Majalla" panose="02000000000000000000" pitchFamily="2" charset="-78"/>
              </a:rPr>
              <a:t>.</a:t>
            </a:r>
            <a:endParaRPr lang="en-US" sz="300" dirty="0">
              <a:solidFill>
                <a:srgbClr val="FF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200" b="1" dirty="0">
                <a:solidFill>
                  <a:srgbClr val="C00000"/>
                </a:solidFill>
                <a:latin typeface="Sakkal Majalla" panose="02000000000000000000" pitchFamily="2" charset="-78"/>
                <a:cs typeface="Sakkal Majalla" panose="02000000000000000000" pitchFamily="2" charset="-78"/>
              </a:rPr>
              <a:t>ملاحظة :</a:t>
            </a:r>
            <a:endParaRPr lang="ar-AE" sz="1100" b="1" dirty="0">
              <a:solidFill>
                <a:srgbClr val="C00000"/>
              </a:solidFill>
              <a:latin typeface="Sakkal Majalla" panose="02000000000000000000" pitchFamily="2" charset="-78"/>
              <a:cs typeface="Sakkal Majalla" panose="02000000000000000000" pitchFamily="2" charset="-78"/>
            </a:endParaRPr>
          </a:p>
          <a:p>
            <a:pPr marL="285750" indent="-285750" algn="r" defTabSz="800100" rtl="1">
              <a:spcBef>
                <a:spcPct val="0"/>
              </a:spcBef>
              <a:spcAft>
                <a:spcPct val="35000"/>
              </a:spcAft>
              <a:buFontTx/>
              <a:buChar char="-"/>
            </a:pPr>
            <a:r>
              <a:rPr lang="ar-AE" sz="1200" dirty="0">
                <a:solidFill>
                  <a:prstClr val="black"/>
                </a:solidFill>
                <a:latin typeface="Sakkal Majalla" panose="02000000000000000000" pitchFamily="2" charset="-78"/>
                <a:cs typeface="Sakkal Majalla" panose="02000000000000000000" pitchFamily="2" charset="-78"/>
              </a:rPr>
              <a:t>يرتبط هذا المؤشر بمؤشر اخر هو معدل ساعات التدريب ولذلك يجب مراعاة الارقام التي يتم تجميعها ضمن المؤشرين بحيث يتم ضمان عدم وجود أي تناقضات أو تعارض.</a:t>
            </a:r>
            <a:endParaRPr lang="en-US" sz="1200" dirty="0">
              <a:solidFill>
                <a:prstClr val="black"/>
              </a:solidFill>
              <a:latin typeface="Sakkal Majalla" panose="02000000000000000000" pitchFamily="2" charset="-78"/>
              <a:cs typeface="Sakkal Majalla" panose="02000000000000000000" pitchFamily="2" charset="-78"/>
            </a:endParaRPr>
          </a:p>
          <a:p>
            <a:pPr marL="285750" indent="-285750" algn="r" defTabSz="800100" rtl="1">
              <a:spcBef>
                <a:spcPct val="0"/>
              </a:spcBef>
              <a:spcAft>
                <a:spcPct val="35000"/>
              </a:spcAft>
              <a:buFontTx/>
              <a:buChar char="-"/>
            </a:pPr>
            <a:endParaRPr lang="en-US" sz="300" dirty="0">
              <a:solidFill>
                <a:prstClr val="black"/>
              </a:solidFill>
              <a:latin typeface="Sakkal Majalla" panose="02000000000000000000" pitchFamily="2" charset="-78"/>
              <a:cs typeface="Sakkal Majalla" panose="02000000000000000000" pitchFamily="2" charset="-78"/>
            </a:endParaRPr>
          </a:p>
          <a:p>
            <a:pPr marL="285750" indent="-285750" algn="r" rtl="1">
              <a:buFontTx/>
              <a:buChar char="-"/>
            </a:pPr>
            <a:r>
              <a:rPr lang="ar-AE" sz="12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r>
              <a:rPr lang="en-US" sz="1200" dirty="0" smtClean="0">
                <a:solidFill>
                  <a:prstClr val="black"/>
                </a:solidFill>
                <a:latin typeface="Sakkal Majalla" panose="02000000000000000000" pitchFamily="2" charset="-78"/>
                <a:cs typeface="Sakkal Majalla" panose="02000000000000000000" pitchFamily="2" charset="-78"/>
              </a:rPr>
              <a:t>ESB</a:t>
            </a:r>
            <a:endParaRPr lang="en-US" sz="1200" dirty="0">
              <a:solidFill>
                <a:prstClr val="black"/>
              </a:solidFill>
              <a:latin typeface="Sakkal Majalla" panose="02000000000000000000" pitchFamily="2" charset="-78"/>
              <a:cs typeface="Sakkal Majalla" panose="02000000000000000000" pitchFamily="2" charset="-78"/>
            </a:endParaRPr>
          </a:p>
        </p:txBody>
      </p:sp>
      <p:sp>
        <p:nvSpPr>
          <p:cNvPr id="4" name="Rounded Rectangle 3"/>
          <p:cNvSpPr/>
          <p:nvPr/>
        </p:nvSpPr>
        <p:spPr>
          <a:xfrm>
            <a:off x="152400" y="971014"/>
            <a:ext cx="8839200" cy="434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182094" y="1047214"/>
            <a:ext cx="4888152"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المؤشر رقم </a:t>
            </a:r>
            <a:r>
              <a:rPr lang="ar-AE" dirty="0" smtClean="0">
                <a:solidFill>
                  <a:prstClr val="white"/>
                </a:solidFill>
              </a:rPr>
              <a:t>10</a:t>
            </a:r>
            <a:r>
              <a:rPr lang="ar-AE" dirty="0">
                <a:solidFill>
                  <a:prstClr val="white"/>
                </a:solidFill>
              </a:rPr>
              <a:t>: نسبة المتدربين من إجمالي الموظفين</a:t>
            </a:r>
            <a:endParaRPr lang="en-US"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62383598"/>
              </p:ext>
            </p:extLst>
          </p:nvPr>
        </p:nvGraphicFramePr>
        <p:xfrm>
          <a:off x="611079" y="4792569"/>
          <a:ext cx="7693967" cy="1630680"/>
        </p:xfrm>
        <a:graphic>
          <a:graphicData uri="http://schemas.openxmlformats.org/drawingml/2006/table">
            <a:tbl>
              <a:tblPr firstRow="1" bandRow="1">
                <a:tableStyleId>{5C22544A-7EE6-4342-B048-85BDC9FD1C3A}</a:tableStyleId>
              </a:tblPr>
              <a:tblGrid>
                <a:gridCol w="5407967"/>
                <a:gridCol w="2286000"/>
              </a:tblGrid>
              <a:tr h="182880">
                <a:tc>
                  <a:txBody>
                    <a:bodyPr/>
                    <a:lstStyle/>
                    <a:p>
                      <a:pPr algn="ctr" rtl="1">
                        <a:lnSpc>
                          <a:spcPct val="150000"/>
                        </a:lnSpc>
                      </a:pPr>
                      <a:r>
                        <a:rPr lang="ar-AE" sz="12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200" b="1" dirty="0" smtClean="0">
                          <a:solidFill>
                            <a:prstClr val="black"/>
                          </a:solidFill>
                          <a:latin typeface="Sakkal Majalla" panose="02000000000000000000" pitchFamily="2" charset="-78"/>
                          <a:cs typeface="Sakkal Majalla" panose="02000000000000000000" pitchFamily="2" charset="-78"/>
                        </a:rPr>
                        <a:t>:</a:t>
                      </a:r>
                      <a:endParaRPr lang="ar-AE" sz="12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2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1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100" baseline="0" dirty="0" smtClean="0">
                          <a:solidFill>
                            <a:prstClr val="black"/>
                          </a:solidFill>
                          <a:latin typeface="Sakkal Majalla" panose="02000000000000000000" pitchFamily="2" charset="-78"/>
                          <a:cs typeface="Sakkal Majalla" panose="02000000000000000000" pitchFamily="2" charset="-78"/>
                        </a:rPr>
                        <a:t> ال</a:t>
                      </a:r>
                      <a:r>
                        <a:rPr lang="ar-AE" sz="1100" dirty="0" smtClean="0">
                          <a:solidFill>
                            <a:prstClr val="black"/>
                          </a:solidFill>
                          <a:latin typeface="Sakkal Majalla" panose="02000000000000000000" pitchFamily="2" charset="-78"/>
                          <a:cs typeface="Sakkal Majalla" panose="02000000000000000000" pitchFamily="2" charset="-78"/>
                        </a:rPr>
                        <a:t>مياومة</a:t>
                      </a:r>
                      <a:r>
                        <a:rPr lang="ar-AE" sz="1100" baseline="0" dirty="0" smtClean="0">
                          <a:solidFill>
                            <a:prstClr val="black"/>
                          </a:solidFill>
                          <a:latin typeface="Sakkal Majalla" panose="02000000000000000000" pitchFamily="2" charset="-78"/>
                          <a:cs typeface="Sakkal Majalla" panose="02000000000000000000" pitchFamily="2" charset="-78"/>
                        </a:rPr>
                        <a:t> أو ال</a:t>
                      </a:r>
                      <a:r>
                        <a:rPr lang="ar-AE" sz="11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100" dirty="0" smtClean="0">
                          <a:solidFill>
                            <a:prstClr val="black"/>
                          </a:solidFill>
                          <a:latin typeface="Sakkal Majalla" panose="02000000000000000000" pitchFamily="2" charset="-78"/>
                          <a:cs typeface="Sakkal Majalla" panose="02000000000000000000" pitchFamily="2" charset="-78"/>
                        </a:rPr>
                        <a:t>(4)</a:t>
                      </a:r>
                      <a:r>
                        <a:rPr lang="ar-AE" sz="1100" baseline="0" dirty="0" smtClean="0">
                          <a:solidFill>
                            <a:prstClr val="black"/>
                          </a:solidFill>
                          <a:latin typeface="Sakkal Majalla" panose="02000000000000000000" pitchFamily="2" charset="-78"/>
                          <a:cs typeface="Sakkal Majalla" panose="02000000000000000000" pitchFamily="2" charset="-78"/>
                        </a:rPr>
                        <a:t> </a:t>
                      </a:r>
                      <a:r>
                        <a:rPr lang="ar-AE" sz="11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100" dirty="0" smtClean="0">
                          <a:solidFill>
                            <a:prstClr val="black"/>
                          </a:solidFill>
                          <a:latin typeface="Sakkal Majalla" panose="02000000000000000000" pitchFamily="2" charset="-78"/>
                          <a:cs typeface="Sakkal Majalla" panose="02000000000000000000" pitchFamily="2" charset="-78"/>
                        </a:rPr>
                        <a:t>(5)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1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100" dirty="0" smtClean="0">
                          <a:solidFill>
                            <a:prstClr val="black"/>
                          </a:solidFill>
                          <a:latin typeface="Sakkal Majalla" panose="02000000000000000000" pitchFamily="2" charset="-78"/>
                          <a:cs typeface="Sakkal Majalla" panose="02000000000000000000" pitchFamily="2" charset="-78"/>
                        </a:rPr>
                        <a:t>التعليمي</a:t>
                      </a:r>
                      <a:r>
                        <a:rPr lang="ar-AE" sz="11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(2) يشمل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en-US" sz="1100" baseline="0" dirty="0" smtClean="0">
                          <a:solidFill>
                            <a:prstClr val="black"/>
                          </a:solidFill>
                          <a:latin typeface="Sakkal Majalla" panose="02000000000000000000" pitchFamily="2" charset="-78"/>
                          <a:cs typeface="Sakkal Majalla" panose="02000000000000000000" pitchFamily="2" charset="-78"/>
                        </a:rPr>
                        <a:t>,</a:t>
                      </a:r>
                      <a:r>
                        <a:rPr lang="ar-AE" sz="1100" baseline="0" dirty="0" smtClean="0">
                          <a:solidFill>
                            <a:prstClr val="black"/>
                          </a:solidFill>
                          <a:latin typeface="Sakkal Majalla" panose="02000000000000000000" pitchFamily="2" charset="-78"/>
                          <a:cs typeface="Sakkal Majalla" panose="02000000000000000000" pitchFamily="2" charset="-78"/>
                        </a:rPr>
                        <a:t>والمستشارين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24</a:t>
            </a:fld>
            <a:endParaRPr lang="en-US" sz="1600" b="1" dirty="0">
              <a:solidFill>
                <a:prstClr val="black"/>
              </a:solidFill>
            </a:endParaRPr>
          </a:p>
        </p:txBody>
      </p:sp>
    </p:spTree>
    <p:extLst>
      <p:ext uri="{BB962C8B-B14F-4D97-AF65-F5344CB8AC3E}">
        <p14:creationId xmlns:p14="http://schemas.microsoft.com/office/powerpoint/2010/main" val="858602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26956" y="2066657"/>
          <a:ext cx="8534400" cy="1264920"/>
        </p:xfrm>
        <a:graphic>
          <a:graphicData uri="http://schemas.openxmlformats.org/drawingml/2006/table">
            <a:tbl>
              <a:tblPr firstRow="1" bandRow="1">
                <a:tableStyleId>{5C22544A-7EE6-4342-B048-85BDC9FD1C3A}</a:tableStyleId>
              </a:tblPr>
              <a:tblGrid>
                <a:gridCol w="1448687"/>
                <a:gridCol w="2897376"/>
                <a:gridCol w="1448687"/>
                <a:gridCol w="1448687"/>
                <a:gridCol w="1290963"/>
              </a:tblGrid>
              <a:tr h="3200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7724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 إجمالي عدد الموظفين المستهدفين بالتدريب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Content Placeholder 11"/>
          <p:cNvGraphicFramePr>
            <a:graphicFrameLocks/>
          </p:cNvGraphicFramePr>
          <p:nvPr>
            <p:extLst/>
          </p:nvPr>
        </p:nvGraphicFramePr>
        <p:xfrm>
          <a:off x="278603" y="4800600"/>
          <a:ext cx="8560597" cy="1554480"/>
        </p:xfrm>
        <a:graphic>
          <a:graphicData uri="http://schemas.openxmlformats.org/drawingml/2006/table">
            <a:tbl>
              <a:tblPr firstRow="1" bandRow="1">
                <a:tableStyleId>{5C22544A-7EE6-4342-B048-85BDC9FD1C3A}</a:tableStyleId>
              </a:tblPr>
              <a:tblGrid>
                <a:gridCol w="6565826"/>
                <a:gridCol w="1994771"/>
              </a:tblGrid>
              <a:tr h="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خلال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 إجمالي عدد الموظفين المستهدفين بالتدريب في الفئات الوظيفية المعتمدة في</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النصف الاول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حصلوا على تدريب خلال</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العام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(بدون تكرار) ÷ إجمالي عدد الموظفين المستهدفين بالتدريب في الفئات الوظيفية المعتمدة في</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نهاية العام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2099260393"/>
              </p:ext>
            </p:extLst>
          </p:nvPr>
        </p:nvGraphicFramePr>
        <p:xfrm>
          <a:off x="305348" y="3657600"/>
          <a:ext cx="8556008" cy="868680"/>
        </p:xfrm>
        <a:graphic>
          <a:graphicData uri="http://schemas.openxmlformats.org/drawingml/2006/table">
            <a:tbl>
              <a:tblPr firstRow="1" bandRow="1">
                <a:tableStyleId>{5C22544A-7EE6-4342-B048-85BDC9FD1C3A}</a:tableStyleId>
              </a:tblPr>
              <a:tblGrid>
                <a:gridCol w="4278004"/>
                <a:gridCol w="4278004"/>
              </a:tblGrid>
              <a:tr h="184853">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نسبة المتدربين: </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669476"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المؤشر </a:t>
            </a:r>
            <a:r>
              <a:rPr lang="ar-AE" dirty="0" smtClean="0">
                <a:solidFill>
                  <a:prstClr val="white"/>
                </a:solidFill>
              </a:rPr>
              <a:t>رقم 10 : </a:t>
            </a:r>
            <a:r>
              <a:rPr lang="ar-AE" dirty="0">
                <a:solidFill>
                  <a:prstClr val="white"/>
                </a:solidFill>
              </a:rPr>
              <a:t>نسبة المتدربين من إجمالي الموظفين</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25</a:t>
            </a:fld>
            <a:endParaRPr lang="en-US" sz="1600" b="1" dirty="0">
              <a:solidFill>
                <a:prstClr val="black"/>
              </a:solidFill>
            </a:endParaRPr>
          </a:p>
        </p:txBody>
      </p:sp>
      <p:sp>
        <p:nvSpPr>
          <p:cNvPr id="11" name="TextBox 10"/>
          <p:cNvSpPr txBox="1"/>
          <p:nvPr/>
        </p:nvSpPr>
        <p:spPr>
          <a:xfrm>
            <a:off x="1245079" y="6438946"/>
            <a:ext cx="7746521" cy="253916"/>
          </a:xfrm>
          <a:prstGeom prst="rect">
            <a:avLst/>
          </a:prstGeom>
          <a:noFill/>
        </p:spPr>
        <p:txBody>
          <a:bodyPr wrap="square" rtlCol="0">
            <a:spAutoFit/>
          </a:bodyPr>
          <a:lstStyle/>
          <a:p>
            <a:pPr algn="r" rtl="1"/>
            <a:r>
              <a:rPr lang="ar-AE" sz="1050" dirty="0" smtClean="0"/>
              <a:t>* </a:t>
            </a:r>
            <a:r>
              <a:rPr lang="ar-AE" sz="1050" dirty="0">
                <a:solidFill>
                  <a:srgbClr val="000000"/>
                </a:solidFill>
                <a:latin typeface="Sakkal Majalla" panose="02000000000000000000" pitchFamily="2" charset="-78"/>
                <a:cs typeface="Sakkal Majalla" panose="02000000000000000000" pitchFamily="2" charset="-78"/>
              </a:rPr>
              <a:t>إجمالي عدد الموظفين المستهدفين بالتدريب </a:t>
            </a:r>
            <a:r>
              <a:rPr lang="ar-AE" sz="1050" dirty="0" smtClean="0">
                <a:solidFill>
                  <a:srgbClr val="000000"/>
                </a:solidFill>
                <a:latin typeface="Sakkal Majalla" panose="02000000000000000000" pitchFamily="2" charset="-78"/>
                <a:cs typeface="Sakkal Majalla" panose="02000000000000000000" pitchFamily="2" charset="-78"/>
              </a:rPr>
              <a:t> هم إجمالي الموظفين المستهدفين استنادا إلى التصنيفات المذكورة في الجدول  الذي يوضح الفئات التي يشملها قياس </a:t>
            </a:r>
            <a:r>
              <a:rPr lang="ar-AE" sz="1050" dirty="0" smtClean="0">
                <a:latin typeface="Sakkal Majalla" panose="02000000000000000000" pitchFamily="2" charset="-78"/>
                <a:cs typeface="Sakkal Majalla" panose="02000000000000000000" pitchFamily="2" charset="-78"/>
              </a:rPr>
              <a:t>المؤشر(شريحة رقم 24)</a:t>
            </a:r>
            <a:endParaRPr lang="en-US" sz="1050" dirty="0"/>
          </a:p>
        </p:txBody>
      </p:sp>
    </p:spTree>
    <p:extLst>
      <p:ext uri="{BB962C8B-B14F-4D97-AF65-F5344CB8AC3E}">
        <p14:creationId xmlns:p14="http://schemas.microsoft.com/office/powerpoint/2010/main" val="1302368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3573618693"/>
              </p:ext>
            </p:extLst>
          </p:nvPr>
        </p:nvGraphicFramePr>
        <p:xfrm>
          <a:off x="248897" y="3358502"/>
          <a:ext cx="8534400" cy="1249680"/>
        </p:xfrm>
        <a:graphic>
          <a:graphicData uri="http://schemas.openxmlformats.org/drawingml/2006/table">
            <a:tbl>
              <a:tblPr firstRow="1" bandRow="1">
                <a:tableStyleId>{5C22544A-7EE6-4342-B048-85BDC9FD1C3A}</a:tableStyleId>
              </a:tblPr>
              <a:tblGrid>
                <a:gridCol w="1448687"/>
                <a:gridCol w="2897376"/>
                <a:gridCol w="1448687"/>
                <a:gridCol w="1448687"/>
                <a:gridCol w="1290963"/>
              </a:tblGrid>
              <a:tr h="243827">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926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1400" dirty="0" smtClean="0">
                          <a:solidFill>
                            <a:schemeClr val="tx1"/>
                          </a:solidFill>
                          <a:latin typeface="Sakkal Majalla" panose="02000000000000000000" pitchFamily="2" charset="-78"/>
                          <a:cs typeface="Sakkal Majalla" panose="02000000000000000000" pitchFamily="2" charset="-78"/>
                        </a:rPr>
                        <a:t>نظام بياناتي</a:t>
                      </a:r>
                      <a:endParaRPr lang="en-US" sz="1400"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lang="ar-AE" sz="1400" kern="120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400" kern="1200" dirty="0" smtClean="0">
                          <a:solidFill>
                            <a:schemeClr val="tx1"/>
                          </a:solidFill>
                          <a:latin typeface="Sakkal Majalla" panose="02000000000000000000" pitchFamily="2" charset="-78"/>
                          <a:ea typeface="+mn-ea"/>
                          <a:cs typeface="Sakkal Majalla" panose="02000000000000000000" pitchFamily="2" charset="-78"/>
                        </a:rPr>
                        <a:t>(مجموع نقاط مستويات الأداء المحققة في الكفاءات ÷ مجموع نقاط مستويات الأداء المثالية في الكفاءات)× 100</a:t>
                      </a:r>
                      <a:r>
                        <a:rPr lang="ar-AE" sz="1400" b="0" i="0" u="none" strike="noStrike" dirty="0" smtClean="0">
                          <a:solidFill>
                            <a:schemeClr val="tx1"/>
                          </a:solidFill>
                          <a:effectLst/>
                          <a:latin typeface="Sakkal Majalla" panose="02000000000000000000" pitchFamily="2" charset="-78"/>
                          <a:cs typeface="Sakkal Majalla" panose="02000000000000000000" pitchFamily="2" charset="-78"/>
                        </a:rPr>
                        <a:t>%</a:t>
                      </a:r>
                      <a:r>
                        <a:rPr lang="ar-AE" sz="1400" b="0" i="0" u="none" strike="noStrike" baseline="0" dirty="0" smtClean="0">
                          <a:solidFill>
                            <a:schemeClr val="tx1"/>
                          </a:solidFill>
                          <a:effectLst/>
                          <a:latin typeface="Sakkal Majalla" panose="02000000000000000000" pitchFamily="2" charset="-78"/>
                          <a:cs typeface="Sakkal Majalla" panose="02000000000000000000" pitchFamily="2" charset="-78"/>
                        </a:rPr>
                        <a:t> </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التزايد أفضل </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نسبة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سنوي</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1397141447"/>
              </p:ext>
            </p:extLst>
          </p:nvPr>
        </p:nvGraphicFramePr>
        <p:xfrm>
          <a:off x="248897" y="4962200"/>
          <a:ext cx="8556008" cy="868680"/>
        </p:xfrm>
        <a:graphic>
          <a:graphicData uri="http://schemas.openxmlformats.org/drawingml/2006/table">
            <a:tbl>
              <a:tblPr firstRow="1" bandRow="1">
                <a:tableStyleId>{5C22544A-7EE6-4342-B048-85BDC9FD1C3A}</a:tableStyleId>
              </a:tblPr>
              <a:tblGrid>
                <a:gridCol w="4278004"/>
                <a:gridCol w="4278004"/>
              </a:tblGrid>
              <a:tr h="184853">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b="1" kern="1200" dirty="0" smtClean="0">
                          <a:solidFill>
                            <a:schemeClr val="tx1"/>
                          </a:solidFill>
                          <a:latin typeface="Sakkal Majalla" panose="02000000000000000000" pitchFamily="2" charset="-78"/>
                          <a:ea typeface="+mn-ea"/>
                          <a:cs typeface="Sakkal Majalla" panose="02000000000000000000" pitchFamily="2" charset="-78"/>
                        </a:rPr>
                        <a:t>مجموع نقاط مستويات الاداء المثالية في الكفاءات</a:t>
                      </a:r>
                      <a:endParaRPr lang="ar-AE" sz="14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SA" sz="1400" b="1" kern="1200" dirty="0" smtClean="0">
                          <a:solidFill>
                            <a:schemeClr val="tx1"/>
                          </a:solidFill>
                          <a:latin typeface="Sakkal Majalla" panose="02000000000000000000" pitchFamily="2" charset="-78"/>
                          <a:ea typeface="+mn-ea"/>
                          <a:cs typeface="Sakkal Majalla" panose="02000000000000000000" pitchFamily="2" charset="-78"/>
                        </a:rPr>
                        <a:t>مجموع نقاط مستويات الاداء المحققة في الكفاءات</a:t>
                      </a:r>
                      <a:endParaRPr lang="en-US" sz="14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937505" y="2918579"/>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a:t>
            </a:r>
            <a:r>
              <a:rPr lang="ar-AE" b="1" dirty="0" smtClean="0">
                <a:solidFill>
                  <a:srgbClr val="C00000"/>
                </a:solidFill>
                <a:latin typeface="Sakkal Majalla" panose="02000000000000000000" pitchFamily="2" charset="-78"/>
                <a:cs typeface="Sakkal Majalla" panose="02000000000000000000" pitchFamily="2" charset="-78"/>
              </a:rPr>
              <a:t>القياس : </a:t>
            </a:r>
            <a:endParaRPr lang="ar-AE" b="1" dirty="0">
              <a:solidFill>
                <a:srgbClr val="C00000"/>
              </a:solidFill>
              <a:latin typeface="Sakkal Majalla" panose="02000000000000000000" pitchFamily="2" charset="-78"/>
              <a:cs typeface="Sakkal Majalla" panose="02000000000000000000" pitchFamily="2" charset="-78"/>
            </a:endParaRP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066800"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رقم 11: أثر التدريب على الكفاءات الوظيفية </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26</a:t>
            </a:fld>
            <a:endParaRPr lang="en-US" sz="1600" b="1" dirty="0">
              <a:solidFill>
                <a:prstClr val="black"/>
              </a:solidFill>
            </a:endParaRPr>
          </a:p>
        </p:txBody>
      </p:sp>
      <p:sp>
        <p:nvSpPr>
          <p:cNvPr id="8" name="Rectangle 7"/>
          <p:cNvSpPr/>
          <p:nvPr/>
        </p:nvSpPr>
        <p:spPr>
          <a:xfrm>
            <a:off x="7690141" y="1649290"/>
            <a:ext cx="1189748" cy="369332"/>
          </a:xfrm>
          <a:prstGeom prst="rect">
            <a:avLst/>
          </a:prstGeom>
        </p:spPr>
        <p:txBody>
          <a:bodyPr wrap="non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ar-AE" sz="500" b="1" dirty="0">
              <a:solidFill>
                <a:srgbClr val="C00000"/>
              </a:solidFill>
              <a:latin typeface="Sakkal Majalla" panose="02000000000000000000" pitchFamily="2" charset="-78"/>
              <a:cs typeface="Sakkal Majalla" panose="02000000000000000000" pitchFamily="2" charset="-78"/>
            </a:endParaRPr>
          </a:p>
        </p:txBody>
      </p:sp>
      <p:sp>
        <p:nvSpPr>
          <p:cNvPr id="3" name="TextBox 2"/>
          <p:cNvSpPr txBox="1"/>
          <p:nvPr/>
        </p:nvSpPr>
        <p:spPr>
          <a:xfrm>
            <a:off x="248897" y="1923689"/>
            <a:ext cx="8630992" cy="923330"/>
          </a:xfrm>
          <a:prstGeom prst="rect">
            <a:avLst/>
          </a:prstGeom>
          <a:noFill/>
        </p:spPr>
        <p:txBody>
          <a:bodyPr wrap="square" rtlCol="0">
            <a:spAutoFit/>
          </a:bodyPr>
          <a:lstStyle/>
          <a:p>
            <a:pPr algn="justLow" rtl="1"/>
            <a:r>
              <a:rPr lang="ar-AE" dirty="0" smtClean="0"/>
              <a:t>يقيس هذا المؤشر مدى جودة مخرجات تنفيذ خطة التدريب في الجهات الاتحادية ( </a:t>
            </a:r>
            <a:r>
              <a:rPr lang="en-US" dirty="0" smtClean="0"/>
              <a:t>outcome</a:t>
            </a:r>
            <a:r>
              <a:rPr lang="ar-AE" dirty="0" smtClean="0"/>
              <a:t> ) من خلال قياس تطور الكفاءات لدى الموظفين المرتبطة بنظام إدارة الأداء في نهاية العام ( المرحلة الأخيرة للتق</a:t>
            </a:r>
            <a:r>
              <a:rPr lang="ar-AE" dirty="0"/>
              <a:t>ي</a:t>
            </a:r>
            <a:r>
              <a:rPr lang="ar-AE" dirty="0" smtClean="0"/>
              <a:t>يم ) من دون التطرق الى الأهداف الفردية </a:t>
            </a:r>
            <a:endParaRPr lang="en-US" dirty="0"/>
          </a:p>
        </p:txBody>
      </p:sp>
    </p:spTree>
    <p:extLst>
      <p:ext uri="{BB962C8B-B14F-4D97-AF65-F5344CB8AC3E}">
        <p14:creationId xmlns:p14="http://schemas.microsoft.com/office/powerpoint/2010/main" val="1667797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66800"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رقم 11: أثر التدريب على الكفاءات الوظيفية *</a:t>
            </a:r>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19370348"/>
              </p:ext>
            </p:extLst>
          </p:nvPr>
        </p:nvGraphicFramePr>
        <p:xfrm>
          <a:off x="1245079" y="1897332"/>
          <a:ext cx="6475563" cy="1920240"/>
        </p:xfrm>
        <a:graphic>
          <a:graphicData uri="http://schemas.openxmlformats.org/drawingml/2006/table">
            <a:tbl>
              <a:tblPr firstRow="1" bandRow="1">
                <a:tableStyleId>{5940675A-B579-460E-94D1-54222C63F5DA}</a:tableStyleId>
              </a:tblPr>
              <a:tblGrid>
                <a:gridCol w="2158521"/>
                <a:gridCol w="2158521"/>
                <a:gridCol w="2158521"/>
              </a:tblGrid>
              <a:tr h="292585">
                <a:tc gridSpan="3">
                  <a:txBody>
                    <a:bodyPr/>
                    <a:lstStyle/>
                    <a:p>
                      <a:pPr algn="ctr" rtl="1"/>
                      <a:r>
                        <a:rPr lang="ar-AE" sz="2000" kern="1200" dirty="0" smtClean="0">
                          <a:solidFill>
                            <a:schemeClr val="bg1"/>
                          </a:solidFill>
                          <a:latin typeface="Sakkal Majalla" panose="02000000000000000000" pitchFamily="2" charset="-78"/>
                          <a:ea typeface="+mn-ea"/>
                          <a:cs typeface="Sakkal Majalla" panose="02000000000000000000" pitchFamily="2" charset="-78"/>
                        </a:rPr>
                        <a:t>مجموع نقاط مستويات الأداء المثالية في الكفاءات</a:t>
                      </a:r>
                      <a:endParaRPr lang="en-US" sz="20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c hMerge="1">
                  <a:txBody>
                    <a:bodyPr/>
                    <a:lstStyle/>
                    <a:p>
                      <a:pPr algn="ctr" rtl="1"/>
                      <a:endParaRPr lang="en-US" sz="1400" b="1" dirty="0">
                        <a:solidFill>
                          <a:schemeClr val="bg1"/>
                        </a:solidFill>
                      </a:endParaRPr>
                    </a:p>
                  </a:txBody>
                  <a:tcPr anchor="ctr">
                    <a:solidFill>
                      <a:srgbClr val="CC9900"/>
                    </a:solidFill>
                  </a:tcPr>
                </a:tc>
                <a:tc hMerge="1">
                  <a:txBody>
                    <a:bodyPr/>
                    <a:lstStyle/>
                    <a:p>
                      <a:pPr algn="ctr" rtl="1"/>
                      <a:endParaRPr lang="en-US" sz="1400" b="1" dirty="0">
                        <a:solidFill>
                          <a:schemeClr val="bg1"/>
                        </a:solidFill>
                      </a:endParaRPr>
                    </a:p>
                  </a:txBody>
                  <a:tcPr anchor="ctr">
                    <a:solidFill>
                      <a:srgbClr val="CC9900"/>
                    </a:solidFill>
                  </a:tcPr>
                </a:tc>
              </a:tr>
              <a:tr h="273829">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نتيجة التقييم</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الكفاءات 6</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الكفاءات 9</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4 يفوق التوقعات بشكل ملحوظ </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smtClean="0">
                          <a:latin typeface="Sakkal Majalla" panose="02000000000000000000" pitchFamily="2" charset="-78"/>
                          <a:cs typeface="Sakkal Majalla" panose="02000000000000000000" pitchFamily="2" charset="-78"/>
                        </a:rPr>
                        <a:t>==</a:t>
                      </a:r>
                      <a:endParaRPr lang="en-US" sz="1400" dirty="0">
                        <a:latin typeface="Sakkal Majalla" panose="02000000000000000000" pitchFamily="2" charset="-78"/>
                        <a:cs typeface="Sakkal Majalla" panose="02000000000000000000" pitchFamily="2" charset="-78"/>
                      </a:endParaRPr>
                    </a:p>
                  </a:txBody>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3 يفوق</a:t>
                      </a:r>
                      <a:r>
                        <a:rPr lang="ar-AE" sz="1400" baseline="0" dirty="0" smtClean="0">
                          <a:latin typeface="Sakkal Majalla" panose="02000000000000000000" pitchFamily="2" charset="-78"/>
                          <a:cs typeface="Sakkal Majalla" panose="02000000000000000000" pitchFamily="2" charset="-78"/>
                        </a:rPr>
                        <a:t> التوقعات</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24</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36</a:t>
                      </a:r>
                      <a:endParaRPr lang="en-US" sz="1400" dirty="0">
                        <a:latin typeface="Sakkal Majalla" panose="02000000000000000000" pitchFamily="2" charset="-78"/>
                        <a:cs typeface="Sakkal Majalla" panose="02000000000000000000" pitchFamily="2" charset="-78"/>
                      </a:endParaRPr>
                    </a:p>
                  </a:txBody>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2 يلبي التوقعات </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18</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27</a:t>
                      </a:r>
                      <a:endParaRPr lang="en-US" sz="1400" dirty="0">
                        <a:latin typeface="Sakkal Majalla" panose="02000000000000000000" pitchFamily="2" charset="-78"/>
                        <a:cs typeface="Sakkal Majalla" panose="02000000000000000000" pitchFamily="2" charset="-78"/>
                      </a:endParaRPr>
                    </a:p>
                  </a:txBody>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1 يحتاج</a:t>
                      </a:r>
                      <a:r>
                        <a:rPr lang="ar-AE" sz="1400" baseline="0" dirty="0" smtClean="0">
                          <a:latin typeface="Sakkal Majalla" panose="02000000000000000000" pitchFamily="2" charset="-78"/>
                          <a:cs typeface="Sakkal Majalla" panose="02000000000000000000" pitchFamily="2" charset="-78"/>
                        </a:rPr>
                        <a:t> لتحسين</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12</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18</a:t>
                      </a:r>
                      <a:endParaRPr lang="en-US" sz="1400" dirty="0">
                        <a:latin typeface="Sakkal Majalla" panose="02000000000000000000" pitchFamily="2" charset="-78"/>
                        <a:cs typeface="Sakkal Majalla" panose="02000000000000000000" pitchFamily="2" charset="-78"/>
                      </a:endParaRPr>
                    </a:p>
                  </a:txBody>
                  <a:tcPr/>
                </a:tc>
              </a:tr>
            </a:tbl>
          </a:graphicData>
        </a:graphic>
      </p:graphicFrame>
      <p:sp>
        <p:nvSpPr>
          <p:cNvPr id="6" name="TextBox 5"/>
          <p:cNvSpPr txBox="1"/>
          <p:nvPr/>
        </p:nvSpPr>
        <p:spPr>
          <a:xfrm>
            <a:off x="1245079" y="6438946"/>
            <a:ext cx="7746521" cy="261610"/>
          </a:xfrm>
          <a:prstGeom prst="rect">
            <a:avLst/>
          </a:prstGeom>
          <a:noFill/>
        </p:spPr>
        <p:txBody>
          <a:bodyPr wrap="square" rtlCol="0">
            <a:spAutoFit/>
          </a:bodyPr>
          <a:lstStyle/>
          <a:p>
            <a:pPr algn="r" rtl="1"/>
            <a:r>
              <a:rPr lang="ar-AE" sz="1050" dirty="0" smtClean="0"/>
              <a:t>* يقيس هذا المؤشر نتيجة الكفاءات فقط وليس نتيجة الأهداف الفردية  </a:t>
            </a:r>
            <a:endParaRPr lang="en-US" sz="1050" dirty="0"/>
          </a:p>
        </p:txBody>
      </p:sp>
      <p:sp>
        <p:nvSpPr>
          <p:cNvPr id="14" name="Oval 13"/>
          <p:cNvSpPr/>
          <p:nvPr/>
        </p:nvSpPr>
        <p:spPr>
          <a:xfrm>
            <a:off x="4306737" y="3155516"/>
            <a:ext cx="352246" cy="338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1321" y="3862552"/>
            <a:ext cx="8384875" cy="2585323"/>
          </a:xfrm>
          <a:prstGeom prst="rect">
            <a:avLst/>
          </a:prstGeom>
          <a:noFill/>
        </p:spPr>
        <p:txBody>
          <a:bodyPr wrap="square" rtlCol="0">
            <a:spAutoFit/>
          </a:bodyPr>
          <a:lstStyle/>
          <a:p>
            <a:pPr algn="r"/>
            <a:r>
              <a:rPr lang="ar-AE" dirty="0" smtClean="0">
                <a:latin typeface="Sakkal Majalla" panose="02000000000000000000" pitchFamily="2" charset="-78"/>
                <a:cs typeface="Sakkal Majalla" panose="02000000000000000000" pitchFamily="2" charset="-78"/>
              </a:rPr>
              <a:t>مثال توضيحي :</a:t>
            </a:r>
          </a:p>
          <a:p>
            <a:pPr algn="r"/>
            <a:r>
              <a:rPr lang="ar-SA" sz="1600" b="1" dirty="0">
                <a:latin typeface="Sakkal Majalla" panose="02000000000000000000" pitchFamily="2" charset="-78"/>
                <a:cs typeface="Sakkal Majalla" panose="02000000000000000000" pitchFamily="2" charset="-78"/>
              </a:rPr>
              <a:t>مجموع نقاط مستويات الاداء المحققة في </a:t>
            </a:r>
            <a:r>
              <a:rPr lang="ar-SA" sz="1600" b="1" dirty="0" smtClean="0">
                <a:latin typeface="Sakkal Majalla" panose="02000000000000000000" pitchFamily="2" charset="-78"/>
                <a:cs typeface="Sakkal Majalla" panose="02000000000000000000" pitchFamily="2" charset="-78"/>
              </a:rPr>
              <a:t>الكفاءات</a:t>
            </a:r>
            <a:r>
              <a:rPr lang="ar-AE" sz="1600" dirty="0" smtClean="0">
                <a:latin typeface="Sakkal Majalla" panose="02000000000000000000" pitchFamily="2" charset="-78"/>
                <a:cs typeface="Sakkal Majalla" panose="02000000000000000000" pitchFamily="2" charset="-78"/>
              </a:rPr>
              <a:t> لموظف بناء على (6 )كفاءات لعام 2016 هو ( 11 ) مما يعني بأنه في المستوى ( 2 ) يلبي التوقعات ولتطبيق معادلة قياس أثر التدريب على الكفاءات يجب عمل التالي :</a:t>
            </a:r>
          </a:p>
          <a:p>
            <a:pPr algn="r"/>
            <a:r>
              <a:rPr lang="ar-AE" sz="1600" dirty="0" smtClean="0">
                <a:latin typeface="Sakkal Majalla" panose="02000000000000000000" pitchFamily="2" charset="-78"/>
                <a:cs typeface="Sakkal Majalla" panose="02000000000000000000" pitchFamily="2" charset="-78"/>
              </a:rPr>
              <a:t>11 </a:t>
            </a:r>
            <a:r>
              <a:rPr lang="ar-AE" sz="1600" dirty="0">
                <a:latin typeface="Sakkal Majalla" panose="02000000000000000000" pitchFamily="2" charset="-78"/>
                <a:cs typeface="Sakkal Majalla" panose="02000000000000000000" pitchFamily="2" charset="-78"/>
              </a:rPr>
              <a:t>÷ 18 </a:t>
            </a:r>
            <a:r>
              <a:rPr lang="ar-AE" sz="1600" dirty="0" smtClean="0">
                <a:latin typeface="Sakkal Majalla" panose="02000000000000000000" pitchFamily="2" charset="-78"/>
                <a:cs typeface="Sakkal Majalla" panose="02000000000000000000" pitchFamily="2" charset="-78"/>
              </a:rPr>
              <a:t>× 100 = 61%</a:t>
            </a:r>
          </a:p>
          <a:p>
            <a:pPr algn="r"/>
            <a:endParaRPr lang="ar-AE" sz="1600" dirty="0" smtClean="0">
              <a:latin typeface="Sakkal Majalla" panose="02000000000000000000" pitchFamily="2" charset="-78"/>
              <a:cs typeface="Sakkal Majalla" panose="02000000000000000000" pitchFamily="2" charset="-78"/>
            </a:endParaRPr>
          </a:p>
          <a:p>
            <a:pPr algn="r"/>
            <a:r>
              <a:rPr lang="ar-SA" sz="1600" b="1" dirty="0">
                <a:latin typeface="Sakkal Majalla" panose="02000000000000000000" pitchFamily="2" charset="-78"/>
                <a:cs typeface="Sakkal Majalla" panose="02000000000000000000" pitchFamily="2" charset="-78"/>
              </a:rPr>
              <a:t>مجموع نقاط مستويات الاداء المحققة في الكفاءات</a:t>
            </a:r>
            <a:r>
              <a:rPr lang="ar-AE" sz="1600" dirty="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لنفس الموظف بناء </a:t>
            </a:r>
            <a:r>
              <a:rPr lang="ar-AE" sz="1600" dirty="0">
                <a:latin typeface="Sakkal Majalla" panose="02000000000000000000" pitchFamily="2" charset="-78"/>
                <a:cs typeface="Sakkal Majalla" panose="02000000000000000000" pitchFamily="2" charset="-78"/>
              </a:rPr>
              <a:t>على (6 )كفاءات لعام </a:t>
            </a:r>
            <a:r>
              <a:rPr lang="ar-AE" sz="1600" dirty="0" smtClean="0">
                <a:latin typeface="Sakkal Majalla" panose="02000000000000000000" pitchFamily="2" charset="-78"/>
                <a:cs typeface="Sakkal Majalla" panose="02000000000000000000" pitchFamily="2" charset="-78"/>
              </a:rPr>
              <a:t>2017 هو </a:t>
            </a:r>
            <a:r>
              <a:rPr lang="ar-AE" sz="1600" dirty="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15) مما يعني بأنه لا زال في المستوى الثاني يلبي التوقعات  </a:t>
            </a:r>
            <a:r>
              <a:rPr lang="ar-AE" sz="1600" dirty="0">
                <a:latin typeface="Sakkal Majalla" panose="02000000000000000000" pitchFamily="2" charset="-78"/>
                <a:cs typeface="Sakkal Majalla" panose="02000000000000000000" pitchFamily="2" charset="-78"/>
              </a:rPr>
              <a:t>:</a:t>
            </a:r>
            <a:endParaRPr lang="ar-AE" sz="1600" dirty="0" smtClean="0">
              <a:latin typeface="Sakkal Majalla" panose="02000000000000000000" pitchFamily="2" charset="-78"/>
              <a:cs typeface="Sakkal Majalla" panose="02000000000000000000" pitchFamily="2" charset="-78"/>
            </a:endParaRPr>
          </a:p>
          <a:p>
            <a:pPr algn="r"/>
            <a:r>
              <a:rPr lang="ar-AE" sz="1600" dirty="0" smtClean="0">
                <a:latin typeface="Sakkal Majalla" panose="02000000000000000000" pitchFamily="2" charset="-78"/>
                <a:cs typeface="Sakkal Majalla" panose="02000000000000000000" pitchFamily="2" charset="-78"/>
              </a:rPr>
              <a:t>15 ÷ 18 × 100 = 86%</a:t>
            </a:r>
          </a:p>
          <a:p>
            <a:pPr algn="r"/>
            <a:r>
              <a:rPr lang="ar-AE" sz="1600" dirty="0" smtClean="0">
                <a:latin typeface="Sakkal Majalla" panose="02000000000000000000" pitchFamily="2" charset="-78"/>
                <a:cs typeface="Sakkal Majalla" panose="02000000000000000000" pitchFamily="2" charset="-78"/>
              </a:rPr>
              <a:t>بناء </a:t>
            </a:r>
            <a:r>
              <a:rPr lang="ar-AE" sz="1600" dirty="0">
                <a:latin typeface="Sakkal Majalla" panose="02000000000000000000" pitchFamily="2" charset="-78"/>
                <a:cs typeface="Sakkal Majalla" panose="02000000000000000000" pitchFamily="2" charset="-78"/>
              </a:rPr>
              <a:t>على ما سبق فإن الموظف حقق تطور في مستوى الكفاءات الوظيفية حيث بلغت نسبة العائد من التدريب في عام 2017 ( 86% ) </a:t>
            </a:r>
            <a:r>
              <a:rPr lang="ar-AE" sz="1600" dirty="0" smtClean="0">
                <a:latin typeface="Sakkal Majalla" panose="02000000000000000000" pitchFamily="2" charset="-78"/>
                <a:cs typeface="Sakkal Majalla" panose="02000000000000000000" pitchFamily="2" charset="-78"/>
              </a:rPr>
              <a:t>مقارنة بعام 2016 والتي بلغت ( 61% )</a:t>
            </a:r>
            <a:endParaRPr lang="en-US" sz="1600" dirty="0">
              <a:latin typeface="Sakkal Majalla" panose="02000000000000000000" pitchFamily="2" charset="-78"/>
              <a:cs typeface="Sakkal Majalla" panose="02000000000000000000" pitchFamily="2" charset="-78"/>
            </a:endParaRPr>
          </a:p>
        </p:txBody>
      </p:sp>
      <p:cxnSp>
        <p:nvCxnSpPr>
          <p:cNvPr id="7" name="Straight Arrow Connector 6"/>
          <p:cNvCxnSpPr/>
          <p:nvPr/>
        </p:nvCxnSpPr>
        <p:spPr>
          <a:xfrm>
            <a:off x="4658983" y="3444133"/>
            <a:ext cx="3639628" cy="1308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677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775610"/>
            <a:ext cx="8382000" cy="4955203"/>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ar-AE" sz="1000" dirty="0">
              <a:solidFill>
                <a:srgbClr val="C00000"/>
              </a:solidFill>
              <a:latin typeface="Sakkal Majalla" panose="02000000000000000000" pitchFamily="2" charset="-78"/>
              <a:cs typeface="Sakkal Majalla" panose="02000000000000000000" pitchFamily="2" charset="-78"/>
            </a:endParaRPr>
          </a:p>
          <a:p>
            <a:pPr algn="justLow" rtl="1"/>
            <a:r>
              <a:rPr lang="ar-AE" sz="1600" dirty="0">
                <a:solidFill>
                  <a:prstClr val="black"/>
                </a:solidFill>
                <a:latin typeface="Sakkal Majalla" panose="02000000000000000000" pitchFamily="2" charset="-78"/>
                <a:cs typeface="Sakkal Majalla" panose="02000000000000000000" pitchFamily="2" charset="-78"/>
              </a:rPr>
              <a:t>يقيس نسبة الدوران الوظيفي جهود الجهة الاتحادية في المحافظة على الموظفين بحيث يعكس رضاهم عنها ومعدل ترك الوظيفة وتسرب الكفاءات في الحكومة الاتحادية سواء كان إنهاء الخدمة اختيارية كالاستقالة أو إجبارية كالإقالة أو النقل إلى خارج الجهة</a:t>
            </a: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en-US"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en-US" sz="1600" dirty="0">
              <a:solidFill>
                <a:prstClr val="black"/>
              </a:solidFill>
              <a:latin typeface="Sakkal Majalla" panose="02000000000000000000" pitchFamily="2" charset="-78"/>
              <a:cs typeface="Sakkal Majalla" panose="02000000000000000000" pitchFamily="2" charset="-78"/>
            </a:endParaRPr>
          </a:p>
          <a:p>
            <a:pPr algn="just" rtl="1"/>
            <a:r>
              <a:rPr lang="ar-AE" sz="1600" b="1" dirty="0">
                <a:solidFill>
                  <a:srgbClr val="C00000"/>
                </a:solidFill>
                <a:latin typeface="Sakkal Majalla" panose="02000000000000000000" pitchFamily="2" charset="-78"/>
                <a:cs typeface="Sakkal Majalla" panose="02000000000000000000" pitchFamily="2" charset="-78"/>
              </a:rPr>
              <a:t>ملاحظة :</a:t>
            </a:r>
            <a:endParaRPr lang="en-US" sz="1600" b="1" dirty="0">
              <a:solidFill>
                <a:srgbClr val="C00000"/>
              </a:solidFill>
              <a:latin typeface="Sakkal Majalla" panose="02000000000000000000" pitchFamily="2" charset="-78"/>
              <a:cs typeface="Sakkal Majalla" panose="02000000000000000000" pitchFamily="2" charset="-78"/>
            </a:endParaRPr>
          </a:p>
          <a:p>
            <a:pPr algn="just" rtl="1"/>
            <a:endParaRPr lang="ar-AE" sz="500" b="1" dirty="0">
              <a:solidFill>
                <a:srgbClr val="C00000"/>
              </a:solidFill>
              <a:latin typeface="Sakkal Majalla" panose="02000000000000000000" pitchFamily="2" charset="-78"/>
              <a:cs typeface="Sakkal Majalla" panose="02000000000000000000" pitchFamily="2" charset="-78"/>
            </a:endParaRPr>
          </a:p>
          <a:p>
            <a:pPr marL="285750" indent="-285750" algn="justLow" rtl="1">
              <a:buFontTx/>
              <a:buChar char="-"/>
            </a:pPr>
            <a:r>
              <a:rPr lang="ar-AE" sz="1600" dirty="0">
                <a:solidFill>
                  <a:prstClr val="black"/>
                </a:solidFill>
                <a:latin typeface="Sakkal Majalla" panose="02000000000000000000" pitchFamily="2" charset="-78"/>
                <a:cs typeface="Sakkal Majalla" panose="02000000000000000000" pitchFamily="2" charset="-78"/>
              </a:rPr>
              <a:t>يشترط مؤشر الدوران الوظيفي انقضاء فترة الانذار الخاصة بالموظف المستقيل وذلك لاحتسابه ضمن المؤشر. على سبيل المثال : تم تحديد 1-7-2015 كأخر يوم لموظف و عليه يتم احتساب الموظف في مؤشر الدوران الوظيفي «للنصف الثاني» وليس ابتداءً من تاريخ طلب </a:t>
            </a:r>
            <a:r>
              <a:rPr lang="ar-AE" sz="1600" dirty="0" smtClean="0">
                <a:solidFill>
                  <a:prstClr val="black"/>
                </a:solidFill>
                <a:latin typeface="Sakkal Majalla" panose="02000000000000000000" pitchFamily="2" charset="-78"/>
                <a:cs typeface="Sakkal Majalla" panose="02000000000000000000" pitchFamily="2" charset="-78"/>
              </a:rPr>
              <a:t>الاستقالة ويستثنى من ذلك الاستثناءات من فترة الإنذار بقرار من رئيس الجهة </a:t>
            </a: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justLow" rtl="1">
              <a:buFontTx/>
              <a:buChar char="-"/>
            </a:pPr>
            <a:endParaRPr lang="en-US" sz="500" dirty="0">
              <a:solidFill>
                <a:prstClr val="black"/>
              </a:solidFill>
              <a:latin typeface="Sakkal Majalla" panose="02000000000000000000" pitchFamily="2" charset="-78"/>
              <a:cs typeface="Sakkal Majalla" panose="02000000000000000000" pitchFamily="2" charset="-78"/>
            </a:endParaRPr>
          </a:p>
          <a:p>
            <a:pPr marL="285750" indent="-285750" algn="justLow" rtl="1">
              <a:buFontTx/>
              <a:buChar char="-"/>
            </a:pPr>
            <a:r>
              <a:rPr lang="ar-AE" sz="16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 name="Rounded Rectangle 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2819400" y="1047214"/>
            <a:ext cx="335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12 </a:t>
            </a:r>
            <a:r>
              <a:rPr lang="ar-AE" dirty="0">
                <a:solidFill>
                  <a:prstClr val="white"/>
                </a:solidFill>
              </a:rPr>
              <a:t>: </a:t>
            </a:r>
            <a:r>
              <a:rPr lang="ar-AE" dirty="0" smtClean="0">
                <a:solidFill>
                  <a:prstClr val="white"/>
                </a:solidFill>
              </a:rPr>
              <a:t>نسبة </a:t>
            </a:r>
            <a:r>
              <a:rPr lang="ar-AE" dirty="0">
                <a:solidFill>
                  <a:prstClr val="white"/>
                </a:solidFill>
              </a:rPr>
              <a:t>الدوران الوظيفي</a:t>
            </a:r>
            <a:endParaRPr 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53671105"/>
              </p:ext>
            </p:extLst>
          </p:nvPr>
        </p:nvGraphicFramePr>
        <p:xfrm>
          <a:off x="396815" y="3124200"/>
          <a:ext cx="8289985" cy="1783080"/>
        </p:xfrm>
        <a:graphic>
          <a:graphicData uri="http://schemas.openxmlformats.org/drawingml/2006/table">
            <a:tbl>
              <a:tblPr firstRow="1" bandRow="1">
                <a:tableStyleId>{5C22544A-7EE6-4342-B048-85BDC9FD1C3A}</a:tableStyleId>
              </a:tblPr>
              <a:tblGrid>
                <a:gridCol w="3364024"/>
                <a:gridCol w="4925961"/>
              </a:tblGrid>
              <a:tr h="290208">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( 2) العقود المؤقتة أو</a:t>
                      </a:r>
                      <a:r>
                        <a:rPr lang="ar-AE" sz="1400" baseline="0" dirty="0" smtClean="0">
                          <a:solidFill>
                            <a:prstClr val="black"/>
                          </a:solidFill>
                          <a:latin typeface="Sakkal Majalla" panose="02000000000000000000" pitchFamily="2" charset="-78"/>
                          <a:cs typeface="Sakkal Majalla" panose="02000000000000000000" pitchFamily="2" charset="-78"/>
                        </a:rPr>
                        <a:t> ال</a:t>
                      </a:r>
                      <a:r>
                        <a:rPr lang="ar-AE" sz="1400" dirty="0" smtClean="0">
                          <a:solidFill>
                            <a:prstClr val="black"/>
                          </a:solidFill>
                          <a:latin typeface="Sakkal Majalla" panose="02000000000000000000" pitchFamily="2" charset="-78"/>
                          <a:cs typeface="Sakkal Majalla" panose="02000000000000000000" pitchFamily="2" charset="-78"/>
                        </a:rPr>
                        <a:t>مياومة</a:t>
                      </a:r>
                      <a:r>
                        <a:rPr lang="ar-AE" sz="1400" baseline="0" dirty="0" smtClean="0">
                          <a:solidFill>
                            <a:prstClr val="black"/>
                          </a:solidFill>
                          <a:latin typeface="Sakkal Majalla" panose="02000000000000000000" pitchFamily="2" charset="-78"/>
                          <a:cs typeface="Sakkal Majalla" panose="02000000000000000000" pitchFamily="2" charset="-78"/>
                        </a:rPr>
                        <a:t> أو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(3)</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حالات بلوغ سن التقاعد</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حالات الوفاة</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p>
                      <a:pPr marL="0" marR="0" indent="0" algn="just" defTabSz="914400" rtl="1" eaLnBrk="1" fontAlgn="auto" latinLnBrk="0" hangingPunct="1">
                        <a:lnSpc>
                          <a:spcPct val="100000"/>
                        </a:lnSpc>
                        <a:spcBef>
                          <a:spcPts val="0"/>
                        </a:spcBef>
                        <a:spcAft>
                          <a:spcPts val="0"/>
                        </a:spcAft>
                        <a:buClrTx/>
                        <a:buSzTx/>
                        <a:buFontTx/>
                        <a:buNone/>
                        <a:tabLst/>
                        <a:defRPr/>
                      </a:pPr>
                      <a:r>
                        <a:rPr lang="ar-AE" sz="1400" baseline="0" dirty="0" smtClean="0">
                          <a:solidFill>
                            <a:prstClr val="black"/>
                          </a:solidFill>
                          <a:latin typeface="Sakkal Majalla" panose="02000000000000000000" pitchFamily="2" charset="-78"/>
                          <a:cs typeface="Sakkal Majalla" panose="02000000000000000000" pitchFamily="2" charset="-78"/>
                        </a:rPr>
                        <a:t>(6) </a:t>
                      </a:r>
                      <a:r>
                        <a:rPr lang="ar-AE" sz="1400" dirty="0" smtClean="0">
                          <a:solidFill>
                            <a:prstClr val="black"/>
                          </a:solidFill>
                          <a:latin typeface="Sakkal Majalla" panose="02000000000000000000" pitchFamily="2" charset="-78"/>
                          <a:cs typeface="Sakkal Majalla" panose="02000000000000000000" pitchFamily="2" charset="-78"/>
                        </a:rPr>
                        <a:t>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28</a:t>
            </a:fld>
            <a:endParaRPr lang="en-US" sz="1600" b="1" dirty="0">
              <a:solidFill>
                <a:prstClr val="black"/>
              </a:solidFill>
            </a:endParaRPr>
          </a:p>
        </p:txBody>
      </p:sp>
    </p:spTree>
    <p:extLst>
      <p:ext uri="{BB962C8B-B14F-4D97-AF65-F5344CB8AC3E}">
        <p14:creationId xmlns:p14="http://schemas.microsoft.com/office/powerpoint/2010/main" val="2603691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1338402087"/>
              </p:ext>
            </p:extLst>
          </p:nvPr>
        </p:nvGraphicFramePr>
        <p:xfrm>
          <a:off x="381000" y="2139244"/>
          <a:ext cx="8458200" cy="893324"/>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249676">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المصدر</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المعادلة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نمط القياس</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وحدة القياس</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الدورية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88524">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نظام بياناتي</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kern="120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 اجمالي الموظفين الفعليين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التناقص  أفضل</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نسبة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نصف سنوي</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1587535494"/>
              </p:ext>
            </p:extLst>
          </p:nvPr>
        </p:nvGraphicFramePr>
        <p:xfrm>
          <a:off x="381000" y="3282244"/>
          <a:ext cx="8458200" cy="832556"/>
        </p:xfrm>
        <a:graphic>
          <a:graphicData uri="http://schemas.openxmlformats.org/drawingml/2006/table">
            <a:tbl>
              <a:tblPr firstRow="1" bandRow="1">
                <a:tableStyleId>{5C22544A-7EE6-4342-B048-85BDC9FD1C3A}</a:tableStyleId>
              </a:tblPr>
              <a:tblGrid>
                <a:gridCol w="4480161"/>
                <a:gridCol w="3978039"/>
              </a:tblGrid>
              <a:tr h="3048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7756">
                <a:tc>
                  <a:txBody>
                    <a:bodyPr/>
                    <a:lstStyle/>
                    <a:p>
                      <a:pPr algn="ct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اجمالي الموظفين الفعليين</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في نهاية العام </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2819400" y="1047214"/>
            <a:ext cx="335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12 </a:t>
            </a:r>
            <a:r>
              <a:rPr lang="ar-AE" dirty="0">
                <a:solidFill>
                  <a:prstClr val="white"/>
                </a:solidFill>
              </a:rPr>
              <a:t>: </a:t>
            </a:r>
            <a:r>
              <a:rPr lang="ar-AE" dirty="0" smtClean="0">
                <a:solidFill>
                  <a:prstClr val="white"/>
                </a:solidFill>
              </a:rPr>
              <a:t>نسبة </a:t>
            </a:r>
            <a:r>
              <a:rPr lang="ar-AE" dirty="0">
                <a:solidFill>
                  <a:prstClr val="white"/>
                </a:solidFill>
              </a:rPr>
              <a:t>الدوران الوظيفي</a:t>
            </a:r>
            <a:endParaRPr lang="en-US" dirty="0">
              <a:solidFill>
                <a:prstClr val="white"/>
              </a:solidFill>
            </a:endParaRPr>
          </a:p>
        </p:txBody>
      </p:sp>
      <p:sp>
        <p:nvSpPr>
          <p:cNvPr id="7" name="TextBox 6"/>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نسبة الدوران الوظيفي:</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29</a:t>
            </a:fld>
            <a:endParaRPr lang="en-US" sz="1600" b="1" dirty="0">
              <a:solidFill>
                <a:prstClr val="black"/>
              </a:solidFill>
            </a:endParaRPr>
          </a:p>
        </p:txBody>
      </p:sp>
    </p:spTree>
    <p:extLst>
      <p:ext uri="{BB962C8B-B14F-4D97-AF65-F5344CB8AC3E}">
        <p14:creationId xmlns:p14="http://schemas.microsoft.com/office/powerpoint/2010/main" val="2685951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6" t="12949" r="68838" b="9645"/>
          <a:stretch/>
        </p:blipFill>
        <p:spPr bwMode="auto">
          <a:xfrm>
            <a:off x="304800" y="2057400"/>
            <a:ext cx="1539973" cy="2208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1620330"/>
            <a:ext cx="6172200" cy="4801314"/>
          </a:xfrm>
          <a:prstGeom prst="rect">
            <a:avLst/>
          </a:prstGeom>
          <a:noFill/>
        </p:spPr>
        <p:txBody>
          <a:bodyPr wrap="square" rtlCol="0">
            <a:spAutoFit/>
          </a:bodyPr>
          <a:lstStyle/>
          <a:p>
            <a:pPr algn="just" rtl="1"/>
            <a:r>
              <a:rPr lang="ar-AE" b="1" dirty="0">
                <a:latin typeface="Sakkal Majalla" panose="02000000000000000000" pitchFamily="2" charset="-78"/>
                <a:cs typeface="Sakkal Majalla" panose="02000000000000000000" pitchFamily="2" charset="-78"/>
              </a:rPr>
              <a:t>لائحة الموارد البشرية في الجهات الاتحادية المستقلة : </a:t>
            </a:r>
          </a:p>
          <a:p>
            <a:pPr algn="just" rtl="1"/>
            <a:endParaRPr lang="ar-AE" sz="12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r>
              <a:rPr lang="ar-AE" sz="1600" dirty="0">
                <a:latin typeface="Sakkal Majalla" panose="02000000000000000000" pitchFamily="2" charset="-78"/>
                <a:cs typeface="Sakkal Majalla" panose="02000000000000000000" pitchFamily="2" charset="-78"/>
              </a:rPr>
              <a:t>صدرت لائحة الموارد البشرية في الجهات الاتحادية المستقلة بموجب قرار مجلس الوزراء رقم (</a:t>
            </a:r>
            <a:r>
              <a:rPr lang="en-US" sz="1600" dirty="0">
                <a:latin typeface="Sakkal Majalla" panose="02000000000000000000" pitchFamily="2" charset="-78"/>
                <a:cs typeface="Sakkal Majalla" panose="02000000000000000000" pitchFamily="2" charset="-78"/>
              </a:rPr>
              <a:t>15</a:t>
            </a:r>
            <a:r>
              <a:rPr lang="ar-AE" sz="1600" dirty="0">
                <a:latin typeface="Sakkal Majalla" panose="02000000000000000000" pitchFamily="2" charset="-78"/>
                <a:cs typeface="Sakkal Majalla" panose="02000000000000000000" pitchFamily="2" charset="-78"/>
              </a:rPr>
              <a:t>) لسنة 2013 من اجل توحيد مبادئ ومفاهيم الموارد البشرية التي تنظم عمل الموارد البشرية في الجهات الاتحادية المستقلة وذلك بما يتوافق مع المبادئ العامة لقانون الموارد البشرية في الحكومة الاتحادية ـ بحيث تكون مرجعية واحدة من خلال تشريع ينظم ذلك.</a:t>
            </a:r>
            <a:endParaRPr lang="en-US" sz="16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endParaRPr lang="en-US" sz="16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r>
              <a:rPr lang="ar-AE" altLang="en-US" sz="1600" dirty="0">
                <a:latin typeface="Sakkal Majalla" panose="02000000000000000000" pitchFamily="2" charset="-78"/>
                <a:cs typeface="Sakkal Majalla" panose="02000000000000000000" pitchFamily="2" charset="-78"/>
              </a:rPr>
              <a:t>تميزت اللائحة بانسجامها مع احكام اللائحة التنفيذية  للمرسوم بقانون اتحادي رقم 11لسنه 2008 وتعديلاته وتوافقها في كثير من </a:t>
            </a:r>
            <a:r>
              <a:rPr lang="ar-AE" altLang="en-US" sz="1600" dirty="0" smtClean="0">
                <a:latin typeface="Sakkal Majalla" panose="02000000000000000000" pitchFamily="2" charset="-78"/>
                <a:cs typeface="Sakkal Majalla" panose="02000000000000000000" pitchFamily="2" charset="-78"/>
              </a:rPr>
              <a:t>النصوص مما يسهل تطبيق </a:t>
            </a:r>
            <a:r>
              <a:rPr lang="ar-AE" altLang="en-US" sz="1600" dirty="0">
                <a:latin typeface="Sakkal Majalla" panose="02000000000000000000" pitchFamily="2" charset="-78"/>
                <a:cs typeface="Sakkal Majalla" panose="02000000000000000000" pitchFamily="2" charset="-78"/>
              </a:rPr>
              <a:t>الانظمة المعتمدة في الحكومة الاتحادية على الجهات الاتحادية ( منها على سبيل المثال نظام بياناتي ونظام إدارة الاداء ونظام التدريب والتطوير ونظام تقييم وتوصيف الوظائف... الخ )</a:t>
            </a:r>
          </a:p>
          <a:p>
            <a:pPr marL="285750" indent="-285750" algn="justLow" rtl="1">
              <a:buFont typeface="Arial" pitchFamily="34" charset="0"/>
              <a:buChar char="•"/>
            </a:pPr>
            <a:r>
              <a:rPr lang="ar-AE" sz="1600" dirty="0">
                <a:latin typeface="Sakkal Majalla" panose="02000000000000000000" pitchFamily="2" charset="-78"/>
                <a:cs typeface="Sakkal Majalla" panose="02000000000000000000" pitchFamily="2" charset="-78"/>
              </a:rPr>
              <a:t>كما صدر جدول مرفق بقرار مجلس الوزراء رقم (</a:t>
            </a:r>
            <a:r>
              <a:rPr lang="en-US" sz="1600" dirty="0">
                <a:latin typeface="Sakkal Majalla" panose="02000000000000000000" pitchFamily="2" charset="-78"/>
                <a:cs typeface="Sakkal Majalla" panose="02000000000000000000" pitchFamily="2" charset="-78"/>
              </a:rPr>
              <a:t>15</a:t>
            </a:r>
            <a:r>
              <a:rPr lang="ar-AE" sz="1600" dirty="0">
                <a:latin typeface="Sakkal Majalla" panose="02000000000000000000" pitchFamily="2" charset="-78"/>
                <a:cs typeface="Sakkal Majalla" panose="02000000000000000000" pitchFamily="2" charset="-78"/>
              </a:rPr>
              <a:t>) لسنة 2013 بشأن لائحة الموارد البشرية في الجهات الاتحادية المستقلة يتضمن الجهات الاتحادية التي يسري عليها نطاق تطبيق اللائحة .</a:t>
            </a:r>
            <a:endParaRPr lang="en-US" sz="16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endParaRPr lang="ar-AE" sz="1400" b="1" dirty="0" smtClean="0"/>
          </a:p>
          <a:p>
            <a:pPr algn="justLow" rtl="1"/>
            <a:r>
              <a:rPr lang="ar-AE" sz="1400" b="1" dirty="0" smtClean="0">
                <a:latin typeface="Sakkal Majalla" panose="02000000000000000000" pitchFamily="2" charset="-78"/>
                <a:cs typeface="Sakkal Majalla" panose="02000000000000000000" pitchFamily="2" charset="-78"/>
              </a:rPr>
              <a:t>علما </a:t>
            </a:r>
            <a:r>
              <a:rPr lang="ar-AE" sz="1400" b="1" dirty="0">
                <a:latin typeface="Sakkal Majalla" panose="02000000000000000000" pitchFamily="2" charset="-78"/>
                <a:cs typeface="Sakkal Majalla" panose="02000000000000000000" pitchFamily="2" charset="-78"/>
              </a:rPr>
              <a:t>بأن هذه اللائحة لا تتعارض مع استقلالية تلك الجهات حيث احتفظت كل جهة تماماً بـ :</a:t>
            </a:r>
          </a:p>
          <a:p>
            <a:pPr marL="285750" indent="-285750" algn="justLow" rtl="1">
              <a:buFont typeface="Arial" pitchFamily="34" charset="0"/>
              <a:buChar char="•"/>
            </a:pPr>
            <a:endParaRPr lang="ar-AE" sz="1400" dirty="0">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r>
              <a:rPr lang="ar-AE" sz="1400" dirty="0">
                <a:latin typeface="Sakkal Majalla" panose="02000000000000000000" pitchFamily="2" charset="-78"/>
                <a:cs typeface="Sakkal Majalla" panose="02000000000000000000" pitchFamily="2" charset="-78"/>
              </a:rPr>
              <a:t>جدول الدرجات والرواتب الخاص بها وما يرتبط بذلك من بدلات وعلاوات تتوافق مع طبيعة عملها.</a:t>
            </a:r>
          </a:p>
          <a:p>
            <a:pPr marL="285750" indent="-285750" algn="justLow" rtl="1">
              <a:buFont typeface="Arial" pitchFamily="34" charset="0"/>
              <a:buChar char="•"/>
            </a:pPr>
            <a:r>
              <a:rPr lang="ar-AE" sz="1400" dirty="0">
                <a:latin typeface="Sakkal Majalla" panose="02000000000000000000" pitchFamily="2" charset="-78"/>
                <a:cs typeface="Sakkal Majalla" panose="02000000000000000000" pitchFamily="2" charset="-78"/>
              </a:rPr>
              <a:t> الهيكل التنظيمي الذي يتوافق مع خصوصيتها، والمهام الرئيسية المعتمدة .</a:t>
            </a:r>
          </a:p>
          <a:p>
            <a:pPr marL="285750" indent="-285750" algn="justLow" rtl="1">
              <a:buFont typeface="Arial" pitchFamily="34" charset="0"/>
              <a:buChar char="•"/>
            </a:pPr>
            <a:r>
              <a:rPr lang="ar-AE" sz="1400" dirty="0">
                <a:latin typeface="Sakkal Majalla" panose="02000000000000000000" pitchFamily="2" charset="-78"/>
                <a:cs typeface="Sakkal Majalla" panose="02000000000000000000" pitchFamily="2" charset="-78"/>
              </a:rPr>
              <a:t> المرونة في بعض الجوانب </a:t>
            </a:r>
            <a:r>
              <a:rPr lang="ar-AE" sz="1400" dirty="0" smtClean="0">
                <a:latin typeface="Sakkal Majalla" panose="02000000000000000000" pitchFamily="2" charset="-78"/>
                <a:cs typeface="Sakkal Majalla" panose="02000000000000000000" pitchFamily="2" charset="-78"/>
              </a:rPr>
              <a:t>الإدارية </a:t>
            </a:r>
            <a:r>
              <a:rPr lang="ar-AE" sz="1400" dirty="0">
                <a:latin typeface="Sakkal Majalla" panose="02000000000000000000" pitchFamily="2" charset="-78"/>
                <a:cs typeface="Sakkal Majalla" panose="02000000000000000000" pitchFamily="2" charset="-78"/>
              </a:rPr>
              <a:t>أخرى</a:t>
            </a:r>
          </a:p>
          <a:p>
            <a:pPr algn="r" rtl="1"/>
            <a:endParaRPr lang="en-US" dirty="0">
              <a:solidFill>
                <a:prstClr val="black"/>
              </a:solidFill>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لائحة الموارد البشرية في الجهات الاتحادية المستقلة </a:t>
            </a:r>
            <a:endParaRPr lang="en-US" dirty="0">
              <a:solidFill>
                <a:prstClr val="white"/>
              </a:solidFill>
            </a:endParaRPr>
          </a:p>
        </p:txBody>
      </p:sp>
      <p:sp>
        <p:nvSpPr>
          <p:cNvPr id="7" name="TextBox 6"/>
          <p:cNvSpPr txBox="1"/>
          <p:nvPr/>
        </p:nvSpPr>
        <p:spPr>
          <a:xfrm>
            <a:off x="-24413" y="6604077"/>
            <a:ext cx="433526" cy="338554"/>
          </a:xfrm>
          <a:prstGeom prst="rect">
            <a:avLst/>
          </a:prstGeom>
          <a:noFill/>
        </p:spPr>
        <p:txBody>
          <a:bodyPr wrap="square" rtlCol="0">
            <a:spAutoFit/>
          </a:bodyPr>
          <a:lstStyle/>
          <a:p>
            <a:r>
              <a:rPr lang="ar-AE" sz="1600" dirty="0" smtClean="0"/>
              <a:t>3</a:t>
            </a:r>
            <a:endParaRPr lang="en-US" sz="1600" dirty="0"/>
          </a:p>
        </p:txBody>
      </p:sp>
    </p:spTree>
    <p:extLst>
      <p:ext uri="{BB962C8B-B14F-4D97-AF65-F5344CB8AC3E}">
        <p14:creationId xmlns:p14="http://schemas.microsoft.com/office/powerpoint/2010/main" val="4026697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143000" y="1066800"/>
            <a:ext cx="716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المؤشر </a:t>
            </a:r>
            <a:r>
              <a:rPr lang="ar-AE" dirty="0" smtClean="0">
                <a:solidFill>
                  <a:prstClr val="white"/>
                </a:solidFill>
              </a:rPr>
              <a:t>13 : نسبة </a:t>
            </a:r>
            <a:r>
              <a:rPr lang="ar-AE" dirty="0">
                <a:solidFill>
                  <a:prstClr val="white"/>
                </a:solidFill>
              </a:rPr>
              <a:t>تكلفة اجمالي الموظفين من ميزانية الجهة</a:t>
            </a:r>
            <a:endParaRPr lang="en-US" dirty="0">
              <a:solidFill>
                <a:prstClr val="white"/>
              </a:solidFill>
            </a:endParaRPr>
          </a:p>
        </p:txBody>
      </p:sp>
      <p:sp>
        <p:nvSpPr>
          <p:cNvPr id="10" name="Rectangle 9"/>
          <p:cNvSpPr/>
          <p:nvPr/>
        </p:nvSpPr>
        <p:spPr>
          <a:xfrm>
            <a:off x="533400" y="1676400"/>
            <a:ext cx="8305800" cy="2163669"/>
          </a:xfrm>
          <a:prstGeom prst="rect">
            <a:avLst/>
          </a:prstGeom>
        </p:spPr>
        <p:txBody>
          <a:bodyPr wrap="square">
            <a:spAutoFit/>
          </a:bodyPr>
          <a:lstStyle/>
          <a:p>
            <a:pPr algn="just" defTabSz="800100" rtl="1">
              <a:spcBef>
                <a:spcPct val="0"/>
              </a:spcBef>
              <a:spcAft>
                <a:spcPct val="35000"/>
              </a:spcAft>
            </a:pPr>
            <a:endParaRPr lang="en-US" sz="1600" b="1"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b="1" dirty="0">
                <a:solidFill>
                  <a:prstClr val="black"/>
                </a:solidFill>
                <a:latin typeface="Sakkal Majalla" panose="02000000000000000000" pitchFamily="2" charset="-78"/>
                <a:cs typeface="Sakkal Majalla" panose="02000000000000000000" pitchFamily="2" charset="-78"/>
              </a:rPr>
              <a:t> </a:t>
            </a:r>
            <a:r>
              <a:rPr lang="ar-AE" sz="1600" dirty="0">
                <a:solidFill>
                  <a:prstClr val="black"/>
                </a:solidFill>
                <a:latin typeface="Sakkal Majalla" panose="02000000000000000000" pitchFamily="2" charset="-78"/>
                <a:cs typeface="Sakkal Majalla" panose="02000000000000000000" pitchFamily="2" charset="-78"/>
              </a:rPr>
              <a:t>يقيس هذا المؤشر نسبة تكلفة الانتاجية لرأس المال البشري في الجهات الاتحادية مقارنة بإجمالي الموظفين بحيث يتم احتساب نسبة التكلفة المالية التي تُنفق على الموظفين من  الميزانية العامة للجهة </a:t>
            </a:r>
            <a:endParaRPr lang="en-US" sz="16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endParaRPr lang="en-US" sz="10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b="1" dirty="0">
                <a:solidFill>
                  <a:prstClr val="black"/>
                </a:solidFill>
                <a:latin typeface="Sakkal Majalla" panose="02000000000000000000" pitchFamily="2" charset="-78"/>
                <a:cs typeface="Sakkal Majalla" panose="02000000000000000000" pitchFamily="2" charset="-78"/>
              </a:rPr>
              <a:t>يستثنى من قياس المؤشر</a:t>
            </a:r>
            <a:r>
              <a:rPr lang="en-US" sz="1600" b="1" dirty="0">
                <a:solidFill>
                  <a:prstClr val="black"/>
                </a:solidFill>
                <a:latin typeface="Sakkal Majalla" panose="02000000000000000000" pitchFamily="2" charset="-78"/>
                <a:cs typeface="Sakkal Majalla" panose="02000000000000000000" pitchFamily="2" charset="-78"/>
              </a:rPr>
              <a:t>:</a:t>
            </a:r>
            <a:endParaRPr lang="ar-AE" sz="16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المصروفات التي ترتبط  </a:t>
            </a:r>
            <a:r>
              <a:rPr lang="ar-AE" sz="1600" dirty="0" smtClean="0">
                <a:solidFill>
                  <a:prstClr val="black"/>
                </a:solidFill>
                <a:latin typeface="Sakkal Majalla" panose="02000000000000000000" pitchFamily="2" charset="-78"/>
                <a:cs typeface="Sakkal Majalla" panose="02000000000000000000" pitchFamily="2" charset="-78"/>
              </a:rPr>
              <a:t>بالانشطة الاساسية </a:t>
            </a:r>
            <a:r>
              <a:rPr lang="ar-AE" sz="1600" dirty="0">
                <a:solidFill>
                  <a:prstClr val="black"/>
                </a:solidFill>
                <a:latin typeface="Sakkal Majalla" panose="02000000000000000000" pitchFamily="2" charset="-78"/>
                <a:cs typeface="Sakkal Majalla" panose="02000000000000000000" pitchFamily="2" charset="-78"/>
              </a:rPr>
              <a:t>للجهة  وليست لها علاقة مباشرة بكلفة الموظفين ( الاعانات الاجتماعية ، البعثات الدراسية ،،الخ )</a:t>
            </a:r>
            <a:endParaRPr lang="en-US"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11" name="Content Placeholder 9"/>
          <p:cNvGraphicFramePr>
            <a:graphicFrameLocks/>
          </p:cNvGraphicFramePr>
          <p:nvPr>
            <p:extLst/>
          </p:nvPr>
        </p:nvGraphicFramePr>
        <p:xfrm>
          <a:off x="522514" y="4419602"/>
          <a:ext cx="8294915" cy="887186"/>
        </p:xfrm>
        <a:graphic>
          <a:graphicData uri="http://schemas.openxmlformats.org/drawingml/2006/table">
            <a:tbl>
              <a:tblPr firstRow="1" bandRow="1">
                <a:tableStyleId>{5C22544A-7EE6-4342-B048-85BDC9FD1C3A}</a:tableStyleId>
              </a:tblPr>
              <a:tblGrid>
                <a:gridCol w="1382486"/>
                <a:gridCol w="2764971"/>
                <a:gridCol w="1382486"/>
                <a:gridCol w="1382486"/>
                <a:gridCol w="1382486"/>
              </a:tblGrid>
              <a:tr h="35733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9856">
                <a:tc>
                  <a:txBody>
                    <a:bodyPr/>
                    <a:lstStyle/>
                    <a:p>
                      <a:pPr algn="ctr" rtl="1"/>
                      <a:r>
                        <a:rPr lang="ar-AE" sz="1400" dirty="0" smtClean="0">
                          <a:latin typeface="Sakkal Majalla" panose="02000000000000000000" pitchFamily="2" charset="-78"/>
                          <a:cs typeface="Sakkal Majalla" panose="02000000000000000000" pitchFamily="2" charset="-78"/>
                        </a:rPr>
                        <a:t>ميزانية الجهة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 إجمالي المصروفات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3007284434"/>
              </p:ext>
            </p:extLst>
          </p:nvPr>
        </p:nvGraphicFramePr>
        <p:xfrm>
          <a:off x="533400" y="5562600"/>
          <a:ext cx="8294914" cy="762002"/>
        </p:xfrm>
        <a:graphic>
          <a:graphicData uri="http://schemas.openxmlformats.org/drawingml/2006/table">
            <a:tbl>
              <a:tblPr firstRow="1" bandRow="1">
                <a:tableStyleId>{5C22544A-7EE6-4342-B048-85BDC9FD1C3A}</a:tableStyleId>
              </a:tblPr>
              <a:tblGrid>
                <a:gridCol w="4147457"/>
                <a:gridCol w="4147457"/>
              </a:tblGrid>
              <a:tr h="328709">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293">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إجمالي المصروفات ( بدون</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بند المشاريع )</a:t>
                      </a:r>
                      <a:endParaRPr lang="en-US" sz="11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3418114" y="37338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30</a:t>
            </a:fld>
            <a:endParaRPr lang="en-US" sz="1600" b="1" dirty="0">
              <a:solidFill>
                <a:prstClr val="black"/>
              </a:solidFill>
            </a:endParaRPr>
          </a:p>
        </p:txBody>
      </p:sp>
    </p:spTree>
    <p:extLst>
      <p:ext uri="{BB962C8B-B14F-4D97-AF65-F5344CB8AC3E}">
        <p14:creationId xmlns:p14="http://schemas.microsoft.com/office/powerpoint/2010/main" val="977298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1000" y="1447800"/>
            <a:ext cx="8420100" cy="1621982"/>
          </a:xfrm>
          <a:prstGeom prst="rect">
            <a:avLst/>
          </a:prstGeom>
        </p:spPr>
        <p:txBody>
          <a:bodyPr wrap="square">
            <a:spAutoFit/>
          </a:bodyPr>
          <a:lstStyle/>
          <a:p>
            <a:pPr algn="just" defTabSz="800100" rtl="1">
              <a:lnSpc>
                <a:spcPct val="150000"/>
              </a:lnSpc>
              <a:spcBef>
                <a:spcPct val="0"/>
              </a:spcBef>
              <a:spcAft>
                <a:spcPct val="35000"/>
              </a:spcAft>
            </a:pPr>
            <a:endParaRPr lang="en-US" sz="1600" b="1"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endParaRPr lang="en-US" sz="1000" b="1" dirty="0">
              <a:solidFill>
                <a:srgbClr val="C00000"/>
              </a:solidFill>
              <a:latin typeface="Sakkal Majalla" panose="02000000000000000000" pitchFamily="2" charset="-78"/>
              <a:cs typeface="Sakkal Majalla" panose="02000000000000000000" pitchFamily="2" charset="-78"/>
            </a:endParaRPr>
          </a:p>
          <a:p>
            <a:pPr algn="r" defTabSz="800100" rtl="1">
              <a:spcBef>
                <a:spcPct val="0"/>
              </a:spcBef>
              <a:spcAft>
                <a:spcPct val="35000"/>
              </a:spcAft>
            </a:pPr>
            <a:r>
              <a:rPr lang="ar-AE" sz="1600" b="1" dirty="0">
                <a:solidFill>
                  <a:prstClr val="black"/>
                </a:solidFill>
                <a:latin typeface="Sakkal Majalla" panose="02000000000000000000" pitchFamily="2" charset="-78"/>
                <a:cs typeface="Sakkal Majalla" panose="02000000000000000000" pitchFamily="2" charset="-78"/>
              </a:rPr>
              <a:t> </a:t>
            </a:r>
            <a:r>
              <a:rPr lang="ar-AE" sz="1600" dirty="0">
                <a:solidFill>
                  <a:prstClr val="black"/>
                </a:solidFill>
                <a:latin typeface="Sakkal Majalla" panose="02000000000000000000" pitchFamily="2" charset="-78"/>
                <a:cs typeface="Sakkal Majalla" panose="02000000000000000000" pitchFamily="2" charset="-78"/>
              </a:rPr>
              <a:t>يقيس هذا المؤشر معدل تكلفة الموظف في الجهة بحيث يتم قياس المعدل العام لتكلفة كل موظف في الجهة من خلال الميزانية المرصودة </a:t>
            </a:r>
            <a:r>
              <a:rPr lang="ar-AE" sz="1600" b="1" dirty="0">
                <a:solidFill>
                  <a:prstClr val="black"/>
                </a:solidFill>
                <a:latin typeface="Sakkal Majalla" panose="02000000000000000000" pitchFamily="2" charset="-78"/>
                <a:cs typeface="Sakkal Majalla" panose="02000000000000000000" pitchFamily="2" charset="-78"/>
              </a:rPr>
              <a:t> </a:t>
            </a:r>
            <a:r>
              <a:rPr lang="ar-AE" sz="1600" dirty="0">
                <a:solidFill>
                  <a:prstClr val="black"/>
                </a:solidFill>
                <a:latin typeface="Sakkal Majalla" panose="02000000000000000000" pitchFamily="2" charset="-78"/>
                <a:cs typeface="Sakkal Majalla" panose="02000000000000000000" pitchFamily="2" charset="-78"/>
              </a:rPr>
              <a:t>للموظفين في الجهة </a:t>
            </a:r>
          </a:p>
        </p:txBody>
      </p:sp>
      <p:sp>
        <p:nvSpPr>
          <p:cNvPr id="15" name="Title 1"/>
          <p:cNvSpPr txBox="1">
            <a:spLocks/>
          </p:cNvSpPr>
          <p:nvPr/>
        </p:nvSpPr>
        <p:spPr>
          <a:xfrm>
            <a:off x="1143000" y="1066800"/>
            <a:ext cx="6515100" cy="369332"/>
          </a:xfrm>
          <a:prstGeom prst="rect">
            <a:avLst/>
          </a:prstGeom>
          <a:noFill/>
          <a:ln>
            <a:noFill/>
          </a:ln>
        </p:spPr>
        <p:txBody>
          <a:bodyPr wrap="square" rtlCol="0">
            <a:spAutoFit/>
          </a:bodyPr>
          <a:lstStyle>
            <a:defPPr>
              <a:defRPr lang="en-US"/>
            </a:defPPr>
            <a:lvl1pPr algn="ct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14: معدل </a:t>
            </a:r>
            <a:r>
              <a:rPr lang="ar-AE" dirty="0">
                <a:solidFill>
                  <a:prstClr val="white"/>
                </a:solidFill>
              </a:rPr>
              <a:t>تكلفة الموظف</a:t>
            </a:r>
            <a:r>
              <a:rPr lang="en-US" dirty="0">
                <a:solidFill>
                  <a:prstClr val="white"/>
                </a:solidFill>
              </a:rPr>
              <a:t> </a:t>
            </a:r>
            <a:r>
              <a:rPr lang="ar-AE" dirty="0">
                <a:solidFill>
                  <a:prstClr val="white"/>
                </a:solidFill>
              </a:rPr>
              <a:t>في الجهة</a:t>
            </a:r>
            <a:endParaRPr lang="en-US" dirty="0">
              <a:solidFill>
                <a:prstClr val="white"/>
              </a:solidFill>
            </a:endParaRPr>
          </a:p>
        </p:txBody>
      </p:sp>
      <p:graphicFrame>
        <p:nvGraphicFramePr>
          <p:cNvPr id="16" name="Content Placeholder 9"/>
          <p:cNvGraphicFramePr>
            <a:graphicFrameLocks/>
          </p:cNvGraphicFramePr>
          <p:nvPr>
            <p:extLst/>
          </p:nvPr>
        </p:nvGraphicFramePr>
        <p:xfrm>
          <a:off x="457200" y="3657600"/>
          <a:ext cx="8371115" cy="1066800"/>
        </p:xfrm>
        <a:graphic>
          <a:graphicData uri="http://schemas.openxmlformats.org/drawingml/2006/table">
            <a:tbl>
              <a:tblPr firstRow="1" bandRow="1">
                <a:tableStyleId>{5C22544A-7EE6-4342-B048-85BDC9FD1C3A}</a:tableStyleId>
              </a:tblPr>
              <a:tblGrid>
                <a:gridCol w="1395186"/>
                <a:gridCol w="2790371"/>
                <a:gridCol w="1395186"/>
                <a:gridCol w="1395186"/>
                <a:gridCol w="1395186"/>
              </a:tblGrid>
              <a:tr h="355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11200">
                <a:tc>
                  <a:txBody>
                    <a:bodyPr/>
                    <a:lstStyle/>
                    <a:p>
                      <a:pPr algn="ctr" rtl="1"/>
                      <a:r>
                        <a:rPr lang="ar-AE" sz="1400" dirty="0" smtClean="0">
                          <a:latin typeface="Sakkal Majalla" panose="02000000000000000000" pitchFamily="2" charset="-78"/>
                          <a:cs typeface="Sakkal Majalla" panose="02000000000000000000" pitchFamily="2" charset="-78"/>
                        </a:rPr>
                        <a:t>ميزانية الجهة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 مجموع الموظفين في نهاية فترة القياس </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nvPr>
        </p:nvGraphicFramePr>
        <p:xfrm>
          <a:off x="457200" y="4953000"/>
          <a:ext cx="8371114" cy="838200"/>
        </p:xfrm>
        <a:graphic>
          <a:graphicData uri="http://schemas.openxmlformats.org/drawingml/2006/table">
            <a:tbl>
              <a:tblPr firstRow="1" bandRow="1">
                <a:tableStyleId>{5C22544A-7EE6-4342-B048-85BDC9FD1C3A}</a:tableStyleId>
              </a:tblPr>
              <a:tblGrid>
                <a:gridCol w="4185557"/>
                <a:gridCol w="4185557"/>
              </a:tblGrid>
              <a:tr h="26232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3340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مجموع الموظفين</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kern="1200" noProof="0" dirty="0" smtClean="0">
                          <a:solidFill>
                            <a:srgbClr val="000000"/>
                          </a:solidFill>
                          <a:effectLst/>
                          <a:latin typeface="Sakkal Majalla" panose="02000000000000000000" pitchFamily="2" charset="-78"/>
                          <a:ea typeface="+mn-ea"/>
                          <a:cs typeface="Sakkal Majalla" panose="02000000000000000000" pitchFamily="2" charset="-78"/>
                        </a:rPr>
                        <a:t>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extBox 17"/>
          <p:cNvSpPr txBox="1"/>
          <p:nvPr/>
        </p:nvSpPr>
        <p:spPr>
          <a:xfrm>
            <a:off x="3418114" y="31242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31</a:t>
            </a:fld>
            <a:endParaRPr lang="en-US" sz="1600" b="1" dirty="0">
              <a:solidFill>
                <a:prstClr val="black"/>
              </a:solidFill>
            </a:endParaRPr>
          </a:p>
        </p:txBody>
      </p:sp>
    </p:spTree>
    <p:extLst>
      <p:ext uri="{BB962C8B-B14F-4D97-AF65-F5344CB8AC3E}">
        <p14:creationId xmlns:p14="http://schemas.microsoft.com/office/powerpoint/2010/main" val="3196908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15: فعالية استخدام أنظمة الموارد البشرية الالكترونية و الذكية </a:t>
            </a:r>
            <a:r>
              <a:rPr lang="ar-AE" sz="1800" dirty="0">
                <a:solidFill>
                  <a:prstClr val="white"/>
                </a:solidFill>
              </a:rPr>
              <a:t>*</a:t>
            </a:r>
            <a:endParaRPr lang="en-US" sz="1800" dirty="0">
              <a:solidFill>
                <a:prstClr val="white"/>
              </a:solidFill>
            </a:endParaRPr>
          </a:p>
        </p:txBody>
      </p:sp>
      <p:sp>
        <p:nvSpPr>
          <p:cNvPr id="13" name="TextBox 12"/>
          <p:cNvSpPr txBox="1"/>
          <p:nvPr/>
        </p:nvSpPr>
        <p:spPr>
          <a:xfrm>
            <a:off x="3418619" y="4010516"/>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749151568"/>
              </p:ext>
            </p:extLst>
          </p:nvPr>
        </p:nvGraphicFramePr>
        <p:xfrm>
          <a:off x="464396" y="2409169"/>
          <a:ext cx="8305801" cy="1472184"/>
        </p:xfrm>
        <a:graphic>
          <a:graphicData uri="http://schemas.openxmlformats.org/drawingml/2006/table">
            <a:tbl>
              <a:tblPr rtl="1" firstRow="1" firstCol="1" bandRow="1"/>
              <a:tblGrid>
                <a:gridCol w="2466832"/>
                <a:gridCol w="2420204"/>
                <a:gridCol w="3418765"/>
              </a:tblGrid>
              <a:tr h="0">
                <a:tc>
                  <a:txBody>
                    <a:bodyPr/>
                    <a:lstStyle/>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a:t>
                      </a:r>
                      <a:r>
                        <a:rPr lang="ar-SA" sz="1400" b="1" dirty="0" smtClean="0">
                          <a:solidFill>
                            <a:srgbClr val="000000"/>
                          </a:solidFill>
                          <a:effectLst/>
                          <a:latin typeface="Calibri"/>
                          <a:ea typeface="Calibri"/>
                          <a:cs typeface="Sakkal Majalla"/>
                        </a:rPr>
                        <a:t>اجراءات </a:t>
                      </a:r>
                      <a:r>
                        <a:rPr lang="ar-SA" sz="1400" b="1" dirty="0">
                          <a:solidFill>
                            <a:srgbClr val="000000"/>
                          </a:solidFill>
                          <a:effectLst/>
                          <a:latin typeface="Calibri"/>
                          <a:ea typeface="Calibri"/>
                          <a:cs typeface="Sakkal Majalla"/>
                        </a:rPr>
                        <a:t>الموارد البشرية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الأجور والرواتب</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التقارير الاحصائية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إدارة الأداء الوظيفي</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التدريب والتطوير الالكتروني</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التطبيقات الذكية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a:t>
                      </a:r>
                      <a:r>
                        <a:rPr lang="ar-AE" sz="1400" b="1" dirty="0" smtClean="0">
                          <a:solidFill>
                            <a:srgbClr val="000000"/>
                          </a:solidFill>
                          <a:effectLst/>
                          <a:latin typeface="Calibri"/>
                          <a:ea typeface="Calibri"/>
                          <a:cs typeface="Sakkal Majalla"/>
                        </a:rPr>
                        <a:t>ا</a:t>
                      </a:r>
                      <a:r>
                        <a:rPr lang="ar-SA" sz="1400" b="1" dirty="0" smtClean="0">
                          <a:solidFill>
                            <a:srgbClr val="000000"/>
                          </a:solidFill>
                          <a:effectLst/>
                          <a:latin typeface="Calibri"/>
                          <a:ea typeface="Calibri"/>
                          <a:cs typeface="Sakkal Majalla"/>
                        </a:rPr>
                        <a:t>لموافقات </a:t>
                      </a:r>
                      <a:r>
                        <a:rPr lang="ar-SA" sz="1400" b="1" dirty="0">
                          <a:solidFill>
                            <a:srgbClr val="000000"/>
                          </a:solidFill>
                          <a:effectLst/>
                          <a:latin typeface="Calibri"/>
                          <a:ea typeface="Calibri"/>
                          <a:cs typeface="Sakkal Majalla"/>
                        </a:rPr>
                        <a:t>الالكترونية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التقارير الذكية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أتمته </a:t>
                      </a:r>
                      <a:r>
                        <a:rPr lang="ar-SA" sz="1400" b="1" dirty="0" smtClean="0">
                          <a:solidFill>
                            <a:srgbClr val="000000"/>
                          </a:solidFill>
                          <a:effectLst/>
                          <a:latin typeface="Calibri"/>
                          <a:ea typeface="Calibri"/>
                          <a:cs typeface="Sakkal Majalla"/>
                        </a:rPr>
                        <a:t>سياسات</a:t>
                      </a:r>
                      <a:r>
                        <a:rPr lang="ar-AE" sz="1400" b="1" dirty="0" smtClean="0">
                          <a:solidFill>
                            <a:srgbClr val="000000"/>
                          </a:solidFill>
                          <a:effectLst/>
                          <a:latin typeface="Calibri"/>
                          <a:ea typeface="Calibri"/>
                          <a:cs typeface="Sakkal Majalla"/>
                        </a:rPr>
                        <a:t> الموارد البشرية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الهياكل التنظيمية الالكترونية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الخدمة الذاتية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التوظيف الالكتروني</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a:t>
                      </a:r>
                      <a:r>
                        <a:rPr lang="ar-SA" sz="1400" b="1" dirty="0" smtClean="0">
                          <a:solidFill>
                            <a:srgbClr val="000000"/>
                          </a:solidFill>
                          <a:effectLst/>
                          <a:latin typeface="Calibri"/>
                          <a:ea typeface="Calibri"/>
                          <a:cs typeface="Sakkal Majalla"/>
                        </a:rPr>
                        <a:t>الحضور </a:t>
                      </a:r>
                      <a:r>
                        <a:rPr lang="ar-SA" sz="1400" b="1" dirty="0">
                          <a:solidFill>
                            <a:srgbClr val="000000"/>
                          </a:solidFill>
                          <a:effectLst/>
                          <a:latin typeface="Calibri"/>
                          <a:ea typeface="Calibri"/>
                          <a:cs typeface="Sakkal Majalla"/>
                        </a:rPr>
                        <a:t>والانصراف</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مكتب خدمة الدعم</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تخطيط القوى العاملة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الربط الالكتروني </a:t>
                      </a:r>
                      <a:r>
                        <a:rPr lang="ar-AE" sz="1400" b="1" dirty="0" smtClean="0">
                          <a:solidFill>
                            <a:srgbClr val="000000"/>
                          </a:solidFill>
                          <a:effectLst/>
                          <a:latin typeface="Calibri"/>
                          <a:ea typeface="Calibri"/>
                          <a:cs typeface="Sakkal Majalla"/>
                        </a:rPr>
                        <a:t>لقواعد بيانات</a:t>
                      </a:r>
                      <a:r>
                        <a:rPr lang="ar-AE" sz="1400" b="1" baseline="0" dirty="0" smtClean="0">
                          <a:solidFill>
                            <a:srgbClr val="000000"/>
                          </a:solidFill>
                          <a:effectLst/>
                          <a:latin typeface="Calibri"/>
                          <a:ea typeface="Calibri"/>
                          <a:cs typeface="Sakkal Majalla"/>
                        </a:rPr>
                        <a:t> الموارد البشرية (</a:t>
                      </a:r>
                      <a:r>
                        <a:rPr lang="en-US" sz="1400" b="1" baseline="0" dirty="0" smtClean="0">
                          <a:solidFill>
                            <a:srgbClr val="000000"/>
                          </a:solidFill>
                          <a:effectLst/>
                          <a:latin typeface="Calibri"/>
                          <a:ea typeface="Calibri"/>
                          <a:cs typeface="Sakkal Majalla"/>
                        </a:rPr>
                        <a:t>ESB</a:t>
                      </a:r>
                      <a:r>
                        <a:rPr lang="ar-AE" sz="1400" b="1" baseline="0" dirty="0" smtClean="0">
                          <a:solidFill>
                            <a:srgbClr val="000000"/>
                          </a:solidFill>
                          <a:effectLst/>
                          <a:latin typeface="Calibri"/>
                          <a:ea typeface="Calibri"/>
                          <a:cs typeface="Sakkal Majalla"/>
                        </a:rPr>
                        <a:t>)</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الأرشفة الإلكترونية لإجراءات الموارد البشرية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32</a:t>
            </a:fld>
            <a:endParaRPr lang="en-US" sz="1600" b="1" dirty="0">
              <a:solidFill>
                <a:prstClr val="black"/>
              </a:solidFill>
            </a:endParaRPr>
          </a:p>
        </p:txBody>
      </p:sp>
      <p:sp>
        <p:nvSpPr>
          <p:cNvPr id="16" name="Rectangle 15"/>
          <p:cNvSpPr/>
          <p:nvPr/>
        </p:nvSpPr>
        <p:spPr>
          <a:xfrm>
            <a:off x="369147" y="1688462"/>
            <a:ext cx="8496300" cy="1112612"/>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sz="1000" dirty="0">
              <a:solidFill>
                <a:srgbClr val="C00000"/>
              </a:solidFill>
              <a:latin typeface="Sakkal Majalla" panose="02000000000000000000" pitchFamily="2" charset="-78"/>
              <a:cs typeface="Sakkal Majalla" panose="02000000000000000000" pitchFamily="2" charset="-78"/>
            </a:endParaRPr>
          </a:p>
          <a:p>
            <a:pPr marL="171450" indent="-171450" algn="r" rtl="1">
              <a:buFont typeface="Arial" pitchFamily="34" charset="0"/>
              <a:buChar char="•"/>
            </a:pPr>
            <a:r>
              <a:rPr lang="ar-AE" sz="1600" dirty="0">
                <a:latin typeface="Sakkal Majalla" panose="02000000000000000000" pitchFamily="2" charset="-78"/>
                <a:cs typeface="Sakkal Majalla" panose="02000000000000000000" pitchFamily="2" charset="-78"/>
              </a:rPr>
              <a:t>يقيس المؤشر فعالية استخدام أنظمة الموارد البشرية الالكترونية و الذكية و التي تشمل ما يلي:</a:t>
            </a:r>
          </a:p>
          <a:p>
            <a:pPr marL="171450" indent="-171450" algn="r" rtl="1">
              <a:buFont typeface="Arial" pitchFamily="34" charset="0"/>
              <a:buChar char="•"/>
            </a:pPr>
            <a:endParaRPr lang="ar-AE" sz="1600" dirty="0">
              <a:latin typeface="Sakkal Majalla" panose="02000000000000000000" pitchFamily="2" charset="-78"/>
              <a:cs typeface="Sakkal Majalla" panose="02000000000000000000" pitchFamily="2" charset="-78"/>
            </a:endParaRPr>
          </a:p>
          <a:p>
            <a:pPr algn="just" defTabSz="800100" rtl="1">
              <a:spcBef>
                <a:spcPct val="0"/>
              </a:spcBef>
              <a:spcAft>
                <a:spcPct val="35000"/>
              </a:spcAft>
            </a:pPr>
            <a:endParaRPr lang="ar-AE" sz="1000" dirty="0">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1424507276"/>
              </p:ext>
            </p:extLst>
          </p:nvPr>
        </p:nvGraphicFramePr>
        <p:xfrm>
          <a:off x="152400" y="4431100"/>
          <a:ext cx="8675915" cy="1097280"/>
        </p:xfrm>
        <a:graphic>
          <a:graphicData uri="http://schemas.openxmlformats.org/drawingml/2006/table">
            <a:tbl>
              <a:tblPr firstRow="1" bandRow="1">
                <a:tableStyleId>{5C22544A-7EE6-4342-B048-85BDC9FD1C3A}</a:tableStyleId>
              </a:tblPr>
              <a:tblGrid>
                <a:gridCol w="2961073"/>
                <a:gridCol w="3439727"/>
                <a:gridCol w="838200"/>
                <a:gridCol w="838200"/>
                <a:gridCol w="598715"/>
              </a:tblGrid>
              <a:tr h="156575">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المصدر</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200" dirty="0" smtClean="0">
                          <a:solidFill>
                            <a:schemeClr val="tx1"/>
                          </a:solidFill>
                          <a:latin typeface="Sakkal Majalla" panose="02000000000000000000" pitchFamily="2" charset="-78"/>
                          <a:cs typeface="Sakkal Majalla" panose="02000000000000000000" pitchFamily="2" charset="-78"/>
                        </a:rPr>
                        <a:t>المعادلة</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نمط القياس</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وحدة</a:t>
                      </a:r>
                      <a:r>
                        <a:rPr lang="ar-AE" sz="1200" baseline="0" dirty="0" smtClean="0">
                          <a:solidFill>
                            <a:schemeClr val="tx1"/>
                          </a:solidFill>
                          <a:latin typeface="Sakkal Majalla" panose="02000000000000000000" pitchFamily="2" charset="-78"/>
                          <a:cs typeface="Sakkal Majalla" panose="02000000000000000000" pitchFamily="2" charset="-78"/>
                        </a:rPr>
                        <a:t> القياس</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الدورية</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r" rtl="1"/>
                      <a:r>
                        <a:rPr lang="ar-AE" sz="1600" dirty="0" smtClean="0">
                          <a:solidFill>
                            <a:schemeClr val="tx1"/>
                          </a:solidFill>
                          <a:latin typeface="Sakkal Majalla" panose="02000000000000000000" pitchFamily="2" charset="-78"/>
                          <a:cs typeface="Sakkal Majalla" panose="02000000000000000000" pitchFamily="2" charset="-78"/>
                        </a:rPr>
                        <a:t>نظام بياناتي للجهات</a:t>
                      </a:r>
                      <a:r>
                        <a:rPr lang="ar-AE" sz="1600" baseline="0" dirty="0" smtClean="0">
                          <a:solidFill>
                            <a:schemeClr val="tx1"/>
                          </a:solidFill>
                          <a:latin typeface="Sakkal Majalla" panose="02000000000000000000" pitchFamily="2" charset="-78"/>
                          <a:cs typeface="Sakkal Majalla" panose="02000000000000000000" pitchFamily="2" charset="-78"/>
                        </a:rPr>
                        <a:t> المشغلة </a:t>
                      </a:r>
                    </a:p>
                    <a:p>
                      <a:pPr algn="r" rtl="1"/>
                      <a:r>
                        <a:rPr lang="ar-AE" sz="1600" baseline="0" dirty="0" smtClean="0">
                          <a:solidFill>
                            <a:schemeClr val="tx1"/>
                          </a:solidFill>
                          <a:latin typeface="Sakkal Majalla" panose="02000000000000000000" pitchFamily="2" charset="-78"/>
                          <a:cs typeface="Sakkal Majalla" panose="02000000000000000000" pitchFamily="2" charset="-78"/>
                        </a:rPr>
                        <a:t>نظام ناقل الخدمات المؤسسية (</a:t>
                      </a:r>
                      <a:r>
                        <a:rPr lang="en-US" sz="1600" baseline="0" dirty="0" smtClean="0">
                          <a:solidFill>
                            <a:schemeClr val="tx1"/>
                          </a:solidFill>
                          <a:latin typeface="Sakkal Majalla" panose="02000000000000000000" pitchFamily="2" charset="-78"/>
                          <a:cs typeface="Sakkal Majalla" panose="02000000000000000000" pitchFamily="2" charset="-78"/>
                        </a:rPr>
                        <a:t>ESB</a:t>
                      </a:r>
                      <a:r>
                        <a:rPr lang="ar-AE" sz="1600" baseline="0" dirty="0" smtClean="0">
                          <a:solidFill>
                            <a:schemeClr val="tx1"/>
                          </a:solidFill>
                          <a:latin typeface="Sakkal Majalla" panose="02000000000000000000" pitchFamily="2" charset="-78"/>
                          <a:cs typeface="Sakkal Majalla" panose="02000000000000000000" pitchFamily="2" charset="-78"/>
                        </a:rPr>
                        <a:t>) للجهات غير المشغلة لنظام بياناتي</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AE" sz="1600" b="0" i="0" u="none" strike="noStrike" dirty="0" smtClean="0">
                          <a:solidFill>
                            <a:schemeClr val="tx1"/>
                          </a:solidFill>
                          <a:effectLst/>
                          <a:latin typeface="Arial"/>
                        </a:rPr>
                        <a:t> (</a:t>
                      </a:r>
                      <a:r>
                        <a:rPr lang="ar-AE" sz="1600" kern="1200" dirty="0" smtClean="0">
                          <a:solidFill>
                            <a:schemeClr val="tx1"/>
                          </a:solidFill>
                          <a:latin typeface="Sakkal Majalla" panose="02000000000000000000" pitchFamily="2" charset="-78"/>
                          <a:ea typeface="+mn-ea"/>
                          <a:cs typeface="Sakkal Majalla" panose="02000000000000000000" pitchFamily="2" charset="-78"/>
                        </a:rPr>
                        <a:t>عدد العمليات المنفذة عبر الأنظمة الالكترونية و الذكية ÷ اجمالي عدد الموظفين)× 100</a:t>
                      </a:r>
                      <a:endParaRPr lang="ar-AE" sz="1600" kern="1200" dirty="0">
                        <a:solidFill>
                          <a:schemeClr val="tx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1"/>
                      <a:r>
                        <a:rPr lang="ar-AE" sz="1600" dirty="0" smtClean="0">
                          <a:solidFill>
                            <a:schemeClr val="tx1"/>
                          </a:solidFill>
                          <a:latin typeface="Sakkal Majalla" panose="02000000000000000000" pitchFamily="2" charset="-78"/>
                          <a:cs typeface="Sakkal Majalla" panose="02000000000000000000" pitchFamily="2" charset="-78"/>
                        </a:rPr>
                        <a:t>التزايد أفضل</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نسبة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سنوي</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18" name="Content Placeholder 9"/>
          <p:cNvGraphicFramePr>
            <a:graphicFrameLocks/>
          </p:cNvGraphicFramePr>
          <p:nvPr>
            <p:extLst>
              <p:ext uri="{D42A27DB-BD31-4B8C-83A1-F6EECF244321}">
                <p14:modId xmlns:p14="http://schemas.microsoft.com/office/powerpoint/2010/main" val="2382704738"/>
              </p:ext>
            </p:extLst>
          </p:nvPr>
        </p:nvGraphicFramePr>
        <p:xfrm>
          <a:off x="152400" y="5661918"/>
          <a:ext cx="8713047" cy="640080"/>
        </p:xfrm>
        <a:graphic>
          <a:graphicData uri="http://schemas.openxmlformats.org/drawingml/2006/table">
            <a:tbl>
              <a:tblPr firstRow="1" bandRow="1">
                <a:tableStyleId>{5C22544A-7EE6-4342-B048-85BDC9FD1C3A}</a:tableStyleId>
              </a:tblPr>
              <a:tblGrid>
                <a:gridCol w="4445390"/>
                <a:gridCol w="4267657"/>
              </a:tblGrid>
              <a:tr h="296333">
                <a:tc>
                  <a:txBody>
                    <a:bodyPr/>
                    <a:lstStyle/>
                    <a:p>
                      <a:pPr marL="0" algn="ctr" defTabSz="914400" rtl="1"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مكونات المقام</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1" eaLnBrk="1" latinLnBrk="0" hangingPunct="1"/>
                      <a:r>
                        <a:rPr lang="ar-AE" sz="1600" kern="1200" dirty="0" smtClean="0">
                          <a:solidFill>
                            <a:schemeClr val="tx1"/>
                          </a:solidFill>
                          <a:latin typeface="Sakkal Majalla" panose="02000000000000000000" pitchFamily="2" charset="-78"/>
                          <a:ea typeface="+mn-ea"/>
                          <a:cs typeface="Sakkal Majalla" panose="02000000000000000000" pitchFamily="2" charset="-78"/>
                        </a:rPr>
                        <a:t>اجمالي عدد الموظفين</a:t>
                      </a:r>
                      <a:endParaRPr lang="en-US" sz="16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latin typeface="Sakkal Majalla" panose="02000000000000000000" pitchFamily="2" charset="-78"/>
                          <a:ea typeface="+mn-ea"/>
                          <a:cs typeface="Sakkal Majalla" panose="02000000000000000000" pitchFamily="2" charset="-78"/>
                        </a:rPr>
                        <a:t>عدد العمليات المنفذة عبر الأنظمة الالكترونية و الذكية </a:t>
                      </a:r>
                      <a:endParaRPr lang="en-US" sz="16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1" name="TextBox 10"/>
          <p:cNvSpPr txBox="1"/>
          <p:nvPr/>
        </p:nvSpPr>
        <p:spPr>
          <a:xfrm>
            <a:off x="1245079" y="6438946"/>
            <a:ext cx="7746521" cy="261610"/>
          </a:xfrm>
          <a:prstGeom prst="rect">
            <a:avLst/>
          </a:prstGeom>
          <a:noFill/>
        </p:spPr>
        <p:txBody>
          <a:bodyPr wrap="square" rtlCol="0">
            <a:spAutoFit/>
          </a:bodyPr>
          <a:lstStyle/>
          <a:p>
            <a:pPr algn="r" rtl="1"/>
            <a:r>
              <a:rPr lang="ar-AE" sz="1050" dirty="0" smtClean="0"/>
              <a:t>* يتم احتساب نتيجة المؤشر من خلال أنظمة بياناتي بشكل تلقائي </a:t>
            </a:r>
            <a:endParaRPr lang="en-US" sz="1050" dirty="0"/>
          </a:p>
        </p:txBody>
      </p:sp>
    </p:spTree>
    <p:extLst>
      <p:ext uri="{BB962C8B-B14F-4D97-AF65-F5344CB8AC3E}">
        <p14:creationId xmlns:p14="http://schemas.microsoft.com/office/powerpoint/2010/main" val="1965493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16: نسبة الالتزام باتفاقيات مستوى الخدمة </a:t>
            </a:r>
            <a:r>
              <a:rPr lang="en-US" sz="1800" dirty="0" smtClean="0">
                <a:solidFill>
                  <a:prstClr val="white"/>
                </a:solidFill>
                <a:cs typeface="PT Bold Heading" panose="02010400000000000000" pitchFamily="2" charset="-78"/>
              </a:rPr>
              <a:t>(SLA)</a:t>
            </a:r>
            <a:endParaRPr lang="en-US" sz="1800" dirty="0">
              <a:solidFill>
                <a:prstClr val="white"/>
              </a:solidFill>
              <a:cs typeface="PT Bold Heading" panose="02010400000000000000" pitchFamily="2" charset="-78"/>
            </a:endParaRPr>
          </a:p>
        </p:txBody>
      </p:sp>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33</a:t>
            </a:fld>
            <a:endParaRPr lang="en-US" sz="1600" b="1" dirty="0">
              <a:solidFill>
                <a:prstClr val="black"/>
              </a:solidFill>
            </a:endParaRPr>
          </a:p>
        </p:txBody>
      </p:sp>
      <p:sp>
        <p:nvSpPr>
          <p:cNvPr id="11" name="Rectangle 10"/>
          <p:cNvSpPr/>
          <p:nvPr/>
        </p:nvSpPr>
        <p:spPr>
          <a:xfrm>
            <a:off x="7674336" y="1705671"/>
            <a:ext cx="1154483" cy="369332"/>
          </a:xfrm>
          <a:prstGeom prst="rect">
            <a:avLst/>
          </a:prstGeom>
        </p:spPr>
        <p:txBody>
          <a:bodyPr wrap="non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sz="1000" dirty="0">
              <a:solidFill>
                <a:srgbClr val="C0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9600" y="2028074"/>
            <a:ext cx="8382000" cy="646331"/>
          </a:xfrm>
          <a:prstGeom prst="rect">
            <a:avLst/>
          </a:prstGeom>
        </p:spPr>
        <p:txBody>
          <a:bodyPr wrap="square">
            <a:spAutoFit/>
          </a:bodyPr>
          <a:lstStyle/>
          <a:p>
            <a:pPr marL="285750" indent="-285750" algn="r" rtl="1">
              <a:buFont typeface="Arial" panose="020B0604020202020204" pitchFamily="34" charset="0"/>
              <a:buChar char="•"/>
            </a:pPr>
            <a:r>
              <a:rPr lang="ar-AE" dirty="0">
                <a:latin typeface="Sakkal Majalla" panose="02000000000000000000" pitchFamily="2" charset="-78"/>
                <a:ea typeface="Times New Roman"/>
                <a:cs typeface="Sakkal Majalla" panose="02000000000000000000" pitchFamily="2" charset="-78"/>
              </a:rPr>
              <a:t>يهدف هذا المؤشر الى قياس مستوى فعالية و كفاءة  الخدمات التي تقدمها </a:t>
            </a:r>
            <a:r>
              <a:rPr lang="ar-AE" dirty="0" smtClean="0">
                <a:latin typeface="Sakkal Majalla" panose="02000000000000000000" pitchFamily="2" charset="-78"/>
                <a:ea typeface="Calibri"/>
                <a:cs typeface="Sakkal Majalla" panose="02000000000000000000" pitchFamily="2" charset="-78"/>
              </a:rPr>
              <a:t>إدارات </a:t>
            </a:r>
            <a:r>
              <a:rPr lang="ar-AE" dirty="0">
                <a:latin typeface="Sakkal Majalla" panose="02000000000000000000" pitchFamily="2" charset="-78"/>
                <a:ea typeface="Calibri"/>
                <a:cs typeface="Sakkal Majalla" panose="02000000000000000000" pitchFamily="2" charset="-78"/>
              </a:rPr>
              <a:t>الموارد البشرية في الجهات لموظفيها وبقية الوحدات التنظيمية والمتعاملين.</a:t>
            </a:r>
            <a:endParaRPr lang="en-US" dirty="0">
              <a:latin typeface="Sakkal Majalla" panose="02000000000000000000" pitchFamily="2" charset="-78"/>
              <a:ea typeface="Calibri"/>
              <a:cs typeface="Sakkal Majalla" panose="02000000000000000000" pitchFamily="2" charset="-78"/>
            </a:endParaRPr>
          </a:p>
        </p:txBody>
      </p:sp>
      <p:sp>
        <p:nvSpPr>
          <p:cNvPr id="19" name="TextBox 18"/>
          <p:cNvSpPr txBox="1"/>
          <p:nvPr/>
        </p:nvSpPr>
        <p:spPr>
          <a:xfrm>
            <a:off x="425622" y="2674405"/>
            <a:ext cx="8565978" cy="92333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a:t>
            </a:r>
            <a:endParaRPr lang="ar-AE" b="1" dirty="0">
              <a:solidFill>
                <a:srgbClr val="C00000"/>
              </a:solidFill>
              <a:latin typeface="Sakkal Majalla" panose="02000000000000000000" pitchFamily="2" charset="-78"/>
              <a:cs typeface="Sakkal Majalla" panose="02000000000000000000" pitchFamily="2" charset="-78"/>
            </a:endParaRPr>
          </a:p>
          <a:p>
            <a:pPr algn="r" rtl="1"/>
            <a:r>
              <a:rPr lang="ar-AE" dirty="0">
                <a:latin typeface="Sakkal Majalla" panose="02000000000000000000" pitchFamily="2" charset="-78"/>
                <a:ea typeface="Times New Roman"/>
                <a:cs typeface="Sakkal Majalla" panose="02000000000000000000" pitchFamily="2" charset="-78"/>
              </a:rPr>
              <a:t>تعتمد طريقة القياس على تحديد نسبة الخدمات المنجزة في الوقت المثالي و المتوقع وفقا للقائمة المرجعية لخدمات إدارة الموارد البشرية </a:t>
            </a:r>
            <a:r>
              <a:rPr lang="ar-AE" dirty="0" smtClean="0">
                <a:latin typeface="Sakkal Majalla" panose="02000000000000000000" pitchFamily="2" charset="-78"/>
                <a:ea typeface="Times New Roman"/>
                <a:cs typeface="Sakkal Majalla" panose="02000000000000000000" pitchFamily="2" charset="-78"/>
              </a:rPr>
              <a:t>المحددة </a:t>
            </a:r>
            <a:r>
              <a:rPr lang="ar-AE" dirty="0">
                <a:latin typeface="Sakkal Majalla" panose="02000000000000000000" pitchFamily="2" charset="-78"/>
                <a:ea typeface="Times New Roman"/>
                <a:cs typeface="Sakkal Majalla" panose="02000000000000000000" pitchFamily="2" charset="-78"/>
              </a:rPr>
              <a:t>من قبل الهيئة. </a:t>
            </a:r>
            <a:endParaRPr lang="en-US" dirty="0">
              <a:latin typeface="Sakkal Majalla" panose="02000000000000000000" pitchFamily="2" charset="-78"/>
              <a:ea typeface="Times New Roman"/>
              <a:cs typeface="Sakkal Majalla" panose="02000000000000000000" pitchFamily="2" charset="-78"/>
            </a:endParaRPr>
          </a:p>
        </p:txBody>
      </p:sp>
      <p:graphicFrame>
        <p:nvGraphicFramePr>
          <p:cNvPr id="20" name="Content Placeholder 9"/>
          <p:cNvGraphicFramePr>
            <a:graphicFrameLocks/>
          </p:cNvGraphicFramePr>
          <p:nvPr>
            <p:extLst>
              <p:ext uri="{D42A27DB-BD31-4B8C-83A1-F6EECF244321}">
                <p14:modId xmlns:p14="http://schemas.microsoft.com/office/powerpoint/2010/main" val="4154135739"/>
              </p:ext>
            </p:extLst>
          </p:nvPr>
        </p:nvGraphicFramePr>
        <p:xfrm>
          <a:off x="280655" y="3799228"/>
          <a:ext cx="8675915" cy="1158240"/>
        </p:xfrm>
        <a:graphic>
          <a:graphicData uri="http://schemas.openxmlformats.org/drawingml/2006/table">
            <a:tbl>
              <a:tblPr firstRow="1" bandRow="1">
                <a:tableStyleId>{5C22544A-7EE6-4342-B048-85BDC9FD1C3A}</a:tableStyleId>
              </a:tblPr>
              <a:tblGrid>
                <a:gridCol w="2961073"/>
                <a:gridCol w="3439727"/>
                <a:gridCol w="838200"/>
                <a:gridCol w="838200"/>
                <a:gridCol w="598715"/>
              </a:tblGrid>
              <a:tr h="156575">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المصدر</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600" dirty="0" smtClean="0">
                          <a:solidFill>
                            <a:schemeClr val="tx1"/>
                          </a:solidFill>
                          <a:latin typeface="Sakkal Majalla" panose="02000000000000000000" pitchFamily="2" charset="-78"/>
                          <a:cs typeface="Sakkal Majalla" panose="02000000000000000000" pitchFamily="2" charset="-78"/>
                        </a:rPr>
                        <a:t>المعادلة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نمط القياس</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وحدة</a:t>
                      </a:r>
                      <a:r>
                        <a:rPr lang="ar-AE" sz="1600" baseline="0" dirty="0" smtClean="0">
                          <a:solidFill>
                            <a:schemeClr val="tx1"/>
                          </a:solidFill>
                          <a:latin typeface="Sakkal Majalla" panose="02000000000000000000" pitchFamily="2" charset="-78"/>
                          <a:cs typeface="Sakkal Majalla" panose="02000000000000000000" pitchFamily="2" charset="-78"/>
                        </a:rPr>
                        <a:t> القياس</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الدورية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r" rtl="1"/>
                      <a:r>
                        <a:rPr lang="ar-AE" sz="1600" dirty="0" smtClean="0">
                          <a:solidFill>
                            <a:schemeClr val="tx1"/>
                          </a:solidFill>
                          <a:latin typeface="Sakkal Majalla" panose="02000000000000000000" pitchFamily="2" charset="-78"/>
                          <a:cs typeface="Sakkal Majalla" panose="02000000000000000000" pitchFamily="2" charset="-78"/>
                        </a:rPr>
                        <a:t>نظام بياناتي للجهات</a:t>
                      </a:r>
                      <a:r>
                        <a:rPr lang="ar-AE" sz="1600" baseline="0" dirty="0" smtClean="0">
                          <a:solidFill>
                            <a:schemeClr val="tx1"/>
                          </a:solidFill>
                          <a:latin typeface="Sakkal Majalla" panose="02000000000000000000" pitchFamily="2" charset="-78"/>
                          <a:cs typeface="Sakkal Majalla" panose="02000000000000000000" pitchFamily="2" charset="-78"/>
                        </a:rPr>
                        <a:t> المشغلة </a:t>
                      </a:r>
                    </a:p>
                    <a:p>
                      <a:pPr algn="r" rtl="1"/>
                      <a:r>
                        <a:rPr lang="ar-AE" sz="1600" baseline="0" dirty="0" smtClean="0">
                          <a:solidFill>
                            <a:schemeClr val="tx1"/>
                          </a:solidFill>
                          <a:latin typeface="Sakkal Majalla" panose="02000000000000000000" pitchFamily="2" charset="-78"/>
                          <a:cs typeface="Sakkal Majalla" panose="02000000000000000000" pitchFamily="2" charset="-78"/>
                        </a:rPr>
                        <a:t>نظام ناقل الخدمات المؤسسية (</a:t>
                      </a:r>
                      <a:r>
                        <a:rPr lang="en-US" sz="1600" baseline="0" dirty="0" smtClean="0">
                          <a:solidFill>
                            <a:schemeClr val="tx1"/>
                          </a:solidFill>
                          <a:latin typeface="Sakkal Majalla" panose="02000000000000000000" pitchFamily="2" charset="-78"/>
                          <a:cs typeface="Sakkal Majalla" panose="02000000000000000000" pitchFamily="2" charset="-78"/>
                        </a:rPr>
                        <a:t>ESB</a:t>
                      </a:r>
                      <a:r>
                        <a:rPr lang="ar-AE" sz="1600" baseline="0" dirty="0" smtClean="0">
                          <a:solidFill>
                            <a:schemeClr val="tx1"/>
                          </a:solidFill>
                          <a:latin typeface="Sakkal Majalla" panose="02000000000000000000" pitchFamily="2" charset="-78"/>
                          <a:cs typeface="Sakkal Majalla" panose="02000000000000000000" pitchFamily="2" charset="-78"/>
                        </a:rPr>
                        <a:t>) للجهات غير المشغلة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AE" sz="1600" kern="1200" dirty="0" smtClean="0">
                          <a:solidFill>
                            <a:schemeClr val="tx1"/>
                          </a:solidFill>
                          <a:latin typeface="Sakkal Majalla" panose="02000000000000000000" pitchFamily="2" charset="-78"/>
                          <a:ea typeface="+mn-ea"/>
                          <a:cs typeface="Sakkal Majalla" panose="02000000000000000000" pitchFamily="2" charset="-78"/>
                        </a:rPr>
                        <a:t>(مجموع نسب الالتزام بالأطر الزمنية المحددة لخدمات الموارد البشرية في</a:t>
                      </a:r>
                      <a:r>
                        <a:rPr lang="ar-AE" sz="1600" kern="1200" baseline="0" dirty="0" smtClean="0">
                          <a:solidFill>
                            <a:schemeClr val="tx1"/>
                          </a:solidFill>
                          <a:latin typeface="Sakkal Majalla" panose="02000000000000000000" pitchFamily="2" charset="-78"/>
                          <a:ea typeface="+mn-ea"/>
                          <a:cs typeface="Sakkal Majalla" panose="02000000000000000000" pitchFamily="2" charset="-78"/>
                        </a:rPr>
                        <a:t> الجهة </a:t>
                      </a:r>
                      <a:r>
                        <a:rPr lang="ar-AE" sz="1600" kern="1200" dirty="0" smtClean="0">
                          <a:solidFill>
                            <a:schemeClr val="tx1"/>
                          </a:solidFill>
                          <a:latin typeface="Sakkal Majalla" panose="02000000000000000000" pitchFamily="2" charset="-78"/>
                          <a:ea typeface="+mn-ea"/>
                          <a:cs typeface="Sakkal Majalla" panose="02000000000000000000" pitchFamily="2" charset="-78"/>
                        </a:rPr>
                        <a:t>÷ اجمالي عدد الخدمات إدارة الموارد البشرية)× 100</a:t>
                      </a:r>
                      <a:endParaRPr lang="ar-AE" sz="1600" kern="1200" dirty="0">
                        <a:solidFill>
                          <a:schemeClr val="tx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1"/>
                      <a:r>
                        <a:rPr lang="ar-AE" sz="1600" dirty="0" smtClean="0">
                          <a:solidFill>
                            <a:schemeClr val="tx1"/>
                          </a:solidFill>
                          <a:latin typeface="Sakkal Majalla" panose="02000000000000000000" pitchFamily="2" charset="-78"/>
                          <a:cs typeface="Sakkal Majalla" panose="02000000000000000000" pitchFamily="2" charset="-78"/>
                        </a:rPr>
                        <a:t>التزايد أفضل</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نسبة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سنوي</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21" name="Content Placeholder 9"/>
          <p:cNvGraphicFramePr>
            <a:graphicFrameLocks/>
          </p:cNvGraphicFramePr>
          <p:nvPr>
            <p:extLst>
              <p:ext uri="{D42A27DB-BD31-4B8C-83A1-F6EECF244321}">
                <p14:modId xmlns:p14="http://schemas.microsoft.com/office/powerpoint/2010/main" val="488430303"/>
              </p:ext>
            </p:extLst>
          </p:nvPr>
        </p:nvGraphicFramePr>
        <p:xfrm>
          <a:off x="315181" y="5161372"/>
          <a:ext cx="8676419" cy="883920"/>
        </p:xfrm>
        <a:graphic>
          <a:graphicData uri="http://schemas.openxmlformats.org/drawingml/2006/table">
            <a:tbl>
              <a:tblPr firstRow="1" bandRow="1">
                <a:tableStyleId>{5C22544A-7EE6-4342-B048-85BDC9FD1C3A}</a:tableStyleId>
              </a:tblPr>
              <a:tblGrid>
                <a:gridCol w="4426702"/>
                <a:gridCol w="4249717"/>
              </a:tblGrid>
              <a:tr h="296333">
                <a:tc>
                  <a:txBody>
                    <a:bodyPr/>
                    <a:lstStyle/>
                    <a:p>
                      <a:pPr marL="0" algn="ctr" defTabSz="914400" rtl="1"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مكونات المقام</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1" eaLnBrk="1" latinLnBrk="0" hangingPunct="1"/>
                      <a:r>
                        <a:rPr lang="ar-AE" sz="1600" kern="1200" dirty="0" smtClean="0">
                          <a:solidFill>
                            <a:schemeClr val="tx1"/>
                          </a:solidFill>
                          <a:latin typeface="Sakkal Majalla" panose="02000000000000000000" pitchFamily="2" charset="-78"/>
                          <a:ea typeface="+mn-ea"/>
                          <a:cs typeface="Sakkal Majalla" panose="02000000000000000000" pitchFamily="2" charset="-78"/>
                        </a:rPr>
                        <a:t>اجمالي عدد خدمات إدارة الموارد البشرية </a:t>
                      </a:r>
                      <a:endParaRPr lang="en-US" sz="16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latin typeface="Sakkal Majalla" panose="02000000000000000000" pitchFamily="2" charset="-78"/>
                          <a:ea typeface="+mn-ea"/>
                          <a:cs typeface="Sakkal Majalla" panose="02000000000000000000" pitchFamily="2" charset="-78"/>
                        </a:rPr>
                        <a:t>مجموع نسب الالتزام بالأطر الزمنية المحددة للخدمات التي تقدمها إدارة الموارد البشرية في الجهة</a:t>
                      </a:r>
                      <a:r>
                        <a:rPr lang="ar-AE" sz="1600" kern="1200" baseline="0" dirty="0" smtClean="0">
                          <a:solidFill>
                            <a:schemeClr val="tx1"/>
                          </a:solidFill>
                          <a:latin typeface="Sakkal Majalla" panose="02000000000000000000" pitchFamily="2" charset="-78"/>
                          <a:ea typeface="+mn-ea"/>
                          <a:cs typeface="Sakkal Majalla" panose="02000000000000000000" pitchFamily="2" charset="-78"/>
                        </a:rPr>
                        <a:t> </a:t>
                      </a:r>
                      <a:endParaRPr lang="en-US" sz="16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74128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 16: نسبة الالتزام باتفاقيات مستوى الخدمة </a:t>
            </a:r>
            <a:r>
              <a:rPr lang="en-US" sz="1800" dirty="0" smtClean="0">
                <a:solidFill>
                  <a:prstClr val="white"/>
                </a:solidFill>
                <a:cs typeface="PT Bold Heading" panose="02010400000000000000" pitchFamily="2" charset="-78"/>
              </a:rPr>
              <a:t>(SLA)</a:t>
            </a:r>
            <a:endParaRPr lang="en-US" sz="1800" dirty="0">
              <a:solidFill>
                <a:prstClr val="white"/>
              </a:solidFill>
              <a:cs typeface="PT Bold Heading" panose="02010400000000000000" pitchFamily="2" charset="-78"/>
            </a:endParaRPr>
          </a:p>
        </p:txBody>
      </p:sp>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34</a:t>
            </a:fld>
            <a:endParaRPr lang="en-US" sz="1600" b="1" dirty="0">
              <a:solidFill>
                <a:prstClr val="black"/>
              </a:solidFill>
            </a:endParaRPr>
          </a:p>
        </p:txBody>
      </p:sp>
      <p:sp>
        <p:nvSpPr>
          <p:cNvPr id="13" name="TextBox 12"/>
          <p:cNvSpPr txBox="1"/>
          <p:nvPr/>
        </p:nvSpPr>
        <p:spPr>
          <a:xfrm>
            <a:off x="5978105" y="1981154"/>
            <a:ext cx="2918604" cy="1904733"/>
          </a:xfrm>
          <a:prstGeom prst="rect">
            <a:avLst/>
          </a:prstGeom>
          <a:noFill/>
        </p:spPr>
        <p:txBody>
          <a:bodyPr wrap="square" lIns="87994" tIns="43996" rIns="87994" bIns="43996" rtlCol="0">
            <a:spAutoFit/>
          </a:bodyPr>
          <a:lstStyle/>
          <a:p>
            <a:pPr algn="justLow" rtl="1">
              <a:spcBef>
                <a:spcPts val="577"/>
              </a:spcBef>
              <a:spcAft>
                <a:spcPts val="577"/>
              </a:spcAft>
            </a:pPr>
            <a:r>
              <a:rPr lang="ar-AE" b="1" dirty="0" smtClean="0">
                <a:latin typeface="Sakkal Majalla" panose="02000000000000000000" pitchFamily="2" charset="-78"/>
                <a:cs typeface="Sakkal Majalla" panose="02000000000000000000" pitchFamily="2" charset="-78"/>
              </a:rPr>
              <a:t>مثال توضيحي : </a:t>
            </a:r>
          </a:p>
          <a:p>
            <a:pPr algn="justLow" rtl="1">
              <a:spcBef>
                <a:spcPts val="577"/>
              </a:spcBef>
              <a:spcAft>
                <a:spcPts val="577"/>
              </a:spcAft>
            </a:pPr>
            <a:r>
              <a:rPr lang="ar-AE" b="1" dirty="0" smtClean="0">
                <a:latin typeface="Sakkal Majalla" panose="02000000000000000000" pitchFamily="2" charset="-78"/>
                <a:cs typeface="Sakkal Majalla" panose="02000000000000000000" pitchFamily="2" charset="-78"/>
              </a:rPr>
              <a:t>بعض الخدمات التي تقدمها إدارة الموارد البشرية في الجهات الاتحادية بالإضافة الى الازمنةالتي يجب على إدارات الموارد البشرية ان تحققها لتحقيق التميز في الخدمات </a:t>
            </a:r>
          </a:p>
        </p:txBody>
      </p:sp>
      <p:graphicFrame>
        <p:nvGraphicFramePr>
          <p:cNvPr id="14" name="جدول 5"/>
          <p:cNvGraphicFramePr>
            <a:graphicFrameLocks noGrp="1"/>
          </p:cNvGraphicFramePr>
          <p:nvPr>
            <p:extLst>
              <p:ext uri="{D42A27DB-BD31-4B8C-83A1-F6EECF244321}">
                <p14:modId xmlns:p14="http://schemas.microsoft.com/office/powerpoint/2010/main" val="2673914576"/>
              </p:ext>
            </p:extLst>
          </p:nvPr>
        </p:nvGraphicFramePr>
        <p:xfrm>
          <a:off x="432969" y="1981154"/>
          <a:ext cx="5100320" cy="4101697"/>
        </p:xfrm>
        <a:graphic>
          <a:graphicData uri="http://schemas.openxmlformats.org/drawingml/2006/table">
            <a:tbl>
              <a:tblPr rtl="1" firstRow="1" firstCol="1" bandRow="1">
                <a:tableStyleId>{5940675A-B579-460E-94D1-54222C63F5DA}</a:tableStyleId>
              </a:tblPr>
              <a:tblGrid>
                <a:gridCol w="16256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731520">
                  <a:extLst>
                    <a:ext uri="{9D8B030D-6E8A-4147-A177-3AD203B41FA5}">
                      <a16:colId xmlns="" xmlns:a16="http://schemas.microsoft.com/office/drawing/2014/main" val="20002"/>
                    </a:ext>
                  </a:extLst>
                </a:gridCol>
                <a:gridCol w="731520">
                  <a:extLst>
                    <a:ext uri="{9D8B030D-6E8A-4147-A177-3AD203B41FA5}">
                      <a16:colId xmlns="" xmlns:a16="http://schemas.microsoft.com/office/drawing/2014/main" val="20003"/>
                    </a:ext>
                  </a:extLst>
                </a:gridCol>
                <a:gridCol w="731520">
                  <a:extLst>
                    <a:ext uri="{9D8B030D-6E8A-4147-A177-3AD203B41FA5}">
                      <a16:colId xmlns="" xmlns:a16="http://schemas.microsoft.com/office/drawing/2014/main" val="20004"/>
                    </a:ext>
                  </a:extLst>
                </a:gridCol>
              </a:tblGrid>
              <a:tr h="236117">
                <a:tc rowSpan="2">
                  <a:txBody>
                    <a:bodyPr/>
                    <a:lstStyle/>
                    <a:p>
                      <a:pPr algn="ctr" rtl="1">
                        <a:lnSpc>
                          <a:spcPct val="115000"/>
                        </a:lnSpc>
                        <a:spcAft>
                          <a:spcPts val="0"/>
                        </a:spcAft>
                      </a:pPr>
                      <a:r>
                        <a:rPr lang="ar-EG" sz="1400" b="1" dirty="0">
                          <a:effectLst/>
                          <a:latin typeface="Sakkal Majalla" panose="02000000000000000000" pitchFamily="2" charset="-78"/>
                          <a:cs typeface="Sakkal Majalla" panose="02000000000000000000" pitchFamily="2" charset="-78"/>
                        </a:rPr>
                        <a:t>م</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rowSpan="2">
                  <a:txBody>
                    <a:bodyPr/>
                    <a:lstStyle/>
                    <a:p>
                      <a:pPr algn="ctr" rtl="1">
                        <a:lnSpc>
                          <a:spcPct val="115000"/>
                        </a:lnSpc>
                        <a:spcAft>
                          <a:spcPts val="0"/>
                        </a:spcAft>
                      </a:pPr>
                      <a:r>
                        <a:rPr lang="ar-EG" sz="1400" b="1" dirty="0">
                          <a:effectLst/>
                          <a:latin typeface="Sakkal Majalla" panose="02000000000000000000" pitchFamily="2" charset="-78"/>
                          <a:cs typeface="Sakkal Majalla" panose="02000000000000000000" pitchFamily="2" charset="-78"/>
                        </a:rPr>
                        <a:t>وصف اتفاقية مستوى الخدمة</a:t>
                      </a:r>
                      <a:r>
                        <a:rPr lang="ar-EG" sz="1400" b="1" dirty="0" smtClean="0">
                          <a:effectLst/>
                          <a:latin typeface="Sakkal Majalla" panose="02000000000000000000" pitchFamily="2" charset="-78"/>
                          <a:cs typeface="Sakkal Majalla" panose="02000000000000000000" pitchFamily="2" charset="-78"/>
                        </a:rPr>
                        <a:t>:</a:t>
                      </a:r>
                      <a:r>
                        <a:rPr lang="ar-AE" sz="1400" b="1" dirty="0" smtClean="0">
                          <a:effectLst/>
                          <a:latin typeface="Sakkal Majalla" panose="02000000000000000000" pitchFamily="2" charset="-78"/>
                          <a:cs typeface="Sakkal Majalla" panose="02000000000000000000" pitchFamily="2" charset="-78"/>
                        </a:rPr>
                        <a:t> ادارة</a:t>
                      </a:r>
                      <a:r>
                        <a:rPr lang="ar-EG" sz="1400" b="1" dirty="0" smtClean="0">
                          <a:effectLst/>
                          <a:latin typeface="Sakkal Majalla" panose="02000000000000000000" pitchFamily="2" charset="-78"/>
                          <a:cs typeface="Sakkal Majalla" panose="02000000000000000000" pitchFamily="2" charset="-78"/>
                        </a:rPr>
                        <a:t>الموارد </a:t>
                      </a:r>
                      <a:r>
                        <a:rPr lang="ar-EG" sz="1400" b="1" dirty="0">
                          <a:effectLst/>
                          <a:latin typeface="Sakkal Majalla" panose="02000000000000000000" pitchFamily="2" charset="-78"/>
                          <a:cs typeface="Sakkal Majalla" panose="02000000000000000000" pitchFamily="2" charset="-78"/>
                        </a:rPr>
                        <a:t>البشرية </a:t>
                      </a:r>
                      <a:r>
                        <a:rPr lang="ar-EG" sz="1400" b="1" dirty="0" smtClean="0">
                          <a:effectLst/>
                          <a:latin typeface="Sakkal Majalla" panose="02000000000000000000" pitchFamily="2" charset="-78"/>
                          <a:cs typeface="Sakkal Majalla" panose="02000000000000000000" pitchFamily="2" charset="-78"/>
                        </a:rPr>
                        <a:t>ل</a:t>
                      </a:r>
                      <a:r>
                        <a:rPr lang="ar-AE" sz="1400" b="1" dirty="0" smtClean="0">
                          <a:effectLst/>
                          <a:latin typeface="Sakkal Majalla" panose="02000000000000000000" pitchFamily="2" charset="-78"/>
                          <a:cs typeface="Sakkal Majalla" panose="02000000000000000000" pitchFamily="2" charset="-78"/>
                        </a:rPr>
                        <a:t>ل</a:t>
                      </a:r>
                      <a:r>
                        <a:rPr lang="ar-EG" sz="1400" b="1" dirty="0" smtClean="0">
                          <a:effectLst/>
                          <a:latin typeface="Sakkal Majalla" panose="02000000000000000000" pitchFamily="2" charset="-78"/>
                          <a:cs typeface="Sakkal Majalla" panose="02000000000000000000" pitchFamily="2" charset="-78"/>
                        </a:rPr>
                        <a:t>موظف</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gridSpan="3">
                  <a:txBody>
                    <a:bodyPr/>
                    <a:lstStyle/>
                    <a:p>
                      <a:pPr algn="ctr" rtl="1">
                        <a:lnSpc>
                          <a:spcPct val="115000"/>
                        </a:lnSpc>
                        <a:spcAft>
                          <a:spcPts val="0"/>
                        </a:spcAft>
                      </a:pPr>
                      <a:r>
                        <a:rPr lang="ar-EG" sz="1100" b="1" dirty="0">
                          <a:effectLst/>
                        </a:rPr>
                        <a:t>أيام العمل</a:t>
                      </a:r>
                      <a:endParaRPr lang="en-US" sz="1100" b="1" dirty="0">
                        <a:effectLst/>
                        <a:latin typeface="Calibri"/>
                        <a:ea typeface="Calibri"/>
                        <a:cs typeface="Arial"/>
                      </a:endParaRPr>
                    </a:p>
                  </a:txBody>
                  <a:tcPr marL="68580" marR="68580" marT="0" marB="0">
                    <a:solidFill>
                      <a:srgbClr val="FFE181"/>
                    </a:solidFill>
                  </a:tcPr>
                </a:tc>
                <a:tc hMerge="1">
                  <a:txBody>
                    <a:bodyPr/>
                    <a:lstStyle/>
                    <a:p>
                      <a:pPr rtl="1"/>
                      <a:endParaRPr lang="ar-EG"/>
                    </a:p>
                  </a:txBody>
                  <a:tcPr/>
                </a:tc>
                <a:tc hMerge="1">
                  <a:txBody>
                    <a:bodyPr/>
                    <a:lstStyle/>
                    <a:p>
                      <a:pPr rtl="1"/>
                      <a:endParaRPr lang="ar-EG"/>
                    </a:p>
                  </a:txBody>
                  <a:tcPr/>
                </a:tc>
                <a:extLst>
                  <a:ext uri="{0D108BD9-81ED-4DB2-BD59-A6C34878D82A}">
                    <a16:rowId xmlns="" xmlns:a16="http://schemas.microsoft.com/office/drawing/2014/main" val="10000"/>
                  </a:ext>
                </a:extLst>
              </a:tr>
              <a:tr h="60102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AE" sz="1400" b="1" dirty="0" smtClean="0">
                          <a:effectLst/>
                          <a:latin typeface="Sakkal Majalla" panose="02000000000000000000" pitchFamily="2" charset="-78"/>
                          <a:cs typeface="Sakkal Majalla" panose="02000000000000000000" pitchFamily="2" charset="-78"/>
                        </a:rPr>
                        <a:t>متميز</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400" b="1" dirty="0" smtClean="0">
                          <a:effectLst/>
                          <a:latin typeface="Sakkal Majalla" panose="02000000000000000000" pitchFamily="2" charset="-78"/>
                          <a:cs typeface="Sakkal Majalla" panose="02000000000000000000" pitchFamily="2" charset="-78"/>
                        </a:rPr>
                        <a:t>مقبول</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400" b="1" dirty="0">
                          <a:effectLst/>
                          <a:latin typeface="Sakkal Majalla" panose="02000000000000000000" pitchFamily="2" charset="-78"/>
                          <a:cs typeface="Sakkal Majalla" panose="02000000000000000000" pitchFamily="2" charset="-78"/>
                        </a:rPr>
                        <a:t>يحتاج للتحسين</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extLst>
                  <a:ext uri="{0D108BD9-81ED-4DB2-BD59-A6C34878D82A}">
                    <a16:rowId xmlns="" xmlns:a16="http://schemas.microsoft.com/office/drawing/2014/main" val="10001"/>
                  </a:ext>
                </a:extLst>
              </a:tr>
              <a:tr h="279979">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1</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EG" sz="1200" dirty="0" smtClean="0">
                          <a:effectLst/>
                          <a:latin typeface="Sakkal Majalla" panose="02000000000000000000" pitchFamily="2" charset="-78"/>
                          <a:cs typeface="Sakkal Majalla" panose="02000000000000000000" pitchFamily="2" charset="-78"/>
                        </a:rPr>
                        <a:t>لإنهاء </a:t>
                      </a:r>
                      <a:r>
                        <a:rPr lang="ar-AE" sz="1200" baseline="0" dirty="0" smtClean="0">
                          <a:effectLst/>
                          <a:latin typeface="Sakkal Majalla" panose="02000000000000000000" pitchFamily="2" charset="-78"/>
                          <a:cs typeface="Sakkal Majalla" panose="02000000000000000000" pitchFamily="2" charset="-78"/>
                        </a:rPr>
                        <a:t> </a:t>
                      </a:r>
                      <a:r>
                        <a:rPr lang="ar-EG" sz="1200" dirty="0" smtClean="0">
                          <a:effectLst/>
                          <a:latin typeface="Sakkal Majalla" panose="02000000000000000000" pitchFamily="2" charset="-78"/>
                          <a:cs typeface="Sakkal Majalla" panose="02000000000000000000" pitchFamily="2" charset="-78"/>
                        </a:rPr>
                        <a:t>طلبات </a:t>
                      </a:r>
                      <a:r>
                        <a:rPr lang="ar-AE" sz="1200" dirty="0" smtClean="0">
                          <a:effectLst/>
                          <a:latin typeface="Sakkal Majalla" panose="02000000000000000000" pitchFamily="2" charset="-78"/>
                          <a:cs typeface="Sakkal Majalla" panose="02000000000000000000" pitchFamily="2" charset="-78"/>
                        </a:rPr>
                        <a:t>رسالة</a:t>
                      </a:r>
                      <a:r>
                        <a:rPr lang="ar-AE" sz="1200" baseline="0" dirty="0" smtClean="0">
                          <a:effectLst/>
                          <a:latin typeface="Sakkal Majalla" panose="02000000000000000000" pitchFamily="2" charset="-78"/>
                          <a:cs typeface="Sakkal Majalla" panose="02000000000000000000" pitchFamily="2" charset="-78"/>
                        </a:rPr>
                        <a:t> </a:t>
                      </a:r>
                      <a:r>
                        <a:rPr lang="ar-EG" sz="1200" dirty="0" smtClean="0">
                          <a:effectLst/>
                          <a:latin typeface="Sakkal Majalla" panose="02000000000000000000" pitchFamily="2" charset="-78"/>
                          <a:cs typeface="Sakkal Majalla" panose="02000000000000000000" pitchFamily="2" charset="-78"/>
                        </a:rPr>
                        <a:t>الراتب والخدمة</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2"/>
                  </a:ext>
                </a:extLst>
              </a:tr>
              <a:tr h="279979">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AE" sz="1200" dirty="0" smtClean="0">
                          <a:effectLst/>
                          <a:latin typeface="Sakkal Majalla" panose="02000000000000000000" pitchFamily="2" charset="-78"/>
                          <a:cs typeface="Sakkal Majalla" panose="02000000000000000000" pitchFamily="2" charset="-78"/>
                        </a:rPr>
                        <a:t>لإنهاء  طلبات الاجازات </a:t>
                      </a:r>
                      <a:r>
                        <a:rPr lang="ar-EG" sz="1200" dirty="0" smtClean="0">
                          <a:effectLst/>
                          <a:latin typeface="Sakkal Majalla" panose="02000000000000000000" pitchFamily="2" charset="-78"/>
                          <a:cs typeface="Sakkal Majalla" panose="02000000000000000000" pitchFamily="2" charset="-78"/>
                        </a:rPr>
                        <a:t>السنوية/المرضية</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3"/>
                  </a:ext>
                </a:extLst>
              </a:tr>
              <a:tr h="515162">
                <a:tc>
                  <a:txBody>
                    <a:bodyPr/>
                    <a:lstStyle/>
                    <a:p>
                      <a:pPr marL="0" algn="ctr" defTabSz="914400" rtl="1" eaLnBrk="1" latinLnBrk="0" hangingPunct="1">
                        <a:lnSpc>
                          <a:spcPct val="115000"/>
                        </a:lnSpc>
                        <a:spcAft>
                          <a:spcPts val="0"/>
                        </a:spcAft>
                      </a:pP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3</a:t>
                      </a:r>
                      <a:endParaRPr lang="en-US" sz="12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الوقت المستغرق لإنهاء</a:t>
                      </a:r>
                      <a:r>
                        <a:rPr lang="ar-AE" sz="1200" kern="1200" baseline="0" dirty="0" smtClean="0">
                          <a:solidFill>
                            <a:schemeClr val="tx1"/>
                          </a:solidFill>
                          <a:effectLst/>
                          <a:latin typeface="Sakkal Majalla" panose="02000000000000000000" pitchFamily="2" charset="-78"/>
                          <a:ea typeface="+mn-ea"/>
                          <a:cs typeface="Sakkal Majalla" panose="02000000000000000000" pitchFamily="2" charset="-78"/>
                        </a:rPr>
                        <a:t> طلبات تعديل ساعات الحضور والانصراف</a:t>
                      </a:r>
                      <a:endParaRPr lang="en-US" sz="12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tr>
              <a:tr h="579557">
                <a:tc>
                  <a:txBody>
                    <a:bodyPr/>
                    <a:lstStyle/>
                    <a:p>
                      <a:pPr marL="0" algn="ctr" defTabSz="914400" rtl="1" eaLnBrk="1" latinLnBrk="0" hangingPunct="1">
                        <a:lnSpc>
                          <a:spcPct val="115000"/>
                        </a:lnSpc>
                        <a:spcAft>
                          <a:spcPts val="0"/>
                        </a:spcAft>
                      </a:pP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4</a:t>
                      </a:r>
                      <a:endParaRPr lang="en-US" sz="12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الوقت المستغرق لإنهاء </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 </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طلبات </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دفع ال</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رسوم المدرس</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ي</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ة</a:t>
                      </a:r>
                      <a:endParaRPr lang="en-US" sz="12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4"/>
                  </a:ext>
                </a:extLst>
              </a:tr>
              <a:tr h="579557">
                <a:tc>
                  <a:txBody>
                    <a:bodyPr/>
                    <a:lstStyle/>
                    <a:p>
                      <a:pPr algn="ctr" rtl="1">
                        <a:lnSpc>
                          <a:spcPct val="115000"/>
                        </a:lnSpc>
                        <a:spcAft>
                          <a:spcPts val="0"/>
                        </a:spcAft>
                      </a:pPr>
                      <a:r>
                        <a:rPr lang="ar-AE" sz="1200" dirty="0" smtClean="0">
                          <a:effectLst/>
                          <a:latin typeface="Sakkal Majalla" panose="02000000000000000000" pitchFamily="2" charset="-78"/>
                          <a:cs typeface="Sakkal Majalla" panose="02000000000000000000" pitchFamily="2" charset="-78"/>
                        </a:rPr>
                        <a:t>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الوقت المستغرق لإنهاء </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 </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طلبات التذاكر السنوية</a:t>
                      </a:r>
                      <a:endParaRPr lang="en-US" sz="12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5"/>
                  </a:ext>
                </a:extLst>
              </a:tr>
              <a:tr h="515162">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EG" sz="1200" dirty="0" smtClean="0">
                          <a:effectLst/>
                          <a:latin typeface="Sakkal Majalla" panose="02000000000000000000" pitchFamily="2" charset="-78"/>
                          <a:cs typeface="Sakkal Majalla" panose="02000000000000000000" pitchFamily="2" charset="-78"/>
                        </a:rPr>
                        <a:t>ل</a:t>
                      </a:r>
                      <a:r>
                        <a:rPr lang="ar-AE" sz="1200" dirty="0" smtClean="0">
                          <a:effectLst/>
                          <a:latin typeface="Sakkal Majalla" panose="02000000000000000000" pitchFamily="2" charset="-78"/>
                          <a:cs typeface="Sakkal Majalla" panose="02000000000000000000" pitchFamily="2" charset="-78"/>
                        </a:rPr>
                        <a:t>ت</a:t>
                      </a:r>
                      <a:r>
                        <a:rPr lang="ar-EG" sz="1200" dirty="0" smtClean="0">
                          <a:effectLst/>
                          <a:latin typeface="Sakkal Majalla" panose="02000000000000000000" pitchFamily="2" charset="-78"/>
                          <a:cs typeface="Sakkal Majalla" panose="02000000000000000000" pitchFamily="2" charset="-78"/>
                        </a:rPr>
                        <a:t>عديل/تجديد </a:t>
                      </a:r>
                      <a:r>
                        <a:rPr lang="ar-EG" sz="1200" dirty="0">
                          <a:effectLst/>
                          <a:latin typeface="Sakkal Majalla" panose="02000000000000000000" pitchFamily="2" charset="-78"/>
                          <a:cs typeface="Sakkal Majalla" panose="02000000000000000000" pitchFamily="2" charset="-78"/>
                        </a:rPr>
                        <a:t>العقد</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7"/>
                  </a:ext>
                </a:extLst>
              </a:tr>
              <a:tr h="515162">
                <a:tc>
                  <a:txBody>
                    <a:bodyPr/>
                    <a:lstStyle/>
                    <a:p>
                      <a:pPr algn="ctr" rtl="1">
                        <a:lnSpc>
                          <a:spcPct val="115000"/>
                        </a:lnSpc>
                        <a:spcAft>
                          <a:spcPts val="0"/>
                        </a:spcAft>
                      </a:pPr>
                      <a:r>
                        <a:rPr lang="ar-AE" sz="1200" dirty="0" smtClean="0">
                          <a:effectLst/>
                          <a:latin typeface="Sakkal Majalla" panose="02000000000000000000" pitchFamily="2" charset="-78"/>
                          <a:ea typeface="Calibri"/>
                          <a:cs typeface="Sakkal Majalla" panose="02000000000000000000" pitchFamily="2" charset="-78"/>
                        </a:rPr>
                        <a:t>7</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EG" sz="1200" dirty="0" smtClean="0">
                          <a:effectLst/>
                          <a:latin typeface="Sakkal Majalla" panose="02000000000000000000" pitchFamily="2" charset="-78"/>
                          <a:cs typeface="Sakkal Majalla" panose="02000000000000000000" pitchFamily="2" charset="-78"/>
                        </a:rPr>
                        <a:t>لإنهاء </a:t>
                      </a:r>
                      <a:r>
                        <a:rPr lang="ar-AE" sz="1200" dirty="0" smtClean="0">
                          <a:effectLst/>
                          <a:latin typeface="Sakkal Majalla" panose="02000000000000000000" pitchFamily="2" charset="-78"/>
                          <a:cs typeface="Sakkal Majalla" panose="02000000000000000000" pitchFamily="2" charset="-78"/>
                        </a:rPr>
                        <a:t> </a:t>
                      </a:r>
                      <a:r>
                        <a:rPr lang="ar-EG" sz="1200" dirty="0" smtClean="0">
                          <a:effectLst/>
                          <a:latin typeface="Sakkal Majalla" panose="02000000000000000000" pitchFamily="2" charset="-78"/>
                          <a:cs typeface="Sakkal Majalla" panose="02000000000000000000" pitchFamily="2" charset="-78"/>
                        </a:rPr>
                        <a:t>طلبات </a:t>
                      </a:r>
                      <a:r>
                        <a:rPr lang="ar-AE" sz="1200" dirty="0" smtClean="0">
                          <a:effectLst/>
                          <a:latin typeface="Sakkal Majalla" panose="02000000000000000000" pitchFamily="2" charset="-78"/>
                          <a:cs typeface="Sakkal Majalla" panose="02000000000000000000" pitchFamily="2" charset="-78"/>
                        </a:rPr>
                        <a:t>تجديد التأشيرات</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smtClean="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701327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1" y="1828800"/>
            <a:ext cx="8229600" cy="4293483"/>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 يقيس هذا المؤشر نسبة التزام الوزارات و الجهات الحكومية الاتحادية بنسب الضبط و الموازنة كأحد الشروط الهامة في نظام ادارة الأداء المعتمد من قبل الحكومة</a:t>
            </a:r>
          </a:p>
          <a:p>
            <a:pPr algn="r" rtl="1"/>
            <a:endParaRPr lang="ar-AE" sz="1600" dirty="0">
              <a:solidFill>
                <a:prstClr val="black"/>
              </a:solidFill>
              <a:latin typeface="Sakkal Majalla" panose="02000000000000000000" pitchFamily="2" charset="-78"/>
              <a:cs typeface="Sakkal Majalla" panose="02000000000000000000" pitchFamily="2" charset="-78"/>
            </a:endParaRPr>
          </a:p>
          <a:p>
            <a:pPr algn="r" rtl="1">
              <a:lnSpc>
                <a:spcPct val="150000"/>
              </a:lnSpc>
            </a:pPr>
            <a:r>
              <a:rPr lang="ar-AE" sz="1600" b="1" dirty="0">
                <a:solidFill>
                  <a:prstClr val="black"/>
                </a:solidFill>
                <a:latin typeface="Sakkal Majalla" panose="02000000000000000000" pitchFamily="2" charset="-78"/>
                <a:cs typeface="Sakkal Majalla" panose="02000000000000000000" pitchFamily="2" charset="-78"/>
              </a:rPr>
              <a:t>معايير تقييم الأداء الوظيفي النهائي:   </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4= يفوق التوقعات بشكل ملحوظ (ما بين 0%-5%)</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3= يفوق التوقعات (ما بين 0%-10%) </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2= يلبي التوقعات (ما بين 80%-100%)</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1= يحتاج إلى تحسين (ما بين 0%-5%) </a:t>
            </a:r>
          </a:p>
          <a:p>
            <a:pPr algn="r" rtl="1">
              <a:lnSpc>
                <a:spcPct val="150000"/>
              </a:lnSpc>
            </a:pPr>
            <a:endParaRPr lang="en-US" sz="1000" dirty="0">
              <a:solidFill>
                <a:prstClr val="black"/>
              </a:solidFill>
              <a:latin typeface="Sakkal Majalla" panose="02000000000000000000" pitchFamily="2" charset="-78"/>
              <a:cs typeface="Sakkal Majalla" panose="02000000000000000000" pitchFamily="2" charset="-78"/>
            </a:endParaRPr>
          </a:p>
          <a:p>
            <a:pPr algn="r" rtl="1">
              <a:lnSpc>
                <a:spcPct val="150000"/>
              </a:lnSpc>
            </a:pPr>
            <a:r>
              <a:rPr lang="ar-AE" sz="1600" b="1" dirty="0">
                <a:solidFill>
                  <a:srgbClr val="C00000"/>
                </a:solidFill>
                <a:latin typeface="Sakkal Majalla" panose="02000000000000000000" pitchFamily="2" charset="-78"/>
                <a:cs typeface="Sakkal Majalla" panose="02000000000000000000" pitchFamily="2" charset="-78"/>
              </a:rPr>
              <a:t>ملاحظة : </a:t>
            </a:r>
            <a:endParaRPr lang="en-US" sz="1600" dirty="0">
              <a:solidFill>
                <a:srgbClr val="C00000"/>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cs typeface="Sakkal Majalla" panose="02000000000000000000" pitchFamily="2" charset="-78"/>
              </a:rPr>
              <a:t>سيقوم 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p>
        </p:txBody>
      </p:sp>
      <p:sp>
        <p:nvSpPr>
          <p:cNvPr id="15" name="Title 1"/>
          <p:cNvSpPr txBox="1">
            <a:spLocks/>
          </p:cNvSpPr>
          <p:nvPr/>
        </p:nvSpPr>
        <p:spPr>
          <a:xfrm>
            <a:off x="246742" y="1019669"/>
            <a:ext cx="8440058" cy="42813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17: نسب </a:t>
            </a:r>
            <a:r>
              <a:rPr lang="ar-AE" dirty="0">
                <a:solidFill>
                  <a:prstClr val="white"/>
                </a:solidFill>
              </a:rPr>
              <a:t>الالتزام بنتائج تقييم الأداء الوظيفي النهائي (الضبط و الموازنة)</a:t>
            </a:r>
            <a:endParaRPr lang="en-US" dirty="0">
              <a:solidFill>
                <a:prstClr val="white"/>
              </a:solidFill>
            </a:endParaRP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35</a:t>
            </a:fld>
            <a:endParaRPr lang="en-US" sz="1600" b="1" dirty="0">
              <a:solidFill>
                <a:prstClr val="black"/>
              </a:solidFill>
            </a:endParaRPr>
          </a:p>
        </p:txBody>
      </p:sp>
    </p:spTree>
    <p:extLst>
      <p:ext uri="{BB962C8B-B14F-4D97-AF65-F5344CB8AC3E}">
        <p14:creationId xmlns:p14="http://schemas.microsoft.com/office/powerpoint/2010/main" val="3943346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1"/>
          <p:cNvSpPr txBox="1">
            <a:spLocks/>
          </p:cNvSpPr>
          <p:nvPr/>
        </p:nvSpPr>
        <p:spPr>
          <a:xfrm>
            <a:off x="246742" y="1019669"/>
            <a:ext cx="8440058" cy="42813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17: نسب </a:t>
            </a:r>
            <a:r>
              <a:rPr lang="ar-AE" dirty="0">
                <a:solidFill>
                  <a:prstClr val="white"/>
                </a:solidFill>
              </a:rPr>
              <a:t>الالتزام بنتائج تقييم الأداء الوظيفي النهائي (الضبط و الموازنة)</a:t>
            </a:r>
            <a:endParaRPr lang="en-US" dirty="0">
              <a:solidFill>
                <a:prstClr val="white"/>
              </a:solidFill>
            </a:endParaRPr>
          </a:p>
        </p:txBody>
      </p:sp>
      <p:graphicFrame>
        <p:nvGraphicFramePr>
          <p:cNvPr id="5" name="Content Placeholder 9"/>
          <p:cNvGraphicFramePr>
            <a:graphicFrameLocks/>
          </p:cNvGraphicFramePr>
          <p:nvPr>
            <p:extLst/>
          </p:nvPr>
        </p:nvGraphicFramePr>
        <p:xfrm>
          <a:off x="457200" y="2819399"/>
          <a:ext cx="8382000" cy="990600"/>
        </p:xfrm>
        <a:graphic>
          <a:graphicData uri="http://schemas.openxmlformats.org/drawingml/2006/table">
            <a:tbl>
              <a:tblPr firstRow="1" bandRow="1">
                <a:tableStyleId>{5C22544A-7EE6-4342-B048-85BDC9FD1C3A}</a:tableStyleId>
              </a:tblPr>
              <a:tblGrid>
                <a:gridCol w="3048000"/>
                <a:gridCol w="2362200"/>
                <a:gridCol w="1295400"/>
                <a:gridCol w="990600"/>
                <a:gridCol w="685800"/>
              </a:tblGrid>
              <a:tr h="355372">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35228">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كل معيار)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عدد الموظفين الذين تم تقيمهم </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aseline="0" dirty="0" smtClean="0">
                          <a:latin typeface="Sakkal Majalla" panose="02000000000000000000" pitchFamily="2" charset="-78"/>
                          <a:cs typeface="Sakkal Majalla" panose="02000000000000000000" pitchFamily="2" charset="-78"/>
                        </a:rPr>
                        <a:t>تحقيق نسب الضبط المحددة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nvPr>
        </p:nvGraphicFramePr>
        <p:xfrm>
          <a:off x="457200" y="4191000"/>
          <a:ext cx="8382000" cy="1524000"/>
        </p:xfrm>
        <a:graphic>
          <a:graphicData uri="http://schemas.openxmlformats.org/drawingml/2006/table">
            <a:tbl>
              <a:tblPr firstRow="1" bandRow="1">
                <a:tableStyleId>{5C22544A-7EE6-4342-B048-85BDC9FD1C3A}</a:tableStyleId>
              </a:tblPr>
              <a:tblGrid>
                <a:gridCol w="3958167"/>
                <a:gridCol w="4423833"/>
              </a:tblGrid>
              <a:tr h="356681">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 *</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67319">
                <a:tc>
                  <a:txBody>
                    <a:bodyPr/>
                    <a:lstStyle/>
                    <a:p>
                      <a:pPr algn="ctr" rtl="1"/>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إجمالي عدد الموظفين الذين تم تقيمهم </a:t>
                      </a:r>
                      <a:endParaRPr lang="en-US" sz="14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(في كل معيار) :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يفوق التوقعات بشكل ملحوظ</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يفوق التوقعات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يلبي التوقعات</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يحتاج إلى تحسين  </a:t>
                      </a:r>
                      <a:endParaRPr lang="en-US"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685800" y="2037193"/>
            <a:ext cx="82296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a:t>
            </a:r>
            <a:r>
              <a:rPr lang="en-US" b="1" dirty="0">
                <a:solidFill>
                  <a:srgbClr val="C00000"/>
                </a:solidFill>
                <a:latin typeface="Sakkal Majalla" panose="02000000000000000000" pitchFamily="2" charset="-78"/>
                <a:cs typeface="Sakkal Majalla" panose="02000000000000000000" pitchFamily="2" charset="-78"/>
              </a:rPr>
              <a:t> </a:t>
            </a:r>
            <a:r>
              <a:rPr lang="ar-AE" b="1" dirty="0">
                <a:solidFill>
                  <a:srgbClr val="C00000"/>
                </a:solidFill>
                <a:latin typeface="Sakkal Majalla" panose="02000000000000000000" pitchFamily="2" charset="-78"/>
                <a:cs typeface="Sakkal Majalla" panose="02000000000000000000" pitchFamily="2" charset="-78"/>
              </a:rPr>
              <a:t>الالتزام بنتائج تقييم الأداء الوظيفي النهائي (الضبط و الموازنة)</a:t>
            </a:r>
            <a:r>
              <a:rPr lang="en-US" b="1" dirty="0">
                <a:solidFill>
                  <a:srgbClr val="C00000"/>
                </a:solidFill>
                <a:latin typeface="Sakkal Majalla" panose="02000000000000000000" pitchFamily="2" charset="-78"/>
                <a:cs typeface="Sakkal Majalla" panose="02000000000000000000" pitchFamily="2" charset="-78"/>
              </a:rPr>
              <a:t> </a:t>
            </a:r>
            <a:r>
              <a:rPr lang="ar-AE" b="1" dirty="0">
                <a:solidFill>
                  <a:srgbClr val="C00000"/>
                </a:solidFill>
                <a:latin typeface="Sakkal Majalla" panose="02000000000000000000" pitchFamily="2" charset="-78"/>
                <a:cs typeface="Sakkal Majalla" panose="02000000000000000000" pitchFamily="2" charset="-78"/>
              </a:rPr>
              <a:t>:</a:t>
            </a:r>
          </a:p>
        </p:txBody>
      </p:sp>
      <p:sp>
        <p:nvSpPr>
          <p:cNvPr id="2" name="Rectangle 1"/>
          <p:cNvSpPr/>
          <p:nvPr/>
        </p:nvSpPr>
        <p:spPr>
          <a:xfrm>
            <a:off x="457200" y="5768370"/>
            <a:ext cx="8382000" cy="784830"/>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ملاحظة : </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dirty="0">
                <a:solidFill>
                  <a:prstClr val="black"/>
                </a:solidFill>
                <a:latin typeface="Sakkal Majalla" panose="02000000000000000000" pitchFamily="2" charset="-78"/>
                <a:cs typeface="Sakkal Majalla" panose="02000000000000000000" pitchFamily="2" charset="-78"/>
              </a:rPr>
              <a:t>قد تختلف مكونات البسط وفقا للمقياس المستخدم في الجهة الاتحادية (ثلاثي، رباعي، خماسي)</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36</a:t>
            </a:fld>
            <a:endParaRPr lang="en-US" sz="1600" b="1" dirty="0">
              <a:solidFill>
                <a:prstClr val="black"/>
              </a:solidFill>
            </a:endParaRPr>
          </a:p>
        </p:txBody>
      </p:sp>
    </p:spTree>
    <p:extLst>
      <p:ext uri="{BB962C8B-B14F-4D97-AF65-F5344CB8AC3E}">
        <p14:creationId xmlns:p14="http://schemas.microsoft.com/office/powerpoint/2010/main" val="2002360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04800" y="1905000"/>
            <a:ext cx="8382000" cy="3477875"/>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algn="r" rtl="1"/>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r" rtl="1">
              <a:buFontTx/>
              <a:buChar char="-"/>
            </a:pPr>
            <a:r>
              <a:rPr lang="ar-AE" sz="1600" dirty="0">
                <a:solidFill>
                  <a:prstClr val="black"/>
                </a:solidFill>
                <a:latin typeface="Sakkal Majalla" panose="02000000000000000000" pitchFamily="2" charset="-78"/>
                <a:cs typeface="Sakkal Majalla" panose="02000000000000000000" pitchFamily="2" charset="-78"/>
              </a:rPr>
              <a:t>يقيس هذا المؤشر نسبة الجهات الحكومية الاتحادية الملتزمة بتطبيق خطة القوى العاملة بناءً على دليل / نظام تخطيط القوى العاملة المعد من قبل الهيئة ومدى ربط هذا التخطيط بالنظام الإلكتروني لتخطيط القوى العاملة مرتبط مع بياناتي ونظام الرواتب لقياس مدى مواءمة مع بنود تخطيط القوى </a:t>
            </a:r>
            <a:r>
              <a:rPr lang="ar-AE" sz="1600" dirty="0" smtClean="0">
                <a:solidFill>
                  <a:prstClr val="black"/>
                </a:solidFill>
                <a:latin typeface="Sakkal Majalla" panose="02000000000000000000" pitchFamily="2" charset="-78"/>
                <a:cs typeface="Sakkal Majalla" panose="02000000000000000000" pitchFamily="2" charset="-78"/>
              </a:rPr>
              <a:t>العاملة</a:t>
            </a:r>
            <a:r>
              <a:rPr lang="ar-AE" sz="1600" dirty="0" smtClean="0">
                <a:solidFill>
                  <a:srgbClr val="FF0000"/>
                </a:solidFill>
                <a:latin typeface="Sakkal Majalla" panose="02000000000000000000" pitchFamily="2" charset="-78"/>
                <a:cs typeface="Sakkal Majalla" panose="02000000000000000000" pitchFamily="2" charset="-78"/>
              </a:rPr>
              <a:t>*</a:t>
            </a:r>
            <a:endParaRPr lang="en-US" sz="1600" dirty="0">
              <a:solidFill>
                <a:srgbClr val="FF0000"/>
              </a:solidFill>
              <a:latin typeface="Sakkal Majalla" panose="02000000000000000000" pitchFamily="2" charset="-78"/>
              <a:cs typeface="Sakkal Majalla" panose="02000000000000000000" pitchFamily="2" charset="-78"/>
            </a:endParaRPr>
          </a:p>
          <a:p>
            <a:pPr marL="285750" indent="-285750" algn="r" rtl="1">
              <a:buFontTx/>
              <a:buChar char="-"/>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r" rtl="1">
              <a:buFontTx/>
              <a:buChar char="-"/>
            </a:pPr>
            <a:r>
              <a:rPr lang="ar-AE" sz="1600" dirty="0">
                <a:solidFill>
                  <a:prstClr val="black"/>
                </a:solidFill>
                <a:latin typeface="Sakkal Majalla" panose="02000000000000000000" pitchFamily="2" charset="-78"/>
                <a:cs typeface="Sakkal Majalla" panose="02000000000000000000" pitchFamily="2" charset="-78"/>
              </a:rPr>
              <a:t>يخدم هذا المؤشر توجهات الحكومة في التخطيط الفاعل لرأس المال البشري لرفع مستوى الانتاجية في الحكومة الاتحادية حيث يساعد على تحديد التوقعات  المستقبلية من الوظائف والكفاءات اللازمة مما يحسن عمليات الاستقطاب والتطوير.</a:t>
            </a:r>
            <a:r>
              <a:rPr lang="ar-AE" sz="1600" b="1" dirty="0">
                <a:solidFill>
                  <a:prstClr val="black"/>
                </a:solidFill>
                <a:latin typeface="Sakkal Majalla" panose="02000000000000000000" pitchFamily="2" charset="-78"/>
                <a:cs typeface="Sakkal Majalla" panose="02000000000000000000" pitchFamily="2" charset="-78"/>
              </a:rPr>
              <a:t> </a:t>
            </a:r>
            <a:endParaRPr lang="en-US" sz="1600" b="1" dirty="0">
              <a:solidFill>
                <a:prstClr val="black"/>
              </a:solidFill>
              <a:latin typeface="Sakkal Majalla" panose="02000000000000000000" pitchFamily="2" charset="-78"/>
              <a:cs typeface="Sakkal Majalla" panose="02000000000000000000" pitchFamily="2" charset="-78"/>
            </a:endParaRPr>
          </a:p>
          <a:p>
            <a:pPr algn="r" rtl="1"/>
            <a:endParaRPr lang="en-US" sz="1600" b="1" dirty="0">
              <a:solidFill>
                <a:prstClr val="black"/>
              </a:solidFill>
              <a:latin typeface="Sakkal Majalla" panose="02000000000000000000" pitchFamily="2" charset="-78"/>
              <a:cs typeface="Sakkal Majalla" panose="02000000000000000000" pitchFamily="2" charset="-78"/>
            </a:endParaRPr>
          </a:p>
          <a:p>
            <a:pPr algn="r" rtl="1"/>
            <a:endParaRPr lang="en-US" sz="1600" b="1" dirty="0">
              <a:solidFill>
                <a:prstClr val="black"/>
              </a:solidFill>
              <a:latin typeface="Sakkal Majalla" panose="02000000000000000000" pitchFamily="2" charset="-78"/>
              <a:cs typeface="Sakkal Majalla" panose="02000000000000000000" pitchFamily="2" charset="-78"/>
            </a:endParaRPr>
          </a:p>
          <a:p>
            <a:pPr algn="r" rtl="1"/>
            <a:r>
              <a:rPr lang="ar-AE" sz="1600" b="1" dirty="0">
                <a:solidFill>
                  <a:srgbClr val="C00000"/>
                </a:solidFill>
                <a:latin typeface="Sakkal Majalla" panose="02000000000000000000" pitchFamily="2" charset="-78"/>
                <a:cs typeface="Sakkal Majalla" panose="02000000000000000000" pitchFamily="2" charset="-78"/>
              </a:rPr>
              <a:t>ملاحظة : </a:t>
            </a:r>
          </a:p>
          <a:p>
            <a:pPr algn="r" rtl="1"/>
            <a:endParaRPr lang="ar-AE" sz="1000" dirty="0">
              <a:solidFill>
                <a:srgbClr val="C00000"/>
              </a:solidFill>
              <a:latin typeface="Sakkal Majalla" panose="02000000000000000000" pitchFamily="2" charset="-78"/>
              <a:cs typeface="Sakkal Majalla" panose="02000000000000000000" pitchFamily="2" charset="-78"/>
            </a:endParaRPr>
          </a:p>
          <a:p>
            <a:pPr algn="r"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المؤشر18 : التخطيط الاستراتيجي للقوى العاملة </a:t>
            </a:r>
            <a:endParaRPr lang="en-US" sz="1800" dirty="0">
              <a:solidFill>
                <a:prstClr val="white"/>
              </a:solidFill>
              <a:cs typeface="PT Bold Heading" panose="02010400000000000000" pitchFamily="2" charset="-78"/>
            </a:endParaRP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37</a:t>
            </a:fld>
            <a:endParaRPr lang="en-US" sz="1600" b="1" dirty="0">
              <a:solidFill>
                <a:prstClr val="black"/>
              </a:solidFill>
            </a:endParaRPr>
          </a:p>
        </p:txBody>
      </p:sp>
      <p:sp>
        <p:nvSpPr>
          <p:cNvPr id="2" name="TextBox 1"/>
          <p:cNvSpPr txBox="1"/>
          <p:nvPr/>
        </p:nvSpPr>
        <p:spPr>
          <a:xfrm>
            <a:off x="152400" y="6228272"/>
            <a:ext cx="8646543" cy="307777"/>
          </a:xfrm>
          <a:prstGeom prst="rect">
            <a:avLst/>
          </a:prstGeom>
          <a:noFill/>
        </p:spPr>
        <p:txBody>
          <a:bodyPr wrap="square" rtlCol="0">
            <a:spAutoFit/>
          </a:bodyPr>
          <a:lstStyle/>
          <a:p>
            <a:pPr algn="r" rtl="1"/>
            <a:r>
              <a:rPr lang="ar-AE" sz="1400" dirty="0" smtClean="0">
                <a:solidFill>
                  <a:srgbClr val="FF0000"/>
                </a:solidFill>
              </a:rPr>
              <a:t>*</a:t>
            </a:r>
            <a:r>
              <a:rPr lang="ar-AE" sz="1100" dirty="0" smtClean="0"/>
              <a:t> يتوفر دليل التخطيط الاستراتيجي للقوى العاملة في الموقع الالكرتوني للهيئة كما أن فريق الهيئة على اتم الاستعداد لدعم الجهات الاتحادية في تطبيق الدليل  </a:t>
            </a:r>
            <a:r>
              <a:rPr lang="en-US" sz="1100" dirty="0" smtClean="0"/>
              <a:t>www.fahr.gov.ae</a:t>
            </a:r>
            <a:endParaRPr lang="en-US" sz="1100" dirty="0"/>
          </a:p>
        </p:txBody>
      </p:sp>
    </p:spTree>
    <p:extLst>
      <p:ext uri="{BB962C8B-B14F-4D97-AF65-F5344CB8AC3E}">
        <p14:creationId xmlns:p14="http://schemas.microsoft.com/office/powerpoint/2010/main" val="2515871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26068"/>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 18 : </a:t>
            </a:r>
            <a:r>
              <a:rPr lang="ar-AE" sz="1800" dirty="0">
                <a:solidFill>
                  <a:prstClr val="white"/>
                </a:solidFill>
                <a:cs typeface="PT Bold Heading" panose="02010400000000000000" pitchFamily="2" charset="-78"/>
              </a:rPr>
              <a:t>التخطيط الاستراتيجي للقوى العاملة </a:t>
            </a:r>
            <a:endParaRPr lang="en-US" sz="18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ext uri="{D42A27DB-BD31-4B8C-83A1-F6EECF244321}">
                <p14:modId xmlns:p14="http://schemas.microsoft.com/office/powerpoint/2010/main" val="846740114"/>
              </p:ext>
            </p:extLst>
          </p:nvPr>
        </p:nvGraphicFramePr>
        <p:xfrm>
          <a:off x="533398" y="2286001"/>
          <a:ext cx="8305801" cy="1717024"/>
        </p:xfrm>
        <a:graphic>
          <a:graphicData uri="http://schemas.openxmlformats.org/drawingml/2006/table">
            <a:tbl>
              <a:tblPr firstRow="1" bandRow="1">
                <a:tableStyleId>{5C22544A-7EE6-4342-B048-85BDC9FD1C3A}</a:tableStyleId>
              </a:tblPr>
              <a:tblGrid>
                <a:gridCol w="3048002"/>
                <a:gridCol w="2819400"/>
                <a:gridCol w="990600"/>
                <a:gridCol w="838200"/>
                <a:gridCol w="609599"/>
              </a:tblGrid>
              <a:tr h="380999">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98864">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الوظائف في المرحلة الأخيرة وهي الوظائف التي تم الانتهاء من تحديد الاولويات الخاصة</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بالاستقطاب والمحافظة عليها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dirty="0" smtClean="0">
                          <a:latin typeface="Sakkal Majalla" panose="02000000000000000000" pitchFamily="2" charset="-78"/>
                          <a:cs typeface="Sakkal Majalla" panose="02000000000000000000" pitchFamily="2" charset="-78"/>
                        </a:rPr>
                        <a:t>اجمالي الوظائف ×</a:t>
                      </a:r>
                      <a:r>
                        <a:rPr lang="en-US" sz="1400" b="0" dirty="0" smtClean="0">
                          <a:latin typeface="Sakkal Majalla" panose="02000000000000000000" pitchFamily="2" charset="-78"/>
                          <a:cs typeface="Sakkal Majalla" panose="02000000000000000000" pitchFamily="2" charset="-78"/>
                        </a:rPr>
                        <a:t> </a:t>
                      </a:r>
                      <a:r>
                        <a:rPr lang="ar-AE" sz="1400" b="0" dirty="0" smtClean="0">
                          <a:latin typeface="Sakkal Majalla" panose="02000000000000000000" pitchFamily="2" charset="-78"/>
                          <a:cs typeface="Sakkal Majalla" panose="02000000000000000000" pitchFamily="2" charset="-78"/>
                        </a:rPr>
                        <a:t>100</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nvPr>
        </p:nvGraphicFramePr>
        <p:xfrm>
          <a:off x="533398" y="4343400"/>
          <a:ext cx="8338894" cy="1285407"/>
        </p:xfrm>
        <a:graphic>
          <a:graphicData uri="http://schemas.openxmlformats.org/drawingml/2006/table">
            <a:tbl>
              <a:tblPr firstRow="1" bandRow="1">
                <a:tableStyleId>{5C22544A-7EE6-4342-B048-85BDC9FD1C3A}</a:tableStyleId>
              </a:tblPr>
              <a:tblGrid>
                <a:gridCol w="4169447"/>
                <a:gridCol w="4169447"/>
              </a:tblGrid>
              <a:tr h="4572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828207">
                <a:tc>
                  <a:txBody>
                    <a:bodyPr/>
                    <a:lstStyle/>
                    <a:p>
                      <a:pPr algn="ctr" rtl="1"/>
                      <a:r>
                        <a:rPr lang="ar-AE" sz="1400" b="0" dirty="0" smtClean="0">
                          <a:latin typeface="Sakkal Majalla" panose="02000000000000000000" pitchFamily="2" charset="-78"/>
                          <a:cs typeface="Sakkal Majalla" panose="02000000000000000000" pitchFamily="2" charset="-78"/>
                        </a:rPr>
                        <a:t>اجمالي الوظائف في الجهة (بدون تكرار)</a:t>
                      </a:r>
                      <a:endParaRPr lang="en-US" sz="1400" b="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1"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الوظائف في المرحلة الأخيرة </a:t>
                      </a:r>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وهي الوظائف التي تم الانتهاء من تحديد الاولويات الخاصة</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بالاستقطاب والمحافظة عليها</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نسبة الالتزام بتطبيق مراحل تخطيط القوى العاملة </a:t>
            </a:r>
            <a:r>
              <a:rPr lang="en-US" b="1" dirty="0">
                <a:solidFill>
                  <a:srgbClr val="C00000"/>
                </a:solidFill>
                <a:latin typeface="Sakkal Majalla" panose="02000000000000000000" pitchFamily="2" charset="-78"/>
                <a:cs typeface="Sakkal Majalla" panose="02000000000000000000" pitchFamily="2" charset="-78"/>
              </a:rPr>
              <a:t>:</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38</a:t>
            </a:fld>
            <a:endParaRPr lang="en-US" sz="1600" b="1" dirty="0">
              <a:solidFill>
                <a:prstClr val="black"/>
              </a:solidFill>
            </a:endParaRPr>
          </a:p>
        </p:txBody>
      </p:sp>
    </p:spTree>
    <p:extLst>
      <p:ext uri="{BB962C8B-B14F-4D97-AF65-F5344CB8AC3E}">
        <p14:creationId xmlns:p14="http://schemas.microsoft.com/office/powerpoint/2010/main" val="2111394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1905000"/>
            <a:ext cx="8305800" cy="2092881"/>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cs typeface="Sakkal Majalla" panose="02000000000000000000" pitchFamily="2" charset="-78"/>
              </a:rPr>
              <a:t> </a:t>
            </a:r>
            <a:endParaRPr lang="en-US" sz="1600" dirty="0">
              <a:solidFill>
                <a:prstClr val="black"/>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cs typeface="Sakkal Majalla" panose="02000000000000000000" pitchFamily="2" charset="-78"/>
              </a:rPr>
              <a:t>يقيس هذا المؤشر نسبة الوظائف التي تم وضع أو تحديث الوصف الوظيفي لها ، حيث تهدف عملية القياس إلى متابعة عملية تقييم وتوصيف الوظائف على مستوى الحكومة الاتحادية  ويعتمد تقييم وتوصيف الوظائف حسب الآلية والنظام الصادر عن الهيئة الاتحادية للموارد البشرية </a:t>
            </a:r>
            <a:r>
              <a:rPr lang="ar-AE" sz="1600" dirty="0" smtClean="0">
                <a:solidFill>
                  <a:prstClr val="black"/>
                </a:solidFill>
                <a:latin typeface="Sakkal Majalla" panose="02000000000000000000" pitchFamily="2" charset="-78"/>
                <a:cs typeface="Sakkal Majalla" panose="02000000000000000000" pitchFamily="2" charset="-78"/>
              </a:rPr>
              <a:t>الحكومية، </a:t>
            </a:r>
            <a:r>
              <a:rPr lang="ar-AE" sz="1600" dirty="0">
                <a:solidFill>
                  <a:prstClr val="black"/>
                </a:solidFill>
                <a:latin typeface="Sakkal Majalla" panose="02000000000000000000" pitchFamily="2" charset="-78"/>
                <a:cs typeface="Sakkal Majalla" panose="02000000000000000000" pitchFamily="2" charset="-78"/>
              </a:rPr>
              <a:t>و يتم تحديد إجمالي عدد الوظائف المعتمدة في نظام  تقييم وتوصيف الوظائف (الخطة المعتمدة).</a:t>
            </a:r>
          </a:p>
          <a:p>
            <a:pPr marL="285750" indent="-285750" algn="r" rtl="1">
              <a:lnSpc>
                <a:spcPct val="150000"/>
              </a:lnSpc>
              <a:buFontTx/>
              <a:buChar char="-"/>
            </a:pPr>
            <a:endParaRPr lang="ar-AE" sz="1600" dirty="0">
              <a:solidFill>
                <a:prstClr val="black"/>
              </a:solidFill>
              <a:latin typeface="Sakkal Majalla" panose="02000000000000000000" pitchFamily="2" charset="-78"/>
              <a:cs typeface="Sakkal Majalla" panose="02000000000000000000" pitchFamily="2" charset="-78"/>
            </a:endParaRPr>
          </a:p>
          <a:p>
            <a:pPr algn="r" rtl="1">
              <a:lnSpc>
                <a:spcPct val="150000"/>
              </a:lnSpc>
            </a:pPr>
            <a:endParaRPr lang="ar-AE"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152400" y="1066802"/>
            <a:ext cx="8686800" cy="4281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19: نسبة  </a:t>
            </a:r>
            <a:r>
              <a:rPr lang="ar-AE" sz="1800" dirty="0">
                <a:solidFill>
                  <a:prstClr val="white"/>
                </a:solidFill>
                <a:cs typeface="PT Bold Heading" panose="02010400000000000000" pitchFamily="2" charset="-78"/>
              </a:rPr>
              <a:t>الوظائف التي تم توصيفها واعتمادها وفق آليات نظام تقييم وتوصيف الوظائف</a:t>
            </a:r>
            <a:endParaRPr lang="en-US" sz="18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ext uri="{D42A27DB-BD31-4B8C-83A1-F6EECF244321}">
                <p14:modId xmlns:p14="http://schemas.microsoft.com/office/powerpoint/2010/main" val="2300672724"/>
              </p:ext>
            </p:extLst>
          </p:nvPr>
        </p:nvGraphicFramePr>
        <p:xfrm>
          <a:off x="647700" y="3884951"/>
          <a:ext cx="8115300" cy="1082039"/>
        </p:xfrm>
        <a:graphic>
          <a:graphicData uri="http://schemas.openxmlformats.org/drawingml/2006/table">
            <a:tbl>
              <a:tblPr firstRow="1" bandRow="1">
                <a:tableStyleId>{5C22544A-7EE6-4342-B048-85BDC9FD1C3A}</a:tableStyleId>
              </a:tblPr>
              <a:tblGrid>
                <a:gridCol w="2247900"/>
                <a:gridCol w="3058257"/>
                <a:gridCol w="936381"/>
                <a:gridCol w="1170476"/>
                <a:gridCol w="702286"/>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التي تم توصيفها واعتمادها من اللجنة ÷  مجموع الوظائف التي تم حصرها ضمن نطاق نظام تقييم وتوصيف الوظائف) ×</a:t>
                      </a:r>
                      <a:r>
                        <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التزايد أفضل</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609600" y="5256551"/>
          <a:ext cx="8193332" cy="1068049"/>
        </p:xfrm>
        <a:graphic>
          <a:graphicData uri="http://schemas.openxmlformats.org/drawingml/2006/table">
            <a:tbl>
              <a:tblPr firstRow="1" bandRow="1">
                <a:tableStyleId>{5C22544A-7EE6-4342-B048-85BDC9FD1C3A}</a:tableStyleId>
              </a:tblPr>
              <a:tblGrid>
                <a:gridCol w="4096666"/>
                <a:gridCol w="4096666"/>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3249">
                <a:tc>
                  <a:txBody>
                    <a:bodyPr/>
                    <a:lstStyle/>
                    <a:p>
                      <a:pPr algn="ctr" rtl="1"/>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(بدون تكرار) التي تم حصرها ضمن نطاق نظام تقييم وتوصيف الوظائف</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التي تم توصيفها واعتمادها من اللجنة</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29000" y="3351551"/>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39</a:t>
            </a:fld>
            <a:endParaRPr lang="en-US" sz="1600" b="1" dirty="0">
              <a:solidFill>
                <a:prstClr val="black"/>
              </a:solidFill>
            </a:endParaRPr>
          </a:p>
        </p:txBody>
      </p:sp>
    </p:spTree>
    <p:extLst>
      <p:ext uri="{BB962C8B-B14F-4D97-AF65-F5344CB8AC3E}">
        <p14:creationId xmlns:p14="http://schemas.microsoft.com/office/powerpoint/2010/main" val="215393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1587817"/>
            <a:ext cx="3429000" cy="4154984"/>
          </a:xfrm>
          <a:prstGeom prst="rect">
            <a:avLst/>
          </a:prstGeom>
          <a:noFill/>
        </p:spPr>
        <p:txBody>
          <a:bodyPr wrap="square" rtlCol="0">
            <a:spAutoFit/>
          </a:bodyPr>
          <a:lstStyle/>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اطلق مكتب رئاسة مجلس الوزراء الموقر مشروع الممكنات الحكومية للدورة الاستراتيجية 2014- 2016 والتي شملت المحاور الأربعة التالية: المحور المالي، محور الموارد البشرية، محور الحكومة الذكية ومحور المتعاملين </a:t>
            </a:r>
          </a:p>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وعليه أطلقت الهيئة الاتحادية للموارد البشرية الحكومية مؤشرات ممكن الموارد البشرية في 14-10-2014 متضمنا 5 مؤشرات استراتيجية و12 مؤشر تشغيلي ، وفي بداية عام 2016 قامت الهيئة الاتحادية للموارد البشرية الحكومية بالاتفاق مع مكتب رئاسة مجلس الوزراء الموقر بتحديث المؤشرات بحيث شملت 6 مؤشرات استراتيجية و2 مؤشر تشغيلي . </a:t>
            </a:r>
            <a:endParaRPr lang="en-US" dirty="0">
              <a:solidFill>
                <a:prstClr val="black"/>
              </a:solidFill>
              <a:latin typeface="Sakkal Majalla" panose="02000000000000000000" pitchFamily="2" charset="-78"/>
              <a:ea typeface="Arial Unicode MS" panose="020B0604020202020204" pitchFamily="34" charset="-128"/>
              <a:cs typeface="Sakkal Majalla" panose="02000000000000000000" pitchFamily="2" charset="-78"/>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926068"/>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مقدمة </a:t>
            </a:r>
            <a:endParaRPr lang="en-US" dirty="0">
              <a:solidFill>
                <a:prstClr val="white"/>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5978"/>
            <a:ext cx="3810000" cy="49863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98" y="6638395"/>
            <a:ext cx="433526" cy="307777"/>
          </a:xfrm>
          <a:prstGeom prst="rect">
            <a:avLst/>
          </a:prstGeom>
          <a:noFill/>
        </p:spPr>
        <p:txBody>
          <a:bodyPr wrap="square" rtlCol="0">
            <a:spAutoFit/>
          </a:bodyPr>
          <a:lstStyle/>
          <a:p>
            <a:r>
              <a:rPr lang="ar-AE" sz="1400" dirty="0" smtClean="0"/>
              <a:t>4</a:t>
            </a:r>
            <a:endParaRPr lang="en-US" sz="1400" dirty="0"/>
          </a:p>
        </p:txBody>
      </p:sp>
    </p:spTree>
    <p:extLst>
      <p:ext uri="{BB962C8B-B14F-4D97-AF65-F5344CB8AC3E}">
        <p14:creationId xmlns:p14="http://schemas.microsoft.com/office/powerpoint/2010/main" val="3298523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41514" y="1600200"/>
            <a:ext cx="8665727" cy="2600712"/>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b="1" dirty="0">
              <a:solidFill>
                <a:srgbClr val="C00000"/>
              </a:solidFill>
              <a:latin typeface="Sakkal Majalla" panose="02000000000000000000" pitchFamily="2" charset="-78"/>
              <a:cs typeface="Sakkal Majalla" panose="02000000000000000000" pitchFamily="2" charset="-78"/>
            </a:endParaRPr>
          </a:p>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يهدف النظام إلى رفع </a:t>
            </a:r>
            <a:r>
              <a:rPr lang="ar-SA" sz="1600" dirty="0">
                <a:solidFill>
                  <a:prstClr val="black"/>
                </a:solidFill>
                <a:latin typeface="Sakkal Majalla" panose="02000000000000000000" pitchFamily="2" charset="-78"/>
                <a:cs typeface="Sakkal Majalla" panose="02000000000000000000" pitchFamily="2" charset="-78"/>
              </a:rPr>
              <a:t>تنافسية الحكومة الاتحادية لتكون بيئة جاذبة للكفاءات الوطنية</a:t>
            </a:r>
            <a:r>
              <a:rPr lang="ar-AE" sz="1600" dirty="0">
                <a:solidFill>
                  <a:prstClr val="black"/>
                </a:solidFill>
                <a:latin typeface="Sakkal Majalla" panose="02000000000000000000" pitchFamily="2" charset="-78"/>
                <a:cs typeface="Sakkal Majalla" panose="02000000000000000000" pitchFamily="2" charset="-78"/>
              </a:rPr>
              <a:t> من خلال </a:t>
            </a:r>
            <a:r>
              <a:rPr lang="ar-SA" sz="1600" dirty="0">
                <a:solidFill>
                  <a:prstClr val="black"/>
                </a:solidFill>
                <a:latin typeface="Sakkal Majalla" panose="02000000000000000000" pitchFamily="2" charset="-78"/>
                <a:cs typeface="Sakkal Majalla" panose="02000000000000000000" pitchFamily="2" charset="-78"/>
              </a:rPr>
              <a:t>منح المكافآت والحوافز لموظفي الحكومة الاتحادية في إطار منظومة متكاملة من أنظمة وتشريعات الموارد البشرية في الحكومة الاتحادية والمبادرات والبرامج التحفيزية التي تعزز الأداء وترفع الإنتاجية وتضمن سعادة الموظفين والمتعاملين على حد سواء</a:t>
            </a:r>
            <a:r>
              <a:rPr lang="ar-AE" sz="1600" dirty="0">
                <a:solidFill>
                  <a:prstClr val="black"/>
                </a:solidFill>
                <a:latin typeface="Sakkal Majalla" panose="02000000000000000000" pitchFamily="2" charset="-78"/>
                <a:cs typeface="Sakkal Majalla" panose="02000000000000000000" pitchFamily="2" charset="-78"/>
              </a:rPr>
              <a:t>.</a:t>
            </a:r>
            <a:endParaRPr lang="en-US" sz="1600" dirty="0">
              <a:solidFill>
                <a:prstClr val="black"/>
              </a:solidFill>
              <a:latin typeface="Sakkal Majalla" panose="02000000000000000000" pitchFamily="2" charset="-78"/>
              <a:cs typeface="Sakkal Majalla" panose="02000000000000000000" pitchFamily="2" charset="-78"/>
            </a:endParaRPr>
          </a:p>
          <a:p>
            <a:pPr algn="r" rtl="1"/>
            <a:r>
              <a:rPr lang="ar-AE" sz="1600" b="1" dirty="0">
                <a:solidFill>
                  <a:srgbClr val="C00000"/>
                </a:solidFill>
                <a:latin typeface="Sakkal Majalla" panose="02000000000000000000" pitchFamily="2" charset="-78"/>
                <a:cs typeface="Sakkal Majalla" panose="02000000000000000000" pitchFamily="2" charset="-78"/>
              </a:rPr>
              <a:t>ملاحظة :</a:t>
            </a:r>
          </a:p>
          <a:p>
            <a:pPr algn="r" rtl="1"/>
            <a:r>
              <a:rPr lang="ar-AE" sz="1600" dirty="0">
                <a:solidFill>
                  <a:prstClr val="black"/>
                </a:solidFill>
                <a:latin typeface="Sakkal Majalla" panose="02000000000000000000" pitchFamily="2" charset="-78"/>
                <a:cs typeface="Sakkal Majalla" panose="02000000000000000000" pitchFamily="2" charset="-78"/>
              </a:rPr>
              <a:t>يتم تطبيق </a:t>
            </a:r>
            <a:r>
              <a:rPr lang="ar-SA" sz="1600" dirty="0">
                <a:solidFill>
                  <a:prstClr val="black"/>
                </a:solidFill>
                <a:latin typeface="Sakkal Majalla" panose="02000000000000000000" pitchFamily="2" charset="-78"/>
                <a:cs typeface="Sakkal Majalla" panose="02000000000000000000" pitchFamily="2" charset="-78"/>
              </a:rPr>
              <a:t>نظام </a:t>
            </a:r>
            <a:r>
              <a:rPr lang="ar-AE" sz="1600" dirty="0">
                <a:solidFill>
                  <a:prstClr val="black"/>
                </a:solidFill>
                <a:latin typeface="Sakkal Majalla" panose="02000000000000000000" pitchFamily="2" charset="-78"/>
                <a:cs typeface="Sakkal Majalla" panose="02000000000000000000" pitchFamily="2" charset="-78"/>
              </a:rPr>
              <a:t>المكافآت و الحوافز لموظفي الحكومة الاتحادية </a:t>
            </a:r>
            <a:r>
              <a:rPr lang="ar-SA" sz="1600" dirty="0">
                <a:solidFill>
                  <a:prstClr val="black"/>
                </a:solidFill>
                <a:latin typeface="Sakkal Majalla" panose="02000000000000000000" pitchFamily="2" charset="-78"/>
                <a:cs typeface="Sakkal Majalla" panose="02000000000000000000" pitchFamily="2" charset="-78"/>
              </a:rPr>
              <a:t>وفق قرار مجلس الوزراء رقم (18) لسنة 2015 </a:t>
            </a:r>
            <a:r>
              <a:rPr lang="ar-AE" sz="1600" dirty="0">
                <a:solidFill>
                  <a:prstClr val="black"/>
                </a:solidFill>
                <a:latin typeface="Sakkal Majalla" panose="02000000000000000000" pitchFamily="2" charset="-78"/>
                <a:cs typeface="Sakkal Majalla" panose="02000000000000000000" pitchFamily="2" charset="-78"/>
              </a:rPr>
              <a:t> ، ودليل النظام متوفر في موقع الهيئة الاتحادية للموارد البشرية الحكومية للاستدلال عن كيفية التطبيق </a:t>
            </a:r>
            <a:r>
              <a:rPr lang="en-US" sz="1600" dirty="0">
                <a:solidFill>
                  <a:prstClr val="black"/>
                </a:solidFill>
                <a:latin typeface="Sakkal Majalla" panose="02000000000000000000" pitchFamily="2" charset="-78"/>
                <a:cs typeface="Sakkal Majalla" panose="02000000000000000000" pitchFamily="2" charset="-78"/>
                <a:hlinkClick r:id="rId2"/>
              </a:rPr>
              <a:t>www.fahr.gov.ae</a:t>
            </a:r>
            <a:r>
              <a:rPr lang="en-US" sz="1600" dirty="0">
                <a:solidFill>
                  <a:prstClr val="black"/>
                </a:solidFill>
                <a:latin typeface="Sakkal Majalla" panose="02000000000000000000" pitchFamily="2" charset="-78"/>
                <a:cs typeface="Sakkal Majalla" panose="02000000000000000000" pitchFamily="2" charset="-78"/>
              </a:rPr>
              <a:t> </a:t>
            </a:r>
            <a:endParaRPr lang="ar-AE" sz="1600" dirty="0">
              <a:solidFill>
                <a:prstClr val="black"/>
              </a:solidFill>
              <a:latin typeface="Sakkal Majalla" panose="02000000000000000000" pitchFamily="2" charset="-78"/>
              <a:cs typeface="Sakkal Majalla" panose="02000000000000000000" pitchFamily="2" charset="-78"/>
            </a:endParaRPr>
          </a:p>
          <a:p>
            <a:pPr algn="r" rtl="1"/>
            <a:endParaRPr lang="en-US" sz="1600" b="1" dirty="0">
              <a:solidFill>
                <a:srgbClr val="C00000"/>
              </a:solidFill>
              <a:latin typeface="Sakkal Majalla" panose="02000000000000000000" pitchFamily="2" charset="-78"/>
              <a:cs typeface="Sakkal Majalla" panose="02000000000000000000" pitchFamily="2" charset="-78"/>
            </a:endParaRPr>
          </a:p>
        </p:txBody>
      </p:sp>
      <p:sp>
        <p:nvSpPr>
          <p:cNvPr id="12" name="Title 1"/>
          <p:cNvSpPr txBox="1">
            <a:spLocks/>
          </p:cNvSpPr>
          <p:nvPr/>
        </p:nvSpPr>
        <p:spPr>
          <a:xfrm>
            <a:off x="609600" y="1049399"/>
            <a:ext cx="7620000" cy="6270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20: نسبة </a:t>
            </a:r>
            <a:r>
              <a:rPr lang="ar-AE" sz="1800" dirty="0">
                <a:solidFill>
                  <a:prstClr val="white"/>
                </a:solidFill>
                <a:cs typeface="PT Bold Heading" panose="02010400000000000000" pitchFamily="2" charset="-78"/>
              </a:rPr>
              <a:t>الموظفين الذين تم تكريمهم ضمن نظام المكافآت والحوافز</a:t>
            </a:r>
          </a:p>
        </p:txBody>
      </p:sp>
      <p:graphicFrame>
        <p:nvGraphicFramePr>
          <p:cNvPr id="14" name="Content Placeholder 9"/>
          <p:cNvGraphicFramePr>
            <a:graphicFrameLocks/>
          </p:cNvGraphicFramePr>
          <p:nvPr>
            <p:extLst>
              <p:ext uri="{D42A27DB-BD31-4B8C-83A1-F6EECF244321}">
                <p14:modId xmlns:p14="http://schemas.microsoft.com/office/powerpoint/2010/main" val="4184477744"/>
              </p:ext>
            </p:extLst>
          </p:nvPr>
        </p:nvGraphicFramePr>
        <p:xfrm>
          <a:off x="838200" y="4419600"/>
          <a:ext cx="7969042" cy="932058"/>
        </p:xfrm>
        <a:graphic>
          <a:graphicData uri="http://schemas.openxmlformats.org/drawingml/2006/table">
            <a:tbl>
              <a:tblPr firstRow="1" bandRow="1">
                <a:tableStyleId>{5C22544A-7EE6-4342-B048-85BDC9FD1C3A}</a:tableStyleId>
              </a:tblPr>
              <a:tblGrid>
                <a:gridCol w="1687561"/>
                <a:gridCol w="2296959"/>
                <a:gridCol w="1328174"/>
                <a:gridCol w="1328174"/>
                <a:gridCol w="1328174"/>
              </a:tblGrid>
              <a:tr h="413898">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5261">
                <a:tc>
                  <a:txBody>
                    <a:bodyPr/>
                    <a:lstStyle/>
                    <a:p>
                      <a:pPr algn="ctr" rtl="1"/>
                      <a:r>
                        <a:rPr lang="ar-AE" sz="14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المكرمين في الجهة ÷</a:t>
                      </a:r>
                      <a:r>
                        <a:rPr lang="en-US" sz="1400" b="0" i="0" u="none" strike="noStrike"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 الموظفين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1115877763"/>
              </p:ext>
            </p:extLst>
          </p:nvPr>
        </p:nvGraphicFramePr>
        <p:xfrm>
          <a:off x="838200" y="5562600"/>
          <a:ext cx="7969042" cy="762000"/>
        </p:xfrm>
        <a:graphic>
          <a:graphicData uri="http://schemas.openxmlformats.org/drawingml/2006/table">
            <a:tbl>
              <a:tblPr firstRow="1" bandRow="1">
                <a:tableStyleId>{5C22544A-7EE6-4342-B048-85BDC9FD1C3A}</a:tableStyleId>
              </a:tblPr>
              <a:tblGrid>
                <a:gridCol w="3984521"/>
                <a:gridCol w="3984521"/>
              </a:tblGrid>
              <a:tr h="381000">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المكرمين في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3439886" y="39624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40</a:t>
            </a:fld>
            <a:endParaRPr lang="en-US" sz="1600" b="1" dirty="0">
              <a:solidFill>
                <a:prstClr val="black"/>
              </a:solidFill>
            </a:endParaRPr>
          </a:p>
        </p:txBody>
      </p:sp>
    </p:spTree>
    <p:extLst>
      <p:ext uri="{BB962C8B-B14F-4D97-AF65-F5344CB8AC3E}">
        <p14:creationId xmlns:p14="http://schemas.microsoft.com/office/powerpoint/2010/main" val="4184869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1" y="1365852"/>
            <a:ext cx="8284726" cy="1246495"/>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sz="1000" dirty="0">
              <a:solidFill>
                <a:prstClr val="black"/>
              </a:solidFill>
              <a:latin typeface="Sakkal Majalla" panose="02000000000000000000" pitchFamily="2" charset="-78"/>
              <a:cs typeface="Sakkal Majalla" panose="02000000000000000000" pitchFamily="2" charset="-78"/>
            </a:endParaRPr>
          </a:p>
          <a:p>
            <a:pPr algn="justLow" rtl="1"/>
            <a:r>
              <a:rPr lang="ar-AE" sz="1600" dirty="0">
                <a:solidFill>
                  <a:prstClr val="black"/>
                </a:solidFill>
                <a:latin typeface="Sakkal Majalla" panose="02000000000000000000" pitchFamily="2" charset="-78"/>
                <a:cs typeface="Sakkal Majalla" panose="02000000000000000000" pitchFamily="2" charset="-78"/>
              </a:rPr>
              <a:t>يهدف هذا المؤشر  الى  رفع مستويات الصحة والسلامة المهنية في مواقع العمل ( بيئة العمل المكتبي)  من خلال دعم الوزارات والجهات الاتحادية في أخذ التدابير اللازمة لإيجاد بيئة عمل صحية وآمنه وذلك لضمان سلامة الموظفين والمتعاملين </a:t>
            </a:r>
            <a:r>
              <a:rPr lang="ar-SA" sz="1600" dirty="0">
                <a:solidFill>
                  <a:prstClr val="black"/>
                </a:solidFill>
                <a:latin typeface="Sakkal Majalla" panose="02000000000000000000" pitchFamily="2" charset="-78"/>
                <a:cs typeface="Sakkal Majalla" panose="02000000000000000000" pitchFamily="2" charset="-78"/>
              </a:rPr>
              <a:t>وفقاً لأعلى مستويات الصحة والسلامة المهنية في بيئة العمل.</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150000"/>
              </a:lnSpc>
              <a:spcBef>
                <a:spcPts val="0"/>
              </a:spcBef>
            </a:pPr>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21:</a:t>
            </a:r>
            <a:r>
              <a:rPr lang="en-US" sz="1800" dirty="0" smtClean="0">
                <a:solidFill>
                  <a:prstClr val="white"/>
                </a:solidFill>
                <a:cs typeface="PT Bold Heading" panose="02010400000000000000" pitchFamily="2" charset="-78"/>
              </a:rPr>
              <a:t> </a:t>
            </a:r>
            <a:r>
              <a:rPr lang="ar-SA" sz="1800" dirty="0">
                <a:solidFill>
                  <a:prstClr val="white"/>
                </a:solidFill>
                <a:cs typeface="PT Bold Heading" panose="02010400000000000000" pitchFamily="2" charset="-78"/>
              </a:rPr>
              <a:t>معدل تكرار الإصابات المسببة لهدر الوقت</a:t>
            </a:r>
            <a:endParaRPr lang="en-US" sz="1800" dirty="0">
              <a:solidFill>
                <a:prstClr val="white"/>
              </a:solidFill>
              <a:cs typeface="PT Bold Heading" panose="02010400000000000000" pitchFamily="2" charset="-78"/>
            </a:endParaRPr>
          </a:p>
        </p:txBody>
      </p:sp>
      <p:sp>
        <p:nvSpPr>
          <p:cNvPr id="19" name="TextBox 18"/>
          <p:cNvSpPr txBox="1"/>
          <p:nvPr/>
        </p:nvSpPr>
        <p:spPr>
          <a:xfrm>
            <a:off x="3253759" y="3483158"/>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41</a:t>
            </a:fld>
            <a:endParaRPr lang="en-US" sz="1600" b="1" dirty="0">
              <a:solidFill>
                <a:prstClr val="black"/>
              </a:solidFill>
            </a:endParaRPr>
          </a:p>
        </p:txBody>
      </p:sp>
      <p:sp>
        <p:nvSpPr>
          <p:cNvPr id="2" name="TextBox 1"/>
          <p:cNvSpPr txBox="1"/>
          <p:nvPr/>
        </p:nvSpPr>
        <p:spPr>
          <a:xfrm>
            <a:off x="457200" y="2612347"/>
            <a:ext cx="8099957" cy="92333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ينقسم المؤشر الى جزئين : </a:t>
            </a:r>
          </a:p>
          <a:p>
            <a:pPr marL="342900" indent="-342900" algn="r" rtl="1">
              <a:buFont typeface="+mj-lt"/>
              <a:buAutoNum type="arabicPeriod"/>
            </a:pPr>
            <a:r>
              <a:rPr lang="ar-AE" dirty="0" smtClean="0">
                <a:latin typeface="Sakkal Majalla" panose="02000000000000000000" pitchFamily="2" charset="-78"/>
                <a:cs typeface="Sakkal Majalla" panose="02000000000000000000" pitchFamily="2" charset="-78"/>
              </a:rPr>
              <a:t>معدل تكرار الإصابات المتعلقة بالعمل </a:t>
            </a:r>
          </a:p>
          <a:p>
            <a:pPr marL="342900" indent="-342900" algn="r" rtl="1">
              <a:buFont typeface="+mj-lt"/>
              <a:buAutoNum type="arabicPeriod"/>
            </a:pPr>
            <a:r>
              <a:rPr lang="ar-AE" dirty="0" smtClean="0">
                <a:latin typeface="Sakkal Majalla" panose="02000000000000000000" pitchFamily="2" charset="-78"/>
                <a:cs typeface="Sakkal Majalla" panose="02000000000000000000" pitchFamily="2" charset="-78"/>
              </a:rPr>
              <a:t>مدى شدة الإصابات </a:t>
            </a:r>
            <a:endParaRPr lang="ar-AE" dirty="0">
              <a:latin typeface="Sakkal Majalla" panose="02000000000000000000" pitchFamily="2" charset="-78"/>
              <a:cs typeface="Sakkal Majalla" panose="02000000000000000000" pitchFamily="2" charset="-78"/>
            </a:endParaRPr>
          </a:p>
        </p:txBody>
      </p:sp>
      <p:graphicFrame>
        <p:nvGraphicFramePr>
          <p:cNvPr id="11" name="Content Placeholder 9"/>
          <p:cNvGraphicFramePr>
            <a:graphicFrameLocks/>
          </p:cNvGraphicFramePr>
          <p:nvPr>
            <p:extLst>
              <p:ext uri="{D42A27DB-BD31-4B8C-83A1-F6EECF244321}">
                <p14:modId xmlns:p14="http://schemas.microsoft.com/office/powerpoint/2010/main" val="3647856124"/>
              </p:ext>
            </p:extLst>
          </p:nvPr>
        </p:nvGraphicFramePr>
        <p:xfrm>
          <a:off x="539891" y="3900681"/>
          <a:ext cx="8202036" cy="1270880"/>
        </p:xfrm>
        <a:graphic>
          <a:graphicData uri="http://schemas.openxmlformats.org/drawingml/2006/table">
            <a:tbl>
              <a:tblPr firstRow="1" bandRow="1">
                <a:tableStyleId>{5C22544A-7EE6-4342-B048-85BDC9FD1C3A}</a:tableStyleId>
              </a:tblPr>
              <a:tblGrid>
                <a:gridCol w="1736902"/>
                <a:gridCol w="2568259"/>
                <a:gridCol w="1162863"/>
                <a:gridCol w="1367006"/>
                <a:gridCol w="1367006"/>
              </a:tblGrid>
              <a:tr h="304800">
                <a:tc gridSpan="5">
                  <a:txBody>
                    <a:bodyPr/>
                    <a:lstStyle/>
                    <a:p>
                      <a:pPr algn="ctr"/>
                      <a:r>
                        <a:rPr lang="ar-AE" sz="1400" dirty="0" smtClean="0">
                          <a:latin typeface="Sakkal Majalla" panose="02000000000000000000" pitchFamily="2" charset="-78"/>
                          <a:cs typeface="Sakkal Majalla" panose="02000000000000000000" pitchFamily="2" charset="-78"/>
                        </a:rPr>
                        <a:t>معدل</a:t>
                      </a:r>
                      <a:r>
                        <a:rPr lang="ar-AE" sz="1400" baseline="0" dirty="0" smtClean="0">
                          <a:latin typeface="Sakkal Majalla" panose="02000000000000000000" pitchFamily="2" charset="-78"/>
                          <a:cs typeface="Sakkal Majalla" panose="02000000000000000000" pitchFamily="2" charset="-78"/>
                        </a:rPr>
                        <a:t> تكرار الإصابات المتعلقة بالعمل </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rtl="1"/>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304800">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المصدر</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bg1"/>
                          </a:solidFill>
                          <a:latin typeface="Sakkal Majalla" panose="02000000000000000000" pitchFamily="2" charset="-78"/>
                          <a:cs typeface="Sakkal Majalla" panose="02000000000000000000" pitchFamily="2" charset="-78"/>
                        </a:rPr>
                        <a:t>المعادلة</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نمط القياس</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وحدة</a:t>
                      </a:r>
                      <a:r>
                        <a:rPr lang="ar-AE" sz="1400" baseline="0" dirty="0" smtClean="0">
                          <a:solidFill>
                            <a:schemeClr val="bg1"/>
                          </a:solidFill>
                          <a:latin typeface="Sakkal Majalla" panose="02000000000000000000" pitchFamily="2" charset="-78"/>
                          <a:cs typeface="Sakkal Majalla" panose="02000000000000000000" pitchFamily="2" charset="-78"/>
                        </a:rPr>
                        <a:t> القياس</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الدورية</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61280">
                <a:tc>
                  <a:txBody>
                    <a:bodyPr/>
                    <a:lstStyle/>
                    <a:p>
                      <a:pPr algn="ctr" rtl="1"/>
                      <a:r>
                        <a:rPr lang="ar-AE" sz="12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150000"/>
                        </a:lnSpc>
                        <a:spcBef>
                          <a:spcPts val="0"/>
                        </a:spcBef>
                        <a:spcAft>
                          <a:spcPts val="0"/>
                        </a:spcAft>
                      </a:pPr>
                      <a:r>
                        <a:rPr lang="ar-AE" sz="1200" dirty="0" smtClean="0">
                          <a:effectLst/>
                          <a:latin typeface="+mn-lt"/>
                          <a:ea typeface="Calibri"/>
                          <a:cs typeface="Times New Roman"/>
                        </a:rPr>
                        <a:t>عدد حوادث</a:t>
                      </a:r>
                      <a:r>
                        <a:rPr lang="ar-AE" sz="1200" baseline="0" dirty="0" smtClean="0">
                          <a:effectLst/>
                          <a:latin typeface="+mn-lt"/>
                          <a:ea typeface="Calibri"/>
                          <a:cs typeface="Times New Roman"/>
                        </a:rPr>
                        <a:t> إصابات العمل / مجموع ساعات العمل في الجهة ×</a:t>
                      </a:r>
                      <a:r>
                        <a:rPr lang="en-US" sz="1200" baseline="0" dirty="0" smtClean="0">
                          <a:effectLst/>
                          <a:latin typeface="+mn-lt"/>
                          <a:ea typeface="Calibri"/>
                          <a:cs typeface="Times New Roman"/>
                        </a:rPr>
                        <a:t> </a:t>
                      </a:r>
                      <a:r>
                        <a:rPr lang="ar-AE" sz="1200" baseline="0" dirty="0" smtClean="0">
                          <a:effectLst/>
                          <a:latin typeface="+mn-lt"/>
                          <a:ea typeface="Calibri"/>
                          <a:cs typeface="Times New Roman"/>
                        </a:rPr>
                        <a:t>1,000,000</a:t>
                      </a:r>
                      <a:r>
                        <a:rPr lang="en-US" sz="1200" baseline="0" dirty="0" smtClean="0">
                          <a:effectLst/>
                          <a:latin typeface="+mn-lt"/>
                          <a:ea typeface="Calibri"/>
                          <a:cs typeface="Times New Roman"/>
                        </a:rPr>
                        <a:t> </a:t>
                      </a:r>
                      <a:endParaRPr lang="en-US" sz="1200" dirty="0">
                        <a:effectLst/>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200" dirty="0" smtClean="0">
                          <a:latin typeface="Sakkal Majalla" panose="02000000000000000000" pitchFamily="2" charset="-78"/>
                          <a:cs typeface="Sakkal Majalla" panose="02000000000000000000" pitchFamily="2" charset="-78"/>
                        </a:rPr>
                        <a:t>التناقص أفضل</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نسبة</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سنوي</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1336263479"/>
              </p:ext>
            </p:extLst>
          </p:nvPr>
        </p:nvGraphicFramePr>
        <p:xfrm>
          <a:off x="539891" y="5244013"/>
          <a:ext cx="8202036" cy="1270880"/>
        </p:xfrm>
        <a:graphic>
          <a:graphicData uri="http://schemas.openxmlformats.org/drawingml/2006/table">
            <a:tbl>
              <a:tblPr firstRow="1" bandRow="1">
                <a:tableStyleId>{5C22544A-7EE6-4342-B048-85BDC9FD1C3A}</a:tableStyleId>
              </a:tblPr>
              <a:tblGrid>
                <a:gridCol w="1736902"/>
                <a:gridCol w="2568259"/>
                <a:gridCol w="1162863"/>
                <a:gridCol w="1367006"/>
                <a:gridCol w="1367006"/>
              </a:tblGrid>
              <a:tr h="304800">
                <a:tc gridSpan="5">
                  <a:txBody>
                    <a:bodyPr/>
                    <a:lstStyle/>
                    <a:p>
                      <a:pPr algn="ctr"/>
                      <a:r>
                        <a:rPr lang="ar-AE" sz="1200" dirty="0" smtClean="0">
                          <a:latin typeface="Sakkal Majalla" panose="02000000000000000000" pitchFamily="2" charset="-78"/>
                          <a:cs typeface="Sakkal Majalla" panose="02000000000000000000" pitchFamily="2" charset="-78"/>
                        </a:rPr>
                        <a:t>مدى شدة الإصابة</a:t>
                      </a:r>
                      <a:r>
                        <a:rPr lang="ar-AE" sz="1200" baseline="0" dirty="0" smtClean="0">
                          <a:latin typeface="Sakkal Majalla" panose="02000000000000000000" pitchFamily="2" charset="-78"/>
                          <a:cs typeface="Sakkal Majalla" panose="02000000000000000000" pitchFamily="2" charset="-78"/>
                        </a:rPr>
                        <a:t>  </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rtl="1"/>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304800">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المصدر</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200" dirty="0" smtClean="0">
                          <a:solidFill>
                            <a:schemeClr val="bg1"/>
                          </a:solidFill>
                          <a:latin typeface="Sakkal Majalla" panose="02000000000000000000" pitchFamily="2" charset="-78"/>
                          <a:cs typeface="Sakkal Majalla" panose="02000000000000000000" pitchFamily="2" charset="-78"/>
                        </a:rPr>
                        <a:t>المعادلة</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نمط القياس</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وحدة</a:t>
                      </a:r>
                      <a:r>
                        <a:rPr lang="ar-AE" sz="1200" baseline="0" dirty="0" smtClean="0">
                          <a:solidFill>
                            <a:schemeClr val="bg1"/>
                          </a:solidFill>
                          <a:latin typeface="Sakkal Majalla" panose="02000000000000000000" pitchFamily="2" charset="-78"/>
                          <a:cs typeface="Sakkal Majalla" panose="02000000000000000000" pitchFamily="2" charset="-78"/>
                        </a:rPr>
                        <a:t> القياس</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الدورية</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61280">
                <a:tc>
                  <a:txBody>
                    <a:bodyPr/>
                    <a:lstStyle/>
                    <a:p>
                      <a:pPr algn="ctr" rtl="1"/>
                      <a:r>
                        <a:rPr lang="ar-AE" sz="12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150000"/>
                        </a:lnSpc>
                        <a:spcBef>
                          <a:spcPts val="0"/>
                        </a:spcBef>
                        <a:spcAft>
                          <a:spcPts val="0"/>
                        </a:spcAft>
                      </a:pPr>
                      <a:r>
                        <a:rPr lang="ar-AE" sz="1200" dirty="0" smtClean="0">
                          <a:effectLst/>
                          <a:latin typeface="+mn-lt"/>
                          <a:ea typeface="Calibri"/>
                          <a:cs typeface="Times New Roman"/>
                        </a:rPr>
                        <a:t>عدد ساعات العمل المهدرة</a:t>
                      </a:r>
                      <a:r>
                        <a:rPr lang="ar-AE" sz="1200" baseline="0" dirty="0" smtClean="0">
                          <a:effectLst/>
                          <a:latin typeface="+mn-lt"/>
                          <a:ea typeface="Calibri"/>
                          <a:cs typeface="Times New Roman"/>
                        </a:rPr>
                        <a:t> </a:t>
                      </a:r>
                      <a:r>
                        <a:rPr lang="ar-AE" sz="1200" dirty="0" smtClean="0">
                          <a:effectLst/>
                          <a:latin typeface="+mn-lt"/>
                          <a:ea typeface="Calibri"/>
                          <a:cs typeface="Times New Roman"/>
                        </a:rPr>
                        <a:t>لكل حادث / </a:t>
                      </a:r>
                      <a:r>
                        <a:rPr lang="ar-AE" sz="1200" baseline="0" dirty="0" smtClean="0">
                          <a:effectLst/>
                          <a:latin typeface="+mn-lt"/>
                          <a:ea typeface="Calibri"/>
                          <a:cs typeface="Times New Roman"/>
                        </a:rPr>
                        <a:t>مجموع ساعات العمل في الجهة × 1,000,000</a:t>
                      </a:r>
                      <a:endParaRPr lang="en-US" sz="1200" dirty="0">
                        <a:effectLst/>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200" dirty="0" smtClean="0">
                          <a:latin typeface="Sakkal Majalla" panose="02000000000000000000" pitchFamily="2" charset="-78"/>
                          <a:cs typeface="Sakkal Majalla" panose="02000000000000000000" pitchFamily="2" charset="-78"/>
                        </a:rPr>
                        <a:t>التناقص أفضل</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نسبة</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سنوي</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79024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150000"/>
              </a:lnSpc>
              <a:spcBef>
                <a:spcPts val="0"/>
              </a:spcBef>
            </a:pPr>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21:</a:t>
            </a:r>
            <a:r>
              <a:rPr lang="en-US" sz="1800" dirty="0" smtClean="0">
                <a:solidFill>
                  <a:prstClr val="white"/>
                </a:solidFill>
                <a:cs typeface="PT Bold Heading" panose="02010400000000000000" pitchFamily="2" charset="-78"/>
              </a:rPr>
              <a:t> </a:t>
            </a:r>
            <a:r>
              <a:rPr lang="ar-SA" sz="1800" dirty="0">
                <a:solidFill>
                  <a:prstClr val="white"/>
                </a:solidFill>
                <a:cs typeface="PT Bold Heading" panose="02010400000000000000" pitchFamily="2" charset="-78"/>
              </a:rPr>
              <a:t>معدل تكرار الإصابات المسببة لهدر الوقت</a:t>
            </a:r>
            <a:endParaRPr lang="en-US" sz="1800" dirty="0">
              <a:solidFill>
                <a:prstClr val="white"/>
              </a:solidFill>
              <a:cs typeface="PT Bold Heading" panose="02010400000000000000" pitchFamily="2" charset="-78"/>
            </a:endParaRPr>
          </a:p>
        </p:txBody>
      </p:sp>
      <p:sp>
        <p:nvSpPr>
          <p:cNvPr id="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AE" sz="1600" b="1" dirty="0" smtClean="0">
                <a:solidFill>
                  <a:prstClr val="black"/>
                </a:solidFill>
              </a:rPr>
              <a:t>41</a:t>
            </a:r>
            <a:endParaRPr lang="en-US" sz="1600" b="1" dirty="0">
              <a:solidFill>
                <a:prstClr val="black"/>
              </a:solidFill>
            </a:endParaRPr>
          </a:p>
        </p:txBody>
      </p:sp>
      <p:sp>
        <p:nvSpPr>
          <p:cNvPr id="2" name="TextBox 1"/>
          <p:cNvSpPr txBox="1"/>
          <p:nvPr/>
        </p:nvSpPr>
        <p:spPr>
          <a:xfrm>
            <a:off x="284672" y="1595886"/>
            <a:ext cx="8566030" cy="2000548"/>
          </a:xfrm>
          <a:prstGeom prst="rect">
            <a:avLst/>
          </a:prstGeom>
          <a:noFill/>
        </p:spPr>
        <p:txBody>
          <a:bodyPr wrap="square" rtlCol="0">
            <a:spAutoFit/>
          </a:bodyPr>
          <a:lstStyle/>
          <a:p>
            <a:pPr algn="r" rtl="1"/>
            <a:r>
              <a:rPr lang="ar-AE" sz="1600" dirty="0" smtClean="0">
                <a:latin typeface="Sakkal Majalla" panose="02000000000000000000" pitchFamily="2" charset="-78"/>
                <a:cs typeface="Sakkal Majalla" panose="02000000000000000000" pitchFamily="2" charset="-78"/>
              </a:rPr>
              <a:t>مثال توضيحي على كيفية استخراج </a:t>
            </a:r>
            <a:r>
              <a:rPr lang="ar-AE" sz="2000" b="1" u="sng" dirty="0">
                <a:latin typeface="Sakkal Majalla" panose="02000000000000000000" pitchFamily="2" charset="-78"/>
                <a:ea typeface="Calibri"/>
                <a:cs typeface="Sakkal Majalla" panose="02000000000000000000" pitchFamily="2" charset="-78"/>
              </a:rPr>
              <a:t>مجموع ساعات العمل </a:t>
            </a:r>
            <a:r>
              <a:rPr lang="ar-AE" sz="1600" dirty="0">
                <a:latin typeface="Sakkal Majalla" panose="02000000000000000000" pitchFamily="2" charset="-78"/>
                <a:ea typeface="Calibri"/>
                <a:cs typeface="Sakkal Majalla" panose="02000000000000000000" pitchFamily="2" charset="-78"/>
              </a:rPr>
              <a:t>في الجهة </a:t>
            </a:r>
            <a:r>
              <a:rPr lang="ar-AE" sz="1600" dirty="0" smtClean="0">
                <a:latin typeface="Sakkal Majalla" panose="02000000000000000000" pitchFamily="2" charset="-78"/>
                <a:ea typeface="Calibri"/>
                <a:cs typeface="Sakkal Majalla" panose="02000000000000000000" pitchFamily="2" charset="-78"/>
              </a:rPr>
              <a:t>:</a:t>
            </a:r>
            <a:endParaRPr lang="ar-AE" sz="1600" dirty="0" smtClean="0">
              <a:latin typeface="Sakkal Majalla" panose="02000000000000000000" pitchFamily="2" charset="-78"/>
              <a:cs typeface="Sakkal Majalla" panose="02000000000000000000" pitchFamily="2" charset="-78"/>
            </a:endParaRPr>
          </a:p>
          <a:p>
            <a:pPr algn="r" rtl="1"/>
            <a:r>
              <a:rPr lang="ar-AE" sz="1600" dirty="0" smtClean="0">
                <a:latin typeface="Sakkal Majalla" panose="02000000000000000000" pitchFamily="2" charset="-78"/>
                <a:ea typeface="Calibri"/>
                <a:cs typeface="Sakkal Majalla" panose="02000000000000000000" pitchFamily="2" charset="-78"/>
              </a:rPr>
              <a:t>كل جهة لها طبيعة عملها الخاصة، لذا تختلف مجموع </a:t>
            </a:r>
            <a:r>
              <a:rPr lang="ar-AE" sz="1600" dirty="0">
                <a:latin typeface="Sakkal Majalla" panose="02000000000000000000" pitchFamily="2" charset="-78"/>
                <a:ea typeface="Calibri"/>
                <a:cs typeface="Sakkal Majalla" panose="02000000000000000000" pitchFamily="2" charset="-78"/>
              </a:rPr>
              <a:t>ساعات العمل </a:t>
            </a:r>
            <a:r>
              <a:rPr lang="ar-AE" sz="1600" dirty="0" smtClean="0">
                <a:latin typeface="Sakkal Majalla" panose="02000000000000000000" pitchFamily="2" charset="-78"/>
                <a:ea typeface="Calibri"/>
                <a:cs typeface="Sakkal Majalla" panose="02000000000000000000" pitchFamily="2" charset="-78"/>
              </a:rPr>
              <a:t> من جهة الى أخرى بإختلاف طبيعة العمل ومجموع الموظفين،  ولكي نستخرج </a:t>
            </a:r>
            <a:r>
              <a:rPr lang="ar-AE" sz="1600" dirty="0">
                <a:latin typeface="Sakkal Majalla" panose="02000000000000000000" pitchFamily="2" charset="-78"/>
                <a:ea typeface="Calibri"/>
                <a:cs typeface="Sakkal Majalla" panose="02000000000000000000" pitchFamily="2" charset="-78"/>
              </a:rPr>
              <a:t>مجموع ساعات العمل </a:t>
            </a:r>
            <a:r>
              <a:rPr lang="ar-AE" sz="1600" dirty="0" smtClean="0">
                <a:latin typeface="Sakkal Majalla" panose="02000000000000000000" pitchFamily="2" charset="-78"/>
                <a:ea typeface="Calibri"/>
                <a:cs typeface="Sakkal Majalla" panose="02000000000000000000" pitchFamily="2" charset="-78"/>
              </a:rPr>
              <a:t>يجب عمل الاتي :</a:t>
            </a:r>
            <a:endParaRPr lang="ar-AE" sz="1600" dirty="0">
              <a:latin typeface="Sakkal Majalla" panose="02000000000000000000" pitchFamily="2" charset="-78"/>
              <a:ea typeface="Calibri"/>
              <a:cs typeface="Sakkal Majalla" panose="02000000000000000000" pitchFamily="2" charset="-78"/>
            </a:endParaRPr>
          </a:p>
          <a:p>
            <a:pPr algn="r" rtl="1"/>
            <a:r>
              <a:rPr lang="ar-AE" sz="1600" u="sng" dirty="0" smtClean="0">
                <a:latin typeface="Sakkal Majalla" panose="02000000000000000000" pitchFamily="2" charset="-78"/>
                <a:ea typeface="Calibri"/>
                <a:cs typeface="Sakkal Majalla" panose="02000000000000000000" pitchFamily="2" charset="-78"/>
              </a:rPr>
              <a:t>عدد أيام العمل في السنة الميلادية </a:t>
            </a:r>
            <a:r>
              <a:rPr lang="ar-AE" b="1" u="sng" dirty="0" smtClean="0">
                <a:latin typeface="Sakkal Majalla" panose="02000000000000000000" pitchFamily="2" charset="-78"/>
                <a:ea typeface="Calibri"/>
                <a:cs typeface="Sakkal Majalla" panose="02000000000000000000" pitchFamily="2" charset="-78"/>
              </a:rPr>
              <a:t>224</a:t>
            </a:r>
          </a:p>
          <a:p>
            <a:pPr algn="r" rtl="1"/>
            <a:r>
              <a:rPr lang="ar-AE" sz="1600" u="sng" dirty="0" smtClean="0">
                <a:latin typeface="Sakkal Majalla" panose="02000000000000000000" pitchFamily="2" charset="-78"/>
                <a:ea typeface="Calibri"/>
                <a:cs typeface="Sakkal Majalla" panose="02000000000000000000" pitchFamily="2" charset="-78"/>
              </a:rPr>
              <a:t>عدد ساعات العمل اليومية </a:t>
            </a:r>
            <a:r>
              <a:rPr lang="ar-AE" b="1" u="sng" dirty="0" smtClean="0">
                <a:latin typeface="Sakkal Majalla" panose="02000000000000000000" pitchFamily="2" charset="-78"/>
                <a:ea typeface="Calibri"/>
                <a:cs typeface="Sakkal Majalla" panose="02000000000000000000" pitchFamily="2" charset="-78"/>
              </a:rPr>
              <a:t>7</a:t>
            </a:r>
            <a:r>
              <a:rPr lang="ar-AE" sz="1600" u="sng" dirty="0" smtClean="0">
                <a:latin typeface="Sakkal Majalla" panose="02000000000000000000" pitchFamily="2" charset="-78"/>
                <a:ea typeface="Calibri"/>
                <a:cs typeface="Sakkal Majalla" panose="02000000000000000000" pitchFamily="2" charset="-78"/>
              </a:rPr>
              <a:t> ساعات </a:t>
            </a:r>
          </a:p>
          <a:p>
            <a:pPr algn="r" rtl="1"/>
            <a:r>
              <a:rPr lang="ar-AE" sz="1600" dirty="0" smtClean="0">
                <a:latin typeface="Sakkal Majalla" panose="02000000000000000000" pitchFamily="2" charset="-78"/>
                <a:ea typeface="Calibri"/>
                <a:cs typeface="Sakkal Majalla" panose="02000000000000000000" pitchFamily="2" charset="-78"/>
              </a:rPr>
              <a:t>224 × 7 =  1,568 </a:t>
            </a:r>
          </a:p>
          <a:p>
            <a:pPr algn="r" rtl="1"/>
            <a:r>
              <a:rPr lang="ar-AE" sz="1600" dirty="0" smtClean="0">
                <a:latin typeface="Sakkal Majalla" panose="02000000000000000000" pitchFamily="2" charset="-78"/>
                <a:ea typeface="Calibri"/>
                <a:cs typeface="Sakkal Majalla" panose="02000000000000000000" pitchFamily="2" charset="-78"/>
              </a:rPr>
              <a:t>1,568 × 5,000   = 7,840,000 </a:t>
            </a:r>
            <a:endParaRPr lang="ar-AE" sz="1600" dirty="0">
              <a:latin typeface="Sakkal Majalla" panose="02000000000000000000" pitchFamily="2" charset="-78"/>
              <a:ea typeface="Calibri"/>
              <a:cs typeface="Sakkal Majalla" panose="02000000000000000000" pitchFamily="2" charset="-78"/>
            </a:endParaRPr>
          </a:p>
        </p:txBody>
      </p:sp>
      <p:sp>
        <p:nvSpPr>
          <p:cNvPr id="7" name="Rounded Rectangle 6"/>
          <p:cNvSpPr/>
          <p:nvPr/>
        </p:nvSpPr>
        <p:spPr>
          <a:xfrm>
            <a:off x="8384876" y="3185762"/>
            <a:ext cx="521895" cy="2669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837919" y="3185762"/>
            <a:ext cx="432962" cy="252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8738559" y="3441160"/>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80587" y="3832388"/>
            <a:ext cx="5331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AE" sz="900" dirty="0" smtClean="0"/>
              <a:t>عدد الساعات</a:t>
            </a:r>
            <a:endParaRPr lang="en-US" sz="900" dirty="0"/>
          </a:p>
        </p:txBody>
      </p:sp>
      <p:sp>
        <p:nvSpPr>
          <p:cNvPr id="13" name="TextBox 12"/>
          <p:cNvSpPr txBox="1"/>
          <p:nvPr/>
        </p:nvSpPr>
        <p:spPr>
          <a:xfrm>
            <a:off x="7713654" y="3835075"/>
            <a:ext cx="58659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AE" sz="900" dirty="0" smtClean="0"/>
              <a:t>عدد الموظفين</a:t>
            </a:r>
            <a:endParaRPr lang="en-US" sz="900" dirty="0"/>
          </a:p>
        </p:txBody>
      </p:sp>
      <p:cxnSp>
        <p:nvCxnSpPr>
          <p:cNvPr id="15" name="Straight Arrow Connector 14"/>
          <p:cNvCxnSpPr/>
          <p:nvPr/>
        </p:nvCxnSpPr>
        <p:spPr>
          <a:xfrm flipH="1">
            <a:off x="6116131" y="3329790"/>
            <a:ext cx="9230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89253" y="3185763"/>
            <a:ext cx="1470809"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AE" sz="1100" dirty="0">
                <a:latin typeface="Sakkal Majalla" panose="02000000000000000000" pitchFamily="2" charset="-78"/>
                <a:ea typeface="Calibri"/>
                <a:cs typeface="Sakkal Majalla" panose="02000000000000000000" pitchFamily="2" charset="-78"/>
              </a:rPr>
              <a:t>مجموع ساعات العمل</a:t>
            </a:r>
            <a:endParaRPr lang="en-US" sz="1100" dirty="0"/>
          </a:p>
        </p:txBody>
      </p:sp>
      <p:cxnSp>
        <p:nvCxnSpPr>
          <p:cNvPr id="19" name="Straight Arrow Connector 18"/>
          <p:cNvCxnSpPr/>
          <p:nvPr/>
        </p:nvCxnSpPr>
        <p:spPr>
          <a:xfrm flipH="1">
            <a:off x="8088085" y="3449740"/>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173" y="4332573"/>
            <a:ext cx="8566030" cy="400110"/>
          </a:xfrm>
          <a:prstGeom prst="rect">
            <a:avLst/>
          </a:prstGeom>
          <a:noFill/>
        </p:spPr>
        <p:txBody>
          <a:bodyPr wrap="square" rtlCol="0">
            <a:spAutoFit/>
          </a:bodyPr>
          <a:lstStyle/>
          <a:p>
            <a:pPr algn="r" rtl="1"/>
            <a:r>
              <a:rPr lang="ar-AE" sz="1600" dirty="0" smtClean="0">
                <a:latin typeface="Sakkal Majalla" panose="02000000000000000000" pitchFamily="2" charset="-78"/>
                <a:cs typeface="Sakkal Majalla" panose="02000000000000000000" pitchFamily="2" charset="-78"/>
              </a:rPr>
              <a:t>مثال توضيحي على كيفية استخراج </a:t>
            </a:r>
            <a:r>
              <a:rPr lang="ar-AE" sz="2000" b="1" u="sng" dirty="0" smtClean="0">
                <a:latin typeface="Sakkal Majalla" panose="02000000000000000000" pitchFamily="2" charset="-78"/>
                <a:cs typeface="Sakkal Majalla" panose="02000000000000000000" pitchFamily="2" charset="-78"/>
              </a:rPr>
              <a:t>عدد ساعات العمل المهدرة لكل حادث </a:t>
            </a:r>
            <a:r>
              <a:rPr lang="ar-AE" sz="1600" dirty="0" smtClean="0">
                <a:latin typeface="Sakkal Majalla" panose="02000000000000000000" pitchFamily="2" charset="-78"/>
                <a:cs typeface="Sakkal Majalla" panose="02000000000000000000" pitchFamily="2" charset="-78"/>
              </a:rPr>
              <a:t>في الجهة </a:t>
            </a:r>
            <a:r>
              <a:rPr lang="ar-AE" sz="1600" dirty="0" smtClean="0">
                <a:latin typeface="Sakkal Majalla" panose="02000000000000000000" pitchFamily="2" charset="-78"/>
                <a:ea typeface="Calibri"/>
                <a:cs typeface="Sakkal Majalla" panose="02000000000000000000" pitchFamily="2" charset="-78"/>
              </a:rPr>
              <a:t>:</a:t>
            </a:r>
            <a:endParaRPr lang="ar-AE" sz="1600" dirty="0" smtClean="0">
              <a:latin typeface="Sakkal Majalla" panose="02000000000000000000" pitchFamily="2" charset="-78"/>
              <a:cs typeface="Sakkal Majalla" panose="02000000000000000000" pitchFamily="2" charset="-78"/>
            </a:endParaRPr>
          </a:p>
        </p:txBody>
      </p:sp>
      <p:graphicFrame>
        <p:nvGraphicFramePr>
          <p:cNvPr id="21" name="Table 20"/>
          <p:cNvGraphicFramePr>
            <a:graphicFrameLocks noGrp="1"/>
          </p:cNvGraphicFramePr>
          <p:nvPr>
            <p:extLst>
              <p:ext uri="{D42A27DB-BD31-4B8C-83A1-F6EECF244321}">
                <p14:modId xmlns:p14="http://schemas.microsoft.com/office/powerpoint/2010/main" val="3945780202"/>
              </p:ext>
            </p:extLst>
          </p:nvPr>
        </p:nvGraphicFramePr>
        <p:xfrm>
          <a:off x="4041676" y="4831715"/>
          <a:ext cx="4541608" cy="1737360"/>
        </p:xfrm>
        <a:graphic>
          <a:graphicData uri="http://schemas.openxmlformats.org/drawingml/2006/table">
            <a:tbl>
              <a:tblPr firstRow="1" bandRow="1">
                <a:tableStyleId>{5940675A-B579-460E-94D1-54222C63F5DA}</a:tableStyleId>
              </a:tblPr>
              <a:tblGrid>
                <a:gridCol w="1329358"/>
                <a:gridCol w="941446"/>
                <a:gridCol w="1135402"/>
                <a:gridCol w="1135402"/>
              </a:tblGrid>
              <a:tr h="431165">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مجموع أيام الغياب</a:t>
                      </a:r>
                      <a:r>
                        <a:rPr lang="ar-AE" sz="1400" b="1" baseline="0" dirty="0" smtClean="0">
                          <a:solidFill>
                            <a:schemeClr val="bg1"/>
                          </a:solidFill>
                          <a:latin typeface="Sakkal Majalla" panose="02000000000000000000" pitchFamily="2" charset="-78"/>
                          <a:cs typeface="Sakkal Majalla" panose="02000000000000000000" pitchFamily="2" charset="-78"/>
                        </a:rPr>
                        <a:t> لكل الموظفين </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أيام</a:t>
                      </a:r>
                      <a:r>
                        <a:rPr lang="ar-AE" sz="1400" b="1" baseline="0" dirty="0" smtClean="0">
                          <a:solidFill>
                            <a:schemeClr val="bg1"/>
                          </a:solidFill>
                          <a:latin typeface="Sakkal Majalla" panose="02000000000000000000" pitchFamily="2" charset="-78"/>
                          <a:cs typeface="Sakkal Majalla" panose="02000000000000000000" pitchFamily="2" charset="-78"/>
                        </a:rPr>
                        <a:t> الغياب</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عدد الموظفين المصابين</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عدد الحوادث</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r>
              <a:tr h="253626">
                <a:tc>
                  <a:txBody>
                    <a:bodyPr/>
                    <a:lstStyle/>
                    <a:p>
                      <a:pPr algn="ctr" rtl="1"/>
                      <a:r>
                        <a:rPr lang="ar-AE" sz="1400" dirty="0" smtClean="0">
                          <a:latin typeface="Sakkal Majalla" panose="02000000000000000000" pitchFamily="2" charset="-78"/>
                          <a:cs typeface="Sakkal Majalla" panose="02000000000000000000" pitchFamily="2" charset="-78"/>
                        </a:rPr>
                        <a:t>6</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1</a:t>
                      </a:r>
                      <a:endParaRPr lang="en-US" sz="1400" dirty="0">
                        <a:latin typeface="Sakkal Majalla" panose="02000000000000000000" pitchFamily="2" charset="-78"/>
                        <a:cs typeface="Sakkal Majalla" panose="02000000000000000000" pitchFamily="2" charset="-78"/>
                      </a:endParaRPr>
                    </a:p>
                  </a:txBody>
                  <a:tcPr anchor="ctr"/>
                </a:tc>
              </a:tr>
              <a:tr h="253626">
                <a:tc>
                  <a:txBody>
                    <a:bodyPr/>
                    <a:lstStyle/>
                    <a:p>
                      <a:pPr algn="ctr" rtl="1"/>
                      <a:r>
                        <a:rPr lang="ar-AE" sz="1400" dirty="0" smtClean="0">
                          <a:latin typeface="Sakkal Majalla" panose="02000000000000000000" pitchFamily="2" charset="-78"/>
                          <a:cs typeface="Sakkal Majalla" panose="02000000000000000000" pitchFamily="2" charset="-78"/>
                        </a:rPr>
                        <a:t>10</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5</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a:txBody>
                  <a:tcPr anchor="ctr"/>
                </a:tc>
              </a:tr>
              <a:tr h="253626">
                <a:tc>
                  <a:txBody>
                    <a:bodyPr/>
                    <a:lstStyle/>
                    <a:p>
                      <a:pPr algn="ctr" rtl="1"/>
                      <a:r>
                        <a:rPr lang="ar-AE" sz="1400" dirty="0" smtClean="0">
                          <a:latin typeface="Sakkal Majalla" panose="02000000000000000000" pitchFamily="2" charset="-78"/>
                          <a:cs typeface="Sakkal Majalla" panose="02000000000000000000" pitchFamily="2" charset="-78"/>
                        </a:rPr>
                        <a:t>12</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4</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a:txBody>
                  <a:tcPr anchor="ctr"/>
                </a:tc>
              </a:tr>
              <a:tr h="253626">
                <a:tc>
                  <a:txBody>
                    <a:bodyPr/>
                    <a:lstStyle/>
                    <a:p>
                      <a:pPr algn="ctr" rtl="1"/>
                      <a:r>
                        <a:rPr lang="ar-AE" sz="1400" b="1" dirty="0" smtClean="0">
                          <a:latin typeface="Sakkal Majalla" panose="02000000000000000000" pitchFamily="2" charset="-78"/>
                          <a:cs typeface="Sakkal Majalla" panose="02000000000000000000" pitchFamily="2" charset="-78"/>
                        </a:rPr>
                        <a:t>28</a:t>
                      </a:r>
                      <a:endParaRPr lang="en-US" sz="1400" b="1" dirty="0">
                        <a:latin typeface="Sakkal Majalla" panose="02000000000000000000" pitchFamily="2" charset="-78"/>
                        <a:cs typeface="Sakkal Majalla" panose="02000000000000000000" pitchFamily="2" charset="-78"/>
                      </a:endParaRPr>
                    </a:p>
                  </a:txBody>
                  <a:tcPr anchor="ctr"/>
                </a:tc>
                <a:tc gridSpan="3">
                  <a:txBody>
                    <a:bodyPr/>
                    <a:lstStyle/>
                    <a:p>
                      <a:pPr algn="ctr" rtl="1"/>
                      <a:r>
                        <a:rPr lang="ar-AE" sz="1400" b="1" dirty="0" smtClean="0">
                          <a:latin typeface="Sakkal Majalla" panose="02000000000000000000" pitchFamily="2" charset="-78"/>
                          <a:cs typeface="Sakkal Majalla" panose="02000000000000000000" pitchFamily="2" charset="-78"/>
                        </a:rPr>
                        <a:t>المجموع</a:t>
                      </a:r>
                      <a:r>
                        <a:rPr lang="ar-AE" sz="1400" b="1" baseline="0" dirty="0" smtClean="0">
                          <a:latin typeface="Sakkal Majalla" panose="02000000000000000000" pitchFamily="2" charset="-78"/>
                          <a:cs typeface="Sakkal Majalla" panose="02000000000000000000" pitchFamily="2" charset="-78"/>
                        </a:rPr>
                        <a:t> </a:t>
                      </a:r>
                      <a:endParaRPr lang="en-US" sz="1400" b="1" dirty="0">
                        <a:latin typeface="Sakkal Majalla" panose="02000000000000000000" pitchFamily="2" charset="-78"/>
                        <a:cs typeface="Sakkal Majalla" panose="02000000000000000000" pitchFamily="2" charset="-78"/>
                      </a:endParaRPr>
                    </a:p>
                  </a:txBody>
                  <a:tcPr anchor="ctr"/>
                </a:tc>
                <a:tc hMerge="1">
                  <a:txBody>
                    <a:bodyPr/>
                    <a:lstStyle/>
                    <a:p>
                      <a:pPr algn="r" rtl="1"/>
                      <a:endParaRPr lang="en-US" sz="1100" dirty="0"/>
                    </a:p>
                  </a:txBody>
                  <a:tcPr/>
                </a:tc>
                <a:tc hMerge="1">
                  <a:txBody>
                    <a:bodyPr/>
                    <a:lstStyle/>
                    <a:p>
                      <a:pPr algn="r" rtl="1"/>
                      <a:endParaRPr lang="en-US" sz="1100" dirty="0"/>
                    </a:p>
                  </a:txBody>
                  <a:tcPr/>
                </a:tc>
              </a:tr>
            </a:tbl>
          </a:graphicData>
        </a:graphic>
      </p:graphicFrame>
      <p:sp>
        <p:nvSpPr>
          <p:cNvPr id="22" name="TextBox 21"/>
          <p:cNvSpPr txBox="1"/>
          <p:nvPr/>
        </p:nvSpPr>
        <p:spPr>
          <a:xfrm>
            <a:off x="130629" y="4786495"/>
            <a:ext cx="3269412" cy="1754326"/>
          </a:xfrm>
          <a:prstGeom prst="rect">
            <a:avLst/>
          </a:prstGeom>
          <a:noFill/>
        </p:spPr>
        <p:txBody>
          <a:bodyPr wrap="square" rtlCol="0">
            <a:spAutoFit/>
          </a:bodyPr>
          <a:lstStyle/>
          <a:p>
            <a:pPr algn="r" rtl="1"/>
            <a:r>
              <a:rPr lang="ar-AE" dirty="0" smtClean="0">
                <a:latin typeface="Sakkal Majalla" panose="02000000000000000000" pitchFamily="2" charset="-78"/>
                <a:cs typeface="Sakkal Majalla" panose="02000000000000000000" pitchFamily="2" charset="-78"/>
              </a:rPr>
              <a:t>عدد ساعات العمل المهدرة :</a:t>
            </a:r>
          </a:p>
          <a:p>
            <a:pPr algn="r" rtl="1"/>
            <a:r>
              <a:rPr lang="ar-AE" b="1" dirty="0" smtClean="0">
                <a:latin typeface="Sakkal Majalla" panose="02000000000000000000" pitchFamily="2" charset="-78"/>
                <a:cs typeface="Sakkal Majalla" panose="02000000000000000000" pitchFamily="2" charset="-78"/>
              </a:rPr>
              <a:t>28</a:t>
            </a:r>
            <a:r>
              <a:rPr lang="ar-AE" dirty="0" smtClean="0">
                <a:latin typeface="Sakkal Majalla" panose="02000000000000000000" pitchFamily="2" charset="-78"/>
                <a:cs typeface="Sakkal Majalla" panose="02000000000000000000" pitchFamily="2" charset="-78"/>
              </a:rPr>
              <a:t> × 7 = 196 </a:t>
            </a:r>
          </a:p>
          <a:p>
            <a:pPr algn="r" rtl="1"/>
            <a:endParaRPr lang="ar-AE" dirty="0">
              <a:latin typeface="Sakkal Majalla" panose="02000000000000000000" pitchFamily="2" charset="-78"/>
              <a:cs typeface="Sakkal Majalla" panose="02000000000000000000" pitchFamily="2" charset="-78"/>
            </a:endParaRPr>
          </a:p>
          <a:p>
            <a:pPr algn="r" rtl="1"/>
            <a:endParaRPr lang="ar-AE" dirty="0" smtClean="0">
              <a:latin typeface="Sakkal Majalla" panose="02000000000000000000" pitchFamily="2" charset="-78"/>
              <a:cs typeface="Sakkal Majalla" panose="02000000000000000000" pitchFamily="2" charset="-78"/>
            </a:endParaRPr>
          </a:p>
          <a:p>
            <a:pPr algn="r" rtl="1"/>
            <a:endParaRPr lang="ar-AE" dirty="0">
              <a:latin typeface="Sakkal Majalla" panose="02000000000000000000" pitchFamily="2" charset="-78"/>
              <a:cs typeface="Sakkal Majalla" panose="02000000000000000000" pitchFamily="2" charset="-78"/>
            </a:endParaRPr>
          </a:p>
          <a:p>
            <a:pPr algn="r" rtl="1"/>
            <a:r>
              <a:rPr lang="ar-AE" dirty="0" smtClean="0">
                <a:latin typeface="Sakkal Majalla" panose="02000000000000000000" pitchFamily="2" charset="-78"/>
                <a:cs typeface="Sakkal Majalla" panose="02000000000000000000" pitchFamily="2" charset="-78"/>
              </a:rPr>
              <a:t>عدد الساعات المهدرة في الجهة 196 </a:t>
            </a:r>
            <a:endParaRPr lang="en-US" dirty="0">
              <a:latin typeface="Sakkal Majalla" panose="02000000000000000000" pitchFamily="2" charset="-78"/>
              <a:cs typeface="Sakkal Majalla" panose="02000000000000000000" pitchFamily="2" charset="-78"/>
            </a:endParaRPr>
          </a:p>
        </p:txBody>
      </p:sp>
      <p:cxnSp>
        <p:nvCxnSpPr>
          <p:cNvPr id="24" name="Straight Arrow Connector 23"/>
          <p:cNvCxnSpPr/>
          <p:nvPr/>
        </p:nvCxnSpPr>
        <p:spPr>
          <a:xfrm flipH="1" flipV="1">
            <a:off x="3338423" y="5327713"/>
            <a:ext cx="1250830" cy="1021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917987" y="5318693"/>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94618" y="5689536"/>
            <a:ext cx="1268083" cy="253916"/>
          </a:xfrm>
          <a:prstGeom prst="rect">
            <a:avLst/>
          </a:prstGeom>
          <a:noFill/>
        </p:spPr>
        <p:txBody>
          <a:bodyPr wrap="square" rtlCol="0">
            <a:spAutoFit/>
          </a:bodyPr>
          <a:lstStyle/>
          <a:p>
            <a:pPr algn="ctr"/>
            <a:r>
              <a:rPr lang="ar-AE" sz="1050" dirty="0" smtClean="0"/>
              <a:t>عدد ساعات العمل اليومية</a:t>
            </a:r>
            <a:endParaRPr lang="en-US" sz="1050" dirty="0"/>
          </a:p>
        </p:txBody>
      </p:sp>
    </p:spTree>
    <p:extLst>
      <p:ext uri="{BB962C8B-B14F-4D97-AF65-F5344CB8AC3E}">
        <p14:creationId xmlns:p14="http://schemas.microsoft.com/office/powerpoint/2010/main" val="4143622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 y="1956137"/>
            <a:ext cx="8382000" cy="923330"/>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err="1">
                <a:solidFill>
                  <a:srgbClr val="C00000"/>
                </a:solidFill>
                <a:latin typeface="Sakkal Majalla" panose="02000000000000000000" pitchFamily="2" charset="-78"/>
                <a:cs typeface="Sakkal Majalla" panose="02000000000000000000" pitchFamily="2" charset="-78"/>
              </a:rPr>
              <a:t>الممؤشر</a:t>
            </a:r>
            <a:r>
              <a:rPr lang="ar-AE" b="1" dirty="0">
                <a:solidFill>
                  <a:srgbClr val="C00000"/>
                </a:solidFill>
                <a:latin typeface="Sakkal Majalla" panose="02000000000000000000" pitchFamily="2" charset="-78"/>
                <a:cs typeface="Sakkal Majalla" panose="02000000000000000000" pitchFamily="2" charset="-78"/>
              </a:rPr>
              <a:t>  :</a:t>
            </a:r>
          </a:p>
          <a:p>
            <a:pPr algn="r" rtl="1"/>
            <a:r>
              <a:rPr lang="ar-AE" b="1" dirty="0">
                <a:solidFill>
                  <a:prstClr val="black"/>
                </a:solidFill>
                <a:latin typeface="Sakkal Majalla" panose="02000000000000000000" pitchFamily="2" charset="-78"/>
                <a:cs typeface="Sakkal Majalla" panose="02000000000000000000" pitchFamily="2" charset="-78"/>
              </a:rPr>
              <a:t>يقيس هذا المؤشر عدد المخالفات المعتمدة في الجهة من قبل لجان المخالفات والموثقة عبر شاشات بياناتي او اي نظام الكتروني آخر .</a:t>
            </a:r>
          </a:p>
        </p:txBody>
      </p:sp>
      <p:sp>
        <p:nvSpPr>
          <p:cNvPr id="12" name="Title 1"/>
          <p:cNvSpPr txBox="1">
            <a:spLocks/>
          </p:cNvSpPr>
          <p:nvPr/>
        </p:nvSpPr>
        <p:spPr>
          <a:xfrm>
            <a:off x="1352550" y="990600"/>
            <a:ext cx="6438900" cy="5043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 22:نسبة </a:t>
            </a:r>
            <a:r>
              <a:rPr lang="ar-AE" sz="1800" dirty="0">
                <a:solidFill>
                  <a:prstClr val="white"/>
                </a:solidFill>
                <a:cs typeface="PT Bold Heading" panose="02010400000000000000" pitchFamily="2" charset="-78"/>
              </a:rPr>
              <a:t>المخالفات</a:t>
            </a:r>
          </a:p>
        </p:txBody>
      </p:sp>
      <p:graphicFrame>
        <p:nvGraphicFramePr>
          <p:cNvPr id="14" name="Content Placeholder 9"/>
          <p:cNvGraphicFramePr>
            <a:graphicFrameLocks/>
          </p:cNvGraphicFramePr>
          <p:nvPr>
            <p:extLst/>
          </p:nvPr>
        </p:nvGraphicFramePr>
        <p:xfrm>
          <a:off x="457200" y="3810000"/>
          <a:ext cx="8305800" cy="1112520"/>
        </p:xfrm>
        <a:graphic>
          <a:graphicData uri="http://schemas.openxmlformats.org/drawingml/2006/table">
            <a:tbl>
              <a:tblPr firstRow="1" bandRow="1">
                <a:tableStyleId>{5C22544A-7EE6-4342-B048-85BDC9FD1C3A}</a:tableStyleId>
              </a:tblPr>
              <a:tblGrid>
                <a:gridCol w="1758875"/>
                <a:gridCol w="2394025"/>
                <a:gridCol w="1384300"/>
                <a:gridCol w="1384300"/>
                <a:gridCol w="1384300"/>
              </a:tblGrid>
              <a:tr h="381000">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المخالفات المسجلة في النظام ÷ 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الموظفين في نهاية فترة القياس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nvPr>
        </p:nvGraphicFramePr>
        <p:xfrm>
          <a:off x="457200" y="5181600"/>
          <a:ext cx="8305800" cy="838200"/>
        </p:xfrm>
        <a:graphic>
          <a:graphicData uri="http://schemas.openxmlformats.org/drawingml/2006/table">
            <a:tbl>
              <a:tblPr firstRow="1" bandRow="1">
                <a:tableStyleId>{5C22544A-7EE6-4342-B048-85BDC9FD1C3A}</a:tableStyleId>
              </a:tblPr>
              <a:tblGrid>
                <a:gridCol w="4152900"/>
                <a:gridCol w="4152900"/>
              </a:tblGrid>
              <a:tr h="351692">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6508">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الموظفين في نهاية فترة القياس</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المخالفات المسجلة في النظام </a:t>
                      </a:r>
                      <a:endParaRPr lang="en-US" sz="14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3352800" y="330112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43</a:t>
            </a:fld>
            <a:endParaRPr lang="en-US" sz="1600" b="1" dirty="0">
              <a:solidFill>
                <a:prstClr val="black"/>
              </a:solidFill>
            </a:endParaRPr>
          </a:p>
        </p:txBody>
      </p:sp>
    </p:spTree>
    <p:extLst>
      <p:ext uri="{BB962C8B-B14F-4D97-AF65-F5344CB8AC3E}">
        <p14:creationId xmlns:p14="http://schemas.microsoft.com/office/powerpoint/2010/main" val="1289345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1714373"/>
            <a:ext cx="8686800" cy="1200329"/>
          </a:xfrm>
          <a:prstGeom prst="rect">
            <a:avLst/>
          </a:prstGeom>
        </p:spPr>
        <p:txBody>
          <a:bodyPr wrap="square">
            <a:spAutoFit/>
          </a:bodyPr>
          <a:lstStyle/>
          <a:p>
            <a:pPr algn="r" rtl="1"/>
            <a:endParaRPr lang="en-US" b="1" dirty="0">
              <a:solidFill>
                <a:prstClr val="black"/>
              </a:solidFill>
              <a:latin typeface="Sakkal Majalla" panose="02000000000000000000" pitchFamily="2" charset="-78"/>
              <a:cs typeface="Sakkal Majalla" panose="02000000000000000000" pitchFamily="2" charset="-78"/>
            </a:endParaRPr>
          </a:p>
          <a:p>
            <a:pPr algn="r" rtl="1"/>
            <a:r>
              <a:rPr lang="ar-AE" b="1" dirty="0">
                <a:solidFill>
                  <a:srgbClr val="C00000"/>
                </a:solidFill>
                <a:latin typeface="Sakkal Majalla" panose="02000000000000000000" pitchFamily="2" charset="-78"/>
                <a:cs typeface="Sakkal Majalla" panose="02000000000000000000" pitchFamily="2" charset="-78"/>
              </a:rPr>
              <a:t>وصف المؤشر</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b="1" dirty="0">
                <a:solidFill>
                  <a:prstClr val="black"/>
                </a:solidFill>
                <a:latin typeface="Sakkal Majalla" panose="02000000000000000000" pitchFamily="2" charset="-78"/>
                <a:cs typeface="Sakkal Majalla" panose="02000000000000000000" pitchFamily="2" charset="-78"/>
              </a:rPr>
              <a:t>يقيس هذا المؤشر عدد التظلمات التي تقدم بها الموظفين في الجهات عبر لجان التظلمات والموثقة عبر نظام بياناتي او اي نظام الإلكتروني آخر  .</a:t>
            </a:r>
            <a:endParaRPr lang="en-US" b="1" dirty="0">
              <a:solidFill>
                <a:prstClr val="black"/>
              </a:solidFill>
              <a:latin typeface="Sakkal Majalla" panose="02000000000000000000" pitchFamily="2" charset="-78"/>
              <a:cs typeface="Sakkal Majalla" panose="02000000000000000000" pitchFamily="2" charset="-78"/>
            </a:endParaRPr>
          </a:p>
        </p:txBody>
      </p:sp>
      <p:graphicFrame>
        <p:nvGraphicFramePr>
          <p:cNvPr id="13" name="Content Placeholder 9"/>
          <p:cNvGraphicFramePr>
            <a:graphicFrameLocks/>
          </p:cNvGraphicFramePr>
          <p:nvPr>
            <p:extLst/>
          </p:nvPr>
        </p:nvGraphicFramePr>
        <p:xfrm>
          <a:off x="762000" y="3886200"/>
          <a:ext cx="8077200" cy="1118480"/>
        </p:xfrm>
        <a:graphic>
          <a:graphicData uri="http://schemas.openxmlformats.org/drawingml/2006/table">
            <a:tbl>
              <a:tblPr firstRow="1" bandRow="1">
                <a:tableStyleId>{5C22544A-7EE6-4342-B048-85BDC9FD1C3A}</a:tableStyleId>
              </a:tblPr>
              <a:tblGrid>
                <a:gridCol w="1710466"/>
                <a:gridCol w="2328134"/>
                <a:gridCol w="1346200"/>
                <a:gridCol w="1346200"/>
                <a:gridCol w="1346200"/>
              </a:tblGrid>
              <a:tr h="349525">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8955">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التظلمات التي تم البت فيها  ÷ 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التظلمات المسجلة في النظام لدى الجهة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nvPr>
        </p:nvGraphicFramePr>
        <p:xfrm>
          <a:off x="762000" y="5181600"/>
          <a:ext cx="8077200" cy="990600"/>
        </p:xfrm>
        <a:graphic>
          <a:graphicData uri="http://schemas.openxmlformats.org/drawingml/2006/table">
            <a:tbl>
              <a:tblPr firstRow="1" bandRow="1">
                <a:tableStyleId>{5C22544A-7EE6-4342-B048-85BDC9FD1C3A}</a:tableStyleId>
              </a:tblPr>
              <a:tblGrid>
                <a:gridCol w="4038600"/>
                <a:gridCol w="4038600"/>
              </a:tblGrid>
              <a:tr h="317617">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9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التظلمات لدى الجهة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التظلمات التي تم البت فيها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itle 1"/>
          <p:cNvSpPr txBox="1">
            <a:spLocks/>
          </p:cNvSpPr>
          <p:nvPr/>
        </p:nvSpPr>
        <p:spPr>
          <a:xfrm>
            <a:off x="1676400" y="1049399"/>
            <a:ext cx="6438900" cy="6270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23: </a:t>
            </a:r>
            <a:r>
              <a:rPr lang="ar-AE" sz="1800" dirty="0">
                <a:solidFill>
                  <a:prstClr val="white"/>
                </a:solidFill>
                <a:cs typeface="PT Bold Heading" panose="02010400000000000000" pitchFamily="2" charset="-78"/>
              </a:rPr>
              <a:t>نسبة التظلمات التي تم البت فيها</a:t>
            </a:r>
          </a:p>
        </p:txBody>
      </p:sp>
      <p:sp>
        <p:nvSpPr>
          <p:cNvPr id="19" name="TextBox 18"/>
          <p:cNvSpPr txBox="1"/>
          <p:nvPr/>
        </p:nvSpPr>
        <p:spPr>
          <a:xfrm>
            <a:off x="3352800" y="330112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44</a:t>
            </a:fld>
            <a:endParaRPr lang="en-US" sz="1600" b="1" dirty="0">
              <a:solidFill>
                <a:prstClr val="black"/>
              </a:solidFill>
            </a:endParaRPr>
          </a:p>
        </p:txBody>
      </p:sp>
    </p:spTree>
    <p:extLst>
      <p:ext uri="{BB962C8B-B14F-4D97-AF65-F5344CB8AC3E}">
        <p14:creationId xmlns:p14="http://schemas.microsoft.com/office/powerpoint/2010/main" val="2156262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ktangel 76"/>
          <p:cNvSpPr>
            <a:spLocks noChangeArrowheads="1"/>
          </p:cNvSpPr>
          <p:nvPr/>
        </p:nvSpPr>
        <p:spPr bwMode="auto">
          <a:xfrm>
            <a:off x="3987839" y="5116359"/>
            <a:ext cx="1380332" cy="307777"/>
          </a:xfrm>
          <a:prstGeom prst="rect">
            <a:avLst/>
          </a:prstGeom>
          <a:noFill/>
          <a:ln w="9525">
            <a:noFill/>
            <a:miter lim="800000"/>
            <a:headEnd/>
            <a:tailEnd/>
          </a:ln>
        </p:spPr>
        <p:txBody>
          <a:bodyPr wrap="square">
            <a:spAutoFit/>
          </a:bodyPr>
          <a:lstStyle/>
          <a:p>
            <a:endParaRPr lang="en-US" sz="1400" b="1" noProof="1">
              <a:solidFill>
                <a:srgbClr val="FFFFFF"/>
              </a:solidFill>
              <a:cs typeface="Arial" charset="0"/>
            </a:endParaRPr>
          </a:p>
        </p:txBody>
      </p:sp>
      <p:sp>
        <p:nvSpPr>
          <p:cNvPr id="12" name="Content Placeholder 5"/>
          <p:cNvSpPr txBox="1">
            <a:spLocks/>
          </p:cNvSpPr>
          <p:nvPr/>
        </p:nvSpPr>
        <p:spPr>
          <a:xfrm>
            <a:off x="-76200" y="2982710"/>
            <a:ext cx="67152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238" indent="-404813" algn="r" rtl="1">
              <a:buFont typeface="Arial" panose="020B0604020202020204" pitchFamily="34" charset="0"/>
              <a:buNone/>
            </a:pPr>
            <a:endParaRPr lang="en-US" sz="2300" dirty="0">
              <a:solidFill>
                <a:prstClr val="black"/>
              </a:solidFill>
              <a:latin typeface="Times New Roman" pitchFamily="18" charset="0"/>
              <a:cs typeface="Times New Roman" pitchFamily="18" charset="0"/>
            </a:endParaRPr>
          </a:p>
        </p:txBody>
      </p:sp>
      <p:sp>
        <p:nvSpPr>
          <p:cNvPr id="14" name="Rectangle 13"/>
          <p:cNvSpPr/>
          <p:nvPr/>
        </p:nvSpPr>
        <p:spPr>
          <a:xfrm>
            <a:off x="2209800" y="6276201"/>
            <a:ext cx="6364842" cy="276999"/>
          </a:xfrm>
          <a:prstGeom prst="rect">
            <a:avLst/>
          </a:prstGeom>
        </p:spPr>
        <p:txBody>
          <a:bodyPr wrap="square">
            <a:spAutoFit/>
          </a:bodyPr>
          <a:lstStyle/>
          <a:p>
            <a:pPr algn="ctr" rtl="1"/>
            <a:r>
              <a:rPr lang="ar-AE" sz="1200" b="1" dirty="0">
                <a:solidFill>
                  <a:prstClr val="black"/>
                </a:solidFill>
              </a:rPr>
              <a:t>الموقع الإلكتروني:  </a:t>
            </a:r>
            <a:r>
              <a:rPr lang="en-US" sz="1200" dirty="0">
                <a:solidFill>
                  <a:srgbClr val="002060"/>
                </a:solidFill>
              </a:rPr>
              <a:t>www.fahr.gov.ae</a:t>
            </a:r>
            <a:r>
              <a:rPr lang="ar-AE" sz="1200" b="1" dirty="0">
                <a:solidFill>
                  <a:prstClr val="black"/>
                </a:solidFill>
              </a:rPr>
              <a:t> 	</a:t>
            </a:r>
            <a:r>
              <a:rPr lang="ar-SA" sz="1200" b="1" dirty="0">
                <a:solidFill>
                  <a:prstClr val="black"/>
                </a:solidFill>
              </a:rPr>
              <a:t>البريد الالكتروني للهيئة:</a:t>
            </a:r>
            <a:r>
              <a:rPr lang="ar-AE" sz="1200" b="1" dirty="0">
                <a:solidFill>
                  <a:prstClr val="black"/>
                </a:solidFill>
              </a:rPr>
              <a:t>  </a:t>
            </a:r>
            <a:r>
              <a:rPr lang="en-US" sz="1200" dirty="0">
                <a:solidFill>
                  <a:srgbClr val="002060"/>
                </a:solidFill>
              </a:rPr>
              <a:t> info@fahr.gov.ae</a:t>
            </a:r>
            <a:r>
              <a:rPr lang="ar-AE" sz="1200" dirty="0">
                <a:solidFill>
                  <a:prstClr val="black"/>
                </a:solidFill>
              </a:rPr>
              <a:t> </a:t>
            </a:r>
            <a:r>
              <a:rPr lang="en-US" sz="1200" dirty="0">
                <a:solidFill>
                  <a:prstClr val="black"/>
                </a:solidFill>
              </a:rPr>
              <a:t>    </a:t>
            </a:r>
          </a:p>
        </p:txBody>
      </p:sp>
      <p:sp>
        <p:nvSpPr>
          <p:cNvPr id="15" name="Rectangle 14"/>
          <p:cNvSpPr/>
          <p:nvPr/>
        </p:nvSpPr>
        <p:spPr>
          <a:xfrm>
            <a:off x="2334755" y="3510940"/>
            <a:ext cx="5562600" cy="1754326"/>
          </a:xfrm>
          <a:prstGeom prst="rect">
            <a:avLst/>
          </a:prstGeom>
        </p:spPr>
        <p:txBody>
          <a:bodyPr wrap="square">
            <a:spAutoFit/>
          </a:bodyPr>
          <a:lstStyle/>
          <a:p>
            <a:pPr algn="r" rtl="1">
              <a:lnSpc>
                <a:spcPct val="200000"/>
              </a:lnSpc>
            </a:pPr>
            <a:r>
              <a:rPr lang="ar-SA" dirty="0">
                <a:solidFill>
                  <a:prstClr val="black"/>
                </a:solidFill>
              </a:rPr>
              <a:t>تويتر:</a:t>
            </a:r>
            <a:r>
              <a:rPr lang="en-US" u="sng" dirty="0">
                <a:solidFill>
                  <a:srgbClr val="002060"/>
                </a:solidFill>
              </a:rPr>
              <a:t>https://twitter.com/FAHR_UAE</a:t>
            </a:r>
            <a:r>
              <a:rPr lang="en-US" dirty="0">
                <a:solidFill>
                  <a:prstClr val="black"/>
                </a:solidFill>
              </a:rPr>
              <a:t> </a:t>
            </a:r>
          </a:p>
          <a:p>
            <a:pPr algn="r" rtl="1">
              <a:lnSpc>
                <a:spcPct val="200000"/>
              </a:lnSpc>
            </a:pPr>
            <a:r>
              <a:rPr lang="ar-SA" dirty="0">
                <a:solidFill>
                  <a:prstClr val="black"/>
                </a:solidFill>
              </a:rPr>
              <a:t>يوتيوب: </a:t>
            </a:r>
            <a:r>
              <a:rPr lang="en-US" u="sng" dirty="0">
                <a:solidFill>
                  <a:srgbClr val="002060"/>
                </a:solidFill>
              </a:rPr>
              <a:t>http://www.youtube.com/user/FAHR2011</a:t>
            </a:r>
            <a:endParaRPr lang="en-US" dirty="0">
              <a:solidFill>
                <a:srgbClr val="002060"/>
              </a:solidFill>
            </a:endParaRPr>
          </a:p>
          <a:p>
            <a:pPr algn="r" rtl="1">
              <a:lnSpc>
                <a:spcPct val="200000"/>
              </a:lnSpc>
            </a:pPr>
            <a:r>
              <a:rPr lang="ar-SA" dirty="0" err="1">
                <a:solidFill>
                  <a:prstClr val="black"/>
                </a:solidFill>
              </a:rPr>
              <a:t>انستجرام</a:t>
            </a:r>
            <a:r>
              <a:rPr lang="ar-SA" dirty="0">
                <a:solidFill>
                  <a:prstClr val="black"/>
                </a:solidFill>
              </a:rPr>
              <a:t>:</a:t>
            </a:r>
            <a:r>
              <a:rPr lang="ar-SA" u="sng" dirty="0">
                <a:solidFill>
                  <a:prstClr val="black"/>
                </a:solidFill>
              </a:rPr>
              <a:t> </a:t>
            </a:r>
            <a:r>
              <a:rPr lang="en-GB" u="sng" dirty="0">
                <a:solidFill>
                  <a:srgbClr val="002060"/>
                </a:solidFill>
              </a:rPr>
              <a:t>FAHR_UAE</a:t>
            </a:r>
            <a:endParaRPr lang="en-US" dirty="0">
              <a:solidFill>
                <a:srgbClr val="002060"/>
              </a:solidFill>
            </a:endParaRPr>
          </a:p>
        </p:txBody>
      </p:sp>
      <p:sp>
        <p:nvSpPr>
          <p:cNvPr id="16" name="Rectangle 15"/>
          <p:cNvSpPr/>
          <p:nvPr/>
        </p:nvSpPr>
        <p:spPr>
          <a:xfrm>
            <a:off x="533402" y="5334000"/>
            <a:ext cx="7861196" cy="461665"/>
          </a:xfrm>
          <a:prstGeom prst="rect">
            <a:avLst/>
          </a:prstGeom>
        </p:spPr>
        <p:txBody>
          <a:bodyPr wrap="square">
            <a:spAutoFit/>
          </a:bodyPr>
          <a:lstStyle/>
          <a:p>
            <a:pPr algn="just" rtl="1"/>
            <a:r>
              <a:rPr lang="ar-AE" sz="1200" b="1" dirty="0">
                <a:solidFill>
                  <a:prstClr val="black"/>
                </a:solidFill>
              </a:rPr>
              <a:t>أبوظبي: 	</a:t>
            </a:r>
            <a:r>
              <a:rPr lang="ar-SA" sz="1200" dirty="0">
                <a:solidFill>
                  <a:prstClr val="black"/>
                </a:solidFill>
              </a:rPr>
              <a:t>صندوق البريد: </a:t>
            </a:r>
            <a:r>
              <a:rPr lang="ar-AE" sz="1200" dirty="0">
                <a:solidFill>
                  <a:prstClr val="black"/>
                </a:solidFill>
              </a:rPr>
              <a:t>2350	</a:t>
            </a:r>
            <a:r>
              <a:rPr lang="ar-SA" sz="1200" dirty="0">
                <a:solidFill>
                  <a:prstClr val="black"/>
                </a:solidFill>
              </a:rPr>
              <a:t>رقم الهاتف: </a:t>
            </a:r>
            <a:r>
              <a:rPr lang="en-US" sz="1200" dirty="0">
                <a:solidFill>
                  <a:prstClr val="black"/>
                </a:solidFill>
              </a:rPr>
              <a:t>+971 2 - 4036000 </a:t>
            </a:r>
            <a:r>
              <a:rPr lang="en-GB" sz="1200" dirty="0">
                <a:solidFill>
                  <a:prstClr val="black"/>
                </a:solidFill>
              </a:rPr>
              <a:t> </a:t>
            </a:r>
            <a:r>
              <a:rPr lang="ar-AE" sz="1200" dirty="0">
                <a:solidFill>
                  <a:prstClr val="black"/>
                </a:solidFill>
              </a:rPr>
              <a:t>		</a:t>
            </a:r>
            <a:r>
              <a:rPr lang="ar-SA" sz="1200" dirty="0">
                <a:solidFill>
                  <a:prstClr val="black"/>
                </a:solidFill>
              </a:rPr>
              <a:t>رقم الفاكس: </a:t>
            </a:r>
            <a:r>
              <a:rPr lang="en-US" sz="1200" dirty="0">
                <a:solidFill>
                  <a:prstClr val="black"/>
                </a:solidFill>
              </a:rPr>
              <a:t>+971 2 - 6266767 </a:t>
            </a:r>
            <a:r>
              <a:rPr lang="ar-SA" sz="1200" dirty="0">
                <a:solidFill>
                  <a:prstClr val="black"/>
                </a:solidFill>
              </a:rPr>
              <a:t> </a:t>
            </a:r>
            <a:r>
              <a:rPr lang="en-US" sz="1200" dirty="0">
                <a:solidFill>
                  <a:prstClr val="black"/>
                </a:solidFill>
              </a:rPr>
              <a:t>   </a:t>
            </a:r>
          </a:p>
          <a:p>
            <a:pPr algn="just" rtl="1"/>
            <a:r>
              <a:rPr lang="ar-AE" sz="1200" b="1" dirty="0">
                <a:solidFill>
                  <a:prstClr val="black"/>
                </a:solidFill>
              </a:rPr>
              <a:t>دبي: 	</a:t>
            </a:r>
            <a:r>
              <a:rPr lang="ar-SA" sz="1200" dirty="0">
                <a:solidFill>
                  <a:prstClr val="black"/>
                </a:solidFill>
              </a:rPr>
              <a:t>صندوق البريد: 5002</a:t>
            </a:r>
            <a:r>
              <a:rPr lang="ar-AE" sz="1200" dirty="0">
                <a:solidFill>
                  <a:prstClr val="black"/>
                </a:solidFill>
              </a:rPr>
              <a:t>	</a:t>
            </a:r>
            <a:r>
              <a:rPr lang="ar-SA" sz="1200" dirty="0">
                <a:solidFill>
                  <a:prstClr val="black"/>
                </a:solidFill>
              </a:rPr>
              <a:t>رقم الهاتف: </a:t>
            </a:r>
            <a:r>
              <a:rPr lang="en-US" sz="1200" dirty="0">
                <a:solidFill>
                  <a:prstClr val="black"/>
                </a:solidFill>
              </a:rPr>
              <a:t>+971 4 - 2319000 </a:t>
            </a:r>
            <a:r>
              <a:rPr lang="en-GB" sz="1200" dirty="0">
                <a:solidFill>
                  <a:prstClr val="black"/>
                </a:solidFill>
              </a:rPr>
              <a:t> </a:t>
            </a:r>
            <a:r>
              <a:rPr lang="ar-AE" sz="1200" dirty="0">
                <a:solidFill>
                  <a:prstClr val="black"/>
                </a:solidFill>
              </a:rPr>
              <a:t>		</a:t>
            </a:r>
            <a:r>
              <a:rPr lang="ar-SA" sz="1200" dirty="0">
                <a:solidFill>
                  <a:prstClr val="black"/>
                </a:solidFill>
              </a:rPr>
              <a:t>رقم الفاكس: </a:t>
            </a:r>
            <a:r>
              <a:rPr lang="en-US" sz="1200" dirty="0">
                <a:solidFill>
                  <a:prstClr val="black"/>
                </a:solidFill>
              </a:rPr>
              <a:t>+971 4 - 2941216  </a:t>
            </a:r>
          </a:p>
        </p:txBody>
      </p:sp>
      <p:graphicFrame>
        <p:nvGraphicFramePr>
          <p:cNvPr id="20" name="Table 19"/>
          <p:cNvGraphicFramePr>
            <a:graphicFrameLocks noGrp="1"/>
          </p:cNvGraphicFramePr>
          <p:nvPr>
            <p:extLst>
              <p:ext uri="{D42A27DB-BD31-4B8C-83A1-F6EECF244321}">
                <p14:modId xmlns:p14="http://schemas.microsoft.com/office/powerpoint/2010/main" val="1237131122"/>
              </p:ext>
            </p:extLst>
          </p:nvPr>
        </p:nvGraphicFramePr>
        <p:xfrm>
          <a:off x="533401" y="2184444"/>
          <a:ext cx="7933809" cy="1295268"/>
        </p:xfrm>
        <a:graphic>
          <a:graphicData uri="http://schemas.openxmlformats.org/drawingml/2006/table">
            <a:tbl>
              <a:tblPr rtl="1"/>
              <a:tblGrid>
                <a:gridCol w="1405748"/>
                <a:gridCol w="2739235"/>
                <a:gridCol w="2624279"/>
                <a:gridCol w="1164547"/>
              </a:tblGrid>
              <a:tr h="330156">
                <a:tc>
                  <a:txBody>
                    <a:bodyPr/>
                    <a:lstStyle/>
                    <a:p>
                      <a:pPr algn="ctr" rtl="1"/>
                      <a:r>
                        <a:rPr lang="ar-AE" sz="1500" b="1" dirty="0" smtClean="0">
                          <a:latin typeface="Sakkal Majalla" panose="02000000000000000000" pitchFamily="2" charset="-78"/>
                          <a:cs typeface="Sakkal Majalla" panose="02000000000000000000" pitchFamily="2" charset="-78"/>
                        </a:rPr>
                        <a:t>فاطمة</a:t>
                      </a:r>
                      <a:r>
                        <a:rPr lang="ar-AE" sz="1500" b="1" baseline="0" dirty="0" smtClean="0">
                          <a:latin typeface="Sakkal Majalla" panose="02000000000000000000" pitchFamily="2" charset="-78"/>
                          <a:cs typeface="Sakkal Majalla" panose="02000000000000000000" pitchFamily="2" charset="-78"/>
                        </a:rPr>
                        <a:t> عبدالله راشد</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SA" sz="1500" kern="1200" dirty="0" smtClean="0">
                          <a:solidFill>
                            <a:schemeClr val="tx1"/>
                          </a:solidFill>
                          <a:latin typeface="Sakkal Majalla" panose="02000000000000000000" pitchFamily="2" charset="-78"/>
                          <a:ea typeface="+mn-ea"/>
                          <a:cs typeface="Sakkal Majalla" panose="02000000000000000000" pitchFamily="2" charset="-78"/>
                        </a:rPr>
                        <a:t>رئيس قسم تخطيط و تطوير البرامج الحكومية</a:t>
                      </a:r>
                      <a:r>
                        <a:rPr lang="ar-SA" sz="1800" b="1" kern="1200" dirty="0" smtClean="0">
                          <a:solidFill>
                            <a:schemeClr val="tx1"/>
                          </a:solidFill>
                          <a:effectLst/>
                          <a:latin typeface="+mn-lt"/>
                          <a:ea typeface="+mn-ea"/>
                          <a:cs typeface="+mn-cs"/>
                        </a:rPr>
                        <a:t>    </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frashed@fahr.gov.ae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en-US" sz="1500" kern="1200" dirty="0" smtClean="0">
                          <a:solidFill>
                            <a:schemeClr val="tx1"/>
                          </a:solidFill>
                          <a:latin typeface="Sakkal Majalla" panose="02000000000000000000" pitchFamily="2" charset="-78"/>
                          <a:ea typeface="+mn-ea"/>
                          <a:cs typeface="Sakkal Majalla" panose="02000000000000000000" pitchFamily="2" charset="-78"/>
                        </a:rPr>
                        <a:t> 042319043</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56">
                <a:tc>
                  <a:txBody>
                    <a:bodyPr/>
                    <a:lstStyle/>
                    <a:p>
                      <a:pPr algn="ctr" rtl="1"/>
                      <a:r>
                        <a:rPr lang="ar-AE" sz="1500" b="1" dirty="0" smtClean="0">
                          <a:latin typeface="Sakkal Majalla" panose="02000000000000000000" pitchFamily="2" charset="-78"/>
                          <a:cs typeface="Sakkal Majalla" panose="02000000000000000000" pitchFamily="2" charset="-78"/>
                        </a:rPr>
                        <a:t>زينب آل علي </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AE" sz="1500" kern="1200" dirty="0" smtClean="0">
                          <a:solidFill>
                            <a:schemeClr val="tx1"/>
                          </a:solidFill>
                          <a:latin typeface="Sakkal Majalla" panose="02000000000000000000" pitchFamily="2" charset="-78"/>
                          <a:ea typeface="+mn-ea"/>
                          <a:cs typeface="Sakkal Majalla" panose="02000000000000000000" pitchFamily="2" charset="-78"/>
                        </a:rPr>
                        <a:t>تنفيذي</a:t>
                      </a:r>
                      <a:r>
                        <a:rPr lang="ar-AE" sz="1500" kern="1200" baseline="0" dirty="0" smtClean="0">
                          <a:solidFill>
                            <a:schemeClr val="tx1"/>
                          </a:solidFill>
                          <a:latin typeface="Sakkal Majalla" panose="02000000000000000000" pitchFamily="2" charset="-78"/>
                          <a:ea typeface="+mn-ea"/>
                          <a:cs typeface="Sakkal Majalla" panose="02000000000000000000" pitchFamily="2" charset="-78"/>
                        </a:rPr>
                        <a:t> رئيسي مؤشرات الأداء والمتابعة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ZAlAli@fahr.gov.ae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04-2319168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56">
                <a:tc>
                  <a:txBody>
                    <a:bodyPr/>
                    <a:lstStyle/>
                    <a:p>
                      <a:pPr algn="ctr" rtl="1"/>
                      <a:r>
                        <a:rPr lang="ar-AE" sz="1500" b="1" dirty="0" smtClean="0">
                          <a:latin typeface="Sakkal Majalla" panose="02000000000000000000" pitchFamily="2" charset="-78"/>
                          <a:cs typeface="Sakkal Majalla" panose="02000000000000000000" pitchFamily="2" charset="-78"/>
                        </a:rPr>
                        <a:t>عمر</a:t>
                      </a:r>
                      <a:r>
                        <a:rPr lang="ar-AE" sz="1500" b="1" baseline="0" dirty="0" smtClean="0">
                          <a:latin typeface="Sakkal Majalla" panose="02000000000000000000" pitchFamily="2" charset="-78"/>
                          <a:cs typeface="Sakkal Majalla" panose="02000000000000000000" pitchFamily="2" charset="-78"/>
                        </a:rPr>
                        <a:t> البلوشي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SA" sz="1500" kern="1200" dirty="0" smtClean="0">
                          <a:solidFill>
                            <a:schemeClr val="tx1"/>
                          </a:solidFill>
                          <a:latin typeface="Sakkal Majalla" panose="02000000000000000000" pitchFamily="2" charset="-78"/>
                          <a:ea typeface="+mn-ea"/>
                          <a:cs typeface="Sakkal Majalla" panose="02000000000000000000" pitchFamily="2" charset="-78"/>
                        </a:rPr>
                        <a:t>تنفيذي </a:t>
                      </a:r>
                      <a:r>
                        <a:rPr lang="ar-AE" sz="1500" kern="1200" dirty="0" smtClean="0">
                          <a:solidFill>
                            <a:schemeClr val="tx1"/>
                          </a:solidFill>
                          <a:latin typeface="Sakkal Majalla" panose="02000000000000000000" pitchFamily="2" charset="-78"/>
                          <a:ea typeface="+mn-ea"/>
                          <a:cs typeface="Sakkal Majalla" panose="02000000000000000000" pitchFamily="2" charset="-78"/>
                        </a:rPr>
                        <a:t>رئيسي إدارة الأداء المؤسسي</a:t>
                      </a:r>
                      <a:r>
                        <a:rPr lang="ar-SA" sz="1500" kern="1200" dirty="0" smtClean="0">
                          <a:solidFill>
                            <a:schemeClr val="tx1"/>
                          </a:solidFill>
                          <a:latin typeface="Sakkal Majalla" panose="02000000000000000000" pitchFamily="2" charset="-78"/>
                          <a:ea typeface="+mn-ea"/>
                          <a:cs typeface="Sakkal Majalla" panose="02000000000000000000" pitchFamily="2" charset="-78"/>
                        </a:rPr>
                        <a:t>   </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OAlBalooshi@fahr.gov.ae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04231 9118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algn="ctr" rtl="1"/>
                      <a:r>
                        <a:rPr lang="ar-AE" sz="1500" b="1" smtClean="0">
                          <a:latin typeface="Sakkal Majalla" panose="02000000000000000000" pitchFamily="2" charset="-78"/>
                          <a:cs typeface="Sakkal Majalla" panose="02000000000000000000" pitchFamily="2" charset="-78"/>
                        </a:rPr>
                        <a:t>زايد القحطاني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ar-SA" sz="1500" kern="1200" dirty="0" smtClean="0">
                          <a:solidFill>
                            <a:schemeClr val="tx1"/>
                          </a:solidFill>
                          <a:latin typeface="Sakkal Majalla" panose="02000000000000000000" pitchFamily="2" charset="-78"/>
                          <a:ea typeface="+mn-ea"/>
                          <a:cs typeface="Sakkal Majalla" panose="02000000000000000000" pitchFamily="2" charset="-78"/>
                        </a:rPr>
                        <a:t>مدير إدارة نظام تقييم الأداء والمتابعة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r>
                        <a:rPr lang="en-US" sz="1500" u="sng" dirty="0" smtClean="0">
                          <a:solidFill>
                            <a:srgbClr val="002060"/>
                          </a:solidFill>
                          <a:latin typeface="Sakkal Majalla" panose="02000000000000000000" pitchFamily="2" charset="-78"/>
                          <a:cs typeface="Sakkal Majalla" panose="02000000000000000000" pitchFamily="2" charset="-78"/>
                        </a:rPr>
                        <a:t>zalbaadani@fahr.gov.ae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AE" sz="1500" kern="1200" dirty="0" smtClean="0">
                          <a:solidFill>
                            <a:schemeClr val="tx1"/>
                          </a:solidFill>
                          <a:latin typeface="Sakkal Majalla" panose="02000000000000000000" pitchFamily="2" charset="-78"/>
                          <a:ea typeface="+mn-ea"/>
                          <a:cs typeface="Sakkal Majalla" panose="02000000000000000000" pitchFamily="2" charset="-78"/>
                        </a:rPr>
                        <a:t>0</a:t>
                      </a:r>
                      <a:r>
                        <a:rPr lang="en-US" sz="1500" kern="1200" dirty="0" smtClean="0">
                          <a:solidFill>
                            <a:schemeClr val="tx1"/>
                          </a:solidFill>
                          <a:latin typeface="Sakkal Majalla" panose="02000000000000000000" pitchFamily="2" charset="-78"/>
                          <a:ea typeface="+mn-ea"/>
                          <a:cs typeface="Sakkal Majalla" panose="02000000000000000000" pitchFamily="2" charset="-78"/>
                        </a:rPr>
                        <a:t>4 2319120</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1" name="Rectangle 1"/>
          <p:cNvSpPr>
            <a:spLocks noChangeArrowheads="1"/>
          </p:cNvSpPr>
          <p:nvPr/>
        </p:nvSpPr>
        <p:spPr bwMode="auto">
          <a:xfrm>
            <a:off x="2006639" y="1544159"/>
            <a:ext cx="6742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SA" altLang="en-US" sz="2400" b="1" u="sng" dirty="0">
                <a:solidFill>
                  <a:prstClr val="black"/>
                </a:solidFill>
                <a:latin typeface="Sakkal Majalla" panose="02000000000000000000" pitchFamily="2" charset="-78"/>
                <a:cs typeface="Sakkal Majalla" panose="02000000000000000000" pitchFamily="2" charset="-78"/>
              </a:rPr>
              <a:t>فريق عمل </a:t>
            </a:r>
            <a:r>
              <a:rPr lang="ar-AE" altLang="en-US" sz="2400" b="1" u="sng" dirty="0">
                <a:solidFill>
                  <a:prstClr val="black"/>
                </a:solidFill>
                <a:latin typeface="Sakkal Majalla" panose="02000000000000000000" pitchFamily="2" charset="-78"/>
                <a:cs typeface="Sakkal Majalla" panose="02000000000000000000" pitchFamily="2" charset="-78"/>
              </a:rPr>
              <a:t>مؤشرات ممكن ا</a:t>
            </a:r>
            <a:r>
              <a:rPr lang="ar-SA" altLang="en-US" sz="2400" b="1" u="sng" dirty="0">
                <a:solidFill>
                  <a:prstClr val="black"/>
                </a:solidFill>
                <a:latin typeface="Sakkal Majalla" panose="02000000000000000000" pitchFamily="2" charset="-78"/>
                <a:cs typeface="Sakkal Majalla" panose="02000000000000000000" pitchFamily="2" charset="-78"/>
              </a:rPr>
              <a:t>لموارد البشرية في الحكومة الاتحادية</a:t>
            </a:r>
            <a:r>
              <a:rPr lang="en-US" altLang="en-US" sz="2400" b="1" u="sng" dirty="0">
                <a:solidFill>
                  <a:prstClr val="black"/>
                </a:solidFill>
                <a:latin typeface="Sakkal Majalla" panose="02000000000000000000" pitchFamily="2" charset="-78"/>
                <a:cs typeface="Sakkal Majalla" panose="02000000000000000000" pitchFamily="2" charset="-78"/>
              </a:rPr>
              <a:t>:</a:t>
            </a:r>
            <a:endParaRPr lang="en-US" altLang="en-US" sz="2400" u="sng" dirty="0">
              <a:solidFill>
                <a:prstClr val="black"/>
              </a:solidFill>
              <a:latin typeface="Sakkal Majalla" panose="02000000000000000000" pitchFamily="2" charset="-78"/>
              <a:cs typeface="Sakkal Majalla" panose="02000000000000000000" pitchFamily="2" charset="-78"/>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607777"/>
            <a:ext cx="3968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4196740"/>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787290"/>
            <a:ext cx="244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524000" y="1024039"/>
            <a:ext cx="6598414" cy="4999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AE" sz="1800" dirty="0">
                <a:solidFill>
                  <a:prstClr val="white"/>
                </a:solidFill>
                <a:cs typeface="PT Bold Heading" panose="02010400000000000000" pitchFamily="2" charset="-78"/>
              </a:rPr>
              <a:t>بيانات التواصل</a:t>
            </a:r>
          </a:p>
        </p:txBody>
      </p:sp>
      <p:sp>
        <p:nvSpPr>
          <p:cNvPr id="1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45</a:t>
            </a:fld>
            <a:endParaRPr lang="en-US" sz="1600" b="1" dirty="0">
              <a:solidFill>
                <a:prstClr val="black"/>
              </a:solidFill>
            </a:endParaRPr>
          </a:p>
        </p:txBody>
      </p:sp>
    </p:spTree>
    <p:extLst>
      <p:ext uri="{BB962C8B-B14F-4D97-AF65-F5344CB8AC3E}">
        <p14:creationId xmlns:p14="http://schemas.microsoft.com/office/powerpoint/2010/main" val="2538721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قرار تطوير ومتابعة ادارات الموارد البشرية.pdf - Adobe Reader"/>
          <p:cNvPicPr>
            <a:picLocks noChangeAspect="1"/>
          </p:cNvPicPr>
          <p:nvPr/>
        </p:nvPicPr>
        <p:blipFill rotWithShape="1">
          <a:blip r:embed="rId2">
            <a:extLst>
              <a:ext uri="{28A0092B-C50C-407E-A947-70E740481C1C}">
                <a14:useLocalDpi xmlns:a14="http://schemas.microsoft.com/office/drawing/2010/main" val="0"/>
              </a:ext>
            </a:extLst>
          </a:blip>
          <a:srcRect l="26458" t="12186" r="41285" b="14397"/>
          <a:stretch/>
        </p:blipFill>
        <p:spPr>
          <a:xfrm>
            <a:off x="370936" y="1428249"/>
            <a:ext cx="4218317" cy="51684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105400" y="1612880"/>
            <a:ext cx="3581400" cy="3477875"/>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المجلس الوزاري للتنمية ( الخدمات سابقا ) رقم ( 52/ 4خ/ 2) لسنة 2013 بخصوص الموافقة على مشروع تطوير وتحسين اداء ادارات الموارد البشرية في الجهات الاتحادية وفق منهجية بطاقة الاداء المتوازن والمتوافقة مع  مؤشرات الموارد البشرية في الحكومة الاتحادية ، بحيث تقوم الهيئة الاتحادية للموارد البشرية بمتابعة هذه المؤشرات مع الجهات الاتحادية وفق هذا القرار ، ورفع التقرير السنوي لأداء جميع الجهات الاتحادية لعرضه على المجلس الوزاري للتنمية ( الخدمات سابقاً )</a:t>
            </a: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914400"/>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قرار مشروع تطوير وتحسين اداء ادارات الموارد البشرية في الحكومة الاتحادية</a:t>
            </a:r>
            <a:endParaRPr lang="en-US" dirty="0">
              <a:solidFill>
                <a:prstClr val="white"/>
              </a:solidFill>
            </a:endParaRPr>
          </a:p>
        </p:txBody>
      </p:sp>
      <p:sp>
        <p:nvSpPr>
          <p:cNvPr id="7" name="TextBox 6"/>
          <p:cNvSpPr txBox="1"/>
          <p:nvPr/>
        </p:nvSpPr>
        <p:spPr>
          <a:xfrm>
            <a:off x="0" y="6596742"/>
            <a:ext cx="433526" cy="338554"/>
          </a:xfrm>
          <a:prstGeom prst="rect">
            <a:avLst/>
          </a:prstGeom>
          <a:noFill/>
        </p:spPr>
        <p:txBody>
          <a:bodyPr wrap="square" rtlCol="0">
            <a:spAutoFit/>
          </a:bodyPr>
          <a:lstStyle/>
          <a:p>
            <a:r>
              <a:rPr lang="ar-AE" sz="1600" dirty="0" smtClean="0"/>
              <a:t>5</a:t>
            </a:r>
            <a:endParaRPr lang="en-US" sz="1600" dirty="0"/>
          </a:p>
        </p:txBody>
      </p:sp>
    </p:spTree>
    <p:extLst>
      <p:ext uri="{BB962C8B-B14F-4D97-AF65-F5344CB8AC3E}">
        <p14:creationId xmlns:p14="http://schemas.microsoft.com/office/powerpoint/2010/main" val="214318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قرار المجلس الوزاري للخدمات رقم 16بياناتي.pdf - Adobe Reader"/>
          <p:cNvPicPr>
            <a:picLocks noChangeAspect="1"/>
          </p:cNvPicPr>
          <p:nvPr/>
        </p:nvPicPr>
        <p:blipFill rotWithShape="1">
          <a:blip r:embed="rId2">
            <a:extLst>
              <a:ext uri="{28A0092B-C50C-407E-A947-70E740481C1C}">
                <a14:useLocalDpi xmlns:a14="http://schemas.microsoft.com/office/drawing/2010/main" val="0"/>
              </a:ext>
            </a:extLst>
          </a:blip>
          <a:srcRect l="26554" t="13209" r="41573" b="16989"/>
          <a:stretch/>
        </p:blipFill>
        <p:spPr>
          <a:xfrm>
            <a:off x="219809" y="1459523"/>
            <a:ext cx="4448906" cy="5020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029200" y="2286000"/>
            <a:ext cx="3810000" cy="2246769"/>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المجلس الوزاري للتنمية ( الخدمات سابقا ) رقم ( 16 /1خ/16) لسنة 2013 الذي وجه كافة </a:t>
            </a:r>
            <a:r>
              <a:rPr lang="ar-AE" sz="2000" u="sng" dirty="0">
                <a:solidFill>
                  <a:prstClr val="black"/>
                </a:solidFill>
                <a:latin typeface="Sakkal Majalla" panose="02000000000000000000" pitchFamily="2" charset="-78"/>
                <a:cs typeface="Sakkal Majalla" panose="02000000000000000000" pitchFamily="2" charset="-78"/>
              </a:rPr>
              <a:t>الهيئات والمؤسسات الاتحادية </a:t>
            </a:r>
            <a:r>
              <a:rPr lang="ar-AE" sz="2000" dirty="0">
                <a:solidFill>
                  <a:prstClr val="black"/>
                </a:solidFill>
                <a:latin typeface="Sakkal Majalla" panose="02000000000000000000" pitchFamily="2" charset="-78"/>
                <a:cs typeface="Sakkal Majalla" panose="02000000000000000000" pitchFamily="2" charset="-78"/>
              </a:rPr>
              <a:t>بتزويد الهيئة الاتحادية للموارد البشرية الحكومية بكافة بيانات موظفيها وذلك لاستكمال البيانات الخاصة ببرنامج بياناتي وفقا للآلية التي تحددها الهيئة الاتحادية للموارد البشرية الحكومية بهذا الشأن . </a:t>
            </a:r>
          </a:p>
        </p:txBody>
      </p:sp>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447800" y="914400"/>
            <a:ext cx="4724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نظام بياناتي في الحكومة الاتحادية</a:t>
            </a:r>
            <a:endParaRPr lang="en-US" dirty="0">
              <a:solidFill>
                <a:prstClr val="white"/>
              </a:solidFill>
            </a:endParaRPr>
          </a:p>
        </p:txBody>
      </p:sp>
      <p:sp>
        <p:nvSpPr>
          <p:cNvPr id="6" name="TextBox 5"/>
          <p:cNvSpPr txBox="1"/>
          <p:nvPr/>
        </p:nvSpPr>
        <p:spPr>
          <a:xfrm>
            <a:off x="0" y="6641068"/>
            <a:ext cx="433526" cy="307777"/>
          </a:xfrm>
          <a:prstGeom prst="rect">
            <a:avLst/>
          </a:prstGeom>
          <a:noFill/>
        </p:spPr>
        <p:txBody>
          <a:bodyPr wrap="square" rtlCol="0">
            <a:spAutoFit/>
          </a:bodyPr>
          <a:lstStyle/>
          <a:p>
            <a:r>
              <a:rPr lang="ar-AE" sz="1400" dirty="0" smtClean="0"/>
              <a:t>6</a:t>
            </a:r>
            <a:endParaRPr lang="en-US" sz="1400" dirty="0"/>
          </a:p>
        </p:txBody>
      </p:sp>
    </p:spTree>
    <p:extLst>
      <p:ext uri="{BB962C8B-B14F-4D97-AF65-F5344CB8AC3E}">
        <p14:creationId xmlns:p14="http://schemas.microsoft.com/office/powerpoint/2010/main" val="2080581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قرار مجلس الوزراء-في شأن نظام حوكمة مجالس الادارة في الهيئات والمؤسسات والشركات الربحية وغير الربحية المملوكة للحكومة الاتح.pdf - Adobe Reader"/>
          <p:cNvPicPr>
            <a:picLocks noChangeAspect="1"/>
          </p:cNvPicPr>
          <p:nvPr/>
        </p:nvPicPr>
        <p:blipFill rotWithShape="1">
          <a:blip r:embed="rId2">
            <a:extLst>
              <a:ext uri="{28A0092B-C50C-407E-A947-70E740481C1C}">
                <a14:useLocalDpi xmlns:a14="http://schemas.microsoft.com/office/drawing/2010/main" val="0"/>
              </a:ext>
            </a:extLst>
          </a:blip>
          <a:srcRect l="25260" t="12849" r="40672"/>
          <a:stretch/>
        </p:blipFill>
        <p:spPr>
          <a:xfrm>
            <a:off x="337456" y="1612880"/>
            <a:ext cx="3995058" cy="4767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029200" y="1993880"/>
            <a:ext cx="3581400" cy="2554545"/>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مجلس الوزراء رقم (29) لسنة 2011 بشأن </a:t>
            </a:r>
            <a:r>
              <a:rPr lang="ar-AE" sz="2000" dirty="0" err="1">
                <a:solidFill>
                  <a:prstClr val="black"/>
                </a:solidFill>
                <a:latin typeface="Sakkal Majalla" panose="02000000000000000000" pitchFamily="2" charset="-78"/>
                <a:cs typeface="Sakkal Majalla" panose="02000000000000000000" pitchFamily="2" charset="-78"/>
              </a:rPr>
              <a:t>حوكمة</a:t>
            </a:r>
            <a:r>
              <a:rPr lang="ar-AE" sz="2000" dirty="0">
                <a:solidFill>
                  <a:prstClr val="black"/>
                </a:solidFill>
                <a:latin typeface="Sakkal Majalla" panose="02000000000000000000" pitchFamily="2" charset="-78"/>
                <a:cs typeface="Sakkal Majalla" panose="02000000000000000000" pitchFamily="2" charset="-78"/>
              </a:rPr>
              <a:t> مجالس الادارات في الهيئات والمؤسسات والشركات الربحية وغير الربحية في الحكومة الاتحادية تم تكليف الهيئة الاتحادية للموارد البشرية الحكومية بتطبيق بنود هذا القانون من خلال الاطلاع على انشطة هذه المجالس في الجانب المتعلق بالموارد البشرية ، ورفع تقارير بناء عليه.</a:t>
            </a:r>
          </a:p>
        </p:txBody>
      </p:sp>
      <p:sp>
        <p:nvSpPr>
          <p:cNvPr id="5" name="Rounded Rectangle 4"/>
          <p:cNvSpPr/>
          <p:nvPr/>
        </p:nvSpPr>
        <p:spPr>
          <a:xfrm>
            <a:off x="152400" y="838199"/>
            <a:ext cx="8839200" cy="64225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52400" y="838200"/>
            <a:ext cx="88392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قرار مجلس الوزراء في شأن نظام </a:t>
            </a:r>
            <a:r>
              <a:rPr lang="ar-AE" dirty="0" err="1" smtClean="0">
                <a:solidFill>
                  <a:prstClr val="white"/>
                </a:solidFill>
              </a:rPr>
              <a:t>حوكمة</a:t>
            </a:r>
            <a:r>
              <a:rPr lang="ar-AE" dirty="0" smtClean="0">
                <a:solidFill>
                  <a:prstClr val="white"/>
                </a:solidFill>
              </a:rPr>
              <a:t> مجالس الادارات في الهيئات والمؤسسات والشركات الربحية وغير الربحية في الحكومة الاتحادية</a:t>
            </a:r>
            <a:endParaRPr lang="en-US" dirty="0">
              <a:solidFill>
                <a:prstClr val="white"/>
              </a:solidFill>
            </a:endParaRPr>
          </a:p>
        </p:txBody>
      </p:sp>
      <p:sp>
        <p:nvSpPr>
          <p:cNvPr id="7" name="TextBox 6"/>
          <p:cNvSpPr txBox="1"/>
          <p:nvPr/>
        </p:nvSpPr>
        <p:spPr>
          <a:xfrm>
            <a:off x="0" y="6620520"/>
            <a:ext cx="433526" cy="307777"/>
          </a:xfrm>
          <a:prstGeom prst="rect">
            <a:avLst/>
          </a:prstGeom>
          <a:noFill/>
        </p:spPr>
        <p:txBody>
          <a:bodyPr wrap="square" rtlCol="0">
            <a:spAutoFit/>
          </a:bodyPr>
          <a:lstStyle/>
          <a:p>
            <a:r>
              <a:rPr lang="ar-AE" sz="1400" dirty="0" smtClean="0"/>
              <a:t>8</a:t>
            </a:r>
            <a:endParaRPr lang="en-US" sz="1400" dirty="0"/>
          </a:p>
        </p:txBody>
      </p:sp>
    </p:spTree>
    <p:extLst>
      <p:ext uri="{BB962C8B-B14F-4D97-AF65-F5344CB8AC3E}">
        <p14:creationId xmlns:p14="http://schemas.microsoft.com/office/powerpoint/2010/main" val="1737083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730" t="12389" r="30865" b="7522"/>
          <a:stretch/>
        </p:blipFill>
        <p:spPr>
          <a:xfrm>
            <a:off x="428667" y="1570007"/>
            <a:ext cx="4104414" cy="4943433"/>
          </a:xfrm>
          <a:prstGeom prst="rect">
            <a:avLst/>
          </a:prstGeom>
          <a:ln>
            <a:solidFill>
              <a:schemeClr val="tx1"/>
            </a:solidFill>
          </a:ln>
        </p:spPr>
      </p:pic>
      <p:sp>
        <p:nvSpPr>
          <p:cNvPr id="3" name="TextBox 2"/>
          <p:cNvSpPr txBox="1"/>
          <p:nvPr/>
        </p:nvSpPr>
        <p:spPr>
          <a:xfrm>
            <a:off x="5106838" y="1825801"/>
            <a:ext cx="3581400" cy="3785652"/>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مجلس </a:t>
            </a:r>
            <a:r>
              <a:rPr lang="ar-AE" sz="2000" dirty="0" smtClean="0">
                <a:solidFill>
                  <a:prstClr val="black"/>
                </a:solidFill>
                <a:latin typeface="Sakkal Majalla" panose="02000000000000000000" pitchFamily="2" charset="-78"/>
                <a:cs typeface="Sakkal Majalla" panose="02000000000000000000" pitchFamily="2" charset="-78"/>
              </a:rPr>
              <a:t>الوزراي للتنمية رقم (16م / 1ت </a:t>
            </a:r>
            <a:r>
              <a:rPr lang="en-US" sz="2000" dirty="0" smtClean="0">
                <a:solidFill>
                  <a:prstClr val="black"/>
                </a:solidFill>
                <a:latin typeface="Sakkal Majalla" panose="02000000000000000000" pitchFamily="2" charset="-78"/>
                <a:cs typeface="Sakkal Majalla" panose="02000000000000000000" pitchFamily="2" charset="-78"/>
              </a:rPr>
              <a:t>(</a:t>
            </a:r>
            <a:r>
              <a:rPr lang="ar-AE" sz="2000" dirty="0" smtClean="0">
                <a:solidFill>
                  <a:prstClr val="black"/>
                </a:solidFill>
                <a:latin typeface="Sakkal Majalla" panose="02000000000000000000" pitchFamily="2" charset="-78"/>
                <a:cs typeface="Sakkal Majalla" panose="02000000000000000000" pitchFamily="2" charset="-78"/>
              </a:rPr>
              <a:t> لسنة 2017 بشأن حوكمة الرواتب والعلاوات والبدلات في جميع الوزارات والجهات الاتحادية المستقلة والشركات الربحية وغير الربحية المملوكة للحكومة الاتحادية فقد تم تكليف الهيئة الاتحادية للموارد البشرية الحكومية مراجعة جداول الرواتب للحكومة الاتحادية وانهاء عملية الربط الالكتروني بالتنسيق مع الجهات الاتحادية المستقلة عبر نظام ناقل الخدمات المؤسسية وتنظيم عملية العلاوات الدورية في الحكومة الاتحادية بحيث لا تتجاوز 1000 درهم </a:t>
            </a:r>
            <a:endParaRPr lang="ar-AE" sz="20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201283" y="958962"/>
            <a:ext cx="8839200" cy="369332"/>
          </a:xfrm>
          <a:prstGeom prst="rect">
            <a:avLst/>
          </a:prstGeom>
          <a:solidFill>
            <a:srgbClr val="C00000"/>
          </a:solid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قرار مجلس الوزراي للتنمية رقم (16م / 1ت </a:t>
            </a:r>
            <a:r>
              <a:rPr lang="en-US" dirty="0">
                <a:solidFill>
                  <a:prstClr val="white"/>
                </a:solidFill>
              </a:rPr>
              <a:t>(</a:t>
            </a:r>
            <a:r>
              <a:rPr lang="ar-AE" dirty="0">
                <a:solidFill>
                  <a:prstClr val="white"/>
                </a:solidFill>
              </a:rPr>
              <a:t> لسنة 2017</a:t>
            </a:r>
            <a:endParaRPr lang="en-US" dirty="0">
              <a:solidFill>
                <a:prstClr val="white"/>
              </a:solidFill>
            </a:endParaRPr>
          </a:p>
        </p:txBody>
      </p:sp>
    </p:spTree>
    <p:extLst>
      <p:ext uri="{BB962C8B-B14F-4D97-AF65-F5344CB8AC3E}">
        <p14:creationId xmlns:p14="http://schemas.microsoft.com/office/powerpoint/2010/main" val="79092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1200"/>
            <a:ext cx="2744072" cy="3962400"/>
          </a:xfrm>
          <a:prstGeom prst="rect">
            <a:avLst/>
          </a:prstGeom>
        </p:spPr>
      </p:pic>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096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جائزة الامارات للموارد البشرية الحكومية</a:t>
            </a:r>
            <a:endParaRPr lang="en-US" dirty="0">
              <a:solidFill>
                <a:prstClr val="white"/>
              </a:solidFill>
            </a:endParaRPr>
          </a:p>
        </p:txBody>
      </p:sp>
      <p:sp>
        <p:nvSpPr>
          <p:cNvPr id="17" name="TextBox 16"/>
          <p:cNvSpPr txBox="1"/>
          <p:nvPr/>
        </p:nvSpPr>
        <p:spPr>
          <a:xfrm>
            <a:off x="3657600" y="2362200"/>
            <a:ext cx="4876800" cy="2246769"/>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تحت رعاية سمو الشيخ / منصور بن زايد آل نهيان لجائزة الامارات للموارد البشرية ، تقوم الهيئة الاتحادية للموارد البشرية في متابعة مؤشرات الموارد البشرية في جميع الجهات الاتحادية وفق ما جاء من معايير في الجائزة ، بحيث تتوافق هذه </a:t>
            </a:r>
            <a:r>
              <a:rPr lang="ar-AE" sz="2000" dirty="0" smtClean="0">
                <a:solidFill>
                  <a:prstClr val="black"/>
                </a:solidFill>
                <a:latin typeface="Sakkal Majalla" panose="02000000000000000000" pitchFamily="2" charset="-78"/>
                <a:cs typeface="Sakkal Majalla" panose="02000000000000000000" pitchFamily="2" charset="-78"/>
              </a:rPr>
              <a:t>المعايير مع </a:t>
            </a:r>
            <a:r>
              <a:rPr lang="ar-AE" sz="2000" dirty="0">
                <a:solidFill>
                  <a:prstClr val="black"/>
                </a:solidFill>
                <a:latin typeface="Sakkal Majalla" panose="02000000000000000000" pitchFamily="2" charset="-78"/>
                <a:cs typeface="Sakkal Majalla" panose="02000000000000000000" pitchFamily="2" charset="-78"/>
              </a:rPr>
              <a:t>مؤشرات الموارد البشرية في الحكومة الاتحادية ، والتي بدورها ترتقي بعمل الموارد البشرية وتحفز الجهات الاتحادية لتطوير وتحسين مجالات العمل .</a:t>
            </a:r>
            <a:endParaRPr lang="en-US" sz="2000" dirty="0">
              <a:solidFill>
                <a:prstClr val="black"/>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45868" y="6635288"/>
            <a:ext cx="433526" cy="307777"/>
          </a:xfrm>
          <a:prstGeom prst="rect">
            <a:avLst/>
          </a:prstGeom>
          <a:noFill/>
        </p:spPr>
        <p:txBody>
          <a:bodyPr wrap="square" rtlCol="0">
            <a:spAutoFit/>
          </a:bodyPr>
          <a:lstStyle/>
          <a:p>
            <a:r>
              <a:rPr lang="ar-AE" sz="1400" dirty="0" smtClean="0"/>
              <a:t>9</a:t>
            </a:r>
            <a:endParaRPr lang="en-US" sz="1400" dirty="0"/>
          </a:p>
        </p:txBody>
      </p:sp>
    </p:spTree>
    <p:extLst>
      <p:ext uri="{BB962C8B-B14F-4D97-AF65-F5344CB8AC3E}">
        <p14:creationId xmlns:p14="http://schemas.microsoft.com/office/powerpoint/2010/main" val="9410869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2093</TotalTime>
  <Words>6871</Words>
  <Application>Microsoft Office PowerPoint</Application>
  <PresentationFormat>On-screen Show (4:3)</PresentationFormat>
  <Paragraphs>1007</Paragraphs>
  <Slides>45</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5" baseType="lpstr">
      <vt:lpstr>Arial Unicode MS</vt:lpstr>
      <vt:lpstr>Arial</vt:lpstr>
      <vt:lpstr>Calibri</vt:lpstr>
      <vt:lpstr>Monotype Koufi</vt:lpstr>
      <vt:lpstr>PT Bold Heading</vt:lpstr>
      <vt:lpstr>Sakkal Majalla</vt:lpstr>
      <vt:lpstr>Times New Roman</vt:lpstr>
      <vt:lpstr>نسق Office</vt:lpstr>
      <vt:lpstr>1_نسق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Zayed M. Al Baadani</dc:creator>
  <cp:lastModifiedBy>Fatima A. Rashed</cp:lastModifiedBy>
  <cp:revision>105</cp:revision>
  <cp:lastPrinted>2017-07-06T04:41:44Z</cp:lastPrinted>
  <dcterms:created xsi:type="dcterms:W3CDTF">2017-07-02T10:33:30Z</dcterms:created>
  <dcterms:modified xsi:type="dcterms:W3CDTF">2017-07-13T05:07:33Z</dcterms:modified>
</cp:coreProperties>
</file>