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8" r:id="rId3"/>
    <p:sldId id="326" r:id="rId4"/>
    <p:sldId id="331" r:id="rId5"/>
    <p:sldId id="420" r:id="rId6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2678" autoAdjust="0"/>
  </p:normalViewPr>
  <p:slideViewPr>
    <p:cSldViewPr>
      <p:cViewPr varScale="1">
        <p:scale>
          <a:sx n="65" d="100"/>
          <a:sy n="65" d="100"/>
        </p:scale>
        <p:origin x="15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التطبيق الذكي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Sheet1!$C$40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Sheet1!$C$41</c:f>
              <c:numCache>
                <c:formatCode>0%</c:formatCode>
                <c:ptCount val="1"/>
                <c:pt idx="0">
                  <c:v>0.74909090909090914</c:v>
                </c:pt>
              </c:numCache>
            </c:numRef>
          </c:val>
        </c:ser>
        <c:ser>
          <c:idx val="1"/>
          <c:order val="1"/>
          <c:tx>
            <c:strRef>
              <c:f>Sheet1!$D$40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Sheet1!$D$41</c:f>
              <c:numCache>
                <c:formatCode>0.0%</c:formatCode>
                <c:ptCount val="1"/>
                <c:pt idx="0">
                  <c:v>0.79400000000000004</c:v>
                </c:pt>
              </c:numCache>
            </c:numRef>
          </c:val>
        </c:ser>
        <c:ser>
          <c:idx val="2"/>
          <c:order val="2"/>
          <c:tx>
            <c:strRef>
              <c:f>Sheet1!$E$40</c:f>
              <c:strCache>
                <c:ptCount val="1"/>
                <c:pt idx="0">
                  <c:v>المستهدف 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Sheet1!$E$41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871368"/>
        <c:axId val="194870584"/>
      </c:barChart>
      <c:catAx>
        <c:axId val="194871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4870584"/>
        <c:crosses val="autoZero"/>
        <c:auto val="1"/>
        <c:lblAlgn val="ctr"/>
        <c:lblOffset val="100"/>
        <c:noMultiLvlLbl val="0"/>
      </c:catAx>
      <c:valAx>
        <c:axId val="1948705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4871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sz="1800" b="1" i="0" baseline="0" dirty="0" smtClean="0">
                <a:effectLst/>
              </a:rPr>
              <a:t>الرضا العام عن التطبيق الذكي – حسب المحاور التفصيلية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Sheet1!$B$31:$B$38</c:f>
              <c:strCache>
                <c:ptCount val="8"/>
                <c:pt idx="0">
                  <c:v>يتضمن التطبيق الذكي الخدمات الذاتية الأولوية لموظفي الجهات الاتحادية</c:v>
                </c:pt>
                <c:pt idx="1">
                  <c:v> توفر التطبيق الذكي بأكثر من لغة (العربية والانجليزية) يمكن المتعامل من استخدامه بالصورة المناسبة ]</c:v>
                </c:pt>
                <c:pt idx="2">
                  <c:v> يوفر التطبيق الذكي التنبيهات/ الاشعارات المناسبة بناءً على الخدمات المتوفرة ضمن التطبيق]</c:v>
                </c:pt>
                <c:pt idx="3">
                  <c:v>يوفر التطبيق الذكي خدمة الدعم الفني المناسبة لمستخدمي التطبيق</c:v>
                </c:pt>
                <c:pt idx="4">
                  <c:v> المميزات الاضافية للتطبيق (تكبير حجم الخط، ارفق الوثائق ...) ساهمت في رفع كفاءة استخدامه</c:v>
                </c:pt>
                <c:pt idx="5">
                  <c:v> من السهل الوصول الى وتحميل التطبيق الذكي للهيئة في  المتاجر العالمية الذكية المعتمدة واستطيع تحميله بسهولة</c:v>
                </c:pt>
                <c:pt idx="6">
                  <c:v> يتسم التطبيق الذكي للهيئة بمظهر جميل  وتصميم بسيط</c:v>
                </c:pt>
                <c:pt idx="7">
                  <c:v>يتميز التطبيق الذكي للهيئة  بسهولة التصفح والاستخدام</c:v>
                </c:pt>
              </c:strCache>
            </c:strRef>
          </c:cat>
          <c:val>
            <c:numRef>
              <c:f>Sheet1!$C$31:$C$38</c:f>
              <c:numCache>
                <c:formatCode>0%</c:formatCode>
                <c:ptCount val="8"/>
                <c:pt idx="0">
                  <c:v>0.79893048128342248</c:v>
                </c:pt>
                <c:pt idx="1">
                  <c:v>0.83957219251336901</c:v>
                </c:pt>
                <c:pt idx="2">
                  <c:v>0.77454545454545454</c:v>
                </c:pt>
                <c:pt idx="3">
                  <c:v>0.71443850267379683</c:v>
                </c:pt>
                <c:pt idx="4">
                  <c:v>0.75529411764705878</c:v>
                </c:pt>
                <c:pt idx="5">
                  <c:v>0.84342245989304809</c:v>
                </c:pt>
                <c:pt idx="6">
                  <c:v>0.82374331550802138</c:v>
                </c:pt>
                <c:pt idx="7">
                  <c:v>0.77668449197860967</c:v>
                </c:pt>
              </c:numCache>
            </c:numRef>
          </c:val>
        </c:ser>
        <c:ser>
          <c:idx val="1"/>
          <c:order val="1"/>
          <c:tx>
            <c:strRef>
              <c:f>Sheet1!$D$30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Sheet1!$B$31:$B$38</c:f>
              <c:strCache>
                <c:ptCount val="8"/>
                <c:pt idx="0">
                  <c:v>يتضمن التطبيق الذكي الخدمات الذاتية الأولوية لموظفي الجهات الاتحادية</c:v>
                </c:pt>
                <c:pt idx="1">
                  <c:v> توفر التطبيق الذكي بأكثر من لغة (العربية والانجليزية) يمكن المتعامل من استخدامه بالصورة المناسبة ]</c:v>
                </c:pt>
                <c:pt idx="2">
                  <c:v> يوفر التطبيق الذكي التنبيهات/ الاشعارات المناسبة بناءً على الخدمات المتوفرة ضمن التطبيق]</c:v>
                </c:pt>
                <c:pt idx="3">
                  <c:v>يوفر التطبيق الذكي خدمة الدعم الفني المناسبة لمستخدمي التطبيق</c:v>
                </c:pt>
                <c:pt idx="4">
                  <c:v> المميزات الاضافية للتطبيق (تكبير حجم الخط، ارفق الوثائق ...) ساهمت في رفع كفاءة استخدامه</c:v>
                </c:pt>
                <c:pt idx="5">
                  <c:v> من السهل الوصول الى وتحميل التطبيق الذكي للهيئة في  المتاجر العالمية الذكية المعتمدة واستطيع تحميله بسهولة</c:v>
                </c:pt>
                <c:pt idx="6">
                  <c:v> يتسم التطبيق الذكي للهيئة بمظهر جميل  وتصميم بسيط</c:v>
                </c:pt>
                <c:pt idx="7">
                  <c:v>يتميز التطبيق الذكي للهيئة  بسهولة التصفح والاستخدام</c:v>
                </c:pt>
              </c:strCache>
            </c:strRef>
          </c:cat>
          <c:val>
            <c:numRef>
              <c:f>Sheet1!$D$31:$D$38</c:f>
              <c:numCache>
                <c:formatCode>0.0%</c:formatCode>
                <c:ptCount val="8"/>
                <c:pt idx="0">
                  <c:v>0.77500000000000002</c:v>
                </c:pt>
                <c:pt idx="1">
                  <c:v>0.84399999999999997</c:v>
                </c:pt>
                <c:pt idx="2">
                  <c:v>0.79500000000000004</c:v>
                </c:pt>
                <c:pt idx="3">
                  <c:v>0.72899999999999998</c:v>
                </c:pt>
                <c:pt idx="5">
                  <c:v>0.85699999999999998</c:v>
                </c:pt>
                <c:pt idx="6">
                  <c:v>0.84599999999999997</c:v>
                </c:pt>
                <c:pt idx="7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870192"/>
        <c:axId val="194867840"/>
      </c:barChart>
      <c:catAx>
        <c:axId val="194870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4867840"/>
        <c:crosses val="autoZero"/>
        <c:auto val="1"/>
        <c:lblAlgn val="ctr"/>
        <c:lblOffset val="100"/>
        <c:noMultiLvlLbl val="0"/>
      </c:catAx>
      <c:valAx>
        <c:axId val="19486784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48701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="1"/>
            </a:pPr>
            <a:endParaRPr lang="en-US"/>
          </a:p>
        </c:txPr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اسباب</a:t>
            </a:r>
            <a:r>
              <a:rPr lang="ar-AE" baseline="0"/>
              <a:t> عدم تحميل التطبيق الذكي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Sheet1!$B$79:$B$84</c:f>
              <c:strCache>
                <c:ptCount val="6"/>
                <c:pt idx="0">
                  <c:v>لم استطع ايجاده على المتاجر العالمية المتوفرة </c:v>
                </c:pt>
                <c:pt idx="1">
                  <c:v> لا علم لدي بوجوده </c:v>
                </c:pt>
                <c:pt idx="2">
                  <c:v>غير مهتم </c:v>
                </c:pt>
                <c:pt idx="3">
                  <c:v> حاولت تحميله وواجهت مشكلة منعتني من ذلك </c:v>
                </c:pt>
                <c:pt idx="4">
                  <c:v>لم يكن لدي وقت لتحميله </c:v>
                </c:pt>
                <c:pt idx="5">
                  <c:v> غير ذلك </c:v>
                </c:pt>
              </c:strCache>
            </c:strRef>
          </c:cat>
          <c:val>
            <c:numRef>
              <c:f>Sheet1!$C$79:$C$84</c:f>
              <c:numCache>
                <c:formatCode>General</c:formatCode>
                <c:ptCount val="6"/>
                <c:pt idx="0">
                  <c:v>8</c:v>
                </c:pt>
                <c:pt idx="1">
                  <c:v>46</c:v>
                </c:pt>
                <c:pt idx="2">
                  <c:v>23</c:v>
                </c:pt>
                <c:pt idx="3">
                  <c:v>55</c:v>
                </c:pt>
                <c:pt idx="4">
                  <c:v>33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05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نسبة</a:t>
            </a:r>
            <a:r>
              <a:rPr lang="ar-AE" baseline="0" dirty="0" smtClean="0"/>
              <a:t> الاستخدام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Sheet1!$B$51:$B$52</c:f>
              <c:strCache>
                <c:ptCount val="2"/>
                <c:pt idx="0">
                  <c:v>لم يحمل التطبيق</c:v>
                </c:pt>
                <c:pt idx="1">
                  <c:v>قام بتحميل التطبيق</c:v>
                </c:pt>
              </c:strCache>
            </c:strRef>
          </c:cat>
          <c:val>
            <c:numRef>
              <c:f>Sheet1!$C$51:$C$52</c:f>
              <c:numCache>
                <c:formatCode>General</c:formatCode>
                <c:ptCount val="2"/>
                <c:pt idx="0">
                  <c:v>150</c:v>
                </c:pt>
                <c:pt idx="1">
                  <c:v>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تقرير التطبيق الذكي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للهيئة</a:t>
            </a:r>
            <a:r>
              <a:rPr lang="en-US" sz="5400" b="1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</a:t>
            </a:r>
            <a:r>
              <a:rPr lang="en-US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2015</a:t>
            </a:r>
            <a:r>
              <a:rPr lang="ar-AE" dirty="0" smtClean="0"/>
              <a:t/>
            </a:r>
            <a:br>
              <a:rPr lang="ar-AE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485538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التطبيق الذكي للهيئة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ثالثاً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611756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</a:t>
                      </a:r>
                      <a:r>
                        <a:rPr lang="ar-AE" sz="1800" baseline="0" dirty="0" smtClean="0"/>
                        <a:t> عن التطبيق الذكي للهيئة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361320"/>
              </p:ext>
            </p:extLst>
          </p:nvPr>
        </p:nvGraphicFramePr>
        <p:xfrm>
          <a:off x="827584" y="1988840"/>
          <a:ext cx="72008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9613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dirty="0" smtClean="0"/>
              <a:t>عدد الردود: 935</a:t>
            </a:r>
          </a:p>
        </p:txBody>
      </p:sp>
    </p:spTree>
    <p:extLst>
      <p:ext uri="{BB962C8B-B14F-4D97-AF65-F5344CB8AC3E}">
        <p14:creationId xmlns:p14="http://schemas.microsoft.com/office/powerpoint/2010/main" val="18527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818346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عن ال</a:t>
                      </a:r>
                      <a:r>
                        <a:rPr lang="ar-AE" sz="1800" baseline="0" dirty="0" smtClean="0"/>
                        <a:t>عم التطبيق الذكي للهيئة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29180"/>
              </p:ext>
            </p:extLst>
          </p:nvPr>
        </p:nvGraphicFramePr>
        <p:xfrm>
          <a:off x="107504" y="112474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8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9D1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التطبيق الذكي للهيئة</a:t>
            </a:r>
            <a:endParaRPr lang="en-US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87037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للدراسة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87851"/>
              </p:ext>
            </p:extLst>
          </p:nvPr>
        </p:nvGraphicFramePr>
        <p:xfrm>
          <a:off x="4139952" y="1052736"/>
          <a:ext cx="4392488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804350"/>
              </p:ext>
            </p:extLst>
          </p:nvPr>
        </p:nvGraphicFramePr>
        <p:xfrm>
          <a:off x="107504" y="1052736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7584" y="4221088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AE" b="1" dirty="0" smtClean="0"/>
              <a:t>اهم الملاحظات التحسينية الواردة :</a:t>
            </a:r>
          </a:p>
          <a:p>
            <a:pPr algn="just" rtl="1"/>
            <a:endParaRPr lang="ar-AE" dirty="0" smtClean="0"/>
          </a:p>
          <a:p>
            <a:pPr marL="342900" indent="-342900" algn="just" rtl="1">
              <a:buAutoNum type="arabicPeriod"/>
            </a:pPr>
            <a:r>
              <a:rPr lang="ar-AE" dirty="0" smtClean="0"/>
              <a:t>امكانية تسجيل الدخول مرة واحدة من الموبايل نفسه وحفظ كلمة المرور</a:t>
            </a:r>
          </a:p>
          <a:p>
            <a:pPr marL="342900" indent="-342900" algn="just" rtl="1">
              <a:buAutoNum type="arabicPeriod"/>
            </a:pPr>
            <a:endParaRPr lang="ar-AE" dirty="0" smtClean="0"/>
          </a:p>
          <a:p>
            <a:pPr marL="342900" indent="-342900" algn="just" rtl="1">
              <a:buAutoNum type="arabicPeriod"/>
            </a:pPr>
            <a:r>
              <a:rPr lang="ar-AE" dirty="0" smtClean="0"/>
              <a:t>تسهيل عملية البحث عن خاصية الموظف البديل عند </a:t>
            </a:r>
            <a:r>
              <a:rPr lang="ar-AE" dirty="0" smtClean="0"/>
              <a:t>طلب </a:t>
            </a:r>
            <a:r>
              <a:rPr lang="ar-AE" dirty="0" smtClean="0"/>
              <a:t>الاجازات بحيث اما يتوفر الترتيب الابجدي للأسماء، او خاصية كتابة الاسم او خاصية البحث عن الاسم.</a:t>
            </a:r>
          </a:p>
          <a:p>
            <a:pPr marL="342900" indent="-342900" algn="just" rtl="1">
              <a:buAutoNum type="arabicPeriod"/>
            </a:pPr>
            <a:endParaRPr lang="ar-AE" dirty="0" smtClean="0"/>
          </a:p>
          <a:p>
            <a:pPr marL="342900" indent="-342900" algn="just" rtl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9299</TotalTime>
  <Words>90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Sakkal Majalla</vt:lpstr>
      <vt:lpstr>Times New Roman</vt:lpstr>
      <vt:lpstr>Office Theme</vt:lpstr>
      <vt:lpstr>  تقرير التطبيق الذكي للهيئة لعام 2015     مايو 2016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247</cp:revision>
  <cp:lastPrinted>2016-05-11T03:41:00Z</cp:lastPrinted>
  <dcterms:created xsi:type="dcterms:W3CDTF">2014-07-08T09:48:46Z</dcterms:created>
  <dcterms:modified xsi:type="dcterms:W3CDTF">2017-10-02T09:32:31Z</dcterms:modified>
</cp:coreProperties>
</file>