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6.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 id="2147483652" r:id="rId6"/>
  </p:sldMasterIdLst>
  <p:notesMasterIdLst>
    <p:notesMasterId r:id="rId30"/>
  </p:notesMasterIdLst>
  <p:handoutMasterIdLst>
    <p:handoutMasterId r:id="rId31"/>
  </p:handoutMasterIdLst>
  <p:sldIdLst>
    <p:sldId id="256" r:id="rId7"/>
    <p:sldId id="333" r:id="rId8"/>
    <p:sldId id="259" r:id="rId9"/>
    <p:sldId id="292" r:id="rId10"/>
    <p:sldId id="340" r:id="rId11"/>
    <p:sldId id="336" r:id="rId12"/>
    <p:sldId id="284" r:id="rId13"/>
    <p:sldId id="341" r:id="rId14"/>
    <p:sldId id="338" r:id="rId15"/>
    <p:sldId id="348" r:id="rId16"/>
    <p:sldId id="339" r:id="rId17"/>
    <p:sldId id="352" r:id="rId18"/>
    <p:sldId id="343" r:id="rId19"/>
    <p:sldId id="353" r:id="rId20"/>
    <p:sldId id="354" r:id="rId21"/>
    <p:sldId id="355" r:id="rId22"/>
    <p:sldId id="349" r:id="rId23"/>
    <p:sldId id="347" r:id="rId24"/>
    <p:sldId id="350" r:id="rId25"/>
    <p:sldId id="356" r:id="rId26"/>
    <p:sldId id="331" r:id="rId27"/>
    <p:sldId id="332" r:id="rId28"/>
    <p:sldId id="268"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a A. Ibrahim" initials="AAI" lastIdx="3" clrIdx="0">
    <p:extLst>
      <p:ext uri="{19B8F6BF-5375-455C-9EA6-DF929625EA0E}">
        <p15:presenceInfo xmlns:p15="http://schemas.microsoft.com/office/powerpoint/2012/main" userId="S-1-5-21-2952978500-1401317594-660745576-77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8D01"/>
    <a:srgbClr val="FED46C"/>
    <a:srgbClr val="7F7F7F"/>
    <a:srgbClr val="FFC000"/>
    <a:srgbClr val="AC8332"/>
    <a:srgbClr val="CA9E46"/>
    <a:srgbClr val="4F81BD"/>
    <a:srgbClr val="0070C0"/>
    <a:srgbClr val="FF6600"/>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43" autoAdjust="0"/>
    <p:restoredTop sz="92280" autoAdjust="0"/>
  </p:normalViewPr>
  <p:slideViewPr>
    <p:cSldViewPr>
      <p:cViewPr>
        <p:scale>
          <a:sx n="66" d="100"/>
          <a:sy n="66" d="100"/>
        </p:scale>
        <p:origin x="1992" y="90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4" d="100"/>
          <a:sy n="74" d="100"/>
        </p:scale>
        <p:origin x="-282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notesMaster" Target="notesMasters/notesMaster1.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7;%20&#1605;&#1593;&#1575;&#1585;&#1601;\&#1575;&#1604;&#1578;&#1581;&#1604;&#1610;&#1604;\&#1575;&#1587;&#1578;&#1576;&#1610;&#1575;&#1606;%20&#1575;&#1604;&#1585;&#1590;&#1575;%20&#1593;&#1606;%20&#1605;&#1593;&#1575;&#1585;&#16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7;%20&#1605;&#1593;&#1575;&#1585;&#1601;\&#1575;&#1604;&#1578;&#1581;&#1604;&#1610;&#1604;\&#1575;&#1587;&#1578;&#1576;&#1610;&#1575;&#1606;%20&#1575;&#1604;&#1585;&#1590;&#1575;%20&#1593;&#1606;%20&#1605;&#1593;&#1575;&#1585;&#16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7;%20&#1605;&#1593;&#1575;&#1585;&#1601;\&#1575;&#1604;&#1578;&#1581;&#1604;&#1610;&#1604;\&#1575;&#1587;&#1578;&#1576;&#1610;&#1575;&#1606;%20&#1575;&#1604;&#1585;&#1590;&#1575;%20&#1593;&#1606;%20&#1605;&#1593;&#1575;&#1585;&#160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Users\sara745\Desktop\survey\2018\&#1575;&#1604;&#1575;&#1587;&#1578;&#1576;&#1610;&#1575;&#1606;&#1575;&#1578;\&#1575;&#1604;&#1585;&#1576;&#1593;%20&#1575;&#1604;&#1585;&#1575;&#1576;&#1593;\done\&#1605;&#1576;&#1575;&#1583;&#1585;&#1577;%20&#1605;&#1593;&#1575;&#1585;&#1601;\&#1575;&#1604;&#1578;&#1581;&#1604;&#1610;&#1604;\&#1575;&#1587;&#1578;&#1576;&#1610;&#1575;&#1606;%20&#1575;&#1604;&#1585;&#1590;&#1575;%20&#1593;&#1606;%20&#1605;&#1593;&#1575;&#1585;&#1601;.xlsx"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7;%20&#1605;&#1593;&#1575;&#1585;&#1601;\&#1575;&#1604;&#1578;&#1581;&#1604;&#1610;&#1604;\&#1575;&#1587;&#1578;&#1576;&#1610;&#1575;&#1606;%20&#1575;&#1604;&#1585;&#1590;&#1575;%20&#1593;&#1606;%20&#1605;&#1593;&#1575;&#1585;&#160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7;%20&#1605;&#1593;&#1575;&#1585;&#1601;\&#1575;&#1604;&#1578;&#1581;&#1604;&#1610;&#1604;\&#1575;&#1587;&#1578;&#1576;&#1610;&#1575;&#1606;%20&#1575;&#1604;&#1585;&#1590;&#1575;%20&#1593;&#1606;%20&#1605;&#1593;&#1575;&#1585;&#1601;.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7;%20&#1605;&#1593;&#1575;&#1585;&#1601;\&#1575;&#1604;&#1578;&#1581;&#1604;&#1610;&#1604;\&#1575;&#1587;&#1578;&#1576;&#1610;&#1575;&#1606;%20&#1575;&#1604;&#1585;&#1590;&#1575;%20&#1593;&#1606;%20&#1605;&#1593;&#1575;&#1585;&#1601;.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7;%20&#1605;&#1593;&#1575;&#1585;&#1601;\&#1575;&#1604;&#1578;&#1581;&#1604;&#1610;&#1604;\&#1575;&#1587;&#1578;&#1576;&#1610;&#1575;&#1606;%20&#1575;&#1604;&#1585;&#1590;&#1575;%20&#1593;&#1606;%20&#1605;&#1593;&#1575;&#1585;&#1601;.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7;%20&#1605;&#1593;&#1575;&#1585;&#1601;\&#1575;&#1604;&#1578;&#1581;&#1604;&#1610;&#1604;\&#1575;&#1587;&#1578;&#1576;&#1610;&#1575;&#1606;%20&#1575;&#1604;&#1585;&#1590;&#1575;%20&#1593;&#1606;%20&#1605;&#1593;&#1575;&#1585;&#1601;.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r>
              <a:rPr lang="ar-AE" sz="2000" dirty="0"/>
              <a:t>الرضا العام عن </a:t>
            </a:r>
            <a:r>
              <a:rPr lang="ar-AE" sz="2000" dirty="0" smtClean="0"/>
              <a:t>مبادرة معارف </a:t>
            </a:r>
            <a:endParaRPr lang="en-US" sz="2000" dirty="0"/>
          </a:p>
        </c:rich>
      </c:tx>
      <c:layout/>
      <c:overlay val="0"/>
      <c:spPr>
        <a:noFill/>
        <a:ln>
          <a:noFill/>
        </a:ln>
        <a:effectLst/>
      </c:spPr>
      <c:txPr>
        <a:bodyPr rot="0" spcFirstLastPara="1" vertOverflow="ellipsis" vert="horz" wrap="square" anchor="ctr" anchorCtr="1"/>
        <a:lstStyle/>
        <a:p>
          <a:pPr>
            <a:defRPr sz="200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title>
    <c:autoTitleDeleted val="0"/>
    <c:plotArea>
      <c:layout>
        <c:manualLayout>
          <c:layoutTarget val="inner"/>
          <c:xMode val="edge"/>
          <c:yMode val="edge"/>
          <c:x val="2.1568627450980392E-2"/>
          <c:y val="0.28874099613617382"/>
          <c:w val="0.95686274509803926"/>
          <c:h val="0.61958745033974438"/>
        </c:manualLayout>
      </c:layout>
      <c:barChart>
        <c:barDir val="col"/>
        <c:grouping val="clustered"/>
        <c:varyColors val="0"/>
        <c:ser>
          <c:idx val="0"/>
          <c:order val="0"/>
          <c:tx>
            <c:strRef>
              <c:f>Sheet2!$F$5</c:f>
              <c:strCache>
                <c:ptCount val="1"/>
                <c:pt idx="0">
                  <c:v>المستهدف</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Sheet2!$G$4:$I$4</c:f>
              <c:numCache>
                <c:formatCode>General</c:formatCode>
                <c:ptCount val="3"/>
                <c:pt idx="0">
                  <c:v>2016</c:v>
                </c:pt>
                <c:pt idx="1">
                  <c:v>2017</c:v>
                </c:pt>
                <c:pt idx="2">
                  <c:v>2018</c:v>
                </c:pt>
              </c:numCache>
            </c:numRef>
          </c:cat>
          <c:val>
            <c:numRef>
              <c:f>Sheet2!$G$5:$I$5</c:f>
              <c:numCache>
                <c:formatCode>0%</c:formatCode>
                <c:ptCount val="3"/>
                <c:pt idx="0">
                  <c:v>0.79</c:v>
                </c:pt>
                <c:pt idx="1">
                  <c:v>0.9</c:v>
                </c:pt>
                <c:pt idx="2">
                  <c:v>0.9</c:v>
                </c:pt>
              </c:numCache>
            </c:numRef>
          </c:val>
        </c:ser>
        <c:ser>
          <c:idx val="1"/>
          <c:order val="1"/>
          <c:tx>
            <c:strRef>
              <c:f>Sheet2!$F$6</c:f>
              <c:strCache>
                <c:ptCount val="1"/>
                <c:pt idx="0">
                  <c:v>المحقق</c:v>
                </c:pt>
              </c:strCache>
            </c:strRef>
          </c:tx>
          <c:spPr>
            <a:solidFill>
              <a:schemeClr val="accent3">
                <a:lumMod val="75000"/>
              </a:schemeClr>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Sheet2!$G$4:$I$4</c:f>
              <c:numCache>
                <c:formatCode>General</c:formatCode>
                <c:ptCount val="3"/>
                <c:pt idx="0">
                  <c:v>2016</c:v>
                </c:pt>
                <c:pt idx="1">
                  <c:v>2017</c:v>
                </c:pt>
                <c:pt idx="2">
                  <c:v>2018</c:v>
                </c:pt>
              </c:numCache>
            </c:numRef>
          </c:cat>
          <c:val>
            <c:numRef>
              <c:f>Sheet2!$G$6:$I$6</c:f>
              <c:numCache>
                <c:formatCode>0%</c:formatCode>
                <c:ptCount val="3"/>
                <c:pt idx="0">
                  <c:v>0.89</c:v>
                </c:pt>
                <c:pt idx="1">
                  <c:v>0.9</c:v>
                </c:pt>
                <c:pt idx="2">
                  <c:v>0.83</c:v>
                </c:pt>
              </c:numCache>
            </c:numRef>
          </c:val>
        </c:ser>
        <c:dLbls>
          <c:showLegendKey val="0"/>
          <c:showVal val="0"/>
          <c:showCatName val="0"/>
          <c:showSerName val="0"/>
          <c:showPercent val="0"/>
          <c:showBubbleSize val="0"/>
        </c:dLbls>
        <c:gapWidth val="55"/>
        <c:overlap val="-27"/>
        <c:axId val="353702304"/>
        <c:axId val="353701128"/>
      </c:barChart>
      <c:catAx>
        <c:axId val="353702304"/>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crossAx val="353701128"/>
        <c:crosses val="autoZero"/>
        <c:auto val="1"/>
        <c:lblAlgn val="ctr"/>
        <c:lblOffset val="100"/>
        <c:noMultiLvlLbl val="0"/>
      </c:catAx>
      <c:valAx>
        <c:axId val="353701128"/>
        <c:scaling>
          <c:orientation val="minMax"/>
        </c:scaling>
        <c:delete val="1"/>
        <c:axPos val="r"/>
        <c:numFmt formatCode="0%" sourceLinked="1"/>
        <c:majorTickMark val="none"/>
        <c:minorTickMark val="none"/>
        <c:tickLblPos val="nextTo"/>
        <c:crossAx val="353702304"/>
        <c:crosses val="autoZero"/>
        <c:crossBetween val="between"/>
      </c:valAx>
      <c:spPr>
        <a:noFill/>
        <a:ln>
          <a:noFill/>
        </a:ln>
        <a:effectLst/>
      </c:spPr>
    </c:plotArea>
    <c:legend>
      <c:legendPos val="t"/>
      <c:layout>
        <c:manualLayout>
          <c:xMode val="edge"/>
          <c:yMode val="edge"/>
          <c:x val="0.36424795429983015"/>
          <c:y val="0.14688725490196078"/>
          <c:w val="0.27542566002779062"/>
          <c:h val="6.8925235448510119E-2"/>
        </c:manualLayout>
      </c:layout>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legend>
    <c:plotVisOnly val="1"/>
    <c:dispBlanksAs val="gap"/>
    <c:showDLblsOverMax val="0"/>
  </c:chart>
  <c:spPr>
    <a:noFill/>
    <a:ln>
      <a:noFill/>
    </a:ln>
    <a:effectLst/>
  </c:spPr>
  <c:txPr>
    <a:bodyPr/>
    <a:lstStyle/>
    <a:p>
      <a:pPr>
        <a:defRPr sz="1400" b="1">
          <a:solidFill>
            <a:sysClr val="windowText" lastClr="000000"/>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r>
              <a:rPr lang="ar-AE" sz="2400" dirty="0"/>
              <a:t> فئة الجهة</a:t>
            </a:r>
            <a:endParaRPr lang="en-US" sz="2400" dirty="0"/>
          </a:p>
        </c:rich>
      </c:tx>
      <c:layout>
        <c:manualLayout>
          <c:xMode val="edge"/>
          <c:yMode val="edge"/>
          <c:x val="0.37440054685919355"/>
          <c:y val="7.4626821819942527E-2"/>
        </c:manualLayout>
      </c:layout>
      <c:overlay val="0"/>
      <c:spPr>
        <a:noFill/>
        <a:ln>
          <a:noFill/>
        </a:ln>
        <a:effectLst/>
      </c:spPr>
      <c:txPr>
        <a:bodyPr rot="0" spcFirstLastPara="1" vertOverflow="ellipsis" vert="horz" wrap="square" anchor="ctr" anchorCtr="1"/>
        <a:lstStyle/>
        <a:p>
          <a:pPr>
            <a:defRPr sz="240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title>
    <c:autoTitleDeleted val="0"/>
    <c:plotArea>
      <c:layout>
        <c:manualLayout>
          <c:layoutTarget val="inner"/>
          <c:xMode val="edge"/>
          <c:yMode val="edge"/>
          <c:x val="0.19740581465778317"/>
          <c:y val="0.26793399071532648"/>
          <c:w val="0.55395356349687064"/>
          <c:h val="0.53741732043484125"/>
        </c:manualLayout>
      </c:layout>
      <c:doughnutChart>
        <c:varyColors val="1"/>
        <c:ser>
          <c:idx val="0"/>
          <c:order val="0"/>
          <c:dPt>
            <c:idx val="0"/>
            <c:bubble3D val="0"/>
            <c:spPr>
              <a:solidFill>
                <a:schemeClr val="bg1">
                  <a:lumMod val="75000"/>
                </a:schemeClr>
              </a:solidFill>
              <a:ln w="19050">
                <a:solidFill>
                  <a:schemeClr val="lt1"/>
                </a:solidFill>
              </a:ln>
              <a:effectLst/>
            </c:spPr>
          </c:dPt>
          <c:dPt>
            <c:idx val="1"/>
            <c:bubble3D val="0"/>
            <c:spPr>
              <a:solidFill>
                <a:srgbClr val="C58D01"/>
              </a:solidFill>
              <a:ln w="19050">
                <a:solidFill>
                  <a:schemeClr val="lt1"/>
                </a:solidFill>
              </a:ln>
              <a:effectLst/>
            </c:spPr>
          </c:dPt>
          <c:dLbls>
            <c:dLbl>
              <c:idx val="0"/>
              <c:layout>
                <c:manualLayout>
                  <c:x val="-0.14274624047945339"/>
                  <c:y val="0.22398387526900421"/>
                </c:manualLayout>
              </c:layout>
              <c:showLegendKey val="0"/>
              <c:showVal val="1"/>
              <c:showCatName val="1"/>
              <c:showSerName val="0"/>
              <c:showPercent val="1"/>
              <c:showBubbleSize val="0"/>
              <c:separator>
</c:separator>
              <c:extLst>
                <c:ext xmlns:c15="http://schemas.microsoft.com/office/drawing/2012/chart" uri="{CE6537A1-D6FC-4f65-9D91-7224C49458BB}">
                  <c15:layout>
                    <c:manualLayout>
                      <c:w val="0.28202573616793919"/>
                      <c:h val="0.3860184984417489"/>
                    </c:manualLayout>
                  </c15:layout>
                </c:ext>
              </c:extLst>
            </c:dLbl>
            <c:dLbl>
              <c:idx val="1"/>
              <c:layout>
                <c:manualLayout>
                  <c:x val="0.19322937171916002"/>
                  <c:y val="7.9434767441473278E-2"/>
                </c:manualLayout>
              </c:layout>
              <c:showLegendKey val="0"/>
              <c:showVal val="1"/>
              <c:showCatName val="1"/>
              <c:showSerName val="0"/>
              <c:showPercent val="1"/>
              <c:showBubbleSize val="0"/>
              <c:separator>
</c:separator>
              <c:extLst>
                <c:ext xmlns:c15="http://schemas.microsoft.com/office/drawing/2012/chart" uri="{CE6537A1-D6FC-4f65-9D91-7224C49458BB}">
                  <c15:layout>
                    <c:manualLayout>
                      <c:w val="0.23752777777777773"/>
                      <c:h val="0.41842592592592592"/>
                    </c:manualLayout>
                  </c15:layout>
                </c:ext>
              </c:extLst>
            </c:dLbl>
            <c:spPr>
              <a:noFill/>
              <a:ln>
                <a:noFill/>
              </a:ln>
              <a:effectLst/>
            </c:spPr>
            <c:txPr>
              <a:bodyPr rot="0" spcFirstLastPara="1" vertOverflow="ellipsis" vert="horz" wrap="square" anchor="ctr" anchorCtr="1"/>
              <a:lstStyle/>
              <a:p>
                <a:pPr>
                  <a:defRPr sz="17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showLeaderLines val="0"/>
            <c:extLst>
              <c:ext xmlns:c15="http://schemas.microsoft.com/office/drawing/2012/chart" uri="{CE6537A1-D6FC-4f65-9D91-7224C49458BB}"/>
            </c:extLst>
          </c:dLbls>
          <c:cat>
            <c:strRef>
              <c:f>Sheet2!$B$3:$B$4</c:f>
              <c:strCache>
                <c:ptCount val="2"/>
                <c:pt idx="0">
                  <c:v>جهة حكومية اتحادية (وزارات)</c:v>
                </c:pt>
                <c:pt idx="1">
                  <c:v>جهة حكومية اتحادية (هيئة)</c:v>
                </c:pt>
              </c:strCache>
            </c:strRef>
          </c:cat>
          <c:val>
            <c:numRef>
              <c:f>Sheet2!$C$3:$C$4</c:f>
              <c:numCache>
                <c:formatCode>General</c:formatCode>
                <c:ptCount val="2"/>
                <c:pt idx="0">
                  <c:v>200</c:v>
                </c:pt>
                <c:pt idx="1">
                  <c:v>45</c:v>
                </c:pt>
              </c:numCache>
            </c:numRef>
          </c:val>
        </c:ser>
        <c:dLbls>
          <c:showLegendKey val="0"/>
          <c:showVal val="0"/>
          <c:showCatName val="0"/>
          <c:showSerName val="0"/>
          <c:showPercent val="0"/>
          <c:showBubbleSize val="0"/>
          <c:showLeaderLines val="0"/>
        </c:dLbls>
        <c:firstSliceAng val="110"/>
        <c:holeSize val="45"/>
      </c:doughnutChart>
      <c:spPr>
        <a:noFill/>
        <a:ln>
          <a:noFill/>
        </a:ln>
        <a:effectLst/>
      </c:spPr>
    </c:plotArea>
    <c:plotVisOnly val="1"/>
    <c:dispBlanksAs val="gap"/>
    <c:showDLblsOverMax val="0"/>
  </c:chart>
  <c:spPr>
    <a:noFill/>
    <a:ln>
      <a:solidFill>
        <a:schemeClr val="bg1"/>
      </a:solidFill>
    </a:ln>
    <a:effectLst/>
  </c:spPr>
  <c:txPr>
    <a:bodyPr/>
    <a:lstStyle/>
    <a:p>
      <a:pPr>
        <a:defRPr sz="1800" b="1">
          <a:solidFill>
            <a:sysClr val="windowText" lastClr="000000"/>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a:solidFill>
                  <a:schemeClr val="tx1"/>
                </a:solidFill>
              </a:rPr>
              <a:t>مكان العمل</a:t>
            </a:r>
            <a:endParaRPr lang="en-US">
              <a:solidFill>
                <a:schemeClr val="tx1"/>
              </a:solidFill>
            </a:endParaRPr>
          </a:p>
        </c:rich>
      </c:tx>
      <c:layout/>
      <c:overlay val="0"/>
      <c:spPr>
        <a:noFill/>
        <a:ln>
          <a:noFill/>
        </a:ln>
        <a:effectLst/>
      </c:spPr>
      <c:txPr>
        <a:bodyPr rot="0" spcFirstLastPara="1" vertOverflow="ellipsis" vert="horz" wrap="square" anchor="ctr" anchorCtr="1"/>
        <a:lstStyle/>
        <a:p>
          <a:pPr>
            <a:defRPr sz="216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doughnutChart>
        <c:varyColors val="1"/>
        <c:ser>
          <c:idx val="0"/>
          <c:order val="0"/>
          <c:dPt>
            <c:idx val="0"/>
            <c:bubble3D val="0"/>
            <c:spPr>
              <a:solidFill>
                <a:schemeClr val="bg2">
                  <a:lumMod val="50000"/>
                </a:schemeClr>
              </a:solidFill>
              <a:ln w="19050">
                <a:solidFill>
                  <a:schemeClr val="lt1"/>
                </a:solidFill>
              </a:ln>
              <a:effectLst/>
            </c:spPr>
          </c:dPt>
          <c:dPt>
            <c:idx val="1"/>
            <c:bubble3D val="0"/>
            <c:spPr>
              <a:solidFill>
                <a:srgbClr val="C58D01"/>
              </a:solidFill>
              <a:ln w="19050">
                <a:solidFill>
                  <a:schemeClr val="lt1"/>
                </a:solidFill>
              </a:ln>
              <a:effectLst/>
            </c:spPr>
          </c:dPt>
          <c:dPt>
            <c:idx val="2"/>
            <c:bubble3D val="0"/>
            <c:spPr>
              <a:solidFill>
                <a:srgbClr val="FFC000"/>
              </a:solidFill>
              <a:ln w="19050">
                <a:solidFill>
                  <a:schemeClr val="lt1"/>
                </a:solidFill>
              </a:ln>
              <a:effectLst/>
            </c:spPr>
          </c:dPt>
          <c:dPt>
            <c:idx val="3"/>
            <c:bubble3D val="0"/>
            <c:spPr>
              <a:solidFill>
                <a:srgbClr val="7F7F7F"/>
              </a:solidFill>
              <a:ln w="19050">
                <a:solidFill>
                  <a:schemeClr val="lt1"/>
                </a:solidFill>
              </a:ln>
              <a:effectLst/>
            </c:spPr>
          </c:dPt>
          <c:dPt>
            <c:idx val="4"/>
            <c:bubble3D val="0"/>
            <c:spPr>
              <a:solidFill>
                <a:schemeClr val="bg1">
                  <a:lumMod val="75000"/>
                </a:schemeClr>
              </a:solidFill>
              <a:ln w="19050">
                <a:solidFill>
                  <a:schemeClr val="lt1"/>
                </a:solidFill>
              </a:ln>
              <a:effectLst/>
            </c:spPr>
          </c:dPt>
          <c:dPt>
            <c:idx val="5"/>
            <c:bubble3D val="0"/>
            <c:spPr>
              <a:solidFill>
                <a:schemeClr val="bg2">
                  <a:lumMod val="75000"/>
                </a:schemeClr>
              </a:solidFill>
              <a:ln w="19050">
                <a:solidFill>
                  <a:schemeClr val="lt1"/>
                </a:solidFill>
              </a:ln>
              <a:effectLst/>
            </c:spPr>
          </c:dPt>
          <c:dPt>
            <c:idx val="6"/>
            <c:bubble3D val="0"/>
            <c:spPr>
              <a:solidFill>
                <a:srgbClr val="FED46C"/>
              </a:solidFill>
              <a:ln w="19050">
                <a:solidFill>
                  <a:schemeClr val="lt1"/>
                </a:solidFill>
              </a:ln>
              <a:effectLst/>
            </c:spPr>
          </c:dPt>
          <c:dLbls>
            <c:dLbl>
              <c:idx val="0"/>
              <c:layout>
                <c:manualLayout>
                  <c:x val="0.17792792792792791"/>
                  <c:y val="-8.5784313725490197E-2"/>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dLbl>
              <c:idx val="1"/>
              <c:layout>
                <c:manualLayout>
                  <c:x val="0.12162162162162163"/>
                  <c:y val="7.1078431372549017E-2"/>
                </c:manualLayout>
              </c:layout>
              <c:spPr>
                <a:noFill/>
                <a:ln w="9525" cap="flat" cmpd="sng" algn="ctr">
                  <a:noFill/>
                  <a:prstDash val="solid"/>
                  <a:round/>
                  <a:headEnd type="none" w="med" len="med"/>
                  <a:tailEnd type="none" w="med" len="med"/>
                </a:ln>
                <a:effectLst/>
              </c:spPr>
              <c:txPr>
                <a:bodyPr rot="0" spcFirstLastPara="1" vertOverflow="clip" horzOverflow="clip" vert="horz" wrap="square" lIns="36576" tIns="18288" rIns="36576" bIns="18288" anchor="ctr" anchorCtr="1">
                  <a:spAutoFit/>
                </a:bodyPr>
                <a:lstStyle/>
                <a:p>
                  <a:pPr>
                    <a:defRPr sz="16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extLst>
                <c:ext xmlns:c15="http://schemas.microsoft.com/office/drawing/2012/chart" uri="{CE6537A1-D6FC-4f65-9D91-7224C49458BB}">
                  <c15:spPr xmlns:c15="http://schemas.microsoft.com/office/drawing/2012/chart">
                    <a:prstGeom prst="rect">
                      <a:avLst/>
                    </a:prstGeom>
                    <a:noFill/>
                    <a:ln>
                      <a:noFill/>
                    </a:ln>
                  </c15:spPr>
                  <c15:layout/>
                </c:ext>
              </c:extLst>
            </c:dLbl>
            <c:dLbl>
              <c:idx val="2"/>
              <c:layout>
                <c:manualLayout>
                  <c:x val="-0.18468468468468471"/>
                  <c:y val="8.8235294117647065E-2"/>
                </c:manualLayout>
              </c:layout>
              <c:spPr>
                <a:noFill/>
                <a:ln w="9525" cap="flat" cmpd="sng" algn="ctr">
                  <a:noFill/>
                  <a:prstDash val="solid"/>
                  <a:round/>
                  <a:headEnd type="none" w="med" len="med"/>
                  <a:tailEnd type="none" w="med" len="med"/>
                </a:ln>
                <a:effectLst/>
              </c:spPr>
              <c:txPr>
                <a:bodyPr rot="0" spcFirstLastPara="1" vertOverflow="clip" horzOverflow="clip" vert="horz" wrap="square" lIns="36576" tIns="18288" rIns="36576" bIns="18288" anchor="ctr" anchorCtr="1">
                  <a:spAutoFit/>
                </a:bodyPr>
                <a:lstStyle/>
                <a:p>
                  <a:pPr>
                    <a:defRPr sz="16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extLst>
                <c:ext xmlns:c15="http://schemas.microsoft.com/office/drawing/2012/chart" uri="{CE6537A1-D6FC-4f65-9D91-7224C49458BB}">
                  <c15:spPr xmlns:c15="http://schemas.microsoft.com/office/drawing/2012/chart">
                    <a:prstGeom prst="rect">
                      <a:avLst/>
                    </a:prstGeom>
                    <a:noFill/>
                    <a:ln>
                      <a:noFill/>
                    </a:ln>
                  </c15:spPr>
                  <c15:layout/>
                </c:ext>
              </c:extLst>
            </c:dLbl>
            <c:dLbl>
              <c:idx val="3"/>
              <c:layout>
                <c:manualLayout>
                  <c:x val="-0.13288288288288289"/>
                  <c:y val="8.5784313725490197E-2"/>
                </c:manualLayout>
              </c:layout>
              <c:spPr>
                <a:noFill/>
                <a:ln w="9525" cap="flat" cmpd="sng" algn="ctr">
                  <a:noFill/>
                  <a:prstDash val="solid"/>
                  <a:round/>
                  <a:headEnd type="none" w="med" len="med"/>
                  <a:tailEnd type="none" w="med" len="med"/>
                </a:ln>
                <a:effectLst/>
              </c:spPr>
              <c:txPr>
                <a:bodyPr rot="0" spcFirstLastPara="1" vertOverflow="clip" horzOverflow="clip" vert="horz" wrap="square" lIns="36576" tIns="18288" rIns="36576" bIns="18288" anchor="ctr" anchorCtr="1">
                  <a:spAutoFit/>
                </a:bodyPr>
                <a:lstStyle/>
                <a:p>
                  <a:pPr>
                    <a:defRPr sz="16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extLst>
                <c:ext xmlns:c15="http://schemas.microsoft.com/office/drawing/2012/chart" uri="{CE6537A1-D6FC-4f65-9D91-7224C49458BB}">
                  <c15:spPr xmlns:c15="http://schemas.microsoft.com/office/drawing/2012/chart">
                    <a:prstGeom prst="rect">
                      <a:avLst/>
                    </a:prstGeom>
                    <a:noFill/>
                    <a:ln>
                      <a:noFill/>
                    </a:ln>
                  </c15:spPr>
                  <c15:layout/>
                </c:ext>
              </c:extLst>
            </c:dLbl>
            <c:dLbl>
              <c:idx val="4"/>
              <c:layout>
                <c:manualLayout>
                  <c:x val="-0.1554054054054054"/>
                  <c:y val="-8.9868242880141127E-17"/>
                </c:manualLayout>
              </c:layout>
              <c:spPr>
                <a:noFill/>
                <a:ln w="9525" cap="flat" cmpd="sng" algn="ctr">
                  <a:noFill/>
                  <a:prstDash val="solid"/>
                  <a:round/>
                  <a:headEnd type="none" w="med" len="med"/>
                  <a:tailEnd type="none" w="med" len="med"/>
                </a:ln>
                <a:effectLst/>
              </c:spPr>
              <c:txPr>
                <a:bodyPr rot="0" spcFirstLastPara="1" vertOverflow="clip" horzOverflow="clip" vert="horz" wrap="square" lIns="36576" tIns="18288" rIns="36576" bIns="18288" anchor="ctr" anchorCtr="1">
                  <a:spAutoFit/>
                </a:bodyPr>
                <a:lstStyle/>
                <a:p>
                  <a:pPr>
                    <a:defRPr sz="16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extLst>
                <c:ext xmlns:c15="http://schemas.microsoft.com/office/drawing/2012/chart" uri="{CE6537A1-D6FC-4f65-9D91-7224C49458BB}">
                  <c15:spPr xmlns:c15="http://schemas.microsoft.com/office/drawing/2012/chart">
                    <a:prstGeom prst="rect">
                      <a:avLst/>
                    </a:prstGeom>
                    <a:noFill/>
                    <a:ln>
                      <a:noFill/>
                    </a:ln>
                  </c15:spPr>
                  <c15:layout/>
                </c:ext>
              </c:extLst>
            </c:dLbl>
            <c:dLbl>
              <c:idx val="5"/>
              <c:layout>
                <c:manualLayout>
                  <c:x val="-0.12837837837837837"/>
                  <c:y val="-8.0882352941176475E-2"/>
                </c:manualLayout>
              </c:layout>
              <c:spPr>
                <a:noFill/>
                <a:ln w="9525" cap="flat" cmpd="sng" algn="ctr">
                  <a:noFill/>
                  <a:prstDash val="solid"/>
                  <a:round/>
                  <a:headEnd type="none" w="med" len="med"/>
                  <a:tailEnd type="none" w="med" len="med"/>
                </a:ln>
                <a:effectLst/>
              </c:spPr>
              <c:txPr>
                <a:bodyPr rot="0" spcFirstLastPara="1" vertOverflow="clip" horzOverflow="clip" vert="horz" wrap="square" lIns="36576" tIns="18288" rIns="36576" bIns="18288" anchor="ctr" anchorCtr="1">
                  <a:spAutoFit/>
                </a:bodyPr>
                <a:lstStyle/>
                <a:p>
                  <a:pPr>
                    <a:defRPr sz="16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extLst>
                <c:ext xmlns:c15="http://schemas.microsoft.com/office/drawing/2012/chart" uri="{CE6537A1-D6FC-4f65-9D91-7224C49458BB}">
                  <c15:spPr xmlns:c15="http://schemas.microsoft.com/office/drawing/2012/chart">
                    <a:prstGeom prst="rect">
                      <a:avLst/>
                    </a:prstGeom>
                    <a:noFill/>
                    <a:ln>
                      <a:noFill/>
                    </a:ln>
                  </c15:spPr>
                  <c15:layout/>
                </c:ext>
              </c:extLst>
            </c:dLbl>
            <c:dLbl>
              <c:idx val="6"/>
              <c:layout>
                <c:manualLayout>
                  <c:x val="-9.2342342342342343E-2"/>
                  <c:y val="-0.11764705882352941"/>
                </c:manualLayout>
              </c:layout>
              <c:spPr>
                <a:noFill/>
                <a:ln w="9525" cap="flat" cmpd="sng" algn="ctr">
                  <a:noFill/>
                  <a:prstDash val="solid"/>
                  <a:round/>
                  <a:headEnd type="none" w="med" len="med"/>
                  <a:tailEnd type="none" w="med" len="med"/>
                </a:ln>
                <a:effectLst/>
              </c:spPr>
              <c:txPr>
                <a:bodyPr rot="0" spcFirstLastPara="1" vertOverflow="clip" horzOverflow="clip" vert="horz" wrap="square" lIns="36576" tIns="18288" rIns="36576" bIns="18288" anchor="ctr" anchorCtr="1">
                  <a:spAutoFit/>
                </a:bodyPr>
                <a:lstStyle/>
                <a:p>
                  <a:pPr>
                    <a:defRPr sz="16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extLst>
                <c:ext xmlns:c15="http://schemas.microsoft.com/office/drawing/2012/chart" uri="{CE6537A1-D6FC-4f65-9D91-7224C49458BB}">
                  <c15:spPr xmlns:c15="http://schemas.microsoft.com/office/drawing/2012/chart">
                    <a:prstGeom prst="rect">
                      <a:avLst/>
                    </a:prstGeom>
                    <a:noFill/>
                    <a:ln>
                      <a:noFill/>
                    </a:ln>
                  </c15:spPr>
                  <c15:layout/>
                </c:ext>
              </c:extLst>
            </c:dLbl>
            <c:spPr>
              <a:noFill/>
              <a:ln>
                <a:noFill/>
              </a:ln>
              <a:effectLst/>
            </c:spPr>
            <c:txPr>
              <a:bodyPr rot="0" spcFirstLastPara="1" vertOverflow="clip" horzOverflow="clip" vert="horz" wrap="square" lIns="36576" tIns="18288" rIns="36576" bIns="18288" anchor="ctr" anchorCtr="1">
                <a:spAutoFit/>
              </a:bodyPr>
              <a:lstStyle/>
              <a:p>
                <a:pPr>
                  <a:defRPr sz="16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showLeaderLines val="0"/>
            <c:extLst>
              <c:ext xmlns:c15="http://schemas.microsoft.com/office/drawing/2012/chart" uri="{CE6537A1-D6FC-4f65-9D91-7224C49458BB}">
                <c15:spPr xmlns:c15="http://schemas.microsoft.com/office/drawing/2012/chart">
                  <a:prstGeom prst="rect">
                    <a:avLst/>
                  </a:prstGeom>
                  <a:noFill/>
                  <a:ln>
                    <a:noFill/>
                  </a:ln>
                </c15:spPr>
                <c15:layout/>
              </c:ext>
            </c:extLst>
          </c:dLbls>
          <c:cat>
            <c:strRef>
              <c:f>Sheet2!$B$12:$B$18</c:f>
              <c:strCache>
                <c:ptCount val="7"/>
                <c:pt idx="0">
                  <c:v>أبو ظبي</c:v>
                </c:pt>
                <c:pt idx="1">
                  <c:v>دبي</c:v>
                </c:pt>
                <c:pt idx="2">
                  <c:v>الشارقة </c:v>
                </c:pt>
                <c:pt idx="3">
                  <c:v>عجمان </c:v>
                </c:pt>
                <c:pt idx="4">
                  <c:v>أم القيوين </c:v>
                </c:pt>
                <c:pt idx="5">
                  <c:v>رأس الخيمة </c:v>
                </c:pt>
                <c:pt idx="6">
                  <c:v>الفجيرة </c:v>
                </c:pt>
              </c:strCache>
            </c:strRef>
          </c:cat>
          <c:val>
            <c:numRef>
              <c:f>Sheet2!$C$12:$C$18</c:f>
              <c:numCache>
                <c:formatCode>General</c:formatCode>
                <c:ptCount val="7"/>
                <c:pt idx="0">
                  <c:v>40</c:v>
                </c:pt>
                <c:pt idx="1">
                  <c:v>64</c:v>
                </c:pt>
                <c:pt idx="2">
                  <c:v>56</c:v>
                </c:pt>
                <c:pt idx="3">
                  <c:v>21</c:v>
                </c:pt>
                <c:pt idx="4">
                  <c:v>12</c:v>
                </c:pt>
                <c:pt idx="5">
                  <c:v>29</c:v>
                </c:pt>
                <c:pt idx="6">
                  <c:v>23</c:v>
                </c:pt>
              </c:numCache>
            </c:numRef>
          </c:val>
        </c:ser>
        <c:dLbls>
          <c:showLegendKey val="0"/>
          <c:showVal val="0"/>
          <c:showCatName val="0"/>
          <c:showSerName val="0"/>
          <c:showPercent val="1"/>
          <c:showBubbleSize val="0"/>
          <c:showLeaderLines val="0"/>
        </c:dLbls>
        <c:firstSliceAng val="0"/>
        <c:holeSize val="55"/>
      </c:doughnutChart>
      <c:spPr>
        <a:noFill/>
        <a:ln>
          <a:noFill/>
        </a:ln>
        <a:effectLst/>
      </c:spPr>
    </c:plotArea>
    <c:plotVisOnly val="1"/>
    <c:dispBlanksAs val="gap"/>
    <c:showDLblsOverMax val="0"/>
  </c:chart>
  <c:spPr>
    <a:noFill/>
    <a:ln>
      <a:solidFill>
        <a:schemeClr val="bg1">
          <a:lumMod val="85000"/>
        </a:schemeClr>
      </a:solidFill>
    </a:ln>
    <a:effectLst/>
  </c:spPr>
  <c:txPr>
    <a:bodyPr/>
    <a:lstStyle/>
    <a:p>
      <a:pPr>
        <a:defRPr sz="1800" b="1">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a:t>الجنس</a:t>
            </a:r>
            <a:endParaRPr lang="en-US"/>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doughnutChart>
        <c:varyColors val="1"/>
        <c:ser>
          <c:idx val="0"/>
          <c:order val="0"/>
          <c:dPt>
            <c:idx val="0"/>
            <c:bubble3D val="0"/>
            <c:spPr>
              <a:solidFill>
                <a:srgbClr val="C58D01"/>
              </a:solidFill>
              <a:ln w="19050">
                <a:solidFill>
                  <a:schemeClr val="lt1"/>
                </a:solidFill>
              </a:ln>
              <a:effectLst/>
            </c:spPr>
          </c:dPt>
          <c:dPt>
            <c:idx val="1"/>
            <c:bubble3D val="0"/>
            <c:spPr>
              <a:solidFill>
                <a:sysClr val="window" lastClr="FFFFFF">
                  <a:lumMod val="65000"/>
                </a:sysClr>
              </a:solidFill>
              <a:ln w="19050">
                <a:solidFill>
                  <a:schemeClr val="lt1"/>
                </a:solidFill>
              </a:ln>
              <a:effectLst/>
            </c:spPr>
          </c:dPt>
          <c:dLbls>
            <c:dLbl>
              <c:idx val="0"/>
              <c:layout>
                <c:manualLayout>
                  <c:x val="-0.14609048563534546"/>
                  <c:y val="0"/>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dLbl>
              <c:idx val="1"/>
              <c:layout>
                <c:manualLayout>
                  <c:x val="0.15351881541341386"/>
                  <c:y val="2.4509803921567729E-3"/>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showLeaderLines val="0"/>
            <c:extLst>
              <c:ext xmlns:c15="http://schemas.microsoft.com/office/drawing/2012/chart" uri="{CE6537A1-D6FC-4f65-9D91-7224C49458BB}">
                <c15:layout/>
              </c:ext>
            </c:extLst>
          </c:dLbls>
          <c:cat>
            <c:strRef>
              <c:f>Sheet2!$B$7:$B$8</c:f>
              <c:strCache>
                <c:ptCount val="2"/>
                <c:pt idx="0">
                  <c:v>انثى</c:v>
                </c:pt>
                <c:pt idx="1">
                  <c:v>ذكر</c:v>
                </c:pt>
              </c:strCache>
            </c:strRef>
          </c:cat>
          <c:val>
            <c:numRef>
              <c:f>Sheet2!$C$7:$C$8</c:f>
              <c:numCache>
                <c:formatCode>General</c:formatCode>
                <c:ptCount val="2"/>
                <c:pt idx="0">
                  <c:v>135</c:v>
                </c:pt>
                <c:pt idx="1">
                  <c:v>110</c:v>
                </c:pt>
              </c:numCache>
            </c:numRef>
          </c:val>
        </c:ser>
        <c:dLbls>
          <c:showLegendKey val="0"/>
          <c:showVal val="0"/>
          <c:showCatName val="0"/>
          <c:showSerName val="0"/>
          <c:showPercent val="1"/>
          <c:showBubbleSize val="0"/>
          <c:showLeaderLines val="0"/>
        </c:dLbls>
        <c:firstSliceAng val="166"/>
        <c:holeSize val="50"/>
      </c:doughnutChart>
      <c:spPr>
        <a:noFill/>
        <a:ln>
          <a:noFill/>
        </a:ln>
        <a:effectLst/>
      </c:spPr>
    </c:plotArea>
    <c:plotVisOnly val="1"/>
    <c:dispBlanksAs val="gap"/>
    <c:showDLblsOverMax val="0"/>
  </c:chart>
  <c:spPr>
    <a:noFill/>
    <a:ln>
      <a:solidFill>
        <a:sysClr val="window" lastClr="FFFFFF">
          <a:lumMod val="85000"/>
        </a:sysClr>
      </a:solidFill>
    </a:ln>
    <a:effectLst/>
  </c:spPr>
  <c:txPr>
    <a:bodyPr/>
    <a:lstStyle/>
    <a:p>
      <a:pPr>
        <a:defRPr sz="2000" b="1">
          <a:solidFill>
            <a:schemeClr val="tx1"/>
          </a:solidFill>
          <a:latin typeface="Sakkal Majalla" panose="02000000000000000000" pitchFamily="2" charset="-78"/>
          <a:cs typeface="Sakkal Majalla" panose="02000000000000000000" pitchFamily="2" charset="-78"/>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a:t>هل شاركت بأي من برامج التدريب أو ورش العمل التي نظمتها الهيئة الاتحادية للموارد البشرية الحكومية ضمن مبادرة معارف؟</a:t>
            </a:r>
            <a:endParaRPr lang="en-US"/>
          </a:p>
        </c:rich>
      </c:tx>
      <c:layout/>
      <c:overlay val="0"/>
      <c:spPr>
        <a:noFill/>
        <a:ln>
          <a:noFill/>
        </a:ln>
        <a:effectLst/>
      </c:spPr>
      <c:txPr>
        <a:bodyPr rot="0" spcFirstLastPara="1" vertOverflow="ellipsis" vert="horz" wrap="square" anchor="ctr" anchorCtr="1"/>
        <a:lstStyle/>
        <a:p>
          <a:pPr>
            <a:defRPr sz="192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doughnutChart>
        <c:varyColors val="1"/>
        <c:ser>
          <c:idx val="0"/>
          <c:order val="0"/>
          <c:spPr>
            <a:solidFill>
              <a:srgbClr val="C58D01"/>
            </a:solidFill>
          </c:spPr>
          <c:dPt>
            <c:idx val="0"/>
            <c:bubble3D val="0"/>
            <c:spPr>
              <a:solidFill>
                <a:srgbClr val="C58D01"/>
              </a:solidFill>
              <a:ln w="19050">
                <a:solidFill>
                  <a:schemeClr val="lt1"/>
                </a:solidFill>
              </a:ln>
              <a:effectLst/>
            </c:spPr>
          </c:dPt>
          <c:dPt>
            <c:idx val="1"/>
            <c:bubble3D val="0"/>
            <c:spPr>
              <a:solidFill>
                <a:schemeClr val="bg1">
                  <a:lumMod val="65000"/>
                </a:schemeClr>
              </a:solidFill>
              <a:ln w="19050">
                <a:solidFill>
                  <a:schemeClr val="lt1"/>
                </a:solidFill>
              </a:ln>
              <a:effectLst/>
            </c:spPr>
          </c:dPt>
          <c:dLbls>
            <c:dLbl>
              <c:idx val="0"/>
              <c:layout>
                <c:manualLayout>
                  <c:x val="0.12557077625570759"/>
                  <c:y val="-0.14327485380116958"/>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dLbl>
              <c:idx val="1"/>
              <c:layout>
                <c:manualLayout>
                  <c:x val="-0.11415525114155251"/>
                  <c:y val="5.5555555555555552E-2"/>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showLeaderLines val="0"/>
            <c:extLst>
              <c:ext xmlns:c15="http://schemas.microsoft.com/office/drawing/2012/chart" uri="{CE6537A1-D6FC-4f65-9D91-7224C49458BB}"/>
            </c:extLst>
          </c:dLbls>
          <c:cat>
            <c:strRef>
              <c:f>Sheet2!$B$26:$B$27</c:f>
              <c:strCache>
                <c:ptCount val="2"/>
                <c:pt idx="0">
                  <c:v>نعم</c:v>
                </c:pt>
                <c:pt idx="1">
                  <c:v>لا</c:v>
                </c:pt>
              </c:strCache>
            </c:strRef>
          </c:cat>
          <c:val>
            <c:numRef>
              <c:f>Sheet2!$C$26:$C$27</c:f>
              <c:numCache>
                <c:formatCode>General</c:formatCode>
                <c:ptCount val="2"/>
                <c:pt idx="0">
                  <c:v>43</c:v>
                </c:pt>
                <c:pt idx="1">
                  <c:v>26</c:v>
                </c:pt>
              </c:numCache>
            </c:numRef>
          </c:val>
        </c:ser>
        <c:dLbls>
          <c:showLegendKey val="0"/>
          <c:showVal val="0"/>
          <c:showCatName val="0"/>
          <c:showSerName val="0"/>
          <c:showPercent val="0"/>
          <c:showBubbleSize val="0"/>
          <c:showLeaderLines val="0"/>
        </c:dLbls>
        <c:firstSliceAng val="0"/>
        <c:holeSize val="55"/>
      </c:doughnutChart>
      <c:spPr>
        <a:noFill/>
        <a:ln>
          <a:noFill/>
        </a:ln>
        <a:effectLst/>
      </c:spPr>
    </c:plotArea>
    <c:plotVisOnly val="1"/>
    <c:dispBlanksAs val="gap"/>
    <c:showDLblsOverMax val="0"/>
  </c:chart>
  <c:spPr>
    <a:noFill/>
    <a:ln>
      <a:solidFill>
        <a:schemeClr val="bg1">
          <a:lumMod val="85000"/>
        </a:schemeClr>
      </a:solidFill>
    </a:ln>
    <a:effectLst/>
  </c:spPr>
  <c:txPr>
    <a:bodyPr/>
    <a:lstStyle/>
    <a:p>
      <a:pPr>
        <a:defRPr sz="16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a:t>هل لديك فكرة عن مبادرة معارف (شركاء التدريب المفضلين للحكومة الاتحادية)؟</a:t>
            </a:r>
            <a:endParaRPr lang="en-US"/>
          </a:p>
        </c:rich>
      </c:tx>
      <c:layout/>
      <c:overlay val="0"/>
      <c:spPr>
        <a:noFill/>
        <a:ln>
          <a:noFill/>
        </a:ln>
        <a:effectLst/>
      </c:spPr>
      <c:txPr>
        <a:bodyPr rot="0" spcFirstLastPara="1" vertOverflow="ellipsis" vert="horz" wrap="square" anchor="ctr" anchorCtr="1"/>
        <a:lstStyle/>
        <a:p>
          <a:pPr>
            <a:defRPr sz="192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doughnutChart>
        <c:varyColors val="1"/>
        <c:ser>
          <c:idx val="0"/>
          <c:order val="0"/>
          <c:dPt>
            <c:idx val="0"/>
            <c:bubble3D val="0"/>
            <c:spPr>
              <a:solidFill>
                <a:srgbClr val="C58D01"/>
              </a:solidFill>
              <a:ln w="19050">
                <a:solidFill>
                  <a:schemeClr val="lt1"/>
                </a:solidFill>
              </a:ln>
              <a:effectLst/>
            </c:spPr>
          </c:dPt>
          <c:dPt>
            <c:idx val="1"/>
            <c:bubble3D val="0"/>
            <c:spPr>
              <a:solidFill>
                <a:schemeClr val="bg1">
                  <a:lumMod val="65000"/>
                </a:schemeClr>
              </a:solidFill>
              <a:ln w="19050">
                <a:solidFill>
                  <a:schemeClr val="lt1"/>
                </a:solidFill>
              </a:ln>
              <a:effectLst/>
            </c:spPr>
          </c:dPt>
          <c:dLbls>
            <c:dLbl>
              <c:idx val="0"/>
              <c:layout>
                <c:manualLayout>
                  <c:x val="0.14239363171708799"/>
                  <c:y val="-1.7543859649122806E-2"/>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dLbl>
              <c:idx val="1"/>
              <c:layout>
                <c:manualLayout>
                  <c:x val="-0.14677959662936871"/>
                  <c:y val="-5.8479532163742687E-2"/>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showLeaderLines val="0"/>
            <c:extLst>
              <c:ext xmlns:c15="http://schemas.microsoft.com/office/drawing/2012/chart" uri="{CE6537A1-D6FC-4f65-9D91-7224C49458BB}"/>
            </c:extLst>
          </c:dLbls>
          <c:cat>
            <c:strRef>
              <c:f>Sheet2!$B$21:$B$22</c:f>
              <c:strCache>
                <c:ptCount val="2"/>
                <c:pt idx="0">
                  <c:v>نعم</c:v>
                </c:pt>
                <c:pt idx="1">
                  <c:v>لا</c:v>
                </c:pt>
              </c:strCache>
            </c:strRef>
          </c:cat>
          <c:val>
            <c:numRef>
              <c:f>Sheet2!$C$21:$C$22</c:f>
              <c:numCache>
                <c:formatCode>General</c:formatCode>
                <c:ptCount val="2"/>
                <c:pt idx="0">
                  <c:v>69</c:v>
                </c:pt>
                <c:pt idx="1">
                  <c:v>176</c:v>
                </c:pt>
              </c:numCache>
            </c:numRef>
          </c:val>
        </c:ser>
        <c:dLbls>
          <c:showLegendKey val="0"/>
          <c:showVal val="0"/>
          <c:showCatName val="0"/>
          <c:showSerName val="0"/>
          <c:showPercent val="0"/>
          <c:showBubbleSize val="0"/>
          <c:showLeaderLines val="0"/>
        </c:dLbls>
        <c:firstSliceAng val="0"/>
        <c:holeSize val="55"/>
      </c:doughnutChart>
      <c:spPr>
        <a:noFill/>
        <a:ln>
          <a:noFill/>
        </a:ln>
        <a:effectLst/>
      </c:spPr>
    </c:plotArea>
    <c:plotVisOnly val="1"/>
    <c:dispBlanksAs val="gap"/>
    <c:showDLblsOverMax val="0"/>
  </c:chart>
  <c:spPr>
    <a:noFill/>
    <a:ln>
      <a:solidFill>
        <a:schemeClr val="bg1">
          <a:lumMod val="85000"/>
        </a:schemeClr>
      </a:solidFill>
    </a:ln>
    <a:effectLst/>
  </c:spPr>
  <c:txPr>
    <a:bodyPr/>
    <a:lstStyle/>
    <a:p>
      <a:pPr>
        <a:defRPr sz="16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sz="2400"/>
              <a:t>الرضا العام عن مبادرة معارف حسب المحاور </a:t>
            </a:r>
            <a:endParaRPr lang="en-US" sz="2400"/>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manualLayout>
          <c:layoutTarget val="inner"/>
          <c:xMode val="edge"/>
          <c:yMode val="edge"/>
          <c:x val="1.1827956989247311E-2"/>
          <c:y val="0.29114193112224607"/>
          <c:w val="0.98192887985775967"/>
          <c:h val="0.46005348763222781"/>
        </c:manualLayout>
      </c:layout>
      <c:barChart>
        <c:barDir val="col"/>
        <c:grouping val="clustered"/>
        <c:varyColors val="0"/>
        <c:ser>
          <c:idx val="0"/>
          <c:order val="0"/>
          <c:tx>
            <c:strRef>
              <c:f>Sheet2!$C$127</c:f>
              <c:strCache>
                <c:ptCount val="1"/>
                <c:pt idx="0">
                  <c:v>2017</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Sheet2!$B$128:$B$131</c:f>
              <c:strCache>
                <c:ptCount val="4"/>
                <c:pt idx="0">
                  <c:v> ساهم الموقع الإلكتروني لمعارف بتوفير المعلومات المناسبة حول المبادرة واجراءاتها المختلفة</c:v>
                </c:pt>
                <c:pt idx="1">
                  <c:v>   ساهم الموقع الإلكتروني في تسهيل عملية التواصل مع مزودي معارف</c:v>
                </c:pt>
                <c:pt idx="2">
                  <c:v> تعتبر الخدمات المقدمة ضمن الموقع الإلكتروني أكثر سهولة وساهمت في تعزيز مشاركتكم في مبادرة معارف</c:v>
                </c:pt>
                <c:pt idx="3">
                  <c:v> تعتبر القنوات المتوفرة لاستخدام خدمة معارف مناسبة (الموقع الالكتروني، مركز الاتصال الهاتفي)</c:v>
                </c:pt>
              </c:strCache>
            </c:strRef>
          </c:cat>
          <c:val>
            <c:numRef>
              <c:f>Sheet2!$C$128:$C$131</c:f>
              <c:numCache>
                <c:formatCode>0%</c:formatCode>
                <c:ptCount val="4"/>
                <c:pt idx="0">
                  <c:v>0.76</c:v>
                </c:pt>
                <c:pt idx="1">
                  <c:v>0.85</c:v>
                </c:pt>
                <c:pt idx="2">
                  <c:v>0.85</c:v>
                </c:pt>
                <c:pt idx="3">
                  <c:v>0.8</c:v>
                </c:pt>
              </c:numCache>
            </c:numRef>
          </c:val>
        </c:ser>
        <c:ser>
          <c:idx val="1"/>
          <c:order val="1"/>
          <c:tx>
            <c:strRef>
              <c:f>Sheet2!$D$127</c:f>
              <c:strCache>
                <c:ptCount val="1"/>
                <c:pt idx="0">
                  <c:v>2018</c:v>
                </c:pt>
              </c:strCache>
            </c:strRef>
          </c:tx>
          <c:spPr>
            <a:solidFill>
              <a:srgbClr val="C58D01"/>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Sheet2!$B$128:$B$131</c:f>
              <c:strCache>
                <c:ptCount val="4"/>
                <c:pt idx="0">
                  <c:v> ساهم الموقع الإلكتروني لمعارف بتوفير المعلومات المناسبة حول المبادرة واجراءاتها المختلفة</c:v>
                </c:pt>
                <c:pt idx="1">
                  <c:v>   ساهم الموقع الإلكتروني في تسهيل عملية التواصل مع مزودي معارف</c:v>
                </c:pt>
                <c:pt idx="2">
                  <c:v> تعتبر الخدمات المقدمة ضمن الموقع الإلكتروني أكثر سهولة وساهمت في تعزيز مشاركتكم في مبادرة معارف</c:v>
                </c:pt>
                <c:pt idx="3">
                  <c:v> تعتبر القنوات المتوفرة لاستخدام خدمة معارف مناسبة (الموقع الالكتروني، مركز الاتصال الهاتفي)</c:v>
                </c:pt>
              </c:strCache>
            </c:strRef>
          </c:cat>
          <c:val>
            <c:numRef>
              <c:f>Sheet2!$D$128:$D$131</c:f>
              <c:numCache>
                <c:formatCode>0%</c:formatCode>
                <c:ptCount val="4"/>
                <c:pt idx="0">
                  <c:v>0.8144927536231884</c:v>
                </c:pt>
                <c:pt idx="1">
                  <c:v>0.81860465116279069</c:v>
                </c:pt>
                <c:pt idx="2">
                  <c:v>0.8</c:v>
                </c:pt>
                <c:pt idx="3">
                  <c:v>0.81739130434782614</c:v>
                </c:pt>
              </c:numCache>
            </c:numRef>
          </c:val>
        </c:ser>
        <c:dLbls>
          <c:showLegendKey val="0"/>
          <c:showVal val="0"/>
          <c:showCatName val="0"/>
          <c:showSerName val="0"/>
          <c:showPercent val="0"/>
          <c:showBubbleSize val="0"/>
        </c:dLbls>
        <c:gapWidth val="121"/>
        <c:overlap val="-27"/>
        <c:axId val="355213848"/>
        <c:axId val="355209144"/>
      </c:barChart>
      <c:catAx>
        <c:axId val="355213848"/>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crossAx val="355209144"/>
        <c:crosses val="autoZero"/>
        <c:auto val="1"/>
        <c:lblAlgn val="ctr"/>
        <c:lblOffset val="100"/>
        <c:noMultiLvlLbl val="0"/>
      </c:catAx>
      <c:valAx>
        <c:axId val="355209144"/>
        <c:scaling>
          <c:orientation val="minMax"/>
        </c:scaling>
        <c:delete val="1"/>
        <c:axPos val="r"/>
        <c:numFmt formatCode="0%" sourceLinked="1"/>
        <c:majorTickMark val="none"/>
        <c:minorTickMark val="none"/>
        <c:tickLblPos val="nextTo"/>
        <c:crossAx val="355213848"/>
        <c:crosses val="autoZero"/>
        <c:crossBetween val="between"/>
      </c:valAx>
      <c:spPr>
        <a:noFill/>
        <a:ln>
          <a:noFill/>
        </a:ln>
        <a:effectLst/>
      </c:spPr>
    </c:plotArea>
    <c:legend>
      <c:legendPos val="tr"/>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legend>
    <c:plotVisOnly val="1"/>
    <c:dispBlanksAs val="gap"/>
    <c:showDLblsOverMax val="0"/>
  </c:chart>
  <c:spPr>
    <a:noFill/>
    <a:ln>
      <a:noFill/>
    </a:ln>
    <a:effectLst/>
  </c:spPr>
  <c:txPr>
    <a:bodyPr/>
    <a:lstStyle/>
    <a:p>
      <a:pPr>
        <a:defRPr sz="18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sz="2400"/>
              <a:t>الرضا العام عن معارف حسب المحاور</a:t>
            </a:r>
            <a:endParaRPr lang="en-US" sz="2400"/>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manualLayout>
          <c:layoutTarget val="inner"/>
          <c:xMode val="edge"/>
          <c:yMode val="edge"/>
          <c:x val="1.1982571833888445E-2"/>
          <c:y val="0.17842457192850894"/>
          <c:w val="0.97603485633222309"/>
          <c:h val="0.42816726034245717"/>
        </c:manualLayout>
      </c:layout>
      <c:barChart>
        <c:barDir val="col"/>
        <c:grouping val="clustered"/>
        <c:varyColors val="0"/>
        <c:ser>
          <c:idx val="0"/>
          <c:order val="0"/>
          <c:tx>
            <c:strRef>
              <c:f>Sheet2!$C$134</c:f>
              <c:strCache>
                <c:ptCount val="1"/>
                <c:pt idx="0">
                  <c:v>2017</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Sheet2!$B$135:$B$139</c:f>
              <c:strCache>
                <c:ptCount val="5"/>
                <c:pt idx="0">
                  <c:v> تعتبر متطلبات/ معلومات الحصول على أي من خدمات معارف واضحة (كالتسجيل لدورة تدريبية و قوائم شركاء التدريب المفضلين)</c:v>
                </c:pt>
                <c:pt idx="1">
                  <c:v> تعتبر الفترات الزمنية في مراحل تقديم الخدمة (الاعلان عن الورش والتسجيل وعقد الورش) مناسبة</c:v>
                </c:pt>
                <c:pt idx="2">
                  <c:v>   تعتبر مواضيع الدورات التدريبية المجانية التي يتم ضمن مبادرة معارف مناسبة</c:v>
                </c:pt>
                <c:pt idx="3">
                  <c:v> يتمتع الموظفين القائمين على مبادرة معارف بالمعلومات اللازمة و يقومون بالرد على الاستفسارات بالطرق المناسبة و الوقت المحدد</c:v>
                </c:pt>
                <c:pt idx="4">
                  <c:v> يعتبر المحاضرون للدورات التدريبية المقدمة ضمن مبادرة معارف ذو كفاءة مناسبة</c:v>
                </c:pt>
              </c:strCache>
            </c:strRef>
          </c:cat>
          <c:val>
            <c:numRef>
              <c:f>Sheet2!$C$135:$C$139</c:f>
              <c:numCache>
                <c:formatCode>0%</c:formatCode>
                <c:ptCount val="5"/>
                <c:pt idx="0">
                  <c:v>0.76</c:v>
                </c:pt>
                <c:pt idx="1">
                  <c:v>0.76</c:v>
                </c:pt>
                <c:pt idx="2">
                  <c:v>0.85</c:v>
                </c:pt>
                <c:pt idx="3">
                  <c:v>0.78</c:v>
                </c:pt>
                <c:pt idx="4">
                  <c:v>0.8</c:v>
                </c:pt>
              </c:numCache>
            </c:numRef>
          </c:val>
        </c:ser>
        <c:ser>
          <c:idx val="1"/>
          <c:order val="1"/>
          <c:tx>
            <c:strRef>
              <c:f>Sheet2!$D$134</c:f>
              <c:strCache>
                <c:ptCount val="1"/>
                <c:pt idx="0">
                  <c:v>2018</c:v>
                </c:pt>
              </c:strCache>
            </c:strRef>
          </c:tx>
          <c:spPr>
            <a:solidFill>
              <a:srgbClr val="C58D01"/>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Sheet2!$B$135:$B$139</c:f>
              <c:strCache>
                <c:ptCount val="5"/>
                <c:pt idx="0">
                  <c:v> تعتبر متطلبات/ معلومات الحصول على أي من خدمات معارف واضحة (كالتسجيل لدورة تدريبية و قوائم شركاء التدريب المفضلين)</c:v>
                </c:pt>
                <c:pt idx="1">
                  <c:v> تعتبر الفترات الزمنية في مراحل تقديم الخدمة (الاعلان عن الورش والتسجيل وعقد الورش) مناسبة</c:v>
                </c:pt>
                <c:pt idx="2">
                  <c:v>   تعتبر مواضيع الدورات التدريبية المجانية التي يتم ضمن مبادرة معارف مناسبة</c:v>
                </c:pt>
                <c:pt idx="3">
                  <c:v> يتمتع الموظفين القائمين على مبادرة معارف بالمعلومات اللازمة و يقومون بالرد على الاستفسارات بالطرق المناسبة و الوقت المحدد</c:v>
                </c:pt>
                <c:pt idx="4">
                  <c:v> يعتبر المحاضرون للدورات التدريبية المقدمة ضمن مبادرة معارف ذو كفاءة مناسبة</c:v>
                </c:pt>
              </c:strCache>
            </c:strRef>
          </c:cat>
          <c:val>
            <c:numRef>
              <c:f>Sheet2!$D$135:$D$139</c:f>
              <c:numCache>
                <c:formatCode>0%</c:formatCode>
                <c:ptCount val="5"/>
                <c:pt idx="0">
                  <c:v>0.8144927536231884</c:v>
                </c:pt>
                <c:pt idx="1">
                  <c:v>0.8144927536231884</c:v>
                </c:pt>
                <c:pt idx="2">
                  <c:v>0.8046511627906977</c:v>
                </c:pt>
                <c:pt idx="3">
                  <c:v>0.80289855072463767</c:v>
                </c:pt>
                <c:pt idx="4">
                  <c:v>0.81860465116279069</c:v>
                </c:pt>
              </c:numCache>
            </c:numRef>
          </c:val>
        </c:ser>
        <c:dLbls>
          <c:showLegendKey val="0"/>
          <c:showVal val="0"/>
          <c:showCatName val="0"/>
          <c:showSerName val="0"/>
          <c:showPercent val="0"/>
          <c:showBubbleSize val="0"/>
        </c:dLbls>
        <c:gapWidth val="67"/>
        <c:overlap val="-27"/>
        <c:axId val="355213456"/>
        <c:axId val="355209536"/>
      </c:barChart>
      <c:catAx>
        <c:axId val="355213456"/>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crossAx val="355209536"/>
        <c:crosses val="autoZero"/>
        <c:auto val="1"/>
        <c:lblAlgn val="ctr"/>
        <c:lblOffset val="100"/>
        <c:noMultiLvlLbl val="0"/>
      </c:catAx>
      <c:valAx>
        <c:axId val="355209536"/>
        <c:scaling>
          <c:orientation val="minMax"/>
        </c:scaling>
        <c:delete val="1"/>
        <c:axPos val="r"/>
        <c:numFmt formatCode="0%" sourceLinked="1"/>
        <c:majorTickMark val="none"/>
        <c:minorTickMark val="none"/>
        <c:tickLblPos val="nextTo"/>
        <c:crossAx val="355213456"/>
        <c:crosses val="autoZero"/>
        <c:crossBetween val="between"/>
      </c:valAx>
      <c:spPr>
        <a:noFill/>
        <a:ln>
          <a:noFill/>
        </a:ln>
        <a:effectLst/>
      </c:spPr>
    </c:plotArea>
    <c:legend>
      <c:legendPos val="tr"/>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legend>
    <c:plotVisOnly val="1"/>
    <c:dispBlanksAs val="gap"/>
    <c:showDLblsOverMax val="0"/>
  </c:chart>
  <c:spPr>
    <a:noFill/>
    <a:ln>
      <a:solidFill>
        <a:schemeClr val="bg1"/>
      </a:solidFill>
    </a:ln>
    <a:effectLst/>
  </c:spPr>
  <c:txPr>
    <a:bodyPr/>
    <a:lstStyle/>
    <a:p>
      <a:pPr>
        <a:defRPr sz="16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sz="2400"/>
              <a:t>ما هي وسائل التواصل المفضلة لديكم للتواصل مع الهيئة حول مبادرة معارف </a:t>
            </a:r>
            <a:endParaRPr lang="en-US" sz="2400"/>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barChart>
        <c:barDir val="bar"/>
        <c:grouping val="clustered"/>
        <c:varyColors val="0"/>
        <c:ser>
          <c:idx val="0"/>
          <c:order val="0"/>
          <c:spPr>
            <a:solidFill>
              <a:srgbClr val="C58D01"/>
            </a:solidFill>
            <a:ln>
              <a:noFill/>
            </a:ln>
            <a:effectLst/>
          </c:spPr>
          <c:invertIfNegative val="0"/>
          <c:dLbls>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Sheet2!$B$115:$B$120</c:f>
              <c:strCache>
                <c:ptCount val="6"/>
                <c:pt idx="0">
                  <c:v>البريد الإلكتروني </c:v>
                </c:pt>
                <c:pt idx="1">
                  <c:v>الموقع الإلكتروني</c:v>
                </c:pt>
                <c:pt idx="2">
                  <c:v>الاتصال الهاتفي</c:v>
                </c:pt>
                <c:pt idx="3">
                  <c:v>البريد الرسمي</c:v>
                </c:pt>
                <c:pt idx="4">
                  <c:v>وسائل التواصل الاجتماعي </c:v>
                </c:pt>
                <c:pt idx="5">
                  <c:v>الرسائل النصية </c:v>
                </c:pt>
              </c:strCache>
            </c:strRef>
          </c:cat>
          <c:val>
            <c:numRef>
              <c:f>Sheet2!$C$115:$C$120</c:f>
              <c:numCache>
                <c:formatCode>General</c:formatCode>
                <c:ptCount val="6"/>
                <c:pt idx="0">
                  <c:v>162</c:v>
                </c:pt>
                <c:pt idx="1">
                  <c:v>104</c:v>
                </c:pt>
                <c:pt idx="2">
                  <c:v>99</c:v>
                </c:pt>
                <c:pt idx="3">
                  <c:v>93</c:v>
                </c:pt>
                <c:pt idx="4">
                  <c:v>77</c:v>
                </c:pt>
                <c:pt idx="5">
                  <c:v>2</c:v>
                </c:pt>
              </c:numCache>
            </c:numRef>
          </c:val>
        </c:ser>
        <c:dLbls>
          <c:showLegendKey val="0"/>
          <c:showVal val="0"/>
          <c:showCatName val="0"/>
          <c:showSerName val="0"/>
          <c:showPercent val="0"/>
          <c:showBubbleSize val="0"/>
        </c:dLbls>
        <c:gapWidth val="42"/>
        <c:overlap val="-3"/>
        <c:axId val="355214632"/>
        <c:axId val="355210320"/>
      </c:barChart>
      <c:catAx>
        <c:axId val="35521463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crossAx val="355210320"/>
        <c:crosses val="autoZero"/>
        <c:auto val="1"/>
        <c:lblAlgn val="ctr"/>
        <c:lblOffset val="100"/>
        <c:noMultiLvlLbl val="0"/>
      </c:catAx>
      <c:valAx>
        <c:axId val="355210320"/>
        <c:scaling>
          <c:orientation val="minMax"/>
        </c:scaling>
        <c:delete val="1"/>
        <c:axPos val="t"/>
        <c:numFmt formatCode="General" sourceLinked="1"/>
        <c:majorTickMark val="none"/>
        <c:minorTickMark val="none"/>
        <c:tickLblPos val="nextTo"/>
        <c:crossAx val="355214632"/>
        <c:crosses val="autoZero"/>
        <c:crossBetween val="between"/>
      </c:valAx>
      <c:spPr>
        <a:noFill/>
        <a:ln>
          <a:noFill/>
        </a:ln>
        <a:effectLst/>
      </c:spPr>
    </c:plotArea>
    <c:plotVisOnly val="1"/>
    <c:dispBlanksAs val="gap"/>
    <c:showDLblsOverMax val="0"/>
  </c:chart>
  <c:spPr>
    <a:noFill/>
    <a:ln>
      <a:noFill/>
    </a:ln>
    <a:effectLst/>
  </c:spPr>
  <c:txPr>
    <a:bodyPr/>
    <a:lstStyle/>
    <a:p>
      <a:pPr>
        <a:defRPr sz="18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08F011-1A44-42A4-9795-97F144430F8C}" type="datetimeFigureOut">
              <a:rPr lang="en-US" smtClean="0"/>
              <a:t>1/7/2019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5E177A-26E8-409B-96FE-5DD82AEFAA5C}" type="slidenum">
              <a:rPr lang="en-US" smtClean="0"/>
              <a:t>‹#›</a:t>
            </a:fld>
            <a:endParaRPr lang="en-US"/>
          </a:p>
        </p:txBody>
      </p:sp>
    </p:spTree>
    <p:extLst>
      <p:ext uri="{BB962C8B-B14F-4D97-AF65-F5344CB8AC3E}">
        <p14:creationId xmlns:p14="http://schemas.microsoft.com/office/powerpoint/2010/main" val="234748926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72BC11-6803-4E0B-8603-89B6A2963DC3}" type="datetimeFigureOut">
              <a:rPr lang="en-US" smtClean="0"/>
              <a:t>1/7/2019</a:t>
            </a:fld>
            <a:endParaRPr lang="en-US"/>
          </a:p>
        </p:txBody>
      </p:sp>
      <p:sp>
        <p:nvSpPr>
          <p:cNvPr id="4" name="عنصر نائب لصورة الشريحة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675373-734A-4BD7-B097-934598F528BC}" type="slidenum">
              <a:rPr lang="en-US" smtClean="0"/>
              <a:t>‹#›</a:t>
            </a:fld>
            <a:endParaRPr lang="en-US"/>
          </a:p>
        </p:txBody>
      </p:sp>
    </p:spTree>
    <p:extLst>
      <p:ext uri="{BB962C8B-B14F-4D97-AF65-F5344CB8AC3E}">
        <p14:creationId xmlns:p14="http://schemas.microsoft.com/office/powerpoint/2010/main" val="214080855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381000" y="685800"/>
            <a:ext cx="6096000" cy="3429000"/>
          </a:xfrm>
        </p:spPr>
      </p:sp>
      <p:sp>
        <p:nvSpPr>
          <p:cNvPr id="3" name="عنصر نائب للملاحظات 2"/>
          <p:cNvSpPr>
            <a:spLocks noGrp="1"/>
          </p:cNvSpPr>
          <p:nvPr>
            <p:ph type="body" idx="1"/>
          </p:nvPr>
        </p:nvSpPr>
        <p:spPr/>
        <p:txBody>
          <a:bodyPr/>
          <a:lstStyle/>
          <a:p>
            <a:endParaRPr lang="en-US"/>
          </a:p>
        </p:txBody>
      </p:sp>
      <p:sp>
        <p:nvSpPr>
          <p:cNvPr id="4" name="عنصر نائب لرقم الشريحة 3"/>
          <p:cNvSpPr>
            <a:spLocks noGrp="1"/>
          </p:cNvSpPr>
          <p:nvPr>
            <p:ph type="sldNum" sz="quarter" idx="10"/>
          </p:nvPr>
        </p:nvSpPr>
        <p:spPr/>
        <p:txBody>
          <a:bodyPr/>
          <a:lstStyle/>
          <a:p>
            <a:fld id="{26675373-734A-4BD7-B097-934598F528BC}" type="slidenum">
              <a:rPr lang="en-US" smtClean="0"/>
              <a:t>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7021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6675373-734A-4BD7-B097-934598F528BC}" type="slidenum">
              <a:rPr lang="en-US" smtClean="0"/>
              <a:t>4</a:t>
            </a:fld>
            <a:endParaRPr lang="en-US"/>
          </a:p>
        </p:txBody>
      </p:sp>
    </p:spTree>
    <p:extLst>
      <p:ext uri="{BB962C8B-B14F-4D97-AF65-F5344CB8AC3E}">
        <p14:creationId xmlns:p14="http://schemas.microsoft.com/office/powerpoint/2010/main" val="2485246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6675373-734A-4BD7-B097-934598F528BC}" type="slidenum">
              <a:rPr lang="en-US" smtClean="0"/>
              <a:t>5</a:t>
            </a:fld>
            <a:endParaRPr lang="en-US"/>
          </a:p>
        </p:txBody>
      </p:sp>
    </p:spTree>
    <p:extLst>
      <p:ext uri="{BB962C8B-B14F-4D97-AF65-F5344CB8AC3E}">
        <p14:creationId xmlns:p14="http://schemas.microsoft.com/office/powerpoint/2010/main" val="3820507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6675373-734A-4BD7-B097-934598F528BC}" type="slidenum">
              <a:rPr lang="en-US" smtClean="0"/>
              <a:t>6</a:t>
            </a:fld>
            <a:endParaRPr lang="en-US"/>
          </a:p>
        </p:txBody>
      </p:sp>
    </p:spTree>
    <p:extLst>
      <p:ext uri="{BB962C8B-B14F-4D97-AF65-F5344CB8AC3E}">
        <p14:creationId xmlns:p14="http://schemas.microsoft.com/office/powerpoint/2010/main" val="3438189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6675373-734A-4BD7-B097-934598F528BC}" type="slidenum">
              <a:rPr lang="en-US" smtClean="0"/>
              <a:t>7</a:t>
            </a:fld>
            <a:endParaRPr lang="en-US"/>
          </a:p>
        </p:txBody>
      </p:sp>
    </p:spTree>
    <p:extLst>
      <p:ext uri="{BB962C8B-B14F-4D97-AF65-F5344CB8AC3E}">
        <p14:creationId xmlns:p14="http://schemas.microsoft.com/office/powerpoint/2010/main" val="3165496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6675373-734A-4BD7-B097-934598F528BC}" type="slidenum">
              <a:rPr lang="en-US" smtClean="0"/>
              <a:t>8</a:t>
            </a:fld>
            <a:endParaRPr lang="en-US"/>
          </a:p>
        </p:txBody>
      </p:sp>
    </p:spTree>
    <p:extLst>
      <p:ext uri="{BB962C8B-B14F-4D97-AF65-F5344CB8AC3E}">
        <p14:creationId xmlns:p14="http://schemas.microsoft.com/office/powerpoint/2010/main" val="3403679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شريحة عنوان">
    <p:spTree>
      <p:nvGrpSpPr>
        <p:cNvPr id="1" name=""/>
        <p:cNvGrpSpPr/>
        <p:nvPr/>
      </p:nvGrpSpPr>
      <p:grpSpPr>
        <a:xfrm>
          <a:off x="0" y="0"/>
          <a:ext cx="0" cy="0"/>
          <a:chOff x="0" y="0"/>
          <a:chExt cx="0" cy="0"/>
        </a:xfrm>
      </p:grpSpPr>
      <p:sp>
        <p:nvSpPr>
          <p:cNvPr id="8" name="مستطيل 7"/>
          <p:cNvSpPr/>
          <p:nvPr userDrawn="1"/>
        </p:nvSpPr>
        <p:spPr>
          <a:xfrm>
            <a:off x="0" y="4953000"/>
            <a:ext cx="12192000" cy="1905000"/>
          </a:xfrm>
          <a:prstGeom prst="rect">
            <a:avLst/>
          </a:prstGeom>
          <a:solidFill>
            <a:srgbClr val="B68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217083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عنوان ومحتوى">
    <p:spTree>
      <p:nvGrpSpPr>
        <p:cNvPr id="1" name=""/>
        <p:cNvGrpSpPr/>
        <p:nvPr/>
      </p:nvGrpSpPr>
      <p:grpSpPr>
        <a:xfrm>
          <a:off x="0" y="0"/>
          <a:ext cx="0" cy="0"/>
          <a:chOff x="0" y="0"/>
          <a:chExt cx="0" cy="0"/>
        </a:xfrm>
      </p:grpSpPr>
      <p:sp>
        <p:nvSpPr>
          <p:cNvPr id="7" name="مستطيل 6"/>
          <p:cNvSpPr/>
          <p:nvPr userDrawn="1"/>
        </p:nvSpPr>
        <p:spPr>
          <a:xfrm>
            <a:off x="0" y="6667500"/>
            <a:ext cx="12192000" cy="190500"/>
          </a:xfrm>
          <a:prstGeom prst="rect">
            <a:avLst/>
          </a:prstGeom>
          <a:solidFill>
            <a:srgbClr val="B68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 name="Straight Connector 2"/>
          <p:cNvCxnSpPr/>
          <p:nvPr userDrawn="1"/>
        </p:nvCxnSpPr>
        <p:spPr>
          <a:xfrm>
            <a:off x="45720" y="990600"/>
            <a:ext cx="12070080" cy="0"/>
          </a:xfrm>
          <a:prstGeom prst="line">
            <a:avLst/>
          </a:prstGeom>
          <a:ln>
            <a:solidFill>
              <a:srgbClr val="CFA859"/>
            </a:solidFill>
          </a:ln>
        </p:spPr>
        <p:style>
          <a:lnRef idx="3">
            <a:schemeClr val="dk1"/>
          </a:lnRef>
          <a:fillRef idx="0">
            <a:schemeClr val="dk1"/>
          </a:fillRef>
          <a:effectRef idx="2">
            <a:schemeClr val="dk1"/>
          </a:effectRef>
          <a:fontRef idx="minor">
            <a:schemeClr val="tx1"/>
          </a:fontRef>
        </p:style>
      </p:cxnSp>
      <p:sp>
        <p:nvSpPr>
          <p:cNvPr id="4" name="عنصر نائب لرقم الشريحة 5"/>
          <p:cNvSpPr txBox="1">
            <a:spLocks/>
          </p:cNvSpPr>
          <p:nvPr userDrawn="1"/>
        </p:nvSpPr>
        <p:spPr>
          <a:xfrm>
            <a:off x="0" y="6637340"/>
            <a:ext cx="19304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ar-AE" sz="1200" b="1" dirty="0" smtClean="0">
                <a:solidFill>
                  <a:prstClr val="white"/>
                </a:solidFill>
                <a:latin typeface="Sakkal Majalla" panose="02000000000000000000" pitchFamily="2" charset="-78"/>
                <a:cs typeface="Sakkal Majalla" panose="02000000000000000000" pitchFamily="2" charset="-78"/>
              </a:rPr>
              <a:t>يناير 2019</a:t>
            </a:r>
            <a:endParaRPr lang="en-US" sz="1200" b="1" dirty="0">
              <a:solidFill>
                <a:prstClr val="white"/>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79067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عنوان ومحتوى">
    <p:spTree>
      <p:nvGrpSpPr>
        <p:cNvPr id="1" name=""/>
        <p:cNvGrpSpPr/>
        <p:nvPr/>
      </p:nvGrpSpPr>
      <p:grpSpPr>
        <a:xfrm>
          <a:off x="0" y="0"/>
          <a:ext cx="0" cy="0"/>
          <a:chOff x="0" y="0"/>
          <a:chExt cx="0" cy="0"/>
        </a:xfrm>
      </p:grpSpPr>
      <p:sp>
        <p:nvSpPr>
          <p:cNvPr id="7" name="مستطيل 6"/>
          <p:cNvSpPr/>
          <p:nvPr userDrawn="1"/>
        </p:nvSpPr>
        <p:spPr>
          <a:xfrm>
            <a:off x="0" y="6667503"/>
            <a:ext cx="12192000" cy="190500"/>
          </a:xfrm>
          <a:prstGeom prst="rect">
            <a:avLst/>
          </a:prstGeom>
          <a:solidFill>
            <a:srgbClr val="B68A35"/>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8" rIns="91428" bIns="45718" rtlCol="0" anchor="ctr"/>
          <a:lstStyle/>
          <a:p>
            <a:pPr algn="ctr" defTabSz="914264"/>
            <a:endParaRPr lang="en-US" sz="1900">
              <a:solidFill>
                <a:prstClr val="white"/>
              </a:solidFill>
            </a:endParaRPr>
          </a:p>
        </p:txBody>
      </p:sp>
      <p:sp>
        <p:nvSpPr>
          <p:cNvPr id="5" name="عنصر نائب لرقم الشريحة 5"/>
          <p:cNvSpPr txBox="1">
            <a:spLocks/>
          </p:cNvSpPr>
          <p:nvPr userDrawn="1"/>
        </p:nvSpPr>
        <p:spPr>
          <a:xfrm>
            <a:off x="11684000" y="6608764"/>
            <a:ext cx="7112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427F38-63A5-4D63-9399-D970397CA46A}" type="slidenum">
              <a:rPr lang="en-US" sz="1500" smtClean="0">
                <a:solidFill>
                  <a:prstClr val="white"/>
                </a:solidFill>
              </a:rPr>
              <a:pPr/>
              <a:t>‹#›</a:t>
            </a:fld>
            <a:endParaRPr lang="en-US" sz="1500" dirty="0">
              <a:solidFill>
                <a:prstClr val="white"/>
              </a:solidFill>
            </a:endParaRPr>
          </a:p>
        </p:txBody>
      </p:sp>
      <p:sp>
        <p:nvSpPr>
          <p:cNvPr id="6" name="عنصر نائب لرقم الشريحة 5"/>
          <p:cNvSpPr txBox="1">
            <a:spLocks/>
          </p:cNvSpPr>
          <p:nvPr userDrawn="1"/>
        </p:nvSpPr>
        <p:spPr>
          <a:xfrm>
            <a:off x="0" y="6637340"/>
            <a:ext cx="19304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ar-AE" sz="1200" b="1" dirty="0" smtClean="0">
                <a:solidFill>
                  <a:prstClr val="white"/>
                </a:solidFill>
                <a:latin typeface="Sakkal Majalla" panose="02000000000000000000" pitchFamily="2" charset="-78"/>
                <a:cs typeface="Sakkal Majalla" panose="02000000000000000000" pitchFamily="2" charset="-78"/>
              </a:rPr>
              <a:t>يناير 2019</a:t>
            </a:r>
            <a:endParaRPr lang="en-US" sz="1200" b="1" dirty="0">
              <a:solidFill>
                <a:prstClr val="white"/>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1203793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عنوان ومحتوى">
    <p:spTree>
      <p:nvGrpSpPr>
        <p:cNvPr id="1" name=""/>
        <p:cNvGrpSpPr/>
        <p:nvPr/>
      </p:nvGrpSpPr>
      <p:grpSpPr>
        <a:xfrm>
          <a:off x="0" y="0"/>
          <a:ext cx="0" cy="0"/>
          <a:chOff x="0" y="0"/>
          <a:chExt cx="0" cy="0"/>
        </a:xfrm>
      </p:grpSpPr>
      <p:sp>
        <p:nvSpPr>
          <p:cNvPr id="7" name="مستطيل 6"/>
          <p:cNvSpPr/>
          <p:nvPr userDrawn="1"/>
        </p:nvSpPr>
        <p:spPr>
          <a:xfrm>
            <a:off x="0" y="6667503"/>
            <a:ext cx="12192000" cy="190500"/>
          </a:xfrm>
          <a:prstGeom prst="rect">
            <a:avLst/>
          </a:prstGeom>
          <a:solidFill>
            <a:srgbClr val="B68A35"/>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8" rIns="91428" bIns="45718" rtlCol="0" anchor="ctr"/>
          <a:lstStyle/>
          <a:p>
            <a:pPr algn="ctr" defTabSz="914264"/>
            <a:endParaRPr lang="en-US" sz="1900">
              <a:solidFill>
                <a:prstClr val="white"/>
              </a:solidFill>
            </a:endParaRPr>
          </a:p>
        </p:txBody>
      </p:sp>
      <p:sp>
        <p:nvSpPr>
          <p:cNvPr id="4" name="عنصر نائب لرقم الشريحة 5"/>
          <p:cNvSpPr txBox="1">
            <a:spLocks/>
          </p:cNvSpPr>
          <p:nvPr userDrawn="1"/>
        </p:nvSpPr>
        <p:spPr>
          <a:xfrm>
            <a:off x="-50800" y="6637340"/>
            <a:ext cx="19304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dirty="0">
              <a:solidFill>
                <a:prstClr val="white"/>
              </a:solidFill>
            </a:endParaRPr>
          </a:p>
        </p:txBody>
      </p:sp>
      <p:sp>
        <p:nvSpPr>
          <p:cNvPr id="5" name="عنصر نائب لرقم الشريحة 5"/>
          <p:cNvSpPr txBox="1">
            <a:spLocks/>
          </p:cNvSpPr>
          <p:nvPr userDrawn="1"/>
        </p:nvSpPr>
        <p:spPr>
          <a:xfrm>
            <a:off x="11684000" y="6608764"/>
            <a:ext cx="7112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427F38-63A5-4D63-9399-D970397CA46A}" type="slidenum">
              <a:rPr lang="en-US" sz="1500" smtClean="0">
                <a:solidFill>
                  <a:prstClr val="white"/>
                </a:solidFill>
              </a:rPr>
              <a:pPr/>
              <a:t>‹#›</a:t>
            </a:fld>
            <a:endParaRPr lang="en-US" sz="1500" dirty="0">
              <a:solidFill>
                <a:prstClr val="white"/>
              </a:solidFill>
            </a:endParaRPr>
          </a:p>
        </p:txBody>
      </p:sp>
      <p:cxnSp>
        <p:nvCxnSpPr>
          <p:cNvPr id="6" name="Straight Connector 5"/>
          <p:cNvCxnSpPr/>
          <p:nvPr userDrawn="1"/>
        </p:nvCxnSpPr>
        <p:spPr>
          <a:xfrm>
            <a:off x="130411" y="1005031"/>
            <a:ext cx="11988800" cy="0"/>
          </a:xfrm>
          <a:prstGeom prst="line">
            <a:avLst/>
          </a:prstGeom>
          <a:ln>
            <a:solidFill>
              <a:srgbClr val="B68A35"/>
            </a:solidFill>
          </a:ln>
          <a:effectLst>
            <a:reflection blurRad="6350" stA="52000" endA="300" endPos="35000" dir="5400000" sy="-100000" algn="bl" rotWithShape="0"/>
          </a:effectLst>
        </p:spPr>
        <p:style>
          <a:lnRef idx="3">
            <a:schemeClr val="accent6"/>
          </a:lnRef>
          <a:fillRef idx="0">
            <a:schemeClr val="accent6"/>
          </a:fillRef>
          <a:effectRef idx="2">
            <a:schemeClr val="accent6"/>
          </a:effectRef>
          <a:fontRef idx="minor">
            <a:schemeClr val="tx1"/>
          </a:fontRef>
        </p:style>
      </p:cxnSp>
      <p:sp>
        <p:nvSpPr>
          <p:cNvPr id="9" name="Title 1"/>
          <p:cNvSpPr>
            <a:spLocks noGrp="1"/>
          </p:cNvSpPr>
          <p:nvPr>
            <p:ph type="ctrTitle" hasCustomPrompt="1"/>
          </p:nvPr>
        </p:nvSpPr>
        <p:spPr>
          <a:xfrm>
            <a:off x="4808817" y="157364"/>
            <a:ext cx="6430315" cy="731783"/>
          </a:xfrm>
          <a:prstGeom prst="rect">
            <a:avLst/>
          </a:prstGeom>
        </p:spPr>
        <p:txBody>
          <a:bodyPr lIns="91410" tIns="45710" rIns="91410" bIns="45710" anchor="ctr" anchorCtr="0">
            <a:normAutofit/>
          </a:bodyPr>
          <a:lstStyle>
            <a:lvl1pPr marL="0" indent="0" algn="r" defTabSz="914264" rtl="1" eaLnBrk="1" latinLnBrk="0" hangingPunct="1">
              <a:spcBef>
                <a:spcPct val="20000"/>
              </a:spcBef>
              <a:buFont typeface="Arial" panose="020B0604020202020204" pitchFamily="34" charset="0"/>
              <a:buNone/>
              <a:defRPr lang="en-US" sz="2500" b="1" kern="1200" dirty="0">
                <a:solidFill>
                  <a:srgbClr val="B68A35"/>
                </a:solidFill>
                <a:latin typeface="+mn-lt"/>
                <a:ea typeface="+mn-ea"/>
                <a:cs typeface="+mn-cs"/>
              </a:defRPr>
            </a:lvl1pPr>
          </a:lstStyle>
          <a:p>
            <a:r>
              <a:rPr lang="ar-AE" dirty="0" smtClean="0"/>
              <a:t>الموضوع</a:t>
            </a:r>
            <a:endParaRPr lang="en-US" dirty="0"/>
          </a:p>
        </p:txBody>
      </p:sp>
      <p:sp>
        <p:nvSpPr>
          <p:cNvPr id="8" name="عنصر نائب لرقم الشريحة 5"/>
          <p:cNvSpPr txBox="1">
            <a:spLocks/>
          </p:cNvSpPr>
          <p:nvPr userDrawn="1"/>
        </p:nvSpPr>
        <p:spPr>
          <a:xfrm>
            <a:off x="0" y="6637340"/>
            <a:ext cx="19304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ar-AE" sz="1200" b="1" dirty="0" smtClean="0">
                <a:solidFill>
                  <a:prstClr val="white"/>
                </a:solidFill>
                <a:latin typeface="Sakkal Majalla" panose="02000000000000000000" pitchFamily="2" charset="-78"/>
                <a:cs typeface="Sakkal Majalla" panose="02000000000000000000" pitchFamily="2" charset="-78"/>
              </a:rPr>
              <a:t>يناير 2019</a:t>
            </a:r>
            <a:endParaRPr lang="en-US" sz="1200" b="1" dirty="0">
              <a:solidFill>
                <a:prstClr val="white"/>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23748573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7_عنوان ومحتوى">
    <p:spTree>
      <p:nvGrpSpPr>
        <p:cNvPr id="1" name=""/>
        <p:cNvGrpSpPr/>
        <p:nvPr/>
      </p:nvGrpSpPr>
      <p:grpSpPr>
        <a:xfrm>
          <a:off x="0" y="0"/>
          <a:ext cx="0" cy="0"/>
          <a:chOff x="0" y="0"/>
          <a:chExt cx="0" cy="0"/>
        </a:xfrm>
      </p:grpSpPr>
      <p:sp>
        <p:nvSpPr>
          <p:cNvPr id="7" name="مستطيل 6"/>
          <p:cNvSpPr/>
          <p:nvPr userDrawn="1"/>
        </p:nvSpPr>
        <p:spPr>
          <a:xfrm>
            <a:off x="0" y="6667500"/>
            <a:ext cx="12192000" cy="190500"/>
          </a:xfrm>
          <a:prstGeom prst="rect">
            <a:avLst/>
          </a:prstGeom>
          <a:solidFill>
            <a:srgbClr val="B68A35"/>
          </a:solidFill>
          <a:ln>
            <a:noFill/>
          </a:ln>
        </p:spPr>
        <p:style>
          <a:lnRef idx="2">
            <a:schemeClr val="accent1">
              <a:shade val="50000"/>
            </a:schemeClr>
          </a:lnRef>
          <a:fillRef idx="1">
            <a:schemeClr val="accent1"/>
          </a:fillRef>
          <a:effectRef idx="0">
            <a:schemeClr val="accent1"/>
          </a:effectRef>
          <a:fontRef idx="minor">
            <a:schemeClr val="lt1"/>
          </a:fontRef>
        </p:style>
        <p:txBody>
          <a:bodyPr lIns="91411" tIns="45708" rIns="91411" bIns="45708" rtlCol="0" anchor="ctr"/>
          <a:lstStyle/>
          <a:p>
            <a:pPr defTabSz="914118" rtl="1"/>
            <a:endParaRPr lang="en-US" sz="1100" b="1" dirty="0">
              <a:solidFill>
                <a:srgbClr val="FFFFFF"/>
              </a:solidFill>
            </a:endParaRPr>
          </a:p>
        </p:txBody>
      </p:sp>
      <p:cxnSp>
        <p:nvCxnSpPr>
          <p:cNvPr id="3" name="Straight Connector 2"/>
          <p:cNvCxnSpPr/>
          <p:nvPr userDrawn="1"/>
        </p:nvCxnSpPr>
        <p:spPr>
          <a:xfrm>
            <a:off x="84835" y="990600"/>
            <a:ext cx="11988800" cy="0"/>
          </a:xfrm>
          <a:prstGeom prst="line">
            <a:avLst/>
          </a:prstGeom>
          <a:ln>
            <a:solidFill>
              <a:srgbClr val="B68A35"/>
            </a:solidFill>
          </a:ln>
          <a:effectLst>
            <a:reflection blurRad="6350" stA="52000" endA="300" endPos="35000" dir="5400000" sy="-100000" algn="bl" rotWithShape="0"/>
          </a:effectLst>
        </p:spPr>
        <p:style>
          <a:lnRef idx="3">
            <a:schemeClr val="accent6"/>
          </a:lnRef>
          <a:fillRef idx="0">
            <a:schemeClr val="accent6"/>
          </a:fillRef>
          <a:effectRef idx="2">
            <a:schemeClr val="accent6"/>
          </a:effectRef>
          <a:fontRef idx="minor">
            <a:schemeClr val="tx1"/>
          </a:fontRef>
        </p:style>
      </p:cxnSp>
      <p:sp>
        <p:nvSpPr>
          <p:cNvPr id="4" name="Title 1"/>
          <p:cNvSpPr>
            <a:spLocks noGrp="1"/>
          </p:cNvSpPr>
          <p:nvPr>
            <p:ph type="ctrTitle" hasCustomPrompt="1"/>
          </p:nvPr>
        </p:nvSpPr>
        <p:spPr>
          <a:xfrm>
            <a:off x="5181600" y="142931"/>
            <a:ext cx="6096000" cy="731783"/>
          </a:xfrm>
          <a:prstGeom prst="rect">
            <a:avLst/>
          </a:prstGeom>
        </p:spPr>
        <p:txBody>
          <a:bodyPr lIns="91422" tIns="45710" rIns="91422" bIns="45710" anchor="ctr" anchorCtr="0">
            <a:normAutofit/>
          </a:bodyPr>
          <a:lstStyle>
            <a:lvl1pPr marL="0" indent="0" algn="r" defTabSz="914400" rtl="1" eaLnBrk="1" latinLnBrk="0" hangingPunct="1">
              <a:spcBef>
                <a:spcPct val="20000"/>
              </a:spcBef>
              <a:buFont typeface="Arial" panose="020B0604020202020204" pitchFamily="34" charset="0"/>
              <a:buNone/>
              <a:defRPr lang="en-US" sz="2500" b="1" kern="1200" dirty="0">
                <a:solidFill>
                  <a:srgbClr val="B68A35"/>
                </a:solidFill>
                <a:latin typeface="+mn-lt"/>
                <a:ea typeface="+mn-ea"/>
                <a:cs typeface="+mn-cs"/>
              </a:defRPr>
            </a:lvl1pPr>
          </a:lstStyle>
          <a:p>
            <a:r>
              <a:rPr lang="ar-AE" dirty="0" smtClean="0"/>
              <a:t>الموضوع</a:t>
            </a:r>
            <a:endParaRPr lang="en-US" dirty="0"/>
          </a:p>
        </p:txBody>
      </p:sp>
      <p:sp>
        <p:nvSpPr>
          <p:cNvPr id="6" name="عنصر نائب لرقم الشريحة 5"/>
          <p:cNvSpPr txBox="1">
            <a:spLocks/>
          </p:cNvSpPr>
          <p:nvPr userDrawn="1"/>
        </p:nvSpPr>
        <p:spPr>
          <a:xfrm>
            <a:off x="11684000" y="6608763"/>
            <a:ext cx="711200" cy="365125"/>
          </a:xfrm>
          <a:prstGeom prst="rect">
            <a:avLst/>
          </a:prstGeom>
        </p:spPr>
        <p:txBody>
          <a:bodyPr/>
          <a:lstStyle>
            <a:defPPr>
              <a:defRPr lang="en-US"/>
            </a:defPPr>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427F38-63A5-4D63-9399-D970397CA46A}" type="slidenum">
              <a:rPr lang="en-US" smtClean="0">
                <a:solidFill>
                  <a:prstClr val="white"/>
                </a:solidFill>
              </a:rPr>
              <a:pPr/>
              <a:t>‹#›</a:t>
            </a:fld>
            <a:endParaRPr lang="en-US" dirty="0">
              <a:solidFill>
                <a:prstClr val="white"/>
              </a:solidFill>
            </a:endParaRPr>
          </a:p>
        </p:txBody>
      </p:sp>
      <p:sp>
        <p:nvSpPr>
          <p:cNvPr id="9" name="عنصر نائب لرقم الشريحة 5"/>
          <p:cNvSpPr txBox="1">
            <a:spLocks/>
          </p:cNvSpPr>
          <p:nvPr userDrawn="1"/>
        </p:nvSpPr>
        <p:spPr>
          <a:xfrm>
            <a:off x="0" y="6637340"/>
            <a:ext cx="19304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ar-AE" sz="1200" b="1" dirty="0" smtClean="0">
                <a:solidFill>
                  <a:prstClr val="white"/>
                </a:solidFill>
                <a:latin typeface="Sakkal Majalla" panose="02000000000000000000" pitchFamily="2" charset="-78"/>
                <a:cs typeface="Sakkal Majalla" panose="02000000000000000000" pitchFamily="2" charset="-78"/>
              </a:rPr>
              <a:t>يناير 2019</a:t>
            </a:r>
            <a:endParaRPr lang="en-US" sz="1200" b="1" dirty="0">
              <a:solidFill>
                <a:prstClr val="white"/>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50522982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شريحة عنوان">
    <p:spTree>
      <p:nvGrpSpPr>
        <p:cNvPr id="1" name=""/>
        <p:cNvGrpSpPr/>
        <p:nvPr/>
      </p:nvGrpSpPr>
      <p:grpSpPr>
        <a:xfrm>
          <a:off x="0" y="0"/>
          <a:ext cx="0" cy="0"/>
          <a:chOff x="0" y="0"/>
          <a:chExt cx="0" cy="0"/>
        </a:xfrm>
      </p:grpSpPr>
      <p:sp>
        <p:nvSpPr>
          <p:cNvPr id="4" name="عنصر نائب للتاريخ 3"/>
          <p:cNvSpPr>
            <a:spLocks noGrp="1"/>
          </p:cNvSpPr>
          <p:nvPr>
            <p:ph type="dt" sz="half" idx="10"/>
          </p:nvPr>
        </p:nvSpPr>
        <p:spPr>
          <a:xfrm>
            <a:off x="609600" y="6356352"/>
            <a:ext cx="2844800" cy="365125"/>
          </a:xfrm>
          <a:prstGeom prst="rect">
            <a:avLst/>
          </a:prstGeom>
        </p:spPr>
        <p:txBody>
          <a:bodyPr lIns="91428" tIns="45718" rIns="91428" bIns="45718"/>
          <a:lstStyle/>
          <a:p>
            <a:pPr defTabSz="914264"/>
            <a:endParaRPr lang="en-US" sz="1900">
              <a:solidFill>
                <a:prstClr val="black"/>
              </a:solidFill>
            </a:endParaRPr>
          </a:p>
        </p:txBody>
      </p:sp>
      <p:sp>
        <p:nvSpPr>
          <p:cNvPr id="5" name="عنصر نائب للتذييل 4"/>
          <p:cNvSpPr>
            <a:spLocks noGrp="1"/>
          </p:cNvSpPr>
          <p:nvPr>
            <p:ph type="ftr" sz="quarter" idx="11"/>
          </p:nvPr>
        </p:nvSpPr>
        <p:spPr>
          <a:xfrm>
            <a:off x="4165600" y="6356352"/>
            <a:ext cx="3860800" cy="365125"/>
          </a:xfrm>
          <a:prstGeom prst="rect">
            <a:avLst/>
          </a:prstGeom>
        </p:spPr>
        <p:txBody>
          <a:bodyPr lIns="91428" tIns="45718" rIns="91428" bIns="45718"/>
          <a:lstStyle/>
          <a:p>
            <a:pPr defTabSz="914264"/>
            <a:r>
              <a:rPr lang="ar-AE" sz="1900">
                <a:solidFill>
                  <a:prstClr val="black"/>
                </a:solidFill>
              </a:rPr>
              <a:t>مايو 2016</a:t>
            </a:r>
            <a:endParaRPr lang="en-US" sz="1900">
              <a:solidFill>
                <a:prstClr val="black"/>
              </a:solidFill>
            </a:endParaRPr>
          </a:p>
        </p:txBody>
      </p:sp>
      <p:sp>
        <p:nvSpPr>
          <p:cNvPr id="6" name="عنصر نائب لرقم الشريحة 5"/>
          <p:cNvSpPr>
            <a:spLocks noGrp="1"/>
          </p:cNvSpPr>
          <p:nvPr>
            <p:ph type="sldNum" sz="quarter" idx="12"/>
          </p:nvPr>
        </p:nvSpPr>
        <p:spPr>
          <a:xfrm>
            <a:off x="8737600" y="6356352"/>
            <a:ext cx="2844800" cy="365125"/>
          </a:xfrm>
          <a:prstGeom prst="rect">
            <a:avLst/>
          </a:prstGeom>
        </p:spPr>
        <p:txBody>
          <a:bodyPr lIns="91428" tIns="45718" rIns="91428" bIns="45718"/>
          <a:lstStyle/>
          <a:p>
            <a:pPr defTabSz="914264"/>
            <a:fld id="{56427F38-63A5-4D63-9399-D970397CA46A}" type="slidenum">
              <a:rPr lang="en-US" sz="1900">
                <a:solidFill>
                  <a:prstClr val="black"/>
                </a:solidFill>
              </a:rPr>
              <a:pPr defTabSz="914264"/>
              <a:t>‹#›</a:t>
            </a:fld>
            <a:endParaRPr lang="en-US" sz="1900">
              <a:solidFill>
                <a:prstClr val="black"/>
              </a:solidFill>
            </a:endParaRPr>
          </a:p>
        </p:txBody>
      </p:sp>
      <p:sp>
        <p:nvSpPr>
          <p:cNvPr id="8" name="مستطيل 7"/>
          <p:cNvSpPr/>
          <p:nvPr userDrawn="1"/>
        </p:nvSpPr>
        <p:spPr>
          <a:xfrm>
            <a:off x="0" y="4953000"/>
            <a:ext cx="12192000" cy="1905000"/>
          </a:xfrm>
          <a:prstGeom prst="rect">
            <a:avLst/>
          </a:prstGeom>
          <a:solidFill>
            <a:srgbClr val="B68A35"/>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8" rIns="91428" bIns="45718" rtlCol="0" anchor="ctr"/>
          <a:lstStyle/>
          <a:p>
            <a:pPr algn="ctr" defTabSz="914264"/>
            <a:endParaRPr lang="en-US" sz="1900">
              <a:solidFill>
                <a:prstClr val="white"/>
              </a:solidFill>
            </a:endParaRPr>
          </a:p>
        </p:txBody>
      </p:sp>
      <p:sp>
        <p:nvSpPr>
          <p:cNvPr id="9" name="عنصر نائب لرقم الشريحة 5"/>
          <p:cNvSpPr txBox="1">
            <a:spLocks/>
          </p:cNvSpPr>
          <p:nvPr userDrawn="1"/>
        </p:nvSpPr>
        <p:spPr>
          <a:xfrm>
            <a:off x="11684000" y="6608764"/>
            <a:ext cx="7112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427F38-63A5-4D63-9399-D970397CA46A}" type="slidenum">
              <a:rPr lang="en-US" sz="1500" smtClean="0">
                <a:solidFill>
                  <a:prstClr val="white"/>
                </a:solidFill>
              </a:rPr>
              <a:pPr/>
              <a:t>‹#›</a:t>
            </a:fld>
            <a:endParaRPr lang="en-US" sz="1500" dirty="0">
              <a:solidFill>
                <a:prstClr val="white"/>
              </a:solidFill>
            </a:endParaRPr>
          </a:p>
        </p:txBody>
      </p:sp>
    </p:spTree>
    <p:extLst>
      <p:ext uri="{BB962C8B-B14F-4D97-AF65-F5344CB8AC3E}">
        <p14:creationId xmlns:p14="http://schemas.microsoft.com/office/powerpoint/2010/main" val="28874879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image" Target="../media/image3.jpe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صورة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109800" y="76200"/>
            <a:ext cx="879001" cy="891381"/>
          </a:xfrm>
          <a:prstGeom prst="rect">
            <a:avLst/>
          </a:prstGeom>
        </p:spPr>
      </p:pic>
      <p:pic>
        <p:nvPicPr>
          <p:cNvPr id="8" name="صورة 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03200" y="203667"/>
            <a:ext cx="5283200" cy="636447"/>
          </a:xfrm>
          <a:prstGeom prst="rect">
            <a:avLst/>
          </a:prstGeom>
        </p:spPr>
      </p:pic>
    </p:spTree>
    <p:extLst>
      <p:ext uri="{BB962C8B-B14F-4D97-AF65-F5344CB8AC3E}">
        <p14:creationId xmlns:p14="http://schemas.microsoft.com/office/powerpoint/2010/main" val="2362281166"/>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صورة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09808" y="76200"/>
            <a:ext cx="879001" cy="891381"/>
          </a:xfrm>
          <a:prstGeom prst="rect">
            <a:avLst/>
          </a:prstGeom>
        </p:spPr>
      </p:pic>
      <p:sp>
        <p:nvSpPr>
          <p:cNvPr id="6" name="عنصر نائب لرقم الشريحة 5"/>
          <p:cNvSpPr txBox="1">
            <a:spLocks/>
          </p:cNvSpPr>
          <p:nvPr/>
        </p:nvSpPr>
        <p:spPr>
          <a:xfrm>
            <a:off x="11684000" y="6608764"/>
            <a:ext cx="7112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427F38-63A5-4D63-9399-D970397CA46A}" type="slidenum">
              <a:rPr lang="en-US" sz="1500" smtClean="0">
                <a:solidFill>
                  <a:prstClr val="white"/>
                </a:solidFill>
              </a:rPr>
              <a:pPr/>
              <a:t>‹#›</a:t>
            </a:fld>
            <a:endParaRPr lang="en-US" sz="1500" dirty="0">
              <a:solidFill>
                <a:prstClr val="white"/>
              </a:solidFill>
            </a:endParaRPr>
          </a:p>
        </p:txBody>
      </p:sp>
      <p:pic>
        <p:nvPicPr>
          <p:cNvPr id="143362" name="Picture 2"/>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58812" y="130572"/>
            <a:ext cx="4794928" cy="782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8041744"/>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7" r:id="rId3"/>
    <p:sldLayoutId id="2147483658" r:id="rId4"/>
  </p:sldLayoutIdLst>
  <p:timing>
    <p:tnLst>
      <p:par>
        <p:cTn id="1" dur="indefinite" restart="never" nodeType="tmRoot"/>
      </p:par>
    </p:tnLst>
  </p:timing>
  <p:hf sldNum="0" hdr="0" dt="0"/>
  <p:txStyles>
    <p:titleStyle>
      <a:lvl1pPr algn="ctr" defTabSz="914264" rtl="0" eaLnBrk="1" latinLnBrk="0" hangingPunct="1">
        <a:spcBef>
          <a:spcPct val="0"/>
        </a:spcBef>
        <a:buNone/>
        <a:defRPr sz="4400" kern="1200">
          <a:solidFill>
            <a:schemeClr val="tx1"/>
          </a:solidFill>
          <a:latin typeface="+mj-lt"/>
          <a:ea typeface="+mj-ea"/>
          <a:cs typeface="+mj-cs"/>
        </a:defRPr>
      </a:lvl1pPr>
    </p:titleStyle>
    <p:bodyStyle>
      <a:lvl1pPr marL="342850" indent="-342850" algn="l" defTabSz="914264"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839" indent="-285710" algn="l" defTabSz="914264"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830" indent="-228568" algn="l" defTabSz="914264"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9960"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091"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224"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356"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488"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622"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264" rtl="0" eaLnBrk="1" latinLnBrk="0" hangingPunct="1">
        <a:defRPr sz="1900" kern="1200">
          <a:solidFill>
            <a:schemeClr val="tx1"/>
          </a:solidFill>
          <a:latin typeface="+mn-lt"/>
          <a:ea typeface="+mn-ea"/>
          <a:cs typeface="+mn-cs"/>
        </a:defRPr>
      </a:lvl1pPr>
      <a:lvl2pPr marL="457131" algn="l" defTabSz="914264" rtl="0" eaLnBrk="1" latinLnBrk="0" hangingPunct="1">
        <a:defRPr sz="1900" kern="1200">
          <a:solidFill>
            <a:schemeClr val="tx1"/>
          </a:solidFill>
          <a:latin typeface="+mn-lt"/>
          <a:ea typeface="+mn-ea"/>
          <a:cs typeface="+mn-cs"/>
        </a:defRPr>
      </a:lvl2pPr>
      <a:lvl3pPr marL="914264" algn="l" defTabSz="914264" rtl="0" eaLnBrk="1" latinLnBrk="0" hangingPunct="1">
        <a:defRPr sz="1900" kern="1200">
          <a:solidFill>
            <a:schemeClr val="tx1"/>
          </a:solidFill>
          <a:latin typeface="+mn-lt"/>
          <a:ea typeface="+mn-ea"/>
          <a:cs typeface="+mn-cs"/>
        </a:defRPr>
      </a:lvl3pPr>
      <a:lvl4pPr marL="1371396" algn="l" defTabSz="914264" rtl="0" eaLnBrk="1" latinLnBrk="0" hangingPunct="1">
        <a:defRPr sz="1900" kern="1200">
          <a:solidFill>
            <a:schemeClr val="tx1"/>
          </a:solidFill>
          <a:latin typeface="+mn-lt"/>
          <a:ea typeface="+mn-ea"/>
          <a:cs typeface="+mn-cs"/>
        </a:defRPr>
      </a:lvl4pPr>
      <a:lvl5pPr marL="1828528" algn="l" defTabSz="914264" rtl="0" eaLnBrk="1" latinLnBrk="0" hangingPunct="1">
        <a:defRPr sz="1900" kern="1200">
          <a:solidFill>
            <a:schemeClr val="tx1"/>
          </a:solidFill>
          <a:latin typeface="+mn-lt"/>
          <a:ea typeface="+mn-ea"/>
          <a:cs typeface="+mn-cs"/>
        </a:defRPr>
      </a:lvl5pPr>
      <a:lvl6pPr marL="2285662" algn="l" defTabSz="914264" rtl="0" eaLnBrk="1" latinLnBrk="0" hangingPunct="1">
        <a:defRPr sz="1900" kern="1200">
          <a:solidFill>
            <a:schemeClr val="tx1"/>
          </a:solidFill>
          <a:latin typeface="+mn-lt"/>
          <a:ea typeface="+mn-ea"/>
          <a:cs typeface="+mn-cs"/>
        </a:defRPr>
      </a:lvl6pPr>
      <a:lvl7pPr marL="2742790" algn="l" defTabSz="914264" rtl="0" eaLnBrk="1" latinLnBrk="0" hangingPunct="1">
        <a:defRPr sz="1900" kern="1200">
          <a:solidFill>
            <a:schemeClr val="tx1"/>
          </a:solidFill>
          <a:latin typeface="+mn-lt"/>
          <a:ea typeface="+mn-ea"/>
          <a:cs typeface="+mn-cs"/>
        </a:defRPr>
      </a:lvl7pPr>
      <a:lvl8pPr marL="3199920" algn="l" defTabSz="914264" rtl="0" eaLnBrk="1" latinLnBrk="0" hangingPunct="1">
        <a:defRPr sz="1900" kern="1200">
          <a:solidFill>
            <a:schemeClr val="tx1"/>
          </a:solidFill>
          <a:latin typeface="+mn-lt"/>
          <a:ea typeface="+mn-ea"/>
          <a:cs typeface="+mn-cs"/>
        </a:defRPr>
      </a:lvl8pPr>
      <a:lvl9pPr marL="3657051" algn="l" defTabSz="91426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7;%20&#1605;&#1593;&#1575;&#1585;&#1601;\&#1575;&#1604;&#1578;&#1581;&#1604;&#1610;&#1604;\&#1575;&#1587;&#1578;&#1576;&#1610;&#1575;&#1606;%20&#1575;&#1604;&#1585;&#1590;&#1575;%20&#1593;&#1606;%20&#1605;&#1576;&#1575;&#1583;&#1585;&#1577;%20&#1588;&#1585;&#1603;&#1575;&#1569;%20&#1575;&#1604;&#1578;&#1583;&#1585;&#1610;&#1576;%20&#1575;&#1604;&#1605;&#1601;&#1590;&#1604;&#1610;&#1606;%20(&#1605;&#1593;&#1575;&#1585;&#1601;).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chart" Target="../charts/chart6.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فرعي 2"/>
          <p:cNvSpPr txBox="1">
            <a:spLocks/>
          </p:cNvSpPr>
          <p:nvPr/>
        </p:nvSpPr>
        <p:spPr>
          <a:xfrm>
            <a:off x="4991100" y="4495800"/>
            <a:ext cx="2400300" cy="3429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pt-BR" sz="1600" b="1" dirty="0" smtClean="0">
                <a:solidFill>
                  <a:srgbClr val="B68A35"/>
                </a:solidFill>
                <a:latin typeface="Sakkal Majalla" panose="02000000000000000000" pitchFamily="2" charset="-78"/>
                <a:cs typeface="Sakkal Majalla" panose="02000000000000000000" pitchFamily="2" charset="-78"/>
              </a:rPr>
              <a:t>Federal </a:t>
            </a:r>
            <a:r>
              <a:rPr lang="pt-BR" sz="1600" b="1" dirty="0">
                <a:solidFill>
                  <a:srgbClr val="B68A35"/>
                </a:solidFill>
                <a:latin typeface="Sakkal Majalla" panose="02000000000000000000" pitchFamily="2" charset="-78"/>
                <a:cs typeface="Sakkal Majalla" panose="02000000000000000000" pitchFamily="2" charset="-78"/>
              </a:rPr>
              <a:t>Authority | </a:t>
            </a:r>
            <a:r>
              <a:rPr lang="ar-AE" sz="1600" b="1" dirty="0">
                <a:solidFill>
                  <a:srgbClr val="B68A35"/>
                </a:solidFill>
                <a:latin typeface="Sakkal Majalla" panose="02000000000000000000" pitchFamily="2" charset="-78"/>
                <a:cs typeface="Sakkal Majalla" panose="02000000000000000000" pitchFamily="2" charset="-78"/>
              </a:rPr>
              <a:t>هيئة اتحادية</a:t>
            </a:r>
            <a:endParaRPr lang="en-US" sz="1600" dirty="0">
              <a:solidFill>
                <a:srgbClr val="B68A35"/>
              </a:solidFill>
              <a:latin typeface="Sakkal Majalla" panose="02000000000000000000" pitchFamily="2" charset="-78"/>
              <a:cs typeface="Sakkal Majalla" panose="02000000000000000000" pitchFamily="2" charset="-78"/>
            </a:endParaRPr>
          </a:p>
        </p:txBody>
      </p:sp>
      <p:sp>
        <p:nvSpPr>
          <p:cNvPr id="2" name="AutoShape 2" descr="نتيجة بحث الصور عن ‪performance managemen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4" descr="نتيجة بحث الصور عن ‪performance management‬‏"/>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6" descr="نتيجة بحث الصور عن ‪performance management‬‏"/>
          <p:cNvSpPr>
            <a:spLocks noChangeAspect="1" noChangeArrowheads="1"/>
          </p:cNvSpPr>
          <p:nvPr/>
        </p:nvSpPr>
        <p:spPr bwMode="auto">
          <a:xfrm>
            <a:off x="1984375" y="1603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8" descr="نتيجة بحث الصور عن ‪performance management‬‏"/>
          <p:cNvSpPr>
            <a:spLocks noChangeAspect="1" noChangeArrowheads="1"/>
          </p:cNvSpPr>
          <p:nvPr/>
        </p:nvSpPr>
        <p:spPr bwMode="auto">
          <a:xfrm>
            <a:off x="2136775" y="3127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AutoShape 10" descr="نتيجة بحث الصور عن ‪performance management‬‏"/>
          <p:cNvSpPr>
            <a:spLocks noChangeAspect="1" noChangeArrowheads="1"/>
          </p:cNvSpPr>
          <p:nvPr/>
        </p:nvSpPr>
        <p:spPr bwMode="auto">
          <a:xfrm>
            <a:off x="2289175" y="4651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عنوان فرعي 2"/>
          <p:cNvSpPr txBox="1">
            <a:spLocks/>
          </p:cNvSpPr>
          <p:nvPr/>
        </p:nvSpPr>
        <p:spPr>
          <a:xfrm>
            <a:off x="5219700" y="5067300"/>
            <a:ext cx="2057400" cy="3429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1400" b="1" u="sng" dirty="0" smtClean="0">
                <a:solidFill>
                  <a:schemeClr val="bg1"/>
                </a:solidFill>
                <a:latin typeface="Dubai" panose="020B0503030403030204" pitchFamily="34" charset="-78"/>
                <a:cs typeface="Dubai" panose="020B0503030403030204" pitchFamily="34" charset="-78"/>
              </a:rPr>
              <a:t>0</a:t>
            </a:r>
            <a:r>
              <a:rPr lang="ar-AE" sz="1400" b="1" u="sng" dirty="0" smtClean="0">
                <a:solidFill>
                  <a:schemeClr val="bg1"/>
                </a:solidFill>
                <a:latin typeface="Dubai" panose="020B0503030403030204" pitchFamily="34" charset="-78"/>
                <a:cs typeface="Dubai" panose="020B0503030403030204" pitchFamily="34" charset="-78"/>
              </a:rPr>
              <a:t>7</a:t>
            </a:r>
            <a:r>
              <a:rPr lang="en-US" sz="1400" b="1" u="sng" dirty="0" smtClean="0">
                <a:solidFill>
                  <a:schemeClr val="bg1"/>
                </a:solidFill>
                <a:latin typeface="Dubai" panose="020B0503030403030204" pitchFamily="34" charset="-78"/>
                <a:cs typeface="Dubai" panose="020B0503030403030204" pitchFamily="34" charset="-78"/>
              </a:rPr>
              <a:t>/01/2019</a:t>
            </a:r>
            <a:endParaRPr lang="en-US" sz="1400" b="1" u="sng" dirty="0">
              <a:solidFill>
                <a:schemeClr val="bg1"/>
              </a:solidFill>
              <a:latin typeface="Dubai" panose="020B0503030403030204" pitchFamily="34" charset="-78"/>
              <a:cs typeface="Dubai" panose="020B0503030403030204" pitchFamily="34" charset="-78"/>
            </a:endParaRPr>
          </a:p>
        </p:txBody>
      </p:sp>
      <p:sp>
        <p:nvSpPr>
          <p:cNvPr id="3" name="Rectangle 2"/>
          <p:cNvSpPr/>
          <p:nvPr/>
        </p:nvSpPr>
        <p:spPr>
          <a:xfrm>
            <a:off x="3581400" y="2134850"/>
            <a:ext cx="8001000" cy="1446550"/>
          </a:xfrm>
          <a:prstGeom prst="rect">
            <a:avLst/>
          </a:prstGeom>
        </p:spPr>
        <p:txBody>
          <a:bodyPr wrap="square">
            <a:spAutoFit/>
          </a:bodyPr>
          <a:lstStyle/>
          <a:p>
            <a:pPr algn="ctr" rtl="1"/>
            <a:r>
              <a:rPr lang="en-US" sz="44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AE" sz="44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تقرير نتائج إستبيان</a:t>
            </a:r>
            <a:r>
              <a:rPr lang="en-US" sz="44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AE" sz="44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الرضا </a:t>
            </a:r>
            <a:r>
              <a:rPr lang="ar-AE" sz="44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عن مبادرة شركاء التدريب المفضلين </a:t>
            </a:r>
            <a:r>
              <a:rPr lang="ar-AE" sz="44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معارف</a:t>
            </a:r>
            <a:r>
              <a:rPr lang="en-US" sz="44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AE" sz="44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endParaRPr lang="en-US" sz="4400" dirty="0">
              <a:solidFill>
                <a:srgbClr val="C00000"/>
              </a:solidFill>
            </a:endParaRPr>
          </a:p>
        </p:txBody>
      </p:sp>
      <p:pic>
        <p:nvPicPr>
          <p:cNvPr id="13" name="Picture 12" descr="نتيجة بحث الصور عن ‪federal authority for government human resources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5342" y="1219200"/>
            <a:ext cx="3103658" cy="2971800"/>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
        <p:nvSpPr>
          <p:cNvPr id="14" name="عنوان فرعي 2"/>
          <p:cNvSpPr txBox="1">
            <a:spLocks/>
          </p:cNvSpPr>
          <p:nvPr/>
        </p:nvSpPr>
        <p:spPr>
          <a:xfrm>
            <a:off x="4800600" y="4693792"/>
            <a:ext cx="2400300" cy="3429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1400" dirty="0">
              <a:solidFill>
                <a:srgbClr val="B68A35"/>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5959660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6800" y="3048000"/>
            <a:ext cx="10134600" cy="1015663"/>
          </a:xfrm>
          <a:prstGeom prst="rect">
            <a:avLst/>
          </a:prstGeom>
        </p:spPr>
        <p:txBody>
          <a:bodyPr wrap="square">
            <a:spAutoFit/>
          </a:bodyPr>
          <a:lstStyle/>
          <a:p>
            <a:pPr algn="ctr"/>
            <a:r>
              <a:rPr lang="ar-AE" sz="6000" b="1" dirty="0" smtClean="0">
                <a:solidFill>
                  <a:srgbClr val="AC8332"/>
                </a:solidFill>
                <a:latin typeface="Sakkal Majalla" panose="02000000000000000000" pitchFamily="2" charset="-78"/>
                <a:cs typeface="Sakkal Majalla" panose="02000000000000000000" pitchFamily="2" charset="-78"/>
              </a:rPr>
              <a:t>الاقتراحات الواردة على تطوير </a:t>
            </a:r>
            <a:r>
              <a:rPr lang="ar-AE" sz="6000" b="1" dirty="0">
                <a:solidFill>
                  <a:srgbClr val="AC8332"/>
                </a:solidFill>
                <a:latin typeface="Sakkal Majalla" panose="02000000000000000000" pitchFamily="2" charset="-78"/>
                <a:cs typeface="Sakkal Majalla" panose="02000000000000000000" pitchFamily="2" charset="-78"/>
              </a:rPr>
              <a:t>مبادرة </a:t>
            </a:r>
            <a:r>
              <a:rPr lang="ar-AE" sz="6000" b="1" dirty="0" smtClean="0">
                <a:solidFill>
                  <a:srgbClr val="AC8332"/>
                </a:solidFill>
                <a:latin typeface="Sakkal Majalla" panose="02000000000000000000" pitchFamily="2" charset="-78"/>
                <a:cs typeface="Sakkal Majalla" panose="02000000000000000000" pitchFamily="2" charset="-78"/>
              </a:rPr>
              <a:t>معارف</a:t>
            </a:r>
            <a:endParaRPr lang="ar-AE" sz="6000" b="1" dirty="0">
              <a:solidFill>
                <a:srgbClr val="AC8332"/>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755685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495800" y="152400"/>
            <a:ext cx="7039915" cy="731783"/>
          </a:xfrm>
          <a:prstGeom prst="rect">
            <a:avLst/>
          </a:prstGeom>
        </p:spPr>
        <p:txBody>
          <a:bodyPr lIns="91410" tIns="45710" rIns="91410" bIns="45710" anchor="ctr" anchorCtr="0">
            <a:noAutofit/>
          </a:bodyPr>
          <a:lstStyle>
            <a:lvl1pPr marL="0" indent="0" algn="r" defTabSz="914264" rtl="1" eaLnBrk="1" latinLnBrk="0" hangingPunct="1">
              <a:spcBef>
                <a:spcPct val="20000"/>
              </a:spcBef>
              <a:buFont typeface="Arial" panose="020B0604020202020204" pitchFamily="34" charset="0"/>
              <a:buNone/>
              <a:defRPr lang="en-US" sz="2500" b="1" kern="1200" dirty="0">
                <a:solidFill>
                  <a:srgbClr val="B68A35"/>
                </a:solidFill>
                <a:latin typeface="+mn-lt"/>
                <a:ea typeface="+mn-ea"/>
                <a:cs typeface="+mn-cs"/>
              </a:defRPr>
            </a:lvl1pPr>
          </a:lstStyle>
          <a:p>
            <a:pPr algn="ctr">
              <a:spcBef>
                <a:spcPts val="0"/>
              </a:spcBef>
            </a:pPr>
            <a:r>
              <a:rPr lang="ar-AE" sz="2800" dirty="0" smtClean="0">
                <a:solidFill>
                  <a:schemeClr val="tx1"/>
                </a:solidFill>
                <a:latin typeface="Sakkal Majalla" panose="02000000000000000000" pitchFamily="2" charset="-78"/>
                <a:cs typeface="Sakkal Majalla" panose="02000000000000000000" pitchFamily="2" charset="-78"/>
              </a:rPr>
              <a:t>الاقتراحات الواردة على </a:t>
            </a:r>
            <a:r>
              <a:rPr lang="ar-AE" sz="2800" dirty="0">
                <a:solidFill>
                  <a:schemeClr val="tx1"/>
                </a:solidFill>
                <a:latin typeface="Sakkal Majalla" panose="02000000000000000000" pitchFamily="2" charset="-78"/>
                <a:cs typeface="Sakkal Majalla" panose="02000000000000000000" pitchFamily="2" charset="-78"/>
              </a:rPr>
              <a:t>البرامج التدريبية المجانية </a:t>
            </a:r>
            <a:r>
              <a:rPr lang="ar-AE" sz="2800" dirty="0" smtClean="0">
                <a:solidFill>
                  <a:schemeClr val="tx1"/>
                </a:solidFill>
                <a:latin typeface="Sakkal Majalla" panose="02000000000000000000" pitchFamily="2" charset="-78"/>
                <a:cs typeface="Sakkal Majalla" panose="02000000000000000000" pitchFamily="2" charset="-78"/>
              </a:rPr>
              <a:t>و الخصومات</a:t>
            </a:r>
            <a:endParaRPr lang="ar-AE" sz="2800" dirty="0">
              <a:solidFill>
                <a:schemeClr val="tx1"/>
              </a:solidFill>
              <a:latin typeface="Sakkal Majalla" panose="02000000000000000000" pitchFamily="2" charset="-78"/>
              <a:cs typeface="Sakkal Majalla" panose="02000000000000000000"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742336998"/>
              </p:ext>
            </p:extLst>
          </p:nvPr>
        </p:nvGraphicFramePr>
        <p:xfrm>
          <a:off x="228600" y="1163603"/>
          <a:ext cx="11823700" cy="5237197"/>
        </p:xfrm>
        <a:graphic>
          <a:graphicData uri="http://schemas.openxmlformats.org/drawingml/2006/table">
            <a:tbl>
              <a:tblPr firstRow="1" bandRow="1">
                <a:tableStyleId>{5C22544A-7EE6-4342-B048-85BDC9FD1C3A}</a:tableStyleId>
              </a:tblPr>
              <a:tblGrid>
                <a:gridCol w="5884714">
                  <a:extLst>
                    <a:ext uri="{9D8B030D-6E8A-4147-A177-3AD203B41FA5}">
                      <a16:colId xmlns:a16="http://schemas.microsoft.com/office/drawing/2014/main" xmlns="" val="20002"/>
                    </a:ext>
                  </a:extLst>
                </a:gridCol>
                <a:gridCol w="5938986">
                  <a:extLst>
                    <a:ext uri="{9D8B030D-6E8A-4147-A177-3AD203B41FA5}">
                      <a16:colId xmlns:a16="http://schemas.microsoft.com/office/drawing/2014/main" xmlns="" val="20003"/>
                    </a:ext>
                  </a:extLst>
                </a:gridCol>
              </a:tblGrid>
              <a:tr h="476485">
                <a:tc gridSpan="2">
                  <a:txBody>
                    <a:bodyPr/>
                    <a:lstStyle/>
                    <a:p>
                      <a:pPr marL="0" indent="0" algn="ctr" defTabSz="914400" rtl="1" eaLnBrk="1" latinLnBrk="0" hangingPunct="1">
                        <a:buFont typeface="Wingdings" panose="05000000000000000000" pitchFamily="2" charset="2"/>
                        <a:buNone/>
                      </a:pPr>
                      <a:r>
                        <a:rPr lang="ar-AE" sz="2000" b="1" kern="1200" dirty="0" smtClean="0">
                          <a:solidFill>
                            <a:schemeClr val="bg1"/>
                          </a:solidFill>
                          <a:latin typeface="Sakkal Majalla" panose="02000000000000000000" pitchFamily="2" charset="-78"/>
                          <a:ea typeface="+mn-ea"/>
                          <a:cs typeface="Sakkal Majalla" panose="02000000000000000000" pitchFamily="2" charset="-78"/>
                        </a:rPr>
                        <a:t>الاقتراحات الواردة على البرامج التدريبية المجانية و الخصومات</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rgbClr val="B68A35"/>
                    </a:solidFill>
                  </a:tcPr>
                </a:tc>
                <a:tc hMerge="1">
                  <a:txBody>
                    <a:bodyPr/>
                    <a:lstStyle/>
                    <a:p>
                      <a:pPr marL="0" indent="0" algn="ctr" rtl="1">
                        <a:buFont typeface="Wingdings" panose="05000000000000000000" pitchFamily="2" charset="2"/>
                        <a:buNone/>
                      </a:pPr>
                      <a:endParaRPr lang="en-US" sz="1600" b="1" kern="1200" dirty="0">
                        <a:solidFill>
                          <a:srgbClr val="000000"/>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r h="713357">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ارسال قائمة البرامج التدريبية عبر البريد الالكتروني و التسجيل من خلال الاستمارات الإلكترونية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الاعلان بشكل افضل عن جميع الخدمات والبرامج المقدمة من قبلكم حيث انني ليس لدي اي معلومة واضحة عن برامجكم المقترحة للتدريب</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0"/>
                  </a:ext>
                </a:extLst>
              </a:tr>
              <a:tr h="658971">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تكثيف عدد البرامج التدريبية المجانية وال خصومات موظفي الحكومة للبرامج التخصصية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التواصل مع كافة الجهات الحكومية وطلب قيامها بالمساهمة في دورات تدريبية متخصصة في مجال عملهم، لموظفي الحكومة الاتحادية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1"/>
                  </a:ext>
                </a:extLst>
              </a:tr>
              <a:tr h="658971">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ان تكون كدورات مفيدة وتكون اكثر من اسبوعين على الاقل وليست فقط محاضرات ليوم او يومين</a:t>
                      </a:r>
                    </a:p>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endParaRPr lang="ar-AE" sz="1600" b="1" dirty="0" smtClean="0">
                        <a:solidFill>
                          <a:srgbClr val="000000"/>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اعلامنا بالخصومات من بدايتها وحبذا توسيع نطاق الخصومات لموظفين القطاع العام بحيث تشمل عدد اكبر ومتنوع اكثر</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2"/>
                  </a:ext>
                </a:extLst>
              </a:tr>
              <a:tr h="658971">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kern="1200" dirty="0" smtClean="0">
                          <a:solidFill>
                            <a:srgbClr val="000000"/>
                          </a:solidFill>
                          <a:latin typeface="Sakkal Majalla" panose="02000000000000000000" pitchFamily="2" charset="-78"/>
                          <a:ea typeface="+mn-ea"/>
                          <a:cs typeface="Sakkal Majalla" panose="02000000000000000000" pitchFamily="2" charset="-78"/>
                        </a:rPr>
                        <a:t>تكثيف البرامج القوية</a:t>
                      </a:r>
                    </a:p>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endParaRPr lang="ar-AE" sz="1600" b="1" dirty="0" smtClean="0">
                        <a:solidFill>
                          <a:srgbClr val="000000"/>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الدورات التدريبية يفضل أن تكون في المناطق القريبة من المراكز لتسهيل الوصول إليها و تطبيقها بين جميع إمارات الدولة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3"/>
                  </a:ext>
                </a:extLst>
              </a:tr>
              <a:tr h="658971">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إدارة الوقت و التفكير الإبداعي</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المؤتمرات والندوات التي تقيمها الهيئة يجب ان تكون مجانية لموظفي الحكومة الاتحادية او تكون لديها خصومات عالية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4270729544"/>
                  </a:ext>
                </a:extLst>
              </a:tr>
              <a:tr h="723697">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التعلم والعملية التعليمية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kern="1200" dirty="0" smtClean="0">
                          <a:solidFill>
                            <a:srgbClr val="000000"/>
                          </a:solidFill>
                          <a:latin typeface="Sakkal Majalla" panose="02000000000000000000" pitchFamily="2" charset="-78"/>
                          <a:ea typeface="+mn-ea"/>
                          <a:cs typeface="Sakkal Majalla" panose="02000000000000000000" pitchFamily="2" charset="-78"/>
                        </a:rPr>
                        <a:t>توفير خصومات لأبناء الموظفين في مراكز التدريب و موظفي الجهات الاتحادية لتشجيع و تحفيز الموظفين لحضور الورش</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85121400"/>
                  </a:ext>
                </a:extLst>
              </a:tr>
              <a:tr h="687774">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برامج تخصصية فنية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algn="ctr" rtl="1"/>
                      <a:r>
                        <a:rPr lang="ar-AE" sz="1600" b="1" kern="1200" dirty="0" smtClean="0">
                          <a:solidFill>
                            <a:srgbClr val="000000"/>
                          </a:solidFill>
                          <a:latin typeface="Sakkal Majalla" panose="02000000000000000000" pitchFamily="2" charset="-78"/>
                          <a:ea typeface="+mn-ea"/>
                          <a:cs typeface="Sakkal Majalla" panose="02000000000000000000" pitchFamily="2" charset="-78"/>
                        </a:rPr>
                        <a:t>يجب ان يحدد لها وقت كافي للاستفادة وان تكون محفزه لصاحب الاختصاص وأسعارها تناسب الجميع</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4223151321"/>
                  </a:ext>
                </a:extLst>
              </a:tr>
            </a:tbl>
          </a:graphicData>
        </a:graphic>
      </p:graphicFrame>
    </p:spTree>
    <p:extLst>
      <p:ext uri="{BB962C8B-B14F-4D97-AF65-F5344CB8AC3E}">
        <p14:creationId xmlns:p14="http://schemas.microsoft.com/office/powerpoint/2010/main" val="3712586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495800" y="152400"/>
            <a:ext cx="7039915" cy="731783"/>
          </a:xfrm>
          <a:prstGeom prst="rect">
            <a:avLst/>
          </a:prstGeom>
        </p:spPr>
        <p:txBody>
          <a:bodyPr lIns="91410" tIns="45710" rIns="91410" bIns="45710" anchor="ctr" anchorCtr="0">
            <a:noAutofit/>
          </a:bodyPr>
          <a:lstStyle>
            <a:lvl1pPr marL="0" indent="0" algn="r" defTabSz="914264" rtl="1" eaLnBrk="1" latinLnBrk="0" hangingPunct="1">
              <a:spcBef>
                <a:spcPct val="20000"/>
              </a:spcBef>
              <a:buFont typeface="Arial" panose="020B0604020202020204" pitchFamily="34" charset="0"/>
              <a:buNone/>
              <a:defRPr lang="en-US" sz="2500" b="1" kern="1200" dirty="0">
                <a:solidFill>
                  <a:srgbClr val="B68A35"/>
                </a:solidFill>
                <a:latin typeface="+mn-lt"/>
                <a:ea typeface="+mn-ea"/>
                <a:cs typeface="+mn-cs"/>
              </a:defRPr>
            </a:lvl1pPr>
          </a:lstStyle>
          <a:p>
            <a:pPr algn="ctr">
              <a:spcBef>
                <a:spcPts val="0"/>
              </a:spcBef>
            </a:pPr>
            <a:r>
              <a:rPr lang="ar-AE" sz="2800" dirty="0" smtClean="0">
                <a:solidFill>
                  <a:schemeClr val="tx1"/>
                </a:solidFill>
                <a:latin typeface="Sakkal Majalla" panose="02000000000000000000" pitchFamily="2" charset="-78"/>
                <a:cs typeface="Sakkal Majalla" panose="02000000000000000000" pitchFamily="2" charset="-78"/>
              </a:rPr>
              <a:t>الاقتراحات الواردة على </a:t>
            </a:r>
            <a:r>
              <a:rPr lang="ar-AE" sz="2800" dirty="0">
                <a:solidFill>
                  <a:schemeClr val="tx1"/>
                </a:solidFill>
                <a:latin typeface="Sakkal Majalla" panose="02000000000000000000" pitchFamily="2" charset="-78"/>
                <a:cs typeface="Sakkal Majalla" panose="02000000000000000000" pitchFamily="2" charset="-78"/>
              </a:rPr>
              <a:t>البرامج التدريبية المجانية </a:t>
            </a:r>
            <a:r>
              <a:rPr lang="ar-AE" sz="2800" dirty="0" smtClean="0">
                <a:solidFill>
                  <a:schemeClr val="tx1"/>
                </a:solidFill>
                <a:latin typeface="Sakkal Majalla" panose="02000000000000000000" pitchFamily="2" charset="-78"/>
                <a:cs typeface="Sakkal Majalla" panose="02000000000000000000" pitchFamily="2" charset="-78"/>
              </a:rPr>
              <a:t>و الخصومات</a:t>
            </a:r>
            <a:endParaRPr lang="ar-AE" sz="2800" dirty="0">
              <a:solidFill>
                <a:schemeClr val="tx1"/>
              </a:solidFill>
              <a:latin typeface="Sakkal Majalla" panose="02000000000000000000" pitchFamily="2" charset="-78"/>
              <a:cs typeface="Sakkal Majalla" panose="02000000000000000000"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2335175520"/>
              </p:ext>
            </p:extLst>
          </p:nvPr>
        </p:nvGraphicFramePr>
        <p:xfrm>
          <a:off x="228600" y="1163603"/>
          <a:ext cx="11823700" cy="5389598"/>
        </p:xfrm>
        <a:graphic>
          <a:graphicData uri="http://schemas.openxmlformats.org/drawingml/2006/table">
            <a:tbl>
              <a:tblPr firstRow="1" bandRow="1">
                <a:tableStyleId>{5C22544A-7EE6-4342-B048-85BDC9FD1C3A}</a:tableStyleId>
              </a:tblPr>
              <a:tblGrid>
                <a:gridCol w="5884714">
                  <a:extLst>
                    <a:ext uri="{9D8B030D-6E8A-4147-A177-3AD203B41FA5}">
                      <a16:colId xmlns:a16="http://schemas.microsoft.com/office/drawing/2014/main" xmlns="" val="20002"/>
                    </a:ext>
                  </a:extLst>
                </a:gridCol>
                <a:gridCol w="5938986">
                  <a:extLst>
                    <a:ext uri="{9D8B030D-6E8A-4147-A177-3AD203B41FA5}">
                      <a16:colId xmlns:a16="http://schemas.microsoft.com/office/drawing/2014/main" xmlns="" val="20003"/>
                    </a:ext>
                  </a:extLst>
                </a:gridCol>
              </a:tblGrid>
              <a:tr h="418747">
                <a:tc gridSpan="2">
                  <a:txBody>
                    <a:bodyPr/>
                    <a:lstStyle/>
                    <a:p>
                      <a:pPr marL="0" indent="0" algn="ctr" defTabSz="914400" rtl="1" eaLnBrk="1" latinLnBrk="0" hangingPunct="1">
                        <a:buFont typeface="Wingdings" panose="05000000000000000000" pitchFamily="2" charset="2"/>
                        <a:buNone/>
                      </a:pPr>
                      <a:r>
                        <a:rPr lang="ar-AE" sz="2000" b="1" kern="1200" dirty="0" smtClean="0">
                          <a:solidFill>
                            <a:schemeClr val="bg1"/>
                          </a:solidFill>
                          <a:latin typeface="Sakkal Majalla" panose="02000000000000000000" pitchFamily="2" charset="-78"/>
                          <a:ea typeface="+mn-ea"/>
                          <a:cs typeface="Sakkal Majalla" panose="02000000000000000000" pitchFamily="2" charset="-78"/>
                        </a:rPr>
                        <a:t>الاقتراحات الواردة على البرامج التدريبية المجانية و الخصومات</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rgbClr val="B68A35"/>
                    </a:solidFill>
                  </a:tcPr>
                </a:tc>
                <a:tc hMerge="1">
                  <a:txBody>
                    <a:bodyPr/>
                    <a:lstStyle/>
                    <a:p>
                      <a:pPr marL="0" indent="0" algn="ctr" rtl="1">
                        <a:buFont typeface="Wingdings" panose="05000000000000000000" pitchFamily="2" charset="2"/>
                        <a:buNone/>
                      </a:pPr>
                      <a:endParaRPr lang="en-US" sz="1600" b="1" kern="1200" dirty="0">
                        <a:solidFill>
                          <a:srgbClr val="000000"/>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r h="626916">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تطوير الذات و الذكاء العاطفي و الذكاء الاصطناعي</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عمل ورش خاصة للبرنامج لتفعيله بصورة مميزة وتفاعل جميع الموظفين فيه</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0"/>
                  </a:ext>
                </a:extLst>
              </a:tr>
              <a:tr h="540430">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تقديم خصومات للمشاركة في المعارض والمؤتمرات</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عمل دورات و ورش عمل لمهن جديدة و مبادرات بالوزارة و تعريف بالبرنامج</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1"/>
                  </a:ext>
                </a:extLst>
              </a:tr>
              <a:tr h="540430">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ورش التدريب التخصصية حسب كل جهة عمل</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تكثيف عدد الدورات واعلام موظفي الجهات الاتحادية بها و التنويع بها</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2"/>
                  </a:ext>
                </a:extLst>
              </a:tr>
              <a:tr h="540430">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برامج مجانيه تدريبية في مجال التربية والتعليم</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عمل برامج تدريبية جماعية لتدريب اكثر من هيئة في وقت واحد</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3"/>
                  </a:ext>
                </a:extLst>
              </a:tr>
              <a:tr h="575559">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الحصول خصومات لدورات تخصصية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الإعلان عنها عبر وسائل التواصل الاجتماعي والبريد الإلكتروني</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4270729544"/>
                  </a:ext>
                </a:extLst>
              </a:tr>
              <a:tr h="636003">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احدث برامج التعلم الذكي واستخدام الروبوت</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عمل توعية او دليل مستخدم عن طريقة استخدام معارف</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85121400"/>
                  </a:ext>
                </a:extLst>
              </a:tr>
              <a:tr h="604433">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تكون مجانية ومعها حوافز للموظفين</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تساعد المبادرات المجانية في تحفيز المشاركين في التدريب </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4223151321"/>
                  </a:ext>
                </a:extLst>
              </a:tr>
              <a:tr h="453325">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كيفية انشاء المواقع الالكترونية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تقديم خصومات للبرامج التخصصية اكثر من الادارية </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3096795418"/>
                  </a:ext>
                </a:extLst>
              </a:tr>
              <a:tr h="453325">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أن تكون دورات  إلكترونية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توفير دورات باللغة الإنجليزية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802124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495800" y="152400"/>
            <a:ext cx="7039915" cy="731783"/>
          </a:xfrm>
          <a:prstGeom prst="rect">
            <a:avLst/>
          </a:prstGeom>
        </p:spPr>
        <p:txBody>
          <a:bodyPr lIns="91410" tIns="45710" rIns="91410" bIns="45710" anchor="ctr" anchorCtr="0">
            <a:noAutofit/>
          </a:bodyPr>
          <a:lstStyle>
            <a:lvl1pPr marL="0" indent="0" algn="r" defTabSz="914264" rtl="1" eaLnBrk="1" latinLnBrk="0" hangingPunct="1">
              <a:spcBef>
                <a:spcPct val="20000"/>
              </a:spcBef>
              <a:buFont typeface="Arial" panose="020B0604020202020204" pitchFamily="34" charset="0"/>
              <a:buNone/>
              <a:defRPr lang="en-US" sz="2500" b="1" kern="1200" dirty="0">
                <a:solidFill>
                  <a:srgbClr val="B68A35"/>
                </a:solidFill>
                <a:latin typeface="+mn-lt"/>
                <a:ea typeface="+mn-ea"/>
                <a:cs typeface="+mn-cs"/>
              </a:defRPr>
            </a:lvl1pPr>
          </a:lstStyle>
          <a:p>
            <a:pPr algn="ctr">
              <a:spcBef>
                <a:spcPts val="0"/>
              </a:spcBef>
            </a:pPr>
            <a:r>
              <a:rPr lang="ar-AE" sz="2800" dirty="0" smtClean="0">
                <a:solidFill>
                  <a:schemeClr val="tx1"/>
                </a:solidFill>
                <a:latin typeface="Sakkal Majalla" panose="02000000000000000000" pitchFamily="2" charset="-78"/>
                <a:cs typeface="Sakkal Majalla" panose="02000000000000000000" pitchFamily="2" charset="-78"/>
              </a:rPr>
              <a:t>الاقتراحات الواردة على </a:t>
            </a:r>
            <a:r>
              <a:rPr lang="ar-AE" sz="2800" dirty="0">
                <a:solidFill>
                  <a:schemeClr val="tx1"/>
                </a:solidFill>
                <a:latin typeface="Sakkal Majalla" panose="02000000000000000000" pitchFamily="2" charset="-78"/>
                <a:cs typeface="Sakkal Majalla" panose="02000000000000000000" pitchFamily="2" charset="-78"/>
              </a:rPr>
              <a:t>خدمات معارف الإلكترونية</a:t>
            </a:r>
          </a:p>
        </p:txBody>
      </p:sp>
      <p:graphicFrame>
        <p:nvGraphicFramePr>
          <p:cNvPr id="4" name="Table 3"/>
          <p:cNvGraphicFramePr>
            <a:graphicFrameLocks noGrp="1"/>
          </p:cNvGraphicFramePr>
          <p:nvPr>
            <p:extLst>
              <p:ext uri="{D42A27DB-BD31-4B8C-83A1-F6EECF244321}">
                <p14:modId xmlns:p14="http://schemas.microsoft.com/office/powerpoint/2010/main" val="2049144748"/>
              </p:ext>
            </p:extLst>
          </p:nvPr>
        </p:nvGraphicFramePr>
        <p:xfrm>
          <a:off x="228600" y="1143001"/>
          <a:ext cx="11823700" cy="5418704"/>
        </p:xfrm>
        <a:graphic>
          <a:graphicData uri="http://schemas.openxmlformats.org/drawingml/2006/table">
            <a:tbl>
              <a:tblPr firstRow="1" bandRow="1">
                <a:tableStyleId>{5C22544A-7EE6-4342-B048-85BDC9FD1C3A}</a:tableStyleId>
              </a:tblPr>
              <a:tblGrid>
                <a:gridCol w="5884714">
                  <a:extLst>
                    <a:ext uri="{9D8B030D-6E8A-4147-A177-3AD203B41FA5}">
                      <a16:colId xmlns:a16="http://schemas.microsoft.com/office/drawing/2014/main" xmlns="" val="20002"/>
                    </a:ext>
                  </a:extLst>
                </a:gridCol>
                <a:gridCol w="5938986">
                  <a:extLst>
                    <a:ext uri="{9D8B030D-6E8A-4147-A177-3AD203B41FA5}">
                      <a16:colId xmlns:a16="http://schemas.microsoft.com/office/drawing/2014/main" xmlns="" val="20003"/>
                    </a:ext>
                  </a:extLst>
                </a:gridCol>
              </a:tblGrid>
              <a:tr h="387735">
                <a:tc gridSpan="2">
                  <a:txBody>
                    <a:bodyPr/>
                    <a:lstStyle/>
                    <a:p>
                      <a:pPr marL="0" indent="0" algn="ctr" defTabSz="914400" rtl="1" eaLnBrk="1" latinLnBrk="0" hangingPunct="1">
                        <a:buFont typeface="Wingdings" panose="05000000000000000000" pitchFamily="2" charset="2"/>
                        <a:buNone/>
                      </a:pPr>
                      <a:r>
                        <a:rPr lang="ar-AE" sz="2000" b="1" kern="1200" dirty="0" smtClean="0">
                          <a:solidFill>
                            <a:schemeClr val="bg1"/>
                          </a:solidFill>
                          <a:latin typeface="Sakkal Majalla" panose="02000000000000000000" pitchFamily="2" charset="-78"/>
                          <a:ea typeface="+mn-ea"/>
                          <a:cs typeface="Sakkal Majalla" panose="02000000000000000000" pitchFamily="2" charset="-78"/>
                        </a:rPr>
                        <a:t>الاقتراحات الواردة على خدمات معارف الإلكترونية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rgbClr val="B68A35"/>
                    </a:solidFill>
                  </a:tcPr>
                </a:tc>
                <a:tc hMerge="1">
                  <a:txBody>
                    <a:bodyPr/>
                    <a:lstStyle/>
                    <a:p>
                      <a:pPr marL="0" indent="0" algn="ctr" rtl="1">
                        <a:buFont typeface="Wingdings" panose="05000000000000000000" pitchFamily="2" charset="2"/>
                        <a:buNone/>
                      </a:pPr>
                      <a:endParaRPr lang="en-US" sz="1600" b="1" kern="1200" dirty="0">
                        <a:solidFill>
                          <a:srgbClr val="000000"/>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r h="580487">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توفير دورات تدريبية عبر قنوات المشاركة المباشرة عن بعد</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ارسال رسائل نصية وعبر البريد الالكتروني وتنظيم لقاءات تعريفية بأهداف ومميزات البرامج في الجهة الاتحادية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0"/>
                  </a:ext>
                </a:extLst>
              </a:tr>
              <a:tr h="500406">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تطوير برنامج مجاني للمعارف الالكترونية وكتب صوتية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عمل جدول بكافة البرامج التي ستقام لشهر معين والتذكير لكل ورشة من خلال البريد الالكتروني</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1"/>
                  </a:ext>
                </a:extLst>
              </a:tr>
              <a:tr h="500406">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النظام صعب في الاستخدام وفي نفس الوقت هو بطيء</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اسم المستخدم والرقم السري غير مفعل في كثير من الاحيان لمسؤولي التدريب </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2"/>
                  </a:ext>
                </a:extLst>
              </a:tr>
              <a:tr h="500406">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ارجو تقوية الشبكة الخاصة بخدمات معارف</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توفير تدريب على خدمات معارف الالكترونية ليتمكن الموظف استخدماها</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3"/>
                  </a:ext>
                </a:extLst>
              </a:tr>
              <a:tr h="532933">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تطبيق الكتروني ميسر وسهل الاستخدام</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عمل قروب مشترك لمنتسبي البرنامج التدريبي لكسب المعرفة من المناقشات</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4270729544"/>
                  </a:ext>
                </a:extLst>
              </a:tr>
              <a:tr h="588901">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معرفة الجمهور بأهميتها في المجتمع</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تزويد دورات تدريبية للموارد الالكترونية في المجال الوظيفي والتخصصي</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85121400"/>
                  </a:ext>
                </a:extLst>
              </a:tr>
              <a:tr h="559669">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تكون في كل دائرة ومؤسسه فالدولة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وضع أيقونات لمنصات التدريب بموقع الوزارات ليتسنى التدريب بسهولة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4223151321"/>
                  </a:ext>
                </a:extLst>
              </a:tr>
              <a:tr h="419752">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الاقتصاد المعرفي</a:t>
                      </a:r>
                      <a:r>
                        <a:rPr lang="en-US" sz="1600" b="1" dirty="0" smtClean="0">
                          <a:solidFill>
                            <a:srgbClr val="000000"/>
                          </a:solidFill>
                          <a:latin typeface="Sakkal Majalla" panose="02000000000000000000" pitchFamily="2" charset="-78"/>
                          <a:cs typeface="Sakkal Majalla" panose="02000000000000000000" pitchFamily="2" charset="-78"/>
                        </a:rPr>
                        <a:t> </a:t>
                      </a:r>
                      <a:r>
                        <a:rPr lang="ar-AE" sz="1600" b="1" dirty="0" smtClean="0">
                          <a:solidFill>
                            <a:srgbClr val="000000"/>
                          </a:solidFill>
                          <a:latin typeface="Sakkal Majalla" panose="02000000000000000000" pitchFamily="2" charset="-78"/>
                          <a:cs typeface="Sakkal Majalla" panose="02000000000000000000" pitchFamily="2" charset="-78"/>
                        </a:rPr>
                        <a:t> والتعلم الذكي</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توفير ورش تدريبية حول استخدام الخدمة الالكترونية لمعارف</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3096795418"/>
                  </a:ext>
                </a:extLst>
              </a:tr>
              <a:tr h="419752">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التدريب على الاستراتيجيات</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فضل إلغائها نهائيا لأنها غير مفيدة أبدا وهي مجرد تضييع وقت</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r h="419752">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بنك الدورات الإلكترونية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solidFill>
                            <a:srgbClr val="000000"/>
                          </a:solidFill>
                          <a:latin typeface="Sakkal Majalla" panose="02000000000000000000" pitchFamily="2" charset="-78"/>
                          <a:cs typeface="Sakkal Majalla" panose="02000000000000000000" pitchFamily="2" charset="-78"/>
                        </a:rPr>
                        <a:t>نشرات التوعية وتثقيفية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592615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495800" y="152400"/>
            <a:ext cx="7039915" cy="731783"/>
          </a:xfrm>
          <a:prstGeom prst="rect">
            <a:avLst/>
          </a:prstGeom>
        </p:spPr>
        <p:txBody>
          <a:bodyPr lIns="91410" tIns="45710" rIns="91410" bIns="45710" anchor="ctr" anchorCtr="0">
            <a:noAutofit/>
          </a:bodyPr>
          <a:lstStyle>
            <a:lvl1pPr marL="0" indent="0" algn="r" defTabSz="914264" rtl="1" eaLnBrk="1" latinLnBrk="0" hangingPunct="1">
              <a:spcBef>
                <a:spcPct val="20000"/>
              </a:spcBef>
              <a:buFont typeface="Arial" panose="020B0604020202020204" pitchFamily="34" charset="0"/>
              <a:buNone/>
              <a:defRPr lang="en-US" sz="2500" b="1" kern="1200" dirty="0">
                <a:solidFill>
                  <a:srgbClr val="B68A35"/>
                </a:solidFill>
                <a:latin typeface="+mn-lt"/>
                <a:ea typeface="+mn-ea"/>
                <a:cs typeface="+mn-cs"/>
              </a:defRPr>
            </a:lvl1pPr>
          </a:lstStyle>
          <a:p>
            <a:pPr algn="ctr">
              <a:spcBef>
                <a:spcPts val="0"/>
              </a:spcBef>
            </a:pPr>
            <a:r>
              <a:rPr lang="ar-AE" sz="2800" dirty="0">
                <a:solidFill>
                  <a:schemeClr val="tx1"/>
                </a:solidFill>
                <a:latin typeface="Sakkal Majalla" panose="02000000000000000000" pitchFamily="2" charset="-78"/>
                <a:cs typeface="Sakkal Majalla" panose="02000000000000000000" pitchFamily="2" charset="-78"/>
              </a:rPr>
              <a:t>الاقتراحات الواردة على التواصل مع فريق عمل معارف</a:t>
            </a:r>
            <a:endParaRPr lang="ar-AE" sz="2800" dirty="0">
              <a:solidFill>
                <a:schemeClr val="tx1"/>
              </a:solidFill>
              <a:latin typeface="Sakkal Majalla" panose="02000000000000000000" pitchFamily="2" charset="-78"/>
              <a:cs typeface="Sakkal Majalla" panose="020000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2190498715"/>
              </p:ext>
            </p:extLst>
          </p:nvPr>
        </p:nvGraphicFramePr>
        <p:xfrm>
          <a:off x="228600" y="1143000"/>
          <a:ext cx="11823700" cy="5181600"/>
        </p:xfrm>
        <a:graphic>
          <a:graphicData uri="http://schemas.openxmlformats.org/drawingml/2006/table">
            <a:tbl>
              <a:tblPr firstRow="1" bandRow="1">
                <a:tableStyleId>{5C22544A-7EE6-4342-B048-85BDC9FD1C3A}</a:tableStyleId>
              </a:tblPr>
              <a:tblGrid>
                <a:gridCol w="5884714">
                  <a:extLst>
                    <a:ext uri="{9D8B030D-6E8A-4147-A177-3AD203B41FA5}">
                      <a16:colId xmlns:a16="http://schemas.microsoft.com/office/drawing/2014/main" xmlns="" val="20002"/>
                    </a:ext>
                  </a:extLst>
                </a:gridCol>
                <a:gridCol w="5938986">
                  <a:extLst>
                    <a:ext uri="{9D8B030D-6E8A-4147-A177-3AD203B41FA5}">
                      <a16:colId xmlns:a16="http://schemas.microsoft.com/office/drawing/2014/main" xmlns="" val="20003"/>
                    </a:ext>
                  </a:extLst>
                </a:gridCol>
              </a:tblGrid>
              <a:tr h="559436">
                <a:tc gridSpan="2">
                  <a:txBody>
                    <a:bodyPr/>
                    <a:lstStyle/>
                    <a:p>
                      <a:pPr marL="0" indent="0" algn="ctr" defTabSz="914400" rtl="1" eaLnBrk="1" latinLnBrk="0" hangingPunct="1">
                        <a:buFont typeface="Wingdings" panose="05000000000000000000" pitchFamily="2" charset="2"/>
                        <a:buNone/>
                      </a:pPr>
                      <a:r>
                        <a:rPr lang="ar-AE" sz="2000" b="1" kern="1200" dirty="0" smtClean="0">
                          <a:solidFill>
                            <a:schemeClr val="bg1"/>
                          </a:solidFill>
                          <a:latin typeface="Sakkal Majalla" panose="02000000000000000000" pitchFamily="2" charset="-78"/>
                          <a:ea typeface="+mn-ea"/>
                          <a:cs typeface="Sakkal Majalla" panose="02000000000000000000" pitchFamily="2" charset="-78"/>
                        </a:rPr>
                        <a:t>الاقتراحات الواردة على التواصل مع فريق عمل معارف</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rgbClr val="B68A35"/>
                    </a:solidFill>
                  </a:tcPr>
                </a:tc>
                <a:tc hMerge="1">
                  <a:txBody>
                    <a:bodyPr/>
                    <a:lstStyle/>
                    <a:p>
                      <a:pPr marL="0" indent="0" algn="ctr" rtl="1">
                        <a:buFont typeface="Wingdings" panose="05000000000000000000" pitchFamily="2" charset="2"/>
                        <a:buNone/>
                      </a:pPr>
                      <a:endParaRPr lang="en-US" sz="1600" b="1" kern="1200" dirty="0">
                        <a:solidFill>
                          <a:srgbClr val="000000"/>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r h="837544">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انشاء قناة يستطيع جميع موظفي الحكومة الاتحادية الانضمام لها والتعرف على كافة الخدمات المقدمة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أفضل وسيله حالية الموقع الالكتروني الا إذا استحدث عمل رابط الكتروني او سناب لجميع الموظفين في الحكومة الاتحادية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0"/>
                  </a:ext>
                </a:extLst>
              </a:tr>
              <a:tr h="722001">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يتم نشر اسماء الفريق البريد الإلكتروني ليتم التواصل معهم او التنسيق معهم</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وضع منسق كحلقة وصل بين الجهتين في حال وجود استفسارات تخص الدورات التدريبية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1"/>
                  </a:ext>
                </a:extLst>
              </a:tr>
              <a:tr h="722001">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تحديد منسق معتمد من الهيئة لسهولة التواصل في حال وجود ملاحظات</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الدقة في اختيار المدربين ولا يقتصر الامر على المعرفة والانطباعات الشخصية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2"/>
                  </a:ext>
                </a:extLst>
              </a:tr>
              <a:tr h="722001">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نأمل التكرم بسرعة الاستجابة من خلال عدة قنوات</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لقاءات ومشورات واقتراحات من خلال اصحاب الاختصاص فالميدان</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3"/>
                  </a:ext>
                </a:extLst>
              </a:tr>
              <a:tr h="768933">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إعداد تطبيق للهواتف الذكية لسهولة التواصل</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إضافة أرقام مجانية للرد على استفسارات العملاء </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4270729544"/>
                  </a:ext>
                </a:extLst>
              </a:tr>
              <a:tr h="849684">
                <a:tc gridSpan="2">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عبر التواصل الاجتماعي والبريد الإلكتروني</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hMerge="1">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endParaRPr lang="ar-AE" sz="1600" b="1" dirty="0" smtClean="0">
                        <a:latin typeface="Sakkal Majalla" panose="02000000000000000000" pitchFamily="2" charset="-78"/>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85121400"/>
                  </a:ext>
                </a:extLst>
              </a:tr>
            </a:tbl>
          </a:graphicData>
        </a:graphic>
      </p:graphicFrame>
    </p:spTree>
    <p:extLst>
      <p:ext uri="{BB962C8B-B14F-4D97-AF65-F5344CB8AC3E}">
        <p14:creationId xmlns:p14="http://schemas.microsoft.com/office/powerpoint/2010/main" val="488338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495800" y="152400"/>
            <a:ext cx="7039915" cy="731783"/>
          </a:xfrm>
          <a:prstGeom prst="rect">
            <a:avLst/>
          </a:prstGeom>
        </p:spPr>
        <p:txBody>
          <a:bodyPr lIns="91410" tIns="45710" rIns="91410" bIns="45710" anchor="ctr" anchorCtr="0">
            <a:noAutofit/>
          </a:bodyPr>
          <a:lstStyle>
            <a:lvl1pPr marL="0" indent="0" algn="r" defTabSz="914264" rtl="1" eaLnBrk="1" latinLnBrk="0" hangingPunct="1">
              <a:spcBef>
                <a:spcPct val="20000"/>
              </a:spcBef>
              <a:buFont typeface="Arial" panose="020B0604020202020204" pitchFamily="34" charset="0"/>
              <a:buNone/>
              <a:defRPr lang="en-US" sz="2500" b="1" kern="1200" dirty="0">
                <a:solidFill>
                  <a:srgbClr val="B68A35"/>
                </a:solidFill>
                <a:latin typeface="+mn-lt"/>
                <a:ea typeface="+mn-ea"/>
                <a:cs typeface="+mn-cs"/>
              </a:defRPr>
            </a:lvl1pPr>
          </a:lstStyle>
          <a:p>
            <a:pPr algn="ctr">
              <a:spcBef>
                <a:spcPts val="0"/>
              </a:spcBef>
            </a:pPr>
            <a:r>
              <a:rPr lang="ar-AE" sz="2800" dirty="0">
                <a:solidFill>
                  <a:schemeClr val="tx1"/>
                </a:solidFill>
                <a:latin typeface="Sakkal Majalla" panose="02000000000000000000" pitchFamily="2" charset="-78"/>
                <a:cs typeface="Sakkal Majalla" panose="02000000000000000000" pitchFamily="2" charset="-78"/>
              </a:rPr>
              <a:t>الاقتراحات العامة المرغوب اضافتها في مبادرة معارف</a:t>
            </a:r>
            <a:endParaRPr lang="ar-AE" sz="2800" dirty="0">
              <a:solidFill>
                <a:schemeClr val="tx1"/>
              </a:solidFill>
              <a:latin typeface="Sakkal Majalla" panose="02000000000000000000" pitchFamily="2" charset="-78"/>
              <a:cs typeface="Sakkal Majalla" panose="020000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838792220"/>
              </p:ext>
            </p:extLst>
          </p:nvPr>
        </p:nvGraphicFramePr>
        <p:xfrm>
          <a:off x="228600" y="1143001"/>
          <a:ext cx="11823700" cy="5410201"/>
        </p:xfrm>
        <a:graphic>
          <a:graphicData uri="http://schemas.openxmlformats.org/drawingml/2006/table">
            <a:tbl>
              <a:tblPr firstRow="1" bandRow="1">
                <a:tableStyleId>{5C22544A-7EE6-4342-B048-85BDC9FD1C3A}</a:tableStyleId>
              </a:tblPr>
              <a:tblGrid>
                <a:gridCol w="5884714">
                  <a:extLst>
                    <a:ext uri="{9D8B030D-6E8A-4147-A177-3AD203B41FA5}">
                      <a16:colId xmlns:a16="http://schemas.microsoft.com/office/drawing/2014/main" xmlns="" val="20002"/>
                    </a:ext>
                  </a:extLst>
                </a:gridCol>
                <a:gridCol w="5938986">
                  <a:extLst>
                    <a:ext uri="{9D8B030D-6E8A-4147-A177-3AD203B41FA5}">
                      <a16:colId xmlns:a16="http://schemas.microsoft.com/office/drawing/2014/main" xmlns="" val="20003"/>
                    </a:ext>
                  </a:extLst>
                </a:gridCol>
              </a:tblGrid>
              <a:tr h="455911">
                <a:tc gridSpan="2">
                  <a:txBody>
                    <a:bodyPr/>
                    <a:lstStyle/>
                    <a:p>
                      <a:pPr marL="0" indent="0" algn="ctr" defTabSz="914400" rtl="1" eaLnBrk="1" latinLnBrk="0" hangingPunct="1">
                        <a:buFont typeface="Wingdings" panose="05000000000000000000" pitchFamily="2" charset="2"/>
                        <a:buNone/>
                      </a:pPr>
                      <a:r>
                        <a:rPr lang="ar-AE" sz="2000" b="1" kern="1200" dirty="0" smtClean="0">
                          <a:solidFill>
                            <a:schemeClr val="bg1"/>
                          </a:solidFill>
                          <a:latin typeface="Sakkal Majalla" panose="02000000000000000000" pitchFamily="2" charset="-78"/>
                          <a:ea typeface="+mn-ea"/>
                          <a:cs typeface="Sakkal Majalla" panose="02000000000000000000" pitchFamily="2" charset="-78"/>
                        </a:rPr>
                        <a:t>الاقتراحات العامة المرغوب اضافتها في مبادرة معارف</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rgbClr val="B68A35"/>
                    </a:solidFill>
                  </a:tcPr>
                </a:tc>
                <a:tc hMerge="1">
                  <a:txBody>
                    <a:bodyPr/>
                    <a:lstStyle/>
                    <a:p>
                      <a:pPr marL="0" indent="0" algn="ctr" rtl="1">
                        <a:buFont typeface="Wingdings" panose="05000000000000000000" pitchFamily="2" charset="2"/>
                        <a:buNone/>
                      </a:pPr>
                      <a:endParaRPr lang="en-US" sz="1600" b="1" kern="1200" dirty="0">
                        <a:solidFill>
                          <a:srgbClr val="000000"/>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r h="682554">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ان نكون مطلعين دائما على ما هو جديد يحاكي طموحات وآراء طلابنا جميعا والأخذ بأيديهم نحو مستقبل كله ابتكار وابداع</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اقترح وضع ممثل او موظف او اضافة مهام لموظف بالأصل متواجد يقوم بنقل المعرفة وما استحدث فيه لدى جميع الموظفين في الحكومة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0"/>
                  </a:ext>
                </a:extLst>
              </a:tr>
              <a:tr h="588392">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طرح برامج تدريبية على مستوى الدبلوم في التخصصات التي تهم المؤسسة التي نعما بها</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تزويد الموظف بداية السنة بالبرامج ليتسنى له الاختيار واتخاذ القرار لحضور البرنامج الذي يحتاجه </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1"/>
                  </a:ext>
                </a:extLst>
              </a:tr>
              <a:tr h="588392">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لا يقتصر التدريب على كفاءة معينة واختيار شرائح لنشر ثقافة التدريب </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التعامل مع موظفين بالوزارات لديهم الخبرة والمهارات للمشاركة في تدريب زملاء جدد</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2"/>
                  </a:ext>
                </a:extLst>
              </a:tr>
              <a:tr h="588392">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ضرورة التعاون مع مركز محمد بن راشد للابتكار الحكومي</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تحفيز المشاركين مادين ومعنويا من خلال مؤسسات عملهم</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3"/>
                  </a:ext>
                </a:extLst>
              </a:tr>
              <a:tr h="626640">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أن تكون هذه الخدمات في متناول الجميع</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عمل برامج تدريبية للمهن الفنية والميدانية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4270729544"/>
                  </a:ext>
                </a:extLst>
              </a:tr>
              <a:tr h="626640">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اصدار بطاقة معارف للبرامج التدريبية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وضع منهاج للتدريب للموظف بالوزارة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r h="626640">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ارشادات ميدانية للموظفين</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طرح فكرة ورش الدبلوم المهني</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r h="626640">
                <a:tc gridSpan="2">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تحسين بيئة المعارف</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hMerge="1">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endParaRPr lang="ar-AE" sz="1600" b="1" dirty="0" smtClean="0">
                        <a:latin typeface="Sakkal Majalla" panose="02000000000000000000" pitchFamily="2" charset="-78"/>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186891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495800" y="152400"/>
            <a:ext cx="7039915" cy="731783"/>
          </a:xfrm>
          <a:prstGeom prst="rect">
            <a:avLst/>
          </a:prstGeom>
        </p:spPr>
        <p:txBody>
          <a:bodyPr lIns="91410" tIns="45710" rIns="91410" bIns="45710" anchor="ctr" anchorCtr="0">
            <a:noAutofit/>
          </a:bodyPr>
          <a:lstStyle>
            <a:lvl1pPr marL="0" indent="0" algn="r" defTabSz="914264" rtl="1" eaLnBrk="1" latinLnBrk="0" hangingPunct="1">
              <a:spcBef>
                <a:spcPct val="20000"/>
              </a:spcBef>
              <a:buFont typeface="Arial" panose="020B0604020202020204" pitchFamily="34" charset="0"/>
              <a:buNone/>
              <a:defRPr lang="en-US" sz="2500" b="1" kern="1200" dirty="0">
                <a:solidFill>
                  <a:srgbClr val="B68A35"/>
                </a:solidFill>
                <a:latin typeface="+mn-lt"/>
                <a:ea typeface="+mn-ea"/>
                <a:cs typeface="+mn-cs"/>
              </a:defRPr>
            </a:lvl1pPr>
          </a:lstStyle>
          <a:p>
            <a:pPr algn="ctr">
              <a:spcBef>
                <a:spcPts val="0"/>
              </a:spcBef>
            </a:pPr>
            <a:r>
              <a:rPr lang="ar-AE" sz="2800" dirty="0">
                <a:solidFill>
                  <a:schemeClr val="tx1"/>
                </a:solidFill>
                <a:latin typeface="Sakkal Majalla" panose="02000000000000000000" pitchFamily="2" charset="-78"/>
                <a:cs typeface="Sakkal Majalla" panose="02000000000000000000" pitchFamily="2" charset="-78"/>
              </a:rPr>
              <a:t>الاقتراحات العامة المرغوب اضافتها في مبادرة معارف</a:t>
            </a:r>
            <a:endParaRPr lang="ar-AE" sz="2800" dirty="0">
              <a:solidFill>
                <a:schemeClr val="tx1"/>
              </a:solidFill>
              <a:latin typeface="Sakkal Majalla" panose="02000000000000000000" pitchFamily="2" charset="-78"/>
              <a:cs typeface="Sakkal Majalla" panose="020000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2602588096"/>
              </p:ext>
            </p:extLst>
          </p:nvPr>
        </p:nvGraphicFramePr>
        <p:xfrm>
          <a:off x="228600" y="1143001"/>
          <a:ext cx="11823700" cy="5333999"/>
        </p:xfrm>
        <a:graphic>
          <a:graphicData uri="http://schemas.openxmlformats.org/drawingml/2006/table">
            <a:tbl>
              <a:tblPr firstRow="1" bandRow="1">
                <a:tableStyleId>{5C22544A-7EE6-4342-B048-85BDC9FD1C3A}</a:tableStyleId>
              </a:tblPr>
              <a:tblGrid>
                <a:gridCol w="5884714">
                  <a:extLst>
                    <a:ext uri="{9D8B030D-6E8A-4147-A177-3AD203B41FA5}">
                      <a16:colId xmlns:a16="http://schemas.microsoft.com/office/drawing/2014/main" xmlns="" val="20002"/>
                    </a:ext>
                  </a:extLst>
                </a:gridCol>
                <a:gridCol w="5938986">
                  <a:extLst>
                    <a:ext uri="{9D8B030D-6E8A-4147-A177-3AD203B41FA5}">
                      <a16:colId xmlns:a16="http://schemas.microsoft.com/office/drawing/2014/main" xmlns="" val="20003"/>
                    </a:ext>
                  </a:extLst>
                </a:gridCol>
              </a:tblGrid>
              <a:tr h="508372">
                <a:tc gridSpan="2">
                  <a:txBody>
                    <a:bodyPr/>
                    <a:lstStyle/>
                    <a:p>
                      <a:pPr marL="0" indent="0" algn="ctr" defTabSz="914400" rtl="1" eaLnBrk="1" latinLnBrk="0" hangingPunct="1">
                        <a:buFont typeface="Wingdings" panose="05000000000000000000" pitchFamily="2" charset="2"/>
                        <a:buNone/>
                      </a:pPr>
                      <a:r>
                        <a:rPr lang="ar-AE" sz="2000" b="1" kern="1200" dirty="0" smtClean="0">
                          <a:solidFill>
                            <a:schemeClr val="bg1"/>
                          </a:solidFill>
                          <a:latin typeface="Sakkal Majalla" panose="02000000000000000000" pitchFamily="2" charset="-78"/>
                          <a:ea typeface="+mn-ea"/>
                          <a:cs typeface="Sakkal Majalla" panose="02000000000000000000" pitchFamily="2" charset="-78"/>
                        </a:rPr>
                        <a:t>الاقتراحات العامة المرغوب اضافتها في مبادرة معارف</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rgbClr val="B68A35"/>
                    </a:solidFill>
                  </a:tcPr>
                </a:tc>
                <a:tc hMerge="1">
                  <a:txBody>
                    <a:bodyPr/>
                    <a:lstStyle/>
                    <a:p>
                      <a:pPr marL="0" indent="0" algn="ctr" rtl="1">
                        <a:buFont typeface="Wingdings" panose="05000000000000000000" pitchFamily="2" charset="2"/>
                        <a:buNone/>
                      </a:pPr>
                      <a:endParaRPr lang="en-US" sz="1600" b="1" kern="1200" dirty="0">
                        <a:solidFill>
                          <a:srgbClr val="000000"/>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r h="761095">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موافاة موظفي الجهات الاتحادية بشأن معارف ليتم التواصل بشكل فعال ولنشر الاستفادة بين الموظفين</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التعاون مع جامعات ومراكز عالية الجودة مثل مركز الشيخ محمد بن راشد للابتكار/جامعة حمدان الذكية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0"/>
                  </a:ext>
                </a:extLst>
              </a:tr>
              <a:tr h="656097">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برامج جديده للوصول الى مصافي الدول المتقدمة ويكون فيها شيئا من التميز والابتكار والإبداعات</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زيادة مدة البرامج التدريبية المجانية التي تعقد ضمن أسبوع المعرض وعدم اقتصارها على يوم واحد</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1"/>
                  </a:ext>
                </a:extLst>
              </a:tr>
              <a:tr h="656097">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يكون بأماكن مختلفة من الدولة ويتم به تكريم تحفيزي لمنتسبين البرامج التدريبية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ارسال دعوة لجميع شركات التدريب المسجلة في الهيئات الرسمية (وزارة التربية / هيئة المعرفة)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2"/>
                  </a:ext>
                </a:extLst>
              </a:tr>
              <a:tr h="656097">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اشراك الموظفين عن الجهات التي يفضل التعاقد معها للاستفادة منهم</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توجيه الدعوة لكافة العاملين في الحكومة الاتحادية عن طريق البريد الإلكتروني</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3"/>
                  </a:ext>
                </a:extLst>
              </a:tr>
              <a:tr h="698747">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تعميم توقيت معرض معارف على كافة الجهات المعنية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نشر منشورات وإعلانات لتصل إلى أكبر شريحة مجتمعية </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4270729544"/>
                  </a:ext>
                </a:extLst>
              </a:tr>
              <a:tr h="698747">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المشاركة في جيتكس او معرض الكتاب</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العمل على زيادة المعارض الخاصة بمعارف</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r h="698747">
                <a:tc gridSpan="2">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الحرص على التنوع أكثر</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hMerge="1">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endParaRPr lang="ar-AE" sz="1600" b="1" dirty="0" smtClean="0">
                        <a:latin typeface="Sakkal Majalla" panose="02000000000000000000" pitchFamily="2" charset="-78"/>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227585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048000"/>
            <a:ext cx="12420600" cy="938719"/>
          </a:xfrm>
          <a:prstGeom prst="rect">
            <a:avLst/>
          </a:prstGeom>
        </p:spPr>
        <p:txBody>
          <a:bodyPr wrap="square">
            <a:spAutoFit/>
          </a:bodyPr>
          <a:lstStyle/>
          <a:p>
            <a:pPr algn="ctr"/>
            <a:r>
              <a:rPr lang="ar-AE" sz="5500" b="1" dirty="0" smtClean="0">
                <a:solidFill>
                  <a:srgbClr val="AC8332"/>
                </a:solidFill>
                <a:latin typeface="Sakkal Majalla" panose="02000000000000000000" pitchFamily="2" charset="-78"/>
                <a:cs typeface="Sakkal Majalla" panose="02000000000000000000" pitchFamily="2" charset="-78"/>
              </a:rPr>
              <a:t>الاقتراحات الواردة على البرامج التدريبية حول </a:t>
            </a:r>
            <a:r>
              <a:rPr lang="ar-AE" sz="5500" b="1" dirty="0">
                <a:solidFill>
                  <a:srgbClr val="AC8332"/>
                </a:solidFill>
                <a:latin typeface="Sakkal Majalla" panose="02000000000000000000" pitchFamily="2" charset="-78"/>
                <a:cs typeface="Sakkal Majalla" panose="02000000000000000000" pitchFamily="2" charset="-78"/>
              </a:rPr>
              <a:t>مبادرة </a:t>
            </a:r>
            <a:r>
              <a:rPr lang="ar-AE" sz="5500" b="1" dirty="0" smtClean="0">
                <a:solidFill>
                  <a:srgbClr val="AC8332"/>
                </a:solidFill>
                <a:latin typeface="Sakkal Majalla" panose="02000000000000000000" pitchFamily="2" charset="-78"/>
                <a:cs typeface="Sakkal Majalla" panose="02000000000000000000" pitchFamily="2" charset="-78"/>
              </a:rPr>
              <a:t>معارف</a:t>
            </a:r>
            <a:endParaRPr lang="ar-AE" sz="5500" b="1" dirty="0">
              <a:solidFill>
                <a:srgbClr val="AC8332"/>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0167927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ar-AE" sz="3200" dirty="0" smtClean="0">
                <a:solidFill>
                  <a:schemeClr val="tx1"/>
                </a:solidFill>
                <a:latin typeface="Sakkal Majalla" panose="02000000000000000000" pitchFamily="2" charset="-78"/>
                <a:cs typeface="Sakkal Majalla" panose="02000000000000000000" pitchFamily="2" charset="-78"/>
              </a:rPr>
              <a:t>الاقتراحات الواردة حول البرامج التدريبية العامة</a:t>
            </a:r>
            <a:endParaRPr lang="en-US" sz="3200" dirty="0">
              <a:solidFill>
                <a:schemeClr val="tx1"/>
              </a:solidFill>
              <a:latin typeface="Sakkal Majalla" panose="02000000000000000000" pitchFamily="2" charset="-78"/>
              <a:cs typeface="Sakkal Majalla" panose="02000000000000000000" pitchFamily="2" charset="-78"/>
            </a:endParaRPr>
          </a:p>
        </p:txBody>
      </p:sp>
      <p:graphicFrame>
        <p:nvGraphicFramePr>
          <p:cNvPr id="6" name="Table 5"/>
          <p:cNvGraphicFramePr>
            <a:graphicFrameLocks noGrp="1"/>
          </p:cNvGraphicFramePr>
          <p:nvPr>
            <p:extLst>
              <p:ext uri="{D42A27DB-BD31-4B8C-83A1-F6EECF244321}">
                <p14:modId xmlns:p14="http://schemas.microsoft.com/office/powerpoint/2010/main" val="484184571"/>
              </p:ext>
            </p:extLst>
          </p:nvPr>
        </p:nvGraphicFramePr>
        <p:xfrm>
          <a:off x="228600" y="1143001"/>
          <a:ext cx="11823699" cy="5421468"/>
        </p:xfrm>
        <a:graphic>
          <a:graphicData uri="http://schemas.openxmlformats.org/drawingml/2006/table">
            <a:tbl>
              <a:tblPr firstRow="1" bandRow="1">
                <a:tableStyleId>{5C22544A-7EE6-4342-B048-85BDC9FD1C3A}</a:tableStyleId>
              </a:tblPr>
              <a:tblGrid>
                <a:gridCol w="3929154">
                  <a:extLst>
                    <a:ext uri="{9D8B030D-6E8A-4147-A177-3AD203B41FA5}">
                      <a16:colId xmlns:a16="http://schemas.microsoft.com/office/drawing/2014/main" xmlns="" val="20002"/>
                    </a:ext>
                  </a:extLst>
                </a:gridCol>
                <a:gridCol w="3929154"/>
                <a:gridCol w="3965391">
                  <a:extLst>
                    <a:ext uri="{9D8B030D-6E8A-4147-A177-3AD203B41FA5}">
                      <a16:colId xmlns:a16="http://schemas.microsoft.com/office/drawing/2014/main" xmlns="" val="20003"/>
                    </a:ext>
                  </a:extLst>
                </a:gridCol>
              </a:tblGrid>
              <a:tr h="393367">
                <a:tc gridSpan="3">
                  <a:txBody>
                    <a:bodyPr/>
                    <a:lstStyle/>
                    <a:p>
                      <a:pPr marL="0" indent="0" algn="ctr" defTabSz="914400" rtl="1" eaLnBrk="1" latinLnBrk="0" hangingPunct="1">
                        <a:buFont typeface="Wingdings" panose="05000000000000000000" pitchFamily="2" charset="2"/>
                        <a:buNone/>
                      </a:pPr>
                      <a:r>
                        <a:rPr lang="ar-AE" sz="2000" b="1" kern="1200" dirty="0" smtClean="0">
                          <a:solidFill>
                            <a:schemeClr val="bg1"/>
                          </a:solidFill>
                          <a:latin typeface="Sakkal Majalla" panose="02000000000000000000" pitchFamily="2" charset="-78"/>
                          <a:ea typeface="+mn-ea"/>
                          <a:cs typeface="Sakkal Majalla" panose="02000000000000000000" pitchFamily="2" charset="-78"/>
                        </a:rPr>
                        <a:t>الاقتراحات الواردة حول البرامج التدريبية العامة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rgbClr val="B68A35"/>
                    </a:solidFill>
                  </a:tcPr>
                </a:tc>
                <a:tc hMerge="1">
                  <a:txBody>
                    <a:bodyPr/>
                    <a:lstStyle/>
                    <a:p>
                      <a:endParaRPr lang="en-US"/>
                    </a:p>
                  </a:txBody>
                  <a:tcPr/>
                </a:tc>
                <a:tc hMerge="1">
                  <a:txBody>
                    <a:bodyPr/>
                    <a:lstStyle/>
                    <a:p>
                      <a:pPr marL="0" indent="0" algn="ctr" rtl="1">
                        <a:buFont typeface="Wingdings" panose="05000000000000000000" pitchFamily="2" charset="2"/>
                        <a:buNone/>
                      </a:pPr>
                      <a:endParaRPr lang="en-US" sz="1600" b="1" kern="1200" dirty="0">
                        <a:solidFill>
                          <a:srgbClr val="000000"/>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r h="574921">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زيادة عدد الدورات وتشجيع موظفي الجهات الاتحادية على حضور الورش</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استراتيجيات التفكير الإبداعي</a:t>
                      </a:r>
                      <a:r>
                        <a:rPr lang="ar-AE" sz="1600" b="1" dirty="0" smtClean="0">
                          <a:latin typeface="Sakkal Majalla" panose="02000000000000000000" pitchFamily="2" charset="-78"/>
                          <a:ea typeface="Calibri" panose="020F0502020204030204" pitchFamily="34" charset="0"/>
                          <a:cs typeface="Sakkal Majalla" panose="02000000000000000000" pitchFamily="2" charset="-78"/>
                        </a:rPr>
                        <a:t> و</a:t>
                      </a: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 استراتيجيات لتربية وتنمية ورعاية قدرات الموهوبين</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برامج خدمه العملاء/ استشراف المستقبل / التواصل / </a:t>
                      </a:r>
                      <a:r>
                        <a:rPr lang="ar-SA" sz="1600" b="1" dirty="0" err="1" smtClean="0">
                          <a:latin typeface="Sakkal Majalla" panose="02000000000000000000" pitchFamily="2" charset="-78"/>
                          <a:ea typeface="Calibri" panose="020F0502020204030204" pitchFamily="34" charset="0"/>
                          <a:cs typeface="Sakkal Majalla" panose="02000000000000000000" pitchFamily="2" charset="-78"/>
                        </a:rPr>
                        <a:t>الحوكمة</a:t>
                      </a: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 </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0"/>
                  </a:ext>
                </a:extLst>
              </a:tr>
              <a:tr h="460902">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اطلاع المعنيين بالبرامج التدريبية قبل البدء بها بوقت كاف</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المهنية في العمل</a:t>
                      </a:r>
                      <a:r>
                        <a:rPr lang="ar-AE" sz="1600" b="1" dirty="0" smtClean="0">
                          <a:latin typeface="Sakkal Majalla" panose="02000000000000000000" pitchFamily="2" charset="-78"/>
                          <a:ea typeface="Calibri" panose="020F0502020204030204" pitchFamily="34" charset="0"/>
                          <a:cs typeface="Sakkal Majalla" panose="02000000000000000000" pitchFamily="2" charset="-78"/>
                        </a:rPr>
                        <a:t>/</a:t>
                      </a: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 إدارة الفريق</a:t>
                      </a:r>
                      <a:r>
                        <a:rPr lang="ar-AE" sz="1600" b="1" dirty="0" smtClean="0">
                          <a:latin typeface="Sakkal Majalla" panose="02000000000000000000" pitchFamily="2" charset="-78"/>
                          <a:ea typeface="Calibri" panose="020F0502020204030204" pitchFamily="34" charset="0"/>
                          <a:cs typeface="Sakkal Majalla" panose="02000000000000000000" pitchFamily="2" charset="-78"/>
                        </a:rPr>
                        <a:t>/</a:t>
                      </a: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 إدارة الوقت</a:t>
                      </a:r>
                      <a:r>
                        <a:rPr lang="ar-AE" sz="1600" b="1" dirty="0" smtClean="0">
                          <a:latin typeface="Sakkal Majalla" panose="02000000000000000000" pitchFamily="2" charset="-78"/>
                          <a:ea typeface="Calibri" panose="020F0502020204030204" pitchFamily="34" charset="0"/>
                          <a:cs typeface="Sakkal Majalla" panose="02000000000000000000" pitchFamily="2" charset="-78"/>
                        </a:rPr>
                        <a:t>/</a:t>
                      </a: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 إعداد التقارير</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توفير دورات تدريبية تخصصية في مجال تقنية المعلومات</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1"/>
                  </a:ext>
                </a:extLst>
              </a:tr>
              <a:tr h="460902">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أنماط الشخصيات / إدارة الضغوطات / العمل بروح الفريق</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ea typeface="Calibri" panose="020F0502020204030204" pitchFamily="34" charset="0"/>
                          <a:cs typeface="Sakkal Majalla" panose="02000000000000000000" pitchFamily="2" charset="-78"/>
                        </a:rPr>
                        <a:t>استخدام الروبوت في عملية التعلم و تكنولوجيا التعليم</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استخراج الشهادات التدريبية للمتدربين بعد اجتياز الدورة</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2"/>
                  </a:ext>
                </a:extLst>
              </a:tr>
              <a:tr h="574921">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اضافة تفاصيل التدريبات المطروحة من "معارف</a:t>
                      </a:r>
                      <a:r>
                        <a:rPr lang="en-US" sz="1600" b="1" dirty="0" smtClean="0">
                          <a:latin typeface="Sakkal Majalla" panose="02000000000000000000" pitchFamily="2" charset="-78"/>
                          <a:ea typeface="Calibri" panose="020F0502020204030204" pitchFamily="34" charset="0"/>
                          <a:cs typeface="Sakkal Majalla" panose="02000000000000000000" pitchFamily="2" charset="-78"/>
                        </a:rPr>
                        <a:t>"</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البرامج في مجال العمل</a:t>
                      </a:r>
                      <a:r>
                        <a:rPr lang="en-US" sz="1600" b="1" dirty="0" smtClean="0">
                          <a:latin typeface="Sakkal Majalla" panose="02000000000000000000" pitchFamily="2" charset="-78"/>
                          <a:ea typeface="Calibri" panose="020F0502020204030204" pitchFamily="34" charset="0"/>
                          <a:cs typeface="Sakkal Majalla" panose="02000000000000000000" pitchFamily="2" charset="-78"/>
                        </a:rPr>
                        <a:t> </a:t>
                      </a:r>
                      <a:r>
                        <a:rPr lang="ar-AE" sz="1600" b="1" dirty="0" smtClean="0">
                          <a:latin typeface="Sakkal Majalla" panose="02000000000000000000" pitchFamily="2" charset="-78"/>
                          <a:ea typeface="Calibri" panose="020F0502020204030204" pitchFamily="34" charset="0"/>
                          <a:cs typeface="Sakkal Majalla" panose="02000000000000000000" pitchFamily="2" charset="-78"/>
                        </a:rPr>
                        <a:t>و</a:t>
                      </a: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التعلم التعاوني</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إدارة المشاريع / إدارة المخاطر/ العادات السبع للمدراء</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3"/>
                  </a:ext>
                </a:extLst>
              </a:tr>
              <a:tr h="490864">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دورات تدريبية في اللغة الانجليزية </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الإبداع الإداري والتفكير الابتكاري</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الموارد البشرية / الابتكار</a:t>
                      </a:r>
                      <a:endParaRPr lang="ar-AE"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4270729544"/>
                  </a:ext>
                </a:extLst>
              </a:tr>
              <a:tr h="490864">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رفع الايجابية عند الموظفين </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آليات التميز والنجاح في العمل</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برامج حول أسعاد المتعاملين</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r h="490864">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برامج التعلم الذكي</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مهارات الحوار البناء والمثمر</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دورات التطوير الذاتي</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r h="490864">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النضج الالكتروني</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إدارة القيادة والتغيير </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المهارات القيادية</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r h="490864">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قوانين الموارد البشرية</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دبلوم الذكاء الاصطناعي</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فن تطوير العمل الإداري</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r h="490864">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برنامج البوابة الذكية</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دورات تدريبية عن بعد</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6155737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ar-AE" sz="3200" dirty="0" smtClean="0">
                <a:solidFill>
                  <a:schemeClr val="tx1"/>
                </a:solidFill>
                <a:latin typeface="Sakkal Majalla" panose="02000000000000000000" pitchFamily="2" charset="-78"/>
                <a:cs typeface="Sakkal Majalla" panose="02000000000000000000" pitchFamily="2" charset="-78"/>
              </a:rPr>
              <a:t>الاقتراحات الواردة </a:t>
            </a:r>
            <a:r>
              <a:rPr lang="ar-AE" sz="3200" dirty="0">
                <a:solidFill>
                  <a:schemeClr val="tx1"/>
                </a:solidFill>
                <a:latin typeface="Sakkal Majalla" panose="02000000000000000000" pitchFamily="2" charset="-78"/>
                <a:cs typeface="Sakkal Majalla" panose="02000000000000000000" pitchFamily="2" charset="-78"/>
              </a:rPr>
              <a:t>حول البرامج التدريبية المتخصصة</a:t>
            </a:r>
          </a:p>
        </p:txBody>
      </p:sp>
      <p:graphicFrame>
        <p:nvGraphicFramePr>
          <p:cNvPr id="5" name="Table 4"/>
          <p:cNvGraphicFramePr>
            <a:graphicFrameLocks noGrp="1"/>
          </p:cNvGraphicFramePr>
          <p:nvPr>
            <p:extLst>
              <p:ext uri="{D42A27DB-BD31-4B8C-83A1-F6EECF244321}">
                <p14:modId xmlns:p14="http://schemas.microsoft.com/office/powerpoint/2010/main" val="3395469348"/>
              </p:ext>
            </p:extLst>
          </p:nvPr>
        </p:nvGraphicFramePr>
        <p:xfrm>
          <a:off x="228600" y="1143001"/>
          <a:ext cx="11823700" cy="5395864"/>
        </p:xfrm>
        <a:graphic>
          <a:graphicData uri="http://schemas.openxmlformats.org/drawingml/2006/table">
            <a:tbl>
              <a:tblPr firstRow="1" bandRow="1">
                <a:tableStyleId>{5C22544A-7EE6-4342-B048-85BDC9FD1C3A}</a:tableStyleId>
              </a:tblPr>
              <a:tblGrid>
                <a:gridCol w="5884714">
                  <a:extLst>
                    <a:ext uri="{9D8B030D-6E8A-4147-A177-3AD203B41FA5}">
                      <a16:colId xmlns:a16="http://schemas.microsoft.com/office/drawing/2014/main" xmlns="" val="20002"/>
                    </a:ext>
                  </a:extLst>
                </a:gridCol>
                <a:gridCol w="5938986">
                  <a:extLst>
                    <a:ext uri="{9D8B030D-6E8A-4147-A177-3AD203B41FA5}">
                      <a16:colId xmlns:a16="http://schemas.microsoft.com/office/drawing/2014/main" xmlns="" val="20003"/>
                    </a:ext>
                  </a:extLst>
                </a:gridCol>
              </a:tblGrid>
              <a:tr h="508372">
                <a:tc gridSpan="2">
                  <a:txBody>
                    <a:bodyPr/>
                    <a:lstStyle/>
                    <a:p>
                      <a:pPr marL="0" indent="0" algn="ctr" defTabSz="914400" rtl="1" eaLnBrk="1" latinLnBrk="0" hangingPunct="1">
                        <a:buFont typeface="Wingdings" panose="05000000000000000000" pitchFamily="2" charset="2"/>
                        <a:buNone/>
                      </a:pPr>
                      <a:r>
                        <a:rPr lang="ar-AE" sz="2000" b="1" kern="1200" dirty="0" smtClean="0">
                          <a:solidFill>
                            <a:schemeClr val="bg1"/>
                          </a:solidFill>
                          <a:latin typeface="Sakkal Majalla" panose="02000000000000000000" pitchFamily="2" charset="-78"/>
                          <a:ea typeface="+mn-ea"/>
                          <a:cs typeface="Sakkal Majalla" panose="02000000000000000000" pitchFamily="2" charset="-78"/>
                        </a:rPr>
                        <a:t>الاقتراحات الواردة حول البرامج التدريبية المتخصصة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rgbClr val="B68A35"/>
                    </a:solidFill>
                  </a:tcPr>
                </a:tc>
                <a:tc hMerge="1">
                  <a:txBody>
                    <a:bodyPr/>
                    <a:lstStyle/>
                    <a:p>
                      <a:pPr marL="0" indent="0" algn="ctr" rtl="1">
                        <a:buFont typeface="Wingdings" panose="05000000000000000000" pitchFamily="2" charset="2"/>
                        <a:buNone/>
                      </a:pPr>
                      <a:endParaRPr lang="en-US" sz="1600" b="1" kern="1200" dirty="0">
                        <a:solidFill>
                          <a:srgbClr val="000000"/>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r h="761095">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توفير دورات عن التوظيف برامج تخصصيه تدرج عدة مجالات فالإبداع والتخصص فيها على ميول الموظف (مثل دورات طويلة الأمد /6 شهور) </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التركيز على الدورات التخصصية حسب المسميات الوظيفية مما سيؤثر على انتاجية الموظف فتح المجال التدريبي عن طريق الاون لاين بالاشتراك مع شركات خارجية خاصة أو جامعات تطرح برامج الإلكترونية مختصة في مجال معين يتم تدريسه عن طريق المحاضرات التعليم الافتراضي</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0"/>
                  </a:ext>
                </a:extLst>
              </a:tr>
              <a:tr h="656097">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الاستفادة من المواقع التعليمية لتزويدنا بالوسائل التي تساعد المعلم في اتمام الدرس بشكل ممتاز ويسهل على الطالب ترسيخ المادة في ذهنه</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القيادة / تقنية المعلومات / المالية / الابتكار/ الذكاء الاصطناعي قياس أثر العائد من التدريب / تحليل وتحديد الاحتياجات التدريبية/ تصميم برامج التدريب</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1"/>
                  </a:ext>
                </a:extLst>
              </a:tr>
              <a:tr h="656097">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اعداد برامج تدريبية تخصيصية بمجال العمل وان تشمل العمل الميداني والحلول الابتكارية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تنظيم الارشيف الكترونياً لتسهيل الوقت والجهد للموظفين، دورات كيفية ادارة المخاطر مع المتعاملين </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2"/>
                  </a:ext>
                </a:extLst>
              </a:tr>
              <a:tr h="656097">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البرامج المطروحة من طرفكم والمتخصصة في مجال تكنولوجيا المعلومات</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تجارب الدول المتقدمة في مجال الوساطات والتسويات وعقود الصلح والتحكيم والقضاء البديل</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3"/>
                  </a:ext>
                </a:extLst>
              </a:tr>
              <a:tr h="698747">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برامج تدريبية مطورة في مجال التدقيق والجودة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قوانين الهيئة الاتحادية للموارد البشرية الحكومية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4270729544"/>
                  </a:ext>
                </a:extLst>
              </a:tr>
              <a:tr h="698747">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حضور القمم والمعارض المهمة في الدولة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برامج متخصصة في العلوم الإدارية والحسابية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r h="698747">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دمج البرامج الالكترونية في التخصصات </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آليات تجميع وتحليل البيانات المتخصصة</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639288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43200" y="1219200"/>
            <a:ext cx="9144000" cy="5132174"/>
          </a:xfrm>
          <a:prstGeom prst="rect">
            <a:avLst/>
          </a:prstGeom>
          <a:noFill/>
        </p:spPr>
        <p:txBody>
          <a:bodyPr wrap="square" rtlCol="0">
            <a:spAutoFit/>
          </a:bodyPr>
          <a:lstStyle/>
          <a:p>
            <a:pPr marL="457200" lvl="0" indent="-457200" algn="r" rtl="1">
              <a:lnSpc>
                <a:spcPct val="150000"/>
              </a:lnSpc>
              <a:spcAft>
                <a:spcPts val="400"/>
              </a:spcAft>
              <a:buFont typeface="Wingdings" panose="05000000000000000000" pitchFamily="2" charset="2"/>
              <a:buChar char="v"/>
            </a:pPr>
            <a:r>
              <a:rPr lang="ar-AE" sz="2000" b="1" dirty="0">
                <a:latin typeface="Sakkal Majalla" panose="02000000000000000000" pitchFamily="2" charset="-78"/>
                <a:cs typeface="Sakkal Majalla" panose="02000000000000000000" pitchFamily="2" charset="-78"/>
              </a:rPr>
              <a:t>مقدمة</a:t>
            </a:r>
            <a:endParaRPr lang="en-US" sz="2000" b="1" dirty="0">
              <a:latin typeface="Sakkal Majalla" panose="02000000000000000000" pitchFamily="2" charset="-78"/>
              <a:cs typeface="Sakkal Majalla" panose="02000000000000000000" pitchFamily="2" charset="-78"/>
            </a:endParaRPr>
          </a:p>
          <a:p>
            <a:pPr marL="457200" lvl="0" indent="-457200" algn="r" rtl="1">
              <a:lnSpc>
                <a:spcPct val="150000"/>
              </a:lnSpc>
              <a:spcAft>
                <a:spcPts val="400"/>
              </a:spcAft>
              <a:buFont typeface="Wingdings" panose="05000000000000000000" pitchFamily="2" charset="2"/>
              <a:buChar char="v"/>
            </a:pPr>
            <a:r>
              <a:rPr lang="ar-AE" sz="2000" b="1" dirty="0">
                <a:latin typeface="Sakkal Majalla" panose="02000000000000000000" pitchFamily="2" charset="-78"/>
                <a:cs typeface="Sakkal Majalla" panose="02000000000000000000" pitchFamily="2" charset="-78"/>
              </a:rPr>
              <a:t>الرضا العام عن مبادرة </a:t>
            </a:r>
            <a:r>
              <a:rPr lang="ar-AE" sz="2000" b="1" dirty="0" smtClean="0">
                <a:latin typeface="Sakkal Majalla" panose="02000000000000000000" pitchFamily="2" charset="-78"/>
                <a:cs typeface="Sakkal Majalla" panose="02000000000000000000" pitchFamily="2" charset="-78"/>
              </a:rPr>
              <a:t>معارف</a:t>
            </a:r>
            <a:endParaRPr lang="en-US" sz="2000" b="1" dirty="0" smtClean="0">
              <a:latin typeface="Sakkal Majalla" panose="02000000000000000000" pitchFamily="2" charset="-78"/>
              <a:cs typeface="Sakkal Majalla" panose="02000000000000000000" pitchFamily="2" charset="-78"/>
            </a:endParaRPr>
          </a:p>
          <a:p>
            <a:pPr marL="457200" lvl="0" indent="-457200" algn="r" rtl="1">
              <a:lnSpc>
                <a:spcPct val="150000"/>
              </a:lnSpc>
              <a:spcAft>
                <a:spcPts val="400"/>
              </a:spcAft>
              <a:buFont typeface="Wingdings" panose="05000000000000000000" pitchFamily="2" charset="2"/>
              <a:buChar char="v"/>
            </a:pPr>
            <a:r>
              <a:rPr lang="ar-AE" sz="2000" b="1" dirty="0">
                <a:latin typeface="Sakkal Majalla" panose="02000000000000000000" pitchFamily="2" charset="-78"/>
                <a:cs typeface="Sakkal Majalla" panose="02000000000000000000" pitchFamily="2" charset="-78"/>
              </a:rPr>
              <a:t>الجهات المشاركة في مبادرة معارف</a:t>
            </a:r>
          </a:p>
          <a:p>
            <a:pPr marL="457200" lvl="0" indent="-457200" algn="r" rtl="1">
              <a:lnSpc>
                <a:spcPct val="150000"/>
              </a:lnSpc>
              <a:spcAft>
                <a:spcPts val="400"/>
              </a:spcAft>
              <a:buFont typeface="Wingdings" panose="05000000000000000000" pitchFamily="2" charset="2"/>
              <a:buChar char="v"/>
            </a:pPr>
            <a:r>
              <a:rPr lang="ar-AE" sz="2000" b="1" dirty="0">
                <a:latin typeface="Sakkal Majalla" panose="02000000000000000000" pitchFamily="2" charset="-78"/>
                <a:cs typeface="Sakkal Majalla" panose="02000000000000000000" pitchFamily="2" charset="-78"/>
              </a:rPr>
              <a:t>المعلومات الديموغرافية للمشاركين </a:t>
            </a:r>
            <a:endParaRPr lang="en-US" sz="2000" b="1" dirty="0" smtClean="0">
              <a:latin typeface="Sakkal Majalla" panose="02000000000000000000" pitchFamily="2" charset="-78"/>
              <a:cs typeface="Sakkal Majalla" panose="02000000000000000000" pitchFamily="2" charset="-78"/>
            </a:endParaRPr>
          </a:p>
          <a:p>
            <a:pPr marL="457200" lvl="0" indent="-457200" algn="r" rtl="1">
              <a:lnSpc>
                <a:spcPct val="150000"/>
              </a:lnSpc>
              <a:spcAft>
                <a:spcPts val="400"/>
              </a:spcAft>
              <a:buFont typeface="Wingdings" panose="05000000000000000000" pitchFamily="2" charset="2"/>
              <a:buChar char="v"/>
            </a:pPr>
            <a:r>
              <a:rPr lang="ar-AE" sz="2000" b="1" dirty="0">
                <a:latin typeface="Sakkal Majalla" panose="02000000000000000000" pitchFamily="2" charset="-78"/>
                <a:cs typeface="Sakkal Majalla" panose="02000000000000000000" pitchFamily="2" charset="-78"/>
              </a:rPr>
              <a:t>المشاركة في مبادرة معارف والورش </a:t>
            </a:r>
            <a:r>
              <a:rPr lang="ar-AE" sz="2000" b="1" dirty="0" smtClean="0">
                <a:latin typeface="Sakkal Majalla" panose="02000000000000000000" pitchFamily="2" charset="-78"/>
                <a:cs typeface="Sakkal Majalla" panose="02000000000000000000" pitchFamily="2" charset="-78"/>
              </a:rPr>
              <a:t>التدريبية</a:t>
            </a:r>
            <a:endParaRPr lang="en-US" sz="2000" b="1" dirty="0" smtClean="0">
              <a:latin typeface="Sakkal Majalla" panose="02000000000000000000" pitchFamily="2" charset="-78"/>
              <a:cs typeface="Sakkal Majalla" panose="02000000000000000000" pitchFamily="2" charset="-78"/>
            </a:endParaRPr>
          </a:p>
          <a:p>
            <a:pPr marL="457200" lvl="0" indent="-457200" algn="r" rtl="1">
              <a:lnSpc>
                <a:spcPct val="150000"/>
              </a:lnSpc>
              <a:spcAft>
                <a:spcPts val="400"/>
              </a:spcAft>
              <a:buFont typeface="Wingdings" panose="05000000000000000000" pitchFamily="2" charset="2"/>
              <a:buChar char="v"/>
            </a:pPr>
            <a:r>
              <a:rPr lang="ar-AE" sz="2000" b="1" dirty="0">
                <a:latin typeface="Sakkal Majalla" panose="02000000000000000000" pitchFamily="2" charset="-78"/>
                <a:cs typeface="Sakkal Majalla" panose="02000000000000000000" pitchFamily="2" charset="-78"/>
              </a:rPr>
              <a:t> الرضا العام عن مبادرة معارف </a:t>
            </a:r>
            <a:r>
              <a:rPr lang="ar-AE" sz="2000" b="1" dirty="0" smtClean="0">
                <a:latin typeface="Sakkal Majalla" panose="02000000000000000000" pitchFamily="2" charset="-78"/>
                <a:cs typeface="Sakkal Majalla" panose="02000000000000000000" pitchFamily="2" charset="-78"/>
              </a:rPr>
              <a:t>حسب المحاور</a:t>
            </a:r>
          </a:p>
          <a:p>
            <a:pPr marL="457200" lvl="0" indent="-457200" algn="r" rtl="1">
              <a:lnSpc>
                <a:spcPct val="150000"/>
              </a:lnSpc>
              <a:spcAft>
                <a:spcPts val="400"/>
              </a:spcAft>
              <a:buFont typeface="Wingdings" panose="05000000000000000000" pitchFamily="2" charset="2"/>
              <a:buChar char="v"/>
            </a:pPr>
            <a:r>
              <a:rPr lang="ar-AE" sz="2000" b="1" dirty="0">
                <a:latin typeface="Sakkal Majalla" panose="02000000000000000000" pitchFamily="2" charset="-78"/>
                <a:cs typeface="Sakkal Majalla" panose="02000000000000000000" pitchFamily="2" charset="-78"/>
              </a:rPr>
              <a:t>وسائل التواصل المفضلة حول مبادرة </a:t>
            </a:r>
            <a:r>
              <a:rPr lang="ar-AE" sz="2000" b="1" dirty="0" smtClean="0">
                <a:latin typeface="Sakkal Majalla" panose="02000000000000000000" pitchFamily="2" charset="-78"/>
                <a:cs typeface="Sakkal Majalla" panose="02000000000000000000" pitchFamily="2" charset="-78"/>
              </a:rPr>
              <a:t>معارف</a:t>
            </a:r>
          </a:p>
          <a:p>
            <a:pPr marL="457200" lvl="0" indent="-457200" algn="r" rtl="1">
              <a:lnSpc>
                <a:spcPct val="150000"/>
              </a:lnSpc>
              <a:spcAft>
                <a:spcPts val="400"/>
              </a:spcAft>
              <a:buFont typeface="Wingdings" panose="05000000000000000000" pitchFamily="2" charset="2"/>
              <a:buChar char="v"/>
            </a:pPr>
            <a:r>
              <a:rPr lang="ar-AE" sz="2000" b="1" dirty="0">
                <a:latin typeface="Sakkal Majalla" panose="02000000000000000000" pitchFamily="2" charset="-78"/>
                <a:cs typeface="Sakkal Majalla" panose="02000000000000000000" pitchFamily="2" charset="-78"/>
              </a:rPr>
              <a:t>الاقتراحات الواردة على تطوير مبادرة معارف</a:t>
            </a:r>
          </a:p>
          <a:p>
            <a:pPr marL="457200" lvl="0" indent="-457200" algn="r" rtl="1">
              <a:lnSpc>
                <a:spcPct val="150000"/>
              </a:lnSpc>
              <a:spcAft>
                <a:spcPts val="400"/>
              </a:spcAft>
              <a:buFont typeface="Wingdings" panose="05000000000000000000" pitchFamily="2" charset="2"/>
              <a:buChar char="v"/>
              <a:defRPr/>
            </a:pPr>
            <a:r>
              <a:rPr lang="ar-AE" sz="2000" b="1" dirty="0" smtClean="0">
                <a:latin typeface="Sakkal Majalla" panose="02000000000000000000" pitchFamily="2" charset="-78"/>
                <a:cs typeface="Sakkal Majalla" panose="02000000000000000000" pitchFamily="2" charset="-78"/>
              </a:rPr>
              <a:t>الاجراءات </a:t>
            </a:r>
            <a:r>
              <a:rPr lang="ar-AE" sz="2000" b="1" dirty="0" smtClean="0">
                <a:latin typeface="Sakkal Majalla" panose="02000000000000000000" pitchFamily="2" charset="-78"/>
                <a:cs typeface="Sakkal Majalla" panose="02000000000000000000" pitchFamily="2" charset="-78"/>
              </a:rPr>
              <a:t>التصحيحية </a:t>
            </a:r>
            <a:endParaRPr lang="en-US" sz="2000" b="1" dirty="0">
              <a:latin typeface="Sakkal Majalla" panose="02000000000000000000" pitchFamily="2" charset="-78"/>
              <a:cs typeface="Sakkal Majalla" panose="02000000000000000000" pitchFamily="2" charset="-78"/>
            </a:endParaRPr>
          </a:p>
          <a:p>
            <a:pPr marL="457200" lvl="0" indent="-457200" algn="r" rtl="1">
              <a:lnSpc>
                <a:spcPct val="150000"/>
              </a:lnSpc>
              <a:spcAft>
                <a:spcPts val="400"/>
              </a:spcAft>
              <a:buFont typeface="Wingdings" panose="05000000000000000000" pitchFamily="2" charset="2"/>
              <a:buChar char="v"/>
              <a:defRPr/>
            </a:pPr>
            <a:r>
              <a:rPr lang="ar-AE" sz="2000" b="1" dirty="0" smtClean="0">
                <a:latin typeface="Sakkal Majalla" panose="02000000000000000000" pitchFamily="2" charset="-78"/>
                <a:cs typeface="Sakkal Majalla" panose="02000000000000000000" pitchFamily="2" charset="-78"/>
              </a:rPr>
              <a:t>المرفقات</a:t>
            </a:r>
            <a:endParaRPr lang="en-US" sz="2000" b="1" dirty="0">
              <a:latin typeface="Sakkal Majalla" panose="02000000000000000000" pitchFamily="2" charset="-78"/>
              <a:cs typeface="Sakkal Majalla" panose="02000000000000000000" pitchFamily="2" charset="-78"/>
            </a:endParaRPr>
          </a:p>
        </p:txBody>
      </p:sp>
      <p:sp>
        <p:nvSpPr>
          <p:cNvPr id="4" name="عنوان فرعي 2"/>
          <p:cNvSpPr txBox="1">
            <a:spLocks noGrp="1"/>
          </p:cNvSpPr>
          <p:nvPr>
            <p:ph type="ctrTitle"/>
          </p:nvPr>
        </p:nvSpPr>
        <p:spPr>
          <a:xfrm>
            <a:off x="6858000" y="265306"/>
            <a:ext cx="3009532" cy="731783"/>
          </a:xfrm>
          <a:prstGeom prst="rect">
            <a:avLst/>
          </a:prstGeom>
        </p:spPr>
        <p:txBody>
          <a:bodyPr lIns="114933" tIns="57467" rIns="114933" bIns="57467">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AE" sz="3600" b="1" i="0" u="none" strike="noStrike" kern="1200" cap="none" spc="0" normalizeH="0" baseline="0" noProof="0" dirty="0">
                <a:ln>
                  <a:noFill/>
                </a:ln>
                <a:solidFill>
                  <a:srgbClr val="AC8332"/>
                </a:solidFill>
                <a:effectLst/>
                <a:uLnTx/>
                <a:uFillTx/>
                <a:latin typeface="Sakkal Majalla" panose="02000000000000000000" pitchFamily="2" charset="-78"/>
                <a:ea typeface="+mn-ea"/>
                <a:cs typeface="Sakkal Majalla" panose="02000000000000000000" pitchFamily="2" charset="-78"/>
              </a:rPr>
              <a:t>محاور العرض</a:t>
            </a:r>
            <a:endParaRPr kumimoji="0" lang="ar-AE" sz="2500" b="1" i="0" u="none" strike="noStrike" kern="1200" cap="none" spc="0" normalizeH="0" baseline="0" noProof="0" dirty="0">
              <a:ln>
                <a:noFill/>
              </a:ln>
              <a:solidFill>
                <a:srgbClr val="AC8332"/>
              </a:solidFill>
              <a:effectLst/>
              <a:uLnTx/>
              <a:uFillTx/>
              <a:latin typeface="Sakkal Majalla" panose="02000000000000000000" pitchFamily="2" charset="-78"/>
              <a:ea typeface="+mn-ea"/>
              <a:cs typeface="Sakkal Majalla" panose="02000000000000000000" pitchFamily="2" charset="-78"/>
            </a:endParaRPr>
          </a:p>
        </p:txBody>
      </p:sp>
    </p:spTree>
    <p:extLst>
      <p:ext uri="{BB962C8B-B14F-4D97-AF65-F5344CB8AC3E}">
        <p14:creationId xmlns:p14="http://schemas.microsoft.com/office/powerpoint/2010/main" val="1499710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ar-AE" sz="3200" dirty="0" smtClean="0">
                <a:solidFill>
                  <a:schemeClr val="tx1"/>
                </a:solidFill>
                <a:latin typeface="Sakkal Majalla" panose="02000000000000000000" pitchFamily="2" charset="-78"/>
                <a:cs typeface="Sakkal Majalla" panose="02000000000000000000" pitchFamily="2" charset="-78"/>
              </a:rPr>
              <a:t>الاقتراحات الواردة </a:t>
            </a:r>
            <a:r>
              <a:rPr lang="ar-AE" sz="3200" dirty="0">
                <a:solidFill>
                  <a:schemeClr val="tx1"/>
                </a:solidFill>
                <a:latin typeface="Sakkal Majalla" panose="02000000000000000000" pitchFamily="2" charset="-78"/>
                <a:cs typeface="Sakkal Majalla" panose="02000000000000000000" pitchFamily="2" charset="-78"/>
              </a:rPr>
              <a:t>حول البرامج التدريبية المتخصصة</a:t>
            </a:r>
          </a:p>
        </p:txBody>
      </p:sp>
      <p:graphicFrame>
        <p:nvGraphicFramePr>
          <p:cNvPr id="5" name="Table 4"/>
          <p:cNvGraphicFramePr>
            <a:graphicFrameLocks noGrp="1"/>
          </p:cNvGraphicFramePr>
          <p:nvPr>
            <p:extLst>
              <p:ext uri="{D42A27DB-BD31-4B8C-83A1-F6EECF244321}">
                <p14:modId xmlns:p14="http://schemas.microsoft.com/office/powerpoint/2010/main" val="1258374443"/>
              </p:ext>
            </p:extLst>
          </p:nvPr>
        </p:nvGraphicFramePr>
        <p:xfrm>
          <a:off x="228600" y="1143001"/>
          <a:ext cx="11823700" cy="5333999"/>
        </p:xfrm>
        <a:graphic>
          <a:graphicData uri="http://schemas.openxmlformats.org/drawingml/2006/table">
            <a:tbl>
              <a:tblPr firstRow="1" bandRow="1">
                <a:tableStyleId>{5C22544A-7EE6-4342-B048-85BDC9FD1C3A}</a:tableStyleId>
              </a:tblPr>
              <a:tblGrid>
                <a:gridCol w="5884714">
                  <a:extLst>
                    <a:ext uri="{9D8B030D-6E8A-4147-A177-3AD203B41FA5}">
                      <a16:colId xmlns:a16="http://schemas.microsoft.com/office/drawing/2014/main" xmlns="" val="20002"/>
                    </a:ext>
                  </a:extLst>
                </a:gridCol>
                <a:gridCol w="5938986">
                  <a:extLst>
                    <a:ext uri="{9D8B030D-6E8A-4147-A177-3AD203B41FA5}">
                      <a16:colId xmlns:a16="http://schemas.microsoft.com/office/drawing/2014/main" xmlns="" val="20003"/>
                    </a:ext>
                  </a:extLst>
                </a:gridCol>
              </a:tblGrid>
              <a:tr h="449490">
                <a:tc gridSpan="2">
                  <a:txBody>
                    <a:bodyPr/>
                    <a:lstStyle/>
                    <a:p>
                      <a:pPr marL="0" indent="0" algn="ctr" defTabSz="914400" rtl="1" eaLnBrk="1" latinLnBrk="0" hangingPunct="1">
                        <a:buFont typeface="Wingdings" panose="05000000000000000000" pitchFamily="2" charset="2"/>
                        <a:buNone/>
                      </a:pPr>
                      <a:r>
                        <a:rPr lang="ar-AE" sz="2000" b="1" kern="1200" dirty="0" smtClean="0">
                          <a:solidFill>
                            <a:schemeClr val="bg1"/>
                          </a:solidFill>
                          <a:latin typeface="Sakkal Majalla" panose="02000000000000000000" pitchFamily="2" charset="-78"/>
                          <a:ea typeface="+mn-ea"/>
                          <a:cs typeface="Sakkal Majalla" panose="02000000000000000000" pitchFamily="2" charset="-78"/>
                        </a:rPr>
                        <a:t>الاقتراحات الواردة حول البرامج التدريبية المتخصصة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rgbClr val="B68A35"/>
                    </a:solidFill>
                  </a:tcPr>
                </a:tc>
                <a:tc hMerge="1">
                  <a:txBody>
                    <a:bodyPr/>
                    <a:lstStyle/>
                    <a:p>
                      <a:pPr marL="0" indent="0" algn="ctr" rtl="1">
                        <a:buFont typeface="Wingdings" panose="05000000000000000000" pitchFamily="2" charset="2"/>
                        <a:buNone/>
                      </a:pPr>
                      <a:endParaRPr lang="en-US" sz="1600" b="1" kern="1200" dirty="0">
                        <a:solidFill>
                          <a:srgbClr val="000000"/>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r h="672941">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استخدام السبورة الذكية بكفاءة عالية</a:t>
                      </a: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الجوانب التطبيقية الخاصة بالمادة العلمية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0"/>
                  </a:ext>
                </a:extLst>
              </a:tr>
              <a:tr h="580104">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التطوير الذاتي وليس الوظيفي فقط </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مجال الذكاء الاصطناعي والتكنولوجيا</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1"/>
                  </a:ext>
                </a:extLst>
              </a:tr>
              <a:tr h="580104">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برامج تقنية المعلومات والأنظمة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التكاملات ثنائية وثلاثية الابعاد</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2"/>
                  </a:ext>
                </a:extLst>
              </a:tr>
              <a:tr h="580104">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استراتيجيات تدريس حديثة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مهارات السكرتاريا وإدارة العمل</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3"/>
                  </a:ext>
                </a:extLst>
              </a:tr>
              <a:tr h="617814">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مهارات إسعاد المتعاملين </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ادارة المشاريع والمخاطر</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4270729544"/>
                  </a:ext>
                </a:extLst>
              </a:tr>
              <a:tr h="617814">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تحسين بيئة العمل</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دبلوم المختبرات العلمية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r h="617814">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امن المعلومات</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خدمة العملاء</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r h="617814">
                <a:tc gridSpan="2">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b="1" dirty="0" smtClean="0">
                          <a:latin typeface="Sakkal Majalla" panose="02000000000000000000" pitchFamily="2" charset="-78"/>
                          <a:ea typeface="Calibri" panose="020F0502020204030204" pitchFamily="34" charset="0"/>
                          <a:cs typeface="Sakkal Majalla" panose="02000000000000000000" pitchFamily="2" charset="-78"/>
                        </a:rPr>
                        <a:t>تعدد الذكاء</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hMerge="1">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60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633791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95600" y="2743200"/>
            <a:ext cx="6430315" cy="731783"/>
          </a:xfrm>
        </p:spPr>
        <p:txBody>
          <a:bodyPr>
            <a:noAutofit/>
          </a:bodyPr>
          <a:lstStyle/>
          <a:p>
            <a:pPr algn="ctr"/>
            <a:r>
              <a:rPr lang="ar-AE" sz="5400" dirty="0" smtClean="0">
                <a:solidFill>
                  <a:srgbClr val="AC8332"/>
                </a:solidFill>
                <a:latin typeface="Sakkal Majalla" panose="02000000000000000000" pitchFamily="2" charset="-78"/>
                <a:cs typeface="Sakkal Majalla" panose="02000000000000000000" pitchFamily="2" charset="-78"/>
              </a:rPr>
              <a:t>الاجراءات التصحيحية </a:t>
            </a:r>
            <a:endParaRPr lang="en-US" sz="5400" dirty="0">
              <a:solidFill>
                <a:srgbClr val="AC8332"/>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5060635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AE" sz="3200" dirty="0" smtClean="0">
                <a:solidFill>
                  <a:schemeClr val="tx1"/>
                </a:solidFill>
                <a:latin typeface="Sakkal Majalla" panose="02000000000000000000" pitchFamily="2" charset="-78"/>
                <a:cs typeface="Sakkal Majalla" panose="02000000000000000000" pitchFamily="2" charset="-78"/>
              </a:rPr>
              <a:t>الاجراءات التصحيحية</a:t>
            </a:r>
            <a:r>
              <a:rPr lang="ar-AE" sz="3200" dirty="0">
                <a:solidFill>
                  <a:schemeClr val="tx1"/>
                </a:solidFill>
                <a:latin typeface="Sakkal Majalla" panose="02000000000000000000" pitchFamily="2" charset="-78"/>
                <a:cs typeface="Sakkal Majalla" panose="02000000000000000000" pitchFamily="2" charset="-78"/>
              </a:rPr>
              <a:t> </a:t>
            </a:r>
            <a:r>
              <a:rPr lang="ar-AE" sz="3200" dirty="0" smtClean="0">
                <a:solidFill>
                  <a:schemeClr val="tx1"/>
                </a:solidFill>
                <a:latin typeface="Sakkal Majalla" panose="02000000000000000000" pitchFamily="2" charset="-78"/>
                <a:cs typeface="Sakkal Majalla" panose="02000000000000000000" pitchFamily="2" charset="-78"/>
              </a:rPr>
              <a:t>للرضا عن مبادرة معارف</a:t>
            </a:r>
            <a:endParaRPr lang="en-US" sz="3200" dirty="0">
              <a:solidFill>
                <a:schemeClr val="tx1"/>
              </a:solidFill>
              <a:latin typeface="Sakkal Majalla" panose="02000000000000000000" pitchFamily="2" charset="-78"/>
              <a:cs typeface="Sakkal Majalla" panose="02000000000000000000" pitchFamily="2" charset="-78"/>
            </a:endParaRPr>
          </a:p>
        </p:txBody>
      </p:sp>
      <p:graphicFrame>
        <p:nvGraphicFramePr>
          <p:cNvPr id="3" name="Table 2"/>
          <p:cNvGraphicFramePr>
            <a:graphicFrameLocks noGrp="1"/>
          </p:cNvGraphicFramePr>
          <p:nvPr>
            <p:extLst>
              <p:ext uri="{D42A27DB-BD31-4B8C-83A1-F6EECF244321}">
                <p14:modId xmlns:p14="http://schemas.microsoft.com/office/powerpoint/2010/main" val="3661146478"/>
              </p:ext>
            </p:extLst>
          </p:nvPr>
        </p:nvGraphicFramePr>
        <p:xfrm>
          <a:off x="360607" y="1302184"/>
          <a:ext cx="11668261" cy="4776644"/>
        </p:xfrm>
        <a:graphic>
          <a:graphicData uri="http://schemas.openxmlformats.org/drawingml/2006/table">
            <a:tbl>
              <a:tblPr firstRow="1" firstCol="1" bandRow="1">
                <a:tableStyleId>{5940675A-B579-460E-94D1-54222C63F5DA}</a:tableStyleId>
              </a:tblPr>
              <a:tblGrid>
                <a:gridCol w="965917"/>
                <a:gridCol w="1506828"/>
                <a:gridCol w="4275786"/>
                <a:gridCol w="4919730"/>
              </a:tblGrid>
              <a:tr h="522912">
                <a:tc>
                  <a:txBody>
                    <a:bodyPr/>
                    <a:lstStyle/>
                    <a:p>
                      <a:pPr marL="0" marR="0" indent="0" algn="ctr">
                        <a:lnSpc>
                          <a:spcPct val="150000"/>
                        </a:lnSpc>
                        <a:spcBef>
                          <a:spcPts val="0"/>
                        </a:spcBef>
                        <a:spcAft>
                          <a:spcPts val="600"/>
                        </a:spcAft>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الدليل </a:t>
                      </a:r>
                      <a:endParaRPr lang="en-US" sz="18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4B287"/>
                    </a:solidFill>
                  </a:tcPr>
                </a:tc>
                <a:tc>
                  <a:txBody>
                    <a:bodyPr/>
                    <a:lstStyle/>
                    <a:p>
                      <a:pPr marL="0" marR="0" lvl="0" indent="0" algn="ctr" defTabSz="914400" rtl="0" eaLnBrk="1" fontAlgn="auto" latinLnBrk="0" hangingPunct="1">
                        <a:lnSpc>
                          <a:spcPct val="150000"/>
                        </a:lnSpc>
                        <a:spcBef>
                          <a:spcPts val="0"/>
                        </a:spcBef>
                        <a:spcAft>
                          <a:spcPts val="600"/>
                        </a:spcAft>
                        <a:buClrTx/>
                        <a:buSzTx/>
                        <a:buFontTx/>
                        <a:buNone/>
                        <a:tabLst/>
                        <a:defRPr/>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نسبة</a:t>
                      </a:r>
                      <a:r>
                        <a:rPr lang="ar-AE" sz="1800" b="1" baseline="0" dirty="0" smtClean="0">
                          <a:effectLst/>
                          <a:latin typeface="Sakkal Majalla" panose="02000000000000000000" pitchFamily="2" charset="-78"/>
                          <a:ea typeface="Calibri" panose="020F0502020204030204" pitchFamily="34" charset="0"/>
                          <a:cs typeface="Sakkal Majalla" panose="02000000000000000000" pitchFamily="2" charset="-78"/>
                        </a:rPr>
                        <a:t> الانجاز</a:t>
                      </a:r>
                      <a:endParaRPr lang="en-US" sz="180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4B287"/>
                    </a:solidFill>
                  </a:tcPr>
                </a:tc>
                <a:tc>
                  <a:txBody>
                    <a:bodyPr/>
                    <a:lstStyle/>
                    <a:p>
                      <a:pPr marL="0" marR="0" lvl="0" indent="0" algn="ctr" defTabSz="914264" rtl="0" eaLnBrk="1" fontAlgn="auto" latinLnBrk="0" hangingPunct="1">
                        <a:lnSpc>
                          <a:spcPct val="150000"/>
                        </a:lnSpc>
                        <a:spcBef>
                          <a:spcPts val="0"/>
                        </a:spcBef>
                        <a:spcAft>
                          <a:spcPts val="600"/>
                        </a:spcAft>
                        <a:buClrTx/>
                        <a:buSzTx/>
                        <a:buFontTx/>
                        <a:buNone/>
                        <a:tabLst/>
                        <a:defRPr/>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الاطار</a:t>
                      </a:r>
                      <a:r>
                        <a:rPr lang="ar-AE" sz="1800" b="1" baseline="0" dirty="0" smtClean="0">
                          <a:effectLst/>
                          <a:latin typeface="Sakkal Majalla" panose="02000000000000000000" pitchFamily="2" charset="-78"/>
                          <a:ea typeface="Calibri" panose="020F0502020204030204" pitchFamily="34" charset="0"/>
                          <a:cs typeface="Sakkal Majalla" panose="02000000000000000000" pitchFamily="2" charset="-78"/>
                        </a:rPr>
                        <a:t> الزمني للتنفيذ</a:t>
                      </a:r>
                      <a:endParaRPr lang="en-US" sz="180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4B287"/>
                    </a:solidFill>
                  </a:tcPr>
                </a:tc>
                <a:tc>
                  <a:txBody>
                    <a:bodyPr/>
                    <a:lstStyle/>
                    <a:p>
                      <a:pPr marL="0" marR="0" lvl="0" indent="0" algn="ctr" defTabSz="914264" rtl="0" eaLnBrk="1" fontAlgn="auto" latinLnBrk="0" hangingPunct="1">
                        <a:lnSpc>
                          <a:spcPct val="150000"/>
                        </a:lnSpc>
                        <a:spcBef>
                          <a:spcPts val="0"/>
                        </a:spcBef>
                        <a:spcAft>
                          <a:spcPts val="600"/>
                        </a:spcAft>
                        <a:buClrTx/>
                        <a:buSzTx/>
                        <a:buFontTx/>
                        <a:buNone/>
                        <a:tabLst/>
                        <a:defRPr/>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الإجراءات التصحيحية </a:t>
                      </a:r>
                      <a:endParaRPr lang="en-US" sz="180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4B287"/>
                    </a:solidFill>
                  </a:tcPr>
                </a:tc>
              </a:tr>
              <a:tr h="707170">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601158">
                <a:tc>
                  <a:txBody>
                    <a:bodyPr/>
                    <a:lstStyle/>
                    <a:p>
                      <a:pPr algn="ctr"/>
                      <a:endParaRPr lang="en-US" sz="1400" b="1" dirty="0">
                        <a:effectLst/>
                        <a:latin typeface="Sakkal Majalla" panose="02000000000000000000" pitchFamily="2" charset="-78"/>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algn="ctr"/>
                      <a:endParaRPr lang="en-US" sz="1400" b="1" dirty="0">
                        <a:effectLst/>
                        <a:latin typeface="Sakkal Majalla" panose="02000000000000000000" pitchFamily="2" charset="-78"/>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indent="0" algn="ctr" rtl="1">
                        <a:buFont typeface="Wingdings" panose="05000000000000000000" pitchFamily="2" charset="2"/>
                        <a:buNone/>
                      </a:pPr>
                      <a:endParaRPr lang="en-US" sz="1400" b="1" dirty="0">
                        <a:solidFill>
                          <a:schemeClr val="tx1"/>
                        </a:solidFill>
                        <a:effectLst/>
                        <a:latin typeface="Sakkal Majalla" panose="02000000000000000000" pitchFamily="2" charset="-78"/>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687037">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873110">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758603">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626654">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bl>
          </a:graphicData>
        </a:graphic>
      </p:graphicFrame>
    </p:spTree>
    <p:extLst>
      <p:ext uri="{BB962C8B-B14F-4D97-AF65-F5344CB8AC3E}">
        <p14:creationId xmlns:p14="http://schemas.microsoft.com/office/powerpoint/2010/main" val="39512670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09237562"/>
              </p:ext>
            </p:extLst>
          </p:nvPr>
        </p:nvGraphicFramePr>
        <p:xfrm>
          <a:off x="2667000" y="2194560"/>
          <a:ext cx="6934200" cy="1996440"/>
        </p:xfrm>
        <a:graphic>
          <a:graphicData uri="http://schemas.openxmlformats.org/drawingml/2006/table">
            <a:tbl>
              <a:tblPr firstRow="1" bandRow="1">
                <a:tableStyleId>{5C22544A-7EE6-4342-B048-85BDC9FD1C3A}</a:tableStyleId>
              </a:tblPr>
              <a:tblGrid>
                <a:gridCol w="3467100">
                  <a:extLst>
                    <a:ext uri="{9D8B030D-6E8A-4147-A177-3AD203B41FA5}">
                      <a16:colId xmlns="" xmlns:a16="http://schemas.microsoft.com/office/drawing/2014/main" val="20000"/>
                    </a:ext>
                  </a:extLst>
                </a:gridCol>
                <a:gridCol w="3467100">
                  <a:extLst>
                    <a:ext uri="{9D8B030D-6E8A-4147-A177-3AD203B41FA5}">
                      <a16:colId xmlns="" xmlns:a16="http://schemas.microsoft.com/office/drawing/2014/main" val="20001"/>
                    </a:ext>
                  </a:extLst>
                </a:gridCol>
              </a:tblGrid>
              <a:tr h="715202">
                <a:tc gridSpan="2">
                  <a:txBody>
                    <a:bodyPr/>
                    <a:lstStyle/>
                    <a:p>
                      <a:pPr algn="ctr"/>
                      <a:r>
                        <a:rPr lang="ar-AE" sz="2800" b="1" dirty="0" smtClean="0">
                          <a:solidFill>
                            <a:schemeClr val="tx1"/>
                          </a:solidFill>
                          <a:latin typeface="Sakkal Majalla" panose="02000000000000000000" pitchFamily="2" charset="-78"/>
                          <a:cs typeface="Sakkal Majalla" panose="02000000000000000000" pitchFamily="2" charset="-78"/>
                        </a:rPr>
                        <a:t>المرفقات</a:t>
                      </a:r>
                      <a:endParaRPr lang="en-US" sz="2800" b="1" dirty="0">
                        <a:solidFill>
                          <a:schemeClr val="tx1"/>
                        </a:solidFill>
                        <a:latin typeface="Sakkal Majalla" panose="02000000000000000000" pitchFamily="2" charset="-78"/>
                        <a:cs typeface="Sakkal Majalla" panose="02000000000000000000" pitchFamily="2" charset="-78"/>
                      </a:endParaRPr>
                    </a:p>
                  </a:txBody>
                  <a:tcPr anchor="ctr">
                    <a:lnL w="28575" cap="flat" cmpd="sng" algn="ctr">
                      <a:solidFill>
                        <a:schemeClr val="bg1">
                          <a:lumMod val="50000"/>
                        </a:schemeClr>
                      </a:solidFill>
                      <a:prstDash val="sysDot"/>
                      <a:round/>
                      <a:headEnd type="none" w="med" len="med"/>
                      <a:tailEnd type="none" w="med" len="med"/>
                    </a:lnL>
                    <a:lnR w="28575" cap="flat" cmpd="sng" algn="ctr">
                      <a:solidFill>
                        <a:schemeClr val="bg1">
                          <a:lumMod val="50000"/>
                        </a:schemeClr>
                      </a:solidFill>
                      <a:prstDash val="sysDot"/>
                      <a:round/>
                      <a:headEnd type="none" w="med" len="med"/>
                      <a:tailEnd type="none" w="med" len="med"/>
                    </a:lnR>
                    <a:lnT w="28575" cap="flat" cmpd="sng" algn="ctr">
                      <a:solidFill>
                        <a:schemeClr val="bg1">
                          <a:lumMod val="50000"/>
                        </a:schemeClr>
                      </a:solidFill>
                      <a:prstDash val="sysDot"/>
                      <a:round/>
                      <a:headEnd type="none" w="med" len="med"/>
                      <a:tailEnd type="none" w="med" len="med"/>
                    </a:lnT>
                    <a:lnB w="28575"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rgbClr val="CFA859"/>
                    </a:solidFill>
                  </a:tcPr>
                </a:tc>
                <a:tc hMerge="1">
                  <a:txBody>
                    <a:bodyPr/>
                    <a:lstStyle/>
                    <a:p>
                      <a:endParaRPr lang="en-US" dirty="0"/>
                    </a:p>
                  </a:txBody>
                  <a:tcPr/>
                </a:tc>
                <a:extLst>
                  <a:ext uri="{0D108BD9-81ED-4DB2-BD59-A6C34878D82A}">
                    <a16:rowId xmlns="" xmlns:a16="http://schemas.microsoft.com/office/drawing/2014/main" val="10000"/>
                  </a:ext>
                </a:extLst>
              </a:tr>
              <a:tr h="1281238">
                <a:tc>
                  <a:txBody>
                    <a:bodyPr/>
                    <a:lstStyle/>
                    <a:p>
                      <a:endParaRPr lang="en-US" sz="2000" b="1" dirty="0">
                        <a:solidFill>
                          <a:schemeClr val="tx1"/>
                        </a:solidFill>
                        <a:latin typeface="Sakkal Majalla" panose="02000000000000000000" pitchFamily="2" charset="-78"/>
                        <a:cs typeface="Sakkal Majalla" panose="02000000000000000000" pitchFamily="2" charset="-78"/>
                      </a:endParaRPr>
                    </a:p>
                  </a:txBody>
                  <a:tcPr>
                    <a:lnL w="28575" cap="flat" cmpd="sng" algn="ctr">
                      <a:solidFill>
                        <a:schemeClr val="bg1">
                          <a:lumMod val="50000"/>
                        </a:schemeClr>
                      </a:solidFill>
                      <a:prstDash val="sysDot"/>
                      <a:round/>
                      <a:headEnd type="none" w="med" len="med"/>
                      <a:tailEnd type="none" w="med" len="med"/>
                    </a:lnL>
                    <a:lnR w="28575" cap="flat" cmpd="sng" algn="ctr">
                      <a:solidFill>
                        <a:schemeClr val="bg1">
                          <a:lumMod val="50000"/>
                        </a:schemeClr>
                      </a:solidFill>
                      <a:prstDash val="sysDot"/>
                      <a:round/>
                      <a:headEnd type="none" w="med" len="med"/>
                      <a:tailEnd type="none" w="med" len="med"/>
                    </a:lnR>
                    <a:lnT w="28575" cap="flat" cmpd="sng" algn="ctr">
                      <a:solidFill>
                        <a:schemeClr val="bg1">
                          <a:lumMod val="50000"/>
                        </a:schemeClr>
                      </a:solidFill>
                      <a:prstDash val="sysDot"/>
                      <a:round/>
                      <a:headEnd type="none" w="med" len="med"/>
                      <a:tailEnd type="none" w="med" len="med"/>
                    </a:lnT>
                    <a:lnB w="28575"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1" eaLnBrk="1" latinLnBrk="0" hangingPunct="1">
                        <a:buFontTx/>
                        <a:buNone/>
                      </a:pPr>
                      <a:r>
                        <a:rPr lang="ar-AE" sz="2800" b="1" kern="1200" dirty="0" smtClean="0">
                          <a:solidFill>
                            <a:schemeClr val="tx1"/>
                          </a:solidFill>
                          <a:latin typeface="Sakkal Majalla" panose="02000000000000000000" pitchFamily="2" charset="-78"/>
                          <a:ea typeface="+mn-ea"/>
                          <a:cs typeface="Sakkal Majalla" panose="02000000000000000000" pitchFamily="2" charset="-78"/>
                        </a:rPr>
                        <a:t>نتائج الاستبيان</a:t>
                      </a:r>
                      <a:endParaRPr lang="en-US" sz="2800" b="1" kern="1200" dirty="0">
                        <a:solidFill>
                          <a:schemeClr val="tx1"/>
                        </a:solidFill>
                        <a:latin typeface="Sakkal Majalla" panose="02000000000000000000" pitchFamily="2" charset="-78"/>
                        <a:ea typeface="+mn-ea"/>
                        <a:cs typeface="Sakkal Majalla" panose="02000000000000000000" pitchFamily="2" charset="-78"/>
                      </a:endParaRPr>
                    </a:p>
                  </a:txBody>
                  <a:tcPr anchor="ctr">
                    <a:lnL w="28575" cap="flat" cmpd="sng" algn="ctr">
                      <a:solidFill>
                        <a:schemeClr val="bg1">
                          <a:lumMod val="50000"/>
                        </a:schemeClr>
                      </a:solidFill>
                      <a:prstDash val="sysDot"/>
                      <a:round/>
                      <a:headEnd type="none" w="med" len="med"/>
                      <a:tailEnd type="none" w="med" len="med"/>
                    </a:lnL>
                    <a:lnR w="28575" cap="flat" cmpd="sng" algn="ctr">
                      <a:solidFill>
                        <a:schemeClr val="bg1">
                          <a:lumMod val="50000"/>
                        </a:schemeClr>
                      </a:solidFill>
                      <a:prstDash val="sysDot"/>
                      <a:round/>
                      <a:headEnd type="none" w="med" len="med"/>
                      <a:tailEnd type="none" w="med" len="med"/>
                    </a:lnR>
                    <a:lnT w="28575" cap="flat" cmpd="sng" algn="ctr">
                      <a:solidFill>
                        <a:schemeClr val="bg1">
                          <a:lumMod val="50000"/>
                        </a:schemeClr>
                      </a:solidFill>
                      <a:prstDash val="sysDot"/>
                      <a:round/>
                      <a:headEnd type="none" w="med" len="med"/>
                      <a:tailEnd type="none" w="med" len="med"/>
                    </a:lnT>
                    <a:lnB w="28575"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bl>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4254557591"/>
              </p:ext>
            </p:extLst>
          </p:nvPr>
        </p:nvGraphicFramePr>
        <p:xfrm>
          <a:off x="4038600" y="3192780"/>
          <a:ext cx="914400" cy="771525"/>
        </p:xfrm>
        <a:graphic>
          <a:graphicData uri="http://schemas.openxmlformats.org/presentationml/2006/ole">
            <mc:AlternateContent xmlns:mc="http://schemas.openxmlformats.org/markup-compatibility/2006">
              <mc:Choice xmlns:v="urn:schemas-microsoft-com:vml" Requires="v">
                <p:oleObj spid="_x0000_s2066" name="Acrobat Document" showAsIcon="1" r:id="rId3" imgW="914400" imgH="771480" progId="AcroExch.Document.DC">
                  <p:link updateAutomatic="1"/>
                </p:oleObj>
              </mc:Choice>
              <mc:Fallback>
                <p:oleObj name="Acrobat Document" showAsIcon="1" r:id="rId3" imgW="914400" imgH="771480" progId="AcroExch.Document.DC">
                  <p:link updateAutomatic="1"/>
                  <p:pic>
                    <p:nvPicPr>
                      <p:cNvPr id="0" name=""/>
                      <p:cNvPicPr/>
                      <p:nvPr/>
                    </p:nvPicPr>
                    <p:blipFill>
                      <a:blip r:embed="rId4"/>
                      <a:stretch>
                        <a:fillRect/>
                      </a:stretch>
                    </p:blipFill>
                    <p:spPr>
                      <a:xfrm>
                        <a:off x="4038600" y="319278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808422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hape 334"/>
          <p:cNvSpPr txBox="1"/>
          <p:nvPr/>
        </p:nvSpPr>
        <p:spPr>
          <a:xfrm rot="-5400000">
            <a:off x="6508662" y="4179807"/>
            <a:ext cx="3068897" cy="306288"/>
          </a:xfrm>
          <a:prstGeom prst="rect">
            <a:avLst/>
          </a:prstGeom>
          <a:noFill/>
          <a:ln>
            <a:noFill/>
          </a:ln>
        </p:spPr>
        <p:txBody>
          <a:bodyPr lIns="91425" tIns="45700" rIns="91425" bIns="45700" anchor="t" anchorCtr="0">
            <a:noAutofit/>
          </a:bodyPr>
          <a:lstStyle/>
          <a:p>
            <a:pPr algn="ctr">
              <a:buSzPct val="25000"/>
            </a:pPr>
            <a:endParaRPr lang="en" sz="2000" b="1" dirty="0">
              <a:solidFill>
                <a:schemeClr val="bg1"/>
              </a:solidFill>
              <a:latin typeface="Dubai" panose="020B0503030403030204" pitchFamily="34" charset="-78"/>
              <a:ea typeface="Arial"/>
              <a:cs typeface="Dubai" panose="020B0503030403030204" pitchFamily="34" charset="-78"/>
              <a:sym typeface="Arial"/>
            </a:endParaRPr>
          </a:p>
        </p:txBody>
      </p:sp>
      <p:sp>
        <p:nvSpPr>
          <p:cNvPr id="24" name="Shape 682"/>
          <p:cNvSpPr/>
          <p:nvPr/>
        </p:nvSpPr>
        <p:spPr>
          <a:xfrm>
            <a:off x="7356566" y="1447800"/>
            <a:ext cx="302174" cy="382058"/>
          </a:xfrm>
          <a:custGeom>
            <a:avLst/>
            <a:gdLst/>
            <a:ahLst/>
            <a:cxnLst/>
            <a:rect l="0" t="0" r="0" b="0"/>
            <a:pathLst>
              <a:path w="12286" h="15534" extrusionOk="0">
                <a:moveTo>
                  <a:pt x="6326" y="1"/>
                </a:moveTo>
                <a:lnTo>
                  <a:pt x="5960" y="25"/>
                </a:lnTo>
                <a:lnTo>
                  <a:pt x="5716" y="74"/>
                </a:lnTo>
                <a:lnTo>
                  <a:pt x="5520" y="147"/>
                </a:lnTo>
                <a:lnTo>
                  <a:pt x="5374" y="221"/>
                </a:lnTo>
                <a:lnTo>
                  <a:pt x="4983" y="1466"/>
                </a:lnTo>
                <a:lnTo>
                  <a:pt x="4788" y="2028"/>
                </a:lnTo>
                <a:lnTo>
                  <a:pt x="4592" y="2541"/>
                </a:lnTo>
                <a:lnTo>
                  <a:pt x="4397" y="3005"/>
                </a:lnTo>
                <a:lnTo>
                  <a:pt x="4202" y="3396"/>
                </a:lnTo>
                <a:lnTo>
                  <a:pt x="4031" y="3689"/>
                </a:lnTo>
                <a:lnTo>
                  <a:pt x="3884" y="3933"/>
                </a:lnTo>
                <a:lnTo>
                  <a:pt x="3664" y="4153"/>
                </a:lnTo>
                <a:lnTo>
                  <a:pt x="3322" y="4495"/>
                </a:lnTo>
                <a:lnTo>
                  <a:pt x="2516" y="5252"/>
                </a:lnTo>
                <a:lnTo>
                  <a:pt x="1442" y="6229"/>
                </a:lnTo>
                <a:lnTo>
                  <a:pt x="1" y="6229"/>
                </a:lnTo>
                <a:lnTo>
                  <a:pt x="1" y="13433"/>
                </a:lnTo>
                <a:lnTo>
                  <a:pt x="1515" y="13433"/>
                </a:lnTo>
                <a:lnTo>
                  <a:pt x="2004" y="13678"/>
                </a:lnTo>
                <a:lnTo>
                  <a:pt x="2687" y="13971"/>
                </a:lnTo>
                <a:lnTo>
                  <a:pt x="3567" y="14313"/>
                </a:lnTo>
                <a:lnTo>
                  <a:pt x="4544" y="14679"/>
                </a:lnTo>
                <a:lnTo>
                  <a:pt x="5594" y="14997"/>
                </a:lnTo>
                <a:lnTo>
                  <a:pt x="6131" y="15143"/>
                </a:lnTo>
                <a:lnTo>
                  <a:pt x="6668" y="15265"/>
                </a:lnTo>
                <a:lnTo>
                  <a:pt x="7181" y="15387"/>
                </a:lnTo>
                <a:lnTo>
                  <a:pt x="7694" y="15461"/>
                </a:lnTo>
                <a:lnTo>
                  <a:pt x="8158" y="15509"/>
                </a:lnTo>
                <a:lnTo>
                  <a:pt x="8622" y="15534"/>
                </a:lnTo>
                <a:lnTo>
                  <a:pt x="9404" y="15534"/>
                </a:lnTo>
                <a:lnTo>
                  <a:pt x="9819" y="15509"/>
                </a:lnTo>
                <a:lnTo>
                  <a:pt x="10210" y="15461"/>
                </a:lnTo>
                <a:lnTo>
                  <a:pt x="10552" y="15363"/>
                </a:lnTo>
                <a:lnTo>
                  <a:pt x="10723" y="15314"/>
                </a:lnTo>
                <a:lnTo>
                  <a:pt x="10845" y="15265"/>
                </a:lnTo>
                <a:lnTo>
                  <a:pt x="10967" y="15192"/>
                </a:lnTo>
                <a:lnTo>
                  <a:pt x="11064" y="15094"/>
                </a:lnTo>
                <a:lnTo>
                  <a:pt x="11113" y="14997"/>
                </a:lnTo>
                <a:lnTo>
                  <a:pt x="11162" y="14874"/>
                </a:lnTo>
                <a:lnTo>
                  <a:pt x="11235" y="14166"/>
                </a:lnTo>
                <a:lnTo>
                  <a:pt x="11211" y="13995"/>
                </a:lnTo>
                <a:lnTo>
                  <a:pt x="11162" y="13849"/>
                </a:lnTo>
                <a:lnTo>
                  <a:pt x="11064" y="13702"/>
                </a:lnTo>
                <a:lnTo>
                  <a:pt x="10918" y="13580"/>
                </a:lnTo>
                <a:lnTo>
                  <a:pt x="11040" y="13556"/>
                </a:lnTo>
                <a:lnTo>
                  <a:pt x="11162" y="13507"/>
                </a:lnTo>
                <a:lnTo>
                  <a:pt x="11284" y="13458"/>
                </a:lnTo>
                <a:lnTo>
                  <a:pt x="11382" y="13360"/>
                </a:lnTo>
                <a:lnTo>
                  <a:pt x="11455" y="13263"/>
                </a:lnTo>
                <a:lnTo>
                  <a:pt x="11528" y="13140"/>
                </a:lnTo>
                <a:lnTo>
                  <a:pt x="11577" y="12994"/>
                </a:lnTo>
                <a:lnTo>
                  <a:pt x="11602" y="12872"/>
                </a:lnTo>
                <a:lnTo>
                  <a:pt x="11675" y="11993"/>
                </a:lnTo>
                <a:lnTo>
                  <a:pt x="11675" y="11870"/>
                </a:lnTo>
                <a:lnTo>
                  <a:pt x="11675" y="11773"/>
                </a:lnTo>
                <a:lnTo>
                  <a:pt x="11651" y="11651"/>
                </a:lnTo>
                <a:lnTo>
                  <a:pt x="11602" y="11553"/>
                </a:lnTo>
                <a:lnTo>
                  <a:pt x="11480" y="11382"/>
                </a:lnTo>
                <a:lnTo>
                  <a:pt x="11406" y="11309"/>
                </a:lnTo>
                <a:lnTo>
                  <a:pt x="11333" y="11235"/>
                </a:lnTo>
                <a:lnTo>
                  <a:pt x="11455" y="11211"/>
                </a:lnTo>
                <a:lnTo>
                  <a:pt x="11553" y="11162"/>
                </a:lnTo>
                <a:lnTo>
                  <a:pt x="11651" y="11089"/>
                </a:lnTo>
                <a:lnTo>
                  <a:pt x="11748" y="10991"/>
                </a:lnTo>
                <a:lnTo>
                  <a:pt x="11822" y="10893"/>
                </a:lnTo>
                <a:lnTo>
                  <a:pt x="11870" y="10796"/>
                </a:lnTo>
                <a:lnTo>
                  <a:pt x="11919" y="10674"/>
                </a:lnTo>
                <a:lnTo>
                  <a:pt x="11944" y="10527"/>
                </a:lnTo>
                <a:lnTo>
                  <a:pt x="12017" y="9672"/>
                </a:lnTo>
                <a:lnTo>
                  <a:pt x="12017" y="9550"/>
                </a:lnTo>
                <a:lnTo>
                  <a:pt x="12017" y="9428"/>
                </a:lnTo>
                <a:lnTo>
                  <a:pt x="11993" y="9306"/>
                </a:lnTo>
                <a:lnTo>
                  <a:pt x="11944" y="9208"/>
                </a:lnTo>
                <a:lnTo>
                  <a:pt x="11895" y="9111"/>
                </a:lnTo>
                <a:lnTo>
                  <a:pt x="11822" y="9037"/>
                </a:lnTo>
                <a:lnTo>
                  <a:pt x="11748" y="8964"/>
                </a:lnTo>
                <a:lnTo>
                  <a:pt x="11651" y="8891"/>
                </a:lnTo>
                <a:lnTo>
                  <a:pt x="11748" y="8866"/>
                </a:lnTo>
                <a:lnTo>
                  <a:pt x="11846" y="8793"/>
                </a:lnTo>
                <a:lnTo>
                  <a:pt x="11944" y="8720"/>
                </a:lnTo>
                <a:lnTo>
                  <a:pt x="12017" y="8647"/>
                </a:lnTo>
                <a:lnTo>
                  <a:pt x="12090" y="8549"/>
                </a:lnTo>
                <a:lnTo>
                  <a:pt x="12139" y="8451"/>
                </a:lnTo>
                <a:lnTo>
                  <a:pt x="12163" y="8329"/>
                </a:lnTo>
                <a:lnTo>
                  <a:pt x="12188" y="8207"/>
                </a:lnTo>
                <a:lnTo>
                  <a:pt x="12286" y="7328"/>
                </a:lnTo>
                <a:lnTo>
                  <a:pt x="12261" y="7206"/>
                </a:lnTo>
                <a:lnTo>
                  <a:pt x="12237" y="7083"/>
                </a:lnTo>
                <a:lnTo>
                  <a:pt x="12188" y="6986"/>
                </a:lnTo>
                <a:lnTo>
                  <a:pt x="12139" y="6888"/>
                </a:lnTo>
                <a:lnTo>
                  <a:pt x="12066" y="6790"/>
                </a:lnTo>
                <a:lnTo>
                  <a:pt x="11968" y="6717"/>
                </a:lnTo>
                <a:lnTo>
                  <a:pt x="11748" y="6571"/>
                </a:lnTo>
                <a:lnTo>
                  <a:pt x="11504" y="6448"/>
                </a:lnTo>
                <a:lnTo>
                  <a:pt x="11211" y="6351"/>
                </a:lnTo>
                <a:lnTo>
                  <a:pt x="10893" y="6278"/>
                </a:lnTo>
                <a:lnTo>
                  <a:pt x="10576" y="6229"/>
                </a:lnTo>
                <a:lnTo>
                  <a:pt x="9892" y="6131"/>
                </a:lnTo>
                <a:lnTo>
                  <a:pt x="8842" y="6033"/>
                </a:lnTo>
                <a:lnTo>
                  <a:pt x="7596" y="5960"/>
                </a:lnTo>
                <a:lnTo>
                  <a:pt x="6326" y="5887"/>
                </a:lnTo>
                <a:lnTo>
                  <a:pt x="6497" y="5594"/>
                </a:lnTo>
                <a:lnTo>
                  <a:pt x="6644" y="5252"/>
                </a:lnTo>
                <a:lnTo>
                  <a:pt x="6790" y="4885"/>
                </a:lnTo>
                <a:lnTo>
                  <a:pt x="6888" y="4495"/>
                </a:lnTo>
                <a:lnTo>
                  <a:pt x="6986" y="4104"/>
                </a:lnTo>
                <a:lnTo>
                  <a:pt x="7083" y="3689"/>
                </a:lnTo>
                <a:lnTo>
                  <a:pt x="7181" y="2883"/>
                </a:lnTo>
                <a:lnTo>
                  <a:pt x="7254" y="2150"/>
                </a:lnTo>
                <a:lnTo>
                  <a:pt x="7303" y="1539"/>
                </a:lnTo>
                <a:lnTo>
                  <a:pt x="7303" y="978"/>
                </a:lnTo>
                <a:lnTo>
                  <a:pt x="7303" y="807"/>
                </a:lnTo>
                <a:lnTo>
                  <a:pt x="7230" y="611"/>
                </a:lnTo>
                <a:lnTo>
                  <a:pt x="7157" y="465"/>
                </a:lnTo>
                <a:lnTo>
                  <a:pt x="7035" y="318"/>
                </a:lnTo>
                <a:lnTo>
                  <a:pt x="6888" y="172"/>
                </a:lnTo>
                <a:lnTo>
                  <a:pt x="6717" y="98"/>
                </a:lnTo>
                <a:lnTo>
                  <a:pt x="6522" y="25"/>
                </a:lnTo>
                <a:lnTo>
                  <a:pt x="6326" y="1"/>
                </a:lnTo>
                <a:close/>
              </a:path>
            </a:pathLst>
          </a:custGeom>
          <a:solidFill>
            <a:schemeClr val="bg1"/>
          </a:solidFill>
          <a:ln>
            <a:noFill/>
          </a:ln>
        </p:spPr>
        <p:txBody>
          <a:bodyPr wrap="square" lIns="91425" tIns="91425" rIns="91425" bIns="91425" anchor="ctr" anchorCtr="0">
            <a:noAutofit/>
          </a:bodyPr>
          <a:lstStyle/>
          <a:p>
            <a:pPr lvl="0">
              <a:spcBef>
                <a:spcPts val="0"/>
              </a:spcBef>
              <a:buNone/>
            </a:pPr>
            <a:endParaRPr/>
          </a:p>
        </p:txBody>
      </p:sp>
      <p:graphicFrame>
        <p:nvGraphicFramePr>
          <p:cNvPr id="11" name="Table 10"/>
          <p:cNvGraphicFramePr>
            <a:graphicFrameLocks noGrp="1"/>
          </p:cNvGraphicFramePr>
          <p:nvPr>
            <p:extLst>
              <p:ext uri="{D42A27DB-BD31-4B8C-83A1-F6EECF244321}">
                <p14:modId xmlns:p14="http://schemas.microsoft.com/office/powerpoint/2010/main" val="2569840302"/>
              </p:ext>
            </p:extLst>
          </p:nvPr>
        </p:nvGraphicFramePr>
        <p:xfrm>
          <a:off x="6629400" y="1377725"/>
          <a:ext cx="5292844" cy="5099275"/>
        </p:xfrm>
        <a:graphic>
          <a:graphicData uri="http://schemas.openxmlformats.org/drawingml/2006/table">
            <a:tbl>
              <a:tblPr firstRow="1" bandRow="1">
                <a:tableStyleId>{2D5ABB26-0587-4C30-8999-92F81FD0307C}</a:tableStyleId>
              </a:tblPr>
              <a:tblGrid>
                <a:gridCol w="2805647">
                  <a:extLst>
                    <a:ext uri="{9D8B030D-6E8A-4147-A177-3AD203B41FA5}">
                      <a16:colId xmlns="" xmlns:a16="http://schemas.microsoft.com/office/drawing/2014/main" val="20000"/>
                    </a:ext>
                  </a:extLst>
                </a:gridCol>
                <a:gridCol w="2487197">
                  <a:extLst>
                    <a:ext uri="{9D8B030D-6E8A-4147-A177-3AD203B41FA5}">
                      <a16:colId xmlns="" xmlns:a16="http://schemas.microsoft.com/office/drawing/2014/main" val="20001"/>
                    </a:ext>
                  </a:extLst>
                </a:gridCol>
              </a:tblGrid>
              <a:tr h="859429">
                <a:tc gridSpan="2">
                  <a:txBody>
                    <a:bodyPr/>
                    <a:lstStyle/>
                    <a:p>
                      <a:pPr algn="ctr"/>
                      <a:r>
                        <a:rPr lang="ar-AE" sz="2400" b="1" u="none" dirty="0" smtClean="0">
                          <a:solidFill>
                            <a:schemeClr val="bg1"/>
                          </a:solidFill>
                          <a:latin typeface="Sakkal Majalla" panose="02000000000000000000" pitchFamily="2" charset="-78"/>
                          <a:cs typeface="Sakkal Majalla" panose="02000000000000000000" pitchFamily="2" charset="-78"/>
                        </a:rPr>
                        <a:t>الردود</a:t>
                      </a:r>
                      <a:r>
                        <a:rPr lang="ar-AE" sz="2400" b="1" u="none" baseline="0" dirty="0" smtClean="0">
                          <a:solidFill>
                            <a:schemeClr val="bg1"/>
                          </a:solidFill>
                          <a:latin typeface="Sakkal Majalla" panose="02000000000000000000" pitchFamily="2" charset="-78"/>
                          <a:cs typeface="Sakkal Majalla" panose="02000000000000000000" pitchFamily="2" charset="-78"/>
                        </a:rPr>
                        <a:t> و الفئات المستهدفة</a:t>
                      </a:r>
                      <a:endParaRPr lang="en-US" sz="2400" b="1" u="none" dirty="0">
                        <a:solidFill>
                          <a:schemeClr val="bg1"/>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lumMod val="75000"/>
                      </a:schemeClr>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1203199">
                <a:tc>
                  <a:txBody>
                    <a:bodyPr/>
                    <a:lstStyle/>
                    <a:p>
                      <a:pPr algn="ctr"/>
                      <a:r>
                        <a:rPr lang="ar-AE" sz="1800" b="1" dirty="0" smtClean="0">
                          <a:solidFill>
                            <a:schemeClr val="tx1"/>
                          </a:solidFill>
                          <a:latin typeface="Sakkal Majalla" panose="02000000000000000000" pitchFamily="2" charset="-78"/>
                          <a:cs typeface="Sakkal Majalla" panose="02000000000000000000" pitchFamily="2" charset="-78"/>
                        </a:rPr>
                        <a:t>موظفي ادارات</a:t>
                      </a:r>
                      <a:r>
                        <a:rPr lang="ar-AE" sz="1800" b="1" baseline="0" dirty="0" smtClean="0">
                          <a:solidFill>
                            <a:schemeClr val="tx1"/>
                          </a:solidFill>
                          <a:latin typeface="Sakkal Majalla" panose="02000000000000000000" pitchFamily="2" charset="-78"/>
                          <a:cs typeface="Sakkal Majalla" panose="02000000000000000000" pitchFamily="2" charset="-78"/>
                        </a:rPr>
                        <a:t> الموارد البشرية في الحكومة الاتحادية</a:t>
                      </a:r>
                      <a:endParaRPr lang="en-US" sz="18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tcPr>
                </a:tc>
                <a:tc>
                  <a:txBody>
                    <a:bodyPr/>
                    <a:lstStyle/>
                    <a:p>
                      <a:pPr marL="285750" indent="-285750" algn="r" rtl="1">
                        <a:buFont typeface="Wingdings" panose="05000000000000000000" pitchFamily="2" charset="2"/>
                        <a:buChar char="v"/>
                      </a:pPr>
                      <a:r>
                        <a:rPr lang="ar-AE" sz="1800" b="1" dirty="0" smtClean="0">
                          <a:latin typeface="Sakkal Majalla" panose="02000000000000000000" pitchFamily="2" charset="-78"/>
                          <a:cs typeface="Sakkal Majalla" panose="02000000000000000000" pitchFamily="2" charset="-78"/>
                        </a:rPr>
                        <a:t>الفئة المستهدفة</a:t>
                      </a:r>
                      <a:endParaRPr lang="en-US" sz="1800" b="1" dirty="0">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lumMod val="95000"/>
                      </a:schemeClr>
                    </a:solidFill>
                  </a:tcPr>
                </a:tc>
                <a:extLst>
                  <a:ext uri="{0D108BD9-81ED-4DB2-BD59-A6C34878D82A}">
                    <a16:rowId xmlns="" xmlns:a16="http://schemas.microsoft.com/office/drawing/2014/main" val="10001"/>
                  </a:ext>
                </a:extLst>
              </a:tr>
              <a:tr h="716191">
                <a:tc>
                  <a:txBody>
                    <a:bodyPr/>
                    <a:lstStyle/>
                    <a:p>
                      <a:pPr algn="ctr"/>
                      <a:r>
                        <a:rPr lang="ar-AE" sz="1700" b="1" dirty="0" smtClean="0">
                          <a:solidFill>
                            <a:schemeClr val="tx1"/>
                          </a:solidFill>
                          <a:latin typeface="Sakkal Majalla" panose="02000000000000000000" pitchFamily="2" charset="-78"/>
                          <a:cs typeface="Sakkal Majalla" panose="02000000000000000000" pitchFamily="2" charset="-78"/>
                        </a:rPr>
                        <a:t>ضمن الخطة التشغيلية</a:t>
                      </a:r>
                      <a:endParaRPr lang="en-US" sz="17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tcPr>
                </a:tc>
                <a:tc>
                  <a:txBody>
                    <a:bodyPr/>
                    <a:lstStyle/>
                    <a:p>
                      <a:pPr marL="285750" indent="-285750" algn="r" rtl="1">
                        <a:buFont typeface="Wingdings" panose="05000000000000000000" pitchFamily="2" charset="2"/>
                        <a:buChar char="v"/>
                      </a:pPr>
                      <a:r>
                        <a:rPr lang="ar-AE" sz="1800" b="1" dirty="0" smtClean="0">
                          <a:latin typeface="Sakkal Majalla" panose="02000000000000000000" pitchFamily="2" charset="-78"/>
                          <a:cs typeface="Sakkal Majalla" panose="02000000000000000000" pitchFamily="2" charset="-78"/>
                        </a:rPr>
                        <a:t>حالة </a:t>
                      </a:r>
                      <a:r>
                        <a:rPr lang="ar-AE" sz="1800" b="1" baseline="0" dirty="0" smtClean="0">
                          <a:latin typeface="Sakkal Majalla" panose="02000000000000000000" pitchFamily="2" charset="-78"/>
                          <a:cs typeface="Sakkal Majalla" panose="02000000000000000000" pitchFamily="2" charset="-78"/>
                        </a:rPr>
                        <a:t>الاستبيان </a:t>
                      </a:r>
                      <a:endParaRPr lang="en-US" sz="1800" b="1" dirty="0">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lumMod val="95000"/>
                      </a:schemeClr>
                    </a:solidFill>
                  </a:tcPr>
                </a:tc>
              </a:tr>
              <a:tr h="687542">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en-US" sz="1800" b="1" u="sng" dirty="0" smtClean="0">
                          <a:solidFill>
                            <a:srgbClr val="0070C0"/>
                          </a:solidFill>
                          <a:latin typeface="Sakkal Majalla" panose="02000000000000000000" pitchFamily="2" charset="-78"/>
                          <a:cs typeface="Sakkal Majalla" panose="02000000000000000000" pitchFamily="2" charset="-78"/>
                        </a:rPr>
                        <a:t>245</a:t>
                      </a:r>
                      <a:endParaRPr lang="ar-AE" sz="1800" b="1" u="sng" dirty="0" smtClean="0">
                        <a:solidFill>
                          <a:srgbClr val="0070C0"/>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tcPr>
                </a:tc>
                <a:tc>
                  <a:txBody>
                    <a:bodyPr/>
                    <a:lstStyle/>
                    <a:p>
                      <a:pPr marL="285750" indent="-285750" algn="r" rtl="1">
                        <a:buFont typeface="Wingdings" panose="05000000000000000000" pitchFamily="2" charset="2"/>
                        <a:buChar char="v"/>
                      </a:pPr>
                      <a:r>
                        <a:rPr lang="ar-AE" sz="1800" b="1" dirty="0" smtClean="0">
                          <a:latin typeface="Sakkal Majalla" panose="02000000000000000000" pitchFamily="2" charset="-78"/>
                          <a:cs typeface="Sakkal Majalla" panose="02000000000000000000" pitchFamily="2" charset="-78"/>
                        </a:rPr>
                        <a:t>عدد الردود للاستبيان</a:t>
                      </a:r>
                      <a:endParaRPr lang="en-US" sz="1800" b="1" dirty="0">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lumMod val="95000"/>
                      </a:schemeClr>
                    </a:solidFill>
                  </a:tcPr>
                </a:tc>
                <a:extLst>
                  <a:ext uri="{0D108BD9-81ED-4DB2-BD59-A6C34878D82A}">
                    <a16:rowId xmlns="" xmlns:a16="http://schemas.microsoft.com/office/drawing/2014/main" val="10004"/>
                  </a:ext>
                </a:extLst>
              </a:tr>
              <a:tr h="1632914">
                <a:tc>
                  <a:txBody>
                    <a:bodyPr/>
                    <a:lstStyle/>
                    <a:p>
                      <a:pPr algn="ctr" rtl="1"/>
                      <a:r>
                        <a:rPr lang="ar-AE" sz="1700" b="1" u="sng" dirty="0" smtClean="0">
                          <a:solidFill>
                            <a:schemeClr val="tx1"/>
                          </a:solidFill>
                          <a:latin typeface="Sakkal Majalla" panose="02000000000000000000" pitchFamily="2" charset="-78"/>
                          <a:cs typeface="Sakkal Majalla" panose="02000000000000000000" pitchFamily="2" charset="-78"/>
                        </a:rPr>
                        <a:t>تاريخ</a:t>
                      </a:r>
                      <a:r>
                        <a:rPr lang="ar-AE" sz="1700" b="1" u="sng" baseline="0" dirty="0" smtClean="0">
                          <a:solidFill>
                            <a:schemeClr val="tx1"/>
                          </a:solidFill>
                          <a:latin typeface="Sakkal Majalla" panose="02000000000000000000" pitchFamily="2" charset="-78"/>
                          <a:cs typeface="Sakkal Majalla" panose="02000000000000000000" pitchFamily="2" charset="-78"/>
                        </a:rPr>
                        <a:t> الإطلاق:</a:t>
                      </a:r>
                      <a:r>
                        <a:rPr lang="en-US" sz="1700" b="1" u="sng" baseline="0" dirty="0" smtClean="0">
                          <a:solidFill>
                            <a:schemeClr val="tx1"/>
                          </a:solidFill>
                          <a:latin typeface="Sakkal Majalla" panose="02000000000000000000" pitchFamily="2" charset="-78"/>
                          <a:cs typeface="Sakkal Majalla" panose="02000000000000000000" pitchFamily="2" charset="-78"/>
                        </a:rPr>
                        <a:t>18/</a:t>
                      </a:r>
                      <a:r>
                        <a:rPr lang="ar-AE" sz="1700" b="1" u="sng" baseline="0" dirty="0" smtClean="0">
                          <a:solidFill>
                            <a:schemeClr val="tx1"/>
                          </a:solidFill>
                          <a:latin typeface="Sakkal Majalla" panose="02000000000000000000" pitchFamily="2" charset="-78"/>
                          <a:cs typeface="Sakkal Majalla" panose="02000000000000000000" pitchFamily="2" charset="-78"/>
                        </a:rPr>
                        <a:t>نوفمبر/2018</a:t>
                      </a:r>
                    </a:p>
                    <a:p>
                      <a:pPr algn="ctr" rtl="0"/>
                      <a:r>
                        <a:rPr lang="ar-AE" sz="1700" b="1" u="sng" baseline="0" dirty="0" smtClean="0">
                          <a:solidFill>
                            <a:schemeClr val="tx1"/>
                          </a:solidFill>
                          <a:latin typeface="Sakkal Majalla" panose="02000000000000000000" pitchFamily="2" charset="-78"/>
                          <a:cs typeface="Sakkal Majalla" panose="02000000000000000000" pitchFamily="2" charset="-78"/>
                        </a:rPr>
                        <a:t>تاريخ الإغلاق:15/ديسمبر/2018</a:t>
                      </a:r>
                      <a:endParaRPr lang="en-US" sz="1700" b="1" u="sng" dirty="0" smtClean="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solidFill>
                  </a:tcPr>
                </a:tc>
                <a:tc>
                  <a:txBody>
                    <a:bodyPr/>
                    <a:lstStyle/>
                    <a:p>
                      <a:pPr marL="285750" indent="-285750" algn="r" rtl="1">
                        <a:buFont typeface="Wingdings" panose="05000000000000000000" pitchFamily="2" charset="2"/>
                        <a:buChar char="v"/>
                      </a:pPr>
                      <a:r>
                        <a:rPr lang="ar-AE" sz="1800" b="1" dirty="0" smtClean="0">
                          <a:latin typeface="Sakkal Majalla" panose="02000000000000000000" pitchFamily="2" charset="-78"/>
                          <a:cs typeface="Sakkal Majalla" panose="02000000000000000000" pitchFamily="2" charset="-78"/>
                        </a:rPr>
                        <a:t>تاريخ</a:t>
                      </a:r>
                      <a:r>
                        <a:rPr lang="ar-AE" sz="1800" b="1" baseline="0" dirty="0" smtClean="0">
                          <a:latin typeface="Sakkal Majalla" panose="02000000000000000000" pitchFamily="2" charset="-78"/>
                          <a:cs typeface="Sakkal Majalla" panose="02000000000000000000" pitchFamily="2" charset="-78"/>
                        </a:rPr>
                        <a:t> إطلاق و اغلاق الاستبيان </a:t>
                      </a:r>
                      <a:endParaRPr lang="en-US" sz="1800" b="1" dirty="0">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lumMod val="95000"/>
                      </a:schemeClr>
                    </a:solidFill>
                  </a:tcPr>
                </a:tc>
                <a:extLst>
                  <a:ext uri="{0D108BD9-81ED-4DB2-BD59-A6C34878D82A}">
                    <a16:rowId xmlns="" xmlns:a16="http://schemas.microsoft.com/office/drawing/2014/main" val="10005"/>
                  </a:ext>
                </a:extLst>
              </a:tr>
            </a:tbl>
          </a:graphicData>
        </a:graphic>
      </p:graphicFrame>
      <p:sp>
        <p:nvSpPr>
          <p:cNvPr id="3" name="Title 2"/>
          <p:cNvSpPr>
            <a:spLocks noGrp="1"/>
          </p:cNvSpPr>
          <p:nvPr>
            <p:ph type="ctrTitle"/>
          </p:nvPr>
        </p:nvSpPr>
        <p:spPr>
          <a:xfrm>
            <a:off x="4674808" y="231161"/>
            <a:ext cx="6430315" cy="731783"/>
          </a:xfrm>
        </p:spPr>
        <p:txBody>
          <a:bodyPr>
            <a:normAutofit/>
          </a:bodyPr>
          <a:lstStyle/>
          <a:p>
            <a:pPr algn="ctr"/>
            <a:r>
              <a:rPr lang="ar-AE" sz="3200" dirty="0" smtClean="0">
                <a:solidFill>
                  <a:schemeClr val="tx1"/>
                </a:solidFill>
                <a:latin typeface="Sakkal Majalla" panose="02000000000000000000" pitchFamily="2" charset="-78"/>
                <a:cs typeface="Sakkal Majalla" panose="02000000000000000000" pitchFamily="2" charset="-78"/>
              </a:rPr>
              <a:t>الرضا العام عن مبادرة معارف</a:t>
            </a:r>
            <a:endParaRPr lang="en-US" sz="3200" dirty="0">
              <a:solidFill>
                <a:schemeClr val="tx1"/>
              </a:solidFill>
              <a:latin typeface="Sakkal Majalla" panose="02000000000000000000" pitchFamily="2" charset="-78"/>
              <a:cs typeface="Sakkal Majalla" panose="02000000000000000000" pitchFamily="2" charset="-78"/>
            </a:endParaRPr>
          </a:p>
        </p:txBody>
      </p:sp>
      <p:graphicFrame>
        <p:nvGraphicFramePr>
          <p:cNvPr id="9" name="Chart 8"/>
          <p:cNvGraphicFramePr>
            <a:graphicFrameLocks/>
          </p:cNvGraphicFramePr>
          <p:nvPr>
            <p:extLst>
              <p:ext uri="{D42A27DB-BD31-4B8C-83A1-F6EECF244321}">
                <p14:modId xmlns:p14="http://schemas.microsoft.com/office/powerpoint/2010/main" val="3189727153"/>
              </p:ext>
            </p:extLst>
          </p:nvPr>
        </p:nvGraphicFramePr>
        <p:xfrm>
          <a:off x="0" y="1295400"/>
          <a:ext cx="64770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2" name="Rectangle 1"/>
          <p:cNvSpPr/>
          <p:nvPr/>
        </p:nvSpPr>
        <p:spPr>
          <a:xfrm>
            <a:off x="76200" y="6153834"/>
            <a:ext cx="6324600" cy="338554"/>
          </a:xfrm>
          <a:prstGeom prst="rect">
            <a:avLst/>
          </a:prstGeom>
        </p:spPr>
        <p:txBody>
          <a:bodyPr wrap="square">
            <a:spAutoFit/>
          </a:bodyPr>
          <a:lstStyle/>
          <a:p>
            <a:pPr algn="ctr" rtl="1"/>
            <a:r>
              <a:rPr lang="en-US" sz="1600" b="1" dirty="0">
                <a:solidFill>
                  <a:srgbClr val="C00000"/>
                </a:solidFill>
                <a:latin typeface="Sakkal Majalla" panose="02000000000000000000" pitchFamily="2" charset="-78"/>
                <a:cs typeface="Sakkal Majalla" panose="02000000000000000000" pitchFamily="2" charset="-78"/>
              </a:rPr>
              <a:t> </a:t>
            </a:r>
            <a:r>
              <a:rPr lang="ar-AE" sz="1600" b="1" dirty="0">
                <a:solidFill>
                  <a:srgbClr val="C00000"/>
                </a:solidFill>
                <a:latin typeface="Sakkal Majalla" panose="02000000000000000000" pitchFamily="2" charset="-78"/>
                <a:cs typeface="Sakkal Majalla" panose="02000000000000000000" pitchFamily="2" charset="-78"/>
              </a:rPr>
              <a:t>ملاحظة:  </a:t>
            </a:r>
            <a:r>
              <a:rPr lang="ar-AE" sz="1600" b="1" dirty="0" smtClean="0">
                <a:solidFill>
                  <a:srgbClr val="C00000"/>
                </a:solidFill>
                <a:latin typeface="Sakkal Majalla" panose="02000000000000000000" pitchFamily="2" charset="-78"/>
                <a:cs typeface="Sakkal Majalla" panose="02000000000000000000" pitchFamily="2" charset="-78"/>
              </a:rPr>
              <a:t>يوجد انخفاض في مستوى الرضا عن مبادرة معارف مقارنة بنتيجة العام 2017 و 2016</a:t>
            </a:r>
          </a:p>
        </p:txBody>
      </p:sp>
    </p:spTree>
    <p:extLst>
      <p:ext uri="{BB962C8B-B14F-4D97-AF65-F5344CB8AC3E}">
        <p14:creationId xmlns:p14="http://schemas.microsoft.com/office/powerpoint/2010/main" val="3498848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943600" y="304800"/>
            <a:ext cx="5310387" cy="492443"/>
          </a:xfrm>
          <a:prstGeom prst="rect">
            <a:avLst/>
          </a:prstGeom>
        </p:spPr>
        <p:txBody>
          <a:bodyPr lIns="91410" tIns="45710" rIns="91410" bIns="45710" anchor="ctr" anchorCtr="0">
            <a:noAutofit/>
          </a:bodyPr>
          <a:lstStyle/>
          <a:p>
            <a:pPr algn="ctr" defTabSz="914264" rtl="1">
              <a:spcBef>
                <a:spcPct val="20000"/>
              </a:spcBef>
              <a:buFont typeface="Arial" panose="020B0604020202020204" pitchFamily="34" charset="0"/>
              <a:buNone/>
            </a:pPr>
            <a:r>
              <a:rPr lang="ar-AE" sz="3200" b="1" dirty="0" smtClean="0">
                <a:latin typeface="Sakkal Majalla" panose="02000000000000000000" pitchFamily="2" charset="-78"/>
                <a:cs typeface="Sakkal Majalla" panose="02000000000000000000" pitchFamily="2" charset="-78"/>
              </a:rPr>
              <a:t>الجهات المشاركة في مبادرة معارف</a:t>
            </a:r>
            <a:endParaRPr lang="ar-AE" sz="3200" b="1" dirty="0">
              <a:latin typeface="Sakkal Majalla" panose="02000000000000000000" pitchFamily="2" charset="-78"/>
              <a:cs typeface="Sakkal Majalla" panose="02000000000000000000" pitchFamily="2" charset="-78"/>
            </a:endParaRPr>
          </a:p>
        </p:txBody>
      </p:sp>
      <p:graphicFrame>
        <p:nvGraphicFramePr>
          <p:cNvPr id="10" name="Chart 9"/>
          <p:cNvGraphicFramePr>
            <a:graphicFrameLocks/>
          </p:cNvGraphicFramePr>
          <p:nvPr>
            <p:extLst>
              <p:ext uri="{D42A27DB-BD31-4B8C-83A1-F6EECF244321}">
                <p14:modId xmlns:p14="http://schemas.microsoft.com/office/powerpoint/2010/main" val="3337209660"/>
              </p:ext>
            </p:extLst>
          </p:nvPr>
        </p:nvGraphicFramePr>
        <p:xfrm>
          <a:off x="7087255" y="1371600"/>
          <a:ext cx="5090890" cy="510540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Table 3"/>
          <p:cNvGraphicFramePr>
            <a:graphicFrameLocks noGrp="1"/>
          </p:cNvGraphicFramePr>
          <p:nvPr>
            <p:extLst>
              <p:ext uri="{D42A27DB-BD31-4B8C-83A1-F6EECF244321}">
                <p14:modId xmlns:p14="http://schemas.microsoft.com/office/powerpoint/2010/main" val="4216807961"/>
              </p:ext>
            </p:extLst>
          </p:nvPr>
        </p:nvGraphicFramePr>
        <p:xfrm>
          <a:off x="3657600" y="1295397"/>
          <a:ext cx="3291110" cy="5181606"/>
        </p:xfrm>
        <a:graphic>
          <a:graphicData uri="http://schemas.openxmlformats.org/drawingml/2006/table">
            <a:tbl>
              <a:tblPr rtl="1"/>
              <a:tblGrid>
                <a:gridCol w="372731"/>
                <a:gridCol w="2491196"/>
                <a:gridCol w="427183"/>
              </a:tblGrid>
              <a:tr h="356406">
                <a:tc gridSpan="3">
                  <a:txBody>
                    <a:bodyPr/>
                    <a:lstStyle/>
                    <a:p>
                      <a:pPr algn="ctr" rtl="1" fontAlgn="ctr"/>
                      <a:r>
                        <a:rPr lang="ar-AE" sz="1800" b="1" i="0" u="none" strike="noStrike" dirty="0">
                          <a:solidFill>
                            <a:srgbClr val="000000"/>
                          </a:solidFill>
                          <a:effectLst/>
                          <a:latin typeface="Sakkal Majalla" panose="02000000000000000000" pitchFamily="2" charset="-78"/>
                          <a:cs typeface="Sakkal Majalla" panose="02000000000000000000" pitchFamily="2" charset="-78"/>
                        </a:rPr>
                        <a:t>جهة </a:t>
                      </a:r>
                      <a:r>
                        <a:rPr lang="ar-AE" sz="1800" b="1" i="0" u="none" strike="noStrike" dirty="0" smtClean="0">
                          <a:solidFill>
                            <a:srgbClr val="000000"/>
                          </a:solidFill>
                          <a:effectLst/>
                          <a:latin typeface="Sakkal Majalla" panose="02000000000000000000" pitchFamily="2" charset="-78"/>
                          <a:cs typeface="Sakkal Majalla" panose="02000000000000000000" pitchFamily="2" charset="-78"/>
                        </a:rPr>
                        <a:t>اتحادية </a:t>
                      </a:r>
                      <a:r>
                        <a:rPr lang="ar-AE" sz="1800" b="1" i="0" u="none" strike="noStrike" dirty="0">
                          <a:solidFill>
                            <a:srgbClr val="000000"/>
                          </a:solidFill>
                          <a:effectLst/>
                          <a:latin typeface="Sakkal Majalla" panose="02000000000000000000" pitchFamily="2" charset="-78"/>
                          <a:cs typeface="Sakkal Majalla" panose="02000000000000000000" pitchFamily="2" charset="-78"/>
                        </a:rPr>
                        <a:t>(هيئة)</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00"/>
                    </a:solidFill>
                  </a:tcPr>
                </a:tc>
                <a:tc hMerge="1">
                  <a:txBody>
                    <a:bodyPr/>
                    <a:lstStyle/>
                    <a:p>
                      <a:endParaRPr lang="en-US"/>
                    </a:p>
                  </a:txBody>
                  <a:tcPr/>
                </a:tc>
                <a:tc hMerge="1">
                  <a:txBody>
                    <a:bodyPr/>
                    <a:lstStyle/>
                    <a:p>
                      <a:endParaRPr lang="en-US"/>
                    </a:p>
                  </a:txBody>
                  <a:tcPr/>
                </a:tc>
              </a:tr>
              <a:tr h="342699">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الهيئة الاتحادية للموارد البشرية الحكومية</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699">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الهيئة الاتحادية للكهرباء والماء</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699">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smtClean="0">
                          <a:solidFill>
                            <a:srgbClr val="000000"/>
                          </a:solidFill>
                          <a:effectLst/>
                          <a:latin typeface="Sakkal Majalla" panose="02000000000000000000" pitchFamily="2" charset="-78"/>
                          <a:cs typeface="Sakkal Majalla" panose="02000000000000000000" pitchFamily="2" charset="-78"/>
                        </a:rPr>
                        <a:t>جامعة</a:t>
                      </a:r>
                      <a:r>
                        <a:rPr lang="en-US" sz="1400" b="1" i="0" u="none" strike="noStrike" dirty="0" smtClean="0">
                          <a:solidFill>
                            <a:srgbClr val="000000"/>
                          </a:solidFill>
                          <a:effectLst/>
                          <a:latin typeface="Sakkal Majalla" panose="02000000000000000000" pitchFamily="2" charset="-78"/>
                          <a:cs typeface="Sakkal Majalla" panose="02000000000000000000" pitchFamily="2" charset="-78"/>
                        </a:rPr>
                        <a:t> </a:t>
                      </a:r>
                      <a:r>
                        <a:rPr lang="ar-AE" sz="1400" b="1" i="0" u="none" strike="noStrike" dirty="0" smtClean="0">
                          <a:solidFill>
                            <a:srgbClr val="000000"/>
                          </a:solidFill>
                          <a:effectLst/>
                          <a:latin typeface="Sakkal Majalla" panose="02000000000000000000" pitchFamily="2" charset="-78"/>
                          <a:cs typeface="Sakkal Majalla" panose="02000000000000000000" pitchFamily="2" charset="-78"/>
                        </a:rPr>
                        <a:t>الإمارات </a:t>
                      </a:r>
                      <a:endParaRPr lang="ar-AE" sz="14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699">
                <a:tc>
                  <a:txBody>
                    <a:bodyPr/>
                    <a:lstStyle/>
                    <a:p>
                      <a:pPr algn="ctr" rtl="0" fontAlgn="ctr"/>
                      <a:r>
                        <a:rPr lang="en-US" sz="1400" b="1" i="0" u="none" strike="noStrike">
                          <a:solidFill>
                            <a:srgbClr val="000000"/>
                          </a:solidFill>
                          <a:effectLst/>
                          <a:latin typeface="Sakkal Majalla" panose="02000000000000000000" pitchFamily="2" charset="-78"/>
                          <a:cs typeface="Sakkal Majalla" panose="02000000000000000000" pitchFamily="2" charset="-78"/>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هيئة التأمين</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699">
                <a:tc>
                  <a:txBody>
                    <a:bodyPr/>
                    <a:lstStyle/>
                    <a:p>
                      <a:pPr algn="ctr" rtl="0" fontAlgn="ctr"/>
                      <a:r>
                        <a:rPr lang="en-US" sz="1400" b="1" i="0" u="none" strike="noStrike">
                          <a:solidFill>
                            <a:srgbClr val="000000"/>
                          </a:solidFill>
                          <a:effectLst/>
                          <a:latin typeface="Sakkal Majalla" panose="02000000000000000000" pitchFamily="2" charset="-78"/>
                          <a:cs typeface="Sakkal Majalla" panose="02000000000000000000" pitchFamily="2" charset="-78"/>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مواصلات الإمارات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699">
                <a:tc>
                  <a:txBody>
                    <a:bodyPr/>
                    <a:lstStyle/>
                    <a:p>
                      <a:pPr algn="ctr" rtl="0" fontAlgn="ctr"/>
                      <a:r>
                        <a:rPr lang="en-US" sz="1400" b="1" i="0" u="none" strike="noStrike">
                          <a:solidFill>
                            <a:srgbClr val="000000"/>
                          </a:solidFill>
                          <a:effectLst/>
                          <a:latin typeface="Sakkal Majalla" panose="02000000000000000000" pitchFamily="2" charset="-78"/>
                          <a:cs typeface="Sakkal Majalla" panose="02000000000000000000" pitchFamily="2" charset="-78"/>
                        </a:rPr>
                        <a:t>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الهيئة العامة لرعاية الشباب والرياضة</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699">
                <a:tc>
                  <a:txBody>
                    <a:bodyPr/>
                    <a:lstStyle/>
                    <a:p>
                      <a:pPr algn="ctr" rtl="0" fontAlgn="ctr"/>
                      <a:r>
                        <a:rPr lang="en-US" sz="1400" b="1" i="0" u="none" strike="noStrike">
                          <a:solidFill>
                            <a:srgbClr val="000000"/>
                          </a:solidFill>
                          <a:effectLst/>
                          <a:latin typeface="Sakkal Majalla" panose="02000000000000000000" pitchFamily="2" charset="-78"/>
                          <a:cs typeface="Sakkal Majalla" panose="02000000000000000000" pitchFamily="2" charset="-78"/>
                        </a:rPr>
                        <a:t>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برنامج الشيخ زايد للإسكان</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699">
                <a:tc>
                  <a:txBody>
                    <a:bodyPr/>
                    <a:lstStyle/>
                    <a:p>
                      <a:pPr algn="ctr" rtl="0" fontAlgn="ctr"/>
                      <a:r>
                        <a:rPr lang="en-US" sz="1400" b="1" i="0" u="none" strike="noStrike">
                          <a:solidFill>
                            <a:srgbClr val="000000"/>
                          </a:solidFill>
                          <a:effectLst/>
                          <a:latin typeface="Sakkal Majalla" panose="02000000000000000000" pitchFamily="2" charset="-78"/>
                          <a:cs typeface="Sakkal Majalla" panose="02000000000000000000" pitchFamily="2" charset="-78"/>
                        </a:rPr>
                        <a:t>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الهيئة الاتحادية للتنافسية والإحصاء</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699">
                <a:tc>
                  <a:txBody>
                    <a:bodyPr/>
                    <a:lstStyle/>
                    <a:p>
                      <a:pPr algn="ctr" rtl="0" fontAlgn="ctr"/>
                      <a:r>
                        <a:rPr lang="en-US" sz="1400" b="1" i="0" u="none" strike="noStrike">
                          <a:solidFill>
                            <a:srgbClr val="000000"/>
                          </a:solidFill>
                          <a:effectLst/>
                          <a:latin typeface="Sakkal Majalla" panose="02000000000000000000" pitchFamily="2" charset="-78"/>
                          <a:cs typeface="Sakkal Majalla" panose="02000000000000000000" pitchFamily="2" charset="-78"/>
                        </a:rPr>
                        <a:t>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جامعة زايد</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699">
                <a:tc>
                  <a:txBody>
                    <a:bodyPr/>
                    <a:lstStyle/>
                    <a:p>
                      <a:pPr algn="ctr" rtl="0" fontAlgn="ctr"/>
                      <a:r>
                        <a:rPr lang="en-US" sz="1400" b="1" i="0" u="none" strike="noStrike">
                          <a:solidFill>
                            <a:srgbClr val="000000"/>
                          </a:solidFill>
                          <a:effectLst/>
                          <a:latin typeface="Sakkal Majalla" panose="02000000000000000000" pitchFamily="2" charset="-78"/>
                          <a:cs typeface="Sakkal Majalla" panose="02000000000000000000" pitchFamily="2" charset="-78"/>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صندوق الزكاة</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699">
                <a:tc>
                  <a:txBody>
                    <a:bodyPr/>
                    <a:lstStyle/>
                    <a:p>
                      <a:pPr algn="ctr" rtl="0" fontAlgn="ctr"/>
                      <a:r>
                        <a:rPr lang="en-US" sz="1400" b="1" i="0" u="none" strike="noStrike">
                          <a:solidFill>
                            <a:srgbClr val="000000"/>
                          </a:solidFill>
                          <a:effectLst/>
                          <a:latin typeface="Sakkal Majalla" panose="02000000000000000000" pitchFamily="2" charset="-78"/>
                          <a:cs typeface="Sakkal Majalla" panose="02000000000000000000" pitchFamily="2" charset="-78"/>
                        </a:rPr>
                        <a:t>11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المجلس الوطني للإعلام</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699">
                <a:tc>
                  <a:txBody>
                    <a:bodyPr/>
                    <a:lstStyle/>
                    <a:p>
                      <a:pPr algn="ctr" rtl="0" fontAlgn="ctr"/>
                      <a:r>
                        <a:rPr lang="en-US" sz="1400" b="1" i="0" u="none" strike="noStrike">
                          <a:solidFill>
                            <a:srgbClr val="000000"/>
                          </a:solidFill>
                          <a:effectLst/>
                          <a:latin typeface="Sakkal Majalla" panose="02000000000000000000" pitchFamily="2" charset="-78"/>
                          <a:cs typeface="Sakkal Majalla" panose="02000000000000000000" pitchFamily="2" charset="-78"/>
                        </a:rPr>
                        <a:t>12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مؤسسة الإمارات العامة للبترول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406">
                <a:tc>
                  <a:txBody>
                    <a:bodyPr/>
                    <a:lstStyle/>
                    <a:p>
                      <a:pPr algn="ctr" rtl="0" fontAlgn="ctr"/>
                      <a:r>
                        <a:rPr lang="en-US" sz="1400" b="1" i="0" u="none" strike="noStrike">
                          <a:solidFill>
                            <a:srgbClr val="000000"/>
                          </a:solidFill>
                          <a:effectLst/>
                          <a:latin typeface="Sakkal Majalla" panose="02000000000000000000" pitchFamily="2" charset="-78"/>
                          <a:cs typeface="Sakkal Majalla" panose="02000000000000000000" pitchFamily="2" charset="-78"/>
                        </a:rPr>
                        <a:t>13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الهيئة الاتحادية للهوية والجنسية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406">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i="0" u="none" strike="noStrike" dirty="0">
                          <a:solidFill>
                            <a:srgbClr val="000000"/>
                          </a:solidFill>
                          <a:effectLst/>
                          <a:latin typeface="Sakkal Majalla" panose="02000000000000000000" pitchFamily="2" charset="-78"/>
                          <a:cs typeface="Sakkal Majalla" panose="02000000000000000000" pitchFamily="2" charset="-78"/>
                        </a:rPr>
                        <a:t> </a:t>
                      </a:r>
                      <a:r>
                        <a:rPr lang="ar-AE" sz="1800" b="1" i="0" u="none" strike="noStrike" dirty="0" smtClean="0">
                          <a:solidFill>
                            <a:srgbClr val="000000"/>
                          </a:solidFill>
                          <a:effectLst/>
                          <a:latin typeface="Sakkal Majalla" panose="02000000000000000000" pitchFamily="2" charset="-78"/>
                          <a:cs typeface="Sakkal Majalla" panose="02000000000000000000" pitchFamily="2" charset="-78"/>
                        </a:rPr>
                        <a:t>الإجمالي</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00"/>
                    </a:solidFill>
                  </a:tcPr>
                </a:tc>
                <a:tc hMerge="1">
                  <a:txBody>
                    <a:bodyPr/>
                    <a:lstStyle/>
                    <a:p>
                      <a:pPr algn="ctr" rtl="1" fontAlgn="ctr"/>
                      <a:endParaRPr lang="ar-AE" sz="18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00"/>
                    </a:solidFill>
                  </a:tcPr>
                </a:tc>
                <a:tc>
                  <a:txBody>
                    <a:bodyPr/>
                    <a:lstStyle/>
                    <a:p>
                      <a:pPr algn="ctr" rtl="0" fontAlgn="ctr"/>
                      <a:r>
                        <a:rPr lang="en-US" sz="1800" b="1" i="0" u="none" strike="noStrike" dirty="0">
                          <a:solidFill>
                            <a:srgbClr val="000000"/>
                          </a:solidFill>
                          <a:effectLst/>
                          <a:latin typeface="Sakkal Majalla" panose="02000000000000000000" pitchFamily="2" charset="-78"/>
                          <a:cs typeface="Sakkal Majalla" panose="02000000000000000000" pitchFamily="2" charset="-78"/>
                        </a:rPr>
                        <a:t>45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00"/>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88663696"/>
              </p:ext>
            </p:extLst>
          </p:nvPr>
        </p:nvGraphicFramePr>
        <p:xfrm>
          <a:off x="152400" y="1295397"/>
          <a:ext cx="3325091" cy="5211340"/>
        </p:xfrm>
        <a:graphic>
          <a:graphicData uri="http://schemas.openxmlformats.org/drawingml/2006/table">
            <a:tbl>
              <a:tblPr rtl="1"/>
              <a:tblGrid>
                <a:gridCol w="378210"/>
                <a:gridCol w="2426843"/>
                <a:gridCol w="520038"/>
              </a:tblGrid>
              <a:tr h="381003">
                <a:tc gridSpan="3">
                  <a:txBody>
                    <a:bodyPr/>
                    <a:lstStyle/>
                    <a:p>
                      <a:pPr algn="ctr" rtl="1" fontAlgn="ctr"/>
                      <a:r>
                        <a:rPr lang="ar-AE" sz="1800" b="1" i="0" u="none" strike="noStrike" dirty="0">
                          <a:solidFill>
                            <a:srgbClr val="000000"/>
                          </a:solidFill>
                          <a:effectLst/>
                          <a:latin typeface="Sakkal Majalla" panose="02000000000000000000" pitchFamily="2" charset="-78"/>
                          <a:cs typeface="Sakkal Majalla" panose="02000000000000000000" pitchFamily="2" charset="-78"/>
                        </a:rPr>
                        <a:t>جهة </a:t>
                      </a:r>
                      <a:r>
                        <a:rPr lang="ar-AE" sz="1800" b="1" i="0" u="none" strike="noStrike" dirty="0" smtClean="0">
                          <a:solidFill>
                            <a:srgbClr val="000000"/>
                          </a:solidFill>
                          <a:effectLst/>
                          <a:latin typeface="Sakkal Majalla" panose="02000000000000000000" pitchFamily="2" charset="-78"/>
                          <a:cs typeface="Sakkal Majalla" panose="02000000000000000000" pitchFamily="2" charset="-78"/>
                        </a:rPr>
                        <a:t>اتحادية </a:t>
                      </a:r>
                      <a:r>
                        <a:rPr lang="ar-AE" sz="1800" b="1" i="0" u="none" strike="noStrike" dirty="0">
                          <a:solidFill>
                            <a:srgbClr val="000000"/>
                          </a:solidFill>
                          <a:effectLst/>
                          <a:latin typeface="Sakkal Majalla" panose="02000000000000000000" pitchFamily="2" charset="-78"/>
                          <a:cs typeface="Sakkal Majalla" panose="02000000000000000000" pitchFamily="2" charset="-78"/>
                        </a:rPr>
                        <a:t>(وزارة)</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r>
              <a:tr h="394940">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وزارة التربية والتعليم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108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4940">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وزارة الصحة و وقاية لمجتمع</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19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4940">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وزارة العدل</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18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4940">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وزارة التغيير المناخي والبيئة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14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4940">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وزارة تنمية المجتمع</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13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4940">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وزارة الموارد البشرية والتوطين</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12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4940">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وزارة المالية</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4940">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وزارة الاقتصاد</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4940">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وزارة الثقافة وتنمية المعرفة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4940">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وزارة تطوير البنية التحتية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0200">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11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algn="r" rtl="1" fontAlgn="ctr"/>
                      <a:r>
                        <a:rPr lang="ar-AE" sz="1400" b="1" i="0" u="none" strike="noStrike" dirty="0">
                          <a:solidFill>
                            <a:srgbClr val="000000"/>
                          </a:solidFill>
                          <a:effectLst/>
                          <a:latin typeface="Sakkal Majalla" panose="02000000000000000000" pitchFamily="2" charset="-78"/>
                          <a:cs typeface="Sakkal Majalla" panose="02000000000000000000" pitchFamily="2" charset="-78"/>
                        </a:rPr>
                        <a:t>وزارة الخارجية والتعاون الخارجي</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effectLst/>
                          <a:latin typeface="Sakkal Majalla" panose="02000000000000000000" pitchFamily="2" charset="-78"/>
                          <a:cs typeface="Sakkal Majalla" panose="02000000000000000000" pitchFamily="2" charset="-78"/>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0737">
                <a:tc gridSpan="2">
                  <a:txBody>
                    <a:bodyPr/>
                    <a:lstStyle/>
                    <a:p>
                      <a:pPr algn="ctr" rtl="1" fontAlgn="ctr"/>
                      <a:r>
                        <a:rPr lang="ar-AE" sz="1800" b="1" i="0" u="none" strike="noStrike" dirty="0" smtClean="0">
                          <a:solidFill>
                            <a:srgbClr val="000000"/>
                          </a:solidFill>
                          <a:effectLst/>
                          <a:latin typeface="Sakkal Majalla" panose="02000000000000000000" pitchFamily="2" charset="-78"/>
                          <a:cs typeface="Sakkal Majalla" panose="02000000000000000000" pitchFamily="2" charset="-78"/>
                        </a:rPr>
                        <a:t>الإجمالي</a:t>
                      </a:r>
                      <a:endParaRPr lang="ar-AE" sz="18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hMerge="1">
                  <a:txBody>
                    <a:bodyPr/>
                    <a:lstStyle/>
                    <a:p>
                      <a:endParaRPr lang="en-US"/>
                    </a:p>
                  </a:txBody>
                  <a:tcPr/>
                </a:tc>
                <a:tc>
                  <a:txBody>
                    <a:bodyPr/>
                    <a:lstStyle/>
                    <a:p>
                      <a:pPr algn="ctr" rtl="0" fontAlgn="ctr"/>
                      <a:r>
                        <a:rPr lang="en-US" sz="1600" b="1" i="0" u="none" strike="noStrike" dirty="0">
                          <a:solidFill>
                            <a:srgbClr val="000000"/>
                          </a:solidFill>
                          <a:effectLst/>
                          <a:latin typeface="Sakkal Majalla" panose="02000000000000000000" pitchFamily="2" charset="-78"/>
                          <a:cs typeface="Sakkal Majalla" panose="02000000000000000000" pitchFamily="2" charset="-78"/>
                        </a:rPr>
                        <a:t>200</a:t>
                      </a:r>
                      <a:endParaRPr lang="en-US" sz="18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r>
            </a:tbl>
          </a:graphicData>
        </a:graphic>
      </p:graphicFrame>
    </p:spTree>
    <p:extLst>
      <p:ext uri="{BB962C8B-B14F-4D97-AF65-F5344CB8AC3E}">
        <p14:creationId xmlns:p14="http://schemas.microsoft.com/office/powerpoint/2010/main" val="2349090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943600" y="304800"/>
            <a:ext cx="5310387" cy="492443"/>
          </a:xfrm>
          <a:prstGeom prst="rect">
            <a:avLst/>
          </a:prstGeom>
        </p:spPr>
        <p:txBody>
          <a:bodyPr lIns="91410" tIns="45710" rIns="91410" bIns="45710" anchor="ctr" anchorCtr="0">
            <a:noAutofit/>
          </a:bodyPr>
          <a:lstStyle/>
          <a:p>
            <a:pPr algn="ctr" defTabSz="914264" rtl="1">
              <a:spcBef>
                <a:spcPct val="20000"/>
              </a:spcBef>
              <a:buFont typeface="Arial" panose="020B0604020202020204" pitchFamily="34" charset="0"/>
              <a:buNone/>
            </a:pPr>
            <a:r>
              <a:rPr lang="ar-AE" sz="3200" b="1" dirty="0">
                <a:latin typeface="Sakkal Majalla" panose="02000000000000000000" pitchFamily="2" charset="-78"/>
                <a:cs typeface="Sakkal Majalla" panose="02000000000000000000" pitchFamily="2" charset="-78"/>
              </a:rPr>
              <a:t>المعلومات </a:t>
            </a:r>
            <a:r>
              <a:rPr lang="ar-AE" sz="3200" b="1" dirty="0" smtClean="0">
                <a:latin typeface="Sakkal Majalla" panose="02000000000000000000" pitchFamily="2" charset="-78"/>
                <a:cs typeface="Sakkal Majalla" panose="02000000000000000000" pitchFamily="2" charset="-78"/>
              </a:rPr>
              <a:t>الديموغرافية للمشاركين </a:t>
            </a:r>
            <a:endParaRPr lang="ar-AE" sz="3200" b="1" dirty="0">
              <a:latin typeface="Sakkal Majalla" panose="02000000000000000000" pitchFamily="2" charset="-78"/>
              <a:cs typeface="Sakkal Majalla" panose="02000000000000000000" pitchFamily="2" charset="-78"/>
            </a:endParaRPr>
          </a:p>
        </p:txBody>
      </p:sp>
      <p:graphicFrame>
        <p:nvGraphicFramePr>
          <p:cNvPr id="4" name="Chart 3"/>
          <p:cNvGraphicFramePr>
            <a:graphicFrameLocks/>
          </p:cNvGraphicFramePr>
          <p:nvPr>
            <p:extLst>
              <p:ext uri="{D42A27DB-BD31-4B8C-83A1-F6EECF244321}">
                <p14:modId xmlns:p14="http://schemas.microsoft.com/office/powerpoint/2010/main" val="776986444"/>
              </p:ext>
            </p:extLst>
          </p:nvPr>
        </p:nvGraphicFramePr>
        <p:xfrm>
          <a:off x="533400" y="1295400"/>
          <a:ext cx="5638800" cy="5181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val="4050129957"/>
              </p:ext>
            </p:extLst>
          </p:nvPr>
        </p:nvGraphicFramePr>
        <p:xfrm>
          <a:off x="6681986" y="1295400"/>
          <a:ext cx="5129013" cy="5181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898756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715000" y="304800"/>
            <a:ext cx="5310387" cy="492443"/>
          </a:xfrm>
          <a:prstGeom prst="rect">
            <a:avLst/>
          </a:prstGeom>
        </p:spPr>
        <p:txBody>
          <a:bodyPr lIns="91410" tIns="45710" rIns="91410" bIns="45710" anchor="ctr" anchorCtr="0">
            <a:noAutofit/>
          </a:bodyPr>
          <a:lstStyle/>
          <a:p>
            <a:pPr algn="ctr" defTabSz="914264" rtl="1">
              <a:spcBef>
                <a:spcPct val="20000"/>
              </a:spcBef>
              <a:buFont typeface="Arial" panose="020B0604020202020204" pitchFamily="34" charset="0"/>
              <a:buNone/>
            </a:pPr>
            <a:r>
              <a:rPr lang="ar-AE" sz="3200" b="1" dirty="0" smtClean="0">
                <a:latin typeface="Sakkal Majalla" panose="02000000000000000000" pitchFamily="2" charset="-78"/>
                <a:cs typeface="Sakkal Majalla" panose="02000000000000000000" pitchFamily="2" charset="-78"/>
              </a:rPr>
              <a:t>المشاركة في مبادرة معارف والورش التدريبية </a:t>
            </a:r>
            <a:endParaRPr lang="ar-AE" sz="3200" b="1" dirty="0">
              <a:latin typeface="Sakkal Majalla" panose="02000000000000000000" pitchFamily="2" charset="-78"/>
              <a:cs typeface="Sakkal Majalla" panose="02000000000000000000" pitchFamily="2" charset="-78"/>
            </a:endParaRPr>
          </a:p>
        </p:txBody>
      </p:sp>
      <p:graphicFrame>
        <p:nvGraphicFramePr>
          <p:cNvPr id="3" name="Chart 2"/>
          <p:cNvGraphicFramePr>
            <a:graphicFrameLocks/>
          </p:cNvGraphicFramePr>
          <p:nvPr>
            <p:extLst>
              <p:ext uri="{D42A27DB-BD31-4B8C-83A1-F6EECF244321}">
                <p14:modId xmlns:p14="http://schemas.microsoft.com/office/powerpoint/2010/main" val="2480271061"/>
              </p:ext>
            </p:extLst>
          </p:nvPr>
        </p:nvGraphicFramePr>
        <p:xfrm>
          <a:off x="228600" y="1295400"/>
          <a:ext cx="5867400" cy="4343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p:cNvGraphicFramePr>
            <a:graphicFrameLocks/>
          </p:cNvGraphicFramePr>
          <p:nvPr>
            <p:extLst>
              <p:ext uri="{D42A27DB-BD31-4B8C-83A1-F6EECF244321}">
                <p14:modId xmlns:p14="http://schemas.microsoft.com/office/powerpoint/2010/main" val="3804387996"/>
              </p:ext>
            </p:extLst>
          </p:nvPr>
        </p:nvGraphicFramePr>
        <p:xfrm>
          <a:off x="6248400" y="1295400"/>
          <a:ext cx="5791200" cy="4343400"/>
        </p:xfrm>
        <a:graphic>
          <a:graphicData uri="http://schemas.openxmlformats.org/drawingml/2006/chart">
            <c:chart xmlns:c="http://schemas.openxmlformats.org/drawingml/2006/chart" xmlns:r="http://schemas.openxmlformats.org/officeDocument/2006/relationships" r:id="rId4"/>
          </a:graphicData>
        </a:graphic>
      </p:graphicFrame>
      <p:sp>
        <p:nvSpPr>
          <p:cNvPr id="7" name="Rectangle 6"/>
          <p:cNvSpPr/>
          <p:nvPr/>
        </p:nvSpPr>
        <p:spPr>
          <a:xfrm>
            <a:off x="228600" y="5739825"/>
            <a:ext cx="5896429" cy="584775"/>
          </a:xfrm>
          <a:prstGeom prst="rect">
            <a:avLst/>
          </a:prstGeom>
        </p:spPr>
        <p:txBody>
          <a:bodyPr wrap="square">
            <a:spAutoFit/>
          </a:bodyPr>
          <a:lstStyle/>
          <a:p>
            <a:pPr algn="ctr"/>
            <a:r>
              <a:rPr lang="ar-AE" sz="1600" b="1" dirty="0" smtClean="0">
                <a:solidFill>
                  <a:srgbClr val="AC8332"/>
                </a:solidFill>
                <a:latin typeface="Sakkal Majalla" panose="02000000000000000000" pitchFamily="2" charset="-78"/>
                <a:cs typeface="Sakkal Majalla" panose="02000000000000000000" pitchFamily="2" charset="-78"/>
              </a:rPr>
              <a:t>إجمالي الذين أجابوا بـ (نعم) في السؤال السابق</a:t>
            </a:r>
          </a:p>
          <a:p>
            <a:pPr algn="ctr"/>
            <a:r>
              <a:rPr lang="ar-AE" sz="1600" b="1" dirty="0" smtClean="0">
                <a:solidFill>
                  <a:srgbClr val="AC8332"/>
                </a:solidFill>
                <a:latin typeface="Sakkal Majalla" panose="02000000000000000000" pitchFamily="2" charset="-78"/>
                <a:cs typeface="Sakkal Majalla" panose="02000000000000000000" pitchFamily="2" charset="-78"/>
              </a:rPr>
              <a:t>69 مشارك</a:t>
            </a:r>
            <a:endParaRPr lang="en-US" sz="1600" dirty="0">
              <a:solidFill>
                <a:srgbClr val="AC8332"/>
              </a:solidFill>
            </a:endParaRPr>
          </a:p>
        </p:txBody>
      </p:sp>
      <p:pic>
        <p:nvPicPr>
          <p:cNvPr id="8" name="Picture 7"/>
          <p:cNvPicPr>
            <a:picLocks noChangeAspect="1"/>
          </p:cNvPicPr>
          <p:nvPr/>
        </p:nvPicPr>
        <p:blipFill>
          <a:blip r:embed="rId5">
            <a:clrChange>
              <a:clrFrom>
                <a:srgbClr val="FFFFFF"/>
              </a:clrFrom>
              <a:clrTo>
                <a:srgbClr val="FFFFFF">
                  <a:alpha val="0"/>
                </a:srgbClr>
              </a:clrTo>
            </a:clrChange>
          </a:blip>
          <a:stretch>
            <a:fillRect/>
          </a:stretch>
        </p:blipFill>
        <p:spPr>
          <a:xfrm flipH="1">
            <a:off x="5486400" y="3467100"/>
            <a:ext cx="917073" cy="533400"/>
          </a:xfrm>
          <a:prstGeom prst="rect">
            <a:avLst/>
          </a:prstGeom>
        </p:spPr>
      </p:pic>
    </p:spTree>
    <p:extLst>
      <p:ext uri="{BB962C8B-B14F-4D97-AF65-F5344CB8AC3E}">
        <p14:creationId xmlns:p14="http://schemas.microsoft.com/office/powerpoint/2010/main" val="220204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AE" sz="3200" dirty="0" smtClean="0">
                <a:solidFill>
                  <a:schemeClr val="tx1"/>
                </a:solidFill>
                <a:latin typeface="Sakkal Majalla" panose="02000000000000000000" pitchFamily="2" charset="-78"/>
                <a:cs typeface="Sakkal Majalla" panose="02000000000000000000" pitchFamily="2" charset="-78"/>
              </a:rPr>
              <a:t>الرضا العام عن مبادرة معارف </a:t>
            </a:r>
            <a:endParaRPr lang="en-US" sz="3200" dirty="0">
              <a:solidFill>
                <a:schemeClr val="tx1"/>
              </a:solidFill>
              <a:latin typeface="Sakkal Majalla" panose="02000000000000000000" pitchFamily="2" charset="-78"/>
              <a:cs typeface="Sakkal Majalla" panose="02000000000000000000" pitchFamily="2" charset="-78"/>
            </a:endParaRPr>
          </a:p>
        </p:txBody>
      </p:sp>
      <p:graphicFrame>
        <p:nvGraphicFramePr>
          <p:cNvPr id="3" name="Chart 2"/>
          <p:cNvGraphicFramePr>
            <a:graphicFrameLocks/>
          </p:cNvGraphicFramePr>
          <p:nvPr>
            <p:extLst>
              <p:ext uri="{D42A27DB-BD31-4B8C-83A1-F6EECF244321}">
                <p14:modId xmlns:p14="http://schemas.microsoft.com/office/powerpoint/2010/main" val="2604127688"/>
              </p:ext>
            </p:extLst>
          </p:nvPr>
        </p:nvGraphicFramePr>
        <p:xfrm>
          <a:off x="152400" y="1143000"/>
          <a:ext cx="118110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1133468" y="6275457"/>
            <a:ext cx="9925064" cy="353943"/>
          </a:xfrm>
          <a:prstGeom prst="rect">
            <a:avLst/>
          </a:prstGeom>
          <a:noFill/>
          <a:ln>
            <a:noFill/>
          </a:ln>
        </p:spPr>
        <p:txBody>
          <a:bodyPr wrap="square" rtlCol="0">
            <a:spAutoFit/>
          </a:bodyPr>
          <a:lstStyle/>
          <a:p>
            <a:pPr algn="ctr" rtl="1"/>
            <a:r>
              <a:rPr lang="en-US" sz="1700" b="1" dirty="0" smtClean="0">
                <a:solidFill>
                  <a:srgbClr val="AC8332"/>
                </a:solidFill>
                <a:latin typeface="Sakkal Majalla" panose="02000000000000000000" pitchFamily="2" charset="-78"/>
                <a:cs typeface="Sakkal Majalla" panose="02000000000000000000" pitchFamily="2" charset="-78"/>
              </a:rPr>
              <a:t> </a:t>
            </a:r>
            <a:r>
              <a:rPr lang="ar-AE" sz="1700" b="1" dirty="0" smtClean="0">
                <a:solidFill>
                  <a:srgbClr val="AC8332"/>
                </a:solidFill>
                <a:latin typeface="Sakkal Majalla" panose="02000000000000000000" pitchFamily="2" charset="-78"/>
                <a:cs typeface="Sakkal Majalla" panose="02000000000000000000" pitchFamily="2" charset="-78"/>
              </a:rPr>
              <a:t>ملاحظة:  </a:t>
            </a:r>
            <a:r>
              <a:rPr lang="ar-AE" sz="1700" b="1" dirty="0" smtClean="0">
                <a:solidFill>
                  <a:srgbClr val="AC8332"/>
                </a:solidFill>
                <a:latin typeface="Sakkal Majalla" panose="02000000000000000000" pitchFamily="2" charset="-78"/>
                <a:cs typeface="Sakkal Majalla" panose="02000000000000000000" pitchFamily="2" charset="-78"/>
              </a:rPr>
              <a:t>تم احتساب نسب الرضا عن جميع المحاور بناء على المشاركين الذين لديهم فكرة عن مبادرة معارف والذين أجابوا بـ </a:t>
            </a:r>
            <a:r>
              <a:rPr lang="ar-AE" sz="1700" b="1" dirty="0">
                <a:solidFill>
                  <a:srgbClr val="AC8332"/>
                </a:solidFill>
                <a:latin typeface="Sakkal Majalla" panose="02000000000000000000" pitchFamily="2" charset="-78"/>
                <a:cs typeface="Sakkal Majalla" panose="02000000000000000000" pitchFamily="2" charset="-78"/>
              </a:rPr>
              <a:t>(نعم</a:t>
            </a:r>
            <a:r>
              <a:rPr lang="ar-AE" sz="1700" b="1" dirty="0" smtClean="0">
                <a:solidFill>
                  <a:srgbClr val="AC8332"/>
                </a:solidFill>
                <a:latin typeface="Sakkal Majalla" panose="02000000000000000000" pitchFamily="2" charset="-78"/>
                <a:cs typeface="Sakkal Majalla" panose="02000000000000000000" pitchFamily="2" charset="-78"/>
              </a:rPr>
              <a:t>) </a:t>
            </a:r>
            <a:r>
              <a:rPr lang="ar-AE" sz="1700" b="1" u="sng" dirty="0" smtClean="0">
                <a:solidFill>
                  <a:srgbClr val="AC8332"/>
                </a:solidFill>
                <a:latin typeface="Sakkal Majalla" panose="02000000000000000000" pitchFamily="2" charset="-78"/>
                <a:cs typeface="Sakkal Majalla" panose="02000000000000000000" pitchFamily="2" charset="-78"/>
              </a:rPr>
              <a:t>والبالغ عددهم 69 مشارك</a:t>
            </a:r>
            <a:endParaRPr lang="en-US" sz="1700" b="1" dirty="0">
              <a:solidFill>
                <a:srgbClr val="AC8332"/>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794335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AE" sz="3200" dirty="0" smtClean="0">
                <a:solidFill>
                  <a:schemeClr val="tx1"/>
                </a:solidFill>
                <a:latin typeface="Sakkal Majalla" panose="02000000000000000000" pitchFamily="2" charset="-78"/>
                <a:cs typeface="Sakkal Majalla" panose="02000000000000000000" pitchFamily="2" charset="-78"/>
              </a:rPr>
              <a:t>الرضا العام عن مبادرة معارف </a:t>
            </a:r>
            <a:endParaRPr lang="en-US" sz="3200" dirty="0">
              <a:solidFill>
                <a:schemeClr val="tx1"/>
              </a:solidFill>
              <a:latin typeface="Sakkal Majalla" panose="02000000000000000000" pitchFamily="2" charset="-78"/>
              <a:cs typeface="Sakkal Majalla" panose="02000000000000000000" pitchFamily="2" charset="-78"/>
            </a:endParaRPr>
          </a:p>
        </p:txBody>
      </p:sp>
      <p:graphicFrame>
        <p:nvGraphicFramePr>
          <p:cNvPr id="4" name="Chart 3"/>
          <p:cNvGraphicFramePr>
            <a:graphicFrameLocks/>
          </p:cNvGraphicFramePr>
          <p:nvPr>
            <p:extLst>
              <p:ext uri="{D42A27DB-BD31-4B8C-83A1-F6EECF244321}">
                <p14:modId xmlns:p14="http://schemas.microsoft.com/office/powerpoint/2010/main" val="2191805316"/>
              </p:ext>
            </p:extLst>
          </p:nvPr>
        </p:nvGraphicFramePr>
        <p:xfrm>
          <a:off x="0" y="1143000"/>
          <a:ext cx="12039599" cy="59436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1239132" y="1143000"/>
            <a:ext cx="952868" cy="381000"/>
          </a:xfrm>
          <a:prstGeom prst="rect">
            <a:avLst/>
          </a:prstGeom>
          <a:solidFill>
            <a:srgbClr val="C58D01"/>
          </a:solidFill>
          <a:ln>
            <a:solidFill>
              <a:srgbClr val="C58D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000" b="1" dirty="0" smtClean="0">
                <a:latin typeface="Sakkal Majalla" panose="02000000000000000000" pitchFamily="2" charset="-78"/>
                <a:cs typeface="Sakkal Majalla" panose="02000000000000000000" pitchFamily="2" charset="-78"/>
              </a:rPr>
              <a:t>يتبع</a:t>
            </a:r>
            <a:endParaRPr lang="en-US" sz="2000" b="1" dirty="0">
              <a:latin typeface="Sakkal Majalla" panose="02000000000000000000" pitchFamily="2" charset="-78"/>
              <a:cs typeface="Sakkal Majalla" panose="02000000000000000000" pitchFamily="2" charset="-78"/>
            </a:endParaRPr>
          </a:p>
        </p:txBody>
      </p:sp>
      <p:sp>
        <p:nvSpPr>
          <p:cNvPr id="6" name="TextBox 5"/>
          <p:cNvSpPr txBox="1"/>
          <p:nvPr/>
        </p:nvSpPr>
        <p:spPr>
          <a:xfrm>
            <a:off x="1133468" y="6275457"/>
            <a:ext cx="9925064" cy="353943"/>
          </a:xfrm>
          <a:prstGeom prst="rect">
            <a:avLst/>
          </a:prstGeom>
          <a:noFill/>
          <a:ln>
            <a:noFill/>
          </a:ln>
        </p:spPr>
        <p:txBody>
          <a:bodyPr wrap="square" rtlCol="0">
            <a:spAutoFit/>
          </a:bodyPr>
          <a:lstStyle/>
          <a:p>
            <a:pPr algn="ctr" rtl="1"/>
            <a:r>
              <a:rPr lang="en-US" sz="1700" b="1" dirty="0" smtClean="0">
                <a:solidFill>
                  <a:srgbClr val="AC8332"/>
                </a:solidFill>
                <a:latin typeface="Sakkal Majalla" panose="02000000000000000000" pitchFamily="2" charset="-78"/>
                <a:cs typeface="Sakkal Majalla" panose="02000000000000000000" pitchFamily="2" charset="-78"/>
              </a:rPr>
              <a:t> </a:t>
            </a:r>
            <a:r>
              <a:rPr lang="ar-AE" sz="1700" b="1" dirty="0" smtClean="0">
                <a:solidFill>
                  <a:srgbClr val="AC8332"/>
                </a:solidFill>
                <a:latin typeface="Sakkal Majalla" panose="02000000000000000000" pitchFamily="2" charset="-78"/>
                <a:cs typeface="Sakkal Majalla" panose="02000000000000000000" pitchFamily="2" charset="-78"/>
              </a:rPr>
              <a:t>ملاحظة:  </a:t>
            </a:r>
            <a:r>
              <a:rPr lang="ar-AE" sz="1700" b="1" dirty="0" smtClean="0">
                <a:solidFill>
                  <a:srgbClr val="AC8332"/>
                </a:solidFill>
                <a:latin typeface="Sakkal Majalla" panose="02000000000000000000" pitchFamily="2" charset="-78"/>
                <a:cs typeface="Sakkal Majalla" panose="02000000000000000000" pitchFamily="2" charset="-78"/>
              </a:rPr>
              <a:t>تم احتساب نسب الرضا عن جميع المحاور بناء على المشاركين الذين لديهم فكرة عن مبادرة معارف والذين أجابوا بـ </a:t>
            </a:r>
            <a:r>
              <a:rPr lang="ar-AE" sz="1700" b="1" dirty="0">
                <a:solidFill>
                  <a:srgbClr val="AC8332"/>
                </a:solidFill>
                <a:latin typeface="Sakkal Majalla" panose="02000000000000000000" pitchFamily="2" charset="-78"/>
                <a:cs typeface="Sakkal Majalla" panose="02000000000000000000" pitchFamily="2" charset="-78"/>
              </a:rPr>
              <a:t>(نعم</a:t>
            </a:r>
            <a:r>
              <a:rPr lang="ar-AE" sz="1700" b="1" dirty="0" smtClean="0">
                <a:solidFill>
                  <a:srgbClr val="AC8332"/>
                </a:solidFill>
                <a:latin typeface="Sakkal Majalla" panose="02000000000000000000" pitchFamily="2" charset="-78"/>
                <a:cs typeface="Sakkal Majalla" panose="02000000000000000000" pitchFamily="2" charset="-78"/>
              </a:rPr>
              <a:t>) </a:t>
            </a:r>
            <a:r>
              <a:rPr lang="ar-AE" sz="1700" b="1" u="sng" dirty="0" smtClean="0">
                <a:solidFill>
                  <a:srgbClr val="AC8332"/>
                </a:solidFill>
                <a:latin typeface="Sakkal Majalla" panose="02000000000000000000" pitchFamily="2" charset="-78"/>
                <a:cs typeface="Sakkal Majalla" panose="02000000000000000000" pitchFamily="2" charset="-78"/>
              </a:rPr>
              <a:t>والبالغ عددهم 69 مشارك</a:t>
            </a:r>
            <a:endParaRPr lang="en-US" sz="1700" b="1" dirty="0">
              <a:solidFill>
                <a:srgbClr val="AC8332"/>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1236551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ar-AE" sz="3200" dirty="0" smtClean="0">
                <a:solidFill>
                  <a:schemeClr val="tx1"/>
                </a:solidFill>
                <a:latin typeface="Sakkal Majalla" panose="02000000000000000000" pitchFamily="2" charset="-78"/>
                <a:cs typeface="Sakkal Majalla" panose="02000000000000000000" pitchFamily="2" charset="-78"/>
              </a:rPr>
              <a:t>وسائل التواصل المفضلة حول مبادرة معارف</a:t>
            </a:r>
            <a:endParaRPr lang="en-US" sz="3200" dirty="0">
              <a:solidFill>
                <a:schemeClr val="tx1"/>
              </a:solidFill>
              <a:latin typeface="Sakkal Majalla" panose="02000000000000000000" pitchFamily="2" charset="-78"/>
              <a:cs typeface="Sakkal Majalla" panose="02000000000000000000" pitchFamily="2" charset="-78"/>
            </a:endParaRPr>
          </a:p>
        </p:txBody>
      </p:sp>
      <p:graphicFrame>
        <p:nvGraphicFramePr>
          <p:cNvPr id="3" name="Chart 2"/>
          <p:cNvGraphicFramePr>
            <a:graphicFrameLocks/>
          </p:cNvGraphicFramePr>
          <p:nvPr>
            <p:extLst>
              <p:ext uri="{D42A27DB-BD31-4B8C-83A1-F6EECF244321}">
                <p14:modId xmlns:p14="http://schemas.microsoft.com/office/powerpoint/2010/main" val="2626308655"/>
              </p:ext>
            </p:extLst>
          </p:nvPr>
        </p:nvGraphicFramePr>
        <p:xfrm>
          <a:off x="304800" y="1219200"/>
          <a:ext cx="11658600" cy="49530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7010400" y="6172200"/>
            <a:ext cx="4953000" cy="369332"/>
          </a:xfrm>
          <a:prstGeom prst="rect">
            <a:avLst/>
          </a:prstGeom>
        </p:spPr>
        <p:txBody>
          <a:bodyPr wrap="square">
            <a:spAutoFit/>
          </a:bodyPr>
          <a:lstStyle/>
          <a:p>
            <a:pPr algn="r" rtl="1"/>
            <a:r>
              <a:rPr lang="ar-AE" b="1" dirty="0">
                <a:solidFill>
                  <a:srgbClr val="C00000"/>
                </a:solidFill>
                <a:latin typeface="Sakkal Majalla" panose="02000000000000000000" pitchFamily="2" charset="-78"/>
                <a:cs typeface="Sakkal Majalla" panose="02000000000000000000" pitchFamily="2" charset="-78"/>
              </a:rPr>
              <a:t>ملاحظة: </a:t>
            </a:r>
            <a:r>
              <a:rPr lang="en-US" b="1" dirty="0">
                <a:solidFill>
                  <a:srgbClr val="C00000"/>
                </a:solidFill>
                <a:latin typeface="Sakkal Majalla" panose="02000000000000000000" pitchFamily="2" charset="-78"/>
                <a:cs typeface="Sakkal Majalla" panose="02000000000000000000" pitchFamily="2" charset="-78"/>
              </a:rPr>
              <a:t> </a:t>
            </a:r>
            <a:r>
              <a:rPr lang="ar-AE" b="1" dirty="0" smtClean="0">
                <a:solidFill>
                  <a:srgbClr val="C00000"/>
                </a:solidFill>
                <a:latin typeface="Sakkal Majalla" panose="02000000000000000000" pitchFamily="2" charset="-78"/>
                <a:cs typeface="Sakkal Majalla" panose="02000000000000000000" pitchFamily="2" charset="-78"/>
              </a:rPr>
              <a:t>يتيح السؤال</a:t>
            </a:r>
            <a:r>
              <a:rPr lang="ar-AE" b="1" dirty="0" smtClean="0">
                <a:solidFill>
                  <a:srgbClr val="C00000"/>
                </a:solidFill>
                <a:latin typeface="Sakkal Majalla" panose="02000000000000000000" pitchFamily="2" charset="-78"/>
                <a:cs typeface="Sakkal Majalla" panose="02000000000000000000" pitchFamily="2" charset="-78"/>
              </a:rPr>
              <a:t> </a:t>
            </a:r>
            <a:r>
              <a:rPr lang="ar-AE" b="1" dirty="0" smtClean="0">
                <a:solidFill>
                  <a:srgbClr val="C00000"/>
                </a:solidFill>
                <a:latin typeface="Sakkal Majalla" panose="02000000000000000000" pitchFamily="2" charset="-78"/>
                <a:cs typeface="Sakkal Majalla" panose="02000000000000000000" pitchFamily="2" charset="-78"/>
              </a:rPr>
              <a:t>إمكانية اختيار أكثر </a:t>
            </a:r>
            <a:r>
              <a:rPr lang="ar-AE" b="1" dirty="0">
                <a:solidFill>
                  <a:srgbClr val="C00000"/>
                </a:solidFill>
                <a:latin typeface="Sakkal Majalla" panose="02000000000000000000" pitchFamily="2" charset="-78"/>
                <a:cs typeface="Sakkal Majalla" panose="02000000000000000000" pitchFamily="2" charset="-78"/>
              </a:rPr>
              <a:t>من قناة لكل مشارك</a:t>
            </a:r>
            <a:endParaRPr lang="en-US" b="1" dirty="0">
              <a:solidFill>
                <a:srgbClr val="C000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34571978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نسق Offic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Sort_x0020_Order xmlns="afcbfe06-5245-49cf-88ca-92038b990d34" xsi:nil="true"/>
    <ol_Department xmlns="http://schemas.microsoft.com/sharepoint/v3" xsi:nil="true"/>
    <_dlc_DocId xmlns="b25ebfa4-1b7e-48bd-a3db-e97c1109f05d">FAHRDOCID-61-21551</_dlc_DocId>
    <_dlc_DocIdUrl xmlns="b25ebfa4-1b7e-48bd-a3db-e97c1109f05d">
      <Url>http://portal.fahr.gov.ae/_layouts/15/DocIdRedir.aspx?ID=FAHRDOCID-61-21551</Url>
      <Description>FAHRDOCID-61-21551</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مستند" ma:contentTypeID="0x010100568CE430E0D62840A7AAB60FDFE350BA" ma:contentTypeVersion="7" ma:contentTypeDescription="إنشاء مستند جديد." ma:contentTypeScope="" ma:versionID="c37a9e45cf0f893930f46920f83a1283">
  <xsd:schema xmlns:xsd="http://www.w3.org/2001/XMLSchema" xmlns:xs="http://www.w3.org/2001/XMLSchema" xmlns:p="http://schemas.microsoft.com/office/2006/metadata/properties" xmlns:ns1="http://schemas.microsoft.com/sharepoint/v3" xmlns:ns2="b25ebfa4-1b7e-48bd-a3db-e97c1109f05d" xmlns:ns3="afcbfe06-5245-49cf-88ca-92038b990d34" targetNamespace="http://schemas.microsoft.com/office/2006/metadata/properties" ma:root="true" ma:fieldsID="68d8cd2c27a3d23c39c522c2c13e0513" ns1:_="" ns2:_="" ns3:_="">
    <xsd:import namespace="http://schemas.microsoft.com/sharepoint/v3"/>
    <xsd:import namespace="b25ebfa4-1b7e-48bd-a3db-e97c1109f05d"/>
    <xsd:import namespace="afcbfe06-5245-49cf-88ca-92038b990d34"/>
    <xsd:element name="properties">
      <xsd:complexType>
        <xsd:sequence>
          <xsd:element name="documentManagement">
            <xsd:complexType>
              <xsd:all>
                <xsd:element ref="ns2:_dlc_DocId" minOccurs="0"/>
                <xsd:element ref="ns2:_dlc_DocIdUrl" minOccurs="0"/>
                <xsd:element ref="ns2:_dlc_DocIdPersistId" minOccurs="0"/>
                <xsd:element ref="ns1:ol_Department" minOccurs="0"/>
                <xsd:element ref="ns3:Sort_x0020_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ol_Department" ma:index="11" nillable="true" ma:displayName="القسم" ma:internalName="ol_Departmen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25ebfa4-1b7e-48bd-a3db-e97c1109f05d" elementFormDefault="qualified">
    <xsd:import namespace="http://schemas.microsoft.com/office/2006/documentManagement/types"/>
    <xsd:import namespace="http://schemas.microsoft.com/office/infopath/2007/PartnerControls"/>
    <xsd:element name="_dlc_DocId" ma:index="8" nillable="true" ma:displayName="قيمة معرّف المستند" ma:description="قيمة معرّف المستند المحددة لهذا العنصر." ma:internalName="_dlc_DocId" ma:readOnly="true">
      <xsd:simpleType>
        <xsd:restriction base="dms:Text"/>
      </xsd:simpleType>
    </xsd:element>
    <xsd:element name="_dlc_DocIdUrl" ma:index="9" nillable="true" ma:displayName="معرّف المستند" ma:description="ارتباط دائم إلى هذا المستند."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fcbfe06-5245-49cf-88ca-92038b990d34" elementFormDefault="qualified">
    <xsd:import namespace="http://schemas.microsoft.com/office/2006/documentManagement/types"/>
    <xsd:import namespace="http://schemas.microsoft.com/office/infopath/2007/PartnerControls"/>
    <xsd:element name="Sort_x0020_Order" ma:index="12" nillable="true" ma:displayName="Sort Order" ma:description="Sort column for sorting items inside this folder" ma:indexed="true" ma:internalName="Sort_x0020_Order" ma:percentage="FALSE">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FDCBAE-98E4-4041-9617-42670BF16DE7}">
  <ds:schemaRefs>
    <ds:schemaRef ds:uri="http://schemas.openxmlformats.org/package/2006/metadata/core-properties"/>
    <ds:schemaRef ds:uri="http://schemas.microsoft.com/office/2006/documentManagement/types"/>
    <ds:schemaRef ds:uri="http://purl.org/dc/terms/"/>
    <ds:schemaRef ds:uri="http://purl.org/dc/elements/1.1/"/>
    <ds:schemaRef ds:uri="b25ebfa4-1b7e-48bd-a3db-e97c1109f05d"/>
    <ds:schemaRef ds:uri="http://www.w3.org/XML/1998/namespace"/>
    <ds:schemaRef ds:uri="http://schemas.microsoft.com/office/infopath/2007/PartnerControls"/>
    <ds:schemaRef ds:uri="http://schemas.microsoft.com/office/2006/metadata/properties"/>
    <ds:schemaRef ds:uri="afcbfe06-5245-49cf-88ca-92038b990d34"/>
    <ds:schemaRef ds:uri="http://schemas.microsoft.com/sharepoint/v3"/>
    <ds:schemaRef ds:uri="http://purl.org/dc/dcmitype/"/>
  </ds:schemaRefs>
</ds:datastoreItem>
</file>

<file path=customXml/itemProps2.xml><?xml version="1.0" encoding="utf-8"?>
<ds:datastoreItem xmlns:ds="http://schemas.openxmlformats.org/officeDocument/2006/customXml" ds:itemID="{4CEAF4AF-2BAC-4F6E-AE46-B18F6EBB1D56}">
  <ds:schemaRefs>
    <ds:schemaRef ds:uri="http://schemas.microsoft.com/sharepoint/events"/>
  </ds:schemaRefs>
</ds:datastoreItem>
</file>

<file path=customXml/itemProps3.xml><?xml version="1.0" encoding="utf-8"?>
<ds:datastoreItem xmlns:ds="http://schemas.openxmlformats.org/officeDocument/2006/customXml" ds:itemID="{74C3E0DC-E4C4-4A81-814B-1492F77C7A06}">
  <ds:schemaRefs>
    <ds:schemaRef ds:uri="http://schemas.microsoft.com/sharepoint/v3/contenttype/forms"/>
  </ds:schemaRefs>
</ds:datastoreItem>
</file>

<file path=customXml/itemProps4.xml><?xml version="1.0" encoding="utf-8"?>
<ds:datastoreItem xmlns:ds="http://schemas.openxmlformats.org/officeDocument/2006/customXml" ds:itemID="{E5C40051-E34A-4AF2-A6FB-8928ED4AF9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25ebfa4-1b7e-48bd-a3db-e97c1109f05d"/>
    <ds:schemaRef ds:uri="afcbfe06-5245-49cf-88ca-92038b990d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6151</TotalTime>
  <Words>1898</Words>
  <Application>Microsoft Office PowerPoint</Application>
  <PresentationFormat>Widescreen</PresentationFormat>
  <Paragraphs>323</Paragraphs>
  <Slides>23</Slides>
  <Notes>6</Notes>
  <HiddenSlides>0</HiddenSlides>
  <MMClips>0</MMClips>
  <ScaleCrop>false</ScaleCrop>
  <HeadingPairs>
    <vt:vector size="8" baseType="variant">
      <vt:variant>
        <vt:lpstr>Fonts Used</vt:lpstr>
      </vt:variant>
      <vt:variant>
        <vt:i4>5</vt:i4>
      </vt:variant>
      <vt:variant>
        <vt:lpstr>Theme</vt:lpstr>
      </vt:variant>
      <vt:variant>
        <vt:i4>2</vt:i4>
      </vt:variant>
      <vt:variant>
        <vt:lpstr>Links</vt:lpstr>
      </vt:variant>
      <vt:variant>
        <vt:i4>1</vt:i4>
      </vt:variant>
      <vt:variant>
        <vt:lpstr>Slide Titles</vt:lpstr>
      </vt:variant>
      <vt:variant>
        <vt:i4>23</vt:i4>
      </vt:variant>
    </vt:vector>
  </HeadingPairs>
  <TitlesOfParts>
    <vt:vector size="31" baseType="lpstr">
      <vt:lpstr>Arial</vt:lpstr>
      <vt:lpstr>Calibri</vt:lpstr>
      <vt:lpstr>Dubai</vt:lpstr>
      <vt:lpstr>Sakkal Majalla</vt:lpstr>
      <vt:lpstr>Wingdings</vt:lpstr>
      <vt:lpstr>نسق Office</vt:lpstr>
      <vt:lpstr>4_نسق Office</vt:lpstr>
      <vt:lpstr>C:\Users\sara745\Desktop\survey\2018\الاستبيانات\الربع الرابع\done\مبادرة معارف\التحليل\استبيان الرضا عن مبادرة شركاء التدريب المفضلين (معارف).pdf</vt:lpstr>
      <vt:lpstr>PowerPoint Presentation</vt:lpstr>
      <vt:lpstr>محاور العرض</vt:lpstr>
      <vt:lpstr>الرضا العام عن مبادرة معارف</vt:lpstr>
      <vt:lpstr>PowerPoint Presentation</vt:lpstr>
      <vt:lpstr>PowerPoint Presentation</vt:lpstr>
      <vt:lpstr>PowerPoint Presentation</vt:lpstr>
      <vt:lpstr>الرضا العام عن مبادرة معارف </vt:lpstr>
      <vt:lpstr>الرضا العام عن مبادرة معارف </vt:lpstr>
      <vt:lpstr>وسائل التواصل المفضلة حول مبادرة معارف</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الاقتراحات الواردة حول البرامج التدريبية العامة</vt:lpstr>
      <vt:lpstr>الاقتراحات الواردة حول البرامج التدريبية المتخصصة</vt:lpstr>
      <vt:lpstr>الاقتراحات الواردة حول البرامج التدريبية المتخصصة</vt:lpstr>
      <vt:lpstr>الاجراءات التصحيحية </vt:lpstr>
      <vt:lpstr>الاجراءات التصحيحية للرضا عن مبادرة معارف</vt:lpstr>
      <vt:lpstr>PowerPoint Presentation</vt:lpstr>
    </vt:vector>
  </TitlesOfParts>
  <Company>FAHR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ايريل بولد 40 بوينت</dc:title>
  <dc:creator>Waiel Sadek</dc:creator>
  <cp:lastModifiedBy>Meitha A. Kolthoum</cp:lastModifiedBy>
  <cp:revision>1393</cp:revision>
  <dcterms:created xsi:type="dcterms:W3CDTF">2015-10-26T06:27:33Z</dcterms:created>
  <dcterms:modified xsi:type="dcterms:W3CDTF">2019-01-07T09:52:00Z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0x010100568CE430E0D62840A7AAB60FDFE350BA</vt:lpwstr>
  </property>
  <property fmtid="{D5CDD505-2E9C-101B-9397-08002B2CF9AE}" pid="3" name="_dlc_DocIdItemGuid">
    <vt:lpwstr>67f4def8-8072-495f-a100-199814118ad3</vt:lpwstr>
  </property>
</Properties>
</file>