
<file path=[Content_Types].xml><?xml version="1.0" encoding="utf-8"?>
<Types xmlns="http://schemas.openxmlformats.org/package/2006/content-types">
  <Default Extension="png" ContentType="image/png"/>
  <Default Extension="tmp" ContentType="image/png"/>
  <Default Extension="bin" ContentType="application/vnd.openxmlformats-officedocument.oleObject"/>
  <Default Extension="emf" ContentType="image/x-emf"/>
  <Default Extension="jpeg" ContentType="image/jpeg"/>
  <Default Extension="rels" ContentType="application/vnd.openxmlformats-package.relationships+xml"/>
  <Default Extension="xml" ContentType="application/xml"/>
  <Default Extension="vml" ContentType="application/vnd.openxmlformats-officedocument.vmlDrawing"/>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charts/chart1.xml" ContentType="application/vnd.openxmlformats-officedocument.drawingml.chart+xml"/>
  <Override PartName="/ppt/charts/chart2.xml" ContentType="application/vnd.openxmlformats-officedocument.drawingml.chart+xml"/>
  <Override PartName="/ppt/charts/style1.xml" ContentType="application/vnd.ms-office.chartstyle+xml"/>
  <Override PartName="/ppt/charts/colors1.xml" ContentType="application/vnd.ms-office.chartcolorstyle+xml"/>
  <Override PartName="/ppt/charts/chart3.xml" ContentType="application/vnd.openxmlformats-officedocument.drawingml.chart+xml"/>
  <Override PartName="/ppt/charts/style2.xml" ContentType="application/vnd.ms-office.chartstyle+xml"/>
  <Override PartName="/ppt/charts/colors2.xml" ContentType="application/vnd.ms-office.chartcolorstyle+xml"/>
  <Override PartName="/ppt/charts/chart4.xml" ContentType="application/vnd.openxmlformats-officedocument.drawingml.chart+xml"/>
  <Override PartName="/ppt/charts/style3.xml" ContentType="application/vnd.ms-office.chartstyle+xml"/>
  <Override PartName="/ppt/charts/colors3.xml" ContentType="application/vnd.ms-office.chartcolorstyle+xml"/>
  <Override PartName="/ppt/charts/chart5.xml" ContentType="application/vnd.openxmlformats-officedocument.drawingml.chart+xml"/>
  <Override PartName="/ppt/charts/style4.xml" ContentType="application/vnd.ms-office.chartstyle+xml"/>
  <Override PartName="/ppt/charts/colors4.xml" ContentType="application/vnd.ms-office.chartcolorstyle+xml"/>
  <Override PartName="/ppt/charts/chart6.xml" ContentType="application/vnd.openxmlformats-officedocument.drawingml.chart+xml"/>
  <Override PartName="/ppt/charts/style5.xml" ContentType="application/vnd.ms-office.chartstyle+xml"/>
  <Override PartName="/ppt/charts/colors5.xml" ContentType="application/vnd.ms-office.chartcolorstyle+xml"/>
  <Override PartName="/ppt/charts/chart7.xml" ContentType="application/vnd.openxmlformats-officedocument.drawingml.chart+xml"/>
  <Override PartName="/ppt/charts/style6.xml" ContentType="application/vnd.ms-office.chartstyle+xml"/>
  <Override PartName="/ppt/charts/colors6.xml" ContentType="application/vnd.ms-office.chartcolorstyle+xml"/>
  <Override PartName="/ppt/charts/chart8.xml" ContentType="application/vnd.openxmlformats-officedocument.drawingml.chart+xml"/>
  <Override PartName="/ppt/charts/style7.xml" ContentType="application/vnd.ms-office.chartstyle+xml"/>
  <Override PartName="/ppt/charts/colors7.xml" ContentType="application/vnd.ms-office.chartcolorstyle+xml"/>
  <Override PartName="/ppt/charts/chart9.xml" ContentType="application/vnd.openxmlformats-officedocument.drawingml.chart+xml"/>
  <Override PartName="/ppt/charts/style8.xml" ContentType="application/vnd.ms-office.chartstyle+xml"/>
  <Override PartName="/ppt/charts/colors8.xml" ContentType="application/vnd.ms-office.chartcolorstyle+xml"/>
  <Override PartName="/ppt/charts/chart10.xml" ContentType="application/vnd.openxmlformats-officedocument.drawingml.chart+xml"/>
  <Override PartName="/ppt/charts/style9.xml" ContentType="application/vnd.ms-office.chartstyle+xml"/>
  <Override PartName="/ppt/charts/colors9.xml" ContentType="application/vnd.ms-office.chartcolorstyle+xml"/>
  <Override PartName="/ppt/charts/chart11.xml" ContentType="application/vnd.openxmlformats-officedocument.drawingml.chart+xml"/>
  <Override PartName="/ppt/charts/chart12.xml" ContentType="application/vnd.openxmlformats-officedocument.drawingml.chart+xml"/>
  <Override PartName="/ppt/charts/style10.xml" ContentType="application/vnd.ms-office.chartstyle+xml"/>
  <Override PartName="/ppt/charts/colors10.xml" ContentType="application/vnd.ms-office.chartcolorstyle+xml"/>
  <Override PartName="/ppt/charts/chart13.xml" ContentType="application/vnd.openxmlformats-officedocument.drawingml.chart+xml"/>
  <Override PartName="/ppt/charts/style11.xml" ContentType="application/vnd.ms-office.chartstyle+xml"/>
  <Override PartName="/ppt/charts/colors11.xml" ContentType="application/vnd.ms-office.chartcolorstyle+xml"/>
  <Override PartName="/ppt/charts/chart14.xml" ContentType="application/vnd.openxmlformats-officedocument.drawingml.chart+xml"/>
  <Override PartName="/ppt/charts/style12.xml" ContentType="application/vnd.ms-office.chartstyle+xml"/>
  <Override PartName="/ppt/charts/colors12.xml" ContentType="application/vnd.ms-office.chartcolorstyle+xml"/>
  <Override PartName="/ppt/charts/chart15.xml" ContentType="application/vnd.openxmlformats-officedocument.drawingml.chart+xml"/>
  <Override PartName="/ppt/charts/style13.xml" ContentType="application/vnd.ms-office.chartstyle+xml"/>
  <Override PartName="/ppt/charts/colors13.xml" ContentType="application/vnd.ms-office.chartcolorstyle+xml"/>
  <Override PartName="/ppt/charts/chart16.xml" ContentType="application/vnd.openxmlformats-officedocument.drawingml.chart+xml"/>
  <Override PartName="/ppt/charts/style14.xml" ContentType="application/vnd.ms-office.chartstyle+xml"/>
  <Override PartName="/ppt/charts/colors14.xml" ContentType="application/vnd.ms-office.chartcolorstyle+xml"/>
  <Override PartName="/ppt/charts/chart17.xml" ContentType="application/vnd.openxmlformats-officedocument.drawingml.chart+xml"/>
  <Override PartName="/ppt/charts/style15.xml" ContentType="application/vnd.ms-office.chartstyle+xml"/>
  <Override PartName="/ppt/charts/colors15.xml" ContentType="application/vnd.ms-office.chartcolorstyle+xml"/>
  <Override PartName="/ppt/notesSlides/notesSlide5.xml" ContentType="application/vnd.openxmlformats-officedocument.presentationml.notesSlide+xml"/>
  <Override PartName="/ppt/notesSlides/notesSlide6.xml" ContentType="application/vnd.openxmlformats-officedocument.presentationml.notesSlide+xml"/>
  <Override PartName="/ppt/tags/tag1.xml" ContentType="application/vnd.openxmlformats-officedocument.presentationml.tags+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3"/>
  </p:notesMasterIdLst>
  <p:handoutMasterIdLst>
    <p:handoutMasterId r:id="rId54"/>
  </p:handoutMasterIdLst>
  <p:sldIdLst>
    <p:sldId id="490" r:id="rId2"/>
    <p:sldId id="491" r:id="rId3"/>
    <p:sldId id="492" r:id="rId4"/>
    <p:sldId id="493" r:id="rId5"/>
    <p:sldId id="494" r:id="rId6"/>
    <p:sldId id="495" r:id="rId7"/>
    <p:sldId id="496" r:id="rId8"/>
    <p:sldId id="497" r:id="rId9"/>
    <p:sldId id="498" r:id="rId10"/>
    <p:sldId id="499" r:id="rId11"/>
    <p:sldId id="500" r:id="rId12"/>
    <p:sldId id="501" r:id="rId13"/>
    <p:sldId id="502" r:id="rId14"/>
    <p:sldId id="503" r:id="rId15"/>
    <p:sldId id="504" r:id="rId16"/>
    <p:sldId id="505" r:id="rId17"/>
    <p:sldId id="506" r:id="rId18"/>
    <p:sldId id="507" r:id="rId19"/>
    <p:sldId id="508" r:id="rId20"/>
    <p:sldId id="509" r:id="rId21"/>
    <p:sldId id="510" r:id="rId22"/>
    <p:sldId id="511" r:id="rId23"/>
    <p:sldId id="512" r:id="rId24"/>
    <p:sldId id="513" r:id="rId25"/>
    <p:sldId id="514" r:id="rId26"/>
    <p:sldId id="515" r:id="rId27"/>
    <p:sldId id="516" r:id="rId28"/>
    <p:sldId id="517" r:id="rId29"/>
    <p:sldId id="518" r:id="rId30"/>
    <p:sldId id="519" r:id="rId31"/>
    <p:sldId id="520" r:id="rId32"/>
    <p:sldId id="521" r:id="rId33"/>
    <p:sldId id="522" r:id="rId34"/>
    <p:sldId id="523" r:id="rId35"/>
    <p:sldId id="524" r:id="rId36"/>
    <p:sldId id="525" r:id="rId37"/>
    <p:sldId id="526" r:id="rId38"/>
    <p:sldId id="527" r:id="rId39"/>
    <p:sldId id="528" r:id="rId40"/>
    <p:sldId id="529" r:id="rId41"/>
    <p:sldId id="530" r:id="rId42"/>
    <p:sldId id="531" r:id="rId43"/>
    <p:sldId id="532" r:id="rId44"/>
    <p:sldId id="533" r:id="rId45"/>
    <p:sldId id="534" r:id="rId46"/>
    <p:sldId id="535" r:id="rId47"/>
    <p:sldId id="536" r:id="rId48"/>
    <p:sldId id="537" r:id="rId49"/>
    <p:sldId id="538" r:id="rId50"/>
    <p:sldId id="539" r:id="rId51"/>
    <p:sldId id="540" r:id="rId52"/>
  </p:sldIdLst>
  <p:sldSz cx="9144000" cy="6858000" type="screen4x3"/>
  <p:notesSz cx="6881813"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2F155AEA-44BD-40AD-BD68-FDC12C52BC33}">
          <p14:sldIdLst>
            <p14:sldId id="490"/>
            <p14:sldId id="491"/>
            <p14:sldId id="492"/>
            <p14:sldId id="493"/>
            <p14:sldId id="494"/>
            <p14:sldId id="495"/>
            <p14:sldId id="496"/>
            <p14:sldId id="497"/>
            <p14:sldId id="498"/>
            <p14:sldId id="499"/>
            <p14:sldId id="500"/>
            <p14:sldId id="501"/>
            <p14:sldId id="502"/>
            <p14:sldId id="503"/>
            <p14:sldId id="504"/>
            <p14:sldId id="505"/>
            <p14:sldId id="506"/>
            <p14:sldId id="507"/>
            <p14:sldId id="508"/>
            <p14:sldId id="509"/>
            <p14:sldId id="510"/>
            <p14:sldId id="511"/>
            <p14:sldId id="512"/>
            <p14:sldId id="513"/>
            <p14:sldId id="514"/>
            <p14:sldId id="515"/>
            <p14:sldId id="516"/>
            <p14:sldId id="517"/>
            <p14:sldId id="518"/>
            <p14:sldId id="519"/>
            <p14:sldId id="520"/>
            <p14:sldId id="521"/>
            <p14:sldId id="522"/>
            <p14:sldId id="523"/>
            <p14:sldId id="524"/>
            <p14:sldId id="525"/>
            <p14:sldId id="526"/>
            <p14:sldId id="527"/>
            <p14:sldId id="528"/>
            <p14:sldId id="529"/>
            <p14:sldId id="530"/>
            <p14:sldId id="531"/>
            <p14:sldId id="532"/>
            <p14:sldId id="533"/>
            <p14:sldId id="534"/>
            <p14:sldId id="535"/>
            <p14:sldId id="536"/>
            <p14:sldId id="537"/>
            <p14:sldId id="538"/>
            <p14:sldId id="539"/>
            <p14:sldId id="540"/>
          </p14:sldIdLst>
        </p14:section>
        <p14:section name="Untitled Section" id="{9AF8F582-0729-4C80-9FC9-F4A477ACF92F}">
          <p14:sldIdLst/>
        </p14:section>
      </p14:sectionLst>
    </p:ex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928" userDrawn="1">
          <p15:clr>
            <a:srgbClr val="A4A3A4"/>
          </p15:clr>
        </p15:guide>
        <p15:guide id="2" pos="2168"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EC38E"/>
    <a:srgbClr val="B68A35"/>
    <a:srgbClr val="E5D0A5"/>
    <a:srgbClr val="CC9900"/>
    <a:srgbClr val="F8F3E8"/>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245" autoAdjust="0"/>
    <p:restoredTop sz="84560" autoAdjust="0"/>
  </p:normalViewPr>
  <p:slideViewPr>
    <p:cSldViewPr>
      <p:cViewPr varScale="1">
        <p:scale>
          <a:sx n="98" d="100"/>
          <a:sy n="98" d="100"/>
        </p:scale>
        <p:origin x="1998" y="90"/>
      </p:cViewPr>
      <p:guideLst>
        <p:guide orient="horz" pos="2160"/>
        <p:guide pos="2880"/>
      </p:guideLst>
    </p:cSldViewPr>
  </p:slideViewPr>
  <p:notesTextViewPr>
    <p:cViewPr>
      <p:scale>
        <a:sx n="1" d="1"/>
        <a:sy n="1" d="1"/>
      </p:scale>
      <p:origin x="0" y="0"/>
    </p:cViewPr>
  </p:notesTextViewPr>
  <p:sorterViewPr>
    <p:cViewPr>
      <p:scale>
        <a:sx n="100" d="100"/>
        <a:sy n="100" d="100"/>
      </p:scale>
      <p:origin x="0" y="0"/>
    </p:cViewPr>
  </p:sorterViewPr>
  <p:notesViewPr>
    <p:cSldViewPr>
      <p:cViewPr varScale="1">
        <p:scale>
          <a:sx n="74" d="100"/>
          <a:sy n="74" d="100"/>
        </p:scale>
        <p:origin x="-2826" y="-96"/>
      </p:cViewPr>
      <p:guideLst>
        <p:guide orient="horz" pos="2928"/>
        <p:guide pos="2168"/>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notesMaster" Target="notesMasters/notesMaster1.xml"/><Relationship Id="rId58"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10.xml.rels><?xml version="1.0" encoding="UTF-8" standalone="yes"?>
<Relationships xmlns="http://schemas.openxmlformats.org/package/2006/relationships"><Relationship Id="rId3" Type="http://schemas.openxmlformats.org/officeDocument/2006/relationships/package" Target="../embeddings/Microsoft_Excel_Worksheet10.xlsx"/><Relationship Id="rId2" Type="http://schemas.microsoft.com/office/2011/relationships/chartColorStyle" Target="colors9.xml"/><Relationship Id="rId1" Type="http://schemas.microsoft.com/office/2011/relationships/chartStyle" Target="style9.xml"/></Relationships>
</file>

<file path=ppt/charts/_rels/chart11.xml.rels><?xml version="1.0" encoding="UTF-8" standalone="yes"?>
<Relationships xmlns="http://schemas.openxmlformats.org/package/2006/relationships"><Relationship Id="rId1" Type="http://schemas.openxmlformats.org/officeDocument/2006/relationships/package" Target="../embeddings/Microsoft_Excel_Worksheet11.xlsx"/></Relationships>
</file>

<file path=ppt/charts/_rels/chart12.xml.rels><?xml version="1.0" encoding="UTF-8" standalone="yes"?>
<Relationships xmlns="http://schemas.openxmlformats.org/package/2006/relationships"><Relationship Id="rId3" Type="http://schemas.openxmlformats.org/officeDocument/2006/relationships/package" Target="../embeddings/Microsoft_Excel_Worksheet12.xlsx"/><Relationship Id="rId2" Type="http://schemas.microsoft.com/office/2011/relationships/chartColorStyle" Target="colors10.xml"/><Relationship Id="rId1" Type="http://schemas.microsoft.com/office/2011/relationships/chartStyle" Target="style10.xml"/></Relationships>
</file>

<file path=ppt/charts/_rels/chart13.xml.rels><?xml version="1.0" encoding="UTF-8" standalone="yes"?>
<Relationships xmlns="http://schemas.openxmlformats.org/package/2006/relationships"><Relationship Id="rId3" Type="http://schemas.openxmlformats.org/officeDocument/2006/relationships/package" Target="../embeddings/Microsoft_Excel_Worksheet13.xlsx"/><Relationship Id="rId2" Type="http://schemas.microsoft.com/office/2011/relationships/chartColorStyle" Target="colors11.xml"/><Relationship Id="rId1" Type="http://schemas.microsoft.com/office/2011/relationships/chartStyle" Target="style11.xml"/></Relationships>
</file>

<file path=ppt/charts/_rels/chart14.xml.rels><?xml version="1.0" encoding="UTF-8" standalone="yes"?>
<Relationships xmlns="http://schemas.openxmlformats.org/package/2006/relationships"><Relationship Id="rId3" Type="http://schemas.openxmlformats.org/officeDocument/2006/relationships/package" Target="../embeddings/Microsoft_Excel_Worksheet14.xlsx"/><Relationship Id="rId2" Type="http://schemas.microsoft.com/office/2011/relationships/chartColorStyle" Target="colors12.xml"/><Relationship Id="rId1" Type="http://schemas.microsoft.com/office/2011/relationships/chartStyle" Target="style12.xml"/></Relationships>
</file>

<file path=ppt/charts/_rels/chart15.xml.rels><?xml version="1.0" encoding="UTF-8" standalone="yes"?>
<Relationships xmlns="http://schemas.openxmlformats.org/package/2006/relationships"><Relationship Id="rId3" Type="http://schemas.openxmlformats.org/officeDocument/2006/relationships/package" Target="../embeddings/Microsoft_Excel_Worksheet15.xlsx"/><Relationship Id="rId2" Type="http://schemas.microsoft.com/office/2011/relationships/chartColorStyle" Target="colors13.xml"/><Relationship Id="rId1" Type="http://schemas.microsoft.com/office/2011/relationships/chartStyle" Target="style13.xml"/></Relationships>
</file>

<file path=ppt/charts/_rels/chart16.xml.rels><?xml version="1.0" encoding="UTF-8" standalone="yes"?>
<Relationships xmlns="http://schemas.openxmlformats.org/package/2006/relationships"><Relationship Id="rId3" Type="http://schemas.openxmlformats.org/officeDocument/2006/relationships/package" Target="../embeddings/Microsoft_Excel_Worksheet16.xlsx"/><Relationship Id="rId2" Type="http://schemas.microsoft.com/office/2011/relationships/chartColorStyle" Target="colors14.xml"/><Relationship Id="rId1" Type="http://schemas.microsoft.com/office/2011/relationships/chartStyle" Target="style14.xml"/></Relationships>
</file>

<file path=ppt/charts/_rels/chart17.xml.rels><?xml version="1.0" encoding="UTF-8" standalone="yes"?>
<Relationships xmlns="http://schemas.openxmlformats.org/package/2006/relationships"><Relationship Id="rId3" Type="http://schemas.openxmlformats.org/officeDocument/2006/relationships/package" Target="../embeddings/Microsoft_Excel_Worksheet17.xlsx"/><Relationship Id="rId2" Type="http://schemas.microsoft.com/office/2011/relationships/chartColorStyle" Target="colors15.xml"/><Relationship Id="rId1" Type="http://schemas.microsoft.com/office/2011/relationships/chartStyle" Target="style15.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1.xml"/><Relationship Id="rId1" Type="http://schemas.microsoft.com/office/2011/relationships/chartStyle" Target="style1.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3.xlsx"/><Relationship Id="rId2" Type="http://schemas.microsoft.com/office/2011/relationships/chartColorStyle" Target="colors2.xml"/><Relationship Id="rId1" Type="http://schemas.microsoft.com/office/2011/relationships/chartStyle" Target="style2.xml"/></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Worksheet4.xlsx"/><Relationship Id="rId2" Type="http://schemas.microsoft.com/office/2011/relationships/chartColorStyle" Target="colors3.xml"/><Relationship Id="rId1" Type="http://schemas.microsoft.com/office/2011/relationships/chartStyle" Target="style3.xml"/></Relationships>
</file>

<file path=ppt/charts/_rels/chart5.xml.rels><?xml version="1.0" encoding="UTF-8" standalone="yes"?>
<Relationships xmlns="http://schemas.openxmlformats.org/package/2006/relationships"><Relationship Id="rId3" Type="http://schemas.openxmlformats.org/officeDocument/2006/relationships/package" Target="../embeddings/Microsoft_Excel_Worksheet5.xlsx"/><Relationship Id="rId2" Type="http://schemas.microsoft.com/office/2011/relationships/chartColorStyle" Target="colors4.xml"/><Relationship Id="rId1" Type="http://schemas.microsoft.com/office/2011/relationships/chartStyle" Target="style4.xml"/></Relationships>
</file>

<file path=ppt/charts/_rels/chart6.xml.rels><?xml version="1.0" encoding="UTF-8" standalone="yes"?>
<Relationships xmlns="http://schemas.openxmlformats.org/package/2006/relationships"><Relationship Id="rId3" Type="http://schemas.openxmlformats.org/officeDocument/2006/relationships/package" Target="../embeddings/Microsoft_Excel_Worksheet6.xlsx"/><Relationship Id="rId2" Type="http://schemas.microsoft.com/office/2011/relationships/chartColorStyle" Target="colors5.xml"/><Relationship Id="rId1" Type="http://schemas.microsoft.com/office/2011/relationships/chartStyle" Target="style5.xml"/></Relationships>
</file>

<file path=ppt/charts/_rels/chart7.xml.rels><?xml version="1.0" encoding="UTF-8" standalone="yes"?>
<Relationships xmlns="http://schemas.openxmlformats.org/package/2006/relationships"><Relationship Id="rId3" Type="http://schemas.openxmlformats.org/officeDocument/2006/relationships/package" Target="../embeddings/Microsoft_Excel_Worksheet7.xlsx"/><Relationship Id="rId2" Type="http://schemas.microsoft.com/office/2011/relationships/chartColorStyle" Target="colors6.xml"/><Relationship Id="rId1" Type="http://schemas.microsoft.com/office/2011/relationships/chartStyle" Target="style6.xml"/></Relationships>
</file>

<file path=ppt/charts/_rels/chart8.xml.rels><?xml version="1.0" encoding="UTF-8" standalone="yes"?>
<Relationships xmlns="http://schemas.openxmlformats.org/package/2006/relationships"><Relationship Id="rId3" Type="http://schemas.openxmlformats.org/officeDocument/2006/relationships/package" Target="../embeddings/Microsoft_Excel_Worksheet8.xlsx"/><Relationship Id="rId2" Type="http://schemas.microsoft.com/office/2011/relationships/chartColorStyle" Target="colors7.xml"/><Relationship Id="rId1" Type="http://schemas.microsoft.com/office/2011/relationships/chartStyle" Target="style7.xml"/></Relationships>
</file>

<file path=ppt/charts/_rels/chart9.xml.rels><?xml version="1.0" encoding="UTF-8" standalone="yes"?>
<Relationships xmlns="http://schemas.openxmlformats.org/package/2006/relationships"><Relationship Id="rId3" Type="http://schemas.openxmlformats.org/officeDocument/2006/relationships/package" Target="../embeddings/Microsoft_Excel_Worksheet9.xlsx"/><Relationship Id="rId2" Type="http://schemas.microsoft.com/office/2011/relationships/chartColorStyle" Target="colors8.xml"/><Relationship Id="rId1" Type="http://schemas.microsoft.com/office/2011/relationships/chartStyle" Target="style8.xm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37"/>
    </mc:Choice>
    <mc:Fallback>
      <c:style val="37"/>
    </mc:Fallback>
  </mc:AlternateContent>
  <c:chart>
    <c:autoTitleDeleted val="1"/>
    <c:view3D>
      <c:rotX val="30"/>
      <c:rotY val="0"/>
      <c:rAngAx val="0"/>
    </c:view3D>
    <c:floor>
      <c:thickness val="0"/>
    </c:floor>
    <c:sideWall>
      <c:thickness val="0"/>
    </c:sideWall>
    <c:backWall>
      <c:thickness val="0"/>
    </c:backWall>
    <c:plotArea>
      <c:layout>
        <c:manualLayout>
          <c:layoutTarget val="inner"/>
          <c:xMode val="edge"/>
          <c:yMode val="edge"/>
          <c:x val="0.1539592600980893"/>
          <c:y val="0.12618081541733187"/>
          <c:w val="0.64331916436698733"/>
          <c:h val="0.87381928674695342"/>
        </c:manualLayout>
      </c:layout>
      <c:pie3DChart>
        <c:varyColors val="1"/>
        <c:ser>
          <c:idx val="0"/>
          <c:order val="0"/>
          <c:tx>
            <c:strRef>
              <c:f>Sheet1!$B$1</c:f>
              <c:strCache>
                <c:ptCount val="1"/>
                <c:pt idx="0">
                  <c:v>Sales</c:v>
                </c:pt>
              </c:strCache>
            </c:strRef>
          </c:tx>
          <c:dPt>
            <c:idx val="0"/>
            <c:bubble3D val="0"/>
            <c:explosion val="8"/>
            <c:spPr>
              <a:effectLst>
                <a:outerShdw blurRad="50800" dist="50800" dir="5400000" algn="ctr" rotWithShape="0">
                  <a:schemeClr val="bg1"/>
                </a:outerShdw>
              </a:effectLst>
            </c:spPr>
          </c:dPt>
          <c:dPt>
            <c:idx val="1"/>
            <c:bubble3D val="0"/>
            <c:spPr>
              <a:solidFill>
                <a:schemeClr val="accent2"/>
              </a:solidFill>
            </c:spPr>
          </c:dPt>
          <c:dLbls>
            <c:delete val="1"/>
          </c:dLbls>
          <c:cat>
            <c:strRef>
              <c:f>Sheet1!$A$2:$A$3</c:f>
              <c:strCache>
                <c:ptCount val="2"/>
                <c:pt idx="0">
                  <c:v> الوظائف الموصفة</c:v>
                </c:pt>
                <c:pt idx="1">
                  <c:v>الوظائف غير الموصفة</c:v>
                </c:pt>
              </c:strCache>
            </c:strRef>
          </c:cat>
          <c:val>
            <c:numRef>
              <c:f>Sheet1!$B$2:$B$3</c:f>
              <c:numCache>
                <c:formatCode>0</c:formatCode>
                <c:ptCount val="2"/>
                <c:pt idx="0">
                  <c:v>171</c:v>
                </c:pt>
                <c:pt idx="1">
                  <c:v>194</c:v>
                </c:pt>
              </c:numCache>
            </c:numRef>
          </c:val>
        </c:ser>
        <c:dLbls>
          <c:showLegendKey val="0"/>
          <c:showVal val="0"/>
          <c:showCatName val="0"/>
          <c:showSerName val="0"/>
          <c:showPercent val="1"/>
          <c:showBubbleSize val="0"/>
          <c:showLeaderLines val="1"/>
        </c:dLbls>
      </c:pie3DChart>
    </c:plotArea>
    <c:plotVisOnly val="1"/>
    <c:dispBlanksAs val="gap"/>
    <c:showDLblsOverMax val="0"/>
  </c:chart>
  <c:spPr>
    <a:noFill/>
    <a:ln>
      <a:noFill/>
    </a:ln>
  </c:spPr>
  <c:txPr>
    <a:bodyPr/>
    <a:lstStyle/>
    <a:p>
      <a:pPr>
        <a:defRPr sz="1800">
          <a:latin typeface="Sakkal Majalla" panose="02000000000000000000" pitchFamily="2" charset="-78"/>
          <a:cs typeface="Sakkal Majalla" panose="02000000000000000000" pitchFamily="2" charset="-78"/>
        </a:defRPr>
      </a:pPr>
      <a:endParaRPr lang="en-US"/>
    </a:p>
  </c:txPr>
  <c:externalData r:id="rId1">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5.1780880512189632E-2"/>
          <c:y val="0.13747172087631579"/>
          <c:w val="0.75051030298672272"/>
          <c:h val="0.72505655824736837"/>
        </c:manualLayout>
      </c:layout>
      <c:barChart>
        <c:barDir val="bar"/>
        <c:grouping val="clustered"/>
        <c:varyColors val="0"/>
        <c:ser>
          <c:idx val="0"/>
          <c:order val="0"/>
          <c:tx>
            <c:strRef>
              <c:f>Sheet1!$B$1</c:f>
              <c:strCache>
                <c:ptCount val="1"/>
                <c:pt idx="0">
                  <c:v>متوسط الحكومة</c:v>
                </c:pt>
              </c:strCache>
            </c:strRef>
          </c:tx>
          <c:spPr>
            <a:solidFill>
              <a:schemeClr val="tx2">
                <a:lumMod val="60000"/>
                <a:lumOff val="40000"/>
              </a:schemeClr>
            </a:solidFill>
            <a:ln>
              <a:noFill/>
            </a:ln>
            <a:effectLst/>
          </c:spPr>
          <c:invertIfNegative val="0"/>
          <c:dPt>
            <c:idx val="0"/>
            <c:invertIfNegative val="0"/>
            <c:bubble3D val="0"/>
            <c:spPr>
              <a:solidFill>
                <a:srgbClr val="B38833"/>
              </a:solidFill>
              <a:ln>
                <a:noFill/>
              </a:ln>
              <a:effectLst/>
            </c:spPr>
          </c:dPt>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rgbClr val="8F6D29"/>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c:f>
              <c:numCache>
                <c:formatCode>General</c:formatCode>
                <c:ptCount val="1"/>
                <c:pt idx="0">
                  <c:v>2017</c:v>
                </c:pt>
              </c:numCache>
            </c:numRef>
          </c:cat>
          <c:val>
            <c:numRef>
              <c:f>Sheet1!$B$2</c:f>
              <c:numCache>
                <c:formatCode>General</c:formatCode>
                <c:ptCount val="1"/>
                <c:pt idx="0">
                  <c:v>34</c:v>
                </c:pt>
              </c:numCache>
            </c:numRef>
          </c:val>
        </c:ser>
        <c:ser>
          <c:idx val="1"/>
          <c:order val="1"/>
          <c:tx>
            <c:strRef>
              <c:f>Sheet1!$C$1</c:f>
              <c:strCache>
                <c:ptCount val="1"/>
                <c:pt idx="0">
                  <c:v>نتيجة الجهه </c:v>
                </c:pt>
              </c:strCache>
            </c:strRef>
          </c:tx>
          <c:spPr>
            <a:solidFill>
              <a:schemeClr val="accent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accent3"/>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c:f>
              <c:numCache>
                <c:formatCode>General</c:formatCode>
                <c:ptCount val="1"/>
                <c:pt idx="0">
                  <c:v>2017</c:v>
                </c:pt>
              </c:numCache>
            </c:numRef>
          </c:cat>
          <c:val>
            <c:numRef>
              <c:f>Sheet1!$C$2</c:f>
              <c:numCache>
                <c:formatCode>General</c:formatCode>
                <c:ptCount val="1"/>
                <c:pt idx="0">
                  <c:v>40</c:v>
                </c:pt>
              </c:numCache>
            </c:numRef>
          </c:val>
        </c:ser>
        <c:dLbls>
          <c:showLegendKey val="0"/>
          <c:showVal val="1"/>
          <c:showCatName val="0"/>
          <c:showSerName val="0"/>
          <c:showPercent val="0"/>
          <c:showBubbleSize val="0"/>
        </c:dLbls>
        <c:gapWidth val="75"/>
        <c:axId val="281646624"/>
        <c:axId val="281647016"/>
      </c:barChart>
      <c:catAx>
        <c:axId val="281646624"/>
        <c:scaling>
          <c:orientation val="minMax"/>
        </c:scaling>
        <c:delete val="1"/>
        <c:axPos val="l"/>
        <c:numFmt formatCode="General" sourceLinked="1"/>
        <c:majorTickMark val="none"/>
        <c:minorTickMark val="none"/>
        <c:tickLblPos val="nextTo"/>
        <c:crossAx val="281647016"/>
        <c:crosses val="autoZero"/>
        <c:auto val="1"/>
        <c:lblAlgn val="ctr"/>
        <c:lblOffset val="100"/>
        <c:noMultiLvlLbl val="0"/>
      </c:catAx>
      <c:valAx>
        <c:axId val="281647016"/>
        <c:scaling>
          <c:orientation val="minMax"/>
        </c:scaling>
        <c:delete val="1"/>
        <c:axPos val="b"/>
        <c:numFmt formatCode="General" sourceLinked="1"/>
        <c:majorTickMark val="none"/>
        <c:minorTickMark val="none"/>
        <c:tickLblPos val="nextTo"/>
        <c:crossAx val="281646624"/>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37"/>
    </mc:Choice>
    <mc:Fallback>
      <c:style val="37"/>
    </mc:Fallback>
  </mc:AlternateContent>
  <c:chart>
    <c:autoTitleDeleted val="1"/>
    <c:view3D>
      <c:rotX val="30"/>
      <c:rotY val="0"/>
      <c:rAngAx val="0"/>
    </c:view3D>
    <c:floor>
      <c:thickness val="0"/>
    </c:floor>
    <c:sideWall>
      <c:thickness val="0"/>
    </c:sideWall>
    <c:backWall>
      <c:thickness val="0"/>
    </c:backWall>
    <c:plotArea>
      <c:layout>
        <c:manualLayout>
          <c:layoutTarget val="inner"/>
          <c:xMode val="edge"/>
          <c:yMode val="edge"/>
          <c:x val="0.1539592600980893"/>
          <c:y val="0.12618081541733187"/>
          <c:w val="0.64331916436698733"/>
          <c:h val="0.87381928674695342"/>
        </c:manualLayout>
      </c:layout>
      <c:pie3DChart>
        <c:varyColors val="1"/>
        <c:ser>
          <c:idx val="0"/>
          <c:order val="0"/>
          <c:tx>
            <c:strRef>
              <c:f>Sheet1!$B$1</c:f>
              <c:strCache>
                <c:ptCount val="1"/>
                <c:pt idx="0">
                  <c:v>Sales</c:v>
                </c:pt>
              </c:strCache>
            </c:strRef>
          </c:tx>
          <c:dPt>
            <c:idx val="0"/>
            <c:bubble3D val="0"/>
            <c:explosion val="8"/>
            <c:spPr>
              <a:effectLst>
                <a:outerShdw blurRad="50800" dist="50800" dir="5400000" algn="ctr" rotWithShape="0">
                  <a:schemeClr val="bg1"/>
                </a:outerShdw>
              </a:effectLst>
            </c:spPr>
          </c:dPt>
          <c:dPt>
            <c:idx val="1"/>
            <c:bubble3D val="0"/>
            <c:spPr>
              <a:solidFill>
                <a:schemeClr val="accent2"/>
              </a:solidFill>
            </c:spPr>
          </c:dPt>
          <c:dLbls>
            <c:delete val="1"/>
          </c:dLbls>
          <c:cat>
            <c:strRef>
              <c:f>Sheet1!$A$2:$A$3</c:f>
              <c:strCache>
                <c:ptCount val="2"/>
                <c:pt idx="0">
                  <c:v> الوظائف الموصفة</c:v>
                </c:pt>
                <c:pt idx="1">
                  <c:v>الوظائف غير الموصفة</c:v>
                </c:pt>
              </c:strCache>
            </c:strRef>
          </c:cat>
          <c:val>
            <c:numRef>
              <c:f>Sheet1!$B$2:$B$3</c:f>
              <c:numCache>
                <c:formatCode>0</c:formatCode>
                <c:ptCount val="2"/>
                <c:pt idx="0">
                  <c:v>171</c:v>
                </c:pt>
                <c:pt idx="1">
                  <c:v>194</c:v>
                </c:pt>
              </c:numCache>
            </c:numRef>
          </c:val>
        </c:ser>
        <c:dLbls>
          <c:showLegendKey val="0"/>
          <c:showVal val="0"/>
          <c:showCatName val="0"/>
          <c:showSerName val="0"/>
          <c:showPercent val="1"/>
          <c:showBubbleSize val="0"/>
          <c:showLeaderLines val="1"/>
        </c:dLbls>
      </c:pie3DChart>
    </c:plotArea>
    <c:plotVisOnly val="1"/>
    <c:dispBlanksAs val="gap"/>
    <c:showDLblsOverMax val="0"/>
  </c:chart>
  <c:spPr>
    <a:noFill/>
    <a:ln>
      <a:noFill/>
    </a:ln>
  </c:spPr>
  <c:txPr>
    <a:bodyPr/>
    <a:lstStyle/>
    <a:p>
      <a:pPr>
        <a:defRPr sz="1800">
          <a:latin typeface="Sakkal Majalla" panose="02000000000000000000" pitchFamily="2" charset="-78"/>
          <a:cs typeface="Sakkal Majalla" panose="02000000000000000000" pitchFamily="2" charset="-78"/>
        </a:defRPr>
      </a:pPr>
      <a:endParaRPr lang="en-US"/>
    </a:p>
  </c:txPr>
  <c:externalData r:id="rId1">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dPt>
            <c:idx val="0"/>
            <c:bubble3D val="0"/>
            <c:spPr>
              <a:solidFill>
                <a:schemeClr val="accent1"/>
              </a:solidFill>
              <a:ln w="19050">
                <a:solidFill>
                  <a:schemeClr val="lt1"/>
                </a:solidFill>
              </a:ln>
              <a:effectLst/>
            </c:spPr>
          </c:dPt>
          <c:dPt>
            <c:idx val="1"/>
            <c:bubble3D val="0"/>
            <c:spPr>
              <a:solidFill>
                <a:schemeClr val="accent2"/>
              </a:solidFill>
              <a:ln w="19050">
                <a:solidFill>
                  <a:schemeClr val="lt1"/>
                </a:solidFill>
              </a:ln>
              <a:effectLst/>
            </c:spPr>
          </c:dPt>
          <c:dPt>
            <c:idx val="2"/>
            <c:bubble3D val="0"/>
            <c:spPr>
              <a:solidFill>
                <a:schemeClr val="accent3"/>
              </a:solidFill>
              <a:ln w="19050">
                <a:solidFill>
                  <a:schemeClr val="lt1"/>
                </a:solidFill>
              </a:ln>
              <a:effectLst/>
            </c:spPr>
          </c:dPt>
          <c:dPt>
            <c:idx val="3"/>
            <c:bubble3D val="0"/>
            <c:spPr>
              <a:solidFill>
                <a:schemeClr val="accent4"/>
              </a:solidFill>
              <a:ln w="19050">
                <a:solidFill>
                  <a:schemeClr val="lt1"/>
                </a:solidFill>
              </a:ln>
              <a:effectLst/>
            </c:spPr>
          </c:dPt>
          <c:dLbls>
            <c:dLbl>
              <c:idx val="0"/>
              <c:layout>
                <c:manualLayout>
                  <c:x val="0.17938005124337211"/>
                  <c:y val="1.4135203780666149E-2"/>
                </c:manualLayout>
              </c:layout>
              <c:tx>
                <c:rich>
                  <a:bodyPr rot="0" spcFirstLastPara="1" vertOverflow="ellipsis" vert="horz" wrap="square" lIns="38100" tIns="19050" rIns="38100" bIns="19050" anchor="ctr" anchorCtr="1">
                    <a:spAutoFit/>
                  </a:bodyPr>
                  <a:lstStyle/>
                  <a:p>
                    <a:pPr>
                      <a:defRPr sz="800" b="0" i="0" u="none" strike="noStrike" kern="1200" baseline="0">
                        <a:solidFill>
                          <a:schemeClr val="tx2"/>
                        </a:solidFill>
                        <a:latin typeface="Dubai" panose="020B0503030403030204" pitchFamily="34" charset="-78"/>
                        <a:ea typeface="+mn-ea"/>
                        <a:cs typeface="Dubai" panose="020B0503030403030204" pitchFamily="34" charset="-78"/>
                      </a:defRPr>
                    </a:pPr>
                    <a:r>
                      <a:rPr lang="en-US" sz="800" b="0" i="0" u="none" strike="noStrike" kern="1200" baseline="0" noProof="0" dirty="0" smtClean="0">
                        <a:solidFill>
                          <a:schemeClr val="tx2"/>
                        </a:solidFill>
                        <a:latin typeface="Dubai" panose="020B0503030403030204" pitchFamily="34" charset="-78"/>
                        <a:cs typeface="Dubai" panose="020B0503030403030204" pitchFamily="34" charset="-78"/>
                      </a:rPr>
                      <a:t>1</a:t>
                    </a:r>
                    <a:r>
                      <a:rPr lang="en-US" sz="800" b="0" i="0" u="none" strike="noStrike" kern="1200" baseline="30000" noProof="0" dirty="0" smtClean="0">
                        <a:solidFill>
                          <a:schemeClr val="tx2"/>
                        </a:solidFill>
                        <a:latin typeface="Dubai" panose="020B0503030403030204" pitchFamily="34" charset="-78"/>
                        <a:cs typeface="Dubai" panose="020B0503030403030204" pitchFamily="34" charset="-78"/>
                      </a:rPr>
                      <a:t>st</a:t>
                    </a:r>
                    <a:r>
                      <a:rPr lang="en-US" sz="800" b="0" i="0" u="none" strike="noStrike" kern="1200" baseline="0" noProof="0" dirty="0" smtClean="0">
                        <a:solidFill>
                          <a:schemeClr val="tx2"/>
                        </a:solidFill>
                        <a:latin typeface="Dubai" panose="020B0503030403030204" pitchFamily="34" charset="-78"/>
                        <a:cs typeface="Dubai" panose="020B0503030403030204" pitchFamily="34" charset="-78"/>
                      </a:rPr>
                      <a:t> stage </a:t>
                    </a:r>
                    <a:endParaRPr lang="en-US" sz="800" b="0" i="0" u="none" strike="noStrike" kern="1200" baseline="0" noProof="0" dirty="0">
                      <a:solidFill>
                        <a:schemeClr val="tx2"/>
                      </a:solidFill>
                      <a:latin typeface="Dubai" panose="020B0503030403030204" pitchFamily="34" charset="-78"/>
                      <a:cs typeface="Dubai" panose="020B0503030403030204" pitchFamily="34" charset="-78"/>
                    </a:endParaRPr>
                  </a:p>
                </c:rich>
              </c:tx>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2"/>
                      </a:solidFill>
                      <a:latin typeface="Dubai" panose="020B0503030403030204" pitchFamily="34" charset="-78"/>
                      <a:ea typeface="+mn-ea"/>
                      <a:cs typeface="Dubai" panose="020B0503030403030204" pitchFamily="34" charset="-78"/>
                    </a:defRPr>
                  </a:pPr>
                  <a:endParaRPr lang="en-US"/>
                </a:p>
              </c:txPr>
              <c:showLegendKey val="0"/>
              <c:showVal val="1"/>
              <c:showCatName val="1"/>
              <c:showSerName val="0"/>
              <c:showPercent val="1"/>
              <c:showBubbleSize val="0"/>
              <c:extLst>
                <c:ext xmlns:c15="http://schemas.microsoft.com/office/drawing/2012/chart" uri="{CE6537A1-D6FC-4f65-9D91-7224C49458BB}"/>
              </c:extLst>
            </c:dLbl>
            <c:dLbl>
              <c:idx val="1"/>
              <c:layout>
                <c:manualLayout>
                  <c:x val="0.13005053715144471"/>
                  <c:y val="2.1202805670999237E-2"/>
                </c:manualLayout>
              </c:layout>
              <c:tx>
                <c:rich>
                  <a:bodyPr rot="0" spcFirstLastPara="1" vertOverflow="ellipsis" vert="horz" wrap="square" lIns="38100" tIns="19050" rIns="38100" bIns="19050" anchor="ctr" anchorCtr="1">
                    <a:spAutoFit/>
                  </a:bodyPr>
                  <a:lstStyle/>
                  <a:p>
                    <a:pPr>
                      <a:defRPr sz="800" b="0" i="0" u="none" strike="noStrike" kern="1200" baseline="0">
                        <a:solidFill>
                          <a:srgbClr val="C00000"/>
                        </a:solidFill>
                        <a:latin typeface="Dubai" panose="020B0503030403030204" pitchFamily="34" charset="-78"/>
                        <a:ea typeface="+mn-ea"/>
                        <a:cs typeface="Dubai" panose="020B0503030403030204" pitchFamily="34" charset="-78"/>
                      </a:defRPr>
                    </a:pPr>
                    <a:r>
                      <a:rPr lang="en-US" sz="800" b="0" i="0" u="none" strike="noStrike" kern="1200" baseline="0" dirty="0" smtClean="0">
                        <a:solidFill>
                          <a:srgbClr val="C00000"/>
                        </a:solidFill>
                        <a:latin typeface="Dubai" panose="020B0503030403030204" pitchFamily="34" charset="-78"/>
                        <a:cs typeface="Dubai" panose="020B0503030403030204" pitchFamily="34" charset="-78"/>
                      </a:rPr>
                      <a:t>2</a:t>
                    </a:r>
                    <a:r>
                      <a:rPr lang="en-US" sz="800" b="0" i="0" u="none" strike="noStrike" kern="1200" baseline="30000" dirty="0" smtClean="0">
                        <a:solidFill>
                          <a:srgbClr val="C00000"/>
                        </a:solidFill>
                        <a:latin typeface="Dubai" panose="020B0503030403030204" pitchFamily="34" charset="-78"/>
                        <a:cs typeface="Dubai" panose="020B0503030403030204" pitchFamily="34" charset="-78"/>
                      </a:rPr>
                      <a:t>nd</a:t>
                    </a:r>
                    <a:r>
                      <a:rPr lang="en-US" sz="800" b="0" i="0" u="none" strike="noStrike" kern="1200" baseline="0" dirty="0" smtClean="0">
                        <a:solidFill>
                          <a:srgbClr val="C00000"/>
                        </a:solidFill>
                        <a:latin typeface="Dubai" panose="020B0503030403030204" pitchFamily="34" charset="-78"/>
                        <a:cs typeface="Dubai" panose="020B0503030403030204" pitchFamily="34" charset="-78"/>
                      </a:rPr>
                      <a:t> stage </a:t>
                    </a:r>
                  </a:p>
                </c:rich>
              </c:tx>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rgbClr val="C00000"/>
                      </a:solidFill>
                      <a:latin typeface="Dubai" panose="020B0503030403030204" pitchFamily="34" charset="-78"/>
                      <a:ea typeface="+mn-ea"/>
                      <a:cs typeface="Dubai" panose="020B0503030403030204" pitchFamily="34" charset="-78"/>
                    </a:defRPr>
                  </a:pPr>
                  <a:endParaRPr lang="en-US"/>
                </a:p>
              </c:txPr>
              <c:showLegendKey val="0"/>
              <c:showVal val="1"/>
              <c:showCatName val="1"/>
              <c:showSerName val="0"/>
              <c:showPercent val="1"/>
              <c:showBubbleSize val="0"/>
              <c:extLst>
                <c:ext xmlns:c15="http://schemas.microsoft.com/office/drawing/2012/chart" uri="{CE6537A1-D6FC-4f65-9D91-7224C49458BB}"/>
              </c:extLst>
            </c:dLbl>
            <c:dLbl>
              <c:idx val="2"/>
              <c:layout>
                <c:manualLayout>
                  <c:x val="-8.520552434060176E-2"/>
                  <c:y val="0.13428443591632849"/>
                </c:manualLayout>
              </c:layout>
              <c:tx>
                <c:rich>
                  <a:bodyPr rot="0" spcFirstLastPara="1" vertOverflow="ellipsis" vert="horz" wrap="square" lIns="38100" tIns="19050" rIns="38100" bIns="19050" anchor="ctr" anchorCtr="1">
                    <a:spAutoFit/>
                  </a:bodyPr>
                  <a:lstStyle/>
                  <a:p>
                    <a:pPr>
                      <a:defRPr sz="800" b="0" i="0" u="none" strike="noStrike" kern="1200" baseline="0">
                        <a:solidFill>
                          <a:schemeClr val="accent3">
                            <a:lumMod val="75000"/>
                          </a:schemeClr>
                        </a:solidFill>
                        <a:latin typeface="Dubai" panose="020B0503030403030204" pitchFamily="34" charset="-78"/>
                        <a:ea typeface="+mn-ea"/>
                        <a:cs typeface="Dubai" panose="020B0503030403030204" pitchFamily="34" charset="-78"/>
                      </a:defRPr>
                    </a:pPr>
                    <a:r>
                      <a:rPr lang="en-US" sz="800" b="0" i="0" u="none" strike="noStrike" kern="1200" baseline="0" dirty="0" smtClean="0">
                        <a:solidFill>
                          <a:schemeClr val="accent3">
                            <a:lumMod val="75000"/>
                          </a:schemeClr>
                        </a:solidFill>
                        <a:latin typeface="Dubai" panose="020B0503030403030204" pitchFamily="34" charset="-78"/>
                        <a:cs typeface="Dubai" panose="020B0503030403030204" pitchFamily="34" charset="-78"/>
                      </a:rPr>
                      <a:t>3</a:t>
                    </a:r>
                    <a:r>
                      <a:rPr lang="en-US" sz="800" b="0" i="0" u="none" strike="noStrike" kern="1200" baseline="30000" dirty="0" smtClean="0">
                        <a:solidFill>
                          <a:schemeClr val="accent3">
                            <a:lumMod val="75000"/>
                          </a:schemeClr>
                        </a:solidFill>
                        <a:latin typeface="Dubai" panose="020B0503030403030204" pitchFamily="34" charset="-78"/>
                        <a:cs typeface="Dubai" panose="020B0503030403030204" pitchFamily="34" charset="-78"/>
                      </a:rPr>
                      <a:t>rd</a:t>
                    </a:r>
                    <a:r>
                      <a:rPr lang="en-US" sz="800" b="0" i="0" u="none" strike="noStrike" kern="1200" baseline="0" dirty="0" smtClean="0">
                        <a:solidFill>
                          <a:schemeClr val="accent3">
                            <a:lumMod val="75000"/>
                          </a:schemeClr>
                        </a:solidFill>
                        <a:latin typeface="Dubai" panose="020B0503030403030204" pitchFamily="34" charset="-78"/>
                        <a:cs typeface="Dubai" panose="020B0503030403030204" pitchFamily="34" charset="-78"/>
                      </a:rPr>
                      <a:t> stage </a:t>
                    </a:r>
                  </a:p>
                </c:rich>
              </c:tx>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accent3">
                          <a:lumMod val="75000"/>
                        </a:schemeClr>
                      </a:solidFill>
                      <a:latin typeface="Dubai" panose="020B0503030403030204" pitchFamily="34" charset="-78"/>
                      <a:ea typeface="+mn-ea"/>
                      <a:cs typeface="Dubai" panose="020B0503030403030204" pitchFamily="34" charset="-78"/>
                    </a:defRPr>
                  </a:pPr>
                  <a:endParaRPr lang="en-US"/>
                </a:p>
              </c:txPr>
              <c:showLegendKey val="0"/>
              <c:showVal val="1"/>
              <c:showCatName val="1"/>
              <c:showSerName val="0"/>
              <c:showPercent val="1"/>
              <c:showBubbleSize val="0"/>
              <c:extLst>
                <c:ext xmlns:c15="http://schemas.microsoft.com/office/drawing/2012/chart" uri="{CE6537A1-D6FC-4f65-9D91-7224C49458BB}"/>
              </c:extLst>
            </c:dLbl>
            <c:dLbl>
              <c:idx val="3"/>
              <c:layout>
                <c:manualLayout>
                  <c:x val="-0.19283355508662503"/>
                  <c:y val="0"/>
                </c:manualLayout>
              </c:layout>
              <c:tx>
                <c:rich>
                  <a:bodyPr rot="0" spcFirstLastPara="1" vertOverflow="ellipsis" vert="horz" wrap="square" lIns="38100" tIns="19050" rIns="38100" bIns="19050" anchor="ctr" anchorCtr="1">
                    <a:spAutoFit/>
                  </a:bodyPr>
                  <a:lstStyle/>
                  <a:p>
                    <a:pPr>
                      <a:defRPr sz="800" b="0" i="0" u="none" strike="noStrike" kern="1200" baseline="0">
                        <a:solidFill>
                          <a:srgbClr val="7030A0"/>
                        </a:solidFill>
                        <a:latin typeface="Dubai" panose="020B0503030403030204" pitchFamily="34" charset="-78"/>
                        <a:ea typeface="+mn-ea"/>
                        <a:cs typeface="Dubai" panose="020B0503030403030204" pitchFamily="34" charset="-78"/>
                      </a:defRPr>
                    </a:pPr>
                    <a:r>
                      <a:rPr lang="en-US" sz="800" b="0" i="0" u="none" strike="noStrike" kern="1200" baseline="0" noProof="0" dirty="0" smtClean="0">
                        <a:solidFill>
                          <a:schemeClr val="tx2"/>
                        </a:solidFill>
                        <a:latin typeface="Dubai" panose="020B0503030403030204" pitchFamily="34" charset="-78"/>
                        <a:cs typeface="Dubai" panose="020B0503030403030204" pitchFamily="34" charset="-78"/>
                      </a:rPr>
                      <a:t>4</a:t>
                    </a:r>
                    <a:r>
                      <a:rPr lang="en-US" sz="800" b="0" i="0" u="none" strike="noStrike" kern="1200" baseline="30000" noProof="0" dirty="0" smtClean="0">
                        <a:solidFill>
                          <a:schemeClr val="tx2"/>
                        </a:solidFill>
                        <a:latin typeface="Dubai" panose="020B0503030403030204" pitchFamily="34" charset="-78"/>
                        <a:cs typeface="Dubai" panose="020B0503030403030204" pitchFamily="34" charset="-78"/>
                      </a:rPr>
                      <a:t>th</a:t>
                    </a:r>
                    <a:r>
                      <a:rPr lang="en-US" sz="800" b="0" i="0" u="none" strike="noStrike" kern="1200" baseline="0" noProof="0" dirty="0" smtClean="0">
                        <a:solidFill>
                          <a:schemeClr val="tx2"/>
                        </a:solidFill>
                        <a:latin typeface="Dubai" panose="020B0503030403030204" pitchFamily="34" charset="-78"/>
                        <a:cs typeface="Dubai" panose="020B0503030403030204" pitchFamily="34" charset="-78"/>
                      </a:rPr>
                      <a:t> stage </a:t>
                    </a:r>
                    <a:endParaRPr lang="en-US" sz="800" b="0" i="0" u="none" strike="noStrike" kern="1200" baseline="0" noProof="0" dirty="0">
                      <a:solidFill>
                        <a:schemeClr val="tx2"/>
                      </a:solidFill>
                      <a:latin typeface="Dubai" panose="020B0503030403030204" pitchFamily="34" charset="-78"/>
                      <a:cs typeface="Dubai" panose="020B0503030403030204" pitchFamily="34" charset="-78"/>
                    </a:endParaRPr>
                  </a:p>
                </c:rich>
              </c:tx>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rgbClr val="7030A0"/>
                      </a:solidFill>
                      <a:latin typeface="Dubai" panose="020B0503030403030204" pitchFamily="34" charset="-78"/>
                      <a:ea typeface="+mn-ea"/>
                      <a:cs typeface="Dubai" panose="020B0503030403030204" pitchFamily="34" charset="-78"/>
                    </a:defRPr>
                  </a:pPr>
                  <a:endParaRPr lang="en-US"/>
                </a:p>
              </c:txPr>
              <c:showLegendKey val="0"/>
              <c:showVal val="1"/>
              <c:showCatName val="1"/>
              <c:showSerName val="0"/>
              <c:showPercent val="1"/>
              <c:showBubbleSize val="0"/>
              <c:extLst>
                <c:ext xmlns:c15="http://schemas.microsoft.com/office/drawing/2012/chart" uri="{CE6537A1-D6FC-4f65-9D91-7224C49458BB}"/>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1"/>
            <c:showCatName val="1"/>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Sheet1!$A$2:$A$5</c:f>
              <c:strCache>
                <c:ptCount val="4"/>
                <c:pt idx="0">
                  <c:v>المرلة الأولى</c:v>
                </c:pt>
                <c:pt idx="1">
                  <c:v>المرحلة الثانية </c:v>
                </c:pt>
                <c:pt idx="2">
                  <c:v>المرحلة الثالثة</c:v>
                </c:pt>
                <c:pt idx="3">
                  <c:v>المرحلة الرابعه</c:v>
                </c:pt>
              </c:strCache>
            </c:strRef>
          </c:cat>
          <c:val>
            <c:numRef>
              <c:f>Sheet1!$B$2:$B$5</c:f>
              <c:numCache>
                <c:formatCode>General</c:formatCode>
                <c:ptCount val="4"/>
                <c:pt idx="0">
                  <c:v>20</c:v>
                </c:pt>
                <c:pt idx="1">
                  <c:v>30</c:v>
                </c:pt>
                <c:pt idx="2">
                  <c:v>40</c:v>
                </c:pt>
                <c:pt idx="3">
                  <c:v>10</c:v>
                </c:pt>
              </c:numCache>
            </c:numRef>
          </c:val>
        </c:ser>
        <c:dLbls>
          <c:showLegendKey val="0"/>
          <c:showVal val="0"/>
          <c:showCatName val="0"/>
          <c:showSerName val="0"/>
          <c:showPercent val="1"/>
          <c:showBubbleSize val="0"/>
          <c:showLeaderLines val="1"/>
        </c:dLbls>
        <c:firstSliceAng val="0"/>
        <c:holeSize val="75"/>
      </c:doughnutChart>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2.8244116643012528E-2"/>
          <c:y val="8.9971610961981363E-2"/>
          <c:w val="0.89643823897562069"/>
          <c:h val="0.82005677807603727"/>
        </c:manualLayout>
      </c:layout>
      <c:barChart>
        <c:barDir val="bar"/>
        <c:grouping val="clustered"/>
        <c:varyColors val="0"/>
        <c:ser>
          <c:idx val="0"/>
          <c:order val="0"/>
          <c:tx>
            <c:strRef>
              <c:f>Sheet1!$B$1</c:f>
              <c:strCache>
                <c:ptCount val="1"/>
                <c:pt idx="0">
                  <c:v>2015</c:v>
                </c:pt>
              </c:strCache>
            </c:strRef>
          </c:tx>
          <c:spPr>
            <a:solidFill>
              <a:schemeClr val="bg1">
                <a:lumMod val="5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0.43</c:v>
                </c:pt>
              </c:numCache>
            </c:numRef>
          </c:val>
        </c:ser>
        <c:ser>
          <c:idx val="1"/>
          <c:order val="1"/>
          <c:tx>
            <c:strRef>
              <c:f>Sheet1!$C$1</c:f>
              <c:strCache>
                <c:ptCount val="1"/>
                <c:pt idx="0">
                  <c:v>2016</c:v>
                </c:pt>
              </c:strCache>
            </c:strRef>
          </c:tx>
          <c:spPr>
            <a:solidFill>
              <a:schemeClr val="accent3"/>
            </a:solidFill>
            <a:ln>
              <a:noFill/>
            </a:ln>
            <a:effectLst/>
          </c:spPr>
          <c:invertIfNegative val="0"/>
          <c:dLbls>
            <c:dLbl>
              <c:idx val="0"/>
              <c:layout>
                <c:manualLayout>
                  <c:x val="-3.5084249161154941E-2"/>
                  <c:y val="-5.2963770918588842E-17"/>
                </c:manualLayout>
              </c:layout>
              <c:showLegendKey val="0"/>
              <c:showVal val="1"/>
              <c:showCatName val="0"/>
              <c:showSerName val="0"/>
              <c:showPercent val="0"/>
              <c:showBubbleSize val="0"/>
              <c:extLst>
                <c:ext xmlns:c15="http://schemas.microsoft.com/office/drawing/2012/chart" uri="{CE6537A1-D6FC-4f65-9D91-7224C49458BB}">
                  <c15:layout>
                    <c:manualLayout>
                      <c:w val="0.31849481388496453"/>
                      <c:h val="0.37232998091917352"/>
                    </c:manualLayout>
                  </c15:layout>
                </c:ext>
              </c:extLst>
            </c:dLbl>
            <c:numFmt formatCode="0.0%" sourceLinked="0"/>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accent3"/>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0.4</c:v>
                </c:pt>
              </c:numCache>
            </c:numRef>
          </c:val>
        </c:ser>
        <c:ser>
          <c:idx val="2"/>
          <c:order val="2"/>
          <c:tx>
            <c:strRef>
              <c:f>Sheet1!$D$1</c:f>
              <c:strCache>
                <c:ptCount val="1"/>
                <c:pt idx="0">
                  <c:v>2017</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accent2"/>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0.41</c:v>
                </c:pt>
              </c:numCache>
            </c:numRef>
          </c:val>
        </c:ser>
        <c:dLbls>
          <c:showLegendKey val="0"/>
          <c:showVal val="1"/>
          <c:showCatName val="0"/>
          <c:showSerName val="0"/>
          <c:showPercent val="0"/>
          <c:showBubbleSize val="0"/>
        </c:dLbls>
        <c:gapWidth val="75"/>
        <c:axId val="282159624"/>
        <c:axId val="282160016"/>
      </c:barChart>
      <c:catAx>
        <c:axId val="282159624"/>
        <c:scaling>
          <c:orientation val="minMax"/>
        </c:scaling>
        <c:delete val="1"/>
        <c:axPos val="l"/>
        <c:numFmt formatCode="General" sourceLinked="1"/>
        <c:majorTickMark val="none"/>
        <c:minorTickMark val="none"/>
        <c:tickLblPos val="nextTo"/>
        <c:crossAx val="282160016"/>
        <c:crosses val="autoZero"/>
        <c:auto val="1"/>
        <c:lblAlgn val="ctr"/>
        <c:lblOffset val="100"/>
        <c:noMultiLvlLbl val="0"/>
      </c:catAx>
      <c:valAx>
        <c:axId val="282160016"/>
        <c:scaling>
          <c:orientation val="minMax"/>
        </c:scaling>
        <c:delete val="1"/>
        <c:axPos val="b"/>
        <c:numFmt formatCode="0%" sourceLinked="1"/>
        <c:majorTickMark val="none"/>
        <c:minorTickMark val="none"/>
        <c:tickLblPos val="nextTo"/>
        <c:crossAx val="282159624"/>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tx>
            <c:strRef>
              <c:f>Sheet1!$B$1</c:f>
              <c:strCache>
                <c:ptCount val="1"/>
                <c:pt idx="0">
                  <c:v>2015</c:v>
                </c:pt>
              </c:strCache>
            </c:strRef>
          </c:tx>
          <c:spPr>
            <a:solidFill>
              <a:schemeClr val="bg1">
                <a:lumMod val="50000"/>
              </a:schemeClr>
            </a:solidFill>
            <a:ln>
              <a:noFill/>
            </a:ln>
            <a:effectLst/>
          </c:spPr>
          <c:invertIfNegative val="0"/>
          <c:dLbls>
            <c:dLbl>
              <c:idx val="0"/>
              <c:layout>
                <c:manualLayout>
                  <c:x val="-0.1908421748616303"/>
                  <c:y val="0"/>
                </c:manualLayout>
              </c:layout>
              <c:numFmt formatCode="#,##0" sourceLinked="0"/>
              <c:spPr>
                <a:noFill/>
                <a:ln>
                  <a:noFill/>
                </a:ln>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extLst>
                <c:ext xmlns:c15="http://schemas.microsoft.com/office/drawing/2012/chart" uri="{CE6537A1-D6FC-4f65-9D91-7224C49458BB}"/>
              </c:extLst>
            </c:dLbl>
            <c:numFmt formatCode="#,##0" sourceLinked="0"/>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General</c:formatCode>
                <c:ptCount val="1"/>
                <c:pt idx="0">
                  <c:v>29900</c:v>
                </c:pt>
              </c:numCache>
            </c:numRef>
          </c:val>
        </c:ser>
        <c:ser>
          <c:idx val="1"/>
          <c:order val="1"/>
          <c:tx>
            <c:strRef>
              <c:f>Sheet1!$C$1</c:f>
              <c:strCache>
                <c:ptCount val="1"/>
                <c:pt idx="0">
                  <c:v>2016</c:v>
                </c:pt>
              </c:strCache>
            </c:strRef>
          </c:tx>
          <c:spPr>
            <a:solidFill>
              <a:schemeClr val="accent3"/>
            </a:solidFill>
            <a:ln>
              <a:noFill/>
            </a:ln>
            <a:effectLst/>
          </c:spPr>
          <c:invertIfNegative val="0"/>
          <c:dLbls>
            <c:dLbl>
              <c:idx val="0"/>
              <c:numFmt formatCode="#,##0" sourceLinked="0"/>
              <c:spPr>
                <a:noFill/>
                <a:ln>
                  <a:noFill/>
                </a:ln>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accent3"/>
                      </a:solidFill>
                      <a:latin typeface="+mn-lt"/>
                      <a:ea typeface="+mn-ea"/>
                      <a:cs typeface="+mn-cs"/>
                    </a:defRPr>
                  </a:pPr>
                  <a:endParaRPr lang="en-US"/>
                </a:p>
              </c:txPr>
              <c:showLegendKey val="0"/>
              <c:showVal val="1"/>
              <c:showCatName val="0"/>
              <c:showSerName val="0"/>
              <c:showPercent val="0"/>
              <c:showBubbleSize val="0"/>
            </c:dLbl>
            <c:numFmt formatCode="0.0%" sourceLinked="0"/>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accent3"/>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General</c:formatCode>
                <c:ptCount val="1"/>
                <c:pt idx="0">
                  <c:v>29000</c:v>
                </c:pt>
              </c:numCache>
            </c:numRef>
          </c:val>
        </c:ser>
        <c:ser>
          <c:idx val="2"/>
          <c:order val="2"/>
          <c:tx>
            <c:strRef>
              <c:f>Sheet1!$D$1</c:f>
              <c:strCache>
                <c:ptCount val="1"/>
                <c:pt idx="0">
                  <c:v>2017</c:v>
                </c:pt>
              </c:strCache>
            </c:strRef>
          </c:tx>
          <c:spPr>
            <a:solidFill>
              <a:schemeClr val="accent2"/>
            </a:solidFill>
            <a:ln>
              <a:noFill/>
            </a:ln>
            <a:effectLst/>
          </c:spPr>
          <c:invertIfNegative val="0"/>
          <c:dLbls>
            <c:dLbl>
              <c:idx val="0"/>
              <c:layout>
                <c:manualLayout>
                  <c:x val="-0.22694745118680359"/>
                  <c:y val="-9.177636903935988E-3"/>
                </c:manualLayout>
              </c:layout>
              <c:numFmt formatCode="#,##0" sourceLinked="0"/>
              <c:spPr>
                <a:noFill/>
                <a:ln>
                  <a:noFill/>
                </a:ln>
                <a:effectLst/>
              </c:spPr>
              <c:txPr>
                <a:bodyPr rot="0" spcFirstLastPara="1" vertOverflow="ellipsis" vert="horz" wrap="square" lIns="38100" tIns="19050" rIns="38100" bIns="19050" anchor="ctr" anchorCtr="0">
                  <a:noAutofit/>
                </a:bodyPr>
                <a:lstStyle/>
                <a:p>
                  <a:pPr algn="r">
                    <a:defRPr sz="1000" b="1"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extLst>
                <c:ext xmlns:c15="http://schemas.microsoft.com/office/drawing/2012/chart" uri="{CE6537A1-D6FC-4f65-9D91-7224C49458BB}">
                  <c15:layout>
                    <c:manualLayout>
                      <c:w val="0.21627060518778804"/>
                      <c:h val="0.29557779473659862"/>
                    </c:manualLayout>
                  </c15:layout>
                </c:ext>
              </c:extLst>
            </c:dLbl>
            <c:numFmt formatCode="#,##0" sourceLinked="0"/>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accent2"/>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General</c:formatCode>
                <c:ptCount val="1"/>
                <c:pt idx="0">
                  <c:v>30000</c:v>
                </c:pt>
              </c:numCache>
            </c:numRef>
          </c:val>
        </c:ser>
        <c:dLbls>
          <c:showLegendKey val="0"/>
          <c:showVal val="1"/>
          <c:showCatName val="0"/>
          <c:showSerName val="0"/>
          <c:showPercent val="0"/>
          <c:showBubbleSize val="0"/>
        </c:dLbls>
        <c:gapWidth val="75"/>
        <c:axId val="282160800"/>
        <c:axId val="282161192"/>
      </c:barChart>
      <c:catAx>
        <c:axId val="282160800"/>
        <c:scaling>
          <c:orientation val="minMax"/>
        </c:scaling>
        <c:delete val="1"/>
        <c:axPos val="l"/>
        <c:numFmt formatCode="General" sourceLinked="1"/>
        <c:majorTickMark val="none"/>
        <c:minorTickMark val="none"/>
        <c:tickLblPos val="nextTo"/>
        <c:crossAx val="282161192"/>
        <c:crosses val="autoZero"/>
        <c:auto val="1"/>
        <c:lblAlgn val="ctr"/>
        <c:lblOffset val="100"/>
        <c:noMultiLvlLbl val="0"/>
      </c:catAx>
      <c:valAx>
        <c:axId val="282161192"/>
        <c:scaling>
          <c:orientation val="minMax"/>
        </c:scaling>
        <c:delete val="1"/>
        <c:axPos val="b"/>
        <c:numFmt formatCode="General" sourceLinked="1"/>
        <c:majorTickMark val="none"/>
        <c:minorTickMark val="none"/>
        <c:tickLblPos val="nextTo"/>
        <c:crossAx val="282160800"/>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tx>
            <c:strRef>
              <c:f>Sheet1!$B$1</c:f>
              <c:strCache>
                <c:ptCount val="1"/>
                <c:pt idx="0">
                  <c:v>نسبة التوطين للإعوام 2014-2017</c:v>
                </c:pt>
              </c:strCache>
            </c:strRef>
          </c:tx>
          <c:spPr>
            <a:ln w="28575" cap="rnd">
              <a:solidFill>
                <a:schemeClr val="accent1"/>
              </a:solidFill>
              <a:round/>
            </a:ln>
            <a:effectLst/>
          </c:spPr>
          <c:marker>
            <c:symbol val="none"/>
          </c:marker>
          <c:dLbls>
            <c:dLbl>
              <c:idx val="0"/>
              <c:layout>
                <c:manualLayout>
                  <c:x val="-0.25858512029037983"/>
                  <c:y val="8.680963484415706E-2"/>
                </c:manualLayout>
              </c:layout>
              <c:showLegendKey val="0"/>
              <c:showVal val="1"/>
              <c:showCatName val="0"/>
              <c:showSerName val="0"/>
              <c:showPercent val="0"/>
              <c:showBubbleSize val="0"/>
              <c:extLst>
                <c:ext xmlns:c15="http://schemas.microsoft.com/office/drawing/2012/chart" uri="{CE6537A1-D6FC-4f65-9D91-7224C49458BB}"/>
              </c:extLst>
            </c:dLbl>
            <c:dLbl>
              <c:idx val="1"/>
              <c:layout>
                <c:manualLayout>
                  <c:x val="-9.0854795429089641E-2"/>
                  <c:y val="0.29118224298666162"/>
                </c:manualLayout>
              </c:layout>
              <c:showLegendKey val="0"/>
              <c:showVal val="1"/>
              <c:showCatName val="0"/>
              <c:showSerName val="0"/>
              <c:showPercent val="0"/>
              <c:showBubbleSize val="0"/>
              <c:extLst>
                <c:ext xmlns:c15="http://schemas.microsoft.com/office/drawing/2012/chart" uri="{CE6537A1-D6FC-4f65-9D91-7224C49458BB}"/>
              </c:extLst>
            </c:dLbl>
            <c:dLbl>
              <c:idx val="2"/>
              <c:layout>
                <c:manualLayout>
                  <c:x val="0"/>
                  <c:y val="5.4730506125938147E-2"/>
                </c:manualLayout>
              </c:layout>
              <c:showLegendKey val="0"/>
              <c:showVal val="1"/>
              <c:showCatName val="0"/>
              <c:showSerName val="0"/>
              <c:showPercent val="0"/>
              <c:showBubbleSize val="0"/>
              <c:extLst>
                <c:ext xmlns:c15="http://schemas.microsoft.com/office/drawing/2012/chart" uri="{CE6537A1-D6FC-4f65-9D91-7224C49458BB}"/>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Sheet1!$A$2:$A$4</c:f>
              <c:numCache>
                <c:formatCode>General</c:formatCode>
                <c:ptCount val="3"/>
                <c:pt idx="0">
                  <c:v>2015</c:v>
                </c:pt>
                <c:pt idx="1">
                  <c:v>2016</c:v>
                </c:pt>
                <c:pt idx="2">
                  <c:v>2017</c:v>
                </c:pt>
              </c:numCache>
            </c:numRef>
          </c:cat>
          <c:val>
            <c:numRef>
              <c:f>Sheet1!$B$2:$B$4</c:f>
              <c:numCache>
                <c:formatCode>0%</c:formatCode>
                <c:ptCount val="3"/>
                <c:pt idx="0">
                  <c:v>0.03</c:v>
                </c:pt>
                <c:pt idx="1">
                  <c:v>3.5000000000000003E-2</c:v>
                </c:pt>
                <c:pt idx="2">
                  <c:v>2.5000000000000001E-2</c:v>
                </c:pt>
              </c:numCache>
            </c:numRef>
          </c:val>
          <c:smooth val="0"/>
        </c:ser>
        <c:dLbls>
          <c:showLegendKey val="0"/>
          <c:showVal val="0"/>
          <c:showCatName val="0"/>
          <c:showSerName val="0"/>
          <c:showPercent val="0"/>
          <c:showBubbleSize val="0"/>
        </c:dLbls>
        <c:smooth val="0"/>
        <c:axId val="282161976"/>
        <c:axId val="282162368"/>
      </c:lineChart>
      <c:catAx>
        <c:axId val="28216197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00" b="0" i="0" u="none" strike="noStrike" kern="1200" baseline="0">
                <a:solidFill>
                  <a:schemeClr val="tx1">
                    <a:lumMod val="65000"/>
                    <a:lumOff val="35000"/>
                  </a:schemeClr>
                </a:solidFill>
                <a:latin typeface="+mn-lt"/>
                <a:ea typeface="+mn-ea"/>
                <a:cs typeface="+mn-cs"/>
              </a:defRPr>
            </a:pPr>
            <a:endParaRPr lang="en-US"/>
          </a:p>
        </c:txPr>
        <c:crossAx val="282162368"/>
        <c:crosses val="autoZero"/>
        <c:auto val="1"/>
        <c:lblAlgn val="ctr"/>
        <c:lblOffset val="100"/>
        <c:noMultiLvlLbl val="0"/>
      </c:catAx>
      <c:valAx>
        <c:axId val="282162368"/>
        <c:scaling>
          <c:orientation val="minMax"/>
        </c:scaling>
        <c:delete val="1"/>
        <c:axPos val="l"/>
        <c:numFmt formatCode="0%" sourceLinked="1"/>
        <c:majorTickMark val="none"/>
        <c:minorTickMark val="none"/>
        <c:tickLblPos val="nextTo"/>
        <c:crossAx val="282161976"/>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16.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tx>
            <c:strRef>
              <c:f>Sheet1!$B$1</c:f>
              <c:strCache>
                <c:ptCount val="1"/>
                <c:pt idx="0">
                  <c:v>متوسط الحكومة</c:v>
                </c:pt>
              </c:strCache>
            </c:strRef>
          </c:tx>
          <c:spPr>
            <a:solidFill>
              <a:schemeClr val="tx2">
                <a:lumMod val="60000"/>
                <a:lumOff val="40000"/>
              </a:schemeClr>
            </a:solidFill>
            <a:ln>
              <a:noFill/>
            </a:ln>
            <a:effectLst/>
          </c:spPr>
          <c:invertIfNegative val="0"/>
          <c:dPt>
            <c:idx val="0"/>
            <c:invertIfNegative val="0"/>
            <c:bubble3D val="0"/>
            <c:spPr>
              <a:solidFill>
                <a:srgbClr val="B38833"/>
              </a:solidFill>
              <a:ln>
                <a:noFill/>
              </a:ln>
              <a:effectLst/>
            </c:spPr>
          </c:dPt>
          <c:dLbls>
            <c:dLbl>
              <c:idx val="0"/>
              <c:numFmt formatCode="0.0%" sourceLinked="0"/>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rgbClr val="8F6D29"/>
                      </a:solidFill>
                      <a:latin typeface="+mn-lt"/>
                      <a:ea typeface="+mn-ea"/>
                      <a:cs typeface="+mn-cs"/>
                    </a:defRPr>
                  </a:pPr>
                  <a:endParaRPr lang="en-US"/>
                </a:p>
              </c:txPr>
              <c:showLegendKey val="0"/>
              <c:showVal val="1"/>
              <c:showCatName val="0"/>
              <c:showSerName val="0"/>
              <c:showPercent val="0"/>
              <c:showBubbleSize val="0"/>
            </c:dLbl>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rgbClr val="8F6D29"/>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c:f>
              <c:numCache>
                <c:formatCode>General</c:formatCode>
                <c:ptCount val="1"/>
                <c:pt idx="0">
                  <c:v>2017</c:v>
                </c:pt>
              </c:numCache>
            </c:numRef>
          </c:cat>
          <c:val>
            <c:numRef>
              <c:f>Sheet1!$B$2</c:f>
              <c:numCache>
                <c:formatCode>0.00%</c:formatCode>
                <c:ptCount val="1"/>
                <c:pt idx="0">
                  <c:v>5.8000000000000003E-2</c:v>
                </c:pt>
              </c:numCache>
            </c:numRef>
          </c:val>
        </c:ser>
        <c:ser>
          <c:idx val="1"/>
          <c:order val="1"/>
          <c:tx>
            <c:strRef>
              <c:f>Sheet1!$C$1</c:f>
              <c:strCache>
                <c:ptCount val="1"/>
                <c:pt idx="0">
                  <c:v>نتيجة الجهه </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accent2"/>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c:f>
              <c:numCache>
                <c:formatCode>General</c:formatCode>
                <c:ptCount val="1"/>
                <c:pt idx="0">
                  <c:v>2017</c:v>
                </c:pt>
              </c:numCache>
            </c:numRef>
          </c:cat>
          <c:val>
            <c:numRef>
              <c:f>Sheet1!$C$2</c:f>
              <c:numCache>
                <c:formatCode>0%</c:formatCode>
                <c:ptCount val="1"/>
                <c:pt idx="0">
                  <c:v>0.08</c:v>
                </c:pt>
              </c:numCache>
            </c:numRef>
          </c:val>
        </c:ser>
        <c:dLbls>
          <c:showLegendKey val="0"/>
          <c:showVal val="1"/>
          <c:showCatName val="0"/>
          <c:showSerName val="0"/>
          <c:showPercent val="0"/>
          <c:showBubbleSize val="0"/>
        </c:dLbls>
        <c:gapWidth val="75"/>
        <c:axId val="282163152"/>
        <c:axId val="282823080"/>
      </c:barChart>
      <c:catAx>
        <c:axId val="282163152"/>
        <c:scaling>
          <c:orientation val="minMax"/>
        </c:scaling>
        <c:delete val="1"/>
        <c:axPos val="l"/>
        <c:numFmt formatCode="General" sourceLinked="1"/>
        <c:majorTickMark val="none"/>
        <c:minorTickMark val="none"/>
        <c:tickLblPos val="nextTo"/>
        <c:crossAx val="282823080"/>
        <c:crosses val="autoZero"/>
        <c:auto val="1"/>
        <c:lblAlgn val="ctr"/>
        <c:lblOffset val="100"/>
        <c:noMultiLvlLbl val="0"/>
      </c:catAx>
      <c:valAx>
        <c:axId val="282823080"/>
        <c:scaling>
          <c:orientation val="minMax"/>
        </c:scaling>
        <c:delete val="1"/>
        <c:axPos val="b"/>
        <c:numFmt formatCode="0.00%" sourceLinked="1"/>
        <c:majorTickMark val="none"/>
        <c:minorTickMark val="none"/>
        <c:tickLblPos val="nextTo"/>
        <c:crossAx val="282163152"/>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17.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tx>
            <c:strRef>
              <c:f>Sheet1!$B$1</c:f>
              <c:strCache>
                <c:ptCount val="1"/>
                <c:pt idx="0">
                  <c:v>نسبة التوطين للإعوام 2014-2017</c:v>
                </c:pt>
              </c:strCache>
            </c:strRef>
          </c:tx>
          <c:spPr>
            <a:ln w="28575" cap="rnd">
              <a:solidFill>
                <a:schemeClr val="accent1"/>
              </a:solidFill>
              <a:round/>
            </a:ln>
            <a:effectLst/>
          </c:spPr>
          <c:marker>
            <c:symbol val="none"/>
          </c:marker>
          <c:dLbls>
            <c:dLbl>
              <c:idx val="0"/>
              <c:layout>
                <c:manualLayout>
                  <c:x val="-0.25858512029037983"/>
                  <c:y val="8.680963484415706E-2"/>
                </c:manualLayout>
              </c:layout>
              <c:showLegendKey val="0"/>
              <c:showVal val="1"/>
              <c:showCatName val="0"/>
              <c:showSerName val="0"/>
              <c:showPercent val="0"/>
              <c:showBubbleSize val="0"/>
              <c:extLst>
                <c:ext xmlns:c15="http://schemas.microsoft.com/office/drawing/2012/chart" uri="{CE6537A1-D6FC-4f65-9D91-7224C49458BB}"/>
              </c:extLst>
            </c:dLbl>
            <c:dLbl>
              <c:idx val="1"/>
              <c:layout>
                <c:manualLayout>
                  <c:x val="-0.16964220252819032"/>
                  <c:y val="-0.12116352252308446"/>
                </c:manualLayout>
              </c:layout>
              <c:showLegendKey val="0"/>
              <c:showVal val="1"/>
              <c:showCatName val="0"/>
              <c:showSerName val="0"/>
              <c:showPercent val="0"/>
              <c:showBubbleSize val="0"/>
              <c:extLst>
                <c:ext xmlns:c15="http://schemas.microsoft.com/office/drawing/2012/chart" uri="{CE6537A1-D6FC-4f65-9D91-7224C49458BB}"/>
              </c:extLst>
            </c:dLbl>
            <c:dLbl>
              <c:idx val="2"/>
              <c:layout>
                <c:manualLayout>
                  <c:x val="0"/>
                  <c:y val="5.4730506125938147E-2"/>
                </c:manualLayout>
              </c:layout>
              <c:showLegendKey val="0"/>
              <c:showVal val="1"/>
              <c:showCatName val="0"/>
              <c:showSerName val="0"/>
              <c:showPercent val="0"/>
              <c:showBubbleSize val="0"/>
              <c:extLst>
                <c:ext xmlns:c15="http://schemas.microsoft.com/office/drawing/2012/chart" uri="{CE6537A1-D6FC-4f65-9D91-7224C49458BB}"/>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Sheet1!$A$2:$A$4</c:f>
              <c:numCache>
                <c:formatCode>General</c:formatCode>
                <c:ptCount val="3"/>
                <c:pt idx="0">
                  <c:v>2015</c:v>
                </c:pt>
                <c:pt idx="1">
                  <c:v>2016</c:v>
                </c:pt>
                <c:pt idx="2">
                  <c:v>2017</c:v>
                </c:pt>
              </c:numCache>
            </c:numRef>
          </c:cat>
          <c:val>
            <c:numRef>
              <c:f>Sheet1!$B$2:$B$4</c:f>
              <c:numCache>
                <c:formatCode>0%</c:formatCode>
                <c:ptCount val="3"/>
                <c:pt idx="0">
                  <c:v>0.68</c:v>
                </c:pt>
                <c:pt idx="1">
                  <c:v>0.7</c:v>
                </c:pt>
                <c:pt idx="2">
                  <c:v>0.72</c:v>
                </c:pt>
              </c:numCache>
            </c:numRef>
          </c:val>
          <c:smooth val="0"/>
        </c:ser>
        <c:dLbls>
          <c:showLegendKey val="0"/>
          <c:showVal val="0"/>
          <c:showCatName val="0"/>
          <c:showSerName val="0"/>
          <c:showPercent val="0"/>
          <c:showBubbleSize val="0"/>
        </c:dLbls>
        <c:smooth val="0"/>
        <c:axId val="282823864"/>
        <c:axId val="282824256"/>
      </c:lineChart>
      <c:catAx>
        <c:axId val="28282386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00" b="0" i="0" u="none" strike="noStrike" kern="1200" baseline="0">
                <a:solidFill>
                  <a:schemeClr val="tx1">
                    <a:lumMod val="65000"/>
                    <a:lumOff val="35000"/>
                  </a:schemeClr>
                </a:solidFill>
                <a:latin typeface="+mn-lt"/>
                <a:ea typeface="+mn-ea"/>
                <a:cs typeface="+mn-cs"/>
              </a:defRPr>
            </a:pPr>
            <a:endParaRPr lang="en-US"/>
          </a:p>
        </c:txPr>
        <c:crossAx val="282824256"/>
        <c:crosses val="autoZero"/>
        <c:auto val="1"/>
        <c:lblAlgn val="ctr"/>
        <c:lblOffset val="100"/>
        <c:noMultiLvlLbl val="0"/>
      </c:catAx>
      <c:valAx>
        <c:axId val="282824256"/>
        <c:scaling>
          <c:orientation val="minMax"/>
        </c:scaling>
        <c:delete val="1"/>
        <c:axPos val="l"/>
        <c:numFmt formatCode="0%" sourceLinked="1"/>
        <c:majorTickMark val="none"/>
        <c:minorTickMark val="none"/>
        <c:tickLblPos val="nextTo"/>
        <c:crossAx val="282823864"/>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tx>
            <c:strRef>
              <c:f>Sheet1!$B$1</c:f>
              <c:strCache>
                <c:ptCount val="1"/>
                <c:pt idx="0">
                  <c:v>متوسط الحكومة</c:v>
                </c:pt>
              </c:strCache>
            </c:strRef>
          </c:tx>
          <c:spPr>
            <a:solidFill>
              <a:schemeClr val="tx2">
                <a:lumMod val="60000"/>
                <a:lumOff val="40000"/>
              </a:schemeClr>
            </a:solidFill>
            <a:ln>
              <a:noFill/>
            </a:ln>
            <a:effectLst/>
          </c:spPr>
          <c:invertIfNegative val="0"/>
          <c:dPt>
            <c:idx val="0"/>
            <c:invertIfNegative val="0"/>
            <c:bubble3D val="0"/>
            <c:spPr>
              <a:solidFill>
                <a:srgbClr val="B38833"/>
              </a:solidFill>
              <a:ln>
                <a:noFill/>
              </a:ln>
              <a:effectLst/>
            </c:spPr>
          </c:dPt>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rgbClr val="8F6D29"/>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c:f>
              <c:numCache>
                <c:formatCode>General</c:formatCode>
                <c:ptCount val="1"/>
                <c:pt idx="0">
                  <c:v>2017</c:v>
                </c:pt>
              </c:numCache>
            </c:numRef>
          </c:cat>
          <c:val>
            <c:numRef>
              <c:f>Sheet1!$B$2</c:f>
              <c:numCache>
                <c:formatCode>0%</c:formatCode>
                <c:ptCount val="1"/>
                <c:pt idx="0">
                  <c:v>0.62</c:v>
                </c:pt>
              </c:numCache>
            </c:numRef>
          </c:val>
        </c:ser>
        <c:ser>
          <c:idx val="1"/>
          <c:order val="1"/>
          <c:tx>
            <c:strRef>
              <c:f>Sheet1!$C$1</c:f>
              <c:strCache>
                <c:ptCount val="1"/>
                <c:pt idx="0">
                  <c:v>نتيجة الجهه </c:v>
                </c:pt>
              </c:strCache>
            </c:strRef>
          </c:tx>
          <c:spPr>
            <a:solidFill>
              <a:schemeClr val="accent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accent3"/>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c:f>
              <c:numCache>
                <c:formatCode>General</c:formatCode>
                <c:ptCount val="1"/>
                <c:pt idx="0">
                  <c:v>2017</c:v>
                </c:pt>
              </c:numCache>
            </c:numRef>
          </c:cat>
          <c:val>
            <c:numRef>
              <c:f>Sheet1!$C$2</c:f>
              <c:numCache>
                <c:formatCode>0%</c:formatCode>
                <c:ptCount val="1"/>
                <c:pt idx="0">
                  <c:v>0.73</c:v>
                </c:pt>
              </c:numCache>
            </c:numRef>
          </c:val>
        </c:ser>
        <c:dLbls>
          <c:showLegendKey val="0"/>
          <c:showVal val="1"/>
          <c:showCatName val="0"/>
          <c:showSerName val="0"/>
          <c:showPercent val="0"/>
          <c:showBubbleSize val="0"/>
        </c:dLbls>
        <c:gapWidth val="75"/>
        <c:axId val="144931400"/>
        <c:axId val="144931792"/>
      </c:barChart>
      <c:catAx>
        <c:axId val="144931400"/>
        <c:scaling>
          <c:orientation val="minMax"/>
        </c:scaling>
        <c:delete val="1"/>
        <c:axPos val="l"/>
        <c:numFmt formatCode="General" sourceLinked="1"/>
        <c:majorTickMark val="none"/>
        <c:minorTickMark val="none"/>
        <c:tickLblPos val="nextTo"/>
        <c:crossAx val="144931792"/>
        <c:crosses val="autoZero"/>
        <c:auto val="1"/>
        <c:lblAlgn val="ctr"/>
        <c:lblOffset val="100"/>
        <c:noMultiLvlLbl val="0"/>
      </c:catAx>
      <c:valAx>
        <c:axId val="144931792"/>
        <c:scaling>
          <c:orientation val="minMax"/>
        </c:scaling>
        <c:delete val="1"/>
        <c:axPos val="b"/>
        <c:numFmt formatCode="0%" sourceLinked="1"/>
        <c:majorTickMark val="none"/>
        <c:minorTickMark val="none"/>
        <c:tickLblPos val="nextTo"/>
        <c:crossAx val="144931400"/>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dPt>
            <c:idx val="0"/>
            <c:bubble3D val="0"/>
            <c:spPr>
              <a:solidFill>
                <a:schemeClr val="accent1"/>
              </a:solidFill>
              <a:ln w="19050">
                <a:solidFill>
                  <a:schemeClr val="lt1"/>
                </a:solidFill>
              </a:ln>
              <a:effectLst/>
            </c:spPr>
          </c:dPt>
          <c:dPt>
            <c:idx val="1"/>
            <c:bubble3D val="0"/>
            <c:spPr>
              <a:solidFill>
                <a:schemeClr val="accent2"/>
              </a:solidFill>
              <a:ln w="19050">
                <a:solidFill>
                  <a:schemeClr val="lt1"/>
                </a:solidFill>
              </a:ln>
              <a:effectLst/>
            </c:spPr>
          </c:dPt>
          <c:dPt>
            <c:idx val="2"/>
            <c:bubble3D val="0"/>
            <c:spPr>
              <a:solidFill>
                <a:schemeClr val="accent3"/>
              </a:solidFill>
              <a:ln w="19050">
                <a:solidFill>
                  <a:schemeClr val="lt1"/>
                </a:solidFill>
              </a:ln>
              <a:effectLst/>
            </c:spPr>
          </c:dPt>
          <c:dPt>
            <c:idx val="3"/>
            <c:bubble3D val="0"/>
            <c:spPr>
              <a:solidFill>
                <a:schemeClr val="accent4"/>
              </a:solidFill>
              <a:ln w="19050">
                <a:solidFill>
                  <a:schemeClr val="lt1"/>
                </a:solidFill>
              </a:ln>
              <a:effectLst/>
            </c:spPr>
          </c:dPt>
          <c:dLbls>
            <c:dLbl>
              <c:idx val="0"/>
              <c:layout>
                <c:manualLayout>
                  <c:x val="0.17938005124337211"/>
                  <c:y val="1.4135203780666149E-2"/>
                </c:manualLayout>
              </c:layout>
              <c:tx>
                <c:rich>
                  <a:bodyPr rot="0" spcFirstLastPara="1" vertOverflow="ellipsis" vert="horz" wrap="square" lIns="38100" tIns="19050" rIns="38100" bIns="19050" anchor="ctr" anchorCtr="1">
                    <a:spAutoFit/>
                  </a:bodyPr>
                  <a:lstStyle/>
                  <a:p>
                    <a:pPr>
                      <a:defRPr sz="800" b="0" i="0" u="none" strike="noStrike" kern="1200" baseline="0">
                        <a:solidFill>
                          <a:schemeClr val="tx2"/>
                        </a:solidFill>
                        <a:latin typeface="Dubai" panose="020B0503030403030204" pitchFamily="34" charset="-78"/>
                        <a:ea typeface="+mn-ea"/>
                        <a:cs typeface="Dubai" panose="020B0503030403030204" pitchFamily="34" charset="-78"/>
                      </a:defRPr>
                    </a:pPr>
                    <a:r>
                      <a:rPr lang="en-US" sz="800" noProof="0" dirty="0" smtClean="0">
                        <a:solidFill>
                          <a:schemeClr val="tx2"/>
                        </a:solidFill>
                        <a:latin typeface="Dubai" panose="020B0503030403030204" pitchFamily="34" charset="-78"/>
                        <a:cs typeface="Dubai" panose="020B0503030403030204" pitchFamily="34" charset="-78"/>
                      </a:rPr>
                      <a:t>1</a:t>
                    </a:r>
                    <a:r>
                      <a:rPr lang="en-US" sz="800" baseline="30000" noProof="0" dirty="0" smtClean="0">
                        <a:solidFill>
                          <a:schemeClr val="tx2"/>
                        </a:solidFill>
                        <a:latin typeface="Dubai" panose="020B0503030403030204" pitchFamily="34" charset="-78"/>
                        <a:cs typeface="Dubai" panose="020B0503030403030204" pitchFamily="34" charset="-78"/>
                      </a:rPr>
                      <a:t>st</a:t>
                    </a:r>
                    <a:r>
                      <a:rPr lang="en-US" sz="800" baseline="0" noProof="0" dirty="0" smtClean="0">
                        <a:solidFill>
                          <a:schemeClr val="tx2"/>
                        </a:solidFill>
                        <a:latin typeface="Dubai" panose="020B0503030403030204" pitchFamily="34" charset="-78"/>
                        <a:cs typeface="Dubai" panose="020B0503030403030204" pitchFamily="34" charset="-78"/>
                      </a:rPr>
                      <a:t> stage </a:t>
                    </a:r>
                    <a:endParaRPr lang="en-US" sz="800" noProof="0" dirty="0">
                      <a:solidFill>
                        <a:schemeClr val="tx2"/>
                      </a:solidFill>
                      <a:latin typeface="Dubai" panose="020B0503030403030204" pitchFamily="34" charset="-78"/>
                      <a:cs typeface="Dubai" panose="020B0503030403030204" pitchFamily="34" charset="-78"/>
                    </a:endParaRPr>
                  </a:p>
                </c:rich>
              </c:tx>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2"/>
                      </a:solidFill>
                      <a:latin typeface="Dubai" panose="020B0503030403030204" pitchFamily="34" charset="-78"/>
                      <a:ea typeface="+mn-ea"/>
                      <a:cs typeface="Dubai" panose="020B0503030403030204" pitchFamily="34" charset="-78"/>
                    </a:defRPr>
                  </a:pPr>
                  <a:endParaRPr lang="en-US"/>
                </a:p>
              </c:txPr>
              <c:showLegendKey val="0"/>
              <c:showVal val="1"/>
              <c:showCatName val="1"/>
              <c:showSerName val="0"/>
              <c:showPercent val="1"/>
              <c:showBubbleSize val="0"/>
              <c:extLst>
                <c:ext xmlns:c15="http://schemas.microsoft.com/office/drawing/2012/chart" uri="{CE6537A1-D6FC-4f65-9D91-7224C49458BB}"/>
              </c:extLst>
            </c:dLbl>
            <c:dLbl>
              <c:idx val="1"/>
              <c:layout>
                <c:manualLayout>
                  <c:x val="0.13005053715144471"/>
                  <c:y val="2.1202805670999237E-2"/>
                </c:manualLayout>
              </c:layout>
              <c:tx>
                <c:rich>
                  <a:bodyPr rot="0" spcFirstLastPara="1" vertOverflow="ellipsis" vert="horz" wrap="square" lIns="38100" tIns="19050" rIns="38100" bIns="19050" anchor="ctr" anchorCtr="1">
                    <a:spAutoFit/>
                  </a:bodyPr>
                  <a:lstStyle/>
                  <a:p>
                    <a:pPr>
                      <a:defRPr sz="800" b="0" i="0" u="none" strike="noStrike" kern="1200" baseline="0">
                        <a:solidFill>
                          <a:srgbClr val="C00000"/>
                        </a:solidFill>
                        <a:latin typeface="Dubai" panose="020B0503030403030204" pitchFamily="34" charset="-78"/>
                        <a:ea typeface="+mn-ea"/>
                        <a:cs typeface="Dubai" panose="020B0503030403030204" pitchFamily="34" charset="-78"/>
                      </a:defRPr>
                    </a:pPr>
                    <a:r>
                      <a:rPr lang="en-US" sz="800" dirty="0" smtClean="0">
                        <a:solidFill>
                          <a:srgbClr val="C00000"/>
                        </a:solidFill>
                        <a:latin typeface="Dubai" panose="020B0503030403030204" pitchFamily="34" charset="-78"/>
                        <a:cs typeface="Dubai" panose="020B0503030403030204" pitchFamily="34" charset="-78"/>
                      </a:rPr>
                      <a:t>2</a:t>
                    </a:r>
                    <a:r>
                      <a:rPr lang="en-US" sz="800" baseline="30000" dirty="0" smtClean="0">
                        <a:solidFill>
                          <a:srgbClr val="C00000"/>
                        </a:solidFill>
                        <a:latin typeface="Dubai" panose="020B0503030403030204" pitchFamily="34" charset="-78"/>
                        <a:cs typeface="Dubai" panose="020B0503030403030204" pitchFamily="34" charset="-78"/>
                      </a:rPr>
                      <a:t>nd</a:t>
                    </a:r>
                    <a:r>
                      <a:rPr lang="en-US" sz="800" baseline="0" dirty="0" smtClean="0">
                        <a:solidFill>
                          <a:srgbClr val="C00000"/>
                        </a:solidFill>
                        <a:latin typeface="Dubai" panose="020B0503030403030204" pitchFamily="34" charset="-78"/>
                        <a:cs typeface="Dubai" panose="020B0503030403030204" pitchFamily="34" charset="-78"/>
                      </a:rPr>
                      <a:t> </a:t>
                    </a:r>
                    <a:r>
                      <a:rPr lang="en-US" sz="800" dirty="0" smtClean="0">
                        <a:solidFill>
                          <a:srgbClr val="C00000"/>
                        </a:solidFill>
                        <a:latin typeface="Dubai" panose="020B0503030403030204" pitchFamily="34" charset="-78"/>
                        <a:cs typeface="Dubai" panose="020B0503030403030204" pitchFamily="34" charset="-78"/>
                      </a:rPr>
                      <a:t>stage </a:t>
                    </a:r>
                  </a:p>
                </c:rich>
              </c:tx>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rgbClr val="C00000"/>
                      </a:solidFill>
                      <a:latin typeface="Dubai" panose="020B0503030403030204" pitchFamily="34" charset="-78"/>
                      <a:ea typeface="+mn-ea"/>
                      <a:cs typeface="Dubai" panose="020B0503030403030204" pitchFamily="34" charset="-78"/>
                    </a:defRPr>
                  </a:pPr>
                  <a:endParaRPr lang="en-US"/>
                </a:p>
              </c:txPr>
              <c:showLegendKey val="0"/>
              <c:showVal val="1"/>
              <c:showCatName val="1"/>
              <c:showSerName val="0"/>
              <c:showPercent val="1"/>
              <c:showBubbleSize val="0"/>
              <c:extLst>
                <c:ext xmlns:c15="http://schemas.microsoft.com/office/drawing/2012/chart" uri="{CE6537A1-D6FC-4f65-9D91-7224C49458BB}"/>
              </c:extLst>
            </c:dLbl>
            <c:dLbl>
              <c:idx val="2"/>
              <c:layout>
                <c:manualLayout>
                  <c:x val="-8.520552434060176E-2"/>
                  <c:y val="0.13428443591632849"/>
                </c:manualLayout>
              </c:layout>
              <c:tx>
                <c:rich>
                  <a:bodyPr rot="0" spcFirstLastPara="1" vertOverflow="ellipsis" vert="horz" wrap="square" lIns="38100" tIns="19050" rIns="38100" bIns="19050" anchor="ctr" anchorCtr="1">
                    <a:spAutoFit/>
                  </a:bodyPr>
                  <a:lstStyle/>
                  <a:p>
                    <a:pPr>
                      <a:defRPr sz="800" b="0" i="0" u="none" strike="noStrike" kern="1200" baseline="0">
                        <a:solidFill>
                          <a:schemeClr val="accent3">
                            <a:lumMod val="75000"/>
                          </a:schemeClr>
                        </a:solidFill>
                        <a:latin typeface="Dubai" panose="020B0503030403030204" pitchFamily="34" charset="-78"/>
                        <a:ea typeface="+mn-ea"/>
                        <a:cs typeface="Dubai" panose="020B0503030403030204" pitchFamily="34" charset="-78"/>
                      </a:defRPr>
                    </a:pPr>
                    <a:r>
                      <a:rPr lang="en-US" dirty="0" smtClean="0">
                        <a:solidFill>
                          <a:schemeClr val="accent3">
                            <a:lumMod val="75000"/>
                          </a:schemeClr>
                        </a:solidFill>
                      </a:rPr>
                      <a:t>3</a:t>
                    </a:r>
                    <a:r>
                      <a:rPr lang="en-US" baseline="30000" dirty="0" smtClean="0">
                        <a:solidFill>
                          <a:schemeClr val="accent3">
                            <a:lumMod val="75000"/>
                          </a:schemeClr>
                        </a:solidFill>
                      </a:rPr>
                      <a:t>rd</a:t>
                    </a:r>
                    <a:r>
                      <a:rPr lang="en-US" baseline="0" dirty="0" smtClean="0">
                        <a:solidFill>
                          <a:schemeClr val="accent3">
                            <a:lumMod val="75000"/>
                          </a:schemeClr>
                        </a:solidFill>
                      </a:rPr>
                      <a:t> </a:t>
                    </a:r>
                    <a:r>
                      <a:rPr lang="en-US" dirty="0" smtClean="0">
                        <a:solidFill>
                          <a:schemeClr val="accent3">
                            <a:lumMod val="75000"/>
                          </a:schemeClr>
                        </a:solidFill>
                      </a:rPr>
                      <a:t>stage </a:t>
                    </a:r>
                  </a:p>
                </c:rich>
              </c:tx>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accent3">
                          <a:lumMod val="75000"/>
                        </a:schemeClr>
                      </a:solidFill>
                      <a:latin typeface="Dubai" panose="020B0503030403030204" pitchFamily="34" charset="-78"/>
                      <a:ea typeface="+mn-ea"/>
                      <a:cs typeface="Dubai" panose="020B0503030403030204" pitchFamily="34" charset="-78"/>
                    </a:defRPr>
                  </a:pPr>
                  <a:endParaRPr lang="en-US"/>
                </a:p>
              </c:txPr>
              <c:showLegendKey val="0"/>
              <c:showVal val="1"/>
              <c:showCatName val="1"/>
              <c:showSerName val="0"/>
              <c:showPercent val="1"/>
              <c:showBubbleSize val="0"/>
              <c:extLst>
                <c:ext xmlns:c15="http://schemas.microsoft.com/office/drawing/2012/chart" uri="{CE6537A1-D6FC-4f65-9D91-7224C49458BB}"/>
              </c:extLst>
            </c:dLbl>
            <c:dLbl>
              <c:idx val="3"/>
              <c:layout>
                <c:manualLayout>
                  <c:x val="-0.19283355508662503"/>
                  <c:y val="0"/>
                </c:manualLayout>
              </c:layout>
              <c:tx>
                <c:rich>
                  <a:bodyPr rot="0" spcFirstLastPara="1" vertOverflow="ellipsis" vert="horz" wrap="square" lIns="38100" tIns="19050" rIns="38100" bIns="19050" anchor="ctr" anchorCtr="1">
                    <a:spAutoFit/>
                  </a:bodyPr>
                  <a:lstStyle/>
                  <a:p>
                    <a:pPr>
                      <a:defRPr sz="800" b="0" i="0" u="none" strike="noStrike" kern="1200" baseline="0">
                        <a:solidFill>
                          <a:srgbClr val="7030A0"/>
                        </a:solidFill>
                        <a:latin typeface="Dubai" panose="020B0503030403030204" pitchFamily="34" charset="-78"/>
                        <a:ea typeface="+mn-ea"/>
                        <a:cs typeface="Dubai" panose="020B0503030403030204" pitchFamily="34" charset="-78"/>
                      </a:defRPr>
                    </a:pPr>
                    <a:r>
                      <a:rPr lang="en-US" sz="800" b="0" i="0" u="none" strike="noStrike" kern="1200" baseline="0" noProof="0" dirty="0" smtClean="0">
                        <a:solidFill>
                          <a:schemeClr val="tx2"/>
                        </a:solidFill>
                        <a:latin typeface="Dubai" panose="020B0503030403030204" pitchFamily="34" charset="-78"/>
                        <a:cs typeface="Dubai" panose="020B0503030403030204" pitchFamily="34" charset="-78"/>
                      </a:rPr>
                      <a:t>4</a:t>
                    </a:r>
                    <a:r>
                      <a:rPr lang="en-US" sz="800" b="0" i="0" u="none" strike="noStrike" kern="1200" baseline="30000" noProof="0" dirty="0" smtClean="0">
                        <a:solidFill>
                          <a:schemeClr val="tx2"/>
                        </a:solidFill>
                        <a:latin typeface="Dubai" panose="020B0503030403030204" pitchFamily="34" charset="-78"/>
                        <a:cs typeface="Dubai" panose="020B0503030403030204" pitchFamily="34" charset="-78"/>
                      </a:rPr>
                      <a:t>th</a:t>
                    </a:r>
                    <a:r>
                      <a:rPr lang="en-US" sz="800" b="0" i="0" u="none" strike="noStrike" kern="1200" baseline="0" noProof="0" dirty="0" smtClean="0">
                        <a:solidFill>
                          <a:schemeClr val="tx2"/>
                        </a:solidFill>
                        <a:latin typeface="Dubai" panose="020B0503030403030204" pitchFamily="34" charset="-78"/>
                        <a:cs typeface="Dubai" panose="020B0503030403030204" pitchFamily="34" charset="-78"/>
                      </a:rPr>
                      <a:t> stage </a:t>
                    </a:r>
                    <a:endParaRPr lang="en-US" sz="800" b="0" i="0" u="none" strike="noStrike" kern="1200" baseline="0" noProof="0" dirty="0">
                      <a:solidFill>
                        <a:schemeClr val="tx2"/>
                      </a:solidFill>
                      <a:latin typeface="Dubai" panose="020B0503030403030204" pitchFamily="34" charset="-78"/>
                      <a:cs typeface="Dubai" panose="020B0503030403030204" pitchFamily="34" charset="-78"/>
                    </a:endParaRPr>
                  </a:p>
                </c:rich>
              </c:tx>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rgbClr val="7030A0"/>
                      </a:solidFill>
                      <a:latin typeface="Dubai" panose="020B0503030403030204" pitchFamily="34" charset="-78"/>
                      <a:ea typeface="+mn-ea"/>
                      <a:cs typeface="Dubai" panose="020B0503030403030204" pitchFamily="34" charset="-78"/>
                    </a:defRPr>
                  </a:pPr>
                  <a:endParaRPr lang="en-US"/>
                </a:p>
              </c:txPr>
              <c:showLegendKey val="0"/>
              <c:showVal val="1"/>
              <c:showCatName val="1"/>
              <c:showSerName val="0"/>
              <c:showPercent val="1"/>
              <c:showBubbleSize val="0"/>
              <c:extLst>
                <c:ext xmlns:c15="http://schemas.microsoft.com/office/drawing/2012/chart" uri="{CE6537A1-D6FC-4f65-9D91-7224C49458BB}"/>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1"/>
            <c:showCatName val="1"/>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Sheet1!$A$2:$A$5</c:f>
              <c:strCache>
                <c:ptCount val="4"/>
                <c:pt idx="0">
                  <c:v>المرلة الأولى</c:v>
                </c:pt>
                <c:pt idx="1">
                  <c:v>المرحلة الثانية </c:v>
                </c:pt>
                <c:pt idx="2">
                  <c:v>المرحلة الثالثة</c:v>
                </c:pt>
                <c:pt idx="3">
                  <c:v>المرحلة الرابعه</c:v>
                </c:pt>
              </c:strCache>
            </c:strRef>
          </c:cat>
          <c:val>
            <c:numRef>
              <c:f>Sheet1!$B$2:$B$5</c:f>
              <c:numCache>
                <c:formatCode>General</c:formatCode>
                <c:ptCount val="4"/>
                <c:pt idx="0">
                  <c:v>20</c:v>
                </c:pt>
                <c:pt idx="1">
                  <c:v>30</c:v>
                </c:pt>
                <c:pt idx="2">
                  <c:v>40</c:v>
                </c:pt>
                <c:pt idx="3">
                  <c:v>10</c:v>
                </c:pt>
              </c:numCache>
            </c:numRef>
          </c:val>
        </c:ser>
        <c:dLbls>
          <c:showLegendKey val="0"/>
          <c:showVal val="0"/>
          <c:showCatName val="0"/>
          <c:showSerName val="0"/>
          <c:showPercent val="1"/>
          <c:showBubbleSize val="0"/>
          <c:showLeaderLines val="1"/>
        </c:dLbls>
        <c:firstSliceAng val="0"/>
        <c:holeSize val="75"/>
      </c:doughnutChart>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tx>
            <c:strRef>
              <c:f>Sheet1!$B$1</c:f>
              <c:strCache>
                <c:ptCount val="1"/>
                <c:pt idx="0">
                  <c:v>متوسط الحكومة</c:v>
                </c:pt>
              </c:strCache>
            </c:strRef>
          </c:tx>
          <c:spPr>
            <a:solidFill>
              <a:schemeClr val="tx2">
                <a:lumMod val="60000"/>
                <a:lumOff val="40000"/>
              </a:schemeClr>
            </a:solidFill>
            <a:ln>
              <a:noFill/>
            </a:ln>
            <a:effectLst/>
          </c:spPr>
          <c:invertIfNegative val="0"/>
          <c:dPt>
            <c:idx val="0"/>
            <c:invertIfNegative val="0"/>
            <c:bubble3D val="0"/>
            <c:spPr>
              <a:solidFill>
                <a:srgbClr val="B38833"/>
              </a:solidFill>
              <a:ln>
                <a:noFill/>
              </a:ln>
              <a:effectLst/>
            </c:spPr>
          </c:dPt>
          <c:dLbls>
            <c:dLbl>
              <c:idx val="0"/>
              <c:numFmt formatCode="0.0%" sourceLinked="0"/>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rgbClr val="8F6D29"/>
                      </a:solidFill>
                      <a:latin typeface="+mn-lt"/>
                      <a:ea typeface="+mn-ea"/>
                      <a:cs typeface="+mn-cs"/>
                    </a:defRPr>
                  </a:pPr>
                  <a:endParaRPr lang="en-US"/>
                </a:p>
              </c:txPr>
              <c:showLegendKey val="0"/>
              <c:showVal val="1"/>
              <c:showCatName val="0"/>
              <c:showSerName val="0"/>
              <c:showPercent val="0"/>
              <c:showBubbleSize val="0"/>
            </c:dLbl>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rgbClr val="8F6D29"/>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c:f>
              <c:numCache>
                <c:formatCode>General</c:formatCode>
                <c:ptCount val="1"/>
                <c:pt idx="0">
                  <c:v>2017</c:v>
                </c:pt>
              </c:numCache>
            </c:numRef>
          </c:cat>
          <c:val>
            <c:numRef>
              <c:f>Sheet1!$B$2</c:f>
              <c:numCache>
                <c:formatCode>0.00%</c:formatCode>
                <c:ptCount val="1"/>
                <c:pt idx="0">
                  <c:v>5.8000000000000003E-2</c:v>
                </c:pt>
              </c:numCache>
            </c:numRef>
          </c:val>
        </c:ser>
        <c:ser>
          <c:idx val="1"/>
          <c:order val="1"/>
          <c:tx>
            <c:strRef>
              <c:f>Sheet1!$C$1</c:f>
              <c:strCache>
                <c:ptCount val="1"/>
                <c:pt idx="0">
                  <c:v>نتيجة الجهه </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accent2"/>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c:f>
              <c:numCache>
                <c:formatCode>General</c:formatCode>
                <c:ptCount val="1"/>
                <c:pt idx="0">
                  <c:v>2017</c:v>
                </c:pt>
              </c:numCache>
            </c:numRef>
          </c:cat>
          <c:val>
            <c:numRef>
              <c:f>Sheet1!$C$2</c:f>
              <c:numCache>
                <c:formatCode>0%</c:formatCode>
                <c:ptCount val="1"/>
                <c:pt idx="0">
                  <c:v>0.08</c:v>
                </c:pt>
              </c:numCache>
            </c:numRef>
          </c:val>
        </c:ser>
        <c:dLbls>
          <c:showLegendKey val="0"/>
          <c:showVal val="1"/>
          <c:showCatName val="0"/>
          <c:showSerName val="0"/>
          <c:showPercent val="0"/>
          <c:showBubbleSize val="0"/>
        </c:dLbls>
        <c:gapWidth val="75"/>
        <c:axId val="280400168"/>
        <c:axId val="280400560"/>
      </c:barChart>
      <c:catAx>
        <c:axId val="280400168"/>
        <c:scaling>
          <c:orientation val="minMax"/>
        </c:scaling>
        <c:delete val="1"/>
        <c:axPos val="l"/>
        <c:numFmt formatCode="General" sourceLinked="1"/>
        <c:majorTickMark val="none"/>
        <c:minorTickMark val="none"/>
        <c:tickLblPos val="nextTo"/>
        <c:crossAx val="280400560"/>
        <c:crosses val="autoZero"/>
        <c:auto val="1"/>
        <c:lblAlgn val="ctr"/>
        <c:lblOffset val="100"/>
        <c:noMultiLvlLbl val="0"/>
      </c:catAx>
      <c:valAx>
        <c:axId val="280400560"/>
        <c:scaling>
          <c:orientation val="minMax"/>
        </c:scaling>
        <c:delete val="1"/>
        <c:axPos val="b"/>
        <c:numFmt formatCode="0.00%" sourceLinked="1"/>
        <c:majorTickMark val="none"/>
        <c:minorTickMark val="none"/>
        <c:tickLblPos val="nextTo"/>
        <c:crossAx val="280400168"/>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tx>
            <c:strRef>
              <c:f>Sheet1!$B$1</c:f>
              <c:strCache>
                <c:ptCount val="1"/>
                <c:pt idx="0">
                  <c:v>Emiratization rate for years 2014-2017.</c:v>
                </c:pt>
              </c:strCache>
            </c:strRef>
          </c:tx>
          <c:spPr>
            <a:ln w="28575" cap="rnd">
              <a:solidFill>
                <a:schemeClr val="accent1"/>
              </a:solidFill>
              <a:round/>
            </a:ln>
            <a:effectLst/>
          </c:spPr>
          <c:marker>
            <c:symbol val="none"/>
          </c:marker>
          <c:dLbls>
            <c:dLbl>
              <c:idx val="1"/>
              <c:layout>
                <c:manualLayout>
                  <c:x val="9.4200279188858382E-3"/>
                  <c:y val="1.9902002227613871E-2"/>
                </c:manualLayout>
              </c:layout>
              <c:showLegendKey val="0"/>
              <c:showVal val="1"/>
              <c:showCatName val="0"/>
              <c:showSerName val="0"/>
              <c:showPercent val="0"/>
              <c:showBubbleSize val="0"/>
              <c:extLst>
                <c:ext xmlns:c15="http://schemas.microsoft.com/office/drawing/2012/chart" uri="{CE6537A1-D6FC-4f65-9D91-7224C49458BB}"/>
              </c:extLst>
            </c:dLbl>
            <c:dLbl>
              <c:idx val="2"/>
              <c:layout>
                <c:manualLayout>
                  <c:x val="0"/>
                  <c:y val="5.4730506125938147E-2"/>
                </c:manualLayout>
              </c:layout>
              <c:showLegendKey val="0"/>
              <c:showVal val="1"/>
              <c:showCatName val="0"/>
              <c:showSerName val="0"/>
              <c:showPercent val="0"/>
              <c:showBubbleSize val="0"/>
              <c:extLst>
                <c:ext xmlns:c15="http://schemas.microsoft.com/office/drawing/2012/chart" uri="{CE6537A1-D6FC-4f65-9D91-7224C49458BB}"/>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Sheet1!$A$2:$A$5</c:f>
              <c:numCache>
                <c:formatCode>General</c:formatCode>
                <c:ptCount val="4"/>
                <c:pt idx="0">
                  <c:v>2014</c:v>
                </c:pt>
                <c:pt idx="1">
                  <c:v>2015</c:v>
                </c:pt>
                <c:pt idx="2">
                  <c:v>2016</c:v>
                </c:pt>
                <c:pt idx="3">
                  <c:v>2017</c:v>
                </c:pt>
              </c:numCache>
            </c:numRef>
          </c:cat>
          <c:val>
            <c:numRef>
              <c:f>Sheet1!$B$2:$B$5</c:f>
              <c:numCache>
                <c:formatCode>0%</c:formatCode>
                <c:ptCount val="4"/>
                <c:pt idx="0">
                  <c:v>0.72</c:v>
                </c:pt>
                <c:pt idx="1">
                  <c:v>0.7</c:v>
                </c:pt>
                <c:pt idx="2">
                  <c:v>0.72</c:v>
                </c:pt>
                <c:pt idx="3">
                  <c:v>0.73</c:v>
                </c:pt>
              </c:numCache>
            </c:numRef>
          </c:val>
          <c:smooth val="0"/>
        </c:ser>
        <c:dLbls>
          <c:showLegendKey val="0"/>
          <c:showVal val="0"/>
          <c:showCatName val="0"/>
          <c:showSerName val="0"/>
          <c:showPercent val="0"/>
          <c:showBubbleSize val="0"/>
        </c:dLbls>
        <c:smooth val="0"/>
        <c:axId val="280401344"/>
        <c:axId val="280401736"/>
      </c:lineChart>
      <c:catAx>
        <c:axId val="28040134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280401736"/>
        <c:crosses val="autoZero"/>
        <c:auto val="1"/>
        <c:lblAlgn val="ctr"/>
        <c:lblOffset val="100"/>
        <c:noMultiLvlLbl val="0"/>
      </c:catAx>
      <c:valAx>
        <c:axId val="280401736"/>
        <c:scaling>
          <c:orientation val="minMax"/>
        </c:scaling>
        <c:delete val="1"/>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crossAx val="280401344"/>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tx>
            <c:strRef>
              <c:f>Sheet1!$B$1</c:f>
              <c:strCache>
                <c:ptCount val="1"/>
                <c:pt idx="0">
                  <c:v>متوسط الحكومة</c:v>
                </c:pt>
              </c:strCache>
            </c:strRef>
          </c:tx>
          <c:spPr>
            <a:solidFill>
              <a:schemeClr val="tx2">
                <a:lumMod val="60000"/>
                <a:lumOff val="40000"/>
              </a:schemeClr>
            </a:solidFill>
            <a:ln>
              <a:noFill/>
            </a:ln>
            <a:effectLst/>
          </c:spPr>
          <c:invertIfNegative val="0"/>
          <c:dPt>
            <c:idx val="0"/>
            <c:invertIfNegative val="0"/>
            <c:bubble3D val="0"/>
            <c:spPr>
              <a:solidFill>
                <a:srgbClr val="B38833"/>
              </a:solidFill>
              <a:ln>
                <a:noFill/>
              </a:ln>
              <a:effectLst/>
            </c:spPr>
          </c:dPt>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rgbClr val="8F6D29"/>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c:f>
              <c:numCache>
                <c:formatCode>General</c:formatCode>
                <c:ptCount val="1"/>
                <c:pt idx="0">
                  <c:v>2017</c:v>
                </c:pt>
              </c:numCache>
            </c:numRef>
          </c:cat>
          <c:val>
            <c:numRef>
              <c:f>Sheet1!$B$2</c:f>
              <c:numCache>
                <c:formatCode>0%</c:formatCode>
                <c:ptCount val="1"/>
                <c:pt idx="0">
                  <c:v>0.62</c:v>
                </c:pt>
              </c:numCache>
            </c:numRef>
          </c:val>
        </c:ser>
        <c:ser>
          <c:idx val="1"/>
          <c:order val="1"/>
          <c:tx>
            <c:strRef>
              <c:f>Sheet1!$C$1</c:f>
              <c:strCache>
                <c:ptCount val="1"/>
                <c:pt idx="0">
                  <c:v>نتيجة الجهه </c:v>
                </c:pt>
              </c:strCache>
            </c:strRef>
          </c:tx>
          <c:spPr>
            <a:solidFill>
              <a:schemeClr val="accent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accent3"/>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c:f>
              <c:numCache>
                <c:formatCode>General</c:formatCode>
                <c:ptCount val="1"/>
                <c:pt idx="0">
                  <c:v>2017</c:v>
                </c:pt>
              </c:numCache>
            </c:numRef>
          </c:cat>
          <c:val>
            <c:numRef>
              <c:f>Sheet1!$C$2</c:f>
              <c:numCache>
                <c:formatCode>0%</c:formatCode>
                <c:ptCount val="1"/>
                <c:pt idx="0">
                  <c:v>0.73</c:v>
                </c:pt>
              </c:numCache>
            </c:numRef>
          </c:val>
        </c:ser>
        <c:dLbls>
          <c:showLegendKey val="0"/>
          <c:showVal val="1"/>
          <c:showCatName val="0"/>
          <c:showSerName val="0"/>
          <c:showPercent val="0"/>
          <c:showBubbleSize val="0"/>
        </c:dLbls>
        <c:gapWidth val="75"/>
        <c:axId val="280402520"/>
        <c:axId val="280402912"/>
      </c:barChart>
      <c:catAx>
        <c:axId val="280402520"/>
        <c:scaling>
          <c:orientation val="minMax"/>
        </c:scaling>
        <c:delete val="1"/>
        <c:axPos val="l"/>
        <c:numFmt formatCode="General" sourceLinked="1"/>
        <c:majorTickMark val="none"/>
        <c:minorTickMark val="none"/>
        <c:tickLblPos val="nextTo"/>
        <c:crossAx val="280402912"/>
        <c:crosses val="autoZero"/>
        <c:auto val="1"/>
        <c:lblAlgn val="ctr"/>
        <c:lblOffset val="100"/>
        <c:noMultiLvlLbl val="0"/>
      </c:catAx>
      <c:valAx>
        <c:axId val="280402912"/>
        <c:scaling>
          <c:orientation val="minMax"/>
        </c:scaling>
        <c:delete val="1"/>
        <c:axPos val="b"/>
        <c:numFmt formatCode="0%" sourceLinked="1"/>
        <c:majorTickMark val="none"/>
        <c:minorTickMark val="none"/>
        <c:tickLblPos val="nextTo"/>
        <c:crossAx val="280402520"/>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Sheet1!$B$1</c:f>
              <c:strCache>
                <c:ptCount val="1"/>
                <c:pt idx="0">
                  <c:v>Sales</c:v>
                </c:pt>
              </c:strCache>
            </c:strRef>
          </c:tx>
          <c:dPt>
            <c:idx val="0"/>
            <c:bubble3D val="0"/>
            <c:spPr>
              <a:solidFill>
                <a:schemeClr val="accent1"/>
              </a:solidFill>
              <a:ln w="19050">
                <a:solidFill>
                  <a:schemeClr val="lt1"/>
                </a:solidFill>
              </a:ln>
              <a:effectLst/>
            </c:spPr>
          </c:dPt>
          <c:dPt>
            <c:idx val="1"/>
            <c:bubble3D val="0"/>
            <c:spPr>
              <a:solidFill>
                <a:schemeClr val="accent2"/>
              </a:solidFill>
              <a:ln w="19050">
                <a:solidFill>
                  <a:schemeClr val="lt1"/>
                </a:solidFill>
              </a:ln>
              <a:effectLst/>
            </c:spPr>
          </c:dPt>
          <c:dPt>
            <c:idx val="2"/>
            <c:bubble3D val="0"/>
            <c:spPr>
              <a:solidFill>
                <a:schemeClr val="accent3"/>
              </a:solidFill>
              <a:ln w="19050">
                <a:solidFill>
                  <a:schemeClr val="lt1"/>
                </a:solidFill>
              </a:ln>
              <a:effectLst/>
            </c:spPr>
          </c:dPt>
          <c:dPt>
            <c:idx val="3"/>
            <c:bubble3D val="0"/>
            <c:spPr>
              <a:solidFill>
                <a:schemeClr val="accent4"/>
              </a:solidFill>
              <a:ln w="19050">
                <a:solidFill>
                  <a:schemeClr val="lt1"/>
                </a:solidFill>
              </a:ln>
              <a:effectLst/>
            </c:spPr>
          </c:dPt>
          <c:dLbls>
            <c:dLbl>
              <c:idx val="0"/>
              <c:layout>
                <c:manualLayout>
                  <c:x val="-0.11424545406688548"/>
                  <c:y val="-0.29665326428455835"/>
                </c:manualLayout>
              </c:layout>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extLst>
                <c:ext xmlns:c15="http://schemas.microsoft.com/office/drawing/2012/chart" uri="{CE6537A1-D6FC-4f65-9D91-7224C49458BB}"/>
              </c:extLst>
            </c:dLbl>
            <c:dLbl>
              <c:idx val="1"/>
              <c:layout>
                <c:manualLayout>
                  <c:x val="-7.3504980846664375E-2"/>
                  <c:y val="0.28396052947314965"/>
                </c:manualLayout>
              </c:layout>
              <c:showLegendKey val="0"/>
              <c:showVal val="1"/>
              <c:showCatName val="0"/>
              <c:showSerName val="0"/>
              <c:showPercent val="0"/>
              <c:showBubbleSize val="0"/>
              <c:extLst>
                <c:ext xmlns:c15="http://schemas.microsoft.com/office/drawing/2012/chart" uri="{CE6537A1-D6FC-4f65-9D91-7224C49458BB}"/>
              </c:extLst>
            </c:dLbl>
            <c:dLbl>
              <c:idx val="2"/>
              <c:layout>
                <c:manualLayout>
                  <c:x val="-7.7472355495050618E-2"/>
                  <c:y val="9.197489355290546E-2"/>
                </c:manualLayout>
              </c:layout>
              <c:showLegendKey val="0"/>
              <c:showVal val="1"/>
              <c:showCatName val="0"/>
              <c:showSerName val="0"/>
              <c:showPercent val="0"/>
              <c:showBubbleSize val="0"/>
              <c:extLst>
                <c:ext xmlns:c15="http://schemas.microsoft.com/office/drawing/2012/chart" uri="{CE6537A1-D6FC-4f65-9D91-7224C49458BB}"/>
              </c:extLst>
            </c:dLbl>
            <c:dLbl>
              <c:idx val="3"/>
              <c:layout>
                <c:manualLayout>
                  <c:x val="0.24414820401005993"/>
                  <c:y val="0.132195293447993"/>
                </c:manualLayout>
              </c:layout>
              <c:tx>
                <c:rich>
                  <a:bodyPr/>
                  <a:lstStyle/>
                  <a:p>
                    <a:r>
                      <a:rPr lang="en-US" dirty="0" smtClean="0"/>
                      <a:t>0%</a:t>
                    </a:r>
                    <a:endParaRPr lang="en-US" dirty="0"/>
                  </a:p>
                </c:rich>
              </c:tx>
              <c:showLegendKey val="0"/>
              <c:showVal val="1"/>
              <c:showCatName val="0"/>
              <c:showSerName val="0"/>
              <c:showPercent val="0"/>
              <c:showBubbleSize val="0"/>
              <c:extLst>
                <c:ext xmlns:c15="http://schemas.microsoft.com/office/drawing/2012/chart" uri="{CE6537A1-D6FC-4f65-9D91-7224C49458BB}"/>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Sheet1!$A$2:$A$5</c:f>
              <c:strCache>
                <c:ptCount val="4"/>
                <c:pt idx="0">
                  <c:v>يفي بالتوقعات </c:v>
                </c:pt>
                <c:pt idx="1">
                  <c:v>يفوق التوقعات</c:v>
                </c:pt>
                <c:pt idx="2">
                  <c:v>يفوق التوقعات بشكل ملحوظ </c:v>
                </c:pt>
                <c:pt idx="3">
                  <c:v>يحتاج إلى تحسين </c:v>
                </c:pt>
              </c:strCache>
            </c:strRef>
          </c:cat>
          <c:val>
            <c:numRef>
              <c:f>Sheet1!$B$2:$B$5</c:f>
              <c:numCache>
                <c:formatCode>0%</c:formatCode>
                <c:ptCount val="4"/>
                <c:pt idx="0">
                  <c:v>0.8</c:v>
                </c:pt>
                <c:pt idx="1">
                  <c:v>0.15</c:v>
                </c:pt>
                <c:pt idx="2">
                  <c:v>0.05</c:v>
                </c:pt>
                <c:pt idx="3" formatCode="General">
                  <c:v>0</c:v>
                </c:pt>
              </c:numCache>
            </c:numRef>
          </c:val>
        </c:ser>
        <c:dLbls>
          <c:showLegendKey val="0"/>
          <c:showVal val="0"/>
          <c:showCatName val="0"/>
          <c:showSerName val="0"/>
          <c:showPercent val="0"/>
          <c:showBubbleSize val="0"/>
          <c:showLeaderLines val="1"/>
        </c:dLbls>
        <c:firstSliceAng val="0"/>
      </c:pieChart>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5205354467416882"/>
          <c:y val="0.35745085593606452"/>
          <c:w val="0.71550454170416689"/>
          <c:h val="0.61826716275827731"/>
        </c:manualLayout>
      </c:layout>
      <c:pieChart>
        <c:varyColors val="1"/>
        <c:ser>
          <c:idx val="0"/>
          <c:order val="0"/>
          <c:tx>
            <c:strRef>
              <c:f>Sheet1!$B$1</c:f>
              <c:strCache>
                <c:ptCount val="1"/>
                <c:pt idx="0">
                  <c:v>نسبة تطبيق الانظمة</c:v>
                </c:pt>
              </c:strCache>
            </c:strRef>
          </c:tx>
          <c:dPt>
            <c:idx val="0"/>
            <c:bubble3D val="0"/>
            <c:spPr>
              <a:gradFill rotWithShape="1">
                <a:gsLst>
                  <a:gs pos="0">
                    <a:schemeClr val="accent3">
                      <a:tint val="50000"/>
                      <a:satMod val="300000"/>
                    </a:schemeClr>
                  </a:gs>
                  <a:gs pos="35000">
                    <a:schemeClr val="accent3">
                      <a:tint val="37000"/>
                      <a:satMod val="300000"/>
                    </a:schemeClr>
                  </a:gs>
                  <a:gs pos="100000">
                    <a:schemeClr val="accent3">
                      <a:tint val="15000"/>
                      <a:satMod val="350000"/>
                    </a:schemeClr>
                  </a:gs>
                </a:gsLst>
                <a:lin ang="16200000" scaled="1"/>
              </a:gradFill>
              <a:ln w="9525" cap="flat" cmpd="sng" algn="ctr">
                <a:solidFill>
                  <a:schemeClr val="accent3">
                    <a:shade val="95000"/>
                    <a:satMod val="105000"/>
                  </a:schemeClr>
                </a:solidFill>
                <a:prstDash val="solid"/>
              </a:ln>
              <a:effectLst>
                <a:outerShdw blurRad="40000" dist="20000" dir="5400000" rotWithShape="0">
                  <a:srgbClr val="000000">
                    <a:alpha val="38000"/>
                  </a:srgbClr>
                </a:outerShdw>
              </a:effectLst>
            </c:spPr>
          </c:dPt>
          <c:dPt>
            <c:idx val="1"/>
            <c:bubble3D val="0"/>
            <c:spPr>
              <a:gradFill rotWithShape="1">
                <a:gsLst>
                  <a:gs pos="0">
                    <a:srgbClr val="FFFF66"/>
                  </a:gs>
                  <a:gs pos="35000">
                    <a:srgbClr val="FFFF99"/>
                  </a:gs>
                  <a:gs pos="100000">
                    <a:srgbClr val="FFFFCC"/>
                  </a:gs>
                </a:gsLst>
                <a:lin ang="16200000" scaled="1"/>
              </a:gradFill>
              <a:ln w="9525" cap="flat" cmpd="sng" algn="ctr">
                <a:solidFill>
                  <a:schemeClr val="bg2">
                    <a:lumMod val="75000"/>
                  </a:schemeClr>
                </a:solidFill>
                <a:prstDash val="solid"/>
              </a:ln>
              <a:effectLst>
                <a:outerShdw blurRad="40000" dist="20000" dir="5400000" rotWithShape="0">
                  <a:srgbClr val="000000">
                    <a:alpha val="38000"/>
                  </a:srgbClr>
                </a:outerShdw>
              </a:effectLst>
            </c:spPr>
          </c:dPt>
          <c:dPt>
            <c:idx val="2"/>
            <c:bubble3D val="0"/>
            <c:spPr>
              <a:gradFill rotWithShape="1">
                <a:gsLst>
                  <a:gs pos="0">
                    <a:schemeClr val="accent2">
                      <a:tint val="50000"/>
                      <a:satMod val="300000"/>
                    </a:schemeClr>
                  </a:gs>
                  <a:gs pos="35000">
                    <a:schemeClr val="accent2">
                      <a:tint val="37000"/>
                      <a:satMod val="300000"/>
                    </a:schemeClr>
                  </a:gs>
                  <a:gs pos="100000">
                    <a:schemeClr val="accent2">
                      <a:tint val="15000"/>
                      <a:satMod val="350000"/>
                    </a:schemeClr>
                  </a:gs>
                </a:gsLst>
                <a:lin ang="16200000" scaled="1"/>
              </a:gradFill>
              <a:ln w="9525" cap="flat" cmpd="sng" algn="ctr">
                <a:solidFill>
                  <a:schemeClr val="accent2">
                    <a:shade val="95000"/>
                    <a:satMod val="105000"/>
                  </a:schemeClr>
                </a:solidFill>
                <a:prstDash val="solid"/>
              </a:ln>
              <a:effectLst>
                <a:outerShdw blurRad="40000" dist="20000" dir="5400000" rotWithShape="0">
                  <a:srgbClr val="000000">
                    <a:alpha val="38000"/>
                  </a:srgbClr>
                </a:outerShdw>
              </a:effectLst>
            </c:spPr>
          </c:dPt>
          <c:cat>
            <c:strRef>
              <c:f>Sheet1!$A$2:$A$4</c:f>
              <c:strCache>
                <c:ptCount val="3"/>
                <c:pt idx="0">
                  <c:v>يتم التطبيق النظام</c:v>
                </c:pt>
                <c:pt idx="1">
                  <c:v>تم تطبيق النظام جزئيا</c:v>
                </c:pt>
                <c:pt idx="2">
                  <c:v>لم يتم استخدام النظام</c:v>
                </c:pt>
              </c:strCache>
            </c:strRef>
          </c:cat>
          <c:val>
            <c:numRef>
              <c:f>Sheet1!$B$2:$B$4</c:f>
              <c:numCache>
                <c:formatCode>General</c:formatCode>
                <c:ptCount val="3"/>
                <c:pt idx="0">
                  <c:v>5</c:v>
                </c:pt>
                <c:pt idx="1">
                  <c:v>6</c:v>
                </c:pt>
                <c:pt idx="2">
                  <c:v>6</c:v>
                </c:pt>
              </c:numCache>
            </c:numRef>
          </c:val>
        </c:ser>
        <c:dLbls>
          <c:showLegendKey val="0"/>
          <c:showVal val="0"/>
          <c:showCatName val="0"/>
          <c:showSerName val="0"/>
          <c:showPercent val="0"/>
          <c:showBubbleSize val="0"/>
          <c:showLeaderLines val="1"/>
        </c:dLbls>
        <c:firstSliceAng val="0"/>
      </c:pieChart>
      <c:spPr>
        <a:noFill/>
        <a:ln>
          <a:noFill/>
        </a:ln>
        <a:effectLst/>
      </c:spPr>
    </c:plotArea>
    <c:plotVisOnly val="1"/>
    <c:dispBlanksAs val="gap"/>
    <c:showDLblsOverMax val="0"/>
  </c:chart>
  <c:spPr>
    <a:noFill/>
    <a:ln>
      <a:noFill/>
    </a:ln>
    <a:effectLst/>
  </c:spPr>
  <c:txPr>
    <a:bodyPr/>
    <a:lstStyle/>
    <a:p>
      <a:pPr>
        <a:defRPr sz="1100">
          <a:latin typeface="Dubai" panose="020B0503030403030204" pitchFamily="34" charset="-78"/>
          <a:cs typeface="Dubai" panose="020B0503030403030204" pitchFamily="34" charset="-78"/>
        </a:defRPr>
      </a:pPr>
      <a:endParaRPr lang="en-US"/>
    </a:p>
  </c:txPr>
  <c:externalData r:id="rId3">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tx>
            <c:strRef>
              <c:f>Sheet1!$B$1</c:f>
              <c:strCache>
                <c:ptCount val="1"/>
                <c:pt idx="0">
                  <c:v>2015</c:v>
                </c:pt>
              </c:strCache>
            </c:strRef>
          </c:tx>
          <c:spPr>
            <a:solidFill>
              <a:schemeClr val="bg1">
                <a:lumMod val="5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0.7</c:v>
                </c:pt>
              </c:numCache>
            </c:numRef>
          </c:val>
        </c:ser>
        <c:ser>
          <c:idx val="1"/>
          <c:order val="1"/>
          <c:tx>
            <c:strRef>
              <c:f>Sheet1!$C$1</c:f>
              <c:strCache>
                <c:ptCount val="1"/>
                <c:pt idx="0">
                  <c:v>2016</c:v>
                </c:pt>
              </c:strCache>
            </c:strRef>
          </c:tx>
          <c:spPr>
            <a:solidFill>
              <a:schemeClr val="accent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accent3"/>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0.73</c:v>
                </c:pt>
              </c:numCache>
            </c:numRef>
          </c:val>
        </c:ser>
        <c:ser>
          <c:idx val="2"/>
          <c:order val="2"/>
          <c:tx>
            <c:strRef>
              <c:f>Sheet1!$D$1</c:f>
              <c:strCache>
                <c:ptCount val="1"/>
                <c:pt idx="0">
                  <c:v>2017</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accent2"/>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0.72</c:v>
                </c:pt>
              </c:numCache>
            </c:numRef>
          </c:val>
        </c:ser>
        <c:dLbls>
          <c:showLegendKey val="0"/>
          <c:showVal val="1"/>
          <c:showCatName val="0"/>
          <c:showSerName val="0"/>
          <c:showPercent val="0"/>
          <c:showBubbleSize val="0"/>
        </c:dLbls>
        <c:gapWidth val="75"/>
        <c:axId val="281645448"/>
        <c:axId val="281645840"/>
      </c:barChart>
      <c:catAx>
        <c:axId val="281645448"/>
        <c:scaling>
          <c:orientation val="minMax"/>
        </c:scaling>
        <c:delete val="1"/>
        <c:axPos val="l"/>
        <c:numFmt formatCode="General" sourceLinked="1"/>
        <c:majorTickMark val="none"/>
        <c:minorTickMark val="none"/>
        <c:tickLblPos val="nextTo"/>
        <c:crossAx val="281645840"/>
        <c:crosses val="autoZero"/>
        <c:auto val="1"/>
        <c:lblAlgn val="ctr"/>
        <c:lblOffset val="100"/>
        <c:noMultiLvlLbl val="0"/>
      </c:catAx>
      <c:valAx>
        <c:axId val="281645840"/>
        <c:scaling>
          <c:orientation val="minMax"/>
        </c:scaling>
        <c:delete val="1"/>
        <c:axPos val="b"/>
        <c:numFmt formatCode="0%" sourceLinked="1"/>
        <c:majorTickMark val="none"/>
        <c:minorTickMark val="none"/>
        <c:tickLblPos val="nextTo"/>
        <c:crossAx val="281645448"/>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0.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1.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2.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3.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4.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5.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9.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drawings/_rels/vmlDrawing1.vml.rels><?xml version="1.0" encoding="UTF-8" standalone="yes"?>
<Relationships xmlns="http://schemas.openxmlformats.org/package/2006/relationships"><Relationship Id="rId1" Type="http://schemas.openxmlformats.org/officeDocument/2006/relationships/image" Target="../media/image13.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2" y="0"/>
            <a:ext cx="2982428" cy="466553"/>
          </a:xfrm>
          <a:prstGeom prst="rect">
            <a:avLst/>
          </a:prstGeom>
        </p:spPr>
        <p:txBody>
          <a:bodyPr vert="horz" lIns="89849" tIns="44924" rIns="89849" bIns="44924" rtlCol="0"/>
          <a:lstStyle>
            <a:lvl1pPr algn="l">
              <a:defRPr sz="1200"/>
            </a:lvl1pPr>
          </a:lstStyle>
          <a:p>
            <a:endParaRPr lang="en-US"/>
          </a:p>
        </p:txBody>
      </p:sp>
      <p:sp>
        <p:nvSpPr>
          <p:cNvPr id="3" name="Date Placeholder 2"/>
          <p:cNvSpPr>
            <a:spLocks noGrp="1"/>
          </p:cNvSpPr>
          <p:nvPr>
            <p:ph type="dt" sz="quarter" idx="1"/>
          </p:nvPr>
        </p:nvSpPr>
        <p:spPr>
          <a:xfrm>
            <a:off x="3897843" y="0"/>
            <a:ext cx="2982428" cy="466553"/>
          </a:xfrm>
          <a:prstGeom prst="rect">
            <a:avLst/>
          </a:prstGeom>
        </p:spPr>
        <p:txBody>
          <a:bodyPr vert="horz" lIns="89849" tIns="44924" rIns="89849" bIns="44924" rtlCol="0"/>
          <a:lstStyle>
            <a:lvl1pPr algn="r">
              <a:defRPr sz="1200"/>
            </a:lvl1pPr>
          </a:lstStyle>
          <a:p>
            <a:fld id="{BCCF30A9-E6E6-4E69-B551-1284F7D41F5F}" type="datetimeFigureOut">
              <a:rPr lang="en-US" smtClean="0"/>
              <a:t>5/31/2018</a:t>
            </a:fld>
            <a:endParaRPr lang="en-US"/>
          </a:p>
        </p:txBody>
      </p:sp>
      <p:sp>
        <p:nvSpPr>
          <p:cNvPr id="4" name="Footer Placeholder 3"/>
          <p:cNvSpPr>
            <a:spLocks noGrp="1"/>
          </p:cNvSpPr>
          <p:nvPr>
            <p:ph type="ftr" sz="quarter" idx="2"/>
          </p:nvPr>
        </p:nvSpPr>
        <p:spPr>
          <a:xfrm>
            <a:off x="2" y="8829848"/>
            <a:ext cx="2982428" cy="466553"/>
          </a:xfrm>
          <a:prstGeom prst="rect">
            <a:avLst/>
          </a:prstGeom>
        </p:spPr>
        <p:txBody>
          <a:bodyPr vert="horz" lIns="89849" tIns="44924" rIns="89849" bIns="44924" rtlCol="0" anchor="b"/>
          <a:lstStyle>
            <a:lvl1pPr algn="l">
              <a:defRPr sz="1200"/>
            </a:lvl1pPr>
          </a:lstStyle>
          <a:p>
            <a:endParaRPr lang="en-US"/>
          </a:p>
        </p:txBody>
      </p:sp>
      <p:sp>
        <p:nvSpPr>
          <p:cNvPr id="5" name="Slide Number Placeholder 4"/>
          <p:cNvSpPr>
            <a:spLocks noGrp="1"/>
          </p:cNvSpPr>
          <p:nvPr>
            <p:ph type="sldNum" sz="quarter" idx="3"/>
          </p:nvPr>
        </p:nvSpPr>
        <p:spPr>
          <a:xfrm>
            <a:off x="3897843" y="8829848"/>
            <a:ext cx="2982428" cy="466553"/>
          </a:xfrm>
          <a:prstGeom prst="rect">
            <a:avLst/>
          </a:prstGeom>
        </p:spPr>
        <p:txBody>
          <a:bodyPr vert="horz" lIns="89849" tIns="44924" rIns="89849" bIns="44924" rtlCol="0" anchor="b"/>
          <a:lstStyle>
            <a:lvl1pPr algn="r">
              <a:defRPr sz="1200"/>
            </a:lvl1pPr>
          </a:lstStyle>
          <a:p>
            <a:fld id="{BE3405F7-8290-4D87-80D4-574AAB653725}" type="slidenum">
              <a:rPr lang="en-US" smtClean="0"/>
              <a:t>‹#›</a:t>
            </a:fld>
            <a:endParaRPr lang="en-US"/>
          </a:p>
        </p:txBody>
      </p:sp>
    </p:spTree>
    <p:extLst>
      <p:ext uri="{BB962C8B-B14F-4D97-AF65-F5344CB8AC3E}">
        <p14:creationId xmlns:p14="http://schemas.microsoft.com/office/powerpoint/2010/main" val="2790052747"/>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عنصر نائب للرأس 1"/>
          <p:cNvSpPr>
            <a:spLocks noGrp="1"/>
          </p:cNvSpPr>
          <p:nvPr>
            <p:ph type="hdr" sz="quarter"/>
          </p:nvPr>
        </p:nvSpPr>
        <p:spPr>
          <a:xfrm>
            <a:off x="3" y="0"/>
            <a:ext cx="2982119" cy="464820"/>
          </a:xfrm>
          <a:prstGeom prst="rect">
            <a:avLst/>
          </a:prstGeom>
        </p:spPr>
        <p:txBody>
          <a:bodyPr vert="horz" lIns="90577" tIns="45288" rIns="90577" bIns="45288" rtlCol="0"/>
          <a:lstStyle>
            <a:lvl1pPr algn="l">
              <a:defRPr sz="1200"/>
            </a:lvl1pPr>
          </a:lstStyle>
          <a:p>
            <a:endParaRPr lang="en-US"/>
          </a:p>
        </p:txBody>
      </p:sp>
      <p:sp>
        <p:nvSpPr>
          <p:cNvPr id="3" name="عنصر نائب للتاريخ 2"/>
          <p:cNvSpPr>
            <a:spLocks noGrp="1"/>
          </p:cNvSpPr>
          <p:nvPr>
            <p:ph type="dt" idx="1"/>
          </p:nvPr>
        </p:nvSpPr>
        <p:spPr>
          <a:xfrm>
            <a:off x="3898105" y="0"/>
            <a:ext cx="2982119" cy="464820"/>
          </a:xfrm>
          <a:prstGeom prst="rect">
            <a:avLst/>
          </a:prstGeom>
        </p:spPr>
        <p:txBody>
          <a:bodyPr vert="horz" lIns="90577" tIns="45288" rIns="90577" bIns="45288" rtlCol="0"/>
          <a:lstStyle>
            <a:lvl1pPr algn="r">
              <a:defRPr sz="1200"/>
            </a:lvl1pPr>
          </a:lstStyle>
          <a:p>
            <a:fld id="{EE72BC11-6803-4E0B-8603-89B6A2963DC3}" type="datetimeFigureOut">
              <a:rPr lang="en-US" smtClean="0"/>
              <a:t>5/31/2018</a:t>
            </a:fld>
            <a:endParaRPr lang="en-US"/>
          </a:p>
        </p:txBody>
      </p:sp>
      <p:sp>
        <p:nvSpPr>
          <p:cNvPr id="4" name="عنصر نائب لصورة الشريحة 3"/>
          <p:cNvSpPr>
            <a:spLocks noGrp="1" noRot="1" noChangeAspect="1"/>
          </p:cNvSpPr>
          <p:nvPr>
            <p:ph type="sldImg" idx="2"/>
          </p:nvPr>
        </p:nvSpPr>
        <p:spPr>
          <a:xfrm>
            <a:off x="1117600" y="696913"/>
            <a:ext cx="4646613" cy="3486150"/>
          </a:xfrm>
          <a:prstGeom prst="rect">
            <a:avLst/>
          </a:prstGeom>
          <a:noFill/>
          <a:ln w="12700">
            <a:solidFill>
              <a:prstClr val="black"/>
            </a:solidFill>
          </a:ln>
        </p:spPr>
        <p:txBody>
          <a:bodyPr vert="horz" lIns="90577" tIns="45288" rIns="90577" bIns="45288" rtlCol="0" anchor="ctr"/>
          <a:lstStyle/>
          <a:p>
            <a:endParaRPr lang="en-US"/>
          </a:p>
        </p:txBody>
      </p:sp>
      <p:sp>
        <p:nvSpPr>
          <p:cNvPr id="5" name="عنصر نائب للملاحظات 4"/>
          <p:cNvSpPr>
            <a:spLocks noGrp="1"/>
          </p:cNvSpPr>
          <p:nvPr>
            <p:ph type="body" sz="quarter" idx="3"/>
          </p:nvPr>
        </p:nvSpPr>
        <p:spPr>
          <a:xfrm>
            <a:off x="688182" y="4415791"/>
            <a:ext cx="5505450" cy="4183380"/>
          </a:xfrm>
          <a:prstGeom prst="rect">
            <a:avLst/>
          </a:prstGeom>
        </p:spPr>
        <p:txBody>
          <a:bodyPr vert="horz" lIns="90577" tIns="45288" rIns="90577" bIns="45288" rtlCol="0"/>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a:p>
        </p:txBody>
      </p:sp>
      <p:sp>
        <p:nvSpPr>
          <p:cNvPr id="6" name="عنصر نائب للتذييل 5"/>
          <p:cNvSpPr>
            <a:spLocks noGrp="1"/>
          </p:cNvSpPr>
          <p:nvPr>
            <p:ph type="ftr" sz="quarter" idx="4"/>
          </p:nvPr>
        </p:nvSpPr>
        <p:spPr>
          <a:xfrm>
            <a:off x="3" y="8829967"/>
            <a:ext cx="2982119" cy="464820"/>
          </a:xfrm>
          <a:prstGeom prst="rect">
            <a:avLst/>
          </a:prstGeom>
        </p:spPr>
        <p:txBody>
          <a:bodyPr vert="horz" lIns="90577" tIns="45288" rIns="90577" bIns="45288" rtlCol="0" anchor="b"/>
          <a:lstStyle>
            <a:lvl1pPr algn="l">
              <a:defRPr sz="1200"/>
            </a:lvl1pPr>
          </a:lstStyle>
          <a:p>
            <a:endParaRPr lang="en-US"/>
          </a:p>
        </p:txBody>
      </p:sp>
      <p:sp>
        <p:nvSpPr>
          <p:cNvPr id="7" name="عنصر نائب لرقم الشريحة 6"/>
          <p:cNvSpPr>
            <a:spLocks noGrp="1"/>
          </p:cNvSpPr>
          <p:nvPr>
            <p:ph type="sldNum" sz="quarter" idx="5"/>
          </p:nvPr>
        </p:nvSpPr>
        <p:spPr>
          <a:xfrm>
            <a:off x="3898105" y="8829967"/>
            <a:ext cx="2982119" cy="464820"/>
          </a:xfrm>
          <a:prstGeom prst="rect">
            <a:avLst/>
          </a:prstGeom>
        </p:spPr>
        <p:txBody>
          <a:bodyPr vert="horz" lIns="90577" tIns="45288" rIns="90577" bIns="45288" rtlCol="0" anchor="b"/>
          <a:lstStyle>
            <a:lvl1pPr algn="r">
              <a:defRPr sz="1200"/>
            </a:lvl1pPr>
          </a:lstStyle>
          <a:p>
            <a:fld id="{26675373-734A-4BD7-B097-934598F528BC}" type="slidenum">
              <a:rPr lang="en-US" smtClean="0"/>
              <a:t>‹#›</a:t>
            </a:fld>
            <a:endParaRPr lang="en-US"/>
          </a:p>
        </p:txBody>
      </p:sp>
    </p:spTree>
    <p:extLst>
      <p:ext uri="{BB962C8B-B14F-4D97-AF65-F5344CB8AC3E}">
        <p14:creationId xmlns:p14="http://schemas.microsoft.com/office/powerpoint/2010/main" val="2140808551"/>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p:sp>
      <p:sp>
        <p:nvSpPr>
          <p:cNvPr id="3" name="عنصر نائب للملاحظات 2"/>
          <p:cNvSpPr>
            <a:spLocks noGrp="1"/>
          </p:cNvSpPr>
          <p:nvPr>
            <p:ph type="body" idx="1"/>
          </p:nvPr>
        </p:nvSpPr>
        <p:spPr/>
        <p:txBody>
          <a:bodyPr/>
          <a:lstStyle/>
          <a:p>
            <a:endParaRPr lang="en-US"/>
          </a:p>
        </p:txBody>
      </p:sp>
      <p:sp>
        <p:nvSpPr>
          <p:cNvPr id="4" name="عنصر نائب لرقم الشريحة 3"/>
          <p:cNvSpPr>
            <a:spLocks noGrp="1"/>
          </p:cNvSpPr>
          <p:nvPr>
            <p:ph type="sldNum" sz="quarter" idx="10"/>
          </p:nvPr>
        </p:nvSpPr>
        <p:spPr/>
        <p:txBody>
          <a:bodyPr/>
          <a:lstStyle/>
          <a:p>
            <a:pPr rtl="0"/>
            <a:fld id="{26675373-734A-4BD7-B097-934598F528BC}" type="slidenum">
              <a:rPr lang="en-US" smtClean="0">
                <a:solidFill>
                  <a:prstClr val="black"/>
                </a:solidFill>
              </a:rPr>
              <a:pPr rtl="0"/>
              <a:t>1</a:t>
            </a:fld>
            <a:endParaRPr lang="en-US">
              <a:solidFill>
                <a:prstClr val="black"/>
              </a:solidFill>
            </a:endParaRPr>
          </a:p>
        </p:txBody>
      </p:sp>
    </p:spTree>
    <p:extLst>
      <p:ext uri="{BB962C8B-B14F-4D97-AF65-F5344CB8AC3E}">
        <p14:creationId xmlns:p14="http://schemas.microsoft.com/office/powerpoint/2010/main" val="364034588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rtl="0"/>
            <a:fld id="{C7E8E19D-517C-4B54-80B8-4FF7647E50A4}" type="slidenum">
              <a:rPr lang="en-US" smtClean="0">
                <a:solidFill>
                  <a:prstClr val="black"/>
                </a:solidFill>
              </a:rPr>
              <a:pPr rtl="0"/>
              <a:t>2</a:t>
            </a:fld>
            <a:endParaRPr lang="en-US">
              <a:solidFill>
                <a:prstClr val="black"/>
              </a:solidFill>
            </a:endParaRPr>
          </a:p>
        </p:txBody>
      </p:sp>
    </p:spTree>
    <p:extLst>
      <p:ext uri="{BB962C8B-B14F-4D97-AF65-F5344CB8AC3E}">
        <p14:creationId xmlns:p14="http://schemas.microsoft.com/office/powerpoint/2010/main" val="62465274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a:xfrm>
            <a:off x="1143000" y="685800"/>
            <a:ext cx="4572000" cy="3429000"/>
          </a:xfrm>
        </p:spPr>
      </p:sp>
      <p:sp>
        <p:nvSpPr>
          <p:cNvPr id="3" name="Заметки 2"/>
          <p:cNvSpPr>
            <a:spLocks noGrp="1"/>
          </p:cNvSpPr>
          <p:nvPr>
            <p:ph type="body" idx="1"/>
          </p:nvPr>
        </p:nvSpPr>
        <p:spPr/>
        <p:txBody>
          <a:bodyPr/>
          <a:lstStyle/>
          <a:p>
            <a:endParaRPr lang="ru-RU"/>
          </a:p>
        </p:txBody>
      </p:sp>
      <p:sp>
        <p:nvSpPr>
          <p:cNvPr id="4" name="Номер слайда 3"/>
          <p:cNvSpPr>
            <a:spLocks noGrp="1"/>
          </p:cNvSpPr>
          <p:nvPr>
            <p:ph type="sldNum" sz="quarter" idx="10"/>
          </p:nvPr>
        </p:nvSpPr>
        <p:spPr/>
        <p:txBody>
          <a:bodyPr/>
          <a:lstStyle/>
          <a:p>
            <a:pPr rtl="0"/>
            <a:fld id="{013FC40D-6FB9-1648-B027-EAD4E7DC4F2C}" type="slidenum">
              <a:rPr lang="ru-RU" smtClean="0">
                <a:solidFill>
                  <a:prstClr val="black"/>
                </a:solidFill>
              </a:rPr>
              <a:pPr rtl="0"/>
              <a:t>9</a:t>
            </a:fld>
            <a:endParaRPr lang="en-US">
              <a:solidFill>
                <a:prstClr val="black"/>
              </a:solidFill>
            </a:endParaRPr>
          </a:p>
        </p:txBody>
      </p:sp>
    </p:spTree>
    <p:extLst>
      <p:ext uri="{BB962C8B-B14F-4D97-AF65-F5344CB8AC3E}">
        <p14:creationId xmlns:p14="http://schemas.microsoft.com/office/powerpoint/2010/main" val="258567579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a:xfrm>
            <a:off x="1143000" y="685800"/>
            <a:ext cx="4572000" cy="3429000"/>
          </a:xfrm>
        </p:spPr>
      </p:sp>
      <p:sp>
        <p:nvSpPr>
          <p:cNvPr id="3" name="Заметки 2"/>
          <p:cNvSpPr>
            <a:spLocks noGrp="1"/>
          </p:cNvSpPr>
          <p:nvPr>
            <p:ph type="body" idx="1"/>
          </p:nvPr>
        </p:nvSpPr>
        <p:spPr/>
        <p:txBody>
          <a:bodyPr/>
          <a:lstStyle/>
          <a:p>
            <a:endParaRPr lang="ru-RU"/>
          </a:p>
        </p:txBody>
      </p:sp>
      <p:sp>
        <p:nvSpPr>
          <p:cNvPr id="4" name="Номер слайда 3"/>
          <p:cNvSpPr>
            <a:spLocks noGrp="1"/>
          </p:cNvSpPr>
          <p:nvPr>
            <p:ph type="sldNum" sz="quarter" idx="10"/>
          </p:nvPr>
        </p:nvSpPr>
        <p:spPr/>
        <p:txBody>
          <a:bodyPr/>
          <a:lstStyle/>
          <a:p>
            <a:pPr rtl="0"/>
            <a:fld id="{013FC40D-6FB9-1648-B027-EAD4E7DC4F2C}" type="slidenum">
              <a:rPr lang="ru-RU" smtClean="0">
                <a:solidFill>
                  <a:prstClr val="black"/>
                </a:solidFill>
              </a:rPr>
              <a:pPr rtl="0"/>
              <a:t>10</a:t>
            </a:fld>
            <a:endParaRPr lang="en-US">
              <a:solidFill>
                <a:prstClr val="black"/>
              </a:solidFill>
            </a:endParaRPr>
          </a:p>
        </p:txBody>
      </p:sp>
    </p:spTree>
    <p:extLst>
      <p:ext uri="{BB962C8B-B14F-4D97-AF65-F5344CB8AC3E}">
        <p14:creationId xmlns:p14="http://schemas.microsoft.com/office/powerpoint/2010/main" val="410511781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rtl="0"/>
            <a:fld id="{26675373-734A-4BD7-B097-934598F528BC}" type="slidenum">
              <a:rPr lang="en-US" smtClean="0">
                <a:solidFill>
                  <a:prstClr val="black"/>
                </a:solidFill>
              </a:rPr>
              <a:pPr rtl="0"/>
              <a:t>16</a:t>
            </a:fld>
            <a:endParaRPr lang="en-US">
              <a:solidFill>
                <a:prstClr val="black"/>
              </a:solidFill>
            </a:endParaRPr>
          </a:p>
        </p:txBody>
      </p:sp>
    </p:spTree>
    <p:extLst>
      <p:ext uri="{BB962C8B-B14F-4D97-AF65-F5344CB8AC3E}">
        <p14:creationId xmlns:p14="http://schemas.microsoft.com/office/powerpoint/2010/main" val="268867024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rtl="0"/>
            <a:fld id="{4CAA4858-79AA-4DF0-84F6-1C40EAD6F3C6}" type="slidenum">
              <a:rPr lang="en-US" smtClean="0">
                <a:solidFill>
                  <a:prstClr val="black"/>
                </a:solidFill>
              </a:rPr>
              <a:pPr rtl="0"/>
              <a:t>21</a:t>
            </a:fld>
            <a:endParaRPr lang="en-US">
              <a:solidFill>
                <a:prstClr val="black"/>
              </a:solidFill>
            </a:endParaRPr>
          </a:p>
        </p:txBody>
      </p:sp>
    </p:spTree>
    <p:extLst>
      <p:ext uri="{BB962C8B-B14F-4D97-AF65-F5344CB8AC3E}">
        <p14:creationId xmlns:p14="http://schemas.microsoft.com/office/powerpoint/2010/main" val="422187753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rtl="0"/>
            <a:fld id="{771BA4AE-CA64-410C-B744-A0E420F00B9D}" type="slidenum">
              <a:rPr lang="en-US" smtClean="0">
                <a:solidFill>
                  <a:prstClr val="black"/>
                </a:solidFill>
              </a:rPr>
              <a:pPr rtl="0"/>
              <a:t>27</a:t>
            </a:fld>
            <a:endParaRPr lang="en-US" dirty="0">
              <a:solidFill>
                <a:prstClr val="black"/>
              </a:solidFill>
            </a:endParaRPr>
          </a:p>
        </p:txBody>
      </p:sp>
    </p:spTree>
    <p:extLst>
      <p:ext uri="{BB962C8B-B14F-4D97-AF65-F5344CB8AC3E}">
        <p14:creationId xmlns:p14="http://schemas.microsoft.com/office/powerpoint/2010/main" val="323069715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شريحة عنوان">
    <p:spTree>
      <p:nvGrpSpPr>
        <p:cNvPr id="1" name=""/>
        <p:cNvGrpSpPr/>
        <p:nvPr/>
      </p:nvGrpSpPr>
      <p:grpSpPr>
        <a:xfrm>
          <a:off x="0" y="0"/>
          <a:ext cx="0" cy="0"/>
          <a:chOff x="0" y="0"/>
          <a:chExt cx="0" cy="0"/>
        </a:xfrm>
      </p:grpSpPr>
      <p:sp>
        <p:nvSpPr>
          <p:cNvPr id="4" name="عنصر نائب للتاريخ 3"/>
          <p:cNvSpPr>
            <a:spLocks noGrp="1"/>
          </p:cNvSpPr>
          <p:nvPr>
            <p:ph type="dt" sz="half" idx="10"/>
          </p:nvPr>
        </p:nvSpPr>
        <p:spPr>
          <a:xfrm>
            <a:off x="457200" y="6356350"/>
            <a:ext cx="2133600" cy="365125"/>
          </a:xfrm>
          <a:prstGeom prst="rect">
            <a:avLst/>
          </a:prstGeom>
        </p:spPr>
        <p:txBody>
          <a:bodyPr/>
          <a:lstStyle/>
          <a:p>
            <a:fld id="{520BE3B7-D952-4C8A-BE5E-F7773C634B8F}" type="datetime1">
              <a:rPr lang="en-US" smtClean="0"/>
              <a:t>5/31/2018</a:t>
            </a:fld>
            <a:endParaRPr lang="en-US"/>
          </a:p>
        </p:txBody>
      </p:sp>
      <p:sp>
        <p:nvSpPr>
          <p:cNvPr id="5" name="عنصر نائب للتذييل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عنصر نائب لرقم الشريحة 5"/>
          <p:cNvSpPr>
            <a:spLocks noGrp="1"/>
          </p:cNvSpPr>
          <p:nvPr>
            <p:ph type="sldNum" sz="quarter" idx="12"/>
          </p:nvPr>
        </p:nvSpPr>
        <p:spPr>
          <a:xfrm>
            <a:off x="6553200" y="6356350"/>
            <a:ext cx="2133600" cy="365125"/>
          </a:xfrm>
          <a:prstGeom prst="rect">
            <a:avLst/>
          </a:prstGeom>
        </p:spPr>
        <p:txBody>
          <a:bodyPr/>
          <a:lstStyle/>
          <a:p>
            <a:fld id="{56427F38-63A5-4D63-9399-D970397CA46A}" type="slidenum">
              <a:rPr lang="en-US" smtClean="0"/>
              <a:t>‹#›</a:t>
            </a:fld>
            <a:endParaRPr lang="en-US"/>
          </a:p>
        </p:txBody>
      </p:sp>
      <p:sp>
        <p:nvSpPr>
          <p:cNvPr id="8" name="مستطيل 7"/>
          <p:cNvSpPr/>
          <p:nvPr userDrawn="1"/>
        </p:nvSpPr>
        <p:spPr>
          <a:xfrm>
            <a:off x="0" y="4953000"/>
            <a:ext cx="9144000" cy="1905000"/>
          </a:xfrm>
          <a:prstGeom prst="rect">
            <a:avLst/>
          </a:prstGeom>
          <a:solidFill>
            <a:srgbClr val="B68A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21708352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عنوان ونص عمودي">
    <p:spTree>
      <p:nvGrpSpPr>
        <p:cNvPr id="1" name=""/>
        <p:cNvGrpSpPr/>
        <p:nvPr/>
      </p:nvGrpSpPr>
      <p:grpSpPr>
        <a:xfrm>
          <a:off x="0" y="0"/>
          <a:ext cx="0" cy="0"/>
          <a:chOff x="0" y="0"/>
          <a:chExt cx="0" cy="0"/>
        </a:xfrm>
      </p:grpSpPr>
      <p:sp>
        <p:nvSpPr>
          <p:cNvPr id="4" name="عنصر نائب للتاريخ 3"/>
          <p:cNvSpPr>
            <a:spLocks noGrp="1"/>
          </p:cNvSpPr>
          <p:nvPr>
            <p:ph type="dt" sz="half" idx="10"/>
          </p:nvPr>
        </p:nvSpPr>
        <p:spPr>
          <a:xfrm>
            <a:off x="457200" y="6356350"/>
            <a:ext cx="2133600" cy="365125"/>
          </a:xfrm>
          <a:prstGeom prst="rect">
            <a:avLst/>
          </a:prstGeom>
        </p:spPr>
        <p:txBody>
          <a:bodyPr/>
          <a:lstStyle/>
          <a:p>
            <a:fld id="{ACDA4B8F-2605-4F09-8724-40D694D0EE28}" type="datetime1">
              <a:rPr lang="en-US" smtClean="0"/>
              <a:t>5/31/2018</a:t>
            </a:fld>
            <a:endParaRPr lang="en-US"/>
          </a:p>
        </p:txBody>
      </p:sp>
      <p:sp>
        <p:nvSpPr>
          <p:cNvPr id="5" name="عنصر نائب للتذييل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عنصر نائب لرقم الشريحة 5"/>
          <p:cNvSpPr>
            <a:spLocks noGrp="1"/>
          </p:cNvSpPr>
          <p:nvPr>
            <p:ph type="sldNum" sz="quarter" idx="12"/>
          </p:nvPr>
        </p:nvSpPr>
        <p:spPr>
          <a:xfrm>
            <a:off x="6553200" y="6356350"/>
            <a:ext cx="2133600" cy="365125"/>
          </a:xfrm>
          <a:prstGeom prst="rect">
            <a:avLst/>
          </a:prstGeom>
        </p:spPr>
        <p:txBody>
          <a:bodyPr/>
          <a:lstStyle/>
          <a:p>
            <a:fld id="{56427F38-63A5-4D63-9399-D970397CA46A}" type="slidenum">
              <a:rPr lang="en-US" smtClean="0"/>
              <a:t>‹#›</a:t>
            </a:fld>
            <a:endParaRPr lang="en-US"/>
          </a:p>
        </p:txBody>
      </p:sp>
    </p:spTree>
    <p:extLst>
      <p:ext uri="{BB962C8B-B14F-4D97-AF65-F5344CB8AC3E}">
        <p14:creationId xmlns:p14="http://schemas.microsoft.com/office/powerpoint/2010/main" val="334243516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عنوان ونص عموديان">
    <p:spTree>
      <p:nvGrpSpPr>
        <p:cNvPr id="1" name=""/>
        <p:cNvGrpSpPr/>
        <p:nvPr/>
      </p:nvGrpSpPr>
      <p:grpSpPr>
        <a:xfrm>
          <a:off x="0" y="0"/>
          <a:ext cx="0" cy="0"/>
          <a:chOff x="0" y="0"/>
          <a:chExt cx="0" cy="0"/>
        </a:xfrm>
      </p:grpSpPr>
      <p:sp>
        <p:nvSpPr>
          <p:cNvPr id="4" name="عنصر نائب للتاريخ 3"/>
          <p:cNvSpPr>
            <a:spLocks noGrp="1"/>
          </p:cNvSpPr>
          <p:nvPr>
            <p:ph type="dt" sz="half" idx="10"/>
          </p:nvPr>
        </p:nvSpPr>
        <p:spPr>
          <a:xfrm>
            <a:off x="457200" y="6356350"/>
            <a:ext cx="2133600" cy="365125"/>
          </a:xfrm>
          <a:prstGeom prst="rect">
            <a:avLst/>
          </a:prstGeom>
        </p:spPr>
        <p:txBody>
          <a:bodyPr/>
          <a:lstStyle/>
          <a:p>
            <a:fld id="{FEA91104-56B8-40FB-A6D9-C1FDB8587F1B}" type="datetime1">
              <a:rPr lang="en-US" smtClean="0"/>
              <a:t>5/31/2018</a:t>
            </a:fld>
            <a:endParaRPr lang="en-US"/>
          </a:p>
        </p:txBody>
      </p:sp>
      <p:sp>
        <p:nvSpPr>
          <p:cNvPr id="5" name="عنصر نائب للتذييل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عنصر نائب لرقم الشريحة 5"/>
          <p:cNvSpPr>
            <a:spLocks noGrp="1"/>
          </p:cNvSpPr>
          <p:nvPr>
            <p:ph type="sldNum" sz="quarter" idx="12"/>
          </p:nvPr>
        </p:nvSpPr>
        <p:spPr>
          <a:xfrm>
            <a:off x="6553200" y="6356350"/>
            <a:ext cx="2133600" cy="365125"/>
          </a:xfrm>
          <a:prstGeom prst="rect">
            <a:avLst/>
          </a:prstGeom>
        </p:spPr>
        <p:txBody>
          <a:bodyPr/>
          <a:lstStyle/>
          <a:p>
            <a:fld id="{56427F38-63A5-4D63-9399-D970397CA46A}" type="slidenum">
              <a:rPr lang="en-US" smtClean="0"/>
              <a:t>‹#›</a:t>
            </a:fld>
            <a:endParaRPr lang="en-US"/>
          </a:p>
        </p:txBody>
      </p:sp>
    </p:spTree>
    <p:extLst>
      <p:ext uri="{BB962C8B-B14F-4D97-AF65-F5344CB8AC3E}">
        <p14:creationId xmlns:p14="http://schemas.microsoft.com/office/powerpoint/2010/main" val="335677117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3_Титульный слайд">
    <p:spTree>
      <p:nvGrpSpPr>
        <p:cNvPr id="1" name=""/>
        <p:cNvGrpSpPr/>
        <p:nvPr/>
      </p:nvGrpSpPr>
      <p:grpSpPr>
        <a:xfrm>
          <a:off x="0" y="0"/>
          <a:ext cx="0" cy="0"/>
          <a:chOff x="0" y="0"/>
          <a:chExt cx="0" cy="0"/>
        </a:xfrm>
      </p:grpSpPr>
      <p:sp>
        <p:nvSpPr>
          <p:cNvPr id="12" name="Freeform 831"/>
          <p:cNvSpPr>
            <a:spLocks noGrp="1" noEditPoints="1"/>
          </p:cNvSpPr>
          <p:nvPr>
            <p:ph type="pic" idx="14"/>
          </p:nvPr>
        </p:nvSpPr>
        <p:spPr bwMode="auto">
          <a:xfrm>
            <a:off x="737825" y="1281429"/>
            <a:ext cx="4023185" cy="4479926"/>
          </a:xfrm>
          <a:custGeom>
            <a:avLst/>
            <a:gdLst>
              <a:gd name="T0" fmla="*/ 3789 w 4121"/>
              <a:gd name="T1" fmla="*/ 1578 h 2749"/>
              <a:gd name="T2" fmla="*/ 3636 w 4121"/>
              <a:gd name="T3" fmla="*/ 1503 h 2749"/>
              <a:gd name="T4" fmla="*/ 3656 w 4121"/>
              <a:gd name="T5" fmla="*/ 1403 h 2749"/>
              <a:gd name="T6" fmla="*/ 3328 w 4121"/>
              <a:gd name="T7" fmla="*/ 1169 h 2749"/>
              <a:gd name="T8" fmla="*/ 3530 w 4121"/>
              <a:gd name="T9" fmla="*/ 989 h 2749"/>
              <a:gd name="T10" fmla="*/ 3527 w 4121"/>
              <a:gd name="T11" fmla="*/ 870 h 2749"/>
              <a:gd name="T12" fmla="*/ 3785 w 4121"/>
              <a:gd name="T13" fmla="*/ 744 h 2749"/>
              <a:gd name="T14" fmla="*/ 3772 w 4121"/>
              <a:gd name="T15" fmla="*/ 614 h 2749"/>
              <a:gd name="T16" fmla="*/ 3690 w 4121"/>
              <a:gd name="T17" fmla="*/ 510 h 2749"/>
              <a:gd name="T18" fmla="*/ 3374 w 4121"/>
              <a:gd name="T19" fmla="*/ 258 h 2749"/>
              <a:gd name="T20" fmla="*/ 2875 w 4121"/>
              <a:gd name="T21" fmla="*/ 137 h 2749"/>
              <a:gd name="T22" fmla="*/ 2362 w 4121"/>
              <a:gd name="T23" fmla="*/ 223 h 2749"/>
              <a:gd name="T24" fmla="*/ 526 w 4121"/>
              <a:gd name="T25" fmla="*/ 0 h 2749"/>
              <a:gd name="T26" fmla="*/ 571 w 4121"/>
              <a:gd name="T27" fmla="*/ 60 h 2749"/>
              <a:gd name="T28" fmla="*/ 407 w 4121"/>
              <a:gd name="T29" fmla="*/ 104 h 2749"/>
              <a:gd name="T30" fmla="*/ 354 w 4121"/>
              <a:gd name="T31" fmla="*/ 192 h 2749"/>
              <a:gd name="T32" fmla="*/ 439 w 4121"/>
              <a:gd name="T33" fmla="*/ 287 h 2749"/>
              <a:gd name="T34" fmla="*/ 426 w 4121"/>
              <a:gd name="T35" fmla="*/ 358 h 2749"/>
              <a:gd name="T36" fmla="*/ 469 w 4121"/>
              <a:gd name="T37" fmla="*/ 452 h 2749"/>
              <a:gd name="T38" fmla="*/ 681 w 4121"/>
              <a:gd name="T39" fmla="*/ 635 h 2749"/>
              <a:gd name="T40" fmla="*/ 945 w 4121"/>
              <a:gd name="T41" fmla="*/ 731 h 2749"/>
              <a:gd name="T42" fmla="*/ 1162 w 4121"/>
              <a:gd name="T43" fmla="*/ 776 h 2749"/>
              <a:gd name="T44" fmla="*/ 1354 w 4121"/>
              <a:gd name="T45" fmla="*/ 798 h 2749"/>
              <a:gd name="T46" fmla="*/ 1662 w 4121"/>
              <a:gd name="T47" fmla="*/ 830 h 2749"/>
              <a:gd name="T48" fmla="*/ 1304 w 4121"/>
              <a:gd name="T49" fmla="*/ 834 h 2749"/>
              <a:gd name="T50" fmla="*/ 1122 w 4121"/>
              <a:gd name="T51" fmla="*/ 845 h 2749"/>
              <a:gd name="T52" fmla="*/ 1024 w 4121"/>
              <a:gd name="T53" fmla="*/ 786 h 2749"/>
              <a:gd name="T54" fmla="*/ 996 w 4121"/>
              <a:gd name="T55" fmla="*/ 837 h 2749"/>
              <a:gd name="T56" fmla="*/ 736 w 4121"/>
              <a:gd name="T57" fmla="*/ 813 h 2749"/>
              <a:gd name="T58" fmla="*/ 458 w 4121"/>
              <a:gd name="T59" fmla="*/ 849 h 2749"/>
              <a:gd name="T60" fmla="*/ 320 w 4121"/>
              <a:gd name="T61" fmla="*/ 873 h 2749"/>
              <a:gd name="T62" fmla="*/ 310 w 4121"/>
              <a:gd name="T63" fmla="*/ 929 h 2749"/>
              <a:gd name="T64" fmla="*/ 366 w 4121"/>
              <a:gd name="T65" fmla="*/ 984 h 2749"/>
              <a:gd name="T66" fmla="*/ 254 w 4121"/>
              <a:gd name="T67" fmla="*/ 1028 h 2749"/>
              <a:gd name="T68" fmla="*/ 216 w 4121"/>
              <a:gd name="T69" fmla="*/ 1089 h 2749"/>
              <a:gd name="T70" fmla="*/ 177 w 4121"/>
              <a:gd name="T71" fmla="*/ 1225 h 2749"/>
              <a:gd name="T72" fmla="*/ 152 w 4121"/>
              <a:gd name="T73" fmla="*/ 1326 h 2749"/>
              <a:gd name="T74" fmla="*/ 246 w 4121"/>
              <a:gd name="T75" fmla="*/ 1509 h 2749"/>
              <a:gd name="T76" fmla="*/ 294 w 4121"/>
              <a:gd name="T77" fmla="*/ 1542 h 2749"/>
              <a:gd name="T78" fmla="*/ 197 w 4121"/>
              <a:gd name="T79" fmla="*/ 1565 h 2749"/>
              <a:gd name="T80" fmla="*/ 173 w 4121"/>
              <a:gd name="T81" fmla="*/ 1577 h 2749"/>
              <a:gd name="T82" fmla="*/ 564 w 4121"/>
              <a:gd name="T83" fmla="*/ 1751 h 2749"/>
              <a:gd name="T84" fmla="*/ 460 w 4121"/>
              <a:gd name="T85" fmla="*/ 1827 h 2749"/>
              <a:gd name="T86" fmla="*/ 457 w 4121"/>
              <a:gd name="T87" fmla="*/ 1884 h 2749"/>
              <a:gd name="T88" fmla="*/ 396 w 4121"/>
              <a:gd name="T89" fmla="*/ 1943 h 2749"/>
              <a:gd name="T90" fmla="*/ 386 w 4121"/>
              <a:gd name="T91" fmla="*/ 2072 h 2749"/>
              <a:gd name="T92" fmla="*/ 852 w 4121"/>
              <a:gd name="T93" fmla="*/ 2266 h 2749"/>
              <a:gd name="T94" fmla="*/ 1006 w 4121"/>
              <a:gd name="T95" fmla="*/ 2365 h 2749"/>
              <a:gd name="T96" fmla="*/ 1163 w 4121"/>
              <a:gd name="T97" fmla="*/ 2395 h 2749"/>
              <a:gd name="T98" fmla="*/ 1088 w 4121"/>
              <a:gd name="T99" fmla="*/ 2471 h 2749"/>
              <a:gd name="T100" fmla="*/ 788 w 4121"/>
              <a:gd name="T101" fmla="*/ 2507 h 2749"/>
              <a:gd name="T102" fmla="*/ 1078 w 4121"/>
              <a:gd name="T103" fmla="*/ 2515 h 2749"/>
              <a:gd name="T104" fmla="*/ 932 w 4121"/>
              <a:gd name="T105" fmla="*/ 2595 h 2749"/>
              <a:gd name="T106" fmla="*/ 1099 w 4121"/>
              <a:gd name="T107" fmla="*/ 2625 h 2749"/>
              <a:gd name="T108" fmla="*/ 1186 w 4121"/>
              <a:gd name="T109" fmla="*/ 2683 h 2749"/>
              <a:gd name="T110" fmla="*/ 966 w 4121"/>
              <a:gd name="T111" fmla="*/ 2728 h 2749"/>
              <a:gd name="T112" fmla="*/ 1847 w 4121"/>
              <a:gd name="T113" fmla="*/ 2735 h 2749"/>
              <a:gd name="T114" fmla="*/ 3296 w 4121"/>
              <a:gd name="T115" fmla="*/ 2615 h 2749"/>
              <a:gd name="T116" fmla="*/ 4010 w 4121"/>
              <a:gd name="T117" fmla="*/ 2262 h 2749"/>
              <a:gd name="T118" fmla="*/ 3866 w 4121"/>
              <a:gd name="T119" fmla="*/ 2151 h 2749"/>
              <a:gd name="T120" fmla="*/ 3747 w 4121"/>
              <a:gd name="T121" fmla="*/ 2124 h 2749"/>
              <a:gd name="T122" fmla="*/ 3988 w 4121"/>
              <a:gd name="T123" fmla="*/ 1961 h 27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4121" h="2749">
                <a:moveTo>
                  <a:pt x="4114" y="1754"/>
                </a:moveTo>
                <a:cubicBezTo>
                  <a:pt x="4116" y="1748"/>
                  <a:pt x="4113" y="1743"/>
                  <a:pt x="4108" y="1739"/>
                </a:cubicBezTo>
                <a:cubicBezTo>
                  <a:pt x="4107" y="1737"/>
                  <a:pt x="4106" y="1736"/>
                  <a:pt x="4105" y="1735"/>
                </a:cubicBezTo>
                <a:cubicBezTo>
                  <a:pt x="4104" y="1733"/>
                  <a:pt x="4103" y="1732"/>
                  <a:pt x="4102" y="1731"/>
                </a:cubicBezTo>
                <a:cubicBezTo>
                  <a:pt x="4098" y="1726"/>
                  <a:pt x="4092" y="1726"/>
                  <a:pt x="4086" y="1724"/>
                </a:cubicBezTo>
                <a:cubicBezTo>
                  <a:pt x="4085" y="1724"/>
                  <a:pt x="4084" y="1724"/>
                  <a:pt x="4083" y="1723"/>
                </a:cubicBezTo>
                <a:cubicBezTo>
                  <a:pt x="4077" y="1721"/>
                  <a:pt x="4066" y="1716"/>
                  <a:pt x="4067" y="1712"/>
                </a:cubicBezTo>
                <a:cubicBezTo>
                  <a:pt x="4070" y="1696"/>
                  <a:pt x="4063" y="1688"/>
                  <a:pt x="4050" y="1682"/>
                </a:cubicBezTo>
                <a:cubicBezTo>
                  <a:pt x="4050" y="1682"/>
                  <a:pt x="4050" y="1681"/>
                  <a:pt x="4050" y="1680"/>
                </a:cubicBezTo>
                <a:cubicBezTo>
                  <a:pt x="4054" y="1679"/>
                  <a:pt x="4060" y="1679"/>
                  <a:pt x="4058" y="1671"/>
                </a:cubicBezTo>
                <a:cubicBezTo>
                  <a:pt x="4058" y="1664"/>
                  <a:pt x="4055" y="1656"/>
                  <a:pt x="4048" y="1653"/>
                </a:cubicBezTo>
                <a:cubicBezTo>
                  <a:pt x="4024" y="1644"/>
                  <a:pt x="4010" y="1624"/>
                  <a:pt x="3995" y="1605"/>
                </a:cubicBezTo>
                <a:cubicBezTo>
                  <a:pt x="3991" y="1598"/>
                  <a:pt x="3984" y="1593"/>
                  <a:pt x="3975" y="1592"/>
                </a:cubicBezTo>
                <a:cubicBezTo>
                  <a:pt x="3972" y="1590"/>
                  <a:pt x="3969" y="1591"/>
                  <a:pt x="3965" y="1589"/>
                </a:cubicBezTo>
                <a:cubicBezTo>
                  <a:pt x="3951" y="1580"/>
                  <a:pt x="3935" y="1573"/>
                  <a:pt x="3919" y="1571"/>
                </a:cubicBezTo>
                <a:cubicBezTo>
                  <a:pt x="3909" y="1569"/>
                  <a:pt x="3899" y="1568"/>
                  <a:pt x="3889" y="1567"/>
                </a:cubicBezTo>
                <a:cubicBezTo>
                  <a:pt x="3859" y="1564"/>
                  <a:pt x="3830" y="1566"/>
                  <a:pt x="3800" y="1574"/>
                </a:cubicBezTo>
                <a:cubicBezTo>
                  <a:pt x="3797" y="1575"/>
                  <a:pt x="3793" y="1578"/>
                  <a:pt x="3789" y="1578"/>
                </a:cubicBezTo>
                <a:cubicBezTo>
                  <a:pt x="3759" y="1580"/>
                  <a:pt x="3730" y="1590"/>
                  <a:pt x="3700" y="1597"/>
                </a:cubicBezTo>
                <a:cubicBezTo>
                  <a:pt x="3691" y="1599"/>
                  <a:pt x="3682" y="1601"/>
                  <a:pt x="3673" y="1603"/>
                </a:cubicBezTo>
                <a:cubicBezTo>
                  <a:pt x="3646" y="1608"/>
                  <a:pt x="3618" y="1613"/>
                  <a:pt x="3591" y="1619"/>
                </a:cubicBezTo>
                <a:cubicBezTo>
                  <a:pt x="3589" y="1618"/>
                  <a:pt x="3588" y="1618"/>
                  <a:pt x="3586" y="1618"/>
                </a:cubicBezTo>
                <a:cubicBezTo>
                  <a:pt x="3583" y="1618"/>
                  <a:pt x="3579" y="1619"/>
                  <a:pt x="3575" y="1619"/>
                </a:cubicBezTo>
                <a:cubicBezTo>
                  <a:pt x="3574" y="1619"/>
                  <a:pt x="3573" y="1619"/>
                  <a:pt x="3572" y="1619"/>
                </a:cubicBezTo>
                <a:cubicBezTo>
                  <a:pt x="3570" y="1618"/>
                  <a:pt x="3568" y="1617"/>
                  <a:pt x="3567" y="1616"/>
                </a:cubicBezTo>
                <a:cubicBezTo>
                  <a:pt x="3574" y="1604"/>
                  <a:pt x="3583" y="1598"/>
                  <a:pt x="3598" y="1599"/>
                </a:cubicBezTo>
                <a:cubicBezTo>
                  <a:pt x="3597" y="1598"/>
                  <a:pt x="3596" y="1597"/>
                  <a:pt x="3594" y="1596"/>
                </a:cubicBezTo>
                <a:cubicBezTo>
                  <a:pt x="3591" y="1595"/>
                  <a:pt x="3588" y="1595"/>
                  <a:pt x="3587" y="1591"/>
                </a:cubicBezTo>
                <a:cubicBezTo>
                  <a:pt x="3599" y="1567"/>
                  <a:pt x="3615" y="1547"/>
                  <a:pt x="3635" y="1530"/>
                </a:cubicBezTo>
                <a:cubicBezTo>
                  <a:pt x="3638" y="1528"/>
                  <a:pt x="3641" y="1525"/>
                  <a:pt x="3644" y="1523"/>
                </a:cubicBezTo>
                <a:cubicBezTo>
                  <a:pt x="3637" y="1516"/>
                  <a:pt x="3621" y="1523"/>
                  <a:pt x="3617" y="1508"/>
                </a:cubicBezTo>
                <a:cubicBezTo>
                  <a:pt x="3617" y="1508"/>
                  <a:pt x="3617" y="1507"/>
                  <a:pt x="3618" y="1507"/>
                </a:cubicBezTo>
                <a:cubicBezTo>
                  <a:pt x="3618" y="1503"/>
                  <a:pt x="3620" y="1502"/>
                  <a:pt x="3623" y="1502"/>
                </a:cubicBezTo>
                <a:cubicBezTo>
                  <a:pt x="3623" y="1502"/>
                  <a:pt x="3624" y="1502"/>
                  <a:pt x="3625" y="1502"/>
                </a:cubicBezTo>
                <a:cubicBezTo>
                  <a:pt x="3627" y="1504"/>
                  <a:pt x="3629" y="1505"/>
                  <a:pt x="3632" y="1505"/>
                </a:cubicBezTo>
                <a:cubicBezTo>
                  <a:pt x="3633" y="1505"/>
                  <a:pt x="3635" y="1504"/>
                  <a:pt x="3636" y="1503"/>
                </a:cubicBezTo>
                <a:cubicBezTo>
                  <a:pt x="3637" y="1502"/>
                  <a:pt x="3638" y="1501"/>
                  <a:pt x="3640" y="1499"/>
                </a:cubicBezTo>
                <a:cubicBezTo>
                  <a:pt x="3643" y="1494"/>
                  <a:pt x="3646" y="1488"/>
                  <a:pt x="3654" y="1488"/>
                </a:cubicBezTo>
                <a:cubicBezTo>
                  <a:pt x="3663" y="1489"/>
                  <a:pt x="3675" y="1488"/>
                  <a:pt x="3674" y="1480"/>
                </a:cubicBezTo>
                <a:cubicBezTo>
                  <a:pt x="3674" y="1470"/>
                  <a:pt x="3661" y="1475"/>
                  <a:pt x="3654" y="1475"/>
                </a:cubicBezTo>
                <a:cubicBezTo>
                  <a:pt x="3651" y="1476"/>
                  <a:pt x="3648" y="1476"/>
                  <a:pt x="3645" y="1476"/>
                </a:cubicBezTo>
                <a:cubicBezTo>
                  <a:pt x="3641" y="1476"/>
                  <a:pt x="3638" y="1475"/>
                  <a:pt x="3635" y="1472"/>
                </a:cubicBezTo>
                <a:cubicBezTo>
                  <a:pt x="3634" y="1471"/>
                  <a:pt x="3633" y="1470"/>
                  <a:pt x="3632" y="1468"/>
                </a:cubicBezTo>
                <a:cubicBezTo>
                  <a:pt x="3631" y="1465"/>
                  <a:pt x="3631" y="1463"/>
                  <a:pt x="3634" y="1461"/>
                </a:cubicBezTo>
                <a:cubicBezTo>
                  <a:pt x="3643" y="1462"/>
                  <a:pt x="3647" y="1459"/>
                  <a:pt x="3649" y="1453"/>
                </a:cubicBezTo>
                <a:cubicBezTo>
                  <a:pt x="3649" y="1452"/>
                  <a:pt x="3649" y="1451"/>
                  <a:pt x="3649" y="1451"/>
                </a:cubicBezTo>
                <a:cubicBezTo>
                  <a:pt x="3649" y="1450"/>
                  <a:pt x="3649" y="1449"/>
                  <a:pt x="3649" y="1447"/>
                </a:cubicBezTo>
                <a:cubicBezTo>
                  <a:pt x="3649" y="1446"/>
                  <a:pt x="3649" y="1445"/>
                  <a:pt x="3649" y="1443"/>
                </a:cubicBezTo>
                <a:cubicBezTo>
                  <a:pt x="3655" y="1439"/>
                  <a:pt x="3661" y="1435"/>
                  <a:pt x="3667" y="1430"/>
                </a:cubicBezTo>
                <a:cubicBezTo>
                  <a:pt x="3671" y="1426"/>
                  <a:pt x="3675" y="1423"/>
                  <a:pt x="3681" y="1422"/>
                </a:cubicBezTo>
                <a:cubicBezTo>
                  <a:pt x="3686" y="1422"/>
                  <a:pt x="3690" y="1420"/>
                  <a:pt x="3689" y="1414"/>
                </a:cubicBezTo>
                <a:cubicBezTo>
                  <a:pt x="3689" y="1407"/>
                  <a:pt x="3686" y="1404"/>
                  <a:pt x="3680" y="1404"/>
                </a:cubicBezTo>
                <a:cubicBezTo>
                  <a:pt x="3672" y="1404"/>
                  <a:pt x="3665" y="1403"/>
                  <a:pt x="3658" y="1403"/>
                </a:cubicBezTo>
                <a:cubicBezTo>
                  <a:pt x="3657" y="1403"/>
                  <a:pt x="3657" y="1403"/>
                  <a:pt x="3656" y="1403"/>
                </a:cubicBezTo>
                <a:cubicBezTo>
                  <a:pt x="3655" y="1397"/>
                  <a:pt x="3650" y="1391"/>
                  <a:pt x="3653" y="1385"/>
                </a:cubicBezTo>
                <a:cubicBezTo>
                  <a:pt x="3655" y="1373"/>
                  <a:pt x="3644" y="1374"/>
                  <a:pt x="3639" y="1373"/>
                </a:cubicBezTo>
                <a:cubicBezTo>
                  <a:pt x="3607" y="1367"/>
                  <a:pt x="3574" y="1359"/>
                  <a:pt x="3542" y="1351"/>
                </a:cubicBezTo>
                <a:cubicBezTo>
                  <a:pt x="3540" y="1350"/>
                  <a:pt x="3539" y="1350"/>
                  <a:pt x="3537" y="1350"/>
                </a:cubicBezTo>
                <a:cubicBezTo>
                  <a:pt x="3535" y="1349"/>
                  <a:pt x="3532" y="1349"/>
                  <a:pt x="3530" y="1349"/>
                </a:cubicBezTo>
                <a:cubicBezTo>
                  <a:pt x="3527" y="1349"/>
                  <a:pt x="3525" y="1349"/>
                  <a:pt x="3523" y="1351"/>
                </a:cubicBezTo>
                <a:cubicBezTo>
                  <a:pt x="3520" y="1350"/>
                  <a:pt x="3517" y="1349"/>
                  <a:pt x="3514" y="1347"/>
                </a:cubicBezTo>
                <a:cubicBezTo>
                  <a:pt x="3512" y="1343"/>
                  <a:pt x="3506" y="1346"/>
                  <a:pt x="3504" y="1341"/>
                </a:cubicBezTo>
                <a:cubicBezTo>
                  <a:pt x="3517" y="1332"/>
                  <a:pt x="3534" y="1340"/>
                  <a:pt x="3548" y="1333"/>
                </a:cubicBezTo>
                <a:cubicBezTo>
                  <a:pt x="3544" y="1327"/>
                  <a:pt x="3537" y="1329"/>
                  <a:pt x="3531" y="1327"/>
                </a:cubicBezTo>
                <a:cubicBezTo>
                  <a:pt x="3515" y="1321"/>
                  <a:pt x="3515" y="1305"/>
                  <a:pt x="3511" y="1292"/>
                </a:cubicBezTo>
                <a:cubicBezTo>
                  <a:pt x="3511" y="1288"/>
                  <a:pt x="3511" y="1283"/>
                  <a:pt x="3507" y="1282"/>
                </a:cubicBezTo>
                <a:cubicBezTo>
                  <a:pt x="3503" y="1280"/>
                  <a:pt x="3499" y="1278"/>
                  <a:pt x="3495" y="1276"/>
                </a:cubicBezTo>
                <a:cubicBezTo>
                  <a:pt x="3479" y="1267"/>
                  <a:pt x="3467" y="1253"/>
                  <a:pt x="3452" y="1243"/>
                </a:cubicBezTo>
                <a:cubicBezTo>
                  <a:pt x="3449" y="1237"/>
                  <a:pt x="3445" y="1234"/>
                  <a:pt x="3440" y="1231"/>
                </a:cubicBezTo>
                <a:cubicBezTo>
                  <a:pt x="3438" y="1230"/>
                  <a:pt x="3435" y="1228"/>
                  <a:pt x="3433" y="1226"/>
                </a:cubicBezTo>
                <a:cubicBezTo>
                  <a:pt x="3404" y="1197"/>
                  <a:pt x="3367" y="1181"/>
                  <a:pt x="3329" y="1169"/>
                </a:cubicBezTo>
                <a:cubicBezTo>
                  <a:pt x="3329" y="1169"/>
                  <a:pt x="3328" y="1169"/>
                  <a:pt x="3328" y="1169"/>
                </a:cubicBezTo>
                <a:cubicBezTo>
                  <a:pt x="3324" y="1168"/>
                  <a:pt x="3320" y="1166"/>
                  <a:pt x="3318" y="1163"/>
                </a:cubicBezTo>
                <a:cubicBezTo>
                  <a:pt x="3321" y="1159"/>
                  <a:pt x="3324" y="1158"/>
                  <a:pt x="3328" y="1157"/>
                </a:cubicBezTo>
                <a:cubicBezTo>
                  <a:pt x="3329" y="1157"/>
                  <a:pt x="3330" y="1157"/>
                  <a:pt x="3332" y="1156"/>
                </a:cubicBezTo>
                <a:cubicBezTo>
                  <a:pt x="3342" y="1153"/>
                  <a:pt x="3352" y="1149"/>
                  <a:pt x="3362" y="1145"/>
                </a:cubicBezTo>
                <a:cubicBezTo>
                  <a:pt x="3392" y="1133"/>
                  <a:pt x="3421" y="1120"/>
                  <a:pt x="3452" y="1111"/>
                </a:cubicBezTo>
                <a:cubicBezTo>
                  <a:pt x="3456" y="1112"/>
                  <a:pt x="3461" y="1113"/>
                  <a:pt x="3465" y="1113"/>
                </a:cubicBezTo>
                <a:cubicBezTo>
                  <a:pt x="3472" y="1113"/>
                  <a:pt x="3478" y="1111"/>
                  <a:pt x="3485" y="1108"/>
                </a:cubicBezTo>
                <a:cubicBezTo>
                  <a:pt x="3489" y="1105"/>
                  <a:pt x="3493" y="1102"/>
                  <a:pt x="3497" y="1098"/>
                </a:cubicBezTo>
                <a:cubicBezTo>
                  <a:pt x="3501" y="1093"/>
                  <a:pt x="3505" y="1088"/>
                  <a:pt x="3502" y="1082"/>
                </a:cubicBezTo>
                <a:cubicBezTo>
                  <a:pt x="3498" y="1075"/>
                  <a:pt x="3492" y="1077"/>
                  <a:pt x="3487" y="1078"/>
                </a:cubicBezTo>
                <a:cubicBezTo>
                  <a:pt x="3474" y="1080"/>
                  <a:pt x="3470" y="1075"/>
                  <a:pt x="3473" y="1061"/>
                </a:cubicBezTo>
                <a:cubicBezTo>
                  <a:pt x="3478" y="1060"/>
                  <a:pt x="3482" y="1059"/>
                  <a:pt x="3487" y="1058"/>
                </a:cubicBezTo>
                <a:cubicBezTo>
                  <a:pt x="3491" y="1057"/>
                  <a:pt x="3496" y="1055"/>
                  <a:pt x="3501" y="1053"/>
                </a:cubicBezTo>
                <a:cubicBezTo>
                  <a:pt x="3514" y="1048"/>
                  <a:pt x="3526" y="1039"/>
                  <a:pt x="3538" y="1030"/>
                </a:cubicBezTo>
                <a:cubicBezTo>
                  <a:pt x="3541" y="1028"/>
                  <a:pt x="3546" y="1025"/>
                  <a:pt x="3548" y="1022"/>
                </a:cubicBezTo>
                <a:cubicBezTo>
                  <a:pt x="3549" y="1021"/>
                  <a:pt x="3549" y="1020"/>
                  <a:pt x="3548" y="1018"/>
                </a:cubicBezTo>
                <a:cubicBezTo>
                  <a:pt x="3541" y="1009"/>
                  <a:pt x="3543" y="1002"/>
                  <a:pt x="3547" y="992"/>
                </a:cubicBezTo>
                <a:cubicBezTo>
                  <a:pt x="3539" y="994"/>
                  <a:pt x="3532" y="996"/>
                  <a:pt x="3530" y="989"/>
                </a:cubicBezTo>
                <a:cubicBezTo>
                  <a:pt x="3527" y="982"/>
                  <a:pt x="3536" y="983"/>
                  <a:pt x="3538" y="978"/>
                </a:cubicBezTo>
                <a:cubicBezTo>
                  <a:pt x="3531" y="977"/>
                  <a:pt x="3525" y="979"/>
                  <a:pt x="3520" y="973"/>
                </a:cubicBezTo>
                <a:cubicBezTo>
                  <a:pt x="3517" y="970"/>
                  <a:pt x="3519" y="966"/>
                  <a:pt x="3521" y="967"/>
                </a:cubicBezTo>
                <a:cubicBezTo>
                  <a:pt x="3534" y="973"/>
                  <a:pt x="3542" y="962"/>
                  <a:pt x="3551" y="958"/>
                </a:cubicBezTo>
                <a:cubicBezTo>
                  <a:pt x="3563" y="952"/>
                  <a:pt x="3574" y="944"/>
                  <a:pt x="3588" y="935"/>
                </a:cubicBezTo>
                <a:cubicBezTo>
                  <a:pt x="3572" y="935"/>
                  <a:pt x="3559" y="938"/>
                  <a:pt x="3546" y="940"/>
                </a:cubicBezTo>
                <a:cubicBezTo>
                  <a:pt x="3536" y="941"/>
                  <a:pt x="3525" y="946"/>
                  <a:pt x="3520" y="932"/>
                </a:cubicBezTo>
                <a:cubicBezTo>
                  <a:pt x="3525" y="931"/>
                  <a:pt x="3531" y="930"/>
                  <a:pt x="3536" y="928"/>
                </a:cubicBezTo>
                <a:cubicBezTo>
                  <a:pt x="3546" y="925"/>
                  <a:pt x="3546" y="917"/>
                  <a:pt x="3544" y="910"/>
                </a:cubicBezTo>
                <a:cubicBezTo>
                  <a:pt x="3542" y="901"/>
                  <a:pt x="3537" y="905"/>
                  <a:pt x="3531" y="906"/>
                </a:cubicBezTo>
                <a:cubicBezTo>
                  <a:pt x="3525" y="908"/>
                  <a:pt x="3518" y="908"/>
                  <a:pt x="3512" y="906"/>
                </a:cubicBezTo>
                <a:cubicBezTo>
                  <a:pt x="3512" y="904"/>
                  <a:pt x="3513" y="904"/>
                  <a:pt x="3514" y="903"/>
                </a:cubicBezTo>
                <a:cubicBezTo>
                  <a:pt x="3517" y="901"/>
                  <a:pt x="3522" y="902"/>
                  <a:pt x="3523" y="898"/>
                </a:cubicBezTo>
                <a:cubicBezTo>
                  <a:pt x="3530" y="896"/>
                  <a:pt x="3537" y="893"/>
                  <a:pt x="3544" y="891"/>
                </a:cubicBezTo>
                <a:cubicBezTo>
                  <a:pt x="3550" y="890"/>
                  <a:pt x="3558" y="891"/>
                  <a:pt x="3562" y="883"/>
                </a:cubicBezTo>
                <a:cubicBezTo>
                  <a:pt x="3551" y="883"/>
                  <a:pt x="3542" y="882"/>
                  <a:pt x="3532" y="883"/>
                </a:cubicBezTo>
                <a:cubicBezTo>
                  <a:pt x="3522" y="884"/>
                  <a:pt x="3518" y="881"/>
                  <a:pt x="3520" y="870"/>
                </a:cubicBezTo>
                <a:cubicBezTo>
                  <a:pt x="3523" y="870"/>
                  <a:pt x="3525" y="871"/>
                  <a:pt x="3527" y="870"/>
                </a:cubicBezTo>
                <a:cubicBezTo>
                  <a:pt x="3534" y="866"/>
                  <a:pt x="3542" y="868"/>
                  <a:pt x="3547" y="862"/>
                </a:cubicBezTo>
                <a:cubicBezTo>
                  <a:pt x="3551" y="856"/>
                  <a:pt x="3534" y="849"/>
                  <a:pt x="3546" y="841"/>
                </a:cubicBezTo>
                <a:cubicBezTo>
                  <a:pt x="3536" y="841"/>
                  <a:pt x="3531" y="827"/>
                  <a:pt x="3519" y="833"/>
                </a:cubicBezTo>
                <a:cubicBezTo>
                  <a:pt x="3519" y="833"/>
                  <a:pt x="3519" y="833"/>
                  <a:pt x="3519" y="833"/>
                </a:cubicBezTo>
                <a:cubicBezTo>
                  <a:pt x="3517" y="831"/>
                  <a:pt x="3517" y="829"/>
                  <a:pt x="3517" y="827"/>
                </a:cubicBezTo>
                <a:cubicBezTo>
                  <a:pt x="3551" y="821"/>
                  <a:pt x="3585" y="820"/>
                  <a:pt x="3618" y="808"/>
                </a:cubicBezTo>
                <a:cubicBezTo>
                  <a:pt x="3639" y="807"/>
                  <a:pt x="3658" y="801"/>
                  <a:pt x="3679" y="799"/>
                </a:cubicBezTo>
                <a:cubicBezTo>
                  <a:pt x="3682" y="799"/>
                  <a:pt x="3685" y="799"/>
                  <a:pt x="3688" y="799"/>
                </a:cubicBezTo>
                <a:cubicBezTo>
                  <a:pt x="3704" y="798"/>
                  <a:pt x="3721" y="794"/>
                  <a:pt x="3736" y="785"/>
                </a:cubicBezTo>
                <a:cubicBezTo>
                  <a:pt x="3752" y="782"/>
                  <a:pt x="3768" y="781"/>
                  <a:pt x="3780" y="796"/>
                </a:cubicBezTo>
                <a:cubicBezTo>
                  <a:pt x="3784" y="801"/>
                  <a:pt x="3790" y="801"/>
                  <a:pt x="3795" y="796"/>
                </a:cubicBezTo>
                <a:cubicBezTo>
                  <a:pt x="3800" y="790"/>
                  <a:pt x="3795" y="785"/>
                  <a:pt x="3790" y="783"/>
                </a:cubicBezTo>
                <a:cubicBezTo>
                  <a:pt x="3780" y="779"/>
                  <a:pt x="3770" y="775"/>
                  <a:pt x="3761" y="771"/>
                </a:cubicBezTo>
                <a:cubicBezTo>
                  <a:pt x="3761" y="765"/>
                  <a:pt x="3766" y="765"/>
                  <a:pt x="3771" y="765"/>
                </a:cubicBezTo>
                <a:cubicBezTo>
                  <a:pt x="3786" y="767"/>
                  <a:pt x="3798" y="754"/>
                  <a:pt x="3814" y="757"/>
                </a:cubicBezTo>
                <a:cubicBezTo>
                  <a:pt x="3813" y="757"/>
                  <a:pt x="3813" y="756"/>
                  <a:pt x="3812" y="756"/>
                </a:cubicBezTo>
                <a:cubicBezTo>
                  <a:pt x="3804" y="749"/>
                  <a:pt x="3793" y="749"/>
                  <a:pt x="3785" y="744"/>
                </a:cubicBezTo>
                <a:cubicBezTo>
                  <a:pt x="3785" y="744"/>
                  <a:pt x="3785" y="744"/>
                  <a:pt x="3785" y="744"/>
                </a:cubicBezTo>
                <a:cubicBezTo>
                  <a:pt x="3785" y="744"/>
                  <a:pt x="3785" y="744"/>
                  <a:pt x="3785" y="744"/>
                </a:cubicBezTo>
                <a:cubicBezTo>
                  <a:pt x="3785" y="744"/>
                  <a:pt x="3785" y="744"/>
                  <a:pt x="3784" y="744"/>
                </a:cubicBezTo>
                <a:cubicBezTo>
                  <a:pt x="3785" y="744"/>
                  <a:pt x="3785" y="744"/>
                  <a:pt x="3785" y="744"/>
                </a:cubicBezTo>
                <a:cubicBezTo>
                  <a:pt x="3785" y="744"/>
                  <a:pt x="3785" y="744"/>
                  <a:pt x="3785" y="744"/>
                </a:cubicBezTo>
                <a:cubicBezTo>
                  <a:pt x="3785" y="744"/>
                  <a:pt x="3785" y="744"/>
                  <a:pt x="3785" y="744"/>
                </a:cubicBezTo>
                <a:cubicBezTo>
                  <a:pt x="3785" y="744"/>
                  <a:pt x="3785" y="744"/>
                  <a:pt x="3785" y="744"/>
                </a:cubicBezTo>
                <a:cubicBezTo>
                  <a:pt x="3789" y="742"/>
                  <a:pt x="3794" y="740"/>
                  <a:pt x="3798" y="738"/>
                </a:cubicBezTo>
                <a:cubicBezTo>
                  <a:pt x="3802" y="736"/>
                  <a:pt x="3809" y="717"/>
                  <a:pt x="3806" y="716"/>
                </a:cubicBezTo>
                <a:cubicBezTo>
                  <a:pt x="3796" y="712"/>
                  <a:pt x="3794" y="702"/>
                  <a:pt x="3788" y="695"/>
                </a:cubicBezTo>
                <a:cubicBezTo>
                  <a:pt x="3784" y="691"/>
                  <a:pt x="3788" y="690"/>
                  <a:pt x="3788" y="688"/>
                </a:cubicBezTo>
                <a:cubicBezTo>
                  <a:pt x="3791" y="678"/>
                  <a:pt x="3819" y="678"/>
                  <a:pt x="3800" y="660"/>
                </a:cubicBezTo>
                <a:cubicBezTo>
                  <a:pt x="3807" y="652"/>
                  <a:pt x="3803" y="648"/>
                  <a:pt x="3794" y="646"/>
                </a:cubicBezTo>
                <a:cubicBezTo>
                  <a:pt x="3787" y="644"/>
                  <a:pt x="3780" y="641"/>
                  <a:pt x="3772" y="639"/>
                </a:cubicBezTo>
                <a:cubicBezTo>
                  <a:pt x="3769" y="638"/>
                  <a:pt x="3767" y="636"/>
                  <a:pt x="3768" y="633"/>
                </a:cubicBezTo>
                <a:cubicBezTo>
                  <a:pt x="3768" y="629"/>
                  <a:pt x="3773" y="630"/>
                  <a:pt x="3775" y="629"/>
                </a:cubicBezTo>
                <a:cubicBezTo>
                  <a:pt x="3780" y="631"/>
                  <a:pt x="3786" y="637"/>
                  <a:pt x="3789" y="629"/>
                </a:cubicBezTo>
                <a:cubicBezTo>
                  <a:pt x="3792" y="623"/>
                  <a:pt x="3785" y="621"/>
                  <a:pt x="3780" y="619"/>
                </a:cubicBezTo>
                <a:cubicBezTo>
                  <a:pt x="3778" y="617"/>
                  <a:pt x="3775" y="616"/>
                  <a:pt x="3772" y="614"/>
                </a:cubicBezTo>
                <a:cubicBezTo>
                  <a:pt x="3772" y="614"/>
                  <a:pt x="3771" y="613"/>
                  <a:pt x="3770" y="612"/>
                </a:cubicBezTo>
                <a:cubicBezTo>
                  <a:pt x="3766" y="610"/>
                  <a:pt x="3759" y="614"/>
                  <a:pt x="3757" y="607"/>
                </a:cubicBezTo>
                <a:cubicBezTo>
                  <a:pt x="3756" y="600"/>
                  <a:pt x="3762" y="599"/>
                  <a:pt x="3767" y="597"/>
                </a:cubicBezTo>
                <a:cubicBezTo>
                  <a:pt x="3768" y="596"/>
                  <a:pt x="3769" y="595"/>
                  <a:pt x="3769" y="595"/>
                </a:cubicBezTo>
                <a:cubicBezTo>
                  <a:pt x="3768" y="593"/>
                  <a:pt x="3765" y="591"/>
                  <a:pt x="3763" y="590"/>
                </a:cubicBezTo>
                <a:cubicBezTo>
                  <a:pt x="3760" y="589"/>
                  <a:pt x="3757" y="588"/>
                  <a:pt x="3756" y="585"/>
                </a:cubicBezTo>
                <a:cubicBezTo>
                  <a:pt x="3755" y="584"/>
                  <a:pt x="3755" y="583"/>
                  <a:pt x="3755" y="582"/>
                </a:cubicBezTo>
                <a:cubicBezTo>
                  <a:pt x="3756" y="577"/>
                  <a:pt x="3762" y="582"/>
                  <a:pt x="3766" y="578"/>
                </a:cubicBezTo>
                <a:cubicBezTo>
                  <a:pt x="3749" y="570"/>
                  <a:pt x="3733" y="562"/>
                  <a:pt x="3717" y="553"/>
                </a:cubicBezTo>
                <a:cubicBezTo>
                  <a:pt x="3716" y="553"/>
                  <a:pt x="3715" y="552"/>
                  <a:pt x="3715" y="551"/>
                </a:cubicBezTo>
                <a:cubicBezTo>
                  <a:pt x="3715" y="551"/>
                  <a:pt x="3715" y="550"/>
                  <a:pt x="3715" y="550"/>
                </a:cubicBezTo>
                <a:cubicBezTo>
                  <a:pt x="3727" y="545"/>
                  <a:pt x="3736" y="557"/>
                  <a:pt x="3748" y="555"/>
                </a:cubicBezTo>
                <a:cubicBezTo>
                  <a:pt x="3744" y="546"/>
                  <a:pt x="3736" y="546"/>
                  <a:pt x="3730" y="542"/>
                </a:cubicBezTo>
                <a:cubicBezTo>
                  <a:pt x="3729" y="540"/>
                  <a:pt x="3727" y="538"/>
                  <a:pt x="3726" y="536"/>
                </a:cubicBezTo>
                <a:cubicBezTo>
                  <a:pt x="3725" y="534"/>
                  <a:pt x="3724" y="532"/>
                  <a:pt x="3722" y="530"/>
                </a:cubicBezTo>
                <a:cubicBezTo>
                  <a:pt x="3721" y="528"/>
                  <a:pt x="3720" y="527"/>
                  <a:pt x="3718" y="525"/>
                </a:cubicBezTo>
                <a:cubicBezTo>
                  <a:pt x="3718" y="524"/>
                  <a:pt x="3717" y="524"/>
                  <a:pt x="3716" y="523"/>
                </a:cubicBezTo>
                <a:cubicBezTo>
                  <a:pt x="3709" y="516"/>
                  <a:pt x="3700" y="512"/>
                  <a:pt x="3690" y="510"/>
                </a:cubicBezTo>
                <a:cubicBezTo>
                  <a:pt x="3693" y="499"/>
                  <a:pt x="3701" y="507"/>
                  <a:pt x="3707" y="506"/>
                </a:cubicBezTo>
                <a:cubicBezTo>
                  <a:pt x="3708" y="505"/>
                  <a:pt x="3710" y="505"/>
                  <a:pt x="3711" y="503"/>
                </a:cubicBezTo>
                <a:cubicBezTo>
                  <a:pt x="3692" y="489"/>
                  <a:pt x="3671" y="481"/>
                  <a:pt x="3649" y="473"/>
                </a:cubicBezTo>
                <a:cubicBezTo>
                  <a:pt x="3649" y="460"/>
                  <a:pt x="3662" y="458"/>
                  <a:pt x="3665" y="462"/>
                </a:cubicBezTo>
                <a:cubicBezTo>
                  <a:pt x="3670" y="474"/>
                  <a:pt x="3679" y="469"/>
                  <a:pt x="3686" y="471"/>
                </a:cubicBezTo>
                <a:cubicBezTo>
                  <a:pt x="3701" y="475"/>
                  <a:pt x="3715" y="484"/>
                  <a:pt x="3731" y="478"/>
                </a:cubicBezTo>
                <a:cubicBezTo>
                  <a:pt x="3699" y="459"/>
                  <a:pt x="3667" y="438"/>
                  <a:pt x="3630" y="427"/>
                </a:cubicBezTo>
                <a:cubicBezTo>
                  <a:pt x="3618" y="423"/>
                  <a:pt x="3605" y="418"/>
                  <a:pt x="3594" y="412"/>
                </a:cubicBezTo>
                <a:cubicBezTo>
                  <a:pt x="3551" y="391"/>
                  <a:pt x="3508" y="375"/>
                  <a:pt x="3462" y="366"/>
                </a:cubicBezTo>
                <a:cubicBezTo>
                  <a:pt x="3460" y="366"/>
                  <a:pt x="3458" y="365"/>
                  <a:pt x="3456" y="365"/>
                </a:cubicBezTo>
                <a:cubicBezTo>
                  <a:pt x="3453" y="364"/>
                  <a:pt x="3451" y="364"/>
                  <a:pt x="3448" y="363"/>
                </a:cubicBezTo>
                <a:cubicBezTo>
                  <a:pt x="3439" y="360"/>
                  <a:pt x="3430" y="357"/>
                  <a:pt x="3423" y="349"/>
                </a:cubicBezTo>
                <a:cubicBezTo>
                  <a:pt x="3422" y="345"/>
                  <a:pt x="3415" y="339"/>
                  <a:pt x="3419" y="336"/>
                </a:cubicBezTo>
                <a:cubicBezTo>
                  <a:pt x="3426" y="328"/>
                  <a:pt x="3420" y="324"/>
                  <a:pt x="3417" y="318"/>
                </a:cubicBezTo>
                <a:cubicBezTo>
                  <a:pt x="3414" y="313"/>
                  <a:pt x="3411" y="309"/>
                  <a:pt x="3408" y="304"/>
                </a:cubicBezTo>
                <a:cubicBezTo>
                  <a:pt x="3407" y="299"/>
                  <a:pt x="3411" y="293"/>
                  <a:pt x="3406" y="288"/>
                </a:cubicBezTo>
                <a:cubicBezTo>
                  <a:pt x="3404" y="286"/>
                  <a:pt x="3399" y="283"/>
                  <a:pt x="3399" y="282"/>
                </a:cubicBezTo>
                <a:cubicBezTo>
                  <a:pt x="3404" y="260"/>
                  <a:pt x="3383" y="265"/>
                  <a:pt x="3374" y="258"/>
                </a:cubicBezTo>
                <a:cubicBezTo>
                  <a:pt x="3370" y="255"/>
                  <a:pt x="3362" y="256"/>
                  <a:pt x="3357" y="253"/>
                </a:cubicBezTo>
                <a:cubicBezTo>
                  <a:pt x="3350" y="249"/>
                  <a:pt x="3341" y="247"/>
                  <a:pt x="3345" y="234"/>
                </a:cubicBezTo>
                <a:cubicBezTo>
                  <a:pt x="3351" y="215"/>
                  <a:pt x="3342" y="203"/>
                  <a:pt x="3324" y="192"/>
                </a:cubicBezTo>
                <a:cubicBezTo>
                  <a:pt x="3313" y="185"/>
                  <a:pt x="3291" y="185"/>
                  <a:pt x="3291" y="163"/>
                </a:cubicBezTo>
                <a:cubicBezTo>
                  <a:pt x="3291" y="160"/>
                  <a:pt x="3284" y="162"/>
                  <a:pt x="3281" y="163"/>
                </a:cubicBezTo>
                <a:cubicBezTo>
                  <a:pt x="3273" y="167"/>
                  <a:pt x="3265" y="165"/>
                  <a:pt x="3259" y="158"/>
                </a:cubicBezTo>
                <a:cubicBezTo>
                  <a:pt x="3247" y="146"/>
                  <a:pt x="3231" y="140"/>
                  <a:pt x="3215" y="138"/>
                </a:cubicBezTo>
                <a:cubicBezTo>
                  <a:pt x="3190" y="135"/>
                  <a:pt x="3168" y="126"/>
                  <a:pt x="3144" y="120"/>
                </a:cubicBezTo>
                <a:cubicBezTo>
                  <a:pt x="3143" y="120"/>
                  <a:pt x="3142" y="120"/>
                  <a:pt x="3141" y="120"/>
                </a:cubicBezTo>
                <a:cubicBezTo>
                  <a:pt x="3136" y="118"/>
                  <a:pt x="3130" y="116"/>
                  <a:pt x="3125" y="116"/>
                </a:cubicBezTo>
                <a:cubicBezTo>
                  <a:pt x="3124" y="116"/>
                  <a:pt x="3123" y="116"/>
                  <a:pt x="3122" y="116"/>
                </a:cubicBezTo>
                <a:cubicBezTo>
                  <a:pt x="3117" y="113"/>
                  <a:pt x="3112" y="112"/>
                  <a:pt x="3107" y="112"/>
                </a:cubicBezTo>
                <a:cubicBezTo>
                  <a:pt x="3106" y="112"/>
                  <a:pt x="3104" y="112"/>
                  <a:pt x="3103" y="112"/>
                </a:cubicBezTo>
                <a:cubicBezTo>
                  <a:pt x="3094" y="113"/>
                  <a:pt x="3085" y="118"/>
                  <a:pt x="3076" y="119"/>
                </a:cubicBezTo>
                <a:cubicBezTo>
                  <a:pt x="3061" y="123"/>
                  <a:pt x="3045" y="120"/>
                  <a:pt x="3030" y="125"/>
                </a:cubicBezTo>
                <a:cubicBezTo>
                  <a:pt x="3030" y="125"/>
                  <a:pt x="3029" y="125"/>
                  <a:pt x="3029" y="125"/>
                </a:cubicBezTo>
                <a:cubicBezTo>
                  <a:pt x="3022" y="124"/>
                  <a:pt x="3014" y="124"/>
                  <a:pt x="3007" y="124"/>
                </a:cubicBezTo>
                <a:cubicBezTo>
                  <a:pt x="2962" y="119"/>
                  <a:pt x="2919" y="132"/>
                  <a:pt x="2875" y="137"/>
                </a:cubicBezTo>
                <a:cubicBezTo>
                  <a:pt x="2872" y="138"/>
                  <a:pt x="2869" y="138"/>
                  <a:pt x="2866" y="138"/>
                </a:cubicBezTo>
                <a:cubicBezTo>
                  <a:pt x="2840" y="141"/>
                  <a:pt x="2817" y="156"/>
                  <a:pt x="2790" y="155"/>
                </a:cubicBezTo>
                <a:cubicBezTo>
                  <a:pt x="2763" y="155"/>
                  <a:pt x="2736" y="160"/>
                  <a:pt x="2710" y="166"/>
                </a:cubicBezTo>
                <a:cubicBezTo>
                  <a:pt x="2659" y="179"/>
                  <a:pt x="2608" y="193"/>
                  <a:pt x="2557" y="206"/>
                </a:cubicBezTo>
                <a:cubicBezTo>
                  <a:pt x="2555" y="207"/>
                  <a:pt x="2552" y="207"/>
                  <a:pt x="2550" y="208"/>
                </a:cubicBezTo>
                <a:cubicBezTo>
                  <a:pt x="2547" y="208"/>
                  <a:pt x="2545" y="209"/>
                  <a:pt x="2542" y="209"/>
                </a:cubicBezTo>
                <a:cubicBezTo>
                  <a:pt x="2529" y="212"/>
                  <a:pt x="2515" y="214"/>
                  <a:pt x="2502" y="220"/>
                </a:cubicBezTo>
                <a:cubicBezTo>
                  <a:pt x="2496" y="215"/>
                  <a:pt x="2490" y="216"/>
                  <a:pt x="2483" y="218"/>
                </a:cubicBezTo>
                <a:cubicBezTo>
                  <a:pt x="2482" y="218"/>
                  <a:pt x="2481" y="219"/>
                  <a:pt x="2481" y="219"/>
                </a:cubicBezTo>
                <a:cubicBezTo>
                  <a:pt x="2479" y="220"/>
                  <a:pt x="2477" y="220"/>
                  <a:pt x="2475" y="221"/>
                </a:cubicBezTo>
                <a:cubicBezTo>
                  <a:pt x="2473" y="221"/>
                  <a:pt x="2471" y="221"/>
                  <a:pt x="2469" y="221"/>
                </a:cubicBezTo>
                <a:cubicBezTo>
                  <a:pt x="2465" y="221"/>
                  <a:pt x="2461" y="221"/>
                  <a:pt x="2457" y="221"/>
                </a:cubicBezTo>
                <a:cubicBezTo>
                  <a:pt x="2449" y="220"/>
                  <a:pt x="2442" y="220"/>
                  <a:pt x="2434" y="220"/>
                </a:cubicBezTo>
                <a:cubicBezTo>
                  <a:pt x="2425" y="220"/>
                  <a:pt x="2416" y="221"/>
                  <a:pt x="2407" y="223"/>
                </a:cubicBezTo>
                <a:cubicBezTo>
                  <a:pt x="2404" y="221"/>
                  <a:pt x="2401" y="221"/>
                  <a:pt x="2398" y="221"/>
                </a:cubicBezTo>
                <a:cubicBezTo>
                  <a:pt x="2393" y="220"/>
                  <a:pt x="2388" y="222"/>
                  <a:pt x="2384" y="223"/>
                </a:cubicBezTo>
                <a:cubicBezTo>
                  <a:pt x="2382" y="223"/>
                  <a:pt x="2380" y="223"/>
                  <a:pt x="2378" y="223"/>
                </a:cubicBezTo>
                <a:cubicBezTo>
                  <a:pt x="2373" y="223"/>
                  <a:pt x="2367" y="223"/>
                  <a:pt x="2362" y="223"/>
                </a:cubicBezTo>
                <a:cubicBezTo>
                  <a:pt x="2357" y="223"/>
                  <a:pt x="2351" y="223"/>
                  <a:pt x="2346" y="223"/>
                </a:cubicBezTo>
                <a:cubicBezTo>
                  <a:pt x="2345" y="223"/>
                  <a:pt x="2345" y="223"/>
                  <a:pt x="2345" y="223"/>
                </a:cubicBezTo>
                <a:cubicBezTo>
                  <a:pt x="2324" y="223"/>
                  <a:pt x="2302" y="224"/>
                  <a:pt x="2281" y="227"/>
                </a:cubicBezTo>
                <a:cubicBezTo>
                  <a:pt x="2270" y="228"/>
                  <a:pt x="2260" y="230"/>
                  <a:pt x="2249" y="232"/>
                </a:cubicBezTo>
                <a:cubicBezTo>
                  <a:pt x="2214" y="231"/>
                  <a:pt x="2178" y="232"/>
                  <a:pt x="2143" y="228"/>
                </a:cubicBezTo>
                <a:cubicBezTo>
                  <a:pt x="2138" y="228"/>
                  <a:pt x="2133" y="227"/>
                  <a:pt x="2128" y="226"/>
                </a:cubicBezTo>
                <a:cubicBezTo>
                  <a:pt x="2077" y="220"/>
                  <a:pt x="2026" y="215"/>
                  <a:pt x="1976" y="209"/>
                </a:cubicBezTo>
                <a:cubicBezTo>
                  <a:pt x="1950" y="207"/>
                  <a:pt x="1925" y="205"/>
                  <a:pt x="1900" y="202"/>
                </a:cubicBezTo>
                <a:cubicBezTo>
                  <a:pt x="1829" y="194"/>
                  <a:pt x="1758" y="181"/>
                  <a:pt x="1687" y="177"/>
                </a:cubicBezTo>
                <a:cubicBezTo>
                  <a:pt x="1672" y="169"/>
                  <a:pt x="1656" y="172"/>
                  <a:pt x="1640" y="170"/>
                </a:cubicBezTo>
                <a:cubicBezTo>
                  <a:pt x="1597" y="164"/>
                  <a:pt x="1553" y="156"/>
                  <a:pt x="1510" y="149"/>
                </a:cubicBezTo>
                <a:cubicBezTo>
                  <a:pt x="1434" y="137"/>
                  <a:pt x="1357" y="126"/>
                  <a:pt x="1280" y="113"/>
                </a:cubicBezTo>
                <a:cubicBezTo>
                  <a:pt x="1230" y="105"/>
                  <a:pt x="1179" y="97"/>
                  <a:pt x="1129" y="87"/>
                </a:cubicBezTo>
                <a:cubicBezTo>
                  <a:pt x="1078" y="77"/>
                  <a:pt x="1027" y="71"/>
                  <a:pt x="976" y="64"/>
                </a:cubicBezTo>
                <a:cubicBezTo>
                  <a:pt x="946" y="59"/>
                  <a:pt x="916" y="51"/>
                  <a:pt x="886" y="47"/>
                </a:cubicBezTo>
                <a:cubicBezTo>
                  <a:pt x="842" y="42"/>
                  <a:pt x="797" y="35"/>
                  <a:pt x="753" y="30"/>
                </a:cubicBezTo>
                <a:cubicBezTo>
                  <a:pt x="716" y="25"/>
                  <a:pt x="679" y="21"/>
                  <a:pt x="642" y="17"/>
                </a:cubicBezTo>
                <a:cubicBezTo>
                  <a:pt x="604" y="7"/>
                  <a:pt x="564" y="6"/>
                  <a:pt x="526" y="0"/>
                </a:cubicBezTo>
                <a:cubicBezTo>
                  <a:pt x="544" y="5"/>
                  <a:pt x="563" y="6"/>
                  <a:pt x="580" y="13"/>
                </a:cubicBezTo>
                <a:cubicBezTo>
                  <a:pt x="585" y="14"/>
                  <a:pt x="589" y="15"/>
                  <a:pt x="594" y="16"/>
                </a:cubicBezTo>
                <a:cubicBezTo>
                  <a:pt x="608" y="19"/>
                  <a:pt x="622" y="19"/>
                  <a:pt x="636" y="20"/>
                </a:cubicBezTo>
                <a:cubicBezTo>
                  <a:pt x="643" y="25"/>
                  <a:pt x="652" y="28"/>
                  <a:pt x="661" y="30"/>
                </a:cubicBezTo>
                <a:cubicBezTo>
                  <a:pt x="662" y="30"/>
                  <a:pt x="663" y="30"/>
                  <a:pt x="664" y="30"/>
                </a:cubicBezTo>
                <a:cubicBezTo>
                  <a:pt x="666" y="30"/>
                  <a:pt x="668" y="31"/>
                  <a:pt x="670" y="31"/>
                </a:cubicBezTo>
                <a:cubicBezTo>
                  <a:pt x="674" y="31"/>
                  <a:pt x="678" y="32"/>
                  <a:pt x="682" y="32"/>
                </a:cubicBezTo>
                <a:cubicBezTo>
                  <a:pt x="697" y="33"/>
                  <a:pt x="713" y="34"/>
                  <a:pt x="726" y="44"/>
                </a:cubicBezTo>
                <a:cubicBezTo>
                  <a:pt x="715" y="49"/>
                  <a:pt x="705" y="53"/>
                  <a:pt x="694" y="57"/>
                </a:cubicBezTo>
                <a:cubicBezTo>
                  <a:pt x="681" y="57"/>
                  <a:pt x="668" y="57"/>
                  <a:pt x="654" y="57"/>
                </a:cubicBezTo>
                <a:cubicBezTo>
                  <a:pt x="636" y="51"/>
                  <a:pt x="617" y="51"/>
                  <a:pt x="599" y="47"/>
                </a:cubicBezTo>
                <a:cubicBezTo>
                  <a:pt x="585" y="41"/>
                  <a:pt x="572" y="36"/>
                  <a:pt x="558" y="47"/>
                </a:cubicBezTo>
                <a:cubicBezTo>
                  <a:pt x="554" y="49"/>
                  <a:pt x="550" y="50"/>
                  <a:pt x="546" y="46"/>
                </a:cubicBezTo>
                <a:cubicBezTo>
                  <a:pt x="543" y="43"/>
                  <a:pt x="539" y="44"/>
                  <a:pt x="537" y="48"/>
                </a:cubicBezTo>
                <a:cubicBezTo>
                  <a:pt x="534" y="52"/>
                  <a:pt x="538" y="54"/>
                  <a:pt x="541" y="55"/>
                </a:cubicBezTo>
                <a:cubicBezTo>
                  <a:pt x="548" y="56"/>
                  <a:pt x="554" y="63"/>
                  <a:pt x="562" y="55"/>
                </a:cubicBezTo>
                <a:cubicBezTo>
                  <a:pt x="563" y="55"/>
                  <a:pt x="564" y="54"/>
                  <a:pt x="565" y="54"/>
                </a:cubicBezTo>
                <a:cubicBezTo>
                  <a:pt x="567" y="54"/>
                  <a:pt x="570" y="56"/>
                  <a:pt x="571" y="60"/>
                </a:cubicBezTo>
                <a:cubicBezTo>
                  <a:pt x="564" y="64"/>
                  <a:pt x="560" y="70"/>
                  <a:pt x="563" y="78"/>
                </a:cubicBezTo>
                <a:cubicBezTo>
                  <a:pt x="556" y="85"/>
                  <a:pt x="553" y="88"/>
                  <a:pt x="549" y="88"/>
                </a:cubicBezTo>
                <a:cubicBezTo>
                  <a:pt x="549" y="88"/>
                  <a:pt x="548" y="88"/>
                  <a:pt x="547" y="87"/>
                </a:cubicBezTo>
                <a:cubicBezTo>
                  <a:pt x="544" y="85"/>
                  <a:pt x="541" y="81"/>
                  <a:pt x="536" y="75"/>
                </a:cubicBezTo>
                <a:cubicBezTo>
                  <a:pt x="532" y="90"/>
                  <a:pt x="524" y="84"/>
                  <a:pt x="515" y="81"/>
                </a:cubicBezTo>
                <a:cubicBezTo>
                  <a:pt x="507" y="79"/>
                  <a:pt x="506" y="69"/>
                  <a:pt x="497" y="69"/>
                </a:cubicBezTo>
                <a:cubicBezTo>
                  <a:pt x="488" y="62"/>
                  <a:pt x="477" y="68"/>
                  <a:pt x="464" y="64"/>
                </a:cubicBezTo>
                <a:cubicBezTo>
                  <a:pt x="466" y="66"/>
                  <a:pt x="468" y="68"/>
                  <a:pt x="469" y="70"/>
                </a:cubicBezTo>
                <a:cubicBezTo>
                  <a:pt x="472" y="73"/>
                  <a:pt x="474" y="75"/>
                  <a:pt x="475" y="77"/>
                </a:cubicBezTo>
                <a:cubicBezTo>
                  <a:pt x="475" y="77"/>
                  <a:pt x="474" y="77"/>
                  <a:pt x="473" y="77"/>
                </a:cubicBezTo>
                <a:cubicBezTo>
                  <a:pt x="468" y="77"/>
                  <a:pt x="462" y="79"/>
                  <a:pt x="456" y="79"/>
                </a:cubicBezTo>
                <a:cubicBezTo>
                  <a:pt x="452" y="79"/>
                  <a:pt x="448" y="78"/>
                  <a:pt x="445" y="76"/>
                </a:cubicBezTo>
                <a:cubicBezTo>
                  <a:pt x="432" y="68"/>
                  <a:pt x="418" y="73"/>
                  <a:pt x="405" y="71"/>
                </a:cubicBezTo>
                <a:cubicBezTo>
                  <a:pt x="411" y="76"/>
                  <a:pt x="421" y="75"/>
                  <a:pt x="424" y="84"/>
                </a:cubicBezTo>
                <a:cubicBezTo>
                  <a:pt x="423" y="86"/>
                  <a:pt x="423" y="88"/>
                  <a:pt x="423" y="90"/>
                </a:cubicBezTo>
                <a:cubicBezTo>
                  <a:pt x="424" y="93"/>
                  <a:pt x="425" y="96"/>
                  <a:pt x="426" y="99"/>
                </a:cubicBezTo>
                <a:cubicBezTo>
                  <a:pt x="422" y="100"/>
                  <a:pt x="417" y="101"/>
                  <a:pt x="412" y="103"/>
                </a:cubicBezTo>
                <a:cubicBezTo>
                  <a:pt x="411" y="103"/>
                  <a:pt x="409" y="103"/>
                  <a:pt x="407" y="104"/>
                </a:cubicBezTo>
                <a:cubicBezTo>
                  <a:pt x="410" y="106"/>
                  <a:pt x="412" y="108"/>
                  <a:pt x="414" y="109"/>
                </a:cubicBezTo>
                <a:cubicBezTo>
                  <a:pt x="418" y="111"/>
                  <a:pt x="424" y="110"/>
                  <a:pt x="422" y="116"/>
                </a:cubicBezTo>
                <a:cubicBezTo>
                  <a:pt x="421" y="120"/>
                  <a:pt x="416" y="119"/>
                  <a:pt x="413" y="118"/>
                </a:cubicBezTo>
                <a:cubicBezTo>
                  <a:pt x="387" y="113"/>
                  <a:pt x="360" y="119"/>
                  <a:pt x="335" y="110"/>
                </a:cubicBezTo>
                <a:cubicBezTo>
                  <a:pt x="326" y="106"/>
                  <a:pt x="315" y="104"/>
                  <a:pt x="306" y="112"/>
                </a:cubicBezTo>
                <a:cubicBezTo>
                  <a:pt x="297" y="113"/>
                  <a:pt x="287" y="108"/>
                  <a:pt x="278" y="114"/>
                </a:cubicBezTo>
                <a:cubicBezTo>
                  <a:pt x="280" y="115"/>
                  <a:pt x="282" y="116"/>
                  <a:pt x="285" y="116"/>
                </a:cubicBezTo>
                <a:cubicBezTo>
                  <a:pt x="289" y="118"/>
                  <a:pt x="294" y="118"/>
                  <a:pt x="299" y="118"/>
                </a:cubicBezTo>
                <a:cubicBezTo>
                  <a:pt x="301" y="119"/>
                  <a:pt x="304" y="118"/>
                  <a:pt x="306" y="118"/>
                </a:cubicBezTo>
                <a:cubicBezTo>
                  <a:pt x="318" y="123"/>
                  <a:pt x="330" y="128"/>
                  <a:pt x="342" y="133"/>
                </a:cubicBezTo>
                <a:cubicBezTo>
                  <a:pt x="346" y="134"/>
                  <a:pt x="350" y="136"/>
                  <a:pt x="354" y="138"/>
                </a:cubicBezTo>
                <a:cubicBezTo>
                  <a:pt x="356" y="139"/>
                  <a:pt x="362" y="138"/>
                  <a:pt x="360" y="145"/>
                </a:cubicBezTo>
                <a:cubicBezTo>
                  <a:pt x="354" y="164"/>
                  <a:pt x="350" y="167"/>
                  <a:pt x="331" y="164"/>
                </a:cubicBezTo>
                <a:cubicBezTo>
                  <a:pt x="323" y="162"/>
                  <a:pt x="316" y="161"/>
                  <a:pt x="309" y="159"/>
                </a:cubicBezTo>
                <a:cubicBezTo>
                  <a:pt x="304" y="159"/>
                  <a:pt x="299" y="156"/>
                  <a:pt x="298" y="162"/>
                </a:cubicBezTo>
                <a:cubicBezTo>
                  <a:pt x="298" y="167"/>
                  <a:pt x="304" y="166"/>
                  <a:pt x="307" y="167"/>
                </a:cubicBezTo>
                <a:cubicBezTo>
                  <a:pt x="319" y="171"/>
                  <a:pt x="333" y="171"/>
                  <a:pt x="344" y="180"/>
                </a:cubicBezTo>
                <a:cubicBezTo>
                  <a:pt x="341" y="189"/>
                  <a:pt x="345" y="193"/>
                  <a:pt x="354" y="192"/>
                </a:cubicBezTo>
                <a:cubicBezTo>
                  <a:pt x="359" y="192"/>
                  <a:pt x="363" y="192"/>
                  <a:pt x="368" y="192"/>
                </a:cubicBezTo>
                <a:cubicBezTo>
                  <a:pt x="376" y="202"/>
                  <a:pt x="390" y="202"/>
                  <a:pt x="399" y="210"/>
                </a:cubicBezTo>
                <a:cubicBezTo>
                  <a:pt x="400" y="211"/>
                  <a:pt x="400" y="212"/>
                  <a:pt x="401" y="212"/>
                </a:cubicBezTo>
                <a:cubicBezTo>
                  <a:pt x="403" y="214"/>
                  <a:pt x="406" y="213"/>
                  <a:pt x="408" y="213"/>
                </a:cubicBezTo>
                <a:cubicBezTo>
                  <a:pt x="415" y="216"/>
                  <a:pt x="421" y="220"/>
                  <a:pt x="427" y="223"/>
                </a:cubicBezTo>
                <a:cubicBezTo>
                  <a:pt x="429" y="224"/>
                  <a:pt x="431" y="225"/>
                  <a:pt x="432" y="226"/>
                </a:cubicBezTo>
                <a:cubicBezTo>
                  <a:pt x="435" y="227"/>
                  <a:pt x="438" y="228"/>
                  <a:pt x="441" y="228"/>
                </a:cubicBezTo>
                <a:cubicBezTo>
                  <a:pt x="442" y="228"/>
                  <a:pt x="442" y="228"/>
                  <a:pt x="443" y="229"/>
                </a:cubicBezTo>
                <a:cubicBezTo>
                  <a:pt x="449" y="230"/>
                  <a:pt x="451" y="232"/>
                  <a:pt x="450" y="235"/>
                </a:cubicBezTo>
                <a:cubicBezTo>
                  <a:pt x="450" y="237"/>
                  <a:pt x="449" y="239"/>
                  <a:pt x="448" y="241"/>
                </a:cubicBezTo>
                <a:cubicBezTo>
                  <a:pt x="448" y="241"/>
                  <a:pt x="448" y="241"/>
                  <a:pt x="448" y="241"/>
                </a:cubicBezTo>
                <a:cubicBezTo>
                  <a:pt x="438" y="244"/>
                  <a:pt x="438" y="250"/>
                  <a:pt x="441" y="257"/>
                </a:cubicBezTo>
                <a:cubicBezTo>
                  <a:pt x="441" y="258"/>
                  <a:pt x="441" y="259"/>
                  <a:pt x="442" y="260"/>
                </a:cubicBezTo>
                <a:cubicBezTo>
                  <a:pt x="442" y="262"/>
                  <a:pt x="442" y="264"/>
                  <a:pt x="442" y="265"/>
                </a:cubicBezTo>
                <a:cubicBezTo>
                  <a:pt x="442" y="266"/>
                  <a:pt x="442" y="266"/>
                  <a:pt x="442" y="266"/>
                </a:cubicBezTo>
                <a:cubicBezTo>
                  <a:pt x="442" y="267"/>
                  <a:pt x="442" y="267"/>
                  <a:pt x="442" y="268"/>
                </a:cubicBezTo>
                <a:cubicBezTo>
                  <a:pt x="443" y="273"/>
                  <a:pt x="438" y="277"/>
                  <a:pt x="437" y="282"/>
                </a:cubicBezTo>
                <a:cubicBezTo>
                  <a:pt x="437" y="284"/>
                  <a:pt x="437" y="285"/>
                  <a:pt x="439" y="287"/>
                </a:cubicBezTo>
                <a:cubicBezTo>
                  <a:pt x="437" y="288"/>
                  <a:pt x="436" y="289"/>
                  <a:pt x="435" y="290"/>
                </a:cubicBezTo>
                <a:cubicBezTo>
                  <a:pt x="427" y="296"/>
                  <a:pt x="417" y="310"/>
                  <a:pt x="414" y="287"/>
                </a:cubicBezTo>
                <a:cubicBezTo>
                  <a:pt x="413" y="283"/>
                  <a:pt x="409" y="281"/>
                  <a:pt x="405" y="282"/>
                </a:cubicBezTo>
                <a:cubicBezTo>
                  <a:pt x="401" y="283"/>
                  <a:pt x="398" y="286"/>
                  <a:pt x="397" y="290"/>
                </a:cubicBezTo>
                <a:cubicBezTo>
                  <a:pt x="397" y="295"/>
                  <a:pt x="398" y="299"/>
                  <a:pt x="399" y="304"/>
                </a:cubicBezTo>
                <a:cubicBezTo>
                  <a:pt x="393" y="301"/>
                  <a:pt x="387" y="297"/>
                  <a:pt x="381" y="304"/>
                </a:cubicBezTo>
                <a:cubicBezTo>
                  <a:pt x="379" y="307"/>
                  <a:pt x="372" y="307"/>
                  <a:pt x="366" y="305"/>
                </a:cubicBezTo>
                <a:cubicBezTo>
                  <a:pt x="359" y="301"/>
                  <a:pt x="350" y="303"/>
                  <a:pt x="349" y="310"/>
                </a:cubicBezTo>
                <a:cubicBezTo>
                  <a:pt x="347" y="319"/>
                  <a:pt x="357" y="317"/>
                  <a:pt x="363" y="318"/>
                </a:cubicBezTo>
                <a:cubicBezTo>
                  <a:pt x="365" y="319"/>
                  <a:pt x="367" y="319"/>
                  <a:pt x="369" y="319"/>
                </a:cubicBezTo>
                <a:cubicBezTo>
                  <a:pt x="370" y="319"/>
                  <a:pt x="371" y="319"/>
                  <a:pt x="371" y="319"/>
                </a:cubicBezTo>
                <a:cubicBezTo>
                  <a:pt x="380" y="319"/>
                  <a:pt x="388" y="317"/>
                  <a:pt x="395" y="321"/>
                </a:cubicBezTo>
                <a:cubicBezTo>
                  <a:pt x="396" y="322"/>
                  <a:pt x="396" y="323"/>
                  <a:pt x="396" y="324"/>
                </a:cubicBezTo>
                <a:cubicBezTo>
                  <a:pt x="394" y="330"/>
                  <a:pt x="387" y="330"/>
                  <a:pt x="384" y="335"/>
                </a:cubicBezTo>
                <a:cubicBezTo>
                  <a:pt x="381" y="339"/>
                  <a:pt x="379" y="345"/>
                  <a:pt x="385" y="346"/>
                </a:cubicBezTo>
                <a:cubicBezTo>
                  <a:pt x="388" y="346"/>
                  <a:pt x="391" y="347"/>
                  <a:pt x="393" y="348"/>
                </a:cubicBezTo>
                <a:cubicBezTo>
                  <a:pt x="403" y="352"/>
                  <a:pt x="413" y="358"/>
                  <a:pt x="424" y="358"/>
                </a:cubicBezTo>
                <a:cubicBezTo>
                  <a:pt x="425" y="358"/>
                  <a:pt x="426" y="358"/>
                  <a:pt x="426" y="358"/>
                </a:cubicBezTo>
                <a:cubicBezTo>
                  <a:pt x="435" y="368"/>
                  <a:pt x="449" y="370"/>
                  <a:pt x="461" y="374"/>
                </a:cubicBezTo>
                <a:cubicBezTo>
                  <a:pt x="468" y="377"/>
                  <a:pt x="475" y="381"/>
                  <a:pt x="479" y="389"/>
                </a:cubicBezTo>
                <a:cubicBezTo>
                  <a:pt x="481" y="392"/>
                  <a:pt x="490" y="393"/>
                  <a:pt x="488" y="398"/>
                </a:cubicBezTo>
                <a:cubicBezTo>
                  <a:pt x="485" y="406"/>
                  <a:pt x="478" y="400"/>
                  <a:pt x="473" y="402"/>
                </a:cubicBezTo>
                <a:cubicBezTo>
                  <a:pt x="455" y="397"/>
                  <a:pt x="437" y="399"/>
                  <a:pt x="419" y="401"/>
                </a:cubicBezTo>
                <a:cubicBezTo>
                  <a:pt x="426" y="405"/>
                  <a:pt x="435" y="400"/>
                  <a:pt x="442" y="405"/>
                </a:cubicBezTo>
                <a:cubicBezTo>
                  <a:pt x="442" y="406"/>
                  <a:pt x="442" y="406"/>
                  <a:pt x="442" y="406"/>
                </a:cubicBezTo>
                <a:cubicBezTo>
                  <a:pt x="443" y="406"/>
                  <a:pt x="443" y="407"/>
                  <a:pt x="444" y="407"/>
                </a:cubicBezTo>
                <a:cubicBezTo>
                  <a:pt x="444" y="406"/>
                  <a:pt x="445" y="406"/>
                  <a:pt x="445" y="405"/>
                </a:cubicBezTo>
                <a:cubicBezTo>
                  <a:pt x="446" y="406"/>
                  <a:pt x="447" y="406"/>
                  <a:pt x="448" y="407"/>
                </a:cubicBezTo>
                <a:cubicBezTo>
                  <a:pt x="442" y="413"/>
                  <a:pt x="434" y="408"/>
                  <a:pt x="426" y="414"/>
                </a:cubicBezTo>
                <a:cubicBezTo>
                  <a:pt x="430" y="416"/>
                  <a:pt x="434" y="417"/>
                  <a:pt x="437" y="417"/>
                </a:cubicBezTo>
                <a:cubicBezTo>
                  <a:pt x="439" y="417"/>
                  <a:pt x="442" y="417"/>
                  <a:pt x="444" y="417"/>
                </a:cubicBezTo>
                <a:cubicBezTo>
                  <a:pt x="447" y="418"/>
                  <a:pt x="451" y="417"/>
                  <a:pt x="454" y="417"/>
                </a:cubicBezTo>
                <a:cubicBezTo>
                  <a:pt x="460" y="418"/>
                  <a:pt x="465" y="419"/>
                  <a:pt x="471" y="419"/>
                </a:cubicBezTo>
                <a:cubicBezTo>
                  <a:pt x="485" y="421"/>
                  <a:pt x="496" y="423"/>
                  <a:pt x="499" y="442"/>
                </a:cubicBezTo>
                <a:cubicBezTo>
                  <a:pt x="501" y="451"/>
                  <a:pt x="498" y="450"/>
                  <a:pt x="494" y="450"/>
                </a:cubicBezTo>
                <a:cubicBezTo>
                  <a:pt x="486" y="451"/>
                  <a:pt x="479" y="451"/>
                  <a:pt x="469" y="452"/>
                </a:cubicBezTo>
                <a:cubicBezTo>
                  <a:pt x="472" y="455"/>
                  <a:pt x="479" y="455"/>
                  <a:pt x="476" y="460"/>
                </a:cubicBezTo>
                <a:cubicBezTo>
                  <a:pt x="475" y="462"/>
                  <a:pt x="469" y="460"/>
                  <a:pt x="471" y="465"/>
                </a:cubicBezTo>
                <a:cubicBezTo>
                  <a:pt x="473" y="468"/>
                  <a:pt x="477" y="467"/>
                  <a:pt x="481" y="467"/>
                </a:cubicBezTo>
                <a:cubicBezTo>
                  <a:pt x="493" y="465"/>
                  <a:pt x="502" y="470"/>
                  <a:pt x="500" y="483"/>
                </a:cubicBezTo>
                <a:cubicBezTo>
                  <a:pt x="499" y="488"/>
                  <a:pt x="498" y="493"/>
                  <a:pt x="497" y="498"/>
                </a:cubicBezTo>
                <a:cubicBezTo>
                  <a:pt x="494" y="512"/>
                  <a:pt x="488" y="526"/>
                  <a:pt x="478" y="537"/>
                </a:cubicBezTo>
                <a:cubicBezTo>
                  <a:pt x="478" y="537"/>
                  <a:pt x="478" y="537"/>
                  <a:pt x="478" y="537"/>
                </a:cubicBezTo>
                <a:cubicBezTo>
                  <a:pt x="469" y="539"/>
                  <a:pt x="460" y="540"/>
                  <a:pt x="452" y="544"/>
                </a:cubicBezTo>
                <a:cubicBezTo>
                  <a:pt x="445" y="546"/>
                  <a:pt x="432" y="542"/>
                  <a:pt x="431" y="550"/>
                </a:cubicBezTo>
                <a:cubicBezTo>
                  <a:pt x="431" y="557"/>
                  <a:pt x="443" y="561"/>
                  <a:pt x="450" y="565"/>
                </a:cubicBezTo>
                <a:cubicBezTo>
                  <a:pt x="454" y="567"/>
                  <a:pt x="458" y="568"/>
                  <a:pt x="462" y="568"/>
                </a:cubicBezTo>
                <a:cubicBezTo>
                  <a:pt x="492" y="569"/>
                  <a:pt x="517" y="587"/>
                  <a:pt x="547" y="590"/>
                </a:cubicBezTo>
                <a:cubicBezTo>
                  <a:pt x="571" y="604"/>
                  <a:pt x="600" y="605"/>
                  <a:pt x="625" y="618"/>
                </a:cubicBezTo>
                <a:cubicBezTo>
                  <a:pt x="626" y="619"/>
                  <a:pt x="629" y="618"/>
                  <a:pt x="631" y="618"/>
                </a:cubicBezTo>
                <a:cubicBezTo>
                  <a:pt x="633" y="619"/>
                  <a:pt x="636" y="619"/>
                  <a:pt x="638" y="620"/>
                </a:cubicBezTo>
                <a:cubicBezTo>
                  <a:pt x="655" y="623"/>
                  <a:pt x="673" y="622"/>
                  <a:pt x="689" y="632"/>
                </a:cubicBezTo>
                <a:cubicBezTo>
                  <a:pt x="688" y="634"/>
                  <a:pt x="687" y="636"/>
                  <a:pt x="686" y="638"/>
                </a:cubicBezTo>
                <a:cubicBezTo>
                  <a:pt x="685" y="637"/>
                  <a:pt x="683" y="636"/>
                  <a:pt x="681" y="635"/>
                </a:cubicBezTo>
                <a:cubicBezTo>
                  <a:pt x="674" y="631"/>
                  <a:pt x="666" y="631"/>
                  <a:pt x="658" y="631"/>
                </a:cubicBezTo>
                <a:cubicBezTo>
                  <a:pt x="652" y="630"/>
                  <a:pt x="647" y="629"/>
                  <a:pt x="642" y="628"/>
                </a:cubicBezTo>
                <a:cubicBezTo>
                  <a:pt x="638" y="624"/>
                  <a:pt x="633" y="620"/>
                  <a:pt x="627" y="620"/>
                </a:cubicBezTo>
                <a:cubicBezTo>
                  <a:pt x="608" y="621"/>
                  <a:pt x="589" y="623"/>
                  <a:pt x="566" y="625"/>
                </a:cubicBezTo>
                <a:cubicBezTo>
                  <a:pt x="575" y="629"/>
                  <a:pt x="581" y="632"/>
                  <a:pt x="587" y="634"/>
                </a:cubicBezTo>
                <a:cubicBezTo>
                  <a:pt x="607" y="642"/>
                  <a:pt x="628" y="646"/>
                  <a:pt x="648" y="651"/>
                </a:cubicBezTo>
                <a:cubicBezTo>
                  <a:pt x="647" y="664"/>
                  <a:pt x="635" y="654"/>
                  <a:pt x="630" y="659"/>
                </a:cubicBezTo>
                <a:cubicBezTo>
                  <a:pt x="631" y="663"/>
                  <a:pt x="635" y="663"/>
                  <a:pt x="638" y="664"/>
                </a:cubicBezTo>
                <a:cubicBezTo>
                  <a:pt x="693" y="679"/>
                  <a:pt x="749" y="693"/>
                  <a:pt x="804" y="704"/>
                </a:cubicBezTo>
                <a:cubicBezTo>
                  <a:pt x="817" y="706"/>
                  <a:pt x="831" y="708"/>
                  <a:pt x="842" y="715"/>
                </a:cubicBezTo>
                <a:cubicBezTo>
                  <a:pt x="846" y="718"/>
                  <a:pt x="866" y="724"/>
                  <a:pt x="872" y="722"/>
                </a:cubicBezTo>
                <a:cubicBezTo>
                  <a:pt x="874" y="722"/>
                  <a:pt x="877" y="722"/>
                  <a:pt x="879" y="721"/>
                </a:cubicBezTo>
                <a:cubicBezTo>
                  <a:pt x="883" y="722"/>
                  <a:pt x="887" y="723"/>
                  <a:pt x="890" y="724"/>
                </a:cubicBezTo>
                <a:cubicBezTo>
                  <a:pt x="891" y="724"/>
                  <a:pt x="891" y="724"/>
                  <a:pt x="891" y="724"/>
                </a:cubicBezTo>
                <a:cubicBezTo>
                  <a:pt x="895" y="730"/>
                  <a:pt x="898" y="738"/>
                  <a:pt x="900" y="749"/>
                </a:cubicBezTo>
                <a:cubicBezTo>
                  <a:pt x="901" y="746"/>
                  <a:pt x="902" y="744"/>
                  <a:pt x="904" y="741"/>
                </a:cubicBezTo>
                <a:cubicBezTo>
                  <a:pt x="909" y="731"/>
                  <a:pt x="916" y="726"/>
                  <a:pt x="928" y="728"/>
                </a:cubicBezTo>
                <a:cubicBezTo>
                  <a:pt x="934" y="729"/>
                  <a:pt x="940" y="731"/>
                  <a:pt x="945" y="731"/>
                </a:cubicBezTo>
                <a:cubicBezTo>
                  <a:pt x="947" y="732"/>
                  <a:pt x="948" y="732"/>
                  <a:pt x="949" y="732"/>
                </a:cubicBezTo>
                <a:cubicBezTo>
                  <a:pt x="950" y="732"/>
                  <a:pt x="951" y="732"/>
                  <a:pt x="952" y="731"/>
                </a:cubicBezTo>
                <a:cubicBezTo>
                  <a:pt x="957" y="731"/>
                  <a:pt x="961" y="733"/>
                  <a:pt x="962" y="737"/>
                </a:cubicBezTo>
                <a:cubicBezTo>
                  <a:pt x="964" y="751"/>
                  <a:pt x="971" y="747"/>
                  <a:pt x="979" y="742"/>
                </a:cubicBezTo>
                <a:cubicBezTo>
                  <a:pt x="982" y="739"/>
                  <a:pt x="986" y="737"/>
                  <a:pt x="990" y="737"/>
                </a:cubicBezTo>
                <a:cubicBezTo>
                  <a:pt x="996" y="737"/>
                  <a:pt x="1000" y="743"/>
                  <a:pt x="998" y="746"/>
                </a:cubicBezTo>
                <a:cubicBezTo>
                  <a:pt x="988" y="755"/>
                  <a:pt x="1000" y="763"/>
                  <a:pt x="998" y="771"/>
                </a:cubicBezTo>
                <a:cubicBezTo>
                  <a:pt x="997" y="775"/>
                  <a:pt x="998" y="777"/>
                  <a:pt x="1002" y="778"/>
                </a:cubicBezTo>
                <a:cubicBezTo>
                  <a:pt x="1005" y="778"/>
                  <a:pt x="1008" y="775"/>
                  <a:pt x="1008" y="772"/>
                </a:cubicBezTo>
                <a:cubicBezTo>
                  <a:pt x="1009" y="770"/>
                  <a:pt x="1010" y="768"/>
                  <a:pt x="1011" y="765"/>
                </a:cubicBezTo>
                <a:cubicBezTo>
                  <a:pt x="1012" y="761"/>
                  <a:pt x="1014" y="757"/>
                  <a:pt x="1014" y="753"/>
                </a:cubicBezTo>
                <a:cubicBezTo>
                  <a:pt x="1014" y="750"/>
                  <a:pt x="1014" y="747"/>
                  <a:pt x="1012" y="743"/>
                </a:cubicBezTo>
                <a:cubicBezTo>
                  <a:pt x="1018" y="736"/>
                  <a:pt x="1025" y="738"/>
                  <a:pt x="1032" y="741"/>
                </a:cubicBezTo>
                <a:cubicBezTo>
                  <a:pt x="1034" y="742"/>
                  <a:pt x="1035" y="743"/>
                  <a:pt x="1037" y="743"/>
                </a:cubicBezTo>
                <a:cubicBezTo>
                  <a:pt x="1047" y="749"/>
                  <a:pt x="1058" y="755"/>
                  <a:pt x="1069" y="755"/>
                </a:cubicBezTo>
                <a:cubicBezTo>
                  <a:pt x="1094" y="754"/>
                  <a:pt x="1119" y="764"/>
                  <a:pt x="1144" y="759"/>
                </a:cubicBezTo>
                <a:cubicBezTo>
                  <a:pt x="1151" y="757"/>
                  <a:pt x="1157" y="762"/>
                  <a:pt x="1162" y="766"/>
                </a:cubicBezTo>
                <a:cubicBezTo>
                  <a:pt x="1162" y="769"/>
                  <a:pt x="1162" y="773"/>
                  <a:pt x="1162" y="776"/>
                </a:cubicBezTo>
                <a:cubicBezTo>
                  <a:pt x="1162" y="783"/>
                  <a:pt x="1166" y="786"/>
                  <a:pt x="1171" y="787"/>
                </a:cubicBezTo>
                <a:cubicBezTo>
                  <a:pt x="1175" y="789"/>
                  <a:pt x="1177" y="788"/>
                  <a:pt x="1179" y="785"/>
                </a:cubicBezTo>
                <a:cubicBezTo>
                  <a:pt x="1183" y="780"/>
                  <a:pt x="1183" y="775"/>
                  <a:pt x="1180" y="771"/>
                </a:cubicBezTo>
                <a:cubicBezTo>
                  <a:pt x="1179" y="771"/>
                  <a:pt x="1179" y="770"/>
                  <a:pt x="1179" y="770"/>
                </a:cubicBezTo>
                <a:cubicBezTo>
                  <a:pt x="1176" y="767"/>
                  <a:pt x="1175" y="764"/>
                  <a:pt x="1175" y="760"/>
                </a:cubicBezTo>
                <a:cubicBezTo>
                  <a:pt x="1200" y="764"/>
                  <a:pt x="1224" y="768"/>
                  <a:pt x="1249" y="772"/>
                </a:cubicBezTo>
                <a:cubicBezTo>
                  <a:pt x="1256" y="779"/>
                  <a:pt x="1253" y="790"/>
                  <a:pt x="1257" y="799"/>
                </a:cubicBezTo>
                <a:cubicBezTo>
                  <a:pt x="1266" y="794"/>
                  <a:pt x="1273" y="788"/>
                  <a:pt x="1274" y="777"/>
                </a:cubicBezTo>
                <a:cubicBezTo>
                  <a:pt x="1280" y="766"/>
                  <a:pt x="1288" y="765"/>
                  <a:pt x="1299" y="774"/>
                </a:cubicBezTo>
                <a:cubicBezTo>
                  <a:pt x="1296" y="775"/>
                  <a:pt x="1293" y="775"/>
                  <a:pt x="1291" y="776"/>
                </a:cubicBezTo>
                <a:cubicBezTo>
                  <a:pt x="1287" y="780"/>
                  <a:pt x="1287" y="785"/>
                  <a:pt x="1289" y="790"/>
                </a:cubicBezTo>
                <a:cubicBezTo>
                  <a:pt x="1291" y="794"/>
                  <a:pt x="1294" y="798"/>
                  <a:pt x="1299" y="799"/>
                </a:cubicBezTo>
                <a:cubicBezTo>
                  <a:pt x="1307" y="799"/>
                  <a:pt x="1304" y="792"/>
                  <a:pt x="1305" y="789"/>
                </a:cubicBezTo>
                <a:cubicBezTo>
                  <a:pt x="1305" y="786"/>
                  <a:pt x="1306" y="784"/>
                  <a:pt x="1309" y="784"/>
                </a:cubicBezTo>
                <a:cubicBezTo>
                  <a:pt x="1313" y="784"/>
                  <a:pt x="1315" y="786"/>
                  <a:pt x="1317" y="789"/>
                </a:cubicBezTo>
                <a:cubicBezTo>
                  <a:pt x="1319" y="794"/>
                  <a:pt x="1321" y="800"/>
                  <a:pt x="1323" y="805"/>
                </a:cubicBezTo>
                <a:cubicBezTo>
                  <a:pt x="1328" y="816"/>
                  <a:pt x="1338" y="815"/>
                  <a:pt x="1347" y="814"/>
                </a:cubicBezTo>
                <a:cubicBezTo>
                  <a:pt x="1355" y="813"/>
                  <a:pt x="1354" y="805"/>
                  <a:pt x="1354" y="798"/>
                </a:cubicBezTo>
                <a:cubicBezTo>
                  <a:pt x="1353" y="796"/>
                  <a:pt x="1353" y="795"/>
                  <a:pt x="1354" y="793"/>
                </a:cubicBezTo>
                <a:cubicBezTo>
                  <a:pt x="1354" y="789"/>
                  <a:pt x="1356" y="787"/>
                  <a:pt x="1360" y="787"/>
                </a:cubicBezTo>
                <a:cubicBezTo>
                  <a:pt x="1361" y="787"/>
                  <a:pt x="1362" y="787"/>
                  <a:pt x="1363" y="787"/>
                </a:cubicBezTo>
                <a:cubicBezTo>
                  <a:pt x="1363" y="787"/>
                  <a:pt x="1363" y="787"/>
                  <a:pt x="1363" y="787"/>
                </a:cubicBezTo>
                <a:cubicBezTo>
                  <a:pt x="1363" y="787"/>
                  <a:pt x="1363" y="787"/>
                  <a:pt x="1363" y="787"/>
                </a:cubicBezTo>
                <a:cubicBezTo>
                  <a:pt x="1366" y="786"/>
                  <a:pt x="1368" y="786"/>
                  <a:pt x="1370" y="786"/>
                </a:cubicBezTo>
                <a:cubicBezTo>
                  <a:pt x="1376" y="786"/>
                  <a:pt x="1381" y="787"/>
                  <a:pt x="1386" y="788"/>
                </a:cubicBezTo>
                <a:cubicBezTo>
                  <a:pt x="1391" y="789"/>
                  <a:pt x="1395" y="790"/>
                  <a:pt x="1400" y="791"/>
                </a:cubicBezTo>
                <a:cubicBezTo>
                  <a:pt x="1416" y="792"/>
                  <a:pt x="1434" y="791"/>
                  <a:pt x="1447" y="799"/>
                </a:cubicBezTo>
                <a:cubicBezTo>
                  <a:pt x="1464" y="811"/>
                  <a:pt x="1484" y="797"/>
                  <a:pt x="1500" y="809"/>
                </a:cubicBezTo>
                <a:cubicBezTo>
                  <a:pt x="1501" y="809"/>
                  <a:pt x="1503" y="809"/>
                  <a:pt x="1503" y="808"/>
                </a:cubicBezTo>
                <a:cubicBezTo>
                  <a:pt x="1509" y="799"/>
                  <a:pt x="1516" y="804"/>
                  <a:pt x="1523" y="805"/>
                </a:cubicBezTo>
                <a:cubicBezTo>
                  <a:pt x="1543" y="807"/>
                  <a:pt x="1562" y="812"/>
                  <a:pt x="1582" y="815"/>
                </a:cubicBezTo>
                <a:cubicBezTo>
                  <a:pt x="1589" y="817"/>
                  <a:pt x="1595" y="819"/>
                  <a:pt x="1598" y="828"/>
                </a:cubicBezTo>
                <a:cubicBezTo>
                  <a:pt x="1599" y="820"/>
                  <a:pt x="1602" y="817"/>
                  <a:pt x="1610" y="817"/>
                </a:cubicBezTo>
                <a:cubicBezTo>
                  <a:pt x="1614" y="817"/>
                  <a:pt x="1619" y="818"/>
                  <a:pt x="1623" y="818"/>
                </a:cubicBezTo>
                <a:cubicBezTo>
                  <a:pt x="1636" y="820"/>
                  <a:pt x="1649" y="821"/>
                  <a:pt x="1662" y="824"/>
                </a:cubicBezTo>
                <a:cubicBezTo>
                  <a:pt x="1664" y="827"/>
                  <a:pt x="1664" y="829"/>
                  <a:pt x="1662" y="830"/>
                </a:cubicBezTo>
                <a:cubicBezTo>
                  <a:pt x="1661" y="831"/>
                  <a:pt x="1660" y="832"/>
                  <a:pt x="1659" y="833"/>
                </a:cubicBezTo>
                <a:cubicBezTo>
                  <a:pt x="1638" y="834"/>
                  <a:pt x="1617" y="834"/>
                  <a:pt x="1596" y="837"/>
                </a:cubicBezTo>
                <a:cubicBezTo>
                  <a:pt x="1576" y="839"/>
                  <a:pt x="1555" y="832"/>
                  <a:pt x="1536" y="839"/>
                </a:cubicBezTo>
                <a:cubicBezTo>
                  <a:pt x="1535" y="839"/>
                  <a:pt x="1535" y="839"/>
                  <a:pt x="1535" y="839"/>
                </a:cubicBezTo>
                <a:cubicBezTo>
                  <a:pt x="1532" y="839"/>
                  <a:pt x="1529" y="839"/>
                  <a:pt x="1526" y="840"/>
                </a:cubicBezTo>
                <a:cubicBezTo>
                  <a:pt x="1523" y="839"/>
                  <a:pt x="1519" y="839"/>
                  <a:pt x="1518" y="838"/>
                </a:cubicBezTo>
                <a:cubicBezTo>
                  <a:pt x="1508" y="822"/>
                  <a:pt x="1497" y="828"/>
                  <a:pt x="1485" y="835"/>
                </a:cubicBezTo>
                <a:cubicBezTo>
                  <a:pt x="1480" y="839"/>
                  <a:pt x="1475" y="840"/>
                  <a:pt x="1469" y="838"/>
                </a:cubicBezTo>
                <a:cubicBezTo>
                  <a:pt x="1464" y="835"/>
                  <a:pt x="1458" y="837"/>
                  <a:pt x="1452" y="837"/>
                </a:cubicBezTo>
                <a:cubicBezTo>
                  <a:pt x="1431" y="839"/>
                  <a:pt x="1409" y="846"/>
                  <a:pt x="1389" y="838"/>
                </a:cubicBezTo>
                <a:cubicBezTo>
                  <a:pt x="1385" y="837"/>
                  <a:pt x="1380" y="835"/>
                  <a:pt x="1376" y="834"/>
                </a:cubicBezTo>
                <a:cubicBezTo>
                  <a:pt x="1370" y="833"/>
                  <a:pt x="1364" y="832"/>
                  <a:pt x="1358" y="832"/>
                </a:cubicBezTo>
                <a:cubicBezTo>
                  <a:pt x="1351" y="832"/>
                  <a:pt x="1345" y="832"/>
                  <a:pt x="1339" y="834"/>
                </a:cubicBezTo>
                <a:cubicBezTo>
                  <a:pt x="1338" y="834"/>
                  <a:pt x="1338" y="834"/>
                  <a:pt x="1338" y="834"/>
                </a:cubicBezTo>
                <a:cubicBezTo>
                  <a:pt x="1330" y="834"/>
                  <a:pt x="1323" y="841"/>
                  <a:pt x="1315" y="841"/>
                </a:cubicBezTo>
                <a:cubicBezTo>
                  <a:pt x="1314" y="841"/>
                  <a:pt x="1314" y="841"/>
                  <a:pt x="1313" y="841"/>
                </a:cubicBezTo>
                <a:cubicBezTo>
                  <a:pt x="1312" y="841"/>
                  <a:pt x="1311" y="840"/>
                  <a:pt x="1311" y="840"/>
                </a:cubicBezTo>
                <a:cubicBezTo>
                  <a:pt x="1308" y="839"/>
                  <a:pt x="1306" y="837"/>
                  <a:pt x="1304" y="834"/>
                </a:cubicBezTo>
                <a:cubicBezTo>
                  <a:pt x="1302" y="832"/>
                  <a:pt x="1297" y="836"/>
                  <a:pt x="1295" y="838"/>
                </a:cubicBezTo>
                <a:cubicBezTo>
                  <a:pt x="1289" y="846"/>
                  <a:pt x="1281" y="847"/>
                  <a:pt x="1273" y="845"/>
                </a:cubicBezTo>
                <a:cubicBezTo>
                  <a:pt x="1264" y="842"/>
                  <a:pt x="1275" y="834"/>
                  <a:pt x="1271" y="828"/>
                </a:cubicBezTo>
                <a:cubicBezTo>
                  <a:pt x="1260" y="845"/>
                  <a:pt x="1252" y="847"/>
                  <a:pt x="1242" y="839"/>
                </a:cubicBezTo>
                <a:cubicBezTo>
                  <a:pt x="1240" y="830"/>
                  <a:pt x="1249" y="831"/>
                  <a:pt x="1255" y="828"/>
                </a:cubicBezTo>
                <a:cubicBezTo>
                  <a:pt x="1246" y="825"/>
                  <a:pt x="1240" y="813"/>
                  <a:pt x="1234" y="820"/>
                </a:cubicBezTo>
                <a:cubicBezTo>
                  <a:pt x="1228" y="827"/>
                  <a:pt x="1221" y="824"/>
                  <a:pt x="1215" y="827"/>
                </a:cubicBezTo>
                <a:cubicBezTo>
                  <a:pt x="1215" y="828"/>
                  <a:pt x="1216" y="829"/>
                  <a:pt x="1216" y="829"/>
                </a:cubicBezTo>
                <a:cubicBezTo>
                  <a:pt x="1220" y="833"/>
                  <a:pt x="1230" y="830"/>
                  <a:pt x="1228" y="839"/>
                </a:cubicBezTo>
                <a:cubicBezTo>
                  <a:pt x="1227" y="840"/>
                  <a:pt x="1225" y="841"/>
                  <a:pt x="1224" y="842"/>
                </a:cubicBezTo>
                <a:cubicBezTo>
                  <a:pt x="1217" y="845"/>
                  <a:pt x="1209" y="846"/>
                  <a:pt x="1202" y="845"/>
                </a:cubicBezTo>
                <a:cubicBezTo>
                  <a:pt x="1201" y="845"/>
                  <a:pt x="1200" y="845"/>
                  <a:pt x="1199" y="845"/>
                </a:cubicBezTo>
                <a:cubicBezTo>
                  <a:pt x="1198" y="845"/>
                  <a:pt x="1196" y="844"/>
                  <a:pt x="1195" y="844"/>
                </a:cubicBezTo>
                <a:cubicBezTo>
                  <a:pt x="1194" y="844"/>
                  <a:pt x="1193" y="844"/>
                  <a:pt x="1192" y="844"/>
                </a:cubicBezTo>
                <a:cubicBezTo>
                  <a:pt x="1182" y="843"/>
                  <a:pt x="1172" y="834"/>
                  <a:pt x="1163" y="844"/>
                </a:cubicBezTo>
                <a:cubicBezTo>
                  <a:pt x="1152" y="843"/>
                  <a:pt x="1142" y="841"/>
                  <a:pt x="1132" y="840"/>
                </a:cubicBezTo>
                <a:cubicBezTo>
                  <a:pt x="1128" y="837"/>
                  <a:pt x="1126" y="840"/>
                  <a:pt x="1124" y="843"/>
                </a:cubicBezTo>
                <a:cubicBezTo>
                  <a:pt x="1123" y="843"/>
                  <a:pt x="1123" y="844"/>
                  <a:pt x="1122" y="845"/>
                </a:cubicBezTo>
                <a:cubicBezTo>
                  <a:pt x="1118" y="845"/>
                  <a:pt x="1115" y="845"/>
                  <a:pt x="1111" y="845"/>
                </a:cubicBezTo>
                <a:cubicBezTo>
                  <a:pt x="1109" y="841"/>
                  <a:pt x="1106" y="839"/>
                  <a:pt x="1101" y="839"/>
                </a:cubicBezTo>
                <a:cubicBezTo>
                  <a:pt x="1095" y="831"/>
                  <a:pt x="1105" y="829"/>
                  <a:pt x="1107" y="824"/>
                </a:cubicBezTo>
                <a:cubicBezTo>
                  <a:pt x="1109" y="815"/>
                  <a:pt x="1113" y="813"/>
                  <a:pt x="1120" y="821"/>
                </a:cubicBezTo>
                <a:cubicBezTo>
                  <a:pt x="1126" y="829"/>
                  <a:pt x="1146" y="827"/>
                  <a:pt x="1151" y="820"/>
                </a:cubicBezTo>
                <a:cubicBezTo>
                  <a:pt x="1153" y="817"/>
                  <a:pt x="1154" y="814"/>
                  <a:pt x="1152" y="812"/>
                </a:cubicBezTo>
                <a:cubicBezTo>
                  <a:pt x="1151" y="810"/>
                  <a:pt x="1151" y="808"/>
                  <a:pt x="1148" y="808"/>
                </a:cubicBezTo>
                <a:cubicBezTo>
                  <a:pt x="1119" y="813"/>
                  <a:pt x="1116" y="811"/>
                  <a:pt x="1108" y="785"/>
                </a:cubicBezTo>
                <a:cubicBezTo>
                  <a:pt x="1108" y="784"/>
                  <a:pt x="1107" y="784"/>
                  <a:pt x="1106" y="783"/>
                </a:cubicBezTo>
                <a:cubicBezTo>
                  <a:pt x="1101" y="786"/>
                  <a:pt x="1100" y="791"/>
                  <a:pt x="1098" y="796"/>
                </a:cubicBezTo>
                <a:cubicBezTo>
                  <a:pt x="1093" y="805"/>
                  <a:pt x="1090" y="814"/>
                  <a:pt x="1082" y="797"/>
                </a:cubicBezTo>
                <a:cubicBezTo>
                  <a:pt x="1080" y="792"/>
                  <a:pt x="1073" y="784"/>
                  <a:pt x="1063" y="789"/>
                </a:cubicBezTo>
                <a:cubicBezTo>
                  <a:pt x="1063" y="789"/>
                  <a:pt x="1063" y="789"/>
                  <a:pt x="1063" y="790"/>
                </a:cubicBezTo>
                <a:cubicBezTo>
                  <a:pt x="1063" y="791"/>
                  <a:pt x="1063" y="791"/>
                  <a:pt x="1063" y="792"/>
                </a:cubicBezTo>
                <a:cubicBezTo>
                  <a:pt x="1063" y="795"/>
                  <a:pt x="1062" y="797"/>
                  <a:pt x="1061" y="799"/>
                </a:cubicBezTo>
                <a:cubicBezTo>
                  <a:pt x="1054" y="802"/>
                  <a:pt x="1045" y="810"/>
                  <a:pt x="1043" y="794"/>
                </a:cubicBezTo>
                <a:cubicBezTo>
                  <a:pt x="1042" y="790"/>
                  <a:pt x="1039" y="789"/>
                  <a:pt x="1037" y="791"/>
                </a:cubicBezTo>
                <a:cubicBezTo>
                  <a:pt x="1029" y="801"/>
                  <a:pt x="1027" y="792"/>
                  <a:pt x="1024" y="786"/>
                </a:cubicBezTo>
                <a:cubicBezTo>
                  <a:pt x="1023" y="783"/>
                  <a:pt x="1021" y="780"/>
                  <a:pt x="1016" y="781"/>
                </a:cubicBezTo>
                <a:cubicBezTo>
                  <a:pt x="1011" y="782"/>
                  <a:pt x="1012" y="786"/>
                  <a:pt x="1011" y="789"/>
                </a:cubicBezTo>
                <a:cubicBezTo>
                  <a:pt x="1008" y="807"/>
                  <a:pt x="1011" y="813"/>
                  <a:pt x="1028" y="822"/>
                </a:cubicBezTo>
                <a:cubicBezTo>
                  <a:pt x="1026" y="818"/>
                  <a:pt x="1022" y="813"/>
                  <a:pt x="1027" y="809"/>
                </a:cubicBezTo>
                <a:cubicBezTo>
                  <a:pt x="1030" y="806"/>
                  <a:pt x="1034" y="810"/>
                  <a:pt x="1038" y="811"/>
                </a:cubicBezTo>
                <a:cubicBezTo>
                  <a:pt x="1048" y="813"/>
                  <a:pt x="1057" y="819"/>
                  <a:pt x="1067" y="812"/>
                </a:cubicBezTo>
                <a:cubicBezTo>
                  <a:pt x="1075" y="811"/>
                  <a:pt x="1082" y="815"/>
                  <a:pt x="1083" y="821"/>
                </a:cubicBezTo>
                <a:cubicBezTo>
                  <a:pt x="1084" y="828"/>
                  <a:pt x="1074" y="824"/>
                  <a:pt x="1070" y="828"/>
                </a:cubicBezTo>
                <a:cubicBezTo>
                  <a:pt x="1071" y="828"/>
                  <a:pt x="1072" y="828"/>
                  <a:pt x="1073" y="828"/>
                </a:cubicBezTo>
                <a:cubicBezTo>
                  <a:pt x="1074" y="828"/>
                  <a:pt x="1075" y="827"/>
                  <a:pt x="1075" y="827"/>
                </a:cubicBezTo>
                <a:cubicBezTo>
                  <a:pt x="1076" y="827"/>
                  <a:pt x="1077" y="827"/>
                  <a:pt x="1077" y="827"/>
                </a:cubicBezTo>
                <a:cubicBezTo>
                  <a:pt x="1082" y="826"/>
                  <a:pt x="1086" y="826"/>
                  <a:pt x="1085" y="835"/>
                </a:cubicBezTo>
                <a:cubicBezTo>
                  <a:pt x="1084" y="836"/>
                  <a:pt x="1082" y="838"/>
                  <a:pt x="1081" y="839"/>
                </a:cubicBezTo>
                <a:cubicBezTo>
                  <a:pt x="1081" y="839"/>
                  <a:pt x="1080" y="839"/>
                  <a:pt x="1080" y="840"/>
                </a:cubicBezTo>
                <a:cubicBezTo>
                  <a:pt x="1079" y="841"/>
                  <a:pt x="1077" y="842"/>
                  <a:pt x="1075" y="843"/>
                </a:cubicBezTo>
                <a:cubicBezTo>
                  <a:pt x="1074" y="843"/>
                  <a:pt x="1073" y="843"/>
                  <a:pt x="1072" y="843"/>
                </a:cubicBezTo>
                <a:cubicBezTo>
                  <a:pt x="1071" y="843"/>
                  <a:pt x="1070" y="843"/>
                  <a:pt x="1068" y="843"/>
                </a:cubicBezTo>
                <a:cubicBezTo>
                  <a:pt x="1045" y="834"/>
                  <a:pt x="1020" y="839"/>
                  <a:pt x="996" y="837"/>
                </a:cubicBezTo>
                <a:cubicBezTo>
                  <a:pt x="984" y="834"/>
                  <a:pt x="972" y="839"/>
                  <a:pt x="960" y="833"/>
                </a:cubicBezTo>
                <a:cubicBezTo>
                  <a:pt x="957" y="832"/>
                  <a:pt x="954" y="831"/>
                  <a:pt x="952" y="831"/>
                </a:cubicBezTo>
                <a:cubicBezTo>
                  <a:pt x="945" y="830"/>
                  <a:pt x="940" y="832"/>
                  <a:pt x="935" y="837"/>
                </a:cubicBezTo>
                <a:cubicBezTo>
                  <a:pt x="934" y="838"/>
                  <a:pt x="933" y="840"/>
                  <a:pt x="931" y="842"/>
                </a:cubicBezTo>
                <a:cubicBezTo>
                  <a:pt x="927" y="842"/>
                  <a:pt x="923" y="837"/>
                  <a:pt x="920" y="842"/>
                </a:cubicBezTo>
                <a:cubicBezTo>
                  <a:pt x="914" y="842"/>
                  <a:pt x="909" y="843"/>
                  <a:pt x="905" y="838"/>
                </a:cubicBezTo>
                <a:cubicBezTo>
                  <a:pt x="904" y="838"/>
                  <a:pt x="904" y="837"/>
                  <a:pt x="903" y="837"/>
                </a:cubicBezTo>
                <a:cubicBezTo>
                  <a:pt x="901" y="835"/>
                  <a:pt x="899" y="836"/>
                  <a:pt x="897" y="838"/>
                </a:cubicBezTo>
                <a:cubicBezTo>
                  <a:pt x="897" y="838"/>
                  <a:pt x="896" y="839"/>
                  <a:pt x="895" y="840"/>
                </a:cubicBezTo>
                <a:cubicBezTo>
                  <a:pt x="882" y="843"/>
                  <a:pt x="869" y="843"/>
                  <a:pt x="856" y="840"/>
                </a:cubicBezTo>
                <a:cubicBezTo>
                  <a:pt x="852" y="839"/>
                  <a:pt x="847" y="837"/>
                  <a:pt x="843" y="836"/>
                </a:cubicBezTo>
                <a:cubicBezTo>
                  <a:pt x="830" y="831"/>
                  <a:pt x="810" y="836"/>
                  <a:pt x="794" y="838"/>
                </a:cubicBezTo>
                <a:cubicBezTo>
                  <a:pt x="785" y="838"/>
                  <a:pt x="777" y="843"/>
                  <a:pt x="768" y="839"/>
                </a:cubicBezTo>
                <a:cubicBezTo>
                  <a:pt x="761" y="839"/>
                  <a:pt x="754" y="839"/>
                  <a:pt x="747" y="839"/>
                </a:cubicBezTo>
                <a:cubicBezTo>
                  <a:pt x="745" y="838"/>
                  <a:pt x="743" y="837"/>
                  <a:pt x="741" y="836"/>
                </a:cubicBezTo>
                <a:cubicBezTo>
                  <a:pt x="742" y="828"/>
                  <a:pt x="745" y="820"/>
                  <a:pt x="744" y="812"/>
                </a:cubicBezTo>
                <a:cubicBezTo>
                  <a:pt x="743" y="809"/>
                  <a:pt x="741" y="806"/>
                  <a:pt x="738" y="807"/>
                </a:cubicBezTo>
                <a:cubicBezTo>
                  <a:pt x="735" y="807"/>
                  <a:pt x="735" y="810"/>
                  <a:pt x="736" y="813"/>
                </a:cubicBezTo>
                <a:cubicBezTo>
                  <a:pt x="737" y="821"/>
                  <a:pt x="735" y="829"/>
                  <a:pt x="731" y="836"/>
                </a:cubicBezTo>
                <a:cubicBezTo>
                  <a:pt x="720" y="836"/>
                  <a:pt x="709" y="837"/>
                  <a:pt x="698" y="840"/>
                </a:cubicBezTo>
                <a:cubicBezTo>
                  <a:pt x="696" y="840"/>
                  <a:pt x="694" y="839"/>
                  <a:pt x="692" y="839"/>
                </a:cubicBezTo>
                <a:cubicBezTo>
                  <a:pt x="687" y="837"/>
                  <a:pt x="683" y="836"/>
                  <a:pt x="678" y="836"/>
                </a:cubicBezTo>
                <a:cubicBezTo>
                  <a:pt x="677" y="836"/>
                  <a:pt x="675" y="836"/>
                  <a:pt x="674" y="836"/>
                </a:cubicBezTo>
                <a:cubicBezTo>
                  <a:pt x="661" y="836"/>
                  <a:pt x="649" y="841"/>
                  <a:pt x="636" y="839"/>
                </a:cubicBezTo>
                <a:cubicBezTo>
                  <a:pt x="626" y="838"/>
                  <a:pt x="616" y="837"/>
                  <a:pt x="606" y="838"/>
                </a:cubicBezTo>
                <a:cubicBezTo>
                  <a:pt x="589" y="838"/>
                  <a:pt x="572" y="840"/>
                  <a:pt x="556" y="843"/>
                </a:cubicBezTo>
                <a:cubicBezTo>
                  <a:pt x="552" y="842"/>
                  <a:pt x="549" y="842"/>
                  <a:pt x="546" y="842"/>
                </a:cubicBezTo>
                <a:cubicBezTo>
                  <a:pt x="537" y="842"/>
                  <a:pt x="529" y="844"/>
                  <a:pt x="521" y="845"/>
                </a:cubicBezTo>
                <a:cubicBezTo>
                  <a:pt x="519" y="846"/>
                  <a:pt x="517" y="846"/>
                  <a:pt x="516" y="846"/>
                </a:cubicBezTo>
                <a:cubicBezTo>
                  <a:pt x="507" y="846"/>
                  <a:pt x="497" y="846"/>
                  <a:pt x="488" y="846"/>
                </a:cubicBezTo>
                <a:cubicBezTo>
                  <a:pt x="484" y="845"/>
                  <a:pt x="481" y="844"/>
                  <a:pt x="478" y="848"/>
                </a:cubicBezTo>
                <a:cubicBezTo>
                  <a:pt x="475" y="850"/>
                  <a:pt x="472" y="851"/>
                  <a:pt x="470" y="852"/>
                </a:cubicBezTo>
                <a:cubicBezTo>
                  <a:pt x="467" y="850"/>
                  <a:pt x="465" y="849"/>
                  <a:pt x="463" y="849"/>
                </a:cubicBezTo>
                <a:cubicBezTo>
                  <a:pt x="463" y="849"/>
                  <a:pt x="463" y="849"/>
                  <a:pt x="463" y="849"/>
                </a:cubicBezTo>
                <a:cubicBezTo>
                  <a:pt x="461" y="849"/>
                  <a:pt x="460" y="849"/>
                  <a:pt x="459" y="849"/>
                </a:cubicBezTo>
                <a:cubicBezTo>
                  <a:pt x="459" y="849"/>
                  <a:pt x="458" y="849"/>
                  <a:pt x="458" y="849"/>
                </a:cubicBezTo>
                <a:cubicBezTo>
                  <a:pt x="446" y="844"/>
                  <a:pt x="440" y="858"/>
                  <a:pt x="429" y="858"/>
                </a:cubicBezTo>
                <a:cubicBezTo>
                  <a:pt x="429" y="858"/>
                  <a:pt x="428" y="858"/>
                  <a:pt x="428" y="858"/>
                </a:cubicBezTo>
                <a:cubicBezTo>
                  <a:pt x="427" y="858"/>
                  <a:pt x="427" y="858"/>
                  <a:pt x="426" y="858"/>
                </a:cubicBezTo>
                <a:cubicBezTo>
                  <a:pt x="418" y="858"/>
                  <a:pt x="410" y="857"/>
                  <a:pt x="402" y="857"/>
                </a:cubicBezTo>
                <a:cubicBezTo>
                  <a:pt x="412" y="850"/>
                  <a:pt x="418" y="843"/>
                  <a:pt x="411" y="830"/>
                </a:cubicBezTo>
                <a:cubicBezTo>
                  <a:pt x="404" y="819"/>
                  <a:pt x="394" y="810"/>
                  <a:pt x="389" y="797"/>
                </a:cubicBezTo>
                <a:cubicBezTo>
                  <a:pt x="391" y="816"/>
                  <a:pt x="385" y="833"/>
                  <a:pt x="386" y="851"/>
                </a:cubicBezTo>
                <a:cubicBezTo>
                  <a:pt x="385" y="851"/>
                  <a:pt x="384" y="852"/>
                  <a:pt x="383" y="852"/>
                </a:cubicBezTo>
                <a:cubicBezTo>
                  <a:pt x="372" y="850"/>
                  <a:pt x="365" y="851"/>
                  <a:pt x="368" y="865"/>
                </a:cubicBezTo>
                <a:cubicBezTo>
                  <a:pt x="368" y="867"/>
                  <a:pt x="369" y="869"/>
                  <a:pt x="369" y="870"/>
                </a:cubicBezTo>
                <a:cubicBezTo>
                  <a:pt x="369" y="875"/>
                  <a:pt x="368" y="880"/>
                  <a:pt x="368" y="885"/>
                </a:cubicBezTo>
                <a:cubicBezTo>
                  <a:pt x="367" y="885"/>
                  <a:pt x="366" y="885"/>
                  <a:pt x="366" y="885"/>
                </a:cubicBezTo>
                <a:cubicBezTo>
                  <a:pt x="363" y="885"/>
                  <a:pt x="360" y="884"/>
                  <a:pt x="357" y="882"/>
                </a:cubicBezTo>
                <a:cubicBezTo>
                  <a:pt x="356" y="881"/>
                  <a:pt x="355" y="880"/>
                  <a:pt x="354" y="879"/>
                </a:cubicBezTo>
                <a:cubicBezTo>
                  <a:pt x="350" y="877"/>
                  <a:pt x="345" y="876"/>
                  <a:pt x="345" y="883"/>
                </a:cubicBezTo>
                <a:cubicBezTo>
                  <a:pt x="345" y="887"/>
                  <a:pt x="349" y="892"/>
                  <a:pt x="341" y="893"/>
                </a:cubicBezTo>
                <a:cubicBezTo>
                  <a:pt x="333" y="893"/>
                  <a:pt x="338" y="886"/>
                  <a:pt x="337" y="883"/>
                </a:cubicBezTo>
                <a:cubicBezTo>
                  <a:pt x="334" y="875"/>
                  <a:pt x="328" y="871"/>
                  <a:pt x="320" y="873"/>
                </a:cubicBezTo>
                <a:cubicBezTo>
                  <a:pt x="313" y="875"/>
                  <a:pt x="306" y="880"/>
                  <a:pt x="308" y="887"/>
                </a:cubicBezTo>
                <a:cubicBezTo>
                  <a:pt x="309" y="892"/>
                  <a:pt x="315" y="899"/>
                  <a:pt x="324" y="896"/>
                </a:cubicBezTo>
                <a:cubicBezTo>
                  <a:pt x="325" y="895"/>
                  <a:pt x="326" y="895"/>
                  <a:pt x="327" y="895"/>
                </a:cubicBezTo>
                <a:cubicBezTo>
                  <a:pt x="328" y="895"/>
                  <a:pt x="329" y="895"/>
                  <a:pt x="330" y="895"/>
                </a:cubicBezTo>
                <a:cubicBezTo>
                  <a:pt x="330" y="895"/>
                  <a:pt x="330" y="895"/>
                  <a:pt x="330" y="895"/>
                </a:cubicBezTo>
                <a:cubicBezTo>
                  <a:pt x="335" y="895"/>
                  <a:pt x="340" y="898"/>
                  <a:pt x="344" y="901"/>
                </a:cubicBezTo>
                <a:cubicBezTo>
                  <a:pt x="341" y="906"/>
                  <a:pt x="336" y="905"/>
                  <a:pt x="332" y="905"/>
                </a:cubicBezTo>
                <a:cubicBezTo>
                  <a:pt x="331" y="905"/>
                  <a:pt x="330" y="905"/>
                  <a:pt x="329" y="905"/>
                </a:cubicBezTo>
                <a:cubicBezTo>
                  <a:pt x="327" y="905"/>
                  <a:pt x="323" y="904"/>
                  <a:pt x="324" y="908"/>
                </a:cubicBezTo>
                <a:cubicBezTo>
                  <a:pt x="324" y="910"/>
                  <a:pt x="325" y="913"/>
                  <a:pt x="325" y="913"/>
                </a:cubicBezTo>
                <a:cubicBezTo>
                  <a:pt x="327" y="912"/>
                  <a:pt x="329" y="912"/>
                  <a:pt x="331" y="911"/>
                </a:cubicBezTo>
                <a:cubicBezTo>
                  <a:pt x="343" y="906"/>
                  <a:pt x="348" y="909"/>
                  <a:pt x="349" y="922"/>
                </a:cubicBezTo>
                <a:cubicBezTo>
                  <a:pt x="342" y="922"/>
                  <a:pt x="339" y="924"/>
                  <a:pt x="343" y="932"/>
                </a:cubicBezTo>
                <a:cubicBezTo>
                  <a:pt x="346" y="937"/>
                  <a:pt x="348" y="943"/>
                  <a:pt x="341" y="947"/>
                </a:cubicBezTo>
                <a:cubicBezTo>
                  <a:pt x="335" y="951"/>
                  <a:pt x="331" y="946"/>
                  <a:pt x="327" y="941"/>
                </a:cubicBezTo>
                <a:cubicBezTo>
                  <a:pt x="322" y="935"/>
                  <a:pt x="317" y="932"/>
                  <a:pt x="309" y="937"/>
                </a:cubicBezTo>
                <a:cubicBezTo>
                  <a:pt x="307" y="939"/>
                  <a:pt x="304" y="938"/>
                  <a:pt x="303" y="935"/>
                </a:cubicBezTo>
                <a:cubicBezTo>
                  <a:pt x="305" y="933"/>
                  <a:pt x="307" y="931"/>
                  <a:pt x="310" y="929"/>
                </a:cubicBezTo>
                <a:cubicBezTo>
                  <a:pt x="314" y="927"/>
                  <a:pt x="325" y="933"/>
                  <a:pt x="323" y="924"/>
                </a:cubicBezTo>
                <a:cubicBezTo>
                  <a:pt x="322" y="915"/>
                  <a:pt x="313" y="922"/>
                  <a:pt x="308" y="922"/>
                </a:cubicBezTo>
                <a:cubicBezTo>
                  <a:pt x="307" y="922"/>
                  <a:pt x="307" y="922"/>
                  <a:pt x="306" y="922"/>
                </a:cubicBezTo>
                <a:cubicBezTo>
                  <a:pt x="304" y="922"/>
                  <a:pt x="303" y="923"/>
                  <a:pt x="301" y="923"/>
                </a:cubicBezTo>
                <a:cubicBezTo>
                  <a:pt x="295" y="923"/>
                  <a:pt x="289" y="923"/>
                  <a:pt x="284" y="923"/>
                </a:cubicBezTo>
                <a:cubicBezTo>
                  <a:pt x="280" y="923"/>
                  <a:pt x="276" y="923"/>
                  <a:pt x="272" y="923"/>
                </a:cubicBezTo>
                <a:cubicBezTo>
                  <a:pt x="266" y="923"/>
                  <a:pt x="261" y="924"/>
                  <a:pt x="255" y="925"/>
                </a:cubicBezTo>
                <a:cubicBezTo>
                  <a:pt x="252" y="926"/>
                  <a:pt x="248" y="925"/>
                  <a:pt x="248" y="929"/>
                </a:cubicBezTo>
                <a:cubicBezTo>
                  <a:pt x="248" y="934"/>
                  <a:pt x="251" y="935"/>
                  <a:pt x="255" y="935"/>
                </a:cubicBezTo>
                <a:cubicBezTo>
                  <a:pt x="261" y="936"/>
                  <a:pt x="267" y="935"/>
                  <a:pt x="271" y="940"/>
                </a:cubicBezTo>
                <a:cubicBezTo>
                  <a:pt x="280" y="954"/>
                  <a:pt x="293" y="960"/>
                  <a:pt x="310" y="956"/>
                </a:cubicBezTo>
                <a:cubicBezTo>
                  <a:pt x="314" y="956"/>
                  <a:pt x="318" y="957"/>
                  <a:pt x="321" y="960"/>
                </a:cubicBezTo>
                <a:cubicBezTo>
                  <a:pt x="322" y="963"/>
                  <a:pt x="323" y="965"/>
                  <a:pt x="324" y="967"/>
                </a:cubicBezTo>
                <a:cubicBezTo>
                  <a:pt x="325" y="969"/>
                  <a:pt x="325" y="970"/>
                  <a:pt x="326" y="971"/>
                </a:cubicBezTo>
                <a:cubicBezTo>
                  <a:pt x="327" y="972"/>
                  <a:pt x="327" y="972"/>
                  <a:pt x="328" y="973"/>
                </a:cubicBezTo>
                <a:cubicBezTo>
                  <a:pt x="333" y="977"/>
                  <a:pt x="341" y="978"/>
                  <a:pt x="349" y="978"/>
                </a:cubicBezTo>
                <a:cubicBezTo>
                  <a:pt x="354" y="982"/>
                  <a:pt x="360" y="983"/>
                  <a:pt x="365" y="984"/>
                </a:cubicBezTo>
                <a:cubicBezTo>
                  <a:pt x="366" y="984"/>
                  <a:pt x="366" y="984"/>
                  <a:pt x="366" y="984"/>
                </a:cubicBezTo>
                <a:cubicBezTo>
                  <a:pt x="367" y="985"/>
                  <a:pt x="368" y="985"/>
                  <a:pt x="369" y="985"/>
                </a:cubicBezTo>
                <a:cubicBezTo>
                  <a:pt x="371" y="986"/>
                  <a:pt x="374" y="987"/>
                  <a:pt x="376" y="989"/>
                </a:cubicBezTo>
                <a:cubicBezTo>
                  <a:pt x="371" y="996"/>
                  <a:pt x="364" y="998"/>
                  <a:pt x="356" y="993"/>
                </a:cubicBezTo>
                <a:cubicBezTo>
                  <a:pt x="352" y="991"/>
                  <a:pt x="347" y="990"/>
                  <a:pt x="343" y="993"/>
                </a:cubicBezTo>
                <a:cubicBezTo>
                  <a:pt x="333" y="998"/>
                  <a:pt x="326" y="997"/>
                  <a:pt x="323" y="986"/>
                </a:cubicBezTo>
                <a:cubicBezTo>
                  <a:pt x="316" y="987"/>
                  <a:pt x="321" y="995"/>
                  <a:pt x="316" y="997"/>
                </a:cubicBezTo>
                <a:cubicBezTo>
                  <a:pt x="310" y="998"/>
                  <a:pt x="305" y="999"/>
                  <a:pt x="300" y="1000"/>
                </a:cubicBezTo>
                <a:cubicBezTo>
                  <a:pt x="291" y="999"/>
                  <a:pt x="282" y="998"/>
                  <a:pt x="273" y="1004"/>
                </a:cubicBezTo>
                <a:cubicBezTo>
                  <a:pt x="279" y="1008"/>
                  <a:pt x="284" y="1009"/>
                  <a:pt x="291" y="1008"/>
                </a:cubicBezTo>
                <a:cubicBezTo>
                  <a:pt x="292" y="1008"/>
                  <a:pt x="293" y="1008"/>
                  <a:pt x="294" y="1008"/>
                </a:cubicBezTo>
                <a:cubicBezTo>
                  <a:pt x="296" y="1008"/>
                  <a:pt x="298" y="1008"/>
                  <a:pt x="300" y="1008"/>
                </a:cubicBezTo>
                <a:cubicBezTo>
                  <a:pt x="302" y="1010"/>
                  <a:pt x="307" y="1012"/>
                  <a:pt x="304" y="1016"/>
                </a:cubicBezTo>
                <a:cubicBezTo>
                  <a:pt x="301" y="1021"/>
                  <a:pt x="296" y="1022"/>
                  <a:pt x="290" y="1020"/>
                </a:cubicBezTo>
                <a:cubicBezTo>
                  <a:pt x="288" y="1020"/>
                  <a:pt x="286" y="1019"/>
                  <a:pt x="284" y="1019"/>
                </a:cubicBezTo>
                <a:cubicBezTo>
                  <a:pt x="282" y="1019"/>
                  <a:pt x="281" y="1018"/>
                  <a:pt x="279" y="1018"/>
                </a:cubicBezTo>
                <a:cubicBezTo>
                  <a:pt x="278" y="1018"/>
                  <a:pt x="276" y="1018"/>
                  <a:pt x="275" y="1018"/>
                </a:cubicBezTo>
                <a:cubicBezTo>
                  <a:pt x="268" y="1018"/>
                  <a:pt x="262" y="1020"/>
                  <a:pt x="257" y="1027"/>
                </a:cubicBezTo>
                <a:cubicBezTo>
                  <a:pt x="256" y="1027"/>
                  <a:pt x="255" y="1028"/>
                  <a:pt x="254" y="1028"/>
                </a:cubicBezTo>
                <a:cubicBezTo>
                  <a:pt x="237" y="1033"/>
                  <a:pt x="219" y="1028"/>
                  <a:pt x="201" y="1034"/>
                </a:cubicBezTo>
                <a:cubicBezTo>
                  <a:pt x="208" y="1042"/>
                  <a:pt x="214" y="1039"/>
                  <a:pt x="221" y="1038"/>
                </a:cubicBezTo>
                <a:cubicBezTo>
                  <a:pt x="227" y="1037"/>
                  <a:pt x="235" y="1036"/>
                  <a:pt x="238" y="1042"/>
                </a:cubicBezTo>
                <a:cubicBezTo>
                  <a:pt x="242" y="1050"/>
                  <a:pt x="250" y="1049"/>
                  <a:pt x="257" y="1052"/>
                </a:cubicBezTo>
                <a:cubicBezTo>
                  <a:pt x="258" y="1053"/>
                  <a:pt x="260" y="1054"/>
                  <a:pt x="261" y="1054"/>
                </a:cubicBezTo>
                <a:cubicBezTo>
                  <a:pt x="262" y="1055"/>
                  <a:pt x="263" y="1055"/>
                  <a:pt x="263" y="1055"/>
                </a:cubicBezTo>
                <a:cubicBezTo>
                  <a:pt x="267" y="1055"/>
                  <a:pt x="270" y="1053"/>
                  <a:pt x="272" y="1049"/>
                </a:cubicBezTo>
                <a:cubicBezTo>
                  <a:pt x="272" y="1049"/>
                  <a:pt x="273" y="1049"/>
                  <a:pt x="274" y="1049"/>
                </a:cubicBezTo>
                <a:cubicBezTo>
                  <a:pt x="274" y="1049"/>
                  <a:pt x="274" y="1049"/>
                  <a:pt x="274" y="1049"/>
                </a:cubicBezTo>
                <a:cubicBezTo>
                  <a:pt x="274" y="1049"/>
                  <a:pt x="274" y="1049"/>
                  <a:pt x="274" y="1049"/>
                </a:cubicBezTo>
                <a:cubicBezTo>
                  <a:pt x="275" y="1049"/>
                  <a:pt x="275" y="1049"/>
                  <a:pt x="275" y="1049"/>
                </a:cubicBezTo>
                <a:cubicBezTo>
                  <a:pt x="277" y="1054"/>
                  <a:pt x="278" y="1059"/>
                  <a:pt x="279" y="1065"/>
                </a:cubicBezTo>
                <a:cubicBezTo>
                  <a:pt x="279" y="1065"/>
                  <a:pt x="278" y="1066"/>
                  <a:pt x="278" y="1067"/>
                </a:cubicBezTo>
                <a:cubicBezTo>
                  <a:pt x="276" y="1067"/>
                  <a:pt x="274" y="1067"/>
                  <a:pt x="272" y="1067"/>
                </a:cubicBezTo>
                <a:cubicBezTo>
                  <a:pt x="266" y="1055"/>
                  <a:pt x="260" y="1055"/>
                  <a:pt x="253" y="1067"/>
                </a:cubicBezTo>
                <a:cubicBezTo>
                  <a:pt x="232" y="1058"/>
                  <a:pt x="236" y="1080"/>
                  <a:pt x="227" y="1087"/>
                </a:cubicBezTo>
                <a:cubicBezTo>
                  <a:pt x="224" y="1085"/>
                  <a:pt x="226" y="1078"/>
                  <a:pt x="221" y="1078"/>
                </a:cubicBezTo>
                <a:cubicBezTo>
                  <a:pt x="216" y="1079"/>
                  <a:pt x="217" y="1085"/>
                  <a:pt x="216" y="1089"/>
                </a:cubicBezTo>
                <a:cubicBezTo>
                  <a:pt x="213" y="1102"/>
                  <a:pt x="213" y="1116"/>
                  <a:pt x="193" y="1115"/>
                </a:cubicBezTo>
                <a:cubicBezTo>
                  <a:pt x="201" y="1123"/>
                  <a:pt x="201" y="1123"/>
                  <a:pt x="194" y="1126"/>
                </a:cubicBezTo>
                <a:cubicBezTo>
                  <a:pt x="186" y="1128"/>
                  <a:pt x="186" y="1133"/>
                  <a:pt x="186" y="1140"/>
                </a:cubicBezTo>
                <a:cubicBezTo>
                  <a:pt x="187" y="1156"/>
                  <a:pt x="207" y="1163"/>
                  <a:pt x="226" y="1159"/>
                </a:cubicBezTo>
                <a:cubicBezTo>
                  <a:pt x="226" y="1163"/>
                  <a:pt x="226" y="1168"/>
                  <a:pt x="226" y="1172"/>
                </a:cubicBezTo>
                <a:cubicBezTo>
                  <a:pt x="226" y="1174"/>
                  <a:pt x="226" y="1175"/>
                  <a:pt x="225" y="1176"/>
                </a:cubicBezTo>
                <a:cubicBezTo>
                  <a:pt x="224" y="1177"/>
                  <a:pt x="222" y="1178"/>
                  <a:pt x="220" y="1178"/>
                </a:cubicBezTo>
                <a:cubicBezTo>
                  <a:pt x="216" y="1177"/>
                  <a:pt x="213" y="1177"/>
                  <a:pt x="210" y="1177"/>
                </a:cubicBezTo>
                <a:cubicBezTo>
                  <a:pt x="199" y="1177"/>
                  <a:pt x="190" y="1181"/>
                  <a:pt x="181" y="1184"/>
                </a:cubicBezTo>
                <a:cubicBezTo>
                  <a:pt x="176" y="1186"/>
                  <a:pt x="172" y="1188"/>
                  <a:pt x="167" y="1189"/>
                </a:cubicBezTo>
                <a:cubicBezTo>
                  <a:pt x="172" y="1194"/>
                  <a:pt x="179" y="1194"/>
                  <a:pt x="177" y="1200"/>
                </a:cubicBezTo>
                <a:cubicBezTo>
                  <a:pt x="171" y="1201"/>
                  <a:pt x="166" y="1203"/>
                  <a:pt x="161" y="1204"/>
                </a:cubicBezTo>
                <a:cubicBezTo>
                  <a:pt x="180" y="1209"/>
                  <a:pt x="200" y="1214"/>
                  <a:pt x="223" y="1219"/>
                </a:cubicBezTo>
                <a:cubicBezTo>
                  <a:pt x="222" y="1220"/>
                  <a:pt x="221" y="1220"/>
                  <a:pt x="220" y="1220"/>
                </a:cubicBezTo>
                <a:cubicBezTo>
                  <a:pt x="216" y="1222"/>
                  <a:pt x="213" y="1224"/>
                  <a:pt x="211" y="1225"/>
                </a:cubicBezTo>
                <a:cubicBezTo>
                  <a:pt x="209" y="1225"/>
                  <a:pt x="207" y="1225"/>
                  <a:pt x="205" y="1225"/>
                </a:cubicBezTo>
                <a:cubicBezTo>
                  <a:pt x="199" y="1225"/>
                  <a:pt x="194" y="1225"/>
                  <a:pt x="189" y="1225"/>
                </a:cubicBezTo>
                <a:cubicBezTo>
                  <a:pt x="185" y="1225"/>
                  <a:pt x="181" y="1225"/>
                  <a:pt x="177" y="1225"/>
                </a:cubicBezTo>
                <a:cubicBezTo>
                  <a:pt x="172" y="1226"/>
                  <a:pt x="167" y="1228"/>
                  <a:pt x="162" y="1231"/>
                </a:cubicBezTo>
                <a:cubicBezTo>
                  <a:pt x="164" y="1239"/>
                  <a:pt x="180" y="1228"/>
                  <a:pt x="176" y="1242"/>
                </a:cubicBezTo>
                <a:cubicBezTo>
                  <a:pt x="165" y="1247"/>
                  <a:pt x="150" y="1244"/>
                  <a:pt x="139" y="1260"/>
                </a:cubicBezTo>
                <a:cubicBezTo>
                  <a:pt x="144" y="1258"/>
                  <a:pt x="150" y="1257"/>
                  <a:pt x="154" y="1256"/>
                </a:cubicBezTo>
                <a:cubicBezTo>
                  <a:pt x="162" y="1255"/>
                  <a:pt x="170" y="1253"/>
                  <a:pt x="177" y="1252"/>
                </a:cubicBezTo>
                <a:cubicBezTo>
                  <a:pt x="178" y="1252"/>
                  <a:pt x="179" y="1253"/>
                  <a:pt x="180" y="1253"/>
                </a:cubicBezTo>
                <a:cubicBezTo>
                  <a:pt x="181" y="1253"/>
                  <a:pt x="182" y="1252"/>
                  <a:pt x="183" y="1252"/>
                </a:cubicBezTo>
                <a:cubicBezTo>
                  <a:pt x="183" y="1252"/>
                  <a:pt x="184" y="1252"/>
                  <a:pt x="184" y="1252"/>
                </a:cubicBezTo>
                <a:cubicBezTo>
                  <a:pt x="186" y="1253"/>
                  <a:pt x="188" y="1253"/>
                  <a:pt x="189" y="1257"/>
                </a:cubicBezTo>
                <a:cubicBezTo>
                  <a:pt x="178" y="1257"/>
                  <a:pt x="170" y="1263"/>
                  <a:pt x="161" y="1265"/>
                </a:cubicBezTo>
                <a:cubicBezTo>
                  <a:pt x="169" y="1267"/>
                  <a:pt x="178" y="1266"/>
                  <a:pt x="186" y="1272"/>
                </a:cubicBezTo>
                <a:cubicBezTo>
                  <a:pt x="176" y="1277"/>
                  <a:pt x="172" y="1281"/>
                  <a:pt x="181" y="1289"/>
                </a:cubicBezTo>
                <a:cubicBezTo>
                  <a:pt x="187" y="1295"/>
                  <a:pt x="186" y="1305"/>
                  <a:pt x="180" y="1311"/>
                </a:cubicBezTo>
                <a:cubicBezTo>
                  <a:pt x="173" y="1319"/>
                  <a:pt x="164" y="1316"/>
                  <a:pt x="155" y="1317"/>
                </a:cubicBezTo>
                <a:cubicBezTo>
                  <a:pt x="147" y="1317"/>
                  <a:pt x="137" y="1315"/>
                  <a:pt x="129" y="1321"/>
                </a:cubicBezTo>
                <a:cubicBezTo>
                  <a:pt x="132" y="1324"/>
                  <a:pt x="135" y="1325"/>
                  <a:pt x="138" y="1326"/>
                </a:cubicBezTo>
                <a:cubicBezTo>
                  <a:pt x="139" y="1326"/>
                  <a:pt x="141" y="1327"/>
                  <a:pt x="143" y="1327"/>
                </a:cubicBezTo>
                <a:cubicBezTo>
                  <a:pt x="146" y="1327"/>
                  <a:pt x="149" y="1326"/>
                  <a:pt x="152" y="1326"/>
                </a:cubicBezTo>
                <a:cubicBezTo>
                  <a:pt x="157" y="1326"/>
                  <a:pt x="161" y="1326"/>
                  <a:pt x="166" y="1326"/>
                </a:cubicBezTo>
                <a:cubicBezTo>
                  <a:pt x="164" y="1335"/>
                  <a:pt x="141" y="1329"/>
                  <a:pt x="155" y="1346"/>
                </a:cubicBezTo>
                <a:cubicBezTo>
                  <a:pt x="141" y="1349"/>
                  <a:pt x="128" y="1345"/>
                  <a:pt x="116" y="1346"/>
                </a:cubicBezTo>
                <a:cubicBezTo>
                  <a:pt x="111" y="1346"/>
                  <a:pt x="105" y="1350"/>
                  <a:pt x="110" y="1352"/>
                </a:cubicBezTo>
                <a:cubicBezTo>
                  <a:pt x="120" y="1357"/>
                  <a:pt x="118" y="1372"/>
                  <a:pt x="128" y="1373"/>
                </a:cubicBezTo>
                <a:cubicBezTo>
                  <a:pt x="119" y="1388"/>
                  <a:pt x="104" y="1381"/>
                  <a:pt x="91" y="1382"/>
                </a:cubicBezTo>
                <a:cubicBezTo>
                  <a:pt x="88" y="1382"/>
                  <a:pt x="84" y="1382"/>
                  <a:pt x="81" y="1382"/>
                </a:cubicBezTo>
                <a:cubicBezTo>
                  <a:pt x="65" y="1382"/>
                  <a:pt x="49" y="1377"/>
                  <a:pt x="31" y="1383"/>
                </a:cubicBezTo>
                <a:cubicBezTo>
                  <a:pt x="36" y="1390"/>
                  <a:pt x="43" y="1385"/>
                  <a:pt x="44" y="1393"/>
                </a:cubicBezTo>
                <a:cubicBezTo>
                  <a:pt x="30" y="1398"/>
                  <a:pt x="15" y="1391"/>
                  <a:pt x="0" y="1395"/>
                </a:cubicBezTo>
                <a:cubicBezTo>
                  <a:pt x="10" y="1407"/>
                  <a:pt x="26" y="1403"/>
                  <a:pt x="37" y="1409"/>
                </a:cubicBezTo>
                <a:cubicBezTo>
                  <a:pt x="59" y="1422"/>
                  <a:pt x="85" y="1428"/>
                  <a:pt x="105" y="1444"/>
                </a:cubicBezTo>
                <a:cubicBezTo>
                  <a:pt x="110" y="1449"/>
                  <a:pt x="117" y="1451"/>
                  <a:pt x="124" y="1452"/>
                </a:cubicBezTo>
                <a:cubicBezTo>
                  <a:pt x="161" y="1462"/>
                  <a:pt x="197" y="1472"/>
                  <a:pt x="234" y="1481"/>
                </a:cubicBezTo>
                <a:cubicBezTo>
                  <a:pt x="236" y="1481"/>
                  <a:pt x="238" y="1482"/>
                  <a:pt x="240" y="1482"/>
                </a:cubicBezTo>
                <a:cubicBezTo>
                  <a:pt x="241" y="1483"/>
                  <a:pt x="242" y="1483"/>
                  <a:pt x="243" y="1484"/>
                </a:cubicBezTo>
                <a:cubicBezTo>
                  <a:pt x="249" y="1486"/>
                  <a:pt x="253" y="1491"/>
                  <a:pt x="253" y="1499"/>
                </a:cubicBezTo>
                <a:cubicBezTo>
                  <a:pt x="251" y="1502"/>
                  <a:pt x="248" y="1506"/>
                  <a:pt x="246" y="1509"/>
                </a:cubicBezTo>
                <a:cubicBezTo>
                  <a:pt x="239" y="1516"/>
                  <a:pt x="234" y="1516"/>
                  <a:pt x="232" y="1505"/>
                </a:cubicBezTo>
                <a:cubicBezTo>
                  <a:pt x="232" y="1499"/>
                  <a:pt x="232" y="1494"/>
                  <a:pt x="228" y="1489"/>
                </a:cubicBezTo>
                <a:cubicBezTo>
                  <a:pt x="225" y="1487"/>
                  <a:pt x="219" y="1485"/>
                  <a:pt x="219" y="1488"/>
                </a:cubicBezTo>
                <a:cubicBezTo>
                  <a:pt x="218" y="1498"/>
                  <a:pt x="207" y="1504"/>
                  <a:pt x="208" y="1514"/>
                </a:cubicBezTo>
                <a:cubicBezTo>
                  <a:pt x="208" y="1525"/>
                  <a:pt x="217" y="1525"/>
                  <a:pt x="222" y="1522"/>
                </a:cubicBezTo>
                <a:cubicBezTo>
                  <a:pt x="231" y="1517"/>
                  <a:pt x="236" y="1521"/>
                  <a:pt x="243" y="1524"/>
                </a:cubicBezTo>
                <a:cubicBezTo>
                  <a:pt x="249" y="1527"/>
                  <a:pt x="267" y="1517"/>
                  <a:pt x="268" y="1510"/>
                </a:cubicBezTo>
                <a:cubicBezTo>
                  <a:pt x="269" y="1507"/>
                  <a:pt x="267" y="1502"/>
                  <a:pt x="272" y="1502"/>
                </a:cubicBezTo>
                <a:cubicBezTo>
                  <a:pt x="278" y="1502"/>
                  <a:pt x="275" y="1508"/>
                  <a:pt x="276" y="1511"/>
                </a:cubicBezTo>
                <a:cubicBezTo>
                  <a:pt x="276" y="1514"/>
                  <a:pt x="276" y="1516"/>
                  <a:pt x="276" y="1519"/>
                </a:cubicBezTo>
                <a:cubicBezTo>
                  <a:pt x="274" y="1531"/>
                  <a:pt x="279" y="1531"/>
                  <a:pt x="287" y="1525"/>
                </a:cubicBezTo>
                <a:cubicBezTo>
                  <a:pt x="291" y="1526"/>
                  <a:pt x="297" y="1527"/>
                  <a:pt x="300" y="1523"/>
                </a:cubicBezTo>
                <a:cubicBezTo>
                  <a:pt x="307" y="1515"/>
                  <a:pt x="316" y="1516"/>
                  <a:pt x="325" y="1516"/>
                </a:cubicBezTo>
                <a:cubicBezTo>
                  <a:pt x="328" y="1519"/>
                  <a:pt x="331" y="1521"/>
                  <a:pt x="334" y="1523"/>
                </a:cubicBezTo>
                <a:cubicBezTo>
                  <a:pt x="333" y="1527"/>
                  <a:pt x="329" y="1528"/>
                  <a:pt x="327" y="1527"/>
                </a:cubicBezTo>
                <a:cubicBezTo>
                  <a:pt x="324" y="1525"/>
                  <a:pt x="322" y="1525"/>
                  <a:pt x="319" y="1525"/>
                </a:cubicBezTo>
                <a:cubicBezTo>
                  <a:pt x="314" y="1525"/>
                  <a:pt x="310" y="1529"/>
                  <a:pt x="306" y="1533"/>
                </a:cubicBezTo>
                <a:cubicBezTo>
                  <a:pt x="300" y="1533"/>
                  <a:pt x="296" y="1536"/>
                  <a:pt x="294" y="1542"/>
                </a:cubicBezTo>
                <a:cubicBezTo>
                  <a:pt x="293" y="1542"/>
                  <a:pt x="291" y="1542"/>
                  <a:pt x="290" y="1542"/>
                </a:cubicBezTo>
                <a:cubicBezTo>
                  <a:pt x="288" y="1541"/>
                  <a:pt x="287" y="1540"/>
                  <a:pt x="285" y="1540"/>
                </a:cubicBezTo>
                <a:cubicBezTo>
                  <a:pt x="283" y="1541"/>
                  <a:pt x="281" y="1542"/>
                  <a:pt x="279" y="1543"/>
                </a:cubicBezTo>
                <a:cubicBezTo>
                  <a:pt x="277" y="1545"/>
                  <a:pt x="275" y="1546"/>
                  <a:pt x="272" y="1547"/>
                </a:cubicBezTo>
                <a:cubicBezTo>
                  <a:pt x="270" y="1542"/>
                  <a:pt x="277" y="1522"/>
                  <a:pt x="260" y="1538"/>
                </a:cubicBezTo>
                <a:cubicBezTo>
                  <a:pt x="260" y="1539"/>
                  <a:pt x="257" y="1539"/>
                  <a:pt x="256" y="1538"/>
                </a:cubicBezTo>
                <a:cubicBezTo>
                  <a:pt x="245" y="1527"/>
                  <a:pt x="233" y="1536"/>
                  <a:pt x="222" y="1539"/>
                </a:cubicBezTo>
                <a:cubicBezTo>
                  <a:pt x="221" y="1540"/>
                  <a:pt x="219" y="1540"/>
                  <a:pt x="218" y="1540"/>
                </a:cubicBezTo>
                <a:cubicBezTo>
                  <a:pt x="213" y="1541"/>
                  <a:pt x="209" y="1540"/>
                  <a:pt x="205" y="1539"/>
                </a:cubicBezTo>
                <a:cubicBezTo>
                  <a:pt x="205" y="1534"/>
                  <a:pt x="203" y="1532"/>
                  <a:pt x="200" y="1532"/>
                </a:cubicBezTo>
                <a:cubicBezTo>
                  <a:pt x="199" y="1532"/>
                  <a:pt x="197" y="1532"/>
                  <a:pt x="196" y="1534"/>
                </a:cubicBezTo>
                <a:cubicBezTo>
                  <a:pt x="188" y="1542"/>
                  <a:pt x="178" y="1541"/>
                  <a:pt x="168" y="1543"/>
                </a:cubicBezTo>
                <a:cubicBezTo>
                  <a:pt x="166" y="1543"/>
                  <a:pt x="162" y="1544"/>
                  <a:pt x="163" y="1548"/>
                </a:cubicBezTo>
                <a:cubicBezTo>
                  <a:pt x="167" y="1553"/>
                  <a:pt x="172" y="1545"/>
                  <a:pt x="177" y="1548"/>
                </a:cubicBezTo>
                <a:cubicBezTo>
                  <a:pt x="177" y="1548"/>
                  <a:pt x="178" y="1549"/>
                  <a:pt x="178" y="1549"/>
                </a:cubicBezTo>
                <a:cubicBezTo>
                  <a:pt x="182" y="1552"/>
                  <a:pt x="187" y="1552"/>
                  <a:pt x="190" y="1557"/>
                </a:cubicBezTo>
                <a:cubicBezTo>
                  <a:pt x="190" y="1559"/>
                  <a:pt x="190" y="1560"/>
                  <a:pt x="191" y="1561"/>
                </a:cubicBezTo>
                <a:cubicBezTo>
                  <a:pt x="192" y="1563"/>
                  <a:pt x="194" y="1565"/>
                  <a:pt x="197" y="1565"/>
                </a:cubicBezTo>
                <a:cubicBezTo>
                  <a:pt x="198" y="1566"/>
                  <a:pt x="199" y="1566"/>
                  <a:pt x="201" y="1566"/>
                </a:cubicBezTo>
                <a:cubicBezTo>
                  <a:pt x="210" y="1568"/>
                  <a:pt x="219" y="1569"/>
                  <a:pt x="227" y="1571"/>
                </a:cubicBezTo>
                <a:cubicBezTo>
                  <a:pt x="236" y="1573"/>
                  <a:pt x="249" y="1572"/>
                  <a:pt x="252" y="1575"/>
                </a:cubicBezTo>
                <a:cubicBezTo>
                  <a:pt x="255" y="1578"/>
                  <a:pt x="258" y="1580"/>
                  <a:pt x="261" y="1580"/>
                </a:cubicBezTo>
                <a:cubicBezTo>
                  <a:pt x="263" y="1581"/>
                  <a:pt x="265" y="1581"/>
                  <a:pt x="266" y="1581"/>
                </a:cubicBezTo>
                <a:cubicBezTo>
                  <a:pt x="269" y="1581"/>
                  <a:pt x="272" y="1581"/>
                  <a:pt x="275" y="1580"/>
                </a:cubicBezTo>
                <a:cubicBezTo>
                  <a:pt x="276" y="1580"/>
                  <a:pt x="276" y="1581"/>
                  <a:pt x="277" y="1581"/>
                </a:cubicBezTo>
                <a:cubicBezTo>
                  <a:pt x="278" y="1581"/>
                  <a:pt x="280" y="1582"/>
                  <a:pt x="282" y="1582"/>
                </a:cubicBezTo>
                <a:cubicBezTo>
                  <a:pt x="282" y="1585"/>
                  <a:pt x="283" y="1588"/>
                  <a:pt x="285" y="1590"/>
                </a:cubicBezTo>
                <a:cubicBezTo>
                  <a:pt x="287" y="1595"/>
                  <a:pt x="288" y="1600"/>
                  <a:pt x="284" y="1605"/>
                </a:cubicBezTo>
                <a:cubicBezTo>
                  <a:pt x="280" y="1604"/>
                  <a:pt x="276" y="1604"/>
                  <a:pt x="272" y="1604"/>
                </a:cubicBezTo>
                <a:cubicBezTo>
                  <a:pt x="266" y="1584"/>
                  <a:pt x="256" y="1601"/>
                  <a:pt x="248" y="1601"/>
                </a:cubicBezTo>
                <a:cubicBezTo>
                  <a:pt x="246" y="1600"/>
                  <a:pt x="244" y="1599"/>
                  <a:pt x="243" y="1599"/>
                </a:cubicBezTo>
                <a:cubicBezTo>
                  <a:pt x="242" y="1598"/>
                  <a:pt x="242" y="1598"/>
                  <a:pt x="242" y="1598"/>
                </a:cubicBezTo>
                <a:cubicBezTo>
                  <a:pt x="241" y="1598"/>
                  <a:pt x="241" y="1597"/>
                  <a:pt x="240" y="1597"/>
                </a:cubicBezTo>
                <a:cubicBezTo>
                  <a:pt x="239" y="1596"/>
                  <a:pt x="239" y="1596"/>
                  <a:pt x="238" y="1595"/>
                </a:cubicBezTo>
                <a:cubicBezTo>
                  <a:pt x="231" y="1578"/>
                  <a:pt x="216" y="1585"/>
                  <a:pt x="204" y="1582"/>
                </a:cubicBezTo>
                <a:cubicBezTo>
                  <a:pt x="195" y="1572"/>
                  <a:pt x="184" y="1575"/>
                  <a:pt x="173" y="1577"/>
                </a:cubicBezTo>
                <a:cubicBezTo>
                  <a:pt x="168" y="1578"/>
                  <a:pt x="160" y="1577"/>
                  <a:pt x="159" y="1584"/>
                </a:cubicBezTo>
                <a:cubicBezTo>
                  <a:pt x="158" y="1590"/>
                  <a:pt x="166" y="1592"/>
                  <a:pt x="171" y="1594"/>
                </a:cubicBezTo>
                <a:cubicBezTo>
                  <a:pt x="172" y="1595"/>
                  <a:pt x="174" y="1596"/>
                  <a:pt x="176" y="1597"/>
                </a:cubicBezTo>
                <a:cubicBezTo>
                  <a:pt x="179" y="1598"/>
                  <a:pt x="183" y="1600"/>
                  <a:pt x="187" y="1601"/>
                </a:cubicBezTo>
                <a:cubicBezTo>
                  <a:pt x="210" y="1610"/>
                  <a:pt x="235" y="1613"/>
                  <a:pt x="260" y="1619"/>
                </a:cubicBezTo>
                <a:cubicBezTo>
                  <a:pt x="276" y="1624"/>
                  <a:pt x="292" y="1635"/>
                  <a:pt x="309" y="1638"/>
                </a:cubicBezTo>
                <a:cubicBezTo>
                  <a:pt x="311" y="1638"/>
                  <a:pt x="312" y="1638"/>
                  <a:pt x="314" y="1638"/>
                </a:cubicBezTo>
                <a:cubicBezTo>
                  <a:pt x="319" y="1639"/>
                  <a:pt x="323" y="1639"/>
                  <a:pt x="328" y="1637"/>
                </a:cubicBezTo>
                <a:cubicBezTo>
                  <a:pt x="330" y="1637"/>
                  <a:pt x="332" y="1638"/>
                  <a:pt x="334" y="1639"/>
                </a:cubicBezTo>
                <a:cubicBezTo>
                  <a:pt x="388" y="1661"/>
                  <a:pt x="445" y="1673"/>
                  <a:pt x="503" y="1680"/>
                </a:cubicBezTo>
                <a:cubicBezTo>
                  <a:pt x="522" y="1686"/>
                  <a:pt x="541" y="1691"/>
                  <a:pt x="563" y="1697"/>
                </a:cubicBezTo>
                <a:cubicBezTo>
                  <a:pt x="512" y="1720"/>
                  <a:pt x="460" y="1730"/>
                  <a:pt x="408" y="1743"/>
                </a:cubicBezTo>
                <a:cubicBezTo>
                  <a:pt x="415" y="1743"/>
                  <a:pt x="421" y="1743"/>
                  <a:pt x="427" y="1743"/>
                </a:cubicBezTo>
                <a:cubicBezTo>
                  <a:pt x="433" y="1744"/>
                  <a:pt x="440" y="1744"/>
                  <a:pt x="446" y="1745"/>
                </a:cubicBezTo>
                <a:cubicBezTo>
                  <a:pt x="449" y="1745"/>
                  <a:pt x="452" y="1745"/>
                  <a:pt x="455" y="1745"/>
                </a:cubicBezTo>
                <a:cubicBezTo>
                  <a:pt x="477" y="1747"/>
                  <a:pt x="499" y="1750"/>
                  <a:pt x="521" y="1751"/>
                </a:cubicBezTo>
                <a:cubicBezTo>
                  <a:pt x="534" y="1751"/>
                  <a:pt x="546" y="1750"/>
                  <a:pt x="559" y="1748"/>
                </a:cubicBezTo>
                <a:cubicBezTo>
                  <a:pt x="560" y="1749"/>
                  <a:pt x="562" y="1751"/>
                  <a:pt x="564" y="1751"/>
                </a:cubicBezTo>
                <a:cubicBezTo>
                  <a:pt x="565" y="1752"/>
                  <a:pt x="566" y="1752"/>
                  <a:pt x="568" y="1751"/>
                </a:cubicBezTo>
                <a:cubicBezTo>
                  <a:pt x="568" y="1761"/>
                  <a:pt x="561" y="1763"/>
                  <a:pt x="554" y="1764"/>
                </a:cubicBezTo>
                <a:cubicBezTo>
                  <a:pt x="542" y="1765"/>
                  <a:pt x="531" y="1766"/>
                  <a:pt x="520" y="1767"/>
                </a:cubicBezTo>
                <a:cubicBezTo>
                  <a:pt x="516" y="1767"/>
                  <a:pt x="511" y="1767"/>
                  <a:pt x="511" y="1773"/>
                </a:cubicBezTo>
                <a:cubicBezTo>
                  <a:pt x="511" y="1778"/>
                  <a:pt x="518" y="1783"/>
                  <a:pt x="520" y="1781"/>
                </a:cubicBezTo>
                <a:cubicBezTo>
                  <a:pt x="522" y="1780"/>
                  <a:pt x="523" y="1779"/>
                  <a:pt x="525" y="1778"/>
                </a:cubicBezTo>
                <a:cubicBezTo>
                  <a:pt x="527" y="1777"/>
                  <a:pt x="529" y="1777"/>
                  <a:pt x="532" y="1777"/>
                </a:cubicBezTo>
                <a:cubicBezTo>
                  <a:pt x="539" y="1777"/>
                  <a:pt x="546" y="1781"/>
                  <a:pt x="554" y="1781"/>
                </a:cubicBezTo>
                <a:cubicBezTo>
                  <a:pt x="555" y="1781"/>
                  <a:pt x="555" y="1781"/>
                  <a:pt x="556" y="1781"/>
                </a:cubicBezTo>
                <a:cubicBezTo>
                  <a:pt x="577" y="1783"/>
                  <a:pt x="598" y="1786"/>
                  <a:pt x="619" y="1788"/>
                </a:cubicBezTo>
                <a:cubicBezTo>
                  <a:pt x="618" y="1793"/>
                  <a:pt x="614" y="1793"/>
                  <a:pt x="610" y="1792"/>
                </a:cubicBezTo>
                <a:cubicBezTo>
                  <a:pt x="579" y="1787"/>
                  <a:pt x="547" y="1791"/>
                  <a:pt x="516" y="1789"/>
                </a:cubicBezTo>
                <a:cubicBezTo>
                  <a:pt x="511" y="1789"/>
                  <a:pt x="507" y="1789"/>
                  <a:pt x="504" y="1792"/>
                </a:cubicBezTo>
                <a:cubicBezTo>
                  <a:pt x="496" y="1798"/>
                  <a:pt x="487" y="1801"/>
                  <a:pt x="476" y="1803"/>
                </a:cubicBezTo>
                <a:cubicBezTo>
                  <a:pt x="483" y="1807"/>
                  <a:pt x="492" y="1807"/>
                  <a:pt x="497" y="1814"/>
                </a:cubicBezTo>
                <a:cubicBezTo>
                  <a:pt x="479" y="1821"/>
                  <a:pt x="461" y="1817"/>
                  <a:pt x="442" y="1821"/>
                </a:cubicBezTo>
                <a:cubicBezTo>
                  <a:pt x="446" y="1826"/>
                  <a:pt x="450" y="1825"/>
                  <a:pt x="454" y="1826"/>
                </a:cubicBezTo>
                <a:cubicBezTo>
                  <a:pt x="456" y="1828"/>
                  <a:pt x="458" y="1828"/>
                  <a:pt x="460" y="1827"/>
                </a:cubicBezTo>
                <a:cubicBezTo>
                  <a:pt x="463" y="1827"/>
                  <a:pt x="465" y="1827"/>
                  <a:pt x="467" y="1827"/>
                </a:cubicBezTo>
                <a:cubicBezTo>
                  <a:pt x="466" y="1828"/>
                  <a:pt x="465" y="1829"/>
                  <a:pt x="464" y="1831"/>
                </a:cubicBezTo>
                <a:cubicBezTo>
                  <a:pt x="462" y="1832"/>
                  <a:pt x="460" y="1834"/>
                  <a:pt x="458" y="1835"/>
                </a:cubicBezTo>
                <a:cubicBezTo>
                  <a:pt x="458" y="1836"/>
                  <a:pt x="457" y="1837"/>
                  <a:pt x="457" y="1837"/>
                </a:cubicBezTo>
                <a:cubicBezTo>
                  <a:pt x="456" y="1838"/>
                  <a:pt x="456" y="1838"/>
                  <a:pt x="456" y="1838"/>
                </a:cubicBezTo>
                <a:cubicBezTo>
                  <a:pt x="454" y="1841"/>
                  <a:pt x="454" y="1845"/>
                  <a:pt x="458" y="1850"/>
                </a:cubicBezTo>
                <a:cubicBezTo>
                  <a:pt x="457" y="1851"/>
                  <a:pt x="456" y="1852"/>
                  <a:pt x="455" y="1852"/>
                </a:cubicBezTo>
                <a:cubicBezTo>
                  <a:pt x="450" y="1847"/>
                  <a:pt x="445" y="1848"/>
                  <a:pt x="441" y="1852"/>
                </a:cubicBezTo>
                <a:cubicBezTo>
                  <a:pt x="440" y="1852"/>
                  <a:pt x="439" y="1852"/>
                  <a:pt x="439" y="1853"/>
                </a:cubicBezTo>
                <a:cubicBezTo>
                  <a:pt x="421" y="1854"/>
                  <a:pt x="403" y="1848"/>
                  <a:pt x="384" y="1853"/>
                </a:cubicBezTo>
                <a:cubicBezTo>
                  <a:pt x="387" y="1856"/>
                  <a:pt x="390" y="1856"/>
                  <a:pt x="393" y="1856"/>
                </a:cubicBezTo>
                <a:cubicBezTo>
                  <a:pt x="404" y="1856"/>
                  <a:pt x="416" y="1855"/>
                  <a:pt x="424" y="1863"/>
                </a:cubicBezTo>
                <a:cubicBezTo>
                  <a:pt x="426" y="1865"/>
                  <a:pt x="428" y="1867"/>
                  <a:pt x="430" y="1867"/>
                </a:cubicBezTo>
                <a:cubicBezTo>
                  <a:pt x="431" y="1868"/>
                  <a:pt x="433" y="1868"/>
                  <a:pt x="435" y="1868"/>
                </a:cubicBezTo>
                <a:cubicBezTo>
                  <a:pt x="436" y="1868"/>
                  <a:pt x="437" y="1868"/>
                  <a:pt x="439" y="1868"/>
                </a:cubicBezTo>
                <a:cubicBezTo>
                  <a:pt x="442" y="1869"/>
                  <a:pt x="449" y="1868"/>
                  <a:pt x="453" y="1869"/>
                </a:cubicBezTo>
                <a:cubicBezTo>
                  <a:pt x="455" y="1870"/>
                  <a:pt x="457" y="1871"/>
                  <a:pt x="456" y="1874"/>
                </a:cubicBezTo>
                <a:cubicBezTo>
                  <a:pt x="454" y="1881"/>
                  <a:pt x="455" y="1884"/>
                  <a:pt x="457" y="1884"/>
                </a:cubicBezTo>
                <a:cubicBezTo>
                  <a:pt x="457" y="1884"/>
                  <a:pt x="457" y="1884"/>
                  <a:pt x="458" y="1884"/>
                </a:cubicBezTo>
                <a:cubicBezTo>
                  <a:pt x="460" y="1884"/>
                  <a:pt x="462" y="1884"/>
                  <a:pt x="464" y="1884"/>
                </a:cubicBezTo>
                <a:cubicBezTo>
                  <a:pt x="465" y="1884"/>
                  <a:pt x="466" y="1884"/>
                  <a:pt x="466" y="1884"/>
                </a:cubicBezTo>
                <a:cubicBezTo>
                  <a:pt x="467" y="1890"/>
                  <a:pt x="462" y="1890"/>
                  <a:pt x="458" y="1891"/>
                </a:cubicBezTo>
                <a:cubicBezTo>
                  <a:pt x="457" y="1891"/>
                  <a:pt x="456" y="1891"/>
                  <a:pt x="455" y="1892"/>
                </a:cubicBezTo>
                <a:cubicBezTo>
                  <a:pt x="446" y="1896"/>
                  <a:pt x="436" y="1897"/>
                  <a:pt x="429" y="1901"/>
                </a:cubicBezTo>
                <a:cubicBezTo>
                  <a:pt x="428" y="1904"/>
                  <a:pt x="429" y="1905"/>
                  <a:pt x="430" y="1906"/>
                </a:cubicBezTo>
                <a:cubicBezTo>
                  <a:pt x="431" y="1906"/>
                  <a:pt x="431" y="1906"/>
                  <a:pt x="432" y="1907"/>
                </a:cubicBezTo>
                <a:cubicBezTo>
                  <a:pt x="432" y="1907"/>
                  <a:pt x="432" y="1907"/>
                  <a:pt x="432" y="1907"/>
                </a:cubicBezTo>
                <a:cubicBezTo>
                  <a:pt x="437" y="1908"/>
                  <a:pt x="444" y="1908"/>
                  <a:pt x="435" y="1918"/>
                </a:cubicBezTo>
                <a:cubicBezTo>
                  <a:pt x="425" y="1920"/>
                  <a:pt x="416" y="1921"/>
                  <a:pt x="406" y="1921"/>
                </a:cubicBezTo>
                <a:cubicBezTo>
                  <a:pt x="402" y="1921"/>
                  <a:pt x="399" y="1921"/>
                  <a:pt x="396" y="1921"/>
                </a:cubicBezTo>
                <a:cubicBezTo>
                  <a:pt x="391" y="1917"/>
                  <a:pt x="387" y="1916"/>
                  <a:pt x="382" y="1919"/>
                </a:cubicBezTo>
                <a:cubicBezTo>
                  <a:pt x="381" y="1920"/>
                  <a:pt x="380" y="1923"/>
                  <a:pt x="381" y="1924"/>
                </a:cubicBezTo>
                <a:cubicBezTo>
                  <a:pt x="384" y="1930"/>
                  <a:pt x="388" y="1927"/>
                  <a:pt x="393" y="1926"/>
                </a:cubicBezTo>
                <a:cubicBezTo>
                  <a:pt x="407" y="1929"/>
                  <a:pt x="421" y="1928"/>
                  <a:pt x="435" y="1939"/>
                </a:cubicBezTo>
                <a:cubicBezTo>
                  <a:pt x="424" y="1940"/>
                  <a:pt x="416" y="1941"/>
                  <a:pt x="407" y="1941"/>
                </a:cubicBezTo>
                <a:cubicBezTo>
                  <a:pt x="403" y="1941"/>
                  <a:pt x="397" y="1936"/>
                  <a:pt x="396" y="1943"/>
                </a:cubicBezTo>
                <a:cubicBezTo>
                  <a:pt x="396" y="1948"/>
                  <a:pt x="403" y="1946"/>
                  <a:pt x="406" y="1946"/>
                </a:cubicBezTo>
                <a:cubicBezTo>
                  <a:pt x="418" y="1947"/>
                  <a:pt x="433" y="1947"/>
                  <a:pt x="442" y="1951"/>
                </a:cubicBezTo>
                <a:cubicBezTo>
                  <a:pt x="453" y="1957"/>
                  <a:pt x="460" y="1958"/>
                  <a:pt x="470" y="1954"/>
                </a:cubicBezTo>
                <a:cubicBezTo>
                  <a:pt x="470" y="1956"/>
                  <a:pt x="469" y="1959"/>
                  <a:pt x="469" y="1961"/>
                </a:cubicBezTo>
                <a:cubicBezTo>
                  <a:pt x="466" y="1961"/>
                  <a:pt x="462" y="1962"/>
                  <a:pt x="461" y="1964"/>
                </a:cubicBezTo>
                <a:cubicBezTo>
                  <a:pt x="461" y="1964"/>
                  <a:pt x="461" y="1964"/>
                  <a:pt x="461" y="1964"/>
                </a:cubicBezTo>
                <a:cubicBezTo>
                  <a:pt x="461" y="1964"/>
                  <a:pt x="461" y="1965"/>
                  <a:pt x="461" y="1965"/>
                </a:cubicBezTo>
                <a:cubicBezTo>
                  <a:pt x="461" y="1966"/>
                  <a:pt x="462" y="1967"/>
                  <a:pt x="463" y="1969"/>
                </a:cubicBezTo>
                <a:cubicBezTo>
                  <a:pt x="464" y="1969"/>
                  <a:pt x="465" y="1970"/>
                  <a:pt x="466" y="1971"/>
                </a:cubicBezTo>
                <a:cubicBezTo>
                  <a:pt x="479" y="1978"/>
                  <a:pt x="493" y="1980"/>
                  <a:pt x="506" y="1982"/>
                </a:cubicBezTo>
                <a:cubicBezTo>
                  <a:pt x="501" y="1993"/>
                  <a:pt x="486" y="1975"/>
                  <a:pt x="482" y="1990"/>
                </a:cubicBezTo>
                <a:cubicBezTo>
                  <a:pt x="488" y="1992"/>
                  <a:pt x="495" y="1991"/>
                  <a:pt x="497" y="1999"/>
                </a:cubicBezTo>
                <a:cubicBezTo>
                  <a:pt x="498" y="2004"/>
                  <a:pt x="504" y="2010"/>
                  <a:pt x="498" y="2014"/>
                </a:cubicBezTo>
                <a:cubicBezTo>
                  <a:pt x="491" y="2019"/>
                  <a:pt x="488" y="2032"/>
                  <a:pt x="475" y="2028"/>
                </a:cubicBezTo>
                <a:cubicBezTo>
                  <a:pt x="468" y="2026"/>
                  <a:pt x="459" y="2023"/>
                  <a:pt x="458" y="2033"/>
                </a:cubicBezTo>
                <a:cubicBezTo>
                  <a:pt x="457" y="2045"/>
                  <a:pt x="468" y="2053"/>
                  <a:pt x="482" y="2053"/>
                </a:cubicBezTo>
                <a:cubicBezTo>
                  <a:pt x="484" y="2061"/>
                  <a:pt x="488" y="2068"/>
                  <a:pt x="493" y="2074"/>
                </a:cubicBezTo>
                <a:cubicBezTo>
                  <a:pt x="458" y="2070"/>
                  <a:pt x="422" y="2066"/>
                  <a:pt x="386" y="2072"/>
                </a:cubicBezTo>
                <a:cubicBezTo>
                  <a:pt x="407" y="2081"/>
                  <a:pt x="423" y="2101"/>
                  <a:pt x="447" y="2103"/>
                </a:cubicBezTo>
                <a:cubicBezTo>
                  <a:pt x="451" y="2108"/>
                  <a:pt x="457" y="2110"/>
                  <a:pt x="463" y="2112"/>
                </a:cubicBezTo>
                <a:cubicBezTo>
                  <a:pt x="471" y="2116"/>
                  <a:pt x="480" y="2120"/>
                  <a:pt x="488" y="2123"/>
                </a:cubicBezTo>
                <a:cubicBezTo>
                  <a:pt x="503" y="2129"/>
                  <a:pt x="517" y="2135"/>
                  <a:pt x="531" y="2142"/>
                </a:cubicBezTo>
                <a:cubicBezTo>
                  <a:pt x="533" y="2144"/>
                  <a:pt x="535" y="2145"/>
                  <a:pt x="538" y="2146"/>
                </a:cubicBezTo>
                <a:cubicBezTo>
                  <a:pt x="541" y="2148"/>
                  <a:pt x="544" y="2150"/>
                  <a:pt x="547" y="2151"/>
                </a:cubicBezTo>
                <a:cubicBezTo>
                  <a:pt x="555" y="2165"/>
                  <a:pt x="568" y="2169"/>
                  <a:pt x="582" y="2173"/>
                </a:cubicBezTo>
                <a:cubicBezTo>
                  <a:pt x="586" y="2174"/>
                  <a:pt x="590" y="2175"/>
                  <a:pt x="594" y="2176"/>
                </a:cubicBezTo>
                <a:cubicBezTo>
                  <a:pt x="596" y="2177"/>
                  <a:pt x="599" y="2177"/>
                  <a:pt x="601" y="2179"/>
                </a:cubicBezTo>
                <a:cubicBezTo>
                  <a:pt x="603" y="2179"/>
                  <a:pt x="604" y="2180"/>
                  <a:pt x="605" y="2180"/>
                </a:cubicBezTo>
                <a:cubicBezTo>
                  <a:pt x="620" y="2189"/>
                  <a:pt x="642" y="2189"/>
                  <a:pt x="659" y="2198"/>
                </a:cubicBezTo>
                <a:cubicBezTo>
                  <a:pt x="665" y="2201"/>
                  <a:pt x="676" y="2199"/>
                  <a:pt x="678" y="2206"/>
                </a:cubicBezTo>
                <a:cubicBezTo>
                  <a:pt x="680" y="2215"/>
                  <a:pt x="666" y="2215"/>
                  <a:pt x="661" y="2221"/>
                </a:cubicBezTo>
                <a:cubicBezTo>
                  <a:pt x="672" y="2222"/>
                  <a:pt x="683" y="2224"/>
                  <a:pt x="694" y="2224"/>
                </a:cubicBezTo>
                <a:cubicBezTo>
                  <a:pt x="716" y="2225"/>
                  <a:pt x="736" y="2236"/>
                  <a:pt x="757" y="2235"/>
                </a:cubicBezTo>
                <a:cubicBezTo>
                  <a:pt x="766" y="2235"/>
                  <a:pt x="775" y="2234"/>
                  <a:pt x="775" y="2247"/>
                </a:cubicBezTo>
                <a:cubicBezTo>
                  <a:pt x="776" y="2252"/>
                  <a:pt x="780" y="2255"/>
                  <a:pt x="785" y="2256"/>
                </a:cubicBezTo>
                <a:cubicBezTo>
                  <a:pt x="807" y="2259"/>
                  <a:pt x="830" y="2262"/>
                  <a:pt x="852" y="2266"/>
                </a:cubicBezTo>
                <a:cubicBezTo>
                  <a:pt x="855" y="2268"/>
                  <a:pt x="859" y="2268"/>
                  <a:pt x="862" y="2268"/>
                </a:cubicBezTo>
                <a:cubicBezTo>
                  <a:pt x="864" y="2269"/>
                  <a:pt x="865" y="2269"/>
                  <a:pt x="866" y="2269"/>
                </a:cubicBezTo>
                <a:cubicBezTo>
                  <a:pt x="869" y="2270"/>
                  <a:pt x="872" y="2271"/>
                  <a:pt x="875" y="2271"/>
                </a:cubicBezTo>
                <a:cubicBezTo>
                  <a:pt x="882" y="2271"/>
                  <a:pt x="889" y="2271"/>
                  <a:pt x="894" y="2278"/>
                </a:cubicBezTo>
                <a:cubicBezTo>
                  <a:pt x="885" y="2289"/>
                  <a:pt x="873" y="2285"/>
                  <a:pt x="862" y="2282"/>
                </a:cubicBezTo>
                <a:cubicBezTo>
                  <a:pt x="830" y="2276"/>
                  <a:pt x="798" y="2272"/>
                  <a:pt x="765" y="2276"/>
                </a:cubicBezTo>
                <a:cubicBezTo>
                  <a:pt x="749" y="2278"/>
                  <a:pt x="734" y="2271"/>
                  <a:pt x="718" y="2272"/>
                </a:cubicBezTo>
                <a:cubicBezTo>
                  <a:pt x="714" y="2273"/>
                  <a:pt x="708" y="2270"/>
                  <a:pt x="708" y="2277"/>
                </a:cubicBezTo>
                <a:cubicBezTo>
                  <a:pt x="708" y="2282"/>
                  <a:pt x="713" y="2284"/>
                  <a:pt x="718" y="2285"/>
                </a:cubicBezTo>
                <a:cubicBezTo>
                  <a:pt x="719" y="2285"/>
                  <a:pt x="720" y="2285"/>
                  <a:pt x="722" y="2285"/>
                </a:cubicBezTo>
                <a:cubicBezTo>
                  <a:pt x="726" y="2285"/>
                  <a:pt x="730" y="2285"/>
                  <a:pt x="734" y="2285"/>
                </a:cubicBezTo>
                <a:cubicBezTo>
                  <a:pt x="766" y="2296"/>
                  <a:pt x="800" y="2303"/>
                  <a:pt x="833" y="2310"/>
                </a:cubicBezTo>
                <a:cubicBezTo>
                  <a:pt x="845" y="2312"/>
                  <a:pt x="856" y="2314"/>
                  <a:pt x="867" y="2317"/>
                </a:cubicBezTo>
                <a:cubicBezTo>
                  <a:pt x="902" y="2325"/>
                  <a:pt x="938" y="2333"/>
                  <a:pt x="973" y="2341"/>
                </a:cubicBezTo>
                <a:cubicBezTo>
                  <a:pt x="978" y="2342"/>
                  <a:pt x="982" y="2343"/>
                  <a:pt x="986" y="2344"/>
                </a:cubicBezTo>
                <a:cubicBezTo>
                  <a:pt x="998" y="2346"/>
                  <a:pt x="1010" y="2349"/>
                  <a:pt x="1021" y="2355"/>
                </a:cubicBezTo>
                <a:cubicBezTo>
                  <a:pt x="1018" y="2360"/>
                  <a:pt x="1013" y="2362"/>
                  <a:pt x="1008" y="2364"/>
                </a:cubicBezTo>
                <a:cubicBezTo>
                  <a:pt x="1007" y="2364"/>
                  <a:pt x="1007" y="2364"/>
                  <a:pt x="1006" y="2365"/>
                </a:cubicBezTo>
                <a:cubicBezTo>
                  <a:pt x="974" y="2378"/>
                  <a:pt x="939" y="2382"/>
                  <a:pt x="906" y="2389"/>
                </a:cubicBezTo>
                <a:cubicBezTo>
                  <a:pt x="891" y="2393"/>
                  <a:pt x="873" y="2389"/>
                  <a:pt x="857" y="2401"/>
                </a:cubicBezTo>
                <a:cubicBezTo>
                  <a:pt x="862" y="2401"/>
                  <a:pt x="865" y="2401"/>
                  <a:pt x="868" y="2401"/>
                </a:cubicBezTo>
                <a:cubicBezTo>
                  <a:pt x="906" y="2399"/>
                  <a:pt x="944" y="2394"/>
                  <a:pt x="982" y="2389"/>
                </a:cubicBezTo>
                <a:cubicBezTo>
                  <a:pt x="982" y="2389"/>
                  <a:pt x="983" y="2389"/>
                  <a:pt x="984" y="2389"/>
                </a:cubicBezTo>
                <a:cubicBezTo>
                  <a:pt x="986" y="2389"/>
                  <a:pt x="987" y="2388"/>
                  <a:pt x="989" y="2388"/>
                </a:cubicBezTo>
                <a:cubicBezTo>
                  <a:pt x="994" y="2388"/>
                  <a:pt x="999" y="2388"/>
                  <a:pt x="1003" y="2392"/>
                </a:cubicBezTo>
                <a:cubicBezTo>
                  <a:pt x="1000" y="2393"/>
                  <a:pt x="997" y="2394"/>
                  <a:pt x="994" y="2396"/>
                </a:cubicBezTo>
                <a:cubicBezTo>
                  <a:pt x="980" y="2401"/>
                  <a:pt x="964" y="2396"/>
                  <a:pt x="948" y="2403"/>
                </a:cubicBezTo>
                <a:cubicBezTo>
                  <a:pt x="950" y="2404"/>
                  <a:pt x="951" y="2404"/>
                  <a:pt x="953" y="2404"/>
                </a:cubicBezTo>
                <a:cubicBezTo>
                  <a:pt x="957" y="2404"/>
                  <a:pt x="960" y="2405"/>
                  <a:pt x="964" y="2405"/>
                </a:cubicBezTo>
                <a:cubicBezTo>
                  <a:pt x="967" y="2405"/>
                  <a:pt x="971" y="2405"/>
                  <a:pt x="974" y="2405"/>
                </a:cubicBezTo>
                <a:cubicBezTo>
                  <a:pt x="976" y="2405"/>
                  <a:pt x="978" y="2405"/>
                  <a:pt x="979" y="2405"/>
                </a:cubicBezTo>
                <a:cubicBezTo>
                  <a:pt x="996" y="2405"/>
                  <a:pt x="1012" y="2404"/>
                  <a:pt x="1028" y="2398"/>
                </a:cubicBezTo>
                <a:cubicBezTo>
                  <a:pt x="1029" y="2399"/>
                  <a:pt x="1031" y="2399"/>
                  <a:pt x="1032" y="2399"/>
                </a:cubicBezTo>
                <a:cubicBezTo>
                  <a:pt x="1050" y="2399"/>
                  <a:pt x="1067" y="2393"/>
                  <a:pt x="1085" y="2393"/>
                </a:cubicBezTo>
                <a:cubicBezTo>
                  <a:pt x="1087" y="2393"/>
                  <a:pt x="1090" y="2393"/>
                  <a:pt x="1093" y="2393"/>
                </a:cubicBezTo>
                <a:cubicBezTo>
                  <a:pt x="1116" y="2396"/>
                  <a:pt x="1139" y="2395"/>
                  <a:pt x="1163" y="2395"/>
                </a:cubicBezTo>
                <a:cubicBezTo>
                  <a:pt x="1164" y="2396"/>
                  <a:pt x="1165" y="2397"/>
                  <a:pt x="1167" y="2398"/>
                </a:cubicBezTo>
                <a:cubicBezTo>
                  <a:pt x="1166" y="2400"/>
                  <a:pt x="1166" y="2402"/>
                  <a:pt x="1166" y="2404"/>
                </a:cubicBezTo>
                <a:cubicBezTo>
                  <a:pt x="1161" y="2413"/>
                  <a:pt x="1165" y="2423"/>
                  <a:pt x="1173" y="2422"/>
                </a:cubicBezTo>
                <a:cubicBezTo>
                  <a:pt x="1195" y="2421"/>
                  <a:pt x="1217" y="2426"/>
                  <a:pt x="1237" y="2420"/>
                </a:cubicBezTo>
                <a:cubicBezTo>
                  <a:pt x="1254" y="2414"/>
                  <a:pt x="1270" y="2423"/>
                  <a:pt x="1287" y="2421"/>
                </a:cubicBezTo>
                <a:cubicBezTo>
                  <a:pt x="1287" y="2421"/>
                  <a:pt x="1287" y="2421"/>
                  <a:pt x="1287" y="2422"/>
                </a:cubicBezTo>
                <a:cubicBezTo>
                  <a:pt x="1288" y="2423"/>
                  <a:pt x="1288" y="2425"/>
                  <a:pt x="1289" y="2426"/>
                </a:cubicBezTo>
                <a:cubicBezTo>
                  <a:pt x="1278" y="2428"/>
                  <a:pt x="1266" y="2430"/>
                  <a:pt x="1255" y="2432"/>
                </a:cubicBezTo>
                <a:cubicBezTo>
                  <a:pt x="1245" y="2431"/>
                  <a:pt x="1235" y="2434"/>
                  <a:pt x="1225" y="2435"/>
                </a:cubicBezTo>
                <a:cubicBezTo>
                  <a:pt x="1193" y="2438"/>
                  <a:pt x="1161" y="2446"/>
                  <a:pt x="1128" y="2446"/>
                </a:cubicBezTo>
                <a:cubicBezTo>
                  <a:pt x="1123" y="2446"/>
                  <a:pt x="1115" y="2447"/>
                  <a:pt x="1121" y="2453"/>
                </a:cubicBezTo>
                <a:cubicBezTo>
                  <a:pt x="1132" y="2467"/>
                  <a:pt x="1119" y="2461"/>
                  <a:pt x="1114" y="2462"/>
                </a:cubicBezTo>
                <a:cubicBezTo>
                  <a:pt x="1113" y="2463"/>
                  <a:pt x="1112" y="2463"/>
                  <a:pt x="1111" y="2463"/>
                </a:cubicBezTo>
                <a:cubicBezTo>
                  <a:pt x="1110" y="2463"/>
                  <a:pt x="1110" y="2463"/>
                  <a:pt x="1109" y="2463"/>
                </a:cubicBezTo>
                <a:cubicBezTo>
                  <a:pt x="1109" y="2463"/>
                  <a:pt x="1109" y="2463"/>
                  <a:pt x="1109" y="2463"/>
                </a:cubicBezTo>
                <a:cubicBezTo>
                  <a:pt x="1101" y="2463"/>
                  <a:pt x="1092" y="2460"/>
                  <a:pt x="1088" y="2471"/>
                </a:cubicBezTo>
                <a:cubicBezTo>
                  <a:pt x="1088" y="2471"/>
                  <a:pt x="1088" y="2471"/>
                  <a:pt x="1088" y="2471"/>
                </a:cubicBezTo>
                <a:cubicBezTo>
                  <a:pt x="1088" y="2471"/>
                  <a:pt x="1088" y="2471"/>
                  <a:pt x="1088" y="2471"/>
                </a:cubicBezTo>
                <a:cubicBezTo>
                  <a:pt x="1088" y="2471"/>
                  <a:pt x="1088" y="2471"/>
                  <a:pt x="1088" y="2471"/>
                </a:cubicBezTo>
                <a:cubicBezTo>
                  <a:pt x="1088" y="2471"/>
                  <a:pt x="1087" y="2471"/>
                  <a:pt x="1087" y="2471"/>
                </a:cubicBezTo>
                <a:cubicBezTo>
                  <a:pt x="1087" y="2471"/>
                  <a:pt x="1087" y="2471"/>
                  <a:pt x="1087" y="2471"/>
                </a:cubicBezTo>
                <a:cubicBezTo>
                  <a:pt x="1086" y="2472"/>
                  <a:pt x="1085" y="2473"/>
                  <a:pt x="1085" y="2474"/>
                </a:cubicBezTo>
                <a:cubicBezTo>
                  <a:pt x="1083" y="2475"/>
                  <a:pt x="1081" y="2475"/>
                  <a:pt x="1080" y="2476"/>
                </a:cubicBezTo>
                <a:cubicBezTo>
                  <a:pt x="1078" y="2478"/>
                  <a:pt x="1081" y="2481"/>
                  <a:pt x="1082" y="2484"/>
                </a:cubicBezTo>
                <a:cubicBezTo>
                  <a:pt x="1081" y="2484"/>
                  <a:pt x="1081" y="2484"/>
                  <a:pt x="1080" y="2485"/>
                </a:cubicBezTo>
                <a:cubicBezTo>
                  <a:pt x="1075" y="2485"/>
                  <a:pt x="1073" y="2482"/>
                  <a:pt x="1073" y="2476"/>
                </a:cubicBezTo>
                <a:cubicBezTo>
                  <a:pt x="1074" y="2468"/>
                  <a:pt x="1070" y="2464"/>
                  <a:pt x="1062" y="2468"/>
                </a:cubicBezTo>
                <a:cubicBezTo>
                  <a:pt x="1046" y="2475"/>
                  <a:pt x="1030" y="2476"/>
                  <a:pt x="1013" y="2475"/>
                </a:cubicBezTo>
                <a:cubicBezTo>
                  <a:pt x="1004" y="2475"/>
                  <a:pt x="996" y="2476"/>
                  <a:pt x="988" y="2479"/>
                </a:cubicBezTo>
                <a:cubicBezTo>
                  <a:pt x="982" y="2481"/>
                  <a:pt x="976" y="2485"/>
                  <a:pt x="986" y="2491"/>
                </a:cubicBezTo>
                <a:cubicBezTo>
                  <a:pt x="983" y="2496"/>
                  <a:pt x="963" y="2497"/>
                  <a:pt x="964" y="2492"/>
                </a:cubicBezTo>
                <a:cubicBezTo>
                  <a:pt x="964" y="2474"/>
                  <a:pt x="953" y="2486"/>
                  <a:pt x="947" y="2485"/>
                </a:cubicBezTo>
                <a:cubicBezTo>
                  <a:pt x="925" y="2484"/>
                  <a:pt x="923" y="2485"/>
                  <a:pt x="925" y="2500"/>
                </a:cubicBezTo>
                <a:cubicBezTo>
                  <a:pt x="911" y="2503"/>
                  <a:pt x="896" y="2502"/>
                  <a:pt x="881" y="2504"/>
                </a:cubicBezTo>
                <a:cubicBezTo>
                  <a:pt x="872" y="2505"/>
                  <a:pt x="867" y="2495"/>
                  <a:pt x="857" y="2499"/>
                </a:cubicBezTo>
                <a:cubicBezTo>
                  <a:pt x="835" y="2507"/>
                  <a:pt x="812" y="2507"/>
                  <a:pt x="788" y="2507"/>
                </a:cubicBezTo>
                <a:cubicBezTo>
                  <a:pt x="797" y="2510"/>
                  <a:pt x="805" y="2512"/>
                  <a:pt x="813" y="2511"/>
                </a:cubicBezTo>
                <a:cubicBezTo>
                  <a:pt x="835" y="2507"/>
                  <a:pt x="856" y="2510"/>
                  <a:pt x="877" y="2511"/>
                </a:cubicBezTo>
                <a:cubicBezTo>
                  <a:pt x="882" y="2511"/>
                  <a:pt x="887" y="2509"/>
                  <a:pt x="889" y="2515"/>
                </a:cubicBezTo>
                <a:cubicBezTo>
                  <a:pt x="898" y="2517"/>
                  <a:pt x="907" y="2512"/>
                  <a:pt x="916" y="2515"/>
                </a:cubicBezTo>
                <a:cubicBezTo>
                  <a:pt x="917" y="2522"/>
                  <a:pt x="911" y="2521"/>
                  <a:pt x="907" y="2523"/>
                </a:cubicBezTo>
                <a:cubicBezTo>
                  <a:pt x="905" y="2523"/>
                  <a:pt x="902" y="2524"/>
                  <a:pt x="903" y="2528"/>
                </a:cubicBezTo>
                <a:cubicBezTo>
                  <a:pt x="904" y="2530"/>
                  <a:pt x="906" y="2531"/>
                  <a:pt x="908" y="2530"/>
                </a:cubicBezTo>
                <a:cubicBezTo>
                  <a:pt x="917" y="2527"/>
                  <a:pt x="923" y="2531"/>
                  <a:pt x="930" y="2537"/>
                </a:cubicBezTo>
                <a:cubicBezTo>
                  <a:pt x="933" y="2530"/>
                  <a:pt x="927" y="2524"/>
                  <a:pt x="929" y="2519"/>
                </a:cubicBezTo>
                <a:cubicBezTo>
                  <a:pt x="950" y="2506"/>
                  <a:pt x="971" y="2520"/>
                  <a:pt x="993" y="2516"/>
                </a:cubicBezTo>
                <a:cubicBezTo>
                  <a:pt x="994" y="2520"/>
                  <a:pt x="996" y="2523"/>
                  <a:pt x="998" y="2524"/>
                </a:cubicBezTo>
                <a:cubicBezTo>
                  <a:pt x="1002" y="2528"/>
                  <a:pt x="1009" y="2526"/>
                  <a:pt x="1015" y="2524"/>
                </a:cubicBezTo>
                <a:cubicBezTo>
                  <a:pt x="1019" y="2524"/>
                  <a:pt x="1023" y="2534"/>
                  <a:pt x="1026" y="2534"/>
                </a:cubicBezTo>
                <a:cubicBezTo>
                  <a:pt x="1026" y="2534"/>
                  <a:pt x="1026" y="2534"/>
                  <a:pt x="1027" y="2533"/>
                </a:cubicBezTo>
                <a:cubicBezTo>
                  <a:pt x="1027" y="2533"/>
                  <a:pt x="1027" y="2533"/>
                  <a:pt x="1028" y="2533"/>
                </a:cubicBezTo>
                <a:cubicBezTo>
                  <a:pt x="1029" y="2532"/>
                  <a:pt x="1030" y="2529"/>
                  <a:pt x="1031" y="2523"/>
                </a:cubicBezTo>
                <a:cubicBezTo>
                  <a:pt x="1031" y="2521"/>
                  <a:pt x="1035" y="2520"/>
                  <a:pt x="1037" y="2519"/>
                </a:cubicBezTo>
                <a:cubicBezTo>
                  <a:pt x="1050" y="2507"/>
                  <a:pt x="1064" y="2516"/>
                  <a:pt x="1078" y="2515"/>
                </a:cubicBezTo>
                <a:cubicBezTo>
                  <a:pt x="1083" y="2515"/>
                  <a:pt x="1087" y="2515"/>
                  <a:pt x="1089" y="2521"/>
                </a:cubicBezTo>
                <a:cubicBezTo>
                  <a:pt x="1090" y="2526"/>
                  <a:pt x="1088" y="2531"/>
                  <a:pt x="1084" y="2534"/>
                </a:cubicBezTo>
                <a:cubicBezTo>
                  <a:pt x="1080" y="2536"/>
                  <a:pt x="1077" y="2538"/>
                  <a:pt x="1073" y="2540"/>
                </a:cubicBezTo>
                <a:cubicBezTo>
                  <a:pt x="1071" y="2539"/>
                  <a:pt x="1069" y="2540"/>
                  <a:pt x="1067" y="2540"/>
                </a:cubicBezTo>
                <a:cubicBezTo>
                  <a:pt x="1062" y="2542"/>
                  <a:pt x="1059" y="2548"/>
                  <a:pt x="1055" y="2550"/>
                </a:cubicBezTo>
                <a:cubicBezTo>
                  <a:pt x="1038" y="2544"/>
                  <a:pt x="1022" y="2548"/>
                  <a:pt x="1005" y="2551"/>
                </a:cubicBezTo>
                <a:cubicBezTo>
                  <a:pt x="998" y="2553"/>
                  <a:pt x="991" y="2554"/>
                  <a:pt x="983" y="2555"/>
                </a:cubicBezTo>
                <a:cubicBezTo>
                  <a:pt x="978" y="2554"/>
                  <a:pt x="972" y="2553"/>
                  <a:pt x="967" y="2552"/>
                </a:cubicBezTo>
                <a:cubicBezTo>
                  <a:pt x="963" y="2552"/>
                  <a:pt x="955" y="2550"/>
                  <a:pt x="955" y="2555"/>
                </a:cubicBezTo>
                <a:cubicBezTo>
                  <a:pt x="954" y="2570"/>
                  <a:pt x="946" y="2564"/>
                  <a:pt x="939" y="2562"/>
                </a:cubicBezTo>
                <a:cubicBezTo>
                  <a:pt x="933" y="2561"/>
                  <a:pt x="921" y="2560"/>
                  <a:pt x="921" y="2561"/>
                </a:cubicBezTo>
                <a:cubicBezTo>
                  <a:pt x="918" y="2575"/>
                  <a:pt x="910" y="2567"/>
                  <a:pt x="903" y="2567"/>
                </a:cubicBezTo>
                <a:cubicBezTo>
                  <a:pt x="898" y="2566"/>
                  <a:pt x="893" y="2556"/>
                  <a:pt x="888" y="2567"/>
                </a:cubicBezTo>
                <a:cubicBezTo>
                  <a:pt x="885" y="2574"/>
                  <a:pt x="880" y="2576"/>
                  <a:pt x="873" y="2574"/>
                </a:cubicBezTo>
                <a:cubicBezTo>
                  <a:pt x="867" y="2573"/>
                  <a:pt x="863" y="2576"/>
                  <a:pt x="862" y="2582"/>
                </a:cubicBezTo>
                <a:cubicBezTo>
                  <a:pt x="862" y="2588"/>
                  <a:pt x="867" y="2591"/>
                  <a:pt x="873" y="2592"/>
                </a:cubicBezTo>
                <a:cubicBezTo>
                  <a:pt x="882" y="2593"/>
                  <a:pt x="891" y="2592"/>
                  <a:pt x="898" y="2587"/>
                </a:cubicBezTo>
                <a:cubicBezTo>
                  <a:pt x="912" y="2578"/>
                  <a:pt x="920" y="2595"/>
                  <a:pt x="932" y="2595"/>
                </a:cubicBezTo>
                <a:cubicBezTo>
                  <a:pt x="932" y="2606"/>
                  <a:pt x="940" y="2603"/>
                  <a:pt x="947" y="2604"/>
                </a:cubicBezTo>
                <a:cubicBezTo>
                  <a:pt x="958" y="2606"/>
                  <a:pt x="968" y="2604"/>
                  <a:pt x="978" y="2601"/>
                </a:cubicBezTo>
                <a:cubicBezTo>
                  <a:pt x="995" y="2602"/>
                  <a:pt x="1013" y="2602"/>
                  <a:pt x="1030" y="2602"/>
                </a:cubicBezTo>
                <a:cubicBezTo>
                  <a:pt x="1048" y="2602"/>
                  <a:pt x="1065" y="2599"/>
                  <a:pt x="1083" y="2599"/>
                </a:cubicBezTo>
                <a:cubicBezTo>
                  <a:pt x="1083" y="2601"/>
                  <a:pt x="1084" y="2603"/>
                  <a:pt x="1084" y="2605"/>
                </a:cubicBezTo>
                <a:cubicBezTo>
                  <a:pt x="1085" y="2606"/>
                  <a:pt x="1086" y="2608"/>
                  <a:pt x="1086" y="2609"/>
                </a:cubicBezTo>
                <a:cubicBezTo>
                  <a:pt x="1087" y="2610"/>
                  <a:pt x="1087" y="2611"/>
                  <a:pt x="1088" y="2612"/>
                </a:cubicBezTo>
                <a:cubicBezTo>
                  <a:pt x="1091" y="2616"/>
                  <a:pt x="1095" y="2614"/>
                  <a:pt x="1104" y="2608"/>
                </a:cubicBezTo>
                <a:cubicBezTo>
                  <a:pt x="1108" y="2603"/>
                  <a:pt x="1112" y="2601"/>
                  <a:pt x="1116" y="2602"/>
                </a:cubicBezTo>
                <a:cubicBezTo>
                  <a:pt x="1121" y="2602"/>
                  <a:pt x="1127" y="2606"/>
                  <a:pt x="1132" y="2609"/>
                </a:cubicBezTo>
                <a:cubicBezTo>
                  <a:pt x="1132" y="2609"/>
                  <a:pt x="1132" y="2609"/>
                  <a:pt x="1132" y="2609"/>
                </a:cubicBezTo>
                <a:cubicBezTo>
                  <a:pt x="1139" y="2613"/>
                  <a:pt x="1146" y="2611"/>
                  <a:pt x="1153" y="2611"/>
                </a:cubicBezTo>
                <a:cubicBezTo>
                  <a:pt x="1154" y="2611"/>
                  <a:pt x="1155" y="2611"/>
                  <a:pt x="1156" y="2611"/>
                </a:cubicBezTo>
                <a:cubicBezTo>
                  <a:pt x="1159" y="2611"/>
                  <a:pt x="1162" y="2612"/>
                  <a:pt x="1162" y="2616"/>
                </a:cubicBezTo>
                <a:cubicBezTo>
                  <a:pt x="1162" y="2620"/>
                  <a:pt x="1159" y="2620"/>
                  <a:pt x="1156" y="2620"/>
                </a:cubicBezTo>
                <a:cubicBezTo>
                  <a:pt x="1151" y="2620"/>
                  <a:pt x="1148" y="2619"/>
                  <a:pt x="1145" y="2616"/>
                </a:cubicBezTo>
                <a:cubicBezTo>
                  <a:pt x="1140" y="2612"/>
                  <a:pt x="1134" y="2612"/>
                  <a:pt x="1129" y="2616"/>
                </a:cubicBezTo>
                <a:cubicBezTo>
                  <a:pt x="1120" y="2622"/>
                  <a:pt x="1109" y="2625"/>
                  <a:pt x="1099" y="2625"/>
                </a:cubicBezTo>
                <a:cubicBezTo>
                  <a:pt x="1084" y="2626"/>
                  <a:pt x="1071" y="2636"/>
                  <a:pt x="1055" y="2627"/>
                </a:cubicBezTo>
                <a:cubicBezTo>
                  <a:pt x="1049" y="2624"/>
                  <a:pt x="1037" y="2624"/>
                  <a:pt x="1039" y="2639"/>
                </a:cubicBezTo>
                <a:cubicBezTo>
                  <a:pt x="1040" y="2646"/>
                  <a:pt x="1032" y="2647"/>
                  <a:pt x="1028" y="2650"/>
                </a:cubicBezTo>
                <a:cubicBezTo>
                  <a:pt x="1024" y="2655"/>
                  <a:pt x="1010" y="2648"/>
                  <a:pt x="1013" y="2661"/>
                </a:cubicBezTo>
                <a:cubicBezTo>
                  <a:pt x="1016" y="2672"/>
                  <a:pt x="1026" y="2665"/>
                  <a:pt x="1033" y="2666"/>
                </a:cubicBezTo>
                <a:cubicBezTo>
                  <a:pt x="1034" y="2666"/>
                  <a:pt x="1035" y="2666"/>
                  <a:pt x="1036" y="2666"/>
                </a:cubicBezTo>
                <a:cubicBezTo>
                  <a:pt x="1044" y="2667"/>
                  <a:pt x="1052" y="2666"/>
                  <a:pt x="1056" y="2677"/>
                </a:cubicBezTo>
                <a:cubicBezTo>
                  <a:pt x="1060" y="2688"/>
                  <a:pt x="1052" y="2690"/>
                  <a:pt x="1044" y="2693"/>
                </a:cubicBezTo>
                <a:cubicBezTo>
                  <a:pt x="1051" y="2699"/>
                  <a:pt x="1057" y="2696"/>
                  <a:pt x="1063" y="2696"/>
                </a:cubicBezTo>
                <a:cubicBezTo>
                  <a:pt x="1074" y="2695"/>
                  <a:pt x="1085" y="2693"/>
                  <a:pt x="1096" y="2691"/>
                </a:cubicBezTo>
                <a:cubicBezTo>
                  <a:pt x="1103" y="2690"/>
                  <a:pt x="1118" y="2695"/>
                  <a:pt x="1108" y="2678"/>
                </a:cubicBezTo>
                <a:cubicBezTo>
                  <a:pt x="1107" y="2678"/>
                  <a:pt x="1107" y="2678"/>
                  <a:pt x="1107" y="2678"/>
                </a:cubicBezTo>
                <a:cubicBezTo>
                  <a:pt x="1108" y="2677"/>
                  <a:pt x="1110" y="2674"/>
                  <a:pt x="1111" y="2673"/>
                </a:cubicBezTo>
                <a:cubicBezTo>
                  <a:pt x="1113" y="2672"/>
                  <a:pt x="1115" y="2672"/>
                  <a:pt x="1117" y="2671"/>
                </a:cubicBezTo>
                <a:cubicBezTo>
                  <a:pt x="1120" y="2684"/>
                  <a:pt x="1127" y="2687"/>
                  <a:pt x="1139" y="2683"/>
                </a:cubicBezTo>
                <a:cubicBezTo>
                  <a:pt x="1143" y="2681"/>
                  <a:pt x="1148" y="2680"/>
                  <a:pt x="1153" y="2679"/>
                </a:cubicBezTo>
                <a:cubicBezTo>
                  <a:pt x="1156" y="2688"/>
                  <a:pt x="1162" y="2689"/>
                  <a:pt x="1170" y="2685"/>
                </a:cubicBezTo>
                <a:cubicBezTo>
                  <a:pt x="1175" y="2683"/>
                  <a:pt x="1180" y="2679"/>
                  <a:pt x="1186" y="2683"/>
                </a:cubicBezTo>
                <a:cubicBezTo>
                  <a:pt x="1192" y="2687"/>
                  <a:pt x="1195" y="2685"/>
                  <a:pt x="1198" y="2678"/>
                </a:cubicBezTo>
                <a:cubicBezTo>
                  <a:pt x="1199" y="2673"/>
                  <a:pt x="1207" y="2665"/>
                  <a:pt x="1211" y="2671"/>
                </a:cubicBezTo>
                <a:cubicBezTo>
                  <a:pt x="1219" y="2684"/>
                  <a:pt x="1227" y="2684"/>
                  <a:pt x="1239" y="2676"/>
                </a:cubicBezTo>
                <a:cubicBezTo>
                  <a:pt x="1241" y="2675"/>
                  <a:pt x="1244" y="2675"/>
                  <a:pt x="1246" y="2676"/>
                </a:cubicBezTo>
                <a:cubicBezTo>
                  <a:pt x="1261" y="2677"/>
                  <a:pt x="1275" y="2676"/>
                  <a:pt x="1289" y="2673"/>
                </a:cubicBezTo>
                <a:cubicBezTo>
                  <a:pt x="1289" y="2675"/>
                  <a:pt x="1289" y="2676"/>
                  <a:pt x="1289" y="2678"/>
                </a:cubicBezTo>
                <a:cubicBezTo>
                  <a:pt x="1272" y="2684"/>
                  <a:pt x="1255" y="2685"/>
                  <a:pt x="1238" y="2691"/>
                </a:cubicBezTo>
                <a:cubicBezTo>
                  <a:pt x="1214" y="2699"/>
                  <a:pt x="1187" y="2690"/>
                  <a:pt x="1162" y="2699"/>
                </a:cubicBezTo>
                <a:cubicBezTo>
                  <a:pt x="1159" y="2700"/>
                  <a:pt x="1151" y="2696"/>
                  <a:pt x="1152" y="2703"/>
                </a:cubicBezTo>
                <a:cubicBezTo>
                  <a:pt x="1152" y="2709"/>
                  <a:pt x="1159" y="2707"/>
                  <a:pt x="1164" y="2707"/>
                </a:cubicBezTo>
                <a:cubicBezTo>
                  <a:pt x="1180" y="2707"/>
                  <a:pt x="1196" y="2706"/>
                  <a:pt x="1213" y="2705"/>
                </a:cubicBezTo>
                <a:cubicBezTo>
                  <a:pt x="1238" y="2705"/>
                  <a:pt x="1263" y="2702"/>
                  <a:pt x="1290" y="2704"/>
                </a:cubicBezTo>
                <a:cubicBezTo>
                  <a:pt x="1289" y="2704"/>
                  <a:pt x="1289" y="2705"/>
                  <a:pt x="1288" y="2705"/>
                </a:cubicBezTo>
                <a:cubicBezTo>
                  <a:pt x="1278" y="2710"/>
                  <a:pt x="1269" y="2706"/>
                  <a:pt x="1261" y="2710"/>
                </a:cubicBezTo>
                <a:cubicBezTo>
                  <a:pt x="1246" y="2711"/>
                  <a:pt x="1231" y="2712"/>
                  <a:pt x="1215" y="2713"/>
                </a:cubicBezTo>
                <a:cubicBezTo>
                  <a:pt x="1185" y="2716"/>
                  <a:pt x="1154" y="2716"/>
                  <a:pt x="1123" y="2716"/>
                </a:cubicBezTo>
                <a:cubicBezTo>
                  <a:pt x="1094" y="2710"/>
                  <a:pt x="1065" y="2715"/>
                  <a:pt x="1036" y="2716"/>
                </a:cubicBezTo>
                <a:cubicBezTo>
                  <a:pt x="1012" y="2717"/>
                  <a:pt x="988" y="2719"/>
                  <a:pt x="966" y="2728"/>
                </a:cubicBezTo>
                <a:cubicBezTo>
                  <a:pt x="938" y="2734"/>
                  <a:pt x="910" y="2723"/>
                  <a:pt x="880" y="2735"/>
                </a:cubicBezTo>
                <a:cubicBezTo>
                  <a:pt x="896" y="2740"/>
                  <a:pt x="909" y="2740"/>
                  <a:pt x="922" y="2740"/>
                </a:cubicBezTo>
                <a:cubicBezTo>
                  <a:pt x="947" y="2740"/>
                  <a:pt x="973" y="2737"/>
                  <a:pt x="996" y="2743"/>
                </a:cubicBezTo>
                <a:cubicBezTo>
                  <a:pt x="1022" y="2749"/>
                  <a:pt x="1046" y="2745"/>
                  <a:pt x="1071" y="2746"/>
                </a:cubicBezTo>
                <a:cubicBezTo>
                  <a:pt x="1116" y="2746"/>
                  <a:pt x="1161" y="2740"/>
                  <a:pt x="1206" y="2743"/>
                </a:cubicBezTo>
                <a:cubicBezTo>
                  <a:pt x="1213" y="2744"/>
                  <a:pt x="1219" y="2743"/>
                  <a:pt x="1224" y="2740"/>
                </a:cubicBezTo>
                <a:cubicBezTo>
                  <a:pt x="1236" y="2741"/>
                  <a:pt x="1248" y="2742"/>
                  <a:pt x="1259" y="2743"/>
                </a:cubicBezTo>
                <a:cubicBezTo>
                  <a:pt x="1309" y="2745"/>
                  <a:pt x="1359" y="2742"/>
                  <a:pt x="1408" y="2740"/>
                </a:cubicBezTo>
                <a:cubicBezTo>
                  <a:pt x="1445" y="2738"/>
                  <a:pt x="1481" y="2737"/>
                  <a:pt x="1517" y="2733"/>
                </a:cubicBezTo>
                <a:cubicBezTo>
                  <a:pt x="1581" y="2728"/>
                  <a:pt x="1644" y="2721"/>
                  <a:pt x="1708" y="2715"/>
                </a:cubicBezTo>
                <a:cubicBezTo>
                  <a:pt x="1737" y="2711"/>
                  <a:pt x="1766" y="2706"/>
                  <a:pt x="1796" y="2706"/>
                </a:cubicBezTo>
                <a:cubicBezTo>
                  <a:pt x="1800" y="2706"/>
                  <a:pt x="1805" y="2706"/>
                  <a:pt x="1810" y="2707"/>
                </a:cubicBezTo>
                <a:cubicBezTo>
                  <a:pt x="1836" y="2718"/>
                  <a:pt x="1862" y="2711"/>
                  <a:pt x="1889" y="2711"/>
                </a:cubicBezTo>
                <a:cubicBezTo>
                  <a:pt x="1908" y="2711"/>
                  <a:pt x="1927" y="2706"/>
                  <a:pt x="1946" y="2712"/>
                </a:cubicBezTo>
                <a:cubicBezTo>
                  <a:pt x="1946" y="2714"/>
                  <a:pt x="1945" y="2715"/>
                  <a:pt x="1945" y="2716"/>
                </a:cubicBezTo>
                <a:cubicBezTo>
                  <a:pt x="1942" y="2720"/>
                  <a:pt x="1934" y="2720"/>
                  <a:pt x="1936" y="2728"/>
                </a:cubicBezTo>
                <a:cubicBezTo>
                  <a:pt x="1914" y="2728"/>
                  <a:pt x="1891" y="2727"/>
                  <a:pt x="1869" y="2730"/>
                </a:cubicBezTo>
                <a:cubicBezTo>
                  <a:pt x="1862" y="2731"/>
                  <a:pt x="1854" y="2733"/>
                  <a:pt x="1847" y="2735"/>
                </a:cubicBezTo>
                <a:cubicBezTo>
                  <a:pt x="1837" y="2734"/>
                  <a:pt x="1827" y="2731"/>
                  <a:pt x="1816" y="2740"/>
                </a:cubicBezTo>
                <a:cubicBezTo>
                  <a:pt x="1828" y="2740"/>
                  <a:pt x="1838" y="2740"/>
                  <a:pt x="1847" y="2740"/>
                </a:cubicBezTo>
                <a:cubicBezTo>
                  <a:pt x="1853" y="2741"/>
                  <a:pt x="1860" y="2743"/>
                  <a:pt x="1866" y="2743"/>
                </a:cubicBezTo>
                <a:cubicBezTo>
                  <a:pt x="1920" y="2748"/>
                  <a:pt x="1974" y="2746"/>
                  <a:pt x="2027" y="2746"/>
                </a:cubicBezTo>
                <a:cubicBezTo>
                  <a:pt x="2029" y="2746"/>
                  <a:pt x="2031" y="2746"/>
                  <a:pt x="2032" y="2746"/>
                </a:cubicBezTo>
                <a:cubicBezTo>
                  <a:pt x="2043" y="2746"/>
                  <a:pt x="2055" y="2746"/>
                  <a:pt x="2066" y="2743"/>
                </a:cubicBezTo>
                <a:cubicBezTo>
                  <a:pt x="2070" y="2743"/>
                  <a:pt x="2073" y="2743"/>
                  <a:pt x="2077" y="2743"/>
                </a:cubicBezTo>
                <a:cubicBezTo>
                  <a:pt x="2090" y="2747"/>
                  <a:pt x="2102" y="2747"/>
                  <a:pt x="2115" y="2745"/>
                </a:cubicBezTo>
                <a:cubicBezTo>
                  <a:pt x="2118" y="2745"/>
                  <a:pt x="2121" y="2745"/>
                  <a:pt x="2123" y="2745"/>
                </a:cubicBezTo>
                <a:cubicBezTo>
                  <a:pt x="2127" y="2746"/>
                  <a:pt x="2130" y="2746"/>
                  <a:pt x="2133" y="2746"/>
                </a:cubicBezTo>
                <a:cubicBezTo>
                  <a:pt x="2214" y="2747"/>
                  <a:pt x="2295" y="2746"/>
                  <a:pt x="2376" y="2742"/>
                </a:cubicBezTo>
                <a:cubicBezTo>
                  <a:pt x="2394" y="2741"/>
                  <a:pt x="2411" y="2746"/>
                  <a:pt x="2428" y="2743"/>
                </a:cubicBezTo>
                <a:cubicBezTo>
                  <a:pt x="2479" y="2735"/>
                  <a:pt x="2530" y="2740"/>
                  <a:pt x="2580" y="2731"/>
                </a:cubicBezTo>
                <a:cubicBezTo>
                  <a:pt x="2612" y="2726"/>
                  <a:pt x="2645" y="2726"/>
                  <a:pt x="2678" y="2723"/>
                </a:cubicBezTo>
                <a:cubicBezTo>
                  <a:pt x="2728" y="2719"/>
                  <a:pt x="2777" y="2711"/>
                  <a:pt x="2827" y="2703"/>
                </a:cubicBezTo>
                <a:cubicBezTo>
                  <a:pt x="2879" y="2695"/>
                  <a:pt x="2931" y="2690"/>
                  <a:pt x="2983" y="2679"/>
                </a:cubicBezTo>
                <a:cubicBezTo>
                  <a:pt x="3011" y="2674"/>
                  <a:pt x="3038" y="2664"/>
                  <a:pt x="3066" y="2658"/>
                </a:cubicBezTo>
                <a:cubicBezTo>
                  <a:pt x="3142" y="2643"/>
                  <a:pt x="3219" y="2629"/>
                  <a:pt x="3296" y="2615"/>
                </a:cubicBezTo>
                <a:cubicBezTo>
                  <a:pt x="3330" y="2609"/>
                  <a:pt x="3363" y="2597"/>
                  <a:pt x="3396" y="2589"/>
                </a:cubicBezTo>
                <a:cubicBezTo>
                  <a:pt x="3455" y="2576"/>
                  <a:pt x="3513" y="2560"/>
                  <a:pt x="3569" y="2540"/>
                </a:cubicBezTo>
                <a:cubicBezTo>
                  <a:pt x="3581" y="2543"/>
                  <a:pt x="3591" y="2536"/>
                  <a:pt x="3602" y="2534"/>
                </a:cubicBezTo>
                <a:cubicBezTo>
                  <a:pt x="3649" y="2523"/>
                  <a:pt x="3695" y="2509"/>
                  <a:pt x="3736" y="2482"/>
                </a:cubicBezTo>
                <a:cubicBezTo>
                  <a:pt x="3764" y="2473"/>
                  <a:pt x="3790" y="2459"/>
                  <a:pt x="3817" y="2447"/>
                </a:cubicBezTo>
                <a:cubicBezTo>
                  <a:pt x="3855" y="2431"/>
                  <a:pt x="3895" y="2423"/>
                  <a:pt x="3932" y="2405"/>
                </a:cubicBezTo>
                <a:cubicBezTo>
                  <a:pt x="3940" y="2402"/>
                  <a:pt x="3943" y="2399"/>
                  <a:pt x="3939" y="2390"/>
                </a:cubicBezTo>
                <a:cubicBezTo>
                  <a:pt x="3934" y="2377"/>
                  <a:pt x="3939" y="2370"/>
                  <a:pt x="3953" y="2368"/>
                </a:cubicBezTo>
                <a:cubicBezTo>
                  <a:pt x="3955" y="2367"/>
                  <a:pt x="3958" y="2367"/>
                  <a:pt x="3959" y="2366"/>
                </a:cubicBezTo>
                <a:cubicBezTo>
                  <a:pt x="3963" y="2365"/>
                  <a:pt x="3967" y="2363"/>
                  <a:pt x="3969" y="2360"/>
                </a:cubicBezTo>
                <a:cubicBezTo>
                  <a:pt x="3971" y="2359"/>
                  <a:pt x="3972" y="2357"/>
                  <a:pt x="3973" y="2355"/>
                </a:cubicBezTo>
                <a:cubicBezTo>
                  <a:pt x="3973" y="2355"/>
                  <a:pt x="3973" y="2355"/>
                  <a:pt x="3973" y="2355"/>
                </a:cubicBezTo>
                <a:cubicBezTo>
                  <a:pt x="3982" y="2345"/>
                  <a:pt x="3996" y="2343"/>
                  <a:pt x="4006" y="2334"/>
                </a:cubicBezTo>
                <a:cubicBezTo>
                  <a:pt x="4008" y="2331"/>
                  <a:pt x="4014" y="2330"/>
                  <a:pt x="4013" y="2327"/>
                </a:cubicBezTo>
                <a:cubicBezTo>
                  <a:pt x="4010" y="2315"/>
                  <a:pt x="4009" y="2299"/>
                  <a:pt x="4002" y="2295"/>
                </a:cubicBezTo>
                <a:cubicBezTo>
                  <a:pt x="3998" y="2293"/>
                  <a:pt x="3996" y="2291"/>
                  <a:pt x="3995" y="2289"/>
                </a:cubicBezTo>
                <a:cubicBezTo>
                  <a:pt x="3993" y="2284"/>
                  <a:pt x="3999" y="2280"/>
                  <a:pt x="3999" y="2275"/>
                </a:cubicBezTo>
                <a:cubicBezTo>
                  <a:pt x="4007" y="2271"/>
                  <a:pt x="4012" y="2267"/>
                  <a:pt x="4010" y="2262"/>
                </a:cubicBezTo>
                <a:cubicBezTo>
                  <a:pt x="4010" y="2259"/>
                  <a:pt x="4008" y="2257"/>
                  <a:pt x="4004" y="2254"/>
                </a:cubicBezTo>
                <a:cubicBezTo>
                  <a:pt x="4002" y="2252"/>
                  <a:pt x="4001" y="2250"/>
                  <a:pt x="4000" y="2247"/>
                </a:cubicBezTo>
                <a:cubicBezTo>
                  <a:pt x="4004" y="2241"/>
                  <a:pt x="4013" y="2235"/>
                  <a:pt x="4006" y="2225"/>
                </a:cubicBezTo>
                <a:cubicBezTo>
                  <a:pt x="4003" y="2218"/>
                  <a:pt x="4003" y="2209"/>
                  <a:pt x="4007" y="2203"/>
                </a:cubicBezTo>
                <a:cubicBezTo>
                  <a:pt x="4016" y="2191"/>
                  <a:pt x="4007" y="2190"/>
                  <a:pt x="4000" y="2189"/>
                </a:cubicBezTo>
                <a:cubicBezTo>
                  <a:pt x="3995" y="2188"/>
                  <a:pt x="3990" y="2189"/>
                  <a:pt x="3985" y="2190"/>
                </a:cubicBezTo>
                <a:cubicBezTo>
                  <a:pt x="3985" y="2190"/>
                  <a:pt x="3985" y="2190"/>
                  <a:pt x="3985" y="2190"/>
                </a:cubicBezTo>
                <a:cubicBezTo>
                  <a:pt x="3985" y="2188"/>
                  <a:pt x="3985" y="2187"/>
                  <a:pt x="3984" y="2186"/>
                </a:cubicBezTo>
                <a:cubicBezTo>
                  <a:pt x="3983" y="2186"/>
                  <a:pt x="3983" y="2185"/>
                  <a:pt x="3982" y="2185"/>
                </a:cubicBezTo>
                <a:cubicBezTo>
                  <a:pt x="3981" y="2179"/>
                  <a:pt x="3979" y="2175"/>
                  <a:pt x="3975" y="2171"/>
                </a:cubicBezTo>
                <a:cubicBezTo>
                  <a:pt x="3972" y="2169"/>
                  <a:pt x="3969" y="2167"/>
                  <a:pt x="3966" y="2165"/>
                </a:cubicBezTo>
                <a:cubicBezTo>
                  <a:pt x="3965" y="2165"/>
                  <a:pt x="3964" y="2164"/>
                  <a:pt x="3962" y="2164"/>
                </a:cubicBezTo>
                <a:cubicBezTo>
                  <a:pt x="3962" y="2164"/>
                  <a:pt x="3961" y="2163"/>
                  <a:pt x="3960" y="2163"/>
                </a:cubicBezTo>
                <a:cubicBezTo>
                  <a:pt x="3958" y="2163"/>
                  <a:pt x="3957" y="2162"/>
                  <a:pt x="3955" y="2162"/>
                </a:cubicBezTo>
                <a:cubicBezTo>
                  <a:pt x="3954" y="2162"/>
                  <a:pt x="3953" y="2161"/>
                  <a:pt x="3952" y="2161"/>
                </a:cubicBezTo>
                <a:cubicBezTo>
                  <a:pt x="3942" y="2159"/>
                  <a:pt x="3933" y="2157"/>
                  <a:pt x="3926" y="2148"/>
                </a:cubicBezTo>
                <a:cubicBezTo>
                  <a:pt x="3921" y="2143"/>
                  <a:pt x="3915" y="2141"/>
                  <a:pt x="3908" y="2144"/>
                </a:cubicBezTo>
                <a:cubicBezTo>
                  <a:pt x="3895" y="2151"/>
                  <a:pt x="3879" y="2142"/>
                  <a:pt x="3866" y="2151"/>
                </a:cubicBezTo>
                <a:cubicBezTo>
                  <a:pt x="3863" y="2152"/>
                  <a:pt x="3854" y="2147"/>
                  <a:pt x="3854" y="2154"/>
                </a:cubicBezTo>
                <a:cubicBezTo>
                  <a:pt x="3854" y="2160"/>
                  <a:pt x="3862" y="2158"/>
                  <a:pt x="3867" y="2158"/>
                </a:cubicBezTo>
                <a:cubicBezTo>
                  <a:pt x="3878" y="2158"/>
                  <a:pt x="3888" y="2160"/>
                  <a:pt x="3898" y="2166"/>
                </a:cubicBezTo>
                <a:cubicBezTo>
                  <a:pt x="3891" y="2167"/>
                  <a:pt x="3884" y="2167"/>
                  <a:pt x="3877" y="2168"/>
                </a:cubicBezTo>
                <a:cubicBezTo>
                  <a:pt x="3868" y="2167"/>
                  <a:pt x="3860" y="2167"/>
                  <a:pt x="3852" y="2167"/>
                </a:cubicBezTo>
                <a:cubicBezTo>
                  <a:pt x="3835" y="2166"/>
                  <a:pt x="3819" y="2168"/>
                  <a:pt x="3803" y="2169"/>
                </a:cubicBezTo>
                <a:cubicBezTo>
                  <a:pt x="3794" y="2169"/>
                  <a:pt x="3786" y="2169"/>
                  <a:pt x="3778" y="2169"/>
                </a:cubicBezTo>
                <a:cubicBezTo>
                  <a:pt x="3769" y="2169"/>
                  <a:pt x="3761" y="2173"/>
                  <a:pt x="3753" y="2177"/>
                </a:cubicBezTo>
                <a:cubicBezTo>
                  <a:pt x="3741" y="2184"/>
                  <a:pt x="3728" y="2186"/>
                  <a:pt x="3715" y="2176"/>
                </a:cubicBezTo>
                <a:cubicBezTo>
                  <a:pt x="3712" y="2173"/>
                  <a:pt x="3706" y="2172"/>
                  <a:pt x="3702" y="2170"/>
                </a:cubicBezTo>
                <a:cubicBezTo>
                  <a:pt x="3697" y="2165"/>
                  <a:pt x="3690" y="2165"/>
                  <a:pt x="3683" y="2163"/>
                </a:cubicBezTo>
                <a:cubicBezTo>
                  <a:pt x="3683" y="2162"/>
                  <a:pt x="3682" y="2160"/>
                  <a:pt x="3681" y="2159"/>
                </a:cubicBezTo>
                <a:cubicBezTo>
                  <a:pt x="3679" y="2155"/>
                  <a:pt x="3675" y="2152"/>
                  <a:pt x="3671" y="2149"/>
                </a:cubicBezTo>
                <a:cubicBezTo>
                  <a:pt x="3675" y="2148"/>
                  <a:pt x="3675" y="2146"/>
                  <a:pt x="3675" y="2144"/>
                </a:cubicBezTo>
                <a:cubicBezTo>
                  <a:pt x="3675" y="2142"/>
                  <a:pt x="3674" y="2140"/>
                  <a:pt x="3673" y="2138"/>
                </a:cubicBezTo>
                <a:cubicBezTo>
                  <a:pt x="3673" y="2137"/>
                  <a:pt x="3673" y="2135"/>
                  <a:pt x="3673" y="2134"/>
                </a:cubicBezTo>
                <a:cubicBezTo>
                  <a:pt x="3679" y="2119"/>
                  <a:pt x="3718" y="2109"/>
                  <a:pt x="3733" y="2118"/>
                </a:cubicBezTo>
                <a:cubicBezTo>
                  <a:pt x="3735" y="2126"/>
                  <a:pt x="3741" y="2126"/>
                  <a:pt x="3747" y="2124"/>
                </a:cubicBezTo>
                <a:cubicBezTo>
                  <a:pt x="3758" y="2119"/>
                  <a:pt x="3768" y="2122"/>
                  <a:pt x="3775" y="2129"/>
                </a:cubicBezTo>
                <a:cubicBezTo>
                  <a:pt x="3781" y="2133"/>
                  <a:pt x="3785" y="2133"/>
                  <a:pt x="3790" y="2130"/>
                </a:cubicBezTo>
                <a:cubicBezTo>
                  <a:pt x="3797" y="2126"/>
                  <a:pt x="3801" y="2120"/>
                  <a:pt x="3800" y="2112"/>
                </a:cubicBezTo>
                <a:cubicBezTo>
                  <a:pt x="3800" y="2110"/>
                  <a:pt x="3800" y="2109"/>
                  <a:pt x="3799" y="2108"/>
                </a:cubicBezTo>
                <a:cubicBezTo>
                  <a:pt x="3797" y="2104"/>
                  <a:pt x="3792" y="2103"/>
                  <a:pt x="3788" y="2103"/>
                </a:cubicBezTo>
                <a:cubicBezTo>
                  <a:pt x="3780" y="2099"/>
                  <a:pt x="3772" y="2094"/>
                  <a:pt x="3764" y="2092"/>
                </a:cubicBezTo>
                <a:cubicBezTo>
                  <a:pt x="3761" y="2092"/>
                  <a:pt x="3758" y="2091"/>
                  <a:pt x="3755" y="2091"/>
                </a:cubicBezTo>
                <a:cubicBezTo>
                  <a:pt x="3750" y="2091"/>
                  <a:pt x="3744" y="2092"/>
                  <a:pt x="3743" y="2086"/>
                </a:cubicBezTo>
                <a:cubicBezTo>
                  <a:pt x="3741" y="2079"/>
                  <a:pt x="3748" y="2079"/>
                  <a:pt x="3752" y="2076"/>
                </a:cubicBezTo>
                <a:cubicBezTo>
                  <a:pt x="3758" y="2071"/>
                  <a:pt x="3767" y="2068"/>
                  <a:pt x="3769" y="2059"/>
                </a:cubicBezTo>
                <a:cubicBezTo>
                  <a:pt x="3785" y="2039"/>
                  <a:pt x="3809" y="2032"/>
                  <a:pt x="3832" y="2023"/>
                </a:cubicBezTo>
                <a:cubicBezTo>
                  <a:pt x="3859" y="2013"/>
                  <a:pt x="3886" y="2003"/>
                  <a:pt x="3911" y="1989"/>
                </a:cubicBezTo>
                <a:cubicBezTo>
                  <a:pt x="3914" y="1988"/>
                  <a:pt x="3917" y="1987"/>
                  <a:pt x="3920" y="1986"/>
                </a:cubicBezTo>
                <a:cubicBezTo>
                  <a:pt x="3929" y="1982"/>
                  <a:pt x="3937" y="1978"/>
                  <a:pt x="3945" y="1974"/>
                </a:cubicBezTo>
                <a:cubicBezTo>
                  <a:pt x="3953" y="1973"/>
                  <a:pt x="3961" y="1972"/>
                  <a:pt x="3968" y="1969"/>
                </a:cubicBezTo>
                <a:cubicBezTo>
                  <a:pt x="3969" y="1968"/>
                  <a:pt x="3971" y="1968"/>
                  <a:pt x="3973" y="1967"/>
                </a:cubicBezTo>
                <a:cubicBezTo>
                  <a:pt x="3974" y="1966"/>
                  <a:pt x="3975" y="1965"/>
                  <a:pt x="3976" y="1964"/>
                </a:cubicBezTo>
                <a:cubicBezTo>
                  <a:pt x="3980" y="1963"/>
                  <a:pt x="3984" y="1962"/>
                  <a:pt x="3988" y="1961"/>
                </a:cubicBezTo>
                <a:cubicBezTo>
                  <a:pt x="3989" y="1961"/>
                  <a:pt x="3990" y="1961"/>
                  <a:pt x="3992" y="1961"/>
                </a:cubicBezTo>
                <a:cubicBezTo>
                  <a:pt x="3999" y="1962"/>
                  <a:pt x="4005" y="1960"/>
                  <a:pt x="4011" y="1958"/>
                </a:cubicBezTo>
                <a:cubicBezTo>
                  <a:pt x="4013" y="1956"/>
                  <a:pt x="4016" y="1955"/>
                  <a:pt x="4018" y="1954"/>
                </a:cubicBezTo>
                <a:cubicBezTo>
                  <a:pt x="4038" y="1943"/>
                  <a:pt x="4046" y="1925"/>
                  <a:pt x="4053" y="1905"/>
                </a:cubicBezTo>
                <a:cubicBezTo>
                  <a:pt x="4055" y="1904"/>
                  <a:pt x="4057" y="1903"/>
                  <a:pt x="4059" y="1902"/>
                </a:cubicBezTo>
                <a:cubicBezTo>
                  <a:pt x="4065" y="1902"/>
                  <a:pt x="4070" y="1900"/>
                  <a:pt x="4073" y="1895"/>
                </a:cubicBezTo>
                <a:cubicBezTo>
                  <a:pt x="4073" y="1895"/>
                  <a:pt x="4074" y="1894"/>
                  <a:pt x="4074" y="1893"/>
                </a:cubicBezTo>
                <a:cubicBezTo>
                  <a:pt x="4078" y="1885"/>
                  <a:pt x="4082" y="1880"/>
                  <a:pt x="4091" y="1888"/>
                </a:cubicBezTo>
                <a:cubicBezTo>
                  <a:pt x="4095" y="1892"/>
                  <a:pt x="4101" y="1891"/>
                  <a:pt x="4105" y="1886"/>
                </a:cubicBezTo>
                <a:cubicBezTo>
                  <a:pt x="4111" y="1877"/>
                  <a:pt x="4118" y="1868"/>
                  <a:pt x="4118" y="1856"/>
                </a:cubicBezTo>
                <a:cubicBezTo>
                  <a:pt x="4119" y="1833"/>
                  <a:pt x="4120" y="1811"/>
                  <a:pt x="4120" y="1788"/>
                </a:cubicBezTo>
                <a:cubicBezTo>
                  <a:pt x="4121" y="1776"/>
                  <a:pt x="4121" y="1764"/>
                  <a:pt x="4114" y="1754"/>
                </a:cubicBezTo>
                <a:close/>
                <a:moveTo>
                  <a:pt x="448" y="241"/>
                </a:moveTo>
                <a:cubicBezTo>
                  <a:pt x="448" y="241"/>
                  <a:pt x="448" y="241"/>
                  <a:pt x="448" y="241"/>
                </a:cubicBezTo>
                <a:cubicBezTo>
                  <a:pt x="448" y="241"/>
                  <a:pt x="448" y="241"/>
                  <a:pt x="448" y="241"/>
                </a:cubicBezTo>
                <a:close/>
              </a:path>
            </a:pathLst>
          </a:custGeom>
          <a:pattFill prst="lgCheck">
            <a:fgClr>
              <a:srgbClr val="D0D1CE"/>
            </a:fgClr>
            <a:bgClr>
              <a:schemeClr val="bg1"/>
            </a:bgClr>
          </a:pattFill>
          <a:ln>
            <a:noFill/>
          </a:ln>
          <a:extLst/>
        </p:spPr>
        <p:txBody>
          <a:bodyPr vert="horz" wrap="square" lIns="35652" tIns="17826" rIns="35652" bIns="17826" numCol="1" anchor="t" anchorCtr="0" compatLnSpc="1">
            <a:prstTxWarp prst="textNoShape">
              <a:avLst/>
            </a:prstTxWarp>
          </a:bodyPr>
          <a:lstStyle>
            <a:lvl1pPr>
              <a:defRPr sz="270"/>
            </a:lvl1pPr>
          </a:lstStyle>
          <a:p>
            <a:endParaRPr lang="en-US" dirty="0"/>
          </a:p>
        </p:txBody>
      </p:sp>
      <p:sp>
        <p:nvSpPr>
          <p:cNvPr id="9" name="Freeform 17"/>
          <p:cNvSpPr>
            <a:spLocks/>
          </p:cNvSpPr>
          <p:nvPr userDrawn="1"/>
        </p:nvSpPr>
        <p:spPr bwMode="auto">
          <a:xfrm>
            <a:off x="164123" y="369015"/>
            <a:ext cx="4056857" cy="6304754"/>
          </a:xfrm>
          <a:custGeom>
            <a:avLst/>
            <a:gdLst>
              <a:gd name="T0" fmla="*/ 898 w 3706"/>
              <a:gd name="T1" fmla="*/ 2549 h 4320"/>
              <a:gd name="T2" fmla="*/ 1251 w 3706"/>
              <a:gd name="T3" fmla="*/ 2797 h 4320"/>
              <a:gd name="T4" fmla="*/ 1315 w 3706"/>
              <a:gd name="T5" fmla="*/ 2839 h 4320"/>
              <a:gd name="T6" fmla="*/ 1351 w 3706"/>
              <a:gd name="T7" fmla="*/ 2841 h 4320"/>
              <a:gd name="T8" fmla="*/ 1360 w 3706"/>
              <a:gd name="T9" fmla="*/ 2874 h 4320"/>
              <a:gd name="T10" fmla="*/ 1360 w 3706"/>
              <a:gd name="T11" fmla="*/ 2874 h 4320"/>
              <a:gd name="T12" fmla="*/ 1373 w 3706"/>
              <a:gd name="T13" fmla="*/ 2879 h 4320"/>
              <a:gd name="T14" fmla="*/ 1377 w 3706"/>
              <a:gd name="T15" fmla="*/ 2881 h 4320"/>
              <a:gd name="T16" fmla="*/ 1408 w 3706"/>
              <a:gd name="T17" fmla="*/ 2900 h 4320"/>
              <a:gd name="T18" fmla="*/ 1424 w 3706"/>
              <a:gd name="T19" fmla="*/ 2901 h 4320"/>
              <a:gd name="T20" fmla="*/ 1425 w 3706"/>
              <a:gd name="T21" fmla="*/ 2910 h 4320"/>
              <a:gd name="T22" fmla="*/ 1451 w 3706"/>
              <a:gd name="T23" fmla="*/ 2922 h 4320"/>
              <a:gd name="T24" fmla="*/ 1470 w 3706"/>
              <a:gd name="T25" fmla="*/ 2933 h 4320"/>
              <a:gd name="T26" fmla="*/ 1488 w 3706"/>
              <a:gd name="T27" fmla="*/ 2944 h 4320"/>
              <a:gd name="T28" fmla="*/ 1497 w 3706"/>
              <a:gd name="T29" fmla="*/ 2952 h 4320"/>
              <a:gd name="T30" fmla="*/ 1518 w 3706"/>
              <a:gd name="T31" fmla="*/ 2964 h 4320"/>
              <a:gd name="T32" fmla="*/ 1534 w 3706"/>
              <a:gd name="T33" fmla="*/ 2971 h 4320"/>
              <a:gd name="T34" fmla="*/ 1535 w 3706"/>
              <a:gd name="T35" fmla="*/ 2999 h 4320"/>
              <a:gd name="T36" fmla="*/ 1562 w 3706"/>
              <a:gd name="T37" fmla="*/ 3006 h 4320"/>
              <a:gd name="T38" fmla="*/ 1894 w 3706"/>
              <a:gd name="T39" fmla="*/ 3203 h 4320"/>
              <a:gd name="T40" fmla="*/ 2717 w 3706"/>
              <a:gd name="T41" fmla="*/ 3737 h 4320"/>
              <a:gd name="T42" fmla="*/ 2778 w 3706"/>
              <a:gd name="T43" fmla="*/ 3740 h 4320"/>
              <a:gd name="T44" fmla="*/ 2934 w 3706"/>
              <a:gd name="T45" fmla="*/ 3807 h 4320"/>
              <a:gd name="T46" fmla="*/ 3706 w 3706"/>
              <a:gd name="T47" fmla="*/ 4013 h 4320"/>
              <a:gd name="T48" fmla="*/ 3607 w 3706"/>
              <a:gd name="T49" fmla="*/ 4232 h 4320"/>
              <a:gd name="T50" fmla="*/ 3682 w 3706"/>
              <a:gd name="T51" fmla="*/ 3623 h 4320"/>
              <a:gd name="T52" fmla="*/ 3662 w 3706"/>
              <a:gd name="T53" fmla="*/ 3810 h 4320"/>
              <a:gd name="T54" fmla="*/ 3651 w 3706"/>
              <a:gd name="T55" fmla="*/ 4207 h 4320"/>
              <a:gd name="T56" fmla="*/ 3271 w 3706"/>
              <a:gd name="T57" fmla="*/ 3928 h 4320"/>
              <a:gd name="T58" fmla="*/ 3195 w 3706"/>
              <a:gd name="T59" fmla="*/ 3837 h 4320"/>
              <a:gd name="T60" fmla="*/ 3392 w 3706"/>
              <a:gd name="T61" fmla="*/ 3935 h 4320"/>
              <a:gd name="T62" fmla="*/ 3553 w 3706"/>
              <a:gd name="T63" fmla="*/ 3153 h 4320"/>
              <a:gd name="T64" fmla="*/ 3242 w 3706"/>
              <a:gd name="T65" fmla="*/ 3788 h 4320"/>
              <a:gd name="T66" fmla="*/ 3527 w 3706"/>
              <a:gd name="T67" fmla="*/ 2734 h 4320"/>
              <a:gd name="T68" fmla="*/ 3513 w 3706"/>
              <a:gd name="T69" fmla="*/ 2912 h 4320"/>
              <a:gd name="T70" fmla="*/ 3505 w 3706"/>
              <a:gd name="T71" fmla="*/ 3044 h 4320"/>
              <a:gd name="T72" fmla="*/ 3491 w 3706"/>
              <a:gd name="T73" fmla="*/ 2818 h 4320"/>
              <a:gd name="T74" fmla="*/ 2647 w 3706"/>
              <a:gd name="T75" fmla="*/ 3312 h 4320"/>
              <a:gd name="T76" fmla="*/ 1461 w 3706"/>
              <a:gd name="T77" fmla="*/ 2500 h 4320"/>
              <a:gd name="T78" fmla="*/ 1140 w 3706"/>
              <a:gd name="T79" fmla="*/ 2298 h 4320"/>
              <a:gd name="T80" fmla="*/ 1103 w 3706"/>
              <a:gd name="T81" fmla="*/ 2287 h 4320"/>
              <a:gd name="T82" fmla="*/ 1039 w 3706"/>
              <a:gd name="T83" fmla="*/ 2231 h 4320"/>
              <a:gd name="T84" fmla="*/ 794 w 3706"/>
              <a:gd name="T85" fmla="*/ 2059 h 4320"/>
              <a:gd name="T86" fmla="*/ 670 w 3706"/>
              <a:gd name="T87" fmla="*/ 1920 h 4320"/>
              <a:gd name="T88" fmla="*/ 1530 w 3706"/>
              <a:gd name="T89" fmla="*/ 1345 h 4320"/>
              <a:gd name="T90" fmla="*/ 3455 w 3706"/>
              <a:gd name="T91" fmla="*/ 11 h 4320"/>
              <a:gd name="T92" fmla="*/ 2948 w 3706"/>
              <a:gd name="T93" fmla="*/ 244 h 4320"/>
              <a:gd name="T94" fmla="*/ 2062 w 3706"/>
              <a:gd name="T95" fmla="*/ 861 h 4320"/>
              <a:gd name="T96" fmla="*/ 1680 w 3706"/>
              <a:gd name="T97" fmla="*/ 1018 h 4320"/>
              <a:gd name="T98" fmla="*/ 1058 w 3706"/>
              <a:gd name="T99" fmla="*/ 1439 h 4320"/>
              <a:gd name="T100" fmla="*/ 703 w 3706"/>
              <a:gd name="T101" fmla="*/ 1669 h 4320"/>
              <a:gd name="T102" fmla="*/ 380 w 3706"/>
              <a:gd name="T103" fmla="*/ 2051 h 4320"/>
              <a:gd name="T104" fmla="*/ 372 w 3706"/>
              <a:gd name="T105" fmla="*/ 1854 h 4320"/>
              <a:gd name="T106" fmla="*/ 1825 w 3706"/>
              <a:gd name="T107" fmla="*/ 880 h 4320"/>
              <a:gd name="T108" fmla="*/ 2520 w 3706"/>
              <a:gd name="T109" fmla="*/ 444 h 4320"/>
              <a:gd name="T110" fmla="*/ 2951 w 3706"/>
              <a:gd name="T111" fmla="*/ 113 h 4320"/>
              <a:gd name="T112" fmla="*/ 2118 w 3706"/>
              <a:gd name="T113" fmla="*/ 615 h 4320"/>
              <a:gd name="T114" fmla="*/ 1309 w 3706"/>
              <a:gd name="T115" fmla="*/ 1122 h 4320"/>
              <a:gd name="T116" fmla="*/ 1242 w 3706"/>
              <a:gd name="T117" fmla="*/ 1174 h 4320"/>
              <a:gd name="T118" fmla="*/ 940 w 3706"/>
              <a:gd name="T119" fmla="*/ 1366 h 4320"/>
              <a:gd name="T120" fmla="*/ 0 w 3706"/>
              <a:gd name="T121" fmla="*/ 1974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3706" h="4320">
                <a:moveTo>
                  <a:pt x="630" y="2385"/>
                </a:moveTo>
                <a:cubicBezTo>
                  <a:pt x="681" y="2418"/>
                  <a:pt x="732" y="2449"/>
                  <a:pt x="784" y="2480"/>
                </a:cubicBezTo>
                <a:cubicBezTo>
                  <a:pt x="822" y="2503"/>
                  <a:pt x="860" y="2526"/>
                  <a:pt x="898" y="2549"/>
                </a:cubicBezTo>
                <a:cubicBezTo>
                  <a:pt x="907" y="2554"/>
                  <a:pt x="919" y="2555"/>
                  <a:pt x="926" y="2562"/>
                </a:cubicBezTo>
                <a:cubicBezTo>
                  <a:pt x="958" y="2591"/>
                  <a:pt x="986" y="2628"/>
                  <a:pt x="1021" y="2652"/>
                </a:cubicBezTo>
                <a:cubicBezTo>
                  <a:pt x="1096" y="2704"/>
                  <a:pt x="1174" y="2749"/>
                  <a:pt x="1251" y="2797"/>
                </a:cubicBezTo>
                <a:cubicBezTo>
                  <a:pt x="1251" y="2800"/>
                  <a:pt x="1250" y="2803"/>
                  <a:pt x="1251" y="2806"/>
                </a:cubicBezTo>
                <a:cubicBezTo>
                  <a:pt x="1257" y="2808"/>
                  <a:pt x="1263" y="2810"/>
                  <a:pt x="1269" y="2812"/>
                </a:cubicBezTo>
                <a:cubicBezTo>
                  <a:pt x="1285" y="2821"/>
                  <a:pt x="1300" y="2830"/>
                  <a:pt x="1315" y="2839"/>
                </a:cubicBezTo>
                <a:cubicBezTo>
                  <a:pt x="1319" y="2842"/>
                  <a:pt x="1324" y="2845"/>
                  <a:pt x="1328" y="2848"/>
                </a:cubicBezTo>
                <a:cubicBezTo>
                  <a:pt x="1334" y="2848"/>
                  <a:pt x="1339" y="2848"/>
                  <a:pt x="1345" y="2848"/>
                </a:cubicBezTo>
                <a:cubicBezTo>
                  <a:pt x="1347" y="2846"/>
                  <a:pt x="1349" y="2843"/>
                  <a:pt x="1351" y="2841"/>
                </a:cubicBezTo>
                <a:cubicBezTo>
                  <a:pt x="1354" y="2843"/>
                  <a:pt x="1357" y="2845"/>
                  <a:pt x="1360" y="2847"/>
                </a:cubicBezTo>
                <a:cubicBezTo>
                  <a:pt x="1360" y="2850"/>
                  <a:pt x="1360" y="2854"/>
                  <a:pt x="1360" y="2857"/>
                </a:cubicBezTo>
                <a:cubicBezTo>
                  <a:pt x="1360" y="2863"/>
                  <a:pt x="1360" y="2868"/>
                  <a:pt x="1360" y="2874"/>
                </a:cubicBezTo>
                <a:cubicBezTo>
                  <a:pt x="1360" y="2874"/>
                  <a:pt x="1360" y="2874"/>
                  <a:pt x="1360" y="2874"/>
                </a:cubicBezTo>
                <a:cubicBezTo>
                  <a:pt x="1360" y="2874"/>
                  <a:pt x="1360" y="2874"/>
                  <a:pt x="1360" y="2874"/>
                </a:cubicBezTo>
                <a:cubicBezTo>
                  <a:pt x="1360" y="2874"/>
                  <a:pt x="1360" y="2874"/>
                  <a:pt x="1360" y="2874"/>
                </a:cubicBezTo>
                <a:cubicBezTo>
                  <a:pt x="1360" y="2874"/>
                  <a:pt x="1360" y="2874"/>
                  <a:pt x="1360" y="2874"/>
                </a:cubicBezTo>
                <a:cubicBezTo>
                  <a:pt x="1360" y="2874"/>
                  <a:pt x="1360" y="2874"/>
                  <a:pt x="1360" y="2874"/>
                </a:cubicBezTo>
                <a:cubicBezTo>
                  <a:pt x="1364" y="2876"/>
                  <a:pt x="1368" y="2878"/>
                  <a:pt x="1373" y="2879"/>
                </a:cubicBezTo>
                <a:cubicBezTo>
                  <a:pt x="1374" y="2880"/>
                  <a:pt x="1376" y="2880"/>
                  <a:pt x="1377" y="2881"/>
                </a:cubicBezTo>
                <a:cubicBezTo>
                  <a:pt x="1377" y="2881"/>
                  <a:pt x="1377" y="2881"/>
                  <a:pt x="1377" y="2881"/>
                </a:cubicBezTo>
                <a:cubicBezTo>
                  <a:pt x="1377" y="2881"/>
                  <a:pt x="1377" y="2881"/>
                  <a:pt x="1377" y="2881"/>
                </a:cubicBezTo>
                <a:cubicBezTo>
                  <a:pt x="1378" y="2884"/>
                  <a:pt x="1378" y="2887"/>
                  <a:pt x="1379" y="2891"/>
                </a:cubicBezTo>
                <a:cubicBezTo>
                  <a:pt x="1384" y="2894"/>
                  <a:pt x="1390" y="2897"/>
                  <a:pt x="1395" y="2900"/>
                </a:cubicBezTo>
                <a:cubicBezTo>
                  <a:pt x="1399" y="2900"/>
                  <a:pt x="1403" y="2900"/>
                  <a:pt x="1408" y="2900"/>
                </a:cubicBezTo>
                <a:cubicBezTo>
                  <a:pt x="1413" y="2900"/>
                  <a:pt x="1419" y="2900"/>
                  <a:pt x="1425" y="2900"/>
                </a:cubicBezTo>
                <a:cubicBezTo>
                  <a:pt x="1425" y="2900"/>
                  <a:pt x="1425" y="2900"/>
                  <a:pt x="1425" y="2900"/>
                </a:cubicBezTo>
                <a:cubicBezTo>
                  <a:pt x="1424" y="2901"/>
                  <a:pt x="1424" y="2901"/>
                  <a:pt x="1424" y="2901"/>
                </a:cubicBezTo>
                <a:cubicBezTo>
                  <a:pt x="1424" y="2901"/>
                  <a:pt x="1424" y="2901"/>
                  <a:pt x="1424" y="2901"/>
                </a:cubicBezTo>
                <a:cubicBezTo>
                  <a:pt x="1424" y="2901"/>
                  <a:pt x="1424" y="2901"/>
                  <a:pt x="1425" y="2901"/>
                </a:cubicBezTo>
                <a:cubicBezTo>
                  <a:pt x="1425" y="2904"/>
                  <a:pt x="1425" y="2907"/>
                  <a:pt x="1425" y="2910"/>
                </a:cubicBezTo>
                <a:cubicBezTo>
                  <a:pt x="1430" y="2914"/>
                  <a:pt x="1435" y="2918"/>
                  <a:pt x="1440" y="2922"/>
                </a:cubicBezTo>
                <a:cubicBezTo>
                  <a:pt x="1444" y="2922"/>
                  <a:pt x="1447" y="2921"/>
                  <a:pt x="1451" y="2921"/>
                </a:cubicBezTo>
                <a:cubicBezTo>
                  <a:pt x="1451" y="2921"/>
                  <a:pt x="1451" y="2922"/>
                  <a:pt x="1451" y="2922"/>
                </a:cubicBezTo>
                <a:cubicBezTo>
                  <a:pt x="1452" y="2922"/>
                  <a:pt x="1454" y="2922"/>
                  <a:pt x="1455" y="2922"/>
                </a:cubicBezTo>
                <a:cubicBezTo>
                  <a:pt x="1460" y="2925"/>
                  <a:pt x="1465" y="2928"/>
                  <a:pt x="1470" y="2931"/>
                </a:cubicBezTo>
                <a:cubicBezTo>
                  <a:pt x="1470" y="2932"/>
                  <a:pt x="1470" y="2932"/>
                  <a:pt x="1470" y="2933"/>
                </a:cubicBezTo>
                <a:cubicBezTo>
                  <a:pt x="1471" y="2932"/>
                  <a:pt x="1471" y="2932"/>
                  <a:pt x="1471" y="2932"/>
                </a:cubicBezTo>
                <a:cubicBezTo>
                  <a:pt x="1477" y="2935"/>
                  <a:pt x="1483" y="2939"/>
                  <a:pt x="1489" y="2942"/>
                </a:cubicBezTo>
                <a:cubicBezTo>
                  <a:pt x="1488" y="2944"/>
                  <a:pt x="1488" y="2944"/>
                  <a:pt x="1488" y="2944"/>
                </a:cubicBezTo>
                <a:cubicBezTo>
                  <a:pt x="1489" y="2944"/>
                  <a:pt x="1489" y="2944"/>
                  <a:pt x="1490" y="2944"/>
                </a:cubicBezTo>
                <a:cubicBezTo>
                  <a:pt x="1491" y="2944"/>
                  <a:pt x="1491" y="2945"/>
                  <a:pt x="1492" y="2946"/>
                </a:cubicBezTo>
                <a:cubicBezTo>
                  <a:pt x="1494" y="2948"/>
                  <a:pt x="1495" y="2950"/>
                  <a:pt x="1497" y="2952"/>
                </a:cubicBezTo>
                <a:cubicBezTo>
                  <a:pt x="1497" y="2952"/>
                  <a:pt x="1497" y="2953"/>
                  <a:pt x="1497" y="2954"/>
                </a:cubicBezTo>
                <a:cubicBezTo>
                  <a:pt x="1498" y="2954"/>
                  <a:pt x="1499" y="2954"/>
                  <a:pt x="1500" y="2954"/>
                </a:cubicBezTo>
                <a:cubicBezTo>
                  <a:pt x="1506" y="2957"/>
                  <a:pt x="1512" y="2961"/>
                  <a:pt x="1518" y="2964"/>
                </a:cubicBezTo>
                <a:cubicBezTo>
                  <a:pt x="1521" y="2963"/>
                  <a:pt x="1523" y="2960"/>
                  <a:pt x="1525" y="2958"/>
                </a:cubicBezTo>
                <a:cubicBezTo>
                  <a:pt x="1528" y="2960"/>
                  <a:pt x="1531" y="2963"/>
                  <a:pt x="1534" y="2965"/>
                </a:cubicBezTo>
                <a:cubicBezTo>
                  <a:pt x="1534" y="2967"/>
                  <a:pt x="1534" y="2969"/>
                  <a:pt x="1534" y="2971"/>
                </a:cubicBezTo>
                <a:cubicBezTo>
                  <a:pt x="1534" y="2977"/>
                  <a:pt x="1534" y="2982"/>
                  <a:pt x="1534" y="2988"/>
                </a:cubicBezTo>
                <a:cubicBezTo>
                  <a:pt x="1534" y="2992"/>
                  <a:pt x="1535" y="2995"/>
                  <a:pt x="1535" y="2999"/>
                </a:cubicBezTo>
                <a:cubicBezTo>
                  <a:pt x="1535" y="2999"/>
                  <a:pt x="1535" y="2999"/>
                  <a:pt x="1535" y="2999"/>
                </a:cubicBezTo>
                <a:cubicBezTo>
                  <a:pt x="1535" y="2999"/>
                  <a:pt x="1535" y="2999"/>
                  <a:pt x="1535" y="2999"/>
                </a:cubicBezTo>
                <a:cubicBezTo>
                  <a:pt x="1540" y="3001"/>
                  <a:pt x="1545" y="3003"/>
                  <a:pt x="1550" y="3005"/>
                </a:cubicBezTo>
                <a:cubicBezTo>
                  <a:pt x="1554" y="3005"/>
                  <a:pt x="1558" y="3006"/>
                  <a:pt x="1562" y="3006"/>
                </a:cubicBezTo>
                <a:cubicBezTo>
                  <a:pt x="1568" y="3007"/>
                  <a:pt x="1574" y="3007"/>
                  <a:pt x="1580" y="3008"/>
                </a:cubicBezTo>
                <a:cubicBezTo>
                  <a:pt x="1629" y="3043"/>
                  <a:pt x="1677" y="3081"/>
                  <a:pt x="1729" y="3113"/>
                </a:cubicBezTo>
                <a:cubicBezTo>
                  <a:pt x="1782" y="3146"/>
                  <a:pt x="1841" y="3169"/>
                  <a:pt x="1894" y="3203"/>
                </a:cubicBezTo>
                <a:cubicBezTo>
                  <a:pt x="2086" y="3328"/>
                  <a:pt x="2277" y="3455"/>
                  <a:pt x="2468" y="3581"/>
                </a:cubicBezTo>
                <a:cubicBezTo>
                  <a:pt x="2540" y="3630"/>
                  <a:pt x="2611" y="3679"/>
                  <a:pt x="2683" y="3726"/>
                </a:cubicBezTo>
                <a:cubicBezTo>
                  <a:pt x="2693" y="3733"/>
                  <a:pt x="2706" y="3733"/>
                  <a:pt x="2717" y="3737"/>
                </a:cubicBezTo>
                <a:cubicBezTo>
                  <a:pt x="2818" y="3802"/>
                  <a:pt x="2919" y="3868"/>
                  <a:pt x="3020" y="3934"/>
                </a:cubicBezTo>
                <a:cubicBezTo>
                  <a:pt x="3023" y="3928"/>
                  <a:pt x="3026" y="3922"/>
                  <a:pt x="3028" y="3916"/>
                </a:cubicBezTo>
                <a:cubicBezTo>
                  <a:pt x="2945" y="3857"/>
                  <a:pt x="2861" y="3799"/>
                  <a:pt x="2778" y="3740"/>
                </a:cubicBezTo>
                <a:cubicBezTo>
                  <a:pt x="2782" y="3732"/>
                  <a:pt x="2785" y="3725"/>
                  <a:pt x="2789" y="3717"/>
                </a:cubicBezTo>
                <a:cubicBezTo>
                  <a:pt x="2824" y="3736"/>
                  <a:pt x="2859" y="3754"/>
                  <a:pt x="2893" y="3774"/>
                </a:cubicBezTo>
                <a:cubicBezTo>
                  <a:pt x="2907" y="3783"/>
                  <a:pt x="2920" y="3797"/>
                  <a:pt x="2934" y="3807"/>
                </a:cubicBezTo>
                <a:cubicBezTo>
                  <a:pt x="3172" y="3965"/>
                  <a:pt x="3409" y="4124"/>
                  <a:pt x="3647" y="4282"/>
                </a:cubicBezTo>
                <a:cubicBezTo>
                  <a:pt x="3666" y="4295"/>
                  <a:pt x="3685" y="4307"/>
                  <a:pt x="3706" y="4320"/>
                </a:cubicBezTo>
                <a:cubicBezTo>
                  <a:pt x="3706" y="4212"/>
                  <a:pt x="3706" y="4113"/>
                  <a:pt x="3706" y="4013"/>
                </a:cubicBezTo>
                <a:cubicBezTo>
                  <a:pt x="3703" y="4013"/>
                  <a:pt x="3700" y="4013"/>
                  <a:pt x="3697" y="4013"/>
                </a:cubicBezTo>
                <a:cubicBezTo>
                  <a:pt x="3697" y="4105"/>
                  <a:pt x="3697" y="4196"/>
                  <a:pt x="3697" y="4296"/>
                </a:cubicBezTo>
                <a:cubicBezTo>
                  <a:pt x="3661" y="4271"/>
                  <a:pt x="3634" y="4251"/>
                  <a:pt x="3607" y="4232"/>
                </a:cubicBezTo>
                <a:cubicBezTo>
                  <a:pt x="3608" y="4228"/>
                  <a:pt x="3610" y="4225"/>
                  <a:pt x="3612" y="4222"/>
                </a:cubicBezTo>
                <a:cubicBezTo>
                  <a:pt x="3633" y="4234"/>
                  <a:pt x="3654" y="4246"/>
                  <a:pt x="3682" y="4262"/>
                </a:cubicBezTo>
                <a:cubicBezTo>
                  <a:pt x="3682" y="4044"/>
                  <a:pt x="3682" y="3833"/>
                  <a:pt x="3682" y="3623"/>
                </a:cubicBezTo>
                <a:cubicBezTo>
                  <a:pt x="3681" y="3622"/>
                  <a:pt x="3681" y="3622"/>
                  <a:pt x="3680" y="3622"/>
                </a:cubicBezTo>
                <a:cubicBezTo>
                  <a:pt x="3675" y="3685"/>
                  <a:pt x="3670" y="3747"/>
                  <a:pt x="3665" y="3809"/>
                </a:cubicBezTo>
                <a:cubicBezTo>
                  <a:pt x="3664" y="3809"/>
                  <a:pt x="3663" y="3810"/>
                  <a:pt x="3662" y="3810"/>
                </a:cubicBezTo>
                <a:cubicBezTo>
                  <a:pt x="3662" y="3730"/>
                  <a:pt x="3662" y="3650"/>
                  <a:pt x="3662" y="3570"/>
                </a:cubicBezTo>
                <a:cubicBezTo>
                  <a:pt x="3658" y="3570"/>
                  <a:pt x="3655" y="3570"/>
                  <a:pt x="3651" y="3570"/>
                </a:cubicBezTo>
                <a:cubicBezTo>
                  <a:pt x="3651" y="3780"/>
                  <a:pt x="3651" y="3989"/>
                  <a:pt x="3651" y="4207"/>
                </a:cubicBezTo>
                <a:cubicBezTo>
                  <a:pt x="3475" y="4091"/>
                  <a:pt x="3306" y="3980"/>
                  <a:pt x="3137" y="3869"/>
                </a:cubicBezTo>
                <a:cubicBezTo>
                  <a:pt x="3140" y="3862"/>
                  <a:pt x="3143" y="3856"/>
                  <a:pt x="3147" y="3849"/>
                </a:cubicBezTo>
                <a:cubicBezTo>
                  <a:pt x="3188" y="3876"/>
                  <a:pt x="3230" y="3902"/>
                  <a:pt x="3271" y="3928"/>
                </a:cubicBezTo>
                <a:cubicBezTo>
                  <a:pt x="3227" y="3883"/>
                  <a:pt x="3177" y="3850"/>
                  <a:pt x="3128" y="3814"/>
                </a:cubicBezTo>
                <a:cubicBezTo>
                  <a:pt x="3117" y="3806"/>
                  <a:pt x="3109" y="3791"/>
                  <a:pt x="3100" y="3779"/>
                </a:cubicBezTo>
                <a:cubicBezTo>
                  <a:pt x="3132" y="3799"/>
                  <a:pt x="3163" y="3819"/>
                  <a:pt x="3195" y="3837"/>
                </a:cubicBezTo>
                <a:cubicBezTo>
                  <a:pt x="3235" y="3860"/>
                  <a:pt x="3274" y="3881"/>
                  <a:pt x="3314" y="3903"/>
                </a:cubicBezTo>
                <a:cubicBezTo>
                  <a:pt x="3338" y="3917"/>
                  <a:pt x="3363" y="3932"/>
                  <a:pt x="3387" y="3946"/>
                </a:cubicBezTo>
                <a:cubicBezTo>
                  <a:pt x="3389" y="3942"/>
                  <a:pt x="3390" y="3939"/>
                  <a:pt x="3392" y="3935"/>
                </a:cubicBezTo>
                <a:cubicBezTo>
                  <a:pt x="3384" y="3925"/>
                  <a:pt x="3375" y="3915"/>
                  <a:pt x="3367" y="3905"/>
                </a:cubicBezTo>
                <a:cubicBezTo>
                  <a:pt x="3430" y="3940"/>
                  <a:pt x="3493" y="3976"/>
                  <a:pt x="3553" y="4010"/>
                </a:cubicBezTo>
                <a:cubicBezTo>
                  <a:pt x="3553" y="3723"/>
                  <a:pt x="3553" y="3438"/>
                  <a:pt x="3553" y="3153"/>
                </a:cubicBezTo>
                <a:cubicBezTo>
                  <a:pt x="3547" y="3153"/>
                  <a:pt x="3542" y="3153"/>
                  <a:pt x="3537" y="3153"/>
                </a:cubicBezTo>
                <a:cubicBezTo>
                  <a:pt x="3537" y="3424"/>
                  <a:pt x="3537" y="3696"/>
                  <a:pt x="3537" y="3984"/>
                </a:cubicBezTo>
                <a:cubicBezTo>
                  <a:pt x="3430" y="3913"/>
                  <a:pt x="3336" y="3850"/>
                  <a:pt x="3242" y="3788"/>
                </a:cubicBezTo>
                <a:cubicBezTo>
                  <a:pt x="3244" y="3784"/>
                  <a:pt x="3246" y="3781"/>
                  <a:pt x="3248" y="3777"/>
                </a:cubicBezTo>
                <a:cubicBezTo>
                  <a:pt x="3338" y="3835"/>
                  <a:pt x="3427" y="3892"/>
                  <a:pt x="3527" y="3956"/>
                </a:cubicBezTo>
                <a:cubicBezTo>
                  <a:pt x="3527" y="3541"/>
                  <a:pt x="3527" y="3137"/>
                  <a:pt x="3527" y="2734"/>
                </a:cubicBezTo>
                <a:cubicBezTo>
                  <a:pt x="3526" y="2734"/>
                  <a:pt x="3524" y="2734"/>
                  <a:pt x="3523" y="2733"/>
                </a:cubicBezTo>
                <a:cubicBezTo>
                  <a:pt x="3523" y="2793"/>
                  <a:pt x="3523" y="2853"/>
                  <a:pt x="3523" y="2913"/>
                </a:cubicBezTo>
                <a:cubicBezTo>
                  <a:pt x="3520" y="2913"/>
                  <a:pt x="3517" y="2912"/>
                  <a:pt x="3513" y="2912"/>
                </a:cubicBezTo>
                <a:cubicBezTo>
                  <a:pt x="3513" y="2875"/>
                  <a:pt x="3513" y="2838"/>
                  <a:pt x="3513" y="2801"/>
                </a:cubicBezTo>
                <a:cubicBezTo>
                  <a:pt x="3511" y="2801"/>
                  <a:pt x="3508" y="2801"/>
                  <a:pt x="3505" y="2801"/>
                </a:cubicBezTo>
                <a:cubicBezTo>
                  <a:pt x="3505" y="2882"/>
                  <a:pt x="3505" y="2963"/>
                  <a:pt x="3505" y="3044"/>
                </a:cubicBezTo>
                <a:cubicBezTo>
                  <a:pt x="3502" y="3044"/>
                  <a:pt x="3499" y="3044"/>
                  <a:pt x="3496" y="3044"/>
                </a:cubicBezTo>
                <a:cubicBezTo>
                  <a:pt x="3496" y="2969"/>
                  <a:pt x="3496" y="2893"/>
                  <a:pt x="3496" y="2818"/>
                </a:cubicBezTo>
                <a:cubicBezTo>
                  <a:pt x="3494" y="2818"/>
                  <a:pt x="3493" y="2818"/>
                  <a:pt x="3491" y="2818"/>
                </a:cubicBezTo>
                <a:cubicBezTo>
                  <a:pt x="3482" y="3157"/>
                  <a:pt x="3474" y="3496"/>
                  <a:pt x="3465" y="3846"/>
                </a:cubicBezTo>
                <a:cubicBezTo>
                  <a:pt x="3434" y="3830"/>
                  <a:pt x="3402" y="3818"/>
                  <a:pt x="3374" y="3799"/>
                </a:cubicBezTo>
                <a:cubicBezTo>
                  <a:pt x="3132" y="3637"/>
                  <a:pt x="2890" y="3474"/>
                  <a:pt x="2647" y="3312"/>
                </a:cubicBezTo>
                <a:cubicBezTo>
                  <a:pt x="2462" y="3187"/>
                  <a:pt x="2276" y="3064"/>
                  <a:pt x="2092" y="2937"/>
                </a:cubicBezTo>
                <a:cubicBezTo>
                  <a:pt x="2014" y="2884"/>
                  <a:pt x="1941" y="2823"/>
                  <a:pt x="1864" y="2769"/>
                </a:cubicBezTo>
                <a:cubicBezTo>
                  <a:pt x="1731" y="2677"/>
                  <a:pt x="1597" y="2586"/>
                  <a:pt x="1461" y="2500"/>
                </a:cubicBezTo>
                <a:cubicBezTo>
                  <a:pt x="1359" y="2435"/>
                  <a:pt x="1253" y="2379"/>
                  <a:pt x="1149" y="2319"/>
                </a:cubicBezTo>
                <a:cubicBezTo>
                  <a:pt x="1148" y="2316"/>
                  <a:pt x="1148" y="2313"/>
                  <a:pt x="1149" y="2311"/>
                </a:cubicBezTo>
                <a:cubicBezTo>
                  <a:pt x="1146" y="2306"/>
                  <a:pt x="1143" y="2302"/>
                  <a:pt x="1140" y="2298"/>
                </a:cubicBezTo>
                <a:cubicBezTo>
                  <a:pt x="1133" y="2298"/>
                  <a:pt x="1126" y="2298"/>
                  <a:pt x="1119" y="2298"/>
                </a:cubicBezTo>
                <a:cubicBezTo>
                  <a:pt x="1117" y="2296"/>
                  <a:pt x="1115" y="2294"/>
                  <a:pt x="1113" y="2292"/>
                </a:cubicBezTo>
                <a:cubicBezTo>
                  <a:pt x="1110" y="2290"/>
                  <a:pt x="1106" y="2289"/>
                  <a:pt x="1103" y="2287"/>
                </a:cubicBezTo>
                <a:cubicBezTo>
                  <a:pt x="1103" y="2284"/>
                  <a:pt x="1103" y="2281"/>
                  <a:pt x="1103" y="2278"/>
                </a:cubicBezTo>
                <a:cubicBezTo>
                  <a:pt x="1100" y="2274"/>
                  <a:pt x="1097" y="2270"/>
                  <a:pt x="1094" y="2266"/>
                </a:cubicBezTo>
                <a:cubicBezTo>
                  <a:pt x="1069" y="2269"/>
                  <a:pt x="1047" y="2265"/>
                  <a:pt x="1039" y="2231"/>
                </a:cubicBezTo>
                <a:cubicBezTo>
                  <a:pt x="1036" y="2228"/>
                  <a:pt x="1033" y="2226"/>
                  <a:pt x="1031" y="2223"/>
                </a:cubicBezTo>
                <a:cubicBezTo>
                  <a:pt x="1018" y="2212"/>
                  <a:pt x="1006" y="2198"/>
                  <a:pt x="993" y="2189"/>
                </a:cubicBezTo>
                <a:cubicBezTo>
                  <a:pt x="927" y="2145"/>
                  <a:pt x="861" y="2100"/>
                  <a:pt x="794" y="2059"/>
                </a:cubicBezTo>
                <a:cubicBezTo>
                  <a:pt x="758" y="2037"/>
                  <a:pt x="718" y="2023"/>
                  <a:pt x="682" y="2000"/>
                </a:cubicBezTo>
                <a:cubicBezTo>
                  <a:pt x="666" y="1990"/>
                  <a:pt x="655" y="1969"/>
                  <a:pt x="646" y="1949"/>
                </a:cubicBezTo>
                <a:cubicBezTo>
                  <a:pt x="644" y="1946"/>
                  <a:pt x="661" y="1928"/>
                  <a:pt x="670" y="1920"/>
                </a:cubicBezTo>
                <a:cubicBezTo>
                  <a:pt x="702" y="1893"/>
                  <a:pt x="732" y="1864"/>
                  <a:pt x="767" y="1842"/>
                </a:cubicBezTo>
                <a:cubicBezTo>
                  <a:pt x="841" y="1795"/>
                  <a:pt x="919" y="1754"/>
                  <a:pt x="993" y="1706"/>
                </a:cubicBezTo>
                <a:cubicBezTo>
                  <a:pt x="1173" y="1587"/>
                  <a:pt x="1351" y="1465"/>
                  <a:pt x="1530" y="1345"/>
                </a:cubicBezTo>
                <a:cubicBezTo>
                  <a:pt x="2030" y="1010"/>
                  <a:pt x="2531" y="675"/>
                  <a:pt x="3032" y="341"/>
                </a:cubicBezTo>
                <a:cubicBezTo>
                  <a:pt x="3176" y="245"/>
                  <a:pt x="3317" y="145"/>
                  <a:pt x="3446" y="22"/>
                </a:cubicBezTo>
                <a:cubicBezTo>
                  <a:pt x="3449" y="19"/>
                  <a:pt x="3452" y="15"/>
                  <a:pt x="3455" y="11"/>
                </a:cubicBezTo>
                <a:cubicBezTo>
                  <a:pt x="3453" y="7"/>
                  <a:pt x="3451" y="4"/>
                  <a:pt x="3449" y="0"/>
                </a:cubicBezTo>
                <a:cubicBezTo>
                  <a:pt x="3252" y="123"/>
                  <a:pt x="3055" y="245"/>
                  <a:pt x="2858" y="367"/>
                </a:cubicBezTo>
                <a:cubicBezTo>
                  <a:pt x="2869" y="314"/>
                  <a:pt x="2946" y="326"/>
                  <a:pt x="2948" y="244"/>
                </a:cubicBezTo>
                <a:cubicBezTo>
                  <a:pt x="2912" y="266"/>
                  <a:pt x="2884" y="281"/>
                  <a:pt x="2858" y="299"/>
                </a:cubicBezTo>
                <a:cubicBezTo>
                  <a:pt x="2713" y="398"/>
                  <a:pt x="2554" y="466"/>
                  <a:pt x="2421" y="594"/>
                </a:cubicBezTo>
                <a:cubicBezTo>
                  <a:pt x="2312" y="698"/>
                  <a:pt x="2183" y="773"/>
                  <a:pt x="2062" y="861"/>
                </a:cubicBezTo>
                <a:cubicBezTo>
                  <a:pt x="2057" y="865"/>
                  <a:pt x="2049" y="866"/>
                  <a:pt x="2032" y="872"/>
                </a:cubicBezTo>
                <a:cubicBezTo>
                  <a:pt x="2100" y="812"/>
                  <a:pt x="2100" y="812"/>
                  <a:pt x="2079" y="780"/>
                </a:cubicBezTo>
                <a:cubicBezTo>
                  <a:pt x="1937" y="840"/>
                  <a:pt x="1827" y="963"/>
                  <a:pt x="1680" y="1018"/>
                </a:cubicBezTo>
                <a:cubicBezTo>
                  <a:pt x="1554" y="1066"/>
                  <a:pt x="1442" y="1165"/>
                  <a:pt x="1325" y="1243"/>
                </a:cubicBezTo>
                <a:cubicBezTo>
                  <a:pt x="1311" y="1252"/>
                  <a:pt x="1300" y="1268"/>
                  <a:pt x="1288" y="1280"/>
                </a:cubicBezTo>
                <a:cubicBezTo>
                  <a:pt x="1211" y="1333"/>
                  <a:pt x="1135" y="1386"/>
                  <a:pt x="1058" y="1439"/>
                </a:cubicBezTo>
                <a:cubicBezTo>
                  <a:pt x="939" y="1528"/>
                  <a:pt x="820" y="1617"/>
                  <a:pt x="701" y="1706"/>
                </a:cubicBezTo>
                <a:cubicBezTo>
                  <a:pt x="699" y="1701"/>
                  <a:pt x="696" y="1697"/>
                  <a:pt x="693" y="1693"/>
                </a:cubicBezTo>
                <a:cubicBezTo>
                  <a:pt x="696" y="1685"/>
                  <a:pt x="699" y="1677"/>
                  <a:pt x="703" y="1669"/>
                </a:cubicBezTo>
                <a:cubicBezTo>
                  <a:pt x="700" y="1667"/>
                  <a:pt x="698" y="1664"/>
                  <a:pt x="696" y="1661"/>
                </a:cubicBezTo>
                <a:cubicBezTo>
                  <a:pt x="560" y="1761"/>
                  <a:pt x="424" y="1861"/>
                  <a:pt x="284" y="1964"/>
                </a:cubicBezTo>
                <a:cubicBezTo>
                  <a:pt x="323" y="1999"/>
                  <a:pt x="351" y="2025"/>
                  <a:pt x="380" y="2051"/>
                </a:cubicBezTo>
                <a:cubicBezTo>
                  <a:pt x="377" y="2055"/>
                  <a:pt x="375" y="2059"/>
                  <a:pt x="372" y="2063"/>
                </a:cubicBezTo>
                <a:cubicBezTo>
                  <a:pt x="327" y="2034"/>
                  <a:pt x="281" y="2005"/>
                  <a:pt x="236" y="1977"/>
                </a:cubicBezTo>
                <a:cubicBezTo>
                  <a:pt x="283" y="1934"/>
                  <a:pt x="324" y="1889"/>
                  <a:pt x="372" y="1854"/>
                </a:cubicBezTo>
                <a:cubicBezTo>
                  <a:pt x="495" y="1766"/>
                  <a:pt x="619" y="1681"/>
                  <a:pt x="745" y="1598"/>
                </a:cubicBezTo>
                <a:cubicBezTo>
                  <a:pt x="883" y="1506"/>
                  <a:pt x="1025" y="1420"/>
                  <a:pt x="1163" y="1328"/>
                </a:cubicBezTo>
                <a:cubicBezTo>
                  <a:pt x="1384" y="1180"/>
                  <a:pt x="1602" y="1025"/>
                  <a:pt x="1825" y="880"/>
                </a:cubicBezTo>
                <a:cubicBezTo>
                  <a:pt x="1934" y="809"/>
                  <a:pt x="2054" y="758"/>
                  <a:pt x="2164" y="689"/>
                </a:cubicBezTo>
                <a:cubicBezTo>
                  <a:pt x="2256" y="631"/>
                  <a:pt x="2341" y="559"/>
                  <a:pt x="2430" y="496"/>
                </a:cubicBezTo>
                <a:cubicBezTo>
                  <a:pt x="2458" y="475"/>
                  <a:pt x="2491" y="464"/>
                  <a:pt x="2520" y="444"/>
                </a:cubicBezTo>
                <a:cubicBezTo>
                  <a:pt x="2616" y="378"/>
                  <a:pt x="2711" y="310"/>
                  <a:pt x="2806" y="241"/>
                </a:cubicBezTo>
                <a:cubicBezTo>
                  <a:pt x="2857" y="205"/>
                  <a:pt x="2907" y="167"/>
                  <a:pt x="2958" y="129"/>
                </a:cubicBezTo>
                <a:cubicBezTo>
                  <a:pt x="2955" y="124"/>
                  <a:pt x="2953" y="119"/>
                  <a:pt x="2951" y="113"/>
                </a:cubicBezTo>
                <a:cubicBezTo>
                  <a:pt x="2909" y="135"/>
                  <a:pt x="2866" y="156"/>
                  <a:pt x="2825" y="180"/>
                </a:cubicBezTo>
                <a:cubicBezTo>
                  <a:pt x="2646" y="286"/>
                  <a:pt x="2484" y="429"/>
                  <a:pt x="2292" y="510"/>
                </a:cubicBezTo>
                <a:cubicBezTo>
                  <a:pt x="2231" y="536"/>
                  <a:pt x="2176" y="579"/>
                  <a:pt x="2118" y="615"/>
                </a:cubicBezTo>
                <a:cubicBezTo>
                  <a:pt x="1976" y="703"/>
                  <a:pt x="1833" y="789"/>
                  <a:pt x="1691" y="878"/>
                </a:cubicBezTo>
                <a:cubicBezTo>
                  <a:pt x="1629" y="917"/>
                  <a:pt x="1569" y="961"/>
                  <a:pt x="1507" y="1000"/>
                </a:cubicBezTo>
                <a:cubicBezTo>
                  <a:pt x="1442" y="1042"/>
                  <a:pt x="1374" y="1080"/>
                  <a:pt x="1309" y="1122"/>
                </a:cubicBezTo>
                <a:cubicBezTo>
                  <a:pt x="1289" y="1135"/>
                  <a:pt x="1273" y="1156"/>
                  <a:pt x="1256" y="1173"/>
                </a:cubicBezTo>
                <a:cubicBezTo>
                  <a:pt x="1252" y="1174"/>
                  <a:pt x="1248" y="1175"/>
                  <a:pt x="1245" y="1176"/>
                </a:cubicBezTo>
                <a:cubicBezTo>
                  <a:pt x="1245" y="1176"/>
                  <a:pt x="1242" y="1174"/>
                  <a:pt x="1242" y="1174"/>
                </a:cubicBezTo>
                <a:cubicBezTo>
                  <a:pt x="1242" y="1174"/>
                  <a:pt x="1241" y="1177"/>
                  <a:pt x="1241" y="1177"/>
                </a:cubicBezTo>
                <a:cubicBezTo>
                  <a:pt x="1233" y="1177"/>
                  <a:pt x="1225" y="1177"/>
                  <a:pt x="1217" y="1177"/>
                </a:cubicBezTo>
                <a:cubicBezTo>
                  <a:pt x="1125" y="1240"/>
                  <a:pt x="1032" y="1303"/>
                  <a:pt x="940" y="1366"/>
                </a:cubicBezTo>
                <a:cubicBezTo>
                  <a:pt x="793" y="1457"/>
                  <a:pt x="644" y="1546"/>
                  <a:pt x="498" y="1640"/>
                </a:cubicBezTo>
                <a:cubicBezTo>
                  <a:pt x="345" y="1738"/>
                  <a:pt x="195" y="1841"/>
                  <a:pt x="43" y="1942"/>
                </a:cubicBezTo>
                <a:cubicBezTo>
                  <a:pt x="30" y="1951"/>
                  <a:pt x="17" y="1962"/>
                  <a:pt x="0" y="1974"/>
                </a:cubicBezTo>
                <a:cubicBezTo>
                  <a:pt x="154" y="2076"/>
                  <a:pt x="302" y="2174"/>
                  <a:pt x="451" y="2271"/>
                </a:cubicBezTo>
                <a:cubicBezTo>
                  <a:pt x="510" y="2310"/>
                  <a:pt x="570" y="2348"/>
                  <a:pt x="630" y="2385"/>
                </a:cubicBezTo>
                <a:close/>
              </a:path>
            </a:pathLst>
          </a:custGeom>
          <a:solidFill>
            <a:schemeClr val="tx2"/>
          </a:solidFill>
          <a:ln>
            <a:noFill/>
          </a:ln>
          <a:extLst/>
        </p:spPr>
        <p:txBody>
          <a:bodyPr vert="horz" wrap="square" lIns="32087" tIns="16043" rIns="32087" bIns="16043" numCol="1" anchor="t" anchorCtr="0" compatLnSpc="1">
            <a:prstTxWarp prst="textNoShape">
              <a:avLst/>
            </a:prstTxWarp>
          </a:bodyPr>
          <a:lstStyle/>
          <a:p>
            <a:pPr defTabSz="855702"/>
            <a:endParaRPr lang="en-US" sz="1710">
              <a:solidFill>
                <a:srgbClr val="F2F2F2"/>
              </a:solidFill>
            </a:endParaRPr>
          </a:p>
        </p:txBody>
      </p:sp>
      <p:sp>
        <p:nvSpPr>
          <p:cNvPr id="190" name="Номер слайда 5"/>
          <p:cNvSpPr>
            <a:spLocks noGrp="1"/>
          </p:cNvSpPr>
          <p:nvPr>
            <p:ph type="sldNum" sz="quarter" idx="4"/>
          </p:nvPr>
        </p:nvSpPr>
        <p:spPr>
          <a:xfrm>
            <a:off x="6482256" y="6356354"/>
            <a:ext cx="2133600" cy="365125"/>
          </a:xfrm>
          <a:prstGeom prst="rect">
            <a:avLst/>
          </a:prstGeom>
        </p:spPr>
        <p:txBody>
          <a:bodyPr/>
          <a:lstStyle>
            <a:lvl1pPr algn="r">
              <a:defRPr sz="810">
                <a:solidFill>
                  <a:schemeClr val="tx2"/>
                </a:solidFill>
                <a:latin typeface="Chevin Pro Light" pitchFamily="34" charset="0"/>
              </a:defRPr>
            </a:lvl1pPr>
          </a:lstStyle>
          <a:p>
            <a:r>
              <a:rPr lang="en-US" smtClean="0">
                <a:solidFill>
                  <a:srgbClr val="1A2742"/>
                </a:solidFill>
              </a:rPr>
              <a:t>Your company   I   </a:t>
            </a:r>
            <a:fld id="{E8BBD06A-759F-43F0-9FDD-30D8801384DF}" type="slidenum">
              <a:rPr lang="ru-RU" smtClean="0">
                <a:solidFill>
                  <a:srgbClr val="1A2742"/>
                </a:solidFill>
              </a:rPr>
              <a:pPr/>
              <a:t>‹#›</a:t>
            </a:fld>
            <a:endParaRPr lang="ru-RU" dirty="0">
              <a:solidFill>
                <a:srgbClr val="1A2742"/>
              </a:solidFill>
            </a:endParaRPr>
          </a:p>
        </p:txBody>
      </p:sp>
      <p:sp>
        <p:nvSpPr>
          <p:cNvPr id="191" name="Прямоугольник 190"/>
          <p:cNvSpPr/>
          <p:nvPr userDrawn="1"/>
        </p:nvSpPr>
        <p:spPr>
          <a:xfrm>
            <a:off x="7968964" y="1892420"/>
            <a:ext cx="626222" cy="24589"/>
          </a:xfrm>
          <a:prstGeom prst="rect">
            <a:avLst/>
          </a:prstGeom>
          <a:solidFill>
            <a:schemeClr val="tx2">
              <a:alpha val="24000"/>
            </a:schemeClr>
          </a:solidFill>
          <a:ln>
            <a:noFill/>
          </a:ln>
          <a:effectLst/>
        </p:spPr>
        <p:style>
          <a:lnRef idx="1">
            <a:schemeClr val="accent1"/>
          </a:lnRef>
          <a:fillRef idx="3">
            <a:schemeClr val="accent1"/>
          </a:fillRef>
          <a:effectRef idx="2">
            <a:schemeClr val="accent1"/>
          </a:effectRef>
          <a:fontRef idx="minor">
            <a:schemeClr val="lt1"/>
          </a:fontRef>
        </p:style>
        <p:txBody>
          <a:bodyPr lIns="32087" tIns="16043" rIns="32087" bIns="16043" rtlCol="0" anchor="ctr"/>
          <a:lstStyle/>
          <a:p>
            <a:pPr defTabSz="855702"/>
            <a:endParaRPr lang="ru-RU" sz="1710">
              <a:solidFill>
                <a:prstClr val="white"/>
              </a:solidFill>
            </a:endParaRPr>
          </a:p>
        </p:txBody>
      </p:sp>
      <p:sp>
        <p:nvSpPr>
          <p:cNvPr id="192" name="Заголовок 1"/>
          <p:cNvSpPr>
            <a:spLocks noGrp="1"/>
          </p:cNvSpPr>
          <p:nvPr>
            <p:ph type="title" hasCustomPrompt="1"/>
          </p:nvPr>
        </p:nvSpPr>
        <p:spPr>
          <a:xfrm>
            <a:off x="4977020" y="632425"/>
            <a:ext cx="3618166" cy="1223994"/>
          </a:xfrm>
          <a:prstGeom prst="rect">
            <a:avLst/>
          </a:prstGeom>
        </p:spPr>
        <p:txBody>
          <a:bodyPr lIns="35652" tIns="17826" rIns="35652" bIns="17826">
            <a:noAutofit/>
          </a:bodyPr>
          <a:lstStyle>
            <a:lvl1pPr marL="0" marR="0" indent="0" algn="r" defTabSz="855702" rtl="0" eaLnBrk="1" fontAlgn="auto" latinLnBrk="0" hangingPunct="1">
              <a:lnSpc>
                <a:spcPct val="100000"/>
              </a:lnSpc>
              <a:spcBef>
                <a:spcPct val="0"/>
              </a:spcBef>
              <a:spcAft>
                <a:spcPts val="0"/>
              </a:spcAft>
              <a:buClrTx/>
              <a:buSzTx/>
              <a:buFontTx/>
              <a:buNone/>
              <a:tabLst/>
              <a:defRPr sz="2340" baseline="0">
                <a:solidFill>
                  <a:schemeClr val="tx2"/>
                </a:solidFill>
                <a:latin typeface="Aller" panose="02000503030000020004" pitchFamily="2" charset="0"/>
                <a:cs typeface="Lato Semibold" panose="020F0702020204030203" pitchFamily="34" charset="0"/>
              </a:defRPr>
            </a:lvl1pPr>
          </a:lstStyle>
          <a:p>
            <a:r>
              <a:rPr lang="en-US" dirty="0" smtClean="0"/>
              <a:t>GRAPHIC AND</a:t>
            </a:r>
            <a:br>
              <a:rPr lang="en-US" dirty="0" smtClean="0"/>
            </a:br>
            <a:r>
              <a:rPr lang="en-US" dirty="0" smtClean="0"/>
              <a:t>INFOGRAPHIC SLIDES</a:t>
            </a:r>
            <a:endParaRPr lang="ru-RU" dirty="0"/>
          </a:p>
        </p:txBody>
      </p:sp>
      <p:sp>
        <p:nvSpPr>
          <p:cNvPr id="193" name="Текст 3"/>
          <p:cNvSpPr>
            <a:spLocks noGrp="1"/>
          </p:cNvSpPr>
          <p:nvPr>
            <p:ph type="body" sz="quarter" idx="12" hasCustomPrompt="1"/>
          </p:nvPr>
        </p:nvSpPr>
        <p:spPr>
          <a:xfrm>
            <a:off x="5015113" y="2061006"/>
            <a:ext cx="3590028" cy="4159894"/>
          </a:xfrm>
          <a:prstGeom prst="rect">
            <a:avLst/>
          </a:prstGeom>
        </p:spPr>
        <p:txBody>
          <a:bodyPr lIns="35652" tIns="17826" rIns="35652" bIns="17826"/>
          <a:lstStyle>
            <a:lvl1pPr marL="0" indent="0">
              <a:lnSpc>
                <a:spcPct val="150000"/>
              </a:lnSpc>
              <a:buNone/>
              <a:defRPr sz="810" baseline="0">
                <a:solidFill>
                  <a:schemeClr val="tx2"/>
                </a:solidFill>
                <a:latin typeface="Aller Light" panose="02000503000000020004" pitchFamily="2" charset="0"/>
              </a:defRPr>
            </a:lvl1pPr>
            <a:lvl2pPr>
              <a:defRPr sz="810">
                <a:solidFill>
                  <a:schemeClr val="tx2"/>
                </a:solidFill>
                <a:latin typeface="Aller Light" panose="02000503000000020004" pitchFamily="2" charset="0"/>
              </a:defRPr>
            </a:lvl2pPr>
            <a:lvl3pPr>
              <a:defRPr sz="810">
                <a:solidFill>
                  <a:schemeClr val="tx2"/>
                </a:solidFill>
                <a:latin typeface="Aller Light" panose="02000503000000020004" pitchFamily="2" charset="0"/>
              </a:defRPr>
            </a:lvl3pPr>
            <a:lvl4pPr>
              <a:defRPr sz="810">
                <a:solidFill>
                  <a:schemeClr val="tx2"/>
                </a:solidFill>
                <a:latin typeface="Aller Light" panose="02000503000000020004" pitchFamily="2" charset="0"/>
              </a:defRPr>
            </a:lvl4pPr>
            <a:lvl5pPr>
              <a:defRPr sz="810">
                <a:solidFill>
                  <a:schemeClr val="tx2"/>
                </a:solidFill>
                <a:latin typeface="Aller Light" panose="02000503000000020004" pitchFamily="2" charset="0"/>
              </a:defRPr>
            </a:lvl5pPr>
          </a:lstStyle>
          <a:p>
            <a:pPr lvl="0"/>
            <a:r>
              <a:rPr lang="en-US" dirty="0" smtClean="0"/>
              <a:t>Example text</a:t>
            </a:r>
            <a:endParaRPr lang="en-US" dirty="0"/>
          </a:p>
        </p:txBody>
      </p:sp>
    </p:spTree>
    <p:extLst>
      <p:ext uri="{BB962C8B-B14F-4D97-AF65-F5344CB8AC3E}">
        <p14:creationId xmlns:p14="http://schemas.microsoft.com/office/powerpoint/2010/main" val="3534161342"/>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8_Титульный слайд">
    <p:spTree>
      <p:nvGrpSpPr>
        <p:cNvPr id="1" name=""/>
        <p:cNvGrpSpPr/>
        <p:nvPr/>
      </p:nvGrpSpPr>
      <p:grpSpPr>
        <a:xfrm>
          <a:off x="0" y="0"/>
          <a:ext cx="0" cy="0"/>
          <a:chOff x="0" y="0"/>
          <a:chExt cx="0" cy="0"/>
        </a:xfrm>
      </p:grpSpPr>
      <p:sp>
        <p:nvSpPr>
          <p:cNvPr id="21" name="Freeform 19"/>
          <p:cNvSpPr>
            <a:spLocks noGrp="1" noEditPoints="1"/>
          </p:cNvSpPr>
          <p:nvPr>
            <p:ph type="pic" idx="14"/>
          </p:nvPr>
        </p:nvSpPr>
        <p:spPr bwMode="auto">
          <a:xfrm>
            <a:off x="1817874" y="1802522"/>
            <a:ext cx="4661369" cy="4148256"/>
          </a:xfrm>
          <a:custGeom>
            <a:avLst/>
            <a:gdLst>
              <a:gd name="T0" fmla="*/ 3789 w 4121"/>
              <a:gd name="T1" fmla="*/ 1579 h 2750"/>
              <a:gd name="T2" fmla="*/ 3636 w 4121"/>
              <a:gd name="T3" fmla="*/ 1504 h 2750"/>
              <a:gd name="T4" fmla="*/ 3656 w 4121"/>
              <a:gd name="T5" fmla="*/ 1403 h 2750"/>
              <a:gd name="T6" fmla="*/ 3328 w 4121"/>
              <a:gd name="T7" fmla="*/ 1169 h 2750"/>
              <a:gd name="T8" fmla="*/ 3529 w 4121"/>
              <a:gd name="T9" fmla="*/ 989 h 2750"/>
              <a:gd name="T10" fmla="*/ 3527 w 4121"/>
              <a:gd name="T11" fmla="*/ 870 h 2750"/>
              <a:gd name="T12" fmla="*/ 3798 w 4121"/>
              <a:gd name="T13" fmla="*/ 738 h 2750"/>
              <a:gd name="T14" fmla="*/ 3755 w 4121"/>
              <a:gd name="T15" fmla="*/ 582 h 2750"/>
              <a:gd name="T16" fmla="*/ 3630 w 4121"/>
              <a:gd name="T17" fmla="*/ 427 h 2750"/>
              <a:gd name="T18" fmla="*/ 3215 w 4121"/>
              <a:gd name="T19" fmla="*/ 138 h 2750"/>
              <a:gd name="T20" fmla="*/ 2502 w 4121"/>
              <a:gd name="T21" fmla="*/ 221 h 2750"/>
              <a:gd name="T22" fmla="*/ 1975 w 4121"/>
              <a:gd name="T23" fmla="*/ 210 h 2750"/>
              <a:gd name="T24" fmla="*/ 681 w 4121"/>
              <a:gd name="T25" fmla="*/ 32 h 2750"/>
              <a:gd name="T26" fmla="*/ 464 w 4121"/>
              <a:gd name="T27" fmla="*/ 64 h 2750"/>
              <a:gd name="T28" fmla="*/ 285 w 4121"/>
              <a:gd name="T29" fmla="*/ 117 h 2750"/>
              <a:gd name="T30" fmla="*/ 441 w 4121"/>
              <a:gd name="T31" fmla="*/ 229 h 2750"/>
              <a:gd name="T32" fmla="*/ 366 w 4121"/>
              <a:gd name="T33" fmla="*/ 305 h 2750"/>
              <a:gd name="T34" fmla="*/ 442 w 4121"/>
              <a:gd name="T35" fmla="*/ 406 h 2750"/>
              <a:gd name="T36" fmla="*/ 452 w 4121"/>
              <a:gd name="T37" fmla="*/ 544 h 2750"/>
              <a:gd name="T38" fmla="*/ 638 w 4121"/>
              <a:gd name="T39" fmla="*/ 664 h 2750"/>
              <a:gd name="T40" fmla="*/ 1002 w 4121"/>
              <a:gd name="T41" fmla="*/ 778 h 2750"/>
              <a:gd name="T42" fmla="*/ 1273 w 4121"/>
              <a:gd name="T43" fmla="*/ 778 h 2750"/>
              <a:gd name="T44" fmla="*/ 1447 w 4121"/>
              <a:gd name="T45" fmla="*/ 800 h 2750"/>
              <a:gd name="T46" fmla="*/ 1452 w 4121"/>
              <a:gd name="T47" fmla="*/ 838 h 2750"/>
              <a:gd name="T48" fmla="*/ 1228 w 4121"/>
              <a:gd name="T49" fmla="*/ 839 h 2750"/>
              <a:gd name="T50" fmla="*/ 1106 w 4121"/>
              <a:gd name="T51" fmla="*/ 783 h 2750"/>
              <a:gd name="T52" fmla="*/ 1072 w 4121"/>
              <a:gd name="T53" fmla="*/ 828 h 2750"/>
              <a:gd name="T54" fmla="*/ 895 w 4121"/>
              <a:gd name="T55" fmla="*/ 840 h 2750"/>
              <a:gd name="T56" fmla="*/ 545 w 4121"/>
              <a:gd name="T57" fmla="*/ 843 h 2750"/>
              <a:gd name="T58" fmla="*/ 368 w 4121"/>
              <a:gd name="T59" fmla="*/ 866 h 2750"/>
              <a:gd name="T60" fmla="*/ 323 w 4121"/>
              <a:gd name="T61" fmla="*/ 909 h 2750"/>
              <a:gd name="T62" fmla="*/ 255 w 4121"/>
              <a:gd name="T63" fmla="*/ 936 h 2750"/>
              <a:gd name="T64" fmla="*/ 290 w 4121"/>
              <a:gd name="T65" fmla="*/ 1009 h 2750"/>
              <a:gd name="T66" fmla="*/ 274 w 4121"/>
              <a:gd name="T67" fmla="*/ 1049 h 2750"/>
              <a:gd name="T68" fmla="*/ 181 w 4121"/>
              <a:gd name="T69" fmla="*/ 1185 h 2750"/>
              <a:gd name="T70" fmla="*/ 188 w 4121"/>
              <a:gd name="T71" fmla="*/ 1257 h 2750"/>
              <a:gd name="T72" fmla="*/ 44 w 4121"/>
              <a:gd name="T73" fmla="*/ 1393 h 2750"/>
              <a:gd name="T74" fmla="*/ 275 w 4121"/>
              <a:gd name="T75" fmla="*/ 1512 h 2750"/>
              <a:gd name="T76" fmla="*/ 205 w 4121"/>
              <a:gd name="T77" fmla="*/ 1539 h 2750"/>
              <a:gd name="T78" fmla="*/ 284 w 4121"/>
              <a:gd name="T79" fmla="*/ 1591 h 2750"/>
              <a:gd name="T80" fmla="*/ 334 w 4121"/>
              <a:gd name="T81" fmla="*/ 1640 h 2750"/>
              <a:gd name="T82" fmla="*/ 556 w 4121"/>
              <a:gd name="T83" fmla="*/ 1781 h 2750"/>
              <a:gd name="T84" fmla="*/ 439 w 4121"/>
              <a:gd name="T85" fmla="*/ 1853 h 2750"/>
              <a:gd name="T86" fmla="*/ 432 w 4121"/>
              <a:gd name="T87" fmla="*/ 1907 h 2750"/>
              <a:gd name="T88" fmla="*/ 466 w 4121"/>
              <a:gd name="T89" fmla="*/ 1971 h 2750"/>
              <a:gd name="T90" fmla="*/ 601 w 4121"/>
              <a:gd name="T91" fmla="*/ 2179 h 2750"/>
              <a:gd name="T92" fmla="*/ 717 w 4121"/>
              <a:gd name="T93" fmla="*/ 2285 h 2750"/>
              <a:gd name="T94" fmla="*/ 948 w 4121"/>
              <a:gd name="T95" fmla="*/ 2404 h 2750"/>
              <a:gd name="T96" fmla="*/ 1225 w 4121"/>
              <a:gd name="T97" fmla="*/ 2435 h 2750"/>
              <a:gd name="T98" fmla="*/ 1062 w 4121"/>
              <a:gd name="T99" fmla="*/ 2468 h 2750"/>
              <a:gd name="T100" fmla="*/ 928 w 4121"/>
              <a:gd name="T101" fmla="*/ 2519 h 2750"/>
              <a:gd name="T102" fmla="*/ 955 w 4121"/>
              <a:gd name="T103" fmla="*/ 2556 h 2750"/>
              <a:gd name="T104" fmla="*/ 1116 w 4121"/>
              <a:gd name="T105" fmla="*/ 2602 h 2750"/>
              <a:gd name="T106" fmla="*/ 1063 w 4121"/>
              <a:gd name="T107" fmla="*/ 2696 h 2750"/>
              <a:gd name="T108" fmla="*/ 1152 w 4121"/>
              <a:gd name="T109" fmla="*/ 2704 h 2750"/>
              <a:gd name="T110" fmla="*/ 1517 w 4121"/>
              <a:gd name="T111" fmla="*/ 2734 h 2750"/>
              <a:gd name="T112" fmla="*/ 2123 w 4121"/>
              <a:gd name="T113" fmla="*/ 2746 h 2750"/>
              <a:gd name="T114" fmla="*/ 3959 w 4121"/>
              <a:gd name="T115" fmla="*/ 2367 h 2750"/>
              <a:gd name="T116" fmla="*/ 3975 w 4121"/>
              <a:gd name="T117" fmla="*/ 2172 h 2750"/>
              <a:gd name="T118" fmla="*/ 3701 w 4121"/>
              <a:gd name="T119" fmla="*/ 2171 h 2750"/>
              <a:gd name="T120" fmla="*/ 3769 w 4121"/>
              <a:gd name="T121" fmla="*/ 2060 h 2750"/>
              <a:gd name="T122" fmla="*/ 4118 w 4121"/>
              <a:gd name="T123" fmla="*/ 1857 h 27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4121" h="2750">
                <a:moveTo>
                  <a:pt x="4114" y="1754"/>
                </a:moveTo>
                <a:cubicBezTo>
                  <a:pt x="4115" y="1748"/>
                  <a:pt x="4112" y="1743"/>
                  <a:pt x="4108" y="1739"/>
                </a:cubicBezTo>
                <a:cubicBezTo>
                  <a:pt x="4107" y="1738"/>
                  <a:pt x="4106" y="1736"/>
                  <a:pt x="4105" y="1735"/>
                </a:cubicBezTo>
                <a:cubicBezTo>
                  <a:pt x="4104" y="1734"/>
                  <a:pt x="4103" y="1733"/>
                  <a:pt x="4102" y="1732"/>
                </a:cubicBezTo>
                <a:cubicBezTo>
                  <a:pt x="4098" y="1727"/>
                  <a:pt x="4091" y="1726"/>
                  <a:pt x="4086" y="1725"/>
                </a:cubicBezTo>
                <a:cubicBezTo>
                  <a:pt x="4085" y="1724"/>
                  <a:pt x="4084" y="1724"/>
                  <a:pt x="4083" y="1724"/>
                </a:cubicBezTo>
                <a:cubicBezTo>
                  <a:pt x="4077" y="1721"/>
                  <a:pt x="4066" y="1716"/>
                  <a:pt x="4067" y="1712"/>
                </a:cubicBezTo>
                <a:cubicBezTo>
                  <a:pt x="4070" y="1696"/>
                  <a:pt x="4063" y="1688"/>
                  <a:pt x="4050" y="1682"/>
                </a:cubicBezTo>
                <a:cubicBezTo>
                  <a:pt x="4050" y="1682"/>
                  <a:pt x="4050" y="1681"/>
                  <a:pt x="4050" y="1681"/>
                </a:cubicBezTo>
                <a:cubicBezTo>
                  <a:pt x="4054" y="1679"/>
                  <a:pt x="4060" y="1679"/>
                  <a:pt x="4058" y="1672"/>
                </a:cubicBezTo>
                <a:cubicBezTo>
                  <a:pt x="4057" y="1664"/>
                  <a:pt x="4055" y="1656"/>
                  <a:pt x="4048" y="1654"/>
                </a:cubicBezTo>
                <a:cubicBezTo>
                  <a:pt x="4024" y="1644"/>
                  <a:pt x="4010" y="1624"/>
                  <a:pt x="3995" y="1605"/>
                </a:cubicBezTo>
                <a:cubicBezTo>
                  <a:pt x="3990" y="1599"/>
                  <a:pt x="3984" y="1594"/>
                  <a:pt x="3975" y="1592"/>
                </a:cubicBezTo>
                <a:cubicBezTo>
                  <a:pt x="3972" y="1591"/>
                  <a:pt x="3969" y="1591"/>
                  <a:pt x="3965" y="1589"/>
                </a:cubicBezTo>
                <a:cubicBezTo>
                  <a:pt x="3951" y="1580"/>
                  <a:pt x="3934" y="1574"/>
                  <a:pt x="3918" y="1571"/>
                </a:cubicBezTo>
                <a:cubicBezTo>
                  <a:pt x="3909" y="1569"/>
                  <a:pt x="3899" y="1568"/>
                  <a:pt x="3889" y="1567"/>
                </a:cubicBezTo>
                <a:cubicBezTo>
                  <a:pt x="3859" y="1565"/>
                  <a:pt x="3829" y="1566"/>
                  <a:pt x="3800" y="1574"/>
                </a:cubicBezTo>
                <a:cubicBezTo>
                  <a:pt x="3796" y="1576"/>
                  <a:pt x="3793" y="1579"/>
                  <a:pt x="3789" y="1579"/>
                </a:cubicBezTo>
                <a:cubicBezTo>
                  <a:pt x="3758" y="1581"/>
                  <a:pt x="3729" y="1590"/>
                  <a:pt x="3700" y="1597"/>
                </a:cubicBezTo>
                <a:cubicBezTo>
                  <a:pt x="3691" y="1599"/>
                  <a:pt x="3682" y="1601"/>
                  <a:pt x="3673" y="1603"/>
                </a:cubicBezTo>
                <a:cubicBezTo>
                  <a:pt x="3645" y="1609"/>
                  <a:pt x="3618" y="1614"/>
                  <a:pt x="3591" y="1619"/>
                </a:cubicBezTo>
                <a:cubicBezTo>
                  <a:pt x="3589" y="1619"/>
                  <a:pt x="3588" y="1618"/>
                  <a:pt x="3586" y="1618"/>
                </a:cubicBezTo>
                <a:cubicBezTo>
                  <a:pt x="3582" y="1618"/>
                  <a:pt x="3579" y="1619"/>
                  <a:pt x="3575" y="1619"/>
                </a:cubicBezTo>
                <a:cubicBezTo>
                  <a:pt x="3574" y="1619"/>
                  <a:pt x="3573" y="1619"/>
                  <a:pt x="3572" y="1619"/>
                </a:cubicBezTo>
                <a:cubicBezTo>
                  <a:pt x="3570" y="1618"/>
                  <a:pt x="3568" y="1618"/>
                  <a:pt x="3566" y="1616"/>
                </a:cubicBezTo>
                <a:cubicBezTo>
                  <a:pt x="3573" y="1605"/>
                  <a:pt x="3583" y="1598"/>
                  <a:pt x="3597" y="1600"/>
                </a:cubicBezTo>
                <a:cubicBezTo>
                  <a:pt x="3596" y="1598"/>
                  <a:pt x="3595" y="1597"/>
                  <a:pt x="3594" y="1597"/>
                </a:cubicBezTo>
                <a:cubicBezTo>
                  <a:pt x="3591" y="1595"/>
                  <a:pt x="3587" y="1595"/>
                  <a:pt x="3587" y="1591"/>
                </a:cubicBezTo>
                <a:cubicBezTo>
                  <a:pt x="3599" y="1568"/>
                  <a:pt x="3615" y="1548"/>
                  <a:pt x="3635" y="1530"/>
                </a:cubicBezTo>
                <a:cubicBezTo>
                  <a:pt x="3638" y="1528"/>
                  <a:pt x="3641" y="1526"/>
                  <a:pt x="3644" y="1523"/>
                </a:cubicBezTo>
                <a:cubicBezTo>
                  <a:pt x="3637" y="1517"/>
                  <a:pt x="3621" y="1523"/>
                  <a:pt x="3617" y="1509"/>
                </a:cubicBezTo>
                <a:cubicBezTo>
                  <a:pt x="3617" y="1508"/>
                  <a:pt x="3617" y="1508"/>
                  <a:pt x="3617" y="1507"/>
                </a:cubicBezTo>
                <a:cubicBezTo>
                  <a:pt x="3618" y="1504"/>
                  <a:pt x="3619" y="1502"/>
                  <a:pt x="3623" y="1502"/>
                </a:cubicBezTo>
                <a:cubicBezTo>
                  <a:pt x="3623" y="1502"/>
                  <a:pt x="3624" y="1502"/>
                  <a:pt x="3624" y="1502"/>
                </a:cubicBezTo>
                <a:cubicBezTo>
                  <a:pt x="3627" y="1504"/>
                  <a:pt x="3629" y="1505"/>
                  <a:pt x="3631" y="1505"/>
                </a:cubicBezTo>
                <a:cubicBezTo>
                  <a:pt x="3633" y="1505"/>
                  <a:pt x="3634" y="1505"/>
                  <a:pt x="3636" y="1504"/>
                </a:cubicBezTo>
                <a:cubicBezTo>
                  <a:pt x="3637" y="1503"/>
                  <a:pt x="3638" y="1501"/>
                  <a:pt x="3639" y="1500"/>
                </a:cubicBezTo>
                <a:cubicBezTo>
                  <a:pt x="3642" y="1495"/>
                  <a:pt x="3646" y="1488"/>
                  <a:pt x="3654" y="1489"/>
                </a:cubicBezTo>
                <a:cubicBezTo>
                  <a:pt x="3663" y="1490"/>
                  <a:pt x="3675" y="1488"/>
                  <a:pt x="3674" y="1480"/>
                </a:cubicBezTo>
                <a:cubicBezTo>
                  <a:pt x="3674" y="1470"/>
                  <a:pt x="3660" y="1475"/>
                  <a:pt x="3654" y="1476"/>
                </a:cubicBezTo>
                <a:cubicBezTo>
                  <a:pt x="3651" y="1476"/>
                  <a:pt x="3648" y="1476"/>
                  <a:pt x="3645" y="1476"/>
                </a:cubicBezTo>
                <a:cubicBezTo>
                  <a:pt x="3641" y="1476"/>
                  <a:pt x="3638" y="1475"/>
                  <a:pt x="3634" y="1472"/>
                </a:cubicBezTo>
                <a:cubicBezTo>
                  <a:pt x="3633" y="1471"/>
                  <a:pt x="3632" y="1470"/>
                  <a:pt x="3631" y="1468"/>
                </a:cubicBezTo>
                <a:cubicBezTo>
                  <a:pt x="3631" y="1466"/>
                  <a:pt x="3631" y="1463"/>
                  <a:pt x="3633" y="1462"/>
                </a:cubicBezTo>
                <a:cubicBezTo>
                  <a:pt x="3643" y="1463"/>
                  <a:pt x="3647" y="1459"/>
                  <a:pt x="3648" y="1453"/>
                </a:cubicBezTo>
                <a:cubicBezTo>
                  <a:pt x="3648" y="1452"/>
                  <a:pt x="3649" y="1452"/>
                  <a:pt x="3649" y="1451"/>
                </a:cubicBezTo>
                <a:cubicBezTo>
                  <a:pt x="3649" y="1450"/>
                  <a:pt x="3649" y="1449"/>
                  <a:pt x="3649" y="1448"/>
                </a:cubicBezTo>
                <a:cubicBezTo>
                  <a:pt x="3649" y="1446"/>
                  <a:pt x="3649" y="1445"/>
                  <a:pt x="3649" y="1444"/>
                </a:cubicBezTo>
                <a:cubicBezTo>
                  <a:pt x="3655" y="1439"/>
                  <a:pt x="3661" y="1435"/>
                  <a:pt x="3667" y="1431"/>
                </a:cubicBezTo>
                <a:cubicBezTo>
                  <a:pt x="3671" y="1426"/>
                  <a:pt x="3675" y="1423"/>
                  <a:pt x="3681" y="1423"/>
                </a:cubicBezTo>
                <a:cubicBezTo>
                  <a:pt x="3686" y="1422"/>
                  <a:pt x="3690" y="1420"/>
                  <a:pt x="3689" y="1414"/>
                </a:cubicBezTo>
                <a:cubicBezTo>
                  <a:pt x="3689" y="1408"/>
                  <a:pt x="3685" y="1405"/>
                  <a:pt x="3679" y="1404"/>
                </a:cubicBezTo>
                <a:cubicBezTo>
                  <a:pt x="3672" y="1404"/>
                  <a:pt x="3665" y="1404"/>
                  <a:pt x="3658" y="1404"/>
                </a:cubicBezTo>
                <a:cubicBezTo>
                  <a:pt x="3657" y="1403"/>
                  <a:pt x="3656" y="1403"/>
                  <a:pt x="3656" y="1403"/>
                </a:cubicBezTo>
                <a:cubicBezTo>
                  <a:pt x="3655" y="1397"/>
                  <a:pt x="3650" y="1392"/>
                  <a:pt x="3652" y="1385"/>
                </a:cubicBezTo>
                <a:cubicBezTo>
                  <a:pt x="3655" y="1374"/>
                  <a:pt x="3644" y="1374"/>
                  <a:pt x="3639" y="1374"/>
                </a:cubicBezTo>
                <a:cubicBezTo>
                  <a:pt x="3606" y="1368"/>
                  <a:pt x="3574" y="1359"/>
                  <a:pt x="3542" y="1351"/>
                </a:cubicBezTo>
                <a:cubicBezTo>
                  <a:pt x="3540" y="1351"/>
                  <a:pt x="3539" y="1350"/>
                  <a:pt x="3537" y="1350"/>
                </a:cubicBezTo>
                <a:cubicBezTo>
                  <a:pt x="3535" y="1349"/>
                  <a:pt x="3532" y="1349"/>
                  <a:pt x="3530" y="1349"/>
                </a:cubicBezTo>
                <a:cubicBezTo>
                  <a:pt x="3527" y="1349"/>
                  <a:pt x="3525" y="1350"/>
                  <a:pt x="3522" y="1351"/>
                </a:cubicBezTo>
                <a:cubicBezTo>
                  <a:pt x="3519" y="1350"/>
                  <a:pt x="3517" y="1349"/>
                  <a:pt x="3514" y="1348"/>
                </a:cubicBezTo>
                <a:cubicBezTo>
                  <a:pt x="3512" y="1343"/>
                  <a:pt x="3505" y="1347"/>
                  <a:pt x="3504" y="1342"/>
                </a:cubicBezTo>
                <a:cubicBezTo>
                  <a:pt x="3517" y="1332"/>
                  <a:pt x="3534" y="1341"/>
                  <a:pt x="3548" y="1334"/>
                </a:cubicBezTo>
                <a:cubicBezTo>
                  <a:pt x="3543" y="1328"/>
                  <a:pt x="3536" y="1329"/>
                  <a:pt x="3531" y="1327"/>
                </a:cubicBezTo>
                <a:cubicBezTo>
                  <a:pt x="3514" y="1321"/>
                  <a:pt x="3515" y="1305"/>
                  <a:pt x="3510" y="1293"/>
                </a:cubicBezTo>
                <a:cubicBezTo>
                  <a:pt x="3511" y="1288"/>
                  <a:pt x="3511" y="1284"/>
                  <a:pt x="3506" y="1282"/>
                </a:cubicBezTo>
                <a:cubicBezTo>
                  <a:pt x="3502" y="1281"/>
                  <a:pt x="3499" y="1279"/>
                  <a:pt x="3495" y="1277"/>
                </a:cubicBezTo>
                <a:cubicBezTo>
                  <a:pt x="3479" y="1268"/>
                  <a:pt x="3466" y="1254"/>
                  <a:pt x="3452" y="1243"/>
                </a:cubicBezTo>
                <a:cubicBezTo>
                  <a:pt x="3449" y="1238"/>
                  <a:pt x="3445" y="1235"/>
                  <a:pt x="3440" y="1232"/>
                </a:cubicBezTo>
                <a:cubicBezTo>
                  <a:pt x="3438" y="1230"/>
                  <a:pt x="3435" y="1228"/>
                  <a:pt x="3432" y="1226"/>
                </a:cubicBezTo>
                <a:cubicBezTo>
                  <a:pt x="3403" y="1198"/>
                  <a:pt x="3367" y="1182"/>
                  <a:pt x="3329" y="1170"/>
                </a:cubicBezTo>
                <a:cubicBezTo>
                  <a:pt x="3329" y="1169"/>
                  <a:pt x="3328" y="1169"/>
                  <a:pt x="3328" y="1169"/>
                </a:cubicBezTo>
                <a:cubicBezTo>
                  <a:pt x="3324" y="1168"/>
                  <a:pt x="3320" y="1167"/>
                  <a:pt x="3318" y="1163"/>
                </a:cubicBezTo>
                <a:cubicBezTo>
                  <a:pt x="3321" y="1160"/>
                  <a:pt x="3324" y="1159"/>
                  <a:pt x="3328" y="1158"/>
                </a:cubicBezTo>
                <a:cubicBezTo>
                  <a:pt x="3329" y="1157"/>
                  <a:pt x="3330" y="1157"/>
                  <a:pt x="3331" y="1157"/>
                </a:cubicBezTo>
                <a:cubicBezTo>
                  <a:pt x="3341" y="1153"/>
                  <a:pt x="3352" y="1149"/>
                  <a:pt x="3361" y="1145"/>
                </a:cubicBezTo>
                <a:cubicBezTo>
                  <a:pt x="3391" y="1133"/>
                  <a:pt x="3421" y="1121"/>
                  <a:pt x="3452" y="1111"/>
                </a:cubicBezTo>
                <a:cubicBezTo>
                  <a:pt x="3456" y="1112"/>
                  <a:pt x="3460" y="1113"/>
                  <a:pt x="3465" y="1113"/>
                </a:cubicBezTo>
                <a:cubicBezTo>
                  <a:pt x="3472" y="1113"/>
                  <a:pt x="3478" y="1111"/>
                  <a:pt x="3484" y="1108"/>
                </a:cubicBezTo>
                <a:cubicBezTo>
                  <a:pt x="3489" y="1106"/>
                  <a:pt x="3493" y="1102"/>
                  <a:pt x="3497" y="1098"/>
                </a:cubicBezTo>
                <a:cubicBezTo>
                  <a:pt x="3501" y="1094"/>
                  <a:pt x="3505" y="1089"/>
                  <a:pt x="3501" y="1082"/>
                </a:cubicBezTo>
                <a:cubicBezTo>
                  <a:pt x="3498" y="1075"/>
                  <a:pt x="3492" y="1077"/>
                  <a:pt x="3487" y="1078"/>
                </a:cubicBezTo>
                <a:cubicBezTo>
                  <a:pt x="3474" y="1080"/>
                  <a:pt x="3470" y="1075"/>
                  <a:pt x="3473" y="1061"/>
                </a:cubicBezTo>
                <a:cubicBezTo>
                  <a:pt x="3477" y="1060"/>
                  <a:pt x="3482" y="1059"/>
                  <a:pt x="3486" y="1058"/>
                </a:cubicBezTo>
                <a:cubicBezTo>
                  <a:pt x="3491" y="1057"/>
                  <a:pt x="3496" y="1056"/>
                  <a:pt x="3501" y="1054"/>
                </a:cubicBezTo>
                <a:cubicBezTo>
                  <a:pt x="3514" y="1048"/>
                  <a:pt x="3526" y="1039"/>
                  <a:pt x="3537" y="1030"/>
                </a:cubicBezTo>
                <a:cubicBezTo>
                  <a:pt x="3541" y="1028"/>
                  <a:pt x="3546" y="1026"/>
                  <a:pt x="3548" y="1023"/>
                </a:cubicBezTo>
                <a:cubicBezTo>
                  <a:pt x="3549" y="1021"/>
                  <a:pt x="3549" y="1020"/>
                  <a:pt x="3548" y="1018"/>
                </a:cubicBezTo>
                <a:cubicBezTo>
                  <a:pt x="3541" y="1010"/>
                  <a:pt x="3542" y="1003"/>
                  <a:pt x="3547" y="993"/>
                </a:cubicBezTo>
                <a:cubicBezTo>
                  <a:pt x="3539" y="994"/>
                  <a:pt x="3532" y="996"/>
                  <a:pt x="3529" y="989"/>
                </a:cubicBezTo>
                <a:cubicBezTo>
                  <a:pt x="3527" y="983"/>
                  <a:pt x="3536" y="983"/>
                  <a:pt x="3537" y="979"/>
                </a:cubicBezTo>
                <a:cubicBezTo>
                  <a:pt x="3531" y="978"/>
                  <a:pt x="3525" y="979"/>
                  <a:pt x="3520" y="974"/>
                </a:cubicBezTo>
                <a:cubicBezTo>
                  <a:pt x="3516" y="970"/>
                  <a:pt x="3519" y="967"/>
                  <a:pt x="3521" y="967"/>
                </a:cubicBezTo>
                <a:cubicBezTo>
                  <a:pt x="3534" y="973"/>
                  <a:pt x="3542" y="963"/>
                  <a:pt x="3551" y="958"/>
                </a:cubicBezTo>
                <a:cubicBezTo>
                  <a:pt x="3563" y="953"/>
                  <a:pt x="3574" y="944"/>
                  <a:pt x="3588" y="936"/>
                </a:cubicBezTo>
                <a:cubicBezTo>
                  <a:pt x="3571" y="935"/>
                  <a:pt x="3558" y="938"/>
                  <a:pt x="3545" y="940"/>
                </a:cubicBezTo>
                <a:cubicBezTo>
                  <a:pt x="3536" y="942"/>
                  <a:pt x="3524" y="947"/>
                  <a:pt x="3520" y="932"/>
                </a:cubicBezTo>
                <a:cubicBezTo>
                  <a:pt x="3525" y="931"/>
                  <a:pt x="3531" y="930"/>
                  <a:pt x="3536" y="929"/>
                </a:cubicBezTo>
                <a:cubicBezTo>
                  <a:pt x="3546" y="926"/>
                  <a:pt x="3545" y="918"/>
                  <a:pt x="3544" y="910"/>
                </a:cubicBezTo>
                <a:cubicBezTo>
                  <a:pt x="3542" y="901"/>
                  <a:pt x="3537" y="905"/>
                  <a:pt x="3531" y="907"/>
                </a:cubicBezTo>
                <a:cubicBezTo>
                  <a:pt x="3525" y="909"/>
                  <a:pt x="3518" y="908"/>
                  <a:pt x="3511" y="906"/>
                </a:cubicBezTo>
                <a:cubicBezTo>
                  <a:pt x="3512" y="905"/>
                  <a:pt x="3513" y="904"/>
                  <a:pt x="3514" y="903"/>
                </a:cubicBezTo>
                <a:cubicBezTo>
                  <a:pt x="3517" y="901"/>
                  <a:pt x="3521" y="902"/>
                  <a:pt x="3523" y="898"/>
                </a:cubicBezTo>
                <a:cubicBezTo>
                  <a:pt x="3530" y="896"/>
                  <a:pt x="3537" y="894"/>
                  <a:pt x="3544" y="892"/>
                </a:cubicBezTo>
                <a:cubicBezTo>
                  <a:pt x="3550" y="890"/>
                  <a:pt x="3558" y="891"/>
                  <a:pt x="3562" y="883"/>
                </a:cubicBezTo>
                <a:cubicBezTo>
                  <a:pt x="3551" y="883"/>
                  <a:pt x="3541" y="883"/>
                  <a:pt x="3532" y="883"/>
                </a:cubicBezTo>
                <a:cubicBezTo>
                  <a:pt x="3522" y="884"/>
                  <a:pt x="3517" y="881"/>
                  <a:pt x="3520" y="871"/>
                </a:cubicBezTo>
                <a:cubicBezTo>
                  <a:pt x="3522" y="871"/>
                  <a:pt x="3525" y="871"/>
                  <a:pt x="3527" y="870"/>
                </a:cubicBezTo>
                <a:cubicBezTo>
                  <a:pt x="3533" y="867"/>
                  <a:pt x="3542" y="869"/>
                  <a:pt x="3546" y="863"/>
                </a:cubicBezTo>
                <a:cubicBezTo>
                  <a:pt x="3551" y="856"/>
                  <a:pt x="3534" y="849"/>
                  <a:pt x="3546" y="841"/>
                </a:cubicBezTo>
                <a:cubicBezTo>
                  <a:pt x="3536" y="841"/>
                  <a:pt x="3530" y="828"/>
                  <a:pt x="3519" y="834"/>
                </a:cubicBezTo>
                <a:cubicBezTo>
                  <a:pt x="3519" y="833"/>
                  <a:pt x="3519" y="833"/>
                  <a:pt x="3518" y="833"/>
                </a:cubicBezTo>
                <a:cubicBezTo>
                  <a:pt x="3517" y="832"/>
                  <a:pt x="3517" y="830"/>
                  <a:pt x="3517" y="828"/>
                </a:cubicBezTo>
                <a:cubicBezTo>
                  <a:pt x="3551" y="821"/>
                  <a:pt x="3585" y="820"/>
                  <a:pt x="3618" y="808"/>
                </a:cubicBezTo>
                <a:cubicBezTo>
                  <a:pt x="3638" y="807"/>
                  <a:pt x="3658" y="802"/>
                  <a:pt x="3679" y="800"/>
                </a:cubicBezTo>
                <a:cubicBezTo>
                  <a:pt x="3682" y="799"/>
                  <a:pt x="3685" y="799"/>
                  <a:pt x="3687" y="799"/>
                </a:cubicBezTo>
                <a:cubicBezTo>
                  <a:pt x="3704" y="798"/>
                  <a:pt x="3721" y="794"/>
                  <a:pt x="3735" y="786"/>
                </a:cubicBezTo>
                <a:cubicBezTo>
                  <a:pt x="3752" y="783"/>
                  <a:pt x="3768" y="782"/>
                  <a:pt x="3780" y="797"/>
                </a:cubicBezTo>
                <a:cubicBezTo>
                  <a:pt x="3784" y="802"/>
                  <a:pt x="3790" y="801"/>
                  <a:pt x="3794" y="796"/>
                </a:cubicBezTo>
                <a:cubicBezTo>
                  <a:pt x="3800" y="790"/>
                  <a:pt x="3795" y="786"/>
                  <a:pt x="3790" y="783"/>
                </a:cubicBezTo>
                <a:cubicBezTo>
                  <a:pt x="3780" y="779"/>
                  <a:pt x="3770" y="776"/>
                  <a:pt x="3760" y="772"/>
                </a:cubicBezTo>
                <a:cubicBezTo>
                  <a:pt x="3761" y="765"/>
                  <a:pt x="3766" y="765"/>
                  <a:pt x="3771" y="766"/>
                </a:cubicBezTo>
                <a:cubicBezTo>
                  <a:pt x="3786" y="767"/>
                  <a:pt x="3798" y="754"/>
                  <a:pt x="3814" y="758"/>
                </a:cubicBezTo>
                <a:cubicBezTo>
                  <a:pt x="3813" y="757"/>
                  <a:pt x="3812" y="757"/>
                  <a:pt x="3812" y="756"/>
                </a:cubicBezTo>
                <a:cubicBezTo>
                  <a:pt x="3804" y="749"/>
                  <a:pt x="3793" y="749"/>
                  <a:pt x="3785" y="744"/>
                </a:cubicBezTo>
                <a:cubicBezTo>
                  <a:pt x="3789" y="742"/>
                  <a:pt x="3793" y="740"/>
                  <a:pt x="3798" y="738"/>
                </a:cubicBezTo>
                <a:cubicBezTo>
                  <a:pt x="3802" y="736"/>
                  <a:pt x="3809" y="718"/>
                  <a:pt x="3806" y="717"/>
                </a:cubicBezTo>
                <a:cubicBezTo>
                  <a:pt x="3796" y="713"/>
                  <a:pt x="3794" y="702"/>
                  <a:pt x="3787" y="695"/>
                </a:cubicBezTo>
                <a:cubicBezTo>
                  <a:pt x="3784" y="692"/>
                  <a:pt x="3788" y="690"/>
                  <a:pt x="3788" y="688"/>
                </a:cubicBezTo>
                <a:cubicBezTo>
                  <a:pt x="3791" y="678"/>
                  <a:pt x="3819" y="679"/>
                  <a:pt x="3800" y="661"/>
                </a:cubicBezTo>
                <a:cubicBezTo>
                  <a:pt x="3807" y="652"/>
                  <a:pt x="3803" y="648"/>
                  <a:pt x="3794" y="646"/>
                </a:cubicBezTo>
                <a:cubicBezTo>
                  <a:pt x="3787" y="644"/>
                  <a:pt x="3780" y="641"/>
                  <a:pt x="3772" y="640"/>
                </a:cubicBezTo>
                <a:cubicBezTo>
                  <a:pt x="3768" y="639"/>
                  <a:pt x="3767" y="636"/>
                  <a:pt x="3767" y="633"/>
                </a:cubicBezTo>
                <a:cubicBezTo>
                  <a:pt x="3768" y="629"/>
                  <a:pt x="3772" y="631"/>
                  <a:pt x="3775" y="630"/>
                </a:cubicBezTo>
                <a:cubicBezTo>
                  <a:pt x="3780" y="631"/>
                  <a:pt x="3786" y="637"/>
                  <a:pt x="3789" y="629"/>
                </a:cubicBezTo>
                <a:cubicBezTo>
                  <a:pt x="3791" y="624"/>
                  <a:pt x="3784" y="621"/>
                  <a:pt x="3780" y="619"/>
                </a:cubicBezTo>
                <a:cubicBezTo>
                  <a:pt x="3777" y="618"/>
                  <a:pt x="3775" y="616"/>
                  <a:pt x="3772" y="615"/>
                </a:cubicBezTo>
                <a:cubicBezTo>
                  <a:pt x="3771" y="614"/>
                  <a:pt x="3771" y="613"/>
                  <a:pt x="3770" y="613"/>
                </a:cubicBezTo>
                <a:cubicBezTo>
                  <a:pt x="3766" y="610"/>
                  <a:pt x="3758" y="614"/>
                  <a:pt x="3757" y="607"/>
                </a:cubicBezTo>
                <a:cubicBezTo>
                  <a:pt x="3756" y="600"/>
                  <a:pt x="3761" y="599"/>
                  <a:pt x="3767" y="597"/>
                </a:cubicBezTo>
                <a:cubicBezTo>
                  <a:pt x="3768" y="596"/>
                  <a:pt x="3769" y="596"/>
                  <a:pt x="3769" y="595"/>
                </a:cubicBezTo>
                <a:cubicBezTo>
                  <a:pt x="3768" y="593"/>
                  <a:pt x="3765" y="591"/>
                  <a:pt x="3763" y="591"/>
                </a:cubicBezTo>
                <a:cubicBezTo>
                  <a:pt x="3760" y="589"/>
                  <a:pt x="3757" y="588"/>
                  <a:pt x="3756" y="585"/>
                </a:cubicBezTo>
                <a:cubicBezTo>
                  <a:pt x="3755" y="585"/>
                  <a:pt x="3755" y="584"/>
                  <a:pt x="3755" y="582"/>
                </a:cubicBezTo>
                <a:cubicBezTo>
                  <a:pt x="3756" y="577"/>
                  <a:pt x="3762" y="582"/>
                  <a:pt x="3766" y="579"/>
                </a:cubicBezTo>
                <a:cubicBezTo>
                  <a:pt x="3749" y="570"/>
                  <a:pt x="3733" y="562"/>
                  <a:pt x="3717" y="554"/>
                </a:cubicBezTo>
                <a:cubicBezTo>
                  <a:pt x="3716" y="553"/>
                  <a:pt x="3715" y="552"/>
                  <a:pt x="3715" y="552"/>
                </a:cubicBezTo>
                <a:cubicBezTo>
                  <a:pt x="3715" y="551"/>
                  <a:pt x="3715" y="550"/>
                  <a:pt x="3715" y="550"/>
                </a:cubicBezTo>
                <a:cubicBezTo>
                  <a:pt x="3727" y="546"/>
                  <a:pt x="3736" y="557"/>
                  <a:pt x="3748" y="555"/>
                </a:cubicBezTo>
                <a:cubicBezTo>
                  <a:pt x="3744" y="546"/>
                  <a:pt x="3736" y="546"/>
                  <a:pt x="3729" y="542"/>
                </a:cubicBezTo>
                <a:cubicBezTo>
                  <a:pt x="3728" y="540"/>
                  <a:pt x="3727" y="538"/>
                  <a:pt x="3726" y="536"/>
                </a:cubicBezTo>
                <a:cubicBezTo>
                  <a:pt x="3725" y="534"/>
                  <a:pt x="3724" y="532"/>
                  <a:pt x="3722" y="531"/>
                </a:cubicBezTo>
                <a:cubicBezTo>
                  <a:pt x="3721" y="529"/>
                  <a:pt x="3720" y="527"/>
                  <a:pt x="3718" y="526"/>
                </a:cubicBezTo>
                <a:cubicBezTo>
                  <a:pt x="3717" y="525"/>
                  <a:pt x="3717" y="524"/>
                  <a:pt x="3716" y="523"/>
                </a:cubicBezTo>
                <a:cubicBezTo>
                  <a:pt x="3709" y="517"/>
                  <a:pt x="3700" y="512"/>
                  <a:pt x="3689" y="510"/>
                </a:cubicBezTo>
                <a:cubicBezTo>
                  <a:pt x="3693" y="500"/>
                  <a:pt x="3700" y="507"/>
                  <a:pt x="3707" y="506"/>
                </a:cubicBezTo>
                <a:cubicBezTo>
                  <a:pt x="3708" y="506"/>
                  <a:pt x="3710" y="505"/>
                  <a:pt x="3711" y="503"/>
                </a:cubicBezTo>
                <a:cubicBezTo>
                  <a:pt x="3692" y="490"/>
                  <a:pt x="3671" y="481"/>
                  <a:pt x="3649" y="473"/>
                </a:cubicBezTo>
                <a:cubicBezTo>
                  <a:pt x="3649" y="461"/>
                  <a:pt x="3662" y="458"/>
                  <a:pt x="3664" y="463"/>
                </a:cubicBezTo>
                <a:cubicBezTo>
                  <a:pt x="3670" y="474"/>
                  <a:pt x="3679" y="469"/>
                  <a:pt x="3686" y="471"/>
                </a:cubicBezTo>
                <a:cubicBezTo>
                  <a:pt x="3701" y="476"/>
                  <a:pt x="3715" y="485"/>
                  <a:pt x="3731" y="478"/>
                </a:cubicBezTo>
                <a:cubicBezTo>
                  <a:pt x="3699" y="459"/>
                  <a:pt x="3667" y="439"/>
                  <a:pt x="3630" y="427"/>
                </a:cubicBezTo>
                <a:cubicBezTo>
                  <a:pt x="3618" y="424"/>
                  <a:pt x="3605" y="418"/>
                  <a:pt x="3593" y="413"/>
                </a:cubicBezTo>
                <a:cubicBezTo>
                  <a:pt x="3551" y="392"/>
                  <a:pt x="3507" y="376"/>
                  <a:pt x="3461" y="366"/>
                </a:cubicBezTo>
                <a:cubicBezTo>
                  <a:pt x="3460" y="366"/>
                  <a:pt x="3458" y="366"/>
                  <a:pt x="3456" y="365"/>
                </a:cubicBezTo>
                <a:cubicBezTo>
                  <a:pt x="3453" y="365"/>
                  <a:pt x="3450" y="364"/>
                  <a:pt x="3448" y="363"/>
                </a:cubicBezTo>
                <a:cubicBezTo>
                  <a:pt x="3438" y="361"/>
                  <a:pt x="3430" y="357"/>
                  <a:pt x="3423" y="350"/>
                </a:cubicBezTo>
                <a:cubicBezTo>
                  <a:pt x="3421" y="345"/>
                  <a:pt x="3415" y="340"/>
                  <a:pt x="3419" y="336"/>
                </a:cubicBezTo>
                <a:cubicBezTo>
                  <a:pt x="3426" y="329"/>
                  <a:pt x="3420" y="324"/>
                  <a:pt x="3417" y="319"/>
                </a:cubicBezTo>
                <a:cubicBezTo>
                  <a:pt x="3414" y="314"/>
                  <a:pt x="3411" y="309"/>
                  <a:pt x="3408" y="305"/>
                </a:cubicBezTo>
                <a:cubicBezTo>
                  <a:pt x="3407" y="299"/>
                  <a:pt x="3411" y="293"/>
                  <a:pt x="3406" y="288"/>
                </a:cubicBezTo>
                <a:cubicBezTo>
                  <a:pt x="3403" y="286"/>
                  <a:pt x="3399" y="284"/>
                  <a:pt x="3399" y="282"/>
                </a:cubicBezTo>
                <a:cubicBezTo>
                  <a:pt x="3404" y="261"/>
                  <a:pt x="3383" y="265"/>
                  <a:pt x="3374" y="258"/>
                </a:cubicBezTo>
                <a:cubicBezTo>
                  <a:pt x="3369" y="255"/>
                  <a:pt x="3362" y="256"/>
                  <a:pt x="3357" y="254"/>
                </a:cubicBezTo>
                <a:cubicBezTo>
                  <a:pt x="3350" y="250"/>
                  <a:pt x="3341" y="248"/>
                  <a:pt x="3345" y="234"/>
                </a:cubicBezTo>
                <a:cubicBezTo>
                  <a:pt x="3350" y="215"/>
                  <a:pt x="3342" y="204"/>
                  <a:pt x="3324" y="192"/>
                </a:cubicBezTo>
                <a:cubicBezTo>
                  <a:pt x="3312" y="186"/>
                  <a:pt x="3290" y="185"/>
                  <a:pt x="3290" y="163"/>
                </a:cubicBezTo>
                <a:cubicBezTo>
                  <a:pt x="3290" y="160"/>
                  <a:pt x="3284" y="162"/>
                  <a:pt x="3281" y="163"/>
                </a:cubicBezTo>
                <a:cubicBezTo>
                  <a:pt x="3272" y="167"/>
                  <a:pt x="3265" y="165"/>
                  <a:pt x="3259" y="159"/>
                </a:cubicBezTo>
                <a:cubicBezTo>
                  <a:pt x="3246" y="147"/>
                  <a:pt x="3231" y="140"/>
                  <a:pt x="3215" y="138"/>
                </a:cubicBezTo>
                <a:cubicBezTo>
                  <a:pt x="3190" y="136"/>
                  <a:pt x="3168" y="126"/>
                  <a:pt x="3144" y="121"/>
                </a:cubicBezTo>
                <a:cubicBezTo>
                  <a:pt x="3143" y="121"/>
                  <a:pt x="3142" y="120"/>
                  <a:pt x="3141" y="120"/>
                </a:cubicBezTo>
                <a:cubicBezTo>
                  <a:pt x="3136" y="118"/>
                  <a:pt x="3130" y="116"/>
                  <a:pt x="3125" y="116"/>
                </a:cubicBezTo>
                <a:cubicBezTo>
                  <a:pt x="3124" y="116"/>
                  <a:pt x="3123" y="116"/>
                  <a:pt x="3122" y="116"/>
                </a:cubicBezTo>
                <a:cubicBezTo>
                  <a:pt x="3117" y="113"/>
                  <a:pt x="3112" y="112"/>
                  <a:pt x="3107" y="112"/>
                </a:cubicBezTo>
                <a:cubicBezTo>
                  <a:pt x="3106" y="112"/>
                  <a:pt x="3104" y="112"/>
                  <a:pt x="3103" y="112"/>
                </a:cubicBezTo>
                <a:cubicBezTo>
                  <a:pt x="3094" y="114"/>
                  <a:pt x="3085" y="118"/>
                  <a:pt x="3076" y="120"/>
                </a:cubicBezTo>
                <a:cubicBezTo>
                  <a:pt x="3061" y="123"/>
                  <a:pt x="3045" y="120"/>
                  <a:pt x="3030" y="125"/>
                </a:cubicBezTo>
                <a:cubicBezTo>
                  <a:pt x="3029" y="125"/>
                  <a:pt x="3029" y="125"/>
                  <a:pt x="3029" y="125"/>
                </a:cubicBezTo>
                <a:cubicBezTo>
                  <a:pt x="3022" y="125"/>
                  <a:pt x="3014" y="125"/>
                  <a:pt x="3007" y="124"/>
                </a:cubicBezTo>
                <a:cubicBezTo>
                  <a:pt x="2962" y="119"/>
                  <a:pt x="2918" y="132"/>
                  <a:pt x="2874" y="138"/>
                </a:cubicBezTo>
                <a:cubicBezTo>
                  <a:pt x="2871" y="138"/>
                  <a:pt x="2869" y="139"/>
                  <a:pt x="2866" y="139"/>
                </a:cubicBezTo>
                <a:cubicBezTo>
                  <a:pt x="2840" y="142"/>
                  <a:pt x="2817" y="156"/>
                  <a:pt x="2790" y="156"/>
                </a:cubicBezTo>
                <a:cubicBezTo>
                  <a:pt x="2763" y="155"/>
                  <a:pt x="2736" y="160"/>
                  <a:pt x="2710" y="167"/>
                </a:cubicBezTo>
                <a:cubicBezTo>
                  <a:pt x="2659" y="180"/>
                  <a:pt x="2608" y="194"/>
                  <a:pt x="2557" y="207"/>
                </a:cubicBezTo>
                <a:cubicBezTo>
                  <a:pt x="2554" y="207"/>
                  <a:pt x="2552" y="208"/>
                  <a:pt x="2550" y="208"/>
                </a:cubicBezTo>
                <a:cubicBezTo>
                  <a:pt x="2547" y="209"/>
                  <a:pt x="2545" y="209"/>
                  <a:pt x="2542" y="210"/>
                </a:cubicBezTo>
                <a:cubicBezTo>
                  <a:pt x="2529" y="212"/>
                  <a:pt x="2515" y="214"/>
                  <a:pt x="2502" y="221"/>
                </a:cubicBezTo>
                <a:cubicBezTo>
                  <a:pt x="2496" y="215"/>
                  <a:pt x="2489" y="217"/>
                  <a:pt x="2483" y="219"/>
                </a:cubicBezTo>
                <a:cubicBezTo>
                  <a:pt x="2482" y="219"/>
                  <a:pt x="2481" y="219"/>
                  <a:pt x="2480" y="219"/>
                </a:cubicBezTo>
                <a:cubicBezTo>
                  <a:pt x="2479" y="220"/>
                  <a:pt x="2477" y="220"/>
                  <a:pt x="2475" y="221"/>
                </a:cubicBezTo>
                <a:cubicBezTo>
                  <a:pt x="2473" y="221"/>
                  <a:pt x="2471" y="222"/>
                  <a:pt x="2469" y="222"/>
                </a:cubicBezTo>
                <a:cubicBezTo>
                  <a:pt x="2465" y="222"/>
                  <a:pt x="2461" y="221"/>
                  <a:pt x="2457" y="221"/>
                </a:cubicBezTo>
                <a:cubicBezTo>
                  <a:pt x="2449" y="221"/>
                  <a:pt x="2441" y="220"/>
                  <a:pt x="2434" y="220"/>
                </a:cubicBezTo>
                <a:cubicBezTo>
                  <a:pt x="2425" y="220"/>
                  <a:pt x="2415" y="221"/>
                  <a:pt x="2407" y="223"/>
                </a:cubicBezTo>
                <a:cubicBezTo>
                  <a:pt x="2404" y="222"/>
                  <a:pt x="2401" y="221"/>
                  <a:pt x="2398" y="221"/>
                </a:cubicBezTo>
                <a:cubicBezTo>
                  <a:pt x="2393" y="221"/>
                  <a:pt x="2388" y="222"/>
                  <a:pt x="2383" y="223"/>
                </a:cubicBezTo>
                <a:cubicBezTo>
                  <a:pt x="2382" y="223"/>
                  <a:pt x="2380" y="224"/>
                  <a:pt x="2378" y="223"/>
                </a:cubicBezTo>
                <a:cubicBezTo>
                  <a:pt x="2373" y="223"/>
                  <a:pt x="2367" y="223"/>
                  <a:pt x="2362" y="223"/>
                </a:cubicBezTo>
                <a:cubicBezTo>
                  <a:pt x="2356" y="223"/>
                  <a:pt x="2351" y="223"/>
                  <a:pt x="2346" y="223"/>
                </a:cubicBezTo>
                <a:cubicBezTo>
                  <a:pt x="2345" y="223"/>
                  <a:pt x="2345" y="223"/>
                  <a:pt x="2345" y="223"/>
                </a:cubicBezTo>
                <a:cubicBezTo>
                  <a:pt x="2323" y="223"/>
                  <a:pt x="2302" y="225"/>
                  <a:pt x="2281" y="227"/>
                </a:cubicBezTo>
                <a:cubicBezTo>
                  <a:pt x="2270" y="229"/>
                  <a:pt x="2259" y="231"/>
                  <a:pt x="2249" y="233"/>
                </a:cubicBezTo>
                <a:cubicBezTo>
                  <a:pt x="2213" y="232"/>
                  <a:pt x="2178" y="232"/>
                  <a:pt x="2143" y="229"/>
                </a:cubicBezTo>
                <a:cubicBezTo>
                  <a:pt x="2138" y="228"/>
                  <a:pt x="2133" y="227"/>
                  <a:pt x="2128" y="227"/>
                </a:cubicBezTo>
                <a:cubicBezTo>
                  <a:pt x="2077" y="220"/>
                  <a:pt x="2026" y="215"/>
                  <a:pt x="1975" y="210"/>
                </a:cubicBezTo>
                <a:cubicBezTo>
                  <a:pt x="1950" y="207"/>
                  <a:pt x="1925" y="205"/>
                  <a:pt x="1899" y="203"/>
                </a:cubicBezTo>
                <a:cubicBezTo>
                  <a:pt x="1828" y="194"/>
                  <a:pt x="1758" y="182"/>
                  <a:pt x="1686" y="177"/>
                </a:cubicBezTo>
                <a:cubicBezTo>
                  <a:pt x="1672" y="170"/>
                  <a:pt x="1655" y="173"/>
                  <a:pt x="1640" y="170"/>
                </a:cubicBezTo>
                <a:cubicBezTo>
                  <a:pt x="1597" y="164"/>
                  <a:pt x="1553" y="156"/>
                  <a:pt x="1510" y="150"/>
                </a:cubicBezTo>
                <a:cubicBezTo>
                  <a:pt x="1433" y="138"/>
                  <a:pt x="1357" y="126"/>
                  <a:pt x="1280" y="114"/>
                </a:cubicBezTo>
                <a:cubicBezTo>
                  <a:pt x="1230" y="105"/>
                  <a:pt x="1179" y="97"/>
                  <a:pt x="1129" y="87"/>
                </a:cubicBezTo>
                <a:cubicBezTo>
                  <a:pt x="1078" y="78"/>
                  <a:pt x="1027" y="71"/>
                  <a:pt x="976" y="64"/>
                </a:cubicBezTo>
                <a:cubicBezTo>
                  <a:pt x="946" y="59"/>
                  <a:pt x="916" y="52"/>
                  <a:pt x="886" y="48"/>
                </a:cubicBezTo>
                <a:cubicBezTo>
                  <a:pt x="841" y="42"/>
                  <a:pt x="797" y="36"/>
                  <a:pt x="752" y="30"/>
                </a:cubicBezTo>
                <a:cubicBezTo>
                  <a:pt x="715" y="25"/>
                  <a:pt x="678" y="21"/>
                  <a:pt x="641" y="17"/>
                </a:cubicBezTo>
                <a:cubicBezTo>
                  <a:pt x="603" y="7"/>
                  <a:pt x="564" y="6"/>
                  <a:pt x="525" y="0"/>
                </a:cubicBezTo>
                <a:cubicBezTo>
                  <a:pt x="543" y="6"/>
                  <a:pt x="562" y="7"/>
                  <a:pt x="580" y="13"/>
                </a:cubicBezTo>
                <a:cubicBezTo>
                  <a:pt x="584" y="15"/>
                  <a:pt x="589" y="16"/>
                  <a:pt x="594" y="17"/>
                </a:cubicBezTo>
                <a:cubicBezTo>
                  <a:pt x="607" y="19"/>
                  <a:pt x="621" y="20"/>
                  <a:pt x="635" y="20"/>
                </a:cubicBezTo>
                <a:cubicBezTo>
                  <a:pt x="643" y="26"/>
                  <a:pt x="652" y="28"/>
                  <a:pt x="660" y="30"/>
                </a:cubicBezTo>
                <a:cubicBezTo>
                  <a:pt x="661" y="30"/>
                  <a:pt x="662" y="30"/>
                  <a:pt x="663" y="31"/>
                </a:cubicBezTo>
                <a:cubicBezTo>
                  <a:pt x="665" y="31"/>
                  <a:pt x="667" y="31"/>
                  <a:pt x="669" y="31"/>
                </a:cubicBezTo>
                <a:cubicBezTo>
                  <a:pt x="673" y="32"/>
                  <a:pt x="677" y="32"/>
                  <a:pt x="681" y="32"/>
                </a:cubicBezTo>
                <a:cubicBezTo>
                  <a:pt x="697" y="34"/>
                  <a:pt x="713" y="35"/>
                  <a:pt x="726" y="45"/>
                </a:cubicBezTo>
                <a:cubicBezTo>
                  <a:pt x="715" y="49"/>
                  <a:pt x="705" y="53"/>
                  <a:pt x="694" y="58"/>
                </a:cubicBezTo>
                <a:cubicBezTo>
                  <a:pt x="681" y="57"/>
                  <a:pt x="668" y="57"/>
                  <a:pt x="654" y="57"/>
                </a:cubicBezTo>
                <a:cubicBezTo>
                  <a:pt x="636" y="51"/>
                  <a:pt x="617" y="51"/>
                  <a:pt x="599" y="48"/>
                </a:cubicBezTo>
                <a:cubicBezTo>
                  <a:pt x="585" y="41"/>
                  <a:pt x="571" y="36"/>
                  <a:pt x="557" y="47"/>
                </a:cubicBezTo>
                <a:cubicBezTo>
                  <a:pt x="554" y="50"/>
                  <a:pt x="550" y="50"/>
                  <a:pt x="545" y="46"/>
                </a:cubicBezTo>
                <a:cubicBezTo>
                  <a:pt x="543" y="43"/>
                  <a:pt x="538" y="44"/>
                  <a:pt x="536" y="48"/>
                </a:cubicBezTo>
                <a:cubicBezTo>
                  <a:pt x="534" y="53"/>
                  <a:pt x="537" y="54"/>
                  <a:pt x="541" y="55"/>
                </a:cubicBezTo>
                <a:cubicBezTo>
                  <a:pt x="548" y="57"/>
                  <a:pt x="554" y="64"/>
                  <a:pt x="562" y="56"/>
                </a:cubicBezTo>
                <a:cubicBezTo>
                  <a:pt x="563" y="55"/>
                  <a:pt x="564" y="54"/>
                  <a:pt x="565" y="54"/>
                </a:cubicBezTo>
                <a:cubicBezTo>
                  <a:pt x="567" y="54"/>
                  <a:pt x="570" y="56"/>
                  <a:pt x="571" y="60"/>
                </a:cubicBezTo>
                <a:cubicBezTo>
                  <a:pt x="564" y="64"/>
                  <a:pt x="560" y="70"/>
                  <a:pt x="562" y="79"/>
                </a:cubicBezTo>
                <a:cubicBezTo>
                  <a:pt x="556" y="85"/>
                  <a:pt x="553" y="89"/>
                  <a:pt x="549" y="88"/>
                </a:cubicBezTo>
                <a:cubicBezTo>
                  <a:pt x="548" y="88"/>
                  <a:pt x="548" y="88"/>
                  <a:pt x="547" y="87"/>
                </a:cubicBezTo>
                <a:cubicBezTo>
                  <a:pt x="544" y="86"/>
                  <a:pt x="541" y="82"/>
                  <a:pt x="536" y="76"/>
                </a:cubicBezTo>
                <a:cubicBezTo>
                  <a:pt x="532" y="91"/>
                  <a:pt x="524" y="85"/>
                  <a:pt x="514" y="82"/>
                </a:cubicBezTo>
                <a:cubicBezTo>
                  <a:pt x="507" y="79"/>
                  <a:pt x="505" y="69"/>
                  <a:pt x="497" y="69"/>
                </a:cubicBezTo>
                <a:cubicBezTo>
                  <a:pt x="487" y="62"/>
                  <a:pt x="477" y="68"/>
                  <a:pt x="464" y="64"/>
                </a:cubicBezTo>
                <a:cubicBezTo>
                  <a:pt x="466" y="67"/>
                  <a:pt x="468" y="69"/>
                  <a:pt x="469" y="71"/>
                </a:cubicBezTo>
                <a:cubicBezTo>
                  <a:pt x="472" y="73"/>
                  <a:pt x="473" y="76"/>
                  <a:pt x="475" y="78"/>
                </a:cubicBezTo>
                <a:cubicBezTo>
                  <a:pt x="474" y="78"/>
                  <a:pt x="474" y="78"/>
                  <a:pt x="473" y="78"/>
                </a:cubicBezTo>
                <a:cubicBezTo>
                  <a:pt x="467" y="78"/>
                  <a:pt x="461" y="79"/>
                  <a:pt x="456" y="79"/>
                </a:cubicBezTo>
                <a:cubicBezTo>
                  <a:pt x="452" y="79"/>
                  <a:pt x="448" y="79"/>
                  <a:pt x="445" y="77"/>
                </a:cubicBezTo>
                <a:cubicBezTo>
                  <a:pt x="432" y="68"/>
                  <a:pt x="418" y="73"/>
                  <a:pt x="405" y="72"/>
                </a:cubicBezTo>
                <a:cubicBezTo>
                  <a:pt x="411" y="77"/>
                  <a:pt x="421" y="75"/>
                  <a:pt x="424" y="85"/>
                </a:cubicBezTo>
                <a:cubicBezTo>
                  <a:pt x="423" y="87"/>
                  <a:pt x="423" y="89"/>
                  <a:pt x="423" y="90"/>
                </a:cubicBezTo>
                <a:cubicBezTo>
                  <a:pt x="423" y="94"/>
                  <a:pt x="425" y="97"/>
                  <a:pt x="426" y="100"/>
                </a:cubicBezTo>
                <a:cubicBezTo>
                  <a:pt x="421" y="101"/>
                  <a:pt x="417" y="102"/>
                  <a:pt x="412" y="103"/>
                </a:cubicBezTo>
                <a:cubicBezTo>
                  <a:pt x="410" y="103"/>
                  <a:pt x="409" y="104"/>
                  <a:pt x="407" y="104"/>
                </a:cubicBezTo>
                <a:cubicBezTo>
                  <a:pt x="410" y="107"/>
                  <a:pt x="412" y="108"/>
                  <a:pt x="414" y="109"/>
                </a:cubicBezTo>
                <a:cubicBezTo>
                  <a:pt x="417" y="111"/>
                  <a:pt x="423" y="110"/>
                  <a:pt x="422" y="116"/>
                </a:cubicBezTo>
                <a:cubicBezTo>
                  <a:pt x="421" y="120"/>
                  <a:pt x="416" y="119"/>
                  <a:pt x="413" y="118"/>
                </a:cubicBezTo>
                <a:cubicBezTo>
                  <a:pt x="387" y="113"/>
                  <a:pt x="360" y="119"/>
                  <a:pt x="334" y="110"/>
                </a:cubicBezTo>
                <a:cubicBezTo>
                  <a:pt x="326" y="107"/>
                  <a:pt x="315" y="105"/>
                  <a:pt x="306" y="112"/>
                </a:cubicBezTo>
                <a:cubicBezTo>
                  <a:pt x="296" y="114"/>
                  <a:pt x="287" y="108"/>
                  <a:pt x="277" y="114"/>
                </a:cubicBezTo>
                <a:cubicBezTo>
                  <a:pt x="280" y="115"/>
                  <a:pt x="282" y="116"/>
                  <a:pt x="285" y="117"/>
                </a:cubicBezTo>
                <a:cubicBezTo>
                  <a:pt x="289" y="118"/>
                  <a:pt x="294" y="119"/>
                  <a:pt x="299" y="119"/>
                </a:cubicBezTo>
                <a:cubicBezTo>
                  <a:pt x="301" y="119"/>
                  <a:pt x="303" y="119"/>
                  <a:pt x="306" y="118"/>
                </a:cubicBezTo>
                <a:cubicBezTo>
                  <a:pt x="318" y="123"/>
                  <a:pt x="330" y="128"/>
                  <a:pt x="342" y="133"/>
                </a:cubicBezTo>
                <a:cubicBezTo>
                  <a:pt x="346" y="135"/>
                  <a:pt x="350" y="136"/>
                  <a:pt x="354" y="138"/>
                </a:cubicBezTo>
                <a:cubicBezTo>
                  <a:pt x="356" y="139"/>
                  <a:pt x="362" y="139"/>
                  <a:pt x="360" y="146"/>
                </a:cubicBezTo>
                <a:cubicBezTo>
                  <a:pt x="354" y="164"/>
                  <a:pt x="350" y="167"/>
                  <a:pt x="331" y="164"/>
                </a:cubicBezTo>
                <a:cubicBezTo>
                  <a:pt x="323" y="163"/>
                  <a:pt x="316" y="161"/>
                  <a:pt x="308" y="160"/>
                </a:cubicBezTo>
                <a:cubicBezTo>
                  <a:pt x="304" y="159"/>
                  <a:pt x="299" y="157"/>
                  <a:pt x="298" y="162"/>
                </a:cubicBezTo>
                <a:cubicBezTo>
                  <a:pt x="297" y="167"/>
                  <a:pt x="303" y="167"/>
                  <a:pt x="307" y="168"/>
                </a:cubicBezTo>
                <a:cubicBezTo>
                  <a:pt x="319" y="171"/>
                  <a:pt x="333" y="171"/>
                  <a:pt x="343" y="180"/>
                </a:cubicBezTo>
                <a:cubicBezTo>
                  <a:pt x="341" y="189"/>
                  <a:pt x="345" y="193"/>
                  <a:pt x="354" y="193"/>
                </a:cubicBezTo>
                <a:cubicBezTo>
                  <a:pt x="359" y="192"/>
                  <a:pt x="363" y="192"/>
                  <a:pt x="368" y="192"/>
                </a:cubicBezTo>
                <a:cubicBezTo>
                  <a:pt x="376" y="202"/>
                  <a:pt x="390" y="203"/>
                  <a:pt x="399" y="211"/>
                </a:cubicBezTo>
                <a:cubicBezTo>
                  <a:pt x="399" y="212"/>
                  <a:pt x="400" y="212"/>
                  <a:pt x="401" y="213"/>
                </a:cubicBezTo>
                <a:cubicBezTo>
                  <a:pt x="403" y="214"/>
                  <a:pt x="406" y="213"/>
                  <a:pt x="408" y="214"/>
                </a:cubicBezTo>
                <a:cubicBezTo>
                  <a:pt x="414" y="217"/>
                  <a:pt x="421" y="221"/>
                  <a:pt x="427" y="224"/>
                </a:cubicBezTo>
                <a:cubicBezTo>
                  <a:pt x="429" y="225"/>
                  <a:pt x="431" y="226"/>
                  <a:pt x="432" y="226"/>
                </a:cubicBezTo>
                <a:cubicBezTo>
                  <a:pt x="435" y="227"/>
                  <a:pt x="438" y="228"/>
                  <a:pt x="441" y="229"/>
                </a:cubicBezTo>
                <a:cubicBezTo>
                  <a:pt x="441" y="229"/>
                  <a:pt x="442" y="229"/>
                  <a:pt x="443" y="229"/>
                </a:cubicBezTo>
                <a:cubicBezTo>
                  <a:pt x="449" y="230"/>
                  <a:pt x="450" y="233"/>
                  <a:pt x="450" y="236"/>
                </a:cubicBezTo>
                <a:cubicBezTo>
                  <a:pt x="449" y="237"/>
                  <a:pt x="449" y="239"/>
                  <a:pt x="448" y="241"/>
                </a:cubicBezTo>
                <a:cubicBezTo>
                  <a:pt x="448" y="241"/>
                  <a:pt x="448" y="241"/>
                  <a:pt x="447" y="242"/>
                </a:cubicBezTo>
                <a:cubicBezTo>
                  <a:pt x="438" y="245"/>
                  <a:pt x="438" y="251"/>
                  <a:pt x="440" y="258"/>
                </a:cubicBezTo>
                <a:cubicBezTo>
                  <a:pt x="441" y="259"/>
                  <a:pt x="441" y="260"/>
                  <a:pt x="442" y="261"/>
                </a:cubicBezTo>
                <a:cubicBezTo>
                  <a:pt x="442" y="262"/>
                  <a:pt x="442" y="264"/>
                  <a:pt x="442" y="266"/>
                </a:cubicBezTo>
                <a:cubicBezTo>
                  <a:pt x="442" y="266"/>
                  <a:pt x="442" y="266"/>
                  <a:pt x="442" y="267"/>
                </a:cubicBezTo>
                <a:cubicBezTo>
                  <a:pt x="442" y="267"/>
                  <a:pt x="442" y="268"/>
                  <a:pt x="442" y="268"/>
                </a:cubicBezTo>
                <a:cubicBezTo>
                  <a:pt x="443" y="273"/>
                  <a:pt x="438" y="277"/>
                  <a:pt x="437" y="282"/>
                </a:cubicBezTo>
                <a:cubicBezTo>
                  <a:pt x="437" y="284"/>
                  <a:pt x="437" y="286"/>
                  <a:pt x="438" y="288"/>
                </a:cubicBezTo>
                <a:cubicBezTo>
                  <a:pt x="437" y="289"/>
                  <a:pt x="436" y="290"/>
                  <a:pt x="435" y="291"/>
                </a:cubicBezTo>
                <a:cubicBezTo>
                  <a:pt x="427" y="296"/>
                  <a:pt x="417" y="311"/>
                  <a:pt x="414" y="287"/>
                </a:cubicBezTo>
                <a:cubicBezTo>
                  <a:pt x="413" y="283"/>
                  <a:pt x="409" y="282"/>
                  <a:pt x="405" y="282"/>
                </a:cubicBezTo>
                <a:cubicBezTo>
                  <a:pt x="401" y="283"/>
                  <a:pt x="397" y="286"/>
                  <a:pt x="397" y="291"/>
                </a:cubicBezTo>
                <a:cubicBezTo>
                  <a:pt x="397" y="295"/>
                  <a:pt x="398" y="300"/>
                  <a:pt x="399" y="304"/>
                </a:cubicBezTo>
                <a:cubicBezTo>
                  <a:pt x="393" y="302"/>
                  <a:pt x="387" y="297"/>
                  <a:pt x="381" y="305"/>
                </a:cubicBezTo>
                <a:cubicBezTo>
                  <a:pt x="379" y="307"/>
                  <a:pt x="371" y="307"/>
                  <a:pt x="366" y="305"/>
                </a:cubicBezTo>
                <a:cubicBezTo>
                  <a:pt x="359" y="302"/>
                  <a:pt x="350" y="303"/>
                  <a:pt x="349" y="311"/>
                </a:cubicBezTo>
                <a:cubicBezTo>
                  <a:pt x="347" y="319"/>
                  <a:pt x="357" y="317"/>
                  <a:pt x="363" y="319"/>
                </a:cubicBezTo>
                <a:cubicBezTo>
                  <a:pt x="365" y="319"/>
                  <a:pt x="367" y="320"/>
                  <a:pt x="369" y="320"/>
                </a:cubicBezTo>
                <a:cubicBezTo>
                  <a:pt x="370" y="320"/>
                  <a:pt x="371" y="320"/>
                  <a:pt x="371" y="320"/>
                </a:cubicBezTo>
                <a:cubicBezTo>
                  <a:pt x="379" y="320"/>
                  <a:pt x="388" y="318"/>
                  <a:pt x="395" y="321"/>
                </a:cubicBezTo>
                <a:cubicBezTo>
                  <a:pt x="396" y="322"/>
                  <a:pt x="396" y="324"/>
                  <a:pt x="396" y="325"/>
                </a:cubicBezTo>
                <a:cubicBezTo>
                  <a:pt x="394" y="330"/>
                  <a:pt x="387" y="330"/>
                  <a:pt x="384" y="335"/>
                </a:cubicBezTo>
                <a:cubicBezTo>
                  <a:pt x="381" y="339"/>
                  <a:pt x="379" y="345"/>
                  <a:pt x="385" y="346"/>
                </a:cubicBezTo>
                <a:cubicBezTo>
                  <a:pt x="388" y="347"/>
                  <a:pt x="390" y="347"/>
                  <a:pt x="393" y="348"/>
                </a:cubicBezTo>
                <a:cubicBezTo>
                  <a:pt x="403" y="352"/>
                  <a:pt x="412" y="358"/>
                  <a:pt x="423" y="359"/>
                </a:cubicBezTo>
                <a:cubicBezTo>
                  <a:pt x="424" y="359"/>
                  <a:pt x="425" y="359"/>
                  <a:pt x="426" y="359"/>
                </a:cubicBezTo>
                <a:cubicBezTo>
                  <a:pt x="435" y="369"/>
                  <a:pt x="449" y="370"/>
                  <a:pt x="461" y="375"/>
                </a:cubicBezTo>
                <a:cubicBezTo>
                  <a:pt x="468" y="378"/>
                  <a:pt x="475" y="382"/>
                  <a:pt x="479" y="389"/>
                </a:cubicBezTo>
                <a:cubicBezTo>
                  <a:pt x="481" y="392"/>
                  <a:pt x="490" y="393"/>
                  <a:pt x="488" y="399"/>
                </a:cubicBezTo>
                <a:cubicBezTo>
                  <a:pt x="485" y="406"/>
                  <a:pt x="478" y="400"/>
                  <a:pt x="473" y="402"/>
                </a:cubicBezTo>
                <a:cubicBezTo>
                  <a:pt x="455" y="397"/>
                  <a:pt x="437" y="400"/>
                  <a:pt x="418" y="401"/>
                </a:cubicBezTo>
                <a:cubicBezTo>
                  <a:pt x="426" y="405"/>
                  <a:pt x="434" y="401"/>
                  <a:pt x="441" y="406"/>
                </a:cubicBezTo>
                <a:cubicBezTo>
                  <a:pt x="442" y="406"/>
                  <a:pt x="442" y="406"/>
                  <a:pt x="442" y="406"/>
                </a:cubicBezTo>
                <a:cubicBezTo>
                  <a:pt x="443" y="407"/>
                  <a:pt x="443" y="407"/>
                  <a:pt x="443" y="407"/>
                </a:cubicBezTo>
                <a:cubicBezTo>
                  <a:pt x="444" y="407"/>
                  <a:pt x="444" y="407"/>
                  <a:pt x="445" y="406"/>
                </a:cubicBezTo>
                <a:cubicBezTo>
                  <a:pt x="446" y="406"/>
                  <a:pt x="447" y="407"/>
                  <a:pt x="447" y="407"/>
                </a:cubicBezTo>
                <a:cubicBezTo>
                  <a:pt x="442" y="414"/>
                  <a:pt x="434" y="408"/>
                  <a:pt x="426" y="415"/>
                </a:cubicBezTo>
                <a:cubicBezTo>
                  <a:pt x="430" y="416"/>
                  <a:pt x="434" y="417"/>
                  <a:pt x="437" y="417"/>
                </a:cubicBezTo>
                <a:cubicBezTo>
                  <a:pt x="439" y="418"/>
                  <a:pt x="442" y="418"/>
                  <a:pt x="444" y="418"/>
                </a:cubicBezTo>
                <a:cubicBezTo>
                  <a:pt x="447" y="418"/>
                  <a:pt x="451" y="418"/>
                  <a:pt x="454" y="418"/>
                </a:cubicBezTo>
                <a:cubicBezTo>
                  <a:pt x="459" y="418"/>
                  <a:pt x="465" y="419"/>
                  <a:pt x="471" y="420"/>
                </a:cubicBezTo>
                <a:cubicBezTo>
                  <a:pt x="485" y="421"/>
                  <a:pt x="496" y="424"/>
                  <a:pt x="499" y="443"/>
                </a:cubicBezTo>
                <a:cubicBezTo>
                  <a:pt x="500" y="451"/>
                  <a:pt x="498" y="450"/>
                  <a:pt x="494" y="451"/>
                </a:cubicBezTo>
                <a:cubicBezTo>
                  <a:pt x="486" y="452"/>
                  <a:pt x="479" y="452"/>
                  <a:pt x="469" y="452"/>
                </a:cubicBezTo>
                <a:cubicBezTo>
                  <a:pt x="472" y="456"/>
                  <a:pt x="479" y="455"/>
                  <a:pt x="476" y="460"/>
                </a:cubicBezTo>
                <a:cubicBezTo>
                  <a:pt x="475" y="462"/>
                  <a:pt x="469" y="460"/>
                  <a:pt x="471" y="465"/>
                </a:cubicBezTo>
                <a:cubicBezTo>
                  <a:pt x="473" y="469"/>
                  <a:pt x="477" y="467"/>
                  <a:pt x="481" y="467"/>
                </a:cubicBezTo>
                <a:cubicBezTo>
                  <a:pt x="493" y="466"/>
                  <a:pt x="502" y="470"/>
                  <a:pt x="500" y="484"/>
                </a:cubicBezTo>
                <a:cubicBezTo>
                  <a:pt x="499" y="489"/>
                  <a:pt x="498" y="493"/>
                  <a:pt x="497" y="498"/>
                </a:cubicBezTo>
                <a:cubicBezTo>
                  <a:pt x="494" y="512"/>
                  <a:pt x="488" y="526"/>
                  <a:pt x="478" y="537"/>
                </a:cubicBezTo>
                <a:cubicBezTo>
                  <a:pt x="469" y="539"/>
                  <a:pt x="460" y="541"/>
                  <a:pt x="452" y="544"/>
                </a:cubicBezTo>
                <a:cubicBezTo>
                  <a:pt x="445" y="547"/>
                  <a:pt x="432" y="543"/>
                  <a:pt x="431" y="550"/>
                </a:cubicBezTo>
                <a:cubicBezTo>
                  <a:pt x="431" y="557"/>
                  <a:pt x="442" y="562"/>
                  <a:pt x="450" y="565"/>
                </a:cubicBezTo>
                <a:cubicBezTo>
                  <a:pt x="454" y="567"/>
                  <a:pt x="458" y="569"/>
                  <a:pt x="462" y="569"/>
                </a:cubicBezTo>
                <a:cubicBezTo>
                  <a:pt x="492" y="570"/>
                  <a:pt x="517" y="587"/>
                  <a:pt x="547" y="590"/>
                </a:cubicBezTo>
                <a:cubicBezTo>
                  <a:pt x="571" y="605"/>
                  <a:pt x="600" y="605"/>
                  <a:pt x="625" y="618"/>
                </a:cubicBezTo>
                <a:cubicBezTo>
                  <a:pt x="626" y="619"/>
                  <a:pt x="629" y="618"/>
                  <a:pt x="631" y="618"/>
                </a:cubicBezTo>
                <a:cubicBezTo>
                  <a:pt x="633" y="619"/>
                  <a:pt x="635" y="619"/>
                  <a:pt x="638" y="620"/>
                </a:cubicBezTo>
                <a:cubicBezTo>
                  <a:pt x="655" y="623"/>
                  <a:pt x="673" y="622"/>
                  <a:pt x="688" y="633"/>
                </a:cubicBezTo>
                <a:cubicBezTo>
                  <a:pt x="688" y="634"/>
                  <a:pt x="687" y="636"/>
                  <a:pt x="686" y="638"/>
                </a:cubicBezTo>
                <a:cubicBezTo>
                  <a:pt x="684" y="637"/>
                  <a:pt x="683" y="636"/>
                  <a:pt x="681" y="635"/>
                </a:cubicBezTo>
                <a:cubicBezTo>
                  <a:pt x="674" y="631"/>
                  <a:pt x="666" y="631"/>
                  <a:pt x="657" y="631"/>
                </a:cubicBezTo>
                <a:cubicBezTo>
                  <a:pt x="652" y="630"/>
                  <a:pt x="647" y="629"/>
                  <a:pt x="642" y="629"/>
                </a:cubicBezTo>
                <a:cubicBezTo>
                  <a:pt x="638" y="624"/>
                  <a:pt x="633" y="620"/>
                  <a:pt x="627" y="620"/>
                </a:cubicBezTo>
                <a:cubicBezTo>
                  <a:pt x="607" y="621"/>
                  <a:pt x="588" y="623"/>
                  <a:pt x="566" y="625"/>
                </a:cubicBezTo>
                <a:cubicBezTo>
                  <a:pt x="575" y="629"/>
                  <a:pt x="581" y="633"/>
                  <a:pt x="587" y="635"/>
                </a:cubicBezTo>
                <a:cubicBezTo>
                  <a:pt x="607" y="643"/>
                  <a:pt x="627" y="647"/>
                  <a:pt x="648" y="652"/>
                </a:cubicBezTo>
                <a:cubicBezTo>
                  <a:pt x="647" y="665"/>
                  <a:pt x="635" y="654"/>
                  <a:pt x="630" y="659"/>
                </a:cubicBezTo>
                <a:cubicBezTo>
                  <a:pt x="631" y="664"/>
                  <a:pt x="635" y="664"/>
                  <a:pt x="638" y="664"/>
                </a:cubicBezTo>
                <a:cubicBezTo>
                  <a:pt x="693" y="679"/>
                  <a:pt x="748" y="693"/>
                  <a:pt x="804" y="704"/>
                </a:cubicBezTo>
                <a:cubicBezTo>
                  <a:pt x="817" y="707"/>
                  <a:pt x="831" y="708"/>
                  <a:pt x="842" y="715"/>
                </a:cubicBezTo>
                <a:cubicBezTo>
                  <a:pt x="846" y="718"/>
                  <a:pt x="866" y="724"/>
                  <a:pt x="872" y="723"/>
                </a:cubicBezTo>
                <a:cubicBezTo>
                  <a:pt x="874" y="722"/>
                  <a:pt x="877" y="722"/>
                  <a:pt x="879" y="722"/>
                </a:cubicBezTo>
                <a:cubicBezTo>
                  <a:pt x="883" y="722"/>
                  <a:pt x="886" y="723"/>
                  <a:pt x="890" y="724"/>
                </a:cubicBezTo>
                <a:cubicBezTo>
                  <a:pt x="890" y="724"/>
                  <a:pt x="890" y="724"/>
                  <a:pt x="890" y="724"/>
                </a:cubicBezTo>
                <a:cubicBezTo>
                  <a:pt x="895" y="731"/>
                  <a:pt x="897" y="738"/>
                  <a:pt x="900" y="749"/>
                </a:cubicBezTo>
                <a:cubicBezTo>
                  <a:pt x="901" y="746"/>
                  <a:pt x="902" y="744"/>
                  <a:pt x="903" y="742"/>
                </a:cubicBezTo>
                <a:cubicBezTo>
                  <a:pt x="909" y="732"/>
                  <a:pt x="916" y="726"/>
                  <a:pt x="928" y="728"/>
                </a:cubicBezTo>
                <a:cubicBezTo>
                  <a:pt x="934" y="729"/>
                  <a:pt x="939" y="731"/>
                  <a:pt x="945" y="732"/>
                </a:cubicBezTo>
                <a:cubicBezTo>
                  <a:pt x="946" y="732"/>
                  <a:pt x="948" y="732"/>
                  <a:pt x="949" y="732"/>
                </a:cubicBezTo>
                <a:cubicBezTo>
                  <a:pt x="950" y="732"/>
                  <a:pt x="951" y="732"/>
                  <a:pt x="952" y="732"/>
                </a:cubicBezTo>
                <a:cubicBezTo>
                  <a:pt x="957" y="731"/>
                  <a:pt x="960" y="733"/>
                  <a:pt x="961" y="738"/>
                </a:cubicBezTo>
                <a:cubicBezTo>
                  <a:pt x="964" y="751"/>
                  <a:pt x="971" y="747"/>
                  <a:pt x="979" y="742"/>
                </a:cubicBezTo>
                <a:cubicBezTo>
                  <a:pt x="982" y="740"/>
                  <a:pt x="985" y="738"/>
                  <a:pt x="990" y="738"/>
                </a:cubicBezTo>
                <a:cubicBezTo>
                  <a:pt x="995" y="738"/>
                  <a:pt x="1000" y="743"/>
                  <a:pt x="998" y="746"/>
                </a:cubicBezTo>
                <a:cubicBezTo>
                  <a:pt x="988" y="755"/>
                  <a:pt x="1000" y="763"/>
                  <a:pt x="997" y="771"/>
                </a:cubicBezTo>
                <a:cubicBezTo>
                  <a:pt x="997" y="775"/>
                  <a:pt x="998" y="777"/>
                  <a:pt x="1002" y="778"/>
                </a:cubicBezTo>
                <a:cubicBezTo>
                  <a:pt x="1005" y="779"/>
                  <a:pt x="1008" y="776"/>
                  <a:pt x="1008" y="773"/>
                </a:cubicBezTo>
                <a:cubicBezTo>
                  <a:pt x="1009" y="770"/>
                  <a:pt x="1010" y="768"/>
                  <a:pt x="1010" y="766"/>
                </a:cubicBezTo>
                <a:cubicBezTo>
                  <a:pt x="1012" y="762"/>
                  <a:pt x="1014" y="758"/>
                  <a:pt x="1014" y="753"/>
                </a:cubicBezTo>
                <a:cubicBezTo>
                  <a:pt x="1014" y="750"/>
                  <a:pt x="1013" y="747"/>
                  <a:pt x="1011" y="744"/>
                </a:cubicBezTo>
                <a:cubicBezTo>
                  <a:pt x="1018" y="736"/>
                  <a:pt x="1025" y="738"/>
                  <a:pt x="1032" y="741"/>
                </a:cubicBezTo>
                <a:cubicBezTo>
                  <a:pt x="1033" y="742"/>
                  <a:pt x="1035" y="743"/>
                  <a:pt x="1036" y="744"/>
                </a:cubicBezTo>
                <a:cubicBezTo>
                  <a:pt x="1047" y="749"/>
                  <a:pt x="1058" y="755"/>
                  <a:pt x="1069" y="755"/>
                </a:cubicBezTo>
                <a:cubicBezTo>
                  <a:pt x="1094" y="754"/>
                  <a:pt x="1119" y="764"/>
                  <a:pt x="1144" y="759"/>
                </a:cubicBezTo>
                <a:cubicBezTo>
                  <a:pt x="1151" y="758"/>
                  <a:pt x="1157" y="762"/>
                  <a:pt x="1162" y="766"/>
                </a:cubicBezTo>
                <a:cubicBezTo>
                  <a:pt x="1162" y="770"/>
                  <a:pt x="1162" y="773"/>
                  <a:pt x="1162" y="777"/>
                </a:cubicBezTo>
                <a:cubicBezTo>
                  <a:pt x="1162" y="783"/>
                  <a:pt x="1166" y="786"/>
                  <a:pt x="1171" y="788"/>
                </a:cubicBezTo>
                <a:cubicBezTo>
                  <a:pt x="1174" y="789"/>
                  <a:pt x="1177" y="788"/>
                  <a:pt x="1179" y="785"/>
                </a:cubicBezTo>
                <a:cubicBezTo>
                  <a:pt x="1183" y="781"/>
                  <a:pt x="1183" y="776"/>
                  <a:pt x="1179" y="771"/>
                </a:cubicBezTo>
                <a:cubicBezTo>
                  <a:pt x="1179" y="771"/>
                  <a:pt x="1179" y="771"/>
                  <a:pt x="1178" y="770"/>
                </a:cubicBezTo>
                <a:cubicBezTo>
                  <a:pt x="1176" y="767"/>
                  <a:pt x="1175" y="764"/>
                  <a:pt x="1175" y="760"/>
                </a:cubicBezTo>
                <a:cubicBezTo>
                  <a:pt x="1200" y="764"/>
                  <a:pt x="1224" y="768"/>
                  <a:pt x="1249" y="772"/>
                </a:cubicBezTo>
                <a:cubicBezTo>
                  <a:pt x="1256" y="779"/>
                  <a:pt x="1253" y="790"/>
                  <a:pt x="1257" y="799"/>
                </a:cubicBezTo>
                <a:cubicBezTo>
                  <a:pt x="1266" y="794"/>
                  <a:pt x="1273" y="788"/>
                  <a:pt x="1273" y="778"/>
                </a:cubicBezTo>
                <a:cubicBezTo>
                  <a:pt x="1280" y="767"/>
                  <a:pt x="1288" y="766"/>
                  <a:pt x="1298" y="774"/>
                </a:cubicBezTo>
                <a:cubicBezTo>
                  <a:pt x="1296" y="775"/>
                  <a:pt x="1293" y="775"/>
                  <a:pt x="1291" y="777"/>
                </a:cubicBezTo>
                <a:cubicBezTo>
                  <a:pt x="1287" y="780"/>
                  <a:pt x="1286" y="785"/>
                  <a:pt x="1289" y="790"/>
                </a:cubicBezTo>
                <a:cubicBezTo>
                  <a:pt x="1291" y="795"/>
                  <a:pt x="1294" y="798"/>
                  <a:pt x="1299" y="799"/>
                </a:cubicBezTo>
                <a:cubicBezTo>
                  <a:pt x="1306" y="800"/>
                  <a:pt x="1303" y="793"/>
                  <a:pt x="1305" y="789"/>
                </a:cubicBezTo>
                <a:cubicBezTo>
                  <a:pt x="1305" y="786"/>
                  <a:pt x="1306" y="784"/>
                  <a:pt x="1309" y="784"/>
                </a:cubicBezTo>
                <a:cubicBezTo>
                  <a:pt x="1313" y="784"/>
                  <a:pt x="1315" y="786"/>
                  <a:pt x="1316" y="789"/>
                </a:cubicBezTo>
                <a:cubicBezTo>
                  <a:pt x="1319" y="794"/>
                  <a:pt x="1321" y="800"/>
                  <a:pt x="1323" y="806"/>
                </a:cubicBezTo>
                <a:cubicBezTo>
                  <a:pt x="1328" y="817"/>
                  <a:pt x="1338" y="815"/>
                  <a:pt x="1347" y="814"/>
                </a:cubicBezTo>
                <a:cubicBezTo>
                  <a:pt x="1355" y="813"/>
                  <a:pt x="1354" y="805"/>
                  <a:pt x="1353" y="798"/>
                </a:cubicBezTo>
                <a:cubicBezTo>
                  <a:pt x="1353" y="797"/>
                  <a:pt x="1353" y="795"/>
                  <a:pt x="1353" y="793"/>
                </a:cubicBezTo>
                <a:cubicBezTo>
                  <a:pt x="1354" y="790"/>
                  <a:pt x="1356" y="787"/>
                  <a:pt x="1360" y="787"/>
                </a:cubicBezTo>
                <a:cubicBezTo>
                  <a:pt x="1361" y="787"/>
                  <a:pt x="1362" y="787"/>
                  <a:pt x="1363" y="787"/>
                </a:cubicBezTo>
                <a:cubicBezTo>
                  <a:pt x="1363" y="787"/>
                  <a:pt x="1363" y="787"/>
                  <a:pt x="1363" y="787"/>
                </a:cubicBezTo>
                <a:cubicBezTo>
                  <a:pt x="1365" y="787"/>
                  <a:pt x="1368" y="786"/>
                  <a:pt x="1370" y="786"/>
                </a:cubicBezTo>
                <a:cubicBezTo>
                  <a:pt x="1375" y="786"/>
                  <a:pt x="1381" y="787"/>
                  <a:pt x="1386" y="788"/>
                </a:cubicBezTo>
                <a:cubicBezTo>
                  <a:pt x="1391" y="789"/>
                  <a:pt x="1395" y="790"/>
                  <a:pt x="1400" y="791"/>
                </a:cubicBezTo>
                <a:cubicBezTo>
                  <a:pt x="1416" y="793"/>
                  <a:pt x="1434" y="792"/>
                  <a:pt x="1447" y="800"/>
                </a:cubicBezTo>
                <a:cubicBezTo>
                  <a:pt x="1464" y="811"/>
                  <a:pt x="1484" y="798"/>
                  <a:pt x="1500" y="809"/>
                </a:cubicBezTo>
                <a:cubicBezTo>
                  <a:pt x="1500" y="810"/>
                  <a:pt x="1502" y="809"/>
                  <a:pt x="1503" y="808"/>
                </a:cubicBezTo>
                <a:cubicBezTo>
                  <a:pt x="1508" y="800"/>
                  <a:pt x="1516" y="804"/>
                  <a:pt x="1523" y="805"/>
                </a:cubicBezTo>
                <a:cubicBezTo>
                  <a:pt x="1543" y="807"/>
                  <a:pt x="1562" y="812"/>
                  <a:pt x="1582" y="816"/>
                </a:cubicBezTo>
                <a:cubicBezTo>
                  <a:pt x="1589" y="817"/>
                  <a:pt x="1595" y="820"/>
                  <a:pt x="1598" y="828"/>
                </a:cubicBezTo>
                <a:cubicBezTo>
                  <a:pt x="1599" y="820"/>
                  <a:pt x="1602" y="817"/>
                  <a:pt x="1610" y="818"/>
                </a:cubicBezTo>
                <a:cubicBezTo>
                  <a:pt x="1614" y="818"/>
                  <a:pt x="1619" y="818"/>
                  <a:pt x="1623" y="819"/>
                </a:cubicBezTo>
                <a:cubicBezTo>
                  <a:pt x="1636" y="820"/>
                  <a:pt x="1649" y="822"/>
                  <a:pt x="1661" y="824"/>
                </a:cubicBezTo>
                <a:cubicBezTo>
                  <a:pt x="1664" y="827"/>
                  <a:pt x="1664" y="829"/>
                  <a:pt x="1662" y="831"/>
                </a:cubicBezTo>
                <a:cubicBezTo>
                  <a:pt x="1661" y="832"/>
                  <a:pt x="1660" y="833"/>
                  <a:pt x="1659" y="833"/>
                </a:cubicBezTo>
                <a:cubicBezTo>
                  <a:pt x="1638" y="835"/>
                  <a:pt x="1617" y="835"/>
                  <a:pt x="1596" y="837"/>
                </a:cubicBezTo>
                <a:cubicBezTo>
                  <a:pt x="1576" y="839"/>
                  <a:pt x="1555" y="832"/>
                  <a:pt x="1535" y="840"/>
                </a:cubicBezTo>
                <a:cubicBezTo>
                  <a:pt x="1535" y="840"/>
                  <a:pt x="1535" y="840"/>
                  <a:pt x="1535" y="840"/>
                </a:cubicBezTo>
                <a:cubicBezTo>
                  <a:pt x="1532" y="840"/>
                  <a:pt x="1529" y="840"/>
                  <a:pt x="1526" y="840"/>
                </a:cubicBezTo>
                <a:cubicBezTo>
                  <a:pt x="1523" y="839"/>
                  <a:pt x="1519" y="840"/>
                  <a:pt x="1517" y="838"/>
                </a:cubicBezTo>
                <a:cubicBezTo>
                  <a:pt x="1507" y="823"/>
                  <a:pt x="1496" y="828"/>
                  <a:pt x="1485" y="836"/>
                </a:cubicBezTo>
                <a:cubicBezTo>
                  <a:pt x="1480" y="839"/>
                  <a:pt x="1475" y="841"/>
                  <a:pt x="1469" y="838"/>
                </a:cubicBezTo>
                <a:cubicBezTo>
                  <a:pt x="1463" y="836"/>
                  <a:pt x="1458" y="837"/>
                  <a:pt x="1452" y="838"/>
                </a:cubicBezTo>
                <a:cubicBezTo>
                  <a:pt x="1431" y="839"/>
                  <a:pt x="1409" y="847"/>
                  <a:pt x="1389" y="839"/>
                </a:cubicBezTo>
                <a:cubicBezTo>
                  <a:pt x="1384" y="837"/>
                  <a:pt x="1380" y="836"/>
                  <a:pt x="1376" y="835"/>
                </a:cubicBezTo>
                <a:cubicBezTo>
                  <a:pt x="1370" y="833"/>
                  <a:pt x="1364" y="832"/>
                  <a:pt x="1357" y="832"/>
                </a:cubicBezTo>
                <a:cubicBezTo>
                  <a:pt x="1351" y="832"/>
                  <a:pt x="1345" y="833"/>
                  <a:pt x="1339" y="834"/>
                </a:cubicBezTo>
                <a:cubicBezTo>
                  <a:pt x="1338" y="834"/>
                  <a:pt x="1338" y="834"/>
                  <a:pt x="1337" y="834"/>
                </a:cubicBezTo>
                <a:cubicBezTo>
                  <a:pt x="1330" y="834"/>
                  <a:pt x="1323" y="841"/>
                  <a:pt x="1315" y="841"/>
                </a:cubicBezTo>
                <a:cubicBezTo>
                  <a:pt x="1314" y="841"/>
                  <a:pt x="1313" y="841"/>
                  <a:pt x="1313" y="841"/>
                </a:cubicBezTo>
                <a:cubicBezTo>
                  <a:pt x="1312" y="841"/>
                  <a:pt x="1311" y="841"/>
                  <a:pt x="1310" y="841"/>
                </a:cubicBezTo>
                <a:cubicBezTo>
                  <a:pt x="1308" y="840"/>
                  <a:pt x="1306" y="838"/>
                  <a:pt x="1304" y="835"/>
                </a:cubicBezTo>
                <a:cubicBezTo>
                  <a:pt x="1302" y="833"/>
                  <a:pt x="1297" y="836"/>
                  <a:pt x="1295" y="839"/>
                </a:cubicBezTo>
                <a:cubicBezTo>
                  <a:pt x="1289" y="846"/>
                  <a:pt x="1281" y="847"/>
                  <a:pt x="1273" y="845"/>
                </a:cubicBezTo>
                <a:cubicBezTo>
                  <a:pt x="1264" y="842"/>
                  <a:pt x="1275" y="834"/>
                  <a:pt x="1271" y="829"/>
                </a:cubicBezTo>
                <a:cubicBezTo>
                  <a:pt x="1260" y="845"/>
                  <a:pt x="1252" y="848"/>
                  <a:pt x="1242" y="839"/>
                </a:cubicBezTo>
                <a:cubicBezTo>
                  <a:pt x="1240" y="830"/>
                  <a:pt x="1249" y="832"/>
                  <a:pt x="1255" y="828"/>
                </a:cubicBezTo>
                <a:cubicBezTo>
                  <a:pt x="1246" y="825"/>
                  <a:pt x="1240" y="813"/>
                  <a:pt x="1234" y="821"/>
                </a:cubicBezTo>
                <a:cubicBezTo>
                  <a:pt x="1228" y="828"/>
                  <a:pt x="1221" y="825"/>
                  <a:pt x="1215" y="828"/>
                </a:cubicBezTo>
                <a:cubicBezTo>
                  <a:pt x="1215" y="829"/>
                  <a:pt x="1216" y="829"/>
                  <a:pt x="1216" y="830"/>
                </a:cubicBezTo>
                <a:cubicBezTo>
                  <a:pt x="1220" y="833"/>
                  <a:pt x="1230" y="830"/>
                  <a:pt x="1228" y="839"/>
                </a:cubicBezTo>
                <a:cubicBezTo>
                  <a:pt x="1227" y="841"/>
                  <a:pt x="1225" y="841"/>
                  <a:pt x="1224" y="842"/>
                </a:cubicBezTo>
                <a:cubicBezTo>
                  <a:pt x="1217" y="846"/>
                  <a:pt x="1209" y="846"/>
                  <a:pt x="1201" y="845"/>
                </a:cubicBezTo>
                <a:cubicBezTo>
                  <a:pt x="1201" y="845"/>
                  <a:pt x="1200" y="845"/>
                  <a:pt x="1199" y="845"/>
                </a:cubicBezTo>
                <a:cubicBezTo>
                  <a:pt x="1198" y="845"/>
                  <a:pt x="1196" y="845"/>
                  <a:pt x="1194" y="845"/>
                </a:cubicBezTo>
                <a:cubicBezTo>
                  <a:pt x="1194" y="845"/>
                  <a:pt x="1193" y="844"/>
                  <a:pt x="1192" y="844"/>
                </a:cubicBezTo>
                <a:cubicBezTo>
                  <a:pt x="1182" y="843"/>
                  <a:pt x="1172" y="834"/>
                  <a:pt x="1162" y="844"/>
                </a:cubicBezTo>
                <a:cubicBezTo>
                  <a:pt x="1152" y="843"/>
                  <a:pt x="1142" y="842"/>
                  <a:pt x="1132" y="841"/>
                </a:cubicBezTo>
                <a:cubicBezTo>
                  <a:pt x="1128" y="838"/>
                  <a:pt x="1126" y="841"/>
                  <a:pt x="1123" y="843"/>
                </a:cubicBezTo>
                <a:cubicBezTo>
                  <a:pt x="1123" y="844"/>
                  <a:pt x="1122" y="844"/>
                  <a:pt x="1122" y="845"/>
                </a:cubicBezTo>
                <a:cubicBezTo>
                  <a:pt x="1118" y="845"/>
                  <a:pt x="1114" y="845"/>
                  <a:pt x="1111" y="845"/>
                </a:cubicBezTo>
                <a:cubicBezTo>
                  <a:pt x="1109" y="842"/>
                  <a:pt x="1105" y="840"/>
                  <a:pt x="1101" y="839"/>
                </a:cubicBezTo>
                <a:cubicBezTo>
                  <a:pt x="1095" y="831"/>
                  <a:pt x="1105" y="829"/>
                  <a:pt x="1106" y="824"/>
                </a:cubicBezTo>
                <a:cubicBezTo>
                  <a:pt x="1109" y="816"/>
                  <a:pt x="1113" y="813"/>
                  <a:pt x="1120" y="822"/>
                </a:cubicBezTo>
                <a:cubicBezTo>
                  <a:pt x="1126" y="829"/>
                  <a:pt x="1145" y="827"/>
                  <a:pt x="1151" y="820"/>
                </a:cubicBezTo>
                <a:cubicBezTo>
                  <a:pt x="1153" y="817"/>
                  <a:pt x="1154" y="815"/>
                  <a:pt x="1152" y="812"/>
                </a:cubicBezTo>
                <a:cubicBezTo>
                  <a:pt x="1151" y="811"/>
                  <a:pt x="1150" y="808"/>
                  <a:pt x="1147" y="809"/>
                </a:cubicBezTo>
                <a:cubicBezTo>
                  <a:pt x="1119" y="814"/>
                  <a:pt x="1115" y="812"/>
                  <a:pt x="1108" y="786"/>
                </a:cubicBezTo>
                <a:cubicBezTo>
                  <a:pt x="1108" y="785"/>
                  <a:pt x="1107" y="784"/>
                  <a:pt x="1106" y="783"/>
                </a:cubicBezTo>
                <a:cubicBezTo>
                  <a:pt x="1101" y="786"/>
                  <a:pt x="1100" y="792"/>
                  <a:pt x="1098" y="796"/>
                </a:cubicBezTo>
                <a:cubicBezTo>
                  <a:pt x="1093" y="805"/>
                  <a:pt x="1089" y="815"/>
                  <a:pt x="1082" y="797"/>
                </a:cubicBezTo>
                <a:cubicBezTo>
                  <a:pt x="1079" y="793"/>
                  <a:pt x="1073" y="784"/>
                  <a:pt x="1063" y="789"/>
                </a:cubicBezTo>
                <a:cubicBezTo>
                  <a:pt x="1063" y="789"/>
                  <a:pt x="1062" y="790"/>
                  <a:pt x="1062" y="790"/>
                </a:cubicBezTo>
                <a:cubicBezTo>
                  <a:pt x="1062" y="791"/>
                  <a:pt x="1063" y="792"/>
                  <a:pt x="1063" y="793"/>
                </a:cubicBezTo>
                <a:cubicBezTo>
                  <a:pt x="1062" y="795"/>
                  <a:pt x="1062" y="797"/>
                  <a:pt x="1061" y="800"/>
                </a:cubicBezTo>
                <a:cubicBezTo>
                  <a:pt x="1054" y="802"/>
                  <a:pt x="1044" y="810"/>
                  <a:pt x="1042" y="794"/>
                </a:cubicBezTo>
                <a:cubicBezTo>
                  <a:pt x="1042" y="791"/>
                  <a:pt x="1039" y="790"/>
                  <a:pt x="1037" y="792"/>
                </a:cubicBezTo>
                <a:cubicBezTo>
                  <a:pt x="1028" y="801"/>
                  <a:pt x="1027" y="793"/>
                  <a:pt x="1024" y="787"/>
                </a:cubicBezTo>
                <a:cubicBezTo>
                  <a:pt x="1022" y="783"/>
                  <a:pt x="1020" y="780"/>
                  <a:pt x="1016" y="781"/>
                </a:cubicBezTo>
                <a:cubicBezTo>
                  <a:pt x="1011" y="782"/>
                  <a:pt x="1012" y="786"/>
                  <a:pt x="1011" y="789"/>
                </a:cubicBezTo>
                <a:cubicBezTo>
                  <a:pt x="1008" y="808"/>
                  <a:pt x="1011" y="813"/>
                  <a:pt x="1028" y="823"/>
                </a:cubicBezTo>
                <a:cubicBezTo>
                  <a:pt x="1026" y="818"/>
                  <a:pt x="1022" y="814"/>
                  <a:pt x="1027" y="810"/>
                </a:cubicBezTo>
                <a:cubicBezTo>
                  <a:pt x="1030" y="807"/>
                  <a:pt x="1034" y="811"/>
                  <a:pt x="1038" y="812"/>
                </a:cubicBezTo>
                <a:cubicBezTo>
                  <a:pt x="1048" y="814"/>
                  <a:pt x="1057" y="819"/>
                  <a:pt x="1067" y="813"/>
                </a:cubicBezTo>
                <a:cubicBezTo>
                  <a:pt x="1075" y="812"/>
                  <a:pt x="1081" y="815"/>
                  <a:pt x="1083" y="822"/>
                </a:cubicBezTo>
                <a:cubicBezTo>
                  <a:pt x="1084" y="828"/>
                  <a:pt x="1074" y="824"/>
                  <a:pt x="1070" y="828"/>
                </a:cubicBezTo>
                <a:cubicBezTo>
                  <a:pt x="1071" y="828"/>
                  <a:pt x="1072" y="828"/>
                  <a:pt x="1072" y="828"/>
                </a:cubicBezTo>
                <a:cubicBezTo>
                  <a:pt x="1073" y="828"/>
                  <a:pt x="1074" y="828"/>
                  <a:pt x="1075" y="828"/>
                </a:cubicBezTo>
                <a:cubicBezTo>
                  <a:pt x="1076" y="828"/>
                  <a:pt x="1076" y="827"/>
                  <a:pt x="1077" y="827"/>
                </a:cubicBezTo>
                <a:cubicBezTo>
                  <a:pt x="1082" y="826"/>
                  <a:pt x="1086" y="826"/>
                  <a:pt x="1085" y="836"/>
                </a:cubicBezTo>
                <a:cubicBezTo>
                  <a:pt x="1083" y="837"/>
                  <a:pt x="1082" y="838"/>
                  <a:pt x="1081" y="839"/>
                </a:cubicBezTo>
                <a:cubicBezTo>
                  <a:pt x="1080" y="840"/>
                  <a:pt x="1080" y="840"/>
                  <a:pt x="1080" y="840"/>
                </a:cubicBezTo>
                <a:cubicBezTo>
                  <a:pt x="1078" y="841"/>
                  <a:pt x="1077" y="843"/>
                  <a:pt x="1074" y="843"/>
                </a:cubicBezTo>
                <a:cubicBezTo>
                  <a:pt x="1074" y="844"/>
                  <a:pt x="1073" y="844"/>
                  <a:pt x="1072" y="844"/>
                </a:cubicBezTo>
                <a:cubicBezTo>
                  <a:pt x="1071" y="844"/>
                  <a:pt x="1069" y="843"/>
                  <a:pt x="1068" y="843"/>
                </a:cubicBezTo>
                <a:cubicBezTo>
                  <a:pt x="1045" y="834"/>
                  <a:pt x="1020" y="839"/>
                  <a:pt x="996" y="837"/>
                </a:cubicBezTo>
                <a:cubicBezTo>
                  <a:pt x="984" y="834"/>
                  <a:pt x="972" y="840"/>
                  <a:pt x="960" y="834"/>
                </a:cubicBezTo>
                <a:cubicBezTo>
                  <a:pt x="957" y="832"/>
                  <a:pt x="954" y="831"/>
                  <a:pt x="951" y="831"/>
                </a:cubicBezTo>
                <a:cubicBezTo>
                  <a:pt x="945" y="830"/>
                  <a:pt x="940" y="832"/>
                  <a:pt x="935" y="837"/>
                </a:cubicBezTo>
                <a:cubicBezTo>
                  <a:pt x="934" y="839"/>
                  <a:pt x="932" y="840"/>
                  <a:pt x="931" y="842"/>
                </a:cubicBezTo>
                <a:cubicBezTo>
                  <a:pt x="927" y="842"/>
                  <a:pt x="923" y="837"/>
                  <a:pt x="919" y="843"/>
                </a:cubicBezTo>
                <a:cubicBezTo>
                  <a:pt x="914" y="843"/>
                  <a:pt x="909" y="844"/>
                  <a:pt x="904" y="839"/>
                </a:cubicBezTo>
                <a:cubicBezTo>
                  <a:pt x="904" y="838"/>
                  <a:pt x="904" y="838"/>
                  <a:pt x="903" y="837"/>
                </a:cubicBezTo>
                <a:cubicBezTo>
                  <a:pt x="901" y="836"/>
                  <a:pt x="899" y="836"/>
                  <a:pt x="897" y="838"/>
                </a:cubicBezTo>
                <a:cubicBezTo>
                  <a:pt x="896" y="839"/>
                  <a:pt x="896" y="840"/>
                  <a:pt x="895" y="840"/>
                </a:cubicBezTo>
                <a:cubicBezTo>
                  <a:pt x="882" y="843"/>
                  <a:pt x="869" y="843"/>
                  <a:pt x="856" y="840"/>
                </a:cubicBezTo>
                <a:cubicBezTo>
                  <a:pt x="852" y="839"/>
                  <a:pt x="847" y="838"/>
                  <a:pt x="843" y="836"/>
                </a:cubicBezTo>
                <a:cubicBezTo>
                  <a:pt x="830" y="832"/>
                  <a:pt x="810" y="836"/>
                  <a:pt x="794" y="838"/>
                </a:cubicBezTo>
                <a:cubicBezTo>
                  <a:pt x="785" y="839"/>
                  <a:pt x="777" y="843"/>
                  <a:pt x="768" y="840"/>
                </a:cubicBezTo>
                <a:cubicBezTo>
                  <a:pt x="761" y="840"/>
                  <a:pt x="754" y="840"/>
                  <a:pt x="747" y="840"/>
                </a:cubicBezTo>
                <a:cubicBezTo>
                  <a:pt x="745" y="838"/>
                  <a:pt x="743" y="837"/>
                  <a:pt x="741" y="836"/>
                </a:cubicBezTo>
                <a:cubicBezTo>
                  <a:pt x="742" y="828"/>
                  <a:pt x="745" y="821"/>
                  <a:pt x="743" y="813"/>
                </a:cubicBezTo>
                <a:cubicBezTo>
                  <a:pt x="743" y="809"/>
                  <a:pt x="741" y="806"/>
                  <a:pt x="738" y="807"/>
                </a:cubicBezTo>
                <a:cubicBezTo>
                  <a:pt x="734" y="808"/>
                  <a:pt x="735" y="811"/>
                  <a:pt x="736" y="813"/>
                </a:cubicBezTo>
                <a:cubicBezTo>
                  <a:pt x="737" y="822"/>
                  <a:pt x="735" y="829"/>
                  <a:pt x="731" y="836"/>
                </a:cubicBezTo>
                <a:cubicBezTo>
                  <a:pt x="720" y="836"/>
                  <a:pt x="708" y="837"/>
                  <a:pt x="697" y="840"/>
                </a:cubicBezTo>
                <a:cubicBezTo>
                  <a:pt x="695" y="840"/>
                  <a:pt x="693" y="840"/>
                  <a:pt x="691" y="840"/>
                </a:cubicBezTo>
                <a:cubicBezTo>
                  <a:pt x="687" y="837"/>
                  <a:pt x="683" y="837"/>
                  <a:pt x="678" y="837"/>
                </a:cubicBezTo>
                <a:cubicBezTo>
                  <a:pt x="677" y="837"/>
                  <a:pt x="675" y="837"/>
                  <a:pt x="674" y="837"/>
                </a:cubicBezTo>
                <a:cubicBezTo>
                  <a:pt x="661" y="837"/>
                  <a:pt x="649" y="841"/>
                  <a:pt x="636" y="839"/>
                </a:cubicBezTo>
                <a:cubicBezTo>
                  <a:pt x="626" y="838"/>
                  <a:pt x="616" y="838"/>
                  <a:pt x="605" y="838"/>
                </a:cubicBezTo>
                <a:cubicBezTo>
                  <a:pt x="589" y="838"/>
                  <a:pt x="572" y="840"/>
                  <a:pt x="555" y="843"/>
                </a:cubicBezTo>
                <a:cubicBezTo>
                  <a:pt x="552" y="843"/>
                  <a:pt x="549" y="842"/>
                  <a:pt x="545" y="843"/>
                </a:cubicBezTo>
                <a:cubicBezTo>
                  <a:pt x="537" y="843"/>
                  <a:pt x="529" y="844"/>
                  <a:pt x="521" y="846"/>
                </a:cubicBezTo>
                <a:cubicBezTo>
                  <a:pt x="519" y="846"/>
                  <a:pt x="517" y="846"/>
                  <a:pt x="516" y="847"/>
                </a:cubicBezTo>
                <a:cubicBezTo>
                  <a:pt x="506" y="846"/>
                  <a:pt x="497" y="846"/>
                  <a:pt x="488" y="846"/>
                </a:cubicBezTo>
                <a:cubicBezTo>
                  <a:pt x="484" y="846"/>
                  <a:pt x="480" y="844"/>
                  <a:pt x="478" y="849"/>
                </a:cubicBezTo>
                <a:cubicBezTo>
                  <a:pt x="475" y="850"/>
                  <a:pt x="472" y="851"/>
                  <a:pt x="469" y="852"/>
                </a:cubicBezTo>
                <a:cubicBezTo>
                  <a:pt x="467" y="850"/>
                  <a:pt x="465" y="849"/>
                  <a:pt x="462" y="849"/>
                </a:cubicBezTo>
                <a:cubicBezTo>
                  <a:pt x="462" y="849"/>
                  <a:pt x="462" y="849"/>
                  <a:pt x="462" y="849"/>
                </a:cubicBezTo>
                <a:cubicBezTo>
                  <a:pt x="461" y="849"/>
                  <a:pt x="460" y="849"/>
                  <a:pt x="459" y="849"/>
                </a:cubicBezTo>
                <a:cubicBezTo>
                  <a:pt x="459" y="849"/>
                  <a:pt x="458" y="849"/>
                  <a:pt x="457" y="850"/>
                </a:cubicBezTo>
                <a:cubicBezTo>
                  <a:pt x="446" y="845"/>
                  <a:pt x="439" y="859"/>
                  <a:pt x="429" y="858"/>
                </a:cubicBezTo>
                <a:cubicBezTo>
                  <a:pt x="429" y="858"/>
                  <a:pt x="428" y="858"/>
                  <a:pt x="428" y="858"/>
                </a:cubicBezTo>
                <a:cubicBezTo>
                  <a:pt x="427" y="858"/>
                  <a:pt x="427" y="858"/>
                  <a:pt x="426" y="858"/>
                </a:cubicBezTo>
                <a:cubicBezTo>
                  <a:pt x="418" y="858"/>
                  <a:pt x="410" y="858"/>
                  <a:pt x="402" y="857"/>
                </a:cubicBezTo>
                <a:cubicBezTo>
                  <a:pt x="412" y="851"/>
                  <a:pt x="418" y="843"/>
                  <a:pt x="410" y="831"/>
                </a:cubicBezTo>
                <a:cubicBezTo>
                  <a:pt x="404" y="820"/>
                  <a:pt x="394" y="811"/>
                  <a:pt x="389" y="797"/>
                </a:cubicBezTo>
                <a:cubicBezTo>
                  <a:pt x="391" y="816"/>
                  <a:pt x="385" y="833"/>
                  <a:pt x="386" y="851"/>
                </a:cubicBezTo>
                <a:cubicBezTo>
                  <a:pt x="385" y="852"/>
                  <a:pt x="384" y="852"/>
                  <a:pt x="383" y="852"/>
                </a:cubicBezTo>
                <a:cubicBezTo>
                  <a:pt x="372" y="850"/>
                  <a:pt x="365" y="852"/>
                  <a:pt x="368" y="866"/>
                </a:cubicBezTo>
                <a:cubicBezTo>
                  <a:pt x="368" y="867"/>
                  <a:pt x="368" y="869"/>
                  <a:pt x="368" y="871"/>
                </a:cubicBezTo>
                <a:cubicBezTo>
                  <a:pt x="369" y="876"/>
                  <a:pt x="368" y="881"/>
                  <a:pt x="368" y="886"/>
                </a:cubicBezTo>
                <a:cubicBezTo>
                  <a:pt x="367" y="886"/>
                  <a:pt x="366" y="886"/>
                  <a:pt x="366" y="886"/>
                </a:cubicBezTo>
                <a:cubicBezTo>
                  <a:pt x="362" y="886"/>
                  <a:pt x="360" y="884"/>
                  <a:pt x="357" y="882"/>
                </a:cubicBezTo>
                <a:cubicBezTo>
                  <a:pt x="356" y="881"/>
                  <a:pt x="355" y="881"/>
                  <a:pt x="354" y="880"/>
                </a:cubicBezTo>
                <a:cubicBezTo>
                  <a:pt x="350" y="877"/>
                  <a:pt x="345" y="876"/>
                  <a:pt x="344" y="883"/>
                </a:cubicBezTo>
                <a:cubicBezTo>
                  <a:pt x="344" y="887"/>
                  <a:pt x="349" y="893"/>
                  <a:pt x="341" y="893"/>
                </a:cubicBezTo>
                <a:cubicBezTo>
                  <a:pt x="333" y="893"/>
                  <a:pt x="338" y="886"/>
                  <a:pt x="336" y="883"/>
                </a:cubicBezTo>
                <a:cubicBezTo>
                  <a:pt x="333" y="875"/>
                  <a:pt x="328" y="871"/>
                  <a:pt x="320" y="874"/>
                </a:cubicBezTo>
                <a:cubicBezTo>
                  <a:pt x="313" y="876"/>
                  <a:pt x="306" y="880"/>
                  <a:pt x="307" y="887"/>
                </a:cubicBezTo>
                <a:cubicBezTo>
                  <a:pt x="309" y="893"/>
                  <a:pt x="315" y="899"/>
                  <a:pt x="324" y="896"/>
                </a:cubicBezTo>
                <a:cubicBezTo>
                  <a:pt x="325" y="896"/>
                  <a:pt x="326" y="895"/>
                  <a:pt x="327" y="895"/>
                </a:cubicBezTo>
                <a:cubicBezTo>
                  <a:pt x="328" y="895"/>
                  <a:pt x="329" y="895"/>
                  <a:pt x="330" y="895"/>
                </a:cubicBezTo>
                <a:cubicBezTo>
                  <a:pt x="330" y="895"/>
                  <a:pt x="330" y="895"/>
                  <a:pt x="330" y="895"/>
                </a:cubicBezTo>
                <a:cubicBezTo>
                  <a:pt x="335" y="895"/>
                  <a:pt x="339" y="898"/>
                  <a:pt x="344" y="901"/>
                </a:cubicBezTo>
                <a:cubicBezTo>
                  <a:pt x="341" y="906"/>
                  <a:pt x="336" y="905"/>
                  <a:pt x="332" y="905"/>
                </a:cubicBezTo>
                <a:cubicBezTo>
                  <a:pt x="331" y="905"/>
                  <a:pt x="330" y="905"/>
                  <a:pt x="329" y="905"/>
                </a:cubicBezTo>
                <a:cubicBezTo>
                  <a:pt x="326" y="906"/>
                  <a:pt x="323" y="905"/>
                  <a:pt x="323" y="909"/>
                </a:cubicBezTo>
                <a:cubicBezTo>
                  <a:pt x="324" y="910"/>
                  <a:pt x="325" y="913"/>
                  <a:pt x="325" y="913"/>
                </a:cubicBezTo>
                <a:cubicBezTo>
                  <a:pt x="327" y="913"/>
                  <a:pt x="329" y="912"/>
                  <a:pt x="331" y="911"/>
                </a:cubicBezTo>
                <a:cubicBezTo>
                  <a:pt x="343" y="906"/>
                  <a:pt x="348" y="909"/>
                  <a:pt x="349" y="923"/>
                </a:cubicBezTo>
                <a:cubicBezTo>
                  <a:pt x="341" y="922"/>
                  <a:pt x="338" y="924"/>
                  <a:pt x="343" y="932"/>
                </a:cubicBezTo>
                <a:cubicBezTo>
                  <a:pt x="346" y="937"/>
                  <a:pt x="348" y="944"/>
                  <a:pt x="341" y="947"/>
                </a:cubicBezTo>
                <a:cubicBezTo>
                  <a:pt x="335" y="951"/>
                  <a:pt x="330" y="946"/>
                  <a:pt x="327" y="942"/>
                </a:cubicBezTo>
                <a:cubicBezTo>
                  <a:pt x="322" y="935"/>
                  <a:pt x="317" y="932"/>
                  <a:pt x="309" y="938"/>
                </a:cubicBezTo>
                <a:cubicBezTo>
                  <a:pt x="307" y="939"/>
                  <a:pt x="304" y="938"/>
                  <a:pt x="303" y="935"/>
                </a:cubicBezTo>
                <a:cubicBezTo>
                  <a:pt x="305" y="933"/>
                  <a:pt x="307" y="932"/>
                  <a:pt x="310" y="930"/>
                </a:cubicBezTo>
                <a:cubicBezTo>
                  <a:pt x="314" y="927"/>
                  <a:pt x="325" y="933"/>
                  <a:pt x="323" y="924"/>
                </a:cubicBezTo>
                <a:cubicBezTo>
                  <a:pt x="322" y="916"/>
                  <a:pt x="313" y="922"/>
                  <a:pt x="308" y="922"/>
                </a:cubicBezTo>
                <a:cubicBezTo>
                  <a:pt x="307" y="922"/>
                  <a:pt x="307" y="922"/>
                  <a:pt x="306" y="922"/>
                </a:cubicBezTo>
                <a:cubicBezTo>
                  <a:pt x="304" y="923"/>
                  <a:pt x="302" y="923"/>
                  <a:pt x="301" y="924"/>
                </a:cubicBezTo>
                <a:cubicBezTo>
                  <a:pt x="295" y="923"/>
                  <a:pt x="289" y="923"/>
                  <a:pt x="283" y="923"/>
                </a:cubicBezTo>
                <a:cubicBezTo>
                  <a:pt x="280" y="923"/>
                  <a:pt x="276" y="923"/>
                  <a:pt x="272" y="923"/>
                </a:cubicBezTo>
                <a:cubicBezTo>
                  <a:pt x="266" y="924"/>
                  <a:pt x="261" y="924"/>
                  <a:pt x="255" y="925"/>
                </a:cubicBezTo>
                <a:cubicBezTo>
                  <a:pt x="252" y="926"/>
                  <a:pt x="248" y="925"/>
                  <a:pt x="248" y="929"/>
                </a:cubicBezTo>
                <a:cubicBezTo>
                  <a:pt x="247" y="934"/>
                  <a:pt x="251" y="935"/>
                  <a:pt x="255" y="936"/>
                </a:cubicBezTo>
                <a:cubicBezTo>
                  <a:pt x="260" y="936"/>
                  <a:pt x="267" y="936"/>
                  <a:pt x="270" y="940"/>
                </a:cubicBezTo>
                <a:cubicBezTo>
                  <a:pt x="280" y="954"/>
                  <a:pt x="292" y="961"/>
                  <a:pt x="309" y="956"/>
                </a:cubicBezTo>
                <a:cubicBezTo>
                  <a:pt x="314" y="956"/>
                  <a:pt x="318" y="957"/>
                  <a:pt x="321" y="960"/>
                </a:cubicBezTo>
                <a:cubicBezTo>
                  <a:pt x="322" y="963"/>
                  <a:pt x="322" y="966"/>
                  <a:pt x="324" y="968"/>
                </a:cubicBezTo>
                <a:cubicBezTo>
                  <a:pt x="324" y="969"/>
                  <a:pt x="325" y="970"/>
                  <a:pt x="326" y="971"/>
                </a:cubicBezTo>
                <a:cubicBezTo>
                  <a:pt x="327" y="972"/>
                  <a:pt x="327" y="973"/>
                  <a:pt x="328" y="973"/>
                </a:cubicBezTo>
                <a:cubicBezTo>
                  <a:pt x="333" y="978"/>
                  <a:pt x="340" y="979"/>
                  <a:pt x="349" y="978"/>
                </a:cubicBezTo>
                <a:cubicBezTo>
                  <a:pt x="354" y="982"/>
                  <a:pt x="359" y="983"/>
                  <a:pt x="365" y="985"/>
                </a:cubicBezTo>
                <a:cubicBezTo>
                  <a:pt x="365" y="985"/>
                  <a:pt x="366" y="985"/>
                  <a:pt x="366" y="985"/>
                </a:cubicBezTo>
                <a:cubicBezTo>
                  <a:pt x="367" y="985"/>
                  <a:pt x="368" y="985"/>
                  <a:pt x="369" y="986"/>
                </a:cubicBezTo>
                <a:cubicBezTo>
                  <a:pt x="371" y="987"/>
                  <a:pt x="373" y="988"/>
                  <a:pt x="375" y="989"/>
                </a:cubicBezTo>
                <a:cubicBezTo>
                  <a:pt x="370" y="997"/>
                  <a:pt x="364" y="999"/>
                  <a:pt x="356" y="994"/>
                </a:cubicBezTo>
                <a:cubicBezTo>
                  <a:pt x="352" y="991"/>
                  <a:pt x="347" y="990"/>
                  <a:pt x="343" y="993"/>
                </a:cubicBezTo>
                <a:cubicBezTo>
                  <a:pt x="333" y="999"/>
                  <a:pt x="326" y="998"/>
                  <a:pt x="323" y="986"/>
                </a:cubicBezTo>
                <a:cubicBezTo>
                  <a:pt x="316" y="988"/>
                  <a:pt x="321" y="995"/>
                  <a:pt x="315" y="997"/>
                </a:cubicBezTo>
                <a:cubicBezTo>
                  <a:pt x="310" y="998"/>
                  <a:pt x="305" y="999"/>
                  <a:pt x="300" y="1000"/>
                </a:cubicBezTo>
                <a:cubicBezTo>
                  <a:pt x="291" y="999"/>
                  <a:pt x="282" y="999"/>
                  <a:pt x="273" y="1004"/>
                </a:cubicBezTo>
                <a:cubicBezTo>
                  <a:pt x="279" y="1008"/>
                  <a:pt x="284" y="1010"/>
                  <a:pt x="290" y="1009"/>
                </a:cubicBezTo>
                <a:cubicBezTo>
                  <a:pt x="292" y="1009"/>
                  <a:pt x="293" y="1008"/>
                  <a:pt x="294" y="1008"/>
                </a:cubicBezTo>
                <a:cubicBezTo>
                  <a:pt x="296" y="1008"/>
                  <a:pt x="298" y="1008"/>
                  <a:pt x="299" y="1008"/>
                </a:cubicBezTo>
                <a:cubicBezTo>
                  <a:pt x="302" y="1010"/>
                  <a:pt x="306" y="1012"/>
                  <a:pt x="304" y="1016"/>
                </a:cubicBezTo>
                <a:cubicBezTo>
                  <a:pt x="301" y="1022"/>
                  <a:pt x="295" y="1022"/>
                  <a:pt x="290" y="1021"/>
                </a:cubicBezTo>
                <a:cubicBezTo>
                  <a:pt x="288" y="1020"/>
                  <a:pt x="286" y="1020"/>
                  <a:pt x="283" y="1019"/>
                </a:cubicBezTo>
                <a:cubicBezTo>
                  <a:pt x="282" y="1019"/>
                  <a:pt x="280" y="1019"/>
                  <a:pt x="279" y="1019"/>
                </a:cubicBezTo>
                <a:cubicBezTo>
                  <a:pt x="277" y="1018"/>
                  <a:pt x="276" y="1018"/>
                  <a:pt x="275" y="1018"/>
                </a:cubicBezTo>
                <a:cubicBezTo>
                  <a:pt x="268" y="1018"/>
                  <a:pt x="262" y="1020"/>
                  <a:pt x="257" y="1027"/>
                </a:cubicBezTo>
                <a:cubicBezTo>
                  <a:pt x="256" y="1028"/>
                  <a:pt x="254" y="1028"/>
                  <a:pt x="253" y="1029"/>
                </a:cubicBezTo>
                <a:cubicBezTo>
                  <a:pt x="237" y="1033"/>
                  <a:pt x="218" y="1028"/>
                  <a:pt x="201" y="1035"/>
                </a:cubicBezTo>
                <a:cubicBezTo>
                  <a:pt x="207" y="1043"/>
                  <a:pt x="214" y="1039"/>
                  <a:pt x="221" y="1038"/>
                </a:cubicBezTo>
                <a:cubicBezTo>
                  <a:pt x="227" y="1037"/>
                  <a:pt x="234" y="1036"/>
                  <a:pt x="238" y="1042"/>
                </a:cubicBezTo>
                <a:cubicBezTo>
                  <a:pt x="242" y="1050"/>
                  <a:pt x="250" y="1050"/>
                  <a:pt x="256" y="1053"/>
                </a:cubicBezTo>
                <a:cubicBezTo>
                  <a:pt x="258" y="1054"/>
                  <a:pt x="260" y="1054"/>
                  <a:pt x="261" y="1055"/>
                </a:cubicBezTo>
                <a:cubicBezTo>
                  <a:pt x="262" y="1055"/>
                  <a:pt x="262" y="1055"/>
                  <a:pt x="263" y="1055"/>
                </a:cubicBezTo>
                <a:cubicBezTo>
                  <a:pt x="267" y="1055"/>
                  <a:pt x="270" y="1053"/>
                  <a:pt x="272" y="1049"/>
                </a:cubicBezTo>
                <a:cubicBezTo>
                  <a:pt x="272" y="1049"/>
                  <a:pt x="273" y="1049"/>
                  <a:pt x="274" y="1049"/>
                </a:cubicBezTo>
                <a:cubicBezTo>
                  <a:pt x="274" y="1049"/>
                  <a:pt x="274" y="1049"/>
                  <a:pt x="274" y="1049"/>
                </a:cubicBezTo>
                <a:cubicBezTo>
                  <a:pt x="274" y="1049"/>
                  <a:pt x="274" y="1049"/>
                  <a:pt x="274" y="1049"/>
                </a:cubicBezTo>
                <a:cubicBezTo>
                  <a:pt x="275" y="1049"/>
                  <a:pt x="275" y="1049"/>
                  <a:pt x="275" y="1049"/>
                </a:cubicBezTo>
                <a:cubicBezTo>
                  <a:pt x="276" y="1054"/>
                  <a:pt x="278" y="1060"/>
                  <a:pt x="279" y="1065"/>
                </a:cubicBezTo>
                <a:cubicBezTo>
                  <a:pt x="278" y="1066"/>
                  <a:pt x="278" y="1067"/>
                  <a:pt x="278" y="1068"/>
                </a:cubicBezTo>
                <a:cubicBezTo>
                  <a:pt x="276" y="1068"/>
                  <a:pt x="274" y="1068"/>
                  <a:pt x="272" y="1068"/>
                </a:cubicBezTo>
                <a:cubicBezTo>
                  <a:pt x="266" y="1056"/>
                  <a:pt x="260" y="1055"/>
                  <a:pt x="253" y="1067"/>
                </a:cubicBezTo>
                <a:cubicBezTo>
                  <a:pt x="232" y="1058"/>
                  <a:pt x="236" y="1081"/>
                  <a:pt x="227" y="1087"/>
                </a:cubicBezTo>
                <a:cubicBezTo>
                  <a:pt x="224" y="1086"/>
                  <a:pt x="226" y="1078"/>
                  <a:pt x="221" y="1079"/>
                </a:cubicBezTo>
                <a:cubicBezTo>
                  <a:pt x="216" y="1080"/>
                  <a:pt x="217" y="1085"/>
                  <a:pt x="216" y="1089"/>
                </a:cubicBezTo>
                <a:cubicBezTo>
                  <a:pt x="213" y="1102"/>
                  <a:pt x="212" y="1116"/>
                  <a:pt x="193" y="1115"/>
                </a:cubicBezTo>
                <a:cubicBezTo>
                  <a:pt x="201" y="1123"/>
                  <a:pt x="201" y="1124"/>
                  <a:pt x="193" y="1126"/>
                </a:cubicBezTo>
                <a:cubicBezTo>
                  <a:pt x="186" y="1129"/>
                  <a:pt x="186" y="1134"/>
                  <a:pt x="186" y="1141"/>
                </a:cubicBezTo>
                <a:cubicBezTo>
                  <a:pt x="187" y="1157"/>
                  <a:pt x="207" y="1163"/>
                  <a:pt x="225" y="1159"/>
                </a:cubicBezTo>
                <a:cubicBezTo>
                  <a:pt x="226" y="1164"/>
                  <a:pt x="226" y="1168"/>
                  <a:pt x="226" y="1173"/>
                </a:cubicBezTo>
                <a:cubicBezTo>
                  <a:pt x="226" y="1174"/>
                  <a:pt x="226" y="1175"/>
                  <a:pt x="225" y="1176"/>
                </a:cubicBezTo>
                <a:cubicBezTo>
                  <a:pt x="224" y="1178"/>
                  <a:pt x="222" y="1179"/>
                  <a:pt x="220" y="1179"/>
                </a:cubicBezTo>
                <a:cubicBezTo>
                  <a:pt x="216" y="1178"/>
                  <a:pt x="213" y="1177"/>
                  <a:pt x="209" y="1177"/>
                </a:cubicBezTo>
                <a:cubicBezTo>
                  <a:pt x="199" y="1177"/>
                  <a:pt x="190" y="1181"/>
                  <a:pt x="181" y="1185"/>
                </a:cubicBezTo>
                <a:cubicBezTo>
                  <a:pt x="176" y="1186"/>
                  <a:pt x="172" y="1188"/>
                  <a:pt x="167" y="1189"/>
                </a:cubicBezTo>
                <a:cubicBezTo>
                  <a:pt x="172" y="1194"/>
                  <a:pt x="178" y="1194"/>
                  <a:pt x="177" y="1200"/>
                </a:cubicBezTo>
                <a:cubicBezTo>
                  <a:pt x="171" y="1202"/>
                  <a:pt x="166" y="1203"/>
                  <a:pt x="161" y="1204"/>
                </a:cubicBezTo>
                <a:cubicBezTo>
                  <a:pt x="180" y="1209"/>
                  <a:pt x="200" y="1214"/>
                  <a:pt x="222" y="1220"/>
                </a:cubicBezTo>
                <a:cubicBezTo>
                  <a:pt x="222" y="1220"/>
                  <a:pt x="221" y="1220"/>
                  <a:pt x="220" y="1221"/>
                </a:cubicBezTo>
                <a:cubicBezTo>
                  <a:pt x="215" y="1223"/>
                  <a:pt x="213" y="1224"/>
                  <a:pt x="211" y="1225"/>
                </a:cubicBezTo>
                <a:cubicBezTo>
                  <a:pt x="209" y="1225"/>
                  <a:pt x="206" y="1225"/>
                  <a:pt x="204" y="1225"/>
                </a:cubicBezTo>
                <a:cubicBezTo>
                  <a:pt x="199" y="1225"/>
                  <a:pt x="194" y="1225"/>
                  <a:pt x="189" y="1225"/>
                </a:cubicBezTo>
                <a:cubicBezTo>
                  <a:pt x="185" y="1225"/>
                  <a:pt x="180" y="1225"/>
                  <a:pt x="176" y="1226"/>
                </a:cubicBezTo>
                <a:cubicBezTo>
                  <a:pt x="171" y="1227"/>
                  <a:pt x="167" y="1228"/>
                  <a:pt x="162" y="1231"/>
                </a:cubicBezTo>
                <a:cubicBezTo>
                  <a:pt x="164" y="1240"/>
                  <a:pt x="179" y="1228"/>
                  <a:pt x="176" y="1243"/>
                </a:cubicBezTo>
                <a:cubicBezTo>
                  <a:pt x="165" y="1247"/>
                  <a:pt x="150" y="1244"/>
                  <a:pt x="139" y="1260"/>
                </a:cubicBezTo>
                <a:cubicBezTo>
                  <a:pt x="144" y="1259"/>
                  <a:pt x="149" y="1258"/>
                  <a:pt x="154" y="1257"/>
                </a:cubicBezTo>
                <a:cubicBezTo>
                  <a:pt x="162" y="1255"/>
                  <a:pt x="169" y="1254"/>
                  <a:pt x="177" y="1252"/>
                </a:cubicBezTo>
                <a:cubicBezTo>
                  <a:pt x="177" y="1253"/>
                  <a:pt x="178" y="1253"/>
                  <a:pt x="180" y="1253"/>
                </a:cubicBezTo>
                <a:cubicBezTo>
                  <a:pt x="181" y="1253"/>
                  <a:pt x="182" y="1253"/>
                  <a:pt x="183" y="1253"/>
                </a:cubicBezTo>
                <a:cubicBezTo>
                  <a:pt x="183" y="1253"/>
                  <a:pt x="183" y="1253"/>
                  <a:pt x="184" y="1253"/>
                </a:cubicBezTo>
                <a:cubicBezTo>
                  <a:pt x="186" y="1253"/>
                  <a:pt x="187" y="1254"/>
                  <a:pt x="188" y="1257"/>
                </a:cubicBezTo>
                <a:cubicBezTo>
                  <a:pt x="178" y="1257"/>
                  <a:pt x="170" y="1263"/>
                  <a:pt x="161" y="1266"/>
                </a:cubicBezTo>
                <a:cubicBezTo>
                  <a:pt x="169" y="1267"/>
                  <a:pt x="178" y="1266"/>
                  <a:pt x="186" y="1273"/>
                </a:cubicBezTo>
                <a:cubicBezTo>
                  <a:pt x="176" y="1277"/>
                  <a:pt x="172" y="1281"/>
                  <a:pt x="181" y="1290"/>
                </a:cubicBezTo>
                <a:cubicBezTo>
                  <a:pt x="187" y="1296"/>
                  <a:pt x="186" y="1305"/>
                  <a:pt x="180" y="1312"/>
                </a:cubicBezTo>
                <a:cubicBezTo>
                  <a:pt x="173" y="1319"/>
                  <a:pt x="163" y="1317"/>
                  <a:pt x="155" y="1317"/>
                </a:cubicBezTo>
                <a:cubicBezTo>
                  <a:pt x="146" y="1318"/>
                  <a:pt x="137" y="1315"/>
                  <a:pt x="129" y="1322"/>
                </a:cubicBezTo>
                <a:cubicBezTo>
                  <a:pt x="132" y="1324"/>
                  <a:pt x="135" y="1326"/>
                  <a:pt x="137" y="1326"/>
                </a:cubicBezTo>
                <a:cubicBezTo>
                  <a:pt x="139" y="1327"/>
                  <a:pt x="141" y="1327"/>
                  <a:pt x="143" y="1327"/>
                </a:cubicBezTo>
                <a:cubicBezTo>
                  <a:pt x="146" y="1327"/>
                  <a:pt x="149" y="1327"/>
                  <a:pt x="152" y="1326"/>
                </a:cubicBezTo>
                <a:cubicBezTo>
                  <a:pt x="157" y="1326"/>
                  <a:pt x="161" y="1326"/>
                  <a:pt x="166" y="1326"/>
                </a:cubicBezTo>
                <a:cubicBezTo>
                  <a:pt x="164" y="1335"/>
                  <a:pt x="141" y="1329"/>
                  <a:pt x="155" y="1346"/>
                </a:cubicBezTo>
                <a:cubicBezTo>
                  <a:pt x="141" y="1350"/>
                  <a:pt x="128" y="1345"/>
                  <a:pt x="116" y="1346"/>
                </a:cubicBezTo>
                <a:cubicBezTo>
                  <a:pt x="111" y="1347"/>
                  <a:pt x="105" y="1351"/>
                  <a:pt x="110" y="1353"/>
                </a:cubicBezTo>
                <a:cubicBezTo>
                  <a:pt x="120" y="1357"/>
                  <a:pt x="117" y="1373"/>
                  <a:pt x="128" y="1373"/>
                </a:cubicBezTo>
                <a:cubicBezTo>
                  <a:pt x="119" y="1388"/>
                  <a:pt x="104" y="1382"/>
                  <a:pt x="90" y="1382"/>
                </a:cubicBezTo>
                <a:cubicBezTo>
                  <a:pt x="87" y="1382"/>
                  <a:pt x="84" y="1382"/>
                  <a:pt x="81" y="1382"/>
                </a:cubicBezTo>
                <a:cubicBezTo>
                  <a:pt x="65" y="1382"/>
                  <a:pt x="49" y="1378"/>
                  <a:pt x="31" y="1384"/>
                </a:cubicBezTo>
                <a:cubicBezTo>
                  <a:pt x="36" y="1390"/>
                  <a:pt x="43" y="1385"/>
                  <a:pt x="44" y="1393"/>
                </a:cubicBezTo>
                <a:cubicBezTo>
                  <a:pt x="30" y="1399"/>
                  <a:pt x="15" y="1392"/>
                  <a:pt x="0" y="1395"/>
                </a:cubicBezTo>
                <a:cubicBezTo>
                  <a:pt x="10" y="1407"/>
                  <a:pt x="26" y="1403"/>
                  <a:pt x="37" y="1410"/>
                </a:cubicBezTo>
                <a:cubicBezTo>
                  <a:pt x="59" y="1423"/>
                  <a:pt x="84" y="1428"/>
                  <a:pt x="105" y="1444"/>
                </a:cubicBezTo>
                <a:cubicBezTo>
                  <a:pt x="110" y="1449"/>
                  <a:pt x="117" y="1452"/>
                  <a:pt x="124" y="1452"/>
                </a:cubicBezTo>
                <a:cubicBezTo>
                  <a:pt x="161" y="1462"/>
                  <a:pt x="197" y="1473"/>
                  <a:pt x="234" y="1481"/>
                </a:cubicBezTo>
                <a:cubicBezTo>
                  <a:pt x="236" y="1482"/>
                  <a:pt x="238" y="1482"/>
                  <a:pt x="240" y="1483"/>
                </a:cubicBezTo>
                <a:cubicBezTo>
                  <a:pt x="241" y="1483"/>
                  <a:pt x="242" y="1484"/>
                  <a:pt x="243" y="1484"/>
                </a:cubicBezTo>
                <a:cubicBezTo>
                  <a:pt x="249" y="1487"/>
                  <a:pt x="252" y="1491"/>
                  <a:pt x="253" y="1499"/>
                </a:cubicBezTo>
                <a:cubicBezTo>
                  <a:pt x="250" y="1503"/>
                  <a:pt x="248" y="1506"/>
                  <a:pt x="246" y="1509"/>
                </a:cubicBezTo>
                <a:cubicBezTo>
                  <a:pt x="239" y="1517"/>
                  <a:pt x="234" y="1516"/>
                  <a:pt x="232" y="1506"/>
                </a:cubicBezTo>
                <a:cubicBezTo>
                  <a:pt x="232" y="1500"/>
                  <a:pt x="232" y="1494"/>
                  <a:pt x="227" y="1490"/>
                </a:cubicBezTo>
                <a:cubicBezTo>
                  <a:pt x="225" y="1487"/>
                  <a:pt x="219" y="1485"/>
                  <a:pt x="219" y="1489"/>
                </a:cubicBezTo>
                <a:cubicBezTo>
                  <a:pt x="218" y="1499"/>
                  <a:pt x="207" y="1504"/>
                  <a:pt x="208" y="1515"/>
                </a:cubicBezTo>
                <a:cubicBezTo>
                  <a:pt x="208" y="1525"/>
                  <a:pt x="217" y="1525"/>
                  <a:pt x="222" y="1522"/>
                </a:cubicBezTo>
                <a:cubicBezTo>
                  <a:pt x="230" y="1517"/>
                  <a:pt x="236" y="1521"/>
                  <a:pt x="243" y="1525"/>
                </a:cubicBezTo>
                <a:cubicBezTo>
                  <a:pt x="249" y="1528"/>
                  <a:pt x="267" y="1518"/>
                  <a:pt x="268" y="1511"/>
                </a:cubicBezTo>
                <a:cubicBezTo>
                  <a:pt x="269" y="1508"/>
                  <a:pt x="267" y="1502"/>
                  <a:pt x="272" y="1502"/>
                </a:cubicBezTo>
                <a:cubicBezTo>
                  <a:pt x="278" y="1502"/>
                  <a:pt x="275" y="1508"/>
                  <a:pt x="275" y="1512"/>
                </a:cubicBezTo>
                <a:cubicBezTo>
                  <a:pt x="276" y="1514"/>
                  <a:pt x="276" y="1517"/>
                  <a:pt x="275" y="1519"/>
                </a:cubicBezTo>
                <a:cubicBezTo>
                  <a:pt x="273" y="1531"/>
                  <a:pt x="279" y="1531"/>
                  <a:pt x="287" y="1525"/>
                </a:cubicBezTo>
                <a:cubicBezTo>
                  <a:pt x="291" y="1526"/>
                  <a:pt x="296" y="1528"/>
                  <a:pt x="300" y="1524"/>
                </a:cubicBezTo>
                <a:cubicBezTo>
                  <a:pt x="307" y="1515"/>
                  <a:pt x="316" y="1517"/>
                  <a:pt x="325" y="1517"/>
                </a:cubicBezTo>
                <a:cubicBezTo>
                  <a:pt x="328" y="1519"/>
                  <a:pt x="331" y="1521"/>
                  <a:pt x="334" y="1523"/>
                </a:cubicBezTo>
                <a:cubicBezTo>
                  <a:pt x="333" y="1527"/>
                  <a:pt x="329" y="1528"/>
                  <a:pt x="327" y="1527"/>
                </a:cubicBezTo>
                <a:cubicBezTo>
                  <a:pt x="324" y="1525"/>
                  <a:pt x="321" y="1525"/>
                  <a:pt x="319" y="1525"/>
                </a:cubicBezTo>
                <a:cubicBezTo>
                  <a:pt x="314" y="1526"/>
                  <a:pt x="310" y="1529"/>
                  <a:pt x="306" y="1533"/>
                </a:cubicBezTo>
                <a:cubicBezTo>
                  <a:pt x="300" y="1533"/>
                  <a:pt x="296" y="1537"/>
                  <a:pt x="294" y="1542"/>
                </a:cubicBezTo>
                <a:cubicBezTo>
                  <a:pt x="292" y="1542"/>
                  <a:pt x="291" y="1542"/>
                  <a:pt x="290" y="1543"/>
                </a:cubicBezTo>
                <a:cubicBezTo>
                  <a:pt x="288" y="1541"/>
                  <a:pt x="286" y="1541"/>
                  <a:pt x="285" y="1541"/>
                </a:cubicBezTo>
                <a:cubicBezTo>
                  <a:pt x="283" y="1541"/>
                  <a:pt x="281" y="1542"/>
                  <a:pt x="279" y="1544"/>
                </a:cubicBezTo>
                <a:cubicBezTo>
                  <a:pt x="276" y="1545"/>
                  <a:pt x="275" y="1546"/>
                  <a:pt x="272" y="1547"/>
                </a:cubicBezTo>
                <a:cubicBezTo>
                  <a:pt x="270" y="1542"/>
                  <a:pt x="277" y="1523"/>
                  <a:pt x="260" y="1538"/>
                </a:cubicBezTo>
                <a:cubicBezTo>
                  <a:pt x="259" y="1539"/>
                  <a:pt x="257" y="1539"/>
                  <a:pt x="256" y="1539"/>
                </a:cubicBezTo>
                <a:cubicBezTo>
                  <a:pt x="244" y="1527"/>
                  <a:pt x="233" y="1537"/>
                  <a:pt x="222" y="1540"/>
                </a:cubicBezTo>
                <a:cubicBezTo>
                  <a:pt x="221" y="1540"/>
                  <a:pt x="219" y="1540"/>
                  <a:pt x="218" y="1540"/>
                </a:cubicBezTo>
                <a:cubicBezTo>
                  <a:pt x="213" y="1541"/>
                  <a:pt x="209" y="1540"/>
                  <a:pt x="205" y="1539"/>
                </a:cubicBezTo>
                <a:cubicBezTo>
                  <a:pt x="205" y="1535"/>
                  <a:pt x="202" y="1532"/>
                  <a:pt x="200" y="1532"/>
                </a:cubicBezTo>
                <a:cubicBezTo>
                  <a:pt x="199" y="1532"/>
                  <a:pt x="197" y="1533"/>
                  <a:pt x="196" y="1534"/>
                </a:cubicBezTo>
                <a:cubicBezTo>
                  <a:pt x="188" y="1542"/>
                  <a:pt x="178" y="1541"/>
                  <a:pt x="168" y="1543"/>
                </a:cubicBezTo>
                <a:cubicBezTo>
                  <a:pt x="165" y="1544"/>
                  <a:pt x="162" y="1544"/>
                  <a:pt x="162" y="1549"/>
                </a:cubicBezTo>
                <a:cubicBezTo>
                  <a:pt x="167" y="1553"/>
                  <a:pt x="172" y="1546"/>
                  <a:pt x="176" y="1548"/>
                </a:cubicBezTo>
                <a:cubicBezTo>
                  <a:pt x="177" y="1549"/>
                  <a:pt x="177" y="1549"/>
                  <a:pt x="178" y="1550"/>
                </a:cubicBezTo>
                <a:cubicBezTo>
                  <a:pt x="182" y="1552"/>
                  <a:pt x="187" y="1553"/>
                  <a:pt x="190" y="1558"/>
                </a:cubicBezTo>
                <a:cubicBezTo>
                  <a:pt x="190" y="1559"/>
                  <a:pt x="190" y="1561"/>
                  <a:pt x="191" y="1562"/>
                </a:cubicBezTo>
                <a:cubicBezTo>
                  <a:pt x="192" y="1564"/>
                  <a:pt x="194" y="1565"/>
                  <a:pt x="197" y="1566"/>
                </a:cubicBezTo>
                <a:cubicBezTo>
                  <a:pt x="198" y="1566"/>
                  <a:pt x="199" y="1566"/>
                  <a:pt x="200" y="1567"/>
                </a:cubicBezTo>
                <a:cubicBezTo>
                  <a:pt x="209" y="1568"/>
                  <a:pt x="218" y="1569"/>
                  <a:pt x="227" y="1572"/>
                </a:cubicBezTo>
                <a:cubicBezTo>
                  <a:pt x="236" y="1574"/>
                  <a:pt x="249" y="1572"/>
                  <a:pt x="252" y="1575"/>
                </a:cubicBezTo>
                <a:cubicBezTo>
                  <a:pt x="255" y="1578"/>
                  <a:pt x="258" y="1580"/>
                  <a:pt x="261" y="1581"/>
                </a:cubicBezTo>
                <a:cubicBezTo>
                  <a:pt x="263" y="1581"/>
                  <a:pt x="264" y="1582"/>
                  <a:pt x="266" y="1582"/>
                </a:cubicBezTo>
                <a:cubicBezTo>
                  <a:pt x="269" y="1582"/>
                  <a:pt x="272" y="1581"/>
                  <a:pt x="275" y="1581"/>
                </a:cubicBezTo>
                <a:cubicBezTo>
                  <a:pt x="276" y="1581"/>
                  <a:pt x="276" y="1581"/>
                  <a:pt x="277" y="1581"/>
                </a:cubicBezTo>
                <a:cubicBezTo>
                  <a:pt x="278" y="1582"/>
                  <a:pt x="280" y="1582"/>
                  <a:pt x="281" y="1583"/>
                </a:cubicBezTo>
                <a:cubicBezTo>
                  <a:pt x="282" y="1585"/>
                  <a:pt x="283" y="1588"/>
                  <a:pt x="284" y="1591"/>
                </a:cubicBezTo>
                <a:cubicBezTo>
                  <a:pt x="287" y="1595"/>
                  <a:pt x="288" y="1600"/>
                  <a:pt x="284" y="1605"/>
                </a:cubicBezTo>
                <a:cubicBezTo>
                  <a:pt x="280" y="1605"/>
                  <a:pt x="276" y="1604"/>
                  <a:pt x="272" y="1604"/>
                </a:cubicBezTo>
                <a:cubicBezTo>
                  <a:pt x="266" y="1584"/>
                  <a:pt x="256" y="1601"/>
                  <a:pt x="248" y="1601"/>
                </a:cubicBezTo>
                <a:cubicBezTo>
                  <a:pt x="246" y="1600"/>
                  <a:pt x="244" y="1600"/>
                  <a:pt x="242" y="1599"/>
                </a:cubicBezTo>
                <a:cubicBezTo>
                  <a:pt x="242" y="1599"/>
                  <a:pt x="242" y="1599"/>
                  <a:pt x="242" y="1599"/>
                </a:cubicBezTo>
                <a:cubicBezTo>
                  <a:pt x="241" y="1598"/>
                  <a:pt x="240" y="1598"/>
                  <a:pt x="240" y="1597"/>
                </a:cubicBezTo>
                <a:cubicBezTo>
                  <a:pt x="239" y="1597"/>
                  <a:pt x="238" y="1596"/>
                  <a:pt x="238" y="1595"/>
                </a:cubicBezTo>
                <a:cubicBezTo>
                  <a:pt x="231" y="1579"/>
                  <a:pt x="216" y="1585"/>
                  <a:pt x="204" y="1582"/>
                </a:cubicBezTo>
                <a:cubicBezTo>
                  <a:pt x="195" y="1572"/>
                  <a:pt x="184" y="1575"/>
                  <a:pt x="173" y="1578"/>
                </a:cubicBezTo>
                <a:cubicBezTo>
                  <a:pt x="168" y="1579"/>
                  <a:pt x="160" y="1577"/>
                  <a:pt x="159" y="1584"/>
                </a:cubicBezTo>
                <a:cubicBezTo>
                  <a:pt x="158" y="1591"/>
                  <a:pt x="166" y="1592"/>
                  <a:pt x="170" y="1594"/>
                </a:cubicBezTo>
                <a:cubicBezTo>
                  <a:pt x="172" y="1595"/>
                  <a:pt x="174" y="1596"/>
                  <a:pt x="176" y="1597"/>
                </a:cubicBezTo>
                <a:cubicBezTo>
                  <a:pt x="179" y="1599"/>
                  <a:pt x="183" y="1600"/>
                  <a:pt x="186" y="1601"/>
                </a:cubicBezTo>
                <a:cubicBezTo>
                  <a:pt x="210" y="1610"/>
                  <a:pt x="235" y="1613"/>
                  <a:pt x="259" y="1620"/>
                </a:cubicBezTo>
                <a:cubicBezTo>
                  <a:pt x="276" y="1625"/>
                  <a:pt x="291" y="1635"/>
                  <a:pt x="309" y="1638"/>
                </a:cubicBezTo>
                <a:cubicBezTo>
                  <a:pt x="310" y="1638"/>
                  <a:pt x="312" y="1639"/>
                  <a:pt x="314" y="1639"/>
                </a:cubicBezTo>
                <a:cubicBezTo>
                  <a:pt x="318" y="1639"/>
                  <a:pt x="323" y="1639"/>
                  <a:pt x="328" y="1638"/>
                </a:cubicBezTo>
                <a:cubicBezTo>
                  <a:pt x="330" y="1637"/>
                  <a:pt x="332" y="1639"/>
                  <a:pt x="334" y="1640"/>
                </a:cubicBezTo>
                <a:cubicBezTo>
                  <a:pt x="388" y="1662"/>
                  <a:pt x="445" y="1673"/>
                  <a:pt x="503" y="1681"/>
                </a:cubicBezTo>
                <a:cubicBezTo>
                  <a:pt x="522" y="1686"/>
                  <a:pt x="541" y="1691"/>
                  <a:pt x="562" y="1697"/>
                </a:cubicBezTo>
                <a:cubicBezTo>
                  <a:pt x="512" y="1721"/>
                  <a:pt x="459" y="1730"/>
                  <a:pt x="408" y="1744"/>
                </a:cubicBezTo>
                <a:cubicBezTo>
                  <a:pt x="414" y="1744"/>
                  <a:pt x="421" y="1744"/>
                  <a:pt x="427" y="1744"/>
                </a:cubicBezTo>
                <a:cubicBezTo>
                  <a:pt x="433" y="1744"/>
                  <a:pt x="440" y="1744"/>
                  <a:pt x="446" y="1745"/>
                </a:cubicBezTo>
                <a:cubicBezTo>
                  <a:pt x="449" y="1745"/>
                  <a:pt x="452" y="1745"/>
                  <a:pt x="455" y="1746"/>
                </a:cubicBezTo>
                <a:cubicBezTo>
                  <a:pt x="477" y="1748"/>
                  <a:pt x="499" y="1751"/>
                  <a:pt x="521" y="1751"/>
                </a:cubicBezTo>
                <a:cubicBezTo>
                  <a:pt x="533" y="1751"/>
                  <a:pt x="546" y="1750"/>
                  <a:pt x="559" y="1748"/>
                </a:cubicBezTo>
                <a:cubicBezTo>
                  <a:pt x="560" y="1750"/>
                  <a:pt x="562" y="1751"/>
                  <a:pt x="564" y="1752"/>
                </a:cubicBezTo>
                <a:cubicBezTo>
                  <a:pt x="565" y="1752"/>
                  <a:pt x="566" y="1752"/>
                  <a:pt x="568" y="1752"/>
                </a:cubicBezTo>
                <a:cubicBezTo>
                  <a:pt x="568" y="1761"/>
                  <a:pt x="561" y="1763"/>
                  <a:pt x="553" y="1764"/>
                </a:cubicBezTo>
                <a:cubicBezTo>
                  <a:pt x="542" y="1765"/>
                  <a:pt x="531" y="1766"/>
                  <a:pt x="520" y="1767"/>
                </a:cubicBezTo>
                <a:cubicBezTo>
                  <a:pt x="516" y="1767"/>
                  <a:pt x="511" y="1768"/>
                  <a:pt x="511" y="1773"/>
                </a:cubicBezTo>
                <a:cubicBezTo>
                  <a:pt x="511" y="1778"/>
                  <a:pt x="518" y="1783"/>
                  <a:pt x="520" y="1781"/>
                </a:cubicBezTo>
                <a:cubicBezTo>
                  <a:pt x="521" y="1780"/>
                  <a:pt x="523" y="1779"/>
                  <a:pt x="524" y="1779"/>
                </a:cubicBezTo>
                <a:cubicBezTo>
                  <a:pt x="527" y="1778"/>
                  <a:pt x="529" y="1777"/>
                  <a:pt x="531" y="1777"/>
                </a:cubicBezTo>
                <a:cubicBezTo>
                  <a:pt x="539" y="1777"/>
                  <a:pt x="546" y="1781"/>
                  <a:pt x="554" y="1781"/>
                </a:cubicBezTo>
                <a:cubicBezTo>
                  <a:pt x="554" y="1781"/>
                  <a:pt x="555" y="1781"/>
                  <a:pt x="556" y="1781"/>
                </a:cubicBezTo>
                <a:cubicBezTo>
                  <a:pt x="577" y="1784"/>
                  <a:pt x="598" y="1786"/>
                  <a:pt x="618" y="1788"/>
                </a:cubicBezTo>
                <a:cubicBezTo>
                  <a:pt x="617" y="1793"/>
                  <a:pt x="614" y="1793"/>
                  <a:pt x="610" y="1793"/>
                </a:cubicBezTo>
                <a:cubicBezTo>
                  <a:pt x="579" y="1788"/>
                  <a:pt x="547" y="1792"/>
                  <a:pt x="516" y="1790"/>
                </a:cubicBezTo>
                <a:cubicBezTo>
                  <a:pt x="511" y="1790"/>
                  <a:pt x="507" y="1790"/>
                  <a:pt x="504" y="1792"/>
                </a:cubicBezTo>
                <a:cubicBezTo>
                  <a:pt x="496" y="1799"/>
                  <a:pt x="487" y="1801"/>
                  <a:pt x="476" y="1803"/>
                </a:cubicBezTo>
                <a:cubicBezTo>
                  <a:pt x="483" y="1808"/>
                  <a:pt x="492" y="1807"/>
                  <a:pt x="497" y="1815"/>
                </a:cubicBezTo>
                <a:cubicBezTo>
                  <a:pt x="479" y="1822"/>
                  <a:pt x="460" y="1817"/>
                  <a:pt x="442" y="1822"/>
                </a:cubicBezTo>
                <a:cubicBezTo>
                  <a:pt x="446" y="1827"/>
                  <a:pt x="450" y="1825"/>
                  <a:pt x="453" y="1826"/>
                </a:cubicBezTo>
                <a:cubicBezTo>
                  <a:pt x="455" y="1828"/>
                  <a:pt x="458" y="1829"/>
                  <a:pt x="460" y="1827"/>
                </a:cubicBezTo>
                <a:cubicBezTo>
                  <a:pt x="462" y="1827"/>
                  <a:pt x="465" y="1827"/>
                  <a:pt x="467" y="1827"/>
                </a:cubicBezTo>
                <a:cubicBezTo>
                  <a:pt x="466" y="1828"/>
                  <a:pt x="465" y="1830"/>
                  <a:pt x="463" y="1831"/>
                </a:cubicBezTo>
                <a:cubicBezTo>
                  <a:pt x="462" y="1833"/>
                  <a:pt x="460" y="1834"/>
                  <a:pt x="458" y="1836"/>
                </a:cubicBezTo>
                <a:cubicBezTo>
                  <a:pt x="457" y="1836"/>
                  <a:pt x="457" y="1837"/>
                  <a:pt x="456" y="1838"/>
                </a:cubicBezTo>
                <a:cubicBezTo>
                  <a:pt x="456" y="1838"/>
                  <a:pt x="456" y="1838"/>
                  <a:pt x="456" y="1838"/>
                </a:cubicBezTo>
                <a:cubicBezTo>
                  <a:pt x="454" y="1841"/>
                  <a:pt x="453" y="1845"/>
                  <a:pt x="457" y="1851"/>
                </a:cubicBezTo>
                <a:cubicBezTo>
                  <a:pt x="456" y="1851"/>
                  <a:pt x="455" y="1852"/>
                  <a:pt x="454" y="1853"/>
                </a:cubicBezTo>
                <a:cubicBezTo>
                  <a:pt x="450" y="1848"/>
                  <a:pt x="445" y="1849"/>
                  <a:pt x="440" y="1852"/>
                </a:cubicBezTo>
                <a:cubicBezTo>
                  <a:pt x="440" y="1852"/>
                  <a:pt x="439" y="1853"/>
                  <a:pt x="439" y="1853"/>
                </a:cubicBezTo>
                <a:cubicBezTo>
                  <a:pt x="421" y="1855"/>
                  <a:pt x="402" y="1848"/>
                  <a:pt x="383" y="1854"/>
                </a:cubicBezTo>
                <a:cubicBezTo>
                  <a:pt x="387" y="1856"/>
                  <a:pt x="390" y="1856"/>
                  <a:pt x="393" y="1856"/>
                </a:cubicBezTo>
                <a:cubicBezTo>
                  <a:pt x="404" y="1856"/>
                  <a:pt x="416" y="1856"/>
                  <a:pt x="424" y="1864"/>
                </a:cubicBezTo>
                <a:cubicBezTo>
                  <a:pt x="426" y="1866"/>
                  <a:pt x="428" y="1867"/>
                  <a:pt x="429" y="1868"/>
                </a:cubicBezTo>
                <a:cubicBezTo>
                  <a:pt x="431" y="1868"/>
                  <a:pt x="433" y="1868"/>
                  <a:pt x="435" y="1868"/>
                </a:cubicBezTo>
                <a:cubicBezTo>
                  <a:pt x="436" y="1868"/>
                  <a:pt x="437" y="1868"/>
                  <a:pt x="438" y="1868"/>
                </a:cubicBezTo>
                <a:cubicBezTo>
                  <a:pt x="442" y="1870"/>
                  <a:pt x="449" y="1869"/>
                  <a:pt x="453" y="1870"/>
                </a:cubicBezTo>
                <a:cubicBezTo>
                  <a:pt x="455" y="1870"/>
                  <a:pt x="457" y="1872"/>
                  <a:pt x="456" y="1875"/>
                </a:cubicBezTo>
                <a:cubicBezTo>
                  <a:pt x="453" y="1882"/>
                  <a:pt x="454" y="1884"/>
                  <a:pt x="456" y="1884"/>
                </a:cubicBezTo>
                <a:cubicBezTo>
                  <a:pt x="457" y="1885"/>
                  <a:pt x="457" y="1885"/>
                  <a:pt x="457" y="1885"/>
                </a:cubicBezTo>
                <a:cubicBezTo>
                  <a:pt x="459" y="1885"/>
                  <a:pt x="462" y="1884"/>
                  <a:pt x="464" y="1884"/>
                </a:cubicBezTo>
                <a:cubicBezTo>
                  <a:pt x="465" y="1884"/>
                  <a:pt x="465" y="1884"/>
                  <a:pt x="466" y="1884"/>
                </a:cubicBezTo>
                <a:cubicBezTo>
                  <a:pt x="466" y="1891"/>
                  <a:pt x="462" y="1891"/>
                  <a:pt x="458" y="1891"/>
                </a:cubicBezTo>
                <a:cubicBezTo>
                  <a:pt x="457" y="1892"/>
                  <a:pt x="456" y="1892"/>
                  <a:pt x="455" y="1892"/>
                </a:cubicBezTo>
                <a:cubicBezTo>
                  <a:pt x="446" y="1896"/>
                  <a:pt x="435" y="1897"/>
                  <a:pt x="429" y="1902"/>
                </a:cubicBezTo>
                <a:cubicBezTo>
                  <a:pt x="428" y="1904"/>
                  <a:pt x="429" y="1906"/>
                  <a:pt x="430" y="1906"/>
                </a:cubicBezTo>
                <a:cubicBezTo>
                  <a:pt x="431" y="1907"/>
                  <a:pt x="431" y="1907"/>
                  <a:pt x="431" y="1907"/>
                </a:cubicBezTo>
                <a:cubicBezTo>
                  <a:pt x="432" y="1907"/>
                  <a:pt x="432" y="1907"/>
                  <a:pt x="432" y="1907"/>
                </a:cubicBezTo>
                <a:cubicBezTo>
                  <a:pt x="437" y="1909"/>
                  <a:pt x="444" y="1909"/>
                  <a:pt x="435" y="1918"/>
                </a:cubicBezTo>
                <a:cubicBezTo>
                  <a:pt x="425" y="1921"/>
                  <a:pt x="415" y="1921"/>
                  <a:pt x="405" y="1921"/>
                </a:cubicBezTo>
                <a:cubicBezTo>
                  <a:pt x="402" y="1921"/>
                  <a:pt x="399" y="1921"/>
                  <a:pt x="395" y="1921"/>
                </a:cubicBezTo>
                <a:cubicBezTo>
                  <a:pt x="391" y="1917"/>
                  <a:pt x="386" y="1917"/>
                  <a:pt x="382" y="1920"/>
                </a:cubicBezTo>
                <a:cubicBezTo>
                  <a:pt x="381" y="1920"/>
                  <a:pt x="380" y="1924"/>
                  <a:pt x="380" y="1925"/>
                </a:cubicBezTo>
                <a:cubicBezTo>
                  <a:pt x="383" y="1930"/>
                  <a:pt x="388" y="1927"/>
                  <a:pt x="393" y="1927"/>
                </a:cubicBezTo>
                <a:cubicBezTo>
                  <a:pt x="406" y="1929"/>
                  <a:pt x="421" y="1929"/>
                  <a:pt x="435" y="1939"/>
                </a:cubicBezTo>
                <a:cubicBezTo>
                  <a:pt x="424" y="1940"/>
                  <a:pt x="415" y="1941"/>
                  <a:pt x="407" y="1941"/>
                </a:cubicBezTo>
                <a:cubicBezTo>
                  <a:pt x="403" y="1941"/>
                  <a:pt x="397" y="1936"/>
                  <a:pt x="396" y="1943"/>
                </a:cubicBezTo>
                <a:cubicBezTo>
                  <a:pt x="395" y="1949"/>
                  <a:pt x="402" y="1946"/>
                  <a:pt x="406" y="1946"/>
                </a:cubicBezTo>
                <a:cubicBezTo>
                  <a:pt x="418" y="1947"/>
                  <a:pt x="433" y="1947"/>
                  <a:pt x="442" y="1952"/>
                </a:cubicBezTo>
                <a:cubicBezTo>
                  <a:pt x="453" y="1958"/>
                  <a:pt x="460" y="1958"/>
                  <a:pt x="469" y="1955"/>
                </a:cubicBezTo>
                <a:cubicBezTo>
                  <a:pt x="469" y="1957"/>
                  <a:pt x="469" y="1959"/>
                  <a:pt x="469" y="1961"/>
                </a:cubicBezTo>
                <a:cubicBezTo>
                  <a:pt x="465" y="1962"/>
                  <a:pt x="462" y="1963"/>
                  <a:pt x="461" y="1964"/>
                </a:cubicBezTo>
                <a:cubicBezTo>
                  <a:pt x="461" y="1964"/>
                  <a:pt x="461" y="1964"/>
                  <a:pt x="461" y="1964"/>
                </a:cubicBezTo>
                <a:cubicBezTo>
                  <a:pt x="461" y="1965"/>
                  <a:pt x="461" y="1965"/>
                  <a:pt x="461" y="1966"/>
                </a:cubicBezTo>
                <a:cubicBezTo>
                  <a:pt x="461" y="1967"/>
                  <a:pt x="461" y="1968"/>
                  <a:pt x="463" y="1969"/>
                </a:cubicBezTo>
                <a:cubicBezTo>
                  <a:pt x="464" y="1970"/>
                  <a:pt x="465" y="1970"/>
                  <a:pt x="466" y="1971"/>
                </a:cubicBezTo>
                <a:cubicBezTo>
                  <a:pt x="478" y="1978"/>
                  <a:pt x="492" y="1980"/>
                  <a:pt x="506" y="1983"/>
                </a:cubicBezTo>
                <a:cubicBezTo>
                  <a:pt x="501" y="1993"/>
                  <a:pt x="486" y="1975"/>
                  <a:pt x="482" y="1991"/>
                </a:cubicBezTo>
                <a:cubicBezTo>
                  <a:pt x="488" y="1993"/>
                  <a:pt x="495" y="1991"/>
                  <a:pt x="497" y="1999"/>
                </a:cubicBezTo>
                <a:cubicBezTo>
                  <a:pt x="498" y="2004"/>
                  <a:pt x="504" y="2010"/>
                  <a:pt x="498" y="2014"/>
                </a:cubicBezTo>
                <a:cubicBezTo>
                  <a:pt x="490" y="2020"/>
                  <a:pt x="488" y="2033"/>
                  <a:pt x="475" y="2029"/>
                </a:cubicBezTo>
                <a:cubicBezTo>
                  <a:pt x="468" y="2027"/>
                  <a:pt x="458" y="2024"/>
                  <a:pt x="458" y="2034"/>
                </a:cubicBezTo>
                <a:cubicBezTo>
                  <a:pt x="456" y="2045"/>
                  <a:pt x="468" y="2054"/>
                  <a:pt x="482" y="2054"/>
                </a:cubicBezTo>
                <a:cubicBezTo>
                  <a:pt x="484" y="2061"/>
                  <a:pt x="487" y="2069"/>
                  <a:pt x="493" y="2075"/>
                </a:cubicBezTo>
                <a:cubicBezTo>
                  <a:pt x="458" y="2070"/>
                  <a:pt x="422" y="2067"/>
                  <a:pt x="386" y="2072"/>
                </a:cubicBezTo>
                <a:cubicBezTo>
                  <a:pt x="407" y="2081"/>
                  <a:pt x="422" y="2101"/>
                  <a:pt x="447" y="2103"/>
                </a:cubicBezTo>
                <a:cubicBezTo>
                  <a:pt x="451" y="2108"/>
                  <a:pt x="457" y="2110"/>
                  <a:pt x="462" y="2113"/>
                </a:cubicBezTo>
                <a:cubicBezTo>
                  <a:pt x="471" y="2117"/>
                  <a:pt x="479" y="2120"/>
                  <a:pt x="488" y="2124"/>
                </a:cubicBezTo>
                <a:cubicBezTo>
                  <a:pt x="503" y="2129"/>
                  <a:pt x="517" y="2135"/>
                  <a:pt x="531" y="2143"/>
                </a:cubicBezTo>
                <a:cubicBezTo>
                  <a:pt x="533" y="2144"/>
                  <a:pt x="535" y="2145"/>
                  <a:pt x="538" y="2147"/>
                </a:cubicBezTo>
                <a:cubicBezTo>
                  <a:pt x="541" y="2148"/>
                  <a:pt x="544" y="2150"/>
                  <a:pt x="547" y="2152"/>
                </a:cubicBezTo>
                <a:cubicBezTo>
                  <a:pt x="555" y="2166"/>
                  <a:pt x="568" y="2170"/>
                  <a:pt x="581" y="2173"/>
                </a:cubicBezTo>
                <a:cubicBezTo>
                  <a:pt x="585" y="2174"/>
                  <a:pt x="589" y="2175"/>
                  <a:pt x="593" y="2176"/>
                </a:cubicBezTo>
                <a:cubicBezTo>
                  <a:pt x="596" y="2177"/>
                  <a:pt x="599" y="2178"/>
                  <a:pt x="601" y="2179"/>
                </a:cubicBezTo>
                <a:cubicBezTo>
                  <a:pt x="602" y="2179"/>
                  <a:pt x="604" y="2180"/>
                  <a:pt x="605" y="2181"/>
                </a:cubicBezTo>
                <a:cubicBezTo>
                  <a:pt x="620" y="2189"/>
                  <a:pt x="641" y="2190"/>
                  <a:pt x="659" y="2199"/>
                </a:cubicBezTo>
                <a:cubicBezTo>
                  <a:pt x="665" y="2202"/>
                  <a:pt x="676" y="2199"/>
                  <a:pt x="678" y="2206"/>
                </a:cubicBezTo>
                <a:cubicBezTo>
                  <a:pt x="679" y="2216"/>
                  <a:pt x="666" y="2215"/>
                  <a:pt x="660" y="2222"/>
                </a:cubicBezTo>
                <a:cubicBezTo>
                  <a:pt x="672" y="2223"/>
                  <a:pt x="683" y="2224"/>
                  <a:pt x="694" y="2225"/>
                </a:cubicBezTo>
                <a:cubicBezTo>
                  <a:pt x="716" y="2226"/>
                  <a:pt x="735" y="2236"/>
                  <a:pt x="757" y="2235"/>
                </a:cubicBezTo>
                <a:cubicBezTo>
                  <a:pt x="766" y="2235"/>
                  <a:pt x="775" y="2235"/>
                  <a:pt x="775" y="2248"/>
                </a:cubicBezTo>
                <a:cubicBezTo>
                  <a:pt x="775" y="2253"/>
                  <a:pt x="780" y="2256"/>
                  <a:pt x="785" y="2256"/>
                </a:cubicBezTo>
                <a:cubicBezTo>
                  <a:pt x="807" y="2260"/>
                  <a:pt x="829" y="2263"/>
                  <a:pt x="852" y="2266"/>
                </a:cubicBezTo>
                <a:cubicBezTo>
                  <a:pt x="855" y="2268"/>
                  <a:pt x="859" y="2268"/>
                  <a:pt x="862" y="2269"/>
                </a:cubicBezTo>
                <a:cubicBezTo>
                  <a:pt x="863" y="2269"/>
                  <a:pt x="865" y="2269"/>
                  <a:pt x="866" y="2270"/>
                </a:cubicBezTo>
                <a:cubicBezTo>
                  <a:pt x="869" y="2271"/>
                  <a:pt x="872" y="2271"/>
                  <a:pt x="875" y="2271"/>
                </a:cubicBezTo>
                <a:cubicBezTo>
                  <a:pt x="882" y="2272"/>
                  <a:pt x="889" y="2272"/>
                  <a:pt x="894" y="2279"/>
                </a:cubicBezTo>
                <a:cubicBezTo>
                  <a:pt x="885" y="2290"/>
                  <a:pt x="872" y="2285"/>
                  <a:pt x="862" y="2283"/>
                </a:cubicBezTo>
                <a:cubicBezTo>
                  <a:pt x="830" y="2277"/>
                  <a:pt x="798" y="2273"/>
                  <a:pt x="765" y="2276"/>
                </a:cubicBezTo>
                <a:cubicBezTo>
                  <a:pt x="749" y="2278"/>
                  <a:pt x="734" y="2271"/>
                  <a:pt x="718" y="2273"/>
                </a:cubicBezTo>
                <a:cubicBezTo>
                  <a:pt x="714" y="2273"/>
                  <a:pt x="707" y="2270"/>
                  <a:pt x="707" y="2277"/>
                </a:cubicBezTo>
                <a:cubicBezTo>
                  <a:pt x="707" y="2282"/>
                  <a:pt x="713" y="2285"/>
                  <a:pt x="717" y="2285"/>
                </a:cubicBezTo>
                <a:cubicBezTo>
                  <a:pt x="719" y="2285"/>
                  <a:pt x="720" y="2285"/>
                  <a:pt x="722" y="2285"/>
                </a:cubicBezTo>
                <a:cubicBezTo>
                  <a:pt x="726" y="2285"/>
                  <a:pt x="730" y="2285"/>
                  <a:pt x="734" y="2285"/>
                </a:cubicBezTo>
                <a:cubicBezTo>
                  <a:pt x="766" y="2297"/>
                  <a:pt x="800" y="2303"/>
                  <a:pt x="833" y="2310"/>
                </a:cubicBezTo>
                <a:cubicBezTo>
                  <a:pt x="844" y="2312"/>
                  <a:pt x="855" y="2315"/>
                  <a:pt x="867" y="2317"/>
                </a:cubicBezTo>
                <a:cubicBezTo>
                  <a:pt x="902" y="2325"/>
                  <a:pt x="938" y="2333"/>
                  <a:pt x="973" y="2341"/>
                </a:cubicBezTo>
                <a:cubicBezTo>
                  <a:pt x="977" y="2342"/>
                  <a:pt x="981" y="2343"/>
                  <a:pt x="985" y="2344"/>
                </a:cubicBezTo>
                <a:cubicBezTo>
                  <a:pt x="998" y="2347"/>
                  <a:pt x="1010" y="2349"/>
                  <a:pt x="1021" y="2356"/>
                </a:cubicBezTo>
                <a:cubicBezTo>
                  <a:pt x="1018" y="2360"/>
                  <a:pt x="1013" y="2362"/>
                  <a:pt x="1008" y="2364"/>
                </a:cubicBezTo>
                <a:cubicBezTo>
                  <a:pt x="1007" y="2364"/>
                  <a:pt x="1007" y="2365"/>
                  <a:pt x="1006" y="2365"/>
                </a:cubicBezTo>
                <a:cubicBezTo>
                  <a:pt x="974" y="2378"/>
                  <a:pt x="939" y="2382"/>
                  <a:pt x="906" y="2390"/>
                </a:cubicBezTo>
                <a:cubicBezTo>
                  <a:pt x="890" y="2393"/>
                  <a:pt x="873" y="2389"/>
                  <a:pt x="857" y="2401"/>
                </a:cubicBezTo>
                <a:cubicBezTo>
                  <a:pt x="862" y="2401"/>
                  <a:pt x="865" y="2401"/>
                  <a:pt x="868" y="2401"/>
                </a:cubicBezTo>
                <a:cubicBezTo>
                  <a:pt x="906" y="2399"/>
                  <a:pt x="944" y="2395"/>
                  <a:pt x="981" y="2390"/>
                </a:cubicBezTo>
                <a:cubicBezTo>
                  <a:pt x="982" y="2389"/>
                  <a:pt x="983" y="2389"/>
                  <a:pt x="984" y="2389"/>
                </a:cubicBezTo>
                <a:cubicBezTo>
                  <a:pt x="986" y="2389"/>
                  <a:pt x="987" y="2389"/>
                  <a:pt x="989" y="2389"/>
                </a:cubicBezTo>
                <a:cubicBezTo>
                  <a:pt x="994" y="2388"/>
                  <a:pt x="999" y="2388"/>
                  <a:pt x="1003" y="2392"/>
                </a:cubicBezTo>
                <a:cubicBezTo>
                  <a:pt x="1000" y="2394"/>
                  <a:pt x="997" y="2395"/>
                  <a:pt x="993" y="2396"/>
                </a:cubicBezTo>
                <a:cubicBezTo>
                  <a:pt x="980" y="2402"/>
                  <a:pt x="964" y="2396"/>
                  <a:pt x="948" y="2404"/>
                </a:cubicBezTo>
                <a:cubicBezTo>
                  <a:pt x="949" y="2404"/>
                  <a:pt x="951" y="2404"/>
                  <a:pt x="953" y="2404"/>
                </a:cubicBezTo>
                <a:cubicBezTo>
                  <a:pt x="957" y="2405"/>
                  <a:pt x="960" y="2405"/>
                  <a:pt x="964" y="2405"/>
                </a:cubicBezTo>
                <a:cubicBezTo>
                  <a:pt x="967" y="2405"/>
                  <a:pt x="971" y="2406"/>
                  <a:pt x="974" y="2406"/>
                </a:cubicBezTo>
                <a:cubicBezTo>
                  <a:pt x="976" y="2406"/>
                  <a:pt x="977" y="2406"/>
                  <a:pt x="979" y="2406"/>
                </a:cubicBezTo>
                <a:cubicBezTo>
                  <a:pt x="996" y="2406"/>
                  <a:pt x="1012" y="2404"/>
                  <a:pt x="1028" y="2399"/>
                </a:cubicBezTo>
                <a:cubicBezTo>
                  <a:pt x="1029" y="2399"/>
                  <a:pt x="1030" y="2399"/>
                  <a:pt x="1032" y="2399"/>
                </a:cubicBezTo>
                <a:cubicBezTo>
                  <a:pt x="1050" y="2399"/>
                  <a:pt x="1067" y="2393"/>
                  <a:pt x="1085" y="2393"/>
                </a:cubicBezTo>
                <a:cubicBezTo>
                  <a:pt x="1087" y="2393"/>
                  <a:pt x="1090" y="2393"/>
                  <a:pt x="1093" y="2393"/>
                </a:cubicBezTo>
                <a:cubicBezTo>
                  <a:pt x="1116" y="2396"/>
                  <a:pt x="1139" y="2395"/>
                  <a:pt x="1162" y="2396"/>
                </a:cubicBezTo>
                <a:cubicBezTo>
                  <a:pt x="1164" y="2396"/>
                  <a:pt x="1165" y="2397"/>
                  <a:pt x="1166" y="2398"/>
                </a:cubicBezTo>
                <a:cubicBezTo>
                  <a:pt x="1166" y="2400"/>
                  <a:pt x="1166" y="2402"/>
                  <a:pt x="1165" y="2405"/>
                </a:cubicBezTo>
                <a:cubicBezTo>
                  <a:pt x="1161" y="2414"/>
                  <a:pt x="1165" y="2423"/>
                  <a:pt x="1173" y="2423"/>
                </a:cubicBezTo>
                <a:cubicBezTo>
                  <a:pt x="1194" y="2421"/>
                  <a:pt x="1216" y="2427"/>
                  <a:pt x="1237" y="2420"/>
                </a:cubicBezTo>
                <a:cubicBezTo>
                  <a:pt x="1254" y="2415"/>
                  <a:pt x="1270" y="2423"/>
                  <a:pt x="1286" y="2421"/>
                </a:cubicBezTo>
                <a:cubicBezTo>
                  <a:pt x="1287" y="2421"/>
                  <a:pt x="1287" y="2422"/>
                  <a:pt x="1287" y="2422"/>
                </a:cubicBezTo>
                <a:cubicBezTo>
                  <a:pt x="1287" y="2423"/>
                  <a:pt x="1288" y="2425"/>
                  <a:pt x="1288" y="2426"/>
                </a:cubicBezTo>
                <a:cubicBezTo>
                  <a:pt x="1277" y="2428"/>
                  <a:pt x="1266" y="2431"/>
                  <a:pt x="1255" y="2433"/>
                </a:cubicBezTo>
                <a:cubicBezTo>
                  <a:pt x="1245" y="2431"/>
                  <a:pt x="1235" y="2434"/>
                  <a:pt x="1225" y="2435"/>
                </a:cubicBezTo>
                <a:cubicBezTo>
                  <a:pt x="1192" y="2439"/>
                  <a:pt x="1161" y="2446"/>
                  <a:pt x="1128" y="2446"/>
                </a:cubicBezTo>
                <a:cubicBezTo>
                  <a:pt x="1123" y="2446"/>
                  <a:pt x="1115" y="2447"/>
                  <a:pt x="1120" y="2454"/>
                </a:cubicBezTo>
                <a:cubicBezTo>
                  <a:pt x="1132" y="2467"/>
                  <a:pt x="1119" y="2462"/>
                  <a:pt x="1114" y="2463"/>
                </a:cubicBezTo>
                <a:cubicBezTo>
                  <a:pt x="1113" y="2463"/>
                  <a:pt x="1112" y="2463"/>
                  <a:pt x="1111" y="2463"/>
                </a:cubicBezTo>
                <a:cubicBezTo>
                  <a:pt x="1110" y="2463"/>
                  <a:pt x="1110" y="2463"/>
                  <a:pt x="1109" y="2463"/>
                </a:cubicBezTo>
                <a:cubicBezTo>
                  <a:pt x="1109" y="2463"/>
                  <a:pt x="1109" y="2463"/>
                  <a:pt x="1109" y="2463"/>
                </a:cubicBezTo>
                <a:cubicBezTo>
                  <a:pt x="1101" y="2463"/>
                  <a:pt x="1092" y="2461"/>
                  <a:pt x="1088" y="2471"/>
                </a:cubicBezTo>
                <a:cubicBezTo>
                  <a:pt x="1088" y="2471"/>
                  <a:pt x="1088" y="2471"/>
                  <a:pt x="1088" y="2471"/>
                </a:cubicBezTo>
                <a:cubicBezTo>
                  <a:pt x="1088" y="2471"/>
                  <a:pt x="1088" y="2471"/>
                  <a:pt x="1088" y="2471"/>
                </a:cubicBezTo>
                <a:cubicBezTo>
                  <a:pt x="1088" y="2471"/>
                  <a:pt x="1088" y="2471"/>
                  <a:pt x="1088" y="2471"/>
                </a:cubicBezTo>
                <a:cubicBezTo>
                  <a:pt x="1088" y="2471"/>
                  <a:pt x="1087" y="2471"/>
                  <a:pt x="1087" y="2472"/>
                </a:cubicBezTo>
                <a:cubicBezTo>
                  <a:pt x="1087" y="2472"/>
                  <a:pt x="1087" y="2472"/>
                  <a:pt x="1087" y="2472"/>
                </a:cubicBezTo>
                <a:cubicBezTo>
                  <a:pt x="1086" y="2473"/>
                  <a:pt x="1085" y="2474"/>
                  <a:pt x="1085" y="2475"/>
                </a:cubicBezTo>
                <a:cubicBezTo>
                  <a:pt x="1082" y="2475"/>
                  <a:pt x="1081" y="2476"/>
                  <a:pt x="1080" y="2476"/>
                </a:cubicBezTo>
                <a:cubicBezTo>
                  <a:pt x="1078" y="2478"/>
                  <a:pt x="1081" y="2482"/>
                  <a:pt x="1082" y="2485"/>
                </a:cubicBezTo>
                <a:cubicBezTo>
                  <a:pt x="1081" y="2485"/>
                  <a:pt x="1081" y="2485"/>
                  <a:pt x="1080" y="2485"/>
                </a:cubicBezTo>
                <a:cubicBezTo>
                  <a:pt x="1075" y="2485"/>
                  <a:pt x="1073" y="2483"/>
                  <a:pt x="1073" y="2477"/>
                </a:cubicBezTo>
                <a:cubicBezTo>
                  <a:pt x="1074" y="2469"/>
                  <a:pt x="1069" y="2465"/>
                  <a:pt x="1062" y="2468"/>
                </a:cubicBezTo>
                <a:cubicBezTo>
                  <a:pt x="1046" y="2476"/>
                  <a:pt x="1030" y="2476"/>
                  <a:pt x="1013" y="2476"/>
                </a:cubicBezTo>
                <a:cubicBezTo>
                  <a:pt x="1004" y="2476"/>
                  <a:pt x="996" y="2476"/>
                  <a:pt x="988" y="2479"/>
                </a:cubicBezTo>
                <a:cubicBezTo>
                  <a:pt x="981" y="2482"/>
                  <a:pt x="976" y="2486"/>
                  <a:pt x="986" y="2491"/>
                </a:cubicBezTo>
                <a:cubicBezTo>
                  <a:pt x="983" y="2496"/>
                  <a:pt x="963" y="2497"/>
                  <a:pt x="963" y="2493"/>
                </a:cubicBezTo>
                <a:cubicBezTo>
                  <a:pt x="964" y="2474"/>
                  <a:pt x="953" y="2487"/>
                  <a:pt x="947" y="2486"/>
                </a:cubicBezTo>
                <a:cubicBezTo>
                  <a:pt x="925" y="2484"/>
                  <a:pt x="923" y="2486"/>
                  <a:pt x="925" y="2500"/>
                </a:cubicBezTo>
                <a:cubicBezTo>
                  <a:pt x="910" y="2503"/>
                  <a:pt x="896" y="2502"/>
                  <a:pt x="881" y="2504"/>
                </a:cubicBezTo>
                <a:cubicBezTo>
                  <a:pt x="872" y="2505"/>
                  <a:pt x="867" y="2495"/>
                  <a:pt x="857" y="2499"/>
                </a:cubicBezTo>
                <a:cubicBezTo>
                  <a:pt x="835" y="2507"/>
                  <a:pt x="812" y="2507"/>
                  <a:pt x="788" y="2508"/>
                </a:cubicBezTo>
                <a:cubicBezTo>
                  <a:pt x="797" y="2511"/>
                  <a:pt x="805" y="2512"/>
                  <a:pt x="813" y="2511"/>
                </a:cubicBezTo>
                <a:cubicBezTo>
                  <a:pt x="834" y="2508"/>
                  <a:pt x="856" y="2510"/>
                  <a:pt x="877" y="2511"/>
                </a:cubicBezTo>
                <a:cubicBezTo>
                  <a:pt x="881" y="2511"/>
                  <a:pt x="887" y="2509"/>
                  <a:pt x="888" y="2516"/>
                </a:cubicBezTo>
                <a:cubicBezTo>
                  <a:pt x="898" y="2517"/>
                  <a:pt x="907" y="2513"/>
                  <a:pt x="916" y="2516"/>
                </a:cubicBezTo>
                <a:cubicBezTo>
                  <a:pt x="917" y="2523"/>
                  <a:pt x="911" y="2522"/>
                  <a:pt x="907" y="2523"/>
                </a:cubicBezTo>
                <a:cubicBezTo>
                  <a:pt x="905" y="2524"/>
                  <a:pt x="902" y="2525"/>
                  <a:pt x="903" y="2528"/>
                </a:cubicBezTo>
                <a:cubicBezTo>
                  <a:pt x="903" y="2530"/>
                  <a:pt x="906" y="2531"/>
                  <a:pt x="908" y="2531"/>
                </a:cubicBezTo>
                <a:cubicBezTo>
                  <a:pt x="916" y="2527"/>
                  <a:pt x="923" y="2531"/>
                  <a:pt x="929" y="2538"/>
                </a:cubicBezTo>
                <a:cubicBezTo>
                  <a:pt x="933" y="2530"/>
                  <a:pt x="927" y="2525"/>
                  <a:pt x="928" y="2519"/>
                </a:cubicBezTo>
                <a:cubicBezTo>
                  <a:pt x="949" y="2506"/>
                  <a:pt x="971" y="2520"/>
                  <a:pt x="993" y="2516"/>
                </a:cubicBezTo>
                <a:cubicBezTo>
                  <a:pt x="994" y="2520"/>
                  <a:pt x="995" y="2523"/>
                  <a:pt x="997" y="2525"/>
                </a:cubicBezTo>
                <a:cubicBezTo>
                  <a:pt x="1002" y="2528"/>
                  <a:pt x="1008" y="2526"/>
                  <a:pt x="1015" y="2524"/>
                </a:cubicBezTo>
                <a:cubicBezTo>
                  <a:pt x="1018" y="2524"/>
                  <a:pt x="1022" y="2534"/>
                  <a:pt x="1026" y="2534"/>
                </a:cubicBezTo>
                <a:cubicBezTo>
                  <a:pt x="1026" y="2534"/>
                  <a:pt x="1026" y="2534"/>
                  <a:pt x="1026" y="2534"/>
                </a:cubicBezTo>
                <a:cubicBezTo>
                  <a:pt x="1027" y="2534"/>
                  <a:pt x="1027" y="2534"/>
                  <a:pt x="1027" y="2533"/>
                </a:cubicBezTo>
                <a:cubicBezTo>
                  <a:pt x="1029" y="2532"/>
                  <a:pt x="1030" y="2529"/>
                  <a:pt x="1031" y="2523"/>
                </a:cubicBezTo>
                <a:cubicBezTo>
                  <a:pt x="1031" y="2522"/>
                  <a:pt x="1035" y="2521"/>
                  <a:pt x="1037" y="2519"/>
                </a:cubicBezTo>
                <a:cubicBezTo>
                  <a:pt x="1050" y="2507"/>
                  <a:pt x="1064" y="2517"/>
                  <a:pt x="1078" y="2516"/>
                </a:cubicBezTo>
                <a:cubicBezTo>
                  <a:pt x="1082" y="2515"/>
                  <a:pt x="1087" y="2515"/>
                  <a:pt x="1089" y="2521"/>
                </a:cubicBezTo>
                <a:cubicBezTo>
                  <a:pt x="1090" y="2526"/>
                  <a:pt x="1088" y="2531"/>
                  <a:pt x="1083" y="2534"/>
                </a:cubicBezTo>
                <a:cubicBezTo>
                  <a:pt x="1080" y="2536"/>
                  <a:pt x="1077" y="2538"/>
                  <a:pt x="1073" y="2541"/>
                </a:cubicBezTo>
                <a:cubicBezTo>
                  <a:pt x="1071" y="2540"/>
                  <a:pt x="1069" y="2540"/>
                  <a:pt x="1067" y="2541"/>
                </a:cubicBezTo>
                <a:cubicBezTo>
                  <a:pt x="1062" y="2542"/>
                  <a:pt x="1059" y="2548"/>
                  <a:pt x="1055" y="2551"/>
                </a:cubicBezTo>
                <a:cubicBezTo>
                  <a:pt x="1038" y="2545"/>
                  <a:pt x="1021" y="2548"/>
                  <a:pt x="1005" y="2551"/>
                </a:cubicBezTo>
                <a:cubicBezTo>
                  <a:pt x="998" y="2553"/>
                  <a:pt x="990" y="2555"/>
                  <a:pt x="983" y="2556"/>
                </a:cubicBezTo>
                <a:cubicBezTo>
                  <a:pt x="978" y="2554"/>
                  <a:pt x="972" y="2553"/>
                  <a:pt x="967" y="2553"/>
                </a:cubicBezTo>
                <a:cubicBezTo>
                  <a:pt x="962" y="2552"/>
                  <a:pt x="955" y="2550"/>
                  <a:pt x="955" y="2556"/>
                </a:cubicBezTo>
                <a:cubicBezTo>
                  <a:pt x="954" y="2571"/>
                  <a:pt x="946" y="2564"/>
                  <a:pt x="939" y="2562"/>
                </a:cubicBezTo>
                <a:cubicBezTo>
                  <a:pt x="933" y="2561"/>
                  <a:pt x="921" y="2561"/>
                  <a:pt x="921" y="2562"/>
                </a:cubicBezTo>
                <a:cubicBezTo>
                  <a:pt x="918" y="2576"/>
                  <a:pt x="910" y="2568"/>
                  <a:pt x="903" y="2567"/>
                </a:cubicBezTo>
                <a:cubicBezTo>
                  <a:pt x="898" y="2567"/>
                  <a:pt x="892" y="2557"/>
                  <a:pt x="888" y="2567"/>
                </a:cubicBezTo>
                <a:cubicBezTo>
                  <a:pt x="885" y="2574"/>
                  <a:pt x="880" y="2576"/>
                  <a:pt x="873" y="2575"/>
                </a:cubicBezTo>
                <a:cubicBezTo>
                  <a:pt x="867" y="2574"/>
                  <a:pt x="862" y="2577"/>
                  <a:pt x="862" y="2583"/>
                </a:cubicBezTo>
                <a:cubicBezTo>
                  <a:pt x="862" y="2588"/>
                  <a:pt x="867" y="2591"/>
                  <a:pt x="873" y="2592"/>
                </a:cubicBezTo>
                <a:cubicBezTo>
                  <a:pt x="882" y="2593"/>
                  <a:pt x="891" y="2593"/>
                  <a:pt x="898" y="2588"/>
                </a:cubicBezTo>
                <a:cubicBezTo>
                  <a:pt x="912" y="2578"/>
                  <a:pt x="920" y="2595"/>
                  <a:pt x="931" y="2595"/>
                </a:cubicBezTo>
                <a:cubicBezTo>
                  <a:pt x="932" y="2606"/>
                  <a:pt x="940" y="2603"/>
                  <a:pt x="947" y="2604"/>
                </a:cubicBezTo>
                <a:cubicBezTo>
                  <a:pt x="958" y="2607"/>
                  <a:pt x="968" y="2604"/>
                  <a:pt x="978" y="2601"/>
                </a:cubicBezTo>
                <a:cubicBezTo>
                  <a:pt x="995" y="2602"/>
                  <a:pt x="1012" y="2602"/>
                  <a:pt x="1030" y="2603"/>
                </a:cubicBezTo>
                <a:cubicBezTo>
                  <a:pt x="1047" y="2603"/>
                  <a:pt x="1065" y="2599"/>
                  <a:pt x="1082" y="2599"/>
                </a:cubicBezTo>
                <a:cubicBezTo>
                  <a:pt x="1083" y="2601"/>
                  <a:pt x="1084" y="2603"/>
                  <a:pt x="1084" y="2605"/>
                </a:cubicBezTo>
                <a:cubicBezTo>
                  <a:pt x="1085" y="2607"/>
                  <a:pt x="1085" y="2608"/>
                  <a:pt x="1086" y="2609"/>
                </a:cubicBezTo>
                <a:cubicBezTo>
                  <a:pt x="1087" y="2611"/>
                  <a:pt x="1087" y="2612"/>
                  <a:pt x="1088" y="2612"/>
                </a:cubicBezTo>
                <a:cubicBezTo>
                  <a:pt x="1091" y="2616"/>
                  <a:pt x="1095" y="2614"/>
                  <a:pt x="1104" y="2609"/>
                </a:cubicBezTo>
                <a:cubicBezTo>
                  <a:pt x="1108" y="2603"/>
                  <a:pt x="1112" y="2602"/>
                  <a:pt x="1116" y="2602"/>
                </a:cubicBezTo>
                <a:cubicBezTo>
                  <a:pt x="1121" y="2602"/>
                  <a:pt x="1126" y="2606"/>
                  <a:pt x="1132" y="2610"/>
                </a:cubicBezTo>
                <a:cubicBezTo>
                  <a:pt x="1132" y="2610"/>
                  <a:pt x="1132" y="2610"/>
                  <a:pt x="1132" y="2610"/>
                </a:cubicBezTo>
                <a:cubicBezTo>
                  <a:pt x="1139" y="2613"/>
                  <a:pt x="1146" y="2611"/>
                  <a:pt x="1153" y="2611"/>
                </a:cubicBezTo>
                <a:cubicBezTo>
                  <a:pt x="1154" y="2611"/>
                  <a:pt x="1155" y="2611"/>
                  <a:pt x="1156" y="2611"/>
                </a:cubicBezTo>
                <a:cubicBezTo>
                  <a:pt x="1159" y="2612"/>
                  <a:pt x="1162" y="2612"/>
                  <a:pt x="1162" y="2616"/>
                </a:cubicBezTo>
                <a:cubicBezTo>
                  <a:pt x="1162" y="2621"/>
                  <a:pt x="1159" y="2621"/>
                  <a:pt x="1156" y="2621"/>
                </a:cubicBezTo>
                <a:cubicBezTo>
                  <a:pt x="1151" y="2621"/>
                  <a:pt x="1148" y="2620"/>
                  <a:pt x="1144" y="2617"/>
                </a:cubicBezTo>
                <a:cubicBezTo>
                  <a:pt x="1140" y="2612"/>
                  <a:pt x="1133" y="2613"/>
                  <a:pt x="1129" y="2616"/>
                </a:cubicBezTo>
                <a:cubicBezTo>
                  <a:pt x="1120" y="2623"/>
                  <a:pt x="1108" y="2625"/>
                  <a:pt x="1099" y="2626"/>
                </a:cubicBezTo>
                <a:cubicBezTo>
                  <a:pt x="1084" y="2626"/>
                  <a:pt x="1070" y="2636"/>
                  <a:pt x="1055" y="2628"/>
                </a:cubicBezTo>
                <a:cubicBezTo>
                  <a:pt x="1049" y="2624"/>
                  <a:pt x="1037" y="2625"/>
                  <a:pt x="1039" y="2640"/>
                </a:cubicBezTo>
                <a:cubicBezTo>
                  <a:pt x="1040" y="2646"/>
                  <a:pt x="1032" y="2647"/>
                  <a:pt x="1028" y="2651"/>
                </a:cubicBezTo>
                <a:cubicBezTo>
                  <a:pt x="1023" y="2655"/>
                  <a:pt x="1010" y="2649"/>
                  <a:pt x="1013" y="2661"/>
                </a:cubicBezTo>
                <a:cubicBezTo>
                  <a:pt x="1016" y="2672"/>
                  <a:pt x="1026" y="2666"/>
                  <a:pt x="1033" y="2667"/>
                </a:cubicBezTo>
                <a:cubicBezTo>
                  <a:pt x="1034" y="2667"/>
                  <a:pt x="1035" y="2667"/>
                  <a:pt x="1036" y="2667"/>
                </a:cubicBezTo>
                <a:cubicBezTo>
                  <a:pt x="1044" y="2668"/>
                  <a:pt x="1052" y="2667"/>
                  <a:pt x="1056" y="2677"/>
                </a:cubicBezTo>
                <a:cubicBezTo>
                  <a:pt x="1060" y="2689"/>
                  <a:pt x="1052" y="2690"/>
                  <a:pt x="1044" y="2693"/>
                </a:cubicBezTo>
                <a:cubicBezTo>
                  <a:pt x="1050" y="2699"/>
                  <a:pt x="1057" y="2697"/>
                  <a:pt x="1063" y="2696"/>
                </a:cubicBezTo>
                <a:cubicBezTo>
                  <a:pt x="1074" y="2695"/>
                  <a:pt x="1085" y="2693"/>
                  <a:pt x="1096" y="2691"/>
                </a:cubicBezTo>
                <a:cubicBezTo>
                  <a:pt x="1103" y="2690"/>
                  <a:pt x="1118" y="2696"/>
                  <a:pt x="1107" y="2678"/>
                </a:cubicBezTo>
                <a:cubicBezTo>
                  <a:pt x="1107" y="2678"/>
                  <a:pt x="1107" y="2678"/>
                  <a:pt x="1107" y="2678"/>
                </a:cubicBezTo>
                <a:cubicBezTo>
                  <a:pt x="1108" y="2677"/>
                  <a:pt x="1110" y="2675"/>
                  <a:pt x="1111" y="2673"/>
                </a:cubicBezTo>
                <a:cubicBezTo>
                  <a:pt x="1113" y="2673"/>
                  <a:pt x="1114" y="2672"/>
                  <a:pt x="1116" y="2672"/>
                </a:cubicBezTo>
                <a:cubicBezTo>
                  <a:pt x="1120" y="2684"/>
                  <a:pt x="1127" y="2688"/>
                  <a:pt x="1139" y="2683"/>
                </a:cubicBezTo>
                <a:cubicBezTo>
                  <a:pt x="1143" y="2681"/>
                  <a:pt x="1148" y="2680"/>
                  <a:pt x="1153" y="2679"/>
                </a:cubicBezTo>
                <a:cubicBezTo>
                  <a:pt x="1156" y="2689"/>
                  <a:pt x="1161" y="2690"/>
                  <a:pt x="1169" y="2686"/>
                </a:cubicBezTo>
                <a:cubicBezTo>
                  <a:pt x="1174" y="2684"/>
                  <a:pt x="1180" y="2680"/>
                  <a:pt x="1185" y="2683"/>
                </a:cubicBezTo>
                <a:cubicBezTo>
                  <a:pt x="1192" y="2687"/>
                  <a:pt x="1195" y="2686"/>
                  <a:pt x="1197" y="2678"/>
                </a:cubicBezTo>
                <a:cubicBezTo>
                  <a:pt x="1199" y="2674"/>
                  <a:pt x="1207" y="2666"/>
                  <a:pt x="1211" y="2671"/>
                </a:cubicBezTo>
                <a:cubicBezTo>
                  <a:pt x="1219" y="2684"/>
                  <a:pt x="1227" y="2684"/>
                  <a:pt x="1239" y="2676"/>
                </a:cubicBezTo>
                <a:cubicBezTo>
                  <a:pt x="1240" y="2675"/>
                  <a:pt x="1244" y="2676"/>
                  <a:pt x="1246" y="2676"/>
                </a:cubicBezTo>
                <a:cubicBezTo>
                  <a:pt x="1260" y="2677"/>
                  <a:pt x="1275" y="2676"/>
                  <a:pt x="1289" y="2673"/>
                </a:cubicBezTo>
                <a:cubicBezTo>
                  <a:pt x="1289" y="2675"/>
                  <a:pt x="1289" y="2677"/>
                  <a:pt x="1289" y="2679"/>
                </a:cubicBezTo>
                <a:cubicBezTo>
                  <a:pt x="1272" y="2684"/>
                  <a:pt x="1254" y="2686"/>
                  <a:pt x="1238" y="2691"/>
                </a:cubicBezTo>
                <a:cubicBezTo>
                  <a:pt x="1213" y="2699"/>
                  <a:pt x="1187" y="2690"/>
                  <a:pt x="1162" y="2699"/>
                </a:cubicBezTo>
                <a:cubicBezTo>
                  <a:pt x="1158" y="2701"/>
                  <a:pt x="1151" y="2696"/>
                  <a:pt x="1152" y="2704"/>
                </a:cubicBezTo>
                <a:cubicBezTo>
                  <a:pt x="1152" y="2709"/>
                  <a:pt x="1159" y="2708"/>
                  <a:pt x="1163" y="2708"/>
                </a:cubicBezTo>
                <a:cubicBezTo>
                  <a:pt x="1180" y="2707"/>
                  <a:pt x="1196" y="2706"/>
                  <a:pt x="1213" y="2706"/>
                </a:cubicBezTo>
                <a:cubicBezTo>
                  <a:pt x="1238" y="2705"/>
                  <a:pt x="1263" y="2702"/>
                  <a:pt x="1290" y="2704"/>
                </a:cubicBezTo>
                <a:cubicBezTo>
                  <a:pt x="1289" y="2705"/>
                  <a:pt x="1289" y="2705"/>
                  <a:pt x="1288" y="2706"/>
                </a:cubicBezTo>
                <a:cubicBezTo>
                  <a:pt x="1278" y="2711"/>
                  <a:pt x="1269" y="2707"/>
                  <a:pt x="1261" y="2710"/>
                </a:cubicBezTo>
                <a:cubicBezTo>
                  <a:pt x="1246" y="2711"/>
                  <a:pt x="1230" y="2712"/>
                  <a:pt x="1215" y="2713"/>
                </a:cubicBezTo>
                <a:cubicBezTo>
                  <a:pt x="1184" y="2716"/>
                  <a:pt x="1154" y="2716"/>
                  <a:pt x="1123" y="2717"/>
                </a:cubicBezTo>
                <a:cubicBezTo>
                  <a:pt x="1094" y="2711"/>
                  <a:pt x="1065" y="2716"/>
                  <a:pt x="1036" y="2717"/>
                </a:cubicBezTo>
                <a:cubicBezTo>
                  <a:pt x="1012" y="2717"/>
                  <a:pt x="988" y="2720"/>
                  <a:pt x="965" y="2729"/>
                </a:cubicBezTo>
                <a:cubicBezTo>
                  <a:pt x="938" y="2734"/>
                  <a:pt x="910" y="2724"/>
                  <a:pt x="880" y="2736"/>
                </a:cubicBezTo>
                <a:cubicBezTo>
                  <a:pt x="895" y="2740"/>
                  <a:pt x="908" y="2741"/>
                  <a:pt x="922" y="2741"/>
                </a:cubicBezTo>
                <a:cubicBezTo>
                  <a:pt x="947" y="2741"/>
                  <a:pt x="973" y="2737"/>
                  <a:pt x="996" y="2743"/>
                </a:cubicBezTo>
                <a:cubicBezTo>
                  <a:pt x="1022" y="2750"/>
                  <a:pt x="1046" y="2745"/>
                  <a:pt x="1071" y="2746"/>
                </a:cubicBezTo>
                <a:cubicBezTo>
                  <a:pt x="1116" y="2747"/>
                  <a:pt x="1161" y="2741"/>
                  <a:pt x="1206" y="2744"/>
                </a:cubicBezTo>
                <a:cubicBezTo>
                  <a:pt x="1213" y="2744"/>
                  <a:pt x="1219" y="2744"/>
                  <a:pt x="1224" y="2740"/>
                </a:cubicBezTo>
                <a:cubicBezTo>
                  <a:pt x="1236" y="2741"/>
                  <a:pt x="1248" y="2742"/>
                  <a:pt x="1259" y="2743"/>
                </a:cubicBezTo>
                <a:cubicBezTo>
                  <a:pt x="1309" y="2745"/>
                  <a:pt x="1359" y="2743"/>
                  <a:pt x="1408" y="2741"/>
                </a:cubicBezTo>
                <a:cubicBezTo>
                  <a:pt x="1444" y="2739"/>
                  <a:pt x="1481" y="2737"/>
                  <a:pt x="1517" y="2734"/>
                </a:cubicBezTo>
                <a:cubicBezTo>
                  <a:pt x="1581" y="2728"/>
                  <a:pt x="1644" y="2722"/>
                  <a:pt x="1708" y="2715"/>
                </a:cubicBezTo>
                <a:cubicBezTo>
                  <a:pt x="1737" y="2711"/>
                  <a:pt x="1766" y="2707"/>
                  <a:pt x="1796" y="2707"/>
                </a:cubicBezTo>
                <a:cubicBezTo>
                  <a:pt x="1800" y="2707"/>
                  <a:pt x="1805" y="2706"/>
                  <a:pt x="1809" y="2708"/>
                </a:cubicBezTo>
                <a:cubicBezTo>
                  <a:pt x="1835" y="2718"/>
                  <a:pt x="1862" y="2711"/>
                  <a:pt x="1888" y="2711"/>
                </a:cubicBezTo>
                <a:cubicBezTo>
                  <a:pt x="1907" y="2711"/>
                  <a:pt x="1927" y="2706"/>
                  <a:pt x="1946" y="2713"/>
                </a:cubicBezTo>
                <a:cubicBezTo>
                  <a:pt x="1946" y="2714"/>
                  <a:pt x="1945" y="2715"/>
                  <a:pt x="1944" y="2716"/>
                </a:cubicBezTo>
                <a:cubicBezTo>
                  <a:pt x="1941" y="2720"/>
                  <a:pt x="1933" y="2721"/>
                  <a:pt x="1936" y="2728"/>
                </a:cubicBezTo>
                <a:cubicBezTo>
                  <a:pt x="1913" y="2729"/>
                  <a:pt x="1891" y="2728"/>
                  <a:pt x="1869" y="2731"/>
                </a:cubicBezTo>
                <a:cubicBezTo>
                  <a:pt x="1861" y="2732"/>
                  <a:pt x="1854" y="2733"/>
                  <a:pt x="1847" y="2735"/>
                </a:cubicBezTo>
                <a:cubicBezTo>
                  <a:pt x="1837" y="2735"/>
                  <a:pt x="1827" y="2731"/>
                  <a:pt x="1816" y="2740"/>
                </a:cubicBezTo>
                <a:cubicBezTo>
                  <a:pt x="1828" y="2740"/>
                  <a:pt x="1837" y="2740"/>
                  <a:pt x="1847" y="2740"/>
                </a:cubicBezTo>
                <a:cubicBezTo>
                  <a:pt x="1853" y="2741"/>
                  <a:pt x="1860" y="2743"/>
                  <a:pt x="1866" y="2744"/>
                </a:cubicBezTo>
                <a:cubicBezTo>
                  <a:pt x="1920" y="2748"/>
                  <a:pt x="1974" y="2747"/>
                  <a:pt x="2027" y="2747"/>
                </a:cubicBezTo>
                <a:cubicBezTo>
                  <a:pt x="2029" y="2747"/>
                  <a:pt x="2030" y="2747"/>
                  <a:pt x="2032" y="2747"/>
                </a:cubicBezTo>
                <a:cubicBezTo>
                  <a:pt x="2043" y="2747"/>
                  <a:pt x="2054" y="2747"/>
                  <a:pt x="2065" y="2744"/>
                </a:cubicBezTo>
                <a:cubicBezTo>
                  <a:pt x="2069" y="2744"/>
                  <a:pt x="2073" y="2744"/>
                  <a:pt x="2077" y="2744"/>
                </a:cubicBezTo>
                <a:cubicBezTo>
                  <a:pt x="2089" y="2747"/>
                  <a:pt x="2102" y="2747"/>
                  <a:pt x="2114" y="2746"/>
                </a:cubicBezTo>
                <a:cubicBezTo>
                  <a:pt x="2117" y="2746"/>
                  <a:pt x="2120" y="2746"/>
                  <a:pt x="2123" y="2746"/>
                </a:cubicBezTo>
                <a:cubicBezTo>
                  <a:pt x="2127" y="2746"/>
                  <a:pt x="2130" y="2746"/>
                  <a:pt x="2133" y="2746"/>
                </a:cubicBezTo>
                <a:cubicBezTo>
                  <a:pt x="2214" y="2748"/>
                  <a:pt x="2295" y="2746"/>
                  <a:pt x="2376" y="2742"/>
                </a:cubicBezTo>
                <a:cubicBezTo>
                  <a:pt x="2394" y="2742"/>
                  <a:pt x="2411" y="2746"/>
                  <a:pt x="2428" y="2743"/>
                </a:cubicBezTo>
                <a:cubicBezTo>
                  <a:pt x="2478" y="2735"/>
                  <a:pt x="2529" y="2740"/>
                  <a:pt x="2580" y="2732"/>
                </a:cubicBezTo>
                <a:cubicBezTo>
                  <a:pt x="2612" y="2727"/>
                  <a:pt x="2645" y="2726"/>
                  <a:pt x="2678" y="2723"/>
                </a:cubicBezTo>
                <a:cubicBezTo>
                  <a:pt x="2728" y="2719"/>
                  <a:pt x="2777" y="2711"/>
                  <a:pt x="2826" y="2703"/>
                </a:cubicBezTo>
                <a:cubicBezTo>
                  <a:pt x="2878" y="2695"/>
                  <a:pt x="2931" y="2690"/>
                  <a:pt x="2983" y="2680"/>
                </a:cubicBezTo>
                <a:cubicBezTo>
                  <a:pt x="3011" y="2674"/>
                  <a:pt x="3038" y="2664"/>
                  <a:pt x="3066" y="2659"/>
                </a:cubicBezTo>
                <a:cubicBezTo>
                  <a:pt x="3142" y="2644"/>
                  <a:pt x="3219" y="2629"/>
                  <a:pt x="3295" y="2615"/>
                </a:cubicBezTo>
                <a:cubicBezTo>
                  <a:pt x="3330" y="2609"/>
                  <a:pt x="3362" y="2597"/>
                  <a:pt x="3396" y="2590"/>
                </a:cubicBezTo>
                <a:cubicBezTo>
                  <a:pt x="3455" y="2576"/>
                  <a:pt x="3513" y="2561"/>
                  <a:pt x="3569" y="2541"/>
                </a:cubicBezTo>
                <a:cubicBezTo>
                  <a:pt x="3581" y="2543"/>
                  <a:pt x="3591" y="2536"/>
                  <a:pt x="3602" y="2534"/>
                </a:cubicBezTo>
                <a:cubicBezTo>
                  <a:pt x="3649" y="2523"/>
                  <a:pt x="3695" y="2509"/>
                  <a:pt x="3736" y="2482"/>
                </a:cubicBezTo>
                <a:cubicBezTo>
                  <a:pt x="3764" y="2474"/>
                  <a:pt x="3790" y="2459"/>
                  <a:pt x="3817" y="2448"/>
                </a:cubicBezTo>
                <a:cubicBezTo>
                  <a:pt x="3855" y="2432"/>
                  <a:pt x="3895" y="2423"/>
                  <a:pt x="3932" y="2406"/>
                </a:cubicBezTo>
                <a:cubicBezTo>
                  <a:pt x="3939" y="2402"/>
                  <a:pt x="3943" y="2400"/>
                  <a:pt x="3939" y="2390"/>
                </a:cubicBezTo>
                <a:cubicBezTo>
                  <a:pt x="3934" y="2378"/>
                  <a:pt x="3939" y="2370"/>
                  <a:pt x="3953" y="2368"/>
                </a:cubicBezTo>
                <a:cubicBezTo>
                  <a:pt x="3955" y="2368"/>
                  <a:pt x="3957" y="2367"/>
                  <a:pt x="3959" y="2367"/>
                </a:cubicBezTo>
                <a:cubicBezTo>
                  <a:pt x="3963" y="2365"/>
                  <a:pt x="3966" y="2364"/>
                  <a:pt x="3969" y="2361"/>
                </a:cubicBezTo>
                <a:cubicBezTo>
                  <a:pt x="3970" y="2359"/>
                  <a:pt x="3971" y="2357"/>
                  <a:pt x="3972" y="2355"/>
                </a:cubicBezTo>
                <a:cubicBezTo>
                  <a:pt x="3981" y="2345"/>
                  <a:pt x="3996" y="2343"/>
                  <a:pt x="4006" y="2334"/>
                </a:cubicBezTo>
                <a:cubicBezTo>
                  <a:pt x="4008" y="2332"/>
                  <a:pt x="4014" y="2331"/>
                  <a:pt x="4013" y="2327"/>
                </a:cubicBezTo>
                <a:cubicBezTo>
                  <a:pt x="4010" y="2316"/>
                  <a:pt x="4009" y="2300"/>
                  <a:pt x="4001" y="2295"/>
                </a:cubicBezTo>
                <a:cubicBezTo>
                  <a:pt x="3998" y="2293"/>
                  <a:pt x="3996" y="2291"/>
                  <a:pt x="3995" y="2289"/>
                </a:cubicBezTo>
                <a:cubicBezTo>
                  <a:pt x="3993" y="2284"/>
                  <a:pt x="3999" y="2280"/>
                  <a:pt x="3999" y="2275"/>
                </a:cubicBezTo>
                <a:cubicBezTo>
                  <a:pt x="4007" y="2272"/>
                  <a:pt x="4011" y="2268"/>
                  <a:pt x="4010" y="2262"/>
                </a:cubicBezTo>
                <a:cubicBezTo>
                  <a:pt x="4009" y="2260"/>
                  <a:pt x="4008" y="2257"/>
                  <a:pt x="4004" y="2254"/>
                </a:cubicBezTo>
                <a:cubicBezTo>
                  <a:pt x="4002" y="2252"/>
                  <a:pt x="4001" y="2250"/>
                  <a:pt x="4000" y="2248"/>
                </a:cubicBezTo>
                <a:cubicBezTo>
                  <a:pt x="4003" y="2241"/>
                  <a:pt x="4012" y="2235"/>
                  <a:pt x="4006" y="2226"/>
                </a:cubicBezTo>
                <a:cubicBezTo>
                  <a:pt x="4003" y="2218"/>
                  <a:pt x="4003" y="2209"/>
                  <a:pt x="4007" y="2203"/>
                </a:cubicBezTo>
                <a:cubicBezTo>
                  <a:pt x="4016" y="2191"/>
                  <a:pt x="4007" y="2191"/>
                  <a:pt x="4000" y="2189"/>
                </a:cubicBezTo>
                <a:cubicBezTo>
                  <a:pt x="3995" y="2189"/>
                  <a:pt x="3990" y="2190"/>
                  <a:pt x="3985" y="2190"/>
                </a:cubicBezTo>
                <a:cubicBezTo>
                  <a:pt x="3985" y="2190"/>
                  <a:pt x="3985" y="2190"/>
                  <a:pt x="3985" y="2190"/>
                </a:cubicBezTo>
                <a:cubicBezTo>
                  <a:pt x="3985" y="2188"/>
                  <a:pt x="3984" y="2187"/>
                  <a:pt x="3983" y="2186"/>
                </a:cubicBezTo>
                <a:cubicBezTo>
                  <a:pt x="3983" y="2186"/>
                  <a:pt x="3983" y="2186"/>
                  <a:pt x="3982" y="2186"/>
                </a:cubicBezTo>
                <a:cubicBezTo>
                  <a:pt x="3981" y="2180"/>
                  <a:pt x="3978" y="2175"/>
                  <a:pt x="3975" y="2172"/>
                </a:cubicBezTo>
                <a:cubicBezTo>
                  <a:pt x="3972" y="2169"/>
                  <a:pt x="3969" y="2167"/>
                  <a:pt x="3966" y="2166"/>
                </a:cubicBezTo>
                <a:cubicBezTo>
                  <a:pt x="3964" y="2165"/>
                  <a:pt x="3963" y="2165"/>
                  <a:pt x="3962" y="2164"/>
                </a:cubicBezTo>
                <a:cubicBezTo>
                  <a:pt x="3961" y="2164"/>
                  <a:pt x="3961" y="2164"/>
                  <a:pt x="3960" y="2164"/>
                </a:cubicBezTo>
                <a:cubicBezTo>
                  <a:pt x="3958" y="2163"/>
                  <a:pt x="3956" y="2163"/>
                  <a:pt x="3955" y="2162"/>
                </a:cubicBezTo>
                <a:cubicBezTo>
                  <a:pt x="3954" y="2162"/>
                  <a:pt x="3953" y="2162"/>
                  <a:pt x="3952" y="2162"/>
                </a:cubicBezTo>
                <a:cubicBezTo>
                  <a:pt x="3942" y="2160"/>
                  <a:pt x="3933" y="2157"/>
                  <a:pt x="3926" y="2149"/>
                </a:cubicBezTo>
                <a:cubicBezTo>
                  <a:pt x="3921" y="2143"/>
                  <a:pt x="3915" y="2141"/>
                  <a:pt x="3908" y="2145"/>
                </a:cubicBezTo>
                <a:cubicBezTo>
                  <a:pt x="3894" y="2152"/>
                  <a:pt x="3879" y="2143"/>
                  <a:pt x="3865" y="2151"/>
                </a:cubicBezTo>
                <a:cubicBezTo>
                  <a:pt x="3863" y="2153"/>
                  <a:pt x="3854" y="2148"/>
                  <a:pt x="3854" y="2155"/>
                </a:cubicBezTo>
                <a:cubicBezTo>
                  <a:pt x="3854" y="2160"/>
                  <a:pt x="3862" y="2159"/>
                  <a:pt x="3867" y="2159"/>
                </a:cubicBezTo>
                <a:cubicBezTo>
                  <a:pt x="3878" y="2158"/>
                  <a:pt x="3888" y="2160"/>
                  <a:pt x="3897" y="2167"/>
                </a:cubicBezTo>
                <a:cubicBezTo>
                  <a:pt x="3890" y="2167"/>
                  <a:pt x="3884" y="2168"/>
                  <a:pt x="3877" y="2168"/>
                </a:cubicBezTo>
                <a:cubicBezTo>
                  <a:pt x="3868" y="2167"/>
                  <a:pt x="3860" y="2167"/>
                  <a:pt x="3852" y="2167"/>
                </a:cubicBezTo>
                <a:cubicBezTo>
                  <a:pt x="3835" y="2167"/>
                  <a:pt x="3819" y="2168"/>
                  <a:pt x="3802" y="2169"/>
                </a:cubicBezTo>
                <a:cubicBezTo>
                  <a:pt x="3794" y="2169"/>
                  <a:pt x="3786" y="2170"/>
                  <a:pt x="3778" y="2170"/>
                </a:cubicBezTo>
                <a:cubicBezTo>
                  <a:pt x="3769" y="2170"/>
                  <a:pt x="3761" y="2174"/>
                  <a:pt x="3753" y="2178"/>
                </a:cubicBezTo>
                <a:cubicBezTo>
                  <a:pt x="3741" y="2184"/>
                  <a:pt x="3728" y="2187"/>
                  <a:pt x="3715" y="2177"/>
                </a:cubicBezTo>
                <a:cubicBezTo>
                  <a:pt x="3711" y="2174"/>
                  <a:pt x="3706" y="2173"/>
                  <a:pt x="3701" y="2171"/>
                </a:cubicBezTo>
                <a:cubicBezTo>
                  <a:pt x="3696" y="2166"/>
                  <a:pt x="3690" y="2165"/>
                  <a:pt x="3683" y="2164"/>
                </a:cubicBezTo>
                <a:cubicBezTo>
                  <a:pt x="3683" y="2162"/>
                  <a:pt x="3682" y="2161"/>
                  <a:pt x="3681" y="2159"/>
                </a:cubicBezTo>
                <a:cubicBezTo>
                  <a:pt x="3679" y="2155"/>
                  <a:pt x="3675" y="2153"/>
                  <a:pt x="3671" y="2150"/>
                </a:cubicBezTo>
                <a:cubicBezTo>
                  <a:pt x="3674" y="2148"/>
                  <a:pt x="3675" y="2146"/>
                  <a:pt x="3675" y="2144"/>
                </a:cubicBezTo>
                <a:cubicBezTo>
                  <a:pt x="3675" y="2142"/>
                  <a:pt x="3674" y="2140"/>
                  <a:pt x="3673" y="2138"/>
                </a:cubicBezTo>
                <a:cubicBezTo>
                  <a:pt x="3673" y="2137"/>
                  <a:pt x="3673" y="2136"/>
                  <a:pt x="3673" y="2135"/>
                </a:cubicBezTo>
                <a:cubicBezTo>
                  <a:pt x="3679" y="2119"/>
                  <a:pt x="3718" y="2109"/>
                  <a:pt x="3733" y="2118"/>
                </a:cubicBezTo>
                <a:cubicBezTo>
                  <a:pt x="3735" y="2126"/>
                  <a:pt x="3741" y="2127"/>
                  <a:pt x="3747" y="2124"/>
                </a:cubicBezTo>
                <a:cubicBezTo>
                  <a:pt x="3758" y="2119"/>
                  <a:pt x="3768" y="2123"/>
                  <a:pt x="3775" y="2129"/>
                </a:cubicBezTo>
                <a:cubicBezTo>
                  <a:pt x="3781" y="2134"/>
                  <a:pt x="3785" y="2133"/>
                  <a:pt x="3790" y="2130"/>
                </a:cubicBezTo>
                <a:cubicBezTo>
                  <a:pt x="3797" y="2126"/>
                  <a:pt x="3800" y="2120"/>
                  <a:pt x="3800" y="2113"/>
                </a:cubicBezTo>
                <a:cubicBezTo>
                  <a:pt x="3800" y="2111"/>
                  <a:pt x="3800" y="2109"/>
                  <a:pt x="3799" y="2108"/>
                </a:cubicBezTo>
                <a:cubicBezTo>
                  <a:pt x="3797" y="2104"/>
                  <a:pt x="3792" y="2103"/>
                  <a:pt x="3787" y="2103"/>
                </a:cubicBezTo>
                <a:cubicBezTo>
                  <a:pt x="3780" y="2099"/>
                  <a:pt x="3772" y="2095"/>
                  <a:pt x="3764" y="2093"/>
                </a:cubicBezTo>
                <a:cubicBezTo>
                  <a:pt x="3761" y="2092"/>
                  <a:pt x="3758" y="2092"/>
                  <a:pt x="3755" y="2092"/>
                </a:cubicBezTo>
                <a:cubicBezTo>
                  <a:pt x="3750" y="2091"/>
                  <a:pt x="3744" y="2092"/>
                  <a:pt x="3742" y="2086"/>
                </a:cubicBezTo>
                <a:cubicBezTo>
                  <a:pt x="3741" y="2080"/>
                  <a:pt x="3748" y="2079"/>
                  <a:pt x="3752" y="2076"/>
                </a:cubicBezTo>
                <a:cubicBezTo>
                  <a:pt x="3758" y="2071"/>
                  <a:pt x="3766" y="2068"/>
                  <a:pt x="3769" y="2060"/>
                </a:cubicBezTo>
                <a:cubicBezTo>
                  <a:pt x="3785" y="2040"/>
                  <a:pt x="3809" y="2032"/>
                  <a:pt x="3832" y="2023"/>
                </a:cubicBezTo>
                <a:cubicBezTo>
                  <a:pt x="3859" y="2013"/>
                  <a:pt x="3886" y="2003"/>
                  <a:pt x="3911" y="1989"/>
                </a:cubicBezTo>
                <a:cubicBezTo>
                  <a:pt x="3914" y="1988"/>
                  <a:pt x="3917" y="1987"/>
                  <a:pt x="3920" y="1986"/>
                </a:cubicBezTo>
                <a:cubicBezTo>
                  <a:pt x="3929" y="1983"/>
                  <a:pt x="3937" y="1979"/>
                  <a:pt x="3945" y="1974"/>
                </a:cubicBezTo>
                <a:cubicBezTo>
                  <a:pt x="3953" y="1973"/>
                  <a:pt x="3960" y="1972"/>
                  <a:pt x="3967" y="1970"/>
                </a:cubicBezTo>
                <a:cubicBezTo>
                  <a:pt x="3969" y="1969"/>
                  <a:pt x="3971" y="1968"/>
                  <a:pt x="3972" y="1967"/>
                </a:cubicBezTo>
                <a:cubicBezTo>
                  <a:pt x="3974" y="1966"/>
                  <a:pt x="3975" y="1965"/>
                  <a:pt x="3976" y="1964"/>
                </a:cubicBezTo>
                <a:cubicBezTo>
                  <a:pt x="3980" y="1963"/>
                  <a:pt x="3984" y="1962"/>
                  <a:pt x="3987" y="1961"/>
                </a:cubicBezTo>
                <a:cubicBezTo>
                  <a:pt x="3989" y="1962"/>
                  <a:pt x="3990" y="1962"/>
                  <a:pt x="3992" y="1962"/>
                </a:cubicBezTo>
                <a:cubicBezTo>
                  <a:pt x="3998" y="1962"/>
                  <a:pt x="4005" y="1961"/>
                  <a:pt x="4011" y="1958"/>
                </a:cubicBezTo>
                <a:cubicBezTo>
                  <a:pt x="4013" y="1957"/>
                  <a:pt x="4016" y="1956"/>
                  <a:pt x="4018" y="1954"/>
                </a:cubicBezTo>
                <a:cubicBezTo>
                  <a:pt x="4037" y="1944"/>
                  <a:pt x="4046" y="1925"/>
                  <a:pt x="4053" y="1906"/>
                </a:cubicBezTo>
                <a:cubicBezTo>
                  <a:pt x="4055" y="1905"/>
                  <a:pt x="4057" y="1903"/>
                  <a:pt x="4059" y="1902"/>
                </a:cubicBezTo>
                <a:cubicBezTo>
                  <a:pt x="4064" y="1902"/>
                  <a:pt x="4069" y="1900"/>
                  <a:pt x="4073" y="1896"/>
                </a:cubicBezTo>
                <a:cubicBezTo>
                  <a:pt x="4073" y="1895"/>
                  <a:pt x="4073" y="1894"/>
                  <a:pt x="4074" y="1894"/>
                </a:cubicBezTo>
                <a:cubicBezTo>
                  <a:pt x="4078" y="1886"/>
                  <a:pt x="4082" y="1881"/>
                  <a:pt x="4091" y="1889"/>
                </a:cubicBezTo>
                <a:cubicBezTo>
                  <a:pt x="4095" y="1892"/>
                  <a:pt x="4101" y="1892"/>
                  <a:pt x="4104" y="1887"/>
                </a:cubicBezTo>
                <a:cubicBezTo>
                  <a:pt x="4111" y="1878"/>
                  <a:pt x="4118" y="1869"/>
                  <a:pt x="4118" y="1857"/>
                </a:cubicBezTo>
                <a:cubicBezTo>
                  <a:pt x="4118" y="1834"/>
                  <a:pt x="4119" y="1811"/>
                  <a:pt x="4120" y="1788"/>
                </a:cubicBezTo>
                <a:cubicBezTo>
                  <a:pt x="4120" y="1777"/>
                  <a:pt x="4121" y="1765"/>
                  <a:pt x="4114" y="1754"/>
                </a:cubicBezTo>
                <a:close/>
                <a:moveTo>
                  <a:pt x="3784" y="744"/>
                </a:moveTo>
                <a:cubicBezTo>
                  <a:pt x="3785" y="744"/>
                  <a:pt x="3785" y="744"/>
                  <a:pt x="3785" y="744"/>
                </a:cubicBezTo>
                <a:cubicBezTo>
                  <a:pt x="3785" y="744"/>
                  <a:pt x="3784" y="745"/>
                  <a:pt x="3784" y="745"/>
                </a:cubicBezTo>
                <a:lnTo>
                  <a:pt x="3784" y="744"/>
                </a:lnTo>
                <a:close/>
                <a:moveTo>
                  <a:pt x="447" y="242"/>
                </a:moveTo>
                <a:cubicBezTo>
                  <a:pt x="447" y="242"/>
                  <a:pt x="447" y="242"/>
                  <a:pt x="447" y="242"/>
                </a:cubicBezTo>
                <a:cubicBezTo>
                  <a:pt x="447" y="242"/>
                  <a:pt x="448" y="242"/>
                  <a:pt x="448" y="242"/>
                </a:cubicBezTo>
                <a:lnTo>
                  <a:pt x="447" y="242"/>
                </a:lnTo>
                <a:close/>
              </a:path>
            </a:pathLst>
          </a:custGeom>
          <a:pattFill prst="lgCheck">
            <a:fgClr>
              <a:srgbClr val="D0D1CE"/>
            </a:fgClr>
            <a:bgClr>
              <a:schemeClr val="bg1"/>
            </a:bgClr>
          </a:pattFill>
          <a:ln>
            <a:noFill/>
          </a:ln>
          <a:extLst/>
        </p:spPr>
        <p:txBody>
          <a:bodyPr vert="horz" wrap="square" lIns="35652" tIns="17826" rIns="35652" bIns="17826" numCol="1" anchor="t" anchorCtr="0" compatLnSpc="1">
            <a:prstTxWarp prst="textNoShape">
              <a:avLst/>
            </a:prstTxWarp>
          </a:bodyPr>
          <a:lstStyle>
            <a:lvl1pPr>
              <a:defRPr sz="270"/>
            </a:lvl1pPr>
          </a:lstStyle>
          <a:p>
            <a:endParaRPr lang="en-US" dirty="0"/>
          </a:p>
        </p:txBody>
      </p:sp>
      <p:sp>
        <p:nvSpPr>
          <p:cNvPr id="7" name="Номер слайда 5"/>
          <p:cNvSpPr>
            <a:spLocks noGrp="1"/>
          </p:cNvSpPr>
          <p:nvPr>
            <p:ph type="sldNum" sz="quarter" idx="4"/>
          </p:nvPr>
        </p:nvSpPr>
        <p:spPr>
          <a:xfrm>
            <a:off x="6482256" y="6356354"/>
            <a:ext cx="2133600" cy="365125"/>
          </a:xfrm>
          <a:prstGeom prst="rect">
            <a:avLst/>
          </a:prstGeom>
        </p:spPr>
        <p:txBody>
          <a:bodyPr/>
          <a:lstStyle>
            <a:lvl1pPr algn="r">
              <a:defRPr sz="810">
                <a:solidFill>
                  <a:schemeClr val="tx2"/>
                </a:solidFill>
                <a:latin typeface="Chevin Pro Light" pitchFamily="34" charset="0"/>
              </a:defRPr>
            </a:lvl1pPr>
          </a:lstStyle>
          <a:p>
            <a:r>
              <a:rPr lang="en-US" smtClean="0">
                <a:solidFill>
                  <a:srgbClr val="1A2742"/>
                </a:solidFill>
              </a:rPr>
              <a:t>Your company   I   </a:t>
            </a:r>
            <a:fld id="{E8BBD06A-759F-43F0-9FDD-30D8801384DF}" type="slidenum">
              <a:rPr lang="ru-RU" smtClean="0">
                <a:solidFill>
                  <a:srgbClr val="1A2742"/>
                </a:solidFill>
              </a:rPr>
              <a:pPr/>
              <a:t>‹#›</a:t>
            </a:fld>
            <a:endParaRPr lang="ru-RU" dirty="0">
              <a:solidFill>
                <a:srgbClr val="1A2742"/>
              </a:solidFill>
            </a:endParaRPr>
          </a:p>
        </p:txBody>
      </p:sp>
      <p:sp>
        <p:nvSpPr>
          <p:cNvPr id="23" name="Прямоугольник 22"/>
          <p:cNvSpPr/>
          <p:nvPr userDrawn="1"/>
        </p:nvSpPr>
        <p:spPr>
          <a:xfrm>
            <a:off x="462618" y="2358310"/>
            <a:ext cx="626222" cy="24589"/>
          </a:xfrm>
          <a:prstGeom prst="rect">
            <a:avLst/>
          </a:prstGeom>
          <a:solidFill>
            <a:schemeClr val="tx2">
              <a:alpha val="24000"/>
            </a:schemeClr>
          </a:solidFill>
          <a:ln>
            <a:noFill/>
          </a:ln>
          <a:effectLst/>
        </p:spPr>
        <p:style>
          <a:lnRef idx="1">
            <a:schemeClr val="accent1"/>
          </a:lnRef>
          <a:fillRef idx="3">
            <a:schemeClr val="accent1"/>
          </a:fillRef>
          <a:effectRef idx="2">
            <a:schemeClr val="accent1"/>
          </a:effectRef>
          <a:fontRef idx="minor">
            <a:schemeClr val="lt1"/>
          </a:fontRef>
        </p:style>
        <p:txBody>
          <a:bodyPr lIns="32087" tIns="16043" rIns="32087" bIns="16043" rtlCol="0" anchor="ctr"/>
          <a:lstStyle/>
          <a:p>
            <a:pPr defTabSz="855702"/>
            <a:endParaRPr lang="ru-RU" sz="1710">
              <a:solidFill>
                <a:prstClr val="white"/>
              </a:solidFill>
            </a:endParaRPr>
          </a:p>
        </p:txBody>
      </p:sp>
      <p:sp>
        <p:nvSpPr>
          <p:cNvPr id="24" name="Заголовок 1"/>
          <p:cNvSpPr>
            <a:spLocks noGrp="1"/>
          </p:cNvSpPr>
          <p:nvPr>
            <p:ph type="title" hasCustomPrompt="1"/>
          </p:nvPr>
        </p:nvSpPr>
        <p:spPr>
          <a:xfrm>
            <a:off x="413810" y="621013"/>
            <a:ext cx="2187101" cy="1570474"/>
          </a:xfrm>
          <a:prstGeom prst="rect">
            <a:avLst/>
          </a:prstGeom>
        </p:spPr>
        <p:txBody>
          <a:bodyPr lIns="35652" tIns="17826" rIns="35652" bIns="17826">
            <a:noAutofit/>
          </a:bodyPr>
          <a:lstStyle>
            <a:lvl1pPr marL="0" marR="0" indent="0" algn="l" defTabSz="855702" rtl="0" eaLnBrk="1" fontAlgn="auto" latinLnBrk="0" hangingPunct="1">
              <a:lnSpc>
                <a:spcPct val="100000"/>
              </a:lnSpc>
              <a:spcBef>
                <a:spcPct val="0"/>
              </a:spcBef>
              <a:spcAft>
                <a:spcPts val="0"/>
              </a:spcAft>
              <a:buClrTx/>
              <a:buSzTx/>
              <a:buFontTx/>
              <a:buNone/>
              <a:tabLst/>
              <a:defRPr sz="2340" baseline="0">
                <a:solidFill>
                  <a:schemeClr val="tx2"/>
                </a:solidFill>
                <a:latin typeface="Aller" panose="02000503030000020004" pitchFamily="2" charset="0"/>
                <a:cs typeface="Lato Semibold" panose="020F0702020204030203" pitchFamily="34" charset="0"/>
              </a:defRPr>
            </a:lvl1pPr>
          </a:lstStyle>
          <a:p>
            <a:r>
              <a:rPr lang="en-US" dirty="0" smtClean="0"/>
              <a:t>GRAPHIC AND</a:t>
            </a:r>
            <a:br>
              <a:rPr lang="en-US" dirty="0" smtClean="0"/>
            </a:br>
            <a:r>
              <a:rPr lang="en-US" dirty="0" smtClean="0"/>
              <a:t>INFOGRAPHIC SLIDES</a:t>
            </a:r>
            <a:endParaRPr lang="ru-RU" dirty="0"/>
          </a:p>
        </p:txBody>
      </p:sp>
      <p:sp>
        <p:nvSpPr>
          <p:cNvPr id="25" name="Текст 3"/>
          <p:cNvSpPr>
            <a:spLocks noGrp="1"/>
          </p:cNvSpPr>
          <p:nvPr>
            <p:ph type="body" sz="quarter" idx="12" hasCustomPrompt="1"/>
          </p:nvPr>
        </p:nvSpPr>
        <p:spPr>
          <a:xfrm>
            <a:off x="6489088" y="1665519"/>
            <a:ext cx="2126768" cy="4285208"/>
          </a:xfrm>
          <a:prstGeom prst="rect">
            <a:avLst/>
          </a:prstGeom>
        </p:spPr>
        <p:txBody>
          <a:bodyPr lIns="35652" tIns="17826" rIns="35652" bIns="17826"/>
          <a:lstStyle>
            <a:lvl1pPr marL="0" indent="0">
              <a:lnSpc>
                <a:spcPct val="150000"/>
              </a:lnSpc>
              <a:buNone/>
              <a:defRPr sz="810" baseline="0">
                <a:solidFill>
                  <a:schemeClr val="tx2"/>
                </a:solidFill>
                <a:latin typeface="Aller Light" panose="02000503000000020004" pitchFamily="2" charset="0"/>
              </a:defRPr>
            </a:lvl1pPr>
            <a:lvl2pPr>
              <a:defRPr sz="810">
                <a:solidFill>
                  <a:schemeClr val="tx2"/>
                </a:solidFill>
                <a:latin typeface="Aller Light" panose="02000503000000020004" pitchFamily="2" charset="0"/>
              </a:defRPr>
            </a:lvl2pPr>
            <a:lvl3pPr>
              <a:defRPr sz="810">
                <a:solidFill>
                  <a:schemeClr val="tx2"/>
                </a:solidFill>
                <a:latin typeface="Aller Light" panose="02000503000000020004" pitchFamily="2" charset="0"/>
              </a:defRPr>
            </a:lvl3pPr>
            <a:lvl4pPr>
              <a:defRPr sz="810">
                <a:solidFill>
                  <a:schemeClr val="tx2"/>
                </a:solidFill>
                <a:latin typeface="Aller Light" panose="02000503000000020004" pitchFamily="2" charset="0"/>
              </a:defRPr>
            </a:lvl4pPr>
            <a:lvl5pPr>
              <a:defRPr sz="810">
                <a:solidFill>
                  <a:schemeClr val="tx2"/>
                </a:solidFill>
                <a:latin typeface="Aller Light" panose="02000503000000020004" pitchFamily="2" charset="0"/>
              </a:defRPr>
            </a:lvl5pPr>
          </a:lstStyle>
          <a:p>
            <a:pPr lvl="0"/>
            <a:r>
              <a:rPr lang="en-US" dirty="0" smtClean="0"/>
              <a:t>Example text</a:t>
            </a:r>
            <a:endParaRPr lang="en-US" dirty="0"/>
          </a:p>
        </p:txBody>
      </p:sp>
    </p:spTree>
    <p:extLst>
      <p:ext uri="{BB962C8B-B14F-4D97-AF65-F5344CB8AC3E}">
        <p14:creationId xmlns:p14="http://schemas.microsoft.com/office/powerpoint/2010/main" val="743782318"/>
      </p:ext>
    </p:extLst>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p>
            <a:r>
              <a:rPr lang="en-US" smtClean="0"/>
              <a:t>Click to edit Master title style</a:t>
            </a:r>
            <a:endParaRPr lang="ar-AE"/>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ar-AE"/>
          </a:p>
        </p:txBody>
      </p:sp>
      <p:sp>
        <p:nvSpPr>
          <p:cNvPr id="4" name="Date Placeholder 3"/>
          <p:cNvSpPr>
            <a:spLocks noGrp="1"/>
          </p:cNvSpPr>
          <p:nvPr>
            <p:ph type="dt" sz="half" idx="10"/>
          </p:nvPr>
        </p:nvSpPr>
        <p:spPr>
          <a:xfrm>
            <a:off x="6553200" y="6356350"/>
            <a:ext cx="2133600" cy="365125"/>
          </a:xfrm>
          <a:prstGeom prst="rect">
            <a:avLst/>
          </a:prstGeom>
        </p:spPr>
        <p:txBody>
          <a:bodyPr/>
          <a:lstStyle/>
          <a:p>
            <a:fld id="{5037BFEF-4EBE-4306-AEC0-9B5572FAD0F5}" type="datetimeFigureOut">
              <a:rPr lang="ar-AE" smtClean="0">
                <a:solidFill>
                  <a:prstClr val="black">
                    <a:tint val="75000"/>
                  </a:prstClr>
                </a:solidFill>
              </a:rPr>
              <a:pPr/>
              <a:t>17/09/1439</a:t>
            </a:fld>
            <a:endParaRPr lang="ar-AE">
              <a:solidFill>
                <a:prstClr val="black">
                  <a:tint val="75000"/>
                </a:prstClr>
              </a:solidFill>
            </a:endParaRPr>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ar-AE">
              <a:solidFill>
                <a:prstClr val="black">
                  <a:tint val="75000"/>
                </a:prstClr>
              </a:solidFill>
            </a:endParaRPr>
          </a:p>
        </p:txBody>
      </p:sp>
      <p:sp>
        <p:nvSpPr>
          <p:cNvPr id="6" name="Slide Number Placeholder 5"/>
          <p:cNvSpPr>
            <a:spLocks noGrp="1"/>
          </p:cNvSpPr>
          <p:nvPr>
            <p:ph type="sldNum" sz="quarter" idx="12"/>
          </p:nvPr>
        </p:nvSpPr>
        <p:spPr>
          <a:xfrm>
            <a:off x="457200" y="6356350"/>
            <a:ext cx="2133600" cy="365125"/>
          </a:xfrm>
          <a:prstGeom prst="rect">
            <a:avLst/>
          </a:prstGeom>
        </p:spPr>
        <p:txBody>
          <a:bodyPr/>
          <a:lstStyle/>
          <a:p>
            <a:fld id="{3F8CF57A-E242-432A-A227-7ABC38CC5DF7}" type="slidenum">
              <a:rPr lang="ar-AE" smtClean="0">
                <a:solidFill>
                  <a:prstClr val="black">
                    <a:tint val="75000"/>
                  </a:prstClr>
                </a:solidFill>
              </a:rPr>
              <a:pPr/>
              <a:t>‹#›</a:t>
            </a:fld>
            <a:endParaRPr lang="ar-AE">
              <a:solidFill>
                <a:prstClr val="black">
                  <a:tint val="75000"/>
                </a:prstClr>
              </a:solidFill>
            </a:endParaRPr>
          </a:p>
        </p:txBody>
      </p:sp>
    </p:spTree>
    <p:extLst>
      <p:ext uri="{BB962C8B-B14F-4D97-AF65-F5344CB8AC3E}">
        <p14:creationId xmlns:p14="http://schemas.microsoft.com/office/powerpoint/2010/main" val="416143167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Content Placeholder 2"/>
          <p:cNvSpPr>
            <a:spLocks noGrp="1"/>
          </p:cNvSpPr>
          <p:nvPr>
            <p:ph idx="1"/>
          </p:nvPr>
        </p:nvSpPr>
        <p:spPr>
          <a:xfrm>
            <a:off x="457200" y="1600200"/>
            <a:ext cx="8229600" cy="4525963"/>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6553200" y="6356350"/>
            <a:ext cx="2133600" cy="365125"/>
          </a:xfrm>
          <a:prstGeom prst="rect">
            <a:avLst/>
          </a:prstGeom>
        </p:spPr>
        <p:txBody>
          <a:bodyPr/>
          <a:lstStyle/>
          <a:p>
            <a:endParaRPr lang="en-US" dirty="0">
              <a:solidFill>
                <a:prstClr val="black"/>
              </a:solidFill>
            </a:endParaRPr>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dirty="0">
              <a:solidFill>
                <a:prstClr val="black"/>
              </a:solidFill>
            </a:endParaRPr>
          </a:p>
        </p:txBody>
      </p:sp>
      <p:sp>
        <p:nvSpPr>
          <p:cNvPr id="6" name="Slide Number Placeholder 5"/>
          <p:cNvSpPr>
            <a:spLocks noGrp="1"/>
          </p:cNvSpPr>
          <p:nvPr>
            <p:ph type="sldNum" sz="quarter" idx="12"/>
          </p:nvPr>
        </p:nvSpPr>
        <p:spPr>
          <a:xfrm>
            <a:off x="457200" y="6356350"/>
            <a:ext cx="2133600" cy="365125"/>
          </a:xfrm>
          <a:prstGeom prst="rect">
            <a:avLst/>
          </a:prstGeom>
        </p:spPr>
        <p:txBody>
          <a:bodyPr/>
          <a:lstStyle/>
          <a:p>
            <a:fld id="{605FB2D2-E9CC-43C1-B191-1CA97C202BA2}" type="slidenum">
              <a:rPr lang="en-US">
                <a:solidFill>
                  <a:prstClr val="black"/>
                </a:solidFill>
              </a:rPr>
              <a:pPr/>
              <a:t>‹#›</a:t>
            </a:fld>
            <a:endParaRPr lang="en-US" dirty="0">
              <a:solidFill>
                <a:prstClr val="black"/>
              </a:solidFill>
            </a:endParaRPr>
          </a:p>
        </p:txBody>
      </p:sp>
    </p:spTree>
    <p:extLst>
      <p:ext uri="{BB962C8B-B14F-4D97-AF65-F5344CB8AC3E}">
        <p14:creationId xmlns:p14="http://schemas.microsoft.com/office/powerpoint/2010/main" val="242111791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عنوان ومحتوى">
    <p:spTree>
      <p:nvGrpSpPr>
        <p:cNvPr id="1" name=""/>
        <p:cNvGrpSpPr/>
        <p:nvPr/>
      </p:nvGrpSpPr>
      <p:grpSpPr>
        <a:xfrm>
          <a:off x="0" y="0"/>
          <a:ext cx="0" cy="0"/>
          <a:chOff x="0" y="0"/>
          <a:chExt cx="0" cy="0"/>
        </a:xfrm>
      </p:grpSpPr>
      <p:sp>
        <p:nvSpPr>
          <p:cNvPr id="7" name="مستطيل 6"/>
          <p:cNvSpPr/>
          <p:nvPr userDrawn="1"/>
        </p:nvSpPr>
        <p:spPr>
          <a:xfrm>
            <a:off x="0" y="6667500"/>
            <a:ext cx="9144000" cy="190500"/>
          </a:xfrm>
          <a:prstGeom prst="rect">
            <a:avLst/>
          </a:prstGeom>
          <a:solidFill>
            <a:srgbClr val="B68A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79067458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عنوان المقطع">
    <p:spTree>
      <p:nvGrpSpPr>
        <p:cNvPr id="1" name=""/>
        <p:cNvGrpSpPr/>
        <p:nvPr/>
      </p:nvGrpSpPr>
      <p:grpSpPr>
        <a:xfrm>
          <a:off x="0" y="0"/>
          <a:ext cx="0" cy="0"/>
          <a:chOff x="0" y="0"/>
          <a:chExt cx="0" cy="0"/>
        </a:xfrm>
      </p:grpSpPr>
      <p:sp>
        <p:nvSpPr>
          <p:cNvPr id="4" name="عنصر نائب للتاريخ 3"/>
          <p:cNvSpPr>
            <a:spLocks noGrp="1"/>
          </p:cNvSpPr>
          <p:nvPr>
            <p:ph type="dt" sz="half" idx="10"/>
          </p:nvPr>
        </p:nvSpPr>
        <p:spPr>
          <a:xfrm>
            <a:off x="457200" y="6356350"/>
            <a:ext cx="2133600" cy="365125"/>
          </a:xfrm>
          <a:prstGeom prst="rect">
            <a:avLst/>
          </a:prstGeom>
        </p:spPr>
        <p:txBody>
          <a:bodyPr/>
          <a:lstStyle/>
          <a:p>
            <a:fld id="{69D2B953-9797-4667-9121-84C193FE75D5}" type="datetime1">
              <a:rPr lang="en-US" smtClean="0"/>
              <a:t>5/31/2018</a:t>
            </a:fld>
            <a:endParaRPr lang="en-US"/>
          </a:p>
        </p:txBody>
      </p:sp>
      <p:sp>
        <p:nvSpPr>
          <p:cNvPr id="5" name="عنصر نائب للتذييل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عنصر نائب لرقم الشريحة 5"/>
          <p:cNvSpPr>
            <a:spLocks noGrp="1"/>
          </p:cNvSpPr>
          <p:nvPr>
            <p:ph type="sldNum" sz="quarter" idx="12"/>
          </p:nvPr>
        </p:nvSpPr>
        <p:spPr>
          <a:xfrm>
            <a:off x="6553200" y="6356350"/>
            <a:ext cx="2133600" cy="365125"/>
          </a:xfrm>
          <a:prstGeom prst="rect">
            <a:avLst/>
          </a:prstGeom>
        </p:spPr>
        <p:txBody>
          <a:bodyPr/>
          <a:lstStyle/>
          <a:p>
            <a:fld id="{56427F38-63A5-4D63-9399-D970397CA46A}" type="slidenum">
              <a:rPr lang="en-US" smtClean="0"/>
              <a:t>‹#›</a:t>
            </a:fld>
            <a:endParaRPr lang="en-US"/>
          </a:p>
        </p:txBody>
      </p:sp>
    </p:spTree>
    <p:extLst>
      <p:ext uri="{BB962C8B-B14F-4D97-AF65-F5344CB8AC3E}">
        <p14:creationId xmlns:p14="http://schemas.microsoft.com/office/powerpoint/2010/main" val="371525941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محتويين">
    <p:spTree>
      <p:nvGrpSpPr>
        <p:cNvPr id="1" name=""/>
        <p:cNvGrpSpPr/>
        <p:nvPr/>
      </p:nvGrpSpPr>
      <p:grpSpPr>
        <a:xfrm>
          <a:off x="0" y="0"/>
          <a:ext cx="0" cy="0"/>
          <a:chOff x="0" y="0"/>
          <a:chExt cx="0" cy="0"/>
        </a:xfrm>
      </p:grpSpPr>
      <p:sp>
        <p:nvSpPr>
          <p:cNvPr id="5" name="عنصر نائب للتاريخ 4"/>
          <p:cNvSpPr>
            <a:spLocks noGrp="1"/>
          </p:cNvSpPr>
          <p:nvPr>
            <p:ph type="dt" sz="half" idx="10"/>
          </p:nvPr>
        </p:nvSpPr>
        <p:spPr>
          <a:xfrm>
            <a:off x="457200" y="6356350"/>
            <a:ext cx="2133600" cy="365125"/>
          </a:xfrm>
          <a:prstGeom prst="rect">
            <a:avLst/>
          </a:prstGeom>
        </p:spPr>
        <p:txBody>
          <a:bodyPr/>
          <a:lstStyle/>
          <a:p>
            <a:fld id="{C9E25268-F985-41F5-9314-8D4402B03312}" type="datetime1">
              <a:rPr lang="en-US" smtClean="0"/>
              <a:t>5/31/2018</a:t>
            </a:fld>
            <a:endParaRPr lang="en-US"/>
          </a:p>
        </p:txBody>
      </p:sp>
      <p:sp>
        <p:nvSpPr>
          <p:cNvPr id="6" name="عنصر نائب للتذييل 5"/>
          <p:cNvSpPr>
            <a:spLocks noGrp="1"/>
          </p:cNvSpPr>
          <p:nvPr>
            <p:ph type="ftr" sz="quarter" idx="11"/>
          </p:nvPr>
        </p:nvSpPr>
        <p:spPr>
          <a:xfrm>
            <a:off x="3124200" y="6356350"/>
            <a:ext cx="2895600" cy="365125"/>
          </a:xfrm>
          <a:prstGeom prst="rect">
            <a:avLst/>
          </a:prstGeom>
        </p:spPr>
        <p:txBody>
          <a:bodyPr/>
          <a:lstStyle/>
          <a:p>
            <a:endParaRPr lang="en-US"/>
          </a:p>
        </p:txBody>
      </p:sp>
      <p:sp>
        <p:nvSpPr>
          <p:cNvPr id="7" name="عنصر نائب لرقم الشريحة 6"/>
          <p:cNvSpPr>
            <a:spLocks noGrp="1"/>
          </p:cNvSpPr>
          <p:nvPr>
            <p:ph type="sldNum" sz="quarter" idx="12"/>
          </p:nvPr>
        </p:nvSpPr>
        <p:spPr>
          <a:xfrm>
            <a:off x="6553200" y="6356350"/>
            <a:ext cx="2133600" cy="365125"/>
          </a:xfrm>
          <a:prstGeom prst="rect">
            <a:avLst/>
          </a:prstGeom>
        </p:spPr>
        <p:txBody>
          <a:bodyPr/>
          <a:lstStyle/>
          <a:p>
            <a:fld id="{56427F38-63A5-4D63-9399-D970397CA46A}" type="slidenum">
              <a:rPr lang="en-US" smtClean="0"/>
              <a:t>‹#›</a:t>
            </a:fld>
            <a:endParaRPr lang="en-US"/>
          </a:p>
        </p:txBody>
      </p:sp>
    </p:spTree>
    <p:extLst>
      <p:ext uri="{BB962C8B-B14F-4D97-AF65-F5344CB8AC3E}">
        <p14:creationId xmlns:p14="http://schemas.microsoft.com/office/powerpoint/2010/main" val="355430775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مقارنة">
    <p:spTree>
      <p:nvGrpSpPr>
        <p:cNvPr id="1" name=""/>
        <p:cNvGrpSpPr/>
        <p:nvPr/>
      </p:nvGrpSpPr>
      <p:grpSpPr>
        <a:xfrm>
          <a:off x="0" y="0"/>
          <a:ext cx="0" cy="0"/>
          <a:chOff x="0" y="0"/>
          <a:chExt cx="0" cy="0"/>
        </a:xfrm>
      </p:grpSpPr>
      <p:sp>
        <p:nvSpPr>
          <p:cNvPr id="7" name="عنصر نائب للتاريخ 6"/>
          <p:cNvSpPr>
            <a:spLocks noGrp="1"/>
          </p:cNvSpPr>
          <p:nvPr>
            <p:ph type="dt" sz="half" idx="10"/>
          </p:nvPr>
        </p:nvSpPr>
        <p:spPr>
          <a:xfrm>
            <a:off x="457200" y="6356350"/>
            <a:ext cx="2133600" cy="365125"/>
          </a:xfrm>
          <a:prstGeom prst="rect">
            <a:avLst/>
          </a:prstGeom>
        </p:spPr>
        <p:txBody>
          <a:bodyPr/>
          <a:lstStyle/>
          <a:p>
            <a:fld id="{817D6577-D739-4708-8408-1AF5FEB3ED2F}" type="datetime1">
              <a:rPr lang="en-US" smtClean="0"/>
              <a:t>5/31/2018</a:t>
            </a:fld>
            <a:endParaRPr lang="en-US"/>
          </a:p>
        </p:txBody>
      </p:sp>
      <p:sp>
        <p:nvSpPr>
          <p:cNvPr id="8" name="عنصر نائب للتذييل 7"/>
          <p:cNvSpPr>
            <a:spLocks noGrp="1"/>
          </p:cNvSpPr>
          <p:nvPr>
            <p:ph type="ftr" sz="quarter" idx="11"/>
          </p:nvPr>
        </p:nvSpPr>
        <p:spPr>
          <a:xfrm>
            <a:off x="3124200" y="6356350"/>
            <a:ext cx="2895600" cy="365125"/>
          </a:xfrm>
          <a:prstGeom prst="rect">
            <a:avLst/>
          </a:prstGeom>
        </p:spPr>
        <p:txBody>
          <a:bodyPr/>
          <a:lstStyle/>
          <a:p>
            <a:endParaRPr lang="en-US"/>
          </a:p>
        </p:txBody>
      </p:sp>
      <p:sp>
        <p:nvSpPr>
          <p:cNvPr id="9" name="عنصر نائب لرقم الشريحة 8"/>
          <p:cNvSpPr>
            <a:spLocks noGrp="1"/>
          </p:cNvSpPr>
          <p:nvPr>
            <p:ph type="sldNum" sz="quarter" idx="12"/>
          </p:nvPr>
        </p:nvSpPr>
        <p:spPr>
          <a:xfrm>
            <a:off x="6553200" y="6356350"/>
            <a:ext cx="2133600" cy="365125"/>
          </a:xfrm>
          <a:prstGeom prst="rect">
            <a:avLst/>
          </a:prstGeom>
        </p:spPr>
        <p:txBody>
          <a:bodyPr/>
          <a:lstStyle/>
          <a:p>
            <a:fld id="{56427F38-63A5-4D63-9399-D970397CA46A}" type="slidenum">
              <a:rPr lang="en-US" smtClean="0"/>
              <a:t>‹#›</a:t>
            </a:fld>
            <a:endParaRPr lang="en-US"/>
          </a:p>
        </p:txBody>
      </p:sp>
    </p:spTree>
    <p:extLst>
      <p:ext uri="{BB962C8B-B14F-4D97-AF65-F5344CB8AC3E}">
        <p14:creationId xmlns:p14="http://schemas.microsoft.com/office/powerpoint/2010/main" val="348475347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عنوان فقط">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274638"/>
            <a:ext cx="8229600" cy="1143000"/>
          </a:xfrm>
          <a:prstGeom prst="rect">
            <a:avLst/>
          </a:prstGeom>
        </p:spPr>
        <p:txBody>
          <a:bodyPr/>
          <a:lstStyle/>
          <a:p>
            <a:r>
              <a:rPr lang="ar-SA" smtClean="0"/>
              <a:t>انقر لتحرير نمط العنوان الرئيسي</a:t>
            </a:r>
            <a:endParaRPr lang="en-US"/>
          </a:p>
        </p:txBody>
      </p:sp>
      <p:sp>
        <p:nvSpPr>
          <p:cNvPr id="3" name="عنصر نائب للتاريخ 2"/>
          <p:cNvSpPr>
            <a:spLocks noGrp="1"/>
          </p:cNvSpPr>
          <p:nvPr>
            <p:ph type="dt" sz="half" idx="10"/>
          </p:nvPr>
        </p:nvSpPr>
        <p:spPr>
          <a:xfrm>
            <a:off x="457200" y="6356350"/>
            <a:ext cx="2133600" cy="365125"/>
          </a:xfrm>
          <a:prstGeom prst="rect">
            <a:avLst/>
          </a:prstGeom>
        </p:spPr>
        <p:txBody>
          <a:bodyPr/>
          <a:lstStyle/>
          <a:p>
            <a:fld id="{D0640C33-A3D8-4CE8-9C4A-E3C85056A637}" type="datetime1">
              <a:rPr lang="en-US" smtClean="0"/>
              <a:t>5/31/2018</a:t>
            </a:fld>
            <a:endParaRPr lang="en-US"/>
          </a:p>
        </p:txBody>
      </p:sp>
      <p:sp>
        <p:nvSpPr>
          <p:cNvPr id="4" name="عنصر نائب للتذييل 3"/>
          <p:cNvSpPr>
            <a:spLocks noGrp="1"/>
          </p:cNvSpPr>
          <p:nvPr>
            <p:ph type="ftr" sz="quarter" idx="11"/>
          </p:nvPr>
        </p:nvSpPr>
        <p:spPr>
          <a:xfrm>
            <a:off x="3124200" y="6356350"/>
            <a:ext cx="2895600" cy="365125"/>
          </a:xfrm>
          <a:prstGeom prst="rect">
            <a:avLst/>
          </a:prstGeom>
        </p:spPr>
        <p:txBody>
          <a:bodyPr/>
          <a:lstStyle/>
          <a:p>
            <a:endParaRPr lang="en-US"/>
          </a:p>
        </p:txBody>
      </p:sp>
      <p:sp>
        <p:nvSpPr>
          <p:cNvPr id="5" name="عنصر نائب لرقم الشريحة 4"/>
          <p:cNvSpPr>
            <a:spLocks noGrp="1"/>
          </p:cNvSpPr>
          <p:nvPr>
            <p:ph type="sldNum" sz="quarter" idx="12"/>
          </p:nvPr>
        </p:nvSpPr>
        <p:spPr>
          <a:xfrm>
            <a:off x="6553200" y="6356350"/>
            <a:ext cx="2133600" cy="365125"/>
          </a:xfrm>
          <a:prstGeom prst="rect">
            <a:avLst/>
          </a:prstGeom>
        </p:spPr>
        <p:txBody>
          <a:bodyPr/>
          <a:lstStyle/>
          <a:p>
            <a:fld id="{56427F38-63A5-4D63-9399-D970397CA46A}" type="slidenum">
              <a:rPr lang="en-US" smtClean="0"/>
              <a:t>‹#›</a:t>
            </a:fld>
            <a:endParaRPr lang="en-US"/>
          </a:p>
        </p:txBody>
      </p:sp>
    </p:spTree>
    <p:extLst>
      <p:ext uri="{BB962C8B-B14F-4D97-AF65-F5344CB8AC3E}">
        <p14:creationId xmlns:p14="http://schemas.microsoft.com/office/powerpoint/2010/main" val="136682277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فارغ">
    <p:spTree>
      <p:nvGrpSpPr>
        <p:cNvPr id="1" name=""/>
        <p:cNvGrpSpPr/>
        <p:nvPr/>
      </p:nvGrpSpPr>
      <p:grpSpPr>
        <a:xfrm>
          <a:off x="0" y="0"/>
          <a:ext cx="0" cy="0"/>
          <a:chOff x="0" y="0"/>
          <a:chExt cx="0" cy="0"/>
        </a:xfrm>
      </p:grpSpPr>
      <p:sp>
        <p:nvSpPr>
          <p:cNvPr id="2" name="عنصر نائب للتاريخ 1"/>
          <p:cNvSpPr>
            <a:spLocks noGrp="1"/>
          </p:cNvSpPr>
          <p:nvPr>
            <p:ph type="dt" sz="half" idx="10"/>
          </p:nvPr>
        </p:nvSpPr>
        <p:spPr>
          <a:xfrm>
            <a:off x="457200" y="6356350"/>
            <a:ext cx="2133600" cy="365125"/>
          </a:xfrm>
          <a:prstGeom prst="rect">
            <a:avLst/>
          </a:prstGeom>
        </p:spPr>
        <p:txBody>
          <a:bodyPr/>
          <a:lstStyle/>
          <a:p>
            <a:fld id="{46023C3B-E37B-421A-8AB9-687499CEB527}" type="datetime1">
              <a:rPr lang="en-US" smtClean="0"/>
              <a:t>5/31/2018</a:t>
            </a:fld>
            <a:endParaRPr lang="en-US"/>
          </a:p>
        </p:txBody>
      </p:sp>
      <p:sp>
        <p:nvSpPr>
          <p:cNvPr id="3" name="عنصر نائب للتذييل 2"/>
          <p:cNvSpPr>
            <a:spLocks noGrp="1"/>
          </p:cNvSpPr>
          <p:nvPr>
            <p:ph type="ftr" sz="quarter" idx="11"/>
          </p:nvPr>
        </p:nvSpPr>
        <p:spPr>
          <a:xfrm>
            <a:off x="3124200" y="6356350"/>
            <a:ext cx="2895600" cy="365125"/>
          </a:xfrm>
          <a:prstGeom prst="rect">
            <a:avLst/>
          </a:prstGeom>
        </p:spPr>
        <p:txBody>
          <a:bodyPr/>
          <a:lstStyle/>
          <a:p>
            <a:endParaRPr lang="en-US"/>
          </a:p>
        </p:txBody>
      </p:sp>
      <p:sp>
        <p:nvSpPr>
          <p:cNvPr id="4" name="عنصر نائب لرقم الشريحة 3"/>
          <p:cNvSpPr>
            <a:spLocks noGrp="1"/>
          </p:cNvSpPr>
          <p:nvPr>
            <p:ph type="sldNum" sz="quarter" idx="12"/>
          </p:nvPr>
        </p:nvSpPr>
        <p:spPr>
          <a:xfrm>
            <a:off x="6553200" y="6356350"/>
            <a:ext cx="2133600" cy="365125"/>
          </a:xfrm>
          <a:prstGeom prst="rect">
            <a:avLst/>
          </a:prstGeom>
        </p:spPr>
        <p:txBody>
          <a:bodyPr/>
          <a:lstStyle/>
          <a:p>
            <a:fld id="{56427F38-63A5-4D63-9399-D970397CA46A}" type="slidenum">
              <a:rPr lang="en-US" smtClean="0"/>
              <a:t>‹#›</a:t>
            </a:fld>
            <a:endParaRPr lang="en-US"/>
          </a:p>
        </p:txBody>
      </p:sp>
    </p:spTree>
    <p:extLst>
      <p:ext uri="{BB962C8B-B14F-4D97-AF65-F5344CB8AC3E}">
        <p14:creationId xmlns:p14="http://schemas.microsoft.com/office/powerpoint/2010/main" val="254520749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محتوى ذو تسمية توضيحية">
    <p:spTree>
      <p:nvGrpSpPr>
        <p:cNvPr id="1" name=""/>
        <p:cNvGrpSpPr/>
        <p:nvPr/>
      </p:nvGrpSpPr>
      <p:grpSpPr>
        <a:xfrm>
          <a:off x="0" y="0"/>
          <a:ext cx="0" cy="0"/>
          <a:chOff x="0" y="0"/>
          <a:chExt cx="0" cy="0"/>
        </a:xfrm>
      </p:grpSpPr>
      <p:sp>
        <p:nvSpPr>
          <p:cNvPr id="5" name="عنصر نائب للتاريخ 4"/>
          <p:cNvSpPr>
            <a:spLocks noGrp="1"/>
          </p:cNvSpPr>
          <p:nvPr>
            <p:ph type="dt" sz="half" idx="10"/>
          </p:nvPr>
        </p:nvSpPr>
        <p:spPr>
          <a:xfrm>
            <a:off x="457200" y="6356350"/>
            <a:ext cx="2133600" cy="365125"/>
          </a:xfrm>
          <a:prstGeom prst="rect">
            <a:avLst/>
          </a:prstGeom>
        </p:spPr>
        <p:txBody>
          <a:bodyPr/>
          <a:lstStyle/>
          <a:p>
            <a:fld id="{3C28F1AF-1D0C-429F-8091-46A1758993E6}" type="datetime1">
              <a:rPr lang="en-US" smtClean="0"/>
              <a:t>5/31/2018</a:t>
            </a:fld>
            <a:endParaRPr lang="en-US"/>
          </a:p>
        </p:txBody>
      </p:sp>
      <p:sp>
        <p:nvSpPr>
          <p:cNvPr id="6" name="عنصر نائب للتذييل 5"/>
          <p:cNvSpPr>
            <a:spLocks noGrp="1"/>
          </p:cNvSpPr>
          <p:nvPr>
            <p:ph type="ftr" sz="quarter" idx="11"/>
          </p:nvPr>
        </p:nvSpPr>
        <p:spPr>
          <a:xfrm>
            <a:off x="3124200" y="6356350"/>
            <a:ext cx="2895600" cy="365125"/>
          </a:xfrm>
          <a:prstGeom prst="rect">
            <a:avLst/>
          </a:prstGeom>
        </p:spPr>
        <p:txBody>
          <a:bodyPr/>
          <a:lstStyle/>
          <a:p>
            <a:endParaRPr lang="en-US"/>
          </a:p>
        </p:txBody>
      </p:sp>
      <p:sp>
        <p:nvSpPr>
          <p:cNvPr id="7" name="عنصر نائب لرقم الشريحة 6"/>
          <p:cNvSpPr>
            <a:spLocks noGrp="1"/>
          </p:cNvSpPr>
          <p:nvPr>
            <p:ph type="sldNum" sz="quarter" idx="12"/>
          </p:nvPr>
        </p:nvSpPr>
        <p:spPr>
          <a:xfrm>
            <a:off x="6553200" y="6356350"/>
            <a:ext cx="2133600" cy="365125"/>
          </a:xfrm>
          <a:prstGeom prst="rect">
            <a:avLst/>
          </a:prstGeom>
        </p:spPr>
        <p:txBody>
          <a:bodyPr/>
          <a:lstStyle/>
          <a:p>
            <a:fld id="{56427F38-63A5-4D63-9399-D970397CA46A}" type="slidenum">
              <a:rPr lang="en-US" smtClean="0"/>
              <a:t>‹#›</a:t>
            </a:fld>
            <a:endParaRPr lang="en-US"/>
          </a:p>
        </p:txBody>
      </p:sp>
    </p:spTree>
    <p:extLst>
      <p:ext uri="{BB962C8B-B14F-4D97-AF65-F5344CB8AC3E}">
        <p14:creationId xmlns:p14="http://schemas.microsoft.com/office/powerpoint/2010/main" val="71146766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صورة ذو تسمية توضيحية">
    <p:spTree>
      <p:nvGrpSpPr>
        <p:cNvPr id="1" name=""/>
        <p:cNvGrpSpPr/>
        <p:nvPr/>
      </p:nvGrpSpPr>
      <p:grpSpPr>
        <a:xfrm>
          <a:off x="0" y="0"/>
          <a:ext cx="0" cy="0"/>
          <a:chOff x="0" y="0"/>
          <a:chExt cx="0" cy="0"/>
        </a:xfrm>
      </p:grpSpPr>
      <p:sp>
        <p:nvSpPr>
          <p:cNvPr id="5" name="عنصر نائب للتاريخ 4"/>
          <p:cNvSpPr>
            <a:spLocks noGrp="1"/>
          </p:cNvSpPr>
          <p:nvPr>
            <p:ph type="dt" sz="half" idx="10"/>
          </p:nvPr>
        </p:nvSpPr>
        <p:spPr>
          <a:xfrm>
            <a:off x="457200" y="6356350"/>
            <a:ext cx="2133600" cy="365125"/>
          </a:xfrm>
          <a:prstGeom prst="rect">
            <a:avLst/>
          </a:prstGeom>
        </p:spPr>
        <p:txBody>
          <a:bodyPr/>
          <a:lstStyle/>
          <a:p>
            <a:fld id="{E4830865-6C2F-45B1-8F1C-B90E88F1159D}" type="datetime1">
              <a:rPr lang="en-US" smtClean="0"/>
              <a:t>5/31/2018</a:t>
            </a:fld>
            <a:endParaRPr lang="en-US"/>
          </a:p>
        </p:txBody>
      </p:sp>
      <p:sp>
        <p:nvSpPr>
          <p:cNvPr id="6" name="عنصر نائب للتذييل 5"/>
          <p:cNvSpPr>
            <a:spLocks noGrp="1"/>
          </p:cNvSpPr>
          <p:nvPr>
            <p:ph type="ftr" sz="quarter" idx="11"/>
          </p:nvPr>
        </p:nvSpPr>
        <p:spPr>
          <a:xfrm>
            <a:off x="3124200" y="6356350"/>
            <a:ext cx="2895600" cy="365125"/>
          </a:xfrm>
          <a:prstGeom prst="rect">
            <a:avLst/>
          </a:prstGeom>
        </p:spPr>
        <p:txBody>
          <a:bodyPr/>
          <a:lstStyle/>
          <a:p>
            <a:endParaRPr lang="en-US"/>
          </a:p>
        </p:txBody>
      </p:sp>
      <p:sp>
        <p:nvSpPr>
          <p:cNvPr id="7" name="عنصر نائب لرقم الشريحة 6"/>
          <p:cNvSpPr>
            <a:spLocks noGrp="1"/>
          </p:cNvSpPr>
          <p:nvPr>
            <p:ph type="sldNum" sz="quarter" idx="12"/>
          </p:nvPr>
        </p:nvSpPr>
        <p:spPr>
          <a:xfrm>
            <a:off x="6553200" y="6356350"/>
            <a:ext cx="2133600" cy="365125"/>
          </a:xfrm>
          <a:prstGeom prst="rect">
            <a:avLst/>
          </a:prstGeom>
        </p:spPr>
        <p:txBody>
          <a:bodyPr/>
          <a:lstStyle/>
          <a:p>
            <a:fld id="{56427F38-63A5-4D63-9399-D970397CA46A}" type="slidenum">
              <a:rPr lang="en-US" smtClean="0"/>
              <a:t>‹#›</a:t>
            </a:fld>
            <a:endParaRPr lang="en-US"/>
          </a:p>
        </p:txBody>
      </p:sp>
    </p:spTree>
    <p:extLst>
      <p:ext uri="{BB962C8B-B14F-4D97-AF65-F5344CB8AC3E}">
        <p14:creationId xmlns:p14="http://schemas.microsoft.com/office/powerpoint/2010/main" val="196816893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1.png"/><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صورة 6"/>
          <p:cNvPicPr>
            <a:picLocks noChangeAspect="1"/>
          </p:cNvPicPr>
          <p:nvPr userDrawn="1"/>
        </p:nvPicPr>
        <p:blipFill>
          <a:blip r:embed="rId17" cstate="print">
            <a:extLst>
              <a:ext uri="{28A0092B-C50C-407E-A947-70E740481C1C}">
                <a14:useLocalDpi xmlns:a14="http://schemas.microsoft.com/office/drawing/2010/main" val="0"/>
              </a:ext>
            </a:extLst>
          </a:blip>
          <a:stretch>
            <a:fillRect/>
          </a:stretch>
        </p:blipFill>
        <p:spPr>
          <a:xfrm>
            <a:off x="8332349" y="76200"/>
            <a:ext cx="659251" cy="891381"/>
          </a:xfrm>
          <a:prstGeom prst="rect">
            <a:avLst/>
          </a:prstGeom>
        </p:spPr>
      </p:pic>
      <p:pic>
        <p:nvPicPr>
          <p:cNvPr id="8" name="صورة 7"/>
          <p:cNvPicPr>
            <a:picLocks noChangeAspect="1"/>
          </p:cNvPicPr>
          <p:nvPr userDrawn="1"/>
        </p:nvPicPr>
        <p:blipFill>
          <a:blip r:embed="rId18" cstate="print">
            <a:extLst>
              <a:ext uri="{28A0092B-C50C-407E-A947-70E740481C1C}">
                <a14:useLocalDpi xmlns:a14="http://schemas.microsoft.com/office/drawing/2010/main" val="0"/>
              </a:ext>
            </a:extLst>
          </a:blip>
          <a:stretch>
            <a:fillRect/>
          </a:stretch>
        </p:blipFill>
        <p:spPr>
          <a:xfrm>
            <a:off x="152400" y="203667"/>
            <a:ext cx="3962400" cy="636447"/>
          </a:xfrm>
          <a:prstGeom prst="rect">
            <a:avLst/>
          </a:prstGeom>
        </p:spPr>
      </p:pic>
    </p:spTree>
    <p:extLst>
      <p:ext uri="{BB962C8B-B14F-4D97-AF65-F5344CB8AC3E}">
        <p14:creationId xmlns:p14="http://schemas.microsoft.com/office/powerpoint/2010/main" val="236228116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4.xml"/><Relationship Id="rId1" Type="http://schemas.openxmlformats.org/officeDocument/2006/relationships/slideLayout" Target="../slideLayouts/slideLayout13.xml"/><Relationship Id="rId4" Type="http://schemas.openxmlformats.org/officeDocument/2006/relationships/image" Target="../media/image11.png"/></Relationships>
</file>

<file path=ppt/slides/_rels/slide11.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chart" Target="../charts/chart1.xml"/><Relationship Id="rId1" Type="http://schemas.openxmlformats.org/officeDocument/2006/relationships/slideLayout" Target="../slideLayouts/slideLayout14.xml"/><Relationship Id="rId6" Type="http://schemas.openxmlformats.org/officeDocument/2006/relationships/chart" Target="../charts/chart5.xml"/><Relationship Id="rId5" Type="http://schemas.openxmlformats.org/officeDocument/2006/relationships/chart" Target="../charts/chart4.xml"/><Relationship Id="rId4" Type="http://schemas.openxmlformats.org/officeDocument/2006/relationships/chart" Target="../charts/chart3.xml"/></Relationships>
</file>

<file path=ppt/slides/_rels/slide12.xml.rels><?xml version="1.0" encoding="UTF-8" standalone="yes"?>
<Relationships xmlns="http://schemas.openxmlformats.org/package/2006/relationships"><Relationship Id="rId8" Type="http://schemas.openxmlformats.org/officeDocument/2006/relationships/chart" Target="../charts/chart12.xml"/><Relationship Id="rId13" Type="http://schemas.openxmlformats.org/officeDocument/2006/relationships/chart" Target="../charts/chart17.xml"/><Relationship Id="rId3" Type="http://schemas.openxmlformats.org/officeDocument/2006/relationships/chart" Target="../charts/chart7.xml"/><Relationship Id="rId7" Type="http://schemas.openxmlformats.org/officeDocument/2006/relationships/chart" Target="../charts/chart11.xml"/><Relationship Id="rId12" Type="http://schemas.openxmlformats.org/officeDocument/2006/relationships/chart" Target="../charts/chart16.xml"/><Relationship Id="rId2" Type="http://schemas.openxmlformats.org/officeDocument/2006/relationships/chart" Target="../charts/chart6.xml"/><Relationship Id="rId1" Type="http://schemas.openxmlformats.org/officeDocument/2006/relationships/slideLayout" Target="../slideLayouts/slideLayout14.xml"/><Relationship Id="rId6" Type="http://schemas.openxmlformats.org/officeDocument/2006/relationships/chart" Target="../charts/chart10.xml"/><Relationship Id="rId11" Type="http://schemas.openxmlformats.org/officeDocument/2006/relationships/chart" Target="../charts/chart15.xml"/><Relationship Id="rId5" Type="http://schemas.openxmlformats.org/officeDocument/2006/relationships/chart" Target="../charts/chart9.xml"/><Relationship Id="rId10" Type="http://schemas.openxmlformats.org/officeDocument/2006/relationships/chart" Target="../charts/chart14.xml"/><Relationship Id="rId4" Type="http://schemas.openxmlformats.org/officeDocument/2006/relationships/chart" Target="../charts/chart8.xml"/><Relationship Id="rId9" Type="http://schemas.openxmlformats.org/officeDocument/2006/relationships/chart" Target="../charts/chart1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slideLayout" Target="../slideLayouts/slideLayout15.xml"/><Relationship Id="rId2" Type="http://schemas.openxmlformats.org/officeDocument/2006/relationships/tags" Target="../tags/tag1.xml"/><Relationship Id="rId1" Type="http://schemas.openxmlformats.org/officeDocument/2006/relationships/vmlDrawing" Target="../drawings/vmlDrawing1.vml"/><Relationship Id="rId6" Type="http://schemas.openxmlformats.org/officeDocument/2006/relationships/image" Target="../media/image13.emf"/><Relationship Id="rId5" Type="http://schemas.openxmlformats.org/officeDocument/2006/relationships/oleObject" Target="../embeddings/oleObject1.bin"/><Relationship Id="rId4" Type="http://schemas.openxmlformats.org/officeDocument/2006/relationships/notesSlide" Target="../notesSlides/notesSlide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hyperlink" Target="http://www.fahr.gov.ae/" TargetMode="Externa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hyperlink" Target="http://www.fahr.gov.ae/" TargetMode="Externa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6.tmp"/><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hyperlink" Target="mailto:ZAlAli@fahr.gov.ae" TargetMode="External"/><Relationship Id="rId7" Type="http://schemas.openxmlformats.org/officeDocument/2006/relationships/image" Target="../media/image15.png"/><Relationship Id="rId2" Type="http://schemas.openxmlformats.org/officeDocument/2006/relationships/hyperlink" Target="mailto:frashed@fahr.gov.ae" TargetMode="External"/><Relationship Id="rId1" Type="http://schemas.openxmlformats.org/officeDocument/2006/relationships/slideLayout" Target="../slideLayouts/slideLayout2.xml"/><Relationship Id="rId6" Type="http://schemas.openxmlformats.org/officeDocument/2006/relationships/image" Target="../media/image14.png"/><Relationship Id="rId5" Type="http://schemas.openxmlformats.org/officeDocument/2006/relationships/hyperlink" Target="mailto:zalbaadani@fahr.gov.ae" TargetMode="External"/><Relationship Id="rId4" Type="http://schemas.openxmlformats.org/officeDocument/2006/relationships/hyperlink" Target="mailto:OAlBalooshi@fahr.gov.ae" TargetMode="External"/></Relationships>
</file>

<file path=ppt/slides/_rels/slide6.xml.rels><?xml version="1.0" encoding="UTF-8" standalone="yes"?>
<Relationships xmlns="http://schemas.openxmlformats.org/package/2006/relationships"><Relationship Id="rId2" Type="http://schemas.openxmlformats.org/officeDocument/2006/relationships/image" Target="../media/image7.tmp"/><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وان فرعي 2"/>
          <p:cNvSpPr>
            <a:spLocks noGrp="1"/>
          </p:cNvSpPr>
          <p:nvPr>
            <p:ph type="subTitle" idx="4294967295"/>
          </p:nvPr>
        </p:nvSpPr>
        <p:spPr>
          <a:xfrm>
            <a:off x="1376360" y="5029200"/>
            <a:ext cx="6400800" cy="533400"/>
          </a:xfrm>
          <a:prstGeom prst="rect">
            <a:avLst/>
          </a:prstGeom>
        </p:spPr>
        <p:txBody>
          <a:bodyPr>
            <a:normAutofit/>
          </a:bodyPr>
          <a:lstStyle/>
          <a:p>
            <a:pPr marL="0" indent="0" algn="ctr">
              <a:buNone/>
            </a:pPr>
            <a:r>
              <a:rPr lang="ar-AE" sz="1400" b="1" dirty="0" smtClean="0">
                <a:solidFill>
                  <a:schemeClr val="bg1"/>
                </a:solidFill>
              </a:rPr>
              <a:t>May - </a:t>
            </a:r>
            <a:r>
              <a:rPr lang="en-US" sz="1400" b="1" dirty="0" smtClean="0">
                <a:solidFill>
                  <a:schemeClr val="bg1"/>
                </a:solidFill>
              </a:rPr>
              <a:t>2018</a:t>
            </a:r>
            <a:endParaRPr lang="en-US" sz="1400" b="1" dirty="0">
              <a:solidFill>
                <a:schemeClr val="bg1"/>
              </a:solidFill>
            </a:endParaRPr>
          </a:p>
        </p:txBody>
      </p:sp>
      <p:sp>
        <p:nvSpPr>
          <p:cNvPr id="6" name="عنوان فرعي 2"/>
          <p:cNvSpPr txBox="1">
            <a:spLocks/>
          </p:cNvSpPr>
          <p:nvPr/>
        </p:nvSpPr>
        <p:spPr>
          <a:xfrm>
            <a:off x="3543300" y="4526408"/>
            <a:ext cx="2057400" cy="342900"/>
          </a:xfrm>
          <a:prstGeom prst="rect">
            <a:avLst/>
          </a:prstGeom>
        </p:spPr>
        <p:txBody>
          <a:bodyPr vert="horz" lIns="91440" tIns="45720" rIns="91440" bIns="45720" rtlCol="0">
            <a:normAutofit/>
          </a:bodyPr>
          <a:lstStyle>
            <a:lvl1pPr marL="0" indent="0" algn="ctr" defTabSz="914400" rtl="0" eaLnBrk="1" latinLnBrk="0" hangingPunct="1">
              <a:spcBef>
                <a:spcPct val="20000"/>
              </a:spcBef>
              <a:buFont typeface="Arial" panose="020B0604020202020204"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rtl="0"/>
            <a:r>
              <a:rPr lang="pt-BR" sz="1200" b="1" dirty="0">
                <a:solidFill>
                  <a:srgbClr val="B68A35"/>
                </a:solidFill>
              </a:rPr>
              <a:t>Federal Authority</a:t>
            </a:r>
            <a:endParaRPr lang="en-US" sz="1200" dirty="0">
              <a:solidFill>
                <a:srgbClr val="B68A35"/>
              </a:solidFill>
            </a:endParaRPr>
          </a:p>
        </p:txBody>
      </p:sp>
      <p:sp>
        <p:nvSpPr>
          <p:cNvPr id="5" name="TextBox 4"/>
          <p:cNvSpPr txBox="1"/>
          <p:nvPr/>
        </p:nvSpPr>
        <p:spPr>
          <a:xfrm>
            <a:off x="533400" y="2137066"/>
            <a:ext cx="8001000" cy="1200329"/>
          </a:xfrm>
          <a:prstGeom prst="rect">
            <a:avLst/>
          </a:prstGeom>
          <a:noFill/>
        </p:spPr>
        <p:txBody>
          <a:bodyPr wrap="square" rtlCol="0">
            <a:spAutoFit/>
          </a:bodyPr>
          <a:lstStyle/>
          <a:p>
            <a:pPr algn="ctr" rtl="0"/>
            <a:r>
              <a:rPr lang="ar-AE" sz="3600" b="1" dirty="0" err="1" smtClean="0">
                <a:solidFill>
                  <a:prstClr val="black"/>
                </a:solidFill>
                <a:latin typeface="Book Antiqua" pitchFamily="18" charset="0"/>
              </a:rPr>
              <a:t>Indicators</a:t>
            </a:r>
            <a:r>
              <a:rPr lang="ar-AE" sz="3600" b="1" dirty="0" smtClean="0">
                <a:solidFill>
                  <a:prstClr val="black"/>
                </a:solidFill>
                <a:latin typeface="Book Antiqua" pitchFamily="18" charset="0"/>
              </a:rPr>
              <a:t> </a:t>
            </a:r>
            <a:r>
              <a:rPr lang="ar-AE" sz="3600" b="1" dirty="0">
                <a:solidFill>
                  <a:prstClr val="black"/>
                </a:solidFill>
                <a:latin typeface="Book Antiqua" pitchFamily="18" charset="0"/>
              </a:rPr>
              <a:t>of the Human Resources Enablers in the Federal Government</a:t>
            </a:r>
          </a:p>
        </p:txBody>
      </p:sp>
    </p:spTree>
    <p:extLst>
      <p:ext uri="{BB962C8B-B14F-4D97-AF65-F5344CB8AC3E}">
        <p14:creationId xmlns:p14="http://schemas.microsoft.com/office/powerpoint/2010/main" val="25085240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Заголовок 11"/>
          <p:cNvSpPr>
            <a:spLocks noGrp="1"/>
          </p:cNvSpPr>
          <p:nvPr>
            <p:ph type="title"/>
          </p:nvPr>
        </p:nvSpPr>
        <p:spPr>
          <a:xfrm>
            <a:off x="798138" y="1016447"/>
            <a:ext cx="3132417" cy="1177856"/>
          </a:xfrm>
        </p:spPr>
        <p:txBody>
          <a:bodyPr/>
          <a:lstStyle/>
          <a:p>
            <a:pPr algn="ctr" rtl="0"/>
            <a:r>
              <a:rPr lang="ar-AE" sz="3200" b="1" dirty="0" smtClean="0">
                <a:latin typeface="Book Antiqua" pitchFamily="18" charset="0"/>
              </a:rPr>
              <a:t>Bayanati System </a:t>
            </a:r>
            <a:endParaRPr lang="en-US" sz="3200" b="1" dirty="0">
              <a:latin typeface="Book Antiqua" pitchFamily="18" charset="0"/>
              <a:cs typeface="Dubai" panose="020B0503030403030204" pitchFamily="34" charset="-78"/>
            </a:endParaRPr>
          </a:p>
        </p:txBody>
      </p:sp>
      <p:sp>
        <p:nvSpPr>
          <p:cNvPr id="13" name="Текст 12"/>
          <p:cNvSpPr>
            <a:spLocks noGrp="1"/>
          </p:cNvSpPr>
          <p:nvPr>
            <p:ph type="body" sz="quarter" idx="12"/>
          </p:nvPr>
        </p:nvSpPr>
        <p:spPr>
          <a:xfrm>
            <a:off x="187866" y="2311539"/>
            <a:ext cx="5093817" cy="3213906"/>
          </a:xfrm>
        </p:spPr>
        <p:txBody>
          <a:bodyPr/>
          <a:lstStyle/>
          <a:p>
            <a:pPr algn="just" rtl="0"/>
            <a:r>
              <a:rPr lang="en-US" sz="1600" dirty="0" err="1" smtClean="0">
                <a:latin typeface="Book Antiqua" pitchFamily="18" charset="0"/>
              </a:rPr>
              <a:t>Bayanati</a:t>
            </a:r>
            <a:r>
              <a:rPr lang="en-US" sz="1600" dirty="0" smtClean="0">
                <a:latin typeface="Book Antiqua" pitchFamily="18" charset="0"/>
              </a:rPr>
              <a:t>, a Human Resources Management Information System (HRMIS), is an electronic system through which all human resources procedures can be automated in all entities that operate this system, which constitutes a qualitative leap in the work of the federal agencies benefiting from this system. It provides automation for all human resources procedures, including financial and employee payroll procedures. It establishes a unified database in the Federal Government that covers all ministries and independent federal authorities.</a:t>
            </a:r>
            <a:endParaRPr lang="en-US" sz="1600" dirty="0">
              <a:latin typeface="Book Antiqua" pitchFamily="18" charset="0"/>
              <a:cs typeface="Dubai" panose="020B0503030403030204" pitchFamily="34" charset="-78"/>
            </a:endParaRPr>
          </a:p>
        </p:txBody>
      </p:sp>
      <p:grpSp>
        <p:nvGrpSpPr>
          <p:cNvPr id="7" name="Group 6"/>
          <p:cNvGrpSpPr/>
          <p:nvPr/>
        </p:nvGrpSpPr>
        <p:grpSpPr>
          <a:xfrm>
            <a:off x="5671725" y="1211321"/>
            <a:ext cx="3096605" cy="4618805"/>
            <a:chOff x="551746" y="198562"/>
            <a:chExt cx="4128806" cy="6158406"/>
          </a:xfrm>
        </p:grpSpPr>
        <p:pic>
          <p:nvPicPr>
            <p:cNvPr id="15" name="Picture 14"/>
            <p:cNvPicPr>
              <a:picLocks noChangeAspect="1"/>
            </p:cNvPicPr>
            <p:nvPr/>
          </p:nvPicPr>
          <p:blipFill rotWithShape="1">
            <a:blip r:embed="rId3"/>
            <a:srcRect l="17147" t="20712" r="46597" b="5890"/>
            <a:stretch/>
          </p:blipFill>
          <p:spPr>
            <a:xfrm>
              <a:off x="551746" y="1665519"/>
              <a:ext cx="4128806" cy="4691449"/>
            </a:xfrm>
            <a:prstGeom prst="rect">
              <a:avLst/>
            </a:prstGeom>
          </p:spPr>
        </p:pic>
        <p:pic>
          <p:nvPicPr>
            <p:cNvPr id="5" name="Picture 4"/>
            <p:cNvPicPr>
              <a:picLocks noChangeAspect="1"/>
            </p:cNvPicPr>
            <p:nvPr/>
          </p:nvPicPr>
          <p:blipFill rotWithShape="1">
            <a:blip r:embed="rId4"/>
            <a:srcRect l="8909" t="14628" r="73206" b="72686"/>
            <a:stretch/>
          </p:blipFill>
          <p:spPr>
            <a:xfrm>
              <a:off x="551746" y="198562"/>
              <a:ext cx="4119696" cy="1546859"/>
            </a:xfrm>
            <a:prstGeom prst="rect">
              <a:avLst/>
            </a:prstGeom>
          </p:spPr>
        </p:pic>
        <p:sp>
          <p:nvSpPr>
            <p:cNvPr id="6" name="Rectangle 5"/>
            <p:cNvSpPr/>
            <p:nvPr/>
          </p:nvSpPr>
          <p:spPr>
            <a:xfrm>
              <a:off x="4332303" y="1509204"/>
              <a:ext cx="348249" cy="49714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sz="1350">
                <a:solidFill>
                  <a:prstClr val="white"/>
                </a:solidFill>
              </a:endParaRPr>
            </a:p>
          </p:txBody>
        </p:sp>
      </p:grpSp>
      <p:sp>
        <p:nvSpPr>
          <p:cNvPr id="8" name="TextBox 7"/>
          <p:cNvSpPr txBox="1"/>
          <p:nvPr/>
        </p:nvSpPr>
        <p:spPr>
          <a:xfrm>
            <a:off x="0" y="6595200"/>
            <a:ext cx="433526" cy="338554"/>
          </a:xfrm>
          <a:prstGeom prst="rect">
            <a:avLst/>
          </a:prstGeom>
          <a:noFill/>
        </p:spPr>
        <p:txBody>
          <a:bodyPr wrap="square" rtlCol="0">
            <a:spAutoFit/>
          </a:bodyPr>
          <a:lstStyle/>
          <a:p>
            <a:pPr rtl="0"/>
            <a:r>
              <a:rPr lang="en-US" sz="1600" dirty="0">
                <a:solidFill>
                  <a:prstClr val="black"/>
                </a:solidFill>
              </a:rPr>
              <a:t>9</a:t>
            </a:r>
          </a:p>
        </p:txBody>
      </p:sp>
    </p:spTree>
    <p:extLst>
      <p:ext uri="{BB962C8B-B14F-4D97-AF65-F5344CB8AC3E}">
        <p14:creationId xmlns:p14="http://schemas.microsoft.com/office/powerpoint/2010/main" val="391290011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 name="Rectangle 57"/>
          <p:cNvSpPr/>
          <p:nvPr/>
        </p:nvSpPr>
        <p:spPr>
          <a:xfrm>
            <a:off x="4660411" y="6382314"/>
            <a:ext cx="4307932" cy="278875"/>
          </a:xfrm>
          <a:prstGeom prst="rect">
            <a:avLst/>
          </a:prstGeom>
          <a:solidFill>
            <a:srgbClr val="FFFF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US">
              <a:solidFill>
                <a:prstClr val="white"/>
              </a:solidFill>
            </a:endParaRPr>
          </a:p>
        </p:txBody>
      </p:sp>
      <p:sp>
        <p:nvSpPr>
          <p:cNvPr id="57" name="Rectangle 56"/>
          <p:cNvSpPr/>
          <p:nvPr/>
        </p:nvSpPr>
        <p:spPr>
          <a:xfrm>
            <a:off x="4651589" y="6158974"/>
            <a:ext cx="4307932" cy="278875"/>
          </a:xfrm>
          <a:prstGeom prst="rect">
            <a:avLst/>
          </a:prstGeom>
          <a:solidFill>
            <a:srgbClr val="F9F0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US">
              <a:solidFill>
                <a:prstClr val="white"/>
              </a:solidFill>
            </a:endParaRPr>
          </a:p>
        </p:txBody>
      </p:sp>
      <p:sp>
        <p:nvSpPr>
          <p:cNvPr id="53" name="Rectangle 52"/>
          <p:cNvSpPr/>
          <p:nvPr/>
        </p:nvSpPr>
        <p:spPr>
          <a:xfrm>
            <a:off x="4644008" y="5504941"/>
            <a:ext cx="4307932" cy="278875"/>
          </a:xfrm>
          <a:prstGeom prst="rect">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US">
              <a:solidFill>
                <a:prstClr val="white"/>
              </a:solidFill>
            </a:endParaRPr>
          </a:p>
        </p:txBody>
      </p:sp>
      <p:sp>
        <p:nvSpPr>
          <p:cNvPr id="54" name="Rectangle 53"/>
          <p:cNvSpPr/>
          <p:nvPr/>
        </p:nvSpPr>
        <p:spPr>
          <a:xfrm>
            <a:off x="4656556" y="5732211"/>
            <a:ext cx="4307932" cy="278875"/>
          </a:xfrm>
          <a:prstGeom prst="rect">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US">
              <a:solidFill>
                <a:prstClr val="white"/>
              </a:solidFill>
            </a:endParaRPr>
          </a:p>
        </p:txBody>
      </p:sp>
      <p:sp>
        <p:nvSpPr>
          <p:cNvPr id="55" name="Rectangle 54"/>
          <p:cNvSpPr/>
          <p:nvPr/>
        </p:nvSpPr>
        <p:spPr>
          <a:xfrm>
            <a:off x="4651589" y="5918882"/>
            <a:ext cx="4307932" cy="278875"/>
          </a:xfrm>
          <a:prstGeom prst="rect">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US">
              <a:solidFill>
                <a:prstClr val="white"/>
              </a:solidFill>
            </a:endParaRPr>
          </a:p>
        </p:txBody>
      </p:sp>
      <p:sp>
        <p:nvSpPr>
          <p:cNvPr id="52" name="Rectangle 51"/>
          <p:cNvSpPr/>
          <p:nvPr/>
        </p:nvSpPr>
        <p:spPr>
          <a:xfrm>
            <a:off x="4656556" y="5248767"/>
            <a:ext cx="4307932" cy="278875"/>
          </a:xfrm>
          <a:prstGeom prst="rect">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US">
              <a:solidFill>
                <a:prstClr val="white"/>
              </a:solidFill>
            </a:endParaRPr>
          </a:p>
        </p:txBody>
      </p:sp>
      <p:sp>
        <p:nvSpPr>
          <p:cNvPr id="50" name="Rectangle 49"/>
          <p:cNvSpPr/>
          <p:nvPr/>
        </p:nvSpPr>
        <p:spPr>
          <a:xfrm>
            <a:off x="4671264" y="5012711"/>
            <a:ext cx="4307932" cy="278875"/>
          </a:xfrm>
          <a:prstGeom prst="rect">
            <a:avLst/>
          </a:pr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US">
              <a:solidFill>
                <a:prstClr val="white"/>
              </a:solidFill>
            </a:endParaRPr>
          </a:p>
        </p:txBody>
      </p:sp>
      <p:sp>
        <p:nvSpPr>
          <p:cNvPr id="47" name="Rectangle 46"/>
          <p:cNvSpPr/>
          <p:nvPr/>
        </p:nvSpPr>
        <p:spPr>
          <a:xfrm>
            <a:off x="4644329" y="4362067"/>
            <a:ext cx="4307932" cy="278875"/>
          </a:xfrm>
          <a:prstGeom prst="rect">
            <a:avLst/>
          </a:prstGeom>
          <a:solidFill>
            <a:schemeClr val="accent3">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US">
              <a:solidFill>
                <a:prstClr val="white"/>
              </a:solidFill>
            </a:endParaRPr>
          </a:p>
        </p:txBody>
      </p:sp>
      <p:sp>
        <p:nvSpPr>
          <p:cNvPr id="48" name="Rectangle 47"/>
          <p:cNvSpPr/>
          <p:nvPr/>
        </p:nvSpPr>
        <p:spPr>
          <a:xfrm>
            <a:off x="4636881" y="4590285"/>
            <a:ext cx="4307932" cy="278875"/>
          </a:xfrm>
          <a:prstGeom prst="rect">
            <a:avLst/>
          </a:pr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US">
              <a:solidFill>
                <a:prstClr val="white"/>
              </a:solidFill>
            </a:endParaRPr>
          </a:p>
        </p:txBody>
      </p:sp>
      <p:sp>
        <p:nvSpPr>
          <p:cNvPr id="49" name="Rectangle 48"/>
          <p:cNvSpPr/>
          <p:nvPr/>
        </p:nvSpPr>
        <p:spPr>
          <a:xfrm>
            <a:off x="4644329" y="4794645"/>
            <a:ext cx="4307932" cy="237710"/>
          </a:xfrm>
          <a:prstGeom prst="rect">
            <a:avLst/>
          </a:prstGeom>
          <a:solidFill>
            <a:schemeClr val="accent3">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US">
              <a:solidFill>
                <a:prstClr val="white"/>
              </a:solidFill>
            </a:endParaRPr>
          </a:p>
        </p:txBody>
      </p:sp>
      <p:sp>
        <p:nvSpPr>
          <p:cNvPr id="46" name="Rectangle 45"/>
          <p:cNvSpPr/>
          <p:nvPr/>
        </p:nvSpPr>
        <p:spPr>
          <a:xfrm>
            <a:off x="4660411" y="4086744"/>
            <a:ext cx="4307932" cy="278875"/>
          </a:xfrm>
          <a:prstGeom prst="rect">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US">
              <a:solidFill>
                <a:prstClr val="white"/>
              </a:solidFill>
            </a:endParaRPr>
          </a:p>
        </p:txBody>
      </p:sp>
      <p:sp>
        <p:nvSpPr>
          <p:cNvPr id="45" name="Rectangle 44"/>
          <p:cNvSpPr/>
          <p:nvPr/>
        </p:nvSpPr>
        <p:spPr>
          <a:xfrm>
            <a:off x="4660411" y="3840764"/>
            <a:ext cx="4307932" cy="278875"/>
          </a:xfrm>
          <a:prstGeom prst="rect">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US">
              <a:solidFill>
                <a:prstClr val="white"/>
              </a:solidFill>
            </a:endParaRPr>
          </a:p>
        </p:txBody>
      </p:sp>
      <p:sp>
        <p:nvSpPr>
          <p:cNvPr id="7" name="Rectangle 6"/>
          <p:cNvSpPr/>
          <p:nvPr/>
        </p:nvSpPr>
        <p:spPr>
          <a:xfrm>
            <a:off x="4654072" y="3582173"/>
            <a:ext cx="4307932" cy="278875"/>
          </a:xfrm>
          <a:prstGeom prst="rect">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US">
              <a:solidFill>
                <a:prstClr val="white"/>
              </a:solidFill>
            </a:endParaRPr>
          </a:p>
        </p:txBody>
      </p:sp>
      <p:sp>
        <p:nvSpPr>
          <p:cNvPr id="4" name="Rectangle 3"/>
          <p:cNvSpPr/>
          <p:nvPr/>
        </p:nvSpPr>
        <p:spPr>
          <a:xfrm>
            <a:off x="209704" y="260647"/>
            <a:ext cx="2085749" cy="1526531"/>
          </a:xfrm>
          <a:prstGeom prst="rect">
            <a:avLst/>
          </a:prstGeom>
          <a:solidFill>
            <a:srgbClr val="DFC21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US">
              <a:solidFill>
                <a:prstClr val="white"/>
              </a:solidFill>
            </a:endParaRPr>
          </a:p>
        </p:txBody>
      </p:sp>
      <p:sp>
        <p:nvSpPr>
          <p:cNvPr id="6" name="Rectangle 5"/>
          <p:cNvSpPr/>
          <p:nvPr/>
        </p:nvSpPr>
        <p:spPr>
          <a:xfrm>
            <a:off x="2431888" y="260648"/>
            <a:ext cx="2085749" cy="1532340"/>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US">
              <a:solidFill>
                <a:prstClr val="white"/>
              </a:solidFill>
            </a:endParaRPr>
          </a:p>
        </p:txBody>
      </p:sp>
      <p:sp>
        <p:nvSpPr>
          <p:cNvPr id="9" name="Rectangle 8"/>
          <p:cNvSpPr/>
          <p:nvPr/>
        </p:nvSpPr>
        <p:spPr>
          <a:xfrm>
            <a:off x="4654072" y="260648"/>
            <a:ext cx="2101372" cy="1533856"/>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US">
              <a:solidFill>
                <a:prstClr val="white"/>
              </a:solidFill>
            </a:endParaRPr>
          </a:p>
        </p:txBody>
      </p:sp>
      <p:sp>
        <p:nvSpPr>
          <p:cNvPr id="10" name="Rectangle 9"/>
          <p:cNvSpPr/>
          <p:nvPr/>
        </p:nvSpPr>
        <p:spPr>
          <a:xfrm>
            <a:off x="6885407" y="254803"/>
            <a:ext cx="2085749" cy="153237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US">
              <a:solidFill>
                <a:prstClr val="white"/>
              </a:solidFill>
            </a:endParaRPr>
          </a:p>
        </p:txBody>
      </p:sp>
      <p:sp>
        <p:nvSpPr>
          <p:cNvPr id="15" name="Rectangle 14"/>
          <p:cNvSpPr/>
          <p:nvPr/>
        </p:nvSpPr>
        <p:spPr>
          <a:xfrm>
            <a:off x="209704" y="3573016"/>
            <a:ext cx="4307933" cy="3096344"/>
          </a:xfrm>
          <a:prstGeom prst="rect">
            <a:avLst/>
          </a:prstGeom>
          <a:noFill/>
          <a:ln w="1905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US">
              <a:solidFill>
                <a:prstClr val="white"/>
              </a:solidFill>
            </a:endParaRPr>
          </a:p>
        </p:txBody>
      </p:sp>
      <p:sp>
        <p:nvSpPr>
          <p:cNvPr id="16" name="Rectangle 15"/>
          <p:cNvSpPr/>
          <p:nvPr/>
        </p:nvSpPr>
        <p:spPr>
          <a:xfrm>
            <a:off x="4654072" y="3573016"/>
            <a:ext cx="4307933" cy="3096344"/>
          </a:xfrm>
          <a:prstGeom prst="rect">
            <a:avLst/>
          </a:prstGeom>
          <a:noFill/>
          <a:ln w="1905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US">
              <a:solidFill>
                <a:prstClr val="white"/>
              </a:solidFill>
            </a:endParaRPr>
          </a:p>
        </p:txBody>
      </p:sp>
      <p:sp>
        <p:nvSpPr>
          <p:cNvPr id="17" name="TextBox 16"/>
          <p:cNvSpPr txBox="1"/>
          <p:nvPr/>
        </p:nvSpPr>
        <p:spPr>
          <a:xfrm>
            <a:off x="6973503" y="461211"/>
            <a:ext cx="1891251" cy="1138773"/>
          </a:xfrm>
          <a:prstGeom prst="rect">
            <a:avLst/>
          </a:prstGeom>
          <a:noFill/>
          <a:effectLst>
            <a:outerShdw blurRad="50800" dist="38100" dir="2700000" algn="tl" rotWithShape="0">
              <a:prstClr val="black">
                <a:alpha val="40000"/>
              </a:prstClr>
            </a:outerShdw>
          </a:effectLst>
        </p:spPr>
        <p:txBody>
          <a:bodyPr wrap="square" rtlCol="0">
            <a:spAutoFit/>
          </a:bodyPr>
          <a:lstStyle>
            <a:defPPr>
              <a:defRPr lang="ar-AE"/>
            </a:defPPr>
            <a:lvl1pPr algn="ctr">
              <a:defRPr sz="2800" b="1">
                <a:solidFill>
                  <a:schemeClr val="bg1"/>
                </a:solidFill>
                <a:latin typeface="Dubai" panose="020B0503030403030204" pitchFamily="34" charset="-78"/>
                <a:cs typeface="Dubai" panose="020B0503030403030204" pitchFamily="34" charset="-78"/>
              </a:defRPr>
            </a:lvl1pPr>
          </a:lstStyle>
          <a:p>
            <a:pPr rtl="0"/>
            <a:r>
              <a:rPr lang="ar-AE" sz="2000" dirty="0" err="1" smtClean="0">
                <a:solidFill>
                  <a:prstClr val="white"/>
                </a:solidFill>
              </a:rPr>
              <a:t>Emirati</a:t>
            </a:r>
            <a:r>
              <a:rPr lang="en-US" sz="2000" dirty="0" smtClean="0">
                <a:solidFill>
                  <a:prstClr val="white"/>
                </a:solidFill>
              </a:rPr>
              <a:t>s</a:t>
            </a:r>
            <a:r>
              <a:rPr lang="ar-AE" sz="2000" dirty="0" err="1" smtClean="0">
                <a:solidFill>
                  <a:prstClr val="white"/>
                </a:solidFill>
              </a:rPr>
              <a:t>ation</a:t>
            </a:r>
            <a:r>
              <a:rPr lang="ar-AE" sz="2000" dirty="0" smtClean="0">
                <a:solidFill>
                  <a:prstClr val="white"/>
                </a:solidFill>
              </a:rPr>
              <a:t> rate </a:t>
            </a:r>
          </a:p>
          <a:p>
            <a:pPr rtl="0"/>
            <a:endParaRPr lang="en-US" dirty="0">
              <a:solidFill>
                <a:prstClr val="white"/>
              </a:solidFill>
            </a:endParaRPr>
          </a:p>
        </p:txBody>
      </p:sp>
      <p:sp>
        <p:nvSpPr>
          <p:cNvPr id="21" name="TextBox 20"/>
          <p:cNvSpPr txBox="1"/>
          <p:nvPr/>
        </p:nvSpPr>
        <p:spPr>
          <a:xfrm>
            <a:off x="4776922" y="201775"/>
            <a:ext cx="1887904" cy="1292662"/>
          </a:xfrm>
          <a:prstGeom prst="rect">
            <a:avLst/>
          </a:prstGeom>
          <a:noFill/>
          <a:effectLst>
            <a:outerShdw blurRad="50800" dist="38100" dir="2700000" algn="tl" rotWithShape="0">
              <a:prstClr val="black">
                <a:alpha val="40000"/>
              </a:prstClr>
            </a:outerShdw>
          </a:effectLst>
        </p:spPr>
        <p:txBody>
          <a:bodyPr wrap="square" rtlCol="0">
            <a:spAutoFit/>
          </a:bodyPr>
          <a:lstStyle>
            <a:defPPr>
              <a:defRPr lang="ar-AE"/>
            </a:defPPr>
            <a:lvl1pPr algn="ctr">
              <a:defRPr sz="2800" b="1">
                <a:solidFill>
                  <a:schemeClr val="bg1"/>
                </a:solidFill>
                <a:latin typeface="Dubai" panose="020B0503030403030204" pitchFamily="34" charset="-78"/>
                <a:cs typeface="Dubai" panose="020B0503030403030204" pitchFamily="34" charset="-78"/>
              </a:defRPr>
            </a:lvl1pPr>
          </a:lstStyle>
          <a:p>
            <a:pPr rtl="0"/>
            <a:r>
              <a:rPr lang="ar-AE" sz="1800" dirty="0">
                <a:solidFill>
                  <a:prstClr val="white"/>
                </a:solidFill>
              </a:rPr>
              <a:t>Evaluated and described occupations ratio</a:t>
            </a:r>
          </a:p>
          <a:p>
            <a:pPr rtl="0"/>
            <a:r>
              <a:rPr sz="2400" dirty="0" smtClean="0"/>
              <a:t> </a:t>
            </a:r>
          </a:p>
        </p:txBody>
      </p:sp>
      <p:sp>
        <p:nvSpPr>
          <p:cNvPr id="22" name="TextBox 21"/>
          <p:cNvSpPr txBox="1"/>
          <p:nvPr/>
        </p:nvSpPr>
        <p:spPr>
          <a:xfrm>
            <a:off x="2431887" y="260648"/>
            <a:ext cx="2090393" cy="1015663"/>
          </a:xfrm>
          <a:prstGeom prst="rect">
            <a:avLst/>
          </a:prstGeom>
          <a:noFill/>
          <a:effectLst>
            <a:outerShdw blurRad="50800" dist="38100" dir="2700000" algn="tl" rotWithShape="0">
              <a:prstClr val="black">
                <a:alpha val="40000"/>
              </a:prstClr>
            </a:outerShdw>
          </a:effectLst>
        </p:spPr>
        <p:txBody>
          <a:bodyPr wrap="square" rtlCol="0">
            <a:spAutoFit/>
          </a:bodyPr>
          <a:lstStyle>
            <a:defPPr>
              <a:defRPr lang="ar-AE"/>
            </a:defPPr>
            <a:lvl1pPr algn="ctr">
              <a:defRPr sz="2000" b="1">
                <a:solidFill>
                  <a:schemeClr val="bg1"/>
                </a:solidFill>
                <a:latin typeface="Dubai" panose="020B0503030403030204" pitchFamily="34" charset="-78"/>
                <a:cs typeface="Dubai" panose="020B0503030403030204" pitchFamily="34" charset="-78"/>
              </a:defRPr>
            </a:lvl1pPr>
          </a:lstStyle>
          <a:p>
            <a:pPr rtl="0"/>
            <a:r>
              <a:rPr lang="ar-AE" dirty="0">
                <a:solidFill>
                  <a:prstClr val="white"/>
                </a:solidFill>
              </a:rPr>
              <a:t>Strategic Planning of Work-Force</a:t>
            </a:r>
            <a:endParaRPr lang="en-US" dirty="0">
              <a:solidFill>
                <a:prstClr val="white"/>
              </a:solidFill>
            </a:endParaRPr>
          </a:p>
        </p:txBody>
      </p:sp>
      <p:sp>
        <p:nvSpPr>
          <p:cNvPr id="68" name="TextBox 67"/>
          <p:cNvSpPr txBox="1"/>
          <p:nvPr/>
        </p:nvSpPr>
        <p:spPr>
          <a:xfrm>
            <a:off x="2920044" y="1321604"/>
            <a:ext cx="1108428" cy="523220"/>
          </a:xfrm>
          <a:prstGeom prst="rect">
            <a:avLst/>
          </a:prstGeom>
          <a:noFill/>
          <a:effectLst>
            <a:outerShdw blurRad="50800" dist="38100" dir="2700000" algn="tl" rotWithShape="0">
              <a:prstClr val="black">
                <a:alpha val="40000"/>
              </a:prstClr>
            </a:outerShdw>
          </a:effectLst>
        </p:spPr>
        <p:txBody>
          <a:bodyPr wrap="square" rtlCol="0">
            <a:spAutoFit/>
          </a:bodyPr>
          <a:lstStyle/>
          <a:p>
            <a:pPr algn="ctr" rtl="0"/>
            <a:r>
              <a:rPr lang="en-US" sz="2800" b="1" dirty="0" smtClean="0">
                <a:solidFill>
                  <a:prstClr val="white"/>
                </a:solidFill>
                <a:latin typeface="Dubai" panose="020B0503030403030204" pitchFamily="34" charset="-78"/>
              </a:rPr>
              <a:t>55%</a:t>
            </a:r>
            <a:endParaRPr lang="en-US" sz="2800" b="1" dirty="0">
              <a:solidFill>
                <a:prstClr val="white"/>
              </a:solidFill>
              <a:latin typeface="Dubai" panose="020B0503030403030204" pitchFamily="34" charset="-78"/>
              <a:cs typeface="Dubai" panose="020B0503030403030204" pitchFamily="34" charset="-78"/>
            </a:endParaRPr>
          </a:p>
        </p:txBody>
      </p:sp>
      <p:sp>
        <p:nvSpPr>
          <p:cNvPr id="75" name="Rectangle 74"/>
          <p:cNvSpPr/>
          <p:nvPr/>
        </p:nvSpPr>
        <p:spPr>
          <a:xfrm>
            <a:off x="209704" y="1862213"/>
            <a:ext cx="2085749" cy="1598479"/>
          </a:xfrm>
          <a:prstGeom prst="rect">
            <a:avLst/>
          </a:prstGeom>
          <a:noFill/>
          <a:ln w="1905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US">
              <a:solidFill>
                <a:prstClr val="white"/>
              </a:solidFill>
            </a:endParaRPr>
          </a:p>
        </p:txBody>
      </p:sp>
      <p:sp>
        <p:nvSpPr>
          <p:cNvPr id="76" name="Rectangle 75"/>
          <p:cNvSpPr/>
          <p:nvPr/>
        </p:nvSpPr>
        <p:spPr>
          <a:xfrm>
            <a:off x="2431888" y="1873603"/>
            <a:ext cx="2085749" cy="1587089"/>
          </a:xfrm>
          <a:prstGeom prst="rect">
            <a:avLst/>
          </a:prstGeom>
          <a:noFill/>
          <a:ln w="1905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US">
              <a:solidFill>
                <a:prstClr val="white"/>
              </a:solidFill>
            </a:endParaRPr>
          </a:p>
        </p:txBody>
      </p:sp>
      <p:sp>
        <p:nvSpPr>
          <p:cNvPr id="77" name="Rectangle 76"/>
          <p:cNvSpPr/>
          <p:nvPr/>
        </p:nvSpPr>
        <p:spPr>
          <a:xfrm>
            <a:off x="4681190" y="1843926"/>
            <a:ext cx="2085749" cy="1598478"/>
          </a:xfrm>
          <a:prstGeom prst="rect">
            <a:avLst/>
          </a:prstGeom>
          <a:noFill/>
          <a:ln w="1905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US">
              <a:solidFill>
                <a:prstClr val="white"/>
              </a:solidFill>
            </a:endParaRPr>
          </a:p>
        </p:txBody>
      </p:sp>
      <p:sp>
        <p:nvSpPr>
          <p:cNvPr id="78" name="Rectangle 77"/>
          <p:cNvSpPr/>
          <p:nvPr/>
        </p:nvSpPr>
        <p:spPr>
          <a:xfrm>
            <a:off x="6876256" y="1843482"/>
            <a:ext cx="2085749" cy="1589406"/>
          </a:xfrm>
          <a:prstGeom prst="rect">
            <a:avLst/>
          </a:prstGeom>
          <a:noFill/>
          <a:ln w="1905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US">
              <a:solidFill>
                <a:prstClr val="white"/>
              </a:solidFill>
            </a:endParaRPr>
          </a:p>
        </p:txBody>
      </p:sp>
      <p:graphicFrame>
        <p:nvGraphicFramePr>
          <p:cNvPr id="88" name="Chart 87"/>
          <p:cNvGraphicFramePr/>
          <p:nvPr>
            <p:extLst/>
          </p:nvPr>
        </p:nvGraphicFramePr>
        <p:xfrm>
          <a:off x="4626231" y="2289812"/>
          <a:ext cx="2157054" cy="1213184"/>
        </p:xfrm>
        <a:graphic>
          <a:graphicData uri="http://schemas.openxmlformats.org/drawingml/2006/chart">
            <c:chart xmlns:c="http://schemas.openxmlformats.org/drawingml/2006/chart" xmlns:r="http://schemas.openxmlformats.org/officeDocument/2006/relationships" r:id="rId2"/>
          </a:graphicData>
        </a:graphic>
      </p:graphicFrame>
      <p:sp>
        <p:nvSpPr>
          <p:cNvPr id="90" name="TextBox 89"/>
          <p:cNvSpPr txBox="1"/>
          <p:nvPr/>
        </p:nvSpPr>
        <p:spPr>
          <a:xfrm>
            <a:off x="5571102" y="2705516"/>
            <a:ext cx="815723" cy="230832"/>
          </a:xfrm>
          <a:prstGeom prst="rect">
            <a:avLst/>
          </a:prstGeom>
          <a:noFill/>
        </p:spPr>
        <p:txBody>
          <a:bodyPr wrap="square" rtlCol="0">
            <a:spAutoFit/>
          </a:bodyPr>
          <a:lstStyle/>
          <a:p>
            <a:pPr algn="ctr" rtl="0"/>
            <a:r>
              <a:rPr lang="en-US" sz="900" dirty="0" smtClean="0">
                <a:solidFill>
                  <a:prstClr val="white"/>
                </a:solidFill>
                <a:latin typeface="Dubai" panose="020B0503030403030204" pitchFamily="34" charset="-78"/>
              </a:rPr>
              <a:t>45%</a:t>
            </a:r>
            <a:endParaRPr lang="en-US" sz="900" dirty="0">
              <a:solidFill>
                <a:prstClr val="white"/>
              </a:solidFill>
              <a:latin typeface="Dubai" panose="020B0503030403030204" pitchFamily="34" charset="-78"/>
              <a:cs typeface="Dubai" panose="020B0503030403030204" pitchFamily="34" charset="-78"/>
            </a:endParaRPr>
          </a:p>
        </p:txBody>
      </p:sp>
      <p:sp>
        <p:nvSpPr>
          <p:cNvPr id="91" name="TextBox 90"/>
          <p:cNvSpPr txBox="1"/>
          <p:nvPr/>
        </p:nvSpPr>
        <p:spPr>
          <a:xfrm>
            <a:off x="4964347" y="2722779"/>
            <a:ext cx="815723" cy="230832"/>
          </a:xfrm>
          <a:prstGeom prst="rect">
            <a:avLst/>
          </a:prstGeom>
          <a:noFill/>
        </p:spPr>
        <p:txBody>
          <a:bodyPr wrap="square" rtlCol="0">
            <a:spAutoFit/>
          </a:bodyPr>
          <a:lstStyle/>
          <a:p>
            <a:pPr algn="ctr" rtl="0"/>
            <a:r>
              <a:rPr lang="en-US" sz="900" dirty="0" smtClean="0">
                <a:solidFill>
                  <a:prstClr val="white"/>
                </a:solidFill>
                <a:latin typeface="Dubai" panose="020B0503030403030204" pitchFamily="34" charset="-78"/>
              </a:rPr>
              <a:t>55%</a:t>
            </a:r>
            <a:endParaRPr lang="en-US" sz="900" dirty="0">
              <a:solidFill>
                <a:prstClr val="white"/>
              </a:solidFill>
              <a:latin typeface="Dubai" panose="020B0503030403030204" pitchFamily="34" charset="-78"/>
              <a:cs typeface="Dubai" panose="020B0503030403030204" pitchFamily="34" charset="-78"/>
            </a:endParaRPr>
          </a:p>
        </p:txBody>
      </p:sp>
      <p:sp>
        <p:nvSpPr>
          <p:cNvPr id="97" name="Rectangle 96"/>
          <p:cNvSpPr/>
          <p:nvPr/>
        </p:nvSpPr>
        <p:spPr>
          <a:xfrm>
            <a:off x="4794877" y="2122370"/>
            <a:ext cx="1748471" cy="353943"/>
          </a:xfrm>
          <a:prstGeom prst="rect">
            <a:avLst/>
          </a:prstGeom>
          <a:noFill/>
        </p:spPr>
        <p:txBody>
          <a:bodyPr wrap="square" rtlCol="0">
            <a:spAutoFit/>
          </a:bodyPr>
          <a:lstStyle/>
          <a:p>
            <a:pPr algn="l" rtl="0"/>
            <a:r>
              <a:rPr lang="ar-AE" sz="850" dirty="0" smtClean="0">
                <a:solidFill>
                  <a:prstClr val="black"/>
                </a:solidFill>
                <a:latin typeface="Dubai" panose="020B0503030403030204" pitchFamily="34" charset="-78"/>
              </a:rPr>
              <a:t>Described occupations rate </a:t>
            </a:r>
          </a:p>
          <a:p>
            <a:pPr algn="l" rtl="0"/>
            <a:r>
              <a:rPr lang="ar-AE" sz="850" dirty="0" smtClean="0">
                <a:solidFill>
                  <a:prstClr val="black"/>
                </a:solidFill>
                <a:latin typeface="Dubai" panose="020B0503030403030204" pitchFamily="34" charset="-78"/>
              </a:rPr>
              <a:t>Undescribed occupations rate</a:t>
            </a:r>
            <a:endParaRPr lang="en-US" sz="850" dirty="0">
              <a:solidFill>
                <a:prstClr val="black"/>
              </a:solidFill>
              <a:latin typeface="Dubai" panose="020B0503030403030204" pitchFamily="34" charset="-78"/>
              <a:cs typeface="Dubai" panose="020B0503030403030204" pitchFamily="34" charset="-78"/>
            </a:endParaRPr>
          </a:p>
        </p:txBody>
      </p:sp>
      <p:sp>
        <p:nvSpPr>
          <p:cNvPr id="29" name="Rectangle 28"/>
          <p:cNvSpPr/>
          <p:nvPr/>
        </p:nvSpPr>
        <p:spPr>
          <a:xfrm>
            <a:off x="6519005" y="2165732"/>
            <a:ext cx="141227" cy="11114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US">
              <a:solidFill>
                <a:prstClr val="white"/>
              </a:solidFill>
            </a:endParaRPr>
          </a:p>
        </p:txBody>
      </p:sp>
      <p:sp>
        <p:nvSpPr>
          <p:cNvPr id="98" name="Rectangle 97"/>
          <p:cNvSpPr/>
          <p:nvPr/>
        </p:nvSpPr>
        <p:spPr>
          <a:xfrm>
            <a:off x="6516216" y="2327990"/>
            <a:ext cx="141227" cy="111140"/>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US">
              <a:solidFill>
                <a:prstClr val="white"/>
              </a:solidFill>
            </a:endParaRPr>
          </a:p>
        </p:txBody>
      </p:sp>
      <p:graphicFrame>
        <p:nvGraphicFramePr>
          <p:cNvPr id="113" name="Chart 112"/>
          <p:cNvGraphicFramePr/>
          <p:nvPr/>
        </p:nvGraphicFramePr>
        <p:xfrm>
          <a:off x="6808038" y="2273837"/>
          <a:ext cx="2303863" cy="126747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34" name="Chart 33"/>
          <p:cNvGraphicFramePr/>
          <p:nvPr>
            <p:extLst/>
          </p:nvPr>
        </p:nvGraphicFramePr>
        <p:xfrm>
          <a:off x="1997516" y="1838297"/>
          <a:ext cx="2831976" cy="1796932"/>
        </p:xfrm>
        <a:graphic>
          <a:graphicData uri="http://schemas.openxmlformats.org/drawingml/2006/chart">
            <c:chart xmlns:c="http://schemas.openxmlformats.org/drawingml/2006/chart" xmlns:r="http://schemas.openxmlformats.org/officeDocument/2006/relationships" r:id="rId4"/>
          </a:graphicData>
        </a:graphic>
      </p:graphicFrame>
      <p:sp>
        <p:nvSpPr>
          <p:cNvPr id="116" name="Rectangle 115"/>
          <p:cNvSpPr/>
          <p:nvPr/>
        </p:nvSpPr>
        <p:spPr>
          <a:xfrm>
            <a:off x="3030613" y="2287219"/>
            <a:ext cx="765782" cy="923330"/>
          </a:xfrm>
          <a:prstGeom prst="rect">
            <a:avLst/>
          </a:prstGeom>
          <a:noFill/>
        </p:spPr>
        <p:txBody>
          <a:bodyPr wrap="square" rtlCol="0">
            <a:spAutoFit/>
          </a:bodyPr>
          <a:lstStyle/>
          <a:p>
            <a:pPr algn="ctr" rtl="0"/>
            <a:r>
              <a:rPr lang="ar-AE" sz="700" dirty="0" smtClean="0">
                <a:solidFill>
                  <a:prstClr val="black"/>
                </a:solidFill>
                <a:latin typeface="Dubai" panose="020B0503030403030204" pitchFamily="34" charset="-78"/>
              </a:rPr>
              <a:t>Rate of Strategic Planning of Work-Force system activation </a:t>
            </a:r>
          </a:p>
          <a:p>
            <a:pPr algn="ctr" rtl="0"/>
            <a:r>
              <a:rPr lang="en-US" sz="1100" b="1" dirty="0" smtClean="0">
                <a:solidFill>
                  <a:prstClr val="black"/>
                </a:solidFill>
                <a:latin typeface="Dubai" panose="020B0503030403030204" pitchFamily="34" charset="-78"/>
              </a:rPr>
              <a:t>55%</a:t>
            </a:r>
          </a:p>
        </p:txBody>
      </p:sp>
      <p:sp>
        <p:nvSpPr>
          <p:cNvPr id="2" name="Rectangle 1"/>
          <p:cNvSpPr/>
          <p:nvPr/>
        </p:nvSpPr>
        <p:spPr>
          <a:xfrm>
            <a:off x="5222726" y="1321604"/>
            <a:ext cx="909224" cy="523220"/>
          </a:xfrm>
          <a:prstGeom prst="rect">
            <a:avLst/>
          </a:prstGeom>
          <a:noFill/>
          <a:effectLst>
            <a:outerShdw blurRad="50800" dist="38100" dir="2700000" algn="tl" rotWithShape="0">
              <a:prstClr val="black">
                <a:alpha val="40000"/>
              </a:prstClr>
            </a:outerShdw>
          </a:effectLst>
        </p:spPr>
        <p:txBody>
          <a:bodyPr wrap="square" rtlCol="0">
            <a:spAutoFit/>
          </a:bodyPr>
          <a:lstStyle/>
          <a:p>
            <a:pPr algn="ctr" rtl="0"/>
            <a:r>
              <a:rPr lang="en-US" sz="2800" b="1" dirty="0" smtClean="0">
                <a:solidFill>
                  <a:prstClr val="white"/>
                </a:solidFill>
                <a:latin typeface="Dubai" panose="020B0503030403030204" pitchFamily="34" charset="-78"/>
              </a:rPr>
              <a:t>45%</a:t>
            </a:r>
            <a:endParaRPr lang="en-US" sz="2800" b="1" dirty="0">
              <a:solidFill>
                <a:prstClr val="white"/>
              </a:solidFill>
              <a:latin typeface="Dubai" panose="020B0503030403030204" pitchFamily="34" charset="-78"/>
              <a:cs typeface="Dubai" panose="020B0503030403030204" pitchFamily="34" charset="-78"/>
            </a:endParaRPr>
          </a:p>
        </p:txBody>
      </p:sp>
      <p:sp>
        <p:nvSpPr>
          <p:cNvPr id="3" name="Rectangle 2"/>
          <p:cNvSpPr/>
          <p:nvPr/>
        </p:nvSpPr>
        <p:spPr>
          <a:xfrm>
            <a:off x="7455642" y="1061671"/>
            <a:ext cx="989374" cy="523220"/>
          </a:xfrm>
          <a:prstGeom prst="rect">
            <a:avLst/>
          </a:prstGeom>
          <a:noFill/>
          <a:effectLst>
            <a:outerShdw blurRad="50800" dist="38100" dir="2700000" algn="tl" rotWithShape="0">
              <a:prstClr val="black">
                <a:alpha val="40000"/>
              </a:prstClr>
            </a:outerShdw>
          </a:effectLst>
        </p:spPr>
        <p:txBody>
          <a:bodyPr wrap="square" rtlCol="0">
            <a:spAutoFit/>
          </a:bodyPr>
          <a:lstStyle/>
          <a:p>
            <a:pPr algn="ctr" rtl="0"/>
            <a:r>
              <a:rPr lang="en-US" sz="2800" b="1" dirty="0" smtClean="0">
                <a:solidFill>
                  <a:prstClr val="white"/>
                </a:solidFill>
                <a:latin typeface="Dubai" panose="020B0503030403030204" pitchFamily="34" charset="-78"/>
              </a:rPr>
              <a:t>73% </a:t>
            </a:r>
            <a:endParaRPr lang="en-US" sz="2800" b="1" dirty="0">
              <a:solidFill>
                <a:prstClr val="white"/>
              </a:solidFill>
              <a:latin typeface="Dubai" panose="020B0503030403030204" pitchFamily="34" charset="-78"/>
              <a:cs typeface="Dubai" panose="020B0503030403030204" pitchFamily="34" charset="-78"/>
            </a:endParaRPr>
          </a:p>
        </p:txBody>
      </p:sp>
      <p:sp>
        <p:nvSpPr>
          <p:cNvPr id="5" name="Rectangle 4"/>
          <p:cNvSpPr/>
          <p:nvPr/>
        </p:nvSpPr>
        <p:spPr>
          <a:xfrm>
            <a:off x="342515" y="416858"/>
            <a:ext cx="1820126" cy="707886"/>
          </a:xfrm>
          <a:prstGeom prst="rect">
            <a:avLst/>
          </a:prstGeom>
          <a:noFill/>
          <a:effectLst>
            <a:outerShdw blurRad="50800" dist="38100" dir="2700000" algn="tl" rotWithShape="0">
              <a:prstClr val="black">
                <a:alpha val="40000"/>
              </a:prstClr>
            </a:outerShdw>
          </a:effectLst>
        </p:spPr>
        <p:txBody>
          <a:bodyPr wrap="square" rtlCol="0">
            <a:spAutoFit/>
          </a:bodyPr>
          <a:lstStyle/>
          <a:p>
            <a:pPr algn="ctr" rtl="0"/>
            <a:r>
              <a:rPr lang="ar-AE" sz="2000" b="1" dirty="0">
                <a:solidFill>
                  <a:prstClr val="white"/>
                </a:solidFill>
                <a:latin typeface="Dubai" panose="020B0503030403030204" pitchFamily="34" charset="-78"/>
              </a:rPr>
              <a:t>Occupational turnover rate</a:t>
            </a:r>
            <a:endParaRPr lang="en-US" sz="2000" b="1" dirty="0">
              <a:solidFill>
                <a:prstClr val="white"/>
              </a:solidFill>
              <a:latin typeface="Dubai" panose="020B0503030403030204" pitchFamily="34" charset="-78"/>
              <a:cs typeface="Dubai" panose="020B0503030403030204" pitchFamily="34" charset="-78"/>
            </a:endParaRPr>
          </a:p>
        </p:txBody>
      </p:sp>
      <p:sp>
        <p:nvSpPr>
          <p:cNvPr id="87" name="Rectangle 86"/>
          <p:cNvSpPr/>
          <p:nvPr/>
        </p:nvSpPr>
        <p:spPr>
          <a:xfrm>
            <a:off x="774467" y="1168065"/>
            <a:ext cx="909224" cy="523220"/>
          </a:xfrm>
          <a:prstGeom prst="rect">
            <a:avLst/>
          </a:prstGeom>
          <a:noFill/>
          <a:effectLst>
            <a:outerShdw blurRad="50800" dist="38100" dir="2700000" algn="tl" rotWithShape="0">
              <a:prstClr val="black">
                <a:alpha val="40000"/>
              </a:prstClr>
            </a:outerShdw>
          </a:effectLst>
        </p:spPr>
        <p:txBody>
          <a:bodyPr wrap="square" rtlCol="0">
            <a:spAutoFit/>
          </a:bodyPr>
          <a:lstStyle/>
          <a:p>
            <a:pPr algn="ctr" rtl="0"/>
            <a:r>
              <a:rPr lang="en-US" sz="2800" b="1" dirty="0" smtClean="0">
                <a:solidFill>
                  <a:prstClr val="white"/>
                </a:solidFill>
                <a:latin typeface="Dubai" panose="020B0503030403030204" pitchFamily="34" charset="-78"/>
              </a:rPr>
              <a:t>6%</a:t>
            </a:r>
            <a:endParaRPr lang="en-US" sz="2800" b="1" dirty="0">
              <a:solidFill>
                <a:prstClr val="white"/>
              </a:solidFill>
              <a:latin typeface="Dubai" panose="020B0503030403030204" pitchFamily="34" charset="-78"/>
              <a:cs typeface="Dubai" panose="020B0503030403030204" pitchFamily="34" charset="-78"/>
            </a:endParaRPr>
          </a:p>
        </p:txBody>
      </p:sp>
      <p:sp>
        <p:nvSpPr>
          <p:cNvPr id="120" name="Rectangle 119"/>
          <p:cNvSpPr/>
          <p:nvPr/>
        </p:nvSpPr>
        <p:spPr>
          <a:xfrm>
            <a:off x="4906394" y="3581656"/>
            <a:ext cx="4217685" cy="3185487"/>
          </a:xfrm>
          <a:prstGeom prst="rect">
            <a:avLst/>
          </a:prstGeom>
        </p:spPr>
        <p:txBody>
          <a:bodyPr wrap="square">
            <a:spAutoFit/>
          </a:bodyPr>
          <a:lstStyle/>
          <a:p>
            <a:pPr marL="112713" indent="-112713" algn="l" rtl="0">
              <a:lnSpc>
                <a:spcPct val="150000"/>
              </a:lnSpc>
              <a:buFont typeface="Arial" panose="020B0604020202020204" pitchFamily="34" charset="0"/>
              <a:buChar char="•"/>
            </a:pPr>
            <a:r>
              <a:rPr lang="en-US" sz="900" kern="0" dirty="0" err="1" smtClean="0">
                <a:solidFill>
                  <a:prstClr val="black"/>
                </a:solidFill>
                <a:latin typeface="Dubai" panose="020B0503030403030204" pitchFamily="34" charset="-78"/>
              </a:rPr>
              <a:t>Emiratisation</a:t>
            </a:r>
            <a:r>
              <a:rPr lang="en-US" sz="900" kern="0" dirty="0" smtClean="0">
                <a:solidFill>
                  <a:prstClr val="black"/>
                </a:solidFill>
                <a:latin typeface="Dubai" panose="020B0503030403030204" pitchFamily="34" charset="-78"/>
              </a:rPr>
              <a:t> rate.</a:t>
            </a:r>
            <a:endParaRPr lang="en-US" sz="900" kern="0" dirty="0" smtClean="0">
              <a:solidFill>
                <a:prstClr val="black"/>
              </a:solidFill>
              <a:latin typeface="Dubai" panose="020B0503030403030204" pitchFamily="34" charset="-78"/>
              <a:cs typeface="Dubai" panose="020B0503030403030204" pitchFamily="34" charset="-78"/>
            </a:endParaRPr>
          </a:p>
          <a:p>
            <a:pPr marL="112713" indent="-112713" algn="l" rtl="0">
              <a:lnSpc>
                <a:spcPct val="150000"/>
              </a:lnSpc>
              <a:buFont typeface="Arial" panose="020B0604020202020204" pitchFamily="34" charset="0"/>
              <a:buChar char="•"/>
            </a:pPr>
            <a:r>
              <a:rPr lang="en-US" sz="900" kern="0" dirty="0" smtClean="0">
                <a:solidFill>
                  <a:prstClr val="black"/>
                </a:solidFill>
                <a:latin typeface="Dubai" panose="020B0503030403030204" pitchFamily="34" charset="-78"/>
              </a:rPr>
              <a:t>Use of Human Resources Management Information System</a:t>
            </a:r>
            <a:r>
              <a:rPr lang="en-US" sz="1600" dirty="0" smtClean="0"/>
              <a:t> </a:t>
            </a:r>
            <a:r>
              <a:rPr lang="en-US" sz="900" kern="0" dirty="0" smtClean="0">
                <a:solidFill>
                  <a:prstClr val="black"/>
                </a:solidFill>
                <a:latin typeface="Dubai" panose="020B0503030403030204" pitchFamily="34" charset="-78"/>
              </a:rPr>
              <a:t>(</a:t>
            </a:r>
            <a:r>
              <a:rPr lang="en-US" sz="900" kern="0" dirty="0" err="1" smtClean="0">
                <a:solidFill>
                  <a:prstClr val="black"/>
                </a:solidFill>
                <a:latin typeface="Dubai" panose="020B0503030403030204" pitchFamily="34" charset="-78"/>
              </a:rPr>
              <a:t>Bayanati</a:t>
            </a:r>
            <a:r>
              <a:rPr lang="en-US" sz="900" kern="0" dirty="0" smtClean="0">
                <a:solidFill>
                  <a:prstClr val="black"/>
                </a:solidFill>
                <a:latin typeface="Dubai" panose="020B0503030403030204" pitchFamily="34" charset="-78"/>
              </a:rPr>
              <a:t>).</a:t>
            </a:r>
            <a:endParaRPr lang="en-US" sz="900" kern="0" dirty="0" smtClean="0">
              <a:solidFill>
                <a:prstClr val="black"/>
              </a:solidFill>
              <a:latin typeface="Dubai" panose="020B0503030403030204" pitchFamily="34" charset="-78"/>
              <a:cs typeface="Dubai" panose="020B0503030403030204" pitchFamily="34" charset="-78"/>
            </a:endParaRPr>
          </a:p>
          <a:p>
            <a:pPr marL="112713" indent="-112713" algn="l" rtl="0">
              <a:lnSpc>
                <a:spcPct val="150000"/>
              </a:lnSpc>
              <a:buFont typeface="Arial" panose="020B0604020202020204" pitchFamily="34" charset="0"/>
              <a:buChar char="•"/>
            </a:pPr>
            <a:r>
              <a:rPr lang="en-US" sz="900" kern="0" dirty="0" smtClean="0">
                <a:solidFill>
                  <a:prstClr val="black"/>
                </a:solidFill>
                <a:latin typeface="Dubai" panose="020B0503030403030204" pitchFamily="34" charset="-78"/>
              </a:rPr>
              <a:t>Occupational Performance management electronic system</a:t>
            </a:r>
          </a:p>
          <a:p>
            <a:pPr marL="112713" indent="-112713" algn="l" rtl="0">
              <a:lnSpc>
                <a:spcPct val="150000"/>
              </a:lnSpc>
              <a:buFont typeface="Arial" panose="020B0604020202020204" pitchFamily="34" charset="0"/>
              <a:buChar char="•"/>
              <a:defRPr/>
            </a:pPr>
            <a:r>
              <a:rPr lang="en-US" sz="900" kern="0" dirty="0" smtClean="0">
                <a:solidFill>
                  <a:prstClr val="black"/>
                </a:solidFill>
                <a:latin typeface="Dubai" panose="020B0503030403030204" pitchFamily="34" charset="-78"/>
              </a:rPr>
              <a:t>Trainees rate </a:t>
            </a:r>
          </a:p>
          <a:p>
            <a:pPr marL="112713" indent="-112713" algn="l" rtl="0">
              <a:lnSpc>
                <a:spcPct val="150000"/>
              </a:lnSpc>
              <a:buFont typeface="Arial" panose="020B0604020202020204" pitchFamily="34" charset="0"/>
              <a:buChar char="•"/>
              <a:defRPr/>
            </a:pPr>
            <a:r>
              <a:rPr lang="en-US" sz="900" kern="0" dirty="0" smtClean="0">
                <a:solidFill>
                  <a:prstClr val="black"/>
                </a:solidFill>
                <a:latin typeface="Dubai" panose="020B0503030403030204" pitchFamily="34" charset="-78"/>
              </a:rPr>
              <a:t>Training hours average</a:t>
            </a:r>
            <a:endParaRPr lang="en-US" sz="900" kern="0" dirty="0" smtClean="0">
              <a:solidFill>
                <a:prstClr val="black"/>
              </a:solidFill>
              <a:latin typeface="Dubai" panose="020B0503030403030204" pitchFamily="34" charset="-78"/>
              <a:cs typeface="Dubai" panose="020B0503030403030204" pitchFamily="34" charset="-78"/>
            </a:endParaRPr>
          </a:p>
          <a:p>
            <a:pPr marL="112713" indent="-112713" algn="l" rtl="0">
              <a:lnSpc>
                <a:spcPct val="150000"/>
              </a:lnSpc>
              <a:buFont typeface="Arial" panose="020B0604020202020204" pitchFamily="34" charset="0"/>
              <a:buChar char="•"/>
              <a:defRPr/>
            </a:pPr>
            <a:r>
              <a:rPr lang="en-US" sz="900" kern="0" dirty="0" smtClean="0">
                <a:solidFill>
                  <a:prstClr val="black"/>
                </a:solidFill>
                <a:latin typeface="Dubai" panose="020B0503030403030204" pitchFamily="34" charset="-78"/>
              </a:rPr>
              <a:t>Knowledge Initiative </a:t>
            </a:r>
          </a:p>
          <a:p>
            <a:pPr marL="112713" indent="-112713" algn="l" rtl="0">
              <a:lnSpc>
                <a:spcPct val="150000"/>
              </a:lnSpc>
              <a:buFont typeface="Arial" panose="020B0604020202020204" pitchFamily="34" charset="0"/>
              <a:buChar char="•"/>
              <a:defRPr/>
            </a:pPr>
            <a:r>
              <a:rPr lang="en-US" sz="900" kern="0" dirty="0" smtClean="0">
                <a:solidFill>
                  <a:prstClr val="black"/>
                </a:solidFill>
                <a:latin typeface="Dubai" panose="020B0503030403030204" pitchFamily="34" charset="-78"/>
              </a:rPr>
              <a:t>Occupations evaluation and description system.</a:t>
            </a:r>
          </a:p>
          <a:p>
            <a:pPr marL="112713" indent="-112713" algn="l" rtl="0">
              <a:lnSpc>
                <a:spcPct val="150000"/>
              </a:lnSpc>
              <a:buFont typeface="Arial" panose="020B0604020202020204" pitchFamily="34" charset="0"/>
              <a:buChar char="•"/>
              <a:defRPr/>
            </a:pPr>
            <a:r>
              <a:rPr lang="en-US" sz="900" kern="0" dirty="0" smtClean="0">
                <a:solidFill>
                  <a:prstClr val="black"/>
                </a:solidFill>
                <a:latin typeface="Dubai" panose="020B0503030403030204" pitchFamily="34" charset="-78"/>
              </a:rPr>
              <a:t>Percentage of the total cost of employees from the budget of the entity </a:t>
            </a:r>
          </a:p>
          <a:p>
            <a:pPr marL="112713" indent="-112713" algn="l" rtl="0">
              <a:lnSpc>
                <a:spcPct val="150000"/>
              </a:lnSpc>
              <a:buFont typeface="Arial" panose="020B0604020202020204" pitchFamily="34" charset="0"/>
              <a:buChar char="•"/>
              <a:defRPr/>
            </a:pPr>
            <a:r>
              <a:rPr lang="en-US" sz="900" kern="0" dirty="0" smtClean="0">
                <a:solidFill>
                  <a:prstClr val="black"/>
                </a:solidFill>
                <a:latin typeface="Dubai" panose="020B0503030403030204" pitchFamily="34" charset="-78"/>
              </a:rPr>
              <a:t>Rate of employee cost at the entity (monthly) </a:t>
            </a:r>
          </a:p>
          <a:p>
            <a:pPr marL="112713" indent="-112713" algn="l" rtl="0">
              <a:lnSpc>
                <a:spcPct val="150000"/>
              </a:lnSpc>
              <a:buFont typeface="Arial" panose="020B0604020202020204" pitchFamily="34" charset="0"/>
              <a:buChar char="•"/>
              <a:defRPr/>
            </a:pPr>
            <a:r>
              <a:rPr lang="en-US" sz="900" kern="0" dirty="0" smtClean="0">
                <a:solidFill>
                  <a:prstClr val="black"/>
                </a:solidFill>
                <a:latin typeface="Dubai" panose="020B0503030403030204" pitchFamily="34" charset="-78"/>
              </a:rPr>
              <a:t>Sick leaves impact on the productivity. </a:t>
            </a:r>
          </a:p>
          <a:p>
            <a:pPr marL="112713" indent="-112713" algn="l" rtl="0">
              <a:lnSpc>
                <a:spcPct val="150000"/>
              </a:lnSpc>
              <a:buFont typeface="Arial" panose="020B0604020202020204" pitchFamily="34" charset="0"/>
              <a:buChar char="•"/>
              <a:defRPr/>
            </a:pPr>
            <a:r>
              <a:rPr lang="en-US" sz="900" kern="0" dirty="0" smtClean="0">
                <a:solidFill>
                  <a:prstClr val="black"/>
                </a:solidFill>
                <a:latin typeface="Dubai" panose="020B0503030403030204" pitchFamily="34" charset="-78"/>
              </a:rPr>
              <a:t>Strategic Planning of Work-Force</a:t>
            </a:r>
          </a:p>
          <a:p>
            <a:pPr marL="112713" indent="-112713" algn="justLow" rtl="0">
              <a:lnSpc>
                <a:spcPct val="150000"/>
              </a:lnSpc>
              <a:buFont typeface="Arial" panose="020B0604020202020204" pitchFamily="34" charset="0"/>
              <a:buChar char="•"/>
              <a:defRPr/>
            </a:pPr>
            <a:r>
              <a:rPr lang="en-US" sz="900" kern="0" dirty="0" smtClean="0">
                <a:solidFill>
                  <a:prstClr val="black"/>
                </a:solidFill>
                <a:latin typeface="Dubai" panose="020B0503030403030204" pitchFamily="34" charset="-78"/>
              </a:rPr>
              <a:t>Happiness, positivity, harmony and occupational loyalty in the Federal Government.</a:t>
            </a:r>
          </a:p>
          <a:p>
            <a:pPr marL="112713" indent="-112713" algn="justLow" rtl="0">
              <a:lnSpc>
                <a:spcPct val="150000"/>
              </a:lnSpc>
              <a:buFont typeface="Arial" panose="020B0604020202020204" pitchFamily="34" charset="0"/>
              <a:buChar char="•"/>
              <a:defRPr/>
            </a:pPr>
            <a:r>
              <a:rPr lang="en-US" sz="900" kern="0" dirty="0" smtClean="0">
                <a:solidFill>
                  <a:prstClr val="black"/>
                </a:solidFill>
                <a:latin typeface="Dubai" panose="020B0503030403030204" pitchFamily="34" charset="-78"/>
              </a:rPr>
              <a:t>Rewards and Incentives System</a:t>
            </a:r>
            <a:r>
              <a:rPr lang="en-US" sz="1000" kern="0" dirty="0" smtClean="0">
                <a:solidFill>
                  <a:prstClr val="black"/>
                </a:solidFill>
                <a:latin typeface="Dubai" panose="020B0503030403030204" pitchFamily="34" charset="-78"/>
              </a:rPr>
              <a:t>.</a:t>
            </a:r>
            <a:endParaRPr lang="en-US" sz="1000" kern="0" dirty="0">
              <a:solidFill>
                <a:prstClr val="black"/>
              </a:solidFill>
              <a:latin typeface="Dubai" panose="020B0503030403030204" pitchFamily="34" charset="-78"/>
              <a:cs typeface="Dubai" panose="020B0503030403030204" pitchFamily="34" charset="-78"/>
            </a:endParaRPr>
          </a:p>
        </p:txBody>
      </p:sp>
      <p:sp>
        <p:nvSpPr>
          <p:cNvPr id="122" name="Rectangle 121"/>
          <p:cNvSpPr/>
          <p:nvPr/>
        </p:nvSpPr>
        <p:spPr>
          <a:xfrm>
            <a:off x="6946838" y="2112840"/>
            <a:ext cx="1748471" cy="484748"/>
          </a:xfrm>
          <a:prstGeom prst="rect">
            <a:avLst/>
          </a:prstGeom>
          <a:noFill/>
        </p:spPr>
        <p:txBody>
          <a:bodyPr wrap="square" rtlCol="0">
            <a:spAutoFit/>
          </a:bodyPr>
          <a:lstStyle/>
          <a:p>
            <a:pPr algn="l" rtl="0"/>
            <a:r>
              <a:rPr lang="ar-AE" sz="850" dirty="0" err="1" smtClean="0">
                <a:solidFill>
                  <a:prstClr val="black"/>
                </a:solidFill>
                <a:latin typeface="Dubai" panose="020B0503030403030204" pitchFamily="34" charset="-78"/>
              </a:rPr>
              <a:t>Emirati</a:t>
            </a:r>
            <a:r>
              <a:rPr lang="en-US" sz="850" dirty="0" smtClean="0">
                <a:solidFill>
                  <a:prstClr val="black"/>
                </a:solidFill>
                <a:latin typeface="Dubai" panose="020B0503030403030204" pitchFamily="34" charset="-78"/>
              </a:rPr>
              <a:t>s</a:t>
            </a:r>
            <a:r>
              <a:rPr lang="ar-AE" sz="850" dirty="0" err="1" smtClean="0">
                <a:solidFill>
                  <a:prstClr val="black"/>
                </a:solidFill>
                <a:latin typeface="Dubai" panose="020B0503030403030204" pitchFamily="34" charset="-78"/>
              </a:rPr>
              <a:t>ation</a:t>
            </a:r>
            <a:r>
              <a:rPr lang="ar-AE" sz="850" dirty="0" smtClean="0">
                <a:solidFill>
                  <a:prstClr val="black"/>
                </a:solidFill>
                <a:latin typeface="Dubai" panose="020B0503030403030204" pitchFamily="34" charset="-78"/>
              </a:rPr>
              <a:t> rate achieved at the entity </a:t>
            </a:r>
          </a:p>
          <a:p>
            <a:pPr algn="l" rtl="0"/>
            <a:r>
              <a:rPr lang="ar-AE" sz="850" dirty="0" smtClean="0">
                <a:solidFill>
                  <a:prstClr val="black"/>
                </a:solidFill>
                <a:latin typeface="Dubai" panose="020B0503030403030204" pitchFamily="34" charset="-78"/>
              </a:rPr>
              <a:t>Government average </a:t>
            </a:r>
            <a:endParaRPr lang="en-US" sz="850" dirty="0">
              <a:solidFill>
                <a:prstClr val="black"/>
              </a:solidFill>
              <a:latin typeface="Dubai" panose="020B0503030403030204" pitchFamily="34" charset="-78"/>
              <a:cs typeface="Dubai" panose="020B0503030403030204" pitchFamily="34" charset="-78"/>
            </a:endParaRPr>
          </a:p>
        </p:txBody>
      </p:sp>
      <p:sp>
        <p:nvSpPr>
          <p:cNvPr id="123" name="Rectangle 122"/>
          <p:cNvSpPr/>
          <p:nvPr/>
        </p:nvSpPr>
        <p:spPr>
          <a:xfrm>
            <a:off x="8670966" y="2147490"/>
            <a:ext cx="141227" cy="11114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US">
              <a:solidFill>
                <a:prstClr val="white"/>
              </a:solidFill>
            </a:endParaRPr>
          </a:p>
        </p:txBody>
      </p:sp>
      <p:sp>
        <p:nvSpPr>
          <p:cNvPr id="124" name="Rectangle 123"/>
          <p:cNvSpPr/>
          <p:nvPr/>
        </p:nvSpPr>
        <p:spPr>
          <a:xfrm>
            <a:off x="8668177" y="2309748"/>
            <a:ext cx="141227" cy="111140"/>
          </a:xfrm>
          <a:prstGeom prst="rect">
            <a:avLst/>
          </a:prstGeom>
          <a:solidFill>
            <a:srgbClr val="B388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US">
              <a:solidFill>
                <a:prstClr val="white"/>
              </a:solidFill>
            </a:endParaRPr>
          </a:p>
        </p:txBody>
      </p:sp>
      <p:graphicFrame>
        <p:nvGraphicFramePr>
          <p:cNvPr id="127" name="Chart 126"/>
          <p:cNvGraphicFramePr/>
          <p:nvPr>
            <p:extLst/>
          </p:nvPr>
        </p:nvGraphicFramePr>
        <p:xfrm>
          <a:off x="130014" y="2268243"/>
          <a:ext cx="2388095" cy="1273064"/>
        </p:xfrm>
        <a:graphic>
          <a:graphicData uri="http://schemas.openxmlformats.org/drawingml/2006/chart">
            <c:chart xmlns:c="http://schemas.openxmlformats.org/drawingml/2006/chart" xmlns:r="http://schemas.openxmlformats.org/officeDocument/2006/relationships" r:id="rId5"/>
          </a:graphicData>
        </a:graphic>
      </p:graphicFrame>
      <p:sp>
        <p:nvSpPr>
          <p:cNvPr id="130" name="Rectangle 129"/>
          <p:cNvSpPr/>
          <p:nvPr/>
        </p:nvSpPr>
        <p:spPr>
          <a:xfrm>
            <a:off x="2033442" y="2095515"/>
            <a:ext cx="141227" cy="111140"/>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US">
              <a:solidFill>
                <a:prstClr val="white"/>
              </a:solidFill>
            </a:endParaRPr>
          </a:p>
        </p:txBody>
      </p:sp>
      <p:sp>
        <p:nvSpPr>
          <p:cNvPr id="131" name="Rectangle 130"/>
          <p:cNvSpPr/>
          <p:nvPr/>
        </p:nvSpPr>
        <p:spPr>
          <a:xfrm>
            <a:off x="2030653" y="2257773"/>
            <a:ext cx="141227" cy="111140"/>
          </a:xfrm>
          <a:prstGeom prst="rect">
            <a:avLst/>
          </a:prstGeom>
          <a:solidFill>
            <a:srgbClr val="B388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US">
              <a:solidFill>
                <a:prstClr val="white"/>
              </a:solidFill>
            </a:endParaRPr>
          </a:p>
        </p:txBody>
      </p:sp>
      <p:sp>
        <p:nvSpPr>
          <p:cNvPr id="132" name="Rectangle 131"/>
          <p:cNvSpPr/>
          <p:nvPr/>
        </p:nvSpPr>
        <p:spPr>
          <a:xfrm>
            <a:off x="342515" y="2053438"/>
            <a:ext cx="1748471" cy="353943"/>
          </a:xfrm>
          <a:prstGeom prst="rect">
            <a:avLst/>
          </a:prstGeom>
          <a:noFill/>
        </p:spPr>
        <p:txBody>
          <a:bodyPr wrap="square" rtlCol="0">
            <a:spAutoFit/>
          </a:bodyPr>
          <a:lstStyle/>
          <a:p>
            <a:pPr algn="l" rtl="0"/>
            <a:r>
              <a:rPr lang="ar-AE" sz="850" dirty="0" smtClean="0">
                <a:solidFill>
                  <a:prstClr val="black"/>
                </a:solidFill>
                <a:latin typeface="Dubai" panose="020B0503030403030204" pitchFamily="34" charset="-78"/>
              </a:rPr>
              <a:t>Occupational turnover rate at the entity </a:t>
            </a:r>
          </a:p>
          <a:p>
            <a:pPr algn="l" rtl="0"/>
            <a:r>
              <a:rPr lang="ar-AE" sz="850" dirty="0" smtClean="0">
                <a:solidFill>
                  <a:prstClr val="black"/>
                </a:solidFill>
                <a:latin typeface="Dubai" panose="020B0503030403030204" pitchFamily="34" charset="-78"/>
              </a:rPr>
              <a:t>Government average </a:t>
            </a:r>
            <a:endParaRPr lang="en-US" sz="850" dirty="0">
              <a:solidFill>
                <a:prstClr val="black"/>
              </a:solidFill>
              <a:latin typeface="Dubai" panose="020B0503030403030204" pitchFamily="34" charset="-78"/>
              <a:cs typeface="Dubai" panose="020B0503030403030204" pitchFamily="34" charset="-78"/>
            </a:endParaRPr>
          </a:p>
        </p:txBody>
      </p:sp>
      <p:sp>
        <p:nvSpPr>
          <p:cNvPr id="8" name="Rectangle 7"/>
          <p:cNvSpPr/>
          <p:nvPr/>
        </p:nvSpPr>
        <p:spPr>
          <a:xfrm>
            <a:off x="8821631" y="3579485"/>
            <a:ext cx="142857" cy="3089875"/>
          </a:xfrm>
          <a:prstGeom prst="rect">
            <a:avLst/>
          </a:prstGeom>
          <a:solidFill>
            <a:schemeClr val="bg1"/>
          </a:solid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US">
              <a:solidFill>
                <a:prstClr val="white"/>
              </a:solidFill>
            </a:endParaRPr>
          </a:p>
        </p:txBody>
      </p:sp>
      <p:sp>
        <p:nvSpPr>
          <p:cNvPr id="11" name="Isosceles Triangle 10"/>
          <p:cNvSpPr/>
          <p:nvPr/>
        </p:nvSpPr>
        <p:spPr>
          <a:xfrm flipV="1">
            <a:off x="8830371" y="6512903"/>
            <a:ext cx="114442" cy="110186"/>
          </a:xfrm>
          <a:prstGeom prst="triangle">
            <a:avLst/>
          </a:prstGeom>
          <a:solidFill>
            <a:schemeClr val="tx1">
              <a:lumMod val="95000"/>
              <a:lumOff val="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US">
              <a:solidFill>
                <a:prstClr val="white"/>
              </a:solidFill>
            </a:endParaRPr>
          </a:p>
        </p:txBody>
      </p:sp>
      <p:sp>
        <p:nvSpPr>
          <p:cNvPr id="12" name="Rectangle 11"/>
          <p:cNvSpPr/>
          <p:nvPr/>
        </p:nvSpPr>
        <p:spPr>
          <a:xfrm>
            <a:off x="4644008" y="3579485"/>
            <a:ext cx="283157" cy="78258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US">
              <a:solidFill>
                <a:prstClr val="white"/>
              </a:solidFill>
            </a:endParaRPr>
          </a:p>
        </p:txBody>
      </p:sp>
      <p:sp>
        <p:nvSpPr>
          <p:cNvPr id="60" name="TextBox 59"/>
          <p:cNvSpPr txBox="1"/>
          <p:nvPr/>
        </p:nvSpPr>
        <p:spPr>
          <a:xfrm rot="16200000">
            <a:off x="4518031" y="3713131"/>
            <a:ext cx="820753" cy="484748"/>
          </a:xfrm>
          <a:prstGeom prst="rect">
            <a:avLst/>
          </a:prstGeom>
          <a:noFill/>
          <a:effectLst>
            <a:outerShdw blurRad="50800" dist="38100" dir="2700000" algn="tl" rotWithShape="0">
              <a:prstClr val="black">
                <a:alpha val="40000"/>
              </a:prstClr>
            </a:outerShdw>
          </a:effectLst>
        </p:spPr>
        <p:txBody>
          <a:bodyPr wrap="square" rtlCol="0">
            <a:spAutoFit/>
          </a:bodyPr>
          <a:lstStyle>
            <a:defPPr>
              <a:defRPr lang="ar-AE"/>
            </a:defPPr>
            <a:lvl1pPr algn="ctr">
              <a:defRPr sz="2800" b="1">
                <a:solidFill>
                  <a:schemeClr val="bg1"/>
                </a:solidFill>
                <a:latin typeface="Dubai" panose="020B0503030403030204" pitchFamily="34" charset="-78"/>
                <a:cs typeface="Dubai" panose="020B0503030403030204" pitchFamily="34" charset="-78"/>
              </a:defRPr>
            </a:lvl1pPr>
          </a:lstStyle>
          <a:p>
            <a:pPr rtl="0"/>
            <a:r>
              <a:rPr lang="ar-AE" sz="1050" b="0" dirty="0" smtClean="0">
                <a:solidFill>
                  <a:prstClr val="white"/>
                </a:solidFill>
              </a:rPr>
              <a:t>Operations</a:t>
            </a:r>
          </a:p>
          <a:p>
            <a:pPr rtl="0"/>
            <a:endParaRPr lang="en-US" sz="1500" b="0" dirty="0">
              <a:solidFill>
                <a:prstClr val="white"/>
              </a:solidFill>
            </a:endParaRPr>
          </a:p>
        </p:txBody>
      </p:sp>
      <p:sp>
        <p:nvSpPr>
          <p:cNvPr id="62" name="Rectangle 61"/>
          <p:cNvSpPr/>
          <p:nvPr/>
        </p:nvSpPr>
        <p:spPr>
          <a:xfrm>
            <a:off x="4644008" y="4362067"/>
            <a:ext cx="283157" cy="937149"/>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US">
              <a:solidFill>
                <a:prstClr val="white"/>
              </a:solidFill>
            </a:endParaRPr>
          </a:p>
        </p:txBody>
      </p:sp>
      <p:sp>
        <p:nvSpPr>
          <p:cNvPr id="63" name="Rectangle 62"/>
          <p:cNvSpPr/>
          <p:nvPr/>
        </p:nvSpPr>
        <p:spPr>
          <a:xfrm>
            <a:off x="4644189" y="5275309"/>
            <a:ext cx="283157" cy="937149"/>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US">
              <a:solidFill>
                <a:prstClr val="white"/>
              </a:solidFill>
            </a:endParaRPr>
          </a:p>
        </p:txBody>
      </p:sp>
      <p:sp>
        <p:nvSpPr>
          <p:cNvPr id="64" name="Rectangle 63"/>
          <p:cNvSpPr/>
          <p:nvPr/>
        </p:nvSpPr>
        <p:spPr>
          <a:xfrm>
            <a:off x="4640917" y="6188774"/>
            <a:ext cx="283157" cy="499694"/>
          </a:xfrm>
          <a:prstGeom prst="rect">
            <a:avLst/>
          </a:prstGeom>
          <a:solidFill>
            <a:srgbClr val="DFC21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US">
              <a:solidFill>
                <a:prstClr val="white"/>
              </a:solidFill>
            </a:endParaRPr>
          </a:p>
        </p:txBody>
      </p:sp>
      <p:sp>
        <p:nvSpPr>
          <p:cNvPr id="65" name="Rectangle 64"/>
          <p:cNvSpPr/>
          <p:nvPr/>
        </p:nvSpPr>
        <p:spPr>
          <a:xfrm>
            <a:off x="4640153" y="5295551"/>
            <a:ext cx="283157" cy="937149"/>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US">
              <a:solidFill>
                <a:prstClr val="white"/>
              </a:solidFill>
            </a:endParaRPr>
          </a:p>
        </p:txBody>
      </p:sp>
      <p:sp>
        <p:nvSpPr>
          <p:cNvPr id="66" name="TextBox 65"/>
          <p:cNvSpPr txBox="1"/>
          <p:nvPr/>
        </p:nvSpPr>
        <p:spPr>
          <a:xfrm rot="16200000">
            <a:off x="4357748" y="4586819"/>
            <a:ext cx="1126518" cy="446276"/>
          </a:xfrm>
          <a:prstGeom prst="rect">
            <a:avLst/>
          </a:prstGeom>
          <a:noFill/>
          <a:effectLst>
            <a:outerShdw blurRad="50800" dist="38100" dir="2700000" algn="tl" rotWithShape="0">
              <a:prstClr val="black">
                <a:alpha val="40000"/>
              </a:prstClr>
            </a:outerShdw>
          </a:effectLst>
        </p:spPr>
        <p:txBody>
          <a:bodyPr wrap="square" rtlCol="0">
            <a:spAutoFit/>
          </a:bodyPr>
          <a:lstStyle>
            <a:defPPr>
              <a:defRPr lang="ar-AE"/>
            </a:defPPr>
            <a:lvl1pPr algn="ctr">
              <a:defRPr sz="2800" b="1">
                <a:solidFill>
                  <a:schemeClr val="bg1"/>
                </a:solidFill>
                <a:latin typeface="Dubai" panose="020B0503030403030204" pitchFamily="34" charset="-78"/>
                <a:cs typeface="Dubai" panose="020B0503030403030204" pitchFamily="34" charset="-78"/>
              </a:defRPr>
            </a:lvl1pPr>
          </a:lstStyle>
          <a:p>
            <a:pPr rtl="0"/>
            <a:r>
              <a:rPr lang="ar-AE" sz="800" b="0" dirty="0" smtClean="0">
                <a:solidFill>
                  <a:prstClr val="white"/>
                </a:solidFill>
              </a:rPr>
              <a:t>Learning and growth</a:t>
            </a:r>
          </a:p>
          <a:p>
            <a:pPr rtl="0"/>
            <a:endParaRPr lang="en-US" sz="1500" b="0" dirty="0">
              <a:solidFill>
                <a:prstClr val="white"/>
              </a:solidFill>
            </a:endParaRPr>
          </a:p>
        </p:txBody>
      </p:sp>
      <p:sp>
        <p:nvSpPr>
          <p:cNvPr id="67" name="TextBox 66"/>
          <p:cNvSpPr txBox="1"/>
          <p:nvPr/>
        </p:nvSpPr>
        <p:spPr>
          <a:xfrm rot="16200000">
            <a:off x="4339971" y="5532321"/>
            <a:ext cx="1126518" cy="461665"/>
          </a:xfrm>
          <a:prstGeom prst="rect">
            <a:avLst/>
          </a:prstGeom>
          <a:noFill/>
          <a:effectLst>
            <a:outerShdw blurRad="50800" dist="38100" dir="2700000" algn="tl" rotWithShape="0">
              <a:prstClr val="black">
                <a:alpha val="40000"/>
              </a:prstClr>
            </a:outerShdw>
          </a:effectLst>
        </p:spPr>
        <p:txBody>
          <a:bodyPr wrap="square" rtlCol="0">
            <a:spAutoFit/>
          </a:bodyPr>
          <a:lstStyle>
            <a:defPPr>
              <a:defRPr lang="ar-AE"/>
            </a:defPPr>
            <a:lvl1pPr algn="ctr">
              <a:defRPr sz="2800" b="1">
                <a:solidFill>
                  <a:schemeClr val="bg1"/>
                </a:solidFill>
                <a:latin typeface="Dubai" panose="020B0503030403030204" pitchFamily="34" charset="-78"/>
                <a:cs typeface="Dubai" panose="020B0503030403030204" pitchFamily="34" charset="-78"/>
              </a:defRPr>
            </a:lvl1pPr>
          </a:lstStyle>
          <a:p>
            <a:pPr rtl="0"/>
            <a:r>
              <a:rPr lang="ar-AE" sz="900" b="0" dirty="0" smtClean="0">
                <a:solidFill>
                  <a:prstClr val="white"/>
                </a:solidFill>
              </a:rPr>
              <a:t>Financial aspect</a:t>
            </a:r>
          </a:p>
          <a:p>
            <a:pPr rtl="0"/>
            <a:endParaRPr lang="en-US" sz="1500" b="0" dirty="0">
              <a:solidFill>
                <a:prstClr val="white"/>
              </a:solidFill>
            </a:endParaRPr>
          </a:p>
        </p:txBody>
      </p:sp>
      <p:sp>
        <p:nvSpPr>
          <p:cNvPr id="69" name="TextBox 68"/>
          <p:cNvSpPr txBox="1"/>
          <p:nvPr/>
        </p:nvSpPr>
        <p:spPr>
          <a:xfrm rot="16200000">
            <a:off x="4339971" y="6252111"/>
            <a:ext cx="1126518" cy="430887"/>
          </a:xfrm>
          <a:prstGeom prst="rect">
            <a:avLst/>
          </a:prstGeom>
          <a:noFill/>
          <a:effectLst>
            <a:outerShdw blurRad="50800" dist="38100" dir="2700000" algn="tl" rotWithShape="0">
              <a:prstClr val="black">
                <a:alpha val="40000"/>
              </a:prstClr>
            </a:outerShdw>
          </a:effectLst>
        </p:spPr>
        <p:txBody>
          <a:bodyPr wrap="square" rtlCol="0">
            <a:spAutoFit/>
          </a:bodyPr>
          <a:lstStyle>
            <a:defPPr>
              <a:defRPr lang="ar-AE"/>
            </a:defPPr>
            <a:lvl1pPr algn="ctr">
              <a:defRPr sz="2800" b="1">
                <a:solidFill>
                  <a:schemeClr val="bg1"/>
                </a:solidFill>
                <a:latin typeface="Dubai" panose="020B0503030403030204" pitchFamily="34" charset="-78"/>
                <a:cs typeface="Dubai" panose="020B0503030403030204" pitchFamily="34" charset="-78"/>
              </a:defRPr>
            </a:lvl1pPr>
          </a:lstStyle>
          <a:p>
            <a:pPr rtl="0"/>
            <a:r>
              <a:rPr lang="ar-AE" sz="700" b="0" dirty="0" smtClean="0">
                <a:solidFill>
                  <a:prstClr val="white"/>
                </a:solidFill>
              </a:rPr>
              <a:t>Customers</a:t>
            </a:r>
          </a:p>
          <a:p>
            <a:pPr rtl="0"/>
            <a:endParaRPr lang="en-US" sz="1500" b="0" dirty="0">
              <a:solidFill>
                <a:prstClr val="white"/>
              </a:solidFill>
            </a:endParaRPr>
          </a:p>
        </p:txBody>
      </p:sp>
      <p:graphicFrame>
        <p:nvGraphicFramePr>
          <p:cNvPr id="19" name="Chart 18"/>
          <p:cNvGraphicFramePr/>
          <p:nvPr>
            <p:extLst/>
          </p:nvPr>
        </p:nvGraphicFramePr>
        <p:xfrm>
          <a:off x="342516" y="4226181"/>
          <a:ext cx="4044574" cy="2211667"/>
        </p:xfrm>
        <a:graphic>
          <a:graphicData uri="http://schemas.openxmlformats.org/drawingml/2006/chart">
            <c:chart xmlns:c="http://schemas.openxmlformats.org/drawingml/2006/chart" xmlns:r="http://schemas.openxmlformats.org/officeDocument/2006/relationships" r:id="rId6"/>
          </a:graphicData>
        </a:graphic>
      </p:graphicFrame>
      <p:sp>
        <p:nvSpPr>
          <p:cNvPr id="20" name="Rectangle 19"/>
          <p:cNvSpPr/>
          <p:nvPr/>
        </p:nvSpPr>
        <p:spPr>
          <a:xfrm>
            <a:off x="509483" y="3766669"/>
            <a:ext cx="3571940" cy="338554"/>
          </a:xfrm>
          <a:prstGeom prst="rect">
            <a:avLst/>
          </a:prstGeom>
        </p:spPr>
        <p:txBody>
          <a:bodyPr wrap="none">
            <a:spAutoFit/>
          </a:bodyPr>
          <a:lstStyle/>
          <a:p>
            <a:pPr algn="ctr" rtl="0">
              <a:defRPr sz="1862" b="0" i="0" u="none" strike="noStrike" kern="1200" spc="0" baseline="0">
                <a:solidFill>
                  <a:prstClr val="black">
                    <a:lumMod val="65000"/>
                    <a:lumOff val="35000"/>
                  </a:prstClr>
                </a:solidFill>
                <a:latin typeface="+mn-lt"/>
                <a:ea typeface="+mn-ea"/>
                <a:cs typeface="+mn-cs"/>
              </a:defRPr>
            </a:pPr>
            <a:r>
              <a:rPr lang="en-US" sz="1600" dirty="0" err="1" smtClean="0">
                <a:solidFill>
                  <a:prstClr val="black">
                    <a:lumMod val="65000"/>
                    <a:lumOff val="35000"/>
                  </a:prstClr>
                </a:solidFill>
                <a:latin typeface="Dubai" panose="020B0503030403030204" pitchFamily="34" charset="-78"/>
              </a:rPr>
              <a:t>Emiratisation</a:t>
            </a:r>
            <a:r>
              <a:rPr lang="en-US" sz="1600" dirty="0" smtClean="0">
                <a:solidFill>
                  <a:prstClr val="black">
                    <a:lumMod val="65000"/>
                    <a:lumOff val="35000"/>
                  </a:prstClr>
                </a:solidFill>
                <a:latin typeface="Dubai" panose="020B0503030403030204" pitchFamily="34" charset="-78"/>
              </a:rPr>
              <a:t> rate for years 2014-2017.</a:t>
            </a:r>
            <a:endParaRPr lang="en-US" sz="1600" dirty="0">
              <a:solidFill>
                <a:prstClr val="black">
                  <a:lumMod val="65000"/>
                  <a:lumOff val="35000"/>
                </a:prstClr>
              </a:solidFill>
              <a:latin typeface="Dubai" panose="020B0503030403030204" pitchFamily="34" charset="-78"/>
            </a:endParaRPr>
          </a:p>
        </p:txBody>
      </p:sp>
      <p:sp>
        <p:nvSpPr>
          <p:cNvPr id="13" name="Rectangle 12"/>
          <p:cNvSpPr/>
          <p:nvPr/>
        </p:nvSpPr>
        <p:spPr>
          <a:xfrm>
            <a:off x="619780" y="6133413"/>
            <a:ext cx="719847" cy="35385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en-US" sz="900" dirty="0" smtClean="0">
                <a:solidFill>
                  <a:schemeClr val="tx1"/>
                </a:solidFill>
              </a:rPr>
              <a:t>2014</a:t>
            </a:r>
            <a:endParaRPr lang="ar-EG" sz="900" dirty="0">
              <a:solidFill>
                <a:schemeClr val="tx1"/>
              </a:solidFill>
            </a:endParaRPr>
          </a:p>
        </p:txBody>
      </p:sp>
      <p:sp>
        <p:nvSpPr>
          <p:cNvPr id="70" name="Rectangle 69"/>
          <p:cNvSpPr/>
          <p:nvPr/>
        </p:nvSpPr>
        <p:spPr>
          <a:xfrm>
            <a:off x="1442794" y="6150808"/>
            <a:ext cx="719847" cy="35385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en-US" sz="900" dirty="0" smtClean="0">
                <a:solidFill>
                  <a:schemeClr val="tx1"/>
                </a:solidFill>
              </a:rPr>
              <a:t>2015</a:t>
            </a:r>
            <a:endParaRPr lang="ar-EG" sz="900" dirty="0">
              <a:solidFill>
                <a:schemeClr val="tx1"/>
              </a:solidFill>
            </a:endParaRPr>
          </a:p>
        </p:txBody>
      </p:sp>
      <p:sp>
        <p:nvSpPr>
          <p:cNvPr id="71" name="Rectangle 70"/>
          <p:cNvSpPr/>
          <p:nvPr/>
        </p:nvSpPr>
        <p:spPr>
          <a:xfrm>
            <a:off x="2401188" y="6167894"/>
            <a:ext cx="719847" cy="35385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en-US" sz="900" dirty="0" smtClean="0">
                <a:solidFill>
                  <a:schemeClr val="tx1"/>
                </a:solidFill>
              </a:rPr>
              <a:t>2016</a:t>
            </a:r>
            <a:endParaRPr lang="ar-EG" sz="900" dirty="0">
              <a:solidFill>
                <a:schemeClr val="tx1"/>
              </a:solidFill>
            </a:endParaRPr>
          </a:p>
        </p:txBody>
      </p:sp>
      <p:sp>
        <p:nvSpPr>
          <p:cNvPr id="72" name="Rectangle 71"/>
          <p:cNvSpPr/>
          <p:nvPr/>
        </p:nvSpPr>
        <p:spPr>
          <a:xfrm>
            <a:off x="3378893" y="6175023"/>
            <a:ext cx="719847" cy="35385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en-US" sz="900" dirty="0" smtClean="0">
                <a:solidFill>
                  <a:schemeClr val="tx1"/>
                </a:solidFill>
              </a:rPr>
              <a:t>2017</a:t>
            </a:r>
            <a:endParaRPr lang="ar-EG" sz="900" dirty="0">
              <a:solidFill>
                <a:schemeClr val="tx1"/>
              </a:solidFill>
            </a:endParaRPr>
          </a:p>
        </p:txBody>
      </p:sp>
    </p:spTree>
    <p:extLst>
      <p:ext uri="{BB962C8B-B14F-4D97-AF65-F5344CB8AC3E}">
        <p14:creationId xmlns:p14="http://schemas.microsoft.com/office/powerpoint/2010/main" val="129262011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 name="Rectangle 136"/>
          <p:cNvSpPr/>
          <p:nvPr/>
        </p:nvSpPr>
        <p:spPr>
          <a:xfrm>
            <a:off x="6876256" y="182501"/>
            <a:ext cx="2085749" cy="151216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US">
              <a:solidFill>
                <a:prstClr val="white"/>
              </a:solidFill>
            </a:endParaRPr>
          </a:p>
        </p:txBody>
      </p:sp>
      <p:sp>
        <p:nvSpPr>
          <p:cNvPr id="157" name="Rectangle 156"/>
          <p:cNvSpPr/>
          <p:nvPr/>
        </p:nvSpPr>
        <p:spPr>
          <a:xfrm>
            <a:off x="2551288" y="195037"/>
            <a:ext cx="2085749" cy="151216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US">
              <a:solidFill>
                <a:prstClr val="white"/>
              </a:solidFill>
            </a:endParaRPr>
          </a:p>
        </p:txBody>
      </p:sp>
      <p:sp>
        <p:nvSpPr>
          <p:cNvPr id="158" name="Rectangle 157"/>
          <p:cNvSpPr/>
          <p:nvPr/>
        </p:nvSpPr>
        <p:spPr>
          <a:xfrm>
            <a:off x="4716016" y="182501"/>
            <a:ext cx="2085749" cy="151216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US">
              <a:solidFill>
                <a:prstClr val="white"/>
              </a:solidFill>
            </a:endParaRPr>
          </a:p>
        </p:txBody>
      </p:sp>
      <p:sp>
        <p:nvSpPr>
          <p:cNvPr id="160" name="Rectangle 159"/>
          <p:cNvSpPr/>
          <p:nvPr/>
        </p:nvSpPr>
        <p:spPr>
          <a:xfrm>
            <a:off x="402020" y="195037"/>
            <a:ext cx="2085749" cy="151216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US">
              <a:solidFill>
                <a:prstClr val="white"/>
              </a:solidFill>
            </a:endParaRPr>
          </a:p>
        </p:txBody>
      </p:sp>
      <p:sp>
        <p:nvSpPr>
          <p:cNvPr id="162" name="Rectangle 161"/>
          <p:cNvSpPr/>
          <p:nvPr/>
        </p:nvSpPr>
        <p:spPr>
          <a:xfrm>
            <a:off x="6876255" y="614549"/>
            <a:ext cx="2085749" cy="1080120"/>
          </a:xfrm>
          <a:prstGeom prst="rect">
            <a:avLst/>
          </a:prstGeom>
          <a:solidFill>
            <a:schemeClr val="bg1"/>
          </a:solidFill>
          <a:ln w="635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US">
              <a:solidFill>
                <a:prstClr val="white"/>
              </a:solidFill>
            </a:endParaRPr>
          </a:p>
        </p:txBody>
      </p:sp>
      <p:sp>
        <p:nvSpPr>
          <p:cNvPr id="167" name="Rectangle 166"/>
          <p:cNvSpPr/>
          <p:nvPr/>
        </p:nvSpPr>
        <p:spPr>
          <a:xfrm>
            <a:off x="402020" y="627085"/>
            <a:ext cx="2085749" cy="1080120"/>
          </a:xfrm>
          <a:prstGeom prst="rect">
            <a:avLst/>
          </a:prstGeom>
          <a:solidFill>
            <a:schemeClr val="bg1"/>
          </a:solidFill>
          <a:ln w="635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US">
              <a:solidFill>
                <a:prstClr val="white"/>
              </a:solidFill>
            </a:endParaRPr>
          </a:p>
        </p:txBody>
      </p:sp>
      <p:sp>
        <p:nvSpPr>
          <p:cNvPr id="168" name="Rectangle 167"/>
          <p:cNvSpPr/>
          <p:nvPr/>
        </p:nvSpPr>
        <p:spPr>
          <a:xfrm>
            <a:off x="2553206" y="627085"/>
            <a:ext cx="2085749" cy="1080120"/>
          </a:xfrm>
          <a:prstGeom prst="rect">
            <a:avLst/>
          </a:prstGeom>
          <a:solidFill>
            <a:schemeClr val="bg1"/>
          </a:solidFill>
          <a:ln w="635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US">
              <a:solidFill>
                <a:prstClr val="white"/>
              </a:solidFill>
            </a:endParaRPr>
          </a:p>
        </p:txBody>
      </p:sp>
      <p:sp>
        <p:nvSpPr>
          <p:cNvPr id="169" name="Rectangle 168"/>
          <p:cNvSpPr/>
          <p:nvPr/>
        </p:nvSpPr>
        <p:spPr>
          <a:xfrm>
            <a:off x="4716015" y="614549"/>
            <a:ext cx="2085749" cy="1080120"/>
          </a:xfrm>
          <a:prstGeom prst="rect">
            <a:avLst/>
          </a:prstGeom>
          <a:solidFill>
            <a:schemeClr val="bg1"/>
          </a:solidFill>
          <a:ln w="635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US">
              <a:solidFill>
                <a:prstClr val="white"/>
              </a:solidFill>
            </a:endParaRPr>
          </a:p>
        </p:txBody>
      </p:sp>
      <p:sp>
        <p:nvSpPr>
          <p:cNvPr id="170" name="TextBox 169"/>
          <p:cNvSpPr txBox="1"/>
          <p:nvPr/>
        </p:nvSpPr>
        <p:spPr>
          <a:xfrm>
            <a:off x="6973503" y="198890"/>
            <a:ext cx="1891251" cy="276999"/>
          </a:xfrm>
          <a:prstGeom prst="rect">
            <a:avLst/>
          </a:prstGeom>
          <a:noFill/>
          <a:effectLst>
            <a:outerShdw blurRad="50800" dist="38100" dir="2700000" algn="tl" rotWithShape="0">
              <a:prstClr val="black">
                <a:alpha val="40000"/>
              </a:prstClr>
            </a:outerShdw>
          </a:effectLst>
        </p:spPr>
        <p:txBody>
          <a:bodyPr wrap="square" rtlCol="0">
            <a:spAutoFit/>
          </a:bodyPr>
          <a:lstStyle>
            <a:defPPr>
              <a:defRPr lang="ar-AE"/>
            </a:defPPr>
            <a:lvl1pPr algn="ctr">
              <a:defRPr sz="2800" b="1">
                <a:solidFill>
                  <a:schemeClr val="bg1"/>
                </a:solidFill>
                <a:latin typeface="Dubai" panose="020B0503030403030204" pitchFamily="34" charset="-78"/>
                <a:cs typeface="Dubai" panose="020B0503030403030204" pitchFamily="34" charset="-78"/>
              </a:defRPr>
            </a:lvl1pPr>
          </a:lstStyle>
          <a:p>
            <a:pPr rtl="0"/>
            <a:r>
              <a:rPr lang="ar-AE" sz="1200" dirty="0" err="1" smtClean="0">
                <a:solidFill>
                  <a:prstClr val="white"/>
                </a:solidFill>
              </a:rPr>
              <a:t>Emirati</a:t>
            </a:r>
            <a:r>
              <a:rPr lang="en-US" sz="1200" dirty="0" smtClean="0">
                <a:solidFill>
                  <a:prstClr val="white"/>
                </a:solidFill>
              </a:rPr>
              <a:t>s</a:t>
            </a:r>
            <a:r>
              <a:rPr lang="ar-AE" sz="1200" dirty="0" err="1" smtClean="0">
                <a:solidFill>
                  <a:prstClr val="white"/>
                </a:solidFill>
              </a:rPr>
              <a:t>ation</a:t>
            </a:r>
            <a:r>
              <a:rPr lang="ar-AE" sz="1200" dirty="0" smtClean="0">
                <a:solidFill>
                  <a:prstClr val="white"/>
                </a:solidFill>
              </a:rPr>
              <a:t> rate </a:t>
            </a:r>
          </a:p>
        </p:txBody>
      </p:sp>
      <p:graphicFrame>
        <p:nvGraphicFramePr>
          <p:cNvPr id="171" name="Chart 170"/>
          <p:cNvGraphicFramePr/>
          <p:nvPr>
            <p:extLst/>
          </p:nvPr>
        </p:nvGraphicFramePr>
        <p:xfrm>
          <a:off x="6857221" y="815024"/>
          <a:ext cx="2303863" cy="991214"/>
        </p:xfrm>
        <a:graphic>
          <a:graphicData uri="http://schemas.openxmlformats.org/drawingml/2006/chart">
            <c:chart xmlns:c="http://schemas.openxmlformats.org/drawingml/2006/chart" xmlns:r="http://schemas.openxmlformats.org/officeDocument/2006/relationships" r:id="rId2"/>
          </a:graphicData>
        </a:graphic>
      </p:graphicFrame>
      <p:sp>
        <p:nvSpPr>
          <p:cNvPr id="172" name="Rectangle 171"/>
          <p:cNvSpPr/>
          <p:nvPr/>
        </p:nvSpPr>
        <p:spPr>
          <a:xfrm>
            <a:off x="6998157" y="615164"/>
            <a:ext cx="1748471" cy="484748"/>
          </a:xfrm>
          <a:prstGeom prst="rect">
            <a:avLst/>
          </a:prstGeom>
          <a:noFill/>
        </p:spPr>
        <p:txBody>
          <a:bodyPr wrap="square" rtlCol="0">
            <a:spAutoFit/>
          </a:bodyPr>
          <a:lstStyle/>
          <a:p>
            <a:pPr algn="l" rtl="0"/>
            <a:r>
              <a:rPr lang="en-US" sz="850" dirty="0" err="1" smtClean="0">
                <a:solidFill>
                  <a:prstClr val="black"/>
                </a:solidFill>
                <a:latin typeface="Dubai" panose="020B0503030403030204" pitchFamily="34" charset="-78"/>
              </a:rPr>
              <a:t>Emiratisation</a:t>
            </a:r>
            <a:r>
              <a:rPr lang="ar-AE" sz="850" dirty="0" smtClean="0">
                <a:solidFill>
                  <a:prstClr val="black"/>
                </a:solidFill>
                <a:latin typeface="Dubai" panose="020B0503030403030204" pitchFamily="34" charset="-78"/>
              </a:rPr>
              <a:t> rate achieved at the entity </a:t>
            </a:r>
          </a:p>
          <a:p>
            <a:pPr algn="l" rtl="0"/>
            <a:r>
              <a:rPr lang="ar-AE" sz="850" dirty="0" smtClean="0">
                <a:solidFill>
                  <a:prstClr val="black"/>
                </a:solidFill>
                <a:latin typeface="Dubai" panose="020B0503030403030204" pitchFamily="34" charset="-78"/>
              </a:rPr>
              <a:t>Government average </a:t>
            </a:r>
            <a:endParaRPr lang="en-US" sz="850" dirty="0">
              <a:solidFill>
                <a:prstClr val="black"/>
              </a:solidFill>
              <a:latin typeface="Dubai" panose="020B0503030403030204" pitchFamily="34" charset="-78"/>
              <a:cs typeface="Dubai" panose="020B0503030403030204" pitchFamily="34" charset="-78"/>
            </a:endParaRPr>
          </a:p>
        </p:txBody>
      </p:sp>
      <p:sp>
        <p:nvSpPr>
          <p:cNvPr id="173" name="Rectangle 172"/>
          <p:cNvSpPr/>
          <p:nvPr/>
        </p:nvSpPr>
        <p:spPr>
          <a:xfrm>
            <a:off x="8722285" y="727304"/>
            <a:ext cx="141227" cy="11114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US">
              <a:solidFill>
                <a:prstClr val="white"/>
              </a:solidFill>
            </a:endParaRPr>
          </a:p>
        </p:txBody>
      </p:sp>
      <p:sp>
        <p:nvSpPr>
          <p:cNvPr id="175" name="Rectangle 174"/>
          <p:cNvSpPr/>
          <p:nvPr/>
        </p:nvSpPr>
        <p:spPr>
          <a:xfrm>
            <a:off x="8719496" y="889562"/>
            <a:ext cx="141227" cy="111140"/>
          </a:xfrm>
          <a:prstGeom prst="rect">
            <a:avLst/>
          </a:prstGeom>
          <a:solidFill>
            <a:srgbClr val="B388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US">
              <a:solidFill>
                <a:prstClr val="white"/>
              </a:solidFill>
            </a:endParaRPr>
          </a:p>
        </p:txBody>
      </p:sp>
      <p:sp>
        <p:nvSpPr>
          <p:cNvPr id="194" name="Isosceles Triangle 193"/>
          <p:cNvSpPr/>
          <p:nvPr/>
        </p:nvSpPr>
        <p:spPr>
          <a:xfrm flipV="1">
            <a:off x="8808726" y="468738"/>
            <a:ext cx="114442" cy="110186"/>
          </a:xfrm>
          <a:prstGeom prst="triangle">
            <a:avLst/>
          </a:prstGeom>
          <a:solidFill>
            <a:schemeClr val="tx1">
              <a:lumMod val="95000"/>
              <a:lumOff val="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US">
              <a:solidFill>
                <a:prstClr val="white"/>
              </a:solidFill>
            </a:endParaRPr>
          </a:p>
        </p:txBody>
      </p:sp>
      <p:cxnSp>
        <p:nvCxnSpPr>
          <p:cNvPr id="199" name="Straight Connector 198"/>
          <p:cNvCxnSpPr/>
          <p:nvPr/>
        </p:nvCxnSpPr>
        <p:spPr>
          <a:xfrm>
            <a:off x="8746628" y="182501"/>
            <a:ext cx="0" cy="416499"/>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200" name="TextBox 199"/>
          <p:cNvSpPr txBox="1"/>
          <p:nvPr/>
        </p:nvSpPr>
        <p:spPr>
          <a:xfrm>
            <a:off x="4738236" y="227346"/>
            <a:ext cx="2024155" cy="276999"/>
          </a:xfrm>
          <a:prstGeom prst="rect">
            <a:avLst/>
          </a:prstGeom>
          <a:noFill/>
          <a:effectLst>
            <a:outerShdw blurRad="50800" dist="38100" dir="2700000" algn="tl" rotWithShape="0">
              <a:prstClr val="black">
                <a:alpha val="40000"/>
              </a:prstClr>
            </a:outerShdw>
          </a:effectLst>
        </p:spPr>
        <p:txBody>
          <a:bodyPr wrap="square" rtlCol="0">
            <a:spAutoFit/>
          </a:bodyPr>
          <a:lstStyle>
            <a:defPPr>
              <a:defRPr lang="ar-AE"/>
            </a:defPPr>
            <a:lvl1pPr algn="ctr">
              <a:defRPr sz="2800" b="1">
                <a:solidFill>
                  <a:schemeClr val="bg1"/>
                </a:solidFill>
                <a:latin typeface="Dubai" panose="020B0503030403030204" pitchFamily="34" charset="-78"/>
                <a:cs typeface="Dubai" panose="020B0503030403030204" pitchFamily="34" charset="-78"/>
              </a:defRPr>
            </a:lvl1pPr>
          </a:lstStyle>
          <a:p>
            <a:pPr rtl="0"/>
            <a:r>
              <a:rPr lang="ar-AE" sz="1200" dirty="0" smtClean="0">
                <a:solidFill>
                  <a:prstClr val="white"/>
                </a:solidFill>
              </a:rPr>
              <a:t>Application of law and regulation</a:t>
            </a:r>
          </a:p>
        </p:txBody>
      </p:sp>
      <p:sp>
        <p:nvSpPr>
          <p:cNvPr id="210" name="TextBox 209"/>
          <p:cNvSpPr txBox="1"/>
          <p:nvPr/>
        </p:nvSpPr>
        <p:spPr>
          <a:xfrm>
            <a:off x="2580970" y="235195"/>
            <a:ext cx="1891251" cy="261610"/>
          </a:xfrm>
          <a:prstGeom prst="rect">
            <a:avLst/>
          </a:prstGeom>
          <a:noFill/>
          <a:effectLst>
            <a:outerShdw blurRad="50800" dist="38100" dir="2700000" algn="tl" rotWithShape="0">
              <a:prstClr val="black">
                <a:alpha val="40000"/>
              </a:prstClr>
            </a:outerShdw>
          </a:effectLst>
        </p:spPr>
        <p:txBody>
          <a:bodyPr wrap="square" rtlCol="0">
            <a:spAutoFit/>
          </a:bodyPr>
          <a:lstStyle>
            <a:defPPr>
              <a:defRPr lang="ar-AE"/>
            </a:defPPr>
            <a:lvl1pPr algn="ctr">
              <a:defRPr sz="2800" b="1">
                <a:solidFill>
                  <a:schemeClr val="bg1"/>
                </a:solidFill>
                <a:latin typeface="Dubai" panose="020B0503030403030204" pitchFamily="34" charset="-78"/>
                <a:cs typeface="Dubai" panose="020B0503030403030204" pitchFamily="34" charset="-78"/>
              </a:defRPr>
            </a:lvl1pPr>
          </a:lstStyle>
          <a:p>
            <a:pPr rtl="0"/>
            <a:r>
              <a:rPr lang="ar-AE" sz="1100" dirty="0" smtClean="0">
                <a:solidFill>
                  <a:prstClr val="white"/>
                </a:solidFill>
              </a:rPr>
              <a:t>Rate of Bayanati activation</a:t>
            </a:r>
          </a:p>
        </p:txBody>
      </p:sp>
      <p:sp>
        <p:nvSpPr>
          <p:cNvPr id="211" name="TextBox 210"/>
          <p:cNvSpPr txBox="1"/>
          <p:nvPr/>
        </p:nvSpPr>
        <p:spPr>
          <a:xfrm>
            <a:off x="446529" y="227346"/>
            <a:ext cx="1891251" cy="461665"/>
          </a:xfrm>
          <a:prstGeom prst="rect">
            <a:avLst/>
          </a:prstGeom>
          <a:noFill/>
          <a:effectLst>
            <a:outerShdw blurRad="50800" dist="38100" dir="2700000" algn="tl" rotWithShape="0">
              <a:prstClr val="black">
                <a:alpha val="40000"/>
              </a:prstClr>
            </a:outerShdw>
          </a:effectLst>
        </p:spPr>
        <p:txBody>
          <a:bodyPr wrap="square" rtlCol="0">
            <a:spAutoFit/>
          </a:bodyPr>
          <a:lstStyle>
            <a:defPPr>
              <a:defRPr lang="ar-AE"/>
            </a:defPPr>
            <a:lvl1pPr algn="ctr">
              <a:defRPr sz="2800" b="1">
                <a:solidFill>
                  <a:schemeClr val="bg1"/>
                </a:solidFill>
                <a:latin typeface="Dubai" panose="020B0503030403030204" pitchFamily="34" charset="-78"/>
                <a:cs typeface="Dubai" panose="020B0503030403030204" pitchFamily="34" charset="-78"/>
              </a:defRPr>
            </a:lvl1pPr>
          </a:lstStyle>
          <a:p>
            <a:pPr rtl="0"/>
            <a:r>
              <a:rPr lang="en-US" sz="1200" dirty="0" smtClean="0">
                <a:solidFill>
                  <a:prstClr val="white"/>
                </a:solidFill>
              </a:rPr>
              <a:t>Occupational Performance</a:t>
            </a:r>
            <a:r>
              <a:rPr lang="ar-AE" sz="1200" dirty="0" smtClean="0">
                <a:solidFill>
                  <a:prstClr val="white"/>
                </a:solidFill>
              </a:rPr>
              <a:t> system</a:t>
            </a:r>
          </a:p>
        </p:txBody>
      </p:sp>
      <p:graphicFrame>
        <p:nvGraphicFramePr>
          <p:cNvPr id="212" name="Chart 211"/>
          <p:cNvGraphicFramePr/>
          <p:nvPr>
            <p:extLst/>
          </p:nvPr>
        </p:nvGraphicFramePr>
        <p:xfrm>
          <a:off x="196918" y="481881"/>
          <a:ext cx="2450487" cy="1433576"/>
        </p:xfrm>
        <a:graphic>
          <a:graphicData uri="http://schemas.openxmlformats.org/drawingml/2006/chart">
            <c:chart xmlns:c="http://schemas.openxmlformats.org/drawingml/2006/chart" xmlns:r="http://schemas.openxmlformats.org/officeDocument/2006/relationships" r:id="rId3"/>
          </a:graphicData>
        </a:graphic>
      </p:graphicFrame>
      <p:sp>
        <p:nvSpPr>
          <p:cNvPr id="213" name="Rectangle 212"/>
          <p:cNvSpPr/>
          <p:nvPr/>
        </p:nvSpPr>
        <p:spPr>
          <a:xfrm>
            <a:off x="1634111" y="849461"/>
            <a:ext cx="981456" cy="223138"/>
          </a:xfrm>
          <a:prstGeom prst="rect">
            <a:avLst/>
          </a:prstGeom>
          <a:noFill/>
        </p:spPr>
        <p:txBody>
          <a:bodyPr wrap="square" rtlCol="0">
            <a:spAutoFit/>
          </a:bodyPr>
          <a:lstStyle/>
          <a:p>
            <a:pPr algn="l" rtl="0"/>
            <a:r>
              <a:rPr lang="en-US" sz="850" dirty="0" smtClean="0">
                <a:solidFill>
                  <a:prstClr val="black"/>
                </a:solidFill>
                <a:latin typeface="Dubai" panose="020B0503030403030204" pitchFamily="34" charset="-78"/>
              </a:rPr>
              <a:t>Requires improvement</a:t>
            </a:r>
            <a:endParaRPr lang="en-US" sz="850" dirty="0">
              <a:solidFill>
                <a:prstClr val="black"/>
              </a:solidFill>
              <a:latin typeface="Dubai" panose="020B0503030403030204" pitchFamily="34" charset="-78"/>
              <a:cs typeface="Dubai" panose="020B0503030403030204" pitchFamily="34" charset="-78"/>
            </a:endParaRPr>
          </a:p>
        </p:txBody>
      </p:sp>
      <p:sp>
        <p:nvSpPr>
          <p:cNvPr id="214" name="Rectangle 213"/>
          <p:cNvSpPr/>
          <p:nvPr/>
        </p:nvSpPr>
        <p:spPr>
          <a:xfrm>
            <a:off x="363633" y="1172438"/>
            <a:ext cx="820398" cy="353943"/>
          </a:xfrm>
          <a:prstGeom prst="rect">
            <a:avLst/>
          </a:prstGeom>
          <a:noFill/>
        </p:spPr>
        <p:txBody>
          <a:bodyPr wrap="square" rtlCol="0">
            <a:spAutoFit/>
          </a:bodyPr>
          <a:lstStyle/>
          <a:p>
            <a:pPr algn="l" rtl="0"/>
            <a:r>
              <a:rPr lang="en-US" sz="850" dirty="0" smtClean="0">
                <a:solidFill>
                  <a:prstClr val="black"/>
                </a:solidFill>
                <a:latin typeface="Dubai" panose="020B0503030403030204" pitchFamily="34" charset="-78"/>
              </a:rPr>
              <a:t>Exceeds expectations</a:t>
            </a:r>
            <a:endParaRPr lang="en-US" sz="850" dirty="0">
              <a:solidFill>
                <a:prstClr val="black"/>
              </a:solidFill>
              <a:latin typeface="Dubai" panose="020B0503030403030204" pitchFamily="34" charset="-78"/>
              <a:cs typeface="Dubai" panose="020B0503030403030204" pitchFamily="34" charset="-78"/>
            </a:endParaRPr>
          </a:p>
        </p:txBody>
      </p:sp>
      <p:graphicFrame>
        <p:nvGraphicFramePr>
          <p:cNvPr id="236" name="Chart 235"/>
          <p:cNvGraphicFramePr/>
          <p:nvPr>
            <p:extLst/>
          </p:nvPr>
        </p:nvGraphicFramePr>
        <p:xfrm>
          <a:off x="2767313" y="183069"/>
          <a:ext cx="1208180" cy="1470762"/>
        </p:xfrm>
        <a:graphic>
          <a:graphicData uri="http://schemas.openxmlformats.org/drawingml/2006/chart">
            <c:chart xmlns:c="http://schemas.openxmlformats.org/drawingml/2006/chart" xmlns:r="http://schemas.openxmlformats.org/officeDocument/2006/relationships" r:id="rId4"/>
          </a:graphicData>
        </a:graphic>
      </p:graphicFrame>
      <p:sp>
        <p:nvSpPr>
          <p:cNvPr id="237" name="Rectangle 236"/>
          <p:cNvSpPr/>
          <p:nvPr/>
        </p:nvSpPr>
        <p:spPr>
          <a:xfrm>
            <a:off x="2512804" y="587729"/>
            <a:ext cx="668455" cy="484748"/>
          </a:xfrm>
          <a:prstGeom prst="rect">
            <a:avLst/>
          </a:prstGeom>
          <a:noFill/>
        </p:spPr>
        <p:txBody>
          <a:bodyPr wrap="square" rtlCol="0">
            <a:spAutoFit/>
          </a:bodyPr>
          <a:lstStyle/>
          <a:p>
            <a:pPr algn="l" rtl="0"/>
            <a:r>
              <a:rPr lang="ar-AE" sz="850" dirty="0" smtClean="0">
                <a:solidFill>
                  <a:prstClr val="black"/>
                </a:solidFill>
                <a:latin typeface="Dubai" panose="020B0503030403030204" pitchFamily="34" charset="-78"/>
              </a:rPr>
              <a:t>The system was not used </a:t>
            </a:r>
            <a:endParaRPr lang="en-US" sz="850" dirty="0">
              <a:solidFill>
                <a:prstClr val="black"/>
              </a:solidFill>
              <a:latin typeface="Dubai" panose="020B0503030403030204" pitchFamily="34" charset="-78"/>
              <a:cs typeface="Dubai" panose="020B0503030403030204" pitchFamily="34" charset="-78"/>
            </a:endParaRPr>
          </a:p>
        </p:txBody>
      </p:sp>
      <p:sp>
        <p:nvSpPr>
          <p:cNvPr id="238" name="Rectangle 237"/>
          <p:cNvSpPr/>
          <p:nvPr/>
        </p:nvSpPr>
        <p:spPr>
          <a:xfrm>
            <a:off x="3025972" y="918088"/>
            <a:ext cx="668455" cy="223138"/>
          </a:xfrm>
          <a:prstGeom prst="rect">
            <a:avLst/>
          </a:prstGeom>
          <a:noFill/>
        </p:spPr>
        <p:txBody>
          <a:bodyPr wrap="square" rtlCol="0">
            <a:spAutoFit/>
          </a:bodyPr>
          <a:lstStyle/>
          <a:p>
            <a:pPr algn="l" rtl="0"/>
            <a:r>
              <a:rPr lang="en-US" sz="850" dirty="0" smtClean="0">
                <a:solidFill>
                  <a:prstClr val="black"/>
                </a:solidFill>
                <a:latin typeface="Dubai" panose="020B0503030403030204" pitchFamily="34" charset="-78"/>
              </a:rPr>
              <a:t>40%</a:t>
            </a:r>
            <a:endParaRPr lang="en-US" sz="850" dirty="0">
              <a:solidFill>
                <a:prstClr val="black"/>
              </a:solidFill>
              <a:latin typeface="Dubai" panose="020B0503030403030204" pitchFamily="34" charset="-78"/>
              <a:cs typeface="Dubai" panose="020B0503030403030204" pitchFamily="34" charset="-78"/>
            </a:endParaRPr>
          </a:p>
        </p:txBody>
      </p:sp>
      <p:sp>
        <p:nvSpPr>
          <p:cNvPr id="239" name="Rectangle 238"/>
          <p:cNvSpPr/>
          <p:nvPr/>
        </p:nvSpPr>
        <p:spPr>
          <a:xfrm>
            <a:off x="3387928" y="955965"/>
            <a:ext cx="668455" cy="223138"/>
          </a:xfrm>
          <a:prstGeom prst="rect">
            <a:avLst/>
          </a:prstGeom>
          <a:noFill/>
        </p:spPr>
        <p:txBody>
          <a:bodyPr wrap="square" rtlCol="0">
            <a:spAutoFit/>
          </a:bodyPr>
          <a:lstStyle/>
          <a:p>
            <a:pPr algn="l" rtl="0"/>
            <a:r>
              <a:rPr lang="en-US" sz="850" dirty="0" smtClean="0">
                <a:solidFill>
                  <a:prstClr val="black"/>
                </a:solidFill>
                <a:latin typeface="Dubai" panose="020B0503030403030204" pitchFamily="34" charset="-78"/>
              </a:rPr>
              <a:t>30%</a:t>
            </a:r>
            <a:endParaRPr lang="en-US" sz="850" dirty="0">
              <a:solidFill>
                <a:prstClr val="black"/>
              </a:solidFill>
              <a:latin typeface="Dubai" panose="020B0503030403030204" pitchFamily="34" charset="-78"/>
              <a:cs typeface="Dubai" panose="020B0503030403030204" pitchFamily="34" charset="-78"/>
            </a:endParaRPr>
          </a:p>
        </p:txBody>
      </p:sp>
      <p:sp>
        <p:nvSpPr>
          <p:cNvPr id="240" name="Rectangle 239"/>
          <p:cNvSpPr/>
          <p:nvPr/>
        </p:nvSpPr>
        <p:spPr>
          <a:xfrm>
            <a:off x="3228292" y="1272472"/>
            <a:ext cx="668455" cy="223138"/>
          </a:xfrm>
          <a:prstGeom prst="rect">
            <a:avLst/>
          </a:prstGeom>
          <a:noFill/>
        </p:spPr>
        <p:txBody>
          <a:bodyPr wrap="square" rtlCol="0">
            <a:spAutoFit/>
          </a:bodyPr>
          <a:lstStyle/>
          <a:p>
            <a:pPr algn="l" rtl="0"/>
            <a:r>
              <a:rPr lang="en-US" sz="850" dirty="0" smtClean="0">
                <a:solidFill>
                  <a:prstClr val="black"/>
                </a:solidFill>
                <a:latin typeface="Dubai" panose="020B0503030403030204" pitchFamily="34" charset="-78"/>
              </a:rPr>
              <a:t>30%</a:t>
            </a:r>
            <a:endParaRPr lang="en-US" sz="850" dirty="0">
              <a:solidFill>
                <a:prstClr val="black"/>
              </a:solidFill>
              <a:latin typeface="Dubai" panose="020B0503030403030204" pitchFamily="34" charset="-78"/>
              <a:cs typeface="Dubai" panose="020B0503030403030204" pitchFamily="34" charset="-78"/>
            </a:endParaRPr>
          </a:p>
        </p:txBody>
      </p:sp>
      <p:sp>
        <p:nvSpPr>
          <p:cNvPr id="241" name="Rectangle 240"/>
          <p:cNvSpPr/>
          <p:nvPr/>
        </p:nvSpPr>
        <p:spPr>
          <a:xfrm>
            <a:off x="3867824" y="813202"/>
            <a:ext cx="829340" cy="630942"/>
          </a:xfrm>
          <a:prstGeom prst="rect">
            <a:avLst/>
          </a:prstGeom>
        </p:spPr>
        <p:txBody>
          <a:bodyPr wrap="square">
            <a:spAutoFit/>
          </a:bodyPr>
          <a:lstStyle/>
          <a:p>
            <a:pPr algn="ctr" rtl="0">
              <a:defRPr sz="1200" b="1" i="0" u="none" strike="noStrike" kern="1200" spc="0" baseline="0">
                <a:solidFill>
                  <a:prstClr val="black">
                    <a:lumMod val="65000"/>
                    <a:lumOff val="35000"/>
                  </a:prstClr>
                </a:solidFill>
                <a:latin typeface="Dubai" panose="020B0503030403030204" pitchFamily="34" charset="-78"/>
                <a:ea typeface="+mn-ea"/>
                <a:cs typeface="Dubai" panose="020B0503030403030204" pitchFamily="34" charset="-78"/>
              </a:defRPr>
            </a:pPr>
            <a:r>
              <a:rPr lang="en-US" sz="700" b="1" dirty="0" smtClean="0">
                <a:solidFill>
                  <a:srgbClr val="1F497D"/>
                </a:solidFill>
                <a:latin typeface="Dubai" panose="020B0503030403030204" pitchFamily="34" charset="-78"/>
              </a:rPr>
              <a:t>The rate of electronic systems application for 2017</a:t>
            </a:r>
            <a:endParaRPr lang="en-US" sz="700" b="1" dirty="0">
              <a:solidFill>
                <a:srgbClr val="1F497D"/>
              </a:solidFill>
              <a:latin typeface="Dubai" panose="020B0503030403030204" pitchFamily="34" charset="-78"/>
            </a:endParaRPr>
          </a:p>
        </p:txBody>
      </p:sp>
      <p:sp>
        <p:nvSpPr>
          <p:cNvPr id="242" name="Rectangle 241"/>
          <p:cNvSpPr/>
          <p:nvPr/>
        </p:nvSpPr>
        <p:spPr>
          <a:xfrm>
            <a:off x="3529666" y="574394"/>
            <a:ext cx="668455" cy="353943"/>
          </a:xfrm>
          <a:prstGeom prst="rect">
            <a:avLst/>
          </a:prstGeom>
          <a:noFill/>
        </p:spPr>
        <p:txBody>
          <a:bodyPr wrap="square" rtlCol="0">
            <a:spAutoFit/>
          </a:bodyPr>
          <a:lstStyle/>
          <a:p>
            <a:pPr algn="l" rtl="0"/>
            <a:r>
              <a:rPr lang="ar-AE" sz="850" dirty="0" smtClean="0">
                <a:solidFill>
                  <a:prstClr val="black"/>
                </a:solidFill>
                <a:latin typeface="Dubai" panose="020B0503030403030204" pitchFamily="34" charset="-78"/>
              </a:rPr>
              <a:t>The system was applied</a:t>
            </a:r>
            <a:endParaRPr lang="en-US" sz="850" dirty="0">
              <a:solidFill>
                <a:prstClr val="black"/>
              </a:solidFill>
              <a:latin typeface="Dubai" panose="020B0503030403030204" pitchFamily="34" charset="-78"/>
              <a:cs typeface="Dubai" panose="020B0503030403030204" pitchFamily="34" charset="-78"/>
            </a:endParaRPr>
          </a:p>
        </p:txBody>
      </p:sp>
      <p:sp>
        <p:nvSpPr>
          <p:cNvPr id="243" name="Rectangle 242"/>
          <p:cNvSpPr/>
          <p:nvPr/>
        </p:nvSpPr>
        <p:spPr>
          <a:xfrm>
            <a:off x="2808857" y="1558827"/>
            <a:ext cx="1451681" cy="200055"/>
          </a:xfrm>
          <a:prstGeom prst="rect">
            <a:avLst/>
          </a:prstGeom>
          <a:noFill/>
        </p:spPr>
        <p:txBody>
          <a:bodyPr wrap="square" rtlCol="0">
            <a:spAutoFit/>
          </a:bodyPr>
          <a:lstStyle/>
          <a:p>
            <a:pPr algn="l" rtl="0"/>
            <a:r>
              <a:rPr lang="ar-AE" sz="700" dirty="0" smtClean="0">
                <a:solidFill>
                  <a:prstClr val="black"/>
                </a:solidFill>
                <a:latin typeface="Dubai" panose="020B0503030403030204" pitchFamily="34" charset="-78"/>
              </a:rPr>
              <a:t>The system was partially applied</a:t>
            </a:r>
            <a:endParaRPr lang="en-US" sz="700" dirty="0">
              <a:solidFill>
                <a:prstClr val="black"/>
              </a:solidFill>
              <a:latin typeface="Dubai" panose="020B0503030403030204" pitchFamily="34" charset="-78"/>
              <a:cs typeface="Dubai" panose="020B0503030403030204" pitchFamily="34" charset="-78"/>
            </a:endParaRPr>
          </a:p>
        </p:txBody>
      </p:sp>
      <p:cxnSp>
        <p:nvCxnSpPr>
          <p:cNvPr id="244" name="Straight Connector 243"/>
          <p:cNvCxnSpPr/>
          <p:nvPr/>
        </p:nvCxnSpPr>
        <p:spPr>
          <a:xfrm flipV="1">
            <a:off x="3679965" y="875619"/>
            <a:ext cx="166208" cy="105410"/>
          </a:xfrm>
          <a:prstGeom prst="line">
            <a:avLst/>
          </a:prstGeom>
        </p:spPr>
        <p:style>
          <a:lnRef idx="1">
            <a:schemeClr val="accent1"/>
          </a:lnRef>
          <a:fillRef idx="0">
            <a:schemeClr val="accent1"/>
          </a:fillRef>
          <a:effectRef idx="0">
            <a:schemeClr val="accent1"/>
          </a:effectRef>
          <a:fontRef idx="minor">
            <a:schemeClr val="tx1"/>
          </a:fontRef>
        </p:style>
      </p:cxnSp>
      <p:cxnSp>
        <p:nvCxnSpPr>
          <p:cNvPr id="245" name="Straight Connector 244"/>
          <p:cNvCxnSpPr/>
          <p:nvPr/>
        </p:nvCxnSpPr>
        <p:spPr>
          <a:xfrm flipH="1" flipV="1">
            <a:off x="2992594" y="814956"/>
            <a:ext cx="107539" cy="118230"/>
          </a:xfrm>
          <a:prstGeom prst="line">
            <a:avLst/>
          </a:prstGeom>
        </p:spPr>
        <p:style>
          <a:lnRef idx="1">
            <a:schemeClr val="accent1"/>
          </a:lnRef>
          <a:fillRef idx="0">
            <a:schemeClr val="accent1"/>
          </a:fillRef>
          <a:effectRef idx="0">
            <a:schemeClr val="accent1"/>
          </a:effectRef>
          <a:fontRef idx="minor">
            <a:schemeClr val="tx1"/>
          </a:fontRef>
        </p:style>
      </p:cxnSp>
      <p:cxnSp>
        <p:nvCxnSpPr>
          <p:cNvPr id="246" name="Straight Connector 245"/>
          <p:cNvCxnSpPr/>
          <p:nvPr/>
        </p:nvCxnSpPr>
        <p:spPr>
          <a:xfrm flipH="1" flipV="1">
            <a:off x="3522765" y="1431816"/>
            <a:ext cx="107539" cy="118230"/>
          </a:xfrm>
          <a:prstGeom prst="line">
            <a:avLst/>
          </a:prstGeom>
        </p:spPr>
        <p:style>
          <a:lnRef idx="1">
            <a:schemeClr val="accent1"/>
          </a:lnRef>
          <a:fillRef idx="0">
            <a:schemeClr val="accent1"/>
          </a:fillRef>
          <a:effectRef idx="0">
            <a:schemeClr val="accent1"/>
          </a:effectRef>
          <a:fontRef idx="minor">
            <a:schemeClr val="tx1"/>
          </a:fontRef>
        </p:style>
      </p:cxnSp>
      <p:sp>
        <p:nvSpPr>
          <p:cNvPr id="247" name="Rectangle 246"/>
          <p:cNvSpPr/>
          <p:nvPr/>
        </p:nvSpPr>
        <p:spPr>
          <a:xfrm>
            <a:off x="3991449" y="824211"/>
            <a:ext cx="575372" cy="618359"/>
          </a:xfrm>
          <a:prstGeom prst="rect">
            <a:avLst/>
          </a:prstGeom>
          <a:noFill/>
          <a:ln w="63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US">
              <a:solidFill>
                <a:prstClr val="white"/>
              </a:solidFill>
            </a:endParaRPr>
          </a:p>
        </p:txBody>
      </p:sp>
      <p:sp>
        <p:nvSpPr>
          <p:cNvPr id="248" name="Rectangle 247"/>
          <p:cNvSpPr/>
          <p:nvPr/>
        </p:nvSpPr>
        <p:spPr>
          <a:xfrm>
            <a:off x="5065572" y="934592"/>
            <a:ext cx="1386633" cy="338554"/>
          </a:xfrm>
          <a:prstGeom prst="rect">
            <a:avLst/>
          </a:prstGeom>
        </p:spPr>
        <p:txBody>
          <a:bodyPr wrap="square">
            <a:spAutoFit/>
          </a:bodyPr>
          <a:lstStyle/>
          <a:p>
            <a:pPr algn="ctr" rtl="0">
              <a:defRPr sz="1200" b="1" i="0" u="none" strike="noStrike" kern="1200" spc="0" baseline="0">
                <a:solidFill>
                  <a:prstClr val="black">
                    <a:lumMod val="65000"/>
                    <a:lumOff val="35000"/>
                  </a:prstClr>
                </a:solidFill>
                <a:latin typeface="Dubai" panose="020B0503030403030204" pitchFamily="34" charset="-78"/>
                <a:ea typeface="+mn-ea"/>
                <a:cs typeface="Dubai" panose="020B0503030403030204" pitchFamily="34" charset="-78"/>
              </a:defRPr>
            </a:pPr>
            <a:r>
              <a:rPr lang="ar-AE" sz="1600" b="1" dirty="0" smtClean="0">
                <a:solidFill>
                  <a:srgbClr val="1F497D"/>
                </a:solidFill>
                <a:latin typeface="Dubai" panose="020B0503030403030204" pitchFamily="34" charset="-78"/>
              </a:rPr>
              <a:t>Obligatory </a:t>
            </a:r>
            <a:endParaRPr lang="en-US" sz="1600" b="1" dirty="0">
              <a:solidFill>
                <a:srgbClr val="1F497D"/>
              </a:solidFill>
              <a:latin typeface="Dubai" panose="020B0503030403030204" pitchFamily="34" charset="-78"/>
              <a:cs typeface="Dubai" panose="020B0503030403030204" pitchFamily="34" charset="-78"/>
            </a:endParaRPr>
          </a:p>
        </p:txBody>
      </p:sp>
      <p:sp>
        <p:nvSpPr>
          <p:cNvPr id="249" name="Isosceles Triangle 248"/>
          <p:cNvSpPr/>
          <p:nvPr/>
        </p:nvSpPr>
        <p:spPr>
          <a:xfrm flipV="1">
            <a:off x="4426538" y="488368"/>
            <a:ext cx="114442" cy="110186"/>
          </a:xfrm>
          <a:prstGeom prst="triangle">
            <a:avLst/>
          </a:prstGeom>
          <a:solidFill>
            <a:schemeClr val="tx1">
              <a:lumMod val="95000"/>
              <a:lumOff val="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US">
              <a:solidFill>
                <a:prstClr val="white"/>
              </a:solidFill>
            </a:endParaRPr>
          </a:p>
        </p:txBody>
      </p:sp>
      <p:cxnSp>
        <p:nvCxnSpPr>
          <p:cNvPr id="250" name="Straight Connector 249"/>
          <p:cNvCxnSpPr/>
          <p:nvPr/>
        </p:nvCxnSpPr>
        <p:spPr>
          <a:xfrm>
            <a:off x="4364440" y="202131"/>
            <a:ext cx="0" cy="416499"/>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251" name="Isosceles Triangle 250"/>
          <p:cNvSpPr/>
          <p:nvPr/>
        </p:nvSpPr>
        <p:spPr>
          <a:xfrm flipV="1">
            <a:off x="2333861" y="475038"/>
            <a:ext cx="114442" cy="110186"/>
          </a:xfrm>
          <a:prstGeom prst="triangle">
            <a:avLst/>
          </a:prstGeom>
          <a:solidFill>
            <a:schemeClr val="tx1">
              <a:lumMod val="95000"/>
              <a:lumOff val="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US">
              <a:solidFill>
                <a:prstClr val="white"/>
              </a:solidFill>
            </a:endParaRPr>
          </a:p>
        </p:txBody>
      </p:sp>
      <p:cxnSp>
        <p:nvCxnSpPr>
          <p:cNvPr id="252" name="Straight Connector 251"/>
          <p:cNvCxnSpPr/>
          <p:nvPr/>
        </p:nvCxnSpPr>
        <p:spPr>
          <a:xfrm>
            <a:off x="2271763" y="188801"/>
            <a:ext cx="0" cy="416499"/>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254" name="Rectangle 253"/>
          <p:cNvSpPr/>
          <p:nvPr/>
        </p:nvSpPr>
        <p:spPr>
          <a:xfrm>
            <a:off x="6874666" y="1888426"/>
            <a:ext cx="2085749" cy="1512168"/>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US">
              <a:solidFill>
                <a:prstClr val="white"/>
              </a:solidFill>
            </a:endParaRPr>
          </a:p>
        </p:txBody>
      </p:sp>
      <p:sp>
        <p:nvSpPr>
          <p:cNvPr id="255" name="Rectangle 254"/>
          <p:cNvSpPr/>
          <p:nvPr/>
        </p:nvSpPr>
        <p:spPr>
          <a:xfrm>
            <a:off x="2535583" y="1879086"/>
            <a:ext cx="2085749" cy="1512168"/>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US">
              <a:solidFill>
                <a:prstClr val="white"/>
              </a:solidFill>
            </a:endParaRPr>
          </a:p>
        </p:txBody>
      </p:sp>
      <p:sp>
        <p:nvSpPr>
          <p:cNvPr id="256" name="Rectangle 255"/>
          <p:cNvSpPr/>
          <p:nvPr/>
        </p:nvSpPr>
        <p:spPr>
          <a:xfrm>
            <a:off x="4714426" y="1888426"/>
            <a:ext cx="2085749" cy="1512168"/>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US">
              <a:solidFill>
                <a:prstClr val="white"/>
              </a:solidFill>
            </a:endParaRPr>
          </a:p>
        </p:txBody>
      </p:sp>
      <p:sp>
        <p:nvSpPr>
          <p:cNvPr id="257" name="Rectangle 256"/>
          <p:cNvSpPr/>
          <p:nvPr/>
        </p:nvSpPr>
        <p:spPr>
          <a:xfrm>
            <a:off x="386315" y="1879086"/>
            <a:ext cx="2085749" cy="1512168"/>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US">
              <a:solidFill>
                <a:prstClr val="white"/>
              </a:solidFill>
            </a:endParaRPr>
          </a:p>
        </p:txBody>
      </p:sp>
      <p:sp>
        <p:nvSpPr>
          <p:cNvPr id="258" name="Rectangle 257"/>
          <p:cNvSpPr/>
          <p:nvPr/>
        </p:nvSpPr>
        <p:spPr>
          <a:xfrm>
            <a:off x="6874664" y="2320474"/>
            <a:ext cx="2085749" cy="1080120"/>
          </a:xfrm>
          <a:prstGeom prst="rect">
            <a:avLst/>
          </a:prstGeom>
          <a:solidFill>
            <a:schemeClr val="bg1"/>
          </a:solidFill>
          <a:ln w="63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US">
              <a:solidFill>
                <a:prstClr val="white"/>
              </a:solidFill>
            </a:endParaRPr>
          </a:p>
        </p:txBody>
      </p:sp>
      <p:sp>
        <p:nvSpPr>
          <p:cNvPr id="259" name="Rectangle 258"/>
          <p:cNvSpPr/>
          <p:nvPr/>
        </p:nvSpPr>
        <p:spPr>
          <a:xfrm>
            <a:off x="2545713" y="2311134"/>
            <a:ext cx="2085749" cy="1080120"/>
          </a:xfrm>
          <a:prstGeom prst="rect">
            <a:avLst/>
          </a:prstGeom>
          <a:solidFill>
            <a:schemeClr val="bg1"/>
          </a:solidFill>
          <a:ln w="63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US">
              <a:solidFill>
                <a:prstClr val="white"/>
              </a:solidFill>
            </a:endParaRPr>
          </a:p>
        </p:txBody>
      </p:sp>
      <p:sp>
        <p:nvSpPr>
          <p:cNvPr id="260" name="Rectangle 259"/>
          <p:cNvSpPr/>
          <p:nvPr/>
        </p:nvSpPr>
        <p:spPr>
          <a:xfrm>
            <a:off x="386313" y="2311134"/>
            <a:ext cx="2085749" cy="1080120"/>
          </a:xfrm>
          <a:prstGeom prst="rect">
            <a:avLst/>
          </a:prstGeom>
          <a:solidFill>
            <a:schemeClr val="bg1"/>
          </a:solidFill>
          <a:ln w="63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US">
              <a:solidFill>
                <a:prstClr val="white"/>
              </a:solidFill>
            </a:endParaRPr>
          </a:p>
        </p:txBody>
      </p:sp>
      <p:sp>
        <p:nvSpPr>
          <p:cNvPr id="261" name="Rectangle 260"/>
          <p:cNvSpPr/>
          <p:nvPr/>
        </p:nvSpPr>
        <p:spPr>
          <a:xfrm>
            <a:off x="4714424" y="2320474"/>
            <a:ext cx="2085749" cy="1080120"/>
          </a:xfrm>
          <a:prstGeom prst="rect">
            <a:avLst/>
          </a:prstGeom>
          <a:solidFill>
            <a:schemeClr val="bg1"/>
          </a:solidFill>
          <a:ln w="63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US">
              <a:solidFill>
                <a:prstClr val="white"/>
              </a:solidFill>
            </a:endParaRPr>
          </a:p>
        </p:txBody>
      </p:sp>
      <p:sp>
        <p:nvSpPr>
          <p:cNvPr id="262" name="Rectangle 261"/>
          <p:cNvSpPr/>
          <p:nvPr/>
        </p:nvSpPr>
        <p:spPr>
          <a:xfrm>
            <a:off x="2690702" y="2354536"/>
            <a:ext cx="1748471" cy="353943"/>
          </a:xfrm>
          <a:prstGeom prst="rect">
            <a:avLst/>
          </a:prstGeom>
          <a:noFill/>
        </p:spPr>
        <p:txBody>
          <a:bodyPr wrap="square" rtlCol="0">
            <a:spAutoFit/>
          </a:bodyPr>
          <a:lstStyle/>
          <a:p>
            <a:pPr algn="l" rtl="0"/>
            <a:r>
              <a:rPr lang="ar-AE" sz="850" dirty="0" smtClean="0">
                <a:solidFill>
                  <a:prstClr val="black"/>
                </a:solidFill>
                <a:latin typeface="Dubai" panose="020B0503030403030204" pitchFamily="34" charset="-78"/>
              </a:rPr>
              <a:t>Described occupations rate </a:t>
            </a:r>
          </a:p>
          <a:p>
            <a:pPr algn="l" rtl="0"/>
            <a:r>
              <a:rPr lang="ar-AE" sz="850" dirty="0" smtClean="0">
                <a:solidFill>
                  <a:prstClr val="black"/>
                </a:solidFill>
                <a:latin typeface="Dubai" panose="020B0503030403030204" pitchFamily="34" charset="-78"/>
              </a:rPr>
              <a:t>Undescribed occupations rate</a:t>
            </a:r>
            <a:endParaRPr lang="en-US" sz="850" dirty="0">
              <a:solidFill>
                <a:prstClr val="black"/>
              </a:solidFill>
              <a:latin typeface="Dubai" panose="020B0503030403030204" pitchFamily="34" charset="-78"/>
              <a:cs typeface="Dubai" panose="020B0503030403030204" pitchFamily="34" charset="-78"/>
            </a:endParaRPr>
          </a:p>
        </p:txBody>
      </p:sp>
      <p:sp>
        <p:nvSpPr>
          <p:cNvPr id="263" name="Rectangle 262"/>
          <p:cNvSpPr/>
          <p:nvPr/>
        </p:nvSpPr>
        <p:spPr>
          <a:xfrm>
            <a:off x="4414830" y="2397898"/>
            <a:ext cx="141227" cy="11114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US">
              <a:solidFill>
                <a:prstClr val="white"/>
              </a:solidFill>
            </a:endParaRPr>
          </a:p>
        </p:txBody>
      </p:sp>
      <p:sp>
        <p:nvSpPr>
          <p:cNvPr id="264" name="Rectangle 263"/>
          <p:cNvSpPr/>
          <p:nvPr/>
        </p:nvSpPr>
        <p:spPr>
          <a:xfrm>
            <a:off x="4412041" y="2560156"/>
            <a:ext cx="141227" cy="111140"/>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US">
              <a:solidFill>
                <a:prstClr val="white"/>
              </a:solidFill>
            </a:endParaRPr>
          </a:p>
        </p:txBody>
      </p:sp>
      <p:sp>
        <p:nvSpPr>
          <p:cNvPr id="267" name="Rectangle 266"/>
          <p:cNvSpPr/>
          <p:nvPr/>
        </p:nvSpPr>
        <p:spPr>
          <a:xfrm>
            <a:off x="2371413" y="1932563"/>
            <a:ext cx="2432669" cy="246221"/>
          </a:xfrm>
          <a:prstGeom prst="rect">
            <a:avLst/>
          </a:prstGeom>
          <a:noFill/>
          <a:effectLst>
            <a:outerShdw blurRad="50800" dist="38100" dir="2700000" algn="tl" rotWithShape="0">
              <a:prstClr val="black">
                <a:alpha val="40000"/>
              </a:prstClr>
            </a:outerShdw>
          </a:effectLst>
        </p:spPr>
        <p:txBody>
          <a:bodyPr wrap="square" rtlCol="0">
            <a:spAutoFit/>
          </a:bodyPr>
          <a:lstStyle/>
          <a:p>
            <a:pPr algn="ctr"/>
            <a:r>
              <a:rPr lang="en-US" sz="1000" b="1" dirty="0" smtClean="0">
                <a:solidFill>
                  <a:prstClr val="white"/>
                </a:solidFill>
                <a:latin typeface="Dubai" panose="020B0503030403030204" pitchFamily="34" charset="-78"/>
              </a:rPr>
              <a:t>Occupations evaluation and description system</a:t>
            </a:r>
            <a:endParaRPr lang="en-US" sz="1000" b="1" dirty="0">
              <a:solidFill>
                <a:prstClr val="white"/>
              </a:solidFill>
              <a:latin typeface="Dubai" panose="020B0503030403030204" pitchFamily="34" charset="-78"/>
              <a:cs typeface="Dubai" panose="020B0503030403030204" pitchFamily="34" charset="-78"/>
            </a:endParaRPr>
          </a:p>
        </p:txBody>
      </p:sp>
      <p:sp>
        <p:nvSpPr>
          <p:cNvPr id="268" name="Rectangle 267"/>
          <p:cNvSpPr/>
          <p:nvPr/>
        </p:nvSpPr>
        <p:spPr>
          <a:xfrm>
            <a:off x="225007" y="1940934"/>
            <a:ext cx="2432669" cy="307777"/>
          </a:xfrm>
          <a:prstGeom prst="rect">
            <a:avLst/>
          </a:prstGeom>
          <a:noFill/>
          <a:effectLst>
            <a:outerShdw blurRad="50800" dist="38100" dir="2700000" algn="tl" rotWithShape="0">
              <a:prstClr val="black">
                <a:alpha val="40000"/>
              </a:prstClr>
            </a:outerShdw>
          </a:effectLst>
        </p:spPr>
        <p:txBody>
          <a:bodyPr wrap="square" rtlCol="0">
            <a:spAutoFit/>
          </a:bodyPr>
          <a:lstStyle/>
          <a:p>
            <a:pPr algn="ctr" rtl="0"/>
            <a:r>
              <a:rPr lang="ar-AE" sz="1400" b="1" dirty="0" smtClean="0">
                <a:solidFill>
                  <a:prstClr val="white"/>
                </a:solidFill>
                <a:latin typeface="Dubai" panose="020B0503030403030204" pitchFamily="34" charset="-78"/>
              </a:rPr>
              <a:t>Knowledge Initiative </a:t>
            </a:r>
            <a:endParaRPr lang="en-US" sz="1400" b="1" dirty="0">
              <a:solidFill>
                <a:prstClr val="white"/>
              </a:solidFill>
              <a:latin typeface="Dubai" panose="020B0503030403030204" pitchFamily="34" charset="-78"/>
              <a:cs typeface="Dubai" panose="020B0503030403030204" pitchFamily="34" charset="-78"/>
            </a:endParaRPr>
          </a:p>
        </p:txBody>
      </p:sp>
      <p:sp>
        <p:nvSpPr>
          <p:cNvPr id="269" name="Rectangle 268"/>
          <p:cNvSpPr/>
          <p:nvPr/>
        </p:nvSpPr>
        <p:spPr>
          <a:xfrm>
            <a:off x="509955" y="2383142"/>
            <a:ext cx="1922297" cy="1077218"/>
          </a:xfrm>
          <a:prstGeom prst="rect">
            <a:avLst/>
          </a:prstGeom>
        </p:spPr>
        <p:txBody>
          <a:bodyPr wrap="square">
            <a:spAutoFit/>
          </a:bodyPr>
          <a:lstStyle/>
          <a:p>
            <a:pPr algn="ctr" rtl="0"/>
            <a:r>
              <a:rPr lang="ar-AE" sz="1200" b="1" dirty="0">
                <a:solidFill>
                  <a:srgbClr val="9BBB59">
                    <a:lumMod val="75000"/>
                  </a:srgbClr>
                </a:solidFill>
                <a:latin typeface="Dubai" panose="020B0503030403030204" pitchFamily="34" charset="-78"/>
              </a:rPr>
              <a:t>Number of implemented programmes through Qudarat (Capabilities) initiative</a:t>
            </a:r>
          </a:p>
          <a:p>
            <a:pPr algn="ctr" rtl="0"/>
            <a:r>
              <a:rPr lang="en-US" sz="1600" b="1" dirty="0" smtClean="0">
                <a:solidFill>
                  <a:prstClr val="black"/>
                </a:solidFill>
                <a:latin typeface="Dubai" panose="020B0503030403030204" pitchFamily="34" charset="-78"/>
              </a:rPr>
              <a:t>5 Training courses </a:t>
            </a:r>
            <a:endParaRPr lang="en-US" sz="1600" b="1" dirty="0">
              <a:solidFill>
                <a:prstClr val="black"/>
              </a:solidFill>
              <a:latin typeface="Dubai" panose="020B0503030403030204" pitchFamily="34" charset="-78"/>
              <a:cs typeface="Dubai" panose="020B0503030403030204" pitchFamily="34" charset="-78"/>
            </a:endParaRPr>
          </a:p>
        </p:txBody>
      </p:sp>
      <p:grpSp>
        <p:nvGrpSpPr>
          <p:cNvPr id="270" name="Group 269"/>
          <p:cNvGrpSpPr/>
          <p:nvPr/>
        </p:nvGrpSpPr>
        <p:grpSpPr>
          <a:xfrm>
            <a:off x="6789180" y="2233102"/>
            <a:ext cx="2233929" cy="1208020"/>
            <a:chOff x="609600" y="1481488"/>
            <a:chExt cx="2697907" cy="1552712"/>
          </a:xfrm>
          <a:noFill/>
        </p:grpSpPr>
        <p:graphicFrame>
          <p:nvGraphicFramePr>
            <p:cNvPr id="271" name="Chart 270"/>
            <p:cNvGraphicFramePr/>
            <p:nvPr/>
          </p:nvGraphicFramePr>
          <p:xfrm>
            <a:off x="609600" y="1481488"/>
            <a:ext cx="2697907" cy="1552712"/>
          </p:xfrm>
          <a:graphic>
            <a:graphicData uri="http://schemas.openxmlformats.org/drawingml/2006/chart">
              <c:chart xmlns:c="http://schemas.openxmlformats.org/drawingml/2006/chart" xmlns:r="http://schemas.openxmlformats.org/officeDocument/2006/relationships" r:id="rId5"/>
            </a:graphicData>
          </a:graphic>
        </p:graphicFrame>
        <p:sp>
          <p:nvSpPr>
            <p:cNvPr id="272" name="Content Placeholder 4"/>
            <p:cNvSpPr txBox="1">
              <a:spLocks/>
            </p:cNvSpPr>
            <p:nvPr/>
          </p:nvSpPr>
          <p:spPr bwMode="auto">
            <a:xfrm>
              <a:off x="685800" y="2506527"/>
              <a:ext cx="733454" cy="294240"/>
            </a:xfrm>
            <a:prstGeom prst="rect">
              <a:avLst/>
            </a:prstGeom>
            <a:grpFill/>
            <a:ln w="9525">
              <a:noFill/>
              <a:miter lim="800000"/>
              <a:headEnd/>
              <a:tailEnd/>
            </a:ln>
          </p:spPr>
          <p:txBody>
            <a:bodyPr/>
            <a:lstStyle/>
            <a:p>
              <a:pPr marL="114300" indent="-114300" algn="ctr" rtl="0" eaLnBrk="0" hangingPunct="0">
                <a:spcBef>
                  <a:spcPct val="20000"/>
                </a:spcBef>
                <a:buClr>
                  <a:srgbClr val="1F497D"/>
                </a:buClr>
                <a:buSzPct val="70000"/>
              </a:pPr>
              <a:r>
                <a:rPr lang="en-US" sz="1100" b="1" dirty="0" smtClean="0">
                  <a:solidFill>
                    <a:prstClr val="white"/>
                  </a:solidFill>
                  <a:latin typeface="Dubai" panose="020B0503030403030204" pitchFamily="34" charset="-78"/>
                </a:rPr>
                <a:t>2015</a:t>
              </a:r>
              <a:endParaRPr lang="en-US" sz="1100" b="1" dirty="0">
                <a:solidFill>
                  <a:prstClr val="white"/>
                </a:solidFill>
                <a:latin typeface="Dubai" panose="020B0503030403030204" pitchFamily="34" charset="-78"/>
                <a:ea typeface="Tahoma" panose="020B0604030504040204" pitchFamily="34" charset="0"/>
                <a:cs typeface="Dubai" panose="020B0503030403030204" pitchFamily="34" charset="-78"/>
              </a:endParaRPr>
            </a:p>
          </p:txBody>
        </p:sp>
        <p:sp>
          <p:nvSpPr>
            <p:cNvPr id="273" name="Content Placeholder 4"/>
            <p:cNvSpPr txBox="1">
              <a:spLocks/>
            </p:cNvSpPr>
            <p:nvPr/>
          </p:nvSpPr>
          <p:spPr bwMode="auto">
            <a:xfrm>
              <a:off x="685800" y="2154290"/>
              <a:ext cx="733454" cy="294240"/>
            </a:xfrm>
            <a:prstGeom prst="rect">
              <a:avLst/>
            </a:prstGeom>
            <a:grpFill/>
            <a:ln w="9525">
              <a:noFill/>
              <a:miter lim="800000"/>
              <a:headEnd/>
              <a:tailEnd/>
            </a:ln>
          </p:spPr>
          <p:txBody>
            <a:bodyPr/>
            <a:lstStyle/>
            <a:p>
              <a:pPr marL="114300" indent="-114300" algn="ctr" rtl="0" eaLnBrk="0" hangingPunct="0">
                <a:spcBef>
                  <a:spcPct val="20000"/>
                </a:spcBef>
                <a:buClr>
                  <a:srgbClr val="1F497D"/>
                </a:buClr>
                <a:buSzPct val="70000"/>
              </a:pPr>
              <a:r>
                <a:rPr lang="en-US" sz="1100" b="1" dirty="0" smtClean="0">
                  <a:solidFill>
                    <a:prstClr val="white"/>
                  </a:solidFill>
                  <a:latin typeface="Dubai" panose="020B0503030403030204" pitchFamily="34" charset="-78"/>
                </a:rPr>
                <a:t>2016</a:t>
              </a:r>
              <a:endParaRPr lang="en-US" sz="1100" b="1" dirty="0">
                <a:solidFill>
                  <a:prstClr val="white"/>
                </a:solidFill>
                <a:latin typeface="Dubai" panose="020B0503030403030204" pitchFamily="34" charset="-78"/>
                <a:ea typeface="Tahoma" panose="020B0604030504040204" pitchFamily="34" charset="0"/>
                <a:cs typeface="Dubai" panose="020B0503030403030204" pitchFamily="34" charset="-78"/>
              </a:endParaRPr>
            </a:p>
          </p:txBody>
        </p:sp>
        <p:sp>
          <p:nvSpPr>
            <p:cNvPr id="274" name="Content Placeholder 4"/>
            <p:cNvSpPr txBox="1">
              <a:spLocks/>
            </p:cNvSpPr>
            <p:nvPr/>
          </p:nvSpPr>
          <p:spPr bwMode="auto">
            <a:xfrm>
              <a:off x="685800" y="1828800"/>
              <a:ext cx="733454" cy="294240"/>
            </a:xfrm>
            <a:prstGeom prst="rect">
              <a:avLst/>
            </a:prstGeom>
            <a:grpFill/>
            <a:ln w="9525">
              <a:noFill/>
              <a:miter lim="800000"/>
              <a:headEnd/>
              <a:tailEnd/>
            </a:ln>
          </p:spPr>
          <p:txBody>
            <a:bodyPr/>
            <a:lstStyle/>
            <a:p>
              <a:pPr marL="114300" indent="-114300" algn="ctr" rtl="0" eaLnBrk="0" hangingPunct="0">
                <a:spcBef>
                  <a:spcPct val="20000"/>
                </a:spcBef>
                <a:buClr>
                  <a:srgbClr val="1F497D"/>
                </a:buClr>
                <a:buSzPct val="70000"/>
              </a:pPr>
              <a:r>
                <a:rPr lang="en-US" sz="1100" b="1" dirty="0" smtClean="0">
                  <a:solidFill>
                    <a:prstClr val="white"/>
                  </a:solidFill>
                  <a:latin typeface="Dubai" panose="020B0503030403030204" pitchFamily="34" charset="-78"/>
                </a:rPr>
                <a:t>2017</a:t>
              </a:r>
              <a:endParaRPr lang="en-US" sz="1100" b="1" dirty="0">
                <a:solidFill>
                  <a:prstClr val="white"/>
                </a:solidFill>
                <a:latin typeface="Dubai" panose="020B0503030403030204" pitchFamily="34" charset="-78"/>
                <a:ea typeface="Tahoma" panose="020B0604030504040204" pitchFamily="34" charset="0"/>
                <a:cs typeface="Dubai" panose="020B0503030403030204" pitchFamily="34" charset="-78"/>
              </a:endParaRPr>
            </a:p>
          </p:txBody>
        </p:sp>
      </p:grpSp>
      <p:sp>
        <p:nvSpPr>
          <p:cNvPr id="275" name="Rectangle 274"/>
          <p:cNvSpPr/>
          <p:nvPr/>
        </p:nvSpPr>
        <p:spPr>
          <a:xfrm>
            <a:off x="6675585" y="1968421"/>
            <a:ext cx="2432669" cy="307777"/>
          </a:xfrm>
          <a:prstGeom prst="rect">
            <a:avLst/>
          </a:prstGeom>
          <a:noFill/>
          <a:effectLst>
            <a:outerShdw blurRad="50800" dist="38100" dir="2700000" algn="tl" rotWithShape="0">
              <a:prstClr val="black">
                <a:alpha val="40000"/>
              </a:prstClr>
            </a:outerShdw>
          </a:effectLst>
        </p:spPr>
        <p:txBody>
          <a:bodyPr wrap="square" rtlCol="0">
            <a:spAutoFit/>
          </a:bodyPr>
          <a:lstStyle/>
          <a:p>
            <a:pPr algn="ctr" rtl="0"/>
            <a:r>
              <a:rPr lang="ar-AE" sz="1400" b="1" dirty="0" smtClean="0">
                <a:solidFill>
                  <a:prstClr val="white"/>
                </a:solidFill>
                <a:latin typeface="Dubai" panose="020B0503030403030204" pitchFamily="34" charset="-78"/>
              </a:rPr>
              <a:t>Trainees rate</a:t>
            </a:r>
            <a:endParaRPr lang="en-US" sz="1400" b="1" dirty="0">
              <a:solidFill>
                <a:prstClr val="white"/>
              </a:solidFill>
              <a:latin typeface="Dubai" panose="020B0503030403030204" pitchFamily="34" charset="-78"/>
              <a:cs typeface="Dubai" panose="020B0503030403030204" pitchFamily="34" charset="-78"/>
            </a:endParaRPr>
          </a:p>
        </p:txBody>
      </p:sp>
      <p:sp>
        <p:nvSpPr>
          <p:cNvPr id="276" name="Rectangle 275"/>
          <p:cNvSpPr/>
          <p:nvPr/>
        </p:nvSpPr>
        <p:spPr>
          <a:xfrm>
            <a:off x="4841809" y="2332777"/>
            <a:ext cx="1748471" cy="484748"/>
          </a:xfrm>
          <a:prstGeom prst="rect">
            <a:avLst/>
          </a:prstGeom>
          <a:noFill/>
        </p:spPr>
        <p:txBody>
          <a:bodyPr wrap="square" rtlCol="0">
            <a:spAutoFit/>
          </a:bodyPr>
          <a:lstStyle/>
          <a:p>
            <a:pPr algn="l" rtl="0"/>
            <a:r>
              <a:rPr lang="en-US" sz="850" dirty="0" err="1" smtClean="0">
                <a:solidFill>
                  <a:prstClr val="black"/>
                </a:solidFill>
                <a:latin typeface="Dubai" panose="020B0503030403030204" pitchFamily="34" charset="-78"/>
              </a:rPr>
              <a:t>Emiratisation</a:t>
            </a:r>
            <a:r>
              <a:rPr lang="ar-AE" sz="850" dirty="0" smtClean="0">
                <a:solidFill>
                  <a:prstClr val="black"/>
                </a:solidFill>
                <a:latin typeface="Dubai" panose="020B0503030403030204" pitchFamily="34" charset="-78"/>
              </a:rPr>
              <a:t> rate achieved at the entity </a:t>
            </a:r>
          </a:p>
          <a:p>
            <a:pPr algn="l" rtl="0"/>
            <a:r>
              <a:rPr lang="ar-AE" sz="850" dirty="0" smtClean="0">
                <a:solidFill>
                  <a:prstClr val="black"/>
                </a:solidFill>
                <a:latin typeface="Dubai" panose="020B0503030403030204" pitchFamily="34" charset="-78"/>
              </a:rPr>
              <a:t>Government average </a:t>
            </a:r>
            <a:endParaRPr lang="en-US" sz="850" dirty="0">
              <a:solidFill>
                <a:prstClr val="black"/>
              </a:solidFill>
              <a:latin typeface="Dubai" panose="020B0503030403030204" pitchFamily="34" charset="-78"/>
              <a:cs typeface="Dubai" panose="020B0503030403030204" pitchFamily="34" charset="-78"/>
            </a:endParaRPr>
          </a:p>
        </p:txBody>
      </p:sp>
      <p:sp>
        <p:nvSpPr>
          <p:cNvPr id="277" name="Rectangle 276"/>
          <p:cNvSpPr/>
          <p:nvPr/>
        </p:nvSpPr>
        <p:spPr>
          <a:xfrm>
            <a:off x="6565937" y="2413921"/>
            <a:ext cx="141227" cy="11114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US">
              <a:solidFill>
                <a:prstClr val="white"/>
              </a:solidFill>
            </a:endParaRPr>
          </a:p>
        </p:txBody>
      </p:sp>
      <p:sp>
        <p:nvSpPr>
          <p:cNvPr id="278" name="Rectangle 277"/>
          <p:cNvSpPr/>
          <p:nvPr/>
        </p:nvSpPr>
        <p:spPr>
          <a:xfrm>
            <a:off x="6563148" y="2576179"/>
            <a:ext cx="141227" cy="111140"/>
          </a:xfrm>
          <a:prstGeom prst="rect">
            <a:avLst/>
          </a:prstGeom>
          <a:solidFill>
            <a:srgbClr val="B388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US">
              <a:solidFill>
                <a:prstClr val="white"/>
              </a:solidFill>
            </a:endParaRPr>
          </a:p>
        </p:txBody>
      </p:sp>
      <p:graphicFrame>
        <p:nvGraphicFramePr>
          <p:cNvPr id="279" name="Chart 278"/>
          <p:cNvGraphicFramePr/>
          <p:nvPr>
            <p:extLst/>
          </p:nvPr>
        </p:nvGraphicFramePr>
        <p:xfrm>
          <a:off x="4706722" y="2555432"/>
          <a:ext cx="2221830" cy="1016209"/>
        </p:xfrm>
        <a:graphic>
          <a:graphicData uri="http://schemas.openxmlformats.org/drawingml/2006/chart">
            <c:chart xmlns:c="http://schemas.openxmlformats.org/drawingml/2006/chart" xmlns:r="http://schemas.openxmlformats.org/officeDocument/2006/relationships" r:id="rId6"/>
          </a:graphicData>
        </a:graphic>
      </p:graphicFrame>
      <p:sp>
        <p:nvSpPr>
          <p:cNvPr id="280" name="Rectangle 279"/>
          <p:cNvSpPr/>
          <p:nvPr/>
        </p:nvSpPr>
        <p:spPr>
          <a:xfrm>
            <a:off x="4444262" y="1940689"/>
            <a:ext cx="2432669" cy="307777"/>
          </a:xfrm>
          <a:prstGeom prst="rect">
            <a:avLst/>
          </a:prstGeom>
          <a:noFill/>
          <a:effectLst>
            <a:outerShdw blurRad="50800" dist="38100" dir="2700000" algn="tl" rotWithShape="0">
              <a:prstClr val="black">
                <a:alpha val="40000"/>
              </a:prstClr>
            </a:outerShdw>
          </a:effectLst>
        </p:spPr>
        <p:txBody>
          <a:bodyPr wrap="square" rtlCol="0">
            <a:spAutoFit/>
          </a:bodyPr>
          <a:lstStyle/>
          <a:p>
            <a:pPr algn="ctr" rtl="0"/>
            <a:r>
              <a:rPr lang="ar-AE" sz="1400" b="1" dirty="0" smtClean="0">
                <a:solidFill>
                  <a:prstClr val="white"/>
                </a:solidFill>
                <a:latin typeface="Dubai" panose="020B0503030403030204" pitchFamily="34" charset="-78"/>
              </a:rPr>
              <a:t>Training hours average</a:t>
            </a:r>
            <a:endParaRPr lang="en-US" sz="1400" b="1" dirty="0">
              <a:solidFill>
                <a:prstClr val="white"/>
              </a:solidFill>
              <a:latin typeface="Dubai" panose="020B0503030403030204" pitchFamily="34" charset="-78"/>
              <a:cs typeface="Dubai" panose="020B0503030403030204" pitchFamily="34" charset="-78"/>
            </a:endParaRPr>
          </a:p>
        </p:txBody>
      </p:sp>
      <p:sp>
        <p:nvSpPr>
          <p:cNvPr id="281" name="Isosceles Triangle 280"/>
          <p:cNvSpPr/>
          <p:nvPr/>
        </p:nvSpPr>
        <p:spPr>
          <a:xfrm flipV="1">
            <a:off x="8806635" y="2174425"/>
            <a:ext cx="114442" cy="110186"/>
          </a:xfrm>
          <a:prstGeom prst="triangle">
            <a:avLst/>
          </a:prstGeom>
          <a:solidFill>
            <a:schemeClr val="tx1">
              <a:lumMod val="95000"/>
              <a:lumOff val="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US">
              <a:solidFill>
                <a:prstClr val="white"/>
              </a:solidFill>
            </a:endParaRPr>
          </a:p>
        </p:txBody>
      </p:sp>
      <p:cxnSp>
        <p:nvCxnSpPr>
          <p:cNvPr id="282" name="Straight Connector 281"/>
          <p:cNvCxnSpPr/>
          <p:nvPr/>
        </p:nvCxnSpPr>
        <p:spPr>
          <a:xfrm>
            <a:off x="8744537" y="1888188"/>
            <a:ext cx="0" cy="416499"/>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283" name="Isosceles Triangle 282"/>
          <p:cNvSpPr/>
          <p:nvPr/>
        </p:nvSpPr>
        <p:spPr>
          <a:xfrm flipV="1">
            <a:off x="6633775" y="2171965"/>
            <a:ext cx="114442" cy="110186"/>
          </a:xfrm>
          <a:prstGeom prst="triangle">
            <a:avLst/>
          </a:prstGeom>
          <a:solidFill>
            <a:schemeClr val="tx1">
              <a:lumMod val="95000"/>
              <a:lumOff val="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US">
              <a:solidFill>
                <a:prstClr val="white"/>
              </a:solidFill>
            </a:endParaRPr>
          </a:p>
        </p:txBody>
      </p:sp>
      <p:cxnSp>
        <p:nvCxnSpPr>
          <p:cNvPr id="284" name="Straight Connector 283"/>
          <p:cNvCxnSpPr/>
          <p:nvPr/>
        </p:nvCxnSpPr>
        <p:spPr>
          <a:xfrm>
            <a:off x="6571677" y="1885728"/>
            <a:ext cx="0" cy="416499"/>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aphicFrame>
        <p:nvGraphicFramePr>
          <p:cNvPr id="285" name="Chart 284"/>
          <p:cNvGraphicFramePr/>
          <p:nvPr>
            <p:extLst/>
          </p:nvPr>
        </p:nvGraphicFramePr>
        <p:xfrm>
          <a:off x="2334828" y="2413921"/>
          <a:ext cx="1861047" cy="1156307"/>
        </p:xfrm>
        <a:graphic>
          <a:graphicData uri="http://schemas.openxmlformats.org/drawingml/2006/chart">
            <c:chart xmlns:c="http://schemas.openxmlformats.org/drawingml/2006/chart" xmlns:r="http://schemas.openxmlformats.org/officeDocument/2006/relationships" r:id="rId7"/>
          </a:graphicData>
        </a:graphic>
      </p:graphicFrame>
      <p:sp>
        <p:nvSpPr>
          <p:cNvPr id="286" name="TextBox 285"/>
          <p:cNvSpPr txBox="1"/>
          <p:nvPr/>
        </p:nvSpPr>
        <p:spPr>
          <a:xfrm>
            <a:off x="3133632" y="2831714"/>
            <a:ext cx="815723" cy="230832"/>
          </a:xfrm>
          <a:prstGeom prst="rect">
            <a:avLst/>
          </a:prstGeom>
          <a:noFill/>
        </p:spPr>
        <p:txBody>
          <a:bodyPr wrap="square" rtlCol="0">
            <a:spAutoFit/>
          </a:bodyPr>
          <a:lstStyle/>
          <a:p>
            <a:pPr algn="ctr" rtl="0"/>
            <a:r>
              <a:rPr lang="en-US" sz="900" dirty="0" smtClean="0">
                <a:solidFill>
                  <a:prstClr val="white"/>
                </a:solidFill>
                <a:latin typeface="Dubai" panose="020B0503030403030204" pitchFamily="34" charset="-78"/>
              </a:rPr>
              <a:t>45%</a:t>
            </a:r>
            <a:endParaRPr lang="en-US" sz="900" dirty="0">
              <a:solidFill>
                <a:prstClr val="white"/>
              </a:solidFill>
              <a:latin typeface="Dubai" panose="020B0503030403030204" pitchFamily="34" charset="-78"/>
              <a:cs typeface="Dubai" panose="020B0503030403030204" pitchFamily="34" charset="-78"/>
            </a:endParaRPr>
          </a:p>
        </p:txBody>
      </p:sp>
      <p:sp>
        <p:nvSpPr>
          <p:cNvPr id="287" name="TextBox 286"/>
          <p:cNvSpPr txBox="1"/>
          <p:nvPr/>
        </p:nvSpPr>
        <p:spPr>
          <a:xfrm>
            <a:off x="2526877" y="2848977"/>
            <a:ext cx="815723" cy="230832"/>
          </a:xfrm>
          <a:prstGeom prst="rect">
            <a:avLst/>
          </a:prstGeom>
          <a:noFill/>
        </p:spPr>
        <p:txBody>
          <a:bodyPr wrap="square" rtlCol="0">
            <a:spAutoFit/>
          </a:bodyPr>
          <a:lstStyle/>
          <a:p>
            <a:pPr algn="ctr" rtl="0"/>
            <a:r>
              <a:rPr lang="en-US" sz="900" dirty="0" smtClean="0">
                <a:solidFill>
                  <a:prstClr val="white"/>
                </a:solidFill>
                <a:latin typeface="Dubai" panose="020B0503030403030204" pitchFamily="34" charset="-78"/>
              </a:rPr>
              <a:t>55%</a:t>
            </a:r>
            <a:endParaRPr lang="en-US" sz="900" dirty="0">
              <a:solidFill>
                <a:prstClr val="white"/>
              </a:solidFill>
              <a:latin typeface="Dubai" panose="020B0503030403030204" pitchFamily="34" charset="-78"/>
              <a:cs typeface="Dubai" panose="020B0503030403030204" pitchFamily="34" charset="-78"/>
            </a:endParaRPr>
          </a:p>
        </p:txBody>
      </p:sp>
      <p:sp>
        <p:nvSpPr>
          <p:cNvPr id="316" name="Rectangle 315"/>
          <p:cNvSpPr/>
          <p:nvPr/>
        </p:nvSpPr>
        <p:spPr>
          <a:xfrm>
            <a:off x="6898476" y="3576142"/>
            <a:ext cx="2085749" cy="1512168"/>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US">
              <a:solidFill>
                <a:prstClr val="white"/>
              </a:solidFill>
            </a:endParaRPr>
          </a:p>
        </p:txBody>
      </p:sp>
      <p:sp>
        <p:nvSpPr>
          <p:cNvPr id="317" name="Rectangle 316"/>
          <p:cNvSpPr/>
          <p:nvPr/>
        </p:nvSpPr>
        <p:spPr>
          <a:xfrm>
            <a:off x="2526814" y="3576142"/>
            <a:ext cx="2085749" cy="1512168"/>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US">
              <a:solidFill>
                <a:prstClr val="white"/>
              </a:solidFill>
            </a:endParaRPr>
          </a:p>
        </p:txBody>
      </p:sp>
      <p:sp>
        <p:nvSpPr>
          <p:cNvPr id="318" name="Rectangle 317"/>
          <p:cNvSpPr/>
          <p:nvPr/>
        </p:nvSpPr>
        <p:spPr>
          <a:xfrm>
            <a:off x="4738236" y="3576142"/>
            <a:ext cx="2085749" cy="1512168"/>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US">
              <a:solidFill>
                <a:prstClr val="white"/>
              </a:solidFill>
            </a:endParaRPr>
          </a:p>
        </p:txBody>
      </p:sp>
      <p:sp>
        <p:nvSpPr>
          <p:cNvPr id="319" name="Rectangle 318"/>
          <p:cNvSpPr/>
          <p:nvPr/>
        </p:nvSpPr>
        <p:spPr>
          <a:xfrm>
            <a:off x="377546" y="3576142"/>
            <a:ext cx="2085749" cy="1512168"/>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US">
              <a:solidFill>
                <a:prstClr val="white"/>
              </a:solidFill>
            </a:endParaRPr>
          </a:p>
        </p:txBody>
      </p:sp>
      <p:sp>
        <p:nvSpPr>
          <p:cNvPr id="320" name="Rectangle 319"/>
          <p:cNvSpPr/>
          <p:nvPr/>
        </p:nvSpPr>
        <p:spPr>
          <a:xfrm>
            <a:off x="6898476" y="4019170"/>
            <a:ext cx="2085749" cy="1069139"/>
          </a:xfrm>
          <a:prstGeom prst="rect">
            <a:avLst/>
          </a:prstGeom>
          <a:solidFill>
            <a:schemeClr val="bg1"/>
          </a:solidFill>
          <a:ln w="635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US">
              <a:solidFill>
                <a:prstClr val="white"/>
              </a:solidFill>
            </a:endParaRPr>
          </a:p>
        </p:txBody>
      </p:sp>
      <p:sp>
        <p:nvSpPr>
          <p:cNvPr id="321" name="Rectangle 320"/>
          <p:cNvSpPr/>
          <p:nvPr/>
        </p:nvSpPr>
        <p:spPr>
          <a:xfrm>
            <a:off x="4729660" y="4008190"/>
            <a:ext cx="2085749" cy="1080120"/>
          </a:xfrm>
          <a:prstGeom prst="rect">
            <a:avLst/>
          </a:prstGeom>
          <a:solidFill>
            <a:schemeClr val="bg1"/>
          </a:solidFill>
          <a:ln w="635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US">
              <a:solidFill>
                <a:prstClr val="white"/>
              </a:solidFill>
            </a:endParaRPr>
          </a:p>
        </p:txBody>
      </p:sp>
      <p:sp>
        <p:nvSpPr>
          <p:cNvPr id="322" name="Rectangle 321"/>
          <p:cNvSpPr/>
          <p:nvPr/>
        </p:nvSpPr>
        <p:spPr>
          <a:xfrm>
            <a:off x="2526814" y="4008190"/>
            <a:ext cx="2085749" cy="1080120"/>
          </a:xfrm>
          <a:prstGeom prst="rect">
            <a:avLst/>
          </a:prstGeom>
          <a:solidFill>
            <a:schemeClr val="bg1"/>
          </a:solidFill>
          <a:ln w="635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US">
              <a:solidFill>
                <a:prstClr val="white"/>
              </a:solidFill>
            </a:endParaRPr>
          </a:p>
        </p:txBody>
      </p:sp>
      <p:sp>
        <p:nvSpPr>
          <p:cNvPr id="323" name="Rectangle 322"/>
          <p:cNvSpPr/>
          <p:nvPr/>
        </p:nvSpPr>
        <p:spPr>
          <a:xfrm>
            <a:off x="377546" y="4008190"/>
            <a:ext cx="2085749" cy="1080120"/>
          </a:xfrm>
          <a:prstGeom prst="rect">
            <a:avLst/>
          </a:prstGeom>
          <a:solidFill>
            <a:schemeClr val="bg1"/>
          </a:solidFill>
          <a:ln w="635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US">
              <a:solidFill>
                <a:prstClr val="white"/>
              </a:solidFill>
            </a:endParaRPr>
          </a:p>
        </p:txBody>
      </p:sp>
      <p:graphicFrame>
        <p:nvGraphicFramePr>
          <p:cNvPr id="325" name="Chart 324"/>
          <p:cNvGraphicFramePr/>
          <p:nvPr>
            <p:extLst/>
          </p:nvPr>
        </p:nvGraphicFramePr>
        <p:xfrm>
          <a:off x="250596" y="3856971"/>
          <a:ext cx="2246433" cy="1455826"/>
        </p:xfrm>
        <a:graphic>
          <a:graphicData uri="http://schemas.openxmlformats.org/drawingml/2006/chart">
            <c:chart xmlns:c="http://schemas.openxmlformats.org/drawingml/2006/chart" xmlns:r="http://schemas.openxmlformats.org/officeDocument/2006/relationships" r:id="rId8"/>
          </a:graphicData>
        </a:graphic>
      </p:graphicFrame>
      <p:sp>
        <p:nvSpPr>
          <p:cNvPr id="326" name="Rectangle 325"/>
          <p:cNvSpPr/>
          <p:nvPr/>
        </p:nvSpPr>
        <p:spPr>
          <a:xfrm>
            <a:off x="961554" y="4252351"/>
            <a:ext cx="765782" cy="646331"/>
          </a:xfrm>
          <a:prstGeom prst="rect">
            <a:avLst/>
          </a:prstGeom>
          <a:noFill/>
        </p:spPr>
        <p:txBody>
          <a:bodyPr wrap="square" rtlCol="0">
            <a:spAutoFit/>
          </a:bodyPr>
          <a:lstStyle/>
          <a:p>
            <a:pPr algn="ctr" rtl="0"/>
            <a:r>
              <a:rPr lang="en-US" sz="600" dirty="0" smtClean="0">
                <a:solidFill>
                  <a:prstClr val="black"/>
                </a:solidFill>
                <a:latin typeface="Dubai" panose="020B0503030403030204" pitchFamily="34" charset="-78"/>
              </a:rPr>
              <a:t>Rate of Strategic Planning of Work-Force system activation </a:t>
            </a:r>
          </a:p>
          <a:p>
            <a:pPr algn="ctr" rtl="0"/>
            <a:r>
              <a:rPr lang="en-US" sz="1050" b="1" dirty="0" smtClean="0">
                <a:solidFill>
                  <a:prstClr val="black"/>
                </a:solidFill>
                <a:latin typeface="Dubai" panose="020B0503030403030204" pitchFamily="34" charset="-78"/>
              </a:rPr>
              <a:t>55%</a:t>
            </a:r>
          </a:p>
        </p:txBody>
      </p:sp>
      <p:sp>
        <p:nvSpPr>
          <p:cNvPr id="327" name="Rectangle 326"/>
          <p:cNvSpPr/>
          <p:nvPr/>
        </p:nvSpPr>
        <p:spPr>
          <a:xfrm>
            <a:off x="6853488" y="3556978"/>
            <a:ext cx="2138332" cy="553998"/>
          </a:xfrm>
          <a:prstGeom prst="rect">
            <a:avLst/>
          </a:prstGeom>
          <a:noFill/>
          <a:effectLst>
            <a:outerShdw blurRad="50800" dist="38100" dir="2700000" algn="tl" rotWithShape="0">
              <a:prstClr val="black">
                <a:alpha val="40000"/>
              </a:prstClr>
            </a:outerShdw>
          </a:effectLst>
        </p:spPr>
        <p:txBody>
          <a:bodyPr wrap="square" rtlCol="0">
            <a:spAutoFit/>
          </a:bodyPr>
          <a:lstStyle/>
          <a:p>
            <a:pPr algn="ctr" rtl="0">
              <a:defRPr/>
            </a:pPr>
            <a:r>
              <a:rPr lang="ar-AE" sz="1000" b="1" dirty="0">
                <a:solidFill>
                  <a:prstClr val="white"/>
                </a:solidFill>
                <a:latin typeface="Dubai" panose="020B0503030403030204" pitchFamily="34" charset="-78"/>
              </a:rPr>
              <a:t>Rate of Total Number of Employees’ costs spent from the Entity’s Budget </a:t>
            </a:r>
          </a:p>
        </p:txBody>
      </p:sp>
      <p:sp>
        <p:nvSpPr>
          <p:cNvPr id="328" name="Rectangle 327"/>
          <p:cNvSpPr/>
          <p:nvPr/>
        </p:nvSpPr>
        <p:spPr>
          <a:xfrm>
            <a:off x="4676624" y="3531627"/>
            <a:ext cx="2138332" cy="492443"/>
          </a:xfrm>
          <a:prstGeom prst="rect">
            <a:avLst/>
          </a:prstGeom>
          <a:noFill/>
          <a:effectLst>
            <a:outerShdw blurRad="50800" dist="38100" dir="2700000" algn="tl" rotWithShape="0">
              <a:prstClr val="black">
                <a:alpha val="40000"/>
              </a:prstClr>
            </a:outerShdw>
          </a:effectLst>
        </p:spPr>
        <p:txBody>
          <a:bodyPr wrap="square" rtlCol="0">
            <a:spAutoFit/>
          </a:bodyPr>
          <a:lstStyle/>
          <a:p>
            <a:pPr algn="ctr" rtl="0">
              <a:defRPr/>
            </a:pPr>
            <a:r>
              <a:rPr lang="ar-AE" sz="1300" b="1" dirty="0">
                <a:solidFill>
                  <a:prstClr val="white"/>
                </a:solidFill>
                <a:latin typeface="Dubai" panose="020B0503030403030204" pitchFamily="34" charset="-78"/>
              </a:rPr>
              <a:t>Rate of employee cost at the entity (monthly) </a:t>
            </a:r>
          </a:p>
        </p:txBody>
      </p:sp>
      <p:sp>
        <p:nvSpPr>
          <p:cNvPr id="329" name="Rectangle 328"/>
          <p:cNvSpPr/>
          <p:nvPr/>
        </p:nvSpPr>
        <p:spPr>
          <a:xfrm>
            <a:off x="2545871" y="3535927"/>
            <a:ext cx="1954159" cy="523220"/>
          </a:xfrm>
          <a:prstGeom prst="rect">
            <a:avLst/>
          </a:prstGeom>
          <a:effectLst>
            <a:outerShdw blurRad="50800" dist="38100" dir="2700000" algn="tl" rotWithShape="0">
              <a:prstClr val="black">
                <a:alpha val="40000"/>
              </a:prstClr>
            </a:outerShdw>
          </a:effectLst>
        </p:spPr>
        <p:txBody>
          <a:bodyPr wrap="square">
            <a:spAutoFit/>
          </a:bodyPr>
          <a:lstStyle/>
          <a:p>
            <a:pPr algn="ctr" rtl="0">
              <a:defRPr/>
            </a:pPr>
            <a:r>
              <a:rPr lang="en-US" sz="1400" b="1" dirty="0" smtClean="0">
                <a:solidFill>
                  <a:prstClr val="white"/>
                </a:solidFill>
                <a:latin typeface="Dubai" panose="020B0503030403030204" pitchFamily="34" charset="-78"/>
              </a:rPr>
              <a:t>Sick leaves impact on the productivity</a:t>
            </a:r>
            <a:endParaRPr lang="en-US" sz="1400" b="1" dirty="0">
              <a:solidFill>
                <a:prstClr val="white"/>
              </a:solidFill>
              <a:latin typeface="Dubai" panose="020B0503030403030204" pitchFamily="34" charset="-78"/>
            </a:endParaRPr>
          </a:p>
        </p:txBody>
      </p:sp>
      <p:graphicFrame>
        <p:nvGraphicFramePr>
          <p:cNvPr id="330" name="Chart 329"/>
          <p:cNvGraphicFramePr/>
          <p:nvPr>
            <p:extLst/>
          </p:nvPr>
        </p:nvGraphicFramePr>
        <p:xfrm>
          <a:off x="7001800" y="4032927"/>
          <a:ext cx="1809929" cy="1099009"/>
        </p:xfrm>
        <a:graphic>
          <a:graphicData uri="http://schemas.openxmlformats.org/drawingml/2006/chart">
            <c:chart xmlns:c="http://schemas.openxmlformats.org/drawingml/2006/chart" xmlns:r="http://schemas.openxmlformats.org/officeDocument/2006/relationships" r:id="rId9"/>
          </a:graphicData>
        </a:graphic>
      </p:graphicFrame>
      <p:sp>
        <p:nvSpPr>
          <p:cNvPr id="331" name="Content Placeholder 4"/>
          <p:cNvSpPr txBox="1">
            <a:spLocks/>
          </p:cNvSpPr>
          <p:nvPr/>
        </p:nvSpPr>
        <p:spPr bwMode="auto">
          <a:xfrm>
            <a:off x="6973054" y="4726580"/>
            <a:ext cx="733454" cy="294240"/>
          </a:xfrm>
          <a:prstGeom prst="rect">
            <a:avLst/>
          </a:prstGeom>
          <a:noFill/>
          <a:ln w="9525">
            <a:noFill/>
            <a:miter lim="800000"/>
            <a:headEnd/>
            <a:tailEnd/>
          </a:ln>
        </p:spPr>
        <p:txBody>
          <a:bodyPr/>
          <a:lstStyle/>
          <a:p>
            <a:pPr marL="114300" indent="-114300" algn="ctr" rtl="0" eaLnBrk="0" hangingPunct="0">
              <a:spcBef>
                <a:spcPct val="20000"/>
              </a:spcBef>
              <a:buClr>
                <a:srgbClr val="1F497D"/>
              </a:buClr>
              <a:buSzPct val="70000"/>
            </a:pPr>
            <a:r>
              <a:rPr lang="en-US" sz="1100" b="1" dirty="0" smtClean="0">
                <a:solidFill>
                  <a:prstClr val="white"/>
                </a:solidFill>
                <a:latin typeface="Dubai" panose="020B0503030403030204" pitchFamily="34" charset="-78"/>
              </a:rPr>
              <a:t>2015</a:t>
            </a:r>
            <a:endParaRPr lang="en-US" sz="1100" b="1" dirty="0">
              <a:solidFill>
                <a:prstClr val="white"/>
              </a:solidFill>
              <a:latin typeface="Dubai" panose="020B0503030403030204" pitchFamily="34" charset="-78"/>
              <a:ea typeface="Tahoma" panose="020B0604030504040204" pitchFamily="34" charset="0"/>
              <a:cs typeface="Dubai" panose="020B0503030403030204" pitchFamily="34" charset="-78"/>
            </a:endParaRPr>
          </a:p>
        </p:txBody>
      </p:sp>
      <p:sp>
        <p:nvSpPr>
          <p:cNvPr id="332" name="Content Placeholder 4"/>
          <p:cNvSpPr txBox="1">
            <a:spLocks/>
          </p:cNvSpPr>
          <p:nvPr/>
        </p:nvSpPr>
        <p:spPr bwMode="auto">
          <a:xfrm>
            <a:off x="6963662" y="4476618"/>
            <a:ext cx="733454" cy="294240"/>
          </a:xfrm>
          <a:prstGeom prst="rect">
            <a:avLst/>
          </a:prstGeom>
          <a:noFill/>
          <a:ln w="9525">
            <a:noFill/>
            <a:miter lim="800000"/>
            <a:headEnd/>
            <a:tailEnd/>
          </a:ln>
        </p:spPr>
        <p:txBody>
          <a:bodyPr/>
          <a:lstStyle/>
          <a:p>
            <a:pPr marL="114300" indent="-114300" algn="ctr" rtl="0" eaLnBrk="0" hangingPunct="0">
              <a:spcBef>
                <a:spcPct val="20000"/>
              </a:spcBef>
              <a:buClr>
                <a:srgbClr val="1F497D"/>
              </a:buClr>
              <a:buSzPct val="70000"/>
            </a:pPr>
            <a:r>
              <a:rPr lang="en-US" sz="1100" b="1" dirty="0" smtClean="0">
                <a:solidFill>
                  <a:prstClr val="white"/>
                </a:solidFill>
                <a:latin typeface="Dubai" panose="020B0503030403030204" pitchFamily="34" charset="-78"/>
              </a:rPr>
              <a:t>2016</a:t>
            </a:r>
            <a:endParaRPr lang="en-US" sz="1100" b="1" dirty="0">
              <a:solidFill>
                <a:prstClr val="white"/>
              </a:solidFill>
              <a:latin typeface="Dubai" panose="020B0503030403030204" pitchFamily="34" charset="-78"/>
              <a:ea typeface="Tahoma" panose="020B0604030504040204" pitchFamily="34" charset="0"/>
              <a:cs typeface="Dubai" panose="020B0503030403030204" pitchFamily="34" charset="-78"/>
            </a:endParaRPr>
          </a:p>
        </p:txBody>
      </p:sp>
      <p:sp>
        <p:nvSpPr>
          <p:cNvPr id="333" name="Content Placeholder 4"/>
          <p:cNvSpPr txBox="1">
            <a:spLocks/>
          </p:cNvSpPr>
          <p:nvPr/>
        </p:nvSpPr>
        <p:spPr bwMode="auto">
          <a:xfrm>
            <a:off x="6973054" y="4230283"/>
            <a:ext cx="733454" cy="294240"/>
          </a:xfrm>
          <a:prstGeom prst="rect">
            <a:avLst/>
          </a:prstGeom>
          <a:noFill/>
          <a:ln w="9525">
            <a:noFill/>
            <a:miter lim="800000"/>
            <a:headEnd/>
            <a:tailEnd/>
          </a:ln>
        </p:spPr>
        <p:txBody>
          <a:bodyPr/>
          <a:lstStyle/>
          <a:p>
            <a:pPr marL="114300" indent="-114300" algn="ctr" rtl="0" eaLnBrk="0" hangingPunct="0">
              <a:spcBef>
                <a:spcPct val="20000"/>
              </a:spcBef>
              <a:buClr>
                <a:srgbClr val="1F497D"/>
              </a:buClr>
              <a:buSzPct val="70000"/>
            </a:pPr>
            <a:r>
              <a:rPr lang="en-US" sz="1100" b="1" dirty="0" smtClean="0">
                <a:solidFill>
                  <a:prstClr val="white"/>
                </a:solidFill>
                <a:latin typeface="Dubai" panose="020B0503030403030204" pitchFamily="34" charset="-78"/>
              </a:rPr>
              <a:t>2017</a:t>
            </a:r>
            <a:endParaRPr lang="en-US" sz="1100" b="1" dirty="0">
              <a:solidFill>
                <a:prstClr val="white"/>
              </a:solidFill>
              <a:latin typeface="Dubai" panose="020B0503030403030204" pitchFamily="34" charset="-78"/>
              <a:ea typeface="Tahoma" panose="020B0604030504040204" pitchFamily="34" charset="0"/>
              <a:cs typeface="Dubai" panose="020B0503030403030204" pitchFamily="34" charset="-78"/>
            </a:endParaRPr>
          </a:p>
        </p:txBody>
      </p:sp>
      <p:grpSp>
        <p:nvGrpSpPr>
          <p:cNvPr id="334" name="Group 333"/>
          <p:cNvGrpSpPr/>
          <p:nvPr/>
        </p:nvGrpSpPr>
        <p:grpSpPr>
          <a:xfrm>
            <a:off x="4651575" y="3922019"/>
            <a:ext cx="2462245" cy="1307181"/>
            <a:chOff x="1127822" y="3152257"/>
            <a:chExt cx="2697907" cy="1552712"/>
          </a:xfrm>
        </p:grpSpPr>
        <p:grpSp>
          <p:nvGrpSpPr>
            <p:cNvPr id="335" name="Group 334"/>
            <p:cNvGrpSpPr/>
            <p:nvPr/>
          </p:nvGrpSpPr>
          <p:grpSpPr>
            <a:xfrm>
              <a:off x="1127822" y="3152257"/>
              <a:ext cx="2697907" cy="1552712"/>
              <a:chOff x="608499" y="1654297"/>
              <a:chExt cx="2697907" cy="1552712"/>
            </a:xfrm>
            <a:noFill/>
          </p:grpSpPr>
          <p:graphicFrame>
            <p:nvGraphicFramePr>
              <p:cNvPr id="337" name="Chart 336"/>
              <p:cNvGraphicFramePr/>
              <p:nvPr>
                <p:extLst/>
              </p:nvPr>
            </p:nvGraphicFramePr>
            <p:xfrm>
              <a:off x="608499" y="1654297"/>
              <a:ext cx="2697907" cy="1552712"/>
            </p:xfrm>
            <a:graphic>
              <a:graphicData uri="http://schemas.openxmlformats.org/drawingml/2006/chart">
                <c:chart xmlns:c="http://schemas.openxmlformats.org/drawingml/2006/chart" xmlns:r="http://schemas.openxmlformats.org/officeDocument/2006/relationships" r:id="rId10"/>
              </a:graphicData>
            </a:graphic>
          </p:graphicFrame>
          <p:sp>
            <p:nvSpPr>
              <p:cNvPr id="338" name="Content Placeholder 4"/>
              <p:cNvSpPr txBox="1">
                <a:spLocks/>
              </p:cNvSpPr>
              <p:nvPr/>
            </p:nvSpPr>
            <p:spPr bwMode="auto">
              <a:xfrm>
                <a:off x="685800" y="2673060"/>
                <a:ext cx="733454" cy="294240"/>
              </a:xfrm>
              <a:prstGeom prst="rect">
                <a:avLst/>
              </a:prstGeom>
              <a:grpFill/>
              <a:ln w="9525">
                <a:noFill/>
                <a:miter lim="800000"/>
                <a:headEnd/>
                <a:tailEnd/>
              </a:ln>
            </p:spPr>
            <p:txBody>
              <a:bodyPr/>
              <a:lstStyle/>
              <a:p>
                <a:pPr marL="114300" indent="-114300" algn="ctr" rtl="0" eaLnBrk="0" hangingPunct="0">
                  <a:spcBef>
                    <a:spcPct val="20000"/>
                  </a:spcBef>
                  <a:buClr>
                    <a:srgbClr val="1F497D"/>
                  </a:buClr>
                  <a:buSzPct val="70000"/>
                </a:pPr>
                <a:r>
                  <a:rPr lang="en-US" sz="1100" b="1" dirty="0" smtClean="0">
                    <a:solidFill>
                      <a:prstClr val="white"/>
                    </a:solidFill>
                    <a:latin typeface="Dubai" panose="020B0503030403030204" pitchFamily="34" charset="-78"/>
                  </a:rPr>
                  <a:t>2015</a:t>
                </a:r>
                <a:endParaRPr lang="en-US" sz="1100" b="1" dirty="0">
                  <a:solidFill>
                    <a:prstClr val="white"/>
                  </a:solidFill>
                  <a:latin typeface="Dubai" panose="020B0503030403030204" pitchFamily="34" charset="-78"/>
                  <a:ea typeface="Tahoma" panose="020B0604030504040204" pitchFamily="34" charset="0"/>
                  <a:cs typeface="Dubai" panose="020B0503030403030204" pitchFamily="34" charset="-78"/>
                </a:endParaRPr>
              </a:p>
            </p:txBody>
          </p:sp>
          <p:sp>
            <p:nvSpPr>
              <p:cNvPr id="339" name="Content Placeholder 4"/>
              <p:cNvSpPr txBox="1">
                <a:spLocks/>
              </p:cNvSpPr>
              <p:nvPr/>
            </p:nvSpPr>
            <p:spPr bwMode="auto">
              <a:xfrm>
                <a:off x="685800" y="2320823"/>
                <a:ext cx="733454" cy="294240"/>
              </a:xfrm>
              <a:prstGeom prst="rect">
                <a:avLst/>
              </a:prstGeom>
              <a:grpFill/>
              <a:ln w="9525">
                <a:noFill/>
                <a:miter lim="800000"/>
                <a:headEnd/>
                <a:tailEnd/>
              </a:ln>
            </p:spPr>
            <p:txBody>
              <a:bodyPr/>
              <a:lstStyle/>
              <a:p>
                <a:pPr marL="114300" indent="-114300" algn="ctr" rtl="0" eaLnBrk="0" hangingPunct="0">
                  <a:spcBef>
                    <a:spcPct val="20000"/>
                  </a:spcBef>
                  <a:buClr>
                    <a:srgbClr val="1F497D"/>
                  </a:buClr>
                  <a:buSzPct val="70000"/>
                </a:pPr>
                <a:r>
                  <a:rPr lang="en-US" sz="1100" b="1" dirty="0" smtClean="0">
                    <a:solidFill>
                      <a:prstClr val="white"/>
                    </a:solidFill>
                    <a:latin typeface="Dubai" panose="020B0503030403030204" pitchFamily="34" charset="-78"/>
                  </a:rPr>
                  <a:t>2016</a:t>
                </a:r>
                <a:endParaRPr lang="en-US" sz="1100" b="1" dirty="0">
                  <a:solidFill>
                    <a:prstClr val="white"/>
                  </a:solidFill>
                  <a:latin typeface="Dubai" panose="020B0503030403030204" pitchFamily="34" charset="-78"/>
                  <a:ea typeface="Tahoma" panose="020B0604030504040204" pitchFamily="34" charset="0"/>
                  <a:cs typeface="Dubai" panose="020B0503030403030204" pitchFamily="34" charset="-78"/>
                </a:endParaRPr>
              </a:p>
            </p:txBody>
          </p:sp>
          <p:sp>
            <p:nvSpPr>
              <p:cNvPr id="340" name="Content Placeholder 4"/>
              <p:cNvSpPr txBox="1">
                <a:spLocks/>
              </p:cNvSpPr>
              <p:nvPr/>
            </p:nvSpPr>
            <p:spPr bwMode="auto">
              <a:xfrm>
                <a:off x="685800" y="1995333"/>
                <a:ext cx="733454" cy="294240"/>
              </a:xfrm>
              <a:prstGeom prst="rect">
                <a:avLst/>
              </a:prstGeom>
              <a:grpFill/>
              <a:ln w="9525">
                <a:noFill/>
                <a:miter lim="800000"/>
                <a:headEnd/>
                <a:tailEnd/>
              </a:ln>
            </p:spPr>
            <p:txBody>
              <a:bodyPr/>
              <a:lstStyle/>
              <a:p>
                <a:pPr marL="114300" indent="-114300" algn="ctr" rtl="0" eaLnBrk="0" hangingPunct="0">
                  <a:spcBef>
                    <a:spcPct val="20000"/>
                  </a:spcBef>
                  <a:buClr>
                    <a:srgbClr val="1F497D"/>
                  </a:buClr>
                  <a:buSzPct val="70000"/>
                </a:pPr>
                <a:r>
                  <a:rPr lang="en-US" sz="1100" b="1" dirty="0" smtClean="0">
                    <a:solidFill>
                      <a:prstClr val="white"/>
                    </a:solidFill>
                    <a:latin typeface="Dubai" panose="020B0503030403030204" pitchFamily="34" charset="-78"/>
                  </a:rPr>
                  <a:t>2017</a:t>
                </a:r>
                <a:endParaRPr lang="en-US" sz="1100" b="1" dirty="0">
                  <a:solidFill>
                    <a:prstClr val="white"/>
                  </a:solidFill>
                  <a:latin typeface="Dubai" panose="020B0503030403030204" pitchFamily="34" charset="-78"/>
                  <a:ea typeface="Tahoma" panose="020B0604030504040204" pitchFamily="34" charset="0"/>
                  <a:cs typeface="Dubai" panose="020B0503030403030204" pitchFamily="34" charset="-78"/>
                </a:endParaRPr>
              </a:p>
            </p:txBody>
          </p:sp>
        </p:grpSp>
        <p:sp>
          <p:nvSpPr>
            <p:cNvPr id="336" name="Content Placeholder 4"/>
            <p:cNvSpPr txBox="1">
              <a:spLocks/>
            </p:cNvSpPr>
            <p:nvPr/>
          </p:nvSpPr>
          <p:spPr bwMode="auto">
            <a:xfrm>
              <a:off x="2248391" y="3805974"/>
              <a:ext cx="1084120" cy="294239"/>
            </a:xfrm>
            <a:prstGeom prst="rect">
              <a:avLst/>
            </a:prstGeom>
            <a:noFill/>
            <a:ln w="9525">
              <a:noFill/>
              <a:miter lim="800000"/>
              <a:headEnd/>
              <a:tailEnd/>
            </a:ln>
          </p:spPr>
          <p:txBody>
            <a:bodyPr/>
            <a:lstStyle/>
            <a:p>
              <a:pPr marL="114300" indent="-114300" algn="ctr" rtl="0" eaLnBrk="0" hangingPunct="0">
                <a:spcBef>
                  <a:spcPct val="20000"/>
                </a:spcBef>
                <a:buClr>
                  <a:srgbClr val="1F497D"/>
                </a:buClr>
                <a:buSzPct val="70000"/>
              </a:pPr>
              <a:r>
                <a:rPr lang="ar-AE" sz="1000" b="1" dirty="0">
                  <a:solidFill>
                    <a:srgbClr val="9BBB59"/>
                  </a:solidFill>
                  <a:latin typeface="Dubai" panose="020B0503030403030204" pitchFamily="34" charset="-78"/>
                </a:rPr>
                <a:t>AED</a:t>
              </a:r>
            </a:p>
          </p:txBody>
        </p:sp>
      </p:grpSp>
      <p:sp>
        <p:nvSpPr>
          <p:cNvPr id="341" name="Content Placeholder 4"/>
          <p:cNvSpPr txBox="1">
            <a:spLocks/>
          </p:cNvSpPr>
          <p:nvPr/>
        </p:nvSpPr>
        <p:spPr bwMode="auto">
          <a:xfrm>
            <a:off x="5952416" y="4149021"/>
            <a:ext cx="989422" cy="262220"/>
          </a:xfrm>
          <a:prstGeom prst="rect">
            <a:avLst/>
          </a:prstGeom>
          <a:noFill/>
          <a:ln w="9525">
            <a:noFill/>
            <a:miter lim="800000"/>
            <a:headEnd/>
            <a:tailEnd/>
          </a:ln>
        </p:spPr>
        <p:txBody>
          <a:bodyPr/>
          <a:lstStyle/>
          <a:p>
            <a:pPr marL="114300" indent="-114300" algn="ctr" rtl="0" eaLnBrk="0" hangingPunct="0">
              <a:spcBef>
                <a:spcPct val="20000"/>
              </a:spcBef>
              <a:buClr>
                <a:srgbClr val="1F497D"/>
              </a:buClr>
              <a:buSzPct val="70000"/>
            </a:pPr>
            <a:r>
              <a:rPr lang="ar-AE" sz="1000" b="1" dirty="0">
                <a:solidFill>
                  <a:srgbClr val="C0504D"/>
                </a:solidFill>
                <a:latin typeface="Dubai" panose="020B0503030403030204" pitchFamily="34" charset="-78"/>
              </a:rPr>
              <a:t>AED</a:t>
            </a:r>
          </a:p>
        </p:txBody>
      </p:sp>
      <p:sp>
        <p:nvSpPr>
          <p:cNvPr id="342" name="Content Placeholder 4"/>
          <p:cNvSpPr txBox="1">
            <a:spLocks/>
          </p:cNvSpPr>
          <p:nvPr/>
        </p:nvSpPr>
        <p:spPr bwMode="auto">
          <a:xfrm>
            <a:off x="5870819" y="4718046"/>
            <a:ext cx="989422" cy="262220"/>
          </a:xfrm>
          <a:prstGeom prst="rect">
            <a:avLst/>
          </a:prstGeom>
          <a:noFill/>
          <a:ln w="9525">
            <a:noFill/>
            <a:miter lim="800000"/>
            <a:headEnd/>
            <a:tailEnd/>
          </a:ln>
        </p:spPr>
        <p:txBody>
          <a:bodyPr/>
          <a:lstStyle/>
          <a:p>
            <a:pPr marL="114300" indent="-114300" algn="ctr" rtl="0" eaLnBrk="0" hangingPunct="0">
              <a:spcBef>
                <a:spcPct val="20000"/>
              </a:spcBef>
              <a:buClr>
                <a:srgbClr val="1F497D"/>
              </a:buClr>
              <a:buSzPct val="70000"/>
            </a:pPr>
            <a:r>
              <a:rPr lang="ar-AE" sz="1000" b="1" dirty="0">
                <a:solidFill>
                  <a:prstClr val="white">
                    <a:lumMod val="50000"/>
                  </a:prstClr>
                </a:solidFill>
                <a:latin typeface="Dubai" panose="020B0503030403030204" pitchFamily="34" charset="-78"/>
              </a:rPr>
              <a:t>AED</a:t>
            </a:r>
          </a:p>
        </p:txBody>
      </p:sp>
      <p:graphicFrame>
        <p:nvGraphicFramePr>
          <p:cNvPr id="343" name="Chart 342"/>
          <p:cNvGraphicFramePr/>
          <p:nvPr>
            <p:extLst/>
          </p:nvPr>
        </p:nvGraphicFramePr>
        <p:xfrm>
          <a:off x="2624061" y="3985440"/>
          <a:ext cx="1773126" cy="1170377"/>
        </p:xfrm>
        <a:graphic>
          <a:graphicData uri="http://schemas.openxmlformats.org/drawingml/2006/chart">
            <c:chart xmlns:c="http://schemas.openxmlformats.org/drawingml/2006/chart" xmlns:r="http://schemas.openxmlformats.org/officeDocument/2006/relationships" r:id="rId11"/>
          </a:graphicData>
        </a:graphic>
      </p:graphicFrame>
      <p:sp>
        <p:nvSpPr>
          <p:cNvPr id="344" name="Rectangle 343"/>
          <p:cNvSpPr/>
          <p:nvPr/>
        </p:nvSpPr>
        <p:spPr>
          <a:xfrm>
            <a:off x="138269" y="3630741"/>
            <a:ext cx="2610009" cy="307777"/>
          </a:xfrm>
          <a:prstGeom prst="rect">
            <a:avLst/>
          </a:prstGeom>
          <a:noFill/>
          <a:effectLst>
            <a:outerShdw blurRad="50800" dist="38100" dir="2700000" algn="tl" rotWithShape="0">
              <a:prstClr val="black">
                <a:alpha val="40000"/>
              </a:prstClr>
            </a:outerShdw>
          </a:effectLst>
        </p:spPr>
        <p:txBody>
          <a:bodyPr wrap="square" rtlCol="0">
            <a:spAutoFit/>
          </a:bodyPr>
          <a:lstStyle/>
          <a:p>
            <a:pPr algn="ctr" rtl="0"/>
            <a:r>
              <a:rPr lang="ar-AE" sz="1400" b="1" dirty="0" smtClean="0">
                <a:solidFill>
                  <a:prstClr val="white"/>
                </a:solidFill>
                <a:latin typeface="Dubai" panose="020B0503030403030204" pitchFamily="34" charset="-78"/>
              </a:rPr>
              <a:t>Workforce Planning System</a:t>
            </a:r>
            <a:endParaRPr lang="en-US" sz="1400" b="1" dirty="0">
              <a:solidFill>
                <a:prstClr val="white"/>
              </a:solidFill>
              <a:latin typeface="Dubai" panose="020B0503030403030204" pitchFamily="34" charset="-78"/>
              <a:cs typeface="Dubai" panose="020B0503030403030204" pitchFamily="34" charset="-78"/>
            </a:endParaRPr>
          </a:p>
        </p:txBody>
      </p:sp>
      <p:sp>
        <p:nvSpPr>
          <p:cNvPr id="345" name="Rectangle 344"/>
          <p:cNvSpPr/>
          <p:nvPr/>
        </p:nvSpPr>
        <p:spPr>
          <a:xfrm>
            <a:off x="6891008" y="5253310"/>
            <a:ext cx="2085749" cy="1512168"/>
          </a:xfrm>
          <a:prstGeom prst="rect">
            <a:avLst/>
          </a:prstGeom>
          <a:solidFill>
            <a:srgbClr val="ECCF2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US">
              <a:solidFill>
                <a:prstClr val="white"/>
              </a:solidFill>
            </a:endParaRPr>
          </a:p>
        </p:txBody>
      </p:sp>
      <p:sp>
        <p:nvSpPr>
          <p:cNvPr id="346" name="Rectangle 345"/>
          <p:cNvSpPr/>
          <p:nvPr/>
        </p:nvSpPr>
        <p:spPr>
          <a:xfrm>
            <a:off x="2527854" y="5276554"/>
            <a:ext cx="2085749" cy="1512168"/>
          </a:xfrm>
          <a:prstGeom prst="rect">
            <a:avLst/>
          </a:prstGeom>
          <a:solidFill>
            <a:srgbClr val="ECCF2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US">
              <a:solidFill>
                <a:prstClr val="white"/>
              </a:solidFill>
            </a:endParaRPr>
          </a:p>
        </p:txBody>
      </p:sp>
      <p:sp>
        <p:nvSpPr>
          <p:cNvPr id="347" name="Rectangle 346"/>
          <p:cNvSpPr/>
          <p:nvPr/>
        </p:nvSpPr>
        <p:spPr>
          <a:xfrm>
            <a:off x="4730768" y="5253310"/>
            <a:ext cx="2085749" cy="1512168"/>
          </a:xfrm>
          <a:prstGeom prst="rect">
            <a:avLst/>
          </a:prstGeom>
          <a:solidFill>
            <a:srgbClr val="ECCF2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US">
              <a:solidFill>
                <a:prstClr val="white"/>
              </a:solidFill>
            </a:endParaRPr>
          </a:p>
        </p:txBody>
      </p:sp>
      <p:sp>
        <p:nvSpPr>
          <p:cNvPr id="348" name="Rectangle 347"/>
          <p:cNvSpPr/>
          <p:nvPr/>
        </p:nvSpPr>
        <p:spPr>
          <a:xfrm>
            <a:off x="378586" y="5276554"/>
            <a:ext cx="2085749" cy="1512168"/>
          </a:xfrm>
          <a:prstGeom prst="rect">
            <a:avLst/>
          </a:prstGeom>
          <a:solidFill>
            <a:srgbClr val="ECCF2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US">
              <a:solidFill>
                <a:prstClr val="white"/>
              </a:solidFill>
            </a:endParaRPr>
          </a:p>
        </p:txBody>
      </p:sp>
      <p:sp>
        <p:nvSpPr>
          <p:cNvPr id="349" name="Rectangle 348"/>
          <p:cNvSpPr/>
          <p:nvPr/>
        </p:nvSpPr>
        <p:spPr>
          <a:xfrm>
            <a:off x="4730766" y="5685358"/>
            <a:ext cx="2085749" cy="1080120"/>
          </a:xfrm>
          <a:prstGeom prst="rect">
            <a:avLst/>
          </a:prstGeom>
          <a:solidFill>
            <a:schemeClr val="bg1"/>
          </a:solidFill>
          <a:ln w="6350">
            <a:solidFill>
              <a:srgbClr val="DFC21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US">
              <a:solidFill>
                <a:prstClr val="white"/>
              </a:solidFill>
            </a:endParaRPr>
          </a:p>
        </p:txBody>
      </p:sp>
      <p:sp>
        <p:nvSpPr>
          <p:cNvPr id="350" name="Rectangle 349"/>
          <p:cNvSpPr/>
          <p:nvPr/>
        </p:nvSpPr>
        <p:spPr>
          <a:xfrm>
            <a:off x="6900299" y="5685358"/>
            <a:ext cx="2085749" cy="1080120"/>
          </a:xfrm>
          <a:prstGeom prst="rect">
            <a:avLst/>
          </a:prstGeom>
          <a:solidFill>
            <a:schemeClr val="bg1"/>
          </a:solidFill>
          <a:ln w="6350">
            <a:solidFill>
              <a:srgbClr val="DFC21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US">
              <a:solidFill>
                <a:prstClr val="white"/>
              </a:solidFill>
            </a:endParaRPr>
          </a:p>
        </p:txBody>
      </p:sp>
      <p:sp>
        <p:nvSpPr>
          <p:cNvPr id="351" name="Rectangle 350"/>
          <p:cNvSpPr/>
          <p:nvPr/>
        </p:nvSpPr>
        <p:spPr>
          <a:xfrm>
            <a:off x="2525937" y="5708602"/>
            <a:ext cx="2085749" cy="1080120"/>
          </a:xfrm>
          <a:prstGeom prst="rect">
            <a:avLst/>
          </a:prstGeom>
          <a:solidFill>
            <a:schemeClr val="bg1"/>
          </a:solidFill>
          <a:ln w="6350">
            <a:solidFill>
              <a:srgbClr val="DFC21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US">
              <a:solidFill>
                <a:prstClr val="white"/>
              </a:solidFill>
            </a:endParaRPr>
          </a:p>
        </p:txBody>
      </p:sp>
      <p:sp>
        <p:nvSpPr>
          <p:cNvPr id="352" name="Rectangle 351"/>
          <p:cNvSpPr/>
          <p:nvPr/>
        </p:nvSpPr>
        <p:spPr>
          <a:xfrm>
            <a:off x="378585" y="5708602"/>
            <a:ext cx="2085749" cy="1080120"/>
          </a:xfrm>
          <a:prstGeom prst="rect">
            <a:avLst/>
          </a:prstGeom>
          <a:solidFill>
            <a:schemeClr val="bg1"/>
          </a:solidFill>
          <a:ln w="6350">
            <a:solidFill>
              <a:srgbClr val="DFC21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US">
              <a:solidFill>
                <a:prstClr val="white"/>
              </a:solidFill>
            </a:endParaRPr>
          </a:p>
        </p:txBody>
      </p:sp>
      <p:graphicFrame>
        <p:nvGraphicFramePr>
          <p:cNvPr id="353" name="Chart 352"/>
          <p:cNvGraphicFramePr/>
          <p:nvPr>
            <p:extLst/>
          </p:nvPr>
        </p:nvGraphicFramePr>
        <p:xfrm>
          <a:off x="367803" y="5952763"/>
          <a:ext cx="2388095" cy="1009972"/>
        </p:xfrm>
        <a:graphic>
          <a:graphicData uri="http://schemas.openxmlformats.org/drawingml/2006/chart">
            <c:chart xmlns:c="http://schemas.openxmlformats.org/drawingml/2006/chart" xmlns:r="http://schemas.openxmlformats.org/officeDocument/2006/relationships" r:id="rId12"/>
          </a:graphicData>
        </a:graphic>
      </p:graphicFrame>
      <p:sp>
        <p:nvSpPr>
          <p:cNvPr id="354" name="Rectangle 353"/>
          <p:cNvSpPr/>
          <p:nvPr/>
        </p:nvSpPr>
        <p:spPr>
          <a:xfrm>
            <a:off x="439550" y="5681324"/>
            <a:ext cx="1748471" cy="353943"/>
          </a:xfrm>
          <a:prstGeom prst="rect">
            <a:avLst/>
          </a:prstGeom>
          <a:noFill/>
        </p:spPr>
        <p:txBody>
          <a:bodyPr wrap="square" rtlCol="0">
            <a:spAutoFit/>
          </a:bodyPr>
          <a:lstStyle/>
          <a:p>
            <a:pPr algn="l" rtl="0"/>
            <a:r>
              <a:rPr lang="ar-AE" sz="850" dirty="0" smtClean="0">
                <a:solidFill>
                  <a:prstClr val="black"/>
                </a:solidFill>
                <a:latin typeface="Dubai" panose="020B0503030403030204" pitchFamily="34" charset="-78"/>
              </a:rPr>
              <a:t>Occupational turnover rate at the entity </a:t>
            </a:r>
          </a:p>
          <a:p>
            <a:pPr algn="l" rtl="0"/>
            <a:r>
              <a:rPr lang="ar-AE" sz="850" dirty="0" smtClean="0">
                <a:solidFill>
                  <a:prstClr val="black"/>
                </a:solidFill>
                <a:latin typeface="Dubai" panose="020B0503030403030204" pitchFamily="34" charset="-78"/>
              </a:rPr>
              <a:t>Government average </a:t>
            </a:r>
            <a:endParaRPr lang="en-US" sz="850" dirty="0">
              <a:solidFill>
                <a:prstClr val="black"/>
              </a:solidFill>
              <a:latin typeface="Dubai" panose="020B0503030403030204" pitchFamily="34" charset="-78"/>
              <a:cs typeface="Dubai" panose="020B0503030403030204" pitchFamily="34" charset="-78"/>
            </a:endParaRPr>
          </a:p>
        </p:txBody>
      </p:sp>
      <p:sp>
        <p:nvSpPr>
          <p:cNvPr id="355" name="Rectangle 354"/>
          <p:cNvSpPr/>
          <p:nvPr/>
        </p:nvSpPr>
        <p:spPr>
          <a:xfrm>
            <a:off x="2142691" y="5817489"/>
            <a:ext cx="141227" cy="111140"/>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US">
              <a:solidFill>
                <a:prstClr val="white"/>
              </a:solidFill>
            </a:endParaRPr>
          </a:p>
        </p:txBody>
      </p:sp>
      <p:sp>
        <p:nvSpPr>
          <p:cNvPr id="356" name="Rectangle 355"/>
          <p:cNvSpPr/>
          <p:nvPr/>
        </p:nvSpPr>
        <p:spPr>
          <a:xfrm>
            <a:off x="2139902" y="5979747"/>
            <a:ext cx="141227" cy="111140"/>
          </a:xfrm>
          <a:prstGeom prst="rect">
            <a:avLst/>
          </a:prstGeom>
          <a:solidFill>
            <a:srgbClr val="B388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US">
              <a:solidFill>
                <a:prstClr val="white"/>
              </a:solidFill>
            </a:endParaRPr>
          </a:p>
        </p:txBody>
      </p:sp>
      <p:sp>
        <p:nvSpPr>
          <p:cNvPr id="357" name="Rectangle 356"/>
          <p:cNvSpPr/>
          <p:nvPr/>
        </p:nvSpPr>
        <p:spPr>
          <a:xfrm>
            <a:off x="152899" y="5338690"/>
            <a:ext cx="2432669" cy="276999"/>
          </a:xfrm>
          <a:prstGeom prst="rect">
            <a:avLst/>
          </a:prstGeom>
          <a:noFill/>
          <a:effectLst>
            <a:outerShdw blurRad="50800" dist="38100" dir="2700000" algn="tl" rotWithShape="0">
              <a:prstClr val="black">
                <a:alpha val="40000"/>
              </a:prstClr>
            </a:outerShdw>
          </a:effectLst>
        </p:spPr>
        <p:txBody>
          <a:bodyPr wrap="square" rtlCol="0">
            <a:spAutoFit/>
          </a:bodyPr>
          <a:lstStyle/>
          <a:p>
            <a:pPr algn="ctr" rtl="0"/>
            <a:r>
              <a:rPr lang="ar-AE" sz="1200" b="1" dirty="0" smtClean="0">
                <a:solidFill>
                  <a:prstClr val="white"/>
                </a:solidFill>
                <a:latin typeface="Dubai" panose="020B0503030403030204" pitchFamily="34" charset="-78"/>
              </a:rPr>
              <a:t>Occupational turnover rate</a:t>
            </a:r>
            <a:endParaRPr lang="en-US" sz="1200" b="1" dirty="0">
              <a:solidFill>
                <a:prstClr val="white"/>
              </a:solidFill>
              <a:latin typeface="Dubai" panose="020B0503030403030204" pitchFamily="34" charset="-78"/>
              <a:cs typeface="Dubai" panose="020B0503030403030204" pitchFamily="34" charset="-78"/>
            </a:endParaRPr>
          </a:p>
        </p:txBody>
      </p:sp>
      <p:graphicFrame>
        <p:nvGraphicFramePr>
          <p:cNvPr id="358" name="Chart 357"/>
          <p:cNvGraphicFramePr/>
          <p:nvPr>
            <p:extLst/>
          </p:nvPr>
        </p:nvGraphicFramePr>
        <p:xfrm>
          <a:off x="6972592" y="5642999"/>
          <a:ext cx="1773126" cy="1170377"/>
        </p:xfrm>
        <a:graphic>
          <a:graphicData uri="http://schemas.openxmlformats.org/drawingml/2006/chart">
            <c:chart xmlns:c="http://schemas.openxmlformats.org/drawingml/2006/chart" xmlns:r="http://schemas.openxmlformats.org/officeDocument/2006/relationships" r:id="rId13"/>
          </a:graphicData>
        </a:graphic>
      </p:graphicFrame>
      <p:sp>
        <p:nvSpPr>
          <p:cNvPr id="359" name="Rectangle 358"/>
          <p:cNvSpPr/>
          <p:nvPr/>
        </p:nvSpPr>
        <p:spPr>
          <a:xfrm>
            <a:off x="2917713" y="5895079"/>
            <a:ext cx="1386633" cy="338554"/>
          </a:xfrm>
          <a:prstGeom prst="rect">
            <a:avLst/>
          </a:prstGeom>
        </p:spPr>
        <p:txBody>
          <a:bodyPr wrap="square">
            <a:spAutoFit/>
          </a:bodyPr>
          <a:lstStyle/>
          <a:p>
            <a:pPr algn="ctr" rtl="0">
              <a:defRPr sz="1200" b="1" i="0" u="none" strike="noStrike" kern="1200" spc="0" baseline="0">
                <a:solidFill>
                  <a:prstClr val="black">
                    <a:lumMod val="65000"/>
                    <a:lumOff val="35000"/>
                  </a:prstClr>
                </a:solidFill>
                <a:latin typeface="Dubai" panose="020B0503030403030204" pitchFamily="34" charset="-78"/>
                <a:ea typeface="+mn-ea"/>
                <a:cs typeface="Dubai" panose="020B0503030403030204" pitchFamily="34" charset="-78"/>
              </a:defRPr>
            </a:pPr>
            <a:r>
              <a:rPr lang="en-US" sz="1600" b="1" dirty="0" smtClean="0">
                <a:solidFill>
                  <a:prstClr val="white">
                    <a:lumMod val="50000"/>
                  </a:prstClr>
                </a:solidFill>
                <a:latin typeface="Dubai" panose="020B0503030403030204" pitchFamily="34" charset="-78"/>
              </a:rPr>
              <a:t>9 violations </a:t>
            </a:r>
            <a:endParaRPr lang="en-US" sz="1600" b="1" dirty="0">
              <a:solidFill>
                <a:prstClr val="white">
                  <a:lumMod val="50000"/>
                </a:prstClr>
              </a:solidFill>
              <a:latin typeface="Dubai" panose="020B0503030403030204" pitchFamily="34" charset="-78"/>
              <a:cs typeface="Dubai" panose="020B0503030403030204" pitchFamily="34" charset="-78"/>
            </a:endParaRPr>
          </a:p>
        </p:txBody>
      </p:sp>
      <p:sp>
        <p:nvSpPr>
          <p:cNvPr id="360" name="Rectangle 359"/>
          <p:cNvSpPr/>
          <p:nvPr/>
        </p:nvSpPr>
        <p:spPr>
          <a:xfrm>
            <a:off x="2915396" y="6233633"/>
            <a:ext cx="1386633" cy="338554"/>
          </a:xfrm>
          <a:prstGeom prst="rect">
            <a:avLst/>
          </a:prstGeom>
        </p:spPr>
        <p:txBody>
          <a:bodyPr wrap="square">
            <a:spAutoFit/>
          </a:bodyPr>
          <a:lstStyle/>
          <a:p>
            <a:pPr algn="ctr" rtl="0">
              <a:defRPr sz="1200" b="1" i="0" u="none" strike="noStrike" kern="1200" spc="0" baseline="0">
                <a:solidFill>
                  <a:prstClr val="black">
                    <a:lumMod val="65000"/>
                    <a:lumOff val="35000"/>
                  </a:prstClr>
                </a:solidFill>
                <a:latin typeface="Dubai" panose="020B0503030403030204" pitchFamily="34" charset="-78"/>
                <a:ea typeface="+mn-ea"/>
                <a:cs typeface="Dubai" panose="020B0503030403030204" pitchFamily="34" charset="-78"/>
              </a:defRPr>
            </a:pPr>
            <a:r>
              <a:rPr lang="en-US" sz="1600" b="1" dirty="0" smtClean="0">
                <a:solidFill>
                  <a:prstClr val="white">
                    <a:lumMod val="50000"/>
                  </a:prstClr>
                </a:solidFill>
                <a:latin typeface="Dubai" panose="020B0503030403030204" pitchFamily="34" charset="-78"/>
              </a:rPr>
              <a:t>3 grievances</a:t>
            </a:r>
            <a:endParaRPr lang="en-US" sz="1600" b="1" dirty="0">
              <a:solidFill>
                <a:prstClr val="white">
                  <a:lumMod val="50000"/>
                </a:prstClr>
              </a:solidFill>
              <a:latin typeface="Dubai" panose="020B0503030403030204" pitchFamily="34" charset="-78"/>
              <a:cs typeface="Dubai" panose="020B0503030403030204" pitchFamily="34" charset="-78"/>
            </a:endParaRPr>
          </a:p>
        </p:txBody>
      </p:sp>
      <p:sp>
        <p:nvSpPr>
          <p:cNvPr id="361" name="Rectangle 360"/>
          <p:cNvSpPr/>
          <p:nvPr/>
        </p:nvSpPr>
        <p:spPr>
          <a:xfrm>
            <a:off x="2675710" y="5353742"/>
            <a:ext cx="1705916" cy="261610"/>
          </a:xfrm>
          <a:prstGeom prst="rect">
            <a:avLst/>
          </a:prstGeom>
          <a:noFill/>
          <a:effectLst>
            <a:outerShdw blurRad="50800" dist="38100" dir="2700000" algn="tl" rotWithShape="0">
              <a:prstClr val="black">
                <a:alpha val="40000"/>
              </a:prstClr>
            </a:outerShdw>
          </a:effectLst>
        </p:spPr>
        <p:txBody>
          <a:bodyPr wrap="square" rtlCol="0">
            <a:spAutoFit/>
          </a:bodyPr>
          <a:lstStyle/>
          <a:p>
            <a:pPr algn="ctr" rtl="0"/>
            <a:r>
              <a:rPr lang="ar-AE" sz="1050" b="1" dirty="0">
                <a:solidFill>
                  <a:prstClr val="white"/>
                </a:solidFill>
                <a:latin typeface="Dubai" panose="020B0503030403030204" pitchFamily="34" charset="-78"/>
              </a:rPr>
              <a:t>Violations and grievances </a:t>
            </a:r>
          </a:p>
        </p:txBody>
      </p:sp>
      <p:sp>
        <p:nvSpPr>
          <p:cNvPr id="362" name="Rounded Rectangle 361"/>
          <p:cNvSpPr/>
          <p:nvPr/>
        </p:nvSpPr>
        <p:spPr>
          <a:xfrm>
            <a:off x="4858891" y="5312797"/>
            <a:ext cx="1954818" cy="253365"/>
          </a:xfrm>
          <a:prstGeom prst="roundRect">
            <a:avLst>
              <a:gd name="adj" fmla="val 5520"/>
            </a:avLst>
          </a:prstGeom>
          <a:noFill/>
          <a:effectLst>
            <a:outerShdw blurRad="50800" dist="38100" dir="2700000" algn="tl" rotWithShape="0">
              <a:prstClr val="black">
                <a:alpha val="40000"/>
              </a:prstClr>
            </a:outerShdw>
          </a:effectLst>
        </p:spPr>
        <p:txBody>
          <a:bodyPr wrap="square" rtlCol="0">
            <a:spAutoFit/>
          </a:bodyPr>
          <a:lstStyle/>
          <a:p>
            <a:pPr algn="ctr" rtl="0"/>
            <a:r>
              <a:rPr lang="ar-AE" sz="1000" b="1" dirty="0">
                <a:solidFill>
                  <a:prstClr val="white"/>
                </a:solidFill>
                <a:latin typeface="Dubai" panose="020B0503030403030204" pitchFamily="34" charset="-78"/>
              </a:rPr>
              <a:t>Rewards and Incentives System</a:t>
            </a:r>
          </a:p>
        </p:txBody>
      </p:sp>
      <p:sp>
        <p:nvSpPr>
          <p:cNvPr id="363" name="Rectangle 362"/>
          <p:cNvSpPr/>
          <p:nvPr/>
        </p:nvSpPr>
        <p:spPr>
          <a:xfrm>
            <a:off x="5080323" y="5691517"/>
            <a:ext cx="1386633" cy="338554"/>
          </a:xfrm>
          <a:prstGeom prst="rect">
            <a:avLst/>
          </a:prstGeom>
        </p:spPr>
        <p:txBody>
          <a:bodyPr wrap="square">
            <a:spAutoFit/>
          </a:bodyPr>
          <a:lstStyle/>
          <a:p>
            <a:pPr algn="ctr" rtl="0">
              <a:defRPr sz="1200" b="1" i="0" u="none" strike="noStrike" kern="1200" spc="0" baseline="0">
                <a:solidFill>
                  <a:prstClr val="black">
                    <a:lumMod val="65000"/>
                    <a:lumOff val="35000"/>
                  </a:prstClr>
                </a:solidFill>
                <a:latin typeface="Dubai" panose="020B0503030403030204" pitchFamily="34" charset="-78"/>
                <a:ea typeface="+mn-ea"/>
                <a:cs typeface="Dubai" panose="020B0503030403030204" pitchFamily="34" charset="-78"/>
              </a:defRPr>
            </a:pPr>
            <a:r>
              <a:rPr lang="ar-AE" sz="1600" b="1" dirty="0" smtClean="0">
                <a:solidFill>
                  <a:prstClr val="white">
                    <a:lumMod val="50000"/>
                  </a:prstClr>
                </a:solidFill>
                <a:latin typeface="Dubai" panose="020B0503030403030204" pitchFamily="34" charset="-78"/>
              </a:rPr>
              <a:t>No. of honorees </a:t>
            </a:r>
            <a:endParaRPr lang="en-US" sz="1600" b="1" dirty="0">
              <a:solidFill>
                <a:prstClr val="white">
                  <a:lumMod val="50000"/>
                </a:prstClr>
              </a:solidFill>
              <a:latin typeface="Dubai" panose="020B0503030403030204" pitchFamily="34" charset="-78"/>
              <a:cs typeface="Dubai" panose="020B0503030403030204" pitchFamily="34" charset="-78"/>
            </a:endParaRPr>
          </a:p>
        </p:txBody>
      </p:sp>
      <p:sp>
        <p:nvSpPr>
          <p:cNvPr id="364" name="Rectangle 363"/>
          <p:cNvSpPr/>
          <p:nvPr/>
        </p:nvSpPr>
        <p:spPr>
          <a:xfrm>
            <a:off x="5091295" y="6171597"/>
            <a:ext cx="1386633" cy="338554"/>
          </a:xfrm>
          <a:prstGeom prst="rect">
            <a:avLst/>
          </a:prstGeom>
        </p:spPr>
        <p:txBody>
          <a:bodyPr wrap="square">
            <a:spAutoFit/>
          </a:bodyPr>
          <a:lstStyle/>
          <a:p>
            <a:pPr algn="ctr" rtl="0">
              <a:defRPr sz="1200" b="1" i="0" u="none" strike="noStrike" kern="1200" spc="0" baseline="0">
                <a:solidFill>
                  <a:prstClr val="black">
                    <a:lumMod val="65000"/>
                    <a:lumOff val="35000"/>
                  </a:prstClr>
                </a:solidFill>
                <a:latin typeface="Dubai" panose="020B0503030403030204" pitchFamily="34" charset="-78"/>
                <a:ea typeface="+mn-ea"/>
                <a:cs typeface="Dubai" panose="020B0503030403030204" pitchFamily="34" charset="-78"/>
              </a:defRPr>
            </a:pPr>
            <a:r>
              <a:rPr lang="en-US" sz="1600" b="1" dirty="0" smtClean="0">
                <a:solidFill>
                  <a:prstClr val="white">
                    <a:lumMod val="50000"/>
                  </a:prstClr>
                </a:solidFill>
                <a:latin typeface="Dubai" panose="020B0503030403030204" pitchFamily="34" charset="-78"/>
              </a:rPr>
              <a:t>20 employees</a:t>
            </a:r>
            <a:endParaRPr lang="en-US" sz="1600" b="1" dirty="0">
              <a:solidFill>
                <a:prstClr val="white">
                  <a:lumMod val="50000"/>
                </a:prstClr>
              </a:solidFill>
              <a:latin typeface="Dubai" panose="020B0503030403030204" pitchFamily="34" charset="-78"/>
              <a:cs typeface="Dubai" panose="020B0503030403030204" pitchFamily="34" charset="-78"/>
            </a:endParaRPr>
          </a:p>
        </p:txBody>
      </p:sp>
      <p:sp>
        <p:nvSpPr>
          <p:cNvPr id="365" name="Isosceles Triangle 364"/>
          <p:cNvSpPr/>
          <p:nvPr/>
        </p:nvSpPr>
        <p:spPr>
          <a:xfrm flipV="1">
            <a:off x="8808344" y="5543141"/>
            <a:ext cx="114442" cy="110186"/>
          </a:xfrm>
          <a:prstGeom prst="triangle">
            <a:avLst/>
          </a:prstGeom>
          <a:solidFill>
            <a:schemeClr val="tx1">
              <a:lumMod val="95000"/>
              <a:lumOff val="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US">
              <a:solidFill>
                <a:prstClr val="white"/>
              </a:solidFill>
            </a:endParaRPr>
          </a:p>
        </p:txBody>
      </p:sp>
      <p:cxnSp>
        <p:nvCxnSpPr>
          <p:cNvPr id="366" name="Straight Connector 365"/>
          <p:cNvCxnSpPr/>
          <p:nvPr/>
        </p:nvCxnSpPr>
        <p:spPr>
          <a:xfrm>
            <a:off x="8746246" y="5256904"/>
            <a:ext cx="0" cy="416499"/>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367" name="Isosceles Triangle 366"/>
          <p:cNvSpPr/>
          <p:nvPr/>
        </p:nvSpPr>
        <p:spPr>
          <a:xfrm flipV="1">
            <a:off x="4425198" y="5565762"/>
            <a:ext cx="114442" cy="110186"/>
          </a:xfrm>
          <a:prstGeom prst="triangle">
            <a:avLst/>
          </a:prstGeom>
          <a:solidFill>
            <a:schemeClr val="tx1">
              <a:lumMod val="95000"/>
              <a:lumOff val="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US">
              <a:solidFill>
                <a:prstClr val="white"/>
              </a:solidFill>
            </a:endParaRPr>
          </a:p>
        </p:txBody>
      </p:sp>
      <p:cxnSp>
        <p:nvCxnSpPr>
          <p:cNvPr id="368" name="Straight Connector 367"/>
          <p:cNvCxnSpPr/>
          <p:nvPr/>
        </p:nvCxnSpPr>
        <p:spPr>
          <a:xfrm>
            <a:off x="4363100" y="5279525"/>
            <a:ext cx="0" cy="416499"/>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369" name="Isosceles Triangle 368"/>
          <p:cNvSpPr/>
          <p:nvPr/>
        </p:nvSpPr>
        <p:spPr>
          <a:xfrm flipV="1">
            <a:off x="2295779" y="5564236"/>
            <a:ext cx="114442" cy="110186"/>
          </a:xfrm>
          <a:prstGeom prst="triangle">
            <a:avLst/>
          </a:prstGeom>
          <a:solidFill>
            <a:schemeClr val="tx1">
              <a:lumMod val="95000"/>
              <a:lumOff val="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US">
              <a:solidFill>
                <a:prstClr val="white"/>
              </a:solidFill>
            </a:endParaRPr>
          </a:p>
        </p:txBody>
      </p:sp>
      <p:cxnSp>
        <p:nvCxnSpPr>
          <p:cNvPr id="370" name="Straight Connector 369"/>
          <p:cNvCxnSpPr/>
          <p:nvPr/>
        </p:nvCxnSpPr>
        <p:spPr>
          <a:xfrm>
            <a:off x="2233681" y="5277999"/>
            <a:ext cx="0" cy="416499"/>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371" name="Rectangle 370"/>
          <p:cNvSpPr/>
          <p:nvPr/>
        </p:nvSpPr>
        <p:spPr>
          <a:xfrm>
            <a:off x="6650042" y="5315446"/>
            <a:ext cx="2432669" cy="307777"/>
          </a:xfrm>
          <a:prstGeom prst="rect">
            <a:avLst/>
          </a:prstGeom>
          <a:noFill/>
          <a:effectLst>
            <a:outerShdw blurRad="50800" dist="38100" dir="2700000" algn="tl" rotWithShape="0">
              <a:prstClr val="black">
                <a:alpha val="40000"/>
              </a:prstClr>
            </a:outerShdw>
          </a:effectLst>
        </p:spPr>
        <p:txBody>
          <a:bodyPr wrap="square" rtlCol="0">
            <a:spAutoFit/>
          </a:bodyPr>
          <a:lstStyle/>
          <a:p>
            <a:pPr algn="ctr" rtl="0"/>
            <a:r>
              <a:rPr lang="en-US" sz="1400" b="1" dirty="0" smtClean="0">
                <a:solidFill>
                  <a:prstClr val="white"/>
                </a:solidFill>
                <a:latin typeface="Dubai" panose="020B0503030403030204" pitchFamily="34" charset="-78"/>
              </a:rPr>
              <a:t>Job happiness</a:t>
            </a:r>
            <a:r>
              <a:rPr lang="ar-AE" sz="1400" b="1" dirty="0" smtClean="0">
                <a:solidFill>
                  <a:prstClr val="white"/>
                </a:solidFill>
                <a:latin typeface="Dubai" panose="020B0503030403030204" pitchFamily="34" charset="-78"/>
              </a:rPr>
              <a:t> rate</a:t>
            </a:r>
            <a:endParaRPr lang="en-US" sz="1400" b="1" dirty="0">
              <a:solidFill>
                <a:prstClr val="white"/>
              </a:solidFill>
              <a:latin typeface="Dubai" panose="020B0503030403030204" pitchFamily="34" charset="-78"/>
              <a:cs typeface="Dubai" panose="020B0503030403030204" pitchFamily="34" charset="-78"/>
            </a:endParaRPr>
          </a:p>
        </p:txBody>
      </p:sp>
      <p:sp>
        <p:nvSpPr>
          <p:cNvPr id="2" name="Rectangle 1"/>
          <p:cNvSpPr/>
          <p:nvPr/>
        </p:nvSpPr>
        <p:spPr>
          <a:xfrm>
            <a:off x="2778320" y="4883352"/>
            <a:ext cx="1591964" cy="20495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r>
              <a:rPr lang="en-US" sz="900" dirty="0" smtClean="0">
                <a:solidFill>
                  <a:schemeClr val="tx1"/>
                </a:solidFill>
              </a:rPr>
              <a:t>2015                 2016           2017</a:t>
            </a:r>
            <a:endParaRPr lang="ar-EG" sz="900" dirty="0">
              <a:solidFill>
                <a:schemeClr val="tx1"/>
              </a:solidFill>
            </a:endParaRPr>
          </a:p>
        </p:txBody>
      </p:sp>
      <p:sp>
        <p:nvSpPr>
          <p:cNvPr id="128" name="Rectangle 127"/>
          <p:cNvSpPr/>
          <p:nvPr/>
        </p:nvSpPr>
        <p:spPr>
          <a:xfrm>
            <a:off x="7063173" y="6526003"/>
            <a:ext cx="1591964" cy="20495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r>
              <a:rPr lang="en-US" sz="900" dirty="0" smtClean="0">
                <a:solidFill>
                  <a:schemeClr val="tx1"/>
                </a:solidFill>
              </a:rPr>
              <a:t>2015                 2016           2017</a:t>
            </a:r>
            <a:endParaRPr lang="ar-EG" sz="900" dirty="0">
              <a:solidFill>
                <a:schemeClr val="tx1"/>
              </a:solidFill>
            </a:endParaRPr>
          </a:p>
        </p:txBody>
      </p:sp>
    </p:spTree>
    <p:extLst>
      <p:ext uri="{BB962C8B-B14F-4D97-AF65-F5344CB8AC3E}">
        <p14:creationId xmlns:p14="http://schemas.microsoft.com/office/powerpoint/2010/main" val="261026114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ounded Rectangle 2"/>
          <p:cNvSpPr/>
          <p:nvPr/>
        </p:nvSpPr>
        <p:spPr>
          <a:xfrm>
            <a:off x="2601686" y="795311"/>
            <a:ext cx="4191000" cy="609600"/>
          </a:xfrm>
          <a:prstGeom prst="roundRect">
            <a:avLst/>
          </a:prstGeom>
          <a:solidFill>
            <a:schemeClr val="accent6">
              <a:lumMod val="75000"/>
            </a:schemeClr>
          </a:solidFill>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rtl="0"/>
            <a:r>
              <a:rPr lang="ar-AE" b="1" dirty="0">
                <a:solidFill>
                  <a:prstClr val="white"/>
                </a:solidFill>
              </a:rPr>
              <a:t>Data Sources and Results for Government Enablers Indicators - HR Aspect  </a:t>
            </a:r>
            <a:endParaRPr lang="en-US" b="1" dirty="0">
              <a:solidFill>
                <a:prstClr val="white"/>
              </a:solidFill>
            </a:endParaRPr>
          </a:p>
        </p:txBody>
      </p:sp>
      <p:cxnSp>
        <p:nvCxnSpPr>
          <p:cNvPr id="5" name="Straight Connector 4"/>
          <p:cNvCxnSpPr/>
          <p:nvPr/>
        </p:nvCxnSpPr>
        <p:spPr>
          <a:xfrm>
            <a:off x="4876800" y="1438922"/>
            <a:ext cx="0" cy="167043"/>
          </a:xfrm>
          <a:prstGeom prst="line">
            <a:avLst/>
          </a:prstGeom>
        </p:spPr>
        <p:style>
          <a:lnRef idx="1">
            <a:schemeClr val="dk1"/>
          </a:lnRef>
          <a:fillRef idx="0">
            <a:schemeClr val="dk1"/>
          </a:fillRef>
          <a:effectRef idx="0">
            <a:schemeClr val="dk1"/>
          </a:effectRef>
          <a:fontRef idx="minor">
            <a:schemeClr val="tx1"/>
          </a:fontRef>
        </p:style>
      </p:cxnSp>
      <p:cxnSp>
        <p:nvCxnSpPr>
          <p:cNvPr id="7" name="Straight Connector 6"/>
          <p:cNvCxnSpPr/>
          <p:nvPr/>
        </p:nvCxnSpPr>
        <p:spPr>
          <a:xfrm>
            <a:off x="1970843" y="1609078"/>
            <a:ext cx="5601809" cy="8420"/>
          </a:xfrm>
          <a:prstGeom prst="line">
            <a:avLst/>
          </a:prstGeom>
        </p:spPr>
        <p:style>
          <a:lnRef idx="1">
            <a:schemeClr val="dk1"/>
          </a:lnRef>
          <a:fillRef idx="0">
            <a:schemeClr val="dk1"/>
          </a:fillRef>
          <a:effectRef idx="0">
            <a:schemeClr val="dk1"/>
          </a:effectRef>
          <a:fontRef idx="minor">
            <a:schemeClr val="tx1"/>
          </a:fontRef>
        </p:style>
      </p:cxnSp>
      <p:cxnSp>
        <p:nvCxnSpPr>
          <p:cNvPr id="9" name="Straight Arrow Connector 8"/>
          <p:cNvCxnSpPr/>
          <p:nvPr/>
        </p:nvCxnSpPr>
        <p:spPr>
          <a:xfrm>
            <a:off x="1978979" y="1600200"/>
            <a:ext cx="0" cy="152400"/>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cxnSp>
        <p:nvCxnSpPr>
          <p:cNvPr id="11" name="Straight Arrow Connector 10"/>
          <p:cNvCxnSpPr/>
          <p:nvPr/>
        </p:nvCxnSpPr>
        <p:spPr>
          <a:xfrm>
            <a:off x="7560819" y="1609078"/>
            <a:ext cx="0" cy="152400"/>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sp>
        <p:nvSpPr>
          <p:cNvPr id="12" name="Rounded Rectangle 11"/>
          <p:cNvSpPr/>
          <p:nvPr/>
        </p:nvSpPr>
        <p:spPr>
          <a:xfrm>
            <a:off x="6453332" y="1796141"/>
            <a:ext cx="2209800" cy="865415"/>
          </a:xfrm>
          <a:prstGeom prst="roundRect">
            <a:avLst/>
          </a:prstGeom>
        </p:spPr>
        <p:style>
          <a:lnRef idx="0">
            <a:schemeClr val="accent1"/>
          </a:lnRef>
          <a:fillRef idx="3">
            <a:schemeClr val="accent1"/>
          </a:fillRef>
          <a:effectRef idx="3">
            <a:schemeClr val="accent1"/>
          </a:effectRef>
          <a:fontRef idx="minor">
            <a:schemeClr val="lt1"/>
          </a:fontRef>
        </p:style>
        <p:txBody>
          <a:bodyPr rtlCol="0" anchor="ctr"/>
          <a:lstStyle/>
          <a:p>
            <a:pPr algn="ctr" rtl="0"/>
            <a:r>
              <a:rPr lang="en-US" sz="1600" dirty="0" err="1" smtClean="0">
                <a:solidFill>
                  <a:prstClr val="white"/>
                </a:solidFill>
              </a:rPr>
              <a:t>Bayanati</a:t>
            </a:r>
            <a:r>
              <a:rPr lang="en-US" sz="1600" dirty="0" smtClean="0">
                <a:solidFill>
                  <a:prstClr val="white"/>
                </a:solidFill>
              </a:rPr>
              <a:t> System for operating entities</a:t>
            </a:r>
            <a:endParaRPr lang="en-US" sz="1600" dirty="0">
              <a:solidFill>
                <a:prstClr val="white"/>
              </a:solidFill>
            </a:endParaRPr>
          </a:p>
        </p:txBody>
      </p:sp>
      <p:sp>
        <p:nvSpPr>
          <p:cNvPr id="13" name="Rounded Rectangle 12"/>
          <p:cNvSpPr/>
          <p:nvPr/>
        </p:nvSpPr>
        <p:spPr>
          <a:xfrm>
            <a:off x="915669" y="1775342"/>
            <a:ext cx="2209800" cy="865415"/>
          </a:xfrm>
          <a:prstGeom prst="roundRect">
            <a:avLst/>
          </a:prstGeom>
        </p:spPr>
        <p:style>
          <a:lnRef idx="0">
            <a:schemeClr val="accent1"/>
          </a:lnRef>
          <a:fillRef idx="3">
            <a:schemeClr val="accent1"/>
          </a:fillRef>
          <a:effectRef idx="3">
            <a:schemeClr val="accent1"/>
          </a:effectRef>
          <a:fontRef idx="minor">
            <a:schemeClr val="lt1"/>
          </a:fontRef>
        </p:style>
        <p:txBody>
          <a:bodyPr rtlCol="0" anchor="ctr"/>
          <a:lstStyle/>
          <a:p>
            <a:pPr algn="ctr"/>
            <a:r>
              <a:rPr lang="en-US" sz="1400" dirty="0" smtClean="0">
                <a:solidFill>
                  <a:prstClr val="white"/>
                </a:solidFill>
              </a:rPr>
              <a:t>Enterprise Service Bus </a:t>
            </a:r>
          </a:p>
          <a:p>
            <a:pPr algn="ctr"/>
            <a:r>
              <a:rPr lang="en-US" sz="1400" dirty="0" smtClean="0"/>
              <a:t> </a:t>
            </a:r>
            <a:r>
              <a:rPr lang="en-US" sz="1400" dirty="0" smtClean="0">
                <a:solidFill>
                  <a:prstClr val="white"/>
                </a:solidFill>
              </a:rPr>
              <a:t>(ESB) in </a:t>
            </a:r>
            <a:r>
              <a:rPr lang="en-US" sz="1400" dirty="0" err="1" smtClean="0">
                <a:solidFill>
                  <a:prstClr val="white"/>
                </a:solidFill>
              </a:rPr>
              <a:t>Bayanati</a:t>
            </a:r>
            <a:endParaRPr lang="en-US" sz="1400" dirty="0" smtClean="0">
              <a:solidFill>
                <a:prstClr val="white"/>
              </a:solidFill>
            </a:endParaRPr>
          </a:p>
          <a:p>
            <a:pPr algn="ctr"/>
            <a:r>
              <a:rPr lang="en-US" sz="1400" dirty="0" smtClean="0">
                <a:solidFill>
                  <a:prstClr val="white"/>
                </a:solidFill>
              </a:rPr>
              <a:t>for connecting entities</a:t>
            </a:r>
            <a:endParaRPr lang="en-US" dirty="0">
              <a:solidFill>
                <a:prstClr val="white"/>
              </a:solidFill>
            </a:endParaRPr>
          </a:p>
        </p:txBody>
      </p:sp>
      <p:sp>
        <p:nvSpPr>
          <p:cNvPr id="15" name="Rectangle 14"/>
          <p:cNvSpPr/>
          <p:nvPr/>
        </p:nvSpPr>
        <p:spPr>
          <a:xfrm>
            <a:off x="6517473" y="2819400"/>
            <a:ext cx="2209800" cy="3581400"/>
          </a:xfrm>
          <a:prstGeom prst="rect">
            <a:avLst/>
          </a:prstGeom>
          <a:solidFill>
            <a:schemeClr val="bg1"/>
          </a:solidFill>
        </p:spPr>
        <p:style>
          <a:lnRef idx="0">
            <a:schemeClr val="accent6"/>
          </a:lnRef>
          <a:fillRef idx="3">
            <a:schemeClr val="accent6"/>
          </a:fillRef>
          <a:effectRef idx="3">
            <a:schemeClr val="accent6"/>
          </a:effectRef>
          <a:fontRef idx="minor">
            <a:schemeClr val="lt1"/>
          </a:fontRef>
        </p:style>
        <p:txBody>
          <a:bodyPr rtlCol="0" anchor="t"/>
          <a:lstStyle/>
          <a:p>
            <a:pPr algn="justLow" rtl="0"/>
            <a:r>
              <a:rPr lang="en-US" sz="1600" dirty="0" smtClean="0">
                <a:solidFill>
                  <a:schemeClr val="tx1"/>
                </a:solidFill>
                <a:latin typeface="Book Antiqua" pitchFamily="18" charset="0"/>
              </a:rPr>
              <a:t>The results of human resources indicators are gathered through </a:t>
            </a:r>
            <a:r>
              <a:rPr lang="en-US" sz="1600" dirty="0" err="1" smtClean="0">
                <a:solidFill>
                  <a:schemeClr val="tx1"/>
                </a:solidFill>
                <a:latin typeface="Book Antiqua" pitchFamily="18" charset="0"/>
              </a:rPr>
              <a:t>Bayanati</a:t>
            </a:r>
            <a:r>
              <a:rPr lang="en-US" sz="1600" dirty="0" smtClean="0">
                <a:solidFill>
                  <a:schemeClr val="tx1"/>
                </a:solidFill>
                <a:latin typeface="Book Antiqua" pitchFamily="18" charset="0"/>
              </a:rPr>
              <a:t> system for all ministries and some independent entities that operate </a:t>
            </a:r>
            <a:r>
              <a:rPr lang="en-US" sz="1600" b="0" dirty="0" err="1" smtClean="0">
                <a:solidFill>
                  <a:schemeClr val="tx1"/>
                </a:solidFill>
                <a:latin typeface="Book Antiqua" pitchFamily="18" charset="0"/>
              </a:rPr>
              <a:t>Bayanati</a:t>
            </a:r>
            <a:r>
              <a:rPr lang="en-US" sz="1600" b="1" dirty="0" smtClean="0">
                <a:solidFill>
                  <a:schemeClr val="tx1"/>
                </a:solidFill>
                <a:latin typeface="Book Antiqua" pitchFamily="18" charset="0"/>
              </a:rPr>
              <a:t> </a:t>
            </a:r>
            <a:r>
              <a:rPr lang="en-US" sz="1600" dirty="0" smtClean="0">
                <a:solidFill>
                  <a:schemeClr val="tx1"/>
                </a:solidFill>
                <a:latin typeface="Book Antiqua" pitchFamily="18" charset="0"/>
              </a:rPr>
              <a:t>systems. The Federal Authority For Government Human Resources is ready to provide </a:t>
            </a:r>
            <a:r>
              <a:rPr lang="en-US" sz="1600" dirty="0" err="1" smtClean="0">
                <a:solidFill>
                  <a:schemeClr val="tx1"/>
                </a:solidFill>
                <a:latin typeface="Book Antiqua" pitchFamily="18" charset="0"/>
              </a:rPr>
              <a:t>Bayanati</a:t>
            </a:r>
            <a:r>
              <a:rPr lang="en-US" sz="1600" dirty="0" smtClean="0">
                <a:solidFill>
                  <a:schemeClr val="tx1"/>
                </a:solidFill>
                <a:latin typeface="Book Antiqua" pitchFamily="18" charset="0"/>
              </a:rPr>
              <a:t> screens to any federal agency.</a:t>
            </a:r>
            <a:endParaRPr lang="en-US" sz="1600" dirty="0">
              <a:solidFill>
                <a:schemeClr val="tx1"/>
              </a:solidFill>
              <a:latin typeface="Book Antiqua" pitchFamily="18" charset="0"/>
            </a:endParaRPr>
          </a:p>
        </p:txBody>
      </p:sp>
      <p:sp>
        <p:nvSpPr>
          <p:cNvPr id="17" name="Rectangle 16"/>
          <p:cNvSpPr/>
          <p:nvPr/>
        </p:nvSpPr>
        <p:spPr>
          <a:xfrm>
            <a:off x="925289" y="2819400"/>
            <a:ext cx="2209800" cy="3581400"/>
          </a:xfrm>
          <a:prstGeom prst="rect">
            <a:avLst/>
          </a:prstGeom>
          <a:solidFill>
            <a:schemeClr val="bg1"/>
          </a:solidFill>
        </p:spPr>
        <p:style>
          <a:lnRef idx="0">
            <a:schemeClr val="accent6"/>
          </a:lnRef>
          <a:fillRef idx="3">
            <a:schemeClr val="accent6"/>
          </a:fillRef>
          <a:effectRef idx="3">
            <a:schemeClr val="accent6"/>
          </a:effectRef>
          <a:fontRef idx="minor">
            <a:schemeClr val="lt1"/>
          </a:fontRef>
        </p:style>
        <p:txBody>
          <a:bodyPr rtlCol="0" anchor="t"/>
          <a:lstStyle/>
          <a:p>
            <a:pPr algn="justLow" rtl="0"/>
            <a:r>
              <a:rPr lang="en-US" sz="1600" dirty="0" smtClean="0">
                <a:solidFill>
                  <a:schemeClr val="tx1"/>
                </a:solidFill>
                <a:latin typeface="Book Antiqua" pitchFamily="18" charset="0"/>
              </a:rPr>
              <a:t>The connectivity project has been launched with the federal authorities in 2015, whereas the data is read through a platform that gathers the data of the entity and inserts them into the </a:t>
            </a:r>
            <a:r>
              <a:rPr lang="en-US" sz="1600" dirty="0" err="1" smtClean="0">
                <a:solidFill>
                  <a:schemeClr val="tx1"/>
                </a:solidFill>
                <a:latin typeface="Book Antiqua" pitchFamily="18" charset="0"/>
              </a:rPr>
              <a:t>Bayanati</a:t>
            </a:r>
            <a:r>
              <a:rPr lang="en-US" sz="1600" dirty="0" smtClean="0">
                <a:solidFill>
                  <a:schemeClr val="tx1"/>
                </a:solidFill>
                <a:latin typeface="Book Antiqua" pitchFamily="18" charset="0"/>
              </a:rPr>
              <a:t> system to verify the results and their accuracy.</a:t>
            </a:r>
            <a:endParaRPr lang="en-US" sz="1600" dirty="0">
              <a:solidFill>
                <a:schemeClr val="tx1"/>
              </a:solidFill>
              <a:latin typeface="Book Antiqua" pitchFamily="18" charset="0"/>
            </a:endParaRPr>
          </a:p>
        </p:txBody>
      </p:sp>
      <p:sp>
        <p:nvSpPr>
          <p:cNvPr id="16" name="Slide Number Placeholder 3"/>
          <p:cNvSpPr txBox="1">
            <a:spLocks/>
          </p:cNvSpPr>
          <p:nvPr/>
        </p:nvSpPr>
        <p:spPr>
          <a:xfrm>
            <a:off x="0" y="6569075"/>
            <a:ext cx="21336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rtl="0"/>
            <a:fld id="{56427F38-63A5-4D63-9399-D970397CA46A}" type="slidenum">
              <a:rPr lang="en-US" sz="1600" b="1" smtClean="0">
                <a:solidFill>
                  <a:prstClr val="black"/>
                </a:solidFill>
              </a:rPr>
              <a:pPr rtl="0"/>
              <a:t>13</a:t>
            </a:fld>
            <a:endParaRPr lang="en-US" sz="1600" b="1" dirty="0">
              <a:solidFill>
                <a:prstClr val="black"/>
              </a:solidFill>
            </a:endParaRPr>
          </a:p>
        </p:txBody>
      </p:sp>
    </p:spTree>
    <p:extLst>
      <p:ext uri="{BB962C8B-B14F-4D97-AF65-F5344CB8AC3E}">
        <p14:creationId xmlns:p14="http://schemas.microsoft.com/office/powerpoint/2010/main" val="429186428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6781800" y="2514600"/>
            <a:ext cx="2057400" cy="533400"/>
          </a:xfrm>
          <a:prstGeom prst="rect">
            <a:avLst/>
          </a:prstGeom>
          <a:solidFill>
            <a:schemeClr val="accent5">
              <a:lumMod val="75000"/>
            </a:schemeClr>
          </a:solidFill>
        </p:spPr>
        <p:style>
          <a:lnRef idx="0">
            <a:schemeClr val="accent6"/>
          </a:lnRef>
          <a:fillRef idx="3">
            <a:schemeClr val="accent6"/>
          </a:fillRef>
          <a:effectRef idx="3">
            <a:schemeClr val="accent6"/>
          </a:effectRef>
          <a:fontRef idx="minor">
            <a:schemeClr val="lt1"/>
          </a:fontRef>
        </p:style>
        <p:txBody>
          <a:bodyPr rtlCol="0" anchor="ctr"/>
          <a:lstStyle/>
          <a:p>
            <a:pPr algn="ctr" rtl="0"/>
            <a:r>
              <a:rPr lang="ar-AE" sz="1100" dirty="0">
                <a:solidFill>
                  <a:prstClr val="white"/>
                </a:solidFill>
              </a:rPr>
              <a:t>Extracting the results from Bayanati system at the end of the measurement period</a:t>
            </a:r>
            <a:endParaRPr lang="en-US" sz="1100" dirty="0">
              <a:solidFill>
                <a:prstClr val="white"/>
              </a:solidFill>
            </a:endParaRPr>
          </a:p>
        </p:txBody>
      </p:sp>
      <p:sp>
        <p:nvSpPr>
          <p:cNvPr id="4" name="Rectangle 3"/>
          <p:cNvSpPr/>
          <p:nvPr/>
        </p:nvSpPr>
        <p:spPr>
          <a:xfrm>
            <a:off x="4419600" y="2520043"/>
            <a:ext cx="2057400" cy="533400"/>
          </a:xfrm>
          <a:prstGeom prst="rect">
            <a:avLst/>
          </a:prstGeom>
          <a:solidFill>
            <a:schemeClr val="accent5">
              <a:lumMod val="75000"/>
            </a:schemeClr>
          </a:solidFill>
        </p:spPr>
        <p:style>
          <a:lnRef idx="0">
            <a:schemeClr val="accent6"/>
          </a:lnRef>
          <a:fillRef idx="3">
            <a:schemeClr val="accent6"/>
          </a:fillRef>
          <a:effectRef idx="3">
            <a:schemeClr val="accent6"/>
          </a:effectRef>
          <a:fontRef idx="minor">
            <a:schemeClr val="lt1"/>
          </a:fontRef>
        </p:style>
        <p:txBody>
          <a:bodyPr rtlCol="0" anchor="ctr"/>
          <a:lstStyle/>
          <a:p>
            <a:pPr algn="ctr" rtl="0"/>
            <a:r>
              <a:rPr lang="ar-AE" sz="1200" dirty="0">
                <a:solidFill>
                  <a:prstClr val="white"/>
                </a:solidFill>
              </a:rPr>
              <a:t>Sending results to the entities for confirmation and auditing</a:t>
            </a:r>
            <a:endParaRPr lang="en-US" sz="1200" dirty="0">
              <a:solidFill>
                <a:prstClr val="white"/>
              </a:solidFill>
            </a:endParaRPr>
          </a:p>
        </p:txBody>
      </p:sp>
      <p:sp>
        <p:nvSpPr>
          <p:cNvPr id="5" name="Diamond 4"/>
          <p:cNvSpPr/>
          <p:nvPr/>
        </p:nvSpPr>
        <p:spPr>
          <a:xfrm>
            <a:off x="1676400" y="2492828"/>
            <a:ext cx="2438400" cy="609600"/>
          </a:xfrm>
          <a:prstGeom prst="diamond">
            <a:avLst/>
          </a:prstGeom>
          <a:solidFill>
            <a:schemeClr val="accent5">
              <a:lumMod val="75000"/>
            </a:schemeClr>
          </a:solidFill>
        </p:spPr>
        <p:style>
          <a:lnRef idx="0">
            <a:schemeClr val="accent6"/>
          </a:lnRef>
          <a:fillRef idx="3">
            <a:schemeClr val="accent6"/>
          </a:fillRef>
          <a:effectRef idx="3">
            <a:schemeClr val="accent6"/>
          </a:effectRef>
          <a:fontRef idx="minor">
            <a:schemeClr val="lt1"/>
          </a:fontRef>
        </p:style>
        <p:txBody>
          <a:bodyPr rtlCol="0" anchor="ctr"/>
          <a:lstStyle/>
          <a:p>
            <a:pPr algn="ctr" rtl="0"/>
            <a:r>
              <a:rPr lang="ar-AE" sz="1050" dirty="0">
                <a:solidFill>
                  <a:prstClr val="white"/>
                </a:solidFill>
              </a:rPr>
              <a:t>There is a difference in results</a:t>
            </a:r>
            <a:endParaRPr lang="en-US" sz="1050" dirty="0">
              <a:solidFill>
                <a:prstClr val="white"/>
              </a:solidFill>
            </a:endParaRPr>
          </a:p>
        </p:txBody>
      </p:sp>
      <p:sp>
        <p:nvSpPr>
          <p:cNvPr id="6" name="Rectangle 5"/>
          <p:cNvSpPr/>
          <p:nvPr/>
        </p:nvSpPr>
        <p:spPr>
          <a:xfrm>
            <a:off x="152400" y="2362200"/>
            <a:ext cx="1219200" cy="1143000"/>
          </a:xfrm>
          <a:prstGeom prst="rect">
            <a:avLst/>
          </a:prstGeom>
          <a:solidFill>
            <a:schemeClr val="accent5">
              <a:lumMod val="75000"/>
            </a:schemeClr>
          </a:solidFill>
        </p:spPr>
        <p:style>
          <a:lnRef idx="0">
            <a:schemeClr val="accent6"/>
          </a:lnRef>
          <a:fillRef idx="3">
            <a:schemeClr val="accent6"/>
          </a:fillRef>
          <a:effectRef idx="3">
            <a:schemeClr val="accent6"/>
          </a:effectRef>
          <a:fontRef idx="minor">
            <a:schemeClr val="lt1"/>
          </a:fontRef>
        </p:style>
        <p:txBody>
          <a:bodyPr rtlCol="0" anchor="ctr"/>
          <a:lstStyle/>
          <a:p>
            <a:pPr algn="ctr" rtl="0"/>
            <a:r>
              <a:rPr lang="en-US" sz="1400" dirty="0" smtClean="0">
                <a:solidFill>
                  <a:prstClr val="white"/>
                </a:solidFill>
              </a:rPr>
              <a:t>Receiving the replay from the entity within 3 days</a:t>
            </a:r>
            <a:endParaRPr lang="en-US" sz="1400" dirty="0">
              <a:solidFill>
                <a:prstClr val="white"/>
              </a:solidFill>
            </a:endParaRPr>
          </a:p>
        </p:txBody>
      </p:sp>
      <p:sp>
        <p:nvSpPr>
          <p:cNvPr id="7" name="Rectangle 6"/>
          <p:cNvSpPr/>
          <p:nvPr/>
        </p:nvSpPr>
        <p:spPr>
          <a:xfrm>
            <a:off x="4419600" y="4033157"/>
            <a:ext cx="2057400" cy="533400"/>
          </a:xfrm>
          <a:prstGeom prst="rect">
            <a:avLst/>
          </a:prstGeom>
          <a:solidFill>
            <a:schemeClr val="accent5">
              <a:lumMod val="75000"/>
            </a:schemeClr>
          </a:solidFill>
        </p:spPr>
        <p:style>
          <a:lnRef idx="0">
            <a:schemeClr val="accent6"/>
          </a:lnRef>
          <a:fillRef idx="3">
            <a:schemeClr val="accent6"/>
          </a:fillRef>
          <a:effectRef idx="3">
            <a:schemeClr val="accent6"/>
          </a:effectRef>
          <a:fontRef idx="minor">
            <a:schemeClr val="lt1"/>
          </a:fontRef>
        </p:style>
        <p:txBody>
          <a:bodyPr rtlCol="0" anchor="ctr"/>
          <a:lstStyle/>
          <a:p>
            <a:pPr algn="ctr" rtl="0"/>
            <a:r>
              <a:rPr lang="en-US" sz="1400" dirty="0" smtClean="0">
                <a:solidFill>
                  <a:prstClr val="white"/>
                </a:solidFill>
              </a:rPr>
              <a:t>Entering data into </a:t>
            </a:r>
            <a:r>
              <a:rPr lang="en-US" sz="1400" dirty="0" err="1" smtClean="0">
                <a:solidFill>
                  <a:prstClr val="white"/>
                </a:solidFill>
              </a:rPr>
              <a:t>Adaa</a:t>
            </a:r>
            <a:r>
              <a:rPr lang="en-US" sz="1400" dirty="0" smtClean="0">
                <a:solidFill>
                  <a:prstClr val="white"/>
                </a:solidFill>
              </a:rPr>
              <a:t> 2.0 System</a:t>
            </a:r>
            <a:endParaRPr lang="en-US" sz="1400" dirty="0">
              <a:solidFill>
                <a:prstClr val="white"/>
              </a:solidFill>
            </a:endParaRPr>
          </a:p>
        </p:txBody>
      </p:sp>
      <p:sp>
        <p:nvSpPr>
          <p:cNvPr id="8" name="Rectangle 7"/>
          <p:cNvSpPr/>
          <p:nvPr/>
        </p:nvSpPr>
        <p:spPr>
          <a:xfrm>
            <a:off x="1866900" y="4038600"/>
            <a:ext cx="2057400" cy="533400"/>
          </a:xfrm>
          <a:prstGeom prst="rect">
            <a:avLst/>
          </a:prstGeom>
          <a:solidFill>
            <a:schemeClr val="accent5">
              <a:lumMod val="75000"/>
            </a:schemeClr>
          </a:solidFill>
        </p:spPr>
        <p:style>
          <a:lnRef idx="0">
            <a:schemeClr val="accent6"/>
          </a:lnRef>
          <a:fillRef idx="3">
            <a:schemeClr val="accent6"/>
          </a:fillRef>
          <a:effectRef idx="3">
            <a:schemeClr val="accent6"/>
          </a:effectRef>
          <a:fontRef idx="minor">
            <a:schemeClr val="lt1"/>
          </a:fontRef>
        </p:style>
        <p:txBody>
          <a:bodyPr rtlCol="0" anchor="ctr"/>
          <a:lstStyle/>
          <a:p>
            <a:pPr algn="ctr" rtl="0"/>
            <a:r>
              <a:rPr lang="ar-AE" sz="1400" dirty="0">
                <a:solidFill>
                  <a:prstClr val="white"/>
                </a:solidFill>
              </a:rPr>
              <a:t>Reviewing and approving results </a:t>
            </a:r>
            <a:endParaRPr lang="en-US" sz="1400" dirty="0">
              <a:solidFill>
                <a:prstClr val="white"/>
              </a:solidFill>
            </a:endParaRPr>
          </a:p>
        </p:txBody>
      </p:sp>
      <p:sp>
        <p:nvSpPr>
          <p:cNvPr id="16" name="Rounded Rectangle 15"/>
          <p:cNvSpPr/>
          <p:nvPr/>
        </p:nvSpPr>
        <p:spPr>
          <a:xfrm>
            <a:off x="152400" y="838200"/>
            <a:ext cx="8839200" cy="521732"/>
          </a:xfrm>
          <a:prstGeom prst="round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prstClr val="white"/>
              </a:solidFill>
            </a:endParaRPr>
          </a:p>
        </p:txBody>
      </p:sp>
      <p:sp>
        <p:nvSpPr>
          <p:cNvPr id="17" name="TextBox 16"/>
          <p:cNvSpPr txBox="1"/>
          <p:nvPr/>
        </p:nvSpPr>
        <p:spPr>
          <a:xfrm>
            <a:off x="228600" y="915184"/>
            <a:ext cx="6629400" cy="369332"/>
          </a:xfrm>
          <a:prstGeom prst="rect">
            <a:avLst/>
          </a:prstGeom>
          <a:noFill/>
          <a:ln>
            <a:noFill/>
          </a:ln>
        </p:spPr>
        <p:txBody>
          <a:bodyPr wrap="square" rtlCol="0">
            <a:spAutoFit/>
          </a:bodyPr>
          <a:lstStyle>
            <a:defPPr>
              <a:defRPr lang="en-US"/>
            </a:defPPr>
            <a:lvl1pPr algn="r" rtl="1">
              <a:defRPr>
                <a:solidFill>
                  <a:schemeClr val="bg1"/>
                </a:solidFill>
                <a:cs typeface="PT Bold Heading" panose="02010400000000000000" pitchFamily="2" charset="-78"/>
              </a:defRPr>
            </a:lvl1pPr>
          </a:lstStyle>
          <a:p>
            <a:pPr algn="l" rtl="0"/>
            <a:r>
              <a:rPr lang="ar-AE" dirty="0" smtClean="0">
                <a:solidFill>
                  <a:prstClr val="white"/>
                </a:solidFill>
              </a:rPr>
              <a:t>Workflow of gathering  and approving the results of HR enablers</a:t>
            </a:r>
            <a:endParaRPr lang="en-US" dirty="0">
              <a:solidFill>
                <a:prstClr val="white"/>
              </a:solidFill>
            </a:endParaRPr>
          </a:p>
        </p:txBody>
      </p:sp>
      <p:cxnSp>
        <p:nvCxnSpPr>
          <p:cNvPr id="19" name="Straight Arrow Connector 18"/>
          <p:cNvCxnSpPr>
            <a:stCxn id="3" idx="1"/>
          </p:cNvCxnSpPr>
          <p:nvPr/>
        </p:nvCxnSpPr>
        <p:spPr>
          <a:xfrm flipH="1">
            <a:off x="6477000" y="2781300"/>
            <a:ext cx="304800" cy="5443"/>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cxnSp>
        <p:nvCxnSpPr>
          <p:cNvPr id="21" name="Straight Arrow Connector 20"/>
          <p:cNvCxnSpPr>
            <a:stCxn id="4" idx="1"/>
          </p:cNvCxnSpPr>
          <p:nvPr/>
        </p:nvCxnSpPr>
        <p:spPr>
          <a:xfrm flipH="1">
            <a:off x="4114800" y="2786743"/>
            <a:ext cx="304800" cy="0"/>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cxnSp>
        <p:nvCxnSpPr>
          <p:cNvPr id="23" name="Straight Arrow Connector 22"/>
          <p:cNvCxnSpPr>
            <a:stCxn id="5" idx="1"/>
          </p:cNvCxnSpPr>
          <p:nvPr/>
        </p:nvCxnSpPr>
        <p:spPr>
          <a:xfrm flipH="1">
            <a:off x="1371600" y="2797628"/>
            <a:ext cx="304800" cy="0"/>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cxnSp>
        <p:nvCxnSpPr>
          <p:cNvPr id="25" name="Straight Connector 24"/>
          <p:cNvCxnSpPr/>
          <p:nvPr/>
        </p:nvCxnSpPr>
        <p:spPr>
          <a:xfrm>
            <a:off x="2895600" y="3124200"/>
            <a:ext cx="0" cy="457200"/>
          </a:xfrm>
          <a:prstGeom prst="line">
            <a:avLst/>
          </a:prstGeom>
        </p:spPr>
        <p:style>
          <a:lnRef idx="1">
            <a:schemeClr val="dk1"/>
          </a:lnRef>
          <a:fillRef idx="0">
            <a:schemeClr val="dk1"/>
          </a:fillRef>
          <a:effectRef idx="0">
            <a:schemeClr val="dk1"/>
          </a:effectRef>
          <a:fontRef idx="minor">
            <a:schemeClr val="tx1"/>
          </a:fontRef>
        </p:style>
      </p:cxnSp>
      <p:cxnSp>
        <p:nvCxnSpPr>
          <p:cNvPr id="27" name="Straight Connector 26"/>
          <p:cNvCxnSpPr/>
          <p:nvPr/>
        </p:nvCxnSpPr>
        <p:spPr>
          <a:xfrm>
            <a:off x="2895600" y="3581400"/>
            <a:ext cx="2552700" cy="0"/>
          </a:xfrm>
          <a:prstGeom prst="line">
            <a:avLst/>
          </a:prstGeom>
        </p:spPr>
        <p:style>
          <a:lnRef idx="1">
            <a:schemeClr val="dk1"/>
          </a:lnRef>
          <a:fillRef idx="0">
            <a:schemeClr val="dk1"/>
          </a:fillRef>
          <a:effectRef idx="0">
            <a:schemeClr val="dk1"/>
          </a:effectRef>
          <a:fontRef idx="minor">
            <a:schemeClr val="tx1"/>
          </a:fontRef>
        </p:style>
      </p:cxnSp>
      <p:cxnSp>
        <p:nvCxnSpPr>
          <p:cNvPr id="29" name="Straight Arrow Connector 28"/>
          <p:cNvCxnSpPr>
            <a:endCxn id="7" idx="0"/>
          </p:cNvCxnSpPr>
          <p:nvPr/>
        </p:nvCxnSpPr>
        <p:spPr>
          <a:xfrm>
            <a:off x="5448300" y="3581400"/>
            <a:ext cx="0" cy="451757"/>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cxnSp>
        <p:nvCxnSpPr>
          <p:cNvPr id="31" name="Straight Connector 30"/>
          <p:cNvCxnSpPr/>
          <p:nvPr/>
        </p:nvCxnSpPr>
        <p:spPr>
          <a:xfrm>
            <a:off x="762000" y="3505200"/>
            <a:ext cx="0" cy="838200"/>
          </a:xfrm>
          <a:prstGeom prst="line">
            <a:avLst/>
          </a:prstGeom>
        </p:spPr>
        <p:style>
          <a:lnRef idx="1">
            <a:schemeClr val="dk1"/>
          </a:lnRef>
          <a:fillRef idx="0">
            <a:schemeClr val="dk1"/>
          </a:fillRef>
          <a:effectRef idx="0">
            <a:schemeClr val="dk1"/>
          </a:effectRef>
          <a:fontRef idx="minor">
            <a:schemeClr val="tx1"/>
          </a:fontRef>
        </p:style>
      </p:cxnSp>
      <p:cxnSp>
        <p:nvCxnSpPr>
          <p:cNvPr id="33" name="Straight Arrow Connector 32"/>
          <p:cNvCxnSpPr/>
          <p:nvPr/>
        </p:nvCxnSpPr>
        <p:spPr>
          <a:xfrm>
            <a:off x="762000" y="4343400"/>
            <a:ext cx="1104900" cy="0"/>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cxnSp>
        <p:nvCxnSpPr>
          <p:cNvPr id="35" name="Straight Arrow Connector 34"/>
          <p:cNvCxnSpPr/>
          <p:nvPr/>
        </p:nvCxnSpPr>
        <p:spPr>
          <a:xfrm>
            <a:off x="3924300" y="4299857"/>
            <a:ext cx="495300" cy="5443"/>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sp>
        <p:nvSpPr>
          <p:cNvPr id="38" name="TextBox 37"/>
          <p:cNvSpPr txBox="1"/>
          <p:nvPr/>
        </p:nvSpPr>
        <p:spPr>
          <a:xfrm>
            <a:off x="2957341" y="3204512"/>
            <a:ext cx="419100" cy="307777"/>
          </a:xfrm>
          <a:prstGeom prst="rect">
            <a:avLst/>
          </a:prstGeom>
          <a:noFill/>
        </p:spPr>
        <p:txBody>
          <a:bodyPr wrap="square" rtlCol="0">
            <a:spAutoFit/>
          </a:bodyPr>
          <a:lstStyle/>
          <a:p>
            <a:pPr rtl="0"/>
            <a:r>
              <a:rPr lang="ar-AE" sz="1400" b="1" dirty="0">
                <a:solidFill>
                  <a:prstClr val="black"/>
                </a:solidFill>
              </a:rPr>
              <a:t>No</a:t>
            </a:r>
            <a:endParaRPr lang="en-US" sz="1600" b="1" dirty="0">
              <a:solidFill>
                <a:prstClr val="black"/>
              </a:solidFill>
            </a:endParaRPr>
          </a:p>
        </p:txBody>
      </p:sp>
      <p:sp>
        <p:nvSpPr>
          <p:cNvPr id="39" name="TextBox 38"/>
          <p:cNvSpPr txBox="1"/>
          <p:nvPr/>
        </p:nvSpPr>
        <p:spPr>
          <a:xfrm>
            <a:off x="1371600" y="2797628"/>
            <a:ext cx="533400" cy="326572"/>
          </a:xfrm>
          <a:prstGeom prst="rect">
            <a:avLst/>
          </a:prstGeom>
          <a:noFill/>
        </p:spPr>
        <p:txBody>
          <a:bodyPr wrap="square" rtlCol="0">
            <a:spAutoFit/>
          </a:bodyPr>
          <a:lstStyle/>
          <a:p>
            <a:pPr rtl="0"/>
            <a:r>
              <a:rPr lang="ar-AE" sz="1500" b="1" dirty="0">
                <a:solidFill>
                  <a:prstClr val="black"/>
                </a:solidFill>
              </a:rPr>
              <a:t>Yes</a:t>
            </a:r>
            <a:endParaRPr lang="en-US" sz="1500" b="1" dirty="0">
              <a:solidFill>
                <a:prstClr val="black"/>
              </a:solidFill>
            </a:endParaRPr>
          </a:p>
        </p:txBody>
      </p:sp>
      <p:sp>
        <p:nvSpPr>
          <p:cNvPr id="40" name="TextBox 39"/>
          <p:cNvSpPr txBox="1"/>
          <p:nvPr/>
        </p:nvSpPr>
        <p:spPr>
          <a:xfrm>
            <a:off x="7391400" y="2145268"/>
            <a:ext cx="838200" cy="369332"/>
          </a:xfrm>
          <a:prstGeom prst="rect">
            <a:avLst/>
          </a:prstGeom>
          <a:noFill/>
        </p:spPr>
        <p:txBody>
          <a:bodyPr wrap="square" rtlCol="0">
            <a:spAutoFit/>
          </a:bodyPr>
          <a:lstStyle/>
          <a:p>
            <a:pPr rtl="0"/>
            <a:r>
              <a:rPr lang="en-US" dirty="0">
                <a:solidFill>
                  <a:prstClr val="black"/>
                </a:solidFill>
              </a:rPr>
              <a:t>FAHR</a:t>
            </a:r>
          </a:p>
        </p:txBody>
      </p:sp>
      <p:sp>
        <p:nvSpPr>
          <p:cNvPr id="41" name="TextBox 40"/>
          <p:cNvSpPr txBox="1"/>
          <p:nvPr/>
        </p:nvSpPr>
        <p:spPr>
          <a:xfrm>
            <a:off x="5105400" y="2209800"/>
            <a:ext cx="838200" cy="369332"/>
          </a:xfrm>
          <a:prstGeom prst="rect">
            <a:avLst/>
          </a:prstGeom>
          <a:noFill/>
        </p:spPr>
        <p:txBody>
          <a:bodyPr wrap="square" rtlCol="0">
            <a:spAutoFit/>
          </a:bodyPr>
          <a:lstStyle/>
          <a:p>
            <a:pPr rtl="0"/>
            <a:r>
              <a:rPr lang="en-US" dirty="0">
                <a:solidFill>
                  <a:prstClr val="black"/>
                </a:solidFill>
              </a:rPr>
              <a:t>FAHR</a:t>
            </a:r>
          </a:p>
        </p:txBody>
      </p:sp>
      <p:sp>
        <p:nvSpPr>
          <p:cNvPr id="43" name="TextBox 42"/>
          <p:cNvSpPr txBox="1"/>
          <p:nvPr/>
        </p:nvSpPr>
        <p:spPr>
          <a:xfrm>
            <a:off x="2057400" y="3745468"/>
            <a:ext cx="1752600" cy="369332"/>
          </a:xfrm>
          <a:prstGeom prst="rect">
            <a:avLst/>
          </a:prstGeom>
          <a:noFill/>
        </p:spPr>
        <p:txBody>
          <a:bodyPr wrap="square" rtlCol="0">
            <a:spAutoFit/>
          </a:bodyPr>
          <a:lstStyle/>
          <a:p>
            <a:pPr rtl="0"/>
            <a:r>
              <a:rPr lang="en-US" dirty="0">
                <a:solidFill>
                  <a:prstClr val="black"/>
                </a:solidFill>
              </a:rPr>
              <a:t>FAHR + Entities</a:t>
            </a:r>
          </a:p>
        </p:txBody>
      </p:sp>
      <p:sp>
        <p:nvSpPr>
          <p:cNvPr id="44" name="TextBox 43"/>
          <p:cNvSpPr txBox="1"/>
          <p:nvPr/>
        </p:nvSpPr>
        <p:spPr>
          <a:xfrm>
            <a:off x="438150" y="2057400"/>
            <a:ext cx="1752600" cy="369332"/>
          </a:xfrm>
          <a:prstGeom prst="rect">
            <a:avLst/>
          </a:prstGeom>
          <a:noFill/>
        </p:spPr>
        <p:txBody>
          <a:bodyPr wrap="square" rtlCol="0">
            <a:spAutoFit/>
          </a:bodyPr>
          <a:lstStyle/>
          <a:p>
            <a:pPr rtl="0"/>
            <a:r>
              <a:rPr lang="ar-AE" dirty="0">
                <a:solidFill>
                  <a:prstClr val="black"/>
                </a:solidFill>
              </a:rPr>
              <a:t>Entities</a:t>
            </a:r>
            <a:endParaRPr lang="en-US" dirty="0">
              <a:solidFill>
                <a:prstClr val="black"/>
              </a:solidFill>
            </a:endParaRPr>
          </a:p>
        </p:txBody>
      </p:sp>
      <p:sp>
        <p:nvSpPr>
          <p:cNvPr id="48" name="TextBox 47"/>
          <p:cNvSpPr txBox="1"/>
          <p:nvPr/>
        </p:nvSpPr>
        <p:spPr>
          <a:xfrm>
            <a:off x="2895600" y="1600200"/>
            <a:ext cx="3200400" cy="646331"/>
          </a:xfrm>
          <a:prstGeom prst="rect">
            <a:avLst/>
          </a:prstGeom>
          <a:noFill/>
        </p:spPr>
        <p:txBody>
          <a:bodyPr wrap="square" rtlCol="0">
            <a:spAutoFit/>
          </a:bodyPr>
          <a:lstStyle/>
          <a:p>
            <a:pPr algn="ctr" rtl="0"/>
            <a:r>
              <a:rPr lang="en-US" b="1" dirty="0" smtClean="0">
                <a:solidFill>
                  <a:prstClr val="black"/>
                </a:solidFill>
              </a:rPr>
              <a:t>Collecting</a:t>
            </a:r>
            <a:r>
              <a:rPr lang="ar-AE" b="1" dirty="0" smtClean="0">
                <a:solidFill>
                  <a:prstClr val="black"/>
                </a:solidFill>
              </a:rPr>
              <a:t> </a:t>
            </a:r>
            <a:r>
              <a:rPr lang="ar-AE" b="1" dirty="0">
                <a:solidFill>
                  <a:prstClr val="black"/>
                </a:solidFill>
              </a:rPr>
              <a:t>data according to Bayanati system</a:t>
            </a:r>
            <a:endParaRPr lang="en-US" b="1" dirty="0">
              <a:solidFill>
                <a:prstClr val="black"/>
              </a:solidFill>
            </a:endParaRPr>
          </a:p>
        </p:txBody>
      </p:sp>
      <p:sp>
        <p:nvSpPr>
          <p:cNvPr id="49" name="TextBox 48"/>
          <p:cNvSpPr txBox="1"/>
          <p:nvPr/>
        </p:nvSpPr>
        <p:spPr>
          <a:xfrm>
            <a:off x="381000" y="4624755"/>
            <a:ext cx="8610600" cy="1600438"/>
          </a:xfrm>
          <a:prstGeom prst="rect">
            <a:avLst/>
          </a:prstGeom>
          <a:noFill/>
        </p:spPr>
        <p:txBody>
          <a:bodyPr wrap="square" rtlCol="0">
            <a:spAutoFit/>
          </a:bodyPr>
          <a:lstStyle/>
          <a:p>
            <a:pPr algn="l" rtl="0"/>
            <a:r>
              <a:rPr sz="1200" dirty="0" smtClean="0">
                <a:latin typeface="Book Antiqua" pitchFamily="18" charset="0"/>
              </a:rPr>
              <a:t>Timetable</a:t>
            </a:r>
            <a:r>
              <a:rPr sz="1400" dirty="0" smtClean="0">
                <a:latin typeface="Book Antiqua" pitchFamily="18" charset="0"/>
              </a:rPr>
              <a:t>:</a:t>
            </a:r>
          </a:p>
          <a:p>
            <a:pPr algn="l" rtl="0"/>
            <a:r>
              <a:rPr lang="en-US" sz="1200" dirty="0" smtClean="0">
                <a:solidFill>
                  <a:prstClr val="black"/>
                </a:solidFill>
                <a:latin typeface="Book Antiqua" pitchFamily="18" charset="0"/>
              </a:rPr>
              <a:t>Based on the above stages, the dates of results delivery were determined as follows:</a:t>
            </a:r>
          </a:p>
          <a:p>
            <a:pPr marL="285750" indent="-285750" algn="l" rtl="0">
              <a:buFont typeface="Arial" panose="020B0604020202020204" pitchFamily="34" charset="0"/>
              <a:buChar char="•"/>
            </a:pPr>
            <a:r>
              <a:rPr lang="en-US" sz="1200" dirty="0" smtClean="0">
                <a:solidFill>
                  <a:prstClr val="black"/>
                </a:solidFill>
                <a:latin typeface="Book Antiqua" pitchFamily="18" charset="0"/>
              </a:rPr>
              <a:t>At the second day of the month that follows the expiration of the measurement period, data will be extracted from </a:t>
            </a:r>
            <a:r>
              <a:rPr lang="en-US" sz="1200" dirty="0" err="1" smtClean="0">
                <a:solidFill>
                  <a:prstClr val="black"/>
                </a:solidFill>
                <a:latin typeface="Book Antiqua" pitchFamily="18" charset="0"/>
              </a:rPr>
              <a:t>Bayanati</a:t>
            </a:r>
            <a:r>
              <a:rPr lang="en-US" sz="1200" dirty="0" smtClean="0">
                <a:solidFill>
                  <a:prstClr val="black"/>
                </a:solidFill>
                <a:latin typeface="Book Antiqua" pitchFamily="18" charset="0"/>
              </a:rPr>
              <a:t>. For example, in relation to 30/06/2016 “End of the first half”, the data will be extracted on 2/7/2016. </a:t>
            </a:r>
          </a:p>
          <a:p>
            <a:pPr marL="285750" indent="-285750" algn="l" rtl="0">
              <a:buFont typeface="Arial" panose="020B0604020202020204" pitchFamily="34" charset="0"/>
              <a:buChar char="•"/>
            </a:pPr>
            <a:r>
              <a:rPr lang="en-US" sz="1200" dirty="0" smtClean="0">
                <a:solidFill>
                  <a:prstClr val="black"/>
                </a:solidFill>
                <a:latin typeface="Book Antiqua" pitchFamily="18" charset="0"/>
              </a:rPr>
              <a:t>These results are sent to the federal authorities on the 10th of the month following the expiration of the measurement period, i.e. in relation to the above example, this action will be taken on 10/07/2016.</a:t>
            </a:r>
          </a:p>
          <a:p>
            <a:pPr marL="285750" indent="-285750" algn="l" rtl="0">
              <a:buFont typeface="Arial" panose="020B0604020202020204" pitchFamily="34" charset="0"/>
              <a:buChar char="•"/>
            </a:pPr>
            <a:r>
              <a:rPr lang="en-US" sz="1200" dirty="0" smtClean="0">
                <a:solidFill>
                  <a:prstClr val="black"/>
                </a:solidFill>
                <a:latin typeface="Book Antiqua" pitchFamily="18" charset="0"/>
              </a:rPr>
              <a:t>A 3-days period is given to the authorities to respond to the Authority regarding the accuracy of the data. </a:t>
            </a:r>
          </a:p>
          <a:p>
            <a:pPr marL="285750" indent="-285750" algn="l" rtl="0">
              <a:buFont typeface="Arial" panose="020B0604020202020204" pitchFamily="34" charset="0"/>
              <a:buChar char="•"/>
            </a:pPr>
            <a:r>
              <a:rPr lang="en-US" sz="1200" dirty="0" smtClean="0">
                <a:solidFill>
                  <a:prstClr val="black"/>
                </a:solidFill>
                <a:latin typeface="Book Antiqua" pitchFamily="18" charset="0"/>
              </a:rPr>
              <a:t>The data will be entered into </a:t>
            </a:r>
            <a:r>
              <a:rPr lang="en-US" sz="1200" dirty="0" err="1" smtClean="0">
                <a:solidFill>
                  <a:prstClr val="black"/>
                </a:solidFill>
                <a:latin typeface="Book Antiqua" pitchFamily="18" charset="0"/>
              </a:rPr>
              <a:t>Adaa</a:t>
            </a:r>
            <a:r>
              <a:rPr lang="en-US" sz="1200" dirty="0" smtClean="0">
                <a:solidFill>
                  <a:prstClr val="black"/>
                </a:solidFill>
                <a:latin typeface="Book Antiqua" pitchFamily="18" charset="0"/>
              </a:rPr>
              <a:t> 2.0 system on 18/7/2016. </a:t>
            </a:r>
            <a:endParaRPr lang="en-US" sz="1200" dirty="0">
              <a:solidFill>
                <a:prstClr val="black"/>
              </a:solidFill>
              <a:latin typeface="Book Antiqua" pitchFamily="18" charset="0"/>
            </a:endParaRPr>
          </a:p>
        </p:txBody>
      </p:sp>
      <p:sp>
        <p:nvSpPr>
          <p:cNvPr id="28" name="Slide Number Placeholder 3"/>
          <p:cNvSpPr txBox="1">
            <a:spLocks/>
          </p:cNvSpPr>
          <p:nvPr/>
        </p:nvSpPr>
        <p:spPr>
          <a:xfrm>
            <a:off x="0" y="6569075"/>
            <a:ext cx="21336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rtl="0"/>
            <a:fld id="{56427F38-63A5-4D63-9399-D970397CA46A}" type="slidenum">
              <a:rPr lang="en-US" sz="1600" b="1" smtClean="0">
                <a:solidFill>
                  <a:prstClr val="black"/>
                </a:solidFill>
              </a:rPr>
              <a:pPr rtl="0"/>
              <a:t>14</a:t>
            </a:fld>
            <a:endParaRPr lang="en-US" sz="1600" b="1" dirty="0">
              <a:solidFill>
                <a:prstClr val="black"/>
              </a:solidFill>
            </a:endParaRPr>
          </a:p>
        </p:txBody>
      </p:sp>
    </p:spTree>
    <p:extLst>
      <p:ext uri="{BB962C8B-B14F-4D97-AF65-F5344CB8AC3E}">
        <p14:creationId xmlns:p14="http://schemas.microsoft.com/office/powerpoint/2010/main" val="119814913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096000" y="1812161"/>
            <a:ext cx="2744072" cy="3962400"/>
          </a:xfrm>
          <a:prstGeom prst="rect">
            <a:avLst/>
          </a:prstGeom>
        </p:spPr>
      </p:pic>
      <p:sp>
        <p:nvSpPr>
          <p:cNvPr id="4" name="Rounded Rectangle 3"/>
          <p:cNvSpPr/>
          <p:nvPr/>
        </p:nvSpPr>
        <p:spPr>
          <a:xfrm>
            <a:off x="152400" y="838200"/>
            <a:ext cx="8839200" cy="521732"/>
          </a:xfrm>
          <a:prstGeom prst="round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5" name="TextBox 4"/>
          <p:cNvSpPr txBox="1"/>
          <p:nvPr/>
        </p:nvSpPr>
        <p:spPr>
          <a:xfrm>
            <a:off x="609600" y="914400"/>
            <a:ext cx="7772400" cy="369332"/>
          </a:xfrm>
          <a:prstGeom prst="rect">
            <a:avLst/>
          </a:prstGeom>
          <a:noFill/>
          <a:ln>
            <a:noFill/>
          </a:ln>
        </p:spPr>
        <p:txBody>
          <a:bodyPr wrap="square" rtlCol="0">
            <a:spAutoFit/>
          </a:bodyPr>
          <a:lstStyle>
            <a:defPPr>
              <a:defRPr lang="en-US"/>
            </a:defPPr>
            <a:lvl1pPr algn="r" rtl="1">
              <a:defRPr>
                <a:solidFill>
                  <a:schemeClr val="bg1"/>
                </a:solidFill>
                <a:cs typeface="PT Bold Heading" panose="02010400000000000000" pitchFamily="2" charset="-78"/>
              </a:defRPr>
            </a:lvl1pPr>
          </a:lstStyle>
          <a:p>
            <a:pPr algn="ctr" rtl="0"/>
            <a:r>
              <a:rPr lang="ar-AE" dirty="0" smtClean="0">
                <a:solidFill>
                  <a:prstClr val="white"/>
                </a:solidFill>
              </a:rPr>
              <a:t>Emirates Award for Government Human Resources</a:t>
            </a:r>
            <a:endParaRPr lang="en-US" dirty="0">
              <a:solidFill>
                <a:prstClr val="white"/>
              </a:solidFill>
            </a:endParaRPr>
          </a:p>
        </p:txBody>
      </p:sp>
      <p:sp>
        <p:nvSpPr>
          <p:cNvPr id="17" name="TextBox 16"/>
          <p:cNvSpPr txBox="1"/>
          <p:nvPr/>
        </p:nvSpPr>
        <p:spPr>
          <a:xfrm>
            <a:off x="262631" y="1554126"/>
            <a:ext cx="4876800" cy="4093428"/>
          </a:xfrm>
          <a:prstGeom prst="rect">
            <a:avLst/>
          </a:prstGeom>
          <a:noFill/>
        </p:spPr>
        <p:txBody>
          <a:bodyPr wrap="square" rtlCol="0">
            <a:spAutoFit/>
          </a:bodyPr>
          <a:lstStyle/>
          <a:p>
            <a:pPr algn="justLow" rtl="0"/>
            <a:r>
              <a:rPr lang="ar-AE" sz="2000" dirty="0">
                <a:solidFill>
                  <a:prstClr val="black"/>
                </a:solidFill>
                <a:latin typeface="Book Antiqua" pitchFamily="18" charset="0"/>
              </a:rPr>
              <a:t>Under the patronage of H.H. Sheikh Mansour bin Zayed Al Nahyan in relation to Emirates Award for Human resources, the Federal Authority for Human Resources shall follow-up the human resources indicators in all Federal Authorities in accordance with the award standards provided that they shall comply with the human resources indicators in </a:t>
            </a:r>
            <a:r>
              <a:rPr lang="ar-AE" sz="2000" dirty="0" err="1">
                <a:solidFill>
                  <a:prstClr val="black"/>
                </a:solidFill>
                <a:latin typeface="Book Antiqua" pitchFamily="18" charset="0"/>
              </a:rPr>
              <a:t>Federal</a:t>
            </a:r>
            <a:r>
              <a:rPr lang="ar-AE" sz="2000" dirty="0">
                <a:solidFill>
                  <a:prstClr val="black"/>
                </a:solidFill>
                <a:latin typeface="Book Antiqua" pitchFamily="18" charset="0"/>
              </a:rPr>
              <a:t> </a:t>
            </a:r>
            <a:r>
              <a:rPr lang="ar-AE" sz="2000" dirty="0" err="1" smtClean="0">
                <a:solidFill>
                  <a:prstClr val="black"/>
                </a:solidFill>
                <a:latin typeface="Book Antiqua" pitchFamily="18" charset="0"/>
              </a:rPr>
              <a:t>Government</a:t>
            </a:r>
            <a:r>
              <a:rPr lang="en-US" sz="2000" dirty="0" smtClean="0">
                <a:solidFill>
                  <a:prstClr val="black"/>
                </a:solidFill>
                <a:latin typeface="Book Antiqua" pitchFamily="18" charset="0"/>
              </a:rPr>
              <a:t>,</a:t>
            </a:r>
            <a:r>
              <a:rPr lang="ar-AE" sz="2000" dirty="0" smtClean="0">
                <a:solidFill>
                  <a:prstClr val="black"/>
                </a:solidFill>
                <a:latin typeface="Book Antiqua" pitchFamily="18" charset="0"/>
              </a:rPr>
              <a:t> </a:t>
            </a:r>
            <a:r>
              <a:rPr lang="ar-AE" sz="2000" dirty="0">
                <a:solidFill>
                  <a:prstClr val="black"/>
                </a:solidFill>
                <a:latin typeface="Book Antiqua" pitchFamily="18" charset="0"/>
              </a:rPr>
              <a:t>which develops the human resources business and stimulates the Federal Entities to develop and improve the business field.</a:t>
            </a:r>
            <a:endParaRPr lang="en-US" sz="2000" dirty="0">
              <a:solidFill>
                <a:prstClr val="black"/>
              </a:solidFill>
              <a:latin typeface="Book Antiqua" pitchFamily="18" charset="0"/>
              <a:cs typeface="Sakkal Majalla" panose="02000000000000000000" pitchFamily="2" charset="-78"/>
            </a:endParaRPr>
          </a:p>
        </p:txBody>
      </p:sp>
      <p:sp>
        <p:nvSpPr>
          <p:cNvPr id="6" name="TextBox 5"/>
          <p:cNvSpPr txBox="1"/>
          <p:nvPr/>
        </p:nvSpPr>
        <p:spPr>
          <a:xfrm>
            <a:off x="45868" y="6635288"/>
            <a:ext cx="433526" cy="307777"/>
          </a:xfrm>
          <a:prstGeom prst="rect">
            <a:avLst/>
          </a:prstGeom>
          <a:noFill/>
        </p:spPr>
        <p:txBody>
          <a:bodyPr wrap="square" rtlCol="0">
            <a:spAutoFit/>
          </a:bodyPr>
          <a:lstStyle/>
          <a:p>
            <a:pPr rtl="0"/>
            <a:r>
              <a:rPr lang="ar-AE" sz="1400" dirty="0" smtClean="0">
                <a:solidFill>
                  <a:prstClr val="black"/>
                </a:solidFill>
              </a:rPr>
              <a:t>15</a:t>
            </a:r>
            <a:endParaRPr lang="en-US" sz="1400" dirty="0">
              <a:solidFill>
                <a:prstClr val="black"/>
              </a:solidFill>
            </a:endParaRPr>
          </a:p>
        </p:txBody>
      </p:sp>
    </p:spTree>
    <p:extLst>
      <p:ext uri="{BB962C8B-B14F-4D97-AF65-F5344CB8AC3E}">
        <p14:creationId xmlns:p14="http://schemas.microsoft.com/office/powerpoint/2010/main" val="372326034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ounded Rectangle 4"/>
          <p:cNvSpPr/>
          <p:nvPr/>
        </p:nvSpPr>
        <p:spPr>
          <a:xfrm>
            <a:off x="152400" y="982136"/>
            <a:ext cx="8686800" cy="369332"/>
          </a:xfrm>
          <a:prstGeom prst="round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solidFill>
                <a:prstClr val="white"/>
              </a:solidFill>
            </a:endParaRPr>
          </a:p>
        </p:txBody>
      </p:sp>
      <p:sp>
        <p:nvSpPr>
          <p:cNvPr id="7" name="TextBox 6"/>
          <p:cNvSpPr txBox="1"/>
          <p:nvPr/>
        </p:nvSpPr>
        <p:spPr>
          <a:xfrm>
            <a:off x="2906486" y="982136"/>
            <a:ext cx="3113314" cy="369332"/>
          </a:xfrm>
          <a:prstGeom prst="rect">
            <a:avLst/>
          </a:prstGeom>
          <a:noFill/>
          <a:ln>
            <a:noFill/>
          </a:ln>
        </p:spPr>
        <p:txBody>
          <a:bodyPr wrap="square" rtlCol="0">
            <a:spAutoFit/>
          </a:bodyPr>
          <a:lstStyle>
            <a:defPPr>
              <a:defRPr lang="en-US"/>
            </a:defPPr>
            <a:lvl1pPr algn="r" rtl="1">
              <a:defRPr>
                <a:solidFill>
                  <a:schemeClr val="bg1"/>
                </a:solidFill>
                <a:cs typeface="PT Bold Heading" panose="02010400000000000000" pitchFamily="2" charset="-78"/>
              </a:defRPr>
            </a:lvl1pPr>
          </a:lstStyle>
          <a:p>
            <a:pPr algn="ctr" rtl="0"/>
            <a:r>
              <a:rPr lang="ar-AE" dirty="0">
                <a:solidFill>
                  <a:prstClr val="white"/>
                </a:solidFill>
              </a:rPr>
              <a:t>List of Indicators</a:t>
            </a:r>
            <a:endParaRPr lang="en-US" dirty="0">
              <a:solidFill>
                <a:prstClr val="white"/>
              </a:solidFill>
            </a:endParaRPr>
          </a:p>
        </p:txBody>
      </p:sp>
      <p:sp>
        <p:nvSpPr>
          <p:cNvPr id="8" name="TextBox 7"/>
          <p:cNvSpPr txBox="1"/>
          <p:nvPr/>
        </p:nvSpPr>
        <p:spPr>
          <a:xfrm>
            <a:off x="0" y="6621451"/>
            <a:ext cx="433526" cy="307777"/>
          </a:xfrm>
          <a:prstGeom prst="rect">
            <a:avLst/>
          </a:prstGeom>
          <a:noFill/>
        </p:spPr>
        <p:txBody>
          <a:bodyPr wrap="square" rtlCol="0">
            <a:spAutoFit/>
          </a:bodyPr>
          <a:lstStyle/>
          <a:p>
            <a:pPr rtl="0"/>
            <a:r>
              <a:rPr lang="ar-AE" sz="1400" dirty="0" smtClean="0">
                <a:solidFill>
                  <a:prstClr val="black"/>
                </a:solidFill>
              </a:rPr>
              <a:t>16</a:t>
            </a:r>
            <a:endParaRPr lang="en-US" sz="1400" dirty="0">
              <a:solidFill>
                <a:prstClr val="black"/>
              </a:solidFill>
            </a:endParaRPr>
          </a:p>
        </p:txBody>
      </p:sp>
      <p:sp>
        <p:nvSpPr>
          <p:cNvPr id="2" name="TextBox 1"/>
          <p:cNvSpPr txBox="1"/>
          <p:nvPr/>
        </p:nvSpPr>
        <p:spPr>
          <a:xfrm>
            <a:off x="152400" y="6402764"/>
            <a:ext cx="8686800" cy="261610"/>
          </a:xfrm>
          <a:prstGeom prst="rect">
            <a:avLst/>
          </a:prstGeom>
          <a:noFill/>
        </p:spPr>
        <p:txBody>
          <a:bodyPr wrap="square" rtlCol="0">
            <a:spAutoFit/>
          </a:bodyPr>
          <a:lstStyle/>
          <a:p>
            <a:pPr algn="l" rtl="0"/>
            <a:r>
              <a:rPr lang="ar-AE" sz="1100" dirty="0">
                <a:solidFill>
                  <a:prstClr val="black"/>
                </a:solidFill>
                <a:latin typeface="Sakkal Majalla" panose="02000000000000000000" pitchFamily="2" charset="-78"/>
              </a:rPr>
              <a:t>*It shall be measured by the Prime Minister Office via the annual surveys. </a:t>
            </a:r>
            <a:endParaRPr lang="en-US" sz="1100" dirty="0">
              <a:solidFill>
                <a:prstClr val="black"/>
              </a:solidFill>
              <a:latin typeface="Sakkal Majalla" panose="02000000000000000000" pitchFamily="2" charset="-78"/>
              <a:cs typeface="Sakkal Majalla" panose="02000000000000000000" pitchFamily="2" charset="-78"/>
            </a:endParaRPr>
          </a:p>
        </p:txBody>
      </p:sp>
      <p:graphicFrame>
        <p:nvGraphicFramePr>
          <p:cNvPr id="4" name="Table 3"/>
          <p:cNvGraphicFramePr>
            <a:graphicFrameLocks noGrp="1"/>
          </p:cNvGraphicFramePr>
          <p:nvPr>
            <p:extLst/>
          </p:nvPr>
        </p:nvGraphicFramePr>
        <p:xfrm>
          <a:off x="433526" y="1394956"/>
          <a:ext cx="8405672" cy="5138613"/>
        </p:xfrm>
        <a:graphic>
          <a:graphicData uri="http://schemas.openxmlformats.org/drawingml/2006/table">
            <a:tbl>
              <a:tblPr/>
              <a:tblGrid>
                <a:gridCol w="356902"/>
                <a:gridCol w="6744230"/>
                <a:gridCol w="1304540"/>
              </a:tblGrid>
              <a:tr h="213577">
                <a:tc>
                  <a:txBody>
                    <a:bodyPr/>
                    <a:lstStyle/>
                    <a:p>
                      <a:pPr algn="l" rtl="0" fontAlgn="b">
                        <a:lnSpc>
                          <a:spcPct val="107000"/>
                        </a:lnSpc>
                        <a:spcAft>
                          <a:spcPts val="0"/>
                        </a:spcAft>
                      </a:pPr>
                      <a:r>
                        <a:rPr lang="en-US" sz="1050" b="1" kern="1200" noProof="0" dirty="0" smtClean="0">
                          <a:solidFill>
                            <a:srgbClr val="000000"/>
                          </a:solidFill>
                          <a:effectLst/>
                          <a:latin typeface="Book Antiqua" pitchFamily="18" charset="0"/>
                          <a:ea typeface="Times New Roman" panose="02020603050405020304" pitchFamily="18" charset="0"/>
                          <a:cs typeface="Sakkal Majalla" panose="02000000000000000000" pitchFamily="2" charset="-78"/>
                        </a:rPr>
                        <a:t>S.N.</a:t>
                      </a:r>
                      <a:endParaRPr lang="en-US" sz="1050" noProof="0" dirty="0">
                        <a:effectLst/>
                        <a:latin typeface="Book Antiqua" pitchFamily="18" charset="0"/>
                        <a:ea typeface="Calibri" panose="020F0502020204030204" pitchFamily="34" charset="0"/>
                        <a:cs typeface="Arial" panose="020B0604020202020204" pitchFamily="34" charset="0"/>
                      </a:endParaRPr>
                    </a:p>
                  </a:txBody>
                  <a:tcPr marL="1035" marR="1035" marT="1035" marB="0" anchor="b">
                    <a:lnL w="12700" cap="flat" cmpd="sng" algn="ctr">
                      <a:solidFill>
                        <a:srgbClr val="FFFFFF"/>
                      </a:solidFill>
                      <a:prstDash val="solid"/>
                      <a:round/>
                      <a:headEnd type="none" w="med" len="med"/>
                      <a:tailEnd type="none" w="med" len="med"/>
                    </a:lnL>
                    <a:lnR w="12700" cap="flat" cmpd="sng" algn="ctr">
                      <a:solidFill>
                        <a:srgbClr val="B78A35"/>
                      </a:solidFill>
                      <a:prstDash val="solid"/>
                      <a:round/>
                      <a:headEnd type="none" w="med" len="med"/>
                      <a:tailEnd type="none" w="med" len="med"/>
                    </a:lnR>
                    <a:lnT w="12700" cap="flat" cmpd="sng" algn="ctr">
                      <a:solidFill>
                        <a:srgbClr val="B78A35"/>
                      </a:solidFill>
                      <a:prstDash val="solid"/>
                      <a:round/>
                      <a:headEnd type="none" w="med" len="med"/>
                      <a:tailEnd type="none" w="med" len="med"/>
                    </a:lnT>
                    <a:lnB w="12700" cap="flat" cmpd="sng" algn="ctr">
                      <a:solidFill>
                        <a:srgbClr val="B78A35"/>
                      </a:solidFill>
                      <a:prstDash val="solid"/>
                      <a:round/>
                      <a:headEnd type="none" w="med" len="med"/>
                      <a:tailEnd type="none" w="med" len="med"/>
                    </a:lnB>
                    <a:solidFill>
                      <a:srgbClr val="B78A35"/>
                    </a:solidFill>
                  </a:tcPr>
                </a:tc>
                <a:tc>
                  <a:txBody>
                    <a:bodyPr/>
                    <a:lstStyle/>
                    <a:p>
                      <a:pPr algn="l" rtl="0" fontAlgn="b">
                        <a:lnSpc>
                          <a:spcPct val="107000"/>
                        </a:lnSpc>
                        <a:spcAft>
                          <a:spcPts val="0"/>
                        </a:spcAft>
                      </a:pPr>
                      <a:r>
                        <a:rPr lang="en-US" sz="1050" b="1" kern="1200" noProof="0" dirty="0">
                          <a:solidFill>
                            <a:srgbClr val="000000"/>
                          </a:solidFill>
                          <a:effectLst/>
                          <a:latin typeface="Book Antiqua" pitchFamily="18" charset="0"/>
                          <a:ea typeface="Times New Roman" panose="02020603050405020304" pitchFamily="18" charset="0"/>
                          <a:cs typeface="Arial" panose="020B0604020202020204" pitchFamily="34" charset="0"/>
                        </a:rPr>
                        <a:t>Name of Indicator</a:t>
                      </a:r>
                      <a:endParaRPr lang="en-US" sz="1050" noProof="0" dirty="0">
                        <a:effectLst/>
                        <a:latin typeface="Book Antiqua" pitchFamily="18" charset="0"/>
                        <a:ea typeface="Calibri" panose="020F0502020204030204" pitchFamily="34" charset="0"/>
                        <a:cs typeface="Arial" panose="020B0604020202020204" pitchFamily="34" charset="0"/>
                      </a:endParaRPr>
                    </a:p>
                  </a:txBody>
                  <a:tcPr marL="1035" marR="1035" marT="1035" marB="0" anchor="b">
                    <a:lnL w="12700" cap="flat" cmpd="sng" algn="ctr">
                      <a:solidFill>
                        <a:srgbClr val="B78A35"/>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B78A35"/>
                      </a:solidFill>
                      <a:prstDash val="solid"/>
                      <a:round/>
                      <a:headEnd type="none" w="med" len="med"/>
                      <a:tailEnd type="none" w="med" len="med"/>
                    </a:lnT>
                    <a:lnB w="12700" cap="flat" cmpd="sng" algn="ctr">
                      <a:solidFill>
                        <a:srgbClr val="B78A35"/>
                      </a:solidFill>
                      <a:prstDash val="solid"/>
                      <a:round/>
                      <a:headEnd type="none" w="med" len="med"/>
                      <a:tailEnd type="none" w="med" len="med"/>
                    </a:lnB>
                    <a:solidFill>
                      <a:srgbClr val="B78A35"/>
                    </a:solidFill>
                  </a:tcPr>
                </a:tc>
                <a:tc>
                  <a:txBody>
                    <a:bodyPr/>
                    <a:lstStyle/>
                    <a:p>
                      <a:pPr algn="l" rtl="0" fontAlgn="b">
                        <a:lnSpc>
                          <a:spcPct val="107000"/>
                        </a:lnSpc>
                        <a:spcAft>
                          <a:spcPts val="0"/>
                        </a:spcAft>
                      </a:pPr>
                      <a:r>
                        <a:rPr lang="en-US" sz="1050" b="1" kern="1200" noProof="0" dirty="0">
                          <a:solidFill>
                            <a:srgbClr val="000000"/>
                          </a:solidFill>
                          <a:effectLst/>
                          <a:latin typeface="Book Antiqua" pitchFamily="18" charset="0"/>
                          <a:ea typeface="Times New Roman" panose="02020603050405020304" pitchFamily="18" charset="0"/>
                          <a:cs typeface="Arial" panose="020B0604020202020204" pitchFamily="34" charset="0"/>
                        </a:rPr>
                        <a:t>Type of Indicator</a:t>
                      </a:r>
                      <a:endParaRPr lang="en-US" sz="1050" noProof="0" dirty="0">
                        <a:effectLst/>
                        <a:latin typeface="Book Antiqua" pitchFamily="18" charset="0"/>
                        <a:ea typeface="Calibri" panose="020F0502020204030204" pitchFamily="34" charset="0"/>
                        <a:cs typeface="Arial" panose="020B0604020202020204" pitchFamily="34" charset="0"/>
                      </a:endParaRPr>
                    </a:p>
                  </a:txBody>
                  <a:tcPr marL="1035" marR="1035" marT="1035"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B78A35"/>
                      </a:solidFill>
                      <a:prstDash val="solid"/>
                      <a:round/>
                      <a:headEnd type="none" w="med" len="med"/>
                      <a:tailEnd type="none" w="med" len="med"/>
                    </a:lnT>
                    <a:lnB w="12700" cap="flat" cmpd="sng" algn="ctr">
                      <a:solidFill>
                        <a:srgbClr val="B78A35"/>
                      </a:solidFill>
                      <a:prstDash val="solid"/>
                      <a:round/>
                      <a:headEnd type="none" w="med" len="med"/>
                      <a:tailEnd type="none" w="med" len="med"/>
                    </a:lnB>
                    <a:solidFill>
                      <a:srgbClr val="B78A35"/>
                    </a:solidFill>
                  </a:tcPr>
                </a:tc>
              </a:tr>
              <a:tr h="195524">
                <a:tc>
                  <a:txBody>
                    <a:bodyPr/>
                    <a:lstStyle/>
                    <a:p>
                      <a:pPr algn="l" rtl="0" fontAlgn="b">
                        <a:lnSpc>
                          <a:spcPct val="107000"/>
                        </a:lnSpc>
                        <a:spcAft>
                          <a:spcPts val="0"/>
                        </a:spcAft>
                      </a:pPr>
                      <a:r>
                        <a:rPr lang="en-US" sz="1050" kern="1200" noProof="0" dirty="0">
                          <a:solidFill>
                            <a:srgbClr val="000000"/>
                          </a:solidFill>
                          <a:effectLst/>
                          <a:latin typeface="Book Antiqua" pitchFamily="18" charset="0"/>
                          <a:ea typeface="Times New Roman" panose="02020603050405020304" pitchFamily="18" charset="0"/>
                          <a:cs typeface="Sakkal Majalla" panose="02000000000000000000" pitchFamily="2" charset="-78"/>
                        </a:rPr>
                        <a:t>1</a:t>
                      </a:r>
                      <a:endParaRPr lang="en-US" sz="1050" noProof="0" dirty="0">
                        <a:effectLst/>
                        <a:latin typeface="Book Antiqua" pitchFamily="18" charset="0"/>
                        <a:ea typeface="Calibri" panose="020F0502020204030204" pitchFamily="34" charset="0"/>
                        <a:cs typeface="Arial" panose="020B0604020202020204" pitchFamily="34" charset="0"/>
                      </a:endParaRPr>
                    </a:p>
                  </a:txBody>
                  <a:tcPr marL="1035" marR="1035" marT="1035" marB="0" anchor="ctr">
                    <a:lnL w="12700" cap="flat" cmpd="sng" algn="ctr">
                      <a:solidFill>
                        <a:srgbClr val="B78A35"/>
                      </a:solidFill>
                      <a:prstDash val="solid"/>
                      <a:round/>
                      <a:headEnd type="none" w="med" len="med"/>
                      <a:tailEnd type="none" w="med" len="med"/>
                    </a:lnL>
                    <a:lnR w="12700" cap="flat" cmpd="sng" algn="ctr">
                      <a:solidFill>
                        <a:srgbClr val="B78A35"/>
                      </a:solidFill>
                      <a:prstDash val="solid"/>
                      <a:round/>
                      <a:headEnd type="none" w="med" len="med"/>
                      <a:tailEnd type="none" w="med" len="med"/>
                    </a:lnR>
                    <a:lnT w="12700" cap="flat" cmpd="sng" algn="ctr">
                      <a:solidFill>
                        <a:srgbClr val="B78A35"/>
                      </a:solidFill>
                      <a:prstDash val="solid"/>
                      <a:round/>
                      <a:headEnd type="none" w="med" len="med"/>
                      <a:tailEnd type="none" w="med" len="med"/>
                    </a:lnT>
                    <a:lnB w="12700" cap="flat" cmpd="sng" algn="ctr">
                      <a:solidFill>
                        <a:srgbClr val="B78A35"/>
                      </a:solidFill>
                      <a:prstDash val="solid"/>
                      <a:round/>
                      <a:headEnd type="none" w="med" len="med"/>
                      <a:tailEnd type="none" w="med" len="med"/>
                    </a:lnB>
                  </a:tcPr>
                </a:tc>
                <a:tc>
                  <a:txBody>
                    <a:bodyPr/>
                    <a:lstStyle/>
                    <a:p>
                      <a:pPr algn="l" rtl="0" fontAlgn="b">
                        <a:lnSpc>
                          <a:spcPct val="107000"/>
                        </a:lnSpc>
                        <a:spcAft>
                          <a:spcPts val="0"/>
                        </a:spcAft>
                      </a:pPr>
                      <a:r>
                        <a:rPr lang="en-US" sz="1050" kern="1200" noProof="0" dirty="0" smtClean="0">
                          <a:solidFill>
                            <a:srgbClr val="000000"/>
                          </a:solidFill>
                          <a:effectLst/>
                          <a:latin typeface="Book Antiqua" pitchFamily="18" charset="0"/>
                          <a:ea typeface="Times New Roman" panose="02020603050405020304" pitchFamily="18" charset="0"/>
                          <a:cs typeface="Arial" panose="020B0604020202020204" pitchFamily="34" charset="0"/>
                        </a:rPr>
                        <a:t>Job happiness Rate *</a:t>
                      </a:r>
                      <a:endParaRPr lang="en-US" sz="1050" noProof="0" dirty="0">
                        <a:effectLst/>
                        <a:latin typeface="Book Antiqua" pitchFamily="18" charset="0"/>
                        <a:ea typeface="Calibri" panose="020F0502020204030204" pitchFamily="34" charset="0"/>
                        <a:cs typeface="Arial" panose="020B0604020202020204" pitchFamily="34" charset="0"/>
                      </a:endParaRPr>
                    </a:p>
                  </a:txBody>
                  <a:tcPr marL="1035" marR="1035" marT="1035" marB="0" anchor="ctr">
                    <a:lnL w="12700" cap="flat" cmpd="sng" algn="ctr">
                      <a:solidFill>
                        <a:srgbClr val="B78A35"/>
                      </a:solidFill>
                      <a:prstDash val="solid"/>
                      <a:round/>
                      <a:headEnd type="none" w="med" len="med"/>
                      <a:tailEnd type="none" w="med" len="med"/>
                    </a:lnL>
                    <a:lnR w="12700" cap="flat" cmpd="sng" algn="ctr">
                      <a:solidFill>
                        <a:srgbClr val="B78A35"/>
                      </a:solidFill>
                      <a:prstDash val="solid"/>
                      <a:round/>
                      <a:headEnd type="none" w="med" len="med"/>
                      <a:tailEnd type="none" w="med" len="med"/>
                    </a:lnR>
                    <a:lnT w="12700" cap="flat" cmpd="sng" algn="ctr">
                      <a:solidFill>
                        <a:srgbClr val="B78A35"/>
                      </a:solidFill>
                      <a:prstDash val="solid"/>
                      <a:round/>
                      <a:headEnd type="none" w="med" len="med"/>
                      <a:tailEnd type="none" w="med" len="med"/>
                    </a:lnT>
                    <a:lnB w="12700" cap="flat" cmpd="sng" algn="ctr">
                      <a:solidFill>
                        <a:srgbClr val="B78A35"/>
                      </a:solidFill>
                      <a:prstDash val="solid"/>
                      <a:round/>
                      <a:headEnd type="none" w="med" len="med"/>
                      <a:tailEnd type="none" w="med" len="med"/>
                    </a:lnB>
                  </a:tcPr>
                </a:tc>
                <a:tc>
                  <a:txBody>
                    <a:bodyPr/>
                    <a:lstStyle/>
                    <a:p>
                      <a:pPr algn="l" rtl="0" fontAlgn="b">
                        <a:lnSpc>
                          <a:spcPct val="107000"/>
                        </a:lnSpc>
                        <a:spcAft>
                          <a:spcPts val="0"/>
                        </a:spcAft>
                      </a:pPr>
                      <a:r>
                        <a:rPr lang="en-US" sz="1050" b="1" kern="1200" noProof="0" dirty="0" smtClean="0">
                          <a:solidFill>
                            <a:srgbClr val="000000"/>
                          </a:solidFill>
                          <a:effectLst/>
                          <a:latin typeface="Book Antiqua" pitchFamily="18" charset="0"/>
                          <a:ea typeface="Times New Roman" panose="02020603050405020304" pitchFamily="18" charset="0"/>
                          <a:cs typeface="Arial" panose="020B0604020202020204" pitchFamily="34" charset="0"/>
                        </a:rPr>
                        <a:t>Strategic / Enabler </a:t>
                      </a:r>
                      <a:endParaRPr lang="en-US" sz="1050" noProof="0" dirty="0">
                        <a:effectLst/>
                        <a:latin typeface="Book Antiqua" pitchFamily="18" charset="0"/>
                        <a:ea typeface="Calibri" panose="020F0502020204030204" pitchFamily="34" charset="0"/>
                        <a:cs typeface="Arial" panose="020B0604020202020204" pitchFamily="34" charset="0"/>
                      </a:endParaRPr>
                    </a:p>
                  </a:txBody>
                  <a:tcPr marL="1035" marR="1035" marT="1035" marB="0" anchor="ctr">
                    <a:lnL w="12700" cap="flat" cmpd="sng" algn="ctr">
                      <a:solidFill>
                        <a:srgbClr val="B78A35"/>
                      </a:solidFill>
                      <a:prstDash val="solid"/>
                      <a:round/>
                      <a:headEnd type="none" w="med" len="med"/>
                      <a:tailEnd type="none" w="med" len="med"/>
                    </a:lnL>
                    <a:lnR w="12700" cap="flat" cmpd="sng" algn="ctr">
                      <a:solidFill>
                        <a:srgbClr val="B78A35"/>
                      </a:solidFill>
                      <a:prstDash val="solid"/>
                      <a:round/>
                      <a:headEnd type="none" w="med" len="med"/>
                      <a:tailEnd type="none" w="med" len="med"/>
                    </a:lnR>
                    <a:lnT w="12700" cap="flat" cmpd="sng" algn="ctr">
                      <a:solidFill>
                        <a:srgbClr val="B78A35"/>
                      </a:solidFill>
                      <a:prstDash val="solid"/>
                      <a:round/>
                      <a:headEnd type="none" w="med" len="med"/>
                      <a:tailEnd type="none" w="med" len="med"/>
                    </a:lnT>
                    <a:lnB w="12700" cap="flat" cmpd="sng" algn="ctr">
                      <a:solidFill>
                        <a:srgbClr val="B78A35"/>
                      </a:solidFill>
                      <a:prstDash val="solid"/>
                      <a:round/>
                      <a:headEnd type="none" w="med" len="med"/>
                      <a:tailEnd type="none" w="med" len="med"/>
                    </a:lnB>
                  </a:tcPr>
                </a:tc>
              </a:tr>
              <a:tr h="168109">
                <a:tc>
                  <a:txBody>
                    <a:bodyPr/>
                    <a:lstStyle/>
                    <a:p>
                      <a:pPr algn="l" rtl="0" fontAlgn="b">
                        <a:lnSpc>
                          <a:spcPct val="107000"/>
                        </a:lnSpc>
                        <a:spcAft>
                          <a:spcPts val="0"/>
                        </a:spcAft>
                      </a:pPr>
                      <a:r>
                        <a:rPr lang="en-US" sz="1050" kern="1200" noProof="0" dirty="0" smtClean="0">
                          <a:solidFill>
                            <a:srgbClr val="000000"/>
                          </a:solidFill>
                          <a:effectLst/>
                          <a:latin typeface="Book Antiqua" pitchFamily="18" charset="0"/>
                          <a:ea typeface="Times New Roman" panose="02020603050405020304" pitchFamily="18" charset="0"/>
                          <a:cs typeface="Sakkal Majalla" panose="02000000000000000000" pitchFamily="2" charset="-78"/>
                        </a:rPr>
                        <a:t>2</a:t>
                      </a:r>
                      <a:endParaRPr lang="en-US" sz="1050" noProof="0" dirty="0">
                        <a:effectLst/>
                        <a:latin typeface="Book Antiqua" pitchFamily="18" charset="0"/>
                        <a:ea typeface="Calibri" panose="020F0502020204030204" pitchFamily="34" charset="0"/>
                        <a:cs typeface="Arial" panose="020B0604020202020204" pitchFamily="34" charset="0"/>
                      </a:endParaRPr>
                    </a:p>
                  </a:txBody>
                  <a:tcPr marL="1035" marR="1035" marT="1035" marB="0" anchor="ctr">
                    <a:lnL w="12700" cap="flat" cmpd="sng" algn="ctr">
                      <a:solidFill>
                        <a:srgbClr val="B78A35"/>
                      </a:solidFill>
                      <a:prstDash val="solid"/>
                      <a:round/>
                      <a:headEnd type="none" w="med" len="med"/>
                      <a:tailEnd type="none" w="med" len="med"/>
                    </a:lnL>
                    <a:lnR w="12700" cap="flat" cmpd="sng" algn="ctr">
                      <a:solidFill>
                        <a:srgbClr val="B78A35"/>
                      </a:solidFill>
                      <a:prstDash val="solid"/>
                      <a:round/>
                      <a:headEnd type="none" w="med" len="med"/>
                      <a:tailEnd type="none" w="med" len="med"/>
                    </a:lnR>
                    <a:lnT w="12700" cap="flat" cmpd="sng" algn="ctr">
                      <a:solidFill>
                        <a:srgbClr val="B78A35"/>
                      </a:solidFill>
                      <a:prstDash val="solid"/>
                      <a:round/>
                      <a:headEnd type="none" w="med" len="med"/>
                      <a:tailEnd type="none" w="med" len="med"/>
                    </a:lnT>
                    <a:lnB w="12700" cap="flat" cmpd="sng" algn="ctr">
                      <a:solidFill>
                        <a:srgbClr val="B78A35"/>
                      </a:solidFill>
                      <a:prstDash val="solid"/>
                      <a:round/>
                      <a:headEnd type="none" w="med" len="med"/>
                      <a:tailEnd type="none" w="med" len="med"/>
                    </a:lnB>
                  </a:tcPr>
                </a:tc>
                <a:tc>
                  <a:txBody>
                    <a:bodyPr/>
                    <a:lstStyle/>
                    <a:p>
                      <a:pPr algn="l" rtl="0" fontAlgn="b">
                        <a:lnSpc>
                          <a:spcPct val="107000"/>
                        </a:lnSpc>
                        <a:spcAft>
                          <a:spcPts val="0"/>
                        </a:spcAft>
                      </a:pPr>
                      <a:r>
                        <a:rPr lang="en-US" sz="1050" kern="1200" noProof="0" dirty="0" smtClean="0">
                          <a:solidFill>
                            <a:srgbClr val="000000"/>
                          </a:solidFill>
                          <a:effectLst/>
                          <a:latin typeface="Book Antiqua" pitchFamily="18" charset="0"/>
                          <a:ea typeface="Times New Roman" panose="02020603050405020304" pitchFamily="18" charset="0"/>
                          <a:cs typeface="Arial" panose="020B0604020202020204" pitchFamily="34" charset="0"/>
                        </a:rPr>
                        <a:t>Positivity Rate in Work Environment *</a:t>
                      </a:r>
                      <a:endParaRPr lang="en-US" sz="1050" noProof="0" dirty="0">
                        <a:effectLst/>
                        <a:latin typeface="Book Antiqua" pitchFamily="18" charset="0"/>
                        <a:ea typeface="Calibri" panose="020F0502020204030204" pitchFamily="34" charset="0"/>
                        <a:cs typeface="Arial" panose="020B0604020202020204" pitchFamily="34" charset="0"/>
                      </a:endParaRPr>
                    </a:p>
                  </a:txBody>
                  <a:tcPr marL="1035" marR="1035" marT="1035" marB="0" anchor="ctr">
                    <a:lnL w="12700" cap="flat" cmpd="sng" algn="ctr">
                      <a:solidFill>
                        <a:srgbClr val="B78A35"/>
                      </a:solidFill>
                      <a:prstDash val="solid"/>
                      <a:round/>
                      <a:headEnd type="none" w="med" len="med"/>
                      <a:tailEnd type="none" w="med" len="med"/>
                    </a:lnL>
                    <a:lnR w="12700" cap="flat" cmpd="sng" algn="ctr">
                      <a:solidFill>
                        <a:srgbClr val="B78A35"/>
                      </a:solidFill>
                      <a:prstDash val="solid"/>
                      <a:round/>
                      <a:headEnd type="none" w="med" len="med"/>
                      <a:tailEnd type="none" w="med" len="med"/>
                    </a:lnR>
                    <a:lnT w="12700" cap="flat" cmpd="sng" algn="ctr">
                      <a:solidFill>
                        <a:srgbClr val="B78A35"/>
                      </a:solidFill>
                      <a:prstDash val="solid"/>
                      <a:round/>
                      <a:headEnd type="none" w="med" len="med"/>
                      <a:tailEnd type="none" w="med" len="med"/>
                    </a:lnT>
                    <a:lnB w="12700" cap="flat" cmpd="sng" algn="ctr">
                      <a:solidFill>
                        <a:srgbClr val="B78A35"/>
                      </a:solidFill>
                      <a:prstDash val="solid"/>
                      <a:round/>
                      <a:headEnd type="none" w="med" len="med"/>
                      <a:tailEnd type="none" w="med" len="med"/>
                    </a:lnB>
                    <a:solidFill>
                      <a:srgbClr val="FFFFFF"/>
                    </a:solidFill>
                  </a:tcPr>
                </a:tc>
                <a:tc>
                  <a:txBody>
                    <a:bodyPr/>
                    <a:lstStyle/>
                    <a:p>
                      <a:pPr algn="l" rtl="0" fontAlgn="b">
                        <a:lnSpc>
                          <a:spcPct val="107000"/>
                        </a:lnSpc>
                        <a:spcAft>
                          <a:spcPts val="0"/>
                        </a:spcAft>
                      </a:pPr>
                      <a:r>
                        <a:rPr lang="en-US" sz="1050" b="1" kern="1200" noProof="0" dirty="0" smtClean="0">
                          <a:solidFill>
                            <a:srgbClr val="000000"/>
                          </a:solidFill>
                          <a:effectLst/>
                          <a:latin typeface="Book Antiqua" pitchFamily="18" charset="0"/>
                          <a:ea typeface="Times New Roman" panose="02020603050405020304" pitchFamily="18" charset="0"/>
                          <a:cs typeface="Arial" panose="020B0604020202020204" pitchFamily="34" charset="0"/>
                        </a:rPr>
                        <a:t>Strategic / Enabler </a:t>
                      </a:r>
                      <a:endParaRPr lang="en-US" sz="1050" noProof="0" dirty="0">
                        <a:effectLst/>
                        <a:latin typeface="Book Antiqua" pitchFamily="18" charset="0"/>
                        <a:ea typeface="Calibri" panose="020F0502020204030204" pitchFamily="34" charset="0"/>
                        <a:cs typeface="Arial" panose="020B0604020202020204" pitchFamily="34" charset="0"/>
                      </a:endParaRPr>
                    </a:p>
                  </a:txBody>
                  <a:tcPr marL="1035" marR="1035" marT="1035" marB="0" anchor="ctr">
                    <a:lnL w="12700" cap="flat" cmpd="sng" algn="ctr">
                      <a:solidFill>
                        <a:srgbClr val="B78A35"/>
                      </a:solidFill>
                      <a:prstDash val="solid"/>
                      <a:round/>
                      <a:headEnd type="none" w="med" len="med"/>
                      <a:tailEnd type="none" w="med" len="med"/>
                    </a:lnL>
                    <a:lnR w="12700" cap="flat" cmpd="sng" algn="ctr">
                      <a:solidFill>
                        <a:srgbClr val="B78A35"/>
                      </a:solidFill>
                      <a:prstDash val="solid"/>
                      <a:round/>
                      <a:headEnd type="none" w="med" len="med"/>
                      <a:tailEnd type="none" w="med" len="med"/>
                    </a:lnR>
                    <a:lnT w="12700" cap="flat" cmpd="sng" algn="ctr">
                      <a:solidFill>
                        <a:srgbClr val="B78A35"/>
                      </a:solidFill>
                      <a:prstDash val="solid"/>
                      <a:round/>
                      <a:headEnd type="none" w="med" len="med"/>
                      <a:tailEnd type="none" w="med" len="med"/>
                    </a:lnT>
                    <a:lnB w="12700" cap="flat" cmpd="sng" algn="ctr">
                      <a:solidFill>
                        <a:srgbClr val="B78A35"/>
                      </a:solidFill>
                      <a:prstDash val="solid"/>
                      <a:round/>
                      <a:headEnd type="none" w="med" len="med"/>
                      <a:tailEnd type="none" w="med" len="med"/>
                    </a:lnB>
                  </a:tcPr>
                </a:tc>
              </a:tr>
              <a:tr h="168109">
                <a:tc>
                  <a:txBody>
                    <a:bodyPr/>
                    <a:lstStyle/>
                    <a:p>
                      <a:pPr algn="l" rtl="0" fontAlgn="b">
                        <a:lnSpc>
                          <a:spcPct val="107000"/>
                        </a:lnSpc>
                        <a:spcAft>
                          <a:spcPts val="0"/>
                        </a:spcAft>
                      </a:pPr>
                      <a:r>
                        <a:rPr lang="en-US" sz="1050" kern="1200" noProof="0" dirty="0" smtClean="0">
                          <a:solidFill>
                            <a:srgbClr val="000000"/>
                          </a:solidFill>
                          <a:effectLst/>
                          <a:latin typeface="Book Antiqua" pitchFamily="18" charset="0"/>
                          <a:ea typeface="Times New Roman" panose="02020603050405020304" pitchFamily="18" charset="0"/>
                          <a:cs typeface="Sakkal Majalla" panose="02000000000000000000" pitchFamily="2" charset="-78"/>
                        </a:rPr>
                        <a:t>3</a:t>
                      </a:r>
                      <a:endParaRPr lang="en-US" sz="1050" noProof="0" dirty="0">
                        <a:effectLst/>
                        <a:latin typeface="Book Antiqua" pitchFamily="18" charset="0"/>
                        <a:ea typeface="Calibri" panose="020F0502020204030204" pitchFamily="34" charset="0"/>
                        <a:cs typeface="Arial" panose="020B0604020202020204" pitchFamily="34" charset="0"/>
                      </a:endParaRPr>
                    </a:p>
                  </a:txBody>
                  <a:tcPr marL="1035" marR="1035" marT="1035" marB="0" anchor="ctr">
                    <a:lnL w="12700" cap="flat" cmpd="sng" algn="ctr">
                      <a:solidFill>
                        <a:srgbClr val="B78A35"/>
                      </a:solidFill>
                      <a:prstDash val="solid"/>
                      <a:round/>
                      <a:headEnd type="none" w="med" len="med"/>
                      <a:tailEnd type="none" w="med" len="med"/>
                    </a:lnL>
                    <a:lnR w="12700" cap="flat" cmpd="sng" algn="ctr">
                      <a:solidFill>
                        <a:srgbClr val="B78A35"/>
                      </a:solidFill>
                      <a:prstDash val="solid"/>
                      <a:round/>
                      <a:headEnd type="none" w="med" len="med"/>
                      <a:tailEnd type="none" w="med" len="med"/>
                    </a:lnR>
                    <a:lnT w="12700" cap="flat" cmpd="sng" algn="ctr">
                      <a:solidFill>
                        <a:srgbClr val="B78A35"/>
                      </a:solidFill>
                      <a:prstDash val="solid"/>
                      <a:round/>
                      <a:headEnd type="none" w="med" len="med"/>
                      <a:tailEnd type="none" w="med" len="med"/>
                    </a:lnT>
                    <a:lnB w="12700" cap="flat" cmpd="sng" algn="ctr">
                      <a:solidFill>
                        <a:srgbClr val="B78A35"/>
                      </a:solidFill>
                      <a:prstDash val="solid"/>
                      <a:round/>
                      <a:headEnd type="none" w="med" len="med"/>
                      <a:tailEnd type="none" w="med" len="med"/>
                    </a:lnB>
                  </a:tcPr>
                </a:tc>
                <a:tc>
                  <a:txBody>
                    <a:bodyPr/>
                    <a:lstStyle/>
                    <a:p>
                      <a:pPr algn="l" rtl="0" fontAlgn="b">
                        <a:lnSpc>
                          <a:spcPct val="107000"/>
                        </a:lnSpc>
                        <a:spcAft>
                          <a:spcPts val="0"/>
                        </a:spcAft>
                      </a:pPr>
                      <a:r>
                        <a:rPr lang="en-US" sz="1050" kern="1200" noProof="0" dirty="0" smtClean="0">
                          <a:solidFill>
                            <a:srgbClr val="000000"/>
                          </a:solidFill>
                          <a:effectLst/>
                          <a:latin typeface="Book Antiqua" pitchFamily="18" charset="0"/>
                          <a:ea typeface="Times New Roman" panose="02020603050405020304" pitchFamily="18" charset="0"/>
                          <a:cs typeface="Arial" panose="020B0604020202020204" pitchFamily="34" charset="0"/>
                        </a:rPr>
                        <a:t>Occupational Harmonization Rate *</a:t>
                      </a:r>
                      <a:endParaRPr lang="en-US" sz="1050" noProof="0" dirty="0">
                        <a:effectLst/>
                        <a:latin typeface="Book Antiqua" pitchFamily="18" charset="0"/>
                        <a:ea typeface="Calibri" panose="020F0502020204030204" pitchFamily="34" charset="0"/>
                        <a:cs typeface="Arial" panose="020B0604020202020204" pitchFamily="34" charset="0"/>
                      </a:endParaRPr>
                    </a:p>
                  </a:txBody>
                  <a:tcPr marL="1035" marR="1035" marT="1035" marB="0" anchor="ctr">
                    <a:lnL w="12700" cap="flat" cmpd="sng" algn="ctr">
                      <a:solidFill>
                        <a:srgbClr val="B78A35"/>
                      </a:solidFill>
                      <a:prstDash val="solid"/>
                      <a:round/>
                      <a:headEnd type="none" w="med" len="med"/>
                      <a:tailEnd type="none" w="med" len="med"/>
                    </a:lnL>
                    <a:lnR w="12700" cap="flat" cmpd="sng" algn="ctr">
                      <a:solidFill>
                        <a:srgbClr val="B78A35"/>
                      </a:solidFill>
                      <a:prstDash val="solid"/>
                      <a:round/>
                      <a:headEnd type="none" w="med" len="med"/>
                      <a:tailEnd type="none" w="med" len="med"/>
                    </a:lnR>
                    <a:lnT w="12700" cap="flat" cmpd="sng" algn="ctr">
                      <a:solidFill>
                        <a:srgbClr val="B78A35"/>
                      </a:solidFill>
                      <a:prstDash val="solid"/>
                      <a:round/>
                      <a:headEnd type="none" w="med" len="med"/>
                      <a:tailEnd type="none" w="med" len="med"/>
                    </a:lnT>
                    <a:lnB w="12700" cap="flat" cmpd="sng" algn="ctr">
                      <a:solidFill>
                        <a:srgbClr val="B78A35"/>
                      </a:solidFill>
                      <a:prstDash val="solid"/>
                      <a:round/>
                      <a:headEnd type="none" w="med" len="med"/>
                      <a:tailEnd type="none" w="med" len="med"/>
                    </a:lnB>
                  </a:tcPr>
                </a:tc>
                <a:tc>
                  <a:txBody>
                    <a:bodyPr/>
                    <a:lstStyle/>
                    <a:p>
                      <a:pPr algn="l" rtl="0" fontAlgn="b">
                        <a:lnSpc>
                          <a:spcPct val="107000"/>
                        </a:lnSpc>
                        <a:spcAft>
                          <a:spcPts val="0"/>
                        </a:spcAft>
                      </a:pPr>
                      <a:r>
                        <a:rPr lang="en-US" sz="1050" b="1" kern="1200" noProof="0" dirty="0" smtClean="0">
                          <a:solidFill>
                            <a:srgbClr val="000000"/>
                          </a:solidFill>
                          <a:effectLst/>
                          <a:latin typeface="Book Antiqua" pitchFamily="18" charset="0"/>
                          <a:ea typeface="Times New Roman" panose="02020603050405020304" pitchFamily="18" charset="0"/>
                          <a:cs typeface="Arial" panose="020B0604020202020204" pitchFamily="34" charset="0"/>
                        </a:rPr>
                        <a:t>Strategic / Enabler </a:t>
                      </a:r>
                      <a:endParaRPr lang="en-US" sz="1050" noProof="0" dirty="0">
                        <a:effectLst/>
                        <a:latin typeface="Book Antiqua" pitchFamily="18" charset="0"/>
                        <a:ea typeface="Calibri" panose="020F0502020204030204" pitchFamily="34" charset="0"/>
                        <a:cs typeface="Arial" panose="020B0604020202020204" pitchFamily="34" charset="0"/>
                      </a:endParaRPr>
                    </a:p>
                  </a:txBody>
                  <a:tcPr marL="1035" marR="1035" marT="1035" marB="0" anchor="ctr">
                    <a:lnL w="12700" cap="flat" cmpd="sng" algn="ctr">
                      <a:solidFill>
                        <a:srgbClr val="B78A35"/>
                      </a:solidFill>
                      <a:prstDash val="solid"/>
                      <a:round/>
                      <a:headEnd type="none" w="med" len="med"/>
                      <a:tailEnd type="none" w="med" len="med"/>
                    </a:lnL>
                    <a:lnR w="12700" cap="flat" cmpd="sng" algn="ctr">
                      <a:solidFill>
                        <a:srgbClr val="B78A35"/>
                      </a:solidFill>
                      <a:prstDash val="solid"/>
                      <a:round/>
                      <a:headEnd type="none" w="med" len="med"/>
                      <a:tailEnd type="none" w="med" len="med"/>
                    </a:lnR>
                    <a:lnT w="12700" cap="flat" cmpd="sng" algn="ctr">
                      <a:solidFill>
                        <a:srgbClr val="B78A35"/>
                      </a:solidFill>
                      <a:prstDash val="solid"/>
                      <a:round/>
                      <a:headEnd type="none" w="med" len="med"/>
                      <a:tailEnd type="none" w="med" len="med"/>
                    </a:lnT>
                    <a:lnB w="12700" cap="flat" cmpd="sng" algn="ctr">
                      <a:solidFill>
                        <a:srgbClr val="B78A35"/>
                      </a:solidFill>
                      <a:prstDash val="solid"/>
                      <a:round/>
                      <a:headEnd type="none" w="med" len="med"/>
                      <a:tailEnd type="none" w="med" len="med"/>
                    </a:lnB>
                  </a:tcPr>
                </a:tc>
              </a:tr>
              <a:tr h="168109">
                <a:tc>
                  <a:txBody>
                    <a:bodyPr/>
                    <a:lstStyle/>
                    <a:p>
                      <a:pPr algn="l" rtl="0" fontAlgn="b">
                        <a:lnSpc>
                          <a:spcPct val="107000"/>
                        </a:lnSpc>
                        <a:spcAft>
                          <a:spcPts val="0"/>
                        </a:spcAft>
                      </a:pPr>
                      <a:r>
                        <a:rPr lang="en-US" sz="1050" kern="1200" noProof="0" dirty="0" smtClean="0">
                          <a:solidFill>
                            <a:srgbClr val="000000"/>
                          </a:solidFill>
                          <a:effectLst/>
                          <a:latin typeface="Book Antiqua" pitchFamily="18" charset="0"/>
                          <a:ea typeface="Times New Roman" panose="02020603050405020304" pitchFamily="18" charset="0"/>
                          <a:cs typeface="Sakkal Majalla" panose="02000000000000000000" pitchFamily="2" charset="-78"/>
                        </a:rPr>
                        <a:t>4</a:t>
                      </a:r>
                      <a:endParaRPr lang="en-US" sz="1050" noProof="0" dirty="0">
                        <a:effectLst/>
                        <a:latin typeface="Book Antiqua" pitchFamily="18" charset="0"/>
                        <a:ea typeface="Calibri" panose="020F0502020204030204" pitchFamily="34" charset="0"/>
                        <a:cs typeface="Arial" panose="020B0604020202020204" pitchFamily="34" charset="0"/>
                      </a:endParaRPr>
                    </a:p>
                  </a:txBody>
                  <a:tcPr marL="1035" marR="1035" marT="1035" marB="0" anchor="ctr">
                    <a:lnL w="12700" cap="flat" cmpd="sng" algn="ctr">
                      <a:solidFill>
                        <a:srgbClr val="B78A35"/>
                      </a:solidFill>
                      <a:prstDash val="solid"/>
                      <a:round/>
                      <a:headEnd type="none" w="med" len="med"/>
                      <a:tailEnd type="none" w="med" len="med"/>
                    </a:lnL>
                    <a:lnR w="12700" cap="flat" cmpd="sng" algn="ctr">
                      <a:solidFill>
                        <a:srgbClr val="B78A35"/>
                      </a:solidFill>
                      <a:prstDash val="solid"/>
                      <a:round/>
                      <a:headEnd type="none" w="med" len="med"/>
                      <a:tailEnd type="none" w="med" len="med"/>
                    </a:lnR>
                    <a:lnT w="12700" cap="flat" cmpd="sng" algn="ctr">
                      <a:solidFill>
                        <a:srgbClr val="B78A35"/>
                      </a:solidFill>
                      <a:prstDash val="solid"/>
                      <a:round/>
                      <a:headEnd type="none" w="med" len="med"/>
                      <a:tailEnd type="none" w="med" len="med"/>
                    </a:lnT>
                    <a:lnB w="12700" cap="flat" cmpd="sng" algn="ctr">
                      <a:solidFill>
                        <a:srgbClr val="B78A35"/>
                      </a:solidFill>
                      <a:prstDash val="solid"/>
                      <a:round/>
                      <a:headEnd type="none" w="med" len="med"/>
                      <a:tailEnd type="none" w="med" len="med"/>
                    </a:lnB>
                  </a:tcPr>
                </a:tc>
                <a:tc>
                  <a:txBody>
                    <a:bodyPr/>
                    <a:lstStyle/>
                    <a:p>
                      <a:pPr algn="l" rtl="0" fontAlgn="b">
                        <a:lnSpc>
                          <a:spcPct val="107000"/>
                        </a:lnSpc>
                        <a:spcAft>
                          <a:spcPts val="0"/>
                        </a:spcAft>
                      </a:pPr>
                      <a:r>
                        <a:rPr lang="en-US" sz="1050" kern="1200" noProof="0" dirty="0" smtClean="0">
                          <a:solidFill>
                            <a:srgbClr val="000000"/>
                          </a:solidFill>
                          <a:effectLst/>
                          <a:latin typeface="Book Antiqua" pitchFamily="18" charset="0"/>
                          <a:ea typeface="Times New Roman" panose="02020603050405020304" pitchFamily="18" charset="0"/>
                          <a:cs typeface="Arial" panose="020B0604020202020204" pitchFamily="34" charset="0"/>
                        </a:rPr>
                        <a:t>Occupational Loyalty Rate *</a:t>
                      </a:r>
                      <a:endParaRPr lang="en-US" sz="1050" noProof="0" dirty="0">
                        <a:effectLst/>
                        <a:latin typeface="Book Antiqua" pitchFamily="18" charset="0"/>
                        <a:ea typeface="Calibri" panose="020F0502020204030204" pitchFamily="34" charset="0"/>
                        <a:cs typeface="Arial" panose="020B0604020202020204" pitchFamily="34" charset="0"/>
                      </a:endParaRPr>
                    </a:p>
                  </a:txBody>
                  <a:tcPr marL="1035" marR="1035" marT="1035" marB="0" anchor="ctr">
                    <a:lnL w="12700" cap="flat" cmpd="sng" algn="ctr">
                      <a:solidFill>
                        <a:srgbClr val="B78A35"/>
                      </a:solidFill>
                      <a:prstDash val="solid"/>
                      <a:round/>
                      <a:headEnd type="none" w="med" len="med"/>
                      <a:tailEnd type="none" w="med" len="med"/>
                    </a:lnL>
                    <a:lnR w="12700" cap="flat" cmpd="sng" algn="ctr">
                      <a:solidFill>
                        <a:srgbClr val="B78A35"/>
                      </a:solidFill>
                      <a:prstDash val="solid"/>
                      <a:round/>
                      <a:headEnd type="none" w="med" len="med"/>
                      <a:tailEnd type="none" w="med" len="med"/>
                    </a:lnR>
                    <a:lnT w="12700" cap="flat" cmpd="sng" algn="ctr">
                      <a:solidFill>
                        <a:srgbClr val="B78A35"/>
                      </a:solidFill>
                      <a:prstDash val="solid"/>
                      <a:round/>
                      <a:headEnd type="none" w="med" len="med"/>
                      <a:tailEnd type="none" w="med" len="med"/>
                    </a:lnT>
                    <a:lnB w="12700" cap="flat" cmpd="sng" algn="ctr">
                      <a:solidFill>
                        <a:srgbClr val="B78A35"/>
                      </a:solidFill>
                      <a:prstDash val="solid"/>
                      <a:round/>
                      <a:headEnd type="none" w="med" len="med"/>
                      <a:tailEnd type="none" w="med" len="med"/>
                    </a:lnB>
                  </a:tcPr>
                </a:tc>
                <a:tc>
                  <a:txBody>
                    <a:bodyPr/>
                    <a:lstStyle/>
                    <a:p>
                      <a:pPr algn="l" rtl="0" fontAlgn="b">
                        <a:lnSpc>
                          <a:spcPct val="107000"/>
                        </a:lnSpc>
                        <a:spcAft>
                          <a:spcPts val="0"/>
                        </a:spcAft>
                      </a:pPr>
                      <a:r>
                        <a:rPr lang="en-US" sz="1050" b="1" kern="1200" noProof="0" dirty="0" smtClean="0">
                          <a:solidFill>
                            <a:srgbClr val="000000"/>
                          </a:solidFill>
                          <a:effectLst/>
                          <a:latin typeface="Book Antiqua" pitchFamily="18" charset="0"/>
                          <a:ea typeface="Times New Roman" panose="02020603050405020304" pitchFamily="18" charset="0"/>
                          <a:cs typeface="Arial" panose="020B0604020202020204" pitchFamily="34" charset="0"/>
                        </a:rPr>
                        <a:t>Strategic / Enabler </a:t>
                      </a:r>
                      <a:endParaRPr lang="en-US" sz="1050" noProof="0" dirty="0">
                        <a:effectLst/>
                        <a:latin typeface="Book Antiqua" pitchFamily="18" charset="0"/>
                        <a:ea typeface="Calibri" panose="020F0502020204030204" pitchFamily="34" charset="0"/>
                        <a:cs typeface="Arial" panose="020B0604020202020204" pitchFamily="34" charset="0"/>
                      </a:endParaRPr>
                    </a:p>
                  </a:txBody>
                  <a:tcPr marL="1035" marR="1035" marT="1035" marB="0" anchor="ctr">
                    <a:lnL w="12700" cap="flat" cmpd="sng" algn="ctr">
                      <a:solidFill>
                        <a:srgbClr val="B78A35"/>
                      </a:solidFill>
                      <a:prstDash val="solid"/>
                      <a:round/>
                      <a:headEnd type="none" w="med" len="med"/>
                      <a:tailEnd type="none" w="med" len="med"/>
                    </a:lnL>
                    <a:lnR w="12700" cap="flat" cmpd="sng" algn="ctr">
                      <a:solidFill>
                        <a:srgbClr val="B78A35"/>
                      </a:solidFill>
                      <a:prstDash val="solid"/>
                      <a:round/>
                      <a:headEnd type="none" w="med" len="med"/>
                      <a:tailEnd type="none" w="med" len="med"/>
                    </a:lnR>
                    <a:lnT w="12700" cap="flat" cmpd="sng" algn="ctr">
                      <a:solidFill>
                        <a:srgbClr val="B78A35"/>
                      </a:solidFill>
                      <a:prstDash val="solid"/>
                      <a:round/>
                      <a:headEnd type="none" w="med" len="med"/>
                      <a:tailEnd type="none" w="med" len="med"/>
                    </a:lnT>
                    <a:lnB w="12700" cap="flat" cmpd="sng" algn="ctr">
                      <a:solidFill>
                        <a:srgbClr val="B78A35"/>
                      </a:solidFill>
                      <a:prstDash val="solid"/>
                      <a:round/>
                      <a:headEnd type="none" w="med" len="med"/>
                      <a:tailEnd type="none" w="med" len="med"/>
                    </a:lnB>
                  </a:tcPr>
                </a:tc>
              </a:tr>
              <a:tr h="165523">
                <a:tc>
                  <a:txBody>
                    <a:bodyPr/>
                    <a:lstStyle/>
                    <a:p>
                      <a:pPr algn="l" rtl="0" fontAlgn="b">
                        <a:lnSpc>
                          <a:spcPct val="107000"/>
                        </a:lnSpc>
                        <a:spcAft>
                          <a:spcPts val="0"/>
                        </a:spcAft>
                      </a:pPr>
                      <a:r>
                        <a:rPr lang="en-US" sz="1050" kern="1200" noProof="0" dirty="0" smtClean="0">
                          <a:solidFill>
                            <a:srgbClr val="000000"/>
                          </a:solidFill>
                          <a:effectLst/>
                          <a:latin typeface="Book Antiqua" pitchFamily="18" charset="0"/>
                          <a:ea typeface="Times New Roman" panose="02020603050405020304" pitchFamily="18" charset="0"/>
                          <a:cs typeface="Sakkal Majalla" panose="02000000000000000000" pitchFamily="2" charset="-78"/>
                        </a:rPr>
                        <a:t>5</a:t>
                      </a:r>
                      <a:endParaRPr lang="en-US" sz="1050" noProof="0" dirty="0">
                        <a:effectLst/>
                        <a:latin typeface="Book Antiqua" pitchFamily="18" charset="0"/>
                        <a:ea typeface="Calibri" panose="020F0502020204030204" pitchFamily="34" charset="0"/>
                        <a:cs typeface="Arial" panose="020B0604020202020204" pitchFamily="34" charset="0"/>
                      </a:endParaRPr>
                    </a:p>
                  </a:txBody>
                  <a:tcPr marL="1035" marR="1035" marT="1035" marB="0" anchor="ctr">
                    <a:lnL w="12700" cap="flat" cmpd="sng" algn="ctr">
                      <a:solidFill>
                        <a:srgbClr val="B78A35"/>
                      </a:solidFill>
                      <a:prstDash val="solid"/>
                      <a:round/>
                      <a:headEnd type="none" w="med" len="med"/>
                      <a:tailEnd type="none" w="med" len="med"/>
                    </a:lnL>
                    <a:lnR w="12700" cap="flat" cmpd="sng" algn="ctr">
                      <a:solidFill>
                        <a:srgbClr val="B78A35"/>
                      </a:solidFill>
                      <a:prstDash val="solid"/>
                      <a:round/>
                      <a:headEnd type="none" w="med" len="med"/>
                      <a:tailEnd type="none" w="med" len="med"/>
                    </a:lnR>
                    <a:lnT w="12700" cap="flat" cmpd="sng" algn="ctr">
                      <a:solidFill>
                        <a:srgbClr val="B78A35"/>
                      </a:solidFill>
                      <a:prstDash val="solid"/>
                      <a:round/>
                      <a:headEnd type="none" w="med" len="med"/>
                      <a:tailEnd type="none" w="med" len="med"/>
                    </a:lnT>
                    <a:lnB w="12700" cap="flat" cmpd="sng" algn="ctr">
                      <a:solidFill>
                        <a:srgbClr val="B78A35"/>
                      </a:solidFill>
                      <a:prstDash val="solid"/>
                      <a:round/>
                      <a:headEnd type="none" w="med" len="med"/>
                      <a:tailEnd type="none" w="med" len="med"/>
                    </a:lnB>
                  </a:tcPr>
                </a:tc>
                <a:tc>
                  <a:txBody>
                    <a:bodyPr/>
                    <a:lstStyle/>
                    <a:p>
                      <a:pPr algn="l" rtl="0" fontAlgn="b">
                        <a:lnSpc>
                          <a:spcPct val="107000"/>
                        </a:lnSpc>
                        <a:spcAft>
                          <a:spcPts val="0"/>
                        </a:spcAft>
                      </a:pPr>
                      <a:r>
                        <a:rPr lang="en-US" sz="1050" kern="1200" noProof="0" dirty="0">
                          <a:solidFill>
                            <a:srgbClr val="000000"/>
                          </a:solidFill>
                          <a:effectLst/>
                          <a:latin typeface="Book Antiqua" pitchFamily="18" charset="0"/>
                          <a:ea typeface="Times New Roman" panose="02020603050405020304" pitchFamily="18" charset="0"/>
                          <a:cs typeface="Arial" panose="020B0604020202020204" pitchFamily="34" charset="0"/>
                        </a:rPr>
                        <a:t>Female Leaders Rate in comparison with Total Number of Leaders </a:t>
                      </a:r>
                      <a:endParaRPr lang="en-US" sz="1050" noProof="0" dirty="0">
                        <a:effectLst/>
                        <a:latin typeface="Book Antiqua" pitchFamily="18" charset="0"/>
                        <a:ea typeface="Calibri" panose="020F0502020204030204" pitchFamily="34" charset="0"/>
                        <a:cs typeface="Arial" panose="020B0604020202020204" pitchFamily="34" charset="0"/>
                      </a:endParaRPr>
                    </a:p>
                  </a:txBody>
                  <a:tcPr marL="1035" marR="1035" marT="1035" marB="0" anchor="ctr">
                    <a:lnL w="12700" cap="flat" cmpd="sng" algn="ctr">
                      <a:solidFill>
                        <a:srgbClr val="B78A35"/>
                      </a:solidFill>
                      <a:prstDash val="solid"/>
                      <a:round/>
                      <a:headEnd type="none" w="med" len="med"/>
                      <a:tailEnd type="none" w="med" len="med"/>
                    </a:lnL>
                    <a:lnR w="12700" cap="flat" cmpd="sng" algn="ctr">
                      <a:solidFill>
                        <a:srgbClr val="B78A35"/>
                      </a:solidFill>
                      <a:prstDash val="solid"/>
                      <a:round/>
                      <a:headEnd type="none" w="med" len="med"/>
                      <a:tailEnd type="none" w="med" len="med"/>
                    </a:lnR>
                    <a:lnT w="12700" cap="flat" cmpd="sng" algn="ctr">
                      <a:solidFill>
                        <a:srgbClr val="B78A35"/>
                      </a:solidFill>
                      <a:prstDash val="solid"/>
                      <a:round/>
                      <a:headEnd type="none" w="med" len="med"/>
                      <a:tailEnd type="none" w="med" len="med"/>
                    </a:lnT>
                    <a:lnB w="12700" cap="flat" cmpd="sng" algn="ctr">
                      <a:solidFill>
                        <a:srgbClr val="B78A35"/>
                      </a:solidFill>
                      <a:prstDash val="solid"/>
                      <a:round/>
                      <a:headEnd type="none" w="med" len="med"/>
                      <a:tailEnd type="none" w="med" len="med"/>
                    </a:lnB>
                    <a:solidFill>
                      <a:srgbClr val="FFFFFF"/>
                    </a:solidFill>
                  </a:tcPr>
                </a:tc>
                <a:tc>
                  <a:txBody>
                    <a:bodyPr/>
                    <a:lstStyle/>
                    <a:p>
                      <a:pPr algn="l" rtl="0" fontAlgn="b">
                        <a:lnSpc>
                          <a:spcPct val="107000"/>
                        </a:lnSpc>
                        <a:spcAft>
                          <a:spcPts val="0"/>
                        </a:spcAft>
                      </a:pPr>
                      <a:r>
                        <a:rPr lang="en-US" sz="1050" b="1" kern="1200" noProof="0" dirty="0">
                          <a:solidFill>
                            <a:srgbClr val="000000"/>
                          </a:solidFill>
                          <a:effectLst/>
                          <a:latin typeface="Book Antiqua" pitchFamily="18" charset="0"/>
                          <a:ea typeface="Times New Roman" panose="02020603050405020304" pitchFamily="18" charset="0"/>
                          <a:cs typeface="Arial" panose="020B0604020202020204" pitchFamily="34" charset="0"/>
                        </a:rPr>
                        <a:t>Strategic / Enabler</a:t>
                      </a:r>
                      <a:endParaRPr lang="en-US" sz="1050" noProof="0" dirty="0">
                        <a:effectLst/>
                        <a:latin typeface="Book Antiqua" pitchFamily="18" charset="0"/>
                        <a:ea typeface="Calibri" panose="020F0502020204030204" pitchFamily="34" charset="0"/>
                        <a:cs typeface="Arial" panose="020B0604020202020204" pitchFamily="34" charset="0"/>
                      </a:endParaRPr>
                    </a:p>
                  </a:txBody>
                  <a:tcPr marL="1035" marR="1035" marT="1035" marB="0" anchor="ctr">
                    <a:lnL w="12700" cap="flat" cmpd="sng" algn="ctr">
                      <a:solidFill>
                        <a:srgbClr val="B78A35"/>
                      </a:solidFill>
                      <a:prstDash val="solid"/>
                      <a:round/>
                      <a:headEnd type="none" w="med" len="med"/>
                      <a:tailEnd type="none" w="med" len="med"/>
                    </a:lnL>
                    <a:lnR w="12700" cap="flat" cmpd="sng" algn="ctr">
                      <a:solidFill>
                        <a:srgbClr val="B78A35"/>
                      </a:solidFill>
                      <a:prstDash val="solid"/>
                      <a:round/>
                      <a:headEnd type="none" w="med" len="med"/>
                      <a:tailEnd type="none" w="med" len="med"/>
                    </a:lnR>
                    <a:lnT w="12700" cap="flat" cmpd="sng" algn="ctr">
                      <a:solidFill>
                        <a:srgbClr val="B78A35"/>
                      </a:solidFill>
                      <a:prstDash val="solid"/>
                      <a:round/>
                      <a:headEnd type="none" w="med" len="med"/>
                      <a:tailEnd type="none" w="med" len="med"/>
                    </a:lnT>
                    <a:lnB w="12700" cap="flat" cmpd="sng" algn="ctr">
                      <a:solidFill>
                        <a:srgbClr val="B78A35"/>
                      </a:solidFill>
                      <a:prstDash val="solid"/>
                      <a:round/>
                      <a:headEnd type="none" w="med" len="med"/>
                      <a:tailEnd type="none" w="med" len="med"/>
                    </a:lnB>
                  </a:tcPr>
                </a:tc>
              </a:tr>
              <a:tr h="319873">
                <a:tc>
                  <a:txBody>
                    <a:bodyPr/>
                    <a:lstStyle/>
                    <a:p>
                      <a:pPr algn="l" rtl="0" fontAlgn="b">
                        <a:lnSpc>
                          <a:spcPct val="107000"/>
                        </a:lnSpc>
                        <a:spcAft>
                          <a:spcPts val="0"/>
                        </a:spcAft>
                      </a:pPr>
                      <a:r>
                        <a:rPr lang="en-US" sz="1050" kern="1200" noProof="0" dirty="0" smtClean="0">
                          <a:solidFill>
                            <a:srgbClr val="000000"/>
                          </a:solidFill>
                          <a:effectLst/>
                          <a:latin typeface="Book Antiqua" pitchFamily="18" charset="0"/>
                          <a:ea typeface="Times New Roman" panose="02020603050405020304" pitchFamily="18" charset="0"/>
                          <a:cs typeface="Sakkal Majalla" panose="02000000000000000000" pitchFamily="2" charset="-78"/>
                        </a:rPr>
                        <a:t>6</a:t>
                      </a:r>
                      <a:endParaRPr lang="en-US" sz="1050" noProof="0" dirty="0">
                        <a:effectLst/>
                        <a:latin typeface="Book Antiqua" pitchFamily="18" charset="0"/>
                        <a:ea typeface="Calibri" panose="020F0502020204030204" pitchFamily="34" charset="0"/>
                        <a:cs typeface="Arial" panose="020B0604020202020204" pitchFamily="34" charset="0"/>
                      </a:endParaRPr>
                    </a:p>
                  </a:txBody>
                  <a:tcPr marL="1035" marR="1035" marT="1035" marB="0" anchor="ctr">
                    <a:lnL w="12700" cap="flat" cmpd="sng" algn="ctr">
                      <a:solidFill>
                        <a:srgbClr val="B78A35"/>
                      </a:solidFill>
                      <a:prstDash val="solid"/>
                      <a:round/>
                      <a:headEnd type="none" w="med" len="med"/>
                      <a:tailEnd type="none" w="med" len="med"/>
                    </a:lnL>
                    <a:lnR w="12700" cap="flat" cmpd="sng" algn="ctr">
                      <a:solidFill>
                        <a:srgbClr val="B78A35"/>
                      </a:solidFill>
                      <a:prstDash val="solid"/>
                      <a:round/>
                      <a:headEnd type="none" w="med" len="med"/>
                      <a:tailEnd type="none" w="med" len="med"/>
                    </a:lnR>
                    <a:lnT w="12700" cap="flat" cmpd="sng" algn="ctr">
                      <a:solidFill>
                        <a:srgbClr val="B78A35"/>
                      </a:solidFill>
                      <a:prstDash val="solid"/>
                      <a:round/>
                      <a:headEnd type="none" w="med" len="med"/>
                      <a:tailEnd type="none" w="med" len="med"/>
                    </a:lnT>
                    <a:lnB w="12700" cap="flat" cmpd="sng" algn="ctr">
                      <a:solidFill>
                        <a:srgbClr val="B78A35"/>
                      </a:solidFill>
                      <a:prstDash val="solid"/>
                      <a:round/>
                      <a:headEnd type="none" w="med" len="med"/>
                      <a:tailEnd type="none" w="med" len="med"/>
                    </a:lnB>
                  </a:tcPr>
                </a:tc>
                <a:tc>
                  <a:txBody>
                    <a:bodyPr/>
                    <a:lstStyle/>
                    <a:p>
                      <a:pPr algn="l" rtl="0" fontAlgn="b">
                        <a:lnSpc>
                          <a:spcPct val="107000"/>
                        </a:lnSpc>
                        <a:spcAft>
                          <a:spcPts val="0"/>
                        </a:spcAft>
                      </a:pPr>
                      <a:r>
                        <a:rPr lang="en-US" sz="1050" kern="1200" noProof="0" dirty="0">
                          <a:solidFill>
                            <a:srgbClr val="000000"/>
                          </a:solidFill>
                          <a:effectLst/>
                          <a:latin typeface="Book Antiqua" pitchFamily="18" charset="0"/>
                          <a:ea typeface="Times New Roman" panose="02020603050405020304" pitchFamily="18" charset="0"/>
                          <a:cs typeface="Arial" panose="020B0604020202020204" pitchFamily="34" charset="0"/>
                        </a:rPr>
                        <a:t>Rate of Women working in the Specialized and Technical Categories in comparison with Total Number of Workers (including Male and Female Workers) of this Category</a:t>
                      </a:r>
                      <a:endParaRPr lang="en-US" sz="1050" noProof="0" dirty="0">
                        <a:effectLst/>
                        <a:latin typeface="Book Antiqua" pitchFamily="18" charset="0"/>
                        <a:ea typeface="Calibri" panose="020F0502020204030204" pitchFamily="34" charset="0"/>
                        <a:cs typeface="Arial" panose="020B0604020202020204" pitchFamily="34" charset="0"/>
                      </a:endParaRPr>
                    </a:p>
                  </a:txBody>
                  <a:tcPr marL="1035" marR="1035" marT="1035" marB="0" anchor="ctr">
                    <a:lnL w="12700" cap="flat" cmpd="sng" algn="ctr">
                      <a:solidFill>
                        <a:srgbClr val="B78A35"/>
                      </a:solidFill>
                      <a:prstDash val="solid"/>
                      <a:round/>
                      <a:headEnd type="none" w="med" len="med"/>
                      <a:tailEnd type="none" w="med" len="med"/>
                    </a:lnL>
                    <a:lnR w="12700" cap="flat" cmpd="sng" algn="ctr">
                      <a:solidFill>
                        <a:srgbClr val="B78A35"/>
                      </a:solidFill>
                      <a:prstDash val="solid"/>
                      <a:round/>
                      <a:headEnd type="none" w="med" len="med"/>
                      <a:tailEnd type="none" w="med" len="med"/>
                    </a:lnR>
                    <a:lnT w="12700" cap="flat" cmpd="sng" algn="ctr">
                      <a:solidFill>
                        <a:srgbClr val="B78A35"/>
                      </a:solidFill>
                      <a:prstDash val="solid"/>
                      <a:round/>
                      <a:headEnd type="none" w="med" len="med"/>
                      <a:tailEnd type="none" w="med" len="med"/>
                    </a:lnT>
                    <a:lnB w="12700" cap="flat" cmpd="sng" algn="ctr">
                      <a:solidFill>
                        <a:srgbClr val="B78A35"/>
                      </a:solidFill>
                      <a:prstDash val="solid"/>
                      <a:round/>
                      <a:headEnd type="none" w="med" len="med"/>
                      <a:tailEnd type="none" w="med" len="med"/>
                    </a:lnB>
                    <a:solidFill>
                      <a:srgbClr val="FFFFFF"/>
                    </a:solidFill>
                  </a:tcPr>
                </a:tc>
                <a:tc>
                  <a:txBody>
                    <a:bodyPr/>
                    <a:lstStyle/>
                    <a:p>
                      <a:pPr algn="l" rtl="0" fontAlgn="b">
                        <a:lnSpc>
                          <a:spcPct val="107000"/>
                        </a:lnSpc>
                        <a:spcAft>
                          <a:spcPts val="0"/>
                        </a:spcAft>
                      </a:pPr>
                      <a:r>
                        <a:rPr lang="en-US" sz="1050" b="1" kern="1200" noProof="0" dirty="0">
                          <a:solidFill>
                            <a:srgbClr val="000000"/>
                          </a:solidFill>
                          <a:effectLst/>
                          <a:latin typeface="Book Antiqua" pitchFamily="18" charset="0"/>
                          <a:ea typeface="Times New Roman" panose="02020603050405020304" pitchFamily="18" charset="0"/>
                          <a:cs typeface="Arial" panose="020B0604020202020204" pitchFamily="34" charset="0"/>
                        </a:rPr>
                        <a:t>Strategic / Enabler</a:t>
                      </a:r>
                      <a:endParaRPr lang="en-US" sz="1050" noProof="0" dirty="0">
                        <a:effectLst/>
                        <a:latin typeface="Book Antiqua" pitchFamily="18" charset="0"/>
                        <a:ea typeface="Calibri" panose="020F0502020204030204" pitchFamily="34" charset="0"/>
                        <a:cs typeface="Arial" panose="020B0604020202020204" pitchFamily="34" charset="0"/>
                      </a:endParaRPr>
                    </a:p>
                  </a:txBody>
                  <a:tcPr marL="1035" marR="1035" marT="1035" marB="0" anchor="ctr">
                    <a:lnL w="12700" cap="flat" cmpd="sng" algn="ctr">
                      <a:solidFill>
                        <a:srgbClr val="B78A35"/>
                      </a:solidFill>
                      <a:prstDash val="solid"/>
                      <a:round/>
                      <a:headEnd type="none" w="med" len="med"/>
                      <a:tailEnd type="none" w="med" len="med"/>
                    </a:lnL>
                    <a:lnR w="12700" cap="flat" cmpd="sng" algn="ctr">
                      <a:solidFill>
                        <a:srgbClr val="B78A35"/>
                      </a:solidFill>
                      <a:prstDash val="solid"/>
                      <a:round/>
                      <a:headEnd type="none" w="med" len="med"/>
                      <a:tailEnd type="none" w="med" len="med"/>
                    </a:lnR>
                    <a:lnT w="12700" cap="flat" cmpd="sng" algn="ctr">
                      <a:solidFill>
                        <a:srgbClr val="B78A35"/>
                      </a:solidFill>
                      <a:prstDash val="solid"/>
                      <a:round/>
                      <a:headEnd type="none" w="med" len="med"/>
                      <a:tailEnd type="none" w="med" len="med"/>
                    </a:lnT>
                    <a:lnB w="12700" cap="flat" cmpd="sng" algn="ctr">
                      <a:solidFill>
                        <a:srgbClr val="B78A35"/>
                      </a:solidFill>
                      <a:prstDash val="solid"/>
                      <a:round/>
                      <a:headEnd type="none" w="med" len="med"/>
                      <a:tailEnd type="none" w="med" len="med"/>
                    </a:lnB>
                  </a:tcPr>
                </a:tc>
              </a:tr>
              <a:tr h="168109">
                <a:tc>
                  <a:txBody>
                    <a:bodyPr/>
                    <a:lstStyle/>
                    <a:p>
                      <a:pPr algn="l" rtl="0" fontAlgn="b">
                        <a:lnSpc>
                          <a:spcPct val="107000"/>
                        </a:lnSpc>
                        <a:spcAft>
                          <a:spcPts val="0"/>
                        </a:spcAft>
                      </a:pPr>
                      <a:r>
                        <a:rPr lang="en-US" sz="1050" kern="1200" noProof="0" dirty="0" smtClean="0">
                          <a:solidFill>
                            <a:srgbClr val="000000"/>
                          </a:solidFill>
                          <a:effectLst/>
                          <a:latin typeface="Book Antiqua" pitchFamily="18" charset="0"/>
                          <a:ea typeface="Times New Roman" panose="02020603050405020304" pitchFamily="18" charset="0"/>
                          <a:cs typeface="Sakkal Majalla" panose="02000000000000000000" pitchFamily="2" charset="-78"/>
                        </a:rPr>
                        <a:t>7</a:t>
                      </a:r>
                      <a:endParaRPr lang="en-US" sz="1050" noProof="0" dirty="0">
                        <a:effectLst/>
                        <a:latin typeface="Book Antiqua" pitchFamily="18" charset="0"/>
                        <a:ea typeface="Calibri" panose="020F0502020204030204" pitchFamily="34" charset="0"/>
                        <a:cs typeface="Arial" panose="020B0604020202020204" pitchFamily="34" charset="0"/>
                      </a:endParaRPr>
                    </a:p>
                  </a:txBody>
                  <a:tcPr marL="1035" marR="1035" marT="1035" marB="0" anchor="ctr">
                    <a:lnL w="12700" cap="flat" cmpd="sng" algn="ctr">
                      <a:solidFill>
                        <a:srgbClr val="B78A35"/>
                      </a:solidFill>
                      <a:prstDash val="solid"/>
                      <a:round/>
                      <a:headEnd type="none" w="med" len="med"/>
                      <a:tailEnd type="none" w="med" len="med"/>
                    </a:lnL>
                    <a:lnR w="12700" cap="flat" cmpd="sng" algn="ctr">
                      <a:solidFill>
                        <a:srgbClr val="B78A35"/>
                      </a:solidFill>
                      <a:prstDash val="solid"/>
                      <a:round/>
                      <a:headEnd type="none" w="med" len="med"/>
                      <a:tailEnd type="none" w="med" len="med"/>
                    </a:lnR>
                    <a:lnT w="12700" cap="flat" cmpd="sng" algn="ctr">
                      <a:solidFill>
                        <a:srgbClr val="B78A35"/>
                      </a:solidFill>
                      <a:prstDash val="solid"/>
                      <a:round/>
                      <a:headEnd type="none" w="med" len="med"/>
                      <a:tailEnd type="none" w="med" len="med"/>
                    </a:lnT>
                    <a:lnB w="12700" cap="flat" cmpd="sng" algn="ctr">
                      <a:solidFill>
                        <a:srgbClr val="B78A35"/>
                      </a:solidFill>
                      <a:prstDash val="solid"/>
                      <a:round/>
                      <a:headEnd type="none" w="med" len="med"/>
                      <a:tailEnd type="none" w="med" len="med"/>
                    </a:lnB>
                  </a:tcPr>
                </a:tc>
                <a:tc>
                  <a:txBody>
                    <a:bodyPr/>
                    <a:lstStyle/>
                    <a:p>
                      <a:pPr algn="l" rtl="0" fontAlgn="b">
                        <a:lnSpc>
                          <a:spcPct val="107000"/>
                        </a:lnSpc>
                        <a:spcAft>
                          <a:spcPts val="0"/>
                        </a:spcAft>
                      </a:pPr>
                      <a:r>
                        <a:rPr lang="en-US" sz="1050" kern="1200" noProof="0" dirty="0" err="1">
                          <a:solidFill>
                            <a:srgbClr val="000000"/>
                          </a:solidFill>
                          <a:effectLst/>
                          <a:latin typeface="Book Antiqua" pitchFamily="18" charset="0"/>
                          <a:ea typeface="Times New Roman" panose="02020603050405020304" pitchFamily="18" charset="0"/>
                          <a:cs typeface="Arial" panose="020B0604020202020204" pitchFamily="34" charset="0"/>
                        </a:rPr>
                        <a:t>Emiratisation</a:t>
                      </a:r>
                      <a:r>
                        <a:rPr lang="en-US" sz="1050" kern="1200" noProof="0" dirty="0">
                          <a:solidFill>
                            <a:srgbClr val="000000"/>
                          </a:solidFill>
                          <a:effectLst/>
                          <a:latin typeface="Book Antiqua" pitchFamily="18" charset="0"/>
                          <a:ea typeface="Times New Roman" panose="02020603050405020304" pitchFamily="18" charset="0"/>
                          <a:cs typeface="Arial" panose="020B0604020202020204" pitchFamily="34" charset="0"/>
                        </a:rPr>
                        <a:t> Rate (Total)</a:t>
                      </a:r>
                      <a:endParaRPr lang="en-US" sz="1050" noProof="0" dirty="0">
                        <a:effectLst/>
                        <a:latin typeface="Book Antiqua" pitchFamily="18" charset="0"/>
                        <a:ea typeface="Calibri" panose="020F0502020204030204" pitchFamily="34" charset="0"/>
                        <a:cs typeface="Arial" panose="020B0604020202020204" pitchFamily="34" charset="0"/>
                      </a:endParaRPr>
                    </a:p>
                  </a:txBody>
                  <a:tcPr marL="1035" marR="1035" marT="1035" marB="0" anchor="ctr">
                    <a:lnL w="12700" cap="flat" cmpd="sng" algn="ctr">
                      <a:solidFill>
                        <a:srgbClr val="B78A35"/>
                      </a:solidFill>
                      <a:prstDash val="solid"/>
                      <a:round/>
                      <a:headEnd type="none" w="med" len="med"/>
                      <a:tailEnd type="none" w="med" len="med"/>
                    </a:lnL>
                    <a:lnR w="12700" cap="flat" cmpd="sng" algn="ctr">
                      <a:solidFill>
                        <a:srgbClr val="B78A35"/>
                      </a:solidFill>
                      <a:prstDash val="solid"/>
                      <a:round/>
                      <a:headEnd type="none" w="med" len="med"/>
                      <a:tailEnd type="none" w="med" len="med"/>
                    </a:lnR>
                    <a:lnT w="12700" cap="flat" cmpd="sng" algn="ctr">
                      <a:solidFill>
                        <a:srgbClr val="B78A35"/>
                      </a:solidFill>
                      <a:prstDash val="solid"/>
                      <a:round/>
                      <a:headEnd type="none" w="med" len="med"/>
                      <a:tailEnd type="none" w="med" len="med"/>
                    </a:lnT>
                    <a:lnB w="12700" cap="flat" cmpd="sng" algn="ctr">
                      <a:solidFill>
                        <a:srgbClr val="B78A35"/>
                      </a:solidFill>
                      <a:prstDash val="solid"/>
                      <a:round/>
                      <a:headEnd type="none" w="med" len="med"/>
                      <a:tailEnd type="none" w="med" len="med"/>
                    </a:lnB>
                  </a:tcPr>
                </a:tc>
                <a:tc>
                  <a:txBody>
                    <a:bodyPr/>
                    <a:lstStyle/>
                    <a:p>
                      <a:pPr algn="l" rtl="0" fontAlgn="b">
                        <a:lnSpc>
                          <a:spcPct val="107000"/>
                        </a:lnSpc>
                        <a:spcAft>
                          <a:spcPts val="0"/>
                        </a:spcAft>
                      </a:pPr>
                      <a:r>
                        <a:rPr lang="en-US" sz="1050" b="1" kern="1200" noProof="0" dirty="0" smtClean="0">
                          <a:solidFill>
                            <a:srgbClr val="000000"/>
                          </a:solidFill>
                          <a:effectLst/>
                          <a:latin typeface="Book Antiqua" pitchFamily="18" charset="0"/>
                          <a:ea typeface="Times New Roman" panose="02020603050405020304" pitchFamily="18" charset="0"/>
                          <a:cs typeface="Arial" panose="020B0604020202020204" pitchFamily="34" charset="0"/>
                        </a:rPr>
                        <a:t>Strategic / Enabler </a:t>
                      </a:r>
                      <a:endParaRPr lang="en-US" sz="1050" noProof="0" dirty="0">
                        <a:effectLst/>
                        <a:latin typeface="Book Antiqua" pitchFamily="18" charset="0"/>
                        <a:ea typeface="Calibri" panose="020F0502020204030204" pitchFamily="34" charset="0"/>
                        <a:cs typeface="Arial" panose="020B0604020202020204" pitchFamily="34" charset="0"/>
                      </a:endParaRPr>
                    </a:p>
                  </a:txBody>
                  <a:tcPr marL="1035" marR="1035" marT="1035" marB="0" anchor="ctr">
                    <a:lnL w="12700" cap="flat" cmpd="sng" algn="ctr">
                      <a:solidFill>
                        <a:srgbClr val="B78A35"/>
                      </a:solidFill>
                      <a:prstDash val="solid"/>
                      <a:round/>
                      <a:headEnd type="none" w="med" len="med"/>
                      <a:tailEnd type="none" w="med" len="med"/>
                    </a:lnL>
                    <a:lnR w="12700" cap="flat" cmpd="sng" algn="ctr">
                      <a:solidFill>
                        <a:srgbClr val="B78A35"/>
                      </a:solidFill>
                      <a:prstDash val="solid"/>
                      <a:round/>
                      <a:headEnd type="none" w="med" len="med"/>
                      <a:tailEnd type="none" w="med" len="med"/>
                    </a:lnR>
                    <a:lnT w="12700" cap="flat" cmpd="sng" algn="ctr">
                      <a:solidFill>
                        <a:srgbClr val="B78A35"/>
                      </a:solidFill>
                      <a:prstDash val="solid"/>
                      <a:round/>
                      <a:headEnd type="none" w="med" len="med"/>
                      <a:tailEnd type="none" w="med" len="med"/>
                    </a:lnT>
                    <a:lnB w="12700" cap="flat" cmpd="sng" algn="ctr">
                      <a:solidFill>
                        <a:srgbClr val="B78A35"/>
                      </a:solidFill>
                      <a:prstDash val="solid"/>
                      <a:round/>
                      <a:headEnd type="none" w="med" len="med"/>
                      <a:tailEnd type="none" w="med" len="med"/>
                    </a:lnB>
                  </a:tcPr>
                </a:tc>
              </a:tr>
              <a:tr h="168109">
                <a:tc>
                  <a:txBody>
                    <a:bodyPr/>
                    <a:lstStyle/>
                    <a:p>
                      <a:pPr algn="l" rtl="0" fontAlgn="b">
                        <a:lnSpc>
                          <a:spcPct val="107000"/>
                        </a:lnSpc>
                        <a:spcAft>
                          <a:spcPts val="0"/>
                        </a:spcAft>
                      </a:pPr>
                      <a:r>
                        <a:rPr lang="en-US" sz="1050" kern="1200" noProof="0" dirty="0" smtClean="0">
                          <a:solidFill>
                            <a:srgbClr val="000000"/>
                          </a:solidFill>
                          <a:effectLst/>
                          <a:latin typeface="Book Antiqua" pitchFamily="18" charset="0"/>
                          <a:ea typeface="Times New Roman" panose="02020603050405020304" pitchFamily="18" charset="0"/>
                          <a:cs typeface="Sakkal Majalla" panose="02000000000000000000" pitchFamily="2" charset="-78"/>
                        </a:rPr>
                        <a:t>8</a:t>
                      </a:r>
                      <a:endParaRPr lang="en-US" sz="1050" noProof="0" dirty="0">
                        <a:effectLst/>
                        <a:latin typeface="Book Antiqua" pitchFamily="18" charset="0"/>
                        <a:ea typeface="Calibri" panose="020F0502020204030204" pitchFamily="34" charset="0"/>
                        <a:cs typeface="Arial" panose="020B0604020202020204" pitchFamily="34" charset="0"/>
                      </a:endParaRPr>
                    </a:p>
                  </a:txBody>
                  <a:tcPr marL="1035" marR="1035" marT="1035" marB="0" anchor="ctr">
                    <a:lnL w="12700" cap="flat" cmpd="sng" algn="ctr">
                      <a:solidFill>
                        <a:srgbClr val="B78A35"/>
                      </a:solidFill>
                      <a:prstDash val="solid"/>
                      <a:round/>
                      <a:headEnd type="none" w="med" len="med"/>
                      <a:tailEnd type="none" w="med" len="med"/>
                    </a:lnL>
                    <a:lnR w="12700" cap="flat" cmpd="sng" algn="ctr">
                      <a:solidFill>
                        <a:srgbClr val="B78A35"/>
                      </a:solidFill>
                      <a:prstDash val="solid"/>
                      <a:round/>
                      <a:headEnd type="none" w="med" len="med"/>
                      <a:tailEnd type="none" w="med" len="med"/>
                    </a:lnR>
                    <a:lnT w="12700" cap="flat" cmpd="sng" algn="ctr">
                      <a:solidFill>
                        <a:srgbClr val="B78A35"/>
                      </a:solidFill>
                      <a:prstDash val="solid"/>
                      <a:round/>
                      <a:headEnd type="none" w="med" len="med"/>
                      <a:tailEnd type="none" w="med" len="med"/>
                    </a:lnT>
                    <a:lnB w="12700" cap="flat" cmpd="sng" algn="ctr">
                      <a:solidFill>
                        <a:srgbClr val="B78A35"/>
                      </a:solidFill>
                      <a:prstDash val="solid"/>
                      <a:round/>
                      <a:headEnd type="none" w="med" len="med"/>
                      <a:tailEnd type="none" w="med" len="med"/>
                    </a:lnB>
                  </a:tcPr>
                </a:tc>
                <a:tc>
                  <a:txBody>
                    <a:bodyPr/>
                    <a:lstStyle/>
                    <a:p>
                      <a:pPr algn="l" rtl="0" fontAlgn="b">
                        <a:lnSpc>
                          <a:spcPct val="107000"/>
                        </a:lnSpc>
                        <a:spcAft>
                          <a:spcPts val="0"/>
                        </a:spcAft>
                      </a:pPr>
                      <a:r>
                        <a:rPr lang="en-US" sz="1050" kern="1200" noProof="0" dirty="0">
                          <a:solidFill>
                            <a:srgbClr val="000000"/>
                          </a:solidFill>
                          <a:effectLst/>
                          <a:latin typeface="Book Antiqua" pitchFamily="18" charset="0"/>
                          <a:ea typeface="Times New Roman" panose="02020603050405020304" pitchFamily="18" charset="0"/>
                          <a:cs typeface="Arial" panose="020B0604020202020204" pitchFamily="34" charset="0"/>
                        </a:rPr>
                        <a:t>Impact of Leaves on the Employees' Productivity</a:t>
                      </a:r>
                      <a:endParaRPr lang="en-US" sz="1050" noProof="0" dirty="0">
                        <a:effectLst/>
                        <a:latin typeface="Book Antiqua" pitchFamily="18" charset="0"/>
                        <a:ea typeface="Calibri" panose="020F0502020204030204" pitchFamily="34" charset="0"/>
                        <a:cs typeface="Arial" panose="020B0604020202020204" pitchFamily="34" charset="0"/>
                      </a:endParaRPr>
                    </a:p>
                  </a:txBody>
                  <a:tcPr marL="1035" marR="1035" marT="1035" marB="0" anchor="ctr">
                    <a:lnL w="12700" cap="flat" cmpd="sng" algn="ctr">
                      <a:solidFill>
                        <a:srgbClr val="B78A35"/>
                      </a:solidFill>
                      <a:prstDash val="solid"/>
                      <a:round/>
                      <a:headEnd type="none" w="med" len="med"/>
                      <a:tailEnd type="none" w="med" len="med"/>
                    </a:lnL>
                    <a:lnR w="12700" cap="flat" cmpd="sng" algn="ctr">
                      <a:solidFill>
                        <a:srgbClr val="B78A35"/>
                      </a:solidFill>
                      <a:prstDash val="solid"/>
                      <a:round/>
                      <a:headEnd type="none" w="med" len="med"/>
                      <a:tailEnd type="none" w="med" len="med"/>
                    </a:lnR>
                    <a:lnT w="12700" cap="flat" cmpd="sng" algn="ctr">
                      <a:solidFill>
                        <a:srgbClr val="B78A35"/>
                      </a:solidFill>
                      <a:prstDash val="solid"/>
                      <a:round/>
                      <a:headEnd type="none" w="med" len="med"/>
                      <a:tailEnd type="none" w="med" len="med"/>
                    </a:lnT>
                    <a:lnB w="12700" cap="flat" cmpd="sng" algn="ctr">
                      <a:solidFill>
                        <a:srgbClr val="B78A35"/>
                      </a:solidFill>
                      <a:prstDash val="solid"/>
                      <a:round/>
                      <a:headEnd type="none" w="med" len="med"/>
                      <a:tailEnd type="none" w="med" len="med"/>
                    </a:lnB>
                  </a:tcPr>
                </a:tc>
                <a:tc>
                  <a:txBody>
                    <a:bodyPr/>
                    <a:lstStyle/>
                    <a:p>
                      <a:pPr algn="l" rtl="0" fontAlgn="b">
                        <a:lnSpc>
                          <a:spcPct val="107000"/>
                        </a:lnSpc>
                        <a:spcAft>
                          <a:spcPts val="0"/>
                        </a:spcAft>
                      </a:pPr>
                      <a:r>
                        <a:rPr lang="en-US" sz="1050" b="1" kern="1200" noProof="0" dirty="0" smtClean="0">
                          <a:solidFill>
                            <a:srgbClr val="000000"/>
                          </a:solidFill>
                          <a:effectLst/>
                          <a:latin typeface="Book Antiqua" pitchFamily="18" charset="0"/>
                          <a:ea typeface="Times New Roman" panose="02020603050405020304" pitchFamily="18" charset="0"/>
                          <a:cs typeface="Arial" panose="020B0604020202020204" pitchFamily="34" charset="0"/>
                        </a:rPr>
                        <a:t>Strategic / Enabler </a:t>
                      </a:r>
                      <a:endParaRPr lang="en-US" sz="1050" noProof="0" dirty="0">
                        <a:effectLst/>
                        <a:latin typeface="Book Antiqua" pitchFamily="18" charset="0"/>
                        <a:ea typeface="Calibri" panose="020F0502020204030204" pitchFamily="34" charset="0"/>
                        <a:cs typeface="Arial" panose="020B0604020202020204" pitchFamily="34" charset="0"/>
                      </a:endParaRPr>
                    </a:p>
                  </a:txBody>
                  <a:tcPr marL="1035" marR="1035" marT="1035" marB="0" anchor="ctr">
                    <a:lnL w="12700" cap="flat" cmpd="sng" algn="ctr">
                      <a:solidFill>
                        <a:srgbClr val="B78A35"/>
                      </a:solidFill>
                      <a:prstDash val="solid"/>
                      <a:round/>
                      <a:headEnd type="none" w="med" len="med"/>
                      <a:tailEnd type="none" w="med" len="med"/>
                    </a:lnL>
                    <a:lnR w="12700" cap="flat" cmpd="sng" algn="ctr">
                      <a:solidFill>
                        <a:srgbClr val="B78A35"/>
                      </a:solidFill>
                      <a:prstDash val="solid"/>
                      <a:round/>
                      <a:headEnd type="none" w="med" len="med"/>
                      <a:tailEnd type="none" w="med" len="med"/>
                    </a:lnR>
                    <a:lnT w="12700" cap="flat" cmpd="sng" algn="ctr">
                      <a:solidFill>
                        <a:srgbClr val="B78A35"/>
                      </a:solidFill>
                      <a:prstDash val="solid"/>
                      <a:round/>
                      <a:headEnd type="none" w="med" len="med"/>
                      <a:tailEnd type="none" w="med" len="med"/>
                    </a:lnT>
                    <a:lnB w="12700" cap="flat" cmpd="sng" algn="ctr">
                      <a:solidFill>
                        <a:srgbClr val="B78A35"/>
                      </a:solidFill>
                      <a:prstDash val="solid"/>
                      <a:round/>
                      <a:headEnd type="none" w="med" len="med"/>
                      <a:tailEnd type="none" w="med" len="med"/>
                    </a:lnB>
                  </a:tcPr>
                </a:tc>
              </a:tr>
              <a:tr h="160454">
                <a:tc>
                  <a:txBody>
                    <a:bodyPr/>
                    <a:lstStyle/>
                    <a:p>
                      <a:pPr algn="l" rtl="0" fontAlgn="b">
                        <a:lnSpc>
                          <a:spcPct val="107000"/>
                        </a:lnSpc>
                        <a:spcAft>
                          <a:spcPts val="0"/>
                        </a:spcAft>
                      </a:pPr>
                      <a:r>
                        <a:rPr lang="en-US" sz="1050" kern="1200" noProof="0" dirty="0" smtClean="0">
                          <a:solidFill>
                            <a:srgbClr val="000000"/>
                          </a:solidFill>
                          <a:effectLst/>
                          <a:latin typeface="Book Antiqua" pitchFamily="18" charset="0"/>
                          <a:ea typeface="Times New Roman" panose="02020603050405020304" pitchFamily="18" charset="0"/>
                          <a:cs typeface="Sakkal Majalla" panose="02000000000000000000" pitchFamily="2" charset="-78"/>
                        </a:rPr>
                        <a:t>9</a:t>
                      </a:r>
                      <a:endParaRPr lang="en-US" sz="1050" noProof="0" dirty="0">
                        <a:effectLst/>
                        <a:latin typeface="Book Antiqua" pitchFamily="18" charset="0"/>
                        <a:ea typeface="Calibri" panose="020F0502020204030204" pitchFamily="34" charset="0"/>
                        <a:cs typeface="Arial" panose="020B0604020202020204" pitchFamily="34" charset="0"/>
                      </a:endParaRPr>
                    </a:p>
                  </a:txBody>
                  <a:tcPr marL="1035" marR="1035" marT="1035" marB="0" anchor="ctr">
                    <a:lnL w="12700" cap="flat" cmpd="sng" algn="ctr">
                      <a:solidFill>
                        <a:srgbClr val="B78A35"/>
                      </a:solidFill>
                      <a:prstDash val="solid"/>
                      <a:round/>
                      <a:headEnd type="none" w="med" len="med"/>
                      <a:tailEnd type="none" w="med" len="med"/>
                    </a:lnL>
                    <a:lnR w="12700" cap="flat" cmpd="sng" algn="ctr">
                      <a:solidFill>
                        <a:srgbClr val="B78A35"/>
                      </a:solidFill>
                      <a:prstDash val="solid"/>
                      <a:round/>
                      <a:headEnd type="none" w="med" len="med"/>
                      <a:tailEnd type="none" w="med" len="med"/>
                    </a:lnR>
                    <a:lnT w="12700" cap="flat" cmpd="sng" algn="ctr">
                      <a:solidFill>
                        <a:srgbClr val="B78A35"/>
                      </a:solidFill>
                      <a:prstDash val="solid"/>
                      <a:round/>
                      <a:headEnd type="none" w="med" len="med"/>
                      <a:tailEnd type="none" w="med" len="med"/>
                    </a:lnT>
                    <a:lnB w="12700" cap="flat" cmpd="sng" algn="ctr">
                      <a:solidFill>
                        <a:srgbClr val="B78A35"/>
                      </a:solidFill>
                      <a:prstDash val="solid"/>
                      <a:round/>
                      <a:headEnd type="none" w="med" len="med"/>
                      <a:tailEnd type="none" w="med" len="med"/>
                    </a:lnB>
                  </a:tcPr>
                </a:tc>
                <a:tc>
                  <a:txBody>
                    <a:bodyPr/>
                    <a:lstStyle/>
                    <a:p>
                      <a:pPr algn="l" rtl="0" fontAlgn="b">
                        <a:lnSpc>
                          <a:spcPct val="107000"/>
                        </a:lnSpc>
                        <a:spcAft>
                          <a:spcPts val="0"/>
                        </a:spcAft>
                      </a:pPr>
                      <a:r>
                        <a:rPr lang="en-US" sz="1050" kern="1200" noProof="0" dirty="0">
                          <a:solidFill>
                            <a:srgbClr val="000000"/>
                          </a:solidFill>
                          <a:effectLst/>
                          <a:latin typeface="Book Antiqua" pitchFamily="18" charset="0"/>
                          <a:ea typeface="Times New Roman" panose="02020603050405020304" pitchFamily="18" charset="0"/>
                          <a:cs typeface="Arial" panose="020B0604020202020204" pitchFamily="34" charset="0"/>
                        </a:rPr>
                        <a:t>Training Hours Rate of Each Employee (Total)</a:t>
                      </a:r>
                      <a:endParaRPr lang="en-US" sz="1050" noProof="0" dirty="0">
                        <a:effectLst/>
                        <a:latin typeface="Book Antiqua" pitchFamily="18" charset="0"/>
                        <a:ea typeface="Calibri" panose="020F0502020204030204" pitchFamily="34" charset="0"/>
                        <a:cs typeface="Arial" panose="020B0604020202020204" pitchFamily="34" charset="0"/>
                      </a:endParaRPr>
                    </a:p>
                  </a:txBody>
                  <a:tcPr marL="1035" marR="1035" marT="1035" marB="0" anchor="ctr">
                    <a:lnL w="12700" cap="flat" cmpd="sng" algn="ctr">
                      <a:solidFill>
                        <a:srgbClr val="B78A35"/>
                      </a:solidFill>
                      <a:prstDash val="solid"/>
                      <a:round/>
                      <a:headEnd type="none" w="med" len="med"/>
                      <a:tailEnd type="none" w="med" len="med"/>
                    </a:lnL>
                    <a:lnR w="12700" cap="flat" cmpd="sng" algn="ctr">
                      <a:solidFill>
                        <a:srgbClr val="B78A35"/>
                      </a:solidFill>
                      <a:prstDash val="solid"/>
                      <a:round/>
                      <a:headEnd type="none" w="med" len="med"/>
                      <a:tailEnd type="none" w="med" len="med"/>
                    </a:lnR>
                    <a:lnT w="12700" cap="flat" cmpd="sng" algn="ctr">
                      <a:solidFill>
                        <a:srgbClr val="B78A35"/>
                      </a:solidFill>
                      <a:prstDash val="solid"/>
                      <a:round/>
                      <a:headEnd type="none" w="med" len="med"/>
                      <a:tailEnd type="none" w="med" len="med"/>
                    </a:lnT>
                    <a:lnB w="12700" cap="flat" cmpd="sng" algn="ctr">
                      <a:solidFill>
                        <a:srgbClr val="B78A35"/>
                      </a:solidFill>
                      <a:prstDash val="solid"/>
                      <a:round/>
                      <a:headEnd type="none" w="med" len="med"/>
                      <a:tailEnd type="none" w="med" len="med"/>
                    </a:lnB>
                  </a:tcPr>
                </a:tc>
                <a:tc>
                  <a:txBody>
                    <a:bodyPr/>
                    <a:lstStyle/>
                    <a:p>
                      <a:pPr algn="l" rtl="0" fontAlgn="b">
                        <a:lnSpc>
                          <a:spcPct val="107000"/>
                        </a:lnSpc>
                        <a:spcAft>
                          <a:spcPts val="0"/>
                        </a:spcAft>
                      </a:pPr>
                      <a:r>
                        <a:rPr lang="en-US" sz="1050" b="1" kern="1200" noProof="0" dirty="0" smtClean="0">
                          <a:solidFill>
                            <a:srgbClr val="000000"/>
                          </a:solidFill>
                          <a:effectLst/>
                          <a:latin typeface="Book Antiqua" pitchFamily="18" charset="0"/>
                          <a:ea typeface="Times New Roman" panose="02020603050405020304" pitchFamily="18" charset="0"/>
                          <a:cs typeface="Arial" panose="020B0604020202020204" pitchFamily="34" charset="0"/>
                        </a:rPr>
                        <a:t>Operational / Enabler</a:t>
                      </a:r>
                      <a:endParaRPr lang="en-US" sz="1050" noProof="0" dirty="0">
                        <a:effectLst/>
                        <a:latin typeface="Book Antiqua" pitchFamily="18" charset="0"/>
                        <a:ea typeface="Calibri" panose="020F0502020204030204" pitchFamily="34" charset="0"/>
                        <a:cs typeface="Arial" panose="020B0604020202020204" pitchFamily="34" charset="0"/>
                      </a:endParaRPr>
                    </a:p>
                  </a:txBody>
                  <a:tcPr marL="1035" marR="1035" marT="1035" marB="0" anchor="ctr">
                    <a:lnL w="12700" cap="flat" cmpd="sng" algn="ctr">
                      <a:solidFill>
                        <a:srgbClr val="B78A35"/>
                      </a:solidFill>
                      <a:prstDash val="solid"/>
                      <a:round/>
                      <a:headEnd type="none" w="med" len="med"/>
                      <a:tailEnd type="none" w="med" len="med"/>
                    </a:lnL>
                    <a:lnR w="12700" cap="flat" cmpd="sng" algn="ctr">
                      <a:solidFill>
                        <a:srgbClr val="B78A35"/>
                      </a:solidFill>
                      <a:prstDash val="solid"/>
                      <a:round/>
                      <a:headEnd type="none" w="med" len="med"/>
                      <a:tailEnd type="none" w="med" len="med"/>
                    </a:lnR>
                    <a:lnT w="12700" cap="flat" cmpd="sng" algn="ctr">
                      <a:solidFill>
                        <a:srgbClr val="B78A35"/>
                      </a:solidFill>
                      <a:prstDash val="solid"/>
                      <a:round/>
                      <a:headEnd type="none" w="med" len="med"/>
                      <a:tailEnd type="none" w="med" len="med"/>
                    </a:lnT>
                    <a:lnB w="12700" cap="flat" cmpd="sng" algn="ctr">
                      <a:solidFill>
                        <a:srgbClr val="B78A35"/>
                      </a:solidFill>
                      <a:prstDash val="solid"/>
                      <a:round/>
                      <a:headEnd type="none" w="med" len="med"/>
                      <a:tailEnd type="none" w="med" len="med"/>
                    </a:lnB>
                  </a:tcPr>
                </a:tc>
              </a:tr>
              <a:tr h="176903">
                <a:tc>
                  <a:txBody>
                    <a:bodyPr/>
                    <a:lstStyle/>
                    <a:p>
                      <a:pPr algn="l" rtl="0" fontAlgn="b">
                        <a:lnSpc>
                          <a:spcPct val="107000"/>
                        </a:lnSpc>
                        <a:spcAft>
                          <a:spcPts val="0"/>
                        </a:spcAft>
                      </a:pPr>
                      <a:r>
                        <a:rPr lang="en-US" sz="1050" kern="1200" noProof="0" dirty="0" smtClean="0">
                          <a:solidFill>
                            <a:srgbClr val="000000"/>
                          </a:solidFill>
                          <a:effectLst/>
                          <a:latin typeface="Book Antiqua" pitchFamily="18" charset="0"/>
                          <a:ea typeface="Times New Roman" panose="02020603050405020304" pitchFamily="18" charset="0"/>
                          <a:cs typeface="Sakkal Majalla" panose="02000000000000000000" pitchFamily="2" charset="-78"/>
                        </a:rPr>
                        <a:t>10</a:t>
                      </a:r>
                      <a:endParaRPr lang="en-US" sz="1050" noProof="0" dirty="0">
                        <a:effectLst/>
                        <a:latin typeface="Book Antiqua" pitchFamily="18" charset="0"/>
                        <a:ea typeface="Calibri" panose="020F0502020204030204" pitchFamily="34" charset="0"/>
                        <a:cs typeface="Arial" panose="020B0604020202020204" pitchFamily="34" charset="0"/>
                      </a:endParaRPr>
                    </a:p>
                  </a:txBody>
                  <a:tcPr marL="1035" marR="1035" marT="1035" marB="0" anchor="ctr">
                    <a:lnL w="12700" cap="flat" cmpd="sng" algn="ctr">
                      <a:solidFill>
                        <a:srgbClr val="B78A35"/>
                      </a:solidFill>
                      <a:prstDash val="solid"/>
                      <a:round/>
                      <a:headEnd type="none" w="med" len="med"/>
                      <a:tailEnd type="none" w="med" len="med"/>
                    </a:lnL>
                    <a:lnR w="12700" cap="flat" cmpd="sng" algn="ctr">
                      <a:solidFill>
                        <a:srgbClr val="B78A35"/>
                      </a:solidFill>
                      <a:prstDash val="solid"/>
                      <a:round/>
                      <a:headEnd type="none" w="med" len="med"/>
                      <a:tailEnd type="none" w="med" len="med"/>
                    </a:lnR>
                    <a:lnT w="12700" cap="flat" cmpd="sng" algn="ctr">
                      <a:solidFill>
                        <a:srgbClr val="B78A35"/>
                      </a:solidFill>
                      <a:prstDash val="solid"/>
                      <a:round/>
                      <a:headEnd type="none" w="med" len="med"/>
                      <a:tailEnd type="none" w="med" len="med"/>
                    </a:lnT>
                    <a:lnB w="12700" cap="flat" cmpd="sng" algn="ctr">
                      <a:solidFill>
                        <a:srgbClr val="B78A35"/>
                      </a:solidFill>
                      <a:prstDash val="solid"/>
                      <a:round/>
                      <a:headEnd type="none" w="med" len="med"/>
                      <a:tailEnd type="none" w="med" len="med"/>
                    </a:lnB>
                  </a:tcPr>
                </a:tc>
                <a:tc>
                  <a:txBody>
                    <a:bodyPr/>
                    <a:lstStyle/>
                    <a:p>
                      <a:pPr algn="l" rtl="0">
                        <a:lnSpc>
                          <a:spcPct val="107000"/>
                        </a:lnSpc>
                        <a:spcAft>
                          <a:spcPts val="0"/>
                        </a:spcAft>
                      </a:pPr>
                      <a:r>
                        <a:rPr lang="en-US" sz="1050" kern="1200" noProof="0" dirty="0">
                          <a:solidFill>
                            <a:srgbClr val="000000"/>
                          </a:solidFill>
                          <a:effectLst/>
                          <a:latin typeface="Book Antiqua" pitchFamily="18" charset="0"/>
                          <a:ea typeface="Times New Roman" panose="02020603050405020304" pitchFamily="18" charset="0"/>
                          <a:cs typeface="Arial" panose="020B0604020202020204" pitchFamily="34" charset="0"/>
                        </a:rPr>
                        <a:t>Trainees Rate in comparison with Total Number of Employees</a:t>
                      </a:r>
                      <a:endParaRPr lang="en-US" sz="1050" noProof="0" dirty="0">
                        <a:effectLst/>
                        <a:latin typeface="Book Antiqua" pitchFamily="18" charset="0"/>
                        <a:ea typeface="Calibri" panose="020F0502020204030204" pitchFamily="34" charset="0"/>
                        <a:cs typeface="Arial" panose="020B0604020202020204" pitchFamily="34" charset="0"/>
                      </a:endParaRPr>
                    </a:p>
                  </a:txBody>
                  <a:tcPr marL="1035" marR="1035" marT="1035" marB="0" anchor="ctr">
                    <a:lnL w="12700" cap="flat" cmpd="sng" algn="ctr">
                      <a:solidFill>
                        <a:srgbClr val="B78A35"/>
                      </a:solidFill>
                      <a:prstDash val="solid"/>
                      <a:round/>
                      <a:headEnd type="none" w="med" len="med"/>
                      <a:tailEnd type="none" w="med" len="med"/>
                    </a:lnL>
                    <a:lnR w="12700" cap="flat" cmpd="sng" algn="ctr">
                      <a:solidFill>
                        <a:srgbClr val="B78A35"/>
                      </a:solidFill>
                      <a:prstDash val="solid"/>
                      <a:round/>
                      <a:headEnd type="none" w="med" len="med"/>
                      <a:tailEnd type="none" w="med" len="med"/>
                    </a:lnR>
                    <a:lnT w="12700" cap="flat" cmpd="sng" algn="ctr">
                      <a:solidFill>
                        <a:srgbClr val="B78A35"/>
                      </a:solidFill>
                      <a:prstDash val="solid"/>
                      <a:round/>
                      <a:headEnd type="none" w="med" len="med"/>
                      <a:tailEnd type="none" w="med" len="med"/>
                    </a:lnT>
                    <a:lnB w="12700" cap="flat" cmpd="sng" algn="ctr">
                      <a:solidFill>
                        <a:srgbClr val="B78A35"/>
                      </a:solidFill>
                      <a:prstDash val="solid"/>
                      <a:round/>
                      <a:headEnd type="none" w="med" len="med"/>
                      <a:tailEnd type="none" w="med" len="med"/>
                    </a:lnB>
                  </a:tcPr>
                </a:tc>
                <a:tc>
                  <a:txBody>
                    <a:bodyPr/>
                    <a:lstStyle/>
                    <a:p>
                      <a:pPr algn="l" rtl="0" fontAlgn="b">
                        <a:lnSpc>
                          <a:spcPct val="107000"/>
                        </a:lnSpc>
                        <a:spcAft>
                          <a:spcPts val="0"/>
                        </a:spcAft>
                      </a:pPr>
                      <a:r>
                        <a:rPr lang="en-US" sz="1050" b="1" kern="1200" noProof="0" dirty="0" smtClean="0">
                          <a:solidFill>
                            <a:srgbClr val="000000"/>
                          </a:solidFill>
                          <a:effectLst/>
                          <a:latin typeface="Book Antiqua" pitchFamily="18" charset="0"/>
                          <a:ea typeface="Times New Roman" panose="02020603050405020304" pitchFamily="18" charset="0"/>
                          <a:cs typeface="Arial" panose="020B0604020202020204" pitchFamily="34" charset="0"/>
                        </a:rPr>
                        <a:t>Operational / Enabler</a:t>
                      </a:r>
                      <a:endParaRPr lang="en-US" sz="1050" noProof="0" dirty="0">
                        <a:effectLst/>
                        <a:latin typeface="Book Antiqua" pitchFamily="18" charset="0"/>
                        <a:ea typeface="Calibri" panose="020F0502020204030204" pitchFamily="34" charset="0"/>
                        <a:cs typeface="Arial" panose="020B0604020202020204" pitchFamily="34" charset="0"/>
                      </a:endParaRPr>
                    </a:p>
                  </a:txBody>
                  <a:tcPr marL="1035" marR="1035" marT="1035" marB="0" anchor="ctr">
                    <a:lnL w="12700" cap="flat" cmpd="sng" algn="ctr">
                      <a:solidFill>
                        <a:srgbClr val="B78A35"/>
                      </a:solidFill>
                      <a:prstDash val="solid"/>
                      <a:round/>
                      <a:headEnd type="none" w="med" len="med"/>
                      <a:tailEnd type="none" w="med" len="med"/>
                    </a:lnL>
                    <a:lnR w="12700" cap="flat" cmpd="sng" algn="ctr">
                      <a:solidFill>
                        <a:srgbClr val="B78A35"/>
                      </a:solidFill>
                      <a:prstDash val="solid"/>
                      <a:round/>
                      <a:headEnd type="none" w="med" len="med"/>
                      <a:tailEnd type="none" w="med" len="med"/>
                    </a:lnR>
                    <a:lnT w="12700" cap="flat" cmpd="sng" algn="ctr">
                      <a:solidFill>
                        <a:srgbClr val="B78A35"/>
                      </a:solidFill>
                      <a:prstDash val="solid"/>
                      <a:round/>
                      <a:headEnd type="none" w="med" len="med"/>
                      <a:tailEnd type="none" w="med" len="med"/>
                    </a:lnT>
                    <a:lnB w="12700" cap="flat" cmpd="sng" algn="ctr">
                      <a:solidFill>
                        <a:srgbClr val="B78A35"/>
                      </a:solidFill>
                      <a:prstDash val="solid"/>
                      <a:round/>
                      <a:headEnd type="none" w="med" len="med"/>
                      <a:tailEnd type="none" w="med" len="med"/>
                    </a:lnB>
                  </a:tcPr>
                </a:tc>
              </a:tr>
              <a:tr h="191903">
                <a:tc>
                  <a:txBody>
                    <a:bodyPr/>
                    <a:lstStyle/>
                    <a:p>
                      <a:pPr algn="l" rtl="0" fontAlgn="b">
                        <a:lnSpc>
                          <a:spcPct val="107000"/>
                        </a:lnSpc>
                        <a:spcAft>
                          <a:spcPts val="0"/>
                        </a:spcAft>
                      </a:pPr>
                      <a:r>
                        <a:rPr lang="en-US" sz="1050" kern="1200" noProof="0" dirty="0" smtClean="0">
                          <a:solidFill>
                            <a:srgbClr val="000000"/>
                          </a:solidFill>
                          <a:effectLst/>
                          <a:latin typeface="Book Antiqua" pitchFamily="18" charset="0"/>
                          <a:ea typeface="Times New Roman" panose="02020603050405020304" pitchFamily="18" charset="0"/>
                          <a:cs typeface="Sakkal Majalla" panose="02000000000000000000" pitchFamily="2" charset="-78"/>
                        </a:rPr>
                        <a:t>11</a:t>
                      </a:r>
                      <a:endParaRPr lang="en-US" sz="1050" noProof="0" dirty="0">
                        <a:effectLst/>
                        <a:latin typeface="Book Antiqua" pitchFamily="18" charset="0"/>
                        <a:ea typeface="Calibri" panose="020F0502020204030204" pitchFamily="34" charset="0"/>
                        <a:cs typeface="Arial" panose="020B0604020202020204" pitchFamily="34" charset="0"/>
                      </a:endParaRPr>
                    </a:p>
                  </a:txBody>
                  <a:tcPr marL="1035" marR="1035" marT="1035" marB="0" anchor="ctr">
                    <a:lnL w="12700" cap="flat" cmpd="sng" algn="ctr">
                      <a:solidFill>
                        <a:srgbClr val="B78A35"/>
                      </a:solidFill>
                      <a:prstDash val="solid"/>
                      <a:round/>
                      <a:headEnd type="none" w="med" len="med"/>
                      <a:tailEnd type="none" w="med" len="med"/>
                    </a:lnL>
                    <a:lnR w="12700" cap="flat" cmpd="sng" algn="ctr">
                      <a:solidFill>
                        <a:srgbClr val="B78A35"/>
                      </a:solidFill>
                      <a:prstDash val="solid"/>
                      <a:round/>
                      <a:headEnd type="none" w="med" len="med"/>
                      <a:tailEnd type="none" w="med" len="med"/>
                    </a:lnR>
                    <a:lnT w="12700" cap="flat" cmpd="sng" algn="ctr">
                      <a:solidFill>
                        <a:srgbClr val="B78A35"/>
                      </a:solidFill>
                      <a:prstDash val="solid"/>
                      <a:round/>
                      <a:headEnd type="none" w="med" len="med"/>
                      <a:tailEnd type="none" w="med" len="med"/>
                    </a:lnT>
                    <a:lnB w="12700" cap="flat" cmpd="sng" algn="ctr">
                      <a:solidFill>
                        <a:srgbClr val="B78A35"/>
                      </a:solidFill>
                      <a:prstDash val="solid"/>
                      <a:round/>
                      <a:headEnd type="none" w="med" len="med"/>
                      <a:tailEnd type="none" w="med" len="med"/>
                    </a:lnB>
                  </a:tcPr>
                </a:tc>
                <a:tc>
                  <a:txBody>
                    <a:bodyPr/>
                    <a:lstStyle/>
                    <a:p>
                      <a:pPr algn="l" rtl="0" fontAlgn="b">
                        <a:lnSpc>
                          <a:spcPct val="107000"/>
                        </a:lnSpc>
                        <a:spcAft>
                          <a:spcPts val="0"/>
                        </a:spcAft>
                      </a:pPr>
                      <a:r>
                        <a:rPr lang="en-US" sz="1050" kern="1200" noProof="0" dirty="0">
                          <a:solidFill>
                            <a:srgbClr val="000000"/>
                          </a:solidFill>
                          <a:effectLst/>
                          <a:latin typeface="Book Antiqua" pitchFamily="18" charset="0"/>
                          <a:ea typeface="Times New Roman" panose="02020603050405020304" pitchFamily="18" charset="0"/>
                          <a:cs typeface="Arial" panose="020B0604020202020204" pitchFamily="34" charset="0"/>
                        </a:rPr>
                        <a:t>Impact of Training on Occupational Competencies</a:t>
                      </a:r>
                      <a:endParaRPr lang="en-US" sz="1050" noProof="0" dirty="0">
                        <a:effectLst/>
                        <a:latin typeface="Book Antiqua" pitchFamily="18" charset="0"/>
                        <a:ea typeface="Calibri" panose="020F0502020204030204" pitchFamily="34" charset="0"/>
                        <a:cs typeface="Arial" panose="020B0604020202020204" pitchFamily="34" charset="0"/>
                      </a:endParaRPr>
                    </a:p>
                  </a:txBody>
                  <a:tcPr marL="1035" marR="1035" marT="1035" marB="0" anchor="ctr">
                    <a:lnL w="12700" cap="flat" cmpd="sng" algn="ctr">
                      <a:solidFill>
                        <a:srgbClr val="B78A35"/>
                      </a:solidFill>
                      <a:prstDash val="solid"/>
                      <a:round/>
                      <a:headEnd type="none" w="med" len="med"/>
                      <a:tailEnd type="none" w="med" len="med"/>
                    </a:lnL>
                    <a:lnR w="12700" cap="flat" cmpd="sng" algn="ctr">
                      <a:solidFill>
                        <a:srgbClr val="B78A35"/>
                      </a:solidFill>
                      <a:prstDash val="solid"/>
                      <a:round/>
                      <a:headEnd type="none" w="med" len="med"/>
                      <a:tailEnd type="none" w="med" len="med"/>
                    </a:lnR>
                    <a:lnT w="12700" cap="flat" cmpd="sng" algn="ctr">
                      <a:solidFill>
                        <a:srgbClr val="B78A35"/>
                      </a:solidFill>
                      <a:prstDash val="solid"/>
                      <a:round/>
                      <a:headEnd type="none" w="med" len="med"/>
                      <a:tailEnd type="none" w="med" len="med"/>
                    </a:lnT>
                    <a:lnB w="12700" cap="flat" cmpd="sng" algn="ctr">
                      <a:solidFill>
                        <a:srgbClr val="B78A35"/>
                      </a:solidFill>
                      <a:prstDash val="solid"/>
                      <a:round/>
                      <a:headEnd type="none" w="med" len="med"/>
                      <a:tailEnd type="none" w="med" len="med"/>
                    </a:lnB>
                    <a:solidFill>
                      <a:srgbClr val="FFFFFF"/>
                    </a:solidFill>
                  </a:tcPr>
                </a:tc>
                <a:tc>
                  <a:txBody>
                    <a:bodyPr/>
                    <a:lstStyle/>
                    <a:p>
                      <a:pPr algn="l" rtl="0" fontAlgn="b">
                        <a:lnSpc>
                          <a:spcPct val="107000"/>
                        </a:lnSpc>
                        <a:spcAft>
                          <a:spcPts val="0"/>
                        </a:spcAft>
                      </a:pPr>
                      <a:r>
                        <a:rPr lang="en-US" sz="1050" kern="1200" noProof="0" dirty="0">
                          <a:solidFill>
                            <a:srgbClr val="000000"/>
                          </a:solidFill>
                          <a:effectLst/>
                          <a:latin typeface="Book Antiqua" pitchFamily="18" charset="0"/>
                          <a:ea typeface="Times New Roman" panose="02020603050405020304" pitchFamily="18" charset="0"/>
                          <a:cs typeface="Arial" panose="020B0604020202020204" pitchFamily="34" charset="0"/>
                        </a:rPr>
                        <a:t>Operational / Enabler</a:t>
                      </a:r>
                      <a:endParaRPr lang="en-US" sz="1050" noProof="0" dirty="0">
                        <a:effectLst/>
                        <a:latin typeface="Book Antiqua" pitchFamily="18" charset="0"/>
                        <a:ea typeface="Calibri" panose="020F0502020204030204" pitchFamily="34" charset="0"/>
                        <a:cs typeface="Arial" panose="020B0604020202020204" pitchFamily="34" charset="0"/>
                      </a:endParaRPr>
                    </a:p>
                  </a:txBody>
                  <a:tcPr marL="1035" marR="1035" marT="1035" marB="0" anchor="ctr">
                    <a:lnL w="12700" cap="flat" cmpd="sng" algn="ctr">
                      <a:solidFill>
                        <a:srgbClr val="B78A35"/>
                      </a:solidFill>
                      <a:prstDash val="solid"/>
                      <a:round/>
                      <a:headEnd type="none" w="med" len="med"/>
                      <a:tailEnd type="none" w="med" len="med"/>
                    </a:lnL>
                    <a:lnR w="12700" cap="flat" cmpd="sng" algn="ctr">
                      <a:solidFill>
                        <a:srgbClr val="B78A35"/>
                      </a:solidFill>
                      <a:prstDash val="solid"/>
                      <a:round/>
                      <a:headEnd type="none" w="med" len="med"/>
                      <a:tailEnd type="none" w="med" len="med"/>
                    </a:lnR>
                    <a:lnT w="12700" cap="flat" cmpd="sng" algn="ctr">
                      <a:solidFill>
                        <a:srgbClr val="B78A35"/>
                      </a:solidFill>
                      <a:prstDash val="solid"/>
                      <a:round/>
                      <a:headEnd type="none" w="med" len="med"/>
                      <a:tailEnd type="none" w="med" len="med"/>
                    </a:lnT>
                    <a:lnB w="12700" cap="flat" cmpd="sng" algn="ctr">
                      <a:solidFill>
                        <a:srgbClr val="B78A35"/>
                      </a:solidFill>
                      <a:prstDash val="solid"/>
                      <a:round/>
                      <a:headEnd type="none" w="med" len="med"/>
                      <a:tailEnd type="none" w="med" len="med"/>
                    </a:lnB>
                  </a:tcPr>
                </a:tc>
              </a:tr>
              <a:tr h="168109">
                <a:tc>
                  <a:txBody>
                    <a:bodyPr/>
                    <a:lstStyle/>
                    <a:p>
                      <a:pPr algn="l" rtl="0" fontAlgn="b">
                        <a:lnSpc>
                          <a:spcPct val="107000"/>
                        </a:lnSpc>
                        <a:spcAft>
                          <a:spcPts val="0"/>
                        </a:spcAft>
                      </a:pPr>
                      <a:r>
                        <a:rPr lang="en-US" sz="1050" kern="1200" noProof="0" dirty="0" smtClean="0">
                          <a:solidFill>
                            <a:srgbClr val="000000"/>
                          </a:solidFill>
                          <a:effectLst/>
                          <a:latin typeface="Book Antiqua" pitchFamily="18" charset="0"/>
                          <a:ea typeface="Times New Roman" panose="02020603050405020304" pitchFamily="18" charset="0"/>
                          <a:cs typeface="Sakkal Majalla" panose="02000000000000000000" pitchFamily="2" charset="-78"/>
                        </a:rPr>
                        <a:t>12</a:t>
                      </a:r>
                      <a:endParaRPr lang="en-US" sz="1050" noProof="0" dirty="0">
                        <a:effectLst/>
                        <a:latin typeface="Book Antiqua" pitchFamily="18" charset="0"/>
                        <a:ea typeface="Calibri" panose="020F0502020204030204" pitchFamily="34" charset="0"/>
                        <a:cs typeface="Arial" panose="020B0604020202020204" pitchFamily="34" charset="0"/>
                      </a:endParaRPr>
                    </a:p>
                  </a:txBody>
                  <a:tcPr marL="1035" marR="1035" marT="1035" marB="0" anchor="ctr">
                    <a:lnL w="12700" cap="flat" cmpd="sng" algn="ctr">
                      <a:solidFill>
                        <a:srgbClr val="B78A35"/>
                      </a:solidFill>
                      <a:prstDash val="solid"/>
                      <a:round/>
                      <a:headEnd type="none" w="med" len="med"/>
                      <a:tailEnd type="none" w="med" len="med"/>
                    </a:lnL>
                    <a:lnR w="12700" cap="flat" cmpd="sng" algn="ctr">
                      <a:solidFill>
                        <a:srgbClr val="B78A35"/>
                      </a:solidFill>
                      <a:prstDash val="solid"/>
                      <a:round/>
                      <a:headEnd type="none" w="med" len="med"/>
                      <a:tailEnd type="none" w="med" len="med"/>
                    </a:lnR>
                    <a:lnT w="12700" cap="flat" cmpd="sng" algn="ctr">
                      <a:solidFill>
                        <a:srgbClr val="B78A35"/>
                      </a:solidFill>
                      <a:prstDash val="solid"/>
                      <a:round/>
                      <a:headEnd type="none" w="med" len="med"/>
                      <a:tailEnd type="none" w="med" len="med"/>
                    </a:lnT>
                    <a:lnB w="12700" cap="flat" cmpd="sng" algn="ctr">
                      <a:solidFill>
                        <a:srgbClr val="B78A35"/>
                      </a:solidFill>
                      <a:prstDash val="solid"/>
                      <a:round/>
                      <a:headEnd type="none" w="med" len="med"/>
                      <a:tailEnd type="none" w="med" len="med"/>
                    </a:lnB>
                  </a:tcPr>
                </a:tc>
                <a:tc>
                  <a:txBody>
                    <a:bodyPr/>
                    <a:lstStyle/>
                    <a:p>
                      <a:pPr algn="l" rtl="0" fontAlgn="b">
                        <a:lnSpc>
                          <a:spcPct val="107000"/>
                        </a:lnSpc>
                        <a:spcAft>
                          <a:spcPts val="0"/>
                        </a:spcAft>
                      </a:pPr>
                      <a:r>
                        <a:rPr lang="en-US" sz="1050" kern="1200" noProof="0" dirty="0">
                          <a:solidFill>
                            <a:srgbClr val="000000"/>
                          </a:solidFill>
                          <a:effectLst/>
                          <a:latin typeface="Book Antiqua" pitchFamily="18" charset="0"/>
                          <a:ea typeface="Times New Roman" panose="02020603050405020304" pitchFamily="18" charset="0"/>
                          <a:cs typeface="Arial" panose="020B0604020202020204" pitchFamily="34" charset="0"/>
                        </a:rPr>
                        <a:t>Occupational turnover rate</a:t>
                      </a:r>
                      <a:endParaRPr lang="en-US" sz="1050" noProof="0" dirty="0">
                        <a:effectLst/>
                        <a:latin typeface="Book Antiqua" pitchFamily="18" charset="0"/>
                        <a:ea typeface="Calibri" panose="020F0502020204030204" pitchFamily="34" charset="0"/>
                        <a:cs typeface="Arial" panose="020B0604020202020204" pitchFamily="34" charset="0"/>
                      </a:endParaRPr>
                    </a:p>
                  </a:txBody>
                  <a:tcPr marL="1035" marR="1035" marT="1035" marB="0" anchor="ctr">
                    <a:lnL w="12700" cap="flat" cmpd="sng" algn="ctr">
                      <a:solidFill>
                        <a:srgbClr val="B78A35"/>
                      </a:solidFill>
                      <a:prstDash val="solid"/>
                      <a:round/>
                      <a:headEnd type="none" w="med" len="med"/>
                      <a:tailEnd type="none" w="med" len="med"/>
                    </a:lnL>
                    <a:lnR w="12700" cap="flat" cmpd="sng" algn="ctr">
                      <a:solidFill>
                        <a:srgbClr val="B78A35"/>
                      </a:solidFill>
                      <a:prstDash val="solid"/>
                      <a:round/>
                      <a:headEnd type="none" w="med" len="med"/>
                      <a:tailEnd type="none" w="med" len="med"/>
                    </a:lnR>
                    <a:lnT w="12700" cap="flat" cmpd="sng" algn="ctr">
                      <a:solidFill>
                        <a:srgbClr val="B78A35"/>
                      </a:solidFill>
                      <a:prstDash val="solid"/>
                      <a:round/>
                      <a:headEnd type="none" w="med" len="med"/>
                      <a:tailEnd type="none" w="med" len="med"/>
                    </a:lnT>
                    <a:lnB w="12700" cap="flat" cmpd="sng" algn="ctr">
                      <a:solidFill>
                        <a:srgbClr val="B78A35"/>
                      </a:solidFill>
                      <a:prstDash val="solid"/>
                      <a:round/>
                      <a:headEnd type="none" w="med" len="med"/>
                      <a:tailEnd type="none" w="med" len="med"/>
                    </a:lnB>
                  </a:tcPr>
                </a:tc>
                <a:tc>
                  <a:txBody>
                    <a:bodyPr/>
                    <a:lstStyle/>
                    <a:p>
                      <a:pPr algn="l" rtl="0" fontAlgn="b">
                        <a:lnSpc>
                          <a:spcPct val="107000"/>
                        </a:lnSpc>
                        <a:spcAft>
                          <a:spcPts val="0"/>
                        </a:spcAft>
                      </a:pPr>
                      <a:r>
                        <a:rPr lang="en-US" sz="1050" kern="1200" noProof="0" dirty="0">
                          <a:solidFill>
                            <a:srgbClr val="000000"/>
                          </a:solidFill>
                          <a:effectLst/>
                          <a:latin typeface="Book Antiqua" pitchFamily="18" charset="0"/>
                          <a:ea typeface="Times New Roman" panose="02020603050405020304" pitchFamily="18" charset="0"/>
                          <a:cs typeface="Arial" panose="020B0604020202020204" pitchFamily="34" charset="0"/>
                        </a:rPr>
                        <a:t>Operational</a:t>
                      </a:r>
                      <a:endParaRPr lang="en-US" sz="1050" noProof="0" dirty="0">
                        <a:effectLst/>
                        <a:latin typeface="Book Antiqua" pitchFamily="18" charset="0"/>
                        <a:ea typeface="Calibri" panose="020F0502020204030204" pitchFamily="34" charset="0"/>
                        <a:cs typeface="Arial" panose="020B0604020202020204" pitchFamily="34" charset="0"/>
                      </a:endParaRPr>
                    </a:p>
                  </a:txBody>
                  <a:tcPr marL="1035" marR="1035" marT="1035" marB="0" anchor="ctr">
                    <a:lnL w="12700" cap="flat" cmpd="sng" algn="ctr">
                      <a:solidFill>
                        <a:srgbClr val="B78A35"/>
                      </a:solidFill>
                      <a:prstDash val="solid"/>
                      <a:round/>
                      <a:headEnd type="none" w="med" len="med"/>
                      <a:tailEnd type="none" w="med" len="med"/>
                    </a:lnL>
                    <a:lnR w="12700" cap="flat" cmpd="sng" algn="ctr">
                      <a:solidFill>
                        <a:srgbClr val="B78A35"/>
                      </a:solidFill>
                      <a:prstDash val="solid"/>
                      <a:round/>
                      <a:headEnd type="none" w="med" len="med"/>
                      <a:tailEnd type="none" w="med" len="med"/>
                    </a:lnR>
                    <a:lnT w="12700" cap="flat" cmpd="sng" algn="ctr">
                      <a:solidFill>
                        <a:srgbClr val="B78A35"/>
                      </a:solidFill>
                      <a:prstDash val="solid"/>
                      <a:round/>
                      <a:headEnd type="none" w="med" len="med"/>
                      <a:tailEnd type="none" w="med" len="med"/>
                    </a:lnT>
                    <a:lnB w="12700" cap="flat" cmpd="sng" algn="ctr">
                      <a:solidFill>
                        <a:srgbClr val="B78A35"/>
                      </a:solidFill>
                      <a:prstDash val="solid"/>
                      <a:round/>
                      <a:headEnd type="none" w="med" len="med"/>
                      <a:tailEnd type="none" w="med" len="med"/>
                    </a:lnB>
                  </a:tcPr>
                </a:tc>
              </a:tr>
              <a:tr h="168109">
                <a:tc>
                  <a:txBody>
                    <a:bodyPr/>
                    <a:lstStyle/>
                    <a:p>
                      <a:pPr algn="l" rtl="0" fontAlgn="b">
                        <a:lnSpc>
                          <a:spcPct val="107000"/>
                        </a:lnSpc>
                        <a:spcAft>
                          <a:spcPts val="0"/>
                        </a:spcAft>
                      </a:pPr>
                      <a:r>
                        <a:rPr lang="en-US" sz="1050" kern="1200" noProof="0" dirty="0" smtClean="0">
                          <a:solidFill>
                            <a:srgbClr val="000000"/>
                          </a:solidFill>
                          <a:effectLst/>
                          <a:latin typeface="Book Antiqua" pitchFamily="18" charset="0"/>
                          <a:ea typeface="Times New Roman" panose="02020603050405020304" pitchFamily="18" charset="0"/>
                          <a:cs typeface="Sakkal Majalla" panose="02000000000000000000" pitchFamily="2" charset="-78"/>
                        </a:rPr>
                        <a:t>13</a:t>
                      </a:r>
                      <a:endParaRPr lang="en-US" sz="1050" noProof="0" dirty="0">
                        <a:effectLst/>
                        <a:latin typeface="Book Antiqua" pitchFamily="18" charset="0"/>
                        <a:ea typeface="Calibri" panose="020F0502020204030204" pitchFamily="34" charset="0"/>
                        <a:cs typeface="Arial" panose="020B0604020202020204" pitchFamily="34" charset="0"/>
                      </a:endParaRPr>
                    </a:p>
                  </a:txBody>
                  <a:tcPr marL="1035" marR="1035" marT="1035" marB="0" anchor="ctr">
                    <a:lnL w="12700" cap="flat" cmpd="sng" algn="ctr">
                      <a:solidFill>
                        <a:srgbClr val="B78A35"/>
                      </a:solidFill>
                      <a:prstDash val="solid"/>
                      <a:round/>
                      <a:headEnd type="none" w="med" len="med"/>
                      <a:tailEnd type="none" w="med" len="med"/>
                    </a:lnL>
                    <a:lnR w="12700" cap="flat" cmpd="sng" algn="ctr">
                      <a:solidFill>
                        <a:srgbClr val="B78A35"/>
                      </a:solidFill>
                      <a:prstDash val="solid"/>
                      <a:round/>
                      <a:headEnd type="none" w="med" len="med"/>
                      <a:tailEnd type="none" w="med" len="med"/>
                    </a:lnR>
                    <a:lnT w="12700" cap="flat" cmpd="sng" algn="ctr">
                      <a:solidFill>
                        <a:srgbClr val="B78A35"/>
                      </a:solidFill>
                      <a:prstDash val="solid"/>
                      <a:round/>
                      <a:headEnd type="none" w="med" len="med"/>
                      <a:tailEnd type="none" w="med" len="med"/>
                    </a:lnT>
                    <a:lnB w="12700" cap="flat" cmpd="sng" algn="ctr">
                      <a:solidFill>
                        <a:srgbClr val="B78A35"/>
                      </a:solidFill>
                      <a:prstDash val="solid"/>
                      <a:round/>
                      <a:headEnd type="none" w="med" len="med"/>
                      <a:tailEnd type="none" w="med" len="med"/>
                    </a:lnB>
                  </a:tcPr>
                </a:tc>
                <a:tc>
                  <a:txBody>
                    <a:bodyPr/>
                    <a:lstStyle/>
                    <a:p>
                      <a:pPr algn="l" rtl="0" fontAlgn="b">
                        <a:lnSpc>
                          <a:spcPct val="107000"/>
                        </a:lnSpc>
                        <a:spcAft>
                          <a:spcPts val="0"/>
                        </a:spcAft>
                      </a:pPr>
                      <a:r>
                        <a:rPr lang="en-US" sz="1050" kern="1200" noProof="0" dirty="0">
                          <a:solidFill>
                            <a:srgbClr val="000000"/>
                          </a:solidFill>
                          <a:effectLst/>
                          <a:latin typeface="Book Antiqua" pitchFamily="18" charset="0"/>
                          <a:ea typeface="Times New Roman" panose="02020603050405020304" pitchFamily="18" charset="0"/>
                          <a:cs typeface="Arial" panose="020B0604020202020204" pitchFamily="34" charset="0"/>
                        </a:rPr>
                        <a:t>Rate of Total Number of Employees’ costs spent from the Entity’s Budget</a:t>
                      </a:r>
                      <a:endParaRPr lang="en-US" sz="1050" noProof="0" dirty="0">
                        <a:effectLst/>
                        <a:latin typeface="Book Antiqua" pitchFamily="18" charset="0"/>
                        <a:ea typeface="Calibri" panose="020F0502020204030204" pitchFamily="34" charset="0"/>
                        <a:cs typeface="Arial" panose="020B0604020202020204" pitchFamily="34" charset="0"/>
                      </a:endParaRPr>
                    </a:p>
                  </a:txBody>
                  <a:tcPr marL="1035" marR="1035" marT="1035" marB="0" anchor="ctr">
                    <a:lnL w="12700" cap="flat" cmpd="sng" algn="ctr">
                      <a:solidFill>
                        <a:srgbClr val="B78A35"/>
                      </a:solidFill>
                      <a:prstDash val="solid"/>
                      <a:round/>
                      <a:headEnd type="none" w="med" len="med"/>
                      <a:tailEnd type="none" w="med" len="med"/>
                    </a:lnL>
                    <a:lnR w="12700" cap="flat" cmpd="sng" algn="ctr">
                      <a:solidFill>
                        <a:srgbClr val="B78A35"/>
                      </a:solidFill>
                      <a:prstDash val="solid"/>
                      <a:round/>
                      <a:headEnd type="none" w="med" len="med"/>
                      <a:tailEnd type="none" w="med" len="med"/>
                    </a:lnR>
                    <a:lnT w="12700" cap="flat" cmpd="sng" algn="ctr">
                      <a:solidFill>
                        <a:srgbClr val="B78A35"/>
                      </a:solidFill>
                      <a:prstDash val="solid"/>
                      <a:round/>
                      <a:headEnd type="none" w="med" len="med"/>
                      <a:tailEnd type="none" w="med" len="med"/>
                    </a:lnT>
                    <a:lnB w="12700" cap="flat" cmpd="sng" algn="ctr">
                      <a:solidFill>
                        <a:srgbClr val="B78A35"/>
                      </a:solidFill>
                      <a:prstDash val="solid"/>
                      <a:round/>
                      <a:headEnd type="none" w="med" len="med"/>
                      <a:tailEnd type="none" w="med" len="med"/>
                    </a:lnB>
                  </a:tcPr>
                </a:tc>
                <a:tc>
                  <a:txBody>
                    <a:bodyPr/>
                    <a:lstStyle/>
                    <a:p>
                      <a:pPr algn="l" rtl="0" fontAlgn="b">
                        <a:lnSpc>
                          <a:spcPct val="107000"/>
                        </a:lnSpc>
                        <a:spcAft>
                          <a:spcPts val="0"/>
                        </a:spcAft>
                      </a:pPr>
                      <a:r>
                        <a:rPr lang="en-US" sz="1050" kern="1200" noProof="0" dirty="0">
                          <a:solidFill>
                            <a:srgbClr val="000000"/>
                          </a:solidFill>
                          <a:effectLst/>
                          <a:latin typeface="Book Antiqua" pitchFamily="18" charset="0"/>
                          <a:ea typeface="Times New Roman" panose="02020603050405020304" pitchFamily="18" charset="0"/>
                          <a:cs typeface="Arial" panose="020B0604020202020204" pitchFamily="34" charset="0"/>
                        </a:rPr>
                        <a:t>Operational</a:t>
                      </a:r>
                      <a:endParaRPr lang="en-US" sz="1050" noProof="0" dirty="0">
                        <a:effectLst/>
                        <a:latin typeface="Book Antiqua" pitchFamily="18" charset="0"/>
                        <a:ea typeface="Calibri" panose="020F0502020204030204" pitchFamily="34" charset="0"/>
                        <a:cs typeface="Arial" panose="020B0604020202020204" pitchFamily="34" charset="0"/>
                      </a:endParaRPr>
                    </a:p>
                  </a:txBody>
                  <a:tcPr marL="1035" marR="1035" marT="1035" marB="0" anchor="ctr">
                    <a:lnL w="12700" cap="flat" cmpd="sng" algn="ctr">
                      <a:solidFill>
                        <a:srgbClr val="B78A35"/>
                      </a:solidFill>
                      <a:prstDash val="solid"/>
                      <a:round/>
                      <a:headEnd type="none" w="med" len="med"/>
                      <a:tailEnd type="none" w="med" len="med"/>
                    </a:lnL>
                    <a:lnR w="12700" cap="flat" cmpd="sng" algn="ctr">
                      <a:solidFill>
                        <a:srgbClr val="B78A35"/>
                      </a:solidFill>
                      <a:prstDash val="solid"/>
                      <a:round/>
                      <a:headEnd type="none" w="med" len="med"/>
                      <a:tailEnd type="none" w="med" len="med"/>
                    </a:lnR>
                    <a:lnT w="12700" cap="flat" cmpd="sng" algn="ctr">
                      <a:solidFill>
                        <a:srgbClr val="B78A35"/>
                      </a:solidFill>
                      <a:prstDash val="solid"/>
                      <a:round/>
                      <a:headEnd type="none" w="med" len="med"/>
                      <a:tailEnd type="none" w="med" len="med"/>
                    </a:lnT>
                    <a:lnB w="12700" cap="flat" cmpd="sng" algn="ctr">
                      <a:solidFill>
                        <a:srgbClr val="B78A35"/>
                      </a:solidFill>
                      <a:prstDash val="solid"/>
                      <a:round/>
                      <a:headEnd type="none" w="med" len="med"/>
                      <a:tailEnd type="none" w="med" len="med"/>
                    </a:lnB>
                  </a:tcPr>
                </a:tc>
              </a:tr>
              <a:tr h="168109">
                <a:tc>
                  <a:txBody>
                    <a:bodyPr/>
                    <a:lstStyle/>
                    <a:p>
                      <a:pPr algn="l" rtl="0" fontAlgn="b">
                        <a:lnSpc>
                          <a:spcPct val="107000"/>
                        </a:lnSpc>
                        <a:spcAft>
                          <a:spcPts val="0"/>
                        </a:spcAft>
                      </a:pPr>
                      <a:r>
                        <a:rPr lang="en-US" sz="1050" kern="1200" noProof="0" dirty="0" smtClean="0">
                          <a:solidFill>
                            <a:srgbClr val="000000"/>
                          </a:solidFill>
                          <a:effectLst/>
                          <a:latin typeface="Book Antiqua" pitchFamily="18" charset="0"/>
                          <a:ea typeface="Times New Roman" panose="02020603050405020304" pitchFamily="18" charset="0"/>
                          <a:cs typeface="Sakkal Majalla" panose="02000000000000000000" pitchFamily="2" charset="-78"/>
                        </a:rPr>
                        <a:t>14</a:t>
                      </a:r>
                      <a:endParaRPr lang="en-US" sz="1050" noProof="0" dirty="0">
                        <a:effectLst/>
                        <a:latin typeface="Book Antiqua" pitchFamily="18" charset="0"/>
                        <a:ea typeface="Calibri" panose="020F0502020204030204" pitchFamily="34" charset="0"/>
                        <a:cs typeface="Arial" panose="020B0604020202020204" pitchFamily="34" charset="0"/>
                      </a:endParaRPr>
                    </a:p>
                  </a:txBody>
                  <a:tcPr marL="1035" marR="1035" marT="1035" marB="0" anchor="ctr">
                    <a:lnL w="12700" cap="flat" cmpd="sng" algn="ctr">
                      <a:solidFill>
                        <a:srgbClr val="B78A35"/>
                      </a:solidFill>
                      <a:prstDash val="solid"/>
                      <a:round/>
                      <a:headEnd type="none" w="med" len="med"/>
                      <a:tailEnd type="none" w="med" len="med"/>
                    </a:lnL>
                    <a:lnR w="12700" cap="flat" cmpd="sng" algn="ctr">
                      <a:solidFill>
                        <a:srgbClr val="B78A35"/>
                      </a:solidFill>
                      <a:prstDash val="solid"/>
                      <a:round/>
                      <a:headEnd type="none" w="med" len="med"/>
                      <a:tailEnd type="none" w="med" len="med"/>
                    </a:lnR>
                    <a:lnT w="12700" cap="flat" cmpd="sng" algn="ctr">
                      <a:solidFill>
                        <a:srgbClr val="B78A35"/>
                      </a:solidFill>
                      <a:prstDash val="solid"/>
                      <a:round/>
                      <a:headEnd type="none" w="med" len="med"/>
                      <a:tailEnd type="none" w="med" len="med"/>
                    </a:lnT>
                    <a:lnB w="12700" cap="flat" cmpd="sng" algn="ctr">
                      <a:solidFill>
                        <a:srgbClr val="B78A35"/>
                      </a:solidFill>
                      <a:prstDash val="solid"/>
                      <a:round/>
                      <a:headEnd type="none" w="med" len="med"/>
                      <a:tailEnd type="none" w="med" len="med"/>
                    </a:lnB>
                  </a:tcPr>
                </a:tc>
                <a:tc>
                  <a:txBody>
                    <a:bodyPr/>
                    <a:lstStyle/>
                    <a:p>
                      <a:pPr algn="l" rtl="0" fontAlgn="b">
                        <a:lnSpc>
                          <a:spcPct val="107000"/>
                        </a:lnSpc>
                        <a:spcAft>
                          <a:spcPts val="0"/>
                        </a:spcAft>
                      </a:pPr>
                      <a:r>
                        <a:rPr lang="en-US" sz="1050" kern="1200" noProof="0" dirty="0">
                          <a:solidFill>
                            <a:srgbClr val="000000"/>
                          </a:solidFill>
                          <a:effectLst/>
                          <a:latin typeface="Book Antiqua" pitchFamily="18" charset="0"/>
                          <a:ea typeface="Times New Roman" panose="02020603050405020304" pitchFamily="18" charset="0"/>
                          <a:cs typeface="Arial" panose="020B0604020202020204" pitchFamily="34" charset="0"/>
                        </a:rPr>
                        <a:t>Authority’s Employee Cost Rate</a:t>
                      </a:r>
                      <a:endParaRPr lang="en-US" sz="1050" noProof="0" dirty="0">
                        <a:effectLst/>
                        <a:latin typeface="Book Antiqua" pitchFamily="18" charset="0"/>
                        <a:ea typeface="Calibri" panose="020F0502020204030204" pitchFamily="34" charset="0"/>
                        <a:cs typeface="Arial" panose="020B0604020202020204" pitchFamily="34" charset="0"/>
                      </a:endParaRPr>
                    </a:p>
                  </a:txBody>
                  <a:tcPr marL="1035" marR="1035" marT="1035" marB="0" anchor="ctr">
                    <a:lnL w="12700" cap="flat" cmpd="sng" algn="ctr">
                      <a:solidFill>
                        <a:srgbClr val="B78A35"/>
                      </a:solidFill>
                      <a:prstDash val="solid"/>
                      <a:round/>
                      <a:headEnd type="none" w="med" len="med"/>
                      <a:tailEnd type="none" w="med" len="med"/>
                    </a:lnL>
                    <a:lnR w="12700" cap="flat" cmpd="sng" algn="ctr">
                      <a:solidFill>
                        <a:srgbClr val="B78A35"/>
                      </a:solidFill>
                      <a:prstDash val="solid"/>
                      <a:round/>
                      <a:headEnd type="none" w="med" len="med"/>
                      <a:tailEnd type="none" w="med" len="med"/>
                    </a:lnR>
                    <a:lnT w="12700" cap="flat" cmpd="sng" algn="ctr">
                      <a:solidFill>
                        <a:srgbClr val="B78A35"/>
                      </a:solidFill>
                      <a:prstDash val="solid"/>
                      <a:round/>
                      <a:headEnd type="none" w="med" len="med"/>
                      <a:tailEnd type="none" w="med" len="med"/>
                    </a:lnT>
                    <a:lnB w="12700" cap="flat" cmpd="sng" algn="ctr">
                      <a:solidFill>
                        <a:srgbClr val="B78A35"/>
                      </a:solidFill>
                      <a:prstDash val="solid"/>
                      <a:round/>
                      <a:headEnd type="none" w="med" len="med"/>
                      <a:tailEnd type="none" w="med" len="med"/>
                    </a:lnB>
                  </a:tcPr>
                </a:tc>
                <a:tc>
                  <a:txBody>
                    <a:bodyPr/>
                    <a:lstStyle/>
                    <a:p>
                      <a:pPr algn="l" rtl="0" fontAlgn="b">
                        <a:lnSpc>
                          <a:spcPct val="107000"/>
                        </a:lnSpc>
                        <a:spcAft>
                          <a:spcPts val="0"/>
                        </a:spcAft>
                      </a:pPr>
                      <a:r>
                        <a:rPr lang="en-US" sz="1050" kern="1200" noProof="0" dirty="0">
                          <a:solidFill>
                            <a:srgbClr val="000000"/>
                          </a:solidFill>
                          <a:effectLst/>
                          <a:latin typeface="Book Antiqua" pitchFamily="18" charset="0"/>
                          <a:ea typeface="Times New Roman" panose="02020603050405020304" pitchFamily="18" charset="0"/>
                          <a:cs typeface="Arial" panose="020B0604020202020204" pitchFamily="34" charset="0"/>
                        </a:rPr>
                        <a:t>Operational</a:t>
                      </a:r>
                      <a:endParaRPr lang="en-US" sz="1050" noProof="0" dirty="0">
                        <a:effectLst/>
                        <a:latin typeface="Book Antiqua" pitchFamily="18" charset="0"/>
                        <a:ea typeface="Calibri" panose="020F0502020204030204" pitchFamily="34" charset="0"/>
                        <a:cs typeface="Arial" panose="020B0604020202020204" pitchFamily="34" charset="0"/>
                      </a:endParaRPr>
                    </a:p>
                  </a:txBody>
                  <a:tcPr marL="1035" marR="1035" marT="1035" marB="0" anchor="ctr">
                    <a:lnL w="12700" cap="flat" cmpd="sng" algn="ctr">
                      <a:solidFill>
                        <a:srgbClr val="B78A35"/>
                      </a:solidFill>
                      <a:prstDash val="solid"/>
                      <a:round/>
                      <a:headEnd type="none" w="med" len="med"/>
                      <a:tailEnd type="none" w="med" len="med"/>
                    </a:lnL>
                    <a:lnR w="12700" cap="flat" cmpd="sng" algn="ctr">
                      <a:solidFill>
                        <a:srgbClr val="B78A35"/>
                      </a:solidFill>
                      <a:prstDash val="solid"/>
                      <a:round/>
                      <a:headEnd type="none" w="med" len="med"/>
                      <a:tailEnd type="none" w="med" len="med"/>
                    </a:lnR>
                    <a:lnT w="12700" cap="flat" cmpd="sng" algn="ctr">
                      <a:solidFill>
                        <a:srgbClr val="B78A35"/>
                      </a:solidFill>
                      <a:prstDash val="solid"/>
                      <a:round/>
                      <a:headEnd type="none" w="med" len="med"/>
                      <a:tailEnd type="none" w="med" len="med"/>
                    </a:lnT>
                    <a:lnB w="12700" cap="flat" cmpd="sng" algn="ctr">
                      <a:solidFill>
                        <a:srgbClr val="B78A35"/>
                      </a:solidFill>
                      <a:prstDash val="solid"/>
                      <a:round/>
                      <a:headEnd type="none" w="med" len="med"/>
                      <a:tailEnd type="none" w="med" len="med"/>
                    </a:lnB>
                  </a:tcPr>
                </a:tc>
              </a:tr>
              <a:tr h="168109">
                <a:tc>
                  <a:txBody>
                    <a:bodyPr/>
                    <a:lstStyle/>
                    <a:p>
                      <a:pPr algn="l" rtl="0" fontAlgn="b">
                        <a:lnSpc>
                          <a:spcPct val="107000"/>
                        </a:lnSpc>
                        <a:spcAft>
                          <a:spcPts val="0"/>
                        </a:spcAft>
                      </a:pPr>
                      <a:r>
                        <a:rPr lang="en-US" sz="1050" kern="1200" noProof="0" dirty="0" smtClean="0">
                          <a:solidFill>
                            <a:srgbClr val="000000"/>
                          </a:solidFill>
                          <a:effectLst/>
                          <a:latin typeface="Book Antiqua" pitchFamily="18" charset="0"/>
                          <a:ea typeface="Times New Roman" panose="02020603050405020304" pitchFamily="18" charset="0"/>
                          <a:cs typeface="Sakkal Majalla" panose="02000000000000000000" pitchFamily="2" charset="-78"/>
                        </a:rPr>
                        <a:t>15</a:t>
                      </a:r>
                      <a:endParaRPr lang="en-US" sz="1050" noProof="0" dirty="0">
                        <a:effectLst/>
                        <a:latin typeface="Book Antiqua" pitchFamily="18" charset="0"/>
                        <a:ea typeface="Calibri" panose="020F0502020204030204" pitchFamily="34" charset="0"/>
                        <a:cs typeface="Arial" panose="020B0604020202020204" pitchFamily="34" charset="0"/>
                      </a:endParaRPr>
                    </a:p>
                  </a:txBody>
                  <a:tcPr marL="1035" marR="1035" marT="1035" marB="0" anchor="ctr">
                    <a:lnL w="12700" cap="flat" cmpd="sng" algn="ctr">
                      <a:solidFill>
                        <a:srgbClr val="B78A35"/>
                      </a:solidFill>
                      <a:prstDash val="solid"/>
                      <a:round/>
                      <a:headEnd type="none" w="med" len="med"/>
                      <a:tailEnd type="none" w="med" len="med"/>
                    </a:lnL>
                    <a:lnR w="12700" cap="flat" cmpd="sng" algn="ctr">
                      <a:solidFill>
                        <a:srgbClr val="B78A35"/>
                      </a:solidFill>
                      <a:prstDash val="solid"/>
                      <a:round/>
                      <a:headEnd type="none" w="med" len="med"/>
                      <a:tailEnd type="none" w="med" len="med"/>
                    </a:lnR>
                    <a:lnT w="12700" cap="flat" cmpd="sng" algn="ctr">
                      <a:solidFill>
                        <a:srgbClr val="B78A35"/>
                      </a:solidFill>
                      <a:prstDash val="solid"/>
                      <a:round/>
                      <a:headEnd type="none" w="med" len="med"/>
                      <a:tailEnd type="none" w="med" len="med"/>
                    </a:lnT>
                    <a:lnB w="12700" cap="flat" cmpd="sng" algn="ctr">
                      <a:solidFill>
                        <a:srgbClr val="B78A35"/>
                      </a:solidFill>
                      <a:prstDash val="solid"/>
                      <a:round/>
                      <a:headEnd type="none" w="med" len="med"/>
                      <a:tailEnd type="none" w="med" len="med"/>
                    </a:lnB>
                  </a:tcPr>
                </a:tc>
                <a:tc>
                  <a:txBody>
                    <a:bodyPr/>
                    <a:lstStyle/>
                    <a:p>
                      <a:pPr algn="l" rtl="0" fontAlgn="b">
                        <a:lnSpc>
                          <a:spcPct val="107000"/>
                        </a:lnSpc>
                        <a:spcAft>
                          <a:spcPts val="0"/>
                        </a:spcAft>
                      </a:pPr>
                      <a:r>
                        <a:rPr lang="en-US" sz="1050" kern="1200" noProof="0" dirty="0">
                          <a:solidFill>
                            <a:srgbClr val="000000"/>
                          </a:solidFill>
                          <a:effectLst/>
                          <a:latin typeface="Book Antiqua" pitchFamily="18" charset="0"/>
                          <a:ea typeface="Times New Roman" panose="02020603050405020304" pitchFamily="18" charset="0"/>
                          <a:cs typeface="Arial" panose="020B0604020202020204" pitchFamily="34" charset="0"/>
                        </a:rPr>
                        <a:t>Effective Use of Electronic and Smart Human Resources Systems </a:t>
                      </a:r>
                      <a:endParaRPr lang="en-US" sz="1050" noProof="0" dirty="0">
                        <a:effectLst/>
                        <a:latin typeface="Book Antiqua" pitchFamily="18" charset="0"/>
                        <a:ea typeface="Calibri" panose="020F0502020204030204" pitchFamily="34" charset="0"/>
                        <a:cs typeface="Arial" panose="020B0604020202020204" pitchFamily="34" charset="0"/>
                      </a:endParaRPr>
                    </a:p>
                  </a:txBody>
                  <a:tcPr marL="1035" marR="1035" marT="1035" marB="0" anchor="ctr">
                    <a:lnL w="12700" cap="flat" cmpd="sng" algn="ctr">
                      <a:solidFill>
                        <a:srgbClr val="B78A35"/>
                      </a:solidFill>
                      <a:prstDash val="solid"/>
                      <a:round/>
                      <a:headEnd type="none" w="med" len="med"/>
                      <a:tailEnd type="none" w="med" len="med"/>
                    </a:lnL>
                    <a:lnR w="12700" cap="flat" cmpd="sng" algn="ctr">
                      <a:solidFill>
                        <a:srgbClr val="B78A35"/>
                      </a:solidFill>
                      <a:prstDash val="solid"/>
                      <a:round/>
                      <a:headEnd type="none" w="med" len="med"/>
                      <a:tailEnd type="none" w="med" len="med"/>
                    </a:lnR>
                    <a:lnT w="12700" cap="flat" cmpd="sng" algn="ctr">
                      <a:solidFill>
                        <a:srgbClr val="B78A35"/>
                      </a:solidFill>
                      <a:prstDash val="solid"/>
                      <a:round/>
                      <a:headEnd type="none" w="med" len="med"/>
                      <a:tailEnd type="none" w="med" len="med"/>
                    </a:lnT>
                    <a:lnB w="12700" cap="flat" cmpd="sng" algn="ctr">
                      <a:solidFill>
                        <a:srgbClr val="B78A35"/>
                      </a:solidFill>
                      <a:prstDash val="solid"/>
                      <a:round/>
                      <a:headEnd type="none" w="med" len="med"/>
                      <a:tailEnd type="none" w="med" len="med"/>
                    </a:lnB>
                    <a:solidFill>
                      <a:srgbClr val="FFFFFF"/>
                    </a:solidFill>
                  </a:tcPr>
                </a:tc>
                <a:tc>
                  <a:txBody>
                    <a:bodyPr/>
                    <a:lstStyle/>
                    <a:p>
                      <a:pPr algn="l" rtl="0" fontAlgn="b">
                        <a:lnSpc>
                          <a:spcPct val="107000"/>
                        </a:lnSpc>
                        <a:spcAft>
                          <a:spcPts val="0"/>
                        </a:spcAft>
                      </a:pPr>
                      <a:r>
                        <a:rPr lang="en-US" sz="1050" kern="1200" noProof="0" dirty="0">
                          <a:solidFill>
                            <a:srgbClr val="000000"/>
                          </a:solidFill>
                          <a:effectLst/>
                          <a:latin typeface="Book Antiqua" pitchFamily="18" charset="0"/>
                          <a:ea typeface="Times New Roman" panose="02020603050405020304" pitchFamily="18" charset="0"/>
                          <a:cs typeface="Arial" panose="020B0604020202020204" pitchFamily="34" charset="0"/>
                        </a:rPr>
                        <a:t>Operational</a:t>
                      </a:r>
                      <a:endParaRPr lang="en-US" sz="1050" noProof="0" dirty="0">
                        <a:effectLst/>
                        <a:latin typeface="Book Antiqua" pitchFamily="18" charset="0"/>
                        <a:ea typeface="Calibri" panose="020F0502020204030204" pitchFamily="34" charset="0"/>
                        <a:cs typeface="Arial" panose="020B0604020202020204" pitchFamily="34" charset="0"/>
                      </a:endParaRPr>
                    </a:p>
                  </a:txBody>
                  <a:tcPr marL="1035" marR="1035" marT="1035" marB="0" anchor="ctr">
                    <a:lnL w="12700" cap="flat" cmpd="sng" algn="ctr">
                      <a:solidFill>
                        <a:srgbClr val="B78A35"/>
                      </a:solidFill>
                      <a:prstDash val="solid"/>
                      <a:round/>
                      <a:headEnd type="none" w="med" len="med"/>
                      <a:tailEnd type="none" w="med" len="med"/>
                    </a:lnL>
                    <a:lnR w="12700" cap="flat" cmpd="sng" algn="ctr">
                      <a:solidFill>
                        <a:srgbClr val="B78A35"/>
                      </a:solidFill>
                      <a:prstDash val="solid"/>
                      <a:round/>
                      <a:headEnd type="none" w="med" len="med"/>
                      <a:tailEnd type="none" w="med" len="med"/>
                    </a:lnR>
                    <a:lnT w="12700" cap="flat" cmpd="sng" algn="ctr">
                      <a:solidFill>
                        <a:srgbClr val="B78A35"/>
                      </a:solidFill>
                      <a:prstDash val="solid"/>
                      <a:round/>
                      <a:headEnd type="none" w="med" len="med"/>
                      <a:tailEnd type="none" w="med" len="med"/>
                    </a:lnT>
                    <a:lnB w="12700" cap="flat" cmpd="sng" algn="ctr">
                      <a:solidFill>
                        <a:srgbClr val="B78A35"/>
                      </a:solidFill>
                      <a:prstDash val="solid"/>
                      <a:round/>
                      <a:headEnd type="none" w="med" len="med"/>
                      <a:tailEnd type="none" w="med" len="med"/>
                    </a:lnB>
                  </a:tcPr>
                </a:tc>
              </a:tr>
              <a:tr h="188800">
                <a:tc>
                  <a:txBody>
                    <a:bodyPr/>
                    <a:lstStyle/>
                    <a:p>
                      <a:pPr algn="l" rtl="0" fontAlgn="b">
                        <a:lnSpc>
                          <a:spcPct val="107000"/>
                        </a:lnSpc>
                        <a:spcAft>
                          <a:spcPts val="0"/>
                        </a:spcAft>
                      </a:pPr>
                      <a:r>
                        <a:rPr lang="en-US" sz="1050" kern="1200" noProof="0" dirty="0" smtClean="0">
                          <a:solidFill>
                            <a:srgbClr val="000000"/>
                          </a:solidFill>
                          <a:effectLst/>
                          <a:latin typeface="Book Antiqua" pitchFamily="18" charset="0"/>
                          <a:ea typeface="Times New Roman" panose="02020603050405020304" pitchFamily="18" charset="0"/>
                          <a:cs typeface="Sakkal Majalla" panose="02000000000000000000" pitchFamily="2" charset="-78"/>
                        </a:rPr>
                        <a:t>16</a:t>
                      </a:r>
                      <a:endParaRPr lang="en-US" sz="1050" noProof="0" dirty="0">
                        <a:effectLst/>
                        <a:latin typeface="Book Antiqua" pitchFamily="18" charset="0"/>
                        <a:ea typeface="Calibri" panose="020F0502020204030204" pitchFamily="34" charset="0"/>
                        <a:cs typeface="Arial" panose="020B0604020202020204" pitchFamily="34" charset="0"/>
                      </a:endParaRPr>
                    </a:p>
                  </a:txBody>
                  <a:tcPr marL="1035" marR="1035" marT="1035" marB="0" anchor="ctr">
                    <a:lnL w="12700" cap="flat" cmpd="sng" algn="ctr">
                      <a:solidFill>
                        <a:srgbClr val="B78A35"/>
                      </a:solidFill>
                      <a:prstDash val="solid"/>
                      <a:round/>
                      <a:headEnd type="none" w="med" len="med"/>
                      <a:tailEnd type="none" w="med" len="med"/>
                    </a:lnL>
                    <a:lnR w="12700" cap="flat" cmpd="sng" algn="ctr">
                      <a:solidFill>
                        <a:srgbClr val="B78A35"/>
                      </a:solidFill>
                      <a:prstDash val="solid"/>
                      <a:round/>
                      <a:headEnd type="none" w="med" len="med"/>
                      <a:tailEnd type="none" w="med" len="med"/>
                    </a:lnR>
                    <a:lnT w="12700" cap="flat" cmpd="sng" algn="ctr">
                      <a:solidFill>
                        <a:srgbClr val="B78A35"/>
                      </a:solidFill>
                      <a:prstDash val="solid"/>
                      <a:round/>
                      <a:headEnd type="none" w="med" len="med"/>
                      <a:tailEnd type="none" w="med" len="med"/>
                    </a:lnT>
                    <a:lnB w="12700" cap="flat" cmpd="sng" algn="ctr">
                      <a:solidFill>
                        <a:srgbClr val="B78A35"/>
                      </a:solidFill>
                      <a:prstDash val="solid"/>
                      <a:round/>
                      <a:headEnd type="none" w="med" len="med"/>
                      <a:tailEnd type="none" w="med" len="med"/>
                    </a:lnB>
                  </a:tcPr>
                </a:tc>
                <a:tc>
                  <a:txBody>
                    <a:bodyPr/>
                    <a:lstStyle/>
                    <a:p>
                      <a:pPr algn="l" rtl="0" fontAlgn="b">
                        <a:lnSpc>
                          <a:spcPct val="107000"/>
                        </a:lnSpc>
                        <a:spcAft>
                          <a:spcPts val="0"/>
                        </a:spcAft>
                      </a:pPr>
                      <a:r>
                        <a:rPr lang="en-US" sz="1050" kern="1200" noProof="0" dirty="0">
                          <a:solidFill>
                            <a:srgbClr val="000000"/>
                          </a:solidFill>
                          <a:effectLst/>
                          <a:latin typeface="Book Antiqua" pitchFamily="18" charset="0"/>
                          <a:ea typeface="Times New Roman" panose="02020603050405020304" pitchFamily="18" charset="0"/>
                          <a:cs typeface="Arial" panose="020B0604020202020204" pitchFamily="34" charset="0"/>
                        </a:rPr>
                        <a:t>Rate of Compliance with the Service Level Agreements (SLA)</a:t>
                      </a:r>
                      <a:endParaRPr lang="en-US" sz="1050" noProof="0" dirty="0">
                        <a:effectLst/>
                        <a:latin typeface="Book Antiqua" pitchFamily="18" charset="0"/>
                        <a:ea typeface="Calibri" panose="020F0502020204030204" pitchFamily="34" charset="0"/>
                        <a:cs typeface="Arial" panose="020B0604020202020204" pitchFamily="34" charset="0"/>
                      </a:endParaRPr>
                    </a:p>
                  </a:txBody>
                  <a:tcPr marL="1035" marR="1035" marT="1035" marB="0" anchor="ctr">
                    <a:lnL w="12700" cap="flat" cmpd="sng" algn="ctr">
                      <a:solidFill>
                        <a:srgbClr val="B78A35"/>
                      </a:solidFill>
                      <a:prstDash val="solid"/>
                      <a:round/>
                      <a:headEnd type="none" w="med" len="med"/>
                      <a:tailEnd type="none" w="med" len="med"/>
                    </a:lnL>
                    <a:lnR w="12700" cap="flat" cmpd="sng" algn="ctr">
                      <a:solidFill>
                        <a:srgbClr val="B78A35"/>
                      </a:solidFill>
                      <a:prstDash val="solid"/>
                      <a:round/>
                      <a:headEnd type="none" w="med" len="med"/>
                      <a:tailEnd type="none" w="med" len="med"/>
                    </a:lnR>
                    <a:lnT w="12700" cap="flat" cmpd="sng" algn="ctr">
                      <a:solidFill>
                        <a:srgbClr val="B78A35"/>
                      </a:solidFill>
                      <a:prstDash val="solid"/>
                      <a:round/>
                      <a:headEnd type="none" w="med" len="med"/>
                      <a:tailEnd type="none" w="med" len="med"/>
                    </a:lnT>
                    <a:lnB w="12700" cap="flat" cmpd="sng" algn="ctr">
                      <a:solidFill>
                        <a:srgbClr val="B78A35"/>
                      </a:solidFill>
                      <a:prstDash val="solid"/>
                      <a:round/>
                      <a:headEnd type="none" w="med" len="med"/>
                      <a:tailEnd type="none" w="med" len="med"/>
                    </a:lnB>
                    <a:solidFill>
                      <a:srgbClr val="FFFFFF"/>
                    </a:solidFill>
                  </a:tcPr>
                </a:tc>
                <a:tc>
                  <a:txBody>
                    <a:bodyPr/>
                    <a:lstStyle/>
                    <a:p>
                      <a:pPr algn="l" rtl="0" fontAlgn="b">
                        <a:lnSpc>
                          <a:spcPct val="107000"/>
                        </a:lnSpc>
                        <a:spcAft>
                          <a:spcPts val="0"/>
                        </a:spcAft>
                      </a:pPr>
                      <a:r>
                        <a:rPr lang="en-US" sz="1050" kern="1200" noProof="0" dirty="0">
                          <a:solidFill>
                            <a:srgbClr val="000000"/>
                          </a:solidFill>
                          <a:effectLst/>
                          <a:latin typeface="Book Antiqua" pitchFamily="18" charset="0"/>
                          <a:ea typeface="Times New Roman" panose="02020603050405020304" pitchFamily="18" charset="0"/>
                          <a:cs typeface="Arial" panose="020B0604020202020204" pitchFamily="34" charset="0"/>
                        </a:rPr>
                        <a:t>Operational</a:t>
                      </a:r>
                      <a:endParaRPr lang="en-US" sz="1050" noProof="0" dirty="0">
                        <a:effectLst/>
                        <a:latin typeface="Book Antiqua" pitchFamily="18" charset="0"/>
                        <a:ea typeface="Calibri" panose="020F0502020204030204" pitchFamily="34" charset="0"/>
                        <a:cs typeface="Arial" panose="020B0604020202020204" pitchFamily="34" charset="0"/>
                      </a:endParaRPr>
                    </a:p>
                  </a:txBody>
                  <a:tcPr marL="1035" marR="1035" marT="1035" marB="0" anchor="ctr">
                    <a:lnL w="12700" cap="flat" cmpd="sng" algn="ctr">
                      <a:solidFill>
                        <a:srgbClr val="B78A35"/>
                      </a:solidFill>
                      <a:prstDash val="solid"/>
                      <a:round/>
                      <a:headEnd type="none" w="med" len="med"/>
                      <a:tailEnd type="none" w="med" len="med"/>
                    </a:lnL>
                    <a:lnR w="12700" cap="flat" cmpd="sng" algn="ctr">
                      <a:solidFill>
                        <a:srgbClr val="B78A35"/>
                      </a:solidFill>
                      <a:prstDash val="solid"/>
                      <a:round/>
                      <a:headEnd type="none" w="med" len="med"/>
                      <a:tailEnd type="none" w="med" len="med"/>
                    </a:lnR>
                    <a:lnT w="12700" cap="flat" cmpd="sng" algn="ctr">
                      <a:solidFill>
                        <a:srgbClr val="B78A35"/>
                      </a:solidFill>
                      <a:prstDash val="solid"/>
                      <a:round/>
                      <a:headEnd type="none" w="med" len="med"/>
                      <a:tailEnd type="none" w="med" len="med"/>
                    </a:lnT>
                    <a:lnB w="12700" cap="flat" cmpd="sng" algn="ctr">
                      <a:solidFill>
                        <a:srgbClr val="B78A35"/>
                      </a:solidFill>
                      <a:prstDash val="solid"/>
                      <a:round/>
                      <a:headEnd type="none" w="med" len="med"/>
                      <a:tailEnd type="none" w="med" len="med"/>
                    </a:lnB>
                  </a:tcPr>
                </a:tc>
              </a:tr>
              <a:tr h="168109">
                <a:tc>
                  <a:txBody>
                    <a:bodyPr/>
                    <a:lstStyle/>
                    <a:p>
                      <a:pPr algn="l" rtl="0" fontAlgn="b">
                        <a:lnSpc>
                          <a:spcPct val="107000"/>
                        </a:lnSpc>
                        <a:spcAft>
                          <a:spcPts val="0"/>
                        </a:spcAft>
                      </a:pPr>
                      <a:r>
                        <a:rPr lang="en-US" sz="1050" kern="1200" noProof="0" dirty="0" smtClean="0">
                          <a:solidFill>
                            <a:srgbClr val="000000"/>
                          </a:solidFill>
                          <a:effectLst/>
                          <a:latin typeface="Book Antiqua" pitchFamily="18" charset="0"/>
                          <a:ea typeface="Times New Roman" panose="02020603050405020304" pitchFamily="18" charset="0"/>
                          <a:cs typeface="Sakkal Majalla" panose="02000000000000000000" pitchFamily="2" charset="-78"/>
                        </a:rPr>
                        <a:t>17</a:t>
                      </a:r>
                      <a:endParaRPr lang="en-US" sz="1050" noProof="0" dirty="0">
                        <a:effectLst/>
                        <a:latin typeface="Book Antiqua" pitchFamily="18" charset="0"/>
                        <a:ea typeface="Calibri" panose="020F0502020204030204" pitchFamily="34" charset="0"/>
                        <a:cs typeface="Arial" panose="020B0604020202020204" pitchFamily="34" charset="0"/>
                      </a:endParaRPr>
                    </a:p>
                  </a:txBody>
                  <a:tcPr marL="1035" marR="1035" marT="1035" marB="0" anchor="ctr">
                    <a:lnL w="12700" cap="flat" cmpd="sng" algn="ctr">
                      <a:solidFill>
                        <a:srgbClr val="B78A35"/>
                      </a:solidFill>
                      <a:prstDash val="solid"/>
                      <a:round/>
                      <a:headEnd type="none" w="med" len="med"/>
                      <a:tailEnd type="none" w="med" len="med"/>
                    </a:lnL>
                    <a:lnR w="12700" cap="flat" cmpd="sng" algn="ctr">
                      <a:solidFill>
                        <a:srgbClr val="B78A35"/>
                      </a:solidFill>
                      <a:prstDash val="solid"/>
                      <a:round/>
                      <a:headEnd type="none" w="med" len="med"/>
                      <a:tailEnd type="none" w="med" len="med"/>
                    </a:lnR>
                    <a:lnT w="12700" cap="flat" cmpd="sng" algn="ctr">
                      <a:solidFill>
                        <a:srgbClr val="B78A35"/>
                      </a:solidFill>
                      <a:prstDash val="solid"/>
                      <a:round/>
                      <a:headEnd type="none" w="med" len="med"/>
                      <a:tailEnd type="none" w="med" len="med"/>
                    </a:lnT>
                    <a:lnB w="12700" cap="flat" cmpd="sng" algn="ctr">
                      <a:solidFill>
                        <a:srgbClr val="B78A35"/>
                      </a:solidFill>
                      <a:prstDash val="solid"/>
                      <a:round/>
                      <a:headEnd type="none" w="med" len="med"/>
                      <a:tailEnd type="none" w="med" len="med"/>
                    </a:lnB>
                  </a:tcPr>
                </a:tc>
                <a:tc>
                  <a:txBody>
                    <a:bodyPr/>
                    <a:lstStyle/>
                    <a:p>
                      <a:pPr algn="l" rtl="0" fontAlgn="b">
                        <a:lnSpc>
                          <a:spcPct val="107000"/>
                        </a:lnSpc>
                        <a:spcAft>
                          <a:spcPts val="0"/>
                        </a:spcAft>
                      </a:pPr>
                      <a:r>
                        <a:rPr lang="en-US" sz="1050" kern="1200" noProof="0" dirty="0">
                          <a:solidFill>
                            <a:srgbClr val="000000"/>
                          </a:solidFill>
                          <a:effectLst/>
                          <a:latin typeface="Book Antiqua" pitchFamily="18" charset="0"/>
                          <a:ea typeface="Times New Roman" panose="02020603050405020304" pitchFamily="18" charset="0"/>
                          <a:cs typeface="Arial" panose="020B0604020202020204" pitchFamily="34" charset="0"/>
                        </a:rPr>
                        <a:t>Rate of Compliance with the Final Occupational Performance Assessment Results (Adjustment and Balance)</a:t>
                      </a:r>
                      <a:endParaRPr lang="en-US" sz="1050" noProof="0" dirty="0">
                        <a:effectLst/>
                        <a:latin typeface="Book Antiqua" pitchFamily="18" charset="0"/>
                        <a:ea typeface="Calibri" panose="020F0502020204030204" pitchFamily="34" charset="0"/>
                        <a:cs typeface="Arial" panose="020B0604020202020204" pitchFamily="34" charset="0"/>
                      </a:endParaRPr>
                    </a:p>
                  </a:txBody>
                  <a:tcPr marL="1035" marR="1035" marT="1035" marB="0" anchor="ctr">
                    <a:lnL w="12700" cap="flat" cmpd="sng" algn="ctr">
                      <a:solidFill>
                        <a:srgbClr val="B78A35"/>
                      </a:solidFill>
                      <a:prstDash val="solid"/>
                      <a:round/>
                      <a:headEnd type="none" w="med" len="med"/>
                      <a:tailEnd type="none" w="med" len="med"/>
                    </a:lnL>
                    <a:lnR w="12700" cap="flat" cmpd="sng" algn="ctr">
                      <a:solidFill>
                        <a:srgbClr val="B78A35"/>
                      </a:solidFill>
                      <a:prstDash val="solid"/>
                      <a:round/>
                      <a:headEnd type="none" w="med" len="med"/>
                      <a:tailEnd type="none" w="med" len="med"/>
                    </a:lnR>
                    <a:lnT w="12700" cap="flat" cmpd="sng" algn="ctr">
                      <a:solidFill>
                        <a:srgbClr val="B78A35"/>
                      </a:solidFill>
                      <a:prstDash val="solid"/>
                      <a:round/>
                      <a:headEnd type="none" w="med" len="med"/>
                      <a:tailEnd type="none" w="med" len="med"/>
                    </a:lnT>
                    <a:lnB w="12700" cap="flat" cmpd="sng" algn="ctr">
                      <a:solidFill>
                        <a:srgbClr val="B78A35"/>
                      </a:solidFill>
                      <a:prstDash val="solid"/>
                      <a:round/>
                      <a:headEnd type="none" w="med" len="med"/>
                      <a:tailEnd type="none" w="med" len="med"/>
                    </a:lnB>
                  </a:tcPr>
                </a:tc>
                <a:tc>
                  <a:txBody>
                    <a:bodyPr/>
                    <a:lstStyle/>
                    <a:p>
                      <a:pPr algn="l" rtl="0" fontAlgn="b">
                        <a:lnSpc>
                          <a:spcPct val="107000"/>
                        </a:lnSpc>
                        <a:spcAft>
                          <a:spcPts val="0"/>
                        </a:spcAft>
                      </a:pPr>
                      <a:r>
                        <a:rPr lang="en-US" sz="1050" kern="1200" noProof="0" dirty="0">
                          <a:solidFill>
                            <a:srgbClr val="000000"/>
                          </a:solidFill>
                          <a:effectLst/>
                          <a:latin typeface="Book Antiqua" pitchFamily="18" charset="0"/>
                          <a:ea typeface="Times New Roman" panose="02020603050405020304" pitchFamily="18" charset="0"/>
                          <a:cs typeface="Arial" panose="020B0604020202020204" pitchFamily="34" charset="0"/>
                        </a:rPr>
                        <a:t>Operational</a:t>
                      </a:r>
                      <a:endParaRPr lang="en-US" sz="1050" noProof="0" dirty="0">
                        <a:effectLst/>
                        <a:latin typeface="Book Antiqua" pitchFamily="18" charset="0"/>
                        <a:ea typeface="Calibri" panose="020F0502020204030204" pitchFamily="34" charset="0"/>
                        <a:cs typeface="Arial" panose="020B0604020202020204" pitchFamily="34" charset="0"/>
                      </a:endParaRPr>
                    </a:p>
                  </a:txBody>
                  <a:tcPr marL="1035" marR="1035" marT="1035" marB="0" anchor="ctr">
                    <a:lnL w="12700" cap="flat" cmpd="sng" algn="ctr">
                      <a:solidFill>
                        <a:srgbClr val="B78A35"/>
                      </a:solidFill>
                      <a:prstDash val="solid"/>
                      <a:round/>
                      <a:headEnd type="none" w="med" len="med"/>
                      <a:tailEnd type="none" w="med" len="med"/>
                    </a:lnL>
                    <a:lnR w="12700" cap="flat" cmpd="sng" algn="ctr">
                      <a:solidFill>
                        <a:srgbClr val="B78A35"/>
                      </a:solidFill>
                      <a:prstDash val="solid"/>
                      <a:round/>
                      <a:headEnd type="none" w="med" len="med"/>
                      <a:tailEnd type="none" w="med" len="med"/>
                    </a:lnR>
                    <a:lnT w="12700" cap="flat" cmpd="sng" algn="ctr">
                      <a:solidFill>
                        <a:srgbClr val="B78A35"/>
                      </a:solidFill>
                      <a:prstDash val="solid"/>
                      <a:round/>
                      <a:headEnd type="none" w="med" len="med"/>
                      <a:tailEnd type="none" w="med" len="med"/>
                    </a:lnT>
                    <a:lnB w="12700" cap="flat" cmpd="sng" algn="ctr">
                      <a:solidFill>
                        <a:srgbClr val="B78A35"/>
                      </a:solidFill>
                      <a:prstDash val="solid"/>
                      <a:round/>
                      <a:headEnd type="none" w="med" len="med"/>
                      <a:tailEnd type="none" w="med" len="med"/>
                    </a:lnB>
                  </a:tcPr>
                </a:tc>
              </a:tr>
              <a:tr h="240112">
                <a:tc>
                  <a:txBody>
                    <a:bodyPr/>
                    <a:lstStyle/>
                    <a:p>
                      <a:pPr algn="l" rtl="0" fontAlgn="b">
                        <a:lnSpc>
                          <a:spcPct val="107000"/>
                        </a:lnSpc>
                        <a:spcAft>
                          <a:spcPts val="0"/>
                        </a:spcAft>
                      </a:pPr>
                      <a:r>
                        <a:rPr lang="en-US" sz="1050" kern="1200" noProof="0" dirty="0" smtClean="0">
                          <a:solidFill>
                            <a:srgbClr val="000000"/>
                          </a:solidFill>
                          <a:effectLst/>
                          <a:latin typeface="Book Antiqua" pitchFamily="18" charset="0"/>
                          <a:ea typeface="Times New Roman" panose="02020603050405020304" pitchFamily="18" charset="0"/>
                          <a:cs typeface="Sakkal Majalla" panose="02000000000000000000" pitchFamily="2" charset="-78"/>
                        </a:rPr>
                        <a:t>18</a:t>
                      </a:r>
                      <a:endParaRPr lang="en-US" sz="1050" noProof="0" dirty="0">
                        <a:effectLst/>
                        <a:latin typeface="Book Antiqua" pitchFamily="18" charset="0"/>
                        <a:ea typeface="Calibri" panose="020F0502020204030204" pitchFamily="34" charset="0"/>
                        <a:cs typeface="Arial" panose="020B0604020202020204" pitchFamily="34" charset="0"/>
                      </a:endParaRPr>
                    </a:p>
                  </a:txBody>
                  <a:tcPr marL="1035" marR="1035" marT="1035" marB="0" anchor="ctr">
                    <a:lnL w="12700" cap="flat" cmpd="sng" algn="ctr">
                      <a:solidFill>
                        <a:srgbClr val="B78A35"/>
                      </a:solidFill>
                      <a:prstDash val="solid"/>
                      <a:round/>
                      <a:headEnd type="none" w="med" len="med"/>
                      <a:tailEnd type="none" w="med" len="med"/>
                    </a:lnL>
                    <a:lnR w="12700" cap="flat" cmpd="sng" algn="ctr">
                      <a:solidFill>
                        <a:srgbClr val="B78A35"/>
                      </a:solidFill>
                      <a:prstDash val="solid"/>
                      <a:round/>
                      <a:headEnd type="none" w="med" len="med"/>
                      <a:tailEnd type="none" w="med" len="med"/>
                    </a:lnR>
                    <a:lnT w="12700" cap="flat" cmpd="sng" algn="ctr">
                      <a:solidFill>
                        <a:srgbClr val="B78A35"/>
                      </a:solidFill>
                      <a:prstDash val="solid"/>
                      <a:round/>
                      <a:headEnd type="none" w="med" len="med"/>
                      <a:tailEnd type="none" w="med" len="med"/>
                    </a:lnT>
                    <a:lnB w="12700" cap="flat" cmpd="sng" algn="ctr">
                      <a:solidFill>
                        <a:srgbClr val="B78A35"/>
                      </a:solidFill>
                      <a:prstDash val="solid"/>
                      <a:round/>
                      <a:headEnd type="none" w="med" len="med"/>
                      <a:tailEnd type="none" w="med" len="med"/>
                    </a:lnB>
                  </a:tcPr>
                </a:tc>
                <a:tc>
                  <a:txBody>
                    <a:bodyPr/>
                    <a:lstStyle/>
                    <a:p>
                      <a:pPr algn="l" rtl="0">
                        <a:lnSpc>
                          <a:spcPct val="107000"/>
                        </a:lnSpc>
                        <a:spcAft>
                          <a:spcPts val="0"/>
                        </a:spcAft>
                      </a:pPr>
                      <a:r>
                        <a:rPr lang="en-US" sz="1050" kern="1200" noProof="0" dirty="0">
                          <a:solidFill>
                            <a:srgbClr val="000000"/>
                          </a:solidFill>
                          <a:effectLst/>
                          <a:latin typeface="Book Antiqua" pitchFamily="18" charset="0"/>
                          <a:ea typeface="Times New Roman" panose="02020603050405020304" pitchFamily="18" charset="0"/>
                          <a:cs typeface="Arial" panose="020B0604020202020204" pitchFamily="34" charset="0"/>
                        </a:rPr>
                        <a:t>Strategic Planning of Work-Force </a:t>
                      </a:r>
                      <a:endParaRPr lang="en-US" sz="1050" noProof="0" dirty="0">
                        <a:effectLst/>
                        <a:latin typeface="Book Antiqua" pitchFamily="18" charset="0"/>
                        <a:ea typeface="Calibri" panose="020F0502020204030204" pitchFamily="34" charset="0"/>
                        <a:cs typeface="Arial" panose="020B0604020202020204" pitchFamily="34" charset="0"/>
                      </a:endParaRPr>
                    </a:p>
                  </a:txBody>
                  <a:tcPr marL="1035" marR="1035" marT="1035" marB="0" anchor="ctr">
                    <a:lnL w="12700" cap="flat" cmpd="sng" algn="ctr">
                      <a:solidFill>
                        <a:srgbClr val="B78A35"/>
                      </a:solidFill>
                      <a:prstDash val="solid"/>
                      <a:round/>
                      <a:headEnd type="none" w="med" len="med"/>
                      <a:tailEnd type="none" w="med" len="med"/>
                    </a:lnL>
                    <a:lnR w="12700" cap="flat" cmpd="sng" algn="ctr">
                      <a:solidFill>
                        <a:srgbClr val="B78A35"/>
                      </a:solidFill>
                      <a:prstDash val="solid"/>
                      <a:round/>
                      <a:headEnd type="none" w="med" len="med"/>
                      <a:tailEnd type="none" w="med" len="med"/>
                    </a:lnR>
                    <a:lnT w="12700" cap="flat" cmpd="sng" algn="ctr">
                      <a:solidFill>
                        <a:srgbClr val="B78A35"/>
                      </a:solidFill>
                      <a:prstDash val="solid"/>
                      <a:round/>
                      <a:headEnd type="none" w="med" len="med"/>
                      <a:tailEnd type="none" w="med" len="med"/>
                    </a:lnT>
                    <a:lnB w="12700" cap="flat" cmpd="sng" algn="ctr">
                      <a:solidFill>
                        <a:srgbClr val="B78A35"/>
                      </a:solidFill>
                      <a:prstDash val="solid"/>
                      <a:round/>
                      <a:headEnd type="none" w="med" len="med"/>
                      <a:tailEnd type="none" w="med" len="med"/>
                    </a:lnB>
                  </a:tcPr>
                </a:tc>
                <a:tc>
                  <a:txBody>
                    <a:bodyPr/>
                    <a:lstStyle/>
                    <a:p>
                      <a:pPr algn="l" rtl="0" fontAlgn="b">
                        <a:lnSpc>
                          <a:spcPct val="107000"/>
                        </a:lnSpc>
                        <a:spcAft>
                          <a:spcPts val="0"/>
                        </a:spcAft>
                      </a:pPr>
                      <a:r>
                        <a:rPr lang="en-US" sz="1050" kern="1200" noProof="0" dirty="0">
                          <a:solidFill>
                            <a:srgbClr val="000000"/>
                          </a:solidFill>
                          <a:effectLst/>
                          <a:latin typeface="Book Antiqua" pitchFamily="18" charset="0"/>
                          <a:ea typeface="Times New Roman" panose="02020603050405020304" pitchFamily="18" charset="0"/>
                          <a:cs typeface="Arial" panose="020B0604020202020204" pitchFamily="34" charset="0"/>
                        </a:rPr>
                        <a:t>Operational</a:t>
                      </a:r>
                      <a:endParaRPr lang="en-US" sz="1050" noProof="0" dirty="0">
                        <a:effectLst/>
                        <a:latin typeface="Book Antiqua" pitchFamily="18" charset="0"/>
                        <a:ea typeface="Calibri" panose="020F0502020204030204" pitchFamily="34" charset="0"/>
                        <a:cs typeface="Arial" panose="020B0604020202020204" pitchFamily="34" charset="0"/>
                      </a:endParaRPr>
                    </a:p>
                  </a:txBody>
                  <a:tcPr marL="1035" marR="1035" marT="1035" marB="0" anchor="ctr">
                    <a:lnL w="12700" cap="flat" cmpd="sng" algn="ctr">
                      <a:solidFill>
                        <a:srgbClr val="B78A35"/>
                      </a:solidFill>
                      <a:prstDash val="solid"/>
                      <a:round/>
                      <a:headEnd type="none" w="med" len="med"/>
                      <a:tailEnd type="none" w="med" len="med"/>
                    </a:lnL>
                    <a:lnR w="12700" cap="flat" cmpd="sng" algn="ctr">
                      <a:solidFill>
                        <a:srgbClr val="B78A35"/>
                      </a:solidFill>
                      <a:prstDash val="solid"/>
                      <a:round/>
                      <a:headEnd type="none" w="med" len="med"/>
                      <a:tailEnd type="none" w="med" len="med"/>
                    </a:lnR>
                    <a:lnT w="12700" cap="flat" cmpd="sng" algn="ctr">
                      <a:solidFill>
                        <a:srgbClr val="B78A35"/>
                      </a:solidFill>
                      <a:prstDash val="solid"/>
                      <a:round/>
                      <a:headEnd type="none" w="med" len="med"/>
                      <a:tailEnd type="none" w="med" len="med"/>
                    </a:lnT>
                    <a:lnB w="12700" cap="flat" cmpd="sng" algn="ctr">
                      <a:solidFill>
                        <a:srgbClr val="B78A35"/>
                      </a:solidFill>
                      <a:prstDash val="solid"/>
                      <a:round/>
                      <a:headEnd type="none" w="med" len="med"/>
                      <a:tailEnd type="none" w="med" len="med"/>
                    </a:lnB>
                  </a:tcPr>
                </a:tc>
              </a:tr>
              <a:tr h="168109">
                <a:tc>
                  <a:txBody>
                    <a:bodyPr/>
                    <a:lstStyle/>
                    <a:p>
                      <a:pPr algn="l" rtl="0" fontAlgn="b">
                        <a:lnSpc>
                          <a:spcPct val="107000"/>
                        </a:lnSpc>
                        <a:spcAft>
                          <a:spcPts val="0"/>
                        </a:spcAft>
                      </a:pPr>
                      <a:r>
                        <a:rPr lang="en-US" sz="1050" kern="1200" noProof="0" dirty="0" smtClean="0">
                          <a:solidFill>
                            <a:srgbClr val="000000"/>
                          </a:solidFill>
                          <a:effectLst/>
                          <a:latin typeface="Book Antiqua" pitchFamily="18" charset="0"/>
                          <a:ea typeface="Times New Roman" panose="02020603050405020304" pitchFamily="18" charset="0"/>
                          <a:cs typeface="Sakkal Majalla" panose="02000000000000000000" pitchFamily="2" charset="-78"/>
                        </a:rPr>
                        <a:t>19</a:t>
                      </a:r>
                      <a:endParaRPr lang="en-US" sz="1050" noProof="0" dirty="0">
                        <a:effectLst/>
                        <a:latin typeface="Book Antiqua" pitchFamily="18" charset="0"/>
                        <a:ea typeface="Calibri" panose="020F0502020204030204" pitchFamily="34" charset="0"/>
                        <a:cs typeface="Arial" panose="020B0604020202020204" pitchFamily="34" charset="0"/>
                      </a:endParaRPr>
                    </a:p>
                  </a:txBody>
                  <a:tcPr marL="1035" marR="1035" marT="1035" marB="0" anchor="ctr">
                    <a:lnL w="12700" cap="flat" cmpd="sng" algn="ctr">
                      <a:solidFill>
                        <a:srgbClr val="B78A35"/>
                      </a:solidFill>
                      <a:prstDash val="solid"/>
                      <a:round/>
                      <a:headEnd type="none" w="med" len="med"/>
                      <a:tailEnd type="none" w="med" len="med"/>
                    </a:lnL>
                    <a:lnR w="12700" cap="flat" cmpd="sng" algn="ctr">
                      <a:solidFill>
                        <a:srgbClr val="B78A35"/>
                      </a:solidFill>
                      <a:prstDash val="solid"/>
                      <a:round/>
                      <a:headEnd type="none" w="med" len="med"/>
                      <a:tailEnd type="none" w="med" len="med"/>
                    </a:lnR>
                    <a:lnT w="12700" cap="flat" cmpd="sng" algn="ctr">
                      <a:solidFill>
                        <a:srgbClr val="B78A35"/>
                      </a:solidFill>
                      <a:prstDash val="solid"/>
                      <a:round/>
                      <a:headEnd type="none" w="med" len="med"/>
                      <a:tailEnd type="none" w="med" len="med"/>
                    </a:lnT>
                    <a:lnB w="12700" cap="flat" cmpd="sng" algn="ctr">
                      <a:solidFill>
                        <a:srgbClr val="B78A35"/>
                      </a:solidFill>
                      <a:prstDash val="solid"/>
                      <a:round/>
                      <a:headEnd type="none" w="med" len="med"/>
                      <a:tailEnd type="none" w="med" len="med"/>
                    </a:lnB>
                  </a:tcPr>
                </a:tc>
                <a:tc>
                  <a:txBody>
                    <a:bodyPr/>
                    <a:lstStyle/>
                    <a:p>
                      <a:pPr algn="l" rtl="0" fontAlgn="b">
                        <a:lnSpc>
                          <a:spcPct val="107000"/>
                        </a:lnSpc>
                        <a:spcAft>
                          <a:spcPts val="0"/>
                        </a:spcAft>
                      </a:pPr>
                      <a:r>
                        <a:rPr lang="en-US" sz="1050" kern="1200" noProof="0" dirty="0">
                          <a:solidFill>
                            <a:srgbClr val="000000"/>
                          </a:solidFill>
                          <a:effectLst/>
                          <a:latin typeface="Book Antiqua" pitchFamily="18" charset="0"/>
                          <a:ea typeface="Times New Roman" panose="02020603050405020304" pitchFamily="18" charset="0"/>
                          <a:cs typeface="Arial" panose="020B0604020202020204" pitchFamily="34" charset="0"/>
                        </a:rPr>
                        <a:t>Rate of Occupations described and approved in accordance with the Occupations Evaluation and Description System Mechanisms</a:t>
                      </a:r>
                      <a:endParaRPr lang="en-US" sz="1050" noProof="0" dirty="0">
                        <a:effectLst/>
                        <a:latin typeface="Book Antiqua" pitchFamily="18" charset="0"/>
                        <a:ea typeface="Calibri" panose="020F0502020204030204" pitchFamily="34" charset="0"/>
                        <a:cs typeface="Arial" panose="020B0604020202020204" pitchFamily="34" charset="0"/>
                      </a:endParaRPr>
                    </a:p>
                  </a:txBody>
                  <a:tcPr marL="1035" marR="1035" marT="1035" marB="0" anchor="ctr">
                    <a:lnL w="12700" cap="flat" cmpd="sng" algn="ctr">
                      <a:solidFill>
                        <a:srgbClr val="B78A35"/>
                      </a:solidFill>
                      <a:prstDash val="solid"/>
                      <a:round/>
                      <a:headEnd type="none" w="med" len="med"/>
                      <a:tailEnd type="none" w="med" len="med"/>
                    </a:lnL>
                    <a:lnR w="12700" cap="flat" cmpd="sng" algn="ctr">
                      <a:solidFill>
                        <a:srgbClr val="B78A35"/>
                      </a:solidFill>
                      <a:prstDash val="solid"/>
                      <a:round/>
                      <a:headEnd type="none" w="med" len="med"/>
                      <a:tailEnd type="none" w="med" len="med"/>
                    </a:lnR>
                    <a:lnT w="12700" cap="flat" cmpd="sng" algn="ctr">
                      <a:solidFill>
                        <a:srgbClr val="B78A35"/>
                      </a:solidFill>
                      <a:prstDash val="solid"/>
                      <a:round/>
                      <a:headEnd type="none" w="med" len="med"/>
                      <a:tailEnd type="none" w="med" len="med"/>
                    </a:lnT>
                    <a:lnB w="12700" cap="flat" cmpd="sng" algn="ctr">
                      <a:solidFill>
                        <a:srgbClr val="B78A35"/>
                      </a:solidFill>
                      <a:prstDash val="solid"/>
                      <a:round/>
                      <a:headEnd type="none" w="med" len="med"/>
                      <a:tailEnd type="none" w="med" len="med"/>
                    </a:lnB>
                  </a:tcPr>
                </a:tc>
                <a:tc>
                  <a:txBody>
                    <a:bodyPr/>
                    <a:lstStyle/>
                    <a:p>
                      <a:pPr algn="l" rtl="0" fontAlgn="b">
                        <a:lnSpc>
                          <a:spcPct val="107000"/>
                        </a:lnSpc>
                        <a:spcAft>
                          <a:spcPts val="0"/>
                        </a:spcAft>
                      </a:pPr>
                      <a:r>
                        <a:rPr lang="en-US" sz="1050" kern="1200" noProof="0" dirty="0">
                          <a:solidFill>
                            <a:srgbClr val="000000"/>
                          </a:solidFill>
                          <a:effectLst/>
                          <a:latin typeface="Book Antiqua" pitchFamily="18" charset="0"/>
                          <a:ea typeface="Times New Roman" panose="02020603050405020304" pitchFamily="18" charset="0"/>
                          <a:cs typeface="Arial" panose="020B0604020202020204" pitchFamily="34" charset="0"/>
                        </a:rPr>
                        <a:t>Operational</a:t>
                      </a:r>
                      <a:endParaRPr lang="en-US" sz="1050" noProof="0" dirty="0">
                        <a:effectLst/>
                        <a:latin typeface="Book Antiqua" pitchFamily="18" charset="0"/>
                        <a:ea typeface="Calibri" panose="020F0502020204030204" pitchFamily="34" charset="0"/>
                        <a:cs typeface="Arial" panose="020B0604020202020204" pitchFamily="34" charset="0"/>
                      </a:endParaRPr>
                    </a:p>
                  </a:txBody>
                  <a:tcPr marL="1035" marR="1035" marT="1035" marB="0" anchor="ctr">
                    <a:lnL w="12700" cap="flat" cmpd="sng" algn="ctr">
                      <a:solidFill>
                        <a:srgbClr val="B78A35"/>
                      </a:solidFill>
                      <a:prstDash val="solid"/>
                      <a:round/>
                      <a:headEnd type="none" w="med" len="med"/>
                      <a:tailEnd type="none" w="med" len="med"/>
                    </a:lnL>
                    <a:lnR w="12700" cap="flat" cmpd="sng" algn="ctr">
                      <a:solidFill>
                        <a:srgbClr val="B78A35"/>
                      </a:solidFill>
                      <a:prstDash val="solid"/>
                      <a:round/>
                      <a:headEnd type="none" w="med" len="med"/>
                      <a:tailEnd type="none" w="med" len="med"/>
                    </a:lnR>
                    <a:lnT w="12700" cap="flat" cmpd="sng" algn="ctr">
                      <a:solidFill>
                        <a:srgbClr val="B78A35"/>
                      </a:solidFill>
                      <a:prstDash val="solid"/>
                      <a:round/>
                      <a:headEnd type="none" w="med" len="med"/>
                      <a:tailEnd type="none" w="med" len="med"/>
                    </a:lnT>
                    <a:lnB w="12700" cap="flat" cmpd="sng" algn="ctr">
                      <a:solidFill>
                        <a:srgbClr val="B78A35"/>
                      </a:solidFill>
                      <a:prstDash val="solid"/>
                      <a:round/>
                      <a:headEnd type="none" w="med" len="med"/>
                      <a:tailEnd type="none" w="med" len="med"/>
                    </a:lnB>
                  </a:tcPr>
                </a:tc>
              </a:tr>
              <a:tr h="168109">
                <a:tc>
                  <a:txBody>
                    <a:bodyPr/>
                    <a:lstStyle/>
                    <a:p>
                      <a:pPr algn="l" rtl="0" fontAlgn="b">
                        <a:lnSpc>
                          <a:spcPct val="107000"/>
                        </a:lnSpc>
                        <a:spcAft>
                          <a:spcPts val="0"/>
                        </a:spcAft>
                      </a:pPr>
                      <a:r>
                        <a:rPr lang="en-US" sz="1050" kern="1200" noProof="0" dirty="0" smtClean="0">
                          <a:solidFill>
                            <a:srgbClr val="000000"/>
                          </a:solidFill>
                          <a:effectLst/>
                          <a:latin typeface="Book Antiqua" pitchFamily="18" charset="0"/>
                          <a:ea typeface="Times New Roman" panose="02020603050405020304" pitchFamily="18" charset="0"/>
                          <a:cs typeface="Sakkal Majalla" panose="02000000000000000000" pitchFamily="2" charset="-78"/>
                        </a:rPr>
                        <a:t>20</a:t>
                      </a:r>
                      <a:endParaRPr lang="en-US" sz="1050" noProof="0" dirty="0">
                        <a:effectLst/>
                        <a:latin typeface="Book Antiqua" pitchFamily="18" charset="0"/>
                        <a:ea typeface="Calibri" panose="020F0502020204030204" pitchFamily="34" charset="0"/>
                        <a:cs typeface="Arial" panose="020B0604020202020204" pitchFamily="34" charset="0"/>
                      </a:endParaRPr>
                    </a:p>
                  </a:txBody>
                  <a:tcPr marL="1035" marR="1035" marT="1035" marB="0" anchor="ctr">
                    <a:lnL w="12700" cap="flat" cmpd="sng" algn="ctr">
                      <a:solidFill>
                        <a:srgbClr val="B78A35"/>
                      </a:solidFill>
                      <a:prstDash val="solid"/>
                      <a:round/>
                      <a:headEnd type="none" w="med" len="med"/>
                      <a:tailEnd type="none" w="med" len="med"/>
                    </a:lnL>
                    <a:lnR w="12700" cap="flat" cmpd="sng" algn="ctr">
                      <a:solidFill>
                        <a:srgbClr val="B78A35"/>
                      </a:solidFill>
                      <a:prstDash val="solid"/>
                      <a:round/>
                      <a:headEnd type="none" w="med" len="med"/>
                      <a:tailEnd type="none" w="med" len="med"/>
                    </a:lnR>
                    <a:lnT w="12700" cap="flat" cmpd="sng" algn="ctr">
                      <a:solidFill>
                        <a:srgbClr val="B78A35"/>
                      </a:solidFill>
                      <a:prstDash val="solid"/>
                      <a:round/>
                      <a:headEnd type="none" w="med" len="med"/>
                      <a:tailEnd type="none" w="med" len="med"/>
                    </a:lnT>
                    <a:lnB w="12700" cap="flat" cmpd="sng" algn="ctr">
                      <a:solidFill>
                        <a:srgbClr val="B78A35"/>
                      </a:solidFill>
                      <a:prstDash val="solid"/>
                      <a:round/>
                      <a:headEnd type="none" w="med" len="med"/>
                      <a:tailEnd type="none" w="med" len="med"/>
                    </a:lnB>
                  </a:tcPr>
                </a:tc>
                <a:tc>
                  <a:txBody>
                    <a:bodyPr/>
                    <a:lstStyle/>
                    <a:p>
                      <a:pPr algn="l" rtl="0" fontAlgn="b">
                        <a:lnSpc>
                          <a:spcPct val="107000"/>
                        </a:lnSpc>
                        <a:spcAft>
                          <a:spcPts val="0"/>
                        </a:spcAft>
                      </a:pPr>
                      <a:r>
                        <a:rPr lang="en-US" sz="1050" kern="1200" noProof="0" dirty="0">
                          <a:solidFill>
                            <a:srgbClr val="000000"/>
                          </a:solidFill>
                          <a:effectLst/>
                          <a:latin typeface="Book Antiqua" pitchFamily="18" charset="0"/>
                          <a:ea typeface="Times New Roman" panose="02020603050405020304" pitchFamily="18" charset="0"/>
                          <a:cs typeface="Arial" panose="020B0604020202020204" pitchFamily="34" charset="0"/>
                        </a:rPr>
                        <a:t>Rate of Employees honored in accordance with the Rewards and Incentives System</a:t>
                      </a:r>
                      <a:endParaRPr lang="en-US" sz="1050" noProof="0" dirty="0">
                        <a:effectLst/>
                        <a:latin typeface="Book Antiqua" pitchFamily="18" charset="0"/>
                        <a:ea typeface="Calibri" panose="020F0502020204030204" pitchFamily="34" charset="0"/>
                        <a:cs typeface="Arial" panose="020B0604020202020204" pitchFamily="34" charset="0"/>
                      </a:endParaRPr>
                    </a:p>
                  </a:txBody>
                  <a:tcPr marL="1035" marR="1035" marT="1035" marB="0" anchor="ctr">
                    <a:lnL w="12700" cap="flat" cmpd="sng" algn="ctr">
                      <a:solidFill>
                        <a:srgbClr val="B78A35"/>
                      </a:solidFill>
                      <a:prstDash val="solid"/>
                      <a:round/>
                      <a:headEnd type="none" w="med" len="med"/>
                      <a:tailEnd type="none" w="med" len="med"/>
                    </a:lnL>
                    <a:lnR w="12700" cap="flat" cmpd="sng" algn="ctr">
                      <a:solidFill>
                        <a:srgbClr val="B78A35"/>
                      </a:solidFill>
                      <a:prstDash val="solid"/>
                      <a:round/>
                      <a:headEnd type="none" w="med" len="med"/>
                      <a:tailEnd type="none" w="med" len="med"/>
                    </a:lnR>
                    <a:lnT w="12700" cap="flat" cmpd="sng" algn="ctr">
                      <a:solidFill>
                        <a:srgbClr val="B78A35"/>
                      </a:solidFill>
                      <a:prstDash val="solid"/>
                      <a:round/>
                      <a:headEnd type="none" w="med" len="med"/>
                      <a:tailEnd type="none" w="med" len="med"/>
                    </a:lnT>
                    <a:lnB w="12700" cap="flat" cmpd="sng" algn="ctr">
                      <a:solidFill>
                        <a:srgbClr val="B78A35"/>
                      </a:solidFill>
                      <a:prstDash val="solid"/>
                      <a:round/>
                      <a:headEnd type="none" w="med" len="med"/>
                      <a:tailEnd type="none" w="med" len="med"/>
                    </a:lnB>
                    <a:solidFill>
                      <a:srgbClr val="FFFFFF"/>
                    </a:solidFill>
                  </a:tcPr>
                </a:tc>
                <a:tc>
                  <a:txBody>
                    <a:bodyPr/>
                    <a:lstStyle/>
                    <a:p>
                      <a:pPr algn="l" rtl="0" fontAlgn="b">
                        <a:lnSpc>
                          <a:spcPct val="107000"/>
                        </a:lnSpc>
                        <a:spcAft>
                          <a:spcPts val="0"/>
                        </a:spcAft>
                      </a:pPr>
                      <a:r>
                        <a:rPr lang="en-US" sz="1050" kern="1200" noProof="0" dirty="0">
                          <a:solidFill>
                            <a:srgbClr val="000000"/>
                          </a:solidFill>
                          <a:effectLst/>
                          <a:latin typeface="Book Antiqua" pitchFamily="18" charset="0"/>
                          <a:ea typeface="Times New Roman" panose="02020603050405020304" pitchFamily="18" charset="0"/>
                          <a:cs typeface="Arial" panose="020B0604020202020204" pitchFamily="34" charset="0"/>
                        </a:rPr>
                        <a:t>Operational</a:t>
                      </a:r>
                      <a:endParaRPr lang="en-US" sz="1050" noProof="0" dirty="0">
                        <a:effectLst/>
                        <a:latin typeface="Book Antiqua" pitchFamily="18" charset="0"/>
                        <a:ea typeface="Calibri" panose="020F0502020204030204" pitchFamily="34" charset="0"/>
                        <a:cs typeface="Arial" panose="020B0604020202020204" pitchFamily="34" charset="0"/>
                      </a:endParaRPr>
                    </a:p>
                  </a:txBody>
                  <a:tcPr marL="1035" marR="1035" marT="1035" marB="0" anchor="ctr">
                    <a:lnL w="12700" cap="flat" cmpd="sng" algn="ctr">
                      <a:solidFill>
                        <a:srgbClr val="B78A35"/>
                      </a:solidFill>
                      <a:prstDash val="solid"/>
                      <a:round/>
                      <a:headEnd type="none" w="med" len="med"/>
                      <a:tailEnd type="none" w="med" len="med"/>
                    </a:lnL>
                    <a:lnR w="12700" cap="flat" cmpd="sng" algn="ctr">
                      <a:solidFill>
                        <a:srgbClr val="B78A35"/>
                      </a:solidFill>
                      <a:prstDash val="solid"/>
                      <a:round/>
                      <a:headEnd type="none" w="med" len="med"/>
                      <a:tailEnd type="none" w="med" len="med"/>
                    </a:lnR>
                    <a:lnT w="12700" cap="flat" cmpd="sng" algn="ctr">
                      <a:solidFill>
                        <a:srgbClr val="B78A35"/>
                      </a:solidFill>
                      <a:prstDash val="solid"/>
                      <a:round/>
                      <a:headEnd type="none" w="med" len="med"/>
                      <a:tailEnd type="none" w="med" len="med"/>
                    </a:lnT>
                    <a:lnB w="12700" cap="flat" cmpd="sng" algn="ctr">
                      <a:solidFill>
                        <a:srgbClr val="B78A35"/>
                      </a:solidFill>
                      <a:prstDash val="solid"/>
                      <a:round/>
                      <a:headEnd type="none" w="med" len="med"/>
                      <a:tailEnd type="none" w="med" len="med"/>
                    </a:lnB>
                  </a:tcPr>
                </a:tc>
              </a:tr>
              <a:tr h="160454">
                <a:tc>
                  <a:txBody>
                    <a:bodyPr/>
                    <a:lstStyle/>
                    <a:p>
                      <a:pPr algn="l" rtl="0" fontAlgn="b">
                        <a:lnSpc>
                          <a:spcPct val="107000"/>
                        </a:lnSpc>
                        <a:spcAft>
                          <a:spcPts val="0"/>
                        </a:spcAft>
                      </a:pPr>
                      <a:r>
                        <a:rPr lang="en-US" sz="1050" kern="1200" noProof="0" dirty="0">
                          <a:solidFill>
                            <a:srgbClr val="000000"/>
                          </a:solidFill>
                          <a:effectLst/>
                          <a:latin typeface="Book Antiqua" pitchFamily="18" charset="0"/>
                          <a:ea typeface="Times New Roman" panose="02020603050405020304" pitchFamily="18" charset="0"/>
                          <a:cs typeface="Sakkal Majalla" panose="02000000000000000000" pitchFamily="2" charset="-78"/>
                        </a:rPr>
                        <a:t>21</a:t>
                      </a:r>
                      <a:endParaRPr lang="en-US" sz="1050" noProof="0" dirty="0">
                        <a:effectLst/>
                        <a:latin typeface="Book Antiqua" pitchFamily="18" charset="0"/>
                        <a:ea typeface="Calibri" panose="020F0502020204030204" pitchFamily="34" charset="0"/>
                        <a:cs typeface="Arial" panose="020B0604020202020204" pitchFamily="34" charset="0"/>
                      </a:endParaRPr>
                    </a:p>
                  </a:txBody>
                  <a:tcPr marL="1035" marR="1035" marT="1035" marB="0" anchor="ctr">
                    <a:lnL w="12700" cap="flat" cmpd="sng" algn="ctr">
                      <a:solidFill>
                        <a:srgbClr val="B78A35"/>
                      </a:solidFill>
                      <a:prstDash val="solid"/>
                      <a:round/>
                      <a:headEnd type="none" w="med" len="med"/>
                      <a:tailEnd type="none" w="med" len="med"/>
                    </a:lnL>
                    <a:lnR w="12700" cap="flat" cmpd="sng" algn="ctr">
                      <a:solidFill>
                        <a:srgbClr val="B78A35"/>
                      </a:solidFill>
                      <a:prstDash val="solid"/>
                      <a:round/>
                      <a:headEnd type="none" w="med" len="med"/>
                      <a:tailEnd type="none" w="med" len="med"/>
                    </a:lnR>
                    <a:lnT w="12700" cap="flat" cmpd="sng" algn="ctr">
                      <a:solidFill>
                        <a:srgbClr val="B78A35"/>
                      </a:solidFill>
                      <a:prstDash val="solid"/>
                      <a:round/>
                      <a:headEnd type="none" w="med" len="med"/>
                      <a:tailEnd type="none" w="med" len="med"/>
                    </a:lnT>
                    <a:lnB w="12700" cap="flat" cmpd="sng" algn="ctr">
                      <a:solidFill>
                        <a:srgbClr val="B78A35"/>
                      </a:solidFill>
                      <a:prstDash val="solid"/>
                      <a:round/>
                      <a:headEnd type="none" w="med" len="med"/>
                      <a:tailEnd type="none" w="med" len="med"/>
                    </a:lnB>
                  </a:tcPr>
                </a:tc>
                <a:tc>
                  <a:txBody>
                    <a:bodyPr/>
                    <a:lstStyle/>
                    <a:p>
                      <a:pPr algn="l" rtl="0" fontAlgn="b">
                        <a:lnSpc>
                          <a:spcPct val="107000"/>
                        </a:lnSpc>
                        <a:spcAft>
                          <a:spcPts val="0"/>
                        </a:spcAft>
                      </a:pPr>
                      <a:r>
                        <a:rPr lang="en-US" sz="1050" kern="1200" noProof="0" dirty="0" smtClean="0">
                          <a:solidFill>
                            <a:srgbClr val="000000"/>
                          </a:solidFill>
                          <a:effectLst/>
                          <a:latin typeface="Book Antiqua" pitchFamily="18" charset="0"/>
                          <a:ea typeface="Times New Roman" panose="02020603050405020304" pitchFamily="18" charset="0"/>
                          <a:cs typeface="Arial" panose="020B0604020202020204" pitchFamily="34" charset="0"/>
                        </a:rPr>
                        <a:t>Rate of Frequent Injuries resulting in the Time Waste.</a:t>
                      </a:r>
                      <a:endParaRPr lang="en-US" sz="1050" noProof="0" dirty="0">
                        <a:effectLst/>
                        <a:latin typeface="Book Antiqua" pitchFamily="18" charset="0"/>
                        <a:ea typeface="Calibri" panose="020F0502020204030204" pitchFamily="34" charset="0"/>
                        <a:cs typeface="Arial" panose="020B0604020202020204" pitchFamily="34" charset="0"/>
                      </a:endParaRPr>
                    </a:p>
                  </a:txBody>
                  <a:tcPr marL="1035" marR="1035" marT="1035" marB="0" anchor="ctr">
                    <a:lnL w="12700" cap="flat" cmpd="sng" algn="ctr">
                      <a:solidFill>
                        <a:srgbClr val="B78A35"/>
                      </a:solidFill>
                      <a:prstDash val="solid"/>
                      <a:round/>
                      <a:headEnd type="none" w="med" len="med"/>
                      <a:tailEnd type="none" w="med" len="med"/>
                    </a:lnL>
                    <a:lnR w="12700" cap="flat" cmpd="sng" algn="ctr">
                      <a:solidFill>
                        <a:srgbClr val="B78A35"/>
                      </a:solidFill>
                      <a:prstDash val="solid"/>
                      <a:round/>
                      <a:headEnd type="none" w="med" len="med"/>
                      <a:tailEnd type="none" w="med" len="med"/>
                    </a:lnR>
                    <a:lnT w="12700" cap="flat" cmpd="sng" algn="ctr">
                      <a:solidFill>
                        <a:srgbClr val="B78A35"/>
                      </a:solidFill>
                      <a:prstDash val="solid"/>
                      <a:round/>
                      <a:headEnd type="none" w="med" len="med"/>
                      <a:tailEnd type="none" w="med" len="med"/>
                    </a:lnT>
                    <a:lnB w="12700" cap="flat" cmpd="sng" algn="ctr">
                      <a:solidFill>
                        <a:srgbClr val="B78A35"/>
                      </a:solidFill>
                      <a:prstDash val="solid"/>
                      <a:round/>
                      <a:headEnd type="none" w="med" len="med"/>
                      <a:tailEnd type="none" w="med" len="med"/>
                    </a:lnB>
                    <a:solidFill>
                      <a:srgbClr val="FFFFFF"/>
                    </a:solidFill>
                  </a:tcPr>
                </a:tc>
                <a:tc>
                  <a:txBody>
                    <a:bodyPr/>
                    <a:lstStyle/>
                    <a:p>
                      <a:pPr algn="l" rtl="0" fontAlgn="b">
                        <a:lnSpc>
                          <a:spcPct val="107000"/>
                        </a:lnSpc>
                        <a:spcAft>
                          <a:spcPts val="0"/>
                        </a:spcAft>
                      </a:pPr>
                      <a:r>
                        <a:rPr lang="en-US" sz="1050" kern="1200" noProof="0" dirty="0">
                          <a:solidFill>
                            <a:srgbClr val="000000"/>
                          </a:solidFill>
                          <a:effectLst/>
                          <a:latin typeface="Book Antiqua" pitchFamily="18" charset="0"/>
                          <a:ea typeface="Times New Roman" panose="02020603050405020304" pitchFamily="18" charset="0"/>
                          <a:cs typeface="Arial" panose="020B0604020202020204" pitchFamily="34" charset="0"/>
                        </a:rPr>
                        <a:t>Operational</a:t>
                      </a:r>
                      <a:endParaRPr lang="en-US" sz="1050" noProof="0" dirty="0">
                        <a:effectLst/>
                        <a:latin typeface="Book Antiqua" pitchFamily="18" charset="0"/>
                        <a:ea typeface="Calibri" panose="020F0502020204030204" pitchFamily="34" charset="0"/>
                        <a:cs typeface="Arial" panose="020B0604020202020204" pitchFamily="34" charset="0"/>
                      </a:endParaRPr>
                    </a:p>
                  </a:txBody>
                  <a:tcPr marL="1035" marR="1035" marT="1035" marB="0" anchor="ctr">
                    <a:lnL w="12700" cap="flat" cmpd="sng" algn="ctr">
                      <a:solidFill>
                        <a:srgbClr val="B78A35"/>
                      </a:solidFill>
                      <a:prstDash val="solid"/>
                      <a:round/>
                      <a:headEnd type="none" w="med" len="med"/>
                      <a:tailEnd type="none" w="med" len="med"/>
                    </a:lnL>
                    <a:lnR w="12700" cap="flat" cmpd="sng" algn="ctr">
                      <a:solidFill>
                        <a:srgbClr val="B78A35"/>
                      </a:solidFill>
                      <a:prstDash val="solid"/>
                      <a:round/>
                      <a:headEnd type="none" w="med" len="med"/>
                      <a:tailEnd type="none" w="med" len="med"/>
                    </a:lnR>
                    <a:lnT w="12700" cap="flat" cmpd="sng" algn="ctr">
                      <a:solidFill>
                        <a:srgbClr val="B78A35"/>
                      </a:solidFill>
                      <a:prstDash val="solid"/>
                      <a:round/>
                      <a:headEnd type="none" w="med" len="med"/>
                      <a:tailEnd type="none" w="med" len="med"/>
                    </a:lnT>
                    <a:lnB w="12700" cap="flat" cmpd="sng" algn="ctr">
                      <a:solidFill>
                        <a:srgbClr val="B78A35"/>
                      </a:solidFill>
                      <a:prstDash val="solid"/>
                      <a:round/>
                      <a:headEnd type="none" w="med" len="med"/>
                      <a:tailEnd type="none" w="med" len="med"/>
                    </a:lnB>
                  </a:tcPr>
                </a:tc>
              </a:tr>
              <a:tr h="160454">
                <a:tc>
                  <a:txBody>
                    <a:bodyPr/>
                    <a:lstStyle/>
                    <a:p>
                      <a:pPr algn="l" rtl="0" fontAlgn="b">
                        <a:lnSpc>
                          <a:spcPct val="107000"/>
                        </a:lnSpc>
                        <a:spcAft>
                          <a:spcPts val="0"/>
                        </a:spcAft>
                      </a:pPr>
                      <a:r>
                        <a:rPr lang="en-US" sz="1050" kern="1200" noProof="0" dirty="0">
                          <a:solidFill>
                            <a:srgbClr val="000000"/>
                          </a:solidFill>
                          <a:effectLst/>
                          <a:latin typeface="Book Antiqua" pitchFamily="18" charset="0"/>
                          <a:ea typeface="Times New Roman" panose="02020603050405020304" pitchFamily="18" charset="0"/>
                          <a:cs typeface="Sakkal Majalla" panose="02000000000000000000" pitchFamily="2" charset="-78"/>
                        </a:rPr>
                        <a:t>22</a:t>
                      </a:r>
                      <a:endParaRPr lang="en-US" sz="1050" noProof="0" dirty="0">
                        <a:effectLst/>
                        <a:latin typeface="Book Antiqua" pitchFamily="18" charset="0"/>
                        <a:ea typeface="Calibri" panose="020F0502020204030204" pitchFamily="34" charset="0"/>
                        <a:cs typeface="Arial" panose="020B0604020202020204" pitchFamily="34" charset="0"/>
                      </a:endParaRPr>
                    </a:p>
                  </a:txBody>
                  <a:tcPr marL="1035" marR="1035" marT="1035" marB="0" anchor="ctr">
                    <a:lnL w="12700" cap="flat" cmpd="sng" algn="ctr">
                      <a:solidFill>
                        <a:srgbClr val="B78A35"/>
                      </a:solidFill>
                      <a:prstDash val="solid"/>
                      <a:round/>
                      <a:headEnd type="none" w="med" len="med"/>
                      <a:tailEnd type="none" w="med" len="med"/>
                    </a:lnL>
                    <a:lnR w="12700" cap="flat" cmpd="sng" algn="ctr">
                      <a:solidFill>
                        <a:srgbClr val="B78A35"/>
                      </a:solidFill>
                      <a:prstDash val="solid"/>
                      <a:round/>
                      <a:headEnd type="none" w="med" len="med"/>
                      <a:tailEnd type="none" w="med" len="med"/>
                    </a:lnR>
                    <a:lnT w="12700" cap="flat" cmpd="sng" algn="ctr">
                      <a:solidFill>
                        <a:srgbClr val="B78A35"/>
                      </a:solidFill>
                      <a:prstDash val="solid"/>
                      <a:round/>
                      <a:headEnd type="none" w="med" len="med"/>
                      <a:tailEnd type="none" w="med" len="med"/>
                    </a:lnT>
                    <a:lnB w="12700" cap="flat" cmpd="sng" algn="ctr">
                      <a:solidFill>
                        <a:srgbClr val="B78A35"/>
                      </a:solidFill>
                      <a:prstDash val="solid"/>
                      <a:round/>
                      <a:headEnd type="none" w="med" len="med"/>
                      <a:tailEnd type="none" w="med" len="med"/>
                    </a:lnB>
                  </a:tcPr>
                </a:tc>
                <a:tc>
                  <a:txBody>
                    <a:bodyPr/>
                    <a:lstStyle/>
                    <a:p>
                      <a:pPr algn="l" rtl="0">
                        <a:lnSpc>
                          <a:spcPct val="107000"/>
                        </a:lnSpc>
                        <a:spcAft>
                          <a:spcPts val="0"/>
                        </a:spcAft>
                      </a:pPr>
                      <a:r>
                        <a:rPr lang="en-US" sz="1050" kern="1200" noProof="0" dirty="0">
                          <a:solidFill>
                            <a:srgbClr val="000000"/>
                          </a:solidFill>
                          <a:effectLst/>
                          <a:latin typeface="Book Antiqua" pitchFamily="18" charset="0"/>
                          <a:ea typeface="Times New Roman" panose="02020603050405020304" pitchFamily="18" charset="0"/>
                          <a:cs typeface="Arial" panose="020B0604020202020204" pitchFamily="34" charset="0"/>
                        </a:rPr>
                        <a:t>Violations Rate</a:t>
                      </a:r>
                      <a:endParaRPr lang="en-US" sz="1050" noProof="0" dirty="0">
                        <a:effectLst/>
                        <a:latin typeface="Book Antiqua" pitchFamily="18" charset="0"/>
                        <a:ea typeface="Calibri" panose="020F0502020204030204" pitchFamily="34" charset="0"/>
                        <a:cs typeface="Arial" panose="020B0604020202020204" pitchFamily="34" charset="0"/>
                      </a:endParaRPr>
                    </a:p>
                  </a:txBody>
                  <a:tcPr marL="1035" marR="1035" marT="1035" marB="0" anchor="ctr">
                    <a:lnL w="12700" cap="flat" cmpd="sng" algn="ctr">
                      <a:solidFill>
                        <a:srgbClr val="B78A35"/>
                      </a:solidFill>
                      <a:prstDash val="solid"/>
                      <a:round/>
                      <a:headEnd type="none" w="med" len="med"/>
                      <a:tailEnd type="none" w="med" len="med"/>
                    </a:lnL>
                    <a:lnR w="12700" cap="flat" cmpd="sng" algn="ctr">
                      <a:solidFill>
                        <a:srgbClr val="B78A35"/>
                      </a:solidFill>
                      <a:prstDash val="solid"/>
                      <a:round/>
                      <a:headEnd type="none" w="med" len="med"/>
                      <a:tailEnd type="none" w="med" len="med"/>
                    </a:lnR>
                    <a:lnT w="12700" cap="flat" cmpd="sng" algn="ctr">
                      <a:solidFill>
                        <a:srgbClr val="B78A35"/>
                      </a:solidFill>
                      <a:prstDash val="solid"/>
                      <a:round/>
                      <a:headEnd type="none" w="med" len="med"/>
                      <a:tailEnd type="none" w="med" len="med"/>
                    </a:lnT>
                    <a:lnB w="12700" cap="flat" cmpd="sng" algn="ctr">
                      <a:solidFill>
                        <a:srgbClr val="B78A35"/>
                      </a:solidFill>
                      <a:prstDash val="solid"/>
                      <a:round/>
                      <a:headEnd type="none" w="med" len="med"/>
                      <a:tailEnd type="none" w="med" len="med"/>
                    </a:lnB>
                  </a:tcPr>
                </a:tc>
                <a:tc>
                  <a:txBody>
                    <a:bodyPr/>
                    <a:lstStyle/>
                    <a:p>
                      <a:pPr algn="l" rtl="0" fontAlgn="b">
                        <a:lnSpc>
                          <a:spcPct val="107000"/>
                        </a:lnSpc>
                        <a:spcAft>
                          <a:spcPts val="0"/>
                        </a:spcAft>
                      </a:pPr>
                      <a:r>
                        <a:rPr lang="en-US" sz="1050" kern="1200" noProof="0" dirty="0">
                          <a:solidFill>
                            <a:srgbClr val="000000"/>
                          </a:solidFill>
                          <a:effectLst/>
                          <a:latin typeface="Book Antiqua" pitchFamily="18" charset="0"/>
                          <a:ea typeface="Times New Roman" panose="02020603050405020304" pitchFamily="18" charset="0"/>
                          <a:cs typeface="Arial" panose="020B0604020202020204" pitchFamily="34" charset="0"/>
                        </a:rPr>
                        <a:t>Operational</a:t>
                      </a:r>
                      <a:endParaRPr lang="en-US" sz="1050" noProof="0" dirty="0">
                        <a:effectLst/>
                        <a:latin typeface="Book Antiqua" pitchFamily="18" charset="0"/>
                        <a:ea typeface="Calibri" panose="020F0502020204030204" pitchFamily="34" charset="0"/>
                        <a:cs typeface="Arial" panose="020B0604020202020204" pitchFamily="34" charset="0"/>
                      </a:endParaRPr>
                    </a:p>
                  </a:txBody>
                  <a:tcPr marL="1035" marR="1035" marT="1035" marB="0" anchor="ctr">
                    <a:lnL w="12700" cap="flat" cmpd="sng" algn="ctr">
                      <a:solidFill>
                        <a:srgbClr val="B78A35"/>
                      </a:solidFill>
                      <a:prstDash val="solid"/>
                      <a:round/>
                      <a:headEnd type="none" w="med" len="med"/>
                      <a:tailEnd type="none" w="med" len="med"/>
                    </a:lnL>
                    <a:lnR w="12700" cap="flat" cmpd="sng" algn="ctr">
                      <a:solidFill>
                        <a:srgbClr val="B78A35"/>
                      </a:solidFill>
                      <a:prstDash val="solid"/>
                      <a:round/>
                      <a:headEnd type="none" w="med" len="med"/>
                      <a:tailEnd type="none" w="med" len="med"/>
                    </a:lnR>
                    <a:lnT w="12700" cap="flat" cmpd="sng" algn="ctr">
                      <a:solidFill>
                        <a:srgbClr val="B78A35"/>
                      </a:solidFill>
                      <a:prstDash val="solid"/>
                      <a:round/>
                      <a:headEnd type="none" w="med" len="med"/>
                      <a:tailEnd type="none" w="med" len="med"/>
                    </a:lnT>
                    <a:lnB w="12700" cap="flat" cmpd="sng" algn="ctr">
                      <a:solidFill>
                        <a:srgbClr val="B78A35"/>
                      </a:solidFill>
                      <a:prstDash val="solid"/>
                      <a:round/>
                      <a:headEnd type="none" w="med" len="med"/>
                      <a:tailEnd type="none" w="med" len="med"/>
                    </a:lnB>
                  </a:tcPr>
                </a:tc>
              </a:tr>
              <a:tr h="160454">
                <a:tc>
                  <a:txBody>
                    <a:bodyPr/>
                    <a:lstStyle/>
                    <a:p>
                      <a:pPr algn="l" rtl="0" fontAlgn="b">
                        <a:lnSpc>
                          <a:spcPct val="107000"/>
                        </a:lnSpc>
                        <a:spcAft>
                          <a:spcPts val="0"/>
                        </a:spcAft>
                      </a:pPr>
                      <a:r>
                        <a:rPr lang="en-US" sz="1050" kern="1200" noProof="0" dirty="0">
                          <a:solidFill>
                            <a:srgbClr val="000000"/>
                          </a:solidFill>
                          <a:effectLst/>
                          <a:latin typeface="Book Antiqua" pitchFamily="18" charset="0"/>
                          <a:ea typeface="Times New Roman" panose="02020603050405020304" pitchFamily="18" charset="0"/>
                          <a:cs typeface="Sakkal Majalla" panose="02000000000000000000" pitchFamily="2" charset="-78"/>
                        </a:rPr>
                        <a:t>23</a:t>
                      </a:r>
                      <a:endParaRPr lang="en-US" sz="1050" noProof="0" dirty="0">
                        <a:effectLst/>
                        <a:latin typeface="Book Antiqua" pitchFamily="18" charset="0"/>
                        <a:ea typeface="Calibri" panose="020F0502020204030204" pitchFamily="34" charset="0"/>
                        <a:cs typeface="Arial" panose="020B0604020202020204" pitchFamily="34" charset="0"/>
                      </a:endParaRPr>
                    </a:p>
                  </a:txBody>
                  <a:tcPr marL="1035" marR="1035" marT="1035" marB="0" anchor="ctr">
                    <a:lnL w="12700" cap="flat" cmpd="sng" algn="ctr">
                      <a:solidFill>
                        <a:srgbClr val="B78A35"/>
                      </a:solidFill>
                      <a:prstDash val="solid"/>
                      <a:round/>
                      <a:headEnd type="none" w="med" len="med"/>
                      <a:tailEnd type="none" w="med" len="med"/>
                    </a:lnL>
                    <a:lnR w="12700" cap="flat" cmpd="sng" algn="ctr">
                      <a:solidFill>
                        <a:srgbClr val="B78A35"/>
                      </a:solidFill>
                      <a:prstDash val="solid"/>
                      <a:round/>
                      <a:headEnd type="none" w="med" len="med"/>
                      <a:tailEnd type="none" w="med" len="med"/>
                    </a:lnR>
                    <a:lnT w="12700" cap="flat" cmpd="sng" algn="ctr">
                      <a:solidFill>
                        <a:srgbClr val="B78A35"/>
                      </a:solidFill>
                      <a:prstDash val="solid"/>
                      <a:round/>
                      <a:headEnd type="none" w="med" len="med"/>
                      <a:tailEnd type="none" w="med" len="med"/>
                    </a:lnT>
                    <a:lnB w="12700" cap="flat" cmpd="sng" algn="ctr">
                      <a:solidFill>
                        <a:srgbClr val="B78A35"/>
                      </a:solidFill>
                      <a:prstDash val="solid"/>
                      <a:round/>
                      <a:headEnd type="none" w="med" len="med"/>
                      <a:tailEnd type="none" w="med" len="med"/>
                    </a:lnB>
                  </a:tcPr>
                </a:tc>
                <a:tc>
                  <a:txBody>
                    <a:bodyPr/>
                    <a:lstStyle/>
                    <a:p>
                      <a:pPr algn="l" rtl="0" fontAlgn="b">
                        <a:lnSpc>
                          <a:spcPct val="107000"/>
                        </a:lnSpc>
                        <a:spcAft>
                          <a:spcPts val="0"/>
                        </a:spcAft>
                      </a:pPr>
                      <a:r>
                        <a:rPr lang="en-US" sz="1050" kern="1200" noProof="0" dirty="0">
                          <a:solidFill>
                            <a:srgbClr val="000000"/>
                          </a:solidFill>
                          <a:effectLst/>
                          <a:latin typeface="Book Antiqua" pitchFamily="18" charset="0"/>
                          <a:ea typeface="Times New Roman" panose="02020603050405020304" pitchFamily="18" charset="0"/>
                          <a:cs typeface="Arial" panose="020B0604020202020204" pitchFamily="34" charset="0"/>
                        </a:rPr>
                        <a:t>Rate of Adjudicated Grievances</a:t>
                      </a:r>
                      <a:endParaRPr lang="en-US" sz="1050" noProof="0" dirty="0">
                        <a:effectLst/>
                        <a:latin typeface="Book Antiqua" pitchFamily="18" charset="0"/>
                        <a:ea typeface="Calibri" panose="020F0502020204030204" pitchFamily="34" charset="0"/>
                        <a:cs typeface="Arial" panose="020B0604020202020204" pitchFamily="34" charset="0"/>
                      </a:endParaRPr>
                    </a:p>
                  </a:txBody>
                  <a:tcPr marL="1035" marR="1035" marT="1035" marB="0" anchor="ctr">
                    <a:lnL w="12700" cap="flat" cmpd="sng" algn="ctr">
                      <a:solidFill>
                        <a:srgbClr val="B78A35"/>
                      </a:solidFill>
                      <a:prstDash val="solid"/>
                      <a:round/>
                      <a:headEnd type="none" w="med" len="med"/>
                      <a:tailEnd type="none" w="med" len="med"/>
                    </a:lnL>
                    <a:lnR w="12700" cap="flat" cmpd="sng" algn="ctr">
                      <a:solidFill>
                        <a:srgbClr val="B78A35"/>
                      </a:solidFill>
                      <a:prstDash val="solid"/>
                      <a:round/>
                      <a:headEnd type="none" w="med" len="med"/>
                      <a:tailEnd type="none" w="med" len="med"/>
                    </a:lnR>
                    <a:lnT w="12700" cap="flat" cmpd="sng" algn="ctr">
                      <a:solidFill>
                        <a:srgbClr val="B78A35"/>
                      </a:solidFill>
                      <a:prstDash val="solid"/>
                      <a:round/>
                      <a:headEnd type="none" w="med" len="med"/>
                      <a:tailEnd type="none" w="med" len="med"/>
                    </a:lnT>
                    <a:lnB w="12700" cap="flat" cmpd="sng" algn="ctr">
                      <a:solidFill>
                        <a:srgbClr val="B78A35"/>
                      </a:solidFill>
                      <a:prstDash val="solid"/>
                      <a:round/>
                      <a:headEnd type="none" w="med" len="med"/>
                      <a:tailEnd type="none" w="med" len="med"/>
                    </a:lnB>
                  </a:tcPr>
                </a:tc>
                <a:tc>
                  <a:txBody>
                    <a:bodyPr/>
                    <a:lstStyle/>
                    <a:p>
                      <a:pPr algn="l" rtl="0" fontAlgn="b">
                        <a:lnSpc>
                          <a:spcPct val="107000"/>
                        </a:lnSpc>
                        <a:spcAft>
                          <a:spcPts val="0"/>
                        </a:spcAft>
                      </a:pPr>
                      <a:r>
                        <a:rPr lang="en-US" sz="1050" kern="1200" noProof="0" dirty="0">
                          <a:solidFill>
                            <a:srgbClr val="000000"/>
                          </a:solidFill>
                          <a:effectLst/>
                          <a:latin typeface="Book Antiqua" pitchFamily="18" charset="0"/>
                          <a:ea typeface="Times New Roman" panose="02020603050405020304" pitchFamily="18" charset="0"/>
                          <a:cs typeface="Arial" panose="020B0604020202020204" pitchFamily="34" charset="0"/>
                        </a:rPr>
                        <a:t>Operational</a:t>
                      </a:r>
                      <a:endParaRPr lang="en-US" sz="1050" noProof="0" dirty="0">
                        <a:effectLst/>
                        <a:latin typeface="Book Antiqua" pitchFamily="18" charset="0"/>
                        <a:ea typeface="Calibri" panose="020F0502020204030204" pitchFamily="34" charset="0"/>
                        <a:cs typeface="Arial" panose="020B0604020202020204" pitchFamily="34" charset="0"/>
                      </a:endParaRPr>
                    </a:p>
                  </a:txBody>
                  <a:tcPr marL="1035" marR="1035" marT="1035" marB="0" anchor="ctr">
                    <a:lnL w="12700" cap="flat" cmpd="sng" algn="ctr">
                      <a:solidFill>
                        <a:srgbClr val="B78A35"/>
                      </a:solidFill>
                      <a:prstDash val="solid"/>
                      <a:round/>
                      <a:headEnd type="none" w="med" len="med"/>
                      <a:tailEnd type="none" w="med" len="med"/>
                    </a:lnL>
                    <a:lnR w="12700" cap="flat" cmpd="sng" algn="ctr">
                      <a:solidFill>
                        <a:srgbClr val="B78A35"/>
                      </a:solidFill>
                      <a:prstDash val="solid"/>
                      <a:round/>
                      <a:headEnd type="none" w="med" len="med"/>
                      <a:tailEnd type="none" w="med" len="med"/>
                    </a:lnR>
                    <a:lnT w="12700" cap="flat" cmpd="sng" algn="ctr">
                      <a:solidFill>
                        <a:srgbClr val="B78A35"/>
                      </a:solidFill>
                      <a:prstDash val="solid"/>
                      <a:round/>
                      <a:headEnd type="none" w="med" len="med"/>
                      <a:tailEnd type="none" w="med" len="med"/>
                    </a:lnT>
                    <a:lnB w="12700" cap="flat" cmpd="sng" algn="ctr">
                      <a:solidFill>
                        <a:srgbClr val="B78A35"/>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2031454620"/>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ounded Rectangle 5"/>
          <p:cNvSpPr/>
          <p:nvPr/>
        </p:nvSpPr>
        <p:spPr>
          <a:xfrm>
            <a:off x="152400" y="971014"/>
            <a:ext cx="8839200" cy="521732"/>
          </a:xfrm>
          <a:prstGeom prst="round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3" name="TextBox 2"/>
          <p:cNvSpPr txBox="1"/>
          <p:nvPr/>
        </p:nvSpPr>
        <p:spPr>
          <a:xfrm>
            <a:off x="1075981" y="1041697"/>
            <a:ext cx="6858000" cy="646331"/>
          </a:xfrm>
          <a:prstGeom prst="rect">
            <a:avLst/>
          </a:prstGeom>
          <a:noFill/>
          <a:ln>
            <a:noFill/>
          </a:ln>
        </p:spPr>
        <p:txBody>
          <a:bodyPr wrap="square" rtlCol="0">
            <a:spAutoFit/>
          </a:bodyPr>
          <a:lstStyle/>
          <a:p>
            <a:pPr algn="ctr" rtl="0"/>
            <a:r>
              <a:rPr lang="en-US" dirty="0" smtClean="0">
                <a:solidFill>
                  <a:prstClr val="white"/>
                </a:solidFill>
              </a:rPr>
              <a:t>Indicator No. 1: Job Happiness Rate</a:t>
            </a:r>
            <a:endParaRPr lang="en-US" dirty="0" smtClean="0">
              <a:solidFill>
                <a:prstClr val="white"/>
              </a:solidFill>
              <a:cs typeface="PT Bold Heading" panose="02010400000000000000" pitchFamily="2" charset="-78"/>
            </a:endParaRPr>
          </a:p>
          <a:p>
            <a:pPr algn="r" rtl="0"/>
            <a:endParaRPr lang="en-US" dirty="0">
              <a:solidFill>
                <a:prstClr val="white"/>
              </a:solidFill>
              <a:cs typeface="PT Bold Heading" panose="02010400000000000000" pitchFamily="2" charset="-78"/>
            </a:endParaRPr>
          </a:p>
        </p:txBody>
      </p:sp>
      <p:sp>
        <p:nvSpPr>
          <p:cNvPr id="4" name="TextBox 3"/>
          <p:cNvSpPr txBox="1"/>
          <p:nvPr/>
        </p:nvSpPr>
        <p:spPr>
          <a:xfrm>
            <a:off x="152400" y="1422352"/>
            <a:ext cx="8686800" cy="3231654"/>
          </a:xfrm>
          <a:prstGeom prst="rect">
            <a:avLst/>
          </a:prstGeom>
          <a:noFill/>
        </p:spPr>
        <p:txBody>
          <a:bodyPr wrap="square" rtlCol="0">
            <a:spAutoFit/>
          </a:bodyPr>
          <a:lstStyle/>
          <a:p>
            <a:pPr algn="l" rtl="0"/>
            <a:r>
              <a:rPr lang="en-US" sz="1600" b="1" dirty="0" smtClean="0">
                <a:solidFill>
                  <a:srgbClr val="C00000"/>
                </a:solidFill>
                <a:latin typeface="Book Antiqua" pitchFamily="18" charset="0"/>
              </a:rPr>
              <a:t>Type of Indicator: </a:t>
            </a:r>
            <a:r>
              <a:rPr lang="en-US" sz="1600" b="1" dirty="0" smtClean="0">
                <a:solidFill>
                  <a:prstClr val="black"/>
                </a:solidFill>
                <a:latin typeface="Book Antiqua" pitchFamily="18" charset="0"/>
              </a:rPr>
              <a:t>Strategic </a:t>
            </a:r>
          </a:p>
          <a:p>
            <a:pPr algn="l" rtl="0"/>
            <a:r>
              <a:rPr lang="en-US" sz="1600" b="1" dirty="0" smtClean="0">
                <a:solidFill>
                  <a:prstClr val="black"/>
                </a:solidFill>
                <a:latin typeface="Book Antiqua" pitchFamily="18" charset="0"/>
              </a:rPr>
              <a:t>Description of the Indicator:</a:t>
            </a:r>
          </a:p>
          <a:p>
            <a:pPr algn="just" rtl="0"/>
            <a:r>
              <a:rPr lang="en-US" sz="1400" dirty="0" smtClean="0">
                <a:solidFill>
                  <a:prstClr val="black"/>
                </a:solidFill>
                <a:latin typeface="Book Antiqua" pitchFamily="18" charset="0"/>
              </a:rPr>
              <a:t>•This indicator shall measure the employee’s happiness rate in work environment by making a quantitative study through an electronic questionnaire (happiness and positivity questionnaire in work environment) which shall be annually prepared by the Prime Minister Office.</a:t>
            </a:r>
          </a:p>
          <a:p>
            <a:pPr algn="just" rtl="0"/>
            <a:r>
              <a:rPr lang="en-US" sz="1400" dirty="0" smtClean="0">
                <a:solidFill>
                  <a:prstClr val="black"/>
                </a:solidFill>
                <a:latin typeface="Book Antiqua" pitchFamily="18" charset="0"/>
              </a:rPr>
              <a:t>•The scope of this indicator shall include employees of all occupational categories (such as leading, supervising, executive, specialized and technical categories including interface employees) excluding the senior leadership members (ministers, deputies, directors general and similar positions) and service occupations (employees, workers and similar positions).</a:t>
            </a:r>
          </a:p>
          <a:p>
            <a:pPr algn="just"/>
            <a:r>
              <a:rPr lang="en-US" sz="1400" dirty="0" smtClean="0">
                <a:solidFill>
                  <a:prstClr val="black"/>
                </a:solidFill>
                <a:latin typeface="Book Antiqua" pitchFamily="18" charset="0"/>
              </a:rPr>
              <a:t>• The occupational happiness rate shall be measured in the federal entity by asking 10 questions and these questions shall be also evaluated in accordance with a scale consisting of five (5) points (point No. 5 shall mean “strongly agree” and point No. 1 shall mean “strongly disagree“).</a:t>
            </a:r>
          </a:p>
          <a:p>
            <a:pPr algn="just"/>
            <a:r>
              <a:rPr lang="en-US" sz="1400" dirty="0" smtClean="0">
                <a:solidFill>
                  <a:prstClr val="black"/>
                </a:solidFill>
                <a:latin typeface="Book Antiqua" pitchFamily="18" charset="0"/>
              </a:rPr>
              <a:t>• The job happiness rate shall be calculated by calculating the rate of results no’s 4 “agree” and 5 “strongly agree” only in all questionnaire questions</a:t>
            </a:r>
            <a:r>
              <a:rPr lang="ar-AE" sz="1400" dirty="0" smtClean="0">
                <a:solidFill>
                  <a:prstClr val="black"/>
                </a:solidFill>
                <a:latin typeface="Book Antiqua" pitchFamily="18" charset="0"/>
              </a:rPr>
              <a:t>.</a:t>
            </a:r>
            <a:r>
              <a:rPr sz="1600" dirty="0" smtClean="0">
                <a:latin typeface="Book Antiqua" pitchFamily="18" charset="0"/>
              </a:rPr>
              <a:t> </a:t>
            </a:r>
            <a:endParaRPr lang="en-US" sz="1100" dirty="0">
              <a:solidFill>
                <a:prstClr val="black"/>
              </a:solidFill>
              <a:latin typeface="Book Antiqua" pitchFamily="18" charset="0"/>
              <a:cs typeface="Sakkal Majalla" panose="02000000000000000000" pitchFamily="2" charset="-78"/>
            </a:endParaRPr>
          </a:p>
        </p:txBody>
      </p:sp>
      <p:sp>
        <p:nvSpPr>
          <p:cNvPr id="5" name="TextBox 4"/>
          <p:cNvSpPr txBox="1"/>
          <p:nvPr/>
        </p:nvSpPr>
        <p:spPr>
          <a:xfrm>
            <a:off x="194310" y="4748695"/>
            <a:ext cx="2000250" cy="381000"/>
          </a:xfrm>
          <a:prstGeom prst="rect">
            <a:avLst/>
          </a:prstGeom>
          <a:noFill/>
        </p:spPr>
        <p:txBody>
          <a:bodyPr wrap="square" rtlCol="0">
            <a:spAutoFit/>
          </a:bodyPr>
          <a:lstStyle/>
          <a:p>
            <a:pPr algn="l" rtl="0"/>
            <a:r>
              <a:rPr lang="en-US" b="1" dirty="0" smtClean="0">
                <a:solidFill>
                  <a:srgbClr val="C00000"/>
                </a:solidFill>
                <a:latin typeface="Sakkal Majalla" panose="02000000000000000000" pitchFamily="2" charset="-78"/>
              </a:rPr>
              <a:t>Method of Calculation: </a:t>
            </a:r>
            <a:r>
              <a:rPr lang="en-US" dirty="0" smtClean="0"/>
              <a:t> </a:t>
            </a:r>
            <a:endParaRPr lang="en-US" b="1" dirty="0">
              <a:solidFill>
                <a:srgbClr val="C00000"/>
              </a:solidFill>
              <a:latin typeface="Sakkal Majalla" panose="02000000000000000000" pitchFamily="2" charset="-78"/>
              <a:cs typeface="Sakkal Majalla" panose="02000000000000000000" pitchFamily="2" charset="-78"/>
            </a:endParaRPr>
          </a:p>
        </p:txBody>
      </p:sp>
      <p:sp>
        <p:nvSpPr>
          <p:cNvPr id="8" name="Slide Number Placeholder 3"/>
          <p:cNvSpPr txBox="1">
            <a:spLocks/>
          </p:cNvSpPr>
          <p:nvPr/>
        </p:nvSpPr>
        <p:spPr>
          <a:xfrm>
            <a:off x="0" y="6569075"/>
            <a:ext cx="21336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rtl="0"/>
            <a:fld id="{56427F38-63A5-4D63-9399-D970397CA46A}" type="slidenum">
              <a:rPr lang="en-US" sz="1600" b="1" smtClean="0">
                <a:solidFill>
                  <a:prstClr val="black"/>
                </a:solidFill>
              </a:rPr>
              <a:pPr rtl="0"/>
              <a:t>17</a:t>
            </a:fld>
            <a:endParaRPr lang="en-US" sz="1600" b="1" dirty="0">
              <a:solidFill>
                <a:prstClr val="black"/>
              </a:solidFill>
            </a:endParaRPr>
          </a:p>
        </p:txBody>
      </p:sp>
      <p:graphicFrame>
        <p:nvGraphicFramePr>
          <p:cNvPr id="9" name="Table 8"/>
          <p:cNvGraphicFramePr>
            <a:graphicFrameLocks noGrp="1"/>
          </p:cNvGraphicFramePr>
          <p:nvPr>
            <p:extLst/>
          </p:nvPr>
        </p:nvGraphicFramePr>
        <p:xfrm>
          <a:off x="628650" y="5129695"/>
          <a:ext cx="7886700" cy="1171406"/>
        </p:xfrm>
        <a:graphic>
          <a:graphicData uri="http://schemas.openxmlformats.org/drawingml/2006/table">
            <a:tbl>
              <a:tblPr firstRow="1" bandRow="1"/>
              <a:tblGrid>
                <a:gridCol w="1067774"/>
                <a:gridCol w="775133"/>
                <a:gridCol w="853770"/>
                <a:gridCol w="1763709"/>
                <a:gridCol w="876238"/>
                <a:gridCol w="2550076"/>
              </a:tblGrid>
              <a:tr h="484739">
                <a:tc>
                  <a:txBody>
                    <a:bodyPr/>
                    <a:lstStyle/>
                    <a:p>
                      <a:pPr algn="ctr" rtl="0">
                        <a:lnSpc>
                          <a:spcPct val="107000"/>
                        </a:lnSpc>
                        <a:spcAft>
                          <a:spcPts val="0"/>
                        </a:spcAft>
                      </a:pPr>
                      <a:r>
                        <a:rPr lang="en-US" sz="1200" b="1" kern="1200" dirty="0">
                          <a:solidFill>
                            <a:srgbClr val="000000"/>
                          </a:solidFill>
                          <a:effectLst/>
                          <a:latin typeface="Sakkal Majalla" panose="02000000000000000000" pitchFamily="2" charset="-78"/>
                          <a:ea typeface="Times New Roman" panose="02020603050405020304" pitchFamily="18" charset="0"/>
                          <a:cs typeface="Arial" panose="020B0604020202020204" pitchFamily="34" charset="0"/>
                        </a:rPr>
                        <a:t>Calculation Period</a:t>
                      </a:r>
                      <a:endParaRPr lang="en-US" sz="1000" dirty="0">
                        <a:effectLst/>
                        <a:latin typeface="Calibri" panose="020F0502020204030204" pitchFamily="34" charset="0"/>
                        <a:ea typeface="Calibri" panose="020F0502020204030204" pitchFamily="34" charset="0"/>
                        <a:cs typeface="Arial" panose="020B0604020202020204" pitchFamily="34" charset="0"/>
                      </a:endParaRPr>
                    </a:p>
                  </a:txBody>
                  <a:tcPr marL="80883" marR="80883" marT="40442" marB="40442" anchor="ctr">
                    <a:lnL w="12700" cap="flat" cmpd="sng" algn="ctr">
                      <a:solidFill>
                        <a:srgbClr val="FFFFFF"/>
                      </a:solidFill>
                      <a:prstDash val="solid"/>
                      <a:round/>
                      <a:headEnd type="none" w="med" len="med"/>
                      <a:tailEnd type="none" w="med" len="med"/>
                    </a:lnL>
                    <a:lnR w="12700" cap="flat" cmpd="sng" algn="ctr">
                      <a:solidFill>
                        <a:srgbClr val="B78A35"/>
                      </a:solidFill>
                      <a:prstDash val="solid"/>
                      <a:round/>
                      <a:headEnd type="none" w="med" len="med"/>
                      <a:tailEnd type="none" w="med" len="med"/>
                    </a:lnR>
                    <a:lnT w="12700" cap="flat" cmpd="sng" algn="ctr">
                      <a:solidFill>
                        <a:srgbClr val="B78A35"/>
                      </a:solidFill>
                      <a:prstDash val="solid"/>
                      <a:round/>
                      <a:headEnd type="none" w="med" len="med"/>
                      <a:tailEnd type="none" w="med" len="med"/>
                    </a:lnT>
                    <a:lnB w="12700" cap="flat" cmpd="sng" algn="ctr">
                      <a:solidFill>
                        <a:srgbClr val="B78A35"/>
                      </a:solidFill>
                      <a:prstDash val="solid"/>
                      <a:round/>
                      <a:headEnd type="none" w="med" len="med"/>
                      <a:tailEnd type="none" w="med" len="med"/>
                    </a:lnB>
                    <a:solidFill>
                      <a:srgbClr val="B78A35"/>
                    </a:solidFill>
                  </a:tcPr>
                </a:tc>
                <a:tc>
                  <a:txBody>
                    <a:bodyPr/>
                    <a:lstStyle/>
                    <a:p>
                      <a:pPr algn="ctr" rtl="0">
                        <a:lnSpc>
                          <a:spcPct val="107000"/>
                        </a:lnSpc>
                        <a:spcAft>
                          <a:spcPts val="0"/>
                        </a:spcAft>
                      </a:pPr>
                      <a:r>
                        <a:rPr lang="en-US" sz="1200" b="1" kern="1200">
                          <a:solidFill>
                            <a:srgbClr val="000000"/>
                          </a:solidFill>
                          <a:effectLst/>
                          <a:latin typeface="Sakkal Majalla" panose="02000000000000000000" pitchFamily="2" charset="-78"/>
                          <a:ea typeface="Times New Roman" panose="02020603050405020304" pitchFamily="18" charset="0"/>
                          <a:cs typeface="Arial" panose="020B0604020202020204" pitchFamily="34" charset="0"/>
                        </a:rPr>
                        <a:t>Calculation Unit</a:t>
                      </a:r>
                      <a:endParaRPr lang="en-US" sz="1000">
                        <a:effectLst/>
                        <a:latin typeface="Calibri" panose="020F0502020204030204" pitchFamily="34" charset="0"/>
                        <a:ea typeface="Calibri" panose="020F0502020204030204" pitchFamily="34" charset="0"/>
                        <a:cs typeface="Arial" panose="020B0604020202020204" pitchFamily="34" charset="0"/>
                      </a:endParaRPr>
                    </a:p>
                  </a:txBody>
                  <a:tcPr marL="80883" marR="80883" marT="40442" marB="40442" anchor="ctr">
                    <a:lnL w="12700" cap="flat" cmpd="sng" algn="ctr">
                      <a:solidFill>
                        <a:srgbClr val="B78A35"/>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B78A35"/>
                      </a:solidFill>
                      <a:prstDash val="solid"/>
                      <a:round/>
                      <a:headEnd type="none" w="med" len="med"/>
                      <a:tailEnd type="none" w="med" len="med"/>
                    </a:lnT>
                    <a:lnB w="12700" cap="flat" cmpd="sng" algn="ctr">
                      <a:solidFill>
                        <a:srgbClr val="B78A35"/>
                      </a:solidFill>
                      <a:prstDash val="solid"/>
                      <a:round/>
                      <a:headEnd type="none" w="med" len="med"/>
                      <a:tailEnd type="none" w="med" len="med"/>
                    </a:lnB>
                    <a:solidFill>
                      <a:srgbClr val="B78A35"/>
                    </a:solidFill>
                  </a:tcPr>
                </a:tc>
                <a:tc>
                  <a:txBody>
                    <a:bodyPr/>
                    <a:lstStyle/>
                    <a:p>
                      <a:pPr algn="ctr" rtl="0">
                        <a:lnSpc>
                          <a:spcPct val="107000"/>
                        </a:lnSpc>
                        <a:spcAft>
                          <a:spcPts val="0"/>
                        </a:spcAft>
                      </a:pPr>
                      <a:r>
                        <a:rPr lang="en-US" sz="1200" b="1" kern="1200">
                          <a:solidFill>
                            <a:srgbClr val="000000"/>
                          </a:solidFill>
                          <a:effectLst/>
                          <a:latin typeface="Sakkal Majalla" panose="02000000000000000000" pitchFamily="2" charset="-78"/>
                          <a:ea typeface="Times New Roman" panose="02020603050405020304" pitchFamily="18" charset="0"/>
                          <a:cs typeface="Arial" panose="020B0604020202020204" pitchFamily="34" charset="0"/>
                        </a:rPr>
                        <a:t>Calculation Type</a:t>
                      </a:r>
                      <a:endParaRPr lang="en-US" sz="1000">
                        <a:effectLst/>
                        <a:latin typeface="Calibri" panose="020F0502020204030204" pitchFamily="34" charset="0"/>
                        <a:ea typeface="Calibri" panose="020F0502020204030204" pitchFamily="34" charset="0"/>
                        <a:cs typeface="Arial" panose="020B0604020202020204" pitchFamily="34" charset="0"/>
                      </a:endParaRPr>
                    </a:p>
                  </a:txBody>
                  <a:tcPr marL="80883" marR="80883" marT="40442" marB="40442"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B78A35"/>
                      </a:solidFill>
                      <a:prstDash val="solid"/>
                      <a:round/>
                      <a:headEnd type="none" w="med" len="med"/>
                      <a:tailEnd type="none" w="med" len="med"/>
                    </a:lnT>
                    <a:lnB w="12700" cap="flat" cmpd="sng" algn="ctr">
                      <a:solidFill>
                        <a:srgbClr val="B78A35"/>
                      </a:solidFill>
                      <a:prstDash val="solid"/>
                      <a:round/>
                      <a:headEnd type="none" w="med" len="med"/>
                      <a:tailEnd type="none" w="med" len="med"/>
                    </a:lnB>
                    <a:solidFill>
                      <a:srgbClr val="B78A35"/>
                    </a:solidFill>
                  </a:tcPr>
                </a:tc>
                <a:tc>
                  <a:txBody>
                    <a:bodyPr/>
                    <a:lstStyle/>
                    <a:p>
                      <a:pPr algn="ctr" rtl="0">
                        <a:lnSpc>
                          <a:spcPct val="107000"/>
                        </a:lnSpc>
                        <a:spcAft>
                          <a:spcPts val="0"/>
                        </a:spcAft>
                      </a:pPr>
                      <a:r>
                        <a:rPr lang="en-US" sz="1200" b="1" kern="1200" dirty="0">
                          <a:solidFill>
                            <a:srgbClr val="000000"/>
                          </a:solidFill>
                          <a:effectLst/>
                          <a:latin typeface="Sakkal Majalla" panose="02000000000000000000" pitchFamily="2" charset="-78"/>
                          <a:ea typeface="Times New Roman" panose="02020603050405020304" pitchFamily="18" charset="0"/>
                          <a:cs typeface="Arial" panose="020B0604020202020204" pitchFamily="34" charset="0"/>
                        </a:rPr>
                        <a:t>Calculation Equation</a:t>
                      </a:r>
                      <a:endParaRPr lang="en-US" sz="1000" dirty="0">
                        <a:effectLst/>
                        <a:latin typeface="Calibri" panose="020F0502020204030204" pitchFamily="34" charset="0"/>
                        <a:ea typeface="Calibri" panose="020F0502020204030204" pitchFamily="34" charset="0"/>
                        <a:cs typeface="Arial" panose="020B0604020202020204" pitchFamily="34" charset="0"/>
                      </a:endParaRPr>
                    </a:p>
                  </a:txBody>
                  <a:tcPr marL="80883" marR="80883" marT="40442" marB="40442"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B78A35"/>
                      </a:solidFill>
                      <a:prstDash val="solid"/>
                      <a:round/>
                      <a:headEnd type="none" w="med" len="med"/>
                      <a:tailEnd type="none" w="med" len="med"/>
                    </a:lnT>
                    <a:lnB w="12700" cap="flat" cmpd="sng" algn="ctr">
                      <a:solidFill>
                        <a:srgbClr val="B78A35"/>
                      </a:solidFill>
                      <a:prstDash val="solid"/>
                      <a:round/>
                      <a:headEnd type="none" w="med" len="med"/>
                      <a:tailEnd type="none" w="med" len="med"/>
                    </a:lnB>
                    <a:solidFill>
                      <a:srgbClr val="B78A35"/>
                    </a:solidFill>
                  </a:tcPr>
                </a:tc>
                <a:tc>
                  <a:txBody>
                    <a:bodyPr/>
                    <a:lstStyle/>
                    <a:p>
                      <a:pPr algn="ctr" rtl="0">
                        <a:lnSpc>
                          <a:spcPct val="107000"/>
                        </a:lnSpc>
                        <a:spcAft>
                          <a:spcPts val="0"/>
                        </a:spcAft>
                      </a:pPr>
                      <a:r>
                        <a:rPr lang="en-US" sz="1200" b="1" kern="1200">
                          <a:solidFill>
                            <a:srgbClr val="000000"/>
                          </a:solidFill>
                          <a:effectLst/>
                          <a:latin typeface="Sakkal Majalla" panose="02000000000000000000" pitchFamily="2" charset="-78"/>
                          <a:ea typeface="Times New Roman" panose="02020603050405020304" pitchFamily="18" charset="0"/>
                          <a:cs typeface="Arial" panose="020B0604020202020204" pitchFamily="34" charset="0"/>
                        </a:rPr>
                        <a:t>Calculation Method</a:t>
                      </a:r>
                      <a:endParaRPr lang="en-US" sz="1000">
                        <a:effectLst/>
                        <a:latin typeface="Calibri" panose="020F0502020204030204" pitchFamily="34" charset="0"/>
                        <a:ea typeface="Calibri" panose="020F0502020204030204" pitchFamily="34" charset="0"/>
                        <a:cs typeface="Arial" panose="020B0604020202020204" pitchFamily="34" charset="0"/>
                      </a:endParaRPr>
                    </a:p>
                  </a:txBody>
                  <a:tcPr marL="80883" marR="80883" marT="40442" marB="40442"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B78A35"/>
                      </a:solidFill>
                      <a:prstDash val="solid"/>
                      <a:round/>
                      <a:headEnd type="none" w="med" len="med"/>
                      <a:tailEnd type="none" w="med" len="med"/>
                    </a:lnT>
                    <a:lnB w="12700" cap="flat" cmpd="sng" algn="ctr">
                      <a:solidFill>
                        <a:srgbClr val="B78A35"/>
                      </a:solidFill>
                      <a:prstDash val="solid"/>
                      <a:round/>
                      <a:headEnd type="none" w="med" len="med"/>
                      <a:tailEnd type="none" w="med" len="med"/>
                    </a:lnB>
                    <a:solidFill>
                      <a:srgbClr val="B78A35"/>
                    </a:solidFill>
                  </a:tcPr>
                </a:tc>
                <a:tc>
                  <a:txBody>
                    <a:bodyPr/>
                    <a:lstStyle/>
                    <a:p>
                      <a:pPr algn="ctr" rtl="0">
                        <a:lnSpc>
                          <a:spcPct val="107000"/>
                        </a:lnSpc>
                        <a:spcAft>
                          <a:spcPts val="0"/>
                        </a:spcAft>
                      </a:pPr>
                      <a:r>
                        <a:rPr lang="en-US" sz="1200" b="1" kern="1200">
                          <a:solidFill>
                            <a:srgbClr val="000000"/>
                          </a:solidFill>
                          <a:effectLst/>
                          <a:latin typeface="Sakkal Majalla" panose="02000000000000000000" pitchFamily="2" charset="-78"/>
                          <a:ea typeface="Times New Roman" panose="02020603050405020304" pitchFamily="18" charset="0"/>
                          <a:cs typeface="Arial" panose="020B0604020202020204" pitchFamily="34" charset="0"/>
                        </a:rPr>
                        <a:t>Source</a:t>
                      </a:r>
                      <a:endParaRPr lang="en-US" sz="1000">
                        <a:effectLst/>
                        <a:latin typeface="Calibri" panose="020F0502020204030204" pitchFamily="34" charset="0"/>
                        <a:ea typeface="Calibri" panose="020F0502020204030204" pitchFamily="34" charset="0"/>
                        <a:cs typeface="Arial" panose="020B0604020202020204" pitchFamily="34" charset="0"/>
                      </a:endParaRPr>
                    </a:p>
                  </a:txBody>
                  <a:tcPr marL="80883" marR="80883" marT="40442" marB="40442"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B78A35"/>
                      </a:solidFill>
                      <a:prstDash val="solid"/>
                      <a:round/>
                      <a:headEnd type="none" w="med" len="med"/>
                      <a:tailEnd type="none" w="med" len="med"/>
                    </a:lnT>
                    <a:lnB w="12700" cap="flat" cmpd="sng" algn="ctr">
                      <a:solidFill>
                        <a:srgbClr val="B78A35"/>
                      </a:solidFill>
                      <a:prstDash val="solid"/>
                      <a:round/>
                      <a:headEnd type="none" w="med" len="med"/>
                      <a:tailEnd type="none" w="med" len="med"/>
                    </a:lnB>
                    <a:solidFill>
                      <a:srgbClr val="B78A35"/>
                    </a:solidFill>
                  </a:tcPr>
                </a:tc>
              </a:tr>
              <a:tr h="686667">
                <a:tc>
                  <a:txBody>
                    <a:bodyPr/>
                    <a:lstStyle/>
                    <a:p>
                      <a:pPr algn="ctr" rtl="0">
                        <a:lnSpc>
                          <a:spcPct val="107000"/>
                        </a:lnSpc>
                        <a:spcAft>
                          <a:spcPts val="0"/>
                        </a:spcAft>
                      </a:pPr>
                      <a:r>
                        <a:rPr lang="en-US" sz="1200" kern="1200">
                          <a:solidFill>
                            <a:srgbClr val="000000"/>
                          </a:solidFill>
                          <a:effectLst/>
                          <a:latin typeface="Sakkal Majalla" panose="02000000000000000000" pitchFamily="2" charset="-78"/>
                          <a:ea typeface="Times New Roman" panose="02020603050405020304" pitchFamily="18" charset="0"/>
                          <a:cs typeface="Arial" panose="020B0604020202020204" pitchFamily="34" charset="0"/>
                        </a:rPr>
                        <a:t>Annually</a:t>
                      </a:r>
                      <a:endParaRPr lang="en-US" sz="1000">
                        <a:effectLst/>
                        <a:latin typeface="Calibri" panose="020F0502020204030204" pitchFamily="34" charset="0"/>
                        <a:ea typeface="Calibri" panose="020F0502020204030204" pitchFamily="34" charset="0"/>
                        <a:cs typeface="Arial" panose="020B0604020202020204" pitchFamily="34" charset="0"/>
                      </a:endParaRPr>
                    </a:p>
                  </a:txBody>
                  <a:tcPr marL="80883" marR="80883" marT="40442" marB="40442" anchor="ctr">
                    <a:lnL w="12700" cap="flat" cmpd="sng" algn="ctr">
                      <a:solidFill>
                        <a:srgbClr val="B78A35"/>
                      </a:solidFill>
                      <a:prstDash val="solid"/>
                      <a:round/>
                      <a:headEnd type="none" w="med" len="med"/>
                      <a:tailEnd type="none" w="med" len="med"/>
                    </a:lnL>
                    <a:lnR w="12700" cap="flat" cmpd="sng" algn="ctr">
                      <a:solidFill>
                        <a:srgbClr val="B78A35"/>
                      </a:solidFill>
                      <a:prstDash val="solid"/>
                      <a:round/>
                      <a:headEnd type="none" w="med" len="med"/>
                      <a:tailEnd type="none" w="med" len="med"/>
                    </a:lnR>
                    <a:lnT w="12700" cap="flat" cmpd="sng" algn="ctr">
                      <a:solidFill>
                        <a:srgbClr val="B78A35"/>
                      </a:solidFill>
                      <a:prstDash val="solid"/>
                      <a:round/>
                      <a:headEnd type="none" w="med" len="med"/>
                      <a:tailEnd type="none" w="med" len="med"/>
                    </a:lnT>
                    <a:lnB w="12700" cap="flat" cmpd="sng" algn="ctr">
                      <a:solidFill>
                        <a:srgbClr val="B78A35"/>
                      </a:solidFill>
                      <a:prstDash val="solid"/>
                      <a:round/>
                      <a:headEnd type="none" w="med" len="med"/>
                      <a:tailEnd type="none" w="med" len="med"/>
                    </a:lnB>
                    <a:solidFill>
                      <a:srgbClr val="FFFFFF"/>
                    </a:solidFill>
                  </a:tcPr>
                </a:tc>
                <a:tc>
                  <a:txBody>
                    <a:bodyPr/>
                    <a:lstStyle/>
                    <a:p>
                      <a:pPr algn="ctr" rtl="0">
                        <a:lnSpc>
                          <a:spcPct val="107000"/>
                        </a:lnSpc>
                        <a:spcAft>
                          <a:spcPts val="0"/>
                        </a:spcAft>
                      </a:pPr>
                      <a:r>
                        <a:rPr lang="en-US" sz="1200" kern="1200">
                          <a:solidFill>
                            <a:srgbClr val="000000"/>
                          </a:solidFill>
                          <a:effectLst/>
                          <a:latin typeface="Sakkal Majalla" panose="02000000000000000000" pitchFamily="2" charset="-78"/>
                          <a:ea typeface="Times New Roman" panose="02020603050405020304" pitchFamily="18" charset="0"/>
                          <a:cs typeface="Arial" panose="020B0604020202020204" pitchFamily="34" charset="0"/>
                        </a:rPr>
                        <a:t>Percentage</a:t>
                      </a:r>
                      <a:endParaRPr lang="en-US" sz="1000">
                        <a:effectLst/>
                        <a:latin typeface="Calibri" panose="020F0502020204030204" pitchFamily="34" charset="0"/>
                        <a:ea typeface="Calibri" panose="020F0502020204030204" pitchFamily="34" charset="0"/>
                        <a:cs typeface="Arial" panose="020B0604020202020204" pitchFamily="34" charset="0"/>
                      </a:endParaRPr>
                    </a:p>
                  </a:txBody>
                  <a:tcPr marL="80883" marR="80883" marT="40442" marB="40442" anchor="ctr">
                    <a:lnL w="12700" cap="flat" cmpd="sng" algn="ctr">
                      <a:solidFill>
                        <a:srgbClr val="B78A35"/>
                      </a:solidFill>
                      <a:prstDash val="solid"/>
                      <a:round/>
                      <a:headEnd type="none" w="med" len="med"/>
                      <a:tailEnd type="none" w="med" len="med"/>
                    </a:lnL>
                    <a:lnR w="12700" cap="flat" cmpd="sng" algn="ctr">
                      <a:solidFill>
                        <a:srgbClr val="B78A35"/>
                      </a:solidFill>
                      <a:prstDash val="solid"/>
                      <a:round/>
                      <a:headEnd type="none" w="med" len="med"/>
                      <a:tailEnd type="none" w="med" len="med"/>
                    </a:lnR>
                    <a:lnT w="12700" cap="flat" cmpd="sng" algn="ctr">
                      <a:solidFill>
                        <a:srgbClr val="B78A35"/>
                      </a:solidFill>
                      <a:prstDash val="solid"/>
                      <a:round/>
                      <a:headEnd type="none" w="med" len="med"/>
                      <a:tailEnd type="none" w="med" len="med"/>
                    </a:lnT>
                    <a:lnB w="12700" cap="flat" cmpd="sng" algn="ctr">
                      <a:solidFill>
                        <a:srgbClr val="B78A35"/>
                      </a:solidFill>
                      <a:prstDash val="solid"/>
                      <a:round/>
                      <a:headEnd type="none" w="med" len="med"/>
                      <a:tailEnd type="none" w="med" len="med"/>
                    </a:lnB>
                    <a:solidFill>
                      <a:srgbClr val="FFFFFF"/>
                    </a:solidFill>
                  </a:tcPr>
                </a:tc>
                <a:tc>
                  <a:txBody>
                    <a:bodyPr/>
                    <a:lstStyle/>
                    <a:p>
                      <a:pPr algn="ctr" rtl="0">
                        <a:lnSpc>
                          <a:spcPct val="107000"/>
                        </a:lnSpc>
                        <a:spcAft>
                          <a:spcPts val="0"/>
                        </a:spcAft>
                      </a:pPr>
                      <a:r>
                        <a:rPr lang="en-US" sz="1200" kern="1200">
                          <a:solidFill>
                            <a:srgbClr val="000000"/>
                          </a:solidFill>
                          <a:effectLst/>
                          <a:latin typeface="Sakkal Majalla" panose="02000000000000000000" pitchFamily="2" charset="-78"/>
                          <a:ea typeface="Times New Roman" panose="02020603050405020304" pitchFamily="18" charset="0"/>
                          <a:cs typeface="Arial" panose="020B0604020202020204" pitchFamily="34" charset="0"/>
                        </a:rPr>
                        <a:t>Increase is better.</a:t>
                      </a:r>
                      <a:endParaRPr lang="en-US" sz="1000">
                        <a:effectLst/>
                        <a:latin typeface="Calibri" panose="020F0502020204030204" pitchFamily="34" charset="0"/>
                        <a:ea typeface="Calibri" panose="020F0502020204030204" pitchFamily="34" charset="0"/>
                        <a:cs typeface="Arial" panose="020B0604020202020204" pitchFamily="34" charset="0"/>
                      </a:endParaRPr>
                    </a:p>
                  </a:txBody>
                  <a:tcPr marL="80883" marR="80883" marT="40442" marB="40442" anchor="ctr">
                    <a:lnL w="12700" cap="flat" cmpd="sng" algn="ctr">
                      <a:solidFill>
                        <a:srgbClr val="B78A35"/>
                      </a:solidFill>
                      <a:prstDash val="solid"/>
                      <a:round/>
                      <a:headEnd type="none" w="med" len="med"/>
                      <a:tailEnd type="none" w="med" len="med"/>
                    </a:lnL>
                    <a:lnR w="12700" cap="flat" cmpd="sng" algn="ctr">
                      <a:solidFill>
                        <a:srgbClr val="B78A35"/>
                      </a:solidFill>
                      <a:prstDash val="solid"/>
                      <a:round/>
                      <a:headEnd type="none" w="med" len="med"/>
                      <a:tailEnd type="none" w="med" len="med"/>
                    </a:lnR>
                    <a:lnT w="12700" cap="flat" cmpd="sng" algn="ctr">
                      <a:solidFill>
                        <a:srgbClr val="B78A35"/>
                      </a:solidFill>
                      <a:prstDash val="solid"/>
                      <a:round/>
                      <a:headEnd type="none" w="med" len="med"/>
                      <a:tailEnd type="none" w="med" len="med"/>
                    </a:lnT>
                    <a:lnB w="12700" cap="flat" cmpd="sng" algn="ctr">
                      <a:solidFill>
                        <a:srgbClr val="B78A35"/>
                      </a:solidFill>
                      <a:prstDash val="solid"/>
                      <a:round/>
                      <a:headEnd type="none" w="med" len="med"/>
                      <a:tailEnd type="none" w="med" len="med"/>
                    </a:lnB>
                    <a:solidFill>
                      <a:srgbClr val="FFFFFF"/>
                    </a:solidFill>
                  </a:tcPr>
                </a:tc>
                <a:tc>
                  <a:txBody>
                    <a:bodyPr/>
                    <a:lstStyle/>
                    <a:p>
                      <a:pPr algn="ctr" rtl="0">
                        <a:lnSpc>
                          <a:spcPct val="107000"/>
                        </a:lnSpc>
                        <a:spcAft>
                          <a:spcPts val="0"/>
                        </a:spcAft>
                      </a:pPr>
                      <a:r>
                        <a:rPr lang="en-US" sz="1200" kern="1200">
                          <a:solidFill>
                            <a:srgbClr val="000000"/>
                          </a:solidFill>
                          <a:effectLst/>
                          <a:latin typeface="Sakkal Majalla" panose="02000000000000000000" pitchFamily="2" charset="-78"/>
                          <a:ea typeface="Times New Roman" panose="02020603050405020304" pitchFamily="18" charset="0"/>
                          <a:cs typeface="Arial" panose="020B0604020202020204" pitchFamily="34" charset="0"/>
                        </a:rPr>
                        <a:t>Results of job happiness Questionnaire</a:t>
                      </a:r>
                      <a:endParaRPr lang="en-US" sz="1000">
                        <a:effectLst/>
                        <a:latin typeface="Calibri" panose="020F0502020204030204" pitchFamily="34" charset="0"/>
                        <a:ea typeface="Calibri" panose="020F0502020204030204" pitchFamily="34" charset="0"/>
                        <a:cs typeface="Arial" panose="020B0604020202020204" pitchFamily="34" charset="0"/>
                      </a:endParaRPr>
                    </a:p>
                  </a:txBody>
                  <a:tcPr marL="80883" marR="80883" marT="40442" marB="40442" anchor="ctr">
                    <a:lnL w="12700" cap="flat" cmpd="sng" algn="ctr">
                      <a:solidFill>
                        <a:srgbClr val="B78A35"/>
                      </a:solidFill>
                      <a:prstDash val="solid"/>
                      <a:round/>
                      <a:headEnd type="none" w="med" len="med"/>
                      <a:tailEnd type="none" w="med" len="med"/>
                    </a:lnL>
                    <a:lnR w="12700" cap="flat" cmpd="sng" algn="ctr">
                      <a:solidFill>
                        <a:srgbClr val="B78A35"/>
                      </a:solidFill>
                      <a:prstDash val="solid"/>
                      <a:round/>
                      <a:headEnd type="none" w="med" len="med"/>
                      <a:tailEnd type="none" w="med" len="med"/>
                    </a:lnR>
                    <a:lnT w="12700" cap="flat" cmpd="sng" algn="ctr">
                      <a:solidFill>
                        <a:srgbClr val="B78A35"/>
                      </a:solidFill>
                      <a:prstDash val="solid"/>
                      <a:round/>
                      <a:headEnd type="none" w="med" len="med"/>
                      <a:tailEnd type="none" w="med" len="med"/>
                    </a:lnT>
                    <a:lnB w="12700" cap="flat" cmpd="sng" algn="ctr">
                      <a:solidFill>
                        <a:srgbClr val="B78A35"/>
                      </a:solidFill>
                      <a:prstDash val="solid"/>
                      <a:round/>
                      <a:headEnd type="none" w="med" len="med"/>
                      <a:tailEnd type="none" w="med" len="med"/>
                    </a:lnB>
                    <a:solidFill>
                      <a:srgbClr val="FFFFFF"/>
                    </a:solidFill>
                  </a:tcPr>
                </a:tc>
                <a:tc>
                  <a:txBody>
                    <a:bodyPr/>
                    <a:lstStyle/>
                    <a:p>
                      <a:pPr algn="ctr" rtl="0">
                        <a:lnSpc>
                          <a:spcPct val="107000"/>
                        </a:lnSpc>
                        <a:spcAft>
                          <a:spcPts val="0"/>
                        </a:spcAft>
                      </a:pPr>
                      <a:r>
                        <a:rPr lang="en-US" sz="1200" kern="1200">
                          <a:solidFill>
                            <a:srgbClr val="000000"/>
                          </a:solidFill>
                          <a:effectLst/>
                          <a:latin typeface="Sakkal Majalla" panose="02000000000000000000" pitchFamily="2" charset="-78"/>
                          <a:ea typeface="Times New Roman" panose="02020603050405020304" pitchFamily="18" charset="0"/>
                          <a:cs typeface="Arial" panose="020B0604020202020204" pitchFamily="34" charset="0"/>
                        </a:rPr>
                        <a:t>Last Value</a:t>
                      </a:r>
                      <a:endParaRPr lang="en-US" sz="1000">
                        <a:effectLst/>
                        <a:latin typeface="Calibri" panose="020F0502020204030204" pitchFamily="34" charset="0"/>
                        <a:ea typeface="Calibri" panose="020F0502020204030204" pitchFamily="34" charset="0"/>
                        <a:cs typeface="Arial" panose="020B0604020202020204" pitchFamily="34" charset="0"/>
                      </a:endParaRPr>
                    </a:p>
                  </a:txBody>
                  <a:tcPr marL="80883" marR="80883" marT="40442" marB="40442" anchor="ctr">
                    <a:lnL w="12700" cap="flat" cmpd="sng" algn="ctr">
                      <a:solidFill>
                        <a:srgbClr val="B78A35"/>
                      </a:solidFill>
                      <a:prstDash val="solid"/>
                      <a:round/>
                      <a:headEnd type="none" w="med" len="med"/>
                      <a:tailEnd type="none" w="med" len="med"/>
                    </a:lnL>
                    <a:lnR w="12700" cap="flat" cmpd="sng" algn="ctr">
                      <a:solidFill>
                        <a:srgbClr val="B78A35"/>
                      </a:solidFill>
                      <a:prstDash val="solid"/>
                      <a:round/>
                      <a:headEnd type="none" w="med" len="med"/>
                      <a:tailEnd type="none" w="med" len="med"/>
                    </a:lnR>
                    <a:lnT w="12700" cap="flat" cmpd="sng" algn="ctr">
                      <a:solidFill>
                        <a:srgbClr val="B78A35"/>
                      </a:solidFill>
                      <a:prstDash val="solid"/>
                      <a:round/>
                      <a:headEnd type="none" w="med" len="med"/>
                      <a:tailEnd type="none" w="med" len="med"/>
                    </a:lnT>
                    <a:lnB w="12700" cap="flat" cmpd="sng" algn="ctr">
                      <a:solidFill>
                        <a:srgbClr val="B78A35"/>
                      </a:solidFill>
                      <a:prstDash val="solid"/>
                      <a:round/>
                      <a:headEnd type="none" w="med" len="med"/>
                      <a:tailEnd type="none" w="med" len="med"/>
                    </a:lnB>
                    <a:solidFill>
                      <a:srgbClr val="FFFFFF"/>
                    </a:solidFill>
                  </a:tcPr>
                </a:tc>
                <a:tc>
                  <a:txBody>
                    <a:bodyPr/>
                    <a:lstStyle/>
                    <a:p>
                      <a:pPr algn="ctr" rtl="0">
                        <a:lnSpc>
                          <a:spcPct val="107000"/>
                        </a:lnSpc>
                        <a:spcAft>
                          <a:spcPts val="0"/>
                        </a:spcAft>
                      </a:pPr>
                      <a:r>
                        <a:rPr lang="en-US" sz="1200" kern="1200" dirty="0">
                          <a:solidFill>
                            <a:srgbClr val="000000"/>
                          </a:solidFill>
                          <a:effectLst/>
                          <a:latin typeface="Sakkal Majalla" panose="02000000000000000000" pitchFamily="2" charset="-78"/>
                          <a:ea typeface="Times New Roman" panose="02020603050405020304" pitchFamily="18" charset="0"/>
                          <a:cs typeface="Arial" panose="020B0604020202020204" pitchFamily="34" charset="0"/>
                        </a:rPr>
                        <a:t>Report of Happiness and Positivity Study Results in Work Environment (prepared by the Prime Minister Office)</a:t>
                      </a:r>
                      <a:endParaRPr lang="en-US" sz="1000" dirty="0">
                        <a:effectLst/>
                        <a:latin typeface="Calibri" panose="020F0502020204030204" pitchFamily="34" charset="0"/>
                        <a:ea typeface="Calibri" panose="020F0502020204030204" pitchFamily="34" charset="0"/>
                        <a:cs typeface="Arial" panose="020B0604020202020204" pitchFamily="34" charset="0"/>
                      </a:endParaRPr>
                    </a:p>
                  </a:txBody>
                  <a:tcPr marL="80883" marR="80883" marT="40442" marB="40442" anchor="ctr">
                    <a:lnL w="12700" cap="flat" cmpd="sng" algn="ctr">
                      <a:solidFill>
                        <a:srgbClr val="B78A35"/>
                      </a:solidFill>
                      <a:prstDash val="solid"/>
                      <a:round/>
                      <a:headEnd type="none" w="med" len="med"/>
                      <a:tailEnd type="none" w="med" len="med"/>
                    </a:lnL>
                    <a:lnR w="12700" cap="flat" cmpd="sng" algn="ctr">
                      <a:solidFill>
                        <a:srgbClr val="B78A35"/>
                      </a:solidFill>
                      <a:prstDash val="solid"/>
                      <a:round/>
                      <a:headEnd type="none" w="med" len="med"/>
                      <a:tailEnd type="none" w="med" len="med"/>
                    </a:lnR>
                    <a:lnT w="12700" cap="flat" cmpd="sng" algn="ctr">
                      <a:solidFill>
                        <a:srgbClr val="B78A35"/>
                      </a:solidFill>
                      <a:prstDash val="solid"/>
                      <a:round/>
                      <a:headEnd type="none" w="med" len="med"/>
                      <a:tailEnd type="none" w="med" len="med"/>
                    </a:lnT>
                    <a:lnB w="12700" cap="flat" cmpd="sng" algn="ctr">
                      <a:solidFill>
                        <a:srgbClr val="B78A35"/>
                      </a:solidFill>
                      <a:prstDash val="solid"/>
                      <a:round/>
                      <a:headEnd type="none" w="med" len="med"/>
                      <a:tailEnd type="none" w="med" len="med"/>
                    </a:lnB>
                    <a:solidFill>
                      <a:srgbClr val="FFFFFF"/>
                    </a:solidFill>
                  </a:tcPr>
                </a:tc>
              </a:tr>
            </a:tbl>
          </a:graphicData>
        </a:graphic>
      </p:graphicFrame>
    </p:spTree>
    <p:extLst>
      <p:ext uri="{BB962C8B-B14F-4D97-AF65-F5344CB8AC3E}">
        <p14:creationId xmlns:p14="http://schemas.microsoft.com/office/powerpoint/2010/main" val="3562992862"/>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ounded Rectangle 5"/>
          <p:cNvSpPr/>
          <p:nvPr/>
        </p:nvSpPr>
        <p:spPr>
          <a:xfrm>
            <a:off x="152400" y="971014"/>
            <a:ext cx="8839200" cy="521732"/>
          </a:xfrm>
          <a:prstGeom prst="round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3" name="TextBox 2"/>
          <p:cNvSpPr txBox="1"/>
          <p:nvPr/>
        </p:nvSpPr>
        <p:spPr>
          <a:xfrm>
            <a:off x="1075981" y="1041697"/>
            <a:ext cx="6858000" cy="646331"/>
          </a:xfrm>
          <a:prstGeom prst="rect">
            <a:avLst/>
          </a:prstGeom>
          <a:noFill/>
          <a:ln>
            <a:noFill/>
          </a:ln>
        </p:spPr>
        <p:txBody>
          <a:bodyPr wrap="square" rtlCol="0">
            <a:spAutoFit/>
          </a:bodyPr>
          <a:lstStyle/>
          <a:p>
            <a:pPr algn="ctr" rtl="0"/>
            <a:r>
              <a:rPr lang="en-US" dirty="0" smtClean="0">
                <a:solidFill>
                  <a:prstClr val="white"/>
                </a:solidFill>
              </a:rPr>
              <a:t>Indicator No. 2: Positivity Rate in Work Environment </a:t>
            </a:r>
            <a:endParaRPr lang="en-US" dirty="0" smtClean="0">
              <a:solidFill>
                <a:prstClr val="white"/>
              </a:solidFill>
              <a:cs typeface="PT Bold Heading" panose="02010400000000000000" pitchFamily="2" charset="-78"/>
            </a:endParaRPr>
          </a:p>
          <a:p>
            <a:pPr algn="r" rtl="0"/>
            <a:endParaRPr lang="en-US" dirty="0">
              <a:solidFill>
                <a:prstClr val="white"/>
              </a:solidFill>
              <a:cs typeface="PT Bold Heading" panose="02010400000000000000" pitchFamily="2" charset="-78"/>
            </a:endParaRPr>
          </a:p>
        </p:txBody>
      </p:sp>
      <p:sp>
        <p:nvSpPr>
          <p:cNvPr id="4" name="TextBox 3"/>
          <p:cNvSpPr txBox="1"/>
          <p:nvPr/>
        </p:nvSpPr>
        <p:spPr>
          <a:xfrm>
            <a:off x="152400" y="1422352"/>
            <a:ext cx="8686800" cy="3539430"/>
          </a:xfrm>
          <a:prstGeom prst="rect">
            <a:avLst/>
          </a:prstGeom>
          <a:noFill/>
        </p:spPr>
        <p:txBody>
          <a:bodyPr wrap="square" rtlCol="0">
            <a:spAutoFit/>
          </a:bodyPr>
          <a:lstStyle/>
          <a:p>
            <a:pPr algn="l" rtl="0"/>
            <a:r>
              <a:rPr lang="ar-AE" sz="1400" b="1" dirty="0">
                <a:solidFill>
                  <a:srgbClr val="C00000"/>
                </a:solidFill>
                <a:latin typeface="Book Antiqua" pitchFamily="18" charset="0"/>
              </a:rPr>
              <a:t>Type of Indicator: </a:t>
            </a:r>
            <a:r>
              <a:rPr lang="ar-AE" sz="1400" b="1" dirty="0">
                <a:solidFill>
                  <a:prstClr val="black"/>
                </a:solidFill>
                <a:latin typeface="Book Antiqua" pitchFamily="18" charset="0"/>
              </a:rPr>
              <a:t>Strategic </a:t>
            </a:r>
          </a:p>
          <a:p>
            <a:pPr algn="l" rtl="0"/>
            <a:r>
              <a:rPr lang="ar-AE" sz="1400" b="1" dirty="0">
                <a:solidFill>
                  <a:srgbClr val="C00000"/>
                </a:solidFill>
                <a:latin typeface="Book Antiqua" pitchFamily="18" charset="0"/>
              </a:rPr>
              <a:t>Description of the Indicator:</a:t>
            </a:r>
          </a:p>
          <a:p>
            <a:pPr marL="285750" indent="-285750" algn="just">
              <a:buFont typeface="Wingdings" panose="05000000000000000000" pitchFamily="2" charset="2"/>
              <a:buChar char="§"/>
            </a:pPr>
            <a:r>
              <a:rPr lang="en-US" sz="1400" dirty="0" smtClean="0">
                <a:solidFill>
                  <a:prstClr val="black"/>
                </a:solidFill>
                <a:latin typeface="Book Antiqua" pitchFamily="18" charset="0"/>
              </a:rPr>
              <a:t>This indicator shall measure the extent of employee’s positivity and existence of a positive and supportive work environment, in addition to focus the organizational culture on the employee’s strengths, instead of weaknesses.</a:t>
            </a:r>
          </a:p>
          <a:p>
            <a:pPr marL="285750" indent="-285750" algn="just">
              <a:buFont typeface="Wingdings" panose="05000000000000000000" pitchFamily="2" charset="2"/>
              <a:buChar char="§"/>
            </a:pPr>
            <a:r>
              <a:rPr lang="en-US" sz="1400" dirty="0" smtClean="0">
                <a:solidFill>
                  <a:prstClr val="black"/>
                </a:solidFill>
                <a:latin typeface="Book Antiqua" pitchFamily="18" charset="0"/>
              </a:rPr>
              <a:t>The Prime Minister Office shall annually measure this indicator by making the happiness and positivity questionnaire in work environment. </a:t>
            </a:r>
          </a:p>
          <a:p>
            <a:pPr marL="285750" indent="-285750" algn="just">
              <a:buFont typeface="Wingdings" panose="05000000000000000000" pitchFamily="2" charset="2"/>
              <a:buChar char="§"/>
            </a:pPr>
            <a:r>
              <a:rPr lang="en-US" sz="1400" dirty="0" smtClean="0">
                <a:solidFill>
                  <a:prstClr val="black"/>
                </a:solidFill>
                <a:latin typeface="Book Antiqua" pitchFamily="18" charset="0"/>
              </a:rPr>
              <a:t>The scope of this indicator shall include employees of all occupational categories (such as leading, supervising, executive, specialized and technical categories including interface employees) excluding the senior leadership members (ministers, deputies, directors general and similar positions) and service occupations (workers and similar positions). </a:t>
            </a:r>
          </a:p>
          <a:p>
            <a:pPr marL="285750" indent="-285750" algn="just">
              <a:buFont typeface="Wingdings" panose="05000000000000000000" pitchFamily="2" charset="2"/>
              <a:buChar char="§"/>
            </a:pPr>
            <a:r>
              <a:rPr lang="en-US" sz="1400" dirty="0" smtClean="0">
                <a:solidFill>
                  <a:prstClr val="black"/>
                </a:solidFill>
                <a:latin typeface="Book Antiqua" pitchFamily="18" charset="0"/>
              </a:rPr>
              <a:t> The positivity rate shall be measured in the federal entity by asking 7 questions and these questions shall be also evaluated in accordance with a scale consisting of five (5) points (point No. 5 shall mean “strongly agree” and point No. 1 shall mean “strongly disagree“).</a:t>
            </a:r>
          </a:p>
          <a:p>
            <a:pPr marL="285750" indent="-285750" algn="just">
              <a:buFont typeface="Wingdings" panose="05000000000000000000" pitchFamily="2" charset="2"/>
              <a:buChar char="§"/>
            </a:pPr>
            <a:r>
              <a:rPr lang="en-US" sz="1400" dirty="0" smtClean="0">
                <a:solidFill>
                  <a:prstClr val="black"/>
                </a:solidFill>
                <a:latin typeface="Book Antiqua" pitchFamily="18" charset="0"/>
              </a:rPr>
              <a:t>The positivity rate shall be calculated in work environment by calculating the rate of results no’s 4 “agree” and 5 “strongly agree” only in all questionnaire questions. </a:t>
            </a:r>
            <a:endParaRPr lang="en-US" sz="1400" dirty="0">
              <a:solidFill>
                <a:prstClr val="black"/>
              </a:solidFill>
              <a:latin typeface="Book Antiqua" pitchFamily="18" charset="0"/>
            </a:endParaRPr>
          </a:p>
        </p:txBody>
      </p:sp>
      <p:sp>
        <p:nvSpPr>
          <p:cNvPr id="5" name="TextBox 4"/>
          <p:cNvSpPr txBox="1"/>
          <p:nvPr/>
        </p:nvSpPr>
        <p:spPr>
          <a:xfrm>
            <a:off x="457200" y="4948818"/>
            <a:ext cx="5410200" cy="381000"/>
          </a:xfrm>
          <a:prstGeom prst="rect">
            <a:avLst/>
          </a:prstGeom>
          <a:noFill/>
        </p:spPr>
        <p:txBody>
          <a:bodyPr wrap="square" rtlCol="0">
            <a:spAutoFit/>
          </a:bodyPr>
          <a:lstStyle/>
          <a:p>
            <a:pPr algn="l" rtl="0"/>
            <a:r>
              <a:rPr lang="en-US" b="1" dirty="0" smtClean="0">
                <a:solidFill>
                  <a:srgbClr val="C00000"/>
                </a:solidFill>
                <a:latin typeface="Sakkal Majalla" panose="02000000000000000000" pitchFamily="2" charset="-78"/>
              </a:rPr>
              <a:t>Method of Calculation: </a:t>
            </a:r>
            <a:r>
              <a:rPr lang="en-US" dirty="0" smtClean="0"/>
              <a:t> </a:t>
            </a:r>
            <a:endParaRPr lang="en-US" b="1" dirty="0">
              <a:solidFill>
                <a:srgbClr val="C00000"/>
              </a:solidFill>
              <a:latin typeface="Sakkal Majalla" panose="02000000000000000000" pitchFamily="2" charset="-78"/>
              <a:cs typeface="Sakkal Majalla" panose="02000000000000000000" pitchFamily="2" charset="-78"/>
            </a:endParaRPr>
          </a:p>
        </p:txBody>
      </p:sp>
      <p:sp>
        <p:nvSpPr>
          <p:cNvPr id="8" name="Slide Number Placeholder 3"/>
          <p:cNvSpPr txBox="1">
            <a:spLocks/>
          </p:cNvSpPr>
          <p:nvPr/>
        </p:nvSpPr>
        <p:spPr>
          <a:xfrm>
            <a:off x="0" y="6569075"/>
            <a:ext cx="21336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rtl="0"/>
            <a:fld id="{56427F38-63A5-4D63-9399-D970397CA46A}" type="slidenum">
              <a:rPr lang="en-US" sz="1600" b="1" smtClean="0">
                <a:solidFill>
                  <a:prstClr val="black"/>
                </a:solidFill>
              </a:rPr>
              <a:pPr rtl="0"/>
              <a:t>18</a:t>
            </a:fld>
            <a:endParaRPr lang="en-US" sz="1600" b="1" dirty="0">
              <a:solidFill>
                <a:prstClr val="black"/>
              </a:solidFill>
            </a:endParaRPr>
          </a:p>
        </p:txBody>
      </p:sp>
      <p:graphicFrame>
        <p:nvGraphicFramePr>
          <p:cNvPr id="9" name="Table 8"/>
          <p:cNvGraphicFramePr>
            <a:graphicFrameLocks noGrp="1"/>
          </p:cNvGraphicFramePr>
          <p:nvPr>
            <p:extLst/>
          </p:nvPr>
        </p:nvGraphicFramePr>
        <p:xfrm>
          <a:off x="552450" y="5342437"/>
          <a:ext cx="7886700" cy="1079940"/>
        </p:xfrm>
        <a:graphic>
          <a:graphicData uri="http://schemas.openxmlformats.org/drawingml/2006/table">
            <a:tbl>
              <a:tblPr firstRow="1" bandRow="1"/>
              <a:tblGrid>
                <a:gridCol w="817349"/>
                <a:gridCol w="817349"/>
                <a:gridCol w="907568"/>
                <a:gridCol w="2055919"/>
                <a:gridCol w="817349"/>
                <a:gridCol w="2471166"/>
              </a:tblGrid>
              <a:tr h="487541">
                <a:tc>
                  <a:txBody>
                    <a:bodyPr/>
                    <a:lstStyle/>
                    <a:p>
                      <a:pPr algn="l" rtl="0">
                        <a:lnSpc>
                          <a:spcPct val="107000"/>
                        </a:lnSpc>
                        <a:spcAft>
                          <a:spcPts val="800"/>
                        </a:spcAft>
                      </a:pPr>
                      <a:r>
                        <a:rPr lang="en-US" sz="1000" b="1" noProof="0" dirty="0">
                          <a:effectLst/>
                          <a:latin typeface="Calibri" panose="020F0502020204030204" pitchFamily="34" charset="0"/>
                          <a:ea typeface="Calibri" panose="020F0502020204030204" pitchFamily="34" charset="0"/>
                          <a:cs typeface="Arial" panose="020B0604020202020204" pitchFamily="34" charset="0"/>
                        </a:rPr>
                        <a:t>Calculation</a:t>
                      </a:r>
                      <a:r>
                        <a:rPr lang="en-US" sz="1000" b="1" noProof="0" dirty="0">
                          <a:effectLst/>
                          <a:latin typeface="Arial" panose="020B0604020202020204" pitchFamily="34" charset="0"/>
                          <a:ea typeface="Calibri" panose="020F0502020204030204" pitchFamily="34" charset="0"/>
                          <a:cs typeface="Arial" panose="020B0604020202020204" pitchFamily="34" charset="0"/>
                        </a:rPr>
                        <a:t> </a:t>
                      </a:r>
                      <a:r>
                        <a:rPr lang="en-US" sz="1000" b="1" noProof="0" dirty="0">
                          <a:effectLst/>
                          <a:latin typeface="Calibri" panose="020F0502020204030204" pitchFamily="34" charset="0"/>
                          <a:ea typeface="Calibri" panose="020F0502020204030204" pitchFamily="34" charset="0"/>
                          <a:cs typeface="Arial" panose="020B0604020202020204" pitchFamily="34" charset="0"/>
                        </a:rPr>
                        <a:t>Period</a:t>
                      </a:r>
                      <a:endParaRPr lang="en-US" sz="1000" noProof="0" dirty="0">
                        <a:effectLst/>
                        <a:latin typeface="Calibri" panose="020F0502020204030204" pitchFamily="34" charset="0"/>
                        <a:ea typeface="Calibri" panose="020F0502020204030204" pitchFamily="34" charset="0"/>
                        <a:cs typeface="Arial" panose="020B0604020202020204" pitchFamily="34" charset="0"/>
                      </a:endParaRPr>
                    </a:p>
                  </a:txBody>
                  <a:tcPr marL="86037" marR="86037" marT="43018" marB="43018" anchor="ctr">
                    <a:lnL w="12700" cap="flat" cmpd="sng" algn="ctr">
                      <a:solidFill>
                        <a:srgbClr val="FFFFFF"/>
                      </a:solidFill>
                      <a:prstDash val="solid"/>
                      <a:round/>
                      <a:headEnd type="none" w="med" len="med"/>
                      <a:tailEnd type="none" w="med" len="med"/>
                    </a:lnL>
                    <a:lnR w="12700" cap="flat" cmpd="sng" algn="ctr">
                      <a:solidFill>
                        <a:srgbClr val="B78A35"/>
                      </a:solidFill>
                      <a:prstDash val="solid"/>
                      <a:round/>
                      <a:headEnd type="none" w="med" len="med"/>
                      <a:tailEnd type="none" w="med" len="med"/>
                    </a:lnR>
                    <a:lnT w="12700" cap="flat" cmpd="sng" algn="ctr">
                      <a:solidFill>
                        <a:srgbClr val="B78A35"/>
                      </a:solidFill>
                      <a:prstDash val="solid"/>
                      <a:round/>
                      <a:headEnd type="none" w="med" len="med"/>
                      <a:tailEnd type="none" w="med" len="med"/>
                    </a:lnT>
                    <a:lnB w="12700" cap="flat" cmpd="sng" algn="ctr">
                      <a:solidFill>
                        <a:srgbClr val="B78A35"/>
                      </a:solidFill>
                      <a:prstDash val="solid"/>
                      <a:round/>
                      <a:headEnd type="none" w="med" len="med"/>
                      <a:tailEnd type="none" w="med" len="med"/>
                    </a:lnB>
                    <a:solidFill>
                      <a:srgbClr val="B78A35"/>
                    </a:solidFill>
                  </a:tcPr>
                </a:tc>
                <a:tc>
                  <a:txBody>
                    <a:bodyPr/>
                    <a:lstStyle/>
                    <a:p>
                      <a:pPr algn="ctr" rtl="0">
                        <a:lnSpc>
                          <a:spcPct val="107000"/>
                        </a:lnSpc>
                        <a:spcAft>
                          <a:spcPts val="800"/>
                        </a:spcAft>
                      </a:pPr>
                      <a:r>
                        <a:rPr lang="en-US" sz="1000" b="1" noProof="0" dirty="0">
                          <a:effectLst/>
                          <a:latin typeface="Calibri" panose="020F0502020204030204" pitchFamily="34" charset="0"/>
                          <a:ea typeface="Calibri" panose="020F0502020204030204" pitchFamily="34" charset="0"/>
                          <a:cs typeface="Arial" panose="020B0604020202020204" pitchFamily="34" charset="0"/>
                        </a:rPr>
                        <a:t>Calculation</a:t>
                      </a:r>
                      <a:r>
                        <a:rPr lang="en-US" sz="1000" b="1" noProof="0" dirty="0">
                          <a:effectLst/>
                          <a:latin typeface="Arial" panose="020B0604020202020204" pitchFamily="34" charset="0"/>
                          <a:ea typeface="Calibri" panose="020F0502020204030204" pitchFamily="34" charset="0"/>
                          <a:cs typeface="Arial" panose="020B0604020202020204" pitchFamily="34" charset="0"/>
                        </a:rPr>
                        <a:t> </a:t>
                      </a:r>
                      <a:r>
                        <a:rPr lang="en-US" sz="1000" b="1" noProof="0" dirty="0">
                          <a:effectLst/>
                          <a:latin typeface="Calibri" panose="020F0502020204030204" pitchFamily="34" charset="0"/>
                          <a:ea typeface="Calibri" panose="020F0502020204030204" pitchFamily="34" charset="0"/>
                          <a:cs typeface="Arial" panose="020B0604020202020204" pitchFamily="34" charset="0"/>
                        </a:rPr>
                        <a:t>Unit</a:t>
                      </a:r>
                      <a:endParaRPr lang="en-US" sz="1000" noProof="0" dirty="0">
                        <a:effectLst/>
                        <a:latin typeface="Calibri" panose="020F0502020204030204" pitchFamily="34" charset="0"/>
                        <a:ea typeface="Calibri" panose="020F0502020204030204" pitchFamily="34" charset="0"/>
                        <a:cs typeface="Arial" panose="020B0604020202020204" pitchFamily="34" charset="0"/>
                      </a:endParaRPr>
                    </a:p>
                  </a:txBody>
                  <a:tcPr marL="86037" marR="86037" marT="43018" marB="43018" anchor="ctr">
                    <a:lnL w="12700" cap="flat" cmpd="sng" algn="ctr">
                      <a:solidFill>
                        <a:srgbClr val="B78A35"/>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B78A35"/>
                      </a:solidFill>
                      <a:prstDash val="solid"/>
                      <a:round/>
                      <a:headEnd type="none" w="med" len="med"/>
                      <a:tailEnd type="none" w="med" len="med"/>
                    </a:lnT>
                    <a:lnB w="12700" cap="flat" cmpd="sng" algn="ctr">
                      <a:solidFill>
                        <a:srgbClr val="B78A35"/>
                      </a:solidFill>
                      <a:prstDash val="solid"/>
                      <a:round/>
                      <a:headEnd type="none" w="med" len="med"/>
                      <a:tailEnd type="none" w="med" len="med"/>
                    </a:lnB>
                    <a:solidFill>
                      <a:srgbClr val="B78A35"/>
                    </a:solidFill>
                  </a:tcPr>
                </a:tc>
                <a:tc>
                  <a:txBody>
                    <a:bodyPr/>
                    <a:lstStyle/>
                    <a:p>
                      <a:pPr algn="ctr" rtl="0">
                        <a:lnSpc>
                          <a:spcPct val="107000"/>
                        </a:lnSpc>
                        <a:spcAft>
                          <a:spcPts val="800"/>
                        </a:spcAft>
                      </a:pPr>
                      <a:r>
                        <a:rPr lang="en-US" sz="1000" b="1" noProof="0" dirty="0">
                          <a:effectLst/>
                          <a:latin typeface="Calibri" panose="020F0502020204030204" pitchFamily="34" charset="0"/>
                          <a:ea typeface="Calibri" panose="020F0502020204030204" pitchFamily="34" charset="0"/>
                          <a:cs typeface="Arial" panose="020B0604020202020204" pitchFamily="34" charset="0"/>
                        </a:rPr>
                        <a:t>Calculation</a:t>
                      </a:r>
                      <a:r>
                        <a:rPr lang="en-US" sz="1000" b="1" noProof="0" dirty="0">
                          <a:effectLst/>
                          <a:latin typeface="Arial" panose="020B0604020202020204" pitchFamily="34" charset="0"/>
                          <a:ea typeface="Calibri" panose="020F0502020204030204" pitchFamily="34" charset="0"/>
                          <a:cs typeface="Arial" panose="020B0604020202020204" pitchFamily="34" charset="0"/>
                        </a:rPr>
                        <a:t> </a:t>
                      </a:r>
                      <a:r>
                        <a:rPr lang="en-US" sz="1000" b="1" noProof="0" dirty="0">
                          <a:effectLst/>
                          <a:latin typeface="Calibri" panose="020F0502020204030204" pitchFamily="34" charset="0"/>
                          <a:ea typeface="Calibri" panose="020F0502020204030204" pitchFamily="34" charset="0"/>
                          <a:cs typeface="Arial" panose="020B0604020202020204" pitchFamily="34" charset="0"/>
                        </a:rPr>
                        <a:t>Type</a:t>
                      </a:r>
                      <a:endParaRPr lang="en-US" sz="1000" noProof="0" dirty="0">
                        <a:effectLst/>
                        <a:latin typeface="Calibri" panose="020F0502020204030204" pitchFamily="34" charset="0"/>
                        <a:ea typeface="Calibri" panose="020F0502020204030204" pitchFamily="34" charset="0"/>
                        <a:cs typeface="Arial" panose="020B0604020202020204" pitchFamily="34" charset="0"/>
                      </a:endParaRPr>
                    </a:p>
                  </a:txBody>
                  <a:tcPr marL="86037" marR="86037" marT="43018" marB="43018"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B78A35"/>
                      </a:solidFill>
                      <a:prstDash val="solid"/>
                      <a:round/>
                      <a:headEnd type="none" w="med" len="med"/>
                      <a:tailEnd type="none" w="med" len="med"/>
                    </a:lnT>
                    <a:lnB w="12700" cap="flat" cmpd="sng" algn="ctr">
                      <a:solidFill>
                        <a:srgbClr val="B78A35"/>
                      </a:solidFill>
                      <a:prstDash val="solid"/>
                      <a:round/>
                      <a:headEnd type="none" w="med" len="med"/>
                      <a:tailEnd type="none" w="med" len="med"/>
                    </a:lnB>
                    <a:solidFill>
                      <a:srgbClr val="B78A35"/>
                    </a:solidFill>
                  </a:tcPr>
                </a:tc>
                <a:tc>
                  <a:txBody>
                    <a:bodyPr/>
                    <a:lstStyle/>
                    <a:p>
                      <a:pPr algn="ctr" rtl="0">
                        <a:lnSpc>
                          <a:spcPct val="107000"/>
                        </a:lnSpc>
                        <a:spcAft>
                          <a:spcPts val="800"/>
                        </a:spcAft>
                      </a:pPr>
                      <a:r>
                        <a:rPr lang="en-US" sz="1000" b="1" noProof="0" dirty="0">
                          <a:effectLst/>
                          <a:latin typeface="Calibri" panose="020F0502020204030204" pitchFamily="34" charset="0"/>
                          <a:ea typeface="Calibri" panose="020F0502020204030204" pitchFamily="34" charset="0"/>
                          <a:cs typeface="Arial" panose="020B0604020202020204" pitchFamily="34" charset="0"/>
                        </a:rPr>
                        <a:t>Calculation</a:t>
                      </a:r>
                      <a:r>
                        <a:rPr lang="en-US" sz="1000" b="1" noProof="0" dirty="0">
                          <a:effectLst/>
                          <a:latin typeface="Arial" panose="020B0604020202020204" pitchFamily="34" charset="0"/>
                          <a:ea typeface="Calibri" panose="020F0502020204030204" pitchFamily="34" charset="0"/>
                          <a:cs typeface="Arial" panose="020B0604020202020204" pitchFamily="34" charset="0"/>
                        </a:rPr>
                        <a:t> </a:t>
                      </a:r>
                      <a:r>
                        <a:rPr lang="en-US" sz="1000" b="1" noProof="0" dirty="0">
                          <a:effectLst/>
                          <a:latin typeface="Calibri" panose="020F0502020204030204" pitchFamily="34" charset="0"/>
                          <a:ea typeface="Calibri" panose="020F0502020204030204" pitchFamily="34" charset="0"/>
                          <a:cs typeface="Arial" panose="020B0604020202020204" pitchFamily="34" charset="0"/>
                        </a:rPr>
                        <a:t>Equation</a:t>
                      </a:r>
                      <a:endParaRPr lang="en-US" sz="1000" noProof="0" dirty="0">
                        <a:effectLst/>
                        <a:latin typeface="Calibri" panose="020F0502020204030204" pitchFamily="34" charset="0"/>
                        <a:ea typeface="Calibri" panose="020F0502020204030204" pitchFamily="34" charset="0"/>
                        <a:cs typeface="Arial" panose="020B0604020202020204" pitchFamily="34" charset="0"/>
                      </a:endParaRPr>
                    </a:p>
                  </a:txBody>
                  <a:tcPr marL="86037" marR="86037" marT="43018" marB="43018"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B78A35"/>
                      </a:solidFill>
                      <a:prstDash val="solid"/>
                      <a:round/>
                      <a:headEnd type="none" w="med" len="med"/>
                      <a:tailEnd type="none" w="med" len="med"/>
                    </a:lnT>
                    <a:lnB w="12700" cap="flat" cmpd="sng" algn="ctr">
                      <a:solidFill>
                        <a:srgbClr val="B78A35"/>
                      </a:solidFill>
                      <a:prstDash val="solid"/>
                      <a:round/>
                      <a:headEnd type="none" w="med" len="med"/>
                      <a:tailEnd type="none" w="med" len="med"/>
                    </a:lnB>
                    <a:solidFill>
                      <a:srgbClr val="B78A35"/>
                    </a:solidFill>
                  </a:tcPr>
                </a:tc>
                <a:tc>
                  <a:txBody>
                    <a:bodyPr/>
                    <a:lstStyle/>
                    <a:p>
                      <a:pPr algn="ctr" rtl="0">
                        <a:lnSpc>
                          <a:spcPct val="107000"/>
                        </a:lnSpc>
                        <a:spcAft>
                          <a:spcPts val="800"/>
                        </a:spcAft>
                      </a:pPr>
                      <a:r>
                        <a:rPr lang="en-US" sz="1000" b="1" noProof="0" dirty="0">
                          <a:effectLst/>
                          <a:latin typeface="Calibri" panose="020F0502020204030204" pitchFamily="34" charset="0"/>
                          <a:ea typeface="Calibri" panose="020F0502020204030204" pitchFamily="34" charset="0"/>
                          <a:cs typeface="Arial" panose="020B0604020202020204" pitchFamily="34" charset="0"/>
                        </a:rPr>
                        <a:t>Calculation</a:t>
                      </a:r>
                      <a:r>
                        <a:rPr lang="en-US" sz="1000" b="1" noProof="0" dirty="0">
                          <a:effectLst/>
                          <a:latin typeface="Arial" panose="020B0604020202020204" pitchFamily="34" charset="0"/>
                          <a:ea typeface="Calibri" panose="020F0502020204030204" pitchFamily="34" charset="0"/>
                          <a:cs typeface="Arial" panose="020B0604020202020204" pitchFamily="34" charset="0"/>
                        </a:rPr>
                        <a:t> </a:t>
                      </a:r>
                      <a:r>
                        <a:rPr lang="en-US" sz="1000" b="1" noProof="0" dirty="0">
                          <a:effectLst/>
                          <a:latin typeface="Calibri" panose="020F0502020204030204" pitchFamily="34" charset="0"/>
                          <a:ea typeface="Calibri" panose="020F0502020204030204" pitchFamily="34" charset="0"/>
                          <a:cs typeface="Arial" panose="020B0604020202020204" pitchFamily="34" charset="0"/>
                        </a:rPr>
                        <a:t>Method</a:t>
                      </a:r>
                      <a:endParaRPr lang="en-US" sz="1000" noProof="0" dirty="0">
                        <a:effectLst/>
                        <a:latin typeface="Calibri" panose="020F0502020204030204" pitchFamily="34" charset="0"/>
                        <a:ea typeface="Calibri" panose="020F0502020204030204" pitchFamily="34" charset="0"/>
                        <a:cs typeface="Arial" panose="020B0604020202020204" pitchFamily="34" charset="0"/>
                      </a:endParaRPr>
                    </a:p>
                  </a:txBody>
                  <a:tcPr marL="86037" marR="86037" marT="43018" marB="43018"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B78A35"/>
                      </a:solidFill>
                      <a:prstDash val="solid"/>
                      <a:round/>
                      <a:headEnd type="none" w="med" len="med"/>
                      <a:tailEnd type="none" w="med" len="med"/>
                    </a:lnT>
                    <a:lnB w="12700" cap="flat" cmpd="sng" algn="ctr">
                      <a:solidFill>
                        <a:srgbClr val="B78A35"/>
                      </a:solidFill>
                      <a:prstDash val="solid"/>
                      <a:round/>
                      <a:headEnd type="none" w="med" len="med"/>
                      <a:tailEnd type="none" w="med" len="med"/>
                    </a:lnB>
                    <a:solidFill>
                      <a:srgbClr val="B78A35"/>
                    </a:solidFill>
                  </a:tcPr>
                </a:tc>
                <a:tc>
                  <a:txBody>
                    <a:bodyPr/>
                    <a:lstStyle/>
                    <a:p>
                      <a:pPr algn="ctr" rtl="0">
                        <a:lnSpc>
                          <a:spcPct val="107000"/>
                        </a:lnSpc>
                        <a:spcAft>
                          <a:spcPts val="800"/>
                        </a:spcAft>
                      </a:pPr>
                      <a:r>
                        <a:rPr lang="en-US" sz="1000" b="1" noProof="0" dirty="0">
                          <a:effectLst/>
                          <a:latin typeface="Calibri" panose="020F0502020204030204" pitchFamily="34" charset="0"/>
                          <a:ea typeface="Calibri" panose="020F0502020204030204" pitchFamily="34" charset="0"/>
                          <a:cs typeface="Arial" panose="020B0604020202020204" pitchFamily="34" charset="0"/>
                        </a:rPr>
                        <a:t>Source</a:t>
                      </a:r>
                      <a:endParaRPr lang="en-US" sz="1000" noProof="0" dirty="0">
                        <a:effectLst/>
                        <a:latin typeface="Calibri" panose="020F0502020204030204" pitchFamily="34" charset="0"/>
                        <a:ea typeface="Calibri" panose="020F0502020204030204" pitchFamily="34" charset="0"/>
                        <a:cs typeface="Arial" panose="020B0604020202020204" pitchFamily="34" charset="0"/>
                      </a:endParaRPr>
                    </a:p>
                  </a:txBody>
                  <a:tcPr marL="86037" marR="86037" marT="43018" marB="43018"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B78A35"/>
                      </a:solidFill>
                      <a:prstDash val="solid"/>
                      <a:round/>
                      <a:headEnd type="none" w="med" len="med"/>
                      <a:tailEnd type="none" w="med" len="med"/>
                    </a:lnT>
                    <a:lnB w="12700" cap="flat" cmpd="sng" algn="ctr">
                      <a:solidFill>
                        <a:srgbClr val="B78A35"/>
                      </a:solidFill>
                      <a:prstDash val="solid"/>
                      <a:round/>
                      <a:headEnd type="none" w="med" len="med"/>
                      <a:tailEnd type="none" w="med" len="med"/>
                    </a:lnB>
                    <a:solidFill>
                      <a:srgbClr val="B78A35"/>
                    </a:solidFill>
                  </a:tcPr>
                </a:tc>
              </a:tr>
              <a:tr h="592399">
                <a:tc>
                  <a:txBody>
                    <a:bodyPr/>
                    <a:lstStyle/>
                    <a:p>
                      <a:pPr algn="l" rtl="0">
                        <a:lnSpc>
                          <a:spcPct val="107000"/>
                        </a:lnSpc>
                        <a:spcAft>
                          <a:spcPts val="800"/>
                        </a:spcAft>
                      </a:pPr>
                      <a:r>
                        <a:rPr lang="en-US" sz="1000" noProof="0" dirty="0">
                          <a:effectLst/>
                          <a:latin typeface="Calibri" panose="020F0502020204030204" pitchFamily="34" charset="0"/>
                          <a:ea typeface="Calibri" panose="020F0502020204030204" pitchFamily="34" charset="0"/>
                          <a:cs typeface="Arial" panose="020B0604020202020204" pitchFamily="34" charset="0"/>
                        </a:rPr>
                        <a:t>Annually</a:t>
                      </a:r>
                    </a:p>
                  </a:txBody>
                  <a:tcPr marL="86037" marR="86037" marT="43018" marB="43018" anchor="ctr">
                    <a:lnL w="12700" cap="flat" cmpd="sng" algn="ctr">
                      <a:solidFill>
                        <a:srgbClr val="B78A35"/>
                      </a:solidFill>
                      <a:prstDash val="solid"/>
                      <a:round/>
                      <a:headEnd type="none" w="med" len="med"/>
                      <a:tailEnd type="none" w="med" len="med"/>
                    </a:lnL>
                    <a:lnR w="12700" cap="flat" cmpd="sng" algn="ctr">
                      <a:solidFill>
                        <a:srgbClr val="B78A35"/>
                      </a:solidFill>
                      <a:prstDash val="solid"/>
                      <a:round/>
                      <a:headEnd type="none" w="med" len="med"/>
                      <a:tailEnd type="none" w="med" len="med"/>
                    </a:lnR>
                    <a:lnT w="12700" cap="flat" cmpd="sng" algn="ctr">
                      <a:solidFill>
                        <a:srgbClr val="B78A35"/>
                      </a:solidFill>
                      <a:prstDash val="solid"/>
                      <a:round/>
                      <a:headEnd type="none" w="med" len="med"/>
                      <a:tailEnd type="none" w="med" len="med"/>
                    </a:lnT>
                    <a:lnB w="12700" cap="flat" cmpd="sng" algn="ctr">
                      <a:solidFill>
                        <a:srgbClr val="B78A35"/>
                      </a:solidFill>
                      <a:prstDash val="solid"/>
                      <a:round/>
                      <a:headEnd type="none" w="med" len="med"/>
                      <a:tailEnd type="none" w="med" len="med"/>
                    </a:lnB>
                    <a:solidFill>
                      <a:srgbClr val="FFFFFF"/>
                    </a:solidFill>
                  </a:tcPr>
                </a:tc>
                <a:tc>
                  <a:txBody>
                    <a:bodyPr/>
                    <a:lstStyle/>
                    <a:p>
                      <a:pPr algn="l" rtl="0">
                        <a:lnSpc>
                          <a:spcPct val="107000"/>
                        </a:lnSpc>
                        <a:spcAft>
                          <a:spcPts val="800"/>
                        </a:spcAft>
                      </a:pPr>
                      <a:r>
                        <a:rPr lang="en-US" sz="1000" noProof="0" dirty="0">
                          <a:effectLst/>
                          <a:latin typeface="Calibri" panose="020F0502020204030204" pitchFamily="34" charset="0"/>
                          <a:ea typeface="Calibri" panose="020F0502020204030204" pitchFamily="34" charset="0"/>
                          <a:cs typeface="Arial" panose="020B0604020202020204" pitchFamily="34" charset="0"/>
                        </a:rPr>
                        <a:t>Percentage</a:t>
                      </a:r>
                    </a:p>
                  </a:txBody>
                  <a:tcPr marL="86037" marR="86037" marT="43018" marB="43018" anchor="ctr">
                    <a:lnL w="12700" cap="flat" cmpd="sng" algn="ctr">
                      <a:solidFill>
                        <a:srgbClr val="B78A35"/>
                      </a:solidFill>
                      <a:prstDash val="solid"/>
                      <a:round/>
                      <a:headEnd type="none" w="med" len="med"/>
                      <a:tailEnd type="none" w="med" len="med"/>
                    </a:lnL>
                    <a:lnR w="12700" cap="flat" cmpd="sng" algn="ctr">
                      <a:solidFill>
                        <a:srgbClr val="B78A35"/>
                      </a:solidFill>
                      <a:prstDash val="solid"/>
                      <a:round/>
                      <a:headEnd type="none" w="med" len="med"/>
                      <a:tailEnd type="none" w="med" len="med"/>
                    </a:lnR>
                    <a:lnT w="12700" cap="flat" cmpd="sng" algn="ctr">
                      <a:solidFill>
                        <a:srgbClr val="B78A35"/>
                      </a:solidFill>
                      <a:prstDash val="solid"/>
                      <a:round/>
                      <a:headEnd type="none" w="med" len="med"/>
                      <a:tailEnd type="none" w="med" len="med"/>
                    </a:lnT>
                    <a:lnB w="12700" cap="flat" cmpd="sng" algn="ctr">
                      <a:solidFill>
                        <a:srgbClr val="B78A35"/>
                      </a:solidFill>
                      <a:prstDash val="solid"/>
                      <a:round/>
                      <a:headEnd type="none" w="med" len="med"/>
                      <a:tailEnd type="none" w="med" len="med"/>
                    </a:lnB>
                    <a:solidFill>
                      <a:srgbClr val="FFFFFF"/>
                    </a:solidFill>
                  </a:tcPr>
                </a:tc>
                <a:tc>
                  <a:txBody>
                    <a:bodyPr/>
                    <a:lstStyle/>
                    <a:p>
                      <a:pPr algn="l" rtl="0">
                        <a:lnSpc>
                          <a:spcPct val="107000"/>
                        </a:lnSpc>
                        <a:spcAft>
                          <a:spcPts val="800"/>
                        </a:spcAft>
                      </a:pPr>
                      <a:r>
                        <a:rPr lang="en-US" sz="1000" noProof="0" dirty="0" smtClean="0">
                          <a:effectLst/>
                          <a:latin typeface="Calibri" panose="020F0502020204030204" pitchFamily="34" charset="0"/>
                          <a:ea typeface="Calibri" panose="020F0502020204030204" pitchFamily="34" charset="0"/>
                          <a:cs typeface="Arial" panose="020B0604020202020204" pitchFamily="34" charset="0"/>
                        </a:rPr>
                        <a:t>Increase</a:t>
                      </a:r>
                      <a:r>
                        <a:rPr lang="en-US" sz="1000" noProof="0" dirty="0" smtClean="0">
                          <a:effectLst/>
                          <a:latin typeface="Arial" panose="020B0604020202020204" pitchFamily="34" charset="0"/>
                          <a:ea typeface="Calibri" panose="020F0502020204030204" pitchFamily="34" charset="0"/>
                          <a:cs typeface="Arial" panose="020B0604020202020204" pitchFamily="34" charset="0"/>
                        </a:rPr>
                        <a:t> </a:t>
                      </a:r>
                      <a:r>
                        <a:rPr lang="en-US" sz="1000" noProof="0" dirty="0" smtClean="0">
                          <a:effectLst/>
                          <a:latin typeface="Calibri" panose="020F0502020204030204" pitchFamily="34" charset="0"/>
                          <a:ea typeface="Calibri" panose="020F0502020204030204" pitchFamily="34" charset="0"/>
                          <a:cs typeface="Arial" panose="020B0604020202020204" pitchFamily="34" charset="0"/>
                        </a:rPr>
                        <a:t>is better.</a:t>
                      </a:r>
                      <a:endParaRPr lang="en-US" sz="1000" noProof="0" dirty="0">
                        <a:effectLst/>
                        <a:latin typeface="Calibri" panose="020F0502020204030204" pitchFamily="34" charset="0"/>
                        <a:ea typeface="Calibri" panose="020F0502020204030204" pitchFamily="34" charset="0"/>
                        <a:cs typeface="Arial" panose="020B0604020202020204" pitchFamily="34" charset="0"/>
                      </a:endParaRPr>
                    </a:p>
                  </a:txBody>
                  <a:tcPr marL="86037" marR="86037" marT="43018" marB="43018" anchor="ctr">
                    <a:lnL w="12700" cap="flat" cmpd="sng" algn="ctr">
                      <a:solidFill>
                        <a:srgbClr val="B78A35"/>
                      </a:solidFill>
                      <a:prstDash val="solid"/>
                      <a:round/>
                      <a:headEnd type="none" w="med" len="med"/>
                      <a:tailEnd type="none" w="med" len="med"/>
                    </a:lnL>
                    <a:lnR w="12700" cap="flat" cmpd="sng" algn="ctr">
                      <a:solidFill>
                        <a:srgbClr val="B78A35"/>
                      </a:solidFill>
                      <a:prstDash val="solid"/>
                      <a:round/>
                      <a:headEnd type="none" w="med" len="med"/>
                      <a:tailEnd type="none" w="med" len="med"/>
                    </a:lnR>
                    <a:lnT w="12700" cap="flat" cmpd="sng" algn="ctr">
                      <a:solidFill>
                        <a:srgbClr val="B78A35"/>
                      </a:solidFill>
                      <a:prstDash val="solid"/>
                      <a:round/>
                      <a:headEnd type="none" w="med" len="med"/>
                      <a:tailEnd type="none" w="med" len="med"/>
                    </a:lnT>
                    <a:lnB w="12700" cap="flat" cmpd="sng" algn="ctr">
                      <a:solidFill>
                        <a:srgbClr val="B78A35"/>
                      </a:solidFill>
                      <a:prstDash val="solid"/>
                      <a:round/>
                      <a:headEnd type="none" w="med" len="med"/>
                      <a:tailEnd type="none" w="med" len="med"/>
                    </a:lnB>
                    <a:solidFill>
                      <a:srgbClr val="FFFFFF"/>
                    </a:solidFill>
                  </a:tcPr>
                </a:tc>
                <a:tc>
                  <a:txBody>
                    <a:bodyPr/>
                    <a:lstStyle/>
                    <a:p>
                      <a:pPr algn="l" rtl="0">
                        <a:lnSpc>
                          <a:spcPct val="107000"/>
                        </a:lnSpc>
                        <a:spcAft>
                          <a:spcPts val="800"/>
                        </a:spcAft>
                      </a:pPr>
                      <a:r>
                        <a:rPr lang="en-US" sz="1000" noProof="0" dirty="0">
                          <a:effectLst/>
                          <a:latin typeface="Calibri" panose="020F0502020204030204" pitchFamily="34" charset="0"/>
                          <a:ea typeface="Calibri" panose="020F0502020204030204" pitchFamily="34" charset="0"/>
                          <a:cs typeface="Arial" panose="020B0604020202020204" pitchFamily="34" charset="0"/>
                        </a:rPr>
                        <a:t>Results</a:t>
                      </a:r>
                      <a:r>
                        <a:rPr lang="en-US" sz="1000" noProof="0" dirty="0">
                          <a:effectLst/>
                          <a:latin typeface="Arial" panose="020B0604020202020204" pitchFamily="34" charset="0"/>
                          <a:ea typeface="Calibri" panose="020F0502020204030204" pitchFamily="34" charset="0"/>
                          <a:cs typeface="Arial" panose="020B0604020202020204" pitchFamily="34" charset="0"/>
                        </a:rPr>
                        <a:t> </a:t>
                      </a:r>
                      <a:r>
                        <a:rPr lang="en-US" sz="1000" noProof="0" dirty="0">
                          <a:effectLst/>
                          <a:latin typeface="Calibri" panose="020F0502020204030204" pitchFamily="34" charset="0"/>
                          <a:ea typeface="Calibri" panose="020F0502020204030204" pitchFamily="34" charset="0"/>
                          <a:cs typeface="Arial" panose="020B0604020202020204" pitchFamily="34" charset="0"/>
                        </a:rPr>
                        <a:t>of Positivity Questionnaire in Work Environment</a:t>
                      </a:r>
                    </a:p>
                  </a:txBody>
                  <a:tcPr marL="86037" marR="86037" marT="43018" marB="43018" anchor="ctr">
                    <a:lnL w="12700" cap="flat" cmpd="sng" algn="ctr">
                      <a:solidFill>
                        <a:srgbClr val="B78A35"/>
                      </a:solidFill>
                      <a:prstDash val="solid"/>
                      <a:round/>
                      <a:headEnd type="none" w="med" len="med"/>
                      <a:tailEnd type="none" w="med" len="med"/>
                    </a:lnL>
                    <a:lnR w="12700" cap="flat" cmpd="sng" algn="ctr">
                      <a:solidFill>
                        <a:srgbClr val="B78A35"/>
                      </a:solidFill>
                      <a:prstDash val="solid"/>
                      <a:round/>
                      <a:headEnd type="none" w="med" len="med"/>
                      <a:tailEnd type="none" w="med" len="med"/>
                    </a:lnR>
                    <a:lnT w="12700" cap="flat" cmpd="sng" algn="ctr">
                      <a:solidFill>
                        <a:srgbClr val="B78A35"/>
                      </a:solidFill>
                      <a:prstDash val="solid"/>
                      <a:round/>
                      <a:headEnd type="none" w="med" len="med"/>
                      <a:tailEnd type="none" w="med" len="med"/>
                    </a:lnT>
                    <a:lnB w="12700" cap="flat" cmpd="sng" algn="ctr">
                      <a:solidFill>
                        <a:srgbClr val="B78A35"/>
                      </a:solidFill>
                      <a:prstDash val="solid"/>
                      <a:round/>
                      <a:headEnd type="none" w="med" len="med"/>
                      <a:tailEnd type="none" w="med" len="med"/>
                    </a:lnB>
                    <a:solidFill>
                      <a:srgbClr val="FFFFFF"/>
                    </a:solidFill>
                  </a:tcPr>
                </a:tc>
                <a:tc>
                  <a:txBody>
                    <a:bodyPr/>
                    <a:lstStyle/>
                    <a:p>
                      <a:pPr algn="l" rtl="0">
                        <a:lnSpc>
                          <a:spcPct val="107000"/>
                        </a:lnSpc>
                        <a:spcAft>
                          <a:spcPts val="800"/>
                        </a:spcAft>
                      </a:pPr>
                      <a:r>
                        <a:rPr lang="en-US" sz="1000" noProof="0" dirty="0">
                          <a:effectLst/>
                          <a:latin typeface="Calibri" panose="020F0502020204030204" pitchFamily="34" charset="0"/>
                          <a:ea typeface="Calibri" panose="020F0502020204030204" pitchFamily="34" charset="0"/>
                          <a:cs typeface="Arial" panose="020B0604020202020204" pitchFamily="34" charset="0"/>
                        </a:rPr>
                        <a:t>Last</a:t>
                      </a:r>
                      <a:r>
                        <a:rPr lang="en-US" sz="1000" noProof="0" dirty="0">
                          <a:effectLst/>
                          <a:latin typeface="Arial" panose="020B0604020202020204" pitchFamily="34" charset="0"/>
                          <a:ea typeface="Calibri" panose="020F0502020204030204" pitchFamily="34" charset="0"/>
                          <a:cs typeface="Arial" panose="020B0604020202020204" pitchFamily="34" charset="0"/>
                        </a:rPr>
                        <a:t> </a:t>
                      </a:r>
                      <a:r>
                        <a:rPr lang="en-US" sz="1000" noProof="0" dirty="0">
                          <a:effectLst/>
                          <a:latin typeface="Calibri" panose="020F0502020204030204" pitchFamily="34" charset="0"/>
                          <a:ea typeface="Calibri" panose="020F0502020204030204" pitchFamily="34" charset="0"/>
                          <a:cs typeface="Arial" panose="020B0604020202020204" pitchFamily="34" charset="0"/>
                        </a:rPr>
                        <a:t>Value</a:t>
                      </a:r>
                    </a:p>
                  </a:txBody>
                  <a:tcPr marL="86037" marR="86037" marT="43018" marB="43018" anchor="ctr">
                    <a:lnL w="12700" cap="flat" cmpd="sng" algn="ctr">
                      <a:solidFill>
                        <a:srgbClr val="B78A35"/>
                      </a:solidFill>
                      <a:prstDash val="solid"/>
                      <a:round/>
                      <a:headEnd type="none" w="med" len="med"/>
                      <a:tailEnd type="none" w="med" len="med"/>
                    </a:lnL>
                    <a:lnR w="12700" cap="flat" cmpd="sng" algn="ctr">
                      <a:solidFill>
                        <a:srgbClr val="B78A35"/>
                      </a:solidFill>
                      <a:prstDash val="solid"/>
                      <a:round/>
                      <a:headEnd type="none" w="med" len="med"/>
                      <a:tailEnd type="none" w="med" len="med"/>
                    </a:lnR>
                    <a:lnT w="12700" cap="flat" cmpd="sng" algn="ctr">
                      <a:solidFill>
                        <a:srgbClr val="B78A35"/>
                      </a:solidFill>
                      <a:prstDash val="solid"/>
                      <a:round/>
                      <a:headEnd type="none" w="med" len="med"/>
                      <a:tailEnd type="none" w="med" len="med"/>
                    </a:lnT>
                    <a:lnB w="12700" cap="flat" cmpd="sng" algn="ctr">
                      <a:solidFill>
                        <a:srgbClr val="B78A35"/>
                      </a:solidFill>
                      <a:prstDash val="solid"/>
                      <a:round/>
                      <a:headEnd type="none" w="med" len="med"/>
                      <a:tailEnd type="none" w="med" len="med"/>
                    </a:lnB>
                    <a:solidFill>
                      <a:srgbClr val="FFFFFF"/>
                    </a:solidFill>
                  </a:tcPr>
                </a:tc>
                <a:tc>
                  <a:txBody>
                    <a:bodyPr/>
                    <a:lstStyle/>
                    <a:p>
                      <a:pPr algn="l" rtl="0">
                        <a:lnSpc>
                          <a:spcPct val="107000"/>
                        </a:lnSpc>
                        <a:spcAft>
                          <a:spcPts val="800"/>
                        </a:spcAft>
                      </a:pPr>
                      <a:r>
                        <a:rPr lang="en-US" sz="1000" noProof="0" dirty="0" smtClean="0">
                          <a:effectLst/>
                          <a:latin typeface="Calibri" panose="020F0502020204030204" pitchFamily="34" charset="0"/>
                          <a:ea typeface="Calibri" panose="020F0502020204030204" pitchFamily="34" charset="0"/>
                          <a:cs typeface="Arial" panose="020B0604020202020204" pitchFamily="34" charset="0"/>
                        </a:rPr>
                        <a:t>Report</a:t>
                      </a:r>
                      <a:r>
                        <a:rPr lang="en-US" sz="1000" noProof="0" dirty="0" smtClean="0">
                          <a:effectLst/>
                          <a:latin typeface="Arial" panose="020B0604020202020204" pitchFamily="34" charset="0"/>
                          <a:ea typeface="Calibri" panose="020F0502020204030204" pitchFamily="34" charset="0"/>
                          <a:cs typeface="Arial" panose="020B0604020202020204" pitchFamily="34" charset="0"/>
                        </a:rPr>
                        <a:t> </a:t>
                      </a:r>
                      <a:r>
                        <a:rPr lang="en-US" sz="1000" noProof="0" dirty="0" smtClean="0">
                          <a:effectLst/>
                          <a:latin typeface="Calibri" panose="020F0502020204030204" pitchFamily="34" charset="0"/>
                          <a:ea typeface="Calibri" panose="020F0502020204030204" pitchFamily="34" charset="0"/>
                          <a:cs typeface="Arial" panose="020B0604020202020204" pitchFamily="34" charset="0"/>
                        </a:rPr>
                        <a:t>of Happiness and Positivity Study Results in Work Environment (prepared by</a:t>
                      </a:r>
                      <a:r>
                        <a:rPr lang="en-US" sz="1000" noProof="0" dirty="0" smtClean="0">
                          <a:effectLst/>
                          <a:latin typeface="Arial" panose="020B0604020202020204" pitchFamily="34" charset="0"/>
                          <a:ea typeface="Calibri" panose="020F0502020204030204" pitchFamily="34" charset="0"/>
                          <a:cs typeface="Arial" panose="020B0604020202020204" pitchFamily="34" charset="0"/>
                        </a:rPr>
                        <a:t> </a:t>
                      </a:r>
                      <a:r>
                        <a:rPr lang="en-US" sz="1000" noProof="0" dirty="0" smtClean="0">
                          <a:effectLst/>
                          <a:latin typeface="Calibri" panose="020F0502020204030204" pitchFamily="34" charset="0"/>
                          <a:ea typeface="Calibri" panose="020F0502020204030204" pitchFamily="34" charset="0"/>
                          <a:cs typeface="Arial" panose="020B0604020202020204" pitchFamily="34" charset="0"/>
                        </a:rPr>
                        <a:t>the Prime Minister Office)</a:t>
                      </a:r>
                      <a:endParaRPr lang="en-US" sz="1000" noProof="0" dirty="0">
                        <a:effectLst/>
                        <a:latin typeface="Calibri" panose="020F0502020204030204" pitchFamily="34" charset="0"/>
                        <a:ea typeface="Calibri" panose="020F0502020204030204" pitchFamily="34" charset="0"/>
                        <a:cs typeface="Arial" panose="020B0604020202020204" pitchFamily="34" charset="0"/>
                      </a:endParaRPr>
                    </a:p>
                  </a:txBody>
                  <a:tcPr marL="86037" marR="86037" marT="43018" marB="43018" anchor="ctr">
                    <a:lnL w="12700" cap="flat" cmpd="sng" algn="ctr">
                      <a:solidFill>
                        <a:srgbClr val="B78A35"/>
                      </a:solidFill>
                      <a:prstDash val="solid"/>
                      <a:round/>
                      <a:headEnd type="none" w="med" len="med"/>
                      <a:tailEnd type="none" w="med" len="med"/>
                    </a:lnL>
                    <a:lnR w="12700" cap="flat" cmpd="sng" algn="ctr">
                      <a:solidFill>
                        <a:srgbClr val="B78A35"/>
                      </a:solidFill>
                      <a:prstDash val="solid"/>
                      <a:round/>
                      <a:headEnd type="none" w="med" len="med"/>
                      <a:tailEnd type="none" w="med" len="med"/>
                    </a:lnR>
                    <a:lnT w="12700" cap="flat" cmpd="sng" algn="ctr">
                      <a:solidFill>
                        <a:srgbClr val="B78A35"/>
                      </a:solidFill>
                      <a:prstDash val="solid"/>
                      <a:round/>
                      <a:headEnd type="none" w="med" len="med"/>
                      <a:tailEnd type="none" w="med" len="med"/>
                    </a:lnT>
                    <a:lnB w="12700" cap="flat" cmpd="sng" algn="ctr">
                      <a:solidFill>
                        <a:srgbClr val="B78A35"/>
                      </a:solidFill>
                      <a:prstDash val="solid"/>
                      <a:round/>
                      <a:headEnd type="none" w="med" len="med"/>
                      <a:tailEnd type="none" w="med" len="med"/>
                    </a:lnB>
                    <a:solidFill>
                      <a:srgbClr val="FFFFFF"/>
                    </a:solidFill>
                  </a:tcPr>
                </a:tc>
              </a:tr>
            </a:tbl>
          </a:graphicData>
        </a:graphic>
      </p:graphicFrame>
    </p:spTree>
    <p:extLst>
      <p:ext uri="{BB962C8B-B14F-4D97-AF65-F5344CB8AC3E}">
        <p14:creationId xmlns:p14="http://schemas.microsoft.com/office/powerpoint/2010/main" val="1800466583"/>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ounded Rectangle 5"/>
          <p:cNvSpPr/>
          <p:nvPr/>
        </p:nvSpPr>
        <p:spPr>
          <a:xfrm>
            <a:off x="152400" y="971014"/>
            <a:ext cx="8839200" cy="521732"/>
          </a:xfrm>
          <a:prstGeom prst="round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3" name="TextBox 2"/>
          <p:cNvSpPr txBox="1"/>
          <p:nvPr/>
        </p:nvSpPr>
        <p:spPr>
          <a:xfrm>
            <a:off x="1075981" y="1041697"/>
            <a:ext cx="6858000" cy="646331"/>
          </a:xfrm>
          <a:prstGeom prst="rect">
            <a:avLst/>
          </a:prstGeom>
          <a:noFill/>
          <a:ln>
            <a:noFill/>
          </a:ln>
        </p:spPr>
        <p:txBody>
          <a:bodyPr wrap="square" rtlCol="0">
            <a:spAutoFit/>
          </a:bodyPr>
          <a:lstStyle/>
          <a:p>
            <a:pPr algn="ctr" rtl="0"/>
            <a:r>
              <a:rPr lang="en-US" dirty="0" smtClean="0">
                <a:solidFill>
                  <a:prstClr val="white"/>
                </a:solidFill>
              </a:rPr>
              <a:t>Indicator No. 3: Occupational Harmonization Rate</a:t>
            </a:r>
            <a:endParaRPr lang="en-US" dirty="0" smtClean="0">
              <a:solidFill>
                <a:prstClr val="white"/>
              </a:solidFill>
              <a:cs typeface="PT Bold Heading" panose="02010400000000000000" pitchFamily="2" charset="-78"/>
            </a:endParaRPr>
          </a:p>
          <a:p>
            <a:pPr algn="r" rtl="0"/>
            <a:endParaRPr lang="en-US" dirty="0">
              <a:solidFill>
                <a:prstClr val="white"/>
              </a:solidFill>
              <a:cs typeface="PT Bold Heading" panose="02010400000000000000" pitchFamily="2" charset="-78"/>
            </a:endParaRPr>
          </a:p>
        </p:txBody>
      </p:sp>
      <p:sp>
        <p:nvSpPr>
          <p:cNvPr id="4" name="TextBox 3"/>
          <p:cNvSpPr txBox="1"/>
          <p:nvPr/>
        </p:nvSpPr>
        <p:spPr>
          <a:xfrm>
            <a:off x="152400" y="1605232"/>
            <a:ext cx="8686800" cy="3046988"/>
          </a:xfrm>
          <a:prstGeom prst="rect">
            <a:avLst/>
          </a:prstGeom>
          <a:noFill/>
        </p:spPr>
        <p:txBody>
          <a:bodyPr wrap="square" rtlCol="0">
            <a:spAutoFit/>
          </a:bodyPr>
          <a:lstStyle/>
          <a:p>
            <a:pPr algn="l" rtl="0"/>
            <a:r>
              <a:rPr lang="ar-AE" sz="1600" b="1" dirty="0">
                <a:solidFill>
                  <a:srgbClr val="C00000"/>
                </a:solidFill>
                <a:latin typeface="Book Antiqua" pitchFamily="18" charset="0"/>
              </a:rPr>
              <a:t>Type of Indicator: </a:t>
            </a:r>
            <a:r>
              <a:rPr lang="ar-AE" sz="1600" b="1" dirty="0">
                <a:solidFill>
                  <a:prstClr val="black"/>
                </a:solidFill>
                <a:latin typeface="Book Antiqua" pitchFamily="18" charset="0"/>
              </a:rPr>
              <a:t>Strategic </a:t>
            </a:r>
          </a:p>
          <a:p>
            <a:pPr algn="l" rtl="0"/>
            <a:r>
              <a:rPr lang="ar-AE" sz="1600" b="1" dirty="0">
                <a:solidFill>
                  <a:srgbClr val="C00000"/>
                </a:solidFill>
                <a:latin typeface="Book Antiqua" pitchFamily="18" charset="0"/>
              </a:rPr>
              <a:t>Description of the Indicator:</a:t>
            </a:r>
          </a:p>
          <a:p>
            <a:pPr marL="285750" indent="-285750" algn="just" rtl="0">
              <a:buFont typeface="Arial" panose="020B0604020202020204" pitchFamily="34" charset="0"/>
              <a:buChar char="•"/>
            </a:pPr>
            <a:r>
              <a:rPr lang="en-US" sz="1000" dirty="0" smtClean="0">
                <a:solidFill>
                  <a:prstClr val="black"/>
                </a:solidFill>
                <a:latin typeface="Book Antiqua" pitchFamily="18" charset="0"/>
              </a:rPr>
              <a:t>This indicator shall measure the employee’s harmonization rate, their interest in relation to both the work they joined and work place. It shall also measure the extent of the employee’s linkage to their occupations and relations with their co-workers and line managers in work environment. </a:t>
            </a:r>
          </a:p>
          <a:p>
            <a:pPr marL="285750" indent="-285750" algn="just" rtl="0">
              <a:buFont typeface="Arial" panose="020B0604020202020204" pitchFamily="34" charset="0"/>
              <a:buChar char="•"/>
            </a:pPr>
            <a:r>
              <a:rPr lang="en-US" sz="1000" dirty="0" smtClean="0">
                <a:solidFill>
                  <a:prstClr val="black"/>
                </a:solidFill>
                <a:latin typeface="Book Antiqua" pitchFamily="18" charset="0"/>
              </a:rPr>
              <a:t>The Prime Minister Office shall annually measure this indicator by making the happiness and positivity questionnaire in work environment. </a:t>
            </a:r>
          </a:p>
          <a:p>
            <a:pPr marL="285750" indent="-285750" algn="just" rtl="0">
              <a:buFont typeface="Arial" panose="020B0604020202020204" pitchFamily="34" charset="0"/>
              <a:buChar char="•"/>
            </a:pPr>
            <a:r>
              <a:rPr lang="en-US" sz="1000" dirty="0" smtClean="0">
                <a:solidFill>
                  <a:prstClr val="black"/>
                </a:solidFill>
                <a:latin typeface="Book Antiqua" pitchFamily="18" charset="0"/>
              </a:rPr>
              <a:t> The scope of this indicator shall include employees of all occupational categories (such as leading, supervising,</a:t>
            </a:r>
            <a:r>
              <a:rPr lang="en-US" sz="1100" dirty="0" smtClean="0">
                <a:latin typeface="Book Antiqua" pitchFamily="18" charset="0"/>
              </a:rPr>
              <a:t/>
            </a:r>
            <a:br>
              <a:rPr lang="en-US" sz="1100" dirty="0" smtClean="0">
                <a:latin typeface="Book Antiqua" pitchFamily="18" charset="0"/>
              </a:rPr>
            </a:br>
            <a:r>
              <a:rPr lang="en-US" sz="1000" dirty="0" smtClean="0">
                <a:solidFill>
                  <a:prstClr val="black"/>
                </a:solidFill>
                <a:latin typeface="Book Antiqua" pitchFamily="18" charset="0"/>
              </a:rPr>
              <a:t>executive, specialized and technical categories including interface employees) excluding the senior leadership members (ministers, deputies, directors general and similar positions) and service occupations (employees, workers and similar positions). </a:t>
            </a:r>
          </a:p>
          <a:p>
            <a:pPr marL="285750" indent="-285750" algn="just" rtl="0">
              <a:buFont typeface="Arial" panose="020B0604020202020204" pitchFamily="34" charset="0"/>
              <a:buChar char="•"/>
            </a:pPr>
            <a:r>
              <a:rPr lang="en-US" sz="1000" dirty="0" smtClean="0">
                <a:solidFill>
                  <a:prstClr val="black"/>
                </a:solidFill>
                <a:latin typeface="Book Antiqua" pitchFamily="18" charset="0"/>
              </a:rPr>
              <a:t>This harmonization rate shall be measured in the federal entity by asking 12 (Gallup) questions about the occupation harmonization by assessing the employee’s impression towards (learning, growth and progress, whether the employees have friends in the work place, whether they feel that other employees’ work is excellent and of high quality, whether they believe in their entity’s mission and objectives, whether they feel that their opinions are important, what are their ideas about the development opportunities, whether they feel that others are concerned about them, whether they receive the appropriate appreciation in relation to their works, whether they have opportunity to often do excellent works, whether they receive support with adequate materials and devices and whether they perform their work below expectations).</a:t>
            </a:r>
          </a:p>
          <a:p>
            <a:pPr marL="285750" indent="-285750" algn="just" rtl="0">
              <a:buFont typeface="Arial" panose="020B0604020202020204" pitchFamily="34" charset="0"/>
              <a:buChar char="•"/>
            </a:pPr>
            <a:r>
              <a:rPr lang="en-US" sz="1000" dirty="0" smtClean="0">
                <a:solidFill>
                  <a:prstClr val="black"/>
                </a:solidFill>
                <a:latin typeface="Book Antiqua" pitchFamily="18" charset="0"/>
              </a:rPr>
              <a:t>These questions shall be also evaluated in accordance with a measurement consisting of five (5) points (point No. 5 shall mean “strongly agree” and point No. 1 shall mean “strongly disagree“)</a:t>
            </a:r>
          </a:p>
          <a:p>
            <a:pPr marL="285750" indent="-285750" algn="just" rtl="0">
              <a:buFont typeface="Arial" panose="020B0604020202020204" pitchFamily="34" charset="0"/>
              <a:buChar char="•"/>
            </a:pPr>
            <a:r>
              <a:rPr lang="en-US" sz="1000" dirty="0" smtClean="0">
                <a:solidFill>
                  <a:prstClr val="black"/>
                </a:solidFill>
                <a:latin typeface="Book Antiqua" pitchFamily="18" charset="0"/>
              </a:rPr>
              <a:t>The positivity rate shall be calculated in work environment by calculating the rate of results No. 5 “strongly agree” only in all questionnaire questions. </a:t>
            </a:r>
            <a:endParaRPr lang="en-US" sz="1000" dirty="0">
              <a:solidFill>
                <a:prstClr val="black"/>
              </a:solidFill>
              <a:latin typeface="Book Antiqua" pitchFamily="18" charset="0"/>
              <a:cs typeface="Sakkal Majalla" panose="02000000000000000000" pitchFamily="2" charset="-78"/>
            </a:endParaRPr>
          </a:p>
        </p:txBody>
      </p:sp>
      <p:sp>
        <p:nvSpPr>
          <p:cNvPr id="5" name="TextBox 4"/>
          <p:cNvSpPr txBox="1"/>
          <p:nvPr/>
        </p:nvSpPr>
        <p:spPr>
          <a:xfrm>
            <a:off x="365760" y="4772653"/>
            <a:ext cx="5410200" cy="381000"/>
          </a:xfrm>
          <a:prstGeom prst="rect">
            <a:avLst/>
          </a:prstGeom>
          <a:noFill/>
        </p:spPr>
        <p:txBody>
          <a:bodyPr wrap="square" rtlCol="0">
            <a:spAutoFit/>
          </a:bodyPr>
          <a:lstStyle/>
          <a:p>
            <a:pPr algn="l" rtl="0"/>
            <a:r>
              <a:rPr lang="en-US" b="1" dirty="0" smtClean="0">
                <a:solidFill>
                  <a:srgbClr val="C00000"/>
                </a:solidFill>
                <a:latin typeface="Sakkal Majalla" panose="02000000000000000000" pitchFamily="2" charset="-78"/>
              </a:rPr>
              <a:t>Method of Calculation: </a:t>
            </a:r>
            <a:r>
              <a:rPr lang="en-US" dirty="0" smtClean="0"/>
              <a:t>  </a:t>
            </a:r>
            <a:endParaRPr lang="en-US" b="1" dirty="0">
              <a:solidFill>
                <a:srgbClr val="C00000"/>
              </a:solidFill>
              <a:latin typeface="Sakkal Majalla" panose="02000000000000000000" pitchFamily="2" charset="-78"/>
              <a:cs typeface="Sakkal Majalla" panose="02000000000000000000" pitchFamily="2" charset="-78"/>
            </a:endParaRPr>
          </a:p>
        </p:txBody>
      </p:sp>
      <p:sp>
        <p:nvSpPr>
          <p:cNvPr id="8" name="Slide Number Placeholder 3"/>
          <p:cNvSpPr txBox="1">
            <a:spLocks/>
          </p:cNvSpPr>
          <p:nvPr/>
        </p:nvSpPr>
        <p:spPr>
          <a:xfrm>
            <a:off x="0" y="6569075"/>
            <a:ext cx="21336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rtl="0"/>
            <a:fld id="{56427F38-63A5-4D63-9399-D970397CA46A}" type="slidenum">
              <a:rPr lang="en-US" sz="1600" b="1" smtClean="0">
                <a:solidFill>
                  <a:prstClr val="black"/>
                </a:solidFill>
              </a:rPr>
              <a:pPr rtl="0"/>
              <a:t>19</a:t>
            </a:fld>
            <a:endParaRPr lang="en-US" sz="1600" b="1" dirty="0">
              <a:solidFill>
                <a:prstClr val="black"/>
              </a:solidFill>
            </a:endParaRPr>
          </a:p>
        </p:txBody>
      </p:sp>
      <p:graphicFrame>
        <p:nvGraphicFramePr>
          <p:cNvPr id="9" name="Table 8"/>
          <p:cNvGraphicFramePr>
            <a:graphicFrameLocks noGrp="1"/>
          </p:cNvGraphicFramePr>
          <p:nvPr>
            <p:extLst/>
          </p:nvPr>
        </p:nvGraphicFramePr>
        <p:xfrm>
          <a:off x="552450" y="5230152"/>
          <a:ext cx="7886700" cy="1246039"/>
        </p:xfrm>
        <a:graphic>
          <a:graphicData uri="http://schemas.openxmlformats.org/drawingml/2006/table">
            <a:tbl>
              <a:tblPr firstRow="1" bandRow="1"/>
              <a:tblGrid>
                <a:gridCol w="942586"/>
                <a:gridCol w="775545"/>
                <a:gridCol w="739751"/>
                <a:gridCol w="1920967"/>
                <a:gridCol w="906792"/>
                <a:gridCol w="2601059"/>
              </a:tblGrid>
              <a:tr h="515623">
                <a:tc>
                  <a:txBody>
                    <a:bodyPr/>
                    <a:lstStyle/>
                    <a:p>
                      <a:pPr algn="ctr" rtl="0">
                        <a:lnSpc>
                          <a:spcPct val="107000"/>
                        </a:lnSpc>
                        <a:spcAft>
                          <a:spcPts val="0"/>
                        </a:spcAft>
                      </a:pPr>
                      <a:r>
                        <a:rPr lang="en-US" sz="1300" b="1" kern="1200">
                          <a:solidFill>
                            <a:srgbClr val="000000"/>
                          </a:solidFill>
                          <a:effectLst/>
                          <a:latin typeface="Sakkal Majalla" panose="02000000000000000000" pitchFamily="2" charset="-78"/>
                          <a:ea typeface="Times New Roman" panose="02020603050405020304" pitchFamily="18" charset="0"/>
                          <a:cs typeface="Arial" panose="020B0604020202020204" pitchFamily="34" charset="0"/>
                        </a:rPr>
                        <a:t>Calculation Period</a:t>
                      </a:r>
                      <a:endParaRPr lang="en-US" sz="1000">
                        <a:effectLst/>
                        <a:latin typeface="Calibri" panose="020F0502020204030204" pitchFamily="34" charset="0"/>
                        <a:ea typeface="Calibri" panose="020F0502020204030204" pitchFamily="34" charset="0"/>
                        <a:cs typeface="Arial" panose="020B0604020202020204" pitchFamily="34" charset="0"/>
                      </a:endParaRPr>
                    </a:p>
                  </a:txBody>
                  <a:tcPr marL="86037" marR="86037" marT="43018" marB="43018" anchor="ctr">
                    <a:lnL w="12700" cap="flat" cmpd="sng" algn="ctr">
                      <a:solidFill>
                        <a:srgbClr val="FFFFFF"/>
                      </a:solidFill>
                      <a:prstDash val="solid"/>
                      <a:round/>
                      <a:headEnd type="none" w="med" len="med"/>
                      <a:tailEnd type="none" w="med" len="med"/>
                    </a:lnL>
                    <a:lnR w="12700" cap="flat" cmpd="sng" algn="ctr">
                      <a:solidFill>
                        <a:srgbClr val="B78A35"/>
                      </a:solidFill>
                      <a:prstDash val="solid"/>
                      <a:round/>
                      <a:headEnd type="none" w="med" len="med"/>
                      <a:tailEnd type="none" w="med" len="med"/>
                    </a:lnR>
                    <a:lnT w="12700" cap="flat" cmpd="sng" algn="ctr">
                      <a:solidFill>
                        <a:srgbClr val="B78A35"/>
                      </a:solidFill>
                      <a:prstDash val="solid"/>
                      <a:round/>
                      <a:headEnd type="none" w="med" len="med"/>
                      <a:tailEnd type="none" w="med" len="med"/>
                    </a:lnT>
                    <a:lnB w="12700" cap="flat" cmpd="sng" algn="ctr">
                      <a:solidFill>
                        <a:srgbClr val="B78A35"/>
                      </a:solidFill>
                      <a:prstDash val="solid"/>
                      <a:round/>
                      <a:headEnd type="none" w="med" len="med"/>
                      <a:tailEnd type="none" w="med" len="med"/>
                    </a:lnB>
                    <a:solidFill>
                      <a:srgbClr val="B78A35"/>
                    </a:solidFill>
                  </a:tcPr>
                </a:tc>
                <a:tc>
                  <a:txBody>
                    <a:bodyPr/>
                    <a:lstStyle/>
                    <a:p>
                      <a:pPr algn="ctr" rtl="0">
                        <a:lnSpc>
                          <a:spcPct val="107000"/>
                        </a:lnSpc>
                        <a:spcAft>
                          <a:spcPts val="0"/>
                        </a:spcAft>
                      </a:pPr>
                      <a:r>
                        <a:rPr lang="en-US" sz="1300" b="1" kern="1200">
                          <a:solidFill>
                            <a:srgbClr val="000000"/>
                          </a:solidFill>
                          <a:effectLst/>
                          <a:latin typeface="Sakkal Majalla" panose="02000000000000000000" pitchFamily="2" charset="-78"/>
                          <a:ea typeface="Times New Roman" panose="02020603050405020304" pitchFamily="18" charset="0"/>
                          <a:cs typeface="Arial" panose="020B0604020202020204" pitchFamily="34" charset="0"/>
                        </a:rPr>
                        <a:t>Calculation Unit</a:t>
                      </a:r>
                      <a:endParaRPr lang="en-US" sz="1000">
                        <a:effectLst/>
                        <a:latin typeface="Calibri" panose="020F0502020204030204" pitchFamily="34" charset="0"/>
                        <a:ea typeface="Calibri" panose="020F0502020204030204" pitchFamily="34" charset="0"/>
                        <a:cs typeface="Arial" panose="020B0604020202020204" pitchFamily="34" charset="0"/>
                      </a:endParaRPr>
                    </a:p>
                  </a:txBody>
                  <a:tcPr marL="86037" marR="86037" marT="43018" marB="43018" anchor="ctr">
                    <a:lnL w="12700" cap="flat" cmpd="sng" algn="ctr">
                      <a:solidFill>
                        <a:srgbClr val="B78A35"/>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B78A35"/>
                      </a:solidFill>
                      <a:prstDash val="solid"/>
                      <a:round/>
                      <a:headEnd type="none" w="med" len="med"/>
                      <a:tailEnd type="none" w="med" len="med"/>
                    </a:lnT>
                    <a:lnB w="12700" cap="flat" cmpd="sng" algn="ctr">
                      <a:solidFill>
                        <a:srgbClr val="B78A35"/>
                      </a:solidFill>
                      <a:prstDash val="solid"/>
                      <a:round/>
                      <a:headEnd type="none" w="med" len="med"/>
                      <a:tailEnd type="none" w="med" len="med"/>
                    </a:lnB>
                    <a:solidFill>
                      <a:srgbClr val="B78A35"/>
                    </a:solidFill>
                  </a:tcPr>
                </a:tc>
                <a:tc>
                  <a:txBody>
                    <a:bodyPr/>
                    <a:lstStyle/>
                    <a:p>
                      <a:pPr algn="ctr" rtl="0">
                        <a:lnSpc>
                          <a:spcPct val="107000"/>
                        </a:lnSpc>
                        <a:spcAft>
                          <a:spcPts val="0"/>
                        </a:spcAft>
                      </a:pPr>
                      <a:r>
                        <a:rPr lang="en-US" sz="1300" b="1" kern="1200">
                          <a:solidFill>
                            <a:srgbClr val="000000"/>
                          </a:solidFill>
                          <a:effectLst/>
                          <a:latin typeface="Sakkal Majalla" panose="02000000000000000000" pitchFamily="2" charset="-78"/>
                          <a:ea typeface="Times New Roman" panose="02020603050405020304" pitchFamily="18" charset="0"/>
                          <a:cs typeface="Arial" panose="020B0604020202020204" pitchFamily="34" charset="0"/>
                        </a:rPr>
                        <a:t>Calculation Type</a:t>
                      </a:r>
                      <a:endParaRPr lang="en-US" sz="1000">
                        <a:effectLst/>
                        <a:latin typeface="Calibri" panose="020F0502020204030204" pitchFamily="34" charset="0"/>
                        <a:ea typeface="Calibri" panose="020F0502020204030204" pitchFamily="34" charset="0"/>
                        <a:cs typeface="Arial" panose="020B0604020202020204" pitchFamily="34" charset="0"/>
                      </a:endParaRPr>
                    </a:p>
                  </a:txBody>
                  <a:tcPr marL="86037" marR="86037" marT="43018" marB="43018"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B78A35"/>
                      </a:solidFill>
                      <a:prstDash val="solid"/>
                      <a:round/>
                      <a:headEnd type="none" w="med" len="med"/>
                      <a:tailEnd type="none" w="med" len="med"/>
                    </a:lnT>
                    <a:lnB w="12700" cap="flat" cmpd="sng" algn="ctr">
                      <a:solidFill>
                        <a:srgbClr val="B78A35"/>
                      </a:solidFill>
                      <a:prstDash val="solid"/>
                      <a:round/>
                      <a:headEnd type="none" w="med" len="med"/>
                      <a:tailEnd type="none" w="med" len="med"/>
                    </a:lnB>
                    <a:solidFill>
                      <a:srgbClr val="B78A35"/>
                    </a:solidFill>
                  </a:tcPr>
                </a:tc>
                <a:tc>
                  <a:txBody>
                    <a:bodyPr/>
                    <a:lstStyle/>
                    <a:p>
                      <a:pPr algn="ctr" rtl="0">
                        <a:lnSpc>
                          <a:spcPct val="107000"/>
                        </a:lnSpc>
                        <a:spcAft>
                          <a:spcPts val="0"/>
                        </a:spcAft>
                      </a:pPr>
                      <a:r>
                        <a:rPr lang="en-US" sz="1300" b="1" kern="1200">
                          <a:solidFill>
                            <a:srgbClr val="000000"/>
                          </a:solidFill>
                          <a:effectLst/>
                          <a:latin typeface="Sakkal Majalla" panose="02000000000000000000" pitchFamily="2" charset="-78"/>
                          <a:ea typeface="Times New Roman" panose="02020603050405020304" pitchFamily="18" charset="0"/>
                          <a:cs typeface="Arial" panose="020B0604020202020204" pitchFamily="34" charset="0"/>
                        </a:rPr>
                        <a:t>Calculation Equation</a:t>
                      </a:r>
                      <a:endParaRPr lang="en-US" sz="1000">
                        <a:effectLst/>
                        <a:latin typeface="Calibri" panose="020F0502020204030204" pitchFamily="34" charset="0"/>
                        <a:ea typeface="Calibri" panose="020F0502020204030204" pitchFamily="34" charset="0"/>
                        <a:cs typeface="Arial" panose="020B0604020202020204" pitchFamily="34" charset="0"/>
                      </a:endParaRPr>
                    </a:p>
                  </a:txBody>
                  <a:tcPr marL="86037" marR="86037" marT="43018" marB="43018"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B78A35"/>
                      </a:solidFill>
                      <a:prstDash val="solid"/>
                      <a:round/>
                      <a:headEnd type="none" w="med" len="med"/>
                      <a:tailEnd type="none" w="med" len="med"/>
                    </a:lnT>
                    <a:lnB w="12700" cap="flat" cmpd="sng" algn="ctr">
                      <a:solidFill>
                        <a:srgbClr val="B78A35"/>
                      </a:solidFill>
                      <a:prstDash val="solid"/>
                      <a:round/>
                      <a:headEnd type="none" w="med" len="med"/>
                      <a:tailEnd type="none" w="med" len="med"/>
                    </a:lnB>
                    <a:solidFill>
                      <a:srgbClr val="B78A35"/>
                    </a:solidFill>
                  </a:tcPr>
                </a:tc>
                <a:tc>
                  <a:txBody>
                    <a:bodyPr/>
                    <a:lstStyle/>
                    <a:p>
                      <a:pPr algn="ctr" rtl="0">
                        <a:lnSpc>
                          <a:spcPct val="107000"/>
                        </a:lnSpc>
                        <a:spcAft>
                          <a:spcPts val="0"/>
                        </a:spcAft>
                      </a:pPr>
                      <a:r>
                        <a:rPr lang="en-US" sz="1300" b="1" kern="1200">
                          <a:solidFill>
                            <a:srgbClr val="000000"/>
                          </a:solidFill>
                          <a:effectLst/>
                          <a:latin typeface="Sakkal Majalla" panose="02000000000000000000" pitchFamily="2" charset="-78"/>
                          <a:ea typeface="Times New Roman" panose="02020603050405020304" pitchFamily="18" charset="0"/>
                          <a:cs typeface="Arial" panose="020B0604020202020204" pitchFamily="34" charset="0"/>
                        </a:rPr>
                        <a:t>Calculation Method</a:t>
                      </a:r>
                      <a:endParaRPr lang="en-US" sz="1000">
                        <a:effectLst/>
                        <a:latin typeface="Calibri" panose="020F0502020204030204" pitchFamily="34" charset="0"/>
                        <a:ea typeface="Calibri" panose="020F0502020204030204" pitchFamily="34" charset="0"/>
                        <a:cs typeface="Arial" panose="020B0604020202020204" pitchFamily="34" charset="0"/>
                      </a:endParaRPr>
                    </a:p>
                  </a:txBody>
                  <a:tcPr marL="86037" marR="86037" marT="43018" marB="43018"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B78A35"/>
                      </a:solidFill>
                      <a:prstDash val="solid"/>
                      <a:round/>
                      <a:headEnd type="none" w="med" len="med"/>
                      <a:tailEnd type="none" w="med" len="med"/>
                    </a:lnT>
                    <a:lnB w="12700" cap="flat" cmpd="sng" algn="ctr">
                      <a:solidFill>
                        <a:srgbClr val="B78A35"/>
                      </a:solidFill>
                      <a:prstDash val="solid"/>
                      <a:round/>
                      <a:headEnd type="none" w="med" len="med"/>
                      <a:tailEnd type="none" w="med" len="med"/>
                    </a:lnB>
                    <a:solidFill>
                      <a:srgbClr val="B78A35"/>
                    </a:solidFill>
                  </a:tcPr>
                </a:tc>
                <a:tc>
                  <a:txBody>
                    <a:bodyPr/>
                    <a:lstStyle/>
                    <a:p>
                      <a:pPr algn="ctr" rtl="0">
                        <a:lnSpc>
                          <a:spcPct val="107000"/>
                        </a:lnSpc>
                        <a:spcAft>
                          <a:spcPts val="0"/>
                        </a:spcAft>
                      </a:pPr>
                      <a:r>
                        <a:rPr lang="en-US" sz="1300" b="1" kern="1200">
                          <a:solidFill>
                            <a:srgbClr val="000000"/>
                          </a:solidFill>
                          <a:effectLst/>
                          <a:latin typeface="Sakkal Majalla" panose="02000000000000000000" pitchFamily="2" charset="-78"/>
                          <a:ea typeface="Times New Roman" panose="02020603050405020304" pitchFamily="18" charset="0"/>
                          <a:cs typeface="Arial" panose="020B0604020202020204" pitchFamily="34" charset="0"/>
                        </a:rPr>
                        <a:t>Source</a:t>
                      </a:r>
                      <a:endParaRPr lang="en-US" sz="1000">
                        <a:effectLst/>
                        <a:latin typeface="Calibri" panose="020F0502020204030204" pitchFamily="34" charset="0"/>
                        <a:ea typeface="Calibri" panose="020F0502020204030204" pitchFamily="34" charset="0"/>
                        <a:cs typeface="Arial" panose="020B0604020202020204" pitchFamily="34" charset="0"/>
                      </a:endParaRPr>
                    </a:p>
                  </a:txBody>
                  <a:tcPr marL="86037" marR="86037" marT="43018" marB="43018"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B78A35"/>
                      </a:solidFill>
                      <a:prstDash val="solid"/>
                      <a:round/>
                      <a:headEnd type="none" w="med" len="med"/>
                      <a:tailEnd type="none" w="med" len="med"/>
                    </a:lnT>
                    <a:lnB w="12700" cap="flat" cmpd="sng" algn="ctr">
                      <a:solidFill>
                        <a:srgbClr val="B78A35"/>
                      </a:solidFill>
                      <a:prstDash val="solid"/>
                      <a:round/>
                      <a:headEnd type="none" w="med" len="med"/>
                      <a:tailEnd type="none" w="med" len="med"/>
                    </a:lnB>
                    <a:solidFill>
                      <a:srgbClr val="B78A35"/>
                    </a:solidFill>
                  </a:tcPr>
                </a:tc>
              </a:tr>
              <a:tr h="730416">
                <a:tc>
                  <a:txBody>
                    <a:bodyPr/>
                    <a:lstStyle/>
                    <a:p>
                      <a:pPr algn="ctr" rtl="0">
                        <a:lnSpc>
                          <a:spcPct val="107000"/>
                        </a:lnSpc>
                        <a:spcAft>
                          <a:spcPts val="0"/>
                        </a:spcAft>
                      </a:pPr>
                      <a:r>
                        <a:rPr lang="en-US" sz="1300" kern="1200">
                          <a:solidFill>
                            <a:srgbClr val="000000"/>
                          </a:solidFill>
                          <a:effectLst/>
                          <a:latin typeface="Sakkal Majalla" panose="02000000000000000000" pitchFamily="2" charset="-78"/>
                          <a:ea typeface="Times New Roman" panose="02020603050405020304" pitchFamily="18" charset="0"/>
                          <a:cs typeface="Arial" panose="020B0604020202020204" pitchFamily="34" charset="0"/>
                        </a:rPr>
                        <a:t>Annually</a:t>
                      </a:r>
                      <a:endParaRPr lang="en-US" sz="1000">
                        <a:effectLst/>
                        <a:latin typeface="Calibri" panose="020F0502020204030204" pitchFamily="34" charset="0"/>
                        <a:ea typeface="Calibri" panose="020F0502020204030204" pitchFamily="34" charset="0"/>
                        <a:cs typeface="Arial" panose="020B0604020202020204" pitchFamily="34" charset="0"/>
                      </a:endParaRPr>
                    </a:p>
                  </a:txBody>
                  <a:tcPr marL="86037" marR="86037" marT="43018" marB="43018" anchor="ctr">
                    <a:lnL w="12700" cap="flat" cmpd="sng" algn="ctr">
                      <a:solidFill>
                        <a:srgbClr val="B78A35"/>
                      </a:solidFill>
                      <a:prstDash val="solid"/>
                      <a:round/>
                      <a:headEnd type="none" w="med" len="med"/>
                      <a:tailEnd type="none" w="med" len="med"/>
                    </a:lnL>
                    <a:lnR w="12700" cap="flat" cmpd="sng" algn="ctr">
                      <a:solidFill>
                        <a:srgbClr val="B78A35"/>
                      </a:solidFill>
                      <a:prstDash val="solid"/>
                      <a:round/>
                      <a:headEnd type="none" w="med" len="med"/>
                      <a:tailEnd type="none" w="med" len="med"/>
                    </a:lnR>
                    <a:lnT w="12700" cap="flat" cmpd="sng" algn="ctr">
                      <a:solidFill>
                        <a:srgbClr val="B78A35"/>
                      </a:solidFill>
                      <a:prstDash val="solid"/>
                      <a:round/>
                      <a:headEnd type="none" w="med" len="med"/>
                      <a:tailEnd type="none" w="med" len="med"/>
                    </a:lnT>
                    <a:lnB w="12700" cap="flat" cmpd="sng" algn="ctr">
                      <a:solidFill>
                        <a:srgbClr val="B78A35"/>
                      </a:solidFill>
                      <a:prstDash val="solid"/>
                      <a:round/>
                      <a:headEnd type="none" w="med" len="med"/>
                      <a:tailEnd type="none" w="med" len="med"/>
                    </a:lnB>
                    <a:solidFill>
                      <a:srgbClr val="FFFFFF"/>
                    </a:solidFill>
                  </a:tcPr>
                </a:tc>
                <a:tc>
                  <a:txBody>
                    <a:bodyPr/>
                    <a:lstStyle/>
                    <a:p>
                      <a:pPr algn="ctr" rtl="0">
                        <a:lnSpc>
                          <a:spcPct val="107000"/>
                        </a:lnSpc>
                        <a:spcAft>
                          <a:spcPts val="0"/>
                        </a:spcAft>
                      </a:pPr>
                      <a:r>
                        <a:rPr lang="en-US" sz="1300" kern="1200">
                          <a:solidFill>
                            <a:srgbClr val="000000"/>
                          </a:solidFill>
                          <a:effectLst/>
                          <a:latin typeface="Sakkal Majalla" panose="02000000000000000000" pitchFamily="2" charset="-78"/>
                          <a:ea typeface="Times New Roman" panose="02020603050405020304" pitchFamily="18" charset="0"/>
                          <a:cs typeface="Arial" panose="020B0604020202020204" pitchFamily="34" charset="0"/>
                        </a:rPr>
                        <a:t>Percentage</a:t>
                      </a:r>
                      <a:endParaRPr lang="en-US" sz="1000">
                        <a:effectLst/>
                        <a:latin typeface="Calibri" panose="020F0502020204030204" pitchFamily="34" charset="0"/>
                        <a:ea typeface="Calibri" panose="020F0502020204030204" pitchFamily="34" charset="0"/>
                        <a:cs typeface="Arial" panose="020B0604020202020204" pitchFamily="34" charset="0"/>
                      </a:endParaRPr>
                    </a:p>
                  </a:txBody>
                  <a:tcPr marL="86037" marR="86037" marT="43018" marB="43018" anchor="ctr">
                    <a:lnL w="12700" cap="flat" cmpd="sng" algn="ctr">
                      <a:solidFill>
                        <a:srgbClr val="B78A35"/>
                      </a:solidFill>
                      <a:prstDash val="solid"/>
                      <a:round/>
                      <a:headEnd type="none" w="med" len="med"/>
                      <a:tailEnd type="none" w="med" len="med"/>
                    </a:lnL>
                    <a:lnR w="12700" cap="flat" cmpd="sng" algn="ctr">
                      <a:solidFill>
                        <a:srgbClr val="B78A35"/>
                      </a:solidFill>
                      <a:prstDash val="solid"/>
                      <a:round/>
                      <a:headEnd type="none" w="med" len="med"/>
                      <a:tailEnd type="none" w="med" len="med"/>
                    </a:lnR>
                    <a:lnT w="12700" cap="flat" cmpd="sng" algn="ctr">
                      <a:solidFill>
                        <a:srgbClr val="B78A35"/>
                      </a:solidFill>
                      <a:prstDash val="solid"/>
                      <a:round/>
                      <a:headEnd type="none" w="med" len="med"/>
                      <a:tailEnd type="none" w="med" len="med"/>
                    </a:lnT>
                    <a:lnB w="12700" cap="flat" cmpd="sng" algn="ctr">
                      <a:solidFill>
                        <a:srgbClr val="B78A35"/>
                      </a:solidFill>
                      <a:prstDash val="solid"/>
                      <a:round/>
                      <a:headEnd type="none" w="med" len="med"/>
                      <a:tailEnd type="none" w="med" len="med"/>
                    </a:lnB>
                    <a:solidFill>
                      <a:srgbClr val="FFFFFF"/>
                    </a:solidFill>
                  </a:tcPr>
                </a:tc>
                <a:tc>
                  <a:txBody>
                    <a:bodyPr/>
                    <a:lstStyle/>
                    <a:p>
                      <a:pPr algn="ctr" rtl="0">
                        <a:lnSpc>
                          <a:spcPct val="107000"/>
                        </a:lnSpc>
                        <a:spcAft>
                          <a:spcPts val="0"/>
                        </a:spcAft>
                      </a:pPr>
                      <a:r>
                        <a:rPr lang="en-US" sz="1300" kern="1200">
                          <a:solidFill>
                            <a:srgbClr val="000000"/>
                          </a:solidFill>
                          <a:effectLst/>
                          <a:latin typeface="Sakkal Majalla" panose="02000000000000000000" pitchFamily="2" charset="-78"/>
                          <a:ea typeface="Times New Roman" panose="02020603050405020304" pitchFamily="18" charset="0"/>
                          <a:cs typeface="Arial" panose="020B0604020202020204" pitchFamily="34" charset="0"/>
                        </a:rPr>
                        <a:t>Increase is better.</a:t>
                      </a:r>
                      <a:endParaRPr lang="en-US" sz="1000">
                        <a:effectLst/>
                        <a:latin typeface="Calibri" panose="020F0502020204030204" pitchFamily="34" charset="0"/>
                        <a:ea typeface="Calibri" panose="020F0502020204030204" pitchFamily="34" charset="0"/>
                        <a:cs typeface="Arial" panose="020B0604020202020204" pitchFamily="34" charset="0"/>
                      </a:endParaRPr>
                    </a:p>
                  </a:txBody>
                  <a:tcPr marL="86037" marR="86037" marT="43018" marB="43018" anchor="ctr">
                    <a:lnL w="12700" cap="flat" cmpd="sng" algn="ctr">
                      <a:solidFill>
                        <a:srgbClr val="B78A35"/>
                      </a:solidFill>
                      <a:prstDash val="solid"/>
                      <a:round/>
                      <a:headEnd type="none" w="med" len="med"/>
                      <a:tailEnd type="none" w="med" len="med"/>
                    </a:lnL>
                    <a:lnR w="12700" cap="flat" cmpd="sng" algn="ctr">
                      <a:solidFill>
                        <a:srgbClr val="B78A35"/>
                      </a:solidFill>
                      <a:prstDash val="solid"/>
                      <a:round/>
                      <a:headEnd type="none" w="med" len="med"/>
                      <a:tailEnd type="none" w="med" len="med"/>
                    </a:lnR>
                    <a:lnT w="12700" cap="flat" cmpd="sng" algn="ctr">
                      <a:solidFill>
                        <a:srgbClr val="B78A35"/>
                      </a:solidFill>
                      <a:prstDash val="solid"/>
                      <a:round/>
                      <a:headEnd type="none" w="med" len="med"/>
                      <a:tailEnd type="none" w="med" len="med"/>
                    </a:lnT>
                    <a:lnB w="12700" cap="flat" cmpd="sng" algn="ctr">
                      <a:solidFill>
                        <a:srgbClr val="B78A35"/>
                      </a:solidFill>
                      <a:prstDash val="solid"/>
                      <a:round/>
                      <a:headEnd type="none" w="med" len="med"/>
                      <a:tailEnd type="none" w="med" len="med"/>
                    </a:lnB>
                    <a:solidFill>
                      <a:srgbClr val="FFFFFF"/>
                    </a:solidFill>
                  </a:tcPr>
                </a:tc>
                <a:tc>
                  <a:txBody>
                    <a:bodyPr/>
                    <a:lstStyle/>
                    <a:p>
                      <a:pPr algn="ctr" rtl="0">
                        <a:lnSpc>
                          <a:spcPct val="107000"/>
                        </a:lnSpc>
                        <a:spcAft>
                          <a:spcPts val="0"/>
                        </a:spcAft>
                      </a:pPr>
                      <a:r>
                        <a:rPr lang="en-US" sz="1300" kern="1200">
                          <a:solidFill>
                            <a:srgbClr val="000000"/>
                          </a:solidFill>
                          <a:effectLst/>
                          <a:latin typeface="Sakkal Majalla" panose="02000000000000000000" pitchFamily="2" charset="-78"/>
                          <a:ea typeface="Times New Roman" panose="02020603050405020304" pitchFamily="18" charset="0"/>
                          <a:cs typeface="Arial" panose="020B0604020202020204" pitchFamily="34" charset="0"/>
                        </a:rPr>
                        <a:t>Results of occupation Harmonization Questionnaire</a:t>
                      </a:r>
                      <a:endParaRPr lang="en-US" sz="1000">
                        <a:effectLst/>
                        <a:latin typeface="Calibri" panose="020F0502020204030204" pitchFamily="34" charset="0"/>
                        <a:ea typeface="Calibri" panose="020F0502020204030204" pitchFamily="34" charset="0"/>
                        <a:cs typeface="Arial" panose="020B0604020202020204" pitchFamily="34" charset="0"/>
                      </a:endParaRPr>
                    </a:p>
                  </a:txBody>
                  <a:tcPr marL="86037" marR="86037" marT="43018" marB="43018" anchor="ctr">
                    <a:lnL w="12700" cap="flat" cmpd="sng" algn="ctr">
                      <a:solidFill>
                        <a:srgbClr val="B78A35"/>
                      </a:solidFill>
                      <a:prstDash val="solid"/>
                      <a:round/>
                      <a:headEnd type="none" w="med" len="med"/>
                      <a:tailEnd type="none" w="med" len="med"/>
                    </a:lnL>
                    <a:lnR w="12700" cap="flat" cmpd="sng" algn="ctr">
                      <a:solidFill>
                        <a:srgbClr val="B78A35"/>
                      </a:solidFill>
                      <a:prstDash val="solid"/>
                      <a:round/>
                      <a:headEnd type="none" w="med" len="med"/>
                      <a:tailEnd type="none" w="med" len="med"/>
                    </a:lnR>
                    <a:lnT w="12700" cap="flat" cmpd="sng" algn="ctr">
                      <a:solidFill>
                        <a:srgbClr val="B78A35"/>
                      </a:solidFill>
                      <a:prstDash val="solid"/>
                      <a:round/>
                      <a:headEnd type="none" w="med" len="med"/>
                      <a:tailEnd type="none" w="med" len="med"/>
                    </a:lnT>
                    <a:lnB w="12700" cap="flat" cmpd="sng" algn="ctr">
                      <a:solidFill>
                        <a:srgbClr val="B78A35"/>
                      </a:solidFill>
                      <a:prstDash val="solid"/>
                      <a:round/>
                      <a:headEnd type="none" w="med" len="med"/>
                      <a:tailEnd type="none" w="med" len="med"/>
                    </a:lnB>
                    <a:solidFill>
                      <a:srgbClr val="FFFFFF"/>
                    </a:solidFill>
                  </a:tcPr>
                </a:tc>
                <a:tc>
                  <a:txBody>
                    <a:bodyPr/>
                    <a:lstStyle/>
                    <a:p>
                      <a:pPr algn="ctr" rtl="0">
                        <a:lnSpc>
                          <a:spcPct val="107000"/>
                        </a:lnSpc>
                        <a:spcAft>
                          <a:spcPts val="0"/>
                        </a:spcAft>
                      </a:pPr>
                      <a:r>
                        <a:rPr lang="en-US" sz="1300" kern="1200">
                          <a:solidFill>
                            <a:srgbClr val="000000"/>
                          </a:solidFill>
                          <a:effectLst/>
                          <a:latin typeface="Sakkal Majalla" panose="02000000000000000000" pitchFamily="2" charset="-78"/>
                          <a:ea typeface="Times New Roman" panose="02020603050405020304" pitchFamily="18" charset="0"/>
                          <a:cs typeface="Arial" panose="020B0604020202020204" pitchFamily="34" charset="0"/>
                        </a:rPr>
                        <a:t>Last Value</a:t>
                      </a:r>
                      <a:endParaRPr lang="en-US" sz="1000">
                        <a:effectLst/>
                        <a:latin typeface="Calibri" panose="020F0502020204030204" pitchFamily="34" charset="0"/>
                        <a:ea typeface="Calibri" panose="020F0502020204030204" pitchFamily="34" charset="0"/>
                        <a:cs typeface="Arial" panose="020B0604020202020204" pitchFamily="34" charset="0"/>
                      </a:endParaRPr>
                    </a:p>
                  </a:txBody>
                  <a:tcPr marL="86037" marR="86037" marT="43018" marB="43018" anchor="ctr">
                    <a:lnL w="12700" cap="flat" cmpd="sng" algn="ctr">
                      <a:solidFill>
                        <a:srgbClr val="B78A35"/>
                      </a:solidFill>
                      <a:prstDash val="solid"/>
                      <a:round/>
                      <a:headEnd type="none" w="med" len="med"/>
                      <a:tailEnd type="none" w="med" len="med"/>
                    </a:lnL>
                    <a:lnR w="12700" cap="flat" cmpd="sng" algn="ctr">
                      <a:solidFill>
                        <a:srgbClr val="B78A35"/>
                      </a:solidFill>
                      <a:prstDash val="solid"/>
                      <a:round/>
                      <a:headEnd type="none" w="med" len="med"/>
                      <a:tailEnd type="none" w="med" len="med"/>
                    </a:lnR>
                    <a:lnT w="12700" cap="flat" cmpd="sng" algn="ctr">
                      <a:solidFill>
                        <a:srgbClr val="B78A35"/>
                      </a:solidFill>
                      <a:prstDash val="solid"/>
                      <a:round/>
                      <a:headEnd type="none" w="med" len="med"/>
                      <a:tailEnd type="none" w="med" len="med"/>
                    </a:lnT>
                    <a:lnB w="12700" cap="flat" cmpd="sng" algn="ctr">
                      <a:solidFill>
                        <a:srgbClr val="B78A35"/>
                      </a:solidFill>
                      <a:prstDash val="solid"/>
                      <a:round/>
                      <a:headEnd type="none" w="med" len="med"/>
                      <a:tailEnd type="none" w="med" len="med"/>
                    </a:lnB>
                    <a:solidFill>
                      <a:srgbClr val="FFFFFF"/>
                    </a:solidFill>
                  </a:tcPr>
                </a:tc>
                <a:tc>
                  <a:txBody>
                    <a:bodyPr/>
                    <a:lstStyle/>
                    <a:p>
                      <a:pPr algn="ctr" rtl="0">
                        <a:lnSpc>
                          <a:spcPct val="107000"/>
                        </a:lnSpc>
                        <a:spcAft>
                          <a:spcPts val="0"/>
                        </a:spcAft>
                      </a:pPr>
                      <a:r>
                        <a:rPr lang="en-US" sz="1300" kern="1200" dirty="0">
                          <a:solidFill>
                            <a:srgbClr val="000000"/>
                          </a:solidFill>
                          <a:effectLst/>
                          <a:latin typeface="Sakkal Majalla" panose="02000000000000000000" pitchFamily="2" charset="-78"/>
                          <a:ea typeface="Times New Roman" panose="02020603050405020304" pitchFamily="18" charset="0"/>
                          <a:cs typeface="Arial" panose="020B0604020202020204" pitchFamily="34" charset="0"/>
                        </a:rPr>
                        <a:t>Report of Happiness and Positivity Study Results in Work Environment (prepared by the Prime Minister Office)</a:t>
                      </a:r>
                      <a:endParaRPr lang="en-US" sz="1000" dirty="0">
                        <a:effectLst/>
                        <a:latin typeface="Calibri" panose="020F0502020204030204" pitchFamily="34" charset="0"/>
                        <a:ea typeface="Calibri" panose="020F0502020204030204" pitchFamily="34" charset="0"/>
                        <a:cs typeface="Arial" panose="020B0604020202020204" pitchFamily="34" charset="0"/>
                      </a:endParaRPr>
                    </a:p>
                  </a:txBody>
                  <a:tcPr marL="86037" marR="86037" marT="43018" marB="43018" anchor="ctr">
                    <a:lnL w="12700" cap="flat" cmpd="sng" algn="ctr">
                      <a:solidFill>
                        <a:srgbClr val="B78A35"/>
                      </a:solidFill>
                      <a:prstDash val="solid"/>
                      <a:round/>
                      <a:headEnd type="none" w="med" len="med"/>
                      <a:tailEnd type="none" w="med" len="med"/>
                    </a:lnL>
                    <a:lnR w="12700" cap="flat" cmpd="sng" algn="ctr">
                      <a:solidFill>
                        <a:srgbClr val="B78A35"/>
                      </a:solidFill>
                      <a:prstDash val="solid"/>
                      <a:round/>
                      <a:headEnd type="none" w="med" len="med"/>
                      <a:tailEnd type="none" w="med" len="med"/>
                    </a:lnR>
                    <a:lnT w="12700" cap="flat" cmpd="sng" algn="ctr">
                      <a:solidFill>
                        <a:srgbClr val="B78A35"/>
                      </a:solidFill>
                      <a:prstDash val="solid"/>
                      <a:round/>
                      <a:headEnd type="none" w="med" len="med"/>
                      <a:tailEnd type="none" w="med" len="med"/>
                    </a:lnT>
                    <a:lnB w="12700" cap="flat" cmpd="sng" algn="ctr">
                      <a:solidFill>
                        <a:srgbClr val="B78A35"/>
                      </a:solidFill>
                      <a:prstDash val="solid"/>
                      <a:round/>
                      <a:headEnd type="none" w="med" len="med"/>
                      <a:tailEnd type="none" w="med" len="med"/>
                    </a:lnB>
                    <a:solidFill>
                      <a:srgbClr val="FFFFFF"/>
                    </a:solidFill>
                  </a:tcPr>
                </a:tc>
              </a:tr>
            </a:tbl>
          </a:graphicData>
        </a:graphic>
      </p:graphicFrame>
    </p:spTree>
    <p:extLst>
      <p:ext uri="{BB962C8B-B14F-4D97-AF65-F5344CB8AC3E}">
        <p14:creationId xmlns:p14="http://schemas.microsoft.com/office/powerpoint/2010/main" val="1025254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p:cNvSpPr/>
          <p:nvPr/>
        </p:nvSpPr>
        <p:spPr>
          <a:xfrm>
            <a:off x="152400" y="838200"/>
            <a:ext cx="8839200" cy="521732"/>
          </a:xfrm>
          <a:prstGeom prst="round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3" name="TextBox 2"/>
          <p:cNvSpPr txBox="1"/>
          <p:nvPr/>
        </p:nvSpPr>
        <p:spPr>
          <a:xfrm>
            <a:off x="381000" y="914400"/>
            <a:ext cx="7772400" cy="369332"/>
          </a:xfrm>
          <a:prstGeom prst="rect">
            <a:avLst/>
          </a:prstGeom>
          <a:noFill/>
          <a:ln>
            <a:noFill/>
          </a:ln>
        </p:spPr>
        <p:txBody>
          <a:bodyPr wrap="square" rtlCol="0">
            <a:spAutoFit/>
          </a:bodyPr>
          <a:lstStyle>
            <a:defPPr>
              <a:defRPr lang="en-US"/>
            </a:defPPr>
            <a:lvl1pPr algn="r" rtl="1">
              <a:defRPr>
                <a:solidFill>
                  <a:schemeClr val="bg1"/>
                </a:solidFill>
                <a:cs typeface="PT Bold Heading" panose="02010400000000000000" pitchFamily="2" charset="-78"/>
              </a:defRPr>
            </a:lvl1pPr>
          </a:lstStyle>
          <a:p>
            <a:pPr algn="ctr" rtl="0"/>
            <a:r>
              <a:rPr lang="en-US" b="1" dirty="0">
                <a:solidFill>
                  <a:prstClr val="white"/>
                </a:solidFill>
                <a:latin typeface="Dubai" panose="020B0503030403030204" pitchFamily="34" charset="-78"/>
              </a:rPr>
              <a:t>Human Resources Law in </a:t>
            </a:r>
            <a:r>
              <a:rPr lang="en-US" b="1" dirty="0" smtClean="0">
                <a:solidFill>
                  <a:prstClr val="white"/>
                </a:solidFill>
                <a:latin typeface="Dubai" panose="020B0503030403030204" pitchFamily="34" charset="-78"/>
              </a:rPr>
              <a:t>the Federal </a:t>
            </a:r>
            <a:r>
              <a:rPr lang="en-US" b="1" dirty="0">
                <a:solidFill>
                  <a:prstClr val="white"/>
                </a:solidFill>
                <a:latin typeface="Dubai" panose="020B0503030403030204" pitchFamily="34" charset="-78"/>
              </a:rPr>
              <a:t>Government</a:t>
            </a:r>
            <a:endParaRPr lang="en-US" b="1" dirty="0">
              <a:solidFill>
                <a:prstClr val="white"/>
              </a:solidFill>
              <a:latin typeface="Dubai" panose="020B0503030403030204" pitchFamily="34" charset="-78"/>
              <a:cs typeface="Dubai" panose="020B0503030403030204" pitchFamily="34" charset="-78"/>
            </a:endParaRPr>
          </a:p>
        </p:txBody>
      </p:sp>
      <p:sp>
        <p:nvSpPr>
          <p:cNvPr id="7" name="TextBox 6"/>
          <p:cNvSpPr txBox="1"/>
          <p:nvPr/>
        </p:nvSpPr>
        <p:spPr>
          <a:xfrm>
            <a:off x="76837" y="1584782"/>
            <a:ext cx="5771070" cy="4832092"/>
          </a:xfrm>
          <a:prstGeom prst="rect">
            <a:avLst/>
          </a:prstGeom>
          <a:noFill/>
        </p:spPr>
        <p:txBody>
          <a:bodyPr wrap="square" rtlCol="0">
            <a:spAutoFit/>
          </a:bodyPr>
          <a:lstStyle/>
          <a:p>
            <a:pPr rtl="0"/>
            <a:r>
              <a:rPr lang="en-US" b="1" dirty="0" smtClean="0">
                <a:solidFill>
                  <a:prstClr val="black"/>
                </a:solidFill>
                <a:latin typeface="Book Antiqua" pitchFamily="18" charset="0"/>
              </a:rPr>
              <a:t>Human Resources Law in the</a:t>
            </a:r>
            <a:r>
              <a:rPr lang="en-US" dirty="0" smtClean="0">
                <a:latin typeface="Book Antiqua" pitchFamily="18" charset="0"/>
              </a:rPr>
              <a:t/>
            </a:r>
            <a:br>
              <a:rPr lang="en-US" dirty="0" smtClean="0">
                <a:latin typeface="Book Antiqua" pitchFamily="18" charset="0"/>
              </a:rPr>
            </a:br>
            <a:r>
              <a:rPr lang="en-US" b="1" dirty="0" smtClean="0">
                <a:solidFill>
                  <a:prstClr val="black"/>
                </a:solidFill>
                <a:latin typeface="Book Antiqua" pitchFamily="18" charset="0"/>
              </a:rPr>
              <a:t>Federal Government: </a:t>
            </a:r>
          </a:p>
          <a:p>
            <a:pPr algn="justLow" rtl="0"/>
            <a:endParaRPr lang="en-US" sz="1400" dirty="0" smtClean="0">
              <a:solidFill>
                <a:prstClr val="black"/>
              </a:solidFill>
              <a:latin typeface="Book Antiqua" pitchFamily="18" charset="0"/>
              <a:cs typeface="Sakkal Majalla" panose="02000000000000000000" pitchFamily="2" charset="-78"/>
            </a:endParaRPr>
          </a:p>
          <a:p>
            <a:pPr marL="285750" indent="-285750" algn="just">
              <a:buFont typeface="Arial" pitchFamily="34" charset="0"/>
              <a:buChar char="•"/>
            </a:pPr>
            <a:r>
              <a:rPr lang="en-US" sz="1600" dirty="0">
                <a:solidFill>
                  <a:prstClr val="black"/>
                </a:solidFill>
                <a:latin typeface="Book Antiqua" pitchFamily="18" charset="0"/>
              </a:rPr>
              <a:t>Human Resources Law in the Federal Government was issued by virtue of the Federal </a:t>
            </a:r>
            <a:r>
              <a:rPr lang="en-US" sz="1600" dirty="0" smtClean="0">
                <a:solidFill>
                  <a:prstClr val="black"/>
                </a:solidFill>
                <a:latin typeface="Book Antiqua" pitchFamily="18" charset="0"/>
              </a:rPr>
              <a:t>Decree Law </a:t>
            </a:r>
            <a:r>
              <a:rPr lang="en-US" sz="1600" dirty="0">
                <a:solidFill>
                  <a:prstClr val="black"/>
                </a:solidFill>
                <a:latin typeface="Book Antiqua" pitchFamily="18" charset="0"/>
              </a:rPr>
              <a:t>No. (11) </a:t>
            </a:r>
            <a:r>
              <a:rPr lang="en-US" sz="1600" dirty="0" smtClean="0">
                <a:solidFill>
                  <a:prstClr val="black"/>
                </a:solidFill>
                <a:latin typeface="Book Antiqua" pitchFamily="18" charset="0"/>
              </a:rPr>
              <a:t>of </a:t>
            </a:r>
            <a:r>
              <a:rPr lang="en-US" sz="1600" dirty="0">
                <a:solidFill>
                  <a:prstClr val="black"/>
                </a:solidFill>
                <a:latin typeface="Book Antiqua" pitchFamily="18" charset="0"/>
              </a:rPr>
              <a:t>2008 on human resources in the </a:t>
            </a:r>
            <a:r>
              <a:rPr lang="en-US" sz="1600" dirty="0" smtClean="0">
                <a:solidFill>
                  <a:prstClr val="black"/>
                </a:solidFill>
                <a:latin typeface="Book Antiqua" pitchFamily="18" charset="0"/>
              </a:rPr>
              <a:t>Federal Government </a:t>
            </a:r>
            <a:r>
              <a:rPr lang="en-US" sz="1600" dirty="0">
                <a:solidFill>
                  <a:prstClr val="black"/>
                </a:solidFill>
                <a:latin typeface="Book Antiqua" pitchFamily="18" charset="0"/>
              </a:rPr>
              <a:t>as amended by </a:t>
            </a:r>
            <a:r>
              <a:rPr lang="en-US" sz="1600" dirty="0" smtClean="0">
                <a:solidFill>
                  <a:prstClr val="black"/>
                </a:solidFill>
                <a:latin typeface="Book Antiqua" pitchFamily="18" charset="0"/>
              </a:rPr>
              <a:t>Federal Decree Law </a:t>
            </a:r>
            <a:r>
              <a:rPr lang="en-US" sz="1600" dirty="0">
                <a:solidFill>
                  <a:prstClr val="black"/>
                </a:solidFill>
                <a:latin typeface="Book Antiqua" pitchFamily="18" charset="0"/>
              </a:rPr>
              <a:t>No. (9) </a:t>
            </a:r>
            <a:r>
              <a:rPr lang="en-US" sz="1600" dirty="0" smtClean="0">
                <a:solidFill>
                  <a:prstClr val="black"/>
                </a:solidFill>
                <a:latin typeface="Book Antiqua" pitchFamily="18" charset="0"/>
              </a:rPr>
              <a:t>of </a:t>
            </a:r>
            <a:r>
              <a:rPr lang="en-US" sz="1600" dirty="0">
                <a:solidFill>
                  <a:prstClr val="black"/>
                </a:solidFill>
                <a:latin typeface="Book Antiqua" pitchFamily="18" charset="0"/>
              </a:rPr>
              <a:t>2011 and </a:t>
            </a:r>
            <a:r>
              <a:rPr lang="en-US" sz="1600" dirty="0" smtClean="0">
                <a:solidFill>
                  <a:prstClr val="black"/>
                </a:solidFill>
                <a:latin typeface="Book Antiqua" pitchFamily="18" charset="0"/>
              </a:rPr>
              <a:t>Federal Decree Law </a:t>
            </a:r>
            <a:r>
              <a:rPr lang="en-US" sz="1600" dirty="0">
                <a:solidFill>
                  <a:prstClr val="black"/>
                </a:solidFill>
                <a:latin typeface="Book Antiqua" pitchFamily="18" charset="0"/>
              </a:rPr>
              <a:t>No.  (17) </a:t>
            </a:r>
            <a:r>
              <a:rPr lang="en-US" sz="1600" dirty="0" smtClean="0">
                <a:solidFill>
                  <a:prstClr val="black"/>
                </a:solidFill>
                <a:latin typeface="Book Antiqua" pitchFamily="18" charset="0"/>
              </a:rPr>
              <a:t>of </a:t>
            </a:r>
            <a:r>
              <a:rPr lang="en-US" sz="1600" dirty="0">
                <a:solidFill>
                  <a:prstClr val="black"/>
                </a:solidFill>
                <a:latin typeface="Book Antiqua" pitchFamily="18" charset="0"/>
              </a:rPr>
              <a:t>2016 </a:t>
            </a:r>
            <a:r>
              <a:rPr lang="en-US" sz="1600" dirty="0" smtClean="0">
                <a:solidFill>
                  <a:prstClr val="black"/>
                </a:solidFill>
                <a:latin typeface="Book Antiqua" pitchFamily="18" charset="0"/>
              </a:rPr>
              <a:t>concerning </a:t>
            </a:r>
            <a:r>
              <a:rPr lang="en-US" sz="1600" dirty="0">
                <a:solidFill>
                  <a:prstClr val="black"/>
                </a:solidFill>
                <a:latin typeface="Book Antiqua" pitchFamily="18" charset="0"/>
              </a:rPr>
              <a:t>the amendment of some provisions of the law of human resources in the </a:t>
            </a:r>
            <a:r>
              <a:rPr lang="en-US" sz="1600" dirty="0" smtClean="0">
                <a:solidFill>
                  <a:prstClr val="black"/>
                </a:solidFill>
                <a:latin typeface="Book Antiqua" pitchFamily="18" charset="0"/>
              </a:rPr>
              <a:t>Federal Government. </a:t>
            </a:r>
          </a:p>
          <a:p>
            <a:endParaRPr lang="en-US" sz="1600" dirty="0" smtClean="0">
              <a:solidFill>
                <a:prstClr val="black"/>
              </a:solidFill>
              <a:latin typeface="Book Antiqua" pitchFamily="18" charset="0"/>
            </a:endParaRPr>
          </a:p>
          <a:p>
            <a:pPr marL="285750" indent="-285750" algn="just">
              <a:buFont typeface="Arial" pitchFamily="34" charset="0"/>
              <a:buChar char="•"/>
            </a:pPr>
            <a:r>
              <a:rPr lang="en-US" sz="1600" dirty="0" smtClean="0">
                <a:solidFill>
                  <a:prstClr val="black"/>
                </a:solidFill>
                <a:latin typeface="Book Antiqua" pitchFamily="18" charset="0"/>
              </a:rPr>
              <a:t>The </a:t>
            </a:r>
            <a:r>
              <a:rPr lang="en-US" sz="1600" dirty="0">
                <a:solidFill>
                  <a:prstClr val="black"/>
                </a:solidFill>
                <a:latin typeface="Book Antiqua" pitchFamily="18" charset="0"/>
              </a:rPr>
              <a:t>law focuses on the human element as an investment asset that must be managed and developed effectively and efficiently. It also reflects the future vision and foresight of future needs for human resources, </a:t>
            </a:r>
            <a:r>
              <a:rPr lang="en-US" sz="1600" dirty="0" smtClean="0">
                <a:solidFill>
                  <a:prstClr val="black"/>
                </a:solidFill>
                <a:latin typeface="Book Antiqua" pitchFamily="18" charset="0"/>
              </a:rPr>
              <a:t>contributes </a:t>
            </a:r>
            <a:r>
              <a:rPr lang="en-US" sz="1600" dirty="0">
                <a:solidFill>
                  <a:prstClr val="black"/>
                </a:solidFill>
                <a:latin typeface="Book Antiqua" pitchFamily="18" charset="0"/>
              </a:rPr>
              <a:t>to the development of regulations and policies within the work environment and </a:t>
            </a:r>
            <a:r>
              <a:rPr lang="en-US" sz="1600" dirty="0" smtClean="0">
                <a:solidFill>
                  <a:prstClr val="black"/>
                </a:solidFill>
                <a:latin typeface="Book Antiqua" pitchFamily="18" charset="0"/>
              </a:rPr>
              <a:t>contributes </a:t>
            </a:r>
            <a:r>
              <a:rPr lang="en-US" sz="1600" dirty="0">
                <a:solidFill>
                  <a:prstClr val="black"/>
                </a:solidFill>
                <a:latin typeface="Book Antiqua" pitchFamily="18" charset="0"/>
              </a:rPr>
              <a:t>effectively to stimulate human development.</a:t>
            </a:r>
          </a:p>
          <a:p>
            <a:pPr algn="r" rtl="0"/>
            <a:endParaRPr lang="en-US" dirty="0">
              <a:solidFill>
                <a:prstClr val="black"/>
              </a:solidFill>
              <a:latin typeface="Book Antiqua" pitchFamily="18" charset="0"/>
            </a:endParaRPr>
          </a:p>
        </p:txBody>
      </p:sp>
      <p:pic>
        <p:nvPicPr>
          <p:cNvPr id="4" name="Picture 3"/>
          <p:cNvPicPr>
            <a:picLocks noChangeAspect="1"/>
          </p:cNvPicPr>
          <p:nvPr/>
        </p:nvPicPr>
        <p:blipFill>
          <a:blip r:embed="rId3"/>
          <a:stretch>
            <a:fillRect/>
          </a:stretch>
        </p:blipFill>
        <p:spPr>
          <a:xfrm>
            <a:off x="5994646" y="1873643"/>
            <a:ext cx="2996954" cy="3888868"/>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6" name="TextBox 5"/>
          <p:cNvSpPr txBox="1"/>
          <p:nvPr/>
        </p:nvSpPr>
        <p:spPr>
          <a:xfrm>
            <a:off x="0" y="6595200"/>
            <a:ext cx="433526" cy="338554"/>
          </a:xfrm>
          <a:prstGeom prst="rect">
            <a:avLst/>
          </a:prstGeom>
          <a:noFill/>
        </p:spPr>
        <p:txBody>
          <a:bodyPr wrap="square" rtlCol="0">
            <a:spAutoFit/>
          </a:bodyPr>
          <a:lstStyle/>
          <a:p>
            <a:pPr rtl="0"/>
            <a:r>
              <a:rPr lang="ar-AE" sz="1600" dirty="0">
                <a:solidFill>
                  <a:prstClr val="black"/>
                </a:solidFill>
              </a:rPr>
              <a:t>2</a:t>
            </a:r>
            <a:endParaRPr lang="en-US" sz="1600" dirty="0">
              <a:solidFill>
                <a:prstClr val="black"/>
              </a:solidFill>
            </a:endParaRPr>
          </a:p>
        </p:txBody>
      </p:sp>
    </p:spTree>
    <p:extLst>
      <p:ext uri="{BB962C8B-B14F-4D97-AF65-F5344CB8AC3E}">
        <p14:creationId xmlns:p14="http://schemas.microsoft.com/office/powerpoint/2010/main" val="2877851325"/>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ounded Rectangle 5"/>
          <p:cNvSpPr/>
          <p:nvPr/>
        </p:nvSpPr>
        <p:spPr>
          <a:xfrm>
            <a:off x="152400" y="971014"/>
            <a:ext cx="8839200" cy="521732"/>
          </a:xfrm>
          <a:prstGeom prst="round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3" name="TextBox 2"/>
          <p:cNvSpPr txBox="1"/>
          <p:nvPr/>
        </p:nvSpPr>
        <p:spPr>
          <a:xfrm>
            <a:off x="1075981" y="1041697"/>
            <a:ext cx="6858000" cy="646331"/>
          </a:xfrm>
          <a:prstGeom prst="rect">
            <a:avLst/>
          </a:prstGeom>
          <a:noFill/>
          <a:ln>
            <a:noFill/>
          </a:ln>
        </p:spPr>
        <p:txBody>
          <a:bodyPr wrap="square" rtlCol="0">
            <a:spAutoFit/>
          </a:bodyPr>
          <a:lstStyle/>
          <a:p>
            <a:pPr algn="ctr" rtl="0"/>
            <a:r>
              <a:rPr lang="en-US" dirty="0" smtClean="0">
                <a:solidFill>
                  <a:prstClr val="white"/>
                </a:solidFill>
              </a:rPr>
              <a:t>Indicator No. 4: Occupational Loyalty Rate</a:t>
            </a:r>
            <a:endParaRPr lang="en-US" dirty="0" smtClean="0">
              <a:solidFill>
                <a:prstClr val="white"/>
              </a:solidFill>
              <a:cs typeface="PT Bold Heading" panose="02010400000000000000" pitchFamily="2" charset="-78"/>
            </a:endParaRPr>
          </a:p>
          <a:p>
            <a:pPr algn="r" rtl="0"/>
            <a:endParaRPr lang="en-US" dirty="0">
              <a:solidFill>
                <a:prstClr val="white"/>
              </a:solidFill>
              <a:cs typeface="PT Bold Heading" panose="02010400000000000000" pitchFamily="2" charset="-78"/>
            </a:endParaRPr>
          </a:p>
        </p:txBody>
      </p:sp>
      <p:sp>
        <p:nvSpPr>
          <p:cNvPr id="4" name="TextBox 3"/>
          <p:cNvSpPr txBox="1"/>
          <p:nvPr/>
        </p:nvSpPr>
        <p:spPr>
          <a:xfrm>
            <a:off x="228600" y="1657737"/>
            <a:ext cx="8686800" cy="2862322"/>
          </a:xfrm>
          <a:prstGeom prst="rect">
            <a:avLst/>
          </a:prstGeom>
          <a:noFill/>
        </p:spPr>
        <p:txBody>
          <a:bodyPr wrap="square" rtlCol="0">
            <a:spAutoFit/>
          </a:bodyPr>
          <a:lstStyle/>
          <a:p>
            <a:pPr algn="l" rtl="0"/>
            <a:r>
              <a:rPr lang="ar-AE" b="1" dirty="0">
                <a:solidFill>
                  <a:srgbClr val="C00000"/>
                </a:solidFill>
                <a:latin typeface="Book Antiqua" pitchFamily="18" charset="0"/>
              </a:rPr>
              <a:t>Type of Indicator: </a:t>
            </a:r>
            <a:r>
              <a:rPr lang="ar-AE" b="1" dirty="0">
                <a:solidFill>
                  <a:prstClr val="black"/>
                </a:solidFill>
                <a:latin typeface="Book Antiqua" pitchFamily="18" charset="0"/>
              </a:rPr>
              <a:t>Strategic </a:t>
            </a:r>
          </a:p>
          <a:p>
            <a:pPr algn="l" rtl="0"/>
            <a:r>
              <a:rPr lang="ar-AE" b="1" dirty="0">
                <a:solidFill>
                  <a:srgbClr val="C00000"/>
                </a:solidFill>
                <a:latin typeface="Book Antiqua" pitchFamily="18" charset="0"/>
              </a:rPr>
              <a:t>Description of the Indicator:</a:t>
            </a:r>
          </a:p>
          <a:p>
            <a:pPr marL="285750" indent="-285750" algn="just" rtl="0">
              <a:buFont typeface="Arial" panose="020B0604020202020204" pitchFamily="34" charset="0"/>
              <a:buChar char="•"/>
            </a:pPr>
            <a:r>
              <a:rPr lang="en-US" sz="1200" dirty="0" smtClean="0">
                <a:solidFill>
                  <a:prstClr val="black"/>
                </a:solidFill>
                <a:latin typeface="Book Antiqua" pitchFamily="18" charset="0"/>
              </a:rPr>
              <a:t>This indicator shall measure the rate of employee’s loyalty towards his/her work place and the Prime Minister Office shall annually measure this indicator by making the happiness and positivity questionnaire in work environment. </a:t>
            </a:r>
          </a:p>
          <a:p>
            <a:pPr marL="285750" indent="-285750" algn="just" rtl="0">
              <a:buFont typeface="Arial" panose="020B0604020202020204" pitchFamily="34" charset="0"/>
              <a:buChar char="•"/>
            </a:pPr>
            <a:r>
              <a:rPr lang="en-US" sz="1200" dirty="0" smtClean="0">
                <a:solidFill>
                  <a:prstClr val="black"/>
                </a:solidFill>
                <a:latin typeface="Book Antiqua" pitchFamily="18" charset="0"/>
              </a:rPr>
              <a:t> The scope of this indicator shall include employees of all occupational categories (such as leading, supervising, executive, specialized and technical categories including interface employees) excluding the senior leadership members (ministers, deputies, directors general and similar positions) and service occupations (employees, workers and similar positions). </a:t>
            </a:r>
          </a:p>
          <a:p>
            <a:pPr marL="285750" indent="-285750" algn="just" rtl="0">
              <a:buFont typeface="Arial" panose="020B0604020202020204" pitchFamily="34" charset="0"/>
              <a:buChar char="•"/>
            </a:pPr>
            <a:r>
              <a:rPr lang="en-US" sz="1200" dirty="0" smtClean="0">
                <a:solidFill>
                  <a:prstClr val="black"/>
                </a:solidFill>
                <a:latin typeface="Book Antiqua" pitchFamily="18" charset="0"/>
              </a:rPr>
              <a:t> The occupational loyalty rate shall be measured by asking 2 questions (I feel proud of working for the entity, After the lapse of two years, I shall continue working in favor of the entity where I have already been working).</a:t>
            </a:r>
          </a:p>
          <a:p>
            <a:pPr marL="285750" indent="-285750" algn="just" rtl="0">
              <a:buFont typeface="Arial" panose="020B0604020202020204" pitchFamily="34" charset="0"/>
              <a:buChar char="•"/>
            </a:pPr>
            <a:r>
              <a:rPr lang="en-US" sz="1200" dirty="0" smtClean="0">
                <a:solidFill>
                  <a:prstClr val="black"/>
                </a:solidFill>
                <a:latin typeface="Book Antiqua" pitchFamily="18" charset="0"/>
              </a:rPr>
              <a:t>These questions shall be also evaluated in accordance with a scale consisting of five (5) points (point No. 5 shall mean “strongly agree” and point No. 1 shall mean “strongly disagree“)</a:t>
            </a:r>
          </a:p>
          <a:p>
            <a:pPr marL="285750" indent="-285750" algn="just" rtl="0">
              <a:buFont typeface="Arial" panose="020B0604020202020204" pitchFamily="34" charset="0"/>
              <a:buChar char="•"/>
            </a:pPr>
            <a:r>
              <a:rPr lang="en-US" sz="1200" dirty="0" smtClean="0">
                <a:solidFill>
                  <a:prstClr val="black"/>
                </a:solidFill>
                <a:latin typeface="Book Antiqua" pitchFamily="18" charset="0"/>
              </a:rPr>
              <a:t>The occupational loyalty rate shall be calculated by calculating the rate of results in relation to these two questions by adding the percentage of point No. 5 “strongly agree” to percentage of the point No. 4 “agree”. </a:t>
            </a:r>
            <a:endParaRPr lang="en-US" sz="1200" dirty="0">
              <a:solidFill>
                <a:prstClr val="black"/>
              </a:solidFill>
              <a:latin typeface="Book Antiqua" pitchFamily="18" charset="0"/>
              <a:cs typeface="Sakkal Majalla" panose="02000000000000000000" pitchFamily="2" charset="-78"/>
            </a:endParaRPr>
          </a:p>
        </p:txBody>
      </p:sp>
      <p:sp>
        <p:nvSpPr>
          <p:cNvPr id="5" name="TextBox 4"/>
          <p:cNvSpPr txBox="1"/>
          <p:nvPr/>
        </p:nvSpPr>
        <p:spPr>
          <a:xfrm>
            <a:off x="377190" y="4708419"/>
            <a:ext cx="5410200" cy="381000"/>
          </a:xfrm>
          <a:prstGeom prst="rect">
            <a:avLst/>
          </a:prstGeom>
          <a:noFill/>
        </p:spPr>
        <p:txBody>
          <a:bodyPr wrap="square" rtlCol="0">
            <a:spAutoFit/>
          </a:bodyPr>
          <a:lstStyle/>
          <a:p>
            <a:pPr algn="l" rtl="0"/>
            <a:r>
              <a:rPr lang="en-US" b="1" dirty="0" smtClean="0">
                <a:solidFill>
                  <a:srgbClr val="C00000"/>
                </a:solidFill>
                <a:latin typeface="Sakkal Majalla" panose="02000000000000000000" pitchFamily="2" charset="-78"/>
              </a:rPr>
              <a:t>Method of Calculation: </a:t>
            </a:r>
            <a:r>
              <a:rPr lang="en-US" dirty="0" smtClean="0"/>
              <a:t>  </a:t>
            </a:r>
            <a:endParaRPr lang="en-US" b="1" dirty="0">
              <a:solidFill>
                <a:srgbClr val="C00000"/>
              </a:solidFill>
              <a:latin typeface="Sakkal Majalla" panose="02000000000000000000" pitchFamily="2" charset="-78"/>
              <a:cs typeface="Sakkal Majalla" panose="02000000000000000000" pitchFamily="2" charset="-78"/>
            </a:endParaRPr>
          </a:p>
        </p:txBody>
      </p:sp>
      <p:sp>
        <p:nvSpPr>
          <p:cNvPr id="8" name="Slide Number Placeholder 3"/>
          <p:cNvSpPr txBox="1">
            <a:spLocks/>
          </p:cNvSpPr>
          <p:nvPr/>
        </p:nvSpPr>
        <p:spPr>
          <a:xfrm>
            <a:off x="0" y="6569075"/>
            <a:ext cx="21336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rtl="0"/>
            <a:fld id="{56427F38-63A5-4D63-9399-D970397CA46A}" type="slidenum">
              <a:rPr lang="en-US" sz="1600" b="1" smtClean="0">
                <a:solidFill>
                  <a:prstClr val="black"/>
                </a:solidFill>
              </a:rPr>
              <a:pPr rtl="0"/>
              <a:t>20</a:t>
            </a:fld>
            <a:endParaRPr lang="en-US" sz="1600" b="1" dirty="0">
              <a:solidFill>
                <a:prstClr val="black"/>
              </a:solidFill>
            </a:endParaRPr>
          </a:p>
        </p:txBody>
      </p:sp>
      <p:graphicFrame>
        <p:nvGraphicFramePr>
          <p:cNvPr id="9" name="Table 8"/>
          <p:cNvGraphicFramePr>
            <a:graphicFrameLocks noGrp="1"/>
          </p:cNvGraphicFramePr>
          <p:nvPr>
            <p:extLst/>
          </p:nvPr>
        </p:nvGraphicFramePr>
        <p:xfrm>
          <a:off x="377190" y="5070044"/>
          <a:ext cx="7886700" cy="1460832"/>
        </p:xfrm>
        <a:graphic>
          <a:graphicData uri="http://schemas.openxmlformats.org/drawingml/2006/table">
            <a:tbl>
              <a:tblPr firstRow="1" bandRow="1"/>
              <a:tblGrid>
                <a:gridCol w="857250"/>
                <a:gridCol w="971550"/>
                <a:gridCol w="960120"/>
                <a:gridCol w="1584614"/>
                <a:gridCol w="1067146"/>
                <a:gridCol w="2446020"/>
              </a:tblGrid>
              <a:tr h="730416">
                <a:tc>
                  <a:txBody>
                    <a:bodyPr/>
                    <a:lstStyle/>
                    <a:p>
                      <a:pPr algn="ctr" rtl="0">
                        <a:lnSpc>
                          <a:spcPct val="107000"/>
                        </a:lnSpc>
                        <a:spcAft>
                          <a:spcPts val="0"/>
                        </a:spcAft>
                      </a:pPr>
                      <a:r>
                        <a:rPr lang="en-US" sz="1300" b="1" kern="1200" noProof="0" dirty="0">
                          <a:solidFill>
                            <a:srgbClr val="000000"/>
                          </a:solidFill>
                          <a:effectLst/>
                          <a:latin typeface="Sakkal Majalla" panose="02000000000000000000" pitchFamily="2" charset="-78"/>
                          <a:ea typeface="Times New Roman" panose="02020603050405020304" pitchFamily="18" charset="0"/>
                          <a:cs typeface="Arial" panose="020B0604020202020204" pitchFamily="34" charset="0"/>
                        </a:rPr>
                        <a:t>Calculation Period</a:t>
                      </a:r>
                      <a:endParaRPr lang="en-US" sz="1000" noProof="0" dirty="0">
                        <a:effectLst/>
                        <a:latin typeface="Calibri" panose="020F0502020204030204" pitchFamily="34" charset="0"/>
                        <a:ea typeface="Calibri" panose="020F0502020204030204" pitchFamily="34" charset="0"/>
                        <a:cs typeface="Arial" panose="020B0604020202020204" pitchFamily="34" charset="0"/>
                      </a:endParaRPr>
                    </a:p>
                  </a:txBody>
                  <a:tcPr marL="86037" marR="86037" marT="43018" marB="43018" anchor="ctr">
                    <a:lnL w="12700" cap="flat" cmpd="sng" algn="ctr">
                      <a:solidFill>
                        <a:srgbClr val="FFFFFF"/>
                      </a:solidFill>
                      <a:prstDash val="solid"/>
                      <a:round/>
                      <a:headEnd type="none" w="med" len="med"/>
                      <a:tailEnd type="none" w="med" len="med"/>
                    </a:lnL>
                    <a:lnR w="12700" cap="flat" cmpd="sng" algn="ctr">
                      <a:solidFill>
                        <a:srgbClr val="B78A35"/>
                      </a:solidFill>
                      <a:prstDash val="solid"/>
                      <a:round/>
                      <a:headEnd type="none" w="med" len="med"/>
                      <a:tailEnd type="none" w="med" len="med"/>
                    </a:lnR>
                    <a:lnT w="12700" cap="flat" cmpd="sng" algn="ctr">
                      <a:solidFill>
                        <a:srgbClr val="B78A35"/>
                      </a:solidFill>
                      <a:prstDash val="solid"/>
                      <a:round/>
                      <a:headEnd type="none" w="med" len="med"/>
                      <a:tailEnd type="none" w="med" len="med"/>
                    </a:lnT>
                    <a:lnB w="12700" cap="flat" cmpd="sng" algn="ctr">
                      <a:solidFill>
                        <a:srgbClr val="B78A35"/>
                      </a:solidFill>
                      <a:prstDash val="solid"/>
                      <a:round/>
                      <a:headEnd type="none" w="med" len="med"/>
                      <a:tailEnd type="none" w="med" len="med"/>
                    </a:lnB>
                    <a:solidFill>
                      <a:srgbClr val="B78A35"/>
                    </a:solidFill>
                  </a:tcPr>
                </a:tc>
                <a:tc>
                  <a:txBody>
                    <a:bodyPr/>
                    <a:lstStyle/>
                    <a:p>
                      <a:pPr algn="ctr" rtl="0">
                        <a:lnSpc>
                          <a:spcPct val="107000"/>
                        </a:lnSpc>
                        <a:spcAft>
                          <a:spcPts val="0"/>
                        </a:spcAft>
                      </a:pPr>
                      <a:r>
                        <a:rPr lang="en-US" sz="1300" b="1" kern="1200" noProof="0" dirty="0">
                          <a:solidFill>
                            <a:srgbClr val="000000"/>
                          </a:solidFill>
                          <a:effectLst/>
                          <a:latin typeface="Sakkal Majalla" panose="02000000000000000000" pitchFamily="2" charset="-78"/>
                          <a:ea typeface="Times New Roman" panose="02020603050405020304" pitchFamily="18" charset="0"/>
                          <a:cs typeface="Arial" panose="020B0604020202020204" pitchFamily="34" charset="0"/>
                        </a:rPr>
                        <a:t>Calculation Unit</a:t>
                      </a:r>
                      <a:endParaRPr lang="en-US" sz="1000" noProof="0" dirty="0">
                        <a:effectLst/>
                        <a:latin typeface="Calibri" panose="020F0502020204030204" pitchFamily="34" charset="0"/>
                        <a:ea typeface="Calibri" panose="020F0502020204030204" pitchFamily="34" charset="0"/>
                        <a:cs typeface="Arial" panose="020B0604020202020204" pitchFamily="34" charset="0"/>
                      </a:endParaRPr>
                    </a:p>
                  </a:txBody>
                  <a:tcPr marL="86037" marR="86037" marT="43018" marB="43018" anchor="ctr">
                    <a:lnL w="12700" cap="flat" cmpd="sng" algn="ctr">
                      <a:solidFill>
                        <a:srgbClr val="B78A35"/>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B78A35"/>
                      </a:solidFill>
                      <a:prstDash val="solid"/>
                      <a:round/>
                      <a:headEnd type="none" w="med" len="med"/>
                      <a:tailEnd type="none" w="med" len="med"/>
                    </a:lnT>
                    <a:lnB w="12700" cap="flat" cmpd="sng" algn="ctr">
                      <a:solidFill>
                        <a:srgbClr val="B78A35"/>
                      </a:solidFill>
                      <a:prstDash val="solid"/>
                      <a:round/>
                      <a:headEnd type="none" w="med" len="med"/>
                      <a:tailEnd type="none" w="med" len="med"/>
                    </a:lnB>
                    <a:solidFill>
                      <a:srgbClr val="B78A35"/>
                    </a:solidFill>
                  </a:tcPr>
                </a:tc>
                <a:tc>
                  <a:txBody>
                    <a:bodyPr/>
                    <a:lstStyle/>
                    <a:p>
                      <a:pPr algn="ctr" rtl="0">
                        <a:lnSpc>
                          <a:spcPct val="107000"/>
                        </a:lnSpc>
                        <a:spcAft>
                          <a:spcPts val="0"/>
                        </a:spcAft>
                      </a:pPr>
                      <a:r>
                        <a:rPr lang="en-US" sz="1300" b="1" kern="1200" noProof="0" dirty="0">
                          <a:solidFill>
                            <a:srgbClr val="000000"/>
                          </a:solidFill>
                          <a:effectLst/>
                          <a:latin typeface="Sakkal Majalla" panose="02000000000000000000" pitchFamily="2" charset="-78"/>
                          <a:ea typeface="Times New Roman" panose="02020603050405020304" pitchFamily="18" charset="0"/>
                          <a:cs typeface="Arial" panose="020B0604020202020204" pitchFamily="34" charset="0"/>
                        </a:rPr>
                        <a:t>Calculation Type</a:t>
                      </a:r>
                      <a:endParaRPr lang="en-US" sz="1000" noProof="0" dirty="0">
                        <a:effectLst/>
                        <a:latin typeface="Calibri" panose="020F0502020204030204" pitchFamily="34" charset="0"/>
                        <a:ea typeface="Calibri" panose="020F0502020204030204" pitchFamily="34" charset="0"/>
                        <a:cs typeface="Arial" panose="020B0604020202020204" pitchFamily="34" charset="0"/>
                      </a:endParaRPr>
                    </a:p>
                  </a:txBody>
                  <a:tcPr marL="86037" marR="86037" marT="43018" marB="43018"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B78A35"/>
                      </a:solidFill>
                      <a:prstDash val="solid"/>
                      <a:round/>
                      <a:headEnd type="none" w="med" len="med"/>
                      <a:tailEnd type="none" w="med" len="med"/>
                    </a:lnT>
                    <a:lnB w="12700" cap="flat" cmpd="sng" algn="ctr">
                      <a:solidFill>
                        <a:srgbClr val="B78A35"/>
                      </a:solidFill>
                      <a:prstDash val="solid"/>
                      <a:round/>
                      <a:headEnd type="none" w="med" len="med"/>
                      <a:tailEnd type="none" w="med" len="med"/>
                    </a:lnB>
                    <a:solidFill>
                      <a:srgbClr val="B78A35"/>
                    </a:solidFill>
                  </a:tcPr>
                </a:tc>
                <a:tc>
                  <a:txBody>
                    <a:bodyPr/>
                    <a:lstStyle/>
                    <a:p>
                      <a:pPr algn="ctr" rtl="0">
                        <a:lnSpc>
                          <a:spcPct val="107000"/>
                        </a:lnSpc>
                        <a:spcAft>
                          <a:spcPts val="0"/>
                        </a:spcAft>
                      </a:pPr>
                      <a:r>
                        <a:rPr lang="en-US" sz="1300" b="1" kern="1200" noProof="0" dirty="0">
                          <a:solidFill>
                            <a:srgbClr val="000000"/>
                          </a:solidFill>
                          <a:effectLst/>
                          <a:latin typeface="Sakkal Majalla" panose="02000000000000000000" pitchFamily="2" charset="-78"/>
                          <a:ea typeface="Times New Roman" panose="02020603050405020304" pitchFamily="18" charset="0"/>
                          <a:cs typeface="Arial" panose="020B0604020202020204" pitchFamily="34" charset="0"/>
                        </a:rPr>
                        <a:t>Calculation Equation</a:t>
                      </a:r>
                      <a:endParaRPr lang="en-US" sz="1000" noProof="0" dirty="0">
                        <a:effectLst/>
                        <a:latin typeface="Calibri" panose="020F0502020204030204" pitchFamily="34" charset="0"/>
                        <a:ea typeface="Calibri" panose="020F0502020204030204" pitchFamily="34" charset="0"/>
                        <a:cs typeface="Arial" panose="020B0604020202020204" pitchFamily="34" charset="0"/>
                      </a:endParaRPr>
                    </a:p>
                  </a:txBody>
                  <a:tcPr marL="86037" marR="86037" marT="43018" marB="43018"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B78A35"/>
                      </a:solidFill>
                      <a:prstDash val="solid"/>
                      <a:round/>
                      <a:headEnd type="none" w="med" len="med"/>
                      <a:tailEnd type="none" w="med" len="med"/>
                    </a:lnT>
                    <a:lnB w="12700" cap="flat" cmpd="sng" algn="ctr">
                      <a:solidFill>
                        <a:srgbClr val="B78A35"/>
                      </a:solidFill>
                      <a:prstDash val="solid"/>
                      <a:round/>
                      <a:headEnd type="none" w="med" len="med"/>
                      <a:tailEnd type="none" w="med" len="med"/>
                    </a:lnB>
                    <a:solidFill>
                      <a:srgbClr val="B78A35"/>
                    </a:solidFill>
                  </a:tcPr>
                </a:tc>
                <a:tc>
                  <a:txBody>
                    <a:bodyPr/>
                    <a:lstStyle/>
                    <a:p>
                      <a:pPr algn="ctr" rtl="0">
                        <a:lnSpc>
                          <a:spcPct val="107000"/>
                        </a:lnSpc>
                        <a:spcAft>
                          <a:spcPts val="0"/>
                        </a:spcAft>
                      </a:pPr>
                      <a:r>
                        <a:rPr lang="en-US" sz="1300" b="1" kern="1200" noProof="0" dirty="0">
                          <a:solidFill>
                            <a:srgbClr val="000000"/>
                          </a:solidFill>
                          <a:effectLst/>
                          <a:latin typeface="Sakkal Majalla" panose="02000000000000000000" pitchFamily="2" charset="-78"/>
                          <a:ea typeface="Times New Roman" panose="02020603050405020304" pitchFamily="18" charset="0"/>
                          <a:cs typeface="Arial" panose="020B0604020202020204" pitchFamily="34" charset="0"/>
                        </a:rPr>
                        <a:t>Calculation Method</a:t>
                      </a:r>
                      <a:endParaRPr lang="en-US" sz="1000" noProof="0" dirty="0">
                        <a:effectLst/>
                        <a:latin typeface="Calibri" panose="020F0502020204030204" pitchFamily="34" charset="0"/>
                        <a:ea typeface="Calibri" panose="020F0502020204030204" pitchFamily="34" charset="0"/>
                        <a:cs typeface="Arial" panose="020B0604020202020204" pitchFamily="34" charset="0"/>
                      </a:endParaRPr>
                    </a:p>
                  </a:txBody>
                  <a:tcPr marL="86037" marR="86037" marT="43018" marB="43018"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B78A35"/>
                      </a:solidFill>
                      <a:prstDash val="solid"/>
                      <a:round/>
                      <a:headEnd type="none" w="med" len="med"/>
                      <a:tailEnd type="none" w="med" len="med"/>
                    </a:lnT>
                    <a:lnB w="12700" cap="flat" cmpd="sng" algn="ctr">
                      <a:solidFill>
                        <a:srgbClr val="B78A35"/>
                      </a:solidFill>
                      <a:prstDash val="solid"/>
                      <a:round/>
                      <a:headEnd type="none" w="med" len="med"/>
                      <a:tailEnd type="none" w="med" len="med"/>
                    </a:lnB>
                    <a:solidFill>
                      <a:srgbClr val="B78A35"/>
                    </a:solidFill>
                  </a:tcPr>
                </a:tc>
                <a:tc>
                  <a:txBody>
                    <a:bodyPr/>
                    <a:lstStyle/>
                    <a:p>
                      <a:pPr algn="ctr" rtl="0">
                        <a:lnSpc>
                          <a:spcPct val="107000"/>
                        </a:lnSpc>
                        <a:spcAft>
                          <a:spcPts val="0"/>
                        </a:spcAft>
                      </a:pPr>
                      <a:r>
                        <a:rPr lang="en-US" sz="1300" b="1" kern="1200" noProof="0" dirty="0">
                          <a:solidFill>
                            <a:srgbClr val="000000"/>
                          </a:solidFill>
                          <a:effectLst/>
                          <a:latin typeface="Sakkal Majalla" panose="02000000000000000000" pitchFamily="2" charset="-78"/>
                          <a:ea typeface="Times New Roman" panose="02020603050405020304" pitchFamily="18" charset="0"/>
                          <a:cs typeface="Arial" panose="020B0604020202020204" pitchFamily="34" charset="0"/>
                        </a:rPr>
                        <a:t>Source</a:t>
                      </a:r>
                      <a:endParaRPr lang="en-US" sz="1000" noProof="0" dirty="0">
                        <a:effectLst/>
                        <a:latin typeface="Calibri" panose="020F0502020204030204" pitchFamily="34" charset="0"/>
                        <a:ea typeface="Calibri" panose="020F0502020204030204" pitchFamily="34" charset="0"/>
                        <a:cs typeface="Arial" panose="020B0604020202020204" pitchFamily="34" charset="0"/>
                      </a:endParaRPr>
                    </a:p>
                  </a:txBody>
                  <a:tcPr marL="86037" marR="86037" marT="43018" marB="43018"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B78A35"/>
                      </a:solidFill>
                      <a:prstDash val="solid"/>
                      <a:round/>
                      <a:headEnd type="none" w="med" len="med"/>
                      <a:tailEnd type="none" w="med" len="med"/>
                    </a:lnT>
                    <a:lnB w="12700" cap="flat" cmpd="sng" algn="ctr">
                      <a:solidFill>
                        <a:srgbClr val="B78A35"/>
                      </a:solidFill>
                      <a:prstDash val="solid"/>
                      <a:round/>
                      <a:headEnd type="none" w="med" len="med"/>
                      <a:tailEnd type="none" w="med" len="med"/>
                    </a:lnB>
                    <a:solidFill>
                      <a:srgbClr val="B78A35"/>
                    </a:solidFill>
                  </a:tcPr>
                </a:tc>
              </a:tr>
              <a:tr h="730416">
                <a:tc>
                  <a:txBody>
                    <a:bodyPr/>
                    <a:lstStyle/>
                    <a:p>
                      <a:pPr algn="ctr" rtl="0">
                        <a:lnSpc>
                          <a:spcPct val="107000"/>
                        </a:lnSpc>
                        <a:spcAft>
                          <a:spcPts val="0"/>
                        </a:spcAft>
                      </a:pPr>
                      <a:r>
                        <a:rPr lang="en-US" sz="1300" kern="1200" noProof="0" dirty="0">
                          <a:solidFill>
                            <a:srgbClr val="000000"/>
                          </a:solidFill>
                          <a:effectLst/>
                          <a:latin typeface="Sakkal Majalla" panose="02000000000000000000" pitchFamily="2" charset="-78"/>
                          <a:ea typeface="Times New Roman" panose="02020603050405020304" pitchFamily="18" charset="0"/>
                          <a:cs typeface="Arial" panose="020B0604020202020204" pitchFamily="34" charset="0"/>
                        </a:rPr>
                        <a:t>Annually</a:t>
                      </a:r>
                      <a:endParaRPr lang="en-US" sz="1000" noProof="0" dirty="0">
                        <a:effectLst/>
                        <a:latin typeface="Calibri" panose="020F0502020204030204" pitchFamily="34" charset="0"/>
                        <a:ea typeface="Calibri" panose="020F0502020204030204" pitchFamily="34" charset="0"/>
                        <a:cs typeface="Arial" panose="020B0604020202020204" pitchFamily="34" charset="0"/>
                      </a:endParaRPr>
                    </a:p>
                  </a:txBody>
                  <a:tcPr marL="86037" marR="86037" marT="43018" marB="43018" anchor="ctr">
                    <a:lnL w="12700" cap="flat" cmpd="sng" algn="ctr">
                      <a:solidFill>
                        <a:srgbClr val="B78A35"/>
                      </a:solidFill>
                      <a:prstDash val="solid"/>
                      <a:round/>
                      <a:headEnd type="none" w="med" len="med"/>
                      <a:tailEnd type="none" w="med" len="med"/>
                    </a:lnL>
                    <a:lnR w="12700" cap="flat" cmpd="sng" algn="ctr">
                      <a:solidFill>
                        <a:srgbClr val="B78A35"/>
                      </a:solidFill>
                      <a:prstDash val="solid"/>
                      <a:round/>
                      <a:headEnd type="none" w="med" len="med"/>
                      <a:tailEnd type="none" w="med" len="med"/>
                    </a:lnR>
                    <a:lnT w="12700" cap="flat" cmpd="sng" algn="ctr">
                      <a:solidFill>
                        <a:srgbClr val="B78A35"/>
                      </a:solidFill>
                      <a:prstDash val="solid"/>
                      <a:round/>
                      <a:headEnd type="none" w="med" len="med"/>
                      <a:tailEnd type="none" w="med" len="med"/>
                    </a:lnT>
                    <a:lnB w="12700" cap="flat" cmpd="sng" algn="ctr">
                      <a:solidFill>
                        <a:srgbClr val="B78A35"/>
                      </a:solidFill>
                      <a:prstDash val="solid"/>
                      <a:round/>
                      <a:headEnd type="none" w="med" len="med"/>
                      <a:tailEnd type="none" w="med" len="med"/>
                    </a:lnB>
                    <a:solidFill>
                      <a:srgbClr val="FFFFFF"/>
                    </a:solidFill>
                  </a:tcPr>
                </a:tc>
                <a:tc>
                  <a:txBody>
                    <a:bodyPr/>
                    <a:lstStyle/>
                    <a:p>
                      <a:pPr algn="ctr" rtl="0">
                        <a:lnSpc>
                          <a:spcPct val="107000"/>
                        </a:lnSpc>
                        <a:spcAft>
                          <a:spcPts val="0"/>
                        </a:spcAft>
                      </a:pPr>
                      <a:r>
                        <a:rPr lang="en-US" sz="1300" kern="1200" noProof="0" dirty="0">
                          <a:solidFill>
                            <a:srgbClr val="000000"/>
                          </a:solidFill>
                          <a:effectLst/>
                          <a:latin typeface="Sakkal Majalla" panose="02000000000000000000" pitchFamily="2" charset="-78"/>
                          <a:ea typeface="Times New Roman" panose="02020603050405020304" pitchFamily="18" charset="0"/>
                          <a:cs typeface="Arial" panose="020B0604020202020204" pitchFamily="34" charset="0"/>
                        </a:rPr>
                        <a:t>Percentage</a:t>
                      </a:r>
                      <a:endParaRPr lang="en-US" sz="1000" noProof="0" dirty="0">
                        <a:effectLst/>
                        <a:latin typeface="Calibri" panose="020F0502020204030204" pitchFamily="34" charset="0"/>
                        <a:ea typeface="Calibri" panose="020F0502020204030204" pitchFamily="34" charset="0"/>
                        <a:cs typeface="Arial" panose="020B0604020202020204" pitchFamily="34" charset="0"/>
                      </a:endParaRPr>
                    </a:p>
                  </a:txBody>
                  <a:tcPr marL="86037" marR="86037" marT="43018" marB="43018" anchor="ctr">
                    <a:lnL w="12700" cap="flat" cmpd="sng" algn="ctr">
                      <a:solidFill>
                        <a:srgbClr val="B78A35"/>
                      </a:solidFill>
                      <a:prstDash val="solid"/>
                      <a:round/>
                      <a:headEnd type="none" w="med" len="med"/>
                      <a:tailEnd type="none" w="med" len="med"/>
                    </a:lnL>
                    <a:lnR w="12700" cap="flat" cmpd="sng" algn="ctr">
                      <a:solidFill>
                        <a:srgbClr val="B78A35"/>
                      </a:solidFill>
                      <a:prstDash val="solid"/>
                      <a:round/>
                      <a:headEnd type="none" w="med" len="med"/>
                      <a:tailEnd type="none" w="med" len="med"/>
                    </a:lnR>
                    <a:lnT w="12700" cap="flat" cmpd="sng" algn="ctr">
                      <a:solidFill>
                        <a:srgbClr val="B78A35"/>
                      </a:solidFill>
                      <a:prstDash val="solid"/>
                      <a:round/>
                      <a:headEnd type="none" w="med" len="med"/>
                      <a:tailEnd type="none" w="med" len="med"/>
                    </a:lnT>
                    <a:lnB w="12700" cap="flat" cmpd="sng" algn="ctr">
                      <a:solidFill>
                        <a:srgbClr val="B78A35"/>
                      </a:solidFill>
                      <a:prstDash val="solid"/>
                      <a:round/>
                      <a:headEnd type="none" w="med" len="med"/>
                      <a:tailEnd type="none" w="med" len="med"/>
                    </a:lnB>
                    <a:solidFill>
                      <a:srgbClr val="FFFFFF"/>
                    </a:solidFill>
                  </a:tcPr>
                </a:tc>
                <a:tc>
                  <a:txBody>
                    <a:bodyPr/>
                    <a:lstStyle/>
                    <a:p>
                      <a:pPr algn="ctr" rtl="0">
                        <a:lnSpc>
                          <a:spcPct val="107000"/>
                        </a:lnSpc>
                        <a:spcAft>
                          <a:spcPts val="0"/>
                        </a:spcAft>
                      </a:pPr>
                      <a:r>
                        <a:rPr lang="en-US" sz="1300" kern="1200" noProof="0" dirty="0" smtClean="0">
                          <a:solidFill>
                            <a:srgbClr val="000000"/>
                          </a:solidFill>
                          <a:effectLst/>
                          <a:latin typeface="Sakkal Majalla" panose="02000000000000000000" pitchFamily="2" charset="-78"/>
                          <a:ea typeface="Times New Roman" panose="02020603050405020304" pitchFamily="18" charset="0"/>
                          <a:cs typeface="Arial" panose="020B0604020202020204" pitchFamily="34" charset="0"/>
                        </a:rPr>
                        <a:t>Increase is better.</a:t>
                      </a:r>
                      <a:endParaRPr lang="en-US" sz="1000" noProof="0" dirty="0">
                        <a:effectLst/>
                        <a:latin typeface="Calibri" panose="020F0502020204030204" pitchFamily="34" charset="0"/>
                        <a:ea typeface="Calibri" panose="020F0502020204030204" pitchFamily="34" charset="0"/>
                        <a:cs typeface="Arial" panose="020B0604020202020204" pitchFamily="34" charset="0"/>
                      </a:endParaRPr>
                    </a:p>
                  </a:txBody>
                  <a:tcPr marL="86037" marR="86037" marT="43018" marB="43018" anchor="ctr">
                    <a:lnL w="12700" cap="flat" cmpd="sng" algn="ctr">
                      <a:solidFill>
                        <a:srgbClr val="B78A35"/>
                      </a:solidFill>
                      <a:prstDash val="solid"/>
                      <a:round/>
                      <a:headEnd type="none" w="med" len="med"/>
                      <a:tailEnd type="none" w="med" len="med"/>
                    </a:lnL>
                    <a:lnR w="12700" cap="flat" cmpd="sng" algn="ctr">
                      <a:solidFill>
                        <a:srgbClr val="B78A35"/>
                      </a:solidFill>
                      <a:prstDash val="solid"/>
                      <a:round/>
                      <a:headEnd type="none" w="med" len="med"/>
                      <a:tailEnd type="none" w="med" len="med"/>
                    </a:lnR>
                    <a:lnT w="12700" cap="flat" cmpd="sng" algn="ctr">
                      <a:solidFill>
                        <a:srgbClr val="B78A35"/>
                      </a:solidFill>
                      <a:prstDash val="solid"/>
                      <a:round/>
                      <a:headEnd type="none" w="med" len="med"/>
                      <a:tailEnd type="none" w="med" len="med"/>
                    </a:lnT>
                    <a:lnB w="12700" cap="flat" cmpd="sng" algn="ctr">
                      <a:solidFill>
                        <a:srgbClr val="B78A35"/>
                      </a:solidFill>
                      <a:prstDash val="solid"/>
                      <a:round/>
                      <a:headEnd type="none" w="med" len="med"/>
                      <a:tailEnd type="none" w="med" len="med"/>
                    </a:lnB>
                    <a:solidFill>
                      <a:srgbClr val="FFFFFF"/>
                    </a:solidFill>
                  </a:tcPr>
                </a:tc>
                <a:tc>
                  <a:txBody>
                    <a:bodyPr/>
                    <a:lstStyle/>
                    <a:p>
                      <a:pPr algn="ctr" rtl="0">
                        <a:lnSpc>
                          <a:spcPct val="107000"/>
                        </a:lnSpc>
                        <a:spcAft>
                          <a:spcPts val="0"/>
                        </a:spcAft>
                      </a:pPr>
                      <a:r>
                        <a:rPr lang="en-US" sz="1300" kern="1200" noProof="0" dirty="0">
                          <a:solidFill>
                            <a:srgbClr val="000000"/>
                          </a:solidFill>
                          <a:effectLst/>
                          <a:latin typeface="Sakkal Majalla" panose="02000000000000000000" pitchFamily="2" charset="-78"/>
                          <a:ea typeface="Times New Roman" panose="02020603050405020304" pitchFamily="18" charset="0"/>
                          <a:cs typeface="Arial" panose="020B0604020202020204" pitchFamily="34" charset="0"/>
                        </a:rPr>
                        <a:t>Results of Occupational Loyalty Questionnaire</a:t>
                      </a:r>
                      <a:endParaRPr lang="en-US" sz="1000" noProof="0" dirty="0">
                        <a:effectLst/>
                        <a:latin typeface="Calibri" panose="020F0502020204030204" pitchFamily="34" charset="0"/>
                        <a:ea typeface="Calibri" panose="020F0502020204030204" pitchFamily="34" charset="0"/>
                        <a:cs typeface="Arial" panose="020B0604020202020204" pitchFamily="34" charset="0"/>
                      </a:endParaRPr>
                    </a:p>
                  </a:txBody>
                  <a:tcPr marL="86037" marR="86037" marT="43018" marB="43018" anchor="ctr">
                    <a:lnL w="12700" cap="flat" cmpd="sng" algn="ctr">
                      <a:solidFill>
                        <a:srgbClr val="B78A35"/>
                      </a:solidFill>
                      <a:prstDash val="solid"/>
                      <a:round/>
                      <a:headEnd type="none" w="med" len="med"/>
                      <a:tailEnd type="none" w="med" len="med"/>
                    </a:lnL>
                    <a:lnR w="12700" cap="flat" cmpd="sng" algn="ctr">
                      <a:solidFill>
                        <a:srgbClr val="B78A35"/>
                      </a:solidFill>
                      <a:prstDash val="solid"/>
                      <a:round/>
                      <a:headEnd type="none" w="med" len="med"/>
                      <a:tailEnd type="none" w="med" len="med"/>
                    </a:lnR>
                    <a:lnT w="12700" cap="flat" cmpd="sng" algn="ctr">
                      <a:solidFill>
                        <a:srgbClr val="B78A35"/>
                      </a:solidFill>
                      <a:prstDash val="solid"/>
                      <a:round/>
                      <a:headEnd type="none" w="med" len="med"/>
                      <a:tailEnd type="none" w="med" len="med"/>
                    </a:lnT>
                    <a:lnB w="12700" cap="flat" cmpd="sng" algn="ctr">
                      <a:solidFill>
                        <a:srgbClr val="B78A35"/>
                      </a:solidFill>
                      <a:prstDash val="solid"/>
                      <a:round/>
                      <a:headEnd type="none" w="med" len="med"/>
                      <a:tailEnd type="none" w="med" len="med"/>
                    </a:lnB>
                    <a:solidFill>
                      <a:srgbClr val="FFFFFF"/>
                    </a:solidFill>
                  </a:tcPr>
                </a:tc>
                <a:tc>
                  <a:txBody>
                    <a:bodyPr/>
                    <a:lstStyle/>
                    <a:p>
                      <a:pPr algn="ctr" rtl="0">
                        <a:lnSpc>
                          <a:spcPct val="107000"/>
                        </a:lnSpc>
                        <a:spcAft>
                          <a:spcPts val="0"/>
                        </a:spcAft>
                      </a:pPr>
                      <a:r>
                        <a:rPr lang="en-US" sz="1300" kern="1200" noProof="0" dirty="0">
                          <a:solidFill>
                            <a:srgbClr val="000000"/>
                          </a:solidFill>
                          <a:effectLst/>
                          <a:latin typeface="Sakkal Majalla" panose="02000000000000000000" pitchFamily="2" charset="-78"/>
                          <a:ea typeface="Times New Roman" panose="02020603050405020304" pitchFamily="18" charset="0"/>
                          <a:cs typeface="Arial" panose="020B0604020202020204" pitchFamily="34" charset="0"/>
                        </a:rPr>
                        <a:t>Last Value</a:t>
                      </a:r>
                      <a:endParaRPr lang="en-US" sz="1000" noProof="0" dirty="0">
                        <a:effectLst/>
                        <a:latin typeface="Calibri" panose="020F0502020204030204" pitchFamily="34" charset="0"/>
                        <a:ea typeface="Calibri" panose="020F0502020204030204" pitchFamily="34" charset="0"/>
                        <a:cs typeface="Arial" panose="020B0604020202020204" pitchFamily="34" charset="0"/>
                      </a:endParaRPr>
                    </a:p>
                  </a:txBody>
                  <a:tcPr marL="86037" marR="86037" marT="43018" marB="43018" anchor="ctr">
                    <a:lnL w="12700" cap="flat" cmpd="sng" algn="ctr">
                      <a:solidFill>
                        <a:srgbClr val="B78A35"/>
                      </a:solidFill>
                      <a:prstDash val="solid"/>
                      <a:round/>
                      <a:headEnd type="none" w="med" len="med"/>
                      <a:tailEnd type="none" w="med" len="med"/>
                    </a:lnL>
                    <a:lnR w="12700" cap="flat" cmpd="sng" algn="ctr">
                      <a:solidFill>
                        <a:srgbClr val="B78A35"/>
                      </a:solidFill>
                      <a:prstDash val="solid"/>
                      <a:round/>
                      <a:headEnd type="none" w="med" len="med"/>
                      <a:tailEnd type="none" w="med" len="med"/>
                    </a:lnR>
                    <a:lnT w="12700" cap="flat" cmpd="sng" algn="ctr">
                      <a:solidFill>
                        <a:srgbClr val="B78A35"/>
                      </a:solidFill>
                      <a:prstDash val="solid"/>
                      <a:round/>
                      <a:headEnd type="none" w="med" len="med"/>
                      <a:tailEnd type="none" w="med" len="med"/>
                    </a:lnT>
                    <a:lnB w="12700" cap="flat" cmpd="sng" algn="ctr">
                      <a:solidFill>
                        <a:srgbClr val="B78A35"/>
                      </a:solidFill>
                      <a:prstDash val="solid"/>
                      <a:round/>
                      <a:headEnd type="none" w="med" len="med"/>
                      <a:tailEnd type="none" w="med" len="med"/>
                    </a:lnB>
                    <a:solidFill>
                      <a:srgbClr val="FFFFFF"/>
                    </a:solidFill>
                  </a:tcPr>
                </a:tc>
                <a:tc>
                  <a:txBody>
                    <a:bodyPr/>
                    <a:lstStyle/>
                    <a:p>
                      <a:pPr algn="ctr" rtl="0">
                        <a:lnSpc>
                          <a:spcPct val="107000"/>
                        </a:lnSpc>
                        <a:spcAft>
                          <a:spcPts val="0"/>
                        </a:spcAft>
                      </a:pPr>
                      <a:r>
                        <a:rPr lang="en-US" sz="1300" kern="1200" noProof="0" dirty="0" smtClean="0">
                          <a:solidFill>
                            <a:srgbClr val="000000"/>
                          </a:solidFill>
                          <a:effectLst/>
                          <a:latin typeface="Sakkal Majalla" panose="02000000000000000000" pitchFamily="2" charset="-78"/>
                          <a:ea typeface="Times New Roman" panose="02020603050405020304" pitchFamily="18" charset="0"/>
                          <a:cs typeface="Arial" panose="020B0604020202020204" pitchFamily="34" charset="0"/>
                        </a:rPr>
                        <a:t>Report of Happiness and Positivity Study Results in Work Environment (prepared by the Prime Minister Office)</a:t>
                      </a:r>
                      <a:endParaRPr lang="en-US" sz="1000" noProof="0" dirty="0">
                        <a:effectLst/>
                        <a:latin typeface="Calibri" panose="020F0502020204030204" pitchFamily="34" charset="0"/>
                        <a:ea typeface="Calibri" panose="020F0502020204030204" pitchFamily="34" charset="0"/>
                        <a:cs typeface="Arial" panose="020B0604020202020204" pitchFamily="34" charset="0"/>
                      </a:endParaRPr>
                    </a:p>
                  </a:txBody>
                  <a:tcPr marL="86037" marR="86037" marT="43018" marB="43018" anchor="ctr">
                    <a:lnL w="12700" cap="flat" cmpd="sng" algn="ctr">
                      <a:solidFill>
                        <a:srgbClr val="B78A35"/>
                      </a:solidFill>
                      <a:prstDash val="solid"/>
                      <a:round/>
                      <a:headEnd type="none" w="med" len="med"/>
                      <a:tailEnd type="none" w="med" len="med"/>
                    </a:lnL>
                    <a:lnR w="12700" cap="flat" cmpd="sng" algn="ctr">
                      <a:solidFill>
                        <a:srgbClr val="B78A35"/>
                      </a:solidFill>
                      <a:prstDash val="solid"/>
                      <a:round/>
                      <a:headEnd type="none" w="med" len="med"/>
                      <a:tailEnd type="none" w="med" len="med"/>
                    </a:lnR>
                    <a:lnT w="12700" cap="flat" cmpd="sng" algn="ctr">
                      <a:solidFill>
                        <a:srgbClr val="B78A35"/>
                      </a:solidFill>
                      <a:prstDash val="solid"/>
                      <a:round/>
                      <a:headEnd type="none" w="med" len="med"/>
                      <a:tailEnd type="none" w="med" len="med"/>
                    </a:lnT>
                    <a:lnB w="12700" cap="flat" cmpd="sng" algn="ctr">
                      <a:solidFill>
                        <a:srgbClr val="B78A35"/>
                      </a:solidFill>
                      <a:prstDash val="solid"/>
                      <a:round/>
                      <a:headEnd type="none" w="med" len="med"/>
                      <a:tailEnd type="none" w="med" len="med"/>
                    </a:lnB>
                    <a:solidFill>
                      <a:srgbClr val="FFFFFF"/>
                    </a:solidFill>
                  </a:tcPr>
                </a:tc>
              </a:tr>
            </a:tbl>
          </a:graphicData>
        </a:graphic>
      </p:graphicFrame>
    </p:spTree>
    <p:extLst>
      <p:ext uri="{BB962C8B-B14F-4D97-AF65-F5344CB8AC3E}">
        <p14:creationId xmlns:p14="http://schemas.microsoft.com/office/powerpoint/2010/main" val="1117665831"/>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ounded Rectangle 9"/>
          <p:cNvSpPr/>
          <p:nvPr/>
        </p:nvSpPr>
        <p:spPr>
          <a:xfrm>
            <a:off x="76200" y="1003955"/>
            <a:ext cx="8839200" cy="521732"/>
          </a:xfrm>
          <a:prstGeom prst="round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9" name="Rectangle 8"/>
          <p:cNvSpPr/>
          <p:nvPr/>
        </p:nvSpPr>
        <p:spPr>
          <a:xfrm>
            <a:off x="114300" y="1588534"/>
            <a:ext cx="8305800" cy="369332"/>
          </a:xfrm>
          <a:prstGeom prst="rect">
            <a:avLst/>
          </a:prstGeom>
        </p:spPr>
        <p:txBody>
          <a:bodyPr wrap="square">
            <a:spAutoFit/>
          </a:bodyPr>
          <a:lstStyle/>
          <a:p>
            <a:pPr algn="l" rtl="0"/>
            <a:r>
              <a:rPr lang="ar-AE" b="1" dirty="0">
                <a:solidFill>
                  <a:srgbClr val="C00000"/>
                </a:solidFill>
                <a:latin typeface="Sakkal Majalla" panose="02000000000000000000" pitchFamily="2" charset="-78"/>
              </a:rPr>
              <a:t>Description of the Indicator</a:t>
            </a:r>
            <a:endParaRPr lang="en-US" sz="1600" dirty="0">
              <a:solidFill>
                <a:prstClr val="black"/>
              </a:solidFill>
              <a:latin typeface="Sakkal Majalla" panose="02000000000000000000" pitchFamily="2" charset="-78"/>
              <a:cs typeface="Sakkal Majalla" panose="02000000000000000000" pitchFamily="2" charset="-78"/>
            </a:endParaRPr>
          </a:p>
        </p:txBody>
      </p:sp>
      <p:sp>
        <p:nvSpPr>
          <p:cNvPr id="13" name="Title 1"/>
          <p:cNvSpPr txBox="1">
            <a:spLocks/>
          </p:cNvSpPr>
          <p:nvPr/>
        </p:nvSpPr>
        <p:spPr>
          <a:xfrm>
            <a:off x="152400" y="1066802"/>
            <a:ext cx="8686800" cy="428130"/>
          </a:xfrm>
          <a:prstGeom prst="rect">
            <a:avLst/>
          </a:prstGeom>
        </p:spPr>
        <p:txBody>
          <a:bodyPr>
            <a:normAutofit fontScale="32500" lnSpcReduction="2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rtl="0"/>
            <a:r>
              <a:rPr lang="en-US" sz="4500" dirty="0" smtClean="0">
                <a:solidFill>
                  <a:schemeClr val="bg1"/>
                </a:solidFill>
              </a:rPr>
              <a:t>    Indicator No. 5: Female Leaders Rate in comparison with Total Number of Leaders (Strategic)</a:t>
            </a:r>
            <a:endParaRPr lang="en-US" sz="4500" dirty="0" smtClean="0">
              <a:solidFill>
                <a:schemeClr val="bg1"/>
              </a:solidFill>
              <a:cs typeface="PT Bold Heading" panose="02010400000000000000" pitchFamily="2" charset="-78"/>
            </a:endParaRPr>
          </a:p>
          <a:p>
            <a:pPr rtl="0"/>
            <a:endParaRPr lang="en-US" sz="1800" dirty="0">
              <a:solidFill>
                <a:prstClr val="white"/>
              </a:solidFill>
              <a:cs typeface="PT Bold Heading" panose="02010400000000000000" pitchFamily="2" charset="-78"/>
            </a:endParaRPr>
          </a:p>
        </p:txBody>
      </p:sp>
      <p:graphicFrame>
        <p:nvGraphicFramePr>
          <p:cNvPr id="6" name="Content Placeholder 9"/>
          <p:cNvGraphicFramePr>
            <a:graphicFrameLocks/>
          </p:cNvGraphicFramePr>
          <p:nvPr>
            <p:extLst/>
          </p:nvPr>
        </p:nvGraphicFramePr>
        <p:xfrm>
          <a:off x="304800" y="5663594"/>
          <a:ext cx="8382000" cy="763249"/>
        </p:xfrm>
        <a:graphic>
          <a:graphicData uri="http://schemas.openxmlformats.org/drawingml/2006/table">
            <a:tbl>
              <a:tblPr rtl="1" firstRow="1" bandRow="1">
                <a:tableStyleId>{5C22544A-7EE6-4342-B048-85BDC9FD1C3A}</a:tableStyleId>
              </a:tblPr>
              <a:tblGrid>
                <a:gridCol w="4191000"/>
                <a:gridCol w="4191000"/>
              </a:tblGrid>
              <a:tr h="304186">
                <a:tc>
                  <a:txBody>
                    <a:bodyPr/>
                    <a:lstStyle/>
                    <a:p>
                      <a:pPr algn="ctr" rtl="0"/>
                      <a:r>
                        <a:rPr lang="ar-AE" sz="1400" b="1" dirty="0" smtClean="0">
                          <a:solidFill>
                            <a:schemeClr val="tx1"/>
                          </a:solidFill>
                          <a:latin typeface="Sakkal Majalla" panose="02000000000000000000" pitchFamily="2" charset="-78"/>
                        </a:rPr>
                        <a:t>Denominator Components</a:t>
                      </a:r>
                      <a:endParaRPr lang="en-US" sz="1400" b="1" dirty="0">
                        <a:solidFill>
                          <a:schemeClr val="tx1"/>
                        </a:solidFill>
                        <a:latin typeface="Sakkal Majalla" panose="02000000000000000000" pitchFamily="2" charset="-78"/>
                        <a:cs typeface="Sakkal Majalla" panose="02000000000000000000" pitchFamily="2" charset="-78"/>
                      </a:endParaRPr>
                    </a:p>
                  </a:txBody>
                  <a:tcPr>
                    <a:lnL w="12700" cap="flat" cmpd="sng" algn="ctr">
                      <a:solidFill>
                        <a:srgbClr val="B78A35"/>
                      </a:solidFill>
                      <a:prstDash val="solid"/>
                      <a:round/>
                      <a:headEnd type="none" w="med" len="med"/>
                      <a:tailEnd type="none" w="med" len="med"/>
                    </a:lnL>
                    <a:lnR w="12700" cap="flat" cmpd="sng" algn="ctr">
                      <a:solidFill>
                        <a:srgbClr val="B78A35"/>
                      </a:solidFill>
                      <a:prstDash val="solid"/>
                      <a:round/>
                      <a:headEnd type="none" w="med" len="med"/>
                      <a:tailEnd type="none" w="med" len="med"/>
                    </a:lnR>
                    <a:lnT w="12700" cap="flat" cmpd="sng" algn="ctr">
                      <a:solidFill>
                        <a:srgbClr val="B78A35"/>
                      </a:solidFill>
                      <a:prstDash val="solid"/>
                      <a:round/>
                      <a:headEnd type="none" w="med" len="med"/>
                      <a:tailEnd type="none" w="med" len="med"/>
                    </a:lnT>
                    <a:lnB w="12700" cap="flat" cmpd="sng" algn="ctr">
                      <a:solidFill>
                        <a:srgbClr val="B78A35"/>
                      </a:solidFill>
                      <a:prstDash val="solid"/>
                      <a:round/>
                      <a:headEnd type="none" w="med" len="med"/>
                      <a:tailEnd type="none" w="med" len="med"/>
                    </a:lnB>
                    <a:solidFill>
                      <a:srgbClr val="B78A35"/>
                    </a:solidFill>
                  </a:tcPr>
                </a:tc>
                <a:tc>
                  <a:txBody>
                    <a:bodyPr/>
                    <a:lstStyle/>
                    <a:p>
                      <a:pPr algn="ctr" rtl="0"/>
                      <a:r>
                        <a:rPr lang="ar-AE" sz="1400" b="1" dirty="0" smtClean="0">
                          <a:solidFill>
                            <a:schemeClr val="tx1"/>
                          </a:solidFill>
                          <a:latin typeface="Sakkal Majalla" panose="02000000000000000000" pitchFamily="2" charset="-78"/>
                        </a:rPr>
                        <a:t>Numerator Components</a:t>
                      </a:r>
                      <a:endParaRPr lang="en-US" sz="1400" b="1" dirty="0">
                        <a:solidFill>
                          <a:schemeClr val="tx1"/>
                        </a:solidFill>
                        <a:latin typeface="Sakkal Majalla" panose="02000000000000000000" pitchFamily="2" charset="-78"/>
                        <a:cs typeface="Sakkal Majalla" panose="02000000000000000000" pitchFamily="2" charset="-78"/>
                      </a:endParaRPr>
                    </a:p>
                  </a:txBody>
                  <a:tcPr>
                    <a:lnL w="12700" cap="flat" cmpd="sng" algn="ctr">
                      <a:solidFill>
                        <a:srgbClr val="B78A35"/>
                      </a:solidFill>
                      <a:prstDash val="solid"/>
                      <a:round/>
                      <a:headEnd type="none" w="med" len="med"/>
                      <a:tailEnd type="none" w="med" len="med"/>
                    </a:lnL>
                    <a:lnR w="12700" cap="flat" cmpd="sng" algn="ctr">
                      <a:solidFill>
                        <a:srgbClr val="B78A35"/>
                      </a:solidFill>
                      <a:prstDash val="solid"/>
                      <a:round/>
                      <a:headEnd type="none" w="med" len="med"/>
                      <a:tailEnd type="none" w="med" len="med"/>
                    </a:lnR>
                    <a:lnT w="12700" cap="flat" cmpd="sng" algn="ctr">
                      <a:solidFill>
                        <a:srgbClr val="B78A35"/>
                      </a:solidFill>
                      <a:prstDash val="solid"/>
                      <a:round/>
                      <a:headEnd type="none" w="med" len="med"/>
                      <a:tailEnd type="none" w="med" len="med"/>
                    </a:lnT>
                    <a:lnB w="12700" cap="flat" cmpd="sng" algn="ctr">
                      <a:solidFill>
                        <a:srgbClr val="B78A35"/>
                      </a:solidFill>
                      <a:prstDash val="solid"/>
                      <a:round/>
                      <a:headEnd type="none" w="med" len="med"/>
                      <a:tailEnd type="none" w="med" len="med"/>
                    </a:lnB>
                    <a:solidFill>
                      <a:srgbClr val="B78A35"/>
                    </a:solidFill>
                  </a:tcPr>
                </a:tc>
              </a:tr>
              <a:tr h="458449">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ar-AE" sz="1400" b="0" i="0" u="none" strike="noStrike" kern="1200" dirty="0" smtClean="0">
                          <a:solidFill>
                            <a:sysClr val="windowText" lastClr="000000"/>
                          </a:solidFill>
                          <a:effectLst/>
                          <a:latin typeface="Sakkal Majalla" panose="02000000000000000000" pitchFamily="2" charset="-78"/>
                        </a:rPr>
                        <a:t>Total</a:t>
                      </a:r>
                      <a:r>
                        <a:rPr dirty="0"/>
                        <a:t> </a:t>
                      </a:r>
                      <a:r>
                        <a:rPr lang="ar-AE" sz="1400" b="0" i="0" u="none" strike="noStrike" kern="1200" dirty="0" smtClean="0">
                          <a:solidFill>
                            <a:sysClr val="windowText" lastClr="000000"/>
                          </a:solidFill>
                          <a:effectLst/>
                          <a:latin typeface="Sakkal Majalla" panose="02000000000000000000" pitchFamily="2" charset="-78"/>
                        </a:rPr>
                        <a:t> Number of Leaders</a:t>
                      </a:r>
                      <a:endParaRPr lang="en-US" sz="1400" b="0" i="0" u="none" strike="noStrike" kern="1200" dirty="0" smtClean="0">
                        <a:solidFill>
                          <a:sysClr val="windowText" lastClr="000000"/>
                        </a:solidFill>
                        <a:effectLst/>
                        <a:latin typeface="Sakkal Majalla" panose="02000000000000000000" pitchFamily="2" charset="-78"/>
                        <a:ea typeface="+mn-ea"/>
                        <a:cs typeface="Sakkal Majalla" panose="02000000000000000000" pitchFamily="2" charset="-78"/>
                      </a:endParaRPr>
                    </a:p>
                  </a:txBody>
                  <a:tcPr anchor="ctr">
                    <a:lnL w="12700" cap="flat" cmpd="sng" algn="ctr">
                      <a:solidFill>
                        <a:srgbClr val="B78A35"/>
                      </a:solidFill>
                      <a:prstDash val="solid"/>
                      <a:round/>
                      <a:headEnd type="none" w="med" len="med"/>
                      <a:tailEnd type="none" w="med" len="med"/>
                    </a:lnL>
                    <a:lnR w="12700" cap="flat" cmpd="sng" algn="ctr">
                      <a:solidFill>
                        <a:srgbClr val="B78A35"/>
                      </a:solidFill>
                      <a:prstDash val="solid"/>
                      <a:round/>
                      <a:headEnd type="none" w="med" len="med"/>
                      <a:tailEnd type="none" w="med" len="med"/>
                    </a:lnR>
                    <a:lnT w="12700" cap="flat" cmpd="sng" algn="ctr">
                      <a:solidFill>
                        <a:srgbClr val="B78A35"/>
                      </a:solidFill>
                      <a:prstDash val="solid"/>
                      <a:round/>
                      <a:headEnd type="none" w="med" len="med"/>
                      <a:tailEnd type="none" w="med" len="med"/>
                    </a:lnT>
                    <a:lnB w="12700" cap="flat" cmpd="sng" algn="ctr">
                      <a:solidFill>
                        <a:srgbClr val="B78A35"/>
                      </a:solidFill>
                      <a:prstDash val="solid"/>
                      <a:round/>
                      <a:headEnd type="none" w="med" len="med"/>
                      <a:tailEnd type="none" w="med" len="med"/>
                    </a:lnB>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ar-AE" sz="1400" b="0" i="0" u="none" strike="noStrike" kern="1200" dirty="0" smtClean="0">
                          <a:solidFill>
                            <a:sysClr val="windowText" lastClr="000000"/>
                          </a:solidFill>
                          <a:effectLst/>
                          <a:latin typeface="Sakkal Majalla" panose="02000000000000000000" pitchFamily="2" charset="-78"/>
                        </a:rPr>
                        <a:t>Number of Female Leaders </a:t>
                      </a:r>
                      <a:endParaRPr lang="en-US" sz="1400" b="0" i="0" u="none" strike="noStrike" kern="1200" dirty="0">
                        <a:solidFill>
                          <a:sysClr val="windowText" lastClr="000000"/>
                        </a:solidFill>
                        <a:effectLst/>
                        <a:latin typeface="Sakkal Majalla" panose="02000000000000000000" pitchFamily="2" charset="-78"/>
                        <a:ea typeface="+mn-ea"/>
                        <a:cs typeface="Sakkal Majalla" panose="02000000000000000000" pitchFamily="2" charset="-78"/>
                      </a:endParaRPr>
                    </a:p>
                  </a:txBody>
                  <a:tcPr anchor="ctr">
                    <a:lnL w="12700" cap="flat" cmpd="sng" algn="ctr">
                      <a:solidFill>
                        <a:srgbClr val="B78A35"/>
                      </a:solidFill>
                      <a:prstDash val="solid"/>
                      <a:round/>
                      <a:headEnd type="none" w="med" len="med"/>
                      <a:tailEnd type="none" w="med" len="med"/>
                    </a:lnL>
                    <a:lnR w="12700" cap="flat" cmpd="sng" algn="ctr">
                      <a:solidFill>
                        <a:srgbClr val="B78A35"/>
                      </a:solidFill>
                      <a:prstDash val="solid"/>
                      <a:round/>
                      <a:headEnd type="none" w="med" len="med"/>
                      <a:tailEnd type="none" w="med" len="med"/>
                    </a:lnR>
                    <a:lnT w="12700" cap="flat" cmpd="sng" algn="ctr">
                      <a:solidFill>
                        <a:srgbClr val="B78A35"/>
                      </a:solidFill>
                      <a:prstDash val="solid"/>
                      <a:round/>
                      <a:headEnd type="none" w="med" len="med"/>
                      <a:tailEnd type="none" w="med" len="med"/>
                    </a:lnT>
                    <a:lnB w="12700" cap="flat" cmpd="sng" algn="ctr">
                      <a:solidFill>
                        <a:srgbClr val="B78A35"/>
                      </a:solidFill>
                      <a:prstDash val="solid"/>
                      <a:round/>
                      <a:headEnd type="none" w="med" len="med"/>
                      <a:tailEnd type="none" w="med" len="med"/>
                    </a:lnB>
                    <a:noFill/>
                  </a:tcPr>
                </a:tc>
              </a:tr>
            </a:tbl>
          </a:graphicData>
        </a:graphic>
      </p:graphicFrame>
      <p:sp>
        <p:nvSpPr>
          <p:cNvPr id="7" name="TextBox 6"/>
          <p:cNvSpPr txBox="1"/>
          <p:nvPr/>
        </p:nvSpPr>
        <p:spPr>
          <a:xfrm>
            <a:off x="323849" y="4049003"/>
            <a:ext cx="5410200" cy="381000"/>
          </a:xfrm>
          <a:prstGeom prst="rect">
            <a:avLst/>
          </a:prstGeom>
          <a:noFill/>
        </p:spPr>
        <p:txBody>
          <a:bodyPr wrap="square" rtlCol="0">
            <a:spAutoFit/>
          </a:bodyPr>
          <a:lstStyle/>
          <a:p>
            <a:pPr algn="l" rtl="0"/>
            <a:r>
              <a:rPr lang="en-US" b="1" dirty="0" smtClean="0">
                <a:solidFill>
                  <a:srgbClr val="C00000"/>
                </a:solidFill>
                <a:latin typeface="Sakkal Majalla" panose="02000000000000000000" pitchFamily="2" charset="-78"/>
              </a:rPr>
              <a:t>Method of Calculation:</a:t>
            </a:r>
            <a:r>
              <a:rPr lang="en-US" dirty="0" smtClean="0"/>
              <a:t> </a:t>
            </a:r>
            <a:endParaRPr lang="en-US" b="1" dirty="0">
              <a:solidFill>
                <a:srgbClr val="C00000"/>
              </a:solidFill>
              <a:latin typeface="Sakkal Majalla" panose="02000000000000000000" pitchFamily="2" charset="-78"/>
              <a:cs typeface="Sakkal Majalla" panose="02000000000000000000" pitchFamily="2" charset="-78"/>
            </a:endParaRPr>
          </a:p>
        </p:txBody>
      </p:sp>
      <p:sp>
        <p:nvSpPr>
          <p:cNvPr id="8" name="Slide Number Placeholder 3"/>
          <p:cNvSpPr txBox="1">
            <a:spLocks/>
          </p:cNvSpPr>
          <p:nvPr/>
        </p:nvSpPr>
        <p:spPr>
          <a:xfrm>
            <a:off x="0" y="6569075"/>
            <a:ext cx="21336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rtl="0"/>
            <a:fld id="{56427F38-63A5-4D63-9399-D970397CA46A}" type="slidenum">
              <a:rPr lang="en-US" sz="1600" b="1" smtClean="0">
                <a:solidFill>
                  <a:prstClr val="black"/>
                </a:solidFill>
              </a:rPr>
              <a:pPr rtl="0"/>
              <a:t>21</a:t>
            </a:fld>
            <a:endParaRPr lang="en-US" sz="1600" b="1" dirty="0">
              <a:solidFill>
                <a:prstClr val="black"/>
              </a:solidFill>
            </a:endParaRPr>
          </a:p>
        </p:txBody>
      </p:sp>
      <p:sp>
        <p:nvSpPr>
          <p:cNvPr id="2" name="Rectangle 1"/>
          <p:cNvSpPr/>
          <p:nvPr/>
        </p:nvSpPr>
        <p:spPr>
          <a:xfrm>
            <a:off x="152400" y="1872476"/>
            <a:ext cx="8534400" cy="1384995"/>
          </a:xfrm>
          <a:prstGeom prst="rect">
            <a:avLst/>
          </a:prstGeom>
        </p:spPr>
        <p:txBody>
          <a:bodyPr wrap="square">
            <a:spAutoFit/>
          </a:bodyPr>
          <a:lstStyle/>
          <a:p>
            <a:pPr algn="just"/>
            <a:r>
              <a:rPr lang="ar-AE" sz="1400" dirty="0"/>
              <a:t>This indicator aims at reducing the gap between the male and female employees in the leadership positions, achieving the balance between two genders in the field of work and giving equal opportunities to them to participate in decision-making process.</a:t>
            </a:r>
          </a:p>
          <a:p>
            <a:pPr algn="just" rtl="0"/>
            <a:r>
              <a:rPr sz="1400" dirty="0" smtClean="0"/>
              <a:t>The measurement of this indicator shall include all (male and female) employees in the leading category in accordance with the classification stipulated by the Prime Minister Office as mentioned below:</a:t>
            </a:r>
            <a:r>
              <a:rPr lang="ar-AE" sz="1400" dirty="0">
                <a:solidFill>
                  <a:prstClr val="black"/>
                </a:solidFill>
                <a:latin typeface="Sakkal Majalla" panose="02000000000000000000" pitchFamily="2" charset="-78"/>
              </a:rPr>
              <a:t> </a:t>
            </a:r>
            <a:endParaRPr lang="en-US" sz="1400" dirty="0">
              <a:solidFill>
                <a:prstClr val="black"/>
              </a:solidFill>
              <a:latin typeface="Sakkal Majalla" panose="02000000000000000000" pitchFamily="2" charset="-78"/>
              <a:cs typeface="Sakkal Majalla" panose="02000000000000000000" pitchFamily="2" charset="-78"/>
            </a:endParaRPr>
          </a:p>
          <a:p>
            <a:pPr algn="r" rtl="0"/>
            <a:endParaRPr lang="en-US" sz="1400" dirty="0">
              <a:solidFill>
                <a:prstClr val="black"/>
              </a:solidFill>
              <a:latin typeface="Sakkal Majalla" panose="02000000000000000000" pitchFamily="2" charset="-78"/>
              <a:cs typeface="Sakkal Majalla" panose="02000000000000000000" pitchFamily="2" charset="-78"/>
            </a:endParaRPr>
          </a:p>
        </p:txBody>
      </p:sp>
      <p:graphicFrame>
        <p:nvGraphicFramePr>
          <p:cNvPr id="11" name="Table 10"/>
          <p:cNvGraphicFramePr>
            <a:graphicFrameLocks noGrp="1"/>
          </p:cNvGraphicFramePr>
          <p:nvPr>
            <p:extLst/>
          </p:nvPr>
        </p:nvGraphicFramePr>
        <p:xfrm>
          <a:off x="323849" y="3053326"/>
          <a:ext cx="7886701" cy="935331"/>
        </p:xfrm>
        <a:graphic>
          <a:graphicData uri="http://schemas.openxmlformats.org/drawingml/2006/table">
            <a:tbl>
              <a:tblPr firstRow="1" firstCol="1" bandRow="1"/>
              <a:tblGrid>
                <a:gridCol w="1421996"/>
                <a:gridCol w="1589290"/>
                <a:gridCol w="4875415"/>
              </a:tblGrid>
              <a:tr h="423704">
                <a:tc>
                  <a:txBody>
                    <a:bodyPr/>
                    <a:lstStyle/>
                    <a:p>
                      <a:pPr algn="ctr" rtl="0">
                        <a:lnSpc>
                          <a:spcPct val="115000"/>
                        </a:lnSpc>
                        <a:spcAft>
                          <a:spcPts val="0"/>
                        </a:spcAft>
                      </a:pPr>
                      <a:r>
                        <a:rPr lang="en-US" sz="1300" b="1" kern="1200" dirty="0">
                          <a:solidFill>
                            <a:srgbClr val="FFFFFF"/>
                          </a:solidFill>
                          <a:effectLst/>
                          <a:latin typeface="Sakkal Majalla" panose="02000000000000000000" pitchFamily="2" charset="-78"/>
                          <a:ea typeface="Times New Roman" panose="02020603050405020304" pitchFamily="18" charset="0"/>
                          <a:cs typeface="Arial" panose="020B0604020202020204" pitchFamily="34" charset="0"/>
                        </a:rPr>
                        <a:t>Category</a:t>
                      </a:r>
                      <a:endParaRPr lang="en-US" sz="1000" dirty="0">
                        <a:effectLst/>
                        <a:latin typeface="Calibri" panose="020F0502020204030204" pitchFamily="34" charset="0"/>
                        <a:ea typeface="Calibri" panose="020F0502020204030204" pitchFamily="34" charset="0"/>
                        <a:cs typeface="Arial" panose="020B0604020202020204" pitchFamily="34" charset="0"/>
                      </a:endParaRPr>
                    </a:p>
                  </a:txBody>
                  <a:tcPr marL="34056" marR="34056" marT="8962" marB="0" anchor="ctr">
                    <a:lnL w="12700" cap="flat" cmpd="sng" algn="ctr">
                      <a:solidFill>
                        <a:srgbClr val="B78A35"/>
                      </a:solidFill>
                      <a:prstDash val="solid"/>
                      <a:round/>
                      <a:headEnd type="none" w="med" len="med"/>
                      <a:tailEnd type="none" w="med" len="med"/>
                    </a:lnL>
                    <a:lnR w="12700" cap="flat" cmpd="sng" algn="ctr">
                      <a:solidFill>
                        <a:srgbClr val="B78A35"/>
                      </a:solidFill>
                      <a:prstDash val="solid"/>
                      <a:round/>
                      <a:headEnd type="none" w="med" len="med"/>
                      <a:tailEnd type="none" w="med" len="med"/>
                    </a:lnR>
                    <a:lnT w="12700" cap="flat" cmpd="sng" algn="ctr">
                      <a:solidFill>
                        <a:srgbClr val="B78A35"/>
                      </a:solidFill>
                      <a:prstDash val="solid"/>
                      <a:round/>
                      <a:headEnd type="none" w="med" len="med"/>
                      <a:tailEnd type="none" w="med" len="med"/>
                    </a:lnT>
                    <a:lnB w="12700" cap="flat" cmpd="sng" algn="ctr">
                      <a:solidFill>
                        <a:srgbClr val="B78A35"/>
                      </a:solidFill>
                      <a:prstDash val="solid"/>
                      <a:round/>
                      <a:headEnd type="none" w="med" len="med"/>
                      <a:tailEnd type="none" w="med" len="med"/>
                    </a:lnB>
                    <a:solidFill>
                      <a:srgbClr val="B78A35"/>
                    </a:solidFill>
                  </a:tcPr>
                </a:tc>
                <a:tc>
                  <a:txBody>
                    <a:bodyPr/>
                    <a:lstStyle/>
                    <a:p>
                      <a:pPr algn="ctr" rtl="0">
                        <a:lnSpc>
                          <a:spcPct val="115000"/>
                        </a:lnSpc>
                        <a:spcAft>
                          <a:spcPts val="0"/>
                        </a:spcAft>
                      </a:pPr>
                      <a:r>
                        <a:rPr lang="en-US" sz="1300" b="1" kern="1200">
                          <a:solidFill>
                            <a:srgbClr val="FFFFFF"/>
                          </a:solidFill>
                          <a:effectLst/>
                          <a:latin typeface="Sakkal Majalla" panose="02000000000000000000" pitchFamily="2" charset="-78"/>
                          <a:ea typeface="Times New Roman" panose="02020603050405020304" pitchFamily="18" charset="0"/>
                          <a:cs typeface="Arial" panose="020B0604020202020204" pitchFamily="34" charset="0"/>
                        </a:rPr>
                        <a:t>Evaluation and Description System</a:t>
                      </a:r>
                      <a:endParaRPr lang="en-US" sz="1000">
                        <a:effectLst/>
                        <a:latin typeface="Calibri" panose="020F0502020204030204" pitchFamily="34" charset="0"/>
                        <a:ea typeface="Calibri" panose="020F0502020204030204" pitchFamily="34" charset="0"/>
                        <a:cs typeface="Arial" panose="020B0604020202020204" pitchFamily="34" charset="0"/>
                      </a:endParaRPr>
                    </a:p>
                  </a:txBody>
                  <a:tcPr marL="34056" marR="34056" marT="8962" marB="0" anchor="ctr">
                    <a:lnL w="12700" cap="flat" cmpd="sng" algn="ctr">
                      <a:solidFill>
                        <a:srgbClr val="B78A35"/>
                      </a:solidFill>
                      <a:prstDash val="solid"/>
                      <a:round/>
                      <a:headEnd type="none" w="med" len="med"/>
                      <a:tailEnd type="none" w="med" len="med"/>
                    </a:lnL>
                    <a:lnR w="12700" cap="flat" cmpd="sng" algn="ctr">
                      <a:solidFill>
                        <a:srgbClr val="B78A35"/>
                      </a:solidFill>
                      <a:prstDash val="solid"/>
                      <a:round/>
                      <a:headEnd type="none" w="med" len="med"/>
                      <a:tailEnd type="none" w="med" len="med"/>
                    </a:lnR>
                    <a:lnT w="12700" cap="flat" cmpd="sng" algn="ctr">
                      <a:solidFill>
                        <a:srgbClr val="B78A35"/>
                      </a:solidFill>
                      <a:prstDash val="solid"/>
                      <a:round/>
                      <a:headEnd type="none" w="med" len="med"/>
                      <a:tailEnd type="none" w="med" len="med"/>
                    </a:lnT>
                    <a:lnB w="12700" cap="flat" cmpd="sng" algn="ctr">
                      <a:solidFill>
                        <a:srgbClr val="B78A35"/>
                      </a:solidFill>
                      <a:prstDash val="solid"/>
                      <a:round/>
                      <a:headEnd type="none" w="med" len="med"/>
                      <a:tailEnd type="none" w="med" len="med"/>
                    </a:lnB>
                    <a:solidFill>
                      <a:srgbClr val="B78A35"/>
                    </a:solidFill>
                  </a:tcPr>
                </a:tc>
                <a:tc>
                  <a:txBody>
                    <a:bodyPr/>
                    <a:lstStyle/>
                    <a:p>
                      <a:pPr algn="ctr" rtl="0">
                        <a:lnSpc>
                          <a:spcPct val="115000"/>
                        </a:lnSpc>
                        <a:spcAft>
                          <a:spcPts val="0"/>
                        </a:spcAft>
                      </a:pPr>
                      <a:r>
                        <a:rPr lang="en-US" sz="1300" b="1" kern="1200">
                          <a:solidFill>
                            <a:srgbClr val="FFFFFF"/>
                          </a:solidFill>
                          <a:effectLst/>
                          <a:latin typeface="Sakkal Majalla" panose="02000000000000000000" pitchFamily="2" charset="-78"/>
                          <a:ea typeface="Times New Roman" panose="02020603050405020304" pitchFamily="18" charset="0"/>
                          <a:cs typeface="Arial" panose="020B0604020202020204" pitchFamily="34" charset="0"/>
                        </a:rPr>
                        <a:t>Titles</a:t>
                      </a:r>
                      <a:r>
                        <a:rPr lang="en-US" sz="1700" kern="120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 </a:t>
                      </a:r>
                      <a:endParaRPr lang="en-US" sz="1000">
                        <a:effectLst/>
                        <a:latin typeface="Calibri" panose="020F0502020204030204" pitchFamily="34" charset="0"/>
                        <a:ea typeface="Calibri" panose="020F0502020204030204" pitchFamily="34" charset="0"/>
                        <a:cs typeface="Arial" panose="020B0604020202020204" pitchFamily="34" charset="0"/>
                      </a:endParaRPr>
                    </a:p>
                  </a:txBody>
                  <a:tcPr marL="34056" marR="34056" marT="8962" marB="0" anchor="ctr">
                    <a:lnL w="12700" cap="flat" cmpd="sng" algn="ctr">
                      <a:solidFill>
                        <a:srgbClr val="B78A35"/>
                      </a:solidFill>
                      <a:prstDash val="solid"/>
                      <a:round/>
                      <a:headEnd type="none" w="med" len="med"/>
                      <a:tailEnd type="none" w="med" len="med"/>
                    </a:lnL>
                    <a:lnR w="12700" cap="flat" cmpd="sng" algn="ctr">
                      <a:solidFill>
                        <a:srgbClr val="B78A35"/>
                      </a:solidFill>
                      <a:prstDash val="solid"/>
                      <a:round/>
                      <a:headEnd type="none" w="med" len="med"/>
                      <a:tailEnd type="none" w="med" len="med"/>
                    </a:lnR>
                    <a:lnT w="12700" cap="flat" cmpd="sng" algn="ctr">
                      <a:solidFill>
                        <a:srgbClr val="B78A35"/>
                      </a:solidFill>
                      <a:prstDash val="solid"/>
                      <a:round/>
                      <a:headEnd type="none" w="med" len="med"/>
                      <a:tailEnd type="none" w="med" len="med"/>
                    </a:lnT>
                    <a:lnB w="12700" cap="flat" cmpd="sng" algn="ctr">
                      <a:solidFill>
                        <a:srgbClr val="B78A35"/>
                      </a:solidFill>
                      <a:prstDash val="solid"/>
                      <a:round/>
                      <a:headEnd type="none" w="med" len="med"/>
                      <a:tailEnd type="none" w="med" len="med"/>
                    </a:lnB>
                    <a:solidFill>
                      <a:srgbClr val="B78A35"/>
                    </a:solidFill>
                  </a:tcPr>
                </a:tc>
              </a:tr>
              <a:tr h="470693">
                <a:tc>
                  <a:txBody>
                    <a:bodyPr/>
                    <a:lstStyle/>
                    <a:p>
                      <a:pPr algn="ctr" rtl="0">
                        <a:lnSpc>
                          <a:spcPct val="115000"/>
                        </a:lnSpc>
                        <a:spcAft>
                          <a:spcPts val="0"/>
                        </a:spcAft>
                      </a:pPr>
                      <a:r>
                        <a:rPr lang="en-US" sz="1300" kern="1200">
                          <a:solidFill>
                            <a:srgbClr val="000000"/>
                          </a:solidFill>
                          <a:effectLst/>
                          <a:latin typeface="Sakkal Majalla" panose="02000000000000000000" pitchFamily="2" charset="-78"/>
                          <a:ea typeface="Times New Roman" panose="02020603050405020304" pitchFamily="18" charset="0"/>
                          <a:cs typeface="Arial" panose="020B0604020202020204" pitchFamily="34" charset="0"/>
                        </a:rPr>
                        <a:t>Leadership</a:t>
                      </a:r>
                      <a:endParaRPr lang="en-US" sz="1000">
                        <a:effectLst/>
                        <a:latin typeface="Calibri" panose="020F0502020204030204" pitchFamily="34" charset="0"/>
                        <a:ea typeface="Calibri" panose="020F0502020204030204" pitchFamily="34" charset="0"/>
                        <a:cs typeface="Arial" panose="020B0604020202020204" pitchFamily="34" charset="0"/>
                      </a:endParaRPr>
                    </a:p>
                  </a:txBody>
                  <a:tcPr marL="32264" marR="32264" marT="8962" marB="0" anchor="ctr">
                    <a:lnL w="12700" cap="flat" cmpd="sng" algn="ctr">
                      <a:solidFill>
                        <a:srgbClr val="B78A35"/>
                      </a:solidFill>
                      <a:prstDash val="solid"/>
                      <a:round/>
                      <a:headEnd type="none" w="med" len="med"/>
                      <a:tailEnd type="none" w="med" len="med"/>
                    </a:lnL>
                    <a:lnR w="12700" cap="flat" cmpd="sng" algn="ctr">
                      <a:solidFill>
                        <a:srgbClr val="B78A35"/>
                      </a:solidFill>
                      <a:prstDash val="solid"/>
                      <a:round/>
                      <a:headEnd type="none" w="med" len="med"/>
                      <a:tailEnd type="none" w="med" len="med"/>
                    </a:lnR>
                    <a:lnT w="12700" cap="flat" cmpd="sng" algn="ctr">
                      <a:solidFill>
                        <a:srgbClr val="B78A35"/>
                      </a:solidFill>
                      <a:prstDash val="solid"/>
                      <a:round/>
                      <a:headEnd type="none" w="med" len="med"/>
                      <a:tailEnd type="none" w="med" len="med"/>
                    </a:lnT>
                    <a:lnB w="12700" cap="flat" cmpd="sng" algn="ctr">
                      <a:solidFill>
                        <a:srgbClr val="B78A35"/>
                      </a:solidFill>
                      <a:prstDash val="solid"/>
                      <a:round/>
                      <a:headEnd type="none" w="med" len="med"/>
                      <a:tailEnd type="none" w="med" len="med"/>
                    </a:lnB>
                    <a:solidFill>
                      <a:srgbClr val="FFFFFF"/>
                    </a:solidFill>
                  </a:tcPr>
                </a:tc>
                <a:tc>
                  <a:txBody>
                    <a:bodyPr/>
                    <a:lstStyle/>
                    <a:p>
                      <a:pPr algn="ctr" rtl="0">
                        <a:lnSpc>
                          <a:spcPct val="115000"/>
                        </a:lnSpc>
                        <a:spcAft>
                          <a:spcPts val="0"/>
                        </a:spcAft>
                      </a:pPr>
                      <a:r>
                        <a:rPr lang="en-US" sz="1300" kern="1200">
                          <a:solidFill>
                            <a:srgbClr val="000000"/>
                          </a:solidFill>
                          <a:effectLst/>
                          <a:latin typeface="Sakkal Majalla" panose="02000000000000000000" pitchFamily="2" charset="-78"/>
                          <a:ea typeface="Times New Roman" panose="02020603050405020304" pitchFamily="18" charset="0"/>
                          <a:cs typeface="Arial" panose="020B0604020202020204" pitchFamily="34" charset="0"/>
                        </a:rPr>
                        <a:t>Senior Leadership</a:t>
                      </a:r>
                      <a:endParaRPr lang="en-US" sz="1000">
                        <a:effectLst/>
                        <a:latin typeface="Calibri" panose="020F0502020204030204" pitchFamily="34" charset="0"/>
                        <a:ea typeface="Calibri" panose="020F0502020204030204" pitchFamily="34" charset="0"/>
                        <a:cs typeface="Arial" panose="020B0604020202020204" pitchFamily="34" charset="0"/>
                      </a:endParaRPr>
                    </a:p>
                  </a:txBody>
                  <a:tcPr marL="32264" marR="32264" marT="8962" marB="0" anchor="ctr">
                    <a:lnL w="12700" cap="flat" cmpd="sng" algn="ctr">
                      <a:solidFill>
                        <a:srgbClr val="B78A35"/>
                      </a:solidFill>
                      <a:prstDash val="solid"/>
                      <a:round/>
                      <a:headEnd type="none" w="med" len="med"/>
                      <a:tailEnd type="none" w="med" len="med"/>
                    </a:lnL>
                    <a:lnR w="12700" cap="flat" cmpd="sng" algn="ctr">
                      <a:solidFill>
                        <a:srgbClr val="B78A35"/>
                      </a:solidFill>
                      <a:prstDash val="solid"/>
                      <a:round/>
                      <a:headEnd type="none" w="med" len="med"/>
                      <a:tailEnd type="none" w="med" len="med"/>
                    </a:lnR>
                    <a:lnT w="12700" cap="flat" cmpd="sng" algn="ctr">
                      <a:solidFill>
                        <a:srgbClr val="B78A35"/>
                      </a:solidFill>
                      <a:prstDash val="solid"/>
                      <a:round/>
                      <a:headEnd type="none" w="med" len="med"/>
                      <a:tailEnd type="none" w="med" len="med"/>
                    </a:lnT>
                    <a:lnB w="12700" cap="flat" cmpd="sng" algn="ctr">
                      <a:solidFill>
                        <a:srgbClr val="B78A35"/>
                      </a:solidFill>
                      <a:prstDash val="solid"/>
                      <a:round/>
                      <a:headEnd type="none" w="med" len="med"/>
                      <a:tailEnd type="none" w="med" len="med"/>
                    </a:lnB>
                    <a:solidFill>
                      <a:srgbClr val="FFFFFF"/>
                    </a:solidFill>
                  </a:tcPr>
                </a:tc>
                <a:tc>
                  <a:txBody>
                    <a:bodyPr/>
                    <a:lstStyle/>
                    <a:p>
                      <a:pPr algn="ctr" rtl="0">
                        <a:lnSpc>
                          <a:spcPct val="115000"/>
                        </a:lnSpc>
                        <a:spcAft>
                          <a:spcPts val="0"/>
                        </a:spcAft>
                      </a:pPr>
                      <a:r>
                        <a:rPr lang="en-US" sz="1300" kern="1200" dirty="0">
                          <a:solidFill>
                            <a:srgbClr val="000000"/>
                          </a:solidFill>
                          <a:effectLst/>
                          <a:latin typeface="Sakkal Majalla" panose="02000000000000000000" pitchFamily="2" charset="-78"/>
                          <a:ea typeface="Times New Roman" panose="02020603050405020304" pitchFamily="18" charset="0"/>
                          <a:cs typeface="Arial" panose="020B0604020202020204" pitchFamily="34" charset="0"/>
                        </a:rPr>
                        <a:t>Minister, Deputy Minister, Director General, Assistant Deputy, Chief Executive Officer, Manager’s Representative, Secretary-General, President of Authority.</a:t>
                      </a:r>
                      <a:endParaRPr lang="en-US" sz="1000" dirty="0">
                        <a:effectLst/>
                        <a:latin typeface="Calibri" panose="020F0502020204030204" pitchFamily="34" charset="0"/>
                        <a:ea typeface="Calibri" panose="020F0502020204030204" pitchFamily="34" charset="0"/>
                        <a:cs typeface="Arial" panose="020B0604020202020204" pitchFamily="34" charset="0"/>
                      </a:endParaRPr>
                    </a:p>
                  </a:txBody>
                  <a:tcPr marL="32264" marR="32264" marT="8962" marB="0" anchor="ctr">
                    <a:lnL w="12700" cap="flat" cmpd="sng" algn="ctr">
                      <a:solidFill>
                        <a:srgbClr val="B78A35"/>
                      </a:solidFill>
                      <a:prstDash val="solid"/>
                      <a:round/>
                      <a:headEnd type="none" w="med" len="med"/>
                      <a:tailEnd type="none" w="med" len="med"/>
                    </a:lnL>
                    <a:lnR w="12700" cap="flat" cmpd="sng" algn="ctr">
                      <a:solidFill>
                        <a:srgbClr val="B78A35"/>
                      </a:solidFill>
                      <a:prstDash val="solid"/>
                      <a:round/>
                      <a:headEnd type="none" w="med" len="med"/>
                      <a:tailEnd type="none" w="med" len="med"/>
                    </a:lnR>
                    <a:lnT w="12700" cap="flat" cmpd="sng" algn="ctr">
                      <a:solidFill>
                        <a:srgbClr val="B78A35"/>
                      </a:solidFill>
                      <a:prstDash val="solid"/>
                      <a:round/>
                      <a:headEnd type="none" w="med" len="med"/>
                      <a:tailEnd type="none" w="med" len="med"/>
                    </a:lnT>
                    <a:lnB w="12700" cap="flat" cmpd="sng" algn="ctr">
                      <a:solidFill>
                        <a:srgbClr val="B78A35"/>
                      </a:solidFill>
                      <a:prstDash val="solid"/>
                      <a:round/>
                      <a:headEnd type="none" w="med" len="med"/>
                      <a:tailEnd type="none" w="med" len="med"/>
                    </a:lnB>
                    <a:solidFill>
                      <a:srgbClr val="FFFFFF"/>
                    </a:solidFill>
                  </a:tcPr>
                </a:tc>
              </a:tr>
            </a:tbl>
          </a:graphicData>
        </a:graphic>
      </p:graphicFrame>
      <p:graphicFrame>
        <p:nvGraphicFramePr>
          <p:cNvPr id="14" name="Table 13"/>
          <p:cNvGraphicFramePr>
            <a:graphicFrameLocks noGrp="1"/>
          </p:cNvGraphicFramePr>
          <p:nvPr>
            <p:extLst/>
          </p:nvPr>
        </p:nvGraphicFramePr>
        <p:xfrm>
          <a:off x="323850" y="4324615"/>
          <a:ext cx="7886700" cy="1196747"/>
        </p:xfrm>
        <a:graphic>
          <a:graphicData uri="http://schemas.openxmlformats.org/drawingml/2006/table">
            <a:tbl>
              <a:tblPr rtl="1" firstRow="1" bandRow="1"/>
              <a:tblGrid>
                <a:gridCol w="1433945"/>
                <a:gridCol w="3441469"/>
                <a:gridCol w="1481744"/>
                <a:gridCol w="860367"/>
                <a:gridCol w="669175"/>
              </a:tblGrid>
              <a:tr h="515623">
                <a:tc>
                  <a:txBody>
                    <a:bodyPr/>
                    <a:lstStyle/>
                    <a:p>
                      <a:pPr algn="ctr" rtl="0">
                        <a:lnSpc>
                          <a:spcPct val="107000"/>
                        </a:lnSpc>
                        <a:spcAft>
                          <a:spcPts val="0"/>
                        </a:spcAft>
                      </a:pPr>
                      <a:r>
                        <a:rPr lang="en-US" sz="1300" b="1" kern="1200" noProof="0" dirty="0">
                          <a:solidFill>
                            <a:srgbClr val="000000"/>
                          </a:solidFill>
                          <a:effectLst/>
                          <a:latin typeface="Sakkal Majalla" panose="02000000000000000000" pitchFamily="2" charset="-78"/>
                          <a:ea typeface="Times New Roman" panose="02020603050405020304" pitchFamily="18" charset="0"/>
                          <a:cs typeface="Arial" panose="020B0604020202020204" pitchFamily="34" charset="0"/>
                        </a:rPr>
                        <a:t>Source</a:t>
                      </a:r>
                      <a:endParaRPr lang="en-US" sz="1000" noProof="0" dirty="0">
                        <a:effectLst/>
                        <a:latin typeface="Calibri" panose="020F0502020204030204" pitchFamily="34" charset="0"/>
                        <a:ea typeface="Calibri" panose="020F0502020204030204" pitchFamily="34" charset="0"/>
                        <a:cs typeface="Arial" panose="020B0604020202020204" pitchFamily="34" charset="0"/>
                      </a:endParaRPr>
                    </a:p>
                  </a:txBody>
                  <a:tcPr marL="86037" marR="86037" marT="43018" marB="43018" anchor="b">
                    <a:lnL w="12700" cap="flat" cmpd="sng" algn="ctr">
                      <a:solidFill>
                        <a:srgbClr val="B78A35"/>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B78A35"/>
                      </a:solidFill>
                      <a:prstDash val="solid"/>
                      <a:round/>
                      <a:headEnd type="none" w="med" len="med"/>
                      <a:tailEnd type="none" w="med" len="med"/>
                    </a:lnT>
                    <a:lnB w="12700" cap="flat" cmpd="sng" algn="ctr">
                      <a:solidFill>
                        <a:srgbClr val="B78A35"/>
                      </a:solidFill>
                      <a:prstDash val="solid"/>
                      <a:round/>
                      <a:headEnd type="none" w="med" len="med"/>
                      <a:tailEnd type="none" w="med" len="med"/>
                    </a:lnB>
                    <a:solidFill>
                      <a:srgbClr val="B78A35"/>
                    </a:solidFill>
                  </a:tcPr>
                </a:tc>
                <a:tc>
                  <a:txBody>
                    <a:bodyPr/>
                    <a:lstStyle/>
                    <a:p>
                      <a:pPr algn="ctr" rtl="0">
                        <a:lnSpc>
                          <a:spcPct val="107000"/>
                        </a:lnSpc>
                        <a:spcAft>
                          <a:spcPts val="0"/>
                        </a:spcAft>
                      </a:pPr>
                      <a:r>
                        <a:rPr lang="en-US" sz="1300" b="1" kern="1200" noProof="0" dirty="0">
                          <a:solidFill>
                            <a:srgbClr val="000000"/>
                          </a:solidFill>
                          <a:effectLst/>
                          <a:latin typeface="Sakkal Majalla" panose="02000000000000000000" pitchFamily="2" charset="-78"/>
                          <a:ea typeface="Times New Roman" panose="02020603050405020304" pitchFamily="18" charset="0"/>
                          <a:cs typeface="Arial" panose="020B0604020202020204" pitchFamily="34" charset="0"/>
                        </a:rPr>
                        <a:t>Equation</a:t>
                      </a:r>
                      <a:endParaRPr lang="en-US" sz="1000" noProof="0" dirty="0">
                        <a:effectLst/>
                        <a:latin typeface="Calibri" panose="020F0502020204030204" pitchFamily="34" charset="0"/>
                        <a:ea typeface="Calibri" panose="020F0502020204030204" pitchFamily="34" charset="0"/>
                        <a:cs typeface="Arial" panose="020B0604020202020204" pitchFamily="34" charset="0"/>
                      </a:endParaRPr>
                    </a:p>
                  </a:txBody>
                  <a:tcPr marL="86037" marR="86037" marT="43018" marB="43018"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B78A35"/>
                      </a:solidFill>
                      <a:prstDash val="solid"/>
                      <a:round/>
                      <a:headEnd type="none" w="med" len="med"/>
                      <a:tailEnd type="none" w="med" len="med"/>
                    </a:lnT>
                    <a:lnB w="12700" cap="flat" cmpd="sng" algn="ctr">
                      <a:solidFill>
                        <a:srgbClr val="B78A35"/>
                      </a:solidFill>
                      <a:prstDash val="solid"/>
                      <a:round/>
                      <a:headEnd type="none" w="med" len="med"/>
                      <a:tailEnd type="none" w="med" len="med"/>
                    </a:lnB>
                    <a:solidFill>
                      <a:srgbClr val="B78A35"/>
                    </a:solidFill>
                  </a:tcPr>
                </a:tc>
                <a:tc>
                  <a:txBody>
                    <a:bodyPr/>
                    <a:lstStyle/>
                    <a:p>
                      <a:pPr algn="ctr" rtl="0">
                        <a:lnSpc>
                          <a:spcPct val="107000"/>
                        </a:lnSpc>
                        <a:spcAft>
                          <a:spcPts val="0"/>
                        </a:spcAft>
                      </a:pPr>
                      <a:r>
                        <a:rPr lang="en-US" sz="1300" b="1" kern="1200" noProof="0" dirty="0">
                          <a:solidFill>
                            <a:srgbClr val="000000"/>
                          </a:solidFill>
                          <a:effectLst/>
                          <a:latin typeface="Sakkal Majalla" panose="02000000000000000000" pitchFamily="2" charset="-78"/>
                          <a:ea typeface="Times New Roman" panose="02020603050405020304" pitchFamily="18" charset="0"/>
                          <a:cs typeface="Arial" panose="020B0604020202020204" pitchFamily="34" charset="0"/>
                        </a:rPr>
                        <a:t>Calculation Type</a:t>
                      </a:r>
                      <a:endParaRPr lang="en-US" sz="1000" noProof="0" dirty="0">
                        <a:effectLst/>
                        <a:latin typeface="Calibri" panose="020F0502020204030204" pitchFamily="34" charset="0"/>
                        <a:ea typeface="Calibri" panose="020F0502020204030204" pitchFamily="34" charset="0"/>
                        <a:cs typeface="Arial" panose="020B0604020202020204" pitchFamily="34" charset="0"/>
                      </a:endParaRPr>
                    </a:p>
                  </a:txBody>
                  <a:tcPr marL="86037" marR="86037" marT="43018" marB="43018"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B78A35"/>
                      </a:solidFill>
                      <a:prstDash val="solid"/>
                      <a:round/>
                      <a:headEnd type="none" w="med" len="med"/>
                      <a:tailEnd type="none" w="med" len="med"/>
                    </a:lnT>
                    <a:lnB w="12700" cap="flat" cmpd="sng" algn="ctr">
                      <a:solidFill>
                        <a:srgbClr val="B78A35"/>
                      </a:solidFill>
                      <a:prstDash val="solid"/>
                      <a:round/>
                      <a:headEnd type="none" w="med" len="med"/>
                      <a:tailEnd type="none" w="med" len="med"/>
                    </a:lnB>
                    <a:solidFill>
                      <a:srgbClr val="B78A35"/>
                    </a:solidFill>
                  </a:tcPr>
                </a:tc>
                <a:tc>
                  <a:txBody>
                    <a:bodyPr/>
                    <a:lstStyle/>
                    <a:p>
                      <a:pPr algn="ctr" rtl="0">
                        <a:lnSpc>
                          <a:spcPct val="107000"/>
                        </a:lnSpc>
                        <a:spcAft>
                          <a:spcPts val="0"/>
                        </a:spcAft>
                      </a:pPr>
                      <a:r>
                        <a:rPr lang="en-US" sz="1300" b="1" kern="1200" noProof="0" dirty="0">
                          <a:solidFill>
                            <a:srgbClr val="000000"/>
                          </a:solidFill>
                          <a:effectLst/>
                          <a:latin typeface="Sakkal Majalla" panose="02000000000000000000" pitchFamily="2" charset="-78"/>
                          <a:ea typeface="Times New Roman" panose="02020603050405020304" pitchFamily="18" charset="0"/>
                          <a:cs typeface="Arial" panose="020B0604020202020204" pitchFamily="34" charset="0"/>
                        </a:rPr>
                        <a:t>Calculation Unit</a:t>
                      </a:r>
                      <a:endParaRPr lang="en-US" sz="1000" noProof="0" dirty="0">
                        <a:effectLst/>
                        <a:latin typeface="Calibri" panose="020F0502020204030204" pitchFamily="34" charset="0"/>
                        <a:ea typeface="Calibri" panose="020F0502020204030204" pitchFamily="34" charset="0"/>
                        <a:cs typeface="Arial" panose="020B0604020202020204" pitchFamily="34" charset="0"/>
                      </a:endParaRPr>
                    </a:p>
                  </a:txBody>
                  <a:tcPr marL="86037" marR="86037" marT="43018" marB="43018"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B78A35"/>
                      </a:solidFill>
                      <a:prstDash val="solid"/>
                      <a:round/>
                      <a:headEnd type="none" w="med" len="med"/>
                      <a:tailEnd type="none" w="med" len="med"/>
                    </a:lnT>
                    <a:lnB w="12700" cap="flat" cmpd="sng" algn="ctr">
                      <a:solidFill>
                        <a:srgbClr val="B78A35"/>
                      </a:solidFill>
                      <a:prstDash val="solid"/>
                      <a:round/>
                      <a:headEnd type="none" w="med" len="med"/>
                      <a:tailEnd type="none" w="med" len="med"/>
                    </a:lnB>
                    <a:solidFill>
                      <a:srgbClr val="B78A35"/>
                    </a:solidFill>
                  </a:tcPr>
                </a:tc>
                <a:tc>
                  <a:txBody>
                    <a:bodyPr/>
                    <a:lstStyle/>
                    <a:p>
                      <a:pPr algn="ctr" rtl="0">
                        <a:lnSpc>
                          <a:spcPct val="107000"/>
                        </a:lnSpc>
                        <a:spcAft>
                          <a:spcPts val="0"/>
                        </a:spcAft>
                      </a:pPr>
                      <a:r>
                        <a:rPr lang="en-US" sz="1300" b="1" kern="1200" noProof="0" dirty="0">
                          <a:solidFill>
                            <a:srgbClr val="000000"/>
                          </a:solidFill>
                          <a:effectLst/>
                          <a:latin typeface="Sakkal Majalla" panose="02000000000000000000" pitchFamily="2" charset="-78"/>
                          <a:ea typeface="Times New Roman" panose="02020603050405020304" pitchFamily="18" charset="0"/>
                          <a:cs typeface="Arial" panose="020B0604020202020204" pitchFamily="34" charset="0"/>
                        </a:rPr>
                        <a:t>Period</a:t>
                      </a:r>
                      <a:endParaRPr lang="en-US" sz="1000" noProof="0" dirty="0">
                        <a:effectLst/>
                        <a:latin typeface="Calibri" panose="020F0502020204030204" pitchFamily="34" charset="0"/>
                        <a:ea typeface="Calibri" panose="020F0502020204030204" pitchFamily="34" charset="0"/>
                        <a:cs typeface="Arial" panose="020B0604020202020204" pitchFamily="34" charset="0"/>
                      </a:endParaRPr>
                    </a:p>
                  </a:txBody>
                  <a:tcPr marL="86037" marR="86037" marT="43018" marB="43018" anchor="b">
                    <a:lnL w="12700" cap="flat" cmpd="sng" algn="ctr">
                      <a:solidFill>
                        <a:srgbClr val="FFFFFF"/>
                      </a:solidFill>
                      <a:prstDash val="solid"/>
                      <a:round/>
                      <a:headEnd type="none" w="med" len="med"/>
                      <a:tailEnd type="none" w="med" len="med"/>
                    </a:lnL>
                    <a:lnR w="12700" cap="flat" cmpd="sng" algn="ctr">
                      <a:solidFill>
                        <a:srgbClr val="B78A35"/>
                      </a:solidFill>
                      <a:prstDash val="solid"/>
                      <a:round/>
                      <a:headEnd type="none" w="med" len="med"/>
                      <a:tailEnd type="none" w="med" len="med"/>
                    </a:lnR>
                    <a:lnT w="12700" cap="flat" cmpd="sng" algn="ctr">
                      <a:solidFill>
                        <a:srgbClr val="B78A35"/>
                      </a:solidFill>
                      <a:prstDash val="solid"/>
                      <a:round/>
                      <a:headEnd type="none" w="med" len="med"/>
                      <a:tailEnd type="none" w="med" len="med"/>
                    </a:lnT>
                    <a:lnB w="12700" cap="flat" cmpd="sng" algn="ctr">
                      <a:solidFill>
                        <a:srgbClr val="B78A35"/>
                      </a:solidFill>
                      <a:prstDash val="solid"/>
                      <a:round/>
                      <a:headEnd type="none" w="med" len="med"/>
                      <a:tailEnd type="none" w="med" len="med"/>
                    </a:lnB>
                    <a:solidFill>
                      <a:srgbClr val="B78A35"/>
                    </a:solidFill>
                  </a:tcPr>
                </a:tc>
              </a:tr>
              <a:tr h="681124">
                <a:tc>
                  <a:txBody>
                    <a:bodyPr/>
                    <a:lstStyle/>
                    <a:p>
                      <a:pPr algn="ctr" rtl="0">
                        <a:lnSpc>
                          <a:spcPct val="107000"/>
                        </a:lnSpc>
                        <a:spcAft>
                          <a:spcPts val="0"/>
                        </a:spcAft>
                      </a:pPr>
                      <a:r>
                        <a:rPr lang="en-US" sz="1300" kern="1200" noProof="0" dirty="0" err="1">
                          <a:solidFill>
                            <a:srgbClr val="000000"/>
                          </a:solidFill>
                          <a:effectLst/>
                          <a:latin typeface="Sakkal Majalla" panose="02000000000000000000" pitchFamily="2" charset="-78"/>
                          <a:ea typeface="Times New Roman" panose="02020603050405020304" pitchFamily="18" charset="0"/>
                          <a:cs typeface="Arial" panose="020B0604020202020204" pitchFamily="34" charset="0"/>
                        </a:rPr>
                        <a:t>Bayanati</a:t>
                      </a:r>
                      <a:endParaRPr lang="en-US" sz="1000" noProof="0" dirty="0">
                        <a:effectLst/>
                        <a:latin typeface="Calibri" panose="020F0502020204030204" pitchFamily="34" charset="0"/>
                        <a:ea typeface="Calibri" panose="020F0502020204030204" pitchFamily="34" charset="0"/>
                        <a:cs typeface="Arial" panose="020B0604020202020204" pitchFamily="34" charset="0"/>
                      </a:endParaRPr>
                    </a:p>
                  </a:txBody>
                  <a:tcPr marL="86037" marR="86037" marT="43018" marB="43018" anchor="ctr">
                    <a:lnL w="12700" cap="flat" cmpd="sng" algn="ctr">
                      <a:solidFill>
                        <a:srgbClr val="B78A35"/>
                      </a:solidFill>
                      <a:prstDash val="solid"/>
                      <a:round/>
                      <a:headEnd type="none" w="med" len="med"/>
                      <a:tailEnd type="none" w="med" len="med"/>
                    </a:lnL>
                    <a:lnR w="12700" cap="flat" cmpd="sng" algn="ctr">
                      <a:solidFill>
                        <a:srgbClr val="B78A35"/>
                      </a:solidFill>
                      <a:prstDash val="solid"/>
                      <a:round/>
                      <a:headEnd type="none" w="med" len="med"/>
                      <a:tailEnd type="none" w="med" len="med"/>
                    </a:lnR>
                    <a:lnT w="12700" cap="flat" cmpd="sng" algn="ctr">
                      <a:solidFill>
                        <a:srgbClr val="B78A35"/>
                      </a:solidFill>
                      <a:prstDash val="solid"/>
                      <a:round/>
                      <a:headEnd type="none" w="med" len="med"/>
                      <a:tailEnd type="none" w="med" len="med"/>
                    </a:lnT>
                    <a:lnB w="12700" cap="flat" cmpd="sng" algn="ctr">
                      <a:solidFill>
                        <a:srgbClr val="B78A35"/>
                      </a:solidFill>
                      <a:prstDash val="solid"/>
                      <a:round/>
                      <a:headEnd type="none" w="med" len="med"/>
                      <a:tailEnd type="none" w="med" len="med"/>
                    </a:lnB>
                  </a:tcPr>
                </a:tc>
                <a:tc>
                  <a:txBody>
                    <a:bodyPr/>
                    <a:lstStyle/>
                    <a:p>
                      <a:pPr algn="ctr" rtl="1" fontAlgn="ctr">
                        <a:lnSpc>
                          <a:spcPct val="107000"/>
                        </a:lnSpc>
                        <a:spcAft>
                          <a:spcPts val="0"/>
                        </a:spcAft>
                      </a:pPr>
                      <a:r>
                        <a:rPr lang="en-US" sz="1300" kern="1200" noProof="0" dirty="0" smtClean="0">
                          <a:solidFill>
                            <a:srgbClr val="000000"/>
                          </a:solidFill>
                          <a:effectLst/>
                          <a:latin typeface="Calibri" panose="020F0502020204030204" pitchFamily="34" charset="0"/>
                          <a:ea typeface="Times New Roman" panose="02020603050405020304" pitchFamily="18" charset="0"/>
                          <a:cs typeface="Sakkal Majalla" panose="02000000000000000000" pitchFamily="2" charset="-78"/>
                        </a:rPr>
                        <a:t>(</a:t>
                      </a:r>
                      <a:r>
                        <a:rPr lang="en-US" sz="1300" kern="1200" noProof="0" dirty="0" smtClean="0">
                          <a:solidFill>
                            <a:srgbClr val="000000"/>
                          </a:solidFill>
                          <a:effectLst/>
                          <a:latin typeface="Sakkal Majalla" panose="02000000000000000000" pitchFamily="2" charset="-78"/>
                          <a:ea typeface="Times New Roman" panose="02020603050405020304" pitchFamily="18" charset="0"/>
                          <a:cs typeface="Arial" panose="020B0604020202020204" pitchFamily="34" charset="0"/>
                        </a:rPr>
                        <a:t>Rate of Female Leaders / Rate of</a:t>
                      </a:r>
                      <a:br>
                        <a:rPr lang="en-US" sz="1300" kern="1200" noProof="0" dirty="0" smtClean="0">
                          <a:solidFill>
                            <a:srgbClr val="000000"/>
                          </a:solidFill>
                          <a:effectLst/>
                          <a:latin typeface="Sakkal Majalla" panose="02000000000000000000" pitchFamily="2" charset="-78"/>
                          <a:ea typeface="Times New Roman" panose="02020603050405020304" pitchFamily="18" charset="0"/>
                          <a:cs typeface="Arial" panose="020B0604020202020204" pitchFamily="34" charset="0"/>
                        </a:rPr>
                      </a:br>
                      <a:r>
                        <a:rPr lang="en-US" sz="1300" kern="1200" noProof="0" dirty="0" smtClean="0">
                          <a:solidFill>
                            <a:srgbClr val="000000"/>
                          </a:solidFill>
                          <a:effectLst/>
                          <a:latin typeface="Sakkal Majalla" panose="02000000000000000000" pitchFamily="2" charset="-78"/>
                          <a:ea typeface="Times New Roman" panose="02020603050405020304" pitchFamily="18" charset="0"/>
                          <a:cs typeface="Arial" panose="020B0604020202020204" pitchFamily="34" charset="0"/>
                        </a:rPr>
                        <a:t>Total Number of Leaders in the Authority) * 100</a:t>
                      </a:r>
                      <a:endParaRPr lang="en-US" sz="1000" noProof="0" dirty="0">
                        <a:effectLst/>
                        <a:latin typeface="Calibri" panose="020F0502020204030204" pitchFamily="34" charset="0"/>
                        <a:ea typeface="Calibri" panose="020F0502020204030204" pitchFamily="34" charset="0"/>
                        <a:cs typeface="Arial" panose="020B0604020202020204" pitchFamily="34" charset="0"/>
                      </a:endParaRPr>
                    </a:p>
                  </a:txBody>
                  <a:tcPr marL="86037" marR="86037" marT="43018" marB="43018" anchor="ctr">
                    <a:lnL w="12700" cap="flat" cmpd="sng" algn="ctr">
                      <a:solidFill>
                        <a:srgbClr val="B78A35"/>
                      </a:solidFill>
                      <a:prstDash val="solid"/>
                      <a:round/>
                      <a:headEnd type="none" w="med" len="med"/>
                      <a:tailEnd type="none" w="med" len="med"/>
                    </a:lnL>
                    <a:lnR w="12700" cap="flat" cmpd="sng" algn="ctr">
                      <a:solidFill>
                        <a:srgbClr val="B78A35"/>
                      </a:solidFill>
                      <a:prstDash val="solid"/>
                      <a:round/>
                      <a:headEnd type="none" w="med" len="med"/>
                      <a:tailEnd type="none" w="med" len="med"/>
                    </a:lnR>
                    <a:lnT w="12700" cap="flat" cmpd="sng" algn="ctr">
                      <a:solidFill>
                        <a:srgbClr val="B78A35"/>
                      </a:solidFill>
                      <a:prstDash val="solid"/>
                      <a:round/>
                      <a:headEnd type="none" w="med" len="med"/>
                      <a:tailEnd type="none" w="med" len="med"/>
                    </a:lnT>
                    <a:lnB w="12700" cap="flat" cmpd="sng" algn="ctr">
                      <a:solidFill>
                        <a:srgbClr val="B78A35"/>
                      </a:solidFill>
                      <a:prstDash val="solid"/>
                      <a:round/>
                      <a:headEnd type="none" w="med" len="med"/>
                      <a:tailEnd type="none" w="med" len="med"/>
                    </a:lnB>
                  </a:tcPr>
                </a:tc>
                <a:tc>
                  <a:txBody>
                    <a:bodyPr/>
                    <a:lstStyle/>
                    <a:p>
                      <a:pPr algn="ctr" rtl="0">
                        <a:lnSpc>
                          <a:spcPct val="107000"/>
                        </a:lnSpc>
                        <a:spcAft>
                          <a:spcPts val="0"/>
                        </a:spcAft>
                      </a:pPr>
                      <a:r>
                        <a:rPr lang="en-US" sz="1300" kern="1200" noProof="0" dirty="0" smtClean="0">
                          <a:solidFill>
                            <a:srgbClr val="000000"/>
                          </a:solidFill>
                          <a:effectLst/>
                          <a:latin typeface="Sakkal Majalla" panose="02000000000000000000" pitchFamily="2" charset="-78"/>
                          <a:ea typeface="Times New Roman" panose="02020603050405020304" pitchFamily="18" charset="0"/>
                          <a:cs typeface="Arial" panose="020B0604020202020204" pitchFamily="34" charset="0"/>
                        </a:rPr>
                        <a:t>Increase is better. </a:t>
                      </a:r>
                      <a:endParaRPr lang="en-US" sz="1000" noProof="0" dirty="0">
                        <a:effectLst/>
                        <a:latin typeface="Calibri" panose="020F0502020204030204" pitchFamily="34" charset="0"/>
                        <a:ea typeface="Calibri" panose="020F0502020204030204" pitchFamily="34" charset="0"/>
                        <a:cs typeface="Arial" panose="020B0604020202020204" pitchFamily="34" charset="0"/>
                      </a:endParaRPr>
                    </a:p>
                  </a:txBody>
                  <a:tcPr marL="86037" marR="86037" marT="43018" marB="43018" anchor="ctr">
                    <a:lnL w="12700" cap="flat" cmpd="sng" algn="ctr">
                      <a:solidFill>
                        <a:srgbClr val="B78A35"/>
                      </a:solidFill>
                      <a:prstDash val="solid"/>
                      <a:round/>
                      <a:headEnd type="none" w="med" len="med"/>
                      <a:tailEnd type="none" w="med" len="med"/>
                    </a:lnL>
                    <a:lnR w="12700" cap="flat" cmpd="sng" algn="ctr">
                      <a:solidFill>
                        <a:srgbClr val="B78A35"/>
                      </a:solidFill>
                      <a:prstDash val="solid"/>
                      <a:round/>
                      <a:headEnd type="none" w="med" len="med"/>
                      <a:tailEnd type="none" w="med" len="med"/>
                    </a:lnR>
                    <a:lnT w="12700" cap="flat" cmpd="sng" algn="ctr">
                      <a:solidFill>
                        <a:srgbClr val="B78A35"/>
                      </a:solidFill>
                      <a:prstDash val="solid"/>
                      <a:round/>
                      <a:headEnd type="none" w="med" len="med"/>
                      <a:tailEnd type="none" w="med" len="med"/>
                    </a:lnT>
                    <a:lnB w="12700" cap="flat" cmpd="sng" algn="ctr">
                      <a:solidFill>
                        <a:srgbClr val="B78A35"/>
                      </a:solidFill>
                      <a:prstDash val="solid"/>
                      <a:round/>
                      <a:headEnd type="none" w="med" len="med"/>
                      <a:tailEnd type="none" w="med" len="med"/>
                    </a:lnB>
                  </a:tcPr>
                </a:tc>
                <a:tc>
                  <a:txBody>
                    <a:bodyPr/>
                    <a:lstStyle/>
                    <a:p>
                      <a:pPr algn="ctr" rtl="0">
                        <a:lnSpc>
                          <a:spcPct val="107000"/>
                        </a:lnSpc>
                        <a:spcAft>
                          <a:spcPts val="0"/>
                        </a:spcAft>
                      </a:pPr>
                      <a:r>
                        <a:rPr lang="en-US" sz="1300" kern="1200" noProof="0" dirty="0">
                          <a:solidFill>
                            <a:srgbClr val="000000"/>
                          </a:solidFill>
                          <a:effectLst/>
                          <a:latin typeface="Sakkal Majalla" panose="02000000000000000000" pitchFamily="2" charset="-78"/>
                          <a:ea typeface="Times New Roman" panose="02020603050405020304" pitchFamily="18" charset="0"/>
                          <a:cs typeface="Arial" panose="020B0604020202020204" pitchFamily="34" charset="0"/>
                        </a:rPr>
                        <a:t>Percentage</a:t>
                      </a:r>
                      <a:endParaRPr lang="en-US" sz="1000" noProof="0" dirty="0">
                        <a:effectLst/>
                        <a:latin typeface="Calibri" panose="020F0502020204030204" pitchFamily="34" charset="0"/>
                        <a:ea typeface="Calibri" panose="020F0502020204030204" pitchFamily="34" charset="0"/>
                        <a:cs typeface="Arial" panose="020B0604020202020204" pitchFamily="34" charset="0"/>
                      </a:endParaRPr>
                    </a:p>
                  </a:txBody>
                  <a:tcPr marL="86037" marR="86037" marT="43018" marB="43018" anchor="ctr">
                    <a:lnL w="12700" cap="flat" cmpd="sng" algn="ctr">
                      <a:solidFill>
                        <a:srgbClr val="B78A35"/>
                      </a:solidFill>
                      <a:prstDash val="solid"/>
                      <a:round/>
                      <a:headEnd type="none" w="med" len="med"/>
                      <a:tailEnd type="none" w="med" len="med"/>
                    </a:lnL>
                    <a:lnR w="12700" cap="flat" cmpd="sng" algn="ctr">
                      <a:solidFill>
                        <a:srgbClr val="B78A35"/>
                      </a:solidFill>
                      <a:prstDash val="solid"/>
                      <a:round/>
                      <a:headEnd type="none" w="med" len="med"/>
                      <a:tailEnd type="none" w="med" len="med"/>
                    </a:lnR>
                    <a:lnT w="12700" cap="flat" cmpd="sng" algn="ctr">
                      <a:solidFill>
                        <a:srgbClr val="B78A35"/>
                      </a:solidFill>
                      <a:prstDash val="solid"/>
                      <a:round/>
                      <a:headEnd type="none" w="med" len="med"/>
                      <a:tailEnd type="none" w="med" len="med"/>
                    </a:lnT>
                    <a:lnB w="12700" cap="flat" cmpd="sng" algn="ctr">
                      <a:solidFill>
                        <a:srgbClr val="B78A35"/>
                      </a:solidFill>
                      <a:prstDash val="solid"/>
                      <a:round/>
                      <a:headEnd type="none" w="med" len="med"/>
                      <a:tailEnd type="none" w="med" len="med"/>
                    </a:lnB>
                  </a:tcPr>
                </a:tc>
                <a:tc>
                  <a:txBody>
                    <a:bodyPr/>
                    <a:lstStyle/>
                    <a:p>
                      <a:pPr algn="ctr" rtl="0">
                        <a:lnSpc>
                          <a:spcPct val="107000"/>
                        </a:lnSpc>
                        <a:spcAft>
                          <a:spcPts val="0"/>
                        </a:spcAft>
                      </a:pPr>
                      <a:r>
                        <a:rPr lang="en-US" sz="1300" kern="1200" noProof="0" dirty="0">
                          <a:solidFill>
                            <a:srgbClr val="000000"/>
                          </a:solidFill>
                          <a:effectLst/>
                          <a:latin typeface="Sakkal Majalla" panose="02000000000000000000" pitchFamily="2" charset="-78"/>
                          <a:ea typeface="Times New Roman" panose="02020603050405020304" pitchFamily="18" charset="0"/>
                          <a:cs typeface="Arial" panose="020B0604020202020204" pitchFamily="34" charset="0"/>
                        </a:rPr>
                        <a:t>Annually</a:t>
                      </a:r>
                      <a:endParaRPr lang="en-US" sz="1000" noProof="0" dirty="0">
                        <a:effectLst/>
                        <a:latin typeface="Calibri" panose="020F0502020204030204" pitchFamily="34" charset="0"/>
                        <a:ea typeface="Calibri" panose="020F0502020204030204" pitchFamily="34" charset="0"/>
                        <a:cs typeface="Arial" panose="020B0604020202020204" pitchFamily="34" charset="0"/>
                      </a:endParaRPr>
                    </a:p>
                  </a:txBody>
                  <a:tcPr marL="86037" marR="86037" marT="43018" marB="43018" anchor="ctr">
                    <a:lnL w="12700" cap="flat" cmpd="sng" algn="ctr">
                      <a:solidFill>
                        <a:srgbClr val="B78A35"/>
                      </a:solidFill>
                      <a:prstDash val="solid"/>
                      <a:round/>
                      <a:headEnd type="none" w="med" len="med"/>
                      <a:tailEnd type="none" w="med" len="med"/>
                    </a:lnL>
                    <a:lnR w="12700" cap="flat" cmpd="sng" algn="ctr">
                      <a:solidFill>
                        <a:srgbClr val="B78A35"/>
                      </a:solidFill>
                      <a:prstDash val="solid"/>
                      <a:round/>
                      <a:headEnd type="none" w="med" len="med"/>
                      <a:tailEnd type="none" w="med" len="med"/>
                    </a:lnR>
                    <a:lnT w="12700" cap="flat" cmpd="sng" algn="ctr">
                      <a:solidFill>
                        <a:srgbClr val="B78A35"/>
                      </a:solidFill>
                      <a:prstDash val="solid"/>
                      <a:round/>
                      <a:headEnd type="none" w="med" len="med"/>
                      <a:tailEnd type="none" w="med" len="med"/>
                    </a:lnT>
                    <a:lnB w="12700" cap="flat" cmpd="sng" algn="ctr">
                      <a:solidFill>
                        <a:srgbClr val="B78A35"/>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4143351092"/>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ounded Rectangle 9"/>
          <p:cNvSpPr/>
          <p:nvPr/>
        </p:nvSpPr>
        <p:spPr>
          <a:xfrm>
            <a:off x="190500" y="881232"/>
            <a:ext cx="8839200" cy="631296"/>
          </a:xfrm>
          <a:prstGeom prst="round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spcBef>
                <a:spcPct val="0"/>
              </a:spcBef>
            </a:pPr>
            <a:r>
              <a:rPr lang="en-US" sz="1600" dirty="0" smtClean="0">
                <a:solidFill>
                  <a:prstClr val="white"/>
                </a:solidFill>
              </a:rPr>
              <a:t>Indicator No. 6: Rate of Women working in the Specialized and Technical Categories in comparison with Total Number of Workers (including Male and Female Workers) of this Category (Strategic)</a:t>
            </a:r>
            <a:endParaRPr lang="en-US" sz="1600" dirty="0">
              <a:solidFill>
                <a:prstClr val="white"/>
              </a:solidFill>
              <a:cs typeface="PT Bold Heading" panose="02010400000000000000" pitchFamily="2" charset="-78"/>
            </a:endParaRPr>
          </a:p>
        </p:txBody>
      </p:sp>
      <p:sp>
        <p:nvSpPr>
          <p:cNvPr id="9" name="Rectangle 8"/>
          <p:cNvSpPr/>
          <p:nvPr/>
        </p:nvSpPr>
        <p:spPr>
          <a:xfrm>
            <a:off x="320040" y="1574089"/>
            <a:ext cx="8305800" cy="369332"/>
          </a:xfrm>
          <a:prstGeom prst="rect">
            <a:avLst/>
          </a:prstGeom>
        </p:spPr>
        <p:txBody>
          <a:bodyPr wrap="square">
            <a:spAutoFit/>
          </a:bodyPr>
          <a:lstStyle/>
          <a:p>
            <a:pPr algn="l" rtl="0"/>
            <a:r>
              <a:rPr lang="ar-AE" b="1" dirty="0">
                <a:solidFill>
                  <a:srgbClr val="C00000"/>
                </a:solidFill>
                <a:latin typeface="Sakkal Majalla" panose="02000000000000000000" pitchFamily="2" charset="-78"/>
              </a:rPr>
              <a:t>Description of the Indicator</a:t>
            </a:r>
            <a:endParaRPr lang="en-US" sz="1600" dirty="0">
              <a:solidFill>
                <a:prstClr val="black"/>
              </a:solidFill>
              <a:latin typeface="Sakkal Majalla" panose="02000000000000000000" pitchFamily="2" charset="-78"/>
              <a:cs typeface="Sakkal Majalla" panose="02000000000000000000" pitchFamily="2" charset="-78"/>
            </a:endParaRPr>
          </a:p>
        </p:txBody>
      </p:sp>
      <p:graphicFrame>
        <p:nvGraphicFramePr>
          <p:cNvPr id="5" name="Content Placeholder 9"/>
          <p:cNvGraphicFramePr>
            <a:graphicFrameLocks/>
          </p:cNvGraphicFramePr>
          <p:nvPr>
            <p:extLst/>
          </p:nvPr>
        </p:nvGraphicFramePr>
        <p:xfrm>
          <a:off x="382465" y="4498254"/>
          <a:ext cx="8379069" cy="1097280"/>
        </p:xfrm>
        <a:graphic>
          <a:graphicData uri="http://schemas.openxmlformats.org/drawingml/2006/table">
            <a:tbl>
              <a:tblPr rtl="1" firstRow="1" bandRow="1">
                <a:tableStyleId>{5C22544A-7EE6-4342-B048-85BDC9FD1C3A}</a:tableStyleId>
              </a:tblPr>
              <a:tblGrid>
                <a:gridCol w="1397008"/>
                <a:gridCol w="3725358"/>
                <a:gridCol w="1604492"/>
                <a:gridCol w="927098"/>
                <a:gridCol w="725113"/>
              </a:tblGrid>
              <a:tr h="400206">
                <a:tc>
                  <a:txBody>
                    <a:bodyPr/>
                    <a:lstStyle/>
                    <a:p>
                      <a:pPr algn="ctr" rtl="0"/>
                      <a:r>
                        <a:rPr lang="en-US" sz="1200" noProof="0" dirty="0" smtClean="0">
                          <a:solidFill>
                            <a:sysClr val="windowText" lastClr="000000"/>
                          </a:solidFill>
                          <a:latin typeface="Sakkal Majalla" panose="02000000000000000000" pitchFamily="2" charset="-78"/>
                        </a:rPr>
                        <a:t>Source</a:t>
                      </a:r>
                      <a:endParaRPr lang="en-US" sz="1200" noProof="0" dirty="0">
                        <a:solidFill>
                          <a:sysClr val="windowText" lastClr="000000"/>
                        </a:solidFill>
                        <a:latin typeface="Sakkal Majalla" panose="02000000000000000000" pitchFamily="2" charset="-78"/>
                        <a:cs typeface="Sakkal Majalla" panose="02000000000000000000" pitchFamily="2" charset="-78"/>
                      </a:endParaRPr>
                    </a:p>
                  </a:txBody>
                  <a:tcPr anchor="b">
                    <a:lnL w="12700" cap="flat" cmpd="sng" algn="ctr">
                      <a:solidFill>
                        <a:srgbClr val="B78A35"/>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rgbClr val="B78A35"/>
                      </a:solidFill>
                      <a:prstDash val="solid"/>
                      <a:round/>
                      <a:headEnd type="none" w="med" len="med"/>
                      <a:tailEnd type="none" w="med" len="med"/>
                    </a:lnT>
                    <a:lnB w="12700" cap="flat" cmpd="sng" algn="ctr">
                      <a:solidFill>
                        <a:srgbClr val="B78A35"/>
                      </a:solidFill>
                      <a:prstDash val="solid"/>
                      <a:round/>
                      <a:headEnd type="none" w="med" len="med"/>
                      <a:tailEnd type="none" w="med" len="med"/>
                    </a:lnB>
                    <a:lnTlToBr w="12700" cmpd="sng">
                      <a:noFill/>
                      <a:prstDash val="solid"/>
                    </a:lnTlToBr>
                    <a:lnBlToTr w="12700" cmpd="sng">
                      <a:noFill/>
                      <a:prstDash val="solid"/>
                    </a:lnBlToTr>
                    <a:solidFill>
                      <a:srgbClr val="B78A35"/>
                    </a:solidFill>
                  </a:tcPr>
                </a:tc>
                <a:tc>
                  <a:txBody>
                    <a:bodyPr/>
                    <a:lstStyle/>
                    <a:p>
                      <a:pPr algn="ctr" rtl="0"/>
                      <a:r>
                        <a:rPr lang="en-US" sz="1200" noProof="0" dirty="0" smtClean="0">
                          <a:solidFill>
                            <a:sysClr val="windowText" lastClr="000000"/>
                          </a:solidFill>
                          <a:latin typeface="Sakkal Majalla" panose="02000000000000000000" pitchFamily="2" charset="-78"/>
                        </a:rPr>
                        <a:t>Equation</a:t>
                      </a:r>
                      <a:endParaRPr lang="en-US" sz="1200" noProof="0" dirty="0">
                        <a:solidFill>
                          <a:sysClr val="windowText" lastClr="000000"/>
                        </a:solidFill>
                        <a:latin typeface="Sakkal Majalla" panose="02000000000000000000" pitchFamily="2" charset="-78"/>
                        <a:cs typeface="Sakkal Majalla" panose="02000000000000000000" pitchFamily="2" charset="-78"/>
                      </a:endParaRPr>
                    </a:p>
                  </a:txBody>
                  <a:tcPr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rgbClr val="B78A35"/>
                      </a:solidFill>
                      <a:prstDash val="solid"/>
                      <a:round/>
                      <a:headEnd type="none" w="med" len="med"/>
                      <a:tailEnd type="none" w="med" len="med"/>
                    </a:lnT>
                    <a:lnB w="12700" cap="flat" cmpd="sng" algn="ctr">
                      <a:solidFill>
                        <a:srgbClr val="B78A35"/>
                      </a:solidFill>
                      <a:prstDash val="solid"/>
                      <a:round/>
                      <a:headEnd type="none" w="med" len="med"/>
                      <a:tailEnd type="none" w="med" len="med"/>
                    </a:lnB>
                    <a:lnTlToBr w="12700" cmpd="sng">
                      <a:noFill/>
                      <a:prstDash val="solid"/>
                    </a:lnTlToBr>
                    <a:lnBlToTr w="12700" cmpd="sng">
                      <a:noFill/>
                      <a:prstDash val="solid"/>
                    </a:lnBlToTr>
                    <a:solidFill>
                      <a:srgbClr val="B78A35"/>
                    </a:solidFill>
                  </a:tcPr>
                </a:tc>
                <a:tc>
                  <a:txBody>
                    <a:bodyPr/>
                    <a:lstStyle/>
                    <a:p>
                      <a:pPr algn="ctr" rtl="0"/>
                      <a:r>
                        <a:rPr lang="en-US" sz="1200" noProof="0" dirty="0" smtClean="0">
                          <a:solidFill>
                            <a:sysClr val="windowText" lastClr="000000"/>
                          </a:solidFill>
                          <a:latin typeface="Sakkal Majalla" panose="02000000000000000000" pitchFamily="2" charset="-78"/>
                        </a:rPr>
                        <a:t>Calculation Type</a:t>
                      </a:r>
                      <a:endParaRPr lang="en-US" sz="1200" noProof="0" dirty="0">
                        <a:solidFill>
                          <a:sysClr val="windowText" lastClr="000000"/>
                        </a:solidFill>
                        <a:latin typeface="Sakkal Majalla" panose="02000000000000000000" pitchFamily="2" charset="-78"/>
                        <a:cs typeface="Sakkal Majalla" panose="02000000000000000000" pitchFamily="2" charset="-78"/>
                      </a:endParaRPr>
                    </a:p>
                  </a:txBody>
                  <a:tcPr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rgbClr val="B78A35"/>
                      </a:solidFill>
                      <a:prstDash val="solid"/>
                      <a:round/>
                      <a:headEnd type="none" w="med" len="med"/>
                      <a:tailEnd type="none" w="med" len="med"/>
                    </a:lnT>
                    <a:lnB w="12700" cap="flat" cmpd="sng" algn="ctr">
                      <a:solidFill>
                        <a:srgbClr val="B78A35"/>
                      </a:solidFill>
                      <a:prstDash val="solid"/>
                      <a:round/>
                      <a:headEnd type="none" w="med" len="med"/>
                      <a:tailEnd type="none" w="med" len="med"/>
                    </a:lnB>
                    <a:lnTlToBr w="12700" cmpd="sng">
                      <a:noFill/>
                      <a:prstDash val="solid"/>
                    </a:lnTlToBr>
                    <a:lnBlToTr w="12700" cmpd="sng">
                      <a:noFill/>
                      <a:prstDash val="solid"/>
                    </a:lnBlToTr>
                    <a:solidFill>
                      <a:srgbClr val="B78A35"/>
                    </a:solidFill>
                  </a:tcPr>
                </a:tc>
                <a:tc>
                  <a:txBody>
                    <a:bodyPr/>
                    <a:lstStyle/>
                    <a:p>
                      <a:pPr algn="ctr" rtl="0"/>
                      <a:r>
                        <a:rPr lang="en-US" sz="1200" noProof="0" dirty="0" smtClean="0">
                          <a:solidFill>
                            <a:sysClr val="windowText" lastClr="000000"/>
                          </a:solidFill>
                          <a:latin typeface="Sakkal Majalla" panose="02000000000000000000" pitchFamily="2" charset="-78"/>
                        </a:rPr>
                        <a:t>Calculation Unit</a:t>
                      </a:r>
                      <a:endParaRPr lang="en-US" sz="1200" noProof="0" dirty="0">
                        <a:solidFill>
                          <a:sysClr val="windowText" lastClr="000000"/>
                        </a:solidFill>
                        <a:latin typeface="Sakkal Majalla" panose="02000000000000000000" pitchFamily="2" charset="-78"/>
                        <a:cs typeface="Sakkal Majalla" panose="02000000000000000000" pitchFamily="2" charset="-78"/>
                      </a:endParaRPr>
                    </a:p>
                  </a:txBody>
                  <a:tcPr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rgbClr val="B78A35"/>
                      </a:solidFill>
                      <a:prstDash val="solid"/>
                      <a:round/>
                      <a:headEnd type="none" w="med" len="med"/>
                      <a:tailEnd type="none" w="med" len="med"/>
                    </a:lnT>
                    <a:lnB w="12700" cap="flat" cmpd="sng" algn="ctr">
                      <a:solidFill>
                        <a:srgbClr val="B78A35"/>
                      </a:solidFill>
                      <a:prstDash val="solid"/>
                      <a:round/>
                      <a:headEnd type="none" w="med" len="med"/>
                      <a:tailEnd type="none" w="med" len="med"/>
                    </a:lnB>
                    <a:lnTlToBr w="12700" cmpd="sng">
                      <a:noFill/>
                      <a:prstDash val="solid"/>
                    </a:lnTlToBr>
                    <a:lnBlToTr w="12700" cmpd="sng">
                      <a:noFill/>
                      <a:prstDash val="solid"/>
                    </a:lnBlToTr>
                    <a:solidFill>
                      <a:srgbClr val="B78A35"/>
                    </a:solidFill>
                  </a:tcPr>
                </a:tc>
                <a:tc>
                  <a:txBody>
                    <a:bodyPr/>
                    <a:lstStyle/>
                    <a:p>
                      <a:pPr algn="ctr" rtl="0"/>
                      <a:r>
                        <a:rPr lang="en-US" sz="1200" noProof="0" dirty="0" smtClean="0">
                          <a:solidFill>
                            <a:sysClr val="windowText" lastClr="000000"/>
                          </a:solidFill>
                          <a:latin typeface="Sakkal Majalla" panose="02000000000000000000" pitchFamily="2" charset="-78"/>
                        </a:rPr>
                        <a:t>Period</a:t>
                      </a:r>
                      <a:endParaRPr lang="en-US" sz="1200" noProof="0" dirty="0">
                        <a:solidFill>
                          <a:sysClr val="windowText" lastClr="000000"/>
                        </a:solidFill>
                        <a:latin typeface="Sakkal Majalla" panose="02000000000000000000" pitchFamily="2" charset="-78"/>
                        <a:cs typeface="Sakkal Majalla" panose="02000000000000000000" pitchFamily="2" charset="-78"/>
                      </a:endParaRPr>
                    </a:p>
                  </a:txBody>
                  <a:tcPr anchor="b">
                    <a:lnL w="12700" cap="flat" cmpd="sng" algn="ctr">
                      <a:solidFill>
                        <a:schemeClr val="bg1"/>
                      </a:solidFill>
                      <a:prstDash val="solid"/>
                      <a:round/>
                      <a:headEnd type="none" w="med" len="med"/>
                      <a:tailEnd type="none" w="med" len="med"/>
                    </a:lnL>
                    <a:lnR w="12700" cap="flat" cmpd="sng" algn="ctr">
                      <a:solidFill>
                        <a:srgbClr val="B78A35"/>
                      </a:solidFill>
                      <a:prstDash val="solid"/>
                      <a:round/>
                      <a:headEnd type="none" w="med" len="med"/>
                      <a:tailEnd type="none" w="med" len="med"/>
                    </a:lnR>
                    <a:lnT w="12700" cap="flat" cmpd="sng" algn="ctr">
                      <a:solidFill>
                        <a:srgbClr val="B78A35"/>
                      </a:solidFill>
                      <a:prstDash val="solid"/>
                      <a:round/>
                      <a:headEnd type="none" w="med" len="med"/>
                      <a:tailEnd type="none" w="med" len="med"/>
                    </a:lnT>
                    <a:lnB w="12700" cap="flat" cmpd="sng" algn="ctr">
                      <a:solidFill>
                        <a:srgbClr val="B78A35"/>
                      </a:solidFill>
                      <a:prstDash val="solid"/>
                      <a:round/>
                      <a:headEnd type="none" w="med" len="med"/>
                      <a:tailEnd type="none" w="med" len="med"/>
                    </a:lnB>
                    <a:lnTlToBr w="12700" cmpd="sng">
                      <a:noFill/>
                      <a:prstDash val="solid"/>
                    </a:lnTlToBr>
                    <a:lnBlToTr w="12700" cmpd="sng">
                      <a:noFill/>
                      <a:prstDash val="solid"/>
                    </a:lnBlToTr>
                    <a:solidFill>
                      <a:srgbClr val="B78A35"/>
                    </a:solidFill>
                  </a:tcPr>
                </a:tc>
              </a:tr>
              <a:tr h="633660">
                <a:tc>
                  <a:txBody>
                    <a:bodyPr/>
                    <a:lstStyle/>
                    <a:p>
                      <a:pPr algn="ctr" rtl="0"/>
                      <a:r>
                        <a:rPr lang="en-US" sz="1200" noProof="0" dirty="0" err="1" smtClean="0">
                          <a:latin typeface="Sakkal Majalla" panose="02000000000000000000" pitchFamily="2" charset="-78"/>
                        </a:rPr>
                        <a:t>Bayanati</a:t>
                      </a:r>
                      <a:endParaRPr lang="en-US" sz="1200" noProof="0" dirty="0">
                        <a:latin typeface="Sakkal Majalla" panose="02000000000000000000" pitchFamily="2" charset="-78"/>
                        <a:cs typeface="Sakkal Majalla" panose="02000000000000000000" pitchFamily="2" charset="-78"/>
                      </a:endParaRPr>
                    </a:p>
                  </a:txBody>
                  <a:tcPr anchor="ctr">
                    <a:lnL w="12700" cap="flat" cmpd="sng" algn="ctr">
                      <a:solidFill>
                        <a:srgbClr val="B78A35"/>
                      </a:solidFill>
                      <a:prstDash val="solid"/>
                      <a:round/>
                      <a:headEnd type="none" w="med" len="med"/>
                      <a:tailEnd type="none" w="med" len="med"/>
                    </a:lnL>
                    <a:lnR w="12700" cap="flat" cmpd="sng" algn="ctr">
                      <a:solidFill>
                        <a:srgbClr val="B78A35"/>
                      </a:solidFill>
                      <a:prstDash val="solid"/>
                      <a:round/>
                      <a:headEnd type="none" w="med" len="med"/>
                      <a:tailEnd type="none" w="med" len="med"/>
                    </a:lnR>
                    <a:lnT w="12700" cap="flat" cmpd="sng" algn="ctr">
                      <a:solidFill>
                        <a:srgbClr val="B78A35"/>
                      </a:solidFill>
                      <a:prstDash val="solid"/>
                      <a:round/>
                      <a:headEnd type="none" w="med" len="med"/>
                      <a:tailEnd type="none" w="med" len="med"/>
                    </a:lnT>
                    <a:lnB w="12700" cap="flat" cmpd="sng" algn="ctr">
                      <a:solidFill>
                        <a:srgbClr val="B78A35"/>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en-US" sz="1200" b="0" i="0" u="none" strike="noStrike" kern="1200" noProof="0" dirty="0" smtClean="0">
                          <a:solidFill>
                            <a:sysClr val="windowText" lastClr="000000"/>
                          </a:solidFill>
                          <a:effectLst/>
                          <a:latin typeface="Sakkal Majalla" panose="02000000000000000000" pitchFamily="2" charset="-78"/>
                        </a:rPr>
                        <a:t>(Number of Female Employees in the</a:t>
                      </a:r>
                      <a:r>
                        <a:rPr lang="en-US" sz="1200" b="0" i="0" u="none" strike="noStrike" kern="1200" baseline="0" noProof="0" dirty="0" smtClean="0">
                          <a:solidFill>
                            <a:sysClr val="windowText" lastClr="000000"/>
                          </a:solidFill>
                          <a:effectLst/>
                          <a:latin typeface="Sakkal Majalla" panose="02000000000000000000" pitchFamily="2" charset="-78"/>
                        </a:rPr>
                        <a:t> </a:t>
                      </a:r>
                      <a:r>
                        <a:rPr lang="en-US" sz="1200" b="0" i="0" u="none" strike="noStrike" kern="1200" noProof="0" dirty="0" smtClean="0">
                          <a:solidFill>
                            <a:sysClr val="windowText" lastClr="000000"/>
                          </a:solidFill>
                          <a:effectLst/>
                          <a:latin typeface="Sakkal Majalla" panose="02000000000000000000" pitchFamily="2" charset="-78"/>
                        </a:rPr>
                        <a:t>Specialized and Professional Occupations / Total Number of Employees in the Specialized and Professional Categories) * 100</a:t>
                      </a:r>
                    </a:p>
                  </a:txBody>
                  <a:tcPr anchor="ctr">
                    <a:lnL w="12700" cap="flat" cmpd="sng" algn="ctr">
                      <a:solidFill>
                        <a:srgbClr val="B78A35"/>
                      </a:solidFill>
                      <a:prstDash val="solid"/>
                      <a:round/>
                      <a:headEnd type="none" w="med" len="med"/>
                      <a:tailEnd type="none" w="med" len="med"/>
                    </a:lnL>
                    <a:lnR w="12700" cap="flat" cmpd="sng" algn="ctr">
                      <a:solidFill>
                        <a:srgbClr val="B78A35"/>
                      </a:solidFill>
                      <a:prstDash val="solid"/>
                      <a:round/>
                      <a:headEnd type="none" w="med" len="med"/>
                      <a:tailEnd type="none" w="med" len="med"/>
                    </a:lnR>
                    <a:lnT w="12700" cap="flat" cmpd="sng" algn="ctr">
                      <a:solidFill>
                        <a:srgbClr val="B78A35"/>
                      </a:solidFill>
                      <a:prstDash val="solid"/>
                      <a:round/>
                      <a:headEnd type="none" w="med" len="med"/>
                      <a:tailEnd type="none" w="med" len="med"/>
                    </a:lnT>
                    <a:lnB w="12700" cap="flat" cmpd="sng" algn="ctr">
                      <a:solidFill>
                        <a:srgbClr val="B78A35"/>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a:r>
                        <a:rPr lang="en-US" sz="1200" noProof="0" dirty="0" smtClean="0">
                          <a:solidFill>
                            <a:sysClr val="windowText" lastClr="000000"/>
                          </a:solidFill>
                          <a:latin typeface="Sakkal Majalla" panose="02000000000000000000" pitchFamily="2" charset="-78"/>
                        </a:rPr>
                        <a:t>Increase of the </a:t>
                      </a:r>
                      <a:r>
                        <a:rPr lang="en-US" sz="1600" noProof="0" dirty="0" smtClean="0"/>
                        <a:t/>
                      </a:r>
                      <a:br>
                        <a:rPr lang="en-US" sz="1600" noProof="0" dirty="0" smtClean="0"/>
                      </a:br>
                      <a:r>
                        <a:rPr lang="en-US" sz="1200" noProof="0" dirty="0" smtClean="0">
                          <a:solidFill>
                            <a:sysClr val="windowText" lastClr="000000"/>
                          </a:solidFill>
                          <a:latin typeface="Sakkal Majalla" panose="02000000000000000000" pitchFamily="2" charset="-78"/>
                        </a:rPr>
                        <a:t>Percentage of Female Employees. </a:t>
                      </a:r>
                      <a:endParaRPr lang="en-US" sz="1200" noProof="0" dirty="0">
                        <a:solidFill>
                          <a:sysClr val="windowText" lastClr="000000"/>
                        </a:solidFill>
                        <a:latin typeface="Sakkal Majalla" panose="02000000000000000000" pitchFamily="2" charset="-78"/>
                        <a:cs typeface="Sakkal Majalla" panose="02000000000000000000" pitchFamily="2" charset="-78"/>
                      </a:endParaRPr>
                    </a:p>
                  </a:txBody>
                  <a:tcPr anchor="ctr">
                    <a:lnL w="12700" cap="flat" cmpd="sng" algn="ctr">
                      <a:solidFill>
                        <a:srgbClr val="B78A35"/>
                      </a:solidFill>
                      <a:prstDash val="solid"/>
                      <a:round/>
                      <a:headEnd type="none" w="med" len="med"/>
                      <a:tailEnd type="none" w="med" len="med"/>
                    </a:lnL>
                    <a:lnR w="12700" cap="flat" cmpd="sng" algn="ctr">
                      <a:solidFill>
                        <a:srgbClr val="B78A35"/>
                      </a:solidFill>
                      <a:prstDash val="solid"/>
                      <a:round/>
                      <a:headEnd type="none" w="med" len="med"/>
                      <a:tailEnd type="none" w="med" len="med"/>
                    </a:lnR>
                    <a:lnT w="12700" cap="flat" cmpd="sng" algn="ctr">
                      <a:solidFill>
                        <a:srgbClr val="B78A35"/>
                      </a:solidFill>
                      <a:prstDash val="solid"/>
                      <a:round/>
                      <a:headEnd type="none" w="med" len="med"/>
                      <a:tailEnd type="none" w="med" len="med"/>
                    </a:lnT>
                    <a:lnB w="12700" cap="flat" cmpd="sng" algn="ctr">
                      <a:solidFill>
                        <a:srgbClr val="B78A35"/>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a:r>
                        <a:rPr lang="en-US" sz="1200" noProof="0" dirty="0" smtClean="0">
                          <a:solidFill>
                            <a:sysClr val="windowText" lastClr="000000"/>
                          </a:solidFill>
                          <a:latin typeface="Sakkal Majalla" panose="02000000000000000000" pitchFamily="2" charset="-78"/>
                        </a:rPr>
                        <a:t>Percentage</a:t>
                      </a:r>
                      <a:endParaRPr lang="en-US" sz="1200" noProof="0" dirty="0">
                        <a:solidFill>
                          <a:sysClr val="windowText" lastClr="000000"/>
                        </a:solidFill>
                        <a:latin typeface="Sakkal Majalla" panose="02000000000000000000" pitchFamily="2" charset="-78"/>
                        <a:cs typeface="Sakkal Majalla" panose="02000000000000000000" pitchFamily="2" charset="-78"/>
                      </a:endParaRPr>
                    </a:p>
                  </a:txBody>
                  <a:tcPr anchor="ctr">
                    <a:lnL w="12700" cap="flat" cmpd="sng" algn="ctr">
                      <a:solidFill>
                        <a:srgbClr val="B78A35"/>
                      </a:solidFill>
                      <a:prstDash val="solid"/>
                      <a:round/>
                      <a:headEnd type="none" w="med" len="med"/>
                      <a:tailEnd type="none" w="med" len="med"/>
                    </a:lnL>
                    <a:lnR w="12700" cap="flat" cmpd="sng" algn="ctr">
                      <a:solidFill>
                        <a:srgbClr val="B78A35"/>
                      </a:solidFill>
                      <a:prstDash val="solid"/>
                      <a:round/>
                      <a:headEnd type="none" w="med" len="med"/>
                      <a:tailEnd type="none" w="med" len="med"/>
                    </a:lnR>
                    <a:lnT w="12700" cap="flat" cmpd="sng" algn="ctr">
                      <a:solidFill>
                        <a:srgbClr val="B78A35"/>
                      </a:solidFill>
                      <a:prstDash val="solid"/>
                      <a:round/>
                      <a:headEnd type="none" w="med" len="med"/>
                      <a:tailEnd type="none" w="med" len="med"/>
                    </a:lnT>
                    <a:lnB w="12700" cap="flat" cmpd="sng" algn="ctr">
                      <a:solidFill>
                        <a:srgbClr val="B78A35"/>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a:r>
                        <a:rPr lang="en-US" sz="1200" noProof="0" dirty="0" smtClean="0">
                          <a:solidFill>
                            <a:sysClr val="windowText" lastClr="000000"/>
                          </a:solidFill>
                          <a:latin typeface="Sakkal Majalla" panose="02000000000000000000" pitchFamily="2" charset="-78"/>
                        </a:rPr>
                        <a:t>Annually</a:t>
                      </a:r>
                      <a:endParaRPr lang="en-US" sz="1200" noProof="0" dirty="0">
                        <a:solidFill>
                          <a:sysClr val="windowText" lastClr="000000"/>
                        </a:solidFill>
                        <a:latin typeface="Sakkal Majalla" panose="02000000000000000000" pitchFamily="2" charset="-78"/>
                        <a:cs typeface="Sakkal Majalla" panose="02000000000000000000" pitchFamily="2" charset="-78"/>
                      </a:endParaRPr>
                    </a:p>
                  </a:txBody>
                  <a:tcPr anchor="ctr">
                    <a:lnL w="12700" cap="flat" cmpd="sng" algn="ctr">
                      <a:solidFill>
                        <a:srgbClr val="B78A35"/>
                      </a:solidFill>
                      <a:prstDash val="solid"/>
                      <a:round/>
                      <a:headEnd type="none" w="med" len="med"/>
                      <a:tailEnd type="none" w="med" len="med"/>
                    </a:lnL>
                    <a:lnR w="12700" cap="flat" cmpd="sng" algn="ctr">
                      <a:solidFill>
                        <a:srgbClr val="B78A35"/>
                      </a:solidFill>
                      <a:prstDash val="solid"/>
                      <a:round/>
                      <a:headEnd type="none" w="med" len="med"/>
                      <a:tailEnd type="none" w="med" len="med"/>
                    </a:lnR>
                    <a:lnT w="12700" cap="flat" cmpd="sng" algn="ctr">
                      <a:solidFill>
                        <a:srgbClr val="B78A35"/>
                      </a:solidFill>
                      <a:prstDash val="solid"/>
                      <a:round/>
                      <a:headEnd type="none" w="med" len="med"/>
                      <a:tailEnd type="none" w="med" len="med"/>
                    </a:lnT>
                    <a:lnB w="12700" cap="flat" cmpd="sng" algn="ctr">
                      <a:solidFill>
                        <a:srgbClr val="B78A35"/>
                      </a:solidFill>
                      <a:prstDash val="solid"/>
                      <a:round/>
                      <a:headEnd type="none" w="med" len="med"/>
                      <a:tailEnd type="none" w="med" len="med"/>
                    </a:lnB>
                    <a:lnTlToBr w="12700" cmpd="sng">
                      <a:noFill/>
                      <a:prstDash val="solid"/>
                    </a:lnTlToBr>
                    <a:lnBlToTr w="12700" cmpd="sng">
                      <a:noFill/>
                      <a:prstDash val="solid"/>
                    </a:lnBlToTr>
                    <a:noFill/>
                  </a:tcPr>
                </a:tc>
              </a:tr>
            </a:tbl>
          </a:graphicData>
        </a:graphic>
      </p:graphicFrame>
      <p:graphicFrame>
        <p:nvGraphicFramePr>
          <p:cNvPr id="6" name="Content Placeholder 9"/>
          <p:cNvGraphicFramePr>
            <a:graphicFrameLocks/>
          </p:cNvGraphicFramePr>
          <p:nvPr>
            <p:extLst/>
          </p:nvPr>
        </p:nvGraphicFramePr>
        <p:xfrm>
          <a:off x="379534" y="5699760"/>
          <a:ext cx="8382000" cy="792480"/>
        </p:xfrm>
        <a:graphic>
          <a:graphicData uri="http://schemas.openxmlformats.org/drawingml/2006/table">
            <a:tbl>
              <a:tblPr rtl="1" firstRow="1" bandRow="1">
                <a:tableStyleId>{5C22544A-7EE6-4342-B048-85BDC9FD1C3A}</a:tableStyleId>
              </a:tblPr>
              <a:tblGrid>
                <a:gridCol w="4191000"/>
                <a:gridCol w="4191000"/>
              </a:tblGrid>
              <a:tr h="252467">
                <a:tc>
                  <a:txBody>
                    <a:bodyPr/>
                    <a:lstStyle/>
                    <a:p>
                      <a:pPr algn="ctr" rtl="0"/>
                      <a:r>
                        <a:rPr lang="en-US" sz="1200" b="1" noProof="0" dirty="0" smtClean="0">
                          <a:solidFill>
                            <a:schemeClr val="tx1"/>
                          </a:solidFill>
                          <a:latin typeface="Sakkal Majalla" panose="02000000000000000000" pitchFamily="2" charset="-78"/>
                        </a:rPr>
                        <a:t>Denominator Components</a:t>
                      </a:r>
                      <a:endParaRPr lang="en-US" sz="1200" b="1" noProof="0" dirty="0">
                        <a:solidFill>
                          <a:schemeClr val="tx1"/>
                        </a:solidFill>
                        <a:latin typeface="Sakkal Majalla" panose="02000000000000000000" pitchFamily="2" charset="-78"/>
                        <a:cs typeface="Sakkal Majalla" panose="02000000000000000000" pitchFamily="2" charset="-78"/>
                      </a:endParaRPr>
                    </a:p>
                  </a:txBody>
                  <a:tcPr>
                    <a:lnL w="12700" cap="flat" cmpd="sng" algn="ctr">
                      <a:solidFill>
                        <a:srgbClr val="B78A35"/>
                      </a:solidFill>
                      <a:prstDash val="solid"/>
                      <a:round/>
                      <a:headEnd type="none" w="med" len="med"/>
                      <a:tailEnd type="none" w="med" len="med"/>
                    </a:lnL>
                    <a:lnR w="12700" cap="flat" cmpd="sng" algn="ctr">
                      <a:solidFill>
                        <a:srgbClr val="B78A35"/>
                      </a:solidFill>
                      <a:prstDash val="solid"/>
                      <a:round/>
                      <a:headEnd type="none" w="med" len="med"/>
                      <a:tailEnd type="none" w="med" len="med"/>
                    </a:lnR>
                    <a:lnT w="12700" cap="flat" cmpd="sng" algn="ctr">
                      <a:solidFill>
                        <a:srgbClr val="B78A35"/>
                      </a:solidFill>
                      <a:prstDash val="solid"/>
                      <a:round/>
                      <a:headEnd type="none" w="med" len="med"/>
                      <a:tailEnd type="none" w="med" len="med"/>
                    </a:lnT>
                    <a:lnB w="12700" cap="flat" cmpd="sng" algn="ctr">
                      <a:solidFill>
                        <a:srgbClr val="B78A35"/>
                      </a:solidFill>
                      <a:prstDash val="solid"/>
                      <a:round/>
                      <a:headEnd type="none" w="med" len="med"/>
                      <a:tailEnd type="none" w="med" len="med"/>
                    </a:lnB>
                    <a:solidFill>
                      <a:srgbClr val="B78A35"/>
                    </a:solidFill>
                  </a:tcPr>
                </a:tc>
                <a:tc>
                  <a:txBody>
                    <a:bodyPr/>
                    <a:lstStyle/>
                    <a:p>
                      <a:pPr algn="ctr" rtl="0"/>
                      <a:r>
                        <a:rPr lang="en-US" sz="1200" b="1" noProof="0" dirty="0" smtClean="0">
                          <a:solidFill>
                            <a:schemeClr val="tx1"/>
                          </a:solidFill>
                          <a:latin typeface="Sakkal Majalla" panose="02000000000000000000" pitchFamily="2" charset="-78"/>
                        </a:rPr>
                        <a:t>Numerator Components</a:t>
                      </a:r>
                      <a:endParaRPr lang="en-US" sz="1200" b="1" noProof="0" dirty="0">
                        <a:solidFill>
                          <a:schemeClr val="tx1"/>
                        </a:solidFill>
                        <a:latin typeface="Sakkal Majalla" panose="02000000000000000000" pitchFamily="2" charset="-78"/>
                        <a:cs typeface="Sakkal Majalla" panose="02000000000000000000" pitchFamily="2" charset="-78"/>
                      </a:endParaRPr>
                    </a:p>
                  </a:txBody>
                  <a:tcPr>
                    <a:lnL w="12700" cap="flat" cmpd="sng" algn="ctr">
                      <a:solidFill>
                        <a:srgbClr val="B78A35"/>
                      </a:solidFill>
                      <a:prstDash val="solid"/>
                      <a:round/>
                      <a:headEnd type="none" w="med" len="med"/>
                      <a:tailEnd type="none" w="med" len="med"/>
                    </a:lnL>
                    <a:lnR w="12700" cap="flat" cmpd="sng" algn="ctr">
                      <a:solidFill>
                        <a:srgbClr val="B78A35"/>
                      </a:solidFill>
                      <a:prstDash val="solid"/>
                      <a:round/>
                      <a:headEnd type="none" w="med" len="med"/>
                      <a:tailEnd type="none" w="med" len="med"/>
                    </a:lnR>
                    <a:lnT w="12700" cap="flat" cmpd="sng" algn="ctr">
                      <a:solidFill>
                        <a:srgbClr val="B78A35"/>
                      </a:solidFill>
                      <a:prstDash val="solid"/>
                      <a:round/>
                      <a:headEnd type="none" w="med" len="med"/>
                      <a:tailEnd type="none" w="med" len="med"/>
                    </a:lnT>
                    <a:lnB w="12700" cap="flat" cmpd="sng" algn="ctr">
                      <a:solidFill>
                        <a:srgbClr val="B78A35"/>
                      </a:solidFill>
                      <a:prstDash val="solid"/>
                      <a:round/>
                      <a:headEnd type="none" w="med" len="med"/>
                      <a:tailEnd type="none" w="med" len="med"/>
                    </a:lnB>
                    <a:solidFill>
                      <a:srgbClr val="B78A35"/>
                    </a:solidFill>
                  </a:tcPr>
                </a:tc>
              </a:tr>
              <a:tr h="479688">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200" b="0" i="0" u="none" strike="noStrike" kern="1200" noProof="0" dirty="0" smtClean="0">
                          <a:solidFill>
                            <a:sysClr val="windowText" lastClr="000000"/>
                          </a:solidFill>
                          <a:effectLst/>
                          <a:latin typeface="Sakkal Majalla" panose="02000000000000000000" pitchFamily="2" charset="-78"/>
                        </a:rPr>
                        <a:t>Total Number of Employees in the Specialized and Professional Categories</a:t>
                      </a:r>
                      <a:endParaRPr lang="en-US" sz="1200" b="0" i="0" u="none" strike="noStrike" kern="1200" noProof="0" dirty="0" smtClean="0">
                        <a:solidFill>
                          <a:sysClr val="windowText" lastClr="000000"/>
                        </a:solidFill>
                        <a:effectLst/>
                        <a:latin typeface="Sakkal Majalla" panose="02000000000000000000" pitchFamily="2" charset="-78"/>
                        <a:ea typeface="+mn-ea"/>
                        <a:cs typeface="Sakkal Majalla" panose="02000000000000000000" pitchFamily="2" charset="-78"/>
                      </a:endParaRPr>
                    </a:p>
                  </a:txBody>
                  <a:tcPr anchor="ctr">
                    <a:lnL w="12700" cap="flat" cmpd="sng" algn="ctr">
                      <a:solidFill>
                        <a:srgbClr val="B78A35"/>
                      </a:solidFill>
                      <a:prstDash val="solid"/>
                      <a:round/>
                      <a:headEnd type="none" w="med" len="med"/>
                      <a:tailEnd type="none" w="med" len="med"/>
                    </a:lnL>
                    <a:lnR w="12700" cap="flat" cmpd="sng" algn="ctr">
                      <a:solidFill>
                        <a:srgbClr val="B78A35"/>
                      </a:solidFill>
                      <a:prstDash val="solid"/>
                      <a:round/>
                      <a:headEnd type="none" w="med" len="med"/>
                      <a:tailEnd type="none" w="med" len="med"/>
                    </a:lnR>
                    <a:lnT w="12700" cap="flat" cmpd="sng" algn="ctr">
                      <a:solidFill>
                        <a:srgbClr val="B78A35"/>
                      </a:solidFill>
                      <a:prstDash val="solid"/>
                      <a:round/>
                      <a:headEnd type="none" w="med" len="med"/>
                      <a:tailEnd type="none" w="med" len="med"/>
                    </a:lnT>
                    <a:lnB w="12700" cap="flat" cmpd="sng" algn="ctr">
                      <a:solidFill>
                        <a:srgbClr val="B78A35"/>
                      </a:solidFill>
                      <a:prstDash val="solid"/>
                      <a:round/>
                      <a:headEnd type="none" w="med" len="med"/>
                      <a:tailEnd type="none" w="med" len="med"/>
                    </a:lnB>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200" b="0" i="0" u="none" strike="noStrike" kern="1200" noProof="0" dirty="0" smtClean="0">
                          <a:solidFill>
                            <a:sysClr val="windowText" lastClr="000000"/>
                          </a:solidFill>
                          <a:effectLst/>
                          <a:latin typeface="Sakkal Majalla" panose="02000000000000000000" pitchFamily="2" charset="-78"/>
                        </a:rPr>
                        <a:t>Number of Female Employees in the Specialized and </a:t>
                      </a:r>
                      <a:r>
                        <a:rPr lang="en-US" sz="1600" noProof="0" dirty="0" smtClean="0"/>
                        <a:t/>
                      </a:r>
                      <a:br>
                        <a:rPr lang="en-US" sz="1600" noProof="0" dirty="0" smtClean="0"/>
                      </a:br>
                      <a:r>
                        <a:rPr lang="en-US" sz="1200" b="0" i="0" u="none" strike="noStrike" kern="1200" noProof="0" dirty="0" smtClean="0">
                          <a:solidFill>
                            <a:sysClr val="windowText" lastClr="000000"/>
                          </a:solidFill>
                          <a:effectLst/>
                          <a:latin typeface="Sakkal Majalla" panose="02000000000000000000" pitchFamily="2" charset="-78"/>
                        </a:rPr>
                        <a:t>Professional Occupations.</a:t>
                      </a:r>
                      <a:r>
                        <a:rPr lang="en-US" sz="1600" noProof="0" dirty="0" smtClean="0"/>
                        <a:t> </a:t>
                      </a:r>
                      <a:endParaRPr lang="en-US" sz="1200" b="0" i="0" u="none" strike="noStrike" kern="1200" noProof="0" dirty="0">
                        <a:solidFill>
                          <a:sysClr val="windowText" lastClr="000000"/>
                        </a:solidFill>
                        <a:effectLst/>
                        <a:latin typeface="Sakkal Majalla" panose="02000000000000000000" pitchFamily="2" charset="-78"/>
                        <a:ea typeface="+mn-ea"/>
                        <a:cs typeface="Sakkal Majalla" panose="02000000000000000000" pitchFamily="2" charset="-78"/>
                      </a:endParaRPr>
                    </a:p>
                  </a:txBody>
                  <a:tcPr anchor="ctr">
                    <a:lnL w="12700" cap="flat" cmpd="sng" algn="ctr">
                      <a:solidFill>
                        <a:srgbClr val="B78A35"/>
                      </a:solidFill>
                      <a:prstDash val="solid"/>
                      <a:round/>
                      <a:headEnd type="none" w="med" len="med"/>
                      <a:tailEnd type="none" w="med" len="med"/>
                    </a:lnL>
                    <a:lnR w="12700" cap="flat" cmpd="sng" algn="ctr">
                      <a:solidFill>
                        <a:srgbClr val="B78A35"/>
                      </a:solidFill>
                      <a:prstDash val="solid"/>
                      <a:round/>
                      <a:headEnd type="none" w="med" len="med"/>
                      <a:tailEnd type="none" w="med" len="med"/>
                    </a:lnR>
                    <a:lnT w="12700" cap="flat" cmpd="sng" algn="ctr">
                      <a:solidFill>
                        <a:srgbClr val="B78A35"/>
                      </a:solidFill>
                      <a:prstDash val="solid"/>
                      <a:round/>
                      <a:headEnd type="none" w="med" len="med"/>
                      <a:tailEnd type="none" w="med" len="med"/>
                    </a:lnT>
                    <a:lnB w="12700" cap="flat" cmpd="sng" algn="ctr">
                      <a:solidFill>
                        <a:srgbClr val="B78A35"/>
                      </a:solidFill>
                      <a:prstDash val="solid"/>
                      <a:round/>
                      <a:headEnd type="none" w="med" len="med"/>
                      <a:tailEnd type="none" w="med" len="med"/>
                    </a:lnB>
                    <a:noFill/>
                  </a:tcPr>
                </a:tc>
              </a:tr>
            </a:tbl>
          </a:graphicData>
        </a:graphic>
      </p:graphicFrame>
      <p:sp>
        <p:nvSpPr>
          <p:cNvPr id="7" name="TextBox 6"/>
          <p:cNvSpPr txBox="1"/>
          <p:nvPr/>
        </p:nvSpPr>
        <p:spPr>
          <a:xfrm>
            <a:off x="320040" y="4251392"/>
            <a:ext cx="5410200" cy="381000"/>
          </a:xfrm>
          <a:prstGeom prst="rect">
            <a:avLst/>
          </a:prstGeom>
          <a:noFill/>
        </p:spPr>
        <p:txBody>
          <a:bodyPr wrap="square" rtlCol="0">
            <a:spAutoFit/>
          </a:bodyPr>
          <a:lstStyle/>
          <a:p>
            <a:pPr algn="l" rtl="0"/>
            <a:r>
              <a:rPr lang="en-US" b="1" dirty="0" smtClean="0">
                <a:solidFill>
                  <a:srgbClr val="C00000"/>
                </a:solidFill>
                <a:latin typeface="Sakkal Majalla" panose="02000000000000000000" pitchFamily="2" charset="-78"/>
              </a:rPr>
              <a:t>Method of Calculation:</a:t>
            </a:r>
            <a:endParaRPr lang="en-US" b="1" dirty="0">
              <a:solidFill>
                <a:srgbClr val="C00000"/>
              </a:solidFill>
              <a:latin typeface="Sakkal Majalla" panose="02000000000000000000" pitchFamily="2" charset="-78"/>
              <a:cs typeface="Sakkal Majalla" panose="02000000000000000000" pitchFamily="2" charset="-78"/>
            </a:endParaRPr>
          </a:p>
        </p:txBody>
      </p:sp>
      <p:sp>
        <p:nvSpPr>
          <p:cNvPr id="8" name="Slide Number Placeholder 3"/>
          <p:cNvSpPr txBox="1">
            <a:spLocks/>
          </p:cNvSpPr>
          <p:nvPr/>
        </p:nvSpPr>
        <p:spPr>
          <a:xfrm>
            <a:off x="0" y="6569075"/>
            <a:ext cx="21336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rtl="0"/>
            <a:fld id="{56427F38-63A5-4D63-9399-D970397CA46A}" type="slidenum">
              <a:rPr lang="en-US" sz="1600" b="1" smtClean="0">
                <a:solidFill>
                  <a:prstClr val="black"/>
                </a:solidFill>
              </a:rPr>
              <a:pPr rtl="0"/>
              <a:t>22</a:t>
            </a:fld>
            <a:endParaRPr lang="en-US" sz="1600" b="1" dirty="0">
              <a:solidFill>
                <a:prstClr val="black"/>
              </a:solidFill>
            </a:endParaRPr>
          </a:p>
        </p:txBody>
      </p:sp>
      <p:sp>
        <p:nvSpPr>
          <p:cNvPr id="2" name="Rectangle 1"/>
          <p:cNvSpPr/>
          <p:nvPr/>
        </p:nvSpPr>
        <p:spPr>
          <a:xfrm>
            <a:off x="304800" y="1981200"/>
            <a:ext cx="8534400" cy="923330"/>
          </a:xfrm>
          <a:prstGeom prst="rect">
            <a:avLst/>
          </a:prstGeom>
        </p:spPr>
        <p:txBody>
          <a:bodyPr wrap="square">
            <a:spAutoFit/>
          </a:bodyPr>
          <a:lstStyle/>
          <a:p>
            <a:pPr algn="just"/>
            <a:r>
              <a:rPr lang="ar-AE" sz="1050" dirty="0">
                <a:latin typeface="Book Antiqua" pitchFamily="18" charset="0"/>
              </a:rPr>
              <a:t>This indicator aims at increasing the percentage of female employees in the specialized and professional occupations, achieving the balance </a:t>
            </a:r>
            <a:r>
              <a:rPr lang="ar-AE" sz="1050" dirty="0" err="1">
                <a:latin typeface="Book Antiqua" pitchFamily="18" charset="0"/>
              </a:rPr>
              <a:t>between</a:t>
            </a:r>
            <a:r>
              <a:rPr lang="ar-AE" sz="1050" dirty="0">
                <a:latin typeface="Book Antiqua" pitchFamily="18" charset="0"/>
              </a:rPr>
              <a:t> </a:t>
            </a:r>
            <a:r>
              <a:rPr lang="en-US" sz="1050" dirty="0" smtClean="0">
                <a:latin typeface="Book Antiqua" pitchFamily="18" charset="0"/>
              </a:rPr>
              <a:t>the </a:t>
            </a:r>
            <a:r>
              <a:rPr lang="ar-AE" sz="1050" dirty="0" err="1" smtClean="0">
                <a:latin typeface="Book Antiqua" pitchFamily="18" charset="0"/>
              </a:rPr>
              <a:t>two</a:t>
            </a:r>
            <a:r>
              <a:rPr lang="ar-AE" sz="1050" dirty="0" smtClean="0">
                <a:latin typeface="Book Antiqua" pitchFamily="18" charset="0"/>
              </a:rPr>
              <a:t> </a:t>
            </a:r>
            <a:r>
              <a:rPr lang="ar-AE" sz="1050" dirty="0">
                <a:latin typeface="Book Antiqua" pitchFamily="18" charset="0"/>
              </a:rPr>
              <a:t>genders in the field of work and giving equal opportunities to them to participate in decision-making process.</a:t>
            </a:r>
          </a:p>
          <a:p>
            <a:pPr algn="just" rtl="0"/>
            <a:r>
              <a:rPr sz="1050" dirty="0" smtClean="0">
                <a:latin typeface="Book Antiqua" pitchFamily="18" charset="0"/>
              </a:rPr>
              <a:t>The measurement of this indicator shall include all (male and female) employees in the specialized and professional</a:t>
            </a:r>
            <a:r>
              <a:rPr lang="ar-EG" sz="1050" dirty="0" smtClean="0">
                <a:latin typeface="Book Antiqua" pitchFamily="18" charset="0"/>
              </a:rPr>
              <a:t> </a:t>
            </a:r>
            <a:r>
              <a:rPr sz="1050" dirty="0" smtClean="0">
                <a:latin typeface="Book Antiqua" pitchFamily="18" charset="0"/>
              </a:rPr>
              <a:t>categories</a:t>
            </a:r>
            <a:r>
              <a:rPr sz="1050" dirty="0">
                <a:latin typeface="Book Antiqua" pitchFamily="18" charset="0"/>
              </a:rPr>
              <a:t/>
            </a:r>
            <a:br>
              <a:rPr sz="1050" dirty="0">
                <a:latin typeface="Book Antiqua" pitchFamily="18" charset="0"/>
              </a:rPr>
            </a:br>
            <a:r>
              <a:rPr sz="1050" dirty="0" smtClean="0">
                <a:latin typeface="Book Antiqua" pitchFamily="18" charset="0"/>
              </a:rPr>
              <a:t>in accordance with the classification stipulated by the Prime Minister Office as mentioned below:</a:t>
            </a:r>
            <a:r>
              <a:rPr lang="ar-AE" sz="1050" dirty="0">
                <a:solidFill>
                  <a:prstClr val="black"/>
                </a:solidFill>
                <a:latin typeface="Book Antiqua" pitchFamily="18" charset="0"/>
              </a:rPr>
              <a:t> </a:t>
            </a:r>
            <a:endParaRPr lang="en-US" sz="1050" dirty="0">
              <a:solidFill>
                <a:prstClr val="black"/>
              </a:solidFill>
              <a:latin typeface="Book Antiqua" pitchFamily="18" charset="0"/>
              <a:cs typeface="Sakkal Majalla" panose="02000000000000000000" pitchFamily="2" charset="-78"/>
            </a:endParaRPr>
          </a:p>
          <a:p>
            <a:pPr algn="r" rtl="0"/>
            <a:endParaRPr lang="en-US" sz="1100" dirty="0">
              <a:solidFill>
                <a:prstClr val="black"/>
              </a:solidFill>
              <a:latin typeface="Book Antiqua" pitchFamily="18" charset="0"/>
              <a:cs typeface="Sakkal Majalla" panose="02000000000000000000" pitchFamily="2" charset="-78"/>
            </a:endParaRPr>
          </a:p>
        </p:txBody>
      </p:sp>
      <p:graphicFrame>
        <p:nvGraphicFramePr>
          <p:cNvPr id="4" name="Table 3"/>
          <p:cNvGraphicFramePr>
            <a:graphicFrameLocks noGrp="1"/>
          </p:cNvGraphicFramePr>
          <p:nvPr>
            <p:extLst/>
          </p:nvPr>
        </p:nvGraphicFramePr>
        <p:xfrm>
          <a:off x="434340" y="2792730"/>
          <a:ext cx="8382000" cy="1442116"/>
        </p:xfrm>
        <a:graphic>
          <a:graphicData uri="http://schemas.openxmlformats.org/drawingml/2006/table">
            <a:tbl>
              <a:tblPr firstRow="1" firstCol="1" bandRow="1"/>
              <a:tblGrid>
                <a:gridCol w="1511507"/>
                <a:gridCol w="1692556"/>
                <a:gridCol w="5177937"/>
              </a:tblGrid>
              <a:tr h="441789">
                <a:tc>
                  <a:txBody>
                    <a:bodyPr/>
                    <a:lstStyle/>
                    <a:p>
                      <a:pPr marL="0" marR="0" algn="ctr" rtl="0">
                        <a:lnSpc>
                          <a:spcPct val="115000"/>
                        </a:lnSpc>
                        <a:spcBef>
                          <a:spcPts val="0"/>
                        </a:spcBef>
                        <a:spcAft>
                          <a:spcPts val="0"/>
                        </a:spcAft>
                      </a:pPr>
                      <a:r>
                        <a:rPr lang="en-US" sz="1400" b="1" noProof="0" dirty="0" smtClean="0">
                          <a:solidFill>
                            <a:schemeClr val="bg1"/>
                          </a:solidFill>
                          <a:effectLst/>
                          <a:latin typeface="Sakkal Majalla" panose="02000000000000000000" pitchFamily="2" charset="-78"/>
                        </a:rPr>
                        <a:t>Category</a:t>
                      </a:r>
                      <a:endParaRPr lang="en-US" sz="1400" b="1" noProof="0" dirty="0">
                        <a:solidFill>
                          <a:schemeClr val="bg1"/>
                        </a:solidFill>
                        <a:effectLst/>
                        <a:latin typeface="Sakkal Majalla" panose="02000000000000000000" pitchFamily="2" charset="-78"/>
                        <a:ea typeface="Calibri"/>
                        <a:cs typeface="Sakkal Majalla" panose="02000000000000000000" pitchFamily="2" charset="-78"/>
                      </a:endParaRPr>
                    </a:p>
                  </a:txBody>
                  <a:tcPr marL="35947" marR="35947" marT="0" marB="0" anchor="ctr">
                    <a:lnL w="12700" cap="flat" cmpd="sng" algn="ctr">
                      <a:solidFill>
                        <a:srgbClr val="B78A35"/>
                      </a:solidFill>
                      <a:prstDash val="solid"/>
                      <a:round/>
                      <a:headEnd type="none" w="med" len="med"/>
                      <a:tailEnd type="none" w="med" len="med"/>
                    </a:lnL>
                    <a:lnR w="12700" cap="flat" cmpd="sng" algn="ctr">
                      <a:solidFill>
                        <a:srgbClr val="B78A35"/>
                      </a:solidFill>
                      <a:prstDash val="solid"/>
                      <a:round/>
                      <a:headEnd type="none" w="med" len="med"/>
                      <a:tailEnd type="none" w="med" len="med"/>
                    </a:lnR>
                    <a:lnT w="12700" cap="flat" cmpd="sng" algn="ctr">
                      <a:solidFill>
                        <a:srgbClr val="B78A35"/>
                      </a:solidFill>
                      <a:prstDash val="solid"/>
                      <a:round/>
                      <a:headEnd type="none" w="med" len="med"/>
                      <a:tailEnd type="none" w="med" len="med"/>
                    </a:lnT>
                    <a:lnB w="12700" cap="flat" cmpd="sng" algn="ctr">
                      <a:solidFill>
                        <a:srgbClr val="B78A35"/>
                      </a:solidFill>
                      <a:prstDash val="solid"/>
                      <a:round/>
                      <a:headEnd type="none" w="med" len="med"/>
                      <a:tailEnd type="none" w="med" len="med"/>
                    </a:lnB>
                    <a:solidFill>
                      <a:srgbClr val="B78A35"/>
                    </a:solidFill>
                  </a:tcPr>
                </a:tc>
                <a:tc>
                  <a:txBody>
                    <a:bodyPr/>
                    <a:lstStyle/>
                    <a:p>
                      <a:pPr marL="0" marR="0" algn="ctr" rtl="0">
                        <a:lnSpc>
                          <a:spcPct val="115000"/>
                        </a:lnSpc>
                        <a:spcBef>
                          <a:spcPts val="0"/>
                        </a:spcBef>
                        <a:spcAft>
                          <a:spcPts val="0"/>
                        </a:spcAft>
                      </a:pPr>
                      <a:r>
                        <a:rPr lang="en-US" sz="1400" b="1" noProof="0" dirty="0" smtClean="0">
                          <a:solidFill>
                            <a:schemeClr val="bg1"/>
                          </a:solidFill>
                          <a:effectLst/>
                          <a:latin typeface="Sakkal Majalla" panose="02000000000000000000" pitchFamily="2" charset="-78"/>
                        </a:rPr>
                        <a:t>Evaluation and Description System</a:t>
                      </a:r>
                      <a:endParaRPr lang="en-US" sz="1400" noProof="0" dirty="0">
                        <a:solidFill>
                          <a:schemeClr val="bg1"/>
                        </a:solidFill>
                        <a:effectLst/>
                        <a:latin typeface="Sakkal Majalla" panose="02000000000000000000" pitchFamily="2" charset="-78"/>
                        <a:ea typeface="Calibri"/>
                        <a:cs typeface="Sakkal Majalla" panose="02000000000000000000" pitchFamily="2" charset="-78"/>
                      </a:endParaRPr>
                    </a:p>
                  </a:txBody>
                  <a:tcPr marL="35947" marR="35947" marT="0" marB="0" anchor="ctr">
                    <a:lnL w="12700" cap="flat" cmpd="sng" algn="ctr">
                      <a:solidFill>
                        <a:srgbClr val="B78A35"/>
                      </a:solidFill>
                      <a:prstDash val="solid"/>
                      <a:round/>
                      <a:headEnd type="none" w="med" len="med"/>
                      <a:tailEnd type="none" w="med" len="med"/>
                    </a:lnL>
                    <a:lnR w="12700" cap="flat" cmpd="sng" algn="ctr">
                      <a:solidFill>
                        <a:srgbClr val="B78A35"/>
                      </a:solidFill>
                      <a:prstDash val="solid"/>
                      <a:round/>
                      <a:headEnd type="none" w="med" len="med"/>
                      <a:tailEnd type="none" w="med" len="med"/>
                    </a:lnR>
                    <a:lnT w="12700" cap="flat" cmpd="sng" algn="ctr">
                      <a:solidFill>
                        <a:srgbClr val="B78A35"/>
                      </a:solidFill>
                      <a:prstDash val="solid"/>
                      <a:round/>
                      <a:headEnd type="none" w="med" len="med"/>
                      <a:tailEnd type="none" w="med" len="med"/>
                    </a:lnT>
                    <a:lnB w="12700" cap="flat" cmpd="sng" algn="ctr">
                      <a:solidFill>
                        <a:srgbClr val="B78A35"/>
                      </a:solidFill>
                      <a:prstDash val="solid"/>
                      <a:round/>
                      <a:headEnd type="none" w="med" len="med"/>
                      <a:tailEnd type="none" w="med" len="med"/>
                    </a:lnB>
                    <a:solidFill>
                      <a:srgbClr val="B78A35"/>
                    </a:solidFill>
                  </a:tcPr>
                </a:tc>
                <a:tc>
                  <a:txBody>
                    <a:bodyPr/>
                    <a:lstStyle/>
                    <a:p>
                      <a:pPr marL="0" marR="0" algn="ctr" rtl="0">
                        <a:lnSpc>
                          <a:spcPct val="115000"/>
                        </a:lnSpc>
                        <a:spcBef>
                          <a:spcPts val="0"/>
                        </a:spcBef>
                        <a:spcAft>
                          <a:spcPts val="0"/>
                        </a:spcAft>
                      </a:pPr>
                      <a:r>
                        <a:rPr lang="en-US" sz="1400" b="1" noProof="0" dirty="0" smtClean="0">
                          <a:solidFill>
                            <a:schemeClr val="bg1"/>
                          </a:solidFill>
                          <a:effectLst/>
                          <a:latin typeface="Sakkal Majalla" panose="02000000000000000000" pitchFamily="2" charset="-78"/>
                        </a:rPr>
                        <a:t>Titles</a:t>
                      </a:r>
                      <a:r>
                        <a:rPr lang="en-US" noProof="0" dirty="0" smtClean="0"/>
                        <a:t> </a:t>
                      </a:r>
                      <a:endParaRPr lang="en-US" sz="1400" noProof="0" dirty="0">
                        <a:solidFill>
                          <a:schemeClr val="bg1"/>
                        </a:solidFill>
                        <a:effectLst/>
                        <a:latin typeface="Sakkal Majalla" panose="02000000000000000000" pitchFamily="2" charset="-78"/>
                        <a:ea typeface="Calibri"/>
                        <a:cs typeface="Sakkal Majalla" panose="02000000000000000000" pitchFamily="2" charset="-78"/>
                      </a:endParaRPr>
                    </a:p>
                  </a:txBody>
                  <a:tcPr marL="35947" marR="35947" marT="0" marB="0" anchor="ctr">
                    <a:lnL w="12700" cap="flat" cmpd="sng" algn="ctr">
                      <a:solidFill>
                        <a:srgbClr val="B78A35"/>
                      </a:solidFill>
                      <a:prstDash val="solid"/>
                      <a:round/>
                      <a:headEnd type="none" w="med" len="med"/>
                      <a:tailEnd type="none" w="med" len="med"/>
                    </a:lnL>
                    <a:lnR w="12700" cap="flat" cmpd="sng" algn="ctr">
                      <a:solidFill>
                        <a:srgbClr val="B78A35"/>
                      </a:solidFill>
                      <a:prstDash val="solid"/>
                      <a:round/>
                      <a:headEnd type="none" w="med" len="med"/>
                      <a:tailEnd type="none" w="med" len="med"/>
                    </a:lnR>
                    <a:lnT w="12700" cap="flat" cmpd="sng" algn="ctr">
                      <a:solidFill>
                        <a:srgbClr val="B78A35"/>
                      </a:solidFill>
                      <a:prstDash val="solid"/>
                      <a:round/>
                      <a:headEnd type="none" w="med" len="med"/>
                      <a:tailEnd type="none" w="med" len="med"/>
                    </a:lnT>
                    <a:lnB w="12700" cap="flat" cmpd="sng" algn="ctr">
                      <a:solidFill>
                        <a:srgbClr val="B78A35"/>
                      </a:solidFill>
                      <a:prstDash val="solid"/>
                      <a:round/>
                      <a:headEnd type="none" w="med" len="med"/>
                      <a:tailEnd type="none" w="med" len="med"/>
                    </a:lnB>
                    <a:solidFill>
                      <a:srgbClr val="B78A35"/>
                    </a:solidFill>
                  </a:tcPr>
                </a:tc>
              </a:tr>
              <a:tr h="460660">
                <a:tc rowSpan="2">
                  <a:txBody>
                    <a:bodyPr/>
                    <a:lstStyle/>
                    <a:p>
                      <a:pPr marL="0" marR="0" algn="ctr" rtl="0">
                        <a:lnSpc>
                          <a:spcPct val="115000"/>
                        </a:lnSpc>
                        <a:spcBef>
                          <a:spcPts val="0"/>
                        </a:spcBef>
                        <a:spcAft>
                          <a:spcPts val="0"/>
                        </a:spcAft>
                      </a:pPr>
                      <a:r>
                        <a:rPr lang="en-US" noProof="0" dirty="0" smtClean="0"/>
                        <a:t> </a:t>
                      </a:r>
                      <a:r>
                        <a:rPr lang="en-US" sz="1400" b="0" kern="1200" noProof="0" dirty="0" smtClean="0">
                          <a:solidFill>
                            <a:schemeClr val="tx1"/>
                          </a:solidFill>
                          <a:effectLst/>
                          <a:latin typeface="Sakkal Majalla" panose="02000000000000000000" pitchFamily="2" charset="-78"/>
                        </a:rPr>
                        <a:t>Specialized and Professional</a:t>
                      </a:r>
                      <a:endParaRPr lang="en-US" sz="1400" b="0" kern="1200" noProof="0" dirty="0">
                        <a:solidFill>
                          <a:schemeClr val="tx1"/>
                        </a:solidFill>
                        <a:effectLst/>
                        <a:latin typeface="Sakkal Majalla" panose="02000000000000000000" pitchFamily="2" charset="-78"/>
                        <a:ea typeface="Calibri"/>
                        <a:cs typeface="Sakkal Majalla" panose="02000000000000000000" pitchFamily="2" charset="-78"/>
                      </a:endParaRPr>
                    </a:p>
                  </a:txBody>
                  <a:tcPr marL="34154" marR="34154" marT="0" marB="0" anchor="ctr">
                    <a:lnL w="12700" cap="flat" cmpd="sng" algn="ctr">
                      <a:solidFill>
                        <a:srgbClr val="B78A35"/>
                      </a:solidFill>
                      <a:prstDash val="solid"/>
                      <a:round/>
                      <a:headEnd type="none" w="med" len="med"/>
                      <a:tailEnd type="none" w="med" len="med"/>
                    </a:lnL>
                    <a:lnR w="12700" cap="flat" cmpd="sng" algn="ctr">
                      <a:solidFill>
                        <a:srgbClr val="B78A35"/>
                      </a:solidFill>
                      <a:prstDash val="solid"/>
                      <a:round/>
                      <a:headEnd type="none" w="med" len="med"/>
                      <a:tailEnd type="none" w="med" len="med"/>
                    </a:lnR>
                    <a:lnT w="12700" cap="flat" cmpd="sng" algn="ctr">
                      <a:solidFill>
                        <a:srgbClr val="B78A35"/>
                      </a:solidFill>
                      <a:prstDash val="solid"/>
                      <a:round/>
                      <a:headEnd type="none" w="med" len="med"/>
                      <a:tailEnd type="none" w="med" len="med"/>
                    </a:lnT>
                    <a:lnB w="12700" cap="flat" cmpd="sng" algn="ctr">
                      <a:solidFill>
                        <a:srgbClr val="B78A35"/>
                      </a:solidFill>
                      <a:prstDash val="solid"/>
                      <a:round/>
                      <a:headEnd type="none" w="med" len="med"/>
                      <a:tailEnd type="none" w="med" len="med"/>
                    </a:lnB>
                    <a:solidFill>
                      <a:schemeClr val="bg1"/>
                    </a:solidFill>
                  </a:tcPr>
                </a:tc>
                <a:tc>
                  <a:txBody>
                    <a:bodyPr/>
                    <a:lstStyle/>
                    <a:p>
                      <a:pPr marL="0" marR="0" algn="ctr" rtl="0">
                        <a:lnSpc>
                          <a:spcPct val="115000"/>
                        </a:lnSpc>
                        <a:spcBef>
                          <a:spcPts val="0"/>
                        </a:spcBef>
                        <a:spcAft>
                          <a:spcPts val="0"/>
                        </a:spcAft>
                      </a:pPr>
                      <a:r>
                        <a:rPr lang="en-US" sz="1400" b="0" kern="1200" noProof="0" dirty="0" smtClean="0">
                          <a:solidFill>
                            <a:schemeClr val="tx1"/>
                          </a:solidFill>
                          <a:effectLst/>
                          <a:latin typeface="Sakkal Majalla" panose="02000000000000000000" pitchFamily="2" charset="-78"/>
                        </a:rPr>
                        <a:t>Technical and Professional</a:t>
                      </a:r>
                      <a:endParaRPr lang="en-US" sz="1400" b="0" kern="1200" noProof="0" dirty="0">
                        <a:solidFill>
                          <a:schemeClr val="tx1"/>
                        </a:solidFill>
                        <a:effectLst/>
                        <a:latin typeface="Sakkal Majalla" panose="02000000000000000000" pitchFamily="2" charset="-78"/>
                        <a:ea typeface="Calibri"/>
                        <a:cs typeface="Sakkal Majalla" panose="02000000000000000000" pitchFamily="2" charset="-78"/>
                      </a:endParaRPr>
                    </a:p>
                  </a:txBody>
                  <a:tcPr marL="34154" marR="34154" marT="0" marB="0" anchor="ctr">
                    <a:lnL w="12700" cap="flat" cmpd="sng" algn="ctr">
                      <a:solidFill>
                        <a:srgbClr val="B78A35"/>
                      </a:solidFill>
                      <a:prstDash val="solid"/>
                      <a:round/>
                      <a:headEnd type="none" w="med" len="med"/>
                      <a:tailEnd type="none" w="med" len="med"/>
                    </a:lnL>
                    <a:lnR w="12700" cap="flat" cmpd="sng" algn="ctr">
                      <a:solidFill>
                        <a:srgbClr val="B78A35"/>
                      </a:solidFill>
                      <a:prstDash val="solid"/>
                      <a:round/>
                      <a:headEnd type="none" w="med" len="med"/>
                      <a:tailEnd type="none" w="med" len="med"/>
                    </a:lnR>
                    <a:lnT w="12700" cap="flat" cmpd="sng" algn="ctr">
                      <a:solidFill>
                        <a:srgbClr val="B78A35"/>
                      </a:solidFill>
                      <a:prstDash val="solid"/>
                      <a:round/>
                      <a:headEnd type="none" w="med" len="med"/>
                      <a:tailEnd type="none" w="med" len="med"/>
                    </a:lnT>
                    <a:lnB w="12700" cap="flat" cmpd="sng" algn="ctr">
                      <a:solidFill>
                        <a:srgbClr val="B78A35"/>
                      </a:solidFill>
                      <a:prstDash val="solid"/>
                      <a:round/>
                      <a:headEnd type="none" w="med" len="med"/>
                      <a:tailEnd type="none" w="med" len="med"/>
                    </a:lnB>
                    <a:solidFill>
                      <a:schemeClr val="bg1"/>
                    </a:solidFill>
                  </a:tcPr>
                </a:tc>
                <a:tc>
                  <a:txBody>
                    <a:bodyPr/>
                    <a:lstStyle/>
                    <a:p>
                      <a:pPr marL="0" marR="0" algn="ctr" rtl="0">
                        <a:lnSpc>
                          <a:spcPct val="115000"/>
                        </a:lnSpc>
                        <a:spcBef>
                          <a:spcPts val="0"/>
                        </a:spcBef>
                        <a:spcAft>
                          <a:spcPts val="0"/>
                        </a:spcAft>
                      </a:pPr>
                      <a:r>
                        <a:rPr lang="en-US" sz="1400" b="0" kern="1200" noProof="0" dirty="0" smtClean="0">
                          <a:solidFill>
                            <a:schemeClr val="tx1"/>
                          </a:solidFill>
                          <a:effectLst/>
                          <a:latin typeface="Sakkal Majalla" panose="02000000000000000000" pitchFamily="2" charset="-78"/>
                        </a:rPr>
                        <a:t>Senior Consultant, Consultant, Expert, Senior Specialist, Specialist, Physicians, Engineers, Analysts, Legal, Researchers, Auditors, Financial.</a:t>
                      </a:r>
                      <a:endParaRPr lang="en-US" sz="1400" b="0" kern="1200" noProof="0" dirty="0">
                        <a:solidFill>
                          <a:schemeClr val="tx1"/>
                        </a:solidFill>
                        <a:effectLst/>
                        <a:latin typeface="Sakkal Majalla" panose="02000000000000000000" pitchFamily="2" charset="-78"/>
                        <a:ea typeface="Calibri"/>
                        <a:cs typeface="Sakkal Majalla" panose="02000000000000000000" pitchFamily="2" charset="-78"/>
                      </a:endParaRPr>
                    </a:p>
                  </a:txBody>
                  <a:tcPr marL="34154" marR="34154" marT="0" marB="0" anchor="ctr">
                    <a:lnL w="12700" cap="flat" cmpd="sng" algn="ctr">
                      <a:solidFill>
                        <a:srgbClr val="B78A35"/>
                      </a:solidFill>
                      <a:prstDash val="solid"/>
                      <a:round/>
                      <a:headEnd type="none" w="med" len="med"/>
                      <a:tailEnd type="none" w="med" len="med"/>
                    </a:lnL>
                    <a:lnR w="12700" cap="flat" cmpd="sng" algn="ctr">
                      <a:solidFill>
                        <a:srgbClr val="B78A35"/>
                      </a:solidFill>
                      <a:prstDash val="solid"/>
                      <a:round/>
                      <a:headEnd type="none" w="med" len="med"/>
                      <a:tailEnd type="none" w="med" len="med"/>
                    </a:lnR>
                    <a:lnT w="12700" cap="flat" cmpd="sng" algn="ctr">
                      <a:solidFill>
                        <a:srgbClr val="B78A35"/>
                      </a:solidFill>
                      <a:prstDash val="solid"/>
                      <a:round/>
                      <a:headEnd type="none" w="med" len="med"/>
                      <a:tailEnd type="none" w="med" len="med"/>
                    </a:lnT>
                    <a:lnB w="12700" cap="flat" cmpd="sng" algn="ctr">
                      <a:solidFill>
                        <a:srgbClr val="B78A35"/>
                      </a:solidFill>
                      <a:prstDash val="solid"/>
                      <a:round/>
                      <a:headEnd type="none" w="med" len="med"/>
                      <a:tailEnd type="none" w="med" len="med"/>
                    </a:lnB>
                    <a:solidFill>
                      <a:schemeClr val="bg1"/>
                    </a:solidFill>
                  </a:tcPr>
                </a:tc>
              </a:tr>
              <a:tr h="460660">
                <a:tc vMerge="1">
                  <a:txBody>
                    <a:bodyPr/>
                    <a:lstStyle/>
                    <a:p>
                      <a:pPr marL="0" marR="0" algn="ctr" rtl="1">
                        <a:lnSpc>
                          <a:spcPct val="115000"/>
                        </a:lnSpc>
                        <a:spcBef>
                          <a:spcPts val="0"/>
                        </a:spcBef>
                        <a:spcAft>
                          <a:spcPts val="0"/>
                        </a:spcAft>
                      </a:pPr>
                      <a:endParaRPr lang="en-US" sz="1400" b="0" kern="1200" dirty="0">
                        <a:solidFill>
                          <a:schemeClr val="tx1"/>
                        </a:solidFill>
                        <a:effectLst/>
                        <a:latin typeface="Sakkal Majalla" panose="02000000000000000000" pitchFamily="2" charset="-78"/>
                        <a:ea typeface="Calibri"/>
                        <a:cs typeface="Sakkal Majalla" panose="02000000000000000000" pitchFamily="2" charset="-78"/>
                      </a:endParaRPr>
                    </a:p>
                  </a:txBody>
                  <a:tcPr marL="34154" marR="34154" marT="0" marB="0" anchor="ctr">
                    <a:lnL w="12700" cap="flat" cmpd="sng" algn="ctr">
                      <a:solidFill>
                        <a:srgbClr val="B78A35"/>
                      </a:solidFill>
                      <a:prstDash val="solid"/>
                      <a:round/>
                      <a:headEnd type="none" w="med" len="med"/>
                      <a:tailEnd type="none" w="med" len="med"/>
                    </a:lnL>
                    <a:lnR w="12700" cap="flat" cmpd="sng" algn="ctr">
                      <a:solidFill>
                        <a:srgbClr val="B78A35"/>
                      </a:solidFill>
                      <a:prstDash val="solid"/>
                      <a:round/>
                      <a:headEnd type="none" w="med" len="med"/>
                      <a:tailEnd type="none" w="med" len="med"/>
                    </a:lnR>
                    <a:lnT w="12700" cap="flat" cmpd="sng" algn="ctr">
                      <a:solidFill>
                        <a:srgbClr val="B78A35"/>
                      </a:solidFill>
                      <a:prstDash val="solid"/>
                      <a:round/>
                      <a:headEnd type="none" w="med" len="med"/>
                      <a:tailEnd type="none" w="med" len="med"/>
                    </a:lnT>
                    <a:lnB w="12700" cap="flat" cmpd="sng" algn="ctr">
                      <a:solidFill>
                        <a:srgbClr val="B78A35"/>
                      </a:solidFill>
                      <a:prstDash val="solid"/>
                      <a:round/>
                      <a:headEnd type="none" w="med" len="med"/>
                      <a:tailEnd type="none" w="med" len="med"/>
                    </a:lnB>
                    <a:solidFill>
                      <a:schemeClr val="bg1"/>
                    </a:solidFill>
                  </a:tcPr>
                </a:tc>
                <a:tc>
                  <a:txBody>
                    <a:bodyPr/>
                    <a:lstStyle/>
                    <a:p>
                      <a:pPr marL="0" marR="0" algn="ctr" rtl="0">
                        <a:lnSpc>
                          <a:spcPct val="115000"/>
                        </a:lnSpc>
                        <a:spcBef>
                          <a:spcPts val="0"/>
                        </a:spcBef>
                        <a:spcAft>
                          <a:spcPts val="0"/>
                        </a:spcAft>
                      </a:pPr>
                      <a:r>
                        <a:rPr lang="en-US" sz="1400" b="0" kern="1200" noProof="0" dirty="0" smtClean="0">
                          <a:solidFill>
                            <a:schemeClr val="tx1"/>
                          </a:solidFill>
                          <a:effectLst/>
                          <a:latin typeface="Sakkal Majalla" panose="02000000000000000000" pitchFamily="2" charset="-78"/>
                        </a:rPr>
                        <a:t>Technical support</a:t>
                      </a:r>
                      <a:endParaRPr lang="en-US" sz="1400" b="0" kern="1200" noProof="0" dirty="0">
                        <a:solidFill>
                          <a:schemeClr val="tx1"/>
                        </a:solidFill>
                        <a:effectLst/>
                        <a:latin typeface="Sakkal Majalla" panose="02000000000000000000" pitchFamily="2" charset="-78"/>
                        <a:ea typeface="Calibri"/>
                        <a:cs typeface="Sakkal Majalla" panose="02000000000000000000" pitchFamily="2" charset="-78"/>
                      </a:endParaRPr>
                    </a:p>
                  </a:txBody>
                  <a:tcPr marL="34154" marR="34154" marT="0" marB="0" anchor="ctr">
                    <a:lnL w="12700" cap="flat" cmpd="sng" algn="ctr">
                      <a:solidFill>
                        <a:srgbClr val="B78A35"/>
                      </a:solidFill>
                      <a:prstDash val="solid"/>
                      <a:round/>
                      <a:headEnd type="none" w="med" len="med"/>
                      <a:tailEnd type="none" w="med" len="med"/>
                    </a:lnL>
                    <a:lnR w="12700" cap="flat" cmpd="sng" algn="ctr">
                      <a:solidFill>
                        <a:srgbClr val="B78A35"/>
                      </a:solidFill>
                      <a:prstDash val="solid"/>
                      <a:round/>
                      <a:headEnd type="none" w="med" len="med"/>
                      <a:tailEnd type="none" w="med" len="med"/>
                    </a:lnR>
                    <a:lnT w="12700" cap="flat" cmpd="sng" algn="ctr">
                      <a:solidFill>
                        <a:srgbClr val="B78A35"/>
                      </a:solidFill>
                      <a:prstDash val="solid"/>
                      <a:round/>
                      <a:headEnd type="none" w="med" len="med"/>
                      <a:tailEnd type="none" w="med" len="med"/>
                    </a:lnT>
                    <a:lnB w="12700" cap="flat" cmpd="sng" algn="ctr">
                      <a:solidFill>
                        <a:srgbClr val="B78A35"/>
                      </a:solidFill>
                      <a:prstDash val="solid"/>
                      <a:round/>
                      <a:headEnd type="none" w="med" len="med"/>
                      <a:tailEnd type="none" w="med" len="med"/>
                    </a:lnB>
                    <a:solidFill>
                      <a:schemeClr val="bg1"/>
                    </a:solidFill>
                  </a:tcPr>
                </a:tc>
                <a:tc>
                  <a:txBody>
                    <a:bodyPr/>
                    <a:lstStyle/>
                    <a:p>
                      <a:pPr marL="0" marR="0" algn="ctr" rtl="0">
                        <a:lnSpc>
                          <a:spcPct val="115000"/>
                        </a:lnSpc>
                        <a:spcBef>
                          <a:spcPts val="0"/>
                        </a:spcBef>
                        <a:spcAft>
                          <a:spcPts val="0"/>
                        </a:spcAft>
                      </a:pPr>
                      <a:r>
                        <a:rPr lang="en-US" sz="1400" b="0" kern="1200" noProof="0" dirty="0" smtClean="0">
                          <a:solidFill>
                            <a:schemeClr val="tx1"/>
                          </a:solidFill>
                          <a:effectLst/>
                          <a:latin typeface="Sakkal Majalla" panose="02000000000000000000" pitchFamily="2" charset="-78"/>
                        </a:rPr>
                        <a:t>Qualified and Technical Assistant of</a:t>
                      </a:r>
                      <a:r>
                        <a:rPr lang="en-US" sz="1400" b="0" kern="1200" baseline="0" noProof="0" dirty="0" smtClean="0">
                          <a:solidFill>
                            <a:schemeClr val="tx1"/>
                          </a:solidFill>
                          <a:effectLst/>
                          <a:latin typeface="Sakkal Majalla" panose="02000000000000000000" pitchFamily="2" charset="-78"/>
                        </a:rPr>
                        <a:t> </a:t>
                      </a:r>
                      <a:r>
                        <a:rPr lang="en-US" sz="1400" b="0" kern="1200" noProof="0" dirty="0" smtClean="0">
                          <a:solidFill>
                            <a:schemeClr val="tx1"/>
                          </a:solidFill>
                          <a:effectLst/>
                          <a:latin typeface="Sakkal Majalla" panose="02000000000000000000" pitchFamily="2" charset="-78"/>
                        </a:rPr>
                        <a:t>Healthy, Engineering, Maintenance, IT Fields.</a:t>
                      </a:r>
                      <a:endParaRPr lang="en-US" sz="1400" b="0" kern="1200" noProof="0" dirty="0">
                        <a:solidFill>
                          <a:schemeClr val="tx1"/>
                        </a:solidFill>
                        <a:effectLst/>
                        <a:latin typeface="Sakkal Majalla" panose="02000000000000000000" pitchFamily="2" charset="-78"/>
                        <a:ea typeface="Calibri"/>
                        <a:cs typeface="Sakkal Majalla" panose="02000000000000000000" pitchFamily="2" charset="-78"/>
                      </a:endParaRPr>
                    </a:p>
                  </a:txBody>
                  <a:tcPr marL="34154" marR="34154" marT="0" marB="0" anchor="ctr">
                    <a:lnL w="12700" cap="flat" cmpd="sng" algn="ctr">
                      <a:solidFill>
                        <a:srgbClr val="B78A35"/>
                      </a:solidFill>
                      <a:prstDash val="solid"/>
                      <a:round/>
                      <a:headEnd type="none" w="med" len="med"/>
                      <a:tailEnd type="none" w="med" len="med"/>
                    </a:lnL>
                    <a:lnR w="12700" cap="flat" cmpd="sng" algn="ctr">
                      <a:solidFill>
                        <a:srgbClr val="B78A35"/>
                      </a:solidFill>
                      <a:prstDash val="solid"/>
                      <a:round/>
                      <a:headEnd type="none" w="med" len="med"/>
                      <a:tailEnd type="none" w="med" len="med"/>
                    </a:lnR>
                    <a:lnT w="12700" cap="flat" cmpd="sng" algn="ctr">
                      <a:solidFill>
                        <a:srgbClr val="B78A35"/>
                      </a:solidFill>
                      <a:prstDash val="solid"/>
                      <a:round/>
                      <a:headEnd type="none" w="med" len="med"/>
                      <a:tailEnd type="none" w="med" len="med"/>
                    </a:lnT>
                    <a:lnB w="12700" cap="flat" cmpd="sng" algn="ctr">
                      <a:solidFill>
                        <a:srgbClr val="B78A35"/>
                      </a:solidFill>
                      <a:prstDash val="solid"/>
                      <a:round/>
                      <a:headEnd type="none" w="med" len="med"/>
                      <a:tailEnd type="none" w="med" len="med"/>
                    </a:lnB>
                    <a:solidFill>
                      <a:schemeClr val="bg1"/>
                    </a:solidFill>
                  </a:tcPr>
                </a:tc>
              </a:tr>
            </a:tbl>
          </a:graphicData>
        </a:graphic>
      </p:graphicFrame>
    </p:spTree>
    <p:extLst>
      <p:ext uri="{BB962C8B-B14F-4D97-AF65-F5344CB8AC3E}">
        <p14:creationId xmlns:p14="http://schemas.microsoft.com/office/powerpoint/2010/main" val="2740081166"/>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ounded Rectangle 5"/>
          <p:cNvSpPr/>
          <p:nvPr/>
        </p:nvSpPr>
        <p:spPr>
          <a:xfrm>
            <a:off x="182696" y="958334"/>
            <a:ext cx="8839200" cy="521732"/>
          </a:xfrm>
          <a:prstGeom prst="round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 name="TextBox 1"/>
          <p:cNvSpPr txBox="1"/>
          <p:nvPr/>
        </p:nvSpPr>
        <p:spPr>
          <a:xfrm>
            <a:off x="2377440" y="1044433"/>
            <a:ext cx="3794760" cy="338554"/>
          </a:xfrm>
          <a:prstGeom prst="rect">
            <a:avLst/>
          </a:prstGeom>
          <a:noFill/>
          <a:ln>
            <a:noFill/>
          </a:ln>
        </p:spPr>
        <p:txBody>
          <a:bodyPr wrap="square" rtlCol="0">
            <a:spAutoFit/>
          </a:bodyPr>
          <a:lstStyle>
            <a:defPPr>
              <a:defRPr lang="en-US"/>
            </a:defPPr>
            <a:lvl1pPr algn="r" rtl="1">
              <a:defRPr>
                <a:solidFill>
                  <a:schemeClr val="bg1"/>
                </a:solidFill>
                <a:cs typeface="PT Bold Heading" panose="02010400000000000000" pitchFamily="2" charset="-78"/>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vl6pPr>
              <a:defRPr>
                <a:solidFill>
                  <a:schemeClr val="tx1"/>
                </a:solidFill>
              </a:defRPr>
            </a:lvl6pPr>
            <a:lvl7pPr>
              <a:defRPr>
                <a:solidFill>
                  <a:schemeClr val="tx1"/>
                </a:solidFill>
              </a:defRPr>
            </a:lvl7pPr>
            <a:lvl8pPr>
              <a:defRPr>
                <a:solidFill>
                  <a:schemeClr val="tx1"/>
                </a:solidFill>
              </a:defRPr>
            </a:lvl8pPr>
            <a:lvl9pPr>
              <a:defRPr>
                <a:solidFill>
                  <a:schemeClr val="tx1"/>
                </a:solidFill>
              </a:defRPr>
            </a:lvl9pPr>
          </a:lstStyle>
          <a:p>
            <a:pPr algn="ctr" rtl="0"/>
            <a:r>
              <a:rPr sz="1600" dirty="0" smtClean="0"/>
              <a:t>Indicator No. 7:</a:t>
            </a:r>
            <a:r>
              <a:rPr lang="ar-AE" sz="1600" dirty="0">
                <a:solidFill>
                  <a:prstClr val="white"/>
                </a:solidFill>
              </a:rPr>
              <a:t> Emiratisation Rate (Total) </a:t>
            </a:r>
            <a:endParaRPr lang="en-US" sz="1600" dirty="0">
              <a:solidFill>
                <a:prstClr val="white"/>
              </a:solidFill>
            </a:endParaRPr>
          </a:p>
        </p:txBody>
      </p:sp>
      <p:sp>
        <p:nvSpPr>
          <p:cNvPr id="3" name="Rectangle 2"/>
          <p:cNvSpPr/>
          <p:nvPr/>
        </p:nvSpPr>
        <p:spPr>
          <a:xfrm>
            <a:off x="284602" y="1371600"/>
            <a:ext cx="8478398" cy="5332229"/>
          </a:xfrm>
          <a:prstGeom prst="rect">
            <a:avLst/>
          </a:prstGeom>
        </p:spPr>
        <p:txBody>
          <a:bodyPr wrap="square">
            <a:spAutoFit/>
          </a:bodyPr>
          <a:lstStyle/>
          <a:p>
            <a:pPr algn="just" rtl="0">
              <a:lnSpc>
                <a:spcPct val="150000"/>
              </a:lnSpc>
            </a:pPr>
            <a:r>
              <a:rPr lang="ar-AE" b="1" dirty="0">
                <a:solidFill>
                  <a:srgbClr val="C00000"/>
                </a:solidFill>
                <a:latin typeface="Sakkal Majalla" panose="02000000000000000000" pitchFamily="2" charset="-78"/>
              </a:rPr>
              <a:t>Description of the Indicator:</a:t>
            </a:r>
            <a:endParaRPr lang="en-US" b="1" dirty="0">
              <a:solidFill>
                <a:srgbClr val="C00000"/>
              </a:solidFill>
              <a:latin typeface="Sakkal Majalla" panose="02000000000000000000" pitchFamily="2" charset="-78"/>
              <a:cs typeface="Sakkal Majalla" panose="02000000000000000000" pitchFamily="2" charset="-78"/>
            </a:endParaRPr>
          </a:p>
          <a:p>
            <a:pPr algn="just" rtl="0"/>
            <a:r>
              <a:rPr lang="ar-AE" sz="1400" dirty="0" smtClean="0">
                <a:solidFill>
                  <a:prstClr val="black"/>
                </a:solidFill>
                <a:latin typeface="Sakkal Majalla" panose="02000000000000000000" pitchFamily="2" charset="-78"/>
              </a:rPr>
              <a:t>•</a:t>
            </a:r>
            <a:r>
              <a:rPr lang="en-US" sz="1400" dirty="0" smtClean="0">
                <a:solidFill>
                  <a:prstClr val="black"/>
                </a:solidFill>
                <a:latin typeface="Sakkal Majalla" panose="02000000000000000000" pitchFamily="2" charset="-78"/>
              </a:rPr>
              <a:t> The indicator shall measure the modification of legislations and policies related to the development of national employees within the federal entities and the extent of their success in attracting and increasing the numbers of UAE national in the federal entity.</a:t>
            </a:r>
          </a:p>
          <a:p>
            <a:pPr algn="just" rtl="0"/>
            <a:r>
              <a:rPr lang="en-US" sz="1400" dirty="0" smtClean="0">
                <a:solidFill>
                  <a:prstClr val="black"/>
                </a:solidFill>
                <a:latin typeface="Sakkal Majalla" panose="02000000000000000000" pitchFamily="2" charset="-78"/>
              </a:rPr>
              <a:t>• The indicator shall also measure the </a:t>
            </a:r>
            <a:r>
              <a:rPr lang="en-US" sz="1400" dirty="0" err="1" smtClean="0">
                <a:solidFill>
                  <a:prstClr val="black"/>
                </a:solidFill>
                <a:latin typeface="Sakkal Majalla" panose="02000000000000000000" pitchFamily="2" charset="-78"/>
              </a:rPr>
              <a:t>emiratisation</a:t>
            </a:r>
            <a:r>
              <a:rPr lang="en-US" sz="1400" dirty="0" smtClean="0">
                <a:solidFill>
                  <a:prstClr val="black"/>
                </a:solidFill>
                <a:latin typeface="Sakkal Majalla" panose="02000000000000000000" pitchFamily="2" charset="-78"/>
              </a:rPr>
              <a:t> rate in the different occupational categories in a total manner and based on the detailed results of occupational categories, which shall give an indicator for the extent of </a:t>
            </a:r>
            <a:r>
              <a:rPr lang="en-US" sz="1400" dirty="0" err="1" smtClean="0">
                <a:solidFill>
                  <a:prstClr val="black"/>
                </a:solidFill>
                <a:latin typeface="Sakkal Majalla" panose="02000000000000000000" pitchFamily="2" charset="-78"/>
              </a:rPr>
              <a:t>emiratisation</a:t>
            </a:r>
            <a:r>
              <a:rPr lang="en-US" sz="1400" dirty="0" smtClean="0">
                <a:solidFill>
                  <a:prstClr val="black"/>
                </a:solidFill>
                <a:latin typeface="Sakkal Majalla" panose="02000000000000000000" pitchFamily="2" charset="-78"/>
              </a:rPr>
              <a:t> plan application which shall increase the </a:t>
            </a:r>
            <a:r>
              <a:rPr lang="en-US" sz="1400" dirty="0" err="1" smtClean="0">
                <a:solidFill>
                  <a:prstClr val="black"/>
                </a:solidFill>
                <a:latin typeface="Sakkal Majalla" panose="02000000000000000000" pitchFamily="2" charset="-78"/>
              </a:rPr>
              <a:t>emiratisation</a:t>
            </a:r>
            <a:r>
              <a:rPr lang="en-US" sz="1400" dirty="0" smtClean="0">
                <a:solidFill>
                  <a:prstClr val="black"/>
                </a:solidFill>
                <a:latin typeface="Sakkal Majalla" panose="02000000000000000000" pitchFamily="2" charset="-78"/>
              </a:rPr>
              <a:t> rate.</a:t>
            </a:r>
          </a:p>
          <a:p>
            <a:pPr algn="just" rtl="0"/>
            <a:r>
              <a:rPr lang="en-US" sz="1400" dirty="0" smtClean="0">
                <a:solidFill>
                  <a:prstClr val="black"/>
                </a:solidFill>
                <a:latin typeface="Sakkal Majalla" panose="02000000000000000000" pitchFamily="2" charset="-78"/>
              </a:rPr>
              <a:t>• The total </a:t>
            </a:r>
            <a:r>
              <a:rPr lang="en-US" sz="1400" dirty="0" err="1" smtClean="0">
                <a:solidFill>
                  <a:prstClr val="black"/>
                </a:solidFill>
                <a:latin typeface="Sakkal Majalla" panose="02000000000000000000" pitchFamily="2" charset="-78"/>
              </a:rPr>
              <a:t>Emiratisation</a:t>
            </a:r>
            <a:r>
              <a:rPr lang="en-US" sz="1400" dirty="0" smtClean="0">
                <a:solidFill>
                  <a:prstClr val="black"/>
                </a:solidFill>
                <a:latin typeface="Sakkal Majalla" panose="02000000000000000000" pitchFamily="2" charset="-78"/>
              </a:rPr>
              <a:t> rate is calculated at the Federal Government level (at the level of all occupational categories shown below) and for all types of contracts including private contracts, outsourcing contracts for natural persons that perform occupational tasks at the entity, part-time or temporary workers, and contracts of experts and consultants.</a:t>
            </a:r>
          </a:p>
          <a:p>
            <a:pPr algn="just"/>
            <a:r>
              <a:rPr lang="en-US" sz="1400" dirty="0">
                <a:solidFill>
                  <a:prstClr val="black"/>
                </a:solidFill>
                <a:latin typeface="Sakkal Majalla" panose="02000000000000000000" pitchFamily="2" charset="-78"/>
              </a:rPr>
              <a:t>• The </a:t>
            </a:r>
            <a:r>
              <a:rPr lang="en-US" sz="1400" dirty="0" smtClean="0">
                <a:solidFill>
                  <a:prstClr val="black"/>
                </a:solidFill>
                <a:latin typeface="Sakkal Majalla" panose="02000000000000000000" pitchFamily="2" charset="-78"/>
              </a:rPr>
              <a:t>supporting category is excluded from the results of the indicator (Contracts of Rewards (Daily Workers Contracts)).</a:t>
            </a:r>
          </a:p>
          <a:p>
            <a:pPr algn="just" rtl="0">
              <a:lnSpc>
                <a:spcPct val="150000"/>
              </a:lnSpc>
            </a:pPr>
            <a:endParaRPr lang="en-US" sz="300" dirty="0">
              <a:solidFill>
                <a:prstClr val="black"/>
              </a:solidFill>
              <a:latin typeface="Sakkal Majalla" panose="02000000000000000000" pitchFamily="2" charset="-78"/>
              <a:cs typeface="Sakkal Majalla" panose="02000000000000000000" pitchFamily="2" charset="-78"/>
            </a:endParaRPr>
          </a:p>
          <a:p>
            <a:pPr algn="just" rtl="0">
              <a:lnSpc>
                <a:spcPct val="150000"/>
              </a:lnSpc>
            </a:pPr>
            <a:endParaRPr lang="en-US" sz="1400" b="1" dirty="0">
              <a:solidFill>
                <a:prstClr val="black"/>
              </a:solidFill>
              <a:latin typeface="Sakkal Majalla" panose="02000000000000000000" pitchFamily="2" charset="-78"/>
              <a:cs typeface="Sakkal Majalla" panose="02000000000000000000" pitchFamily="2" charset="-78"/>
            </a:endParaRPr>
          </a:p>
          <a:p>
            <a:pPr algn="just" rtl="0">
              <a:lnSpc>
                <a:spcPct val="150000"/>
              </a:lnSpc>
            </a:pPr>
            <a:endParaRPr lang="en-US" sz="1600" b="1" dirty="0" smtClean="0">
              <a:solidFill>
                <a:srgbClr val="C00000"/>
              </a:solidFill>
              <a:latin typeface="Sakkal Majalla" panose="02000000000000000000" pitchFamily="2" charset="-78"/>
              <a:cs typeface="Sakkal Majalla" panose="02000000000000000000" pitchFamily="2" charset="-78"/>
            </a:endParaRPr>
          </a:p>
          <a:p>
            <a:pPr algn="just" rtl="0">
              <a:lnSpc>
                <a:spcPct val="150000"/>
              </a:lnSpc>
            </a:pPr>
            <a:endParaRPr lang="en-US" sz="1600" b="1" dirty="0">
              <a:solidFill>
                <a:srgbClr val="C00000"/>
              </a:solidFill>
              <a:latin typeface="Sakkal Majalla" panose="02000000000000000000" pitchFamily="2" charset="-78"/>
              <a:cs typeface="Sakkal Majalla" panose="02000000000000000000" pitchFamily="2" charset="-78"/>
            </a:endParaRPr>
          </a:p>
          <a:p>
            <a:pPr algn="just" rtl="0">
              <a:lnSpc>
                <a:spcPct val="150000"/>
              </a:lnSpc>
            </a:pPr>
            <a:endParaRPr lang="en-US" sz="1600" b="1" dirty="0" smtClean="0">
              <a:solidFill>
                <a:srgbClr val="C00000"/>
              </a:solidFill>
              <a:latin typeface="Sakkal Majalla" panose="02000000000000000000" pitchFamily="2" charset="-78"/>
              <a:cs typeface="Sakkal Majalla" panose="02000000000000000000" pitchFamily="2" charset="-78"/>
            </a:endParaRPr>
          </a:p>
          <a:p>
            <a:pPr algn="just" rtl="0">
              <a:lnSpc>
                <a:spcPct val="150000"/>
              </a:lnSpc>
            </a:pPr>
            <a:endParaRPr lang="en-US" sz="1600" b="1" dirty="0">
              <a:solidFill>
                <a:srgbClr val="C00000"/>
              </a:solidFill>
              <a:latin typeface="Sakkal Majalla" panose="02000000000000000000" pitchFamily="2" charset="-78"/>
              <a:cs typeface="Sakkal Majalla" panose="02000000000000000000" pitchFamily="2" charset="-78"/>
            </a:endParaRPr>
          </a:p>
          <a:p>
            <a:pPr algn="just" rtl="0">
              <a:lnSpc>
                <a:spcPct val="150000"/>
              </a:lnSpc>
            </a:pPr>
            <a:r>
              <a:rPr lang="en-US" sz="1600" b="1" dirty="0" smtClean="0">
                <a:solidFill>
                  <a:srgbClr val="C00000"/>
                </a:solidFill>
                <a:latin typeface="Sakkal Majalla" panose="02000000000000000000" pitchFamily="2" charset="-78"/>
              </a:rPr>
              <a:t>Note:</a:t>
            </a:r>
            <a:endParaRPr lang="en-US" sz="1400" dirty="0" smtClean="0">
              <a:solidFill>
                <a:prstClr val="black"/>
              </a:solidFill>
              <a:latin typeface="Sakkal Majalla" panose="02000000000000000000" pitchFamily="2" charset="-78"/>
              <a:cs typeface="Sakkal Majalla" panose="02000000000000000000" pitchFamily="2" charset="-78"/>
            </a:endParaRPr>
          </a:p>
          <a:p>
            <a:pPr algn="just" rtl="0"/>
            <a:r>
              <a:rPr lang="en-US" sz="1400" dirty="0" smtClean="0">
                <a:solidFill>
                  <a:prstClr val="black"/>
                </a:solidFill>
                <a:latin typeface="Sakkal Majalla" panose="02000000000000000000" pitchFamily="2" charset="-78"/>
              </a:rPr>
              <a:t>This indicator requires compliance with the detailed data of employees in the Human Resources Information Management System (</a:t>
            </a:r>
            <a:r>
              <a:rPr lang="en-US" sz="1400" dirty="0" err="1" smtClean="0">
                <a:solidFill>
                  <a:prstClr val="black"/>
                </a:solidFill>
                <a:latin typeface="Sakkal Majalla" panose="02000000000000000000" pitchFamily="2" charset="-78"/>
              </a:rPr>
              <a:t>Bayanati</a:t>
            </a:r>
            <a:r>
              <a:rPr lang="en-US" sz="1400" dirty="0" smtClean="0">
                <a:solidFill>
                  <a:prstClr val="black"/>
                </a:solidFill>
                <a:latin typeface="Sakkal Majalla" panose="02000000000000000000" pitchFamily="2" charset="-78"/>
              </a:rPr>
              <a:t>) according to the several titles approved in the Federal Government and their classifications.</a:t>
            </a:r>
          </a:p>
          <a:p>
            <a:pPr algn="just" rtl="0"/>
            <a:r>
              <a:rPr lang="en-US" sz="1400" dirty="0" smtClean="0">
                <a:solidFill>
                  <a:prstClr val="black"/>
                </a:solidFill>
                <a:latin typeface="Sakkal Majalla" panose="02000000000000000000" pitchFamily="2" charset="-78"/>
              </a:rPr>
              <a:t>The data of support category (including many occupations of which there are drivers, guards and correspondents) of all types of contracts, reward contracts, daily salary contracts despite they shall not be calculated in the </a:t>
            </a:r>
            <a:r>
              <a:rPr lang="en-US" sz="1400" dirty="0" err="1" smtClean="0">
                <a:solidFill>
                  <a:prstClr val="black"/>
                </a:solidFill>
                <a:latin typeface="Sakkal Majalla" panose="02000000000000000000" pitchFamily="2" charset="-78"/>
              </a:rPr>
              <a:t>emiratisation</a:t>
            </a:r>
            <a:r>
              <a:rPr lang="en-US" sz="1400" dirty="0" smtClean="0">
                <a:solidFill>
                  <a:prstClr val="black"/>
                </a:solidFill>
                <a:latin typeface="Sakkal Majalla" panose="02000000000000000000" pitchFamily="2" charset="-78"/>
              </a:rPr>
              <a:t> indicator) shall be required to be updated.</a:t>
            </a:r>
            <a:endParaRPr lang="en-US" sz="1400" dirty="0">
              <a:solidFill>
                <a:prstClr val="black"/>
              </a:solidFill>
              <a:latin typeface="Sakkal Majalla" panose="02000000000000000000" pitchFamily="2" charset="-78"/>
            </a:endParaRPr>
          </a:p>
        </p:txBody>
      </p:sp>
      <p:graphicFrame>
        <p:nvGraphicFramePr>
          <p:cNvPr id="4" name="Table 3"/>
          <p:cNvGraphicFramePr>
            <a:graphicFrameLocks noGrp="1"/>
          </p:cNvGraphicFramePr>
          <p:nvPr>
            <p:extLst/>
          </p:nvPr>
        </p:nvGraphicFramePr>
        <p:xfrm>
          <a:off x="294701" y="3566364"/>
          <a:ext cx="8458200" cy="1943100"/>
        </p:xfrm>
        <a:graphic>
          <a:graphicData uri="http://schemas.openxmlformats.org/drawingml/2006/table">
            <a:tbl>
              <a:tblPr rtl="1" firstRow="1" bandRow="1">
                <a:tableStyleId>{5C22544A-7EE6-4342-B048-85BDC9FD1C3A}</a:tableStyleId>
              </a:tblPr>
              <a:tblGrid>
                <a:gridCol w="3839332"/>
                <a:gridCol w="4618868"/>
              </a:tblGrid>
              <a:tr h="0">
                <a:tc>
                  <a:txBody>
                    <a:bodyPr/>
                    <a:lstStyle/>
                    <a:p>
                      <a:pPr marL="0" algn="ctr" defTabSz="914400" rtl="0" eaLnBrk="1" latinLnBrk="0" hangingPunct="1">
                        <a:lnSpc>
                          <a:spcPct val="150000"/>
                        </a:lnSpc>
                      </a:pPr>
                      <a:r>
                        <a:rPr lang="en-US" sz="1050" b="1" noProof="0" dirty="0" smtClean="0">
                          <a:solidFill>
                            <a:prstClr val="black"/>
                          </a:solidFill>
                          <a:latin typeface="+mj-lt"/>
                        </a:rPr>
                        <a:t>The</a:t>
                      </a:r>
                      <a:r>
                        <a:rPr lang="en-US" sz="1050" b="1" kern="1200" baseline="0" noProof="0" dirty="0" smtClean="0">
                          <a:solidFill>
                            <a:schemeClr val="tx1"/>
                          </a:solidFill>
                          <a:latin typeface="+mj-lt"/>
                          <a:ea typeface="+mn-ea"/>
                          <a:cs typeface="+mn-cs"/>
                        </a:rPr>
                        <a:t> </a:t>
                      </a:r>
                      <a:r>
                        <a:rPr lang="en-US" sz="1050" b="1" kern="1200" noProof="0" dirty="0" smtClean="0">
                          <a:solidFill>
                            <a:schemeClr val="tx1"/>
                          </a:solidFill>
                          <a:latin typeface="+mj-lt"/>
                          <a:ea typeface="+mn-ea"/>
                          <a:cs typeface="+mn-cs"/>
                        </a:rPr>
                        <a:t>following</a:t>
                      </a:r>
                      <a:r>
                        <a:rPr lang="en-US" sz="1050" b="1" kern="1200" baseline="0" noProof="0" dirty="0" smtClean="0">
                          <a:solidFill>
                            <a:schemeClr val="tx1"/>
                          </a:solidFill>
                          <a:latin typeface="+mj-lt"/>
                          <a:ea typeface="+mn-ea"/>
                          <a:cs typeface="+mn-cs"/>
                        </a:rPr>
                        <a:t> </a:t>
                      </a:r>
                      <a:r>
                        <a:rPr lang="en-US" sz="1050" b="1" kern="1200" noProof="0" dirty="0" smtClean="0">
                          <a:solidFill>
                            <a:schemeClr val="tx1"/>
                          </a:solidFill>
                          <a:latin typeface="+mj-lt"/>
                          <a:ea typeface="+mn-ea"/>
                          <a:cs typeface="+mn-cs"/>
                        </a:rPr>
                        <a:t>shall</a:t>
                      </a:r>
                      <a:r>
                        <a:rPr lang="en-US" sz="1050" b="1" kern="1200" baseline="0" noProof="0" dirty="0" smtClean="0">
                          <a:solidFill>
                            <a:schemeClr val="tx1"/>
                          </a:solidFill>
                          <a:latin typeface="+mj-lt"/>
                          <a:ea typeface="+mn-ea"/>
                          <a:cs typeface="+mn-cs"/>
                        </a:rPr>
                        <a:t> </a:t>
                      </a:r>
                      <a:r>
                        <a:rPr lang="en-US" sz="1050" b="1" kern="1200" noProof="0" dirty="0" smtClean="0">
                          <a:solidFill>
                            <a:schemeClr val="tx1"/>
                          </a:solidFill>
                          <a:latin typeface="+mj-lt"/>
                          <a:ea typeface="+mn-ea"/>
                          <a:cs typeface="+mn-cs"/>
                        </a:rPr>
                        <a:t>be excluded</a:t>
                      </a:r>
                      <a:r>
                        <a:rPr lang="en-US" sz="1050" b="1" kern="1200" baseline="0" noProof="0" dirty="0" smtClean="0">
                          <a:solidFill>
                            <a:schemeClr val="tx1"/>
                          </a:solidFill>
                          <a:latin typeface="+mj-lt"/>
                          <a:ea typeface="+mn-ea"/>
                          <a:cs typeface="+mn-cs"/>
                        </a:rPr>
                        <a:t> </a:t>
                      </a:r>
                      <a:r>
                        <a:rPr lang="en-US" sz="1050" b="1" kern="1200" noProof="0" dirty="0" smtClean="0">
                          <a:solidFill>
                            <a:schemeClr val="tx1"/>
                          </a:solidFill>
                          <a:latin typeface="+mj-lt"/>
                          <a:ea typeface="+mn-ea"/>
                          <a:cs typeface="+mn-cs"/>
                        </a:rPr>
                        <a:t>from</a:t>
                      </a:r>
                      <a:r>
                        <a:rPr lang="en-US" sz="1050" b="1" kern="1200" baseline="0" noProof="0" dirty="0" smtClean="0">
                          <a:solidFill>
                            <a:schemeClr val="tx1"/>
                          </a:solidFill>
                          <a:latin typeface="+mj-lt"/>
                          <a:ea typeface="+mn-ea"/>
                          <a:cs typeface="+mn-cs"/>
                        </a:rPr>
                        <a:t> </a:t>
                      </a:r>
                      <a:r>
                        <a:rPr lang="en-US" sz="1050" b="1" kern="1200" noProof="0" dirty="0" smtClean="0">
                          <a:solidFill>
                            <a:schemeClr val="tx1"/>
                          </a:solidFill>
                          <a:latin typeface="+mj-lt"/>
                          <a:ea typeface="+mn-ea"/>
                          <a:cs typeface="+mn-cs"/>
                        </a:rPr>
                        <a:t>the measurement of indicator: </a:t>
                      </a:r>
                      <a:endParaRPr lang="en-US" sz="1050" b="1" kern="1200" noProof="0" dirty="0">
                        <a:solidFill>
                          <a:schemeClr val="tx1"/>
                        </a:solidFill>
                        <a:latin typeface="+mj-lt"/>
                        <a:ea typeface="+mn-ea"/>
                        <a:cs typeface="+mn-cs"/>
                      </a:endParaRPr>
                    </a:p>
                  </a:txBody>
                  <a:tcPr anchor="ctr">
                    <a:lnL w="12700" cap="flat" cmpd="sng" algn="ctr">
                      <a:solidFill>
                        <a:srgbClr val="B78A35"/>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rgbClr val="B78A35"/>
                      </a:solidFill>
                      <a:prstDash val="solid"/>
                      <a:round/>
                      <a:headEnd type="none" w="med" len="med"/>
                      <a:tailEnd type="none" w="med" len="med"/>
                    </a:lnT>
                    <a:lnB w="12700" cap="flat" cmpd="sng" algn="ctr">
                      <a:solidFill>
                        <a:srgbClr val="B78A35"/>
                      </a:solidFill>
                      <a:prstDash val="solid"/>
                      <a:round/>
                      <a:headEnd type="none" w="med" len="med"/>
                      <a:tailEnd type="none" w="med" len="med"/>
                    </a:lnB>
                    <a:solidFill>
                      <a:srgbClr val="B78A35"/>
                    </a:solidFill>
                  </a:tcPr>
                </a:tc>
                <a:tc>
                  <a:txBody>
                    <a:bodyPr/>
                    <a:lstStyle/>
                    <a:p>
                      <a:pPr algn="ctr" rtl="0"/>
                      <a:r>
                        <a:rPr lang="en-US" sz="1050" noProof="0" dirty="0" smtClean="0">
                          <a:solidFill>
                            <a:schemeClr val="tx1"/>
                          </a:solidFill>
                          <a:latin typeface="+mj-lt"/>
                        </a:rPr>
                        <a:t>The measurement of indicator shall include the following:</a:t>
                      </a:r>
                      <a:endParaRPr lang="en-US" sz="1050" noProof="0" dirty="0">
                        <a:solidFill>
                          <a:schemeClr val="tx1"/>
                        </a:solidFill>
                        <a:latin typeface="+mj-lt"/>
                        <a:cs typeface="Sakkal Majalla" panose="02000000000000000000" pitchFamily="2" charset="-78"/>
                      </a:endParaRPr>
                    </a:p>
                  </a:txBody>
                  <a:tcPr anchor="ctr">
                    <a:lnL w="12700" cap="flat" cmpd="sng" algn="ctr">
                      <a:solidFill>
                        <a:schemeClr val="bg1"/>
                      </a:solidFill>
                      <a:prstDash val="solid"/>
                      <a:round/>
                      <a:headEnd type="none" w="med" len="med"/>
                      <a:tailEnd type="none" w="med" len="med"/>
                    </a:lnL>
                    <a:lnR w="12700" cap="flat" cmpd="sng" algn="ctr">
                      <a:solidFill>
                        <a:srgbClr val="B78A35"/>
                      </a:solidFill>
                      <a:prstDash val="solid"/>
                      <a:round/>
                      <a:headEnd type="none" w="med" len="med"/>
                      <a:tailEnd type="none" w="med" len="med"/>
                    </a:lnR>
                    <a:lnT w="12700" cap="flat" cmpd="sng" algn="ctr">
                      <a:solidFill>
                        <a:srgbClr val="B78A35"/>
                      </a:solidFill>
                      <a:prstDash val="solid"/>
                      <a:round/>
                      <a:headEnd type="none" w="med" len="med"/>
                      <a:tailEnd type="none" w="med" len="med"/>
                    </a:lnT>
                    <a:lnB w="12700" cap="flat" cmpd="sng" algn="ctr">
                      <a:solidFill>
                        <a:srgbClr val="B78A35"/>
                      </a:solidFill>
                      <a:prstDash val="solid"/>
                      <a:round/>
                      <a:headEnd type="none" w="med" len="med"/>
                      <a:tailEnd type="none" w="med" len="med"/>
                    </a:lnB>
                    <a:solidFill>
                      <a:srgbClr val="B78A35"/>
                    </a:solidFill>
                  </a:tcPr>
                </a:tc>
              </a:tr>
              <a:tr h="672132">
                <a:tc>
                  <a:txBody>
                    <a:bodyPr/>
                    <a:lstStyle/>
                    <a:p>
                      <a:pPr algn="just" rtl="0">
                        <a:tabLst>
                          <a:tab pos="263525" algn="l"/>
                        </a:tabLst>
                      </a:pPr>
                      <a:r>
                        <a:rPr lang="en-US" sz="1050" noProof="0" dirty="0" smtClean="0">
                          <a:solidFill>
                            <a:prstClr val="black"/>
                          </a:solidFill>
                          <a:latin typeface="+mj-lt"/>
                        </a:rPr>
                        <a:t>1)	Support or Service Category.</a:t>
                      </a:r>
                      <a:endParaRPr lang="en-US" sz="1050" noProof="0" dirty="0" smtClean="0">
                        <a:solidFill>
                          <a:prstClr val="black"/>
                        </a:solidFill>
                        <a:latin typeface="+mj-lt"/>
                        <a:cs typeface="Sakkal Majalla" panose="02000000000000000000" pitchFamily="2" charset="-78"/>
                      </a:endParaRPr>
                    </a:p>
                    <a:p>
                      <a:pPr algn="just" rtl="0">
                        <a:tabLst>
                          <a:tab pos="263525" algn="l"/>
                        </a:tabLst>
                      </a:pPr>
                      <a:r>
                        <a:rPr lang="en-US" sz="1050" noProof="0" dirty="0" smtClean="0">
                          <a:solidFill>
                            <a:prstClr val="black"/>
                          </a:solidFill>
                          <a:latin typeface="+mj-lt"/>
                        </a:rPr>
                        <a:t>2)	Local Cadre.</a:t>
                      </a:r>
                    </a:p>
                    <a:p>
                      <a:pPr algn="just" rtl="0">
                        <a:tabLst>
                          <a:tab pos="263525" algn="l"/>
                        </a:tabLst>
                      </a:pPr>
                      <a:r>
                        <a:rPr lang="en-US" sz="1050" noProof="0" dirty="0" smtClean="0">
                          <a:solidFill>
                            <a:prstClr val="black"/>
                          </a:solidFill>
                          <a:latin typeface="+mj-lt"/>
                        </a:rPr>
                        <a:t>3)	Temporary or Part-Time Contracts.</a:t>
                      </a:r>
                    </a:p>
                    <a:p>
                      <a:pPr algn="just" rtl="0">
                        <a:tabLst>
                          <a:tab pos="263525" algn="l"/>
                        </a:tabLst>
                      </a:pPr>
                      <a:r>
                        <a:rPr lang="en-US" sz="1050" noProof="0" dirty="0" smtClean="0">
                          <a:latin typeface="+mj-lt"/>
                        </a:rPr>
                        <a:t>4)	Outsourcing Contracts.</a:t>
                      </a:r>
                      <a:endParaRPr lang="en-US" sz="1050" noProof="0" dirty="0">
                        <a:solidFill>
                          <a:prstClr val="black"/>
                        </a:solidFill>
                        <a:latin typeface="+mj-lt"/>
                        <a:cs typeface="Sakkal Majalla" panose="02000000000000000000" pitchFamily="2" charset="-78"/>
                      </a:endParaRPr>
                    </a:p>
                  </a:txBody>
                  <a:tcPr anchor="ctr">
                    <a:lnL w="12700" cap="flat" cmpd="sng" algn="ctr">
                      <a:solidFill>
                        <a:srgbClr val="B78A35"/>
                      </a:solidFill>
                      <a:prstDash val="solid"/>
                      <a:round/>
                      <a:headEnd type="none" w="med" len="med"/>
                      <a:tailEnd type="none" w="med" len="med"/>
                    </a:lnL>
                    <a:lnR w="12700" cap="flat" cmpd="sng" algn="ctr">
                      <a:solidFill>
                        <a:srgbClr val="B78A35"/>
                      </a:solidFill>
                      <a:prstDash val="solid"/>
                      <a:round/>
                      <a:headEnd type="none" w="med" len="med"/>
                      <a:tailEnd type="none" w="med" len="med"/>
                    </a:lnR>
                    <a:lnT w="12700" cap="flat" cmpd="sng" algn="ctr">
                      <a:solidFill>
                        <a:srgbClr val="B78A35"/>
                      </a:solidFill>
                      <a:prstDash val="solid"/>
                      <a:round/>
                      <a:headEnd type="none" w="med" len="med"/>
                      <a:tailEnd type="none" w="med" len="med"/>
                    </a:lnT>
                    <a:lnB w="12700" cap="flat" cmpd="sng" algn="ctr">
                      <a:solidFill>
                        <a:srgbClr val="B78A35"/>
                      </a:solidFill>
                      <a:prstDash val="solid"/>
                      <a:round/>
                      <a:headEnd type="none" w="med" len="med"/>
                      <a:tailEnd type="none" w="med" len="med"/>
                    </a:lnB>
                    <a:solidFill>
                      <a:srgbClr val="FFFFFF"/>
                    </a:solidFill>
                  </a:tcPr>
                </a:tc>
                <a:tc>
                  <a:txBody>
                    <a:bodyPr/>
                    <a:lstStyle/>
                    <a:p>
                      <a:pPr algn="l" rtl="0"/>
                      <a:r>
                        <a:rPr lang="en-US" sz="1050" noProof="0" dirty="0" smtClean="0">
                          <a:solidFill>
                            <a:prstClr val="black"/>
                          </a:solidFill>
                          <a:latin typeface="+mj-lt"/>
                        </a:rPr>
                        <a:t>1)</a:t>
                      </a:r>
                      <a:r>
                        <a:rPr lang="en-US" sz="1050" baseline="0" noProof="0" dirty="0" smtClean="0">
                          <a:solidFill>
                            <a:prstClr val="black"/>
                          </a:solidFill>
                          <a:latin typeface="+mj-lt"/>
                        </a:rPr>
                        <a:t> </a:t>
                      </a:r>
                      <a:r>
                        <a:rPr lang="en-US" sz="1050" noProof="0" dirty="0" smtClean="0">
                          <a:solidFill>
                            <a:prstClr val="black"/>
                          </a:solidFill>
                          <a:latin typeface="+mj-lt"/>
                        </a:rPr>
                        <a:t>General</a:t>
                      </a:r>
                      <a:r>
                        <a:rPr lang="en-US" sz="1050" baseline="0" noProof="0" dirty="0" smtClean="0">
                          <a:solidFill>
                            <a:prstClr val="black"/>
                          </a:solidFill>
                          <a:latin typeface="+mj-lt"/>
                        </a:rPr>
                        <a:t> </a:t>
                      </a:r>
                      <a:r>
                        <a:rPr lang="en-US" sz="1050" noProof="0" dirty="0" smtClean="0">
                          <a:solidFill>
                            <a:prstClr val="black"/>
                          </a:solidFill>
                          <a:latin typeface="+mj-lt"/>
                        </a:rPr>
                        <a:t>and Specialized Cadre’s Employees such as Educational, Diplomatic, Medical and Judicial Cadres. </a:t>
                      </a:r>
                      <a:endParaRPr lang="en-US" sz="1050" noProof="0" dirty="0" smtClean="0">
                        <a:solidFill>
                          <a:prstClr val="black"/>
                        </a:solidFill>
                        <a:latin typeface="+mj-lt"/>
                        <a:cs typeface="Sakkal Majalla" panose="02000000000000000000" pitchFamily="2" charset="-78"/>
                      </a:endParaRPr>
                    </a:p>
                    <a:p>
                      <a:pPr algn="just" rtl="0"/>
                      <a:r>
                        <a:rPr lang="en-US" sz="1050" noProof="0" dirty="0" smtClean="0">
                          <a:solidFill>
                            <a:prstClr val="black"/>
                          </a:solidFill>
                          <a:latin typeface="+mj-lt"/>
                        </a:rPr>
                        <a:t>2) Employees appointed in accordance with the different full-time and special contracts, experts and consultants.</a:t>
                      </a:r>
                    </a:p>
                    <a:p>
                      <a:pPr algn="just" rtl="0"/>
                      <a:r>
                        <a:rPr lang="en-US" sz="1050" baseline="0" noProof="0" dirty="0" smtClean="0">
                          <a:solidFill>
                            <a:prstClr val="black"/>
                          </a:solidFill>
                          <a:latin typeface="+mj-lt"/>
                        </a:rPr>
                        <a:t>3) </a:t>
                      </a:r>
                      <a:r>
                        <a:rPr lang="en-US" sz="1050" baseline="0" noProof="0" dirty="0" err="1" smtClean="0">
                          <a:solidFill>
                            <a:prstClr val="black"/>
                          </a:solidFill>
                          <a:latin typeface="+mj-lt"/>
                        </a:rPr>
                        <a:t>Secondment</a:t>
                      </a:r>
                      <a:r>
                        <a:rPr lang="en-US" sz="1050" baseline="0" noProof="0" dirty="0" smtClean="0">
                          <a:solidFill>
                            <a:prstClr val="black"/>
                          </a:solidFill>
                          <a:latin typeface="+mj-lt"/>
                        </a:rPr>
                        <a:t> Employees </a:t>
                      </a:r>
                    </a:p>
                    <a:p>
                      <a:pPr algn="just" rtl="0"/>
                      <a:r>
                        <a:rPr lang="en-US" sz="1050" baseline="0" noProof="0" dirty="0" smtClean="0">
                          <a:solidFill>
                            <a:prstClr val="black"/>
                          </a:solidFill>
                          <a:latin typeface="+mj-lt"/>
                        </a:rPr>
                        <a:t>4) Employees in Extensive Summer Vacancy, Extensive Sick Leave, National Service</a:t>
                      </a:r>
                    </a:p>
                    <a:p>
                      <a:pPr algn="just" rtl="0"/>
                      <a:r>
                        <a:rPr lang="en-US" sz="1050" baseline="0" noProof="0" dirty="0" smtClean="0">
                          <a:solidFill>
                            <a:prstClr val="black"/>
                          </a:solidFill>
                          <a:latin typeface="+mj-lt"/>
                        </a:rPr>
                        <a:t>5) Employees in Probation Period</a:t>
                      </a:r>
                    </a:p>
                  </a:txBody>
                  <a:tcPr anchor="ctr">
                    <a:lnL w="12700" cap="flat" cmpd="sng" algn="ctr">
                      <a:solidFill>
                        <a:srgbClr val="B78A35"/>
                      </a:solidFill>
                      <a:prstDash val="solid"/>
                      <a:round/>
                      <a:headEnd type="none" w="med" len="med"/>
                      <a:tailEnd type="none" w="med" len="med"/>
                    </a:lnL>
                    <a:lnR w="12700" cap="flat" cmpd="sng" algn="ctr">
                      <a:solidFill>
                        <a:srgbClr val="B78A35"/>
                      </a:solidFill>
                      <a:prstDash val="solid"/>
                      <a:round/>
                      <a:headEnd type="none" w="med" len="med"/>
                      <a:tailEnd type="none" w="med" len="med"/>
                    </a:lnR>
                    <a:lnT w="12700" cap="flat" cmpd="sng" algn="ctr">
                      <a:solidFill>
                        <a:srgbClr val="B78A35"/>
                      </a:solidFill>
                      <a:prstDash val="solid"/>
                      <a:round/>
                      <a:headEnd type="none" w="med" len="med"/>
                      <a:tailEnd type="none" w="med" len="med"/>
                    </a:lnT>
                    <a:lnB w="12700" cap="flat" cmpd="sng" algn="ctr">
                      <a:solidFill>
                        <a:srgbClr val="B78A35"/>
                      </a:solidFill>
                      <a:prstDash val="solid"/>
                      <a:round/>
                      <a:headEnd type="none" w="med" len="med"/>
                      <a:tailEnd type="none" w="med" len="med"/>
                    </a:lnB>
                    <a:solidFill>
                      <a:srgbClr val="FFFFFF"/>
                    </a:solidFill>
                  </a:tcPr>
                </a:tc>
              </a:tr>
            </a:tbl>
          </a:graphicData>
        </a:graphic>
      </p:graphicFrame>
      <p:sp>
        <p:nvSpPr>
          <p:cNvPr id="8" name="Slide Number Placeholder 3"/>
          <p:cNvSpPr txBox="1">
            <a:spLocks/>
          </p:cNvSpPr>
          <p:nvPr/>
        </p:nvSpPr>
        <p:spPr>
          <a:xfrm>
            <a:off x="0" y="6569075"/>
            <a:ext cx="21336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rtl="0"/>
            <a:fld id="{56427F38-63A5-4D63-9399-D970397CA46A}" type="slidenum">
              <a:rPr lang="en-US" sz="1600" b="1" smtClean="0">
                <a:solidFill>
                  <a:prstClr val="black"/>
                </a:solidFill>
              </a:rPr>
              <a:pPr rtl="0"/>
              <a:t>23</a:t>
            </a:fld>
            <a:endParaRPr lang="en-US" sz="1600" b="1" dirty="0">
              <a:solidFill>
                <a:prstClr val="black"/>
              </a:solidFill>
            </a:endParaRPr>
          </a:p>
        </p:txBody>
      </p:sp>
    </p:spTree>
    <p:extLst>
      <p:ext uri="{BB962C8B-B14F-4D97-AF65-F5344CB8AC3E}">
        <p14:creationId xmlns:p14="http://schemas.microsoft.com/office/powerpoint/2010/main" val="1049661692"/>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ontent Placeholder 9"/>
          <p:cNvGraphicFramePr>
            <a:graphicFrameLocks/>
          </p:cNvGraphicFramePr>
          <p:nvPr>
            <p:extLst/>
          </p:nvPr>
        </p:nvGraphicFramePr>
        <p:xfrm>
          <a:off x="342900" y="2016115"/>
          <a:ext cx="8458200" cy="1488958"/>
        </p:xfrm>
        <a:graphic>
          <a:graphicData uri="http://schemas.openxmlformats.org/drawingml/2006/table">
            <a:tbl>
              <a:tblPr rtl="1" firstRow="1" bandRow="1">
                <a:tableStyleId>{5C22544A-7EE6-4342-B048-85BDC9FD1C3A}</a:tableStyleId>
              </a:tblPr>
              <a:tblGrid>
                <a:gridCol w="1409700"/>
                <a:gridCol w="2819400"/>
                <a:gridCol w="1409700"/>
                <a:gridCol w="1409700"/>
                <a:gridCol w="1409700"/>
              </a:tblGrid>
              <a:tr h="330718">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400" u="none" strike="noStrike" kern="1200" noProof="0" dirty="0" smtClean="0">
                          <a:solidFill>
                            <a:schemeClr val="dk1"/>
                          </a:solidFill>
                          <a:effectLst/>
                          <a:latin typeface="Sakkal Majalla" panose="02000000000000000000" pitchFamily="2" charset="-78"/>
                        </a:rPr>
                        <a:t>Source</a:t>
                      </a:r>
                      <a:endParaRPr lang="en-US" sz="1400" u="none" strike="noStrike" kern="1200" noProof="0" dirty="0">
                        <a:solidFill>
                          <a:schemeClr val="dk1"/>
                        </a:solidFill>
                        <a:effectLst/>
                        <a:latin typeface="Sakkal Majalla" panose="02000000000000000000" pitchFamily="2" charset="-78"/>
                        <a:ea typeface="+mn-ea"/>
                        <a:cs typeface="Sakkal Majalla" panose="02000000000000000000" pitchFamily="2" charset="-78"/>
                      </a:endParaRPr>
                    </a:p>
                  </a:txBody>
                  <a:tcPr anchor="b">
                    <a:lnL w="12700" cap="flat" cmpd="sng" algn="ctr">
                      <a:solidFill>
                        <a:srgbClr val="B78A35"/>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B78A35"/>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400" u="none" strike="noStrike" kern="1200" noProof="0" dirty="0" smtClean="0">
                          <a:solidFill>
                            <a:schemeClr val="dk1"/>
                          </a:solidFill>
                          <a:effectLst/>
                          <a:latin typeface="Sakkal Majalla" panose="02000000000000000000" pitchFamily="2" charset="-78"/>
                        </a:rPr>
                        <a:t>Equation</a:t>
                      </a:r>
                      <a:endParaRPr lang="en-US" sz="1400" u="none" strike="noStrike" kern="1200" noProof="0" dirty="0">
                        <a:solidFill>
                          <a:schemeClr val="dk1"/>
                        </a:solidFill>
                        <a:effectLst/>
                        <a:latin typeface="Sakkal Majalla" panose="02000000000000000000" pitchFamily="2" charset="-78"/>
                        <a:ea typeface="+mn-ea"/>
                        <a:cs typeface="Sakkal Majalla" panose="02000000000000000000" pitchFamily="2" charset="-78"/>
                      </a:endParaRPr>
                    </a:p>
                  </a:txBody>
                  <a:tcPr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B78A35"/>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400" u="none" strike="noStrike" kern="1200" noProof="0" dirty="0" smtClean="0">
                          <a:solidFill>
                            <a:schemeClr val="dk1"/>
                          </a:solidFill>
                          <a:effectLst/>
                          <a:latin typeface="Sakkal Majalla" panose="02000000000000000000" pitchFamily="2" charset="-78"/>
                        </a:rPr>
                        <a:t>Calculation Type</a:t>
                      </a:r>
                      <a:endParaRPr lang="en-US" sz="1400" u="none" strike="noStrike" kern="1200" noProof="0" dirty="0">
                        <a:solidFill>
                          <a:schemeClr val="dk1"/>
                        </a:solidFill>
                        <a:effectLst/>
                        <a:latin typeface="Sakkal Majalla" panose="02000000000000000000" pitchFamily="2" charset="-78"/>
                        <a:ea typeface="+mn-ea"/>
                        <a:cs typeface="Sakkal Majalla" panose="02000000000000000000" pitchFamily="2" charset="-78"/>
                      </a:endParaRPr>
                    </a:p>
                  </a:txBody>
                  <a:tcPr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B78A35"/>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400" u="none" strike="noStrike" kern="1200" noProof="0" dirty="0" smtClean="0">
                          <a:solidFill>
                            <a:schemeClr val="dk1"/>
                          </a:solidFill>
                          <a:effectLst/>
                          <a:latin typeface="Sakkal Majalla" panose="02000000000000000000" pitchFamily="2" charset="-78"/>
                        </a:rPr>
                        <a:t>Calculation Unit</a:t>
                      </a:r>
                      <a:endParaRPr lang="en-US" sz="1400" u="none" strike="noStrike" kern="1200" noProof="0" dirty="0">
                        <a:solidFill>
                          <a:schemeClr val="dk1"/>
                        </a:solidFill>
                        <a:effectLst/>
                        <a:latin typeface="Sakkal Majalla" panose="02000000000000000000" pitchFamily="2" charset="-78"/>
                        <a:ea typeface="+mn-ea"/>
                        <a:cs typeface="Sakkal Majalla" panose="02000000000000000000" pitchFamily="2" charset="-78"/>
                      </a:endParaRPr>
                    </a:p>
                  </a:txBody>
                  <a:tcPr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B78A35"/>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400" u="none" strike="noStrike" kern="1200" noProof="0" dirty="0" smtClean="0">
                          <a:solidFill>
                            <a:schemeClr val="dk1"/>
                          </a:solidFill>
                          <a:effectLst/>
                          <a:latin typeface="Sakkal Majalla" panose="02000000000000000000" pitchFamily="2" charset="-78"/>
                        </a:rPr>
                        <a:t>Period</a:t>
                      </a:r>
                      <a:endParaRPr lang="en-US" sz="1400" u="none" strike="noStrike" kern="1200" noProof="0" dirty="0">
                        <a:solidFill>
                          <a:schemeClr val="dk1"/>
                        </a:solidFill>
                        <a:effectLst/>
                        <a:latin typeface="Sakkal Majalla" panose="02000000000000000000" pitchFamily="2" charset="-78"/>
                        <a:ea typeface="+mn-ea"/>
                        <a:cs typeface="Sakkal Majalla" panose="02000000000000000000" pitchFamily="2" charset="-78"/>
                      </a:endParaRPr>
                    </a:p>
                  </a:txBody>
                  <a:tcPr anchor="b">
                    <a:lnL w="12700" cap="flat" cmpd="sng" algn="ctr">
                      <a:solidFill>
                        <a:schemeClr val="bg1"/>
                      </a:solidFill>
                      <a:prstDash val="solid"/>
                      <a:round/>
                      <a:headEnd type="none" w="med" len="med"/>
                      <a:tailEnd type="none" w="med" len="med"/>
                    </a:lnL>
                    <a:lnR w="12700" cap="flat" cmpd="sng" algn="ctr">
                      <a:solidFill>
                        <a:srgbClr val="B78A35"/>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B78A35"/>
                    </a:solidFill>
                  </a:tcPr>
                </a:tc>
              </a:tr>
              <a:tr h="1072407">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400" u="none" strike="noStrike" kern="1200" noProof="0" dirty="0" err="1" smtClean="0">
                          <a:solidFill>
                            <a:schemeClr val="dk1"/>
                          </a:solidFill>
                          <a:effectLst/>
                          <a:latin typeface="Sakkal Majalla" panose="02000000000000000000" pitchFamily="2" charset="-78"/>
                        </a:rPr>
                        <a:t>Bayanati</a:t>
                      </a:r>
                      <a:r>
                        <a:rPr lang="en-US" sz="1400" u="none" strike="noStrike" kern="1200" noProof="0" dirty="0" smtClean="0">
                          <a:solidFill>
                            <a:schemeClr val="dk1"/>
                          </a:solidFill>
                          <a:effectLst/>
                          <a:latin typeface="Sakkal Majalla" panose="02000000000000000000" pitchFamily="2" charset="-78"/>
                        </a:rPr>
                        <a:t> System</a:t>
                      </a:r>
                      <a:endParaRPr lang="en-US" sz="1400" u="none" strike="noStrike" kern="1200" noProof="0" dirty="0">
                        <a:solidFill>
                          <a:schemeClr val="dk1"/>
                        </a:solidFill>
                        <a:effectLst/>
                        <a:latin typeface="Sakkal Majalla" panose="02000000000000000000" pitchFamily="2" charset="-78"/>
                        <a:ea typeface="+mn-ea"/>
                        <a:cs typeface="Sakkal Majalla" panose="02000000000000000000" pitchFamily="2" charset="-78"/>
                      </a:endParaRPr>
                    </a:p>
                  </a:txBody>
                  <a:tcPr anchor="ctr">
                    <a:lnL w="12700" cap="flat" cmpd="sng" algn="ctr">
                      <a:solidFill>
                        <a:srgbClr val="B78A35"/>
                      </a:solidFill>
                      <a:prstDash val="solid"/>
                      <a:round/>
                      <a:headEnd type="none" w="med" len="med"/>
                      <a:tailEnd type="none" w="med" len="med"/>
                    </a:lnL>
                    <a:lnR w="12700" cap="flat" cmpd="sng" algn="ctr">
                      <a:solidFill>
                        <a:srgbClr val="B78A35"/>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rgbClr val="B78A35"/>
                      </a:solidFill>
                      <a:prstDash val="solid"/>
                      <a:round/>
                      <a:headEnd type="none" w="med" len="med"/>
                      <a:tailEnd type="none" w="med" len="med"/>
                    </a:lnB>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400" u="none" strike="noStrike" kern="1200" noProof="0" dirty="0" smtClean="0">
                          <a:solidFill>
                            <a:schemeClr val="dk1"/>
                          </a:solidFill>
                          <a:effectLst/>
                          <a:latin typeface="Sakkal Majalla" panose="02000000000000000000" pitchFamily="2" charset="-78"/>
                        </a:rPr>
                        <a:t> (Number of Emirati Employees in the Approved Occupational Categories ÷ Total Number of Employees in the approved Occupational Categories at the end of Calculation Period) * 100</a:t>
                      </a:r>
                    </a:p>
                  </a:txBody>
                  <a:tcPr anchor="ctr">
                    <a:lnL w="12700" cap="flat" cmpd="sng" algn="ctr">
                      <a:solidFill>
                        <a:srgbClr val="B78A35"/>
                      </a:solidFill>
                      <a:prstDash val="solid"/>
                      <a:round/>
                      <a:headEnd type="none" w="med" len="med"/>
                      <a:tailEnd type="none" w="med" len="med"/>
                    </a:lnL>
                    <a:lnR w="12700" cap="flat" cmpd="sng" algn="ctr">
                      <a:solidFill>
                        <a:srgbClr val="B78A35"/>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rgbClr val="B78A35"/>
                      </a:solidFill>
                      <a:prstDash val="solid"/>
                      <a:round/>
                      <a:headEnd type="none" w="med" len="med"/>
                      <a:tailEnd type="none" w="med" len="med"/>
                    </a:lnB>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400" u="none" strike="noStrike" kern="1200" noProof="0" dirty="0" smtClean="0">
                          <a:solidFill>
                            <a:schemeClr val="dk1"/>
                          </a:solidFill>
                          <a:effectLst/>
                          <a:latin typeface="Sakkal Majalla" panose="02000000000000000000" pitchFamily="2" charset="-78"/>
                        </a:rPr>
                        <a:t>Increase is better.</a:t>
                      </a:r>
                      <a:endParaRPr lang="en-US" sz="1400" u="none" strike="noStrike" kern="1200" noProof="0" dirty="0">
                        <a:solidFill>
                          <a:schemeClr val="dk1"/>
                        </a:solidFill>
                        <a:effectLst/>
                        <a:latin typeface="Sakkal Majalla" panose="02000000000000000000" pitchFamily="2" charset="-78"/>
                        <a:ea typeface="+mn-ea"/>
                        <a:cs typeface="Sakkal Majalla" panose="02000000000000000000" pitchFamily="2" charset="-78"/>
                      </a:endParaRPr>
                    </a:p>
                  </a:txBody>
                  <a:tcPr anchor="ctr">
                    <a:lnL w="12700" cap="flat" cmpd="sng" algn="ctr">
                      <a:solidFill>
                        <a:srgbClr val="B78A35"/>
                      </a:solidFill>
                      <a:prstDash val="solid"/>
                      <a:round/>
                      <a:headEnd type="none" w="med" len="med"/>
                      <a:tailEnd type="none" w="med" len="med"/>
                    </a:lnL>
                    <a:lnR w="12700" cap="flat" cmpd="sng" algn="ctr">
                      <a:solidFill>
                        <a:srgbClr val="B78A35"/>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rgbClr val="B78A35"/>
                      </a:solidFill>
                      <a:prstDash val="solid"/>
                      <a:round/>
                      <a:headEnd type="none" w="med" len="med"/>
                      <a:tailEnd type="none" w="med" len="med"/>
                    </a:lnB>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400" u="none" strike="noStrike" kern="1200" noProof="0" dirty="0" smtClean="0">
                          <a:solidFill>
                            <a:schemeClr val="dk1"/>
                          </a:solidFill>
                          <a:effectLst/>
                          <a:latin typeface="Sakkal Majalla" panose="02000000000000000000" pitchFamily="2" charset="-78"/>
                        </a:rPr>
                        <a:t>Percentage</a:t>
                      </a:r>
                      <a:endParaRPr lang="en-US" sz="1400" u="none" strike="noStrike" kern="1200" noProof="0" dirty="0">
                        <a:solidFill>
                          <a:schemeClr val="dk1"/>
                        </a:solidFill>
                        <a:effectLst/>
                        <a:latin typeface="Sakkal Majalla" panose="02000000000000000000" pitchFamily="2" charset="-78"/>
                        <a:ea typeface="+mn-ea"/>
                        <a:cs typeface="Sakkal Majalla" panose="02000000000000000000" pitchFamily="2" charset="-78"/>
                      </a:endParaRPr>
                    </a:p>
                  </a:txBody>
                  <a:tcPr anchor="ctr">
                    <a:lnL w="12700" cap="flat" cmpd="sng" algn="ctr">
                      <a:solidFill>
                        <a:srgbClr val="B78A35"/>
                      </a:solidFill>
                      <a:prstDash val="solid"/>
                      <a:round/>
                      <a:headEnd type="none" w="med" len="med"/>
                      <a:tailEnd type="none" w="med" len="med"/>
                    </a:lnL>
                    <a:lnR w="12700" cap="flat" cmpd="sng" algn="ctr">
                      <a:solidFill>
                        <a:srgbClr val="B78A35"/>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rgbClr val="B78A35"/>
                      </a:solidFill>
                      <a:prstDash val="solid"/>
                      <a:round/>
                      <a:headEnd type="none" w="med" len="med"/>
                      <a:tailEnd type="none" w="med" len="med"/>
                    </a:lnB>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400" u="none" strike="noStrike" kern="1200" noProof="0" dirty="0" smtClean="0">
                          <a:solidFill>
                            <a:schemeClr val="dk1"/>
                          </a:solidFill>
                          <a:effectLst/>
                          <a:latin typeface="Sakkal Majalla" panose="02000000000000000000" pitchFamily="2" charset="-78"/>
                        </a:rPr>
                        <a:t>Semi-Annually</a:t>
                      </a:r>
                      <a:endParaRPr lang="en-US" sz="1400" u="none" strike="noStrike" kern="1200" noProof="0" dirty="0">
                        <a:solidFill>
                          <a:schemeClr val="dk1"/>
                        </a:solidFill>
                        <a:effectLst/>
                        <a:latin typeface="Sakkal Majalla" panose="02000000000000000000" pitchFamily="2" charset="-78"/>
                        <a:ea typeface="+mn-ea"/>
                        <a:cs typeface="Sakkal Majalla" panose="02000000000000000000" pitchFamily="2" charset="-78"/>
                      </a:endParaRPr>
                    </a:p>
                  </a:txBody>
                  <a:tcPr anchor="ctr">
                    <a:lnL w="12700" cap="flat" cmpd="sng" algn="ctr">
                      <a:solidFill>
                        <a:srgbClr val="B78A35"/>
                      </a:solidFill>
                      <a:prstDash val="solid"/>
                      <a:round/>
                      <a:headEnd type="none" w="med" len="med"/>
                      <a:tailEnd type="none" w="med" len="med"/>
                    </a:lnL>
                    <a:lnR w="12700" cap="flat" cmpd="sng" algn="ctr">
                      <a:solidFill>
                        <a:srgbClr val="B78A35"/>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rgbClr val="B78A35"/>
                      </a:solidFill>
                      <a:prstDash val="solid"/>
                      <a:round/>
                      <a:headEnd type="none" w="med" len="med"/>
                      <a:tailEnd type="none" w="med" len="med"/>
                    </a:lnB>
                    <a:noFill/>
                  </a:tcPr>
                </a:tc>
              </a:tr>
            </a:tbl>
          </a:graphicData>
        </a:graphic>
      </p:graphicFrame>
      <p:sp>
        <p:nvSpPr>
          <p:cNvPr id="3" name="TextBox 2"/>
          <p:cNvSpPr txBox="1"/>
          <p:nvPr/>
        </p:nvSpPr>
        <p:spPr>
          <a:xfrm>
            <a:off x="381000" y="1646783"/>
            <a:ext cx="4511040" cy="369332"/>
          </a:xfrm>
          <a:prstGeom prst="rect">
            <a:avLst/>
          </a:prstGeom>
          <a:noFill/>
        </p:spPr>
        <p:txBody>
          <a:bodyPr wrap="square" rtlCol="0">
            <a:spAutoFit/>
          </a:bodyPr>
          <a:lstStyle/>
          <a:p>
            <a:pPr algn="l" rtl="0"/>
            <a:r>
              <a:rPr lang="ar-AE" b="1" dirty="0">
                <a:solidFill>
                  <a:srgbClr val="C00000"/>
                </a:solidFill>
                <a:latin typeface="Sakkal Majalla" panose="02000000000000000000" pitchFamily="2" charset="-78"/>
              </a:rPr>
              <a:t>Method of Calculation - Emiratisation Indicator:</a:t>
            </a:r>
            <a:r>
              <a:rPr dirty="0" smtClean="0"/>
              <a:t> </a:t>
            </a:r>
            <a:endParaRPr lang="en-US" b="1" dirty="0">
              <a:solidFill>
                <a:srgbClr val="C00000"/>
              </a:solidFill>
              <a:latin typeface="Sakkal Majalla" panose="02000000000000000000" pitchFamily="2" charset="-78"/>
              <a:cs typeface="Sakkal Majalla" panose="02000000000000000000" pitchFamily="2" charset="-78"/>
            </a:endParaRPr>
          </a:p>
        </p:txBody>
      </p:sp>
      <p:graphicFrame>
        <p:nvGraphicFramePr>
          <p:cNvPr id="4" name="Content Placeholder 9"/>
          <p:cNvGraphicFramePr>
            <a:graphicFrameLocks/>
          </p:cNvGraphicFramePr>
          <p:nvPr>
            <p:extLst/>
          </p:nvPr>
        </p:nvGraphicFramePr>
        <p:xfrm>
          <a:off x="381000" y="3606261"/>
          <a:ext cx="8458200" cy="976932"/>
        </p:xfrm>
        <a:graphic>
          <a:graphicData uri="http://schemas.openxmlformats.org/drawingml/2006/table">
            <a:tbl>
              <a:tblPr rtl="1" firstRow="1" bandRow="1">
                <a:tableStyleId>{5C22544A-7EE6-4342-B048-85BDC9FD1C3A}</a:tableStyleId>
              </a:tblPr>
              <a:tblGrid>
                <a:gridCol w="4229100"/>
                <a:gridCol w="4229100"/>
              </a:tblGrid>
              <a:tr h="290208">
                <a:tc>
                  <a:txBody>
                    <a:bodyPr/>
                    <a:lstStyle/>
                    <a:p>
                      <a:pPr algn="ctr" rtl="0"/>
                      <a:r>
                        <a:rPr lang="ar-AE" sz="1400" dirty="0" smtClean="0">
                          <a:solidFill>
                            <a:schemeClr val="tx1"/>
                          </a:solidFill>
                          <a:latin typeface="Sakkal Majalla" panose="02000000000000000000" pitchFamily="2" charset="-78"/>
                        </a:rPr>
                        <a:t>Denominator Components</a:t>
                      </a:r>
                      <a:endParaRPr lang="en-US" sz="1400" dirty="0">
                        <a:solidFill>
                          <a:schemeClr val="tx1"/>
                        </a:solidFill>
                        <a:latin typeface="Sakkal Majalla" panose="02000000000000000000" pitchFamily="2" charset="-78"/>
                        <a:cs typeface="Sakkal Majalla" panose="02000000000000000000" pitchFamily="2" charset="-78"/>
                      </a:endParaRPr>
                    </a:p>
                  </a:txBody>
                  <a:tcPr>
                    <a:lnL w="12700" cap="flat" cmpd="sng" algn="ctr">
                      <a:solidFill>
                        <a:srgbClr val="B78A35"/>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rgbClr val="B78A35"/>
                      </a:solidFill>
                      <a:prstDash val="solid"/>
                      <a:round/>
                      <a:headEnd type="none" w="med" len="med"/>
                      <a:tailEnd type="none" w="med" len="med"/>
                    </a:lnT>
                    <a:lnB w="12700" cap="flat" cmpd="sng" algn="ctr">
                      <a:solidFill>
                        <a:srgbClr val="B78A35"/>
                      </a:solidFill>
                      <a:prstDash val="solid"/>
                      <a:round/>
                      <a:headEnd type="none" w="med" len="med"/>
                      <a:tailEnd type="none" w="med" len="med"/>
                    </a:lnB>
                    <a:solidFill>
                      <a:srgbClr val="B78A35"/>
                    </a:solidFill>
                  </a:tcPr>
                </a:tc>
                <a:tc>
                  <a:txBody>
                    <a:bodyPr/>
                    <a:lstStyle/>
                    <a:p>
                      <a:pPr algn="ctr" rtl="0"/>
                      <a:r>
                        <a:rPr lang="ar-AE" sz="1400" dirty="0" smtClean="0">
                          <a:solidFill>
                            <a:schemeClr val="tx1"/>
                          </a:solidFill>
                          <a:latin typeface="Sakkal Majalla" panose="02000000000000000000" pitchFamily="2" charset="-78"/>
                        </a:rPr>
                        <a:t>Numerator Components</a:t>
                      </a:r>
                      <a:endParaRPr lang="en-US" sz="1400" dirty="0">
                        <a:solidFill>
                          <a:schemeClr val="tx1"/>
                        </a:solidFill>
                        <a:latin typeface="Sakkal Majalla" panose="02000000000000000000" pitchFamily="2" charset="-78"/>
                        <a:cs typeface="Sakkal Majalla" panose="02000000000000000000" pitchFamily="2" charset="-78"/>
                      </a:endParaRPr>
                    </a:p>
                  </a:txBody>
                  <a:tcPr>
                    <a:lnL w="12700" cap="flat" cmpd="sng" algn="ctr">
                      <a:solidFill>
                        <a:schemeClr val="bg1"/>
                      </a:solidFill>
                      <a:prstDash val="solid"/>
                      <a:round/>
                      <a:headEnd type="none" w="med" len="med"/>
                      <a:tailEnd type="none" w="med" len="med"/>
                    </a:lnL>
                    <a:lnR w="12700" cap="flat" cmpd="sng" algn="ctr">
                      <a:solidFill>
                        <a:srgbClr val="B78A35"/>
                      </a:solidFill>
                      <a:prstDash val="solid"/>
                      <a:round/>
                      <a:headEnd type="none" w="med" len="med"/>
                      <a:tailEnd type="none" w="med" len="med"/>
                    </a:lnR>
                    <a:lnT w="12700" cap="flat" cmpd="sng" algn="ctr">
                      <a:solidFill>
                        <a:srgbClr val="B78A35"/>
                      </a:solidFill>
                      <a:prstDash val="solid"/>
                      <a:round/>
                      <a:headEnd type="none" w="med" len="med"/>
                      <a:tailEnd type="none" w="med" len="med"/>
                    </a:lnT>
                    <a:lnB w="12700" cap="flat" cmpd="sng" algn="ctr">
                      <a:solidFill>
                        <a:srgbClr val="B78A35"/>
                      </a:solidFill>
                      <a:prstDash val="solid"/>
                      <a:round/>
                      <a:headEnd type="none" w="med" len="med"/>
                      <a:tailEnd type="none" w="med" len="med"/>
                    </a:lnB>
                    <a:solidFill>
                      <a:srgbClr val="B78A35"/>
                    </a:solidFill>
                  </a:tcPr>
                </a:tc>
              </a:tr>
              <a:tr h="672132">
                <a:tc>
                  <a:txBody>
                    <a:bodyPr/>
                    <a:lstStyle/>
                    <a:p>
                      <a:pPr algn="ctr" rtl="0"/>
                      <a:r>
                        <a:rPr lang="en-US" sz="1400" b="0" i="0" u="none" strike="noStrike" kern="1200" noProof="0" dirty="0" smtClean="0">
                          <a:solidFill>
                            <a:srgbClr val="000000"/>
                          </a:solidFill>
                          <a:effectLst/>
                          <a:latin typeface="Sakkal Majalla" panose="02000000000000000000" pitchFamily="2" charset="-78"/>
                        </a:rPr>
                        <a:t>Total Number of Employees at the end of Calculation Period.</a:t>
                      </a:r>
                      <a:endParaRPr lang="en-US" sz="1400" b="0" i="0" u="none" strike="noStrike" kern="1200" noProof="0" dirty="0">
                        <a:solidFill>
                          <a:srgbClr val="000000"/>
                        </a:solidFill>
                        <a:effectLst/>
                        <a:latin typeface="Sakkal Majalla" panose="02000000000000000000" pitchFamily="2" charset="-78"/>
                        <a:ea typeface="+mn-ea"/>
                        <a:cs typeface="Sakkal Majalla" panose="02000000000000000000" pitchFamily="2" charset="-78"/>
                      </a:endParaRPr>
                    </a:p>
                  </a:txBody>
                  <a:tcPr anchor="ctr">
                    <a:lnL w="12700" cap="flat" cmpd="sng" algn="ctr">
                      <a:solidFill>
                        <a:srgbClr val="B78A35"/>
                      </a:solidFill>
                      <a:prstDash val="solid"/>
                      <a:round/>
                      <a:headEnd type="none" w="med" len="med"/>
                      <a:tailEnd type="none" w="med" len="med"/>
                    </a:lnL>
                    <a:lnR w="12700" cap="flat" cmpd="sng" algn="ctr">
                      <a:solidFill>
                        <a:srgbClr val="B78A35"/>
                      </a:solidFill>
                      <a:prstDash val="solid"/>
                      <a:round/>
                      <a:headEnd type="none" w="med" len="med"/>
                      <a:tailEnd type="none" w="med" len="med"/>
                    </a:lnR>
                    <a:lnT w="12700" cap="flat" cmpd="sng" algn="ctr">
                      <a:solidFill>
                        <a:srgbClr val="B78A35"/>
                      </a:solidFill>
                      <a:prstDash val="solid"/>
                      <a:round/>
                      <a:headEnd type="none" w="med" len="med"/>
                      <a:tailEnd type="none" w="med" len="med"/>
                    </a:lnT>
                    <a:lnB w="12700" cap="flat" cmpd="sng" algn="ctr">
                      <a:solidFill>
                        <a:srgbClr val="B78A35"/>
                      </a:solidFill>
                      <a:prstDash val="solid"/>
                      <a:round/>
                      <a:headEnd type="none" w="med" len="med"/>
                      <a:tailEnd type="none" w="med" len="med"/>
                    </a:lnB>
                    <a:noFill/>
                  </a:tcPr>
                </a:tc>
                <a:tc>
                  <a:txBody>
                    <a:bodyPr/>
                    <a:lstStyle/>
                    <a:p>
                      <a:pPr algn="ctr" rtl="0"/>
                      <a:r>
                        <a:rPr lang="en-US" sz="1400" b="0" i="0" u="none" strike="noStrike" kern="1200" noProof="0" dirty="0" smtClean="0">
                          <a:solidFill>
                            <a:srgbClr val="000000"/>
                          </a:solidFill>
                          <a:effectLst/>
                          <a:latin typeface="Sakkal Majalla" panose="02000000000000000000" pitchFamily="2" charset="-78"/>
                        </a:rPr>
                        <a:t>Number of Emirati Employees at the end of Calculation </a:t>
                      </a:r>
                      <a:r>
                        <a:rPr lang="en-US" noProof="0" dirty="0" smtClean="0"/>
                        <a:t/>
                      </a:r>
                      <a:br>
                        <a:rPr lang="en-US" noProof="0" dirty="0" smtClean="0"/>
                      </a:br>
                      <a:r>
                        <a:rPr lang="en-US" sz="1400" b="0" i="0" u="none" strike="noStrike" kern="1200" noProof="0" dirty="0" smtClean="0">
                          <a:solidFill>
                            <a:srgbClr val="000000"/>
                          </a:solidFill>
                          <a:effectLst/>
                          <a:latin typeface="Sakkal Majalla" panose="02000000000000000000" pitchFamily="2" charset="-78"/>
                        </a:rPr>
                        <a:t>Period.</a:t>
                      </a:r>
                      <a:endParaRPr lang="en-US" sz="1400" b="0" i="0" u="none" strike="noStrike" kern="1200" noProof="0" dirty="0">
                        <a:solidFill>
                          <a:srgbClr val="000000"/>
                        </a:solidFill>
                        <a:effectLst/>
                        <a:latin typeface="Sakkal Majalla" panose="02000000000000000000" pitchFamily="2" charset="-78"/>
                        <a:ea typeface="+mn-ea"/>
                        <a:cs typeface="Sakkal Majalla" panose="02000000000000000000" pitchFamily="2" charset="-78"/>
                      </a:endParaRPr>
                    </a:p>
                  </a:txBody>
                  <a:tcPr anchor="ctr">
                    <a:lnL w="12700" cap="flat" cmpd="sng" algn="ctr">
                      <a:solidFill>
                        <a:srgbClr val="B78A35"/>
                      </a:solidFill>
                      <a:prstDash val="solid"/>
                      <a:round/>
                      <a:headEnd type="none" w="med" len="med"/>
                      <a:tailEnd type="none" w="med" len="med"/>
                    </a:lnL>
                    <a:lnR w="12700" cap="flat" cmpd="sng" algn="ctr">
                      <a:solidFill>
                        <a:srgbClr val="B78A35"/>
                      </a:solidFill>
                      <a:prstDash val="solid"/>
                      <a:round/>
                      <a:headEnd type="none" w="med" len="med"/>
                      <a:tailEnd type="none" w="med" len="med"/>
                    </a:lnR>
                    <a:lnT w="12700" cap="flat" cmpd="sng" algn="ctr">
                      <a:solidFill>
                        <a:srgbClr val="B78A35"/>
                      </a:solidFill>
                      <a:prstDash val="solid"/>
                      <a:round/>
                      <a:headEnd type="none" w="med" len="med"/>
                      <a:tailEnd type="none" w="med" len="med"/>
                    </a:lnT>
                    <a:lnB w="12700" cap="flat" cmpd="sng" algn="ctr">
                      <a:solidFill>
                        <a:srgbClr val="B78A35"/>
                      </a:solidFill>
                      <a:prstDash val="solid"/>
                      <a:round/>
                      <a:headEnd type="none" w="med" len="med"/>
                      <a:tailEnd type="none" w="med" len="med"/>
                    </a:lnB>
                    <a:noFill/>
                  </a:tcPr>
                </a:tc>
              </a:tr>
            </a:tbl>
          </a:graphicData>
        </a:graphic>
      </p:graphicFrame>
      <p:graphicFrame>
        <p:nvGraphicFramePr>
          <p:cNvPr id="5" name="Content Placeholder 11"/>
          <p:cNvGraphicFramePr>
            <a:graphicFrameLocks/>
          </p:cNvGraphicFramePr>
          <p:nvPr>
            <p:extLst/>
          </p:nvPr>
        </p:nvGraphicFramePr>
        <p:xfrm>
          <a:off x="381000" y="4796618"/>
          <a:ext cx="8458200" cy="1505494"/>
        </p:xfrm>
        <a:graphic>
          <a:graphicData uri="http://schemas.openxmlformats.org/drawingml/2006/table">
            <a:tbl>
              <a:tblPr rtl="1" firstRow="1" bandRow="1">
                <a:tableStyleId>{5C22544A-7EE6-4342-B048-85BDC9FD1C3A}</a:tableStyleId>
              </a:tblPr>
              <a:tblGrid>
                <a:gridCol w="7086600"/>
                <a:gridCol w="1371600"/>
              </a:tblGrid>
              <a:tr h="408214">
                <a:tc>
                  <a:txBody>
                    <a:bodyPr/>
                    <a:lstStyle/>
                    <a:p>
                      <a:pPr algn="ctr" rtl="0"/>
                      <a:r>
                        <a:rPr lang="en-US" sz="1400" b="1" noProof="0" dirty="0" smtClean="0">
                          <a:solidFill>
                            <a:schemeClr val="tx1"/>
                          </a:solidFill>
                          <a:latin typeface="Sakkal Majalla" panose="02000000000000000000" pitchFamily="2" charset="-78"/>
                        </a:rPr>
                        <a:t>Equation</a:t>
                      </a:r>
                      <a:endParaRPr lang="en-US" sz="1400" b="1" noProof="0" dirty="0">
                        <a:solidFill>
                          <a:schemeClr val="tx1"/>
                        </a:solidFill>
                        <a:latin typeface="Sakkal Majalla" panose="02000000000000000000" pitchFamily="2" charset="-78"/>
                        <a:cs typeface="Sakkal Majalla" panose="02000000000000000000" pitchFamily="2" charset="-78"/>
                      </a:endParaRPr>
                    </a:p>
                  </a:txBody>
                  <a:tcPr anchor="ctr">
                    <a:lnL w="12700" cap="flat" cmpd="sng" algn="ctr">
                      <a:solidFill>
                        <a:srgbClr val="B78A35"/>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rgbClr val="B78A35"/>
                      </a:solidFill>
                      <a:prstDash val="solid"/>
                      <a:round/>
                      <a:headEnd type="none" w="med" len="med"/>
                      <a:tailEnd type="none" w="med" len="med"/>
                    </a:lnT>
                    <a:lnB w="12700" cap="flat" cmpd="sng" algn="ctr">
                      <a:solidFill>
                        <a:srgbClr val="B78A35"/>
                      </a:solidFill>
                      <a:prstDash val="solid"/>
                      <a:round/>
                      <a:headEnd type="none" w="med" len="med"/>
                      <a:tailEnd type="none" w="med" len="med"/>
                    </a:lnB>
                    <a:solidFill>
                      <a:srgbClr val="B78A35"/>
                    </a:solidFill>
                  </a:tcPr>
                </a:tc>
                <a:tc>
                  <a:txBody>
                    <a:bodyPr/>
                    <a:lstStyle/>
                    <a:p>
                      <a:pPr algn="ctr" rtl="0"/>
                      <a:r>
                        <a:rPr lang="en-US" sz="1400" b="1" noProof="0" dirty="0" smtClean="0">
                          <a:solidFill>
                            <a:schemeClr val="tx1"/>
                          </a:solidFill>
                          <a:latin typeface="Sakkal Majalla" panose="02000000000000000000" pitchFamily="2" charset="-78"/>
                        </a:rPr>
                        <a:t>Mid-Year</a:t>
                      </a:r>
                      <a:endParaRPr lang="en-US" sz="1400" b="1" noProof="0" dirty="0">
                        <a:solidFill>
                          <a:schemeClr val="tx1"/>
                        </a:solidFill>
                        <a:latin typeface="Sakkal Majalla" panose="02000000000000000000" pitchFamily="2" charset="-78"/>
                        <a:cs typeface="Sakkal Majalla" panose="02000000000000000000" pitchFamily="2" charset="-78"/>
                      </a:endParaRPr>
                    </a:p>
                  </a:txBody>
                  <a:tcPr anchor="ctr">
                    <a:lnL w="12700" cap="flat" cmpd="sng" algn="ctr">
                      <a:solidFill>
                        <a:schemeClr val="bg1"/>
                      </a:solidFill>
                      <a:prstDash val="solid"/>
                      <a:round/>
                      <a:headEnd type="none" w="med" len="med"/>
                      <a:tailEnd type="none" w="med" len="med"/>
                    </a:lnL>
                    <a:lnR w="12700" cap="flat" cmpd="sng" algn="ctr">
                      <a:solidFill>
                        <a:srgbClr val="B78A35"/>
                      </a:solidFill>
                      <a:prstDash val="solid"/>
                      <a:round/>
                      <a:headEnd type="none" w="med" len="med"/>
                      <a:tailEnd type="none" w="med" len="med"/>
                    </a:lnR>
                    <a:lnT w="12700" cap="flat" cmpd="sng" algn="ctr">
                      <a:solidFill>
                        <a:srgbClr val="B78A35"/>
                      </a:solidFill>
                      <a:prstDash val="solid"/>
                      <a:round/>
                      <a:headEnd type="none" w="med" len="med"/>
                      <a:tailEnd type="none" w="med" len="med"/>
                    </a:lnT>
                    <a:lnB w="12700" cap="flat" cmpd="sng" algn="ctr">
                      <a:solidFill>
                        <a:srgbClr val="B78A35"/>
                      </a:solidFill>
                      <a:prstDash val="solid"/>
                      <a:round/>
                      <a:headEnd type="none" w="med" len="med"/>
                      <a:tailEnd type="none" w="med" len="med"/>
                    </a:lnB>
                    <a:solidFill>
                      <a:srgbClr val="B78A35"/>
                    </a:solidFill>
                  </a:tcPr>
                </a:tc>
              </a:tr>
              <a:tr h="353786">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400" b="0" i="0" u="none" strike="noStrike" noProof="0" dirty="0" smtClean="0">
                          <a:solidFill>
                            <a:srgbClr val="000000"/>
                          </a:solidFill>
                          <a:effectLst/>
                          <a:latin typeface="Sakkal Majalla" panose="02000000000000000000" pitchFamily="2" charset="-78"/>
                        </a:rPr>
                        <a:t>(Number</a:t>
                      </a:r>
                      <a:r>
                        <a:rPr lang="en-US" sz="1400" b="0" i="0" u="none" strike="noStrike" baseline="0" noProof="0" dirty="0" smtClean="0">
                          <a:solidFill>
                            <a:srgbClr val="000000"/>
                          </a:solidFill>
                          <a:effectLst/>
                          <a:latin typeface="Sakkal Majalla" panose="02000000000000000000" pitchFamily="2" charset="-78"/>
                        </a:rPr>
                        <a:t> </a:t>
                      </a:r>
                      <a:r>
                        <a:rPr lang="en-US" sz="1400" b="0" i="0" u="none" strike="noStrike" noProof="0" dirty="0" smtClean="0">
                          <a:solidFill>
                            <a:srgbClr val="000000"/>
                          </a:solidFill>
                          <a:effectLst/>
                          <a:latin typeface="Sakkal Majalla" panose="02000000000000000000" pitchFamily="2" charset="-78"/>
                        </a:rPr>
                        <a:t>of</a:t>
                      </a:r>
                      <a:r>
                        <a:rPr lang="en-US" sz="1400" b="0" i="0" u="none" strike="noStrike" baseline="0" noProof="0" dirty="0" smtClean="0">
                          <a:solidFill>
                            <a:srgbClr val="000000"/>
                          </a:solidFill>
                          <a:effectLst/>
                          <a:latin typeface="Sakkal Majalla" panose="02000000000000000000" pitchFamily="2" charset="-78"/>
                        </a:rPr>
                        <a:t> </a:t>
                      </a:r>
                      <a:r>
                        <a:rPr lang="en-US" sz="1400" b="0" i="0" u="none" strike="noStrike" noProof="0" dirty="0" smtClean="0">
                          <a:solidFill>
                            <a:srgbClr val="000000"/>
                          </a:solidFill>
                          <a:effectLst/>
                          <a:latin typeface="Sakkal Majalla" panose="02000000000000000000" pitchFamily="2" charset="-78"/>
                        </a:rPr>
                        <a:t>Emirati</a:t>
                      </a:r>
                      <a:r>
                        <a:rPr lang="en-US" sz="1400" b="0" i="0" u="none" strike="noStrike" baseline="0" noProof="0" dirty="0" smtClean="0">
                          <a:solidFill>
                            <a:srgbClr val="000000"/>
                          </a:solidFill>
                          <a:effectLst/>
                          <a:latin typeface="Sakkal Majalla" panose="02000000000000000000" pitchFamily="2" charset="-78"/>
                        </a:rPr>
                        <a:t> </a:t>
                      </a:r>
                      <a:r>
                        <a:rPr lang="en-US" sz="1400" b="0" i="0" u="none" strike="noStrike" noProof="0" dirty="0" smtClean="0">
                          <a:solidFill>
                            <a:srgbClr val="000000"/>
                          </a:solidFill>
                          <a:effectLst/>
                          <a:latin typeface="Sakkal Majalla" panose="02000000000000000000" pitchFamily="2" charset="-78"/>
                        </a:rPr>
                        <a:t>Employees</a:t>
                      </a:r>
                      <a:r>
                        <a:rPr lang="en-US" sz="1400" b="0" i="0" u="none" strike="noStrike" baseline="0" noProof="0" dirty="0" smtClean="0">
                          <a:solidFill>
                            <a:srgbClr val="000000"/>
                          </a:solidFill>
                          <a:effectLst/>
                          <a:latin typeface="Sakkal Majalla" panose="02000000000000000000" pitchFamily="2" charset="-78"/>
                        </a:rPr>
                        <a:t> </a:t>
                      </a:r>
                      <a:r>
                        <a:rPr lang="en-US" sz="1400" b="0" i="0" u="none" strike="noStrike" noProof="0" dirty="0" smtClean="0">
                          <a:solidFill>
                            <a:srgbClr val="000000"/>
                          </a:solidFill>
                          <a:effectLst/>
                          <a:latin typeface="Sakkal Majalla" panose="02000000000000000000" pitchFamily="2" charset="-78"/>
                        </a:rPr>
                        <a:t>in</a:t>
                      </a:r>
                      <a:r>
                        <a:rPr lang="en-US" sz="1400" b="0" i="0" u="none" strike="noStrike" baseline="0" noProof="0" dirty="0" smtClean="0">
                          <a:solidFill>
                            <a:srgbClr val="000000"/>
                          </a:solidFill>
                          <a:effectLst/>
                          <a:latin typeface="Sakkal Majalla" panose="02000000000000000000" pitchFamily="2" charset="-78"/>
                        </a:rPr>
                        <a:t> </a:t>
                      </a:r>
                      <a:r>
                        <a:rPr lang="en-US" sz="1400" b="0" i="0" u="none" strike="noStrike" noProof="0" dirty="0" smtClean="0">
                          <a:solidFill>
                            <a:srgbClr val="000000"/>
                          </a:solidFill>
                          <a:effectLst/>
                          <a:latin typeface="Sakkal Majalla" panose="02000000000000000000" pitchFamily="2" charset="-78"/>
                        </a:rPr>
                        <a:t>the</a:t>
                      </a:r>
                      <a:r>
                        <a:rPr lang="en-US" sz="1400" b="0" i="0" u="none" strike="noStrike" baseline="0" noProof="0" dirty="0" smtClean="0">
                          <a:solidFill>
                            <a:srgbClr val="000000"/>
                          </a:solidFill>
                          <a:effectLst/>
                          <a:latin typeface="Sakkal Majalla" panose="02000000000000000000" pitchFamily="2" charset="-78"/>
                        </a:rPr>
                        <a:t> </a:t>
                      </a:r>
                      <a:r>
                        <a:rPr lang="en-US" sz="1400" b="0" i="0" u="none" strike="noStrike" noProof="0" dirty="0" smtClean="0">
                          <a:solidFill>
                            <a:srgbClr val="000000"/>
                          </a:solidFill>
                          <a:effectLst/>
                          <a:latin typeface="Sakkal Majalla" panose="02000000000000000000" pitchFamily="2" charset="-78"/>
                        </a:rPr>
                        <a:t>Approved  Occupational Categories at the End of First Mid-Year ÷ Total Number of Employees in the approved Occupational Categories at the End of First Mid-Year) *  100</a:t>
                      </a:r>
                    </a:p>
                  </a:txBody>
                  <a:tcPr anchor="ctr">
                    <a:lnL w="12700" cap="flat" cmpd="sng" algn="ctr">
                      <a:solidFill>
                        <a:srgbClr val="B78A35"/>
                      </a:solidFill>
                      <a:prstDash val="solid"/>
                      <a:round/>
                      <a:headEnd type="none" w="med" len="med"/>
                      <a:tailEnd type="none" w="med" len="med"/>
                    </a:lnL>
                    <a:lnR w="12700" cap="flat" cmpd="sng" algn="ctr">
                      <a:solidFill>
                        <a:srgbClr val="B78A35"/>
                      </a:solidFill>
                      <a:prstDash val="solid"/>
                      <a:round/>
                      <a:headEnd type="none" w="med" len="med"/>
                      <a:tailEnd type="none" w="med" len="med"/>
                    </a:lnR>
                    <a:lnT w="12700" cap="flat" cmpd="sng" algn="ctr">
                      <a:solidFill>
                        <a:srgbClr val="B78A35"/>
                      </a:solidFill>
                      <a:prstDash val="solid"/>
                      <a:round/>
                      <a:headEnd type="none" w="med" len="med"/>
                      <a:tailEnd type="none" w="med" len="med"/>
                    </a:lnT>
                    <a:lnB w="12700" cap="flat" cmpd="sng" algn="ctr">
                      <a:solidFill>
                        <a:srgbClr val="B78A35"/>
                      </a:solidFill>
                      <a:prstDash val="solid"/>
                      <a:round/>
                      <a:headEnd type="none" w="med" len="med"/>
                      <a:tailEnd type="none" w="med" len="med"/>
                    </a:lnB>
                    <a:noFill/>
                  </a:tcPr>
                </a:tc>
                <a:tc>
                  <a:txBody>
                    <a:bodyPr/>
                    <a:lstStyle/>
                    <a:p>
                      <a:pPr algn="ctr" rtl="0"/>
                      <a:r>
                        <a:rPr lang="en-US" sz="1400" b="1" noProof="0" dirty="0" smtClean="0">
                          <a:latin typeface="Sakkal Majalla" panose="02000000000000000000" pitchFamily="2" charset="-78"/>
                        </a:rPr>
                        <a:t>First</a:t>
                      </a:r>
                      <a:endParaRPr lang="en-US" sz="1400" b="1" noProof="0" dirty="0">
                        <a:latin typeface="Sakkal Majalla" panose="02000000000000000000" pitchFamily="2" charset="-78"/>
                        <a:cs typeface="Sakkal Majalla" panose="02000000000000000000" pitchFamily="2" charset="-78"/>
                      </a:endParaRPr>
                    </a:p>
                  </a:txBody>
                  <a:tcPr>
                    <a:lnL w="12700" cap="flat" cmpd="sng" algn="ctr">
                      <a:solidFill>
                        <a:srgbClr val="B78A35"/>
                      </a:solidFill>
                      <a:prstDash val="solid"/>
                      <a:round/>
                      <a:headEnd type="none" w="med" len="med"/>
                      <a:tailEnd type="none" w="med" len="med"/>
                    </a:lnL>
                    <a:lnR w="12700" cap="flat" cmpd="sng" algn="ctr">
                      <a:solidFill>
                        <a:srgbClr val="B78A35"/>
                      </a:solidFill>
                      <a:prstDash val="solid"/>
                      <a:round/>
                      <a:headEnd type="none" w="med" len="med"/>
                      <a:tailEnd type="none" w="med" len="med"/>
                    </a:lnR>
                    <a:lnT w="12700" cap="flat" cmpd="sng" algn="ctr">
                      <a:solidFill>
                        <a:srgbClr val="B78A35"/>
                      </a:solidFill>
                      <a:prstDash val="solid"/>
                      <a:round/>
                      <a:headEnd type="none" w="med" len="med"/>
                      <a:tailEnd type="none" w="med" len="med"/>
                    </a:lnT>
                    <a:lnB w="12700" cap="flat" cmpd="sng" algn="ctr">
                      <a:solidFill>
                        <a:srgbClr val="B78A35"/>
                      </a:solidFill>
                      <a:prstDash val="solid"/>
                      <a:round/>
                      <a:headEnd type="none" w="med" len="med"/>
                      <a:tailEnd type="none" w="med" len="med"/>
                    </a:lnB>
                    <a:noFill/>
                  </a:tcPr>
                </a:tc>
              </a:tr>
              <a:tr h="381000">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400" b="0" i="0" u="none" strike="noStrike" noProof="0" dirty="0" smtClean="0">
                          <a:solidFill>
                            <a:srgbClr val="000000"/>
                          </a:solidFill>
                          <a:effectLst/>
                          <a:latin typeface="Sakkal Majalla" panose="02000000000000000000" pitchFamily="2" charset="-78"/>
                        </a:rPr>
                        <a:t>(Number of Emirati Employees in the Approved Occupational Categories </a:t>
                      </a:r>
                      <a:r>
                        <a:rPr lang="en-US" noProof="0" dirty="0" smtClean="0"/>
                        <a:t> </a:t>
                      </a:r>
                      <a:r>
                        <a:rPr lang="en-US" sz="1400" b="0" i="0" u="none" strike="noStrike" noProof="0" dirty="0" smtClean="0">
                          <a:solidFill>
                            <a:srgbClr val="000000"/>
                          </a:solidFill>
                          <a:effectLst/>
                          <a:latin typeface="Sakkal Majalla" panose="02000000000000000000" pitchFamily="2" charset="-78"/>
                        </a:rPr>
                        <a:t>at the end of the year</a:t>
                      </a:r>
                      <a:r>
                        <a:rPr lang="en-US" noProof="0" dirty="0" smtClean="0"/>
                        <a:t> </a:t>
                      </a:r>
                      <a:r>
                        <a:rPr lang="en-US" sz="1400" b="0" i="0" u="none" strike="noStrike" noProof="0" dirty="0" smtClean="0">
                          <a:solidFill>
                            <a:srgbClr val="000000"/>
                          </a:solidFill>
                          <a:effectLst/>
                          <a:latin typeface="Sakkal Majalla" panose="02000000000000000000" pitchFamily="2" charset="-78"/>
                        </a:rPr>
                        <a:t>÷ Total Number of Employees in the different Occupational Categories at the end of the year) ×100</a:t>
                      </a:r>
                    </a:p>
                  </a:txBody>
                  <a:tcPr anchor="ctr">
                    <a:lnL w="12700" cap="flat" cmpd="sng" algn="ctr">
                      <a:solidFill>
                        <a:srgbClr val="B78A35"/>
                      </a:solidFill>
                      <a:prstDash val="solid"/>
                      <a:round/>
                      <a:headEnd type="none" w="med" len="med"/>
                      <a:tailEnd type="none" w="med" len="med"/>
                    </a:lnL>
                    <a:lnR w="12700" cap="flat" cmpd="sng" algn="ctr">
                      <a:solidFill>
                        <a:srgbClr val="B78A35"/>
                      </a:solidFill>
                      <a:prstDash val="solid"/>
                      <a:round/>
                      <a:headEnd type="none" w="med" len="med"/>
                      <a:tailEnd type="none" w="med" len="med"/>
                    </a:lnR>
                    <a:lnT w="12700" cap="flat" cmpd="sng" algn="ctr">
                      <a:solidFill>
                        <a:srgbClr val="B78A35"/>
                      </a:solidFill>
                      <a:prstDash val="solid"/>
                      <a:round/>
                      <a:headEnd type="none" w="med" len="med"/>
                      <a:tailEnd type="none" w="med" len="med"/>
                    </a:lnT>
                    <a:lnB w="12700" cap="flat" cmpd="sng" algn="ctr">
                      <a:solidFill>
                        <a:srgbClr val="B78A35"/>
                      </a:solidFill>
                      <a:prstDash val="solid"/>
                      <a:round/>
                      <a:headEnd type="none" w="med" len="med"/>
                      <a:tailEnd type="none" w="med" len="med"/>
                    </a:lnB>
                    <a:noFill/>
                  </a:tcPr>
                </a:tc>
                <a:tc>
                  <a:txBody>
                    <a:bodyPr/>
                    <a:lstStyle/>
                    <a:p>
                      <a:pPr algn="ctr" rtl="0"/>
                      <a:r>
                        <a:rPr lang="en-US" sz="1400" b="1" noProof="0" dirty="0" smtClean="0">
                          <a:latin typeface="Sakkal Majalla" panose="02000000000000000000" pitchFamily="2" charset="-78"/>
                        </a:rPr>
                        <a:t>Second</a:t>
                      </a:r>
                      <a:endParaRPr lang="en-US" sz="1400" b="1" noProof="0" dirty="0">
                        <a:latin typeface="Sakkal Majalla" panose="02000000000000000000" pitchFamily="2" charset="-78"/>
                        <a:cs typeface="Sakkal Majalla" panose="02000000000000000000" pitchFamily="2" charset="-78"/>
                      </a:endParaRPr>
                    </a:p>
                  </a:txBody>
                  <a:tcPr>
                    <a:lnL w="12700" cap="flat" cmpd="sng" algn="ctr">
                      <a:solidFill>
                        <a:srgbClr val="B78A35"/>
                      </a:solidFill>
                      <a:prstDash val="solid"/>
                      <a:round/>
                      <a:headEnd type="none" w="med" len="med"/>
                      <a:tailEnd type="none" w="med" len="med"/>
                    </a:lnL>
                    <a:lnR w="12700" cap="flat" cmpd="sng" algn="ctr">
                      <a:solidFill>
                        <a:srgbClr val="B78A35"/>
                      </a:solidFill>
                      <a:prstDash val="solid"/>
                      <a:round/>
                      <a:headEnd type="none" w="med" len="med"/>
                      <a:tailEnd type="none" w="med" len="med"/>
                    </a:lnR>
                    <a:lnT w="12700" cap="flat" cmpd="sng" algn="ctr">
                      <a:solidFill>
                        <a:srgbClr val="B78A35"/>
                      </a:solidFill>
                      <a:prstDash val="solid"/>
                      <a:round/>
                      <a:headEnd type="none" w="med" len="med"/>
                      <a:tailEnd type="none" w="med" len="med"/>
                    </a:lnT>
                    <a:lnB w="12700" cap="flat" cmpd="sng" algn="ctr">
                      <a:solidFill>
                        <a:srgbClr val="B78A35"/>
                      </a:solidFill>
                      <a:prstDash val="solid"/>
                      <a:round/>
                      <a:headEnd type="none" w="med" len="med"/>
                      <a:tailEnd type="none" w="med" len="med"/>
                    </a:lnB>
                    <a:noFill/>
                  </a:tcPr>
                </a:tc>
              </a:tr>
            </a:tbl>
          </a:graphicData>
        </a:graphic>
      </p:graphicFrame>
      <p:sp>
        <p:nvSpPr>
          <p:cNvPr id="7" name="Rounded Rectangle 6"/>
          <p:cNvSpPr/>
          <p:nvPr/>
        </p:nvSpPr>
        <p:spPr>
          <a:xfrm>
            <a:off x="152400" y="971014"/>
            <a:ext cx="8839200" cy="521732"/>
          </a:xfrm>
          <a:prstGeom prst="round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8" name="TextBox 7"/>
          <p:cNvSpPr txBox="1"/>
          <p:nvPr/>
        </p:nvSpPr>
        <p:spPr>
          <a:xfrm>
            <a:off x="2263140" y="1066800"/>
            <a:ext cx="4137660" cy="369332"/>
          </a:xfrm>
          <a:prstGeom prst="rect">
            <a:avLst/>
          </a:prstGeom>
          <a:noFill/>
          <a:ln>
            <a:noFill/>
          </a:ln>
        </p:spPr>
        <p:txBody>
          <a:bodyPr wrap="square" rtlCol="0">
            <a:spAutoFit/>
          </a:bodyPr>
          <a:lstStyle>
            <a:defPPr>
              <a:defRPr lang="en-US"/>
            </a:defPPr>
            <a:lvl1pPr algn="r" rtl="1">
              <a:defRPr>
                <a:solidFill>
                  <a:schemeClr val="bg1"/>
                </a:solidFill>
                <a:cs typeface="PT Bold Heading" panose="02010400000000000000" pitchFamily="2" charset="-78"/>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vl6pPr>
              <a:defRPr>
                <a:solidFill>
                  <a:schemeClr val="tx1"/>
                </a:solidFill>
              </a:defRPr>
            </a:lvl6pPr>
            <a:lvl7pPr>
              <a:defRPr>
                <a:solidFill>
                  <a:schemeClr val="tx1"/>
                </a:solidFill>
              </a:defRPr>
            </a:lvl7pPr>
            <a:lvl8pPr>
              <a:defRPr>
                <a:solidFill>
                  <a:schemeClr val="tx1"/>
                </a:solidFill>
              </a:defRPr>
            </a:lvl8pPr>
            <a:lvl9pPr>
              <a:defRPr>
                <a:solidFill>
                  <a:schemeClr val="tx1"/>
                </a:solidFill>
              </a:defRPr>
            </a:lvl9pPr>
          </a:lstStyle>
          <a:p>
            <a:pPr rtl="0"/>
            <a:r>
              <a:rPr lang="en-US" dirty="0" smtClean="0">
                <a:solidFill>
                  <a:prstClr val="white"/>
                </a:solidFill>
              </a:rPr>
              <a:t>Indicator No. 7: </a:t>
            </a:r>
            <a:r>
              <a:rPr lang="en-US" dirty="0" err="1" smtClean="0">
                <a:solidFill>
                  <a:prstClr val="white"/>
                </a:solidFill>
              </a:rPr>
              <a:t>Emiratisation</a:t>
            </a:r>
            <a:r>
              <a:rPr lang="en-US" dirty="0" smtClean="0">
                <a:solidFill>
                  <a:prstClr val="white"/>
                </a:solidFill>
              </a:rPr>
              <a:t> Rate (Total)</a:t>
            </a:r>
            <a:endParaRPr lang="en-US" dirty="0">
              <a:solidFill>
                <a:prstClr val="white"/>
              </a:solidFill>
            </a:endParaRPr>
          </a:p>
        </p:txBody>
      </p:sp>
      <p:sp>
        <p:nvSpPr>
          <p:cNvPr id="9" name="Slide Number Placeholder 3"/>
          <p:cNvSpPr txBox="1">
            <a:spLocks/>
          </p:cNvSpPr>
          <p:nvPr/>
        </p:nvSpPr>
        <p:spPr>
          <a:xfrm>
            <a:off x="0" y="6569075"/>
            <a:ext cx="21336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rtl="0"/>
            <a:fld id="{56427F38-63A5-4D63-9399-D970397CA46A}" type="slidenum">
              <a:rPr lang="en-US" sz="1600" b="1" smtClean="0">
                <a:solidFill>
                  <a:prstClr val="black"/>
                </a:solidFill>
              </a:rPr>
              <a:pPr rtl="0"/>
              <a:t>24</a:t>
            </a:fld>
            <a:endParaRPr lang="en-US" sz="1600" b="1" dirty="0">
              <a:solidFill>
                <a:prstClr val="black"/>
              </a:solidFill>
            </a:endParaRPr>
          </a:p>
        </p:txBody>
      </p:sp>
    </p:spTree>
    <p:extLst>
      <p:ext uri="{BB962C8B-B14F-4D97-AF65-F5344CB8AC3E}">
        <p14:creationId xmlns:p14="http://schemas.microsoft.com/office/powerpoint/2010/main" val="3691848712"/>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a:xfrm>
            <a:off x="152400" y="971014"/>
            <a:ext cx="8839200" cy="521732"/>
          </a:xfrm>
          <a:prstGeom prst="round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 name="TextBox 1"/>
          <p:cNvSpPr txBox="1"/>
          <p:nvPr/>
        </p:nvSpPr>
        <p:spPr>
          <a:xfrm>
            <a:off x="971550" y="1066800"/>
            <a:ext cx="6366510" cy="646331"/>
          </a:xfrm>
          <a:prstGeom prst="rect">
            <a:avLst/>
          </a:prstGeom>
          <a:noFill/>
          <a:ln>
            <a:noFill/>
          </a:ln>
        </p:spPr>
        <p:txBody>
          <a:bodyPr wrap="square" rtlCol="0">
            <a:spAutoFit/>
          </a:bodyPr>
          <a:lstStyle>
            <a:defPPr>
              <a:defRPr lang="en-US"/>
            </a:defPPr>
            <a:lvl1pPr algn="r" rtl="1">
              <a:defRPr>
                <a:solidFill>
                  <a:schemeClr val="bg1"/>
                </a:solidFill>
                <a:cs typeface="PT Bold Heading" panose="02010400000000000000" pitchFamily="2" charset="-78"/>
              </a:defRPr>
            </a:lvl1pPr>
          </a:lstStyle>
          <a:p>
            <a:pPr algn="ctr" rtl="0"/>
            <a:r>
              <a:rPr dirty="0" smtClean="0"/>
              <a:t>Indicator No. 8:</a:t>
            </a:r>
            <a:r>
              <a:rPr lang="ar-AE" dirty="0">
                <a:solidFill>
                  <a:prstClr val="white"/>
                </a:solidFill>
              </a:rPr>
              <a:t> Impact of Leaves on the Employees' Productivity</a:t>
            </a:r>
            <a:endParaRPr lang="en-US" dirty="0">
              <a:solidFill>
                <a:prstClr val="white"/>
              </a:solidFill>
            </a:endParaRPr>
          </a:p>
          <a:p>
            <a:pPr rtl="0"/>
            <a:endParaRPr lang="en-US" dirty="0">
              <a:solidFill>
                <a:prstClr val="white"/>
              </a:solidFill>
            </a:endParaRPr>
          </a:p>
        </p:txBody>
      </p:sp>
      <p:sp>
        <p:nvSpPr>
          <p:cNvPr id="3" name="Rectangle 2"/>
          <p:cNvSpPr/>
          <p:nvPr/>
        </p:nvSpPr>
        <p:spPr>
          <a:xfrm>
            <a:off x="342900" y="1557891"/>
            <a:ext cx="8458200" cy="4025717"/>
          </a:xfrm>
          <a:prstGeom prst="rect">
            <a:avLst/>
          </a:prstGeom>
        </p:spPr>
        <p:txBody>
          <a:bodyPr wrap="square">
            <a:spAutoFit/>
          </a:bodyPr>
          <a:lstStyle/>
          <a:p>
            <a:pPr algn="just" defTabSz="800100" rtl="0">
              <a:spcBef>
                <a:spcPct val="0"/>
              </a:spcBef>
              <a:spcAft>
                <a:spcPct val="35000"/>
              </a:spcAft>
            </a:pPr>
            <a:r>
              <a:rPr lang="ar-AE" sz="1600" b="1" dirty="0">
                <a:solidFill>
                  <a:srgbClr val="C00000"/>
                </a:solidFill>
                <a:latin typeface="Book Antiqua" pitchFamily="18" charset="0"/>
              </a:rPr>
              <a:t>Description of the Indicator:</a:t>
            </a:r>
          </a:p>
          <a:p>
            <a:pPr algn="just" defTabSz="800100" rtl="0">
              <a:spcBef>
                <a:spcPct val="0"/>
              </a:spcBef>
              <a:spcAft>
                <a:spcPct val="35000"/>
              </a:spcAft>
            </a:pPr>
            <a:r>
              <a:rPr lang="ar-AE" sz="1200" dirty="0" smtClean="0">
                <a:solidFill>
                  <a:prstClr val="black"/>
                </a:solidFill>
                <a:latin typeface="Book Antiqua" pitchFamily="18" charset="0"/>
              </a:rPr>
              <a:t>•</a:t>
            </a:r>
            <a:r>
              <a:rPr lang="en-US" sz="1200" dirty="0">
                <a:solidFill>
                  <a:prstClr val="black"/>
                </a:solidFill>
                <a:latin typeface="Book Antiqua" pitchFamily="18" charset="0"/>
              </a:rPr>
              <a:t> </a:t>
            </a:r>
            <a:r>
              <a:rPr lang="en-US" sz="1200" dirty="0" smtClean="0">
                <a:solidFill>
                  <a:prstClr val="black"/>
                </a:solidFill>
                <a:latin typeface="Book Antiqua" pitchFamily="18" charset="0"/>
              </a:rPr>
              <a:t>This indicator shall measure the impact of leaves taken by the employees on their productivity as this indicator can be used by the HR Department to calculate absence cases and determine short-term absence cases or those requiring attention and thus the necessary actions shall be taken. It is also used as a method to measure the productivity by applying the following equation: Leaves Impact Factor = (A^2 * B).</a:t>
            </a:r>
          </a:p>
          <a:p>
            <a:pPr algn="just" defTabSz="800100" rtl="0">
              <a:spcBef>
                <a:spcPct val="0"/>
              </a:spcBef>
              <a:spcAft>
                <a:spcPct val="35000"/>
              </a:spcAft>
            </a:pPr>
            <a:r>
              <a:rPr lang="en-US" sz="1200" dirty="0" smtClean="0">
                <a:solidFill>
                  <a:prstClr val="black"/>
                </a:solidFill>
                <a:latin typeface="Book Antiqua" pitchFamily="18" charset="0"/>
              </a:rPr>
              <a:t>A: Total Number of Employee's Recurrent Absence Cases per Year (Occurrence).  </a:t>
            </a:r>
          </a:p>
          <a:p>
            <a:pPr algn="just" defTabSz="800100" rtl="0">
              <a:spcBef>
                <a:spcPct val="0"/>
              </a:spcBef>
              <a:spcAft>
                <a:spcPct val="35000"/>
              </a:spcAft>
            </a:pPr>
            <a:r>
              <a:rPr lang="en-US" sz="1200" dirty="0" smtClean="0">
                <a:solidFill>
                  <a:prstClr val="black"/>
                </a:solidFill>
                <a:latin typeface="Book Antiqua" pitchFamily="18" charset="0"/>
              </a:rPr>
              <a:t>B: Total Number of Employee’s Absence Days per Year.</a:t>
            </a:r>
          </a:p>
          <a:p>
            <a:pPr algn="just" defTabSz="800100" rtl="0">
              <a:spcBef>
                <a:spcPct val="0"/>
              </a:spcBef>
              <a:spcAft>
                <a:spcPct val="35000"/>
              </a:spcAft>
            </a:pPr>
            <a:r>
              <a:rPr lang="en-US" sz="1200" dirty="0" smtClean="0">
                <a:solidFill>
                  <a:prstClr val="black"/>
                </a:solidFill>
                <a:latin typeface="Book Antiqua" pitchFamily="18" charset="0"/>
              </a:rPr>
              <a:t>The results of Bradford Factor shall be classified as follows:</a:t>
            </a:r>
          </a:p>
          <a:p>
            <a:pPr algn="just" defTabSz="800100" rtl="0">
              <a:spcBef>
                <a:spcPct val="0"/>
              </a:spcBef>
              <a:spcAft>
                <a:spcPct val="35000"/>
              </a:spcAft>
            </a:pPr>
            <a:r>
              <a:rPr lang="en-US" sz="1200" dirty="0" smtClean="0">
                <a:solidFill>
                  <a:prstClr val="black"/>
                </a:solidFill>
                <a:latin typeface="Book Antiqua" pitchFamily="18" charset="0"/>
              </a:rPr>
              <a:t>1) 125-0: The result does not require to file any comments.</a:t>
            </a:r>
          </a:p>
          <a:p>
            <a:pPr algn="just" defTabSz="800100" rtl="0">
              <a:spcBef>
                <a:spcPct val="0"/>
              </a:spcBef>
              <a:spcAft>
                <a:spcPct val="35000"/>
              </a:spcAft>
            </a:pPr>
            <a:r>
              <a:rPr lang="en-US" sz="1200" dirty="0" smtClean="0">
                <a:solidFill>
                  <a:prstClr val="black"/>
                </a:solidFill>
                <a:latin typeface="Book Antiqua" pitchFamily="18" charset="0"/>
              </a:rPr>
              <a:t>2) 500-126: The result requires to file comments and control.</a:t>
            </a:r>
          </a:p>
          <a:p>
            <a:pPr algn="just" defTabSz="800100" rtl="0">
              <a:spcBef>
                <a:spcPct val="0"/>
              </a:spcBef>
              <a:spcAft>
                <a:spcPct val="35000"/>
              </a:spcAft>
            </a:pPr>
            <a:r>
              <a:rPr lang="en-US" sz="1200" dirty="0" smtClean="0">
                <a:solidFill>
                  <a:prstClr val="black"/>
                </a:solidFill>
                <a:latin typeface="Book Antiqua" pitchFamily="18" charset="0"/>
              </a:rPr>
              <a:t>3) 1000-501: The result requires actions.</a:t>
            </a:r>
          </a:p>
          <a:p>
            <a:pPr algn="just" defTabSz="800100" rtl="0">
              <a:spcBef>
                <a:spcPct val="0"/>
              </a:spcBef>
              <a:spcAft>
                <a:spcPct val="35000"/>
              </a:spcAft>
            </a:pPr>
            <a:r>
              <a:rPr lang="en-US" sz="1200" dirty="0" smtClean="0">
                <a:solidFill>
                  <a:prstClr val="black"/>
                </a:solidFill>
                <a:latin typeface="Book Antiqua" pitchFamily="18" charset="0"/>
              </a:rPr>
              <a:t>4) 2000-1001: The result requires to consider the application of disciplinary actions.</a:t>
            </a:r>
          </a:p>
          <a:p>
            <a:pPr algn="just" defTabSz="800100" rtl="0">
              <a:spcBef>
                <a:spcPct val="0"/>
              </a:spcBef>
              <a:spcAft>
                <a:spcPct val="35000"/>
              </a:spcAft>
            </a:pPr>
            <a:r>
              <a:rPr lang="en-US" sz="1200" dirty="0" smtClean="0">
                <a:solidFill>
                  <a:prstClr val="black"/>
                </a:solidFill>
                <a:latin typeface="Book Antiqua" pitchFamily="18" charset="0"/>
              </a:rPr>
              <a:t>5) Higher than 2000:  The result requires the application of strict disciplinary actions.</a:t>
            </a:r>
          </a:p>
          <a:p>
            <a:pPr algn="just" defTabSz="800100" rtl="0">
              <a:spcBef>
                <a:spcPct val="0"/>
              </a:spcBef>
              <a:spcAft>
                <a:spcPct val="35000"/>
              </a:spcAft>
            </a:pPr>
            <a:r>
              <a:rPr lang="en-US" sz="1200" dirty="0" smtClean="0">
                <a:solidFill>
                  <a:prstClr val="black"/>
                </a:solidFill>
                <a:latin typeface="Book Antiqua" pitchFamily="18" charset="0"/>
              </a:rPr>
              <a:t>Types of Leaves included within the indicator scope: Sick Leaves, Sick Committee, Accompany Patient inside Country, Accompany Patient outside Country.</a:t>
            </a:r>
          </a:p>
          <a:p>
            <a:pPr algn="just" defTabSz="800100" rtl="0">
              <a:spcBef>
                <a:spcPct val="0"/>
              </a:spcBef>
              <a:spcAft>
                <a:spcPct val="35000"/>
              </a:spcAft>
            </a:pPr>
            <a:r>
              <a:rPr lang="en-US" sz="1200" dirty="0" smtClean="0">
                <a:solidFill>
                  <a:prstClr val="black"/>
                </a:solidFill>
                <a:latin typeface="Book Antiqua" pitchFamily="18" charset="0"/>
              </a:rPr>
              <a:t>Types of Excluded Leaves:  Annual Leaves, Exit Permission, Summer Vacancy, Performance of National Service and Mourning.</a:t>
            </a:r>
            <a:endParaRPr lang="en-US" sz="1200" dirty="0">
              <a:solidFill>
                <a:prstClr val="black"/>
              </a:solidFill>
              <a:latin typeface="Book Antiqua" pitchFamily="18" charset="0"/>
            </a:endParaRPr>
          </a:p>
        </p:txBody>
      </p:sp>
      <p:sp>
        <p:nvSpPr>
          <p:cNvPr id="7" name="Slide Number Placeholder 3"/>
          <p:cNvSpPr txBox="1">
            <a:spLocks/>
          </p:cNvSpPr>
          <p:nvPr/>
        </p:nvSpPr>
        <p:spPr>
          <a:xfrm>
            <a:off x="0" y="6569075"/>
            <a:ext cx="21336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rtl="0"/>
            <a:fld id="{56427F38-63A5-4D63-9399-D970397CA46A}" type="slidenum">
              <a:rPr lang="en-US" sz="1600" b="1" smtClean="0">
                <a:solidFill>
                  <a:prstClr val="black"/>
                </a:solidFill>
              </a:rPr>
              <a:pPr rtl="0"/>
              <a:t>25</a:t>
            </a:fld>
            <a:endParaRPr lang="en-US" sz="1600" b="1" dirty="0">
              <a:solidFill>
                <a:prstClr val="black"/>
              </a:solidFill>
            </a:endParaRPr>
          </a:p>
        </p:txBody>
      </p:sp>
      <p:sp>
        <p:nvSpPr>
          <p:cNvPr id="8" name="Rectangle 7"/>
          <p:cNvSpPr/>
          <p:nvPr/>
        </p:nvSpPr>
        <p:spPr>
          <a:xfrm>
            <a:off x="152400" y="5920165"/>
            <a:ext cx="8724900" cy="584775"/>
          </a:xfrm>
          <a:prstGeom prst="rect">
            <a:avLst/>
          </a:prstGeom>
        </p:spPr>
        <p:txBody>
          <a:bodyPr wrap="square">
            <a:spAutoFit/>
          </a:bodyPr>
          <a:lstStyle/>
          <a:p>
            <a:pPr algn="l" rtl="0"/>
            <a:r>
              <a:rPr lang="en-US" sz="1600" b="1" dirty="0" smtClean="0">
                <a:solidFill>
                  <a:srgbClr val="C00000"/>
                </a:solidFill>
                <a:latin typeface="Sakkal Majalla" panose="02000000000000000000" pitchFamily="2" charset="-78"/>
              </a:rPr>
              <a:t>Note:</a:t>
            </a:r>
            <a:r>
              <a:rPr lang="en-US" dirty="0" smtClean="0"/>
              <a:t> </a:t>
            </a:r>
            <a:r>
              <a:rPr lang="en-US" sz="1400" dirty="0" smtClean="0">
                <a:solidFill>
                  <a:prstClr val="black"/>
                </a:solidFill>
                <a:latin typeface="Sakkal Majalla" panose="02000000000000000000" pitchFamily="2" charset="-78"/>
              </a:rPr>
              <a:t>The concerned team of Federal Authority for Human Resources shall extract this indicator from </a:t>
            </a:r>
            <a:r>
              <a:rPr lang="en-US" sz="1400" dirty="0" err="1" smtClean="0">
                <a:solidFill>
                  <a:prstClr val="black"/>
                </a:solidFill>
                <a:latin typeface="Sakkal Majalla" panose="02000000000000000000" pitchFamily="2" charset="-78"/>
              </a:rPr>
              <a:t>Bayanati</a:t>
            </a:r>
            <a:r>
              <a:rPr lang="en-US" sz="1400" dirty="0" smtClean="0">
                <a:solidFill>
                  <a:prstClr val="black"/>
                </a:solidFill>
                <a:latin typeface="Sakkal Majalla" panose="02000000000000000000" pitchFamily="2" charset="-78"/>
              </a:rPr>
              <a:t> System.  In case the data of the entities are not available in </a:t>
            </a:r>
            <a:r>
              <a:rPr lang="en-US" sz="1400" dirty="0" err="1" smtClean="0">
                <a:solidFill>
                  <a:prstClr val="black"/>
                </a:solidFill>
                <a:latin typeface="Sakkal Majalla" panose="02000000000000000000" pitchFamily="2" charset="-78"/>
              </a:rPr>
              <a:t>Bayanati</a:t>
            </a:r>
            <a:r>
              <a:rPr lang="en-US" sz="1400" dirty="0" smtClean="0">
                <a:solidFill>
                  <a:prstClr val="black"/>
                </a:solidFill>
                <a:latin typeface="Sakkal Majalla" panose="02000000000000000000" pitchFamily="2" charset="-78"/>
              </a:rPr>
              <a:t> System, they shall be extracted from the Electronic Connectivity Systems (ESB).</a:t>
            </a:r>
            <a:endParaRPr lang="en-US" sz="1400" dirty="0">
              <a:solidFill>
                <a:prstClr val="black"/>
              </a:solidFill>
            </a:endParaRPr>
          </a:p>
        </p:txBody>
      </p:sp>
    </p:spTree>
    <p:extLst>
      <p:ext uri="{BB962C8B-B14F-4D97-AF65-F5344CB8AC3E}">
        <p14:creationId xmlns:p14="http://schemas.microsoft.com/office/powerpoint/2010/main" val="1284318058"/>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ontent Placeholder 9"/>
          <p:cNvGraphicFramePr>
            <a:graphicFrameLocks/>
          </p:cNvGraphicFramePr>
          <p:nvPr>
            <p:extLst/>
          </p:nvPr>
        </p:nvGraphicFramePr>
        <p:xfrm>
          <a:off x="152400" y="2153186"/>
          <a:ext cx="8382000" cy="1690188"/>
        </p:xfrm>
        <a:graphic>
          <a:graphicData uri="http://schemas.openxmlformats.org/drawingml/2006/table">
            <a:tbl>
              <a:tblPr firstRow="1" bandRow="1">
                <a:tableStyleId>{5C22544A-7EE6-4342-B048-85BDC9FD1C3A}</a:tableStyleId>
              </a:tblPr>
              <a:tblGrid>
                <a:gridCol w="1219200"/>
                <a:gridCol w="2971800"/>
                <a:gridCol w="1397000"/>
                <a:gridCol w="1397000"/>
                <a:gridCol w="1397000"/>
              </a:tblGrid>
              <a:tr h="318588">
                <a:tc>
                  <a:txBody>
                    <a:bodyPr/>
                    <a:lstStyle/>
                    <a:p>
                      <a:pPr algn="ctr" rtl="0"/>
                      <a:r>
                        <a:rPr lang="en-US" sz="1400" noProof="0" dirty="0" smtClean="0">
                          <a:solidFill>
                            <a:schemeClr val="tx1"/>
                          </a:solidFill>
                          <a:latin typeface="Sakkal Majalla" panose="02000000000000000000" pitchFamily="2" charset="-78"/>
                        </a:rPr>
                        <a:t>Source</a:t>
                      </a:r>
                      <a:endParaRPr lang="en-US" sz="1400" noProof="0" dirty="0">
                        <a:solidFill>
                          <a:schemeClr val="tx1"/>
                        </a:solidFill>
                        <a:latin typeface="Sakkal Majalla" panose="02000000000000000000" pitchFamily="2" charset="-78"/>
                        <a:cs typeface="Sakkal Majalla" panose="02000000000000000000" pitchFamily="2" charset="-78"/>
                      </a:endParaRPr>
                    </a:p>
                  </a:txBody>
                  <a:tcPr anchor="b">
                    <a:lnL w="12700" cap="flat" cmpd="sng" algn="ctr">
                      <a:solidFill>
                        <a:srgbClr val="B78A35"/>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rgbClr val="B78A35"/>
                      </a:solidFill>
                      <a:prstDash val="solid"/>
                      <a:round/>
                      <a:headEnd type="none" w="med" len="med"/>
                      <a:tailEnd type="none" w="med" len="med"/>
                    </a:lnT>
                    <a:lnB w="12700" cap="flat" cmpd="sng" algn="ctr">
                      <a:solidFill>
                        <a:srgbClr val="B78A35"/>
                      </a:solidFill>
                      <a:prstDash val="solid"/>
                      <a:round/>
                      <a:headEnd type="none" w="med" len="med"/>
                      <a:tailEnd type="none" w="med" len="med"/>
                    </a:lnB>
                    <a:solidFill>
                      <a:srgbClr val="B78A35"/>
                    </a:solidFill>
                  </a:tcPr>
                </a:tc>
                <a:tc>
                  <a:txBody>
                    <a:bodyPr/>
                    <a:lstStyle/>
                    <a:p>
                      <a:pPr algn="ctr" rtl="0"/>
                      <a:r>
                        <a:rPr lang="en-US" sz="1400" noProof="0" dirty="0" smtClean="0">
                          <a:solidFill>
                            <a:schemeClr val="tx1"/>
                          </a:solidFill>
                          <a:latin typeface="Sakkal Majalla" panose="02000000000000000000" pitchFamily="2" charset="-78"/>
                        </a:rPr>
                        <a:t>Equation</a:t>
                      </a:r>
                      <a:endParaRPr lang="en-US" sz="1400" noProof="0" dirty="0">
                        <a:solidFill>
                          <a:schemeClr val="tx1"/>
                        </a:solidFill>
                        <a:latin typeface="Sakkal Majalla" panose="02000000000000000000" pitchFamily="2" charset="-78"/>
                        <a:cs typeface="Sakkal Majalla" panose="02000000000000000000" pitchFamily="2" charset="-78"/>
                      </a:endParaRPr>
                    </a:p>
                  </a:txBody>
                  <a:tcPr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rgbClr val="B78A35"/>
                      </a:solidFill>
                      <a:prstDash val="solid"/>
                      <a:round/>
                      <a:headEnd type="none" w="med" len="med"/>
                      <a:tailEnd type="none" w="med" len="med"/>
                    </a:lnT>
                    <a:lnB w="12700" cap="flat" cmpd="sng" algn="ctr">
                      <a:solidFill>
                        <a:srgbClr val="B78A35"/>
                      </a:solidFill>
                      <a:prstDash val="solid"/>
                      <a:round/>
                      <a:headEnd type="none" w="med" len="med"/>
                      <a:tailEnd type="none" w="med" len="med"/>
                    </a:lnB>
                    <a:solidFill>
                      <a:srgbClr val="B78A35"/>
                    </a:solidFill>
                  </a:tcPr>
                </a:tc>
                <a:tc>
                  <a:txBody>
                    <a:bodyPr/>
                    <a:lstStyle/>
                    <a:p>
                      <a:pPr algn="ctr" rtl="0"/>
                      <a:r>
                        <a:rPr lang="en-US" sz="1400" noProof="0" dirty="0" smtClean="0">
                          <a:solidFill>
                            <a:schemeClr val="tx1"/>
                          </a:solidFill>
                          <a:latin typeface="Sakkal Majalla" panose="02000000000000000000" pitchFamily="2" charset="-78"/>
                        </a:rPr>
                        <a:t>Calculation Type</a:t>
                      </a:r>
                      <a:endParaRPr lang="en-US" sz="1400" noProof="0" dirty="0">
                        <a:solidFill>
                          <a:schemeClr val="tx1"/>
                        </a:solidFill>
                        <a:latin typeface="Sakkal Majalla" panose="02000000000000000000" pitchFamily="2" charset="-78"/>
                        <a:cs typeface="Sakkal Majalla" panose="02000000000000000000" pitchFamily="2" charset="-78"/>
                      </a:endParaRPr>
                    </a:p>
                  </a:txBody>
                  <a:tcPr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rgbClr val="B78A35"/>
                      </a:solidFill>
                      <a:prstDash val="solid"/>
                      <a:round/>
                      <a:headEnd type="none" w="med" len="med"/>
                      <a:tailEnd type="none" w="med" len="med"/>
                    </a:lnT>
                    <a:lnB w="12700" cap="flat" cmpd="sng" algn="ctr">
                      <a:solidFill>
                        <a:srgbClr val="B78A35"/>
                      </a:solidFill>
                      <a:prstDash val="solid"/>
                      <a:round/>
                      <a:headEnd type="none" w="med" len="med"/>
                      <a:tailEnd type="none" w="med" len="med"/>
                    </a:lnB>
                    <a:solidFill>
                      <a:srgbClr val="B78A35"/>
                    </a:solidFill>
                  </a:tcPr>
                </a:tc>
                <a:tc>
                  <a:txBody>
                    <a:bodyPr/>
                    <a:lstStyle/>
                    <a:p>
                      <a:pPr algn="ctr" rtl="0"/>
                      <a:r>
                        <a:rPr lang="en-US" sz="1400" noProof="0" dirty="0" smtClean="0">
                          <a:solidFill>
                            <a:schemeClr val="tx1"/>
                          </a:solidFill>
                          <a:latin typeface="Sakkal Majalla" panose="02000000000000000000" pitchFamily="2" charset="-78"/>
                        </a:rPr>
                        <a:t>Calculation Unit</a:t>
                      </a:r>
                      <a:endParaRPr lang="en-US" sz="1400" noProof="0" dirty="0">
                        <a:solidFill>
                          <a:schemeClr val="tx1"/>
                        </a:solidFill>
                        <a:latin typeface="Sakkal Majalla" panose="02000000000000000000" pitchFamily="2" charset="-78"/>
                        <a:cs typeface="Sakkal Majalla" panose="02000000000000000000" pitchFamily="2" charset="-78"/>
                      </a:endParaRPr>
                    </a:p>
                  </a:txBody>
                  <a:tcPr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rgbClr val="B78A35"/>
                      </a:solidFill>
                      <a:prstDash val="solid"/>
                      <a:round/>
                      <a:headEnd type="none" w="med" len="med"/>
                      <a:tailEnd type="none" w="med" len="med"/>
                    </a:lnT>
                    <a:lnB w="12700" cap="flat" cmpd="sng" algn="ctr">
                      <a:solidFill>
                        <a:srgbClr val="B78A35"/>
                      </a:solidFill>
                      <a:prstDash val="solid"/>
                      <a:round/>
                      <a:headEnd type="none" w="med" len="med"/>
                      <a:tailEnd type="none" w="med" len="med"/>
                    </a:lnB>
                    <a:solidFill>
                      <a:srgbClr val="B78A35"/>
                    </a:solidFill>
                  </a:tcPr>
                </a:tc>
                <a:tc>
                  <a:txBody>
                    <a:bodyPr/>
                    <a:lstStyle/>
                    <a:p>
                      <a:pPr algn="ctr" rtl="0"/>
                      <a:r>
                        <a:rPr lang="en-US" sz="1400" noProof="0" dirty="0" smtClean="0">
                          <a:solidFill>
                            <a:schemeClr val="tx1"/>
                          </a:solidFill>
                          <a:latin typeface="Sakkal Majalla" panose="02000000000000000000" pitchFamily="2" charset="-78"/>
                        </a:rPr>
                        <a:t>Period</a:t>
                      </a:r>
                      <a:endParaRPr lang="en-US" sz="1400" noProof="0" dirty="0">
                        <a:solidFill>
                          <a:schemeClr val="tx1"/>
                        </a:solidFill>
                        <a:latin typeface="Sakkal Majalla" panose="02000000000000000000" pitchFamily="2" charset="-78"/>
                        <a:cs typeface="Sakkal Majalla" panose="02000000000000000000" pitchFamily="2" charset="-78"/>
                      </a:endParaRPr>
                    </a:p>
                  </a:txBody>
                  <a:tcPr anchor="b">
                    <a:lnL w="12700" cap="flat" cmpd="sng" algn="ctr">
                      <a:solidFill>
                        <a:schemeClr val="bg1"/>
                      </a:solidFill>
                      <a:prstDash val="solid"/>
                      <a:round/>
                      <a:headEnd type="none" w="med" len="med"/>
                      <a:tailEnd type="none" w="med" len="med"/>
                    </a:lnL>
                    <a:lnR w="12700" cap="flat" cmpd="sng" algn="ctr">
                      <a:solidFill>
                        <a:srgbClr val="B78A35"/>
                      </a:solidFill>
                      <a:prstDash val="solid"/>
                      <a:round/>
                      <a:headEnd type="none" w="med" len="med"/>
                      <a:tailEnd type="none" w="med" len="med"/>
                    </a:lnR>
                    <a:lnT w="12700" cap="flat" cmpd="sng" algn="ctr">
                      <a:solidFill>
                        <a:srgbClr val="B78A35"/>
                      </a:solidFill>
                      <a:prstDash val="solid"/>
                      <a:round/>
                      <a:headEnd type="none" w="med" len="med"/>
                      <a:tailEnd type="none" w="med" len="med"/>
                    </a:lnT>
                    <a:lnB w="12700" cap="flat" cmpd="sng" algn="ctr">
                      <a:solidFill>
                        <a:srgbClr val="B78A35"/>
                      </a:solidFill>
                      <a:prstDash val="solid"/>
                      <a:round/>
                      <a:headEnd type="none" w="med" len="med"/>
                      <a:tailEnd type="none" w="med" len="med"/>
                    </a:lnB>
                    <a:solidFill>
                      <a:srgbClr val="B78A35"/>
                    </a:solidFill>
                  </a:tcPr>
                </a:tc>
              </a:tr>
              <a:tr h="672012">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400" noProof="0" dirty="0" err="1" smtClean="0">
                          <a:latin typeface="Sakkal Majalla" panose="02000000000000000000" pitchFamily="2" charset="-78"/>
                        </a:rPr>
                        <a:t>Bayanati</a:t>
                      </a:r>
                      <a:r>
                        <a:rPr lang="en-US" sz="1400" noProof="0" dirty="0" smtClean="0">
                          <a:latin typeface="Sakkal Majalla" panose="02000000000000000000" pitchFamily="2" charset="-78"/>
                        </a:rPr>
                        <a:t> System</a:t>
                      </a:r>
                      <a:endParaRPr lang="en-US" sz="1400" noProof="0" dirty="0" smtClean="0">
                        <a:latin typeface="Sakkal Majalla" panose="02000000000000000000" pitchFamily="2" charset="-78"/>
                        <a:cs typeface="Sakkal Majalla" panose="02000000000000000000" pitchFamily="2" charset="-78"/>
                      </a:endParaRPr>
                    </a:p>
                  </a:txBody>
                  <a:tcPr anchor="ctr">
                    <a:lnL w="12700" cap="flat" cmpd="sng" algn="ctr">
                      <a:solidFill>
                        <a:srgbClr val="B78A35"/>
                      </a:solidFill>
                      <a:prstDash val="solid"/>
                      <a:round/>
                      <a:headEnd type="none" w="med" len="med"/>
                      <a:tailEnd type="none" w="med" len="med"/>
                    </a:lnL>
                    <a:lnR w="12700" cap="flat" cmpd="sng" algn="ctr">
                      <a:solidFill>
                        <a:srgbClr val="B78A35"/>
                      </a:solidFill>
                      <a:prstDash val="solid"/>
                      <a:round/>
                      <a:headEnd type="none" w="med" len="med"/>
                      <a:tailEnd type="none" w="med" len="med"/>
                    </a:lnR>
                    <a:lnT w="12700" cap="flat" cmpd="sng" algn="ctr">
                      <a:solidFill>
                        <a:srgbClr val="B78A35"/>
                      </a:solidFill>
                      <a:prstDash val="solid"/>
                      <a:round/>
                      <a:headEnd type="none" w="med" len="med"/>
                      <a:tailEnd type="none" w="med" len="med"/>
                    </a:lnT>
                    <a:lnB w="12700" cap="flat" cmpd="sng" algn="ctr">
                      <a:solidFill>
                        <a:srgbClr val="B78A35"/>
                      </a:solidFill>
                      <a:prstDash val="solid"/>
                      <a:round/>
                      <a:headEnd type="none" w="med" len="med"/>
                      <a:tailEnd type="none" w="med" len="med"/>
                    </a:lnB>
                    <a:no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en-US" sz="1400" b="0" i="0" u="none" strike="noStrike" noProof="0" dirty="0" smtClean="0">
                          <a:solidFill>
                            <a:srgbClr val="000000"/>
                          </a:solidFill>
                          <a:effectLst/>
                          <a:latin typeface="Sakkal Majalla" panose="02000000000000000000" pitchFamily="2" charset="-78"/>
                        </a:rPr>
                        <a:t>(Number of Employees whose leaves impact</a:t>
                      </a:r>
                      <a:r>
                        <a:rPr lang="en-US" sz="1400" b="0" i="0" u="none" strike="noStrike" baseline="0" noProof="0" dirty="0" smtClean="0">
                          <a:solidFill>
                            <a:srgbClr val="000000"/>
                          </a:solidFill>
                          <a:effectLst/>
                          <a:latin typeface="Sakkal Majalla" panose="02000000000000000000" pitchFamily="2" charset="-78"/>
                        </a:rPr>
                        <a:t> </a:t>
                      </a:r>
                      <a:r>
                        <a:rPr lang="en-US" sz="1400" b="0" i="0" u="none" strike="noStrike" noProof="0" dirty="0" smtClean="0">
                          <a:solidFill>
                            <a:srgbClr val="000000"/>
                          </a:solidFill>
                          <a:effectLst/>
                          <a:latin typeface="Sakkal Majalla" panose="02000000000000000000" pitchFamily="2" charset="-78"/>
                        </a:rPr>
                        <a:t>factor is included in the 4th and 5th Classification requiring the Application of Disciplinary actions and Strict Disciplinary Actions ÷ Total Number of Employees in the approved Occupational Categories at the End of Calculation Period) × 100</a:t>
                      </a:r>
                    </a:p>
                  </a:txBody>
                  <a:tcPr anchor="ctr">
                    <a:lnL w="12700" cap="flat" cmpd="sng" algn="ctr">
                      <a:solidFill>
                        <a:srgbClr val="B78A35"/>
                      </a:solidFill>
                      <a:prstDash val="solid"/>
                      <a:round/>
                      <a:headEnd type="none" w="med" len="med"/>
                      <a:tailEnd type="none" w="med" len="med"/>
                    </a:lnL>
                    <a:lnR w="12700" cap="flat" cmpd="sng" algn="ctr">
                      <a:solidFill>
                        <a:srgbClr val="B78A35"/>
                      </a:solidFill>
                      <a:prstDash val="solid"/>
                      <a:round/>
                      <a:headEnd type="none" w="med" len="med"/>
                      <a:tailEnd type="none" w="med" len="med"/>
                    </a:lnR>
                    <a:lnT w="12700" cap="flat" cmpd="sng" algn="ctr">
                      <a:solidFill>
                        <a:srgbClr val="B78A35"/>
                      </a:solidFill>
                      <a:prstDash val="solid"/>
                      <a:round/>
                      <a:headEnd type="none" w="med" len="med"/>
                      <a:tailEnd type="none" w="med" len="med"/>
                    </a:lnT>
                    <a:lnB w="12700" cap="flat" cmpd="sng" algn="ctr">
                      <a:solidFill>
                        <a:srgbClr val="B78A35"/>
                      </a:solidFill>
                      <a:prstDash val="solid"/>
                      <a:round/>
                      <a:headEnd type="none" w="med" len="med"/>
                      <a:tailEnd type="none" w="med" len="med"/>
                    </a:lnB>
                    <a:noFill/>
                  </a:tcPr>
                </a:tc>
                <a:tc>
                  <a:txBody>
                    <a:bodyPr/>
                    <a:lstStyle/>
                    <a:p>
                      <a:pPr algn="ctr" rtl="0"/>
                      <a:r>
                        <a:rPr lang="en-US" sz="1400" noProof="0" dirty="0" smtClean="0">
                          <a:latin typeface="Sakkal Majalla" panose="02000000000000000000" pitchFamily="2" charset="-78"/>
                        </a:rPr>
                        <a:t>Decrease is better.</a:t>
                      </a:r>
                      <a:endParaRPr lang="en-US" sz="1400" noProof="0" dirty="0">
                        <a:latin typeface="Sakkal Majalla" panose="02000000000000000000" pitchFamily="2" charset="-78"/>
                        <a:cs typeface="Sakkal Majalla" panose="02000000000000000000" pitchFamily="2" charset="-78"/>
                      </a:endParaRPr>
                    </a:p>
                  </a:txBody>
                  <a:tcPr anchor="ctr">
                    <a:lnL w="12700" cap="flat" cmpd="sng" algn="ctr">
                      <a:solidFill>
                        <a:srgbClr val="B78A35"/>
                      </a:solidFill>
                      <a:prstDash val="solid"/>
                      <a:round/>
                      <a:headEnd type="none" w="med" len="med"/>
                      <a:tailEnd type="none" w="med" len="med"/>
                    </a:lnL>
                    <a:lnR w="12700" cap="flat" cmpd="sng" algn="ctr">
                      <a:solidFill>
                        <a:srgbClr val="B78A35"/>
                      </a:solidFill>
                      <a:prstDash val="solid"/>
                      <a:round/>
                      <a:headEnd type="none" w="med" len="med"/>
                      <a:tailEnd type="none" w="med" len="med"/>
                    </a:lnR>
                    <a:lnT w="12700" cap="flat" cmpd="sng" algn="ctr">
                      <a:solidFill>
                        <a:srgbClr val="B78A35"/>
                      </a:solidFill>
                      <a:prstDash val="solid"/>
                      <a:round/>
                      <a:headEnd type="none" w="med" len="med"/>
                      <a:tailEnd type="none" w="med" len="med"/>
                    </a:lnT>
                    <a:lnB w="12700" cap="flat" cmpd="sng" algn="ctr">
                      <a:solidFill>
                        <a:srgbClr val="B78A35"/>
                      </a:solidFill>
                      <a:prstDash val="solid"/>
                      <a:round/>
                      <a:headEnd type="none" w="med" len="med"/>
                      <a:tailEnd type="none" w="med" len="med"/>
                    </a:lnB>
                    <a:noFill/>
                  </a:tcPr>
                </a:tc>
                <a:tc>
                  <a:txBody>
                    <a:bodyPr/>
                    <a:lstStyle/>
                    <a:p>
                      <a:pPr algn="ctr" rtl="0"/>
                      <a:r>
                        <a:rPr lang="en-US" sz="1400" noProof="0" dirty="0" smtClean="0">
                          <a:latin typeface="Sakkal Majalla" panose="02000000000000000000" pitchFamily="2" charset="-78"/>
                        </a:rPr>
                        <a:t>Percentage</a:t>
                      </a:r>
                      <a:endParaRPr lang="en-US" sz="1400" noProof="0" dirty="0">
                        <a:latin typeface="Sakkal Majalla" panose="02000000000000000000" pitchFamily="2" charset="-78"/>
                        <a:cs typeface="Sakkal Majalla" panose="02000000000000000000" pitchFamily="2" charset="-78"/>
                      </a:endParaRPr>
                    </a:p>
                  </a:txBody>
                  <a:tcPr anchor="ctr">
                    <a:lnL w="12700" cap="flat" cmpd="sng" algn="ctr">
                      <a:solidFill>
                        <a:srgbClr val="B78A35"/>
                      </a:solidFill>
                      <a:prstDash val="solid"/>
                      <a:round/>
                      <a:headEnd type="none" w="med" len="med"/>
                      <a:tailEnd type="none" w="med" len="med"/>
                    </a:lnL>
                    <a:lnR w="12700" cap="flat" cmpd="sng" algn="ctr">
                      <a:solidFill>
                        <a:srgbClr val="B78A35"/>
                      </a:solidFill>
                      <a:prstDash val="solid"/>
                      <a:round/>
                      <a:headEnd type="none" w="med" len="med"/>
                      <a:tailEnd type="none" w="med" len="med"/>
                    </a:lnR>
                    <a:lnT w="12700" cap="flat" cmpd="sng" algn="ctr">
                      <a:solidFill>
                        <a:srgbClr val="B78A35"/>
                      </a:solidFill>
                      <a:prstDash val="solid"/>
                      <a:round/>
                      <a:headEnd type="none" w="med" len="med"/>
                      <a:tailEnd type="none" w="med" len="med"/>
                    </a:lnT>
                    <a:lnB w="12700" cap="flat" cmpd="sng" algn="ctr">
                      <a:solidFill>
                        <a:srgbClr val="B78A35"/>
                      </a:solidFill>
                      <a:prstDash val="solid"/>
                      <a:round/>
                      <a:headEnd type="none" w="med" len="med"/>
                      <a:tailEnd type="none" w="med" len="med"/>
                    </a:lnB>
                    <a:noFill/>
                  </a:tcPr>
                </a:tc>
                <a:tc>
                  <a:txBody>
                    <a:bodyPr/>
                    <a:lstStyle/>
                    <a:p>
                      <a:pPr algn="ctr" rtl="0"/>
                      <a:r>
                        <a:rPr lang="en-US" sz="1400" noProof="0" dirty="0" smtClean="0">
                          <a:latin typeface="Sakkal Majalla" panose="02000000000000000000" pitchFamily="2" charset="-78"/>
                        </a:rPr>
                        <a:t>Annually</a:t>
                      </a:r>
                      <a:endParaRPr lang="en-US" sz="1400" noProof="0" dirty="0">
                        <a:latin typeface="Sakkal Majalla" panose="02000000000000000000" pitchFamily="2" charset="-78"/>
                        <a:cs typeface="Sakkal Majalla" panose="02000000000000000000" pitchFamily="2" charset="-78"/>
                      </a:endParaRPr>
                    </a:p>
                  </a:txBody>
                  <a:tcPr anchor="ctr">
                    <a:lnL w="12700" cap="flat" cmpd="sng" algn="ctr">
                      <a:solidFill>
                        <a:srgbClr val="B78A35"/>
                      </a:solidFill>
                      <a:prstDash val="solid"/>
                      <a:round/>
                      <a:headEnd type="none" w="med" len="med"/>
                      <a:tailEnd type="none" w="med" len="med"/>
                    </a:lnL>
                    <a:lnR w="12700" cap="flat" cmpd="sng" algn="ctr">
                      <a:solidFill>
                        <a:srgbClr val="B78A35"/>
                      </a:solidFill>
                      <a:prstDash val="solid"/>
                      <a:round/>
                      <a:headEnd type="none" w="med" len="med"/>
                      <a:tailEnd type="none" w="med" len="med"/>
                    </a:lnR>
                    <a:lnT w="12700" cap="flat" cmpd="sng" algn="ctr">
                      <a:solidFill>
                        <a:srgbClr val="B78A35"/>
                      </a:solidFill>
                      <a:prstDash val="solid"/>
                      <a:round/>
                      <a:headEnd type="none" w="med" len="med"/>
                      <a:tailEnd type="none" w="med" len="med"/>
                    </a:lnT>
                    <a:lnB w="12700" cap="flat" cmpd="sng" algn="ctr">
                      <a:solidFill>
                        <a:srgbClr val="B78A35"/>
                      </a:solidFill>
                      <a:prstDash val="solid"/>
                      <a:round/>
                      <a:headEnd type="none" w="med" len="med"/>
                      <a:tailEnd type="none" w="med" len="med"/>
                    </a:lnB>
                    <a:noFill/>
                  </a:tcPr>
                </a:tc>
              </a:tr>
            </a:tbl>
          </a:graphicData>
        </a:graphic>
      </p:graphicFrame>
      <p:graphicFrame>
        <p:nvGraphicFramePr>
          <p:cNvPr id="4" name="Content Placeholder 9"/>
          <p:cNvGraphicFramePr>
            <a:graphicFrameLocks/>
          </p:cNvGraphicFramePr>
          <p:nvPr>
            <p:extLst/>
          </p:nvPr>
        </p:nvGraphicFramePr>
        <p:xfrm>
          <a:off x="114300" y="4218447"/>
          <a:ext cx="8420100" cy="1463040"/>
        </p:xfrm>
        <a:graphic>
          <a:graphicData uri="http://schemas.openxmlformats.org/drawingml/2006/table">
            <a:tbl>
              <a:tblPr rtl="1" firstRow="1" bandRow="1">
                <a:tableStyleId>{5C22544A-7EE6-4342-B048-85BDC9FD1C3A}</a:tableStyleId>
              </a:tblPr>
              <a:tblGrid>
                <a:gridCol w="4265195"/>
                <a:gridCol w="4154905"/>
              </a:tblGrid>
              <a:tr h="0">
                <a:tc>
                  <a:txBody>
                    <a:bodyPr/>
                    <a:lstStyle/>
                    <a:p>
                      <a:pPr algn="ctr" rtl="0"/>
                      <a:r>
                        <a:rPr lang="en-US" sz="1400" noProof="0" dirty="0" smtClean="0">
                          <a:solidFill>
                            <a:schemeClr val="tx1"/>
                          </a:solidFill>
                          <a:latin typeface="Sakkal Majalla" panose="02000000000000000000" pitchFamily="2" charset="-78"/>
                        </a:rPr>
                        <a:t>Denominator Components</a:t>
                      </a:r>
                      <a:endParaRPr lang="en-US" sz="1400" noProof="0" dirty="0">
                        <a:solidFill>
                          <a:schemeClr val="tx1"/>
                        </a:solidFill>
                        <a:latin typeface="Sakkal Majalla" panose="02000000000000000000" pitchFamily="2" charset="-78"/>
                        <a:cs typeface="Sakkal Majalla" panose="02000000000000000000" pitchFamily="2" charset="-78"/>
                      </a:endParaRPr>
                    </a:p>
                  </a:txBody>
                  <a:tcPr>
                    <a:lnL w="12700" cap="flat" cmpd="sng" algn="ctr">
                      <a:solidFill>
                        <a:srgbClr val="B78A35"/>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rgbClr val="B78A35"/>
                      </a:solidFill>
                      <a:prstDash val="solid"/>
                      <a:round/>
                      <a:headEnd type="none" w="med" len="med"/>
                      <a:tailEnd type="none" w="med" len="med"/>
                    </a:lnT>
                    <a:lnB w="12700" cap="flat" cmpd="sng" algn="ctr">
                      <a:solidFill>
                        <a:srgbClr val="B78A35"/>
                      </a:solidFill>
                      <a:prstDash val="solid"/>
                      <a:round/>
                      <a:headEnd type="none" w="med" len="med"/>
                      <a:tailEnd type="none" w="med" len="med"/>
                    </a:lnB>
                    <a:solidFill>
                      <a:srgbClr val="B78A35"/>
                    </a:solidFill>
                  </a:tcPr>
                </a:tc>
                <a:tc>
                  <a:txBody>
                    <a:bodyPr/>
                    <a:lstStyle/>
                    <a:p>
                      <a:pPr algn="ctr" rtl="0"/>
                      <a:r>
                        <a:rPr lang="en-US" sz="1400" noProof="0" dirty="0" smtClean="0">
                          <a:solidFill>
                            <a:schemeClr val="tx1"/>
                          </a:solidFill>
                          <a:latin typeface="Sakkal Majalla" panose="02000000000000000000" pitchFamily="2" charset="-78"/>
                        </a:rPr>
                        <a:t>Numerator Components</a:t>
                      </a:r>
                      <a:endParaRPr lang="en-US" sz="1400" noProof="0" dirty="0">
                        <a:solidFill>
                          <a:schemeClr val="tx1"/>
                        </a:solidFill>
                        <a:latin typeface="Sakkal Majalla" panose="02000000000000000000" pitchFamily="2" charset="-78"/>
                        <a:cs typeface="Sakkal Majalla" panose="02000000000000000000" pitchFamily="2" charset="-78"/>
                      </a:endParaRPr>
                    </a:p>
                  </a:txBody>
                  <a:tcPr>
                    <a:lnL w="12700" cap="flat" cmpd="sng" algn="ctr">
                      <a:solidFill>
                        <a:schemeClr val="bg1"/>
                      </a:solidFill>
                      <a:prstDash val="solid"/>
                      <a:round/>
                      <a:headEnd type="none" w="med" len="med"/>
                      <a:tailEnd type="none" w="med" len="med"/>
                    </a:lnL>
                    <a:lnR w="12700" cap="flat" cmpd="sng" algn="ctr">
                      <a:solidFill>
                        <a:srgbClr val="B78A35"/>
                      </a:solidFill>
                      <a:prstDash val="solid"/>
                      <a:round/>
                      <a:headEnd type="none" w="med" len="med"/>
                      <a:tailEnd type="none" w="med" len="med"/>
                    </a:lnR>
                    <a:lnT w="12700" cap="flat" cmpd="sng" algn="ctr">
                      <a:solidFill>
                        <a:srgbClr val="B78A35"/>
                      </a:solidFill>
                      <a:prstDash val="solid"/>
                      <a:round/>
                      <a:headEnd type="none" w="med" len="med"/>
                      <a:tailEnd type="none" w="med" len="med"/>
                    </a:lnT>
                    <a:lnB w="12700" cap="flat" cmpd="sng" algn="ctr">
                      <a:solidFill>
                        <a:srgbClr val="B78A35"/>
                      </a:solidFill>
                      <a:prstDash val="solid"/>
                      <a:round/>
                      <a:headEnd type="none" w="med" len="med"/>
                      <a:tailEnd type="none" w="med" len="med"/>
                    </a:lnB>
                    <a:solidFill>
                      <a:srgbClr val="B78A35"/>
                    </a:solidFill>
                  </a:tcPr>
                </a:tc>
              </a:tr>
              <a:tr h="502920">
                <a:tc>
                  <a:txBody>
                    <a:bodyPr/>
                    <a:lstStyle/>
                    <a:p>
                      <a:pPr algn="ctr" rtl="0"/>
                      <a:r>
                        <a:rPr lang="en-US" sz="1400" b="0" i="0" u="none" strike="noStrike" noProof="0" dirty="0" smtClean="0">
                          <a:solidFill>
                            <a:srgbClr val="000000"/>
                          </a:solidFill>
                          <a:effectLst/>
                          <a:latin typeface="Sakkal Majalla" panose="02000000000000000000" pitchFamily="2" charset="-78"/>
                        </a:rPr>
                        <a:t>Total Number of Employees in the approved Occupational Categories at the End of Calculation Period</a:t>
                      </a:r>
                      <a:endParaRPr lang="en-US" sz="1400" b="0" i="0" u="none" strike="noStrike" kern="1200" noProof="0" dirty="0">
                        <a:solidFill>
                          <a:srgbClr val="000000"/>
                        </a:solidFill>
                        <a:effectLst/>
                        <a:latin typeface="Sakkal Majalla" panose="02000000000000000000" pitchFamily="2" charset="-78"/>
                        <a:ea typeface="+mn-ea"/>
                        <a:cs typeface="Sakkal Majalla" panose="02000000000000000000" pitchFamily="2" charset="-78"/>
                      </a:endParaRPr>
                    </a:p>
                  </a:txBody>
                  <a:tcPr>
                    <a:lnL w="12700" cap="flat" cmpd="sng" algn="ctr">
                      <a:solidFill>
                        <a:srgbClr val="B78A35"/>
                      </a:solidFill>
                      <a:prstDash val="solid"/>
                      <a:round/>
                      <a:headEnd type="none" w="med" len="med"/>
                      <a:tailEnd type="none" w="med" len="med"/>
                    </a:lnL>
                    <a:lnR w="12700" cap="flat" cmpd="sng" algn="ctr">
                      <a:solidFill>
                        <a:srgbClr val="B78A35"/>
                      </a:solidFill>
                      <a:prstDash val="solid"/>
                      <a:round/>
                      <a:headEnd type="none" w="med" len="med"/>
                      <a:tailEnd type="none" w="med" len="med"/>
                    </a:lnR>
                    <a:lnT w="12700" cap="flat" cmpd="sng" algn="ctr">
                      <a:solidFill>
                        <a:srgbClr val="B78A35"/>
                      </a:solidFill>
                      <a:prstDash val="solid"/>
                      <a:round/>
                      <a:headEnd type="none" w="med" len="med"/>
                      <a:tailEnd type="none" w="med" len="med"/>
                    </a:lnT>
                    <a:lnB w="12700" cap="flat" cmpd="sng" algn="ctr">
                      <a:solidFill>
                        <a:srgbClr val="B78A35"/>
                      </a:solidFill>
                      <a:prstDash val="solid"/>
                      <a:round/>
                      <a:headEnd type="none" w="med" len="med"/>
                      <a:tailEnd type="none" w="med" len="med"/>
                    </a:lnB>
                    <a:noFill/>
                  </a:tcPr>
                </a:tc>
                <a:tc>
                  <a:txBody>
                    <a:bodyPr/>
                    <a:lstStyle/>
                    <a:p>
                      <a:pPr algn="ctr" rtl="0"/>
                      <a:r>
                        <a:rPr lang="en-US" sz="1400" b="0" i="0" u="none" strike="noStrike" noProof="0" dirty="0" smtClean="0">
                          <a:solidFill>
                            <a:srgbClr val="000000"/>
                          </a:solidFill>
                          <a:effectLst/>
                          <a:latin typeface="Sakkal Majalla" panose="02000000000000000000" pitchFamily="2" charset="-78"/>
                        </a:rPr>
                        <a:t>Number of Employees whose leaves impact factor is included in the 4th and 5th Classification requiring the Application of Disciplinary actions and Strict Disciplinary Actions
</a:t>
                      </a:r>
                      <a:r>
                        <a:rPr lang="en-US" noProof="0" dirty="0" smtClean="0"/>
                        <a:t/>
                      </a:r>
                      <a:br>
                        <a:rPr lang="en-US" noProof="0" dirty="0" smtClean="0"/>
                      </a:br>
                      <a:r>
                        <a:rPr lang="en-US" sz="1400" b="0" i="0" u="none" strike="noStrike" noProof="0" dirty="0" smtClean="0">
                          <a:solidFill>
                            <a:srgbClr val="000000"/>
                          </a:solidFill>
                          <a:effectLst/>
                          <a:latin typeface="Sakkal Majalla" panose="02000000000000000000" pitchFamily="2" charset="-78"/>
                        </a:rPr>
                        <a:t> </a:t>
                      </a:r>
                      <a:endParaRPr lang="en-US" sz="1400" b="0" i="0" u="none" strike="noStrike" kern="1200" noProof="0" dirty="0">
                        <a:solidFill>
                          <a:srgbClr val="000000"/>
                        </a:solidFill>
                        <a:effectLst/>
                        <a:latin typeface="Sakkal Majalla" panose="02000000000000000000" pitchFamily="2" charset="-78"/>
                        <a:ea typeface="+mn-ea"/>
                        <a:cs typeface="Sakkal Majalla" panose="02000000000000000000" pitchFamily="2" charset="-78"/>
                      </a:endParaRPr>
                    </a:p>
                  </a:txBody>
                  <a:tcPr>
                    <a:lnL w="12700" cap="flat" cmpd="sng" algn="ctr">
                      <a:solidFill>
                        <a:srgbClr val="B78A35"/>
                      </a:solidFill>
                      <a:prstDash val="solid"/>
                      <a:round/>
                      <a:headEnd type="none" w="med" len="med"/>
                      <a:tailEnd type="none" w="med" len="med"/>
                    </a:lnL>
                    <a:lnR w="12700" cap="flat" cmpd="sng" algn="ctr">
                      <a:solidFill>
                        <a:srgbClr val="B78A35"/>
                      </a:solidFill>
                      <a:prstDash val="solid"/>
                      <a:round/>
                      <a:headEnd type="none" w="med" len="med"/>
                      <a:tailEnd type="none" w="med" len="med"/>
                    </a:lnR>
                    <a:lnT w="12700" cap="flat" cmpd="sng" algn="ctr">
                      <a:solidFill>
                        <a:srgbClr val="B78A35"/>
                      </a:solidFill>
                      <a:prstDash val="solid"/>
                      <a:round/>
                      <a:headEnd type="none" w="med" len="med"/>
                      <a:tailEnd type="none" w="med" len="med"/>
                    </a:lnT>
                    <a:lnB w="12700" cap="flat" cmpd="sng" algn="ctr">
                      <a:solidFill>
                        <a:srgbClr val="B78A35"/>
                      </a:solidFill>
                      <a:prstDash val="solid"/>
                      <a:round/>
                      <a:headEnd type="none" w="med" len="med"/>
                      <a:tailEnd type="none" w="med" len="med"/>
                    </a:lnB>
                    <a:noFill/>
                  </a:tcPr>
                </a:tc>
              </a:tr>
            </a:tbl>
          </a:graphicData>
        </a:graphic>
      </p:graphicFrame>
      <p:sp>
        <p:nvSpPr>
          <p:cNvPr id="5" name="TextBox 4"/>
          <p:cNvSpPr txBox="1"/>
          <p:nvPr/>
        </p:nvSpPr>
        <p:spPr>
          <a:xfrm>
            <a:off x="152400" y="1582108"/>
            <a:ext cx="5867400" cy="369332"/>
          </a:xfrm>
          <a:prstGeom prst="rect">
            <a:avLst/>
          </a:prstGeom>
          <a:noFill/>
        </p:spPr>
        <p:txBody>
          <a:bodyPr wrap="square" rtlCol="0">
            <a:spAutoFit/>
          </a:bodyPr>
          <a:lstStyle/>
          <a:p>
            <a:pPr algn="l" rtl="0"/>
            <a:r>
              <a:rPr lang="ar-AE" b="1" dirty="0">
                <a:solidFill>
                  <a:srgbClr val="C00000"/>
                </a:solidFill>
                <a:latin typeface="Sakkal Majalla" panose="02000000000000000000" pitchFamily="2" charset="-78"/>
              </a:rPr>
              <a:t>Calculation Method of Sick Leaves Result Factor Affected Productivity:</a:t>
            </a:r>
          </a:p>
        </p:txBody>
      </p:sp>
      <p:sp>
        <p:nvSpPr>
          <p:cNvPr id="6" name="Rounded Rectangle 5"/>
          <p:cNvSpPr/>
          <p:nvPr/>
        </p:nvSpPr>
        <p:spPr>
          <a:xfrm>
            <a:off x="152400" y="971014"/>
            <a:ext cx="8839200" cy="521732"/>
          </a:xfrm>
          <a:prstGeom prst="round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7" name="TextBox 6"/>
          <p:cNvSpPr txBox="1"/>
          <p:nvPr/>
        </p:nvSpPr>
        <p:spPr>
          <a:xfrm>
            <a:off x="1188720" y="1066800"/>
            <a:ext cx="6217920" cy="369332"/>
          </a:xfrm>
          <a:prstGeom prst="rect">
            <a:avLst/>
          </a:prstGeom>
          <a:noFill/>
          <a:ln>
            <a:noFill/>
          </a:ln>
        </p:spPr>
        <p:txBody>
          <a:bodyPr wrap="square" rtlCol="0">
            <a:spAutoFit/>
          </a:bodyPr>
          <a:lstStyle>
            <a:defPPr>
              <a:defRPr lang="en-US"/>
            </a:defPPr>
            <a:lvl1pPr algn="r" rtl="1">
              <a:defRPr>
                <a:solidFill>
                  <a:schemeClr val="bg1"/>
                </a:solidFill>
                <a:cs typeface="PT Bold Heading" panose="02010400000000000000" pitchFamily="2" charset="-78"/>
              </a:defRPr>
            </a:lvl1pPr>
          </a:lstStyle>
          <a:p>
            <a:pPr algn="ctr" rtl="0"/>
            <a:r>
              <a:rPr lang="en-US" dirty="0" smtClean="0">
                <a:solidFill>
                  <a:prstClr val="white"/>
                </a:solidFill>
              </a:rPr>
              <a:t>Indicator No. 8: Impact of Leaves on the Employees' Productivity</a:t>
            </a:r>
            <a:endParaRPr lang="en-US" dirty="0">
              <a:solidFill>
                <a:prstClr val="white"/>
              </a:solidFill>
            </a:endParaRPr>
          </a:p>
        </p:txBody>
      </p:sp>
      <p:sp>
        <p:nvSpPr>
          <p:cNvPr id="10" name="Slide Number Placeholder 3"/>
          <p:cNvSpPr txBox="1">
            <a:spLocks/>
          </p:cNvSpPr>
          <p:nvPr/>
        </p:nvSpPr>
        <p:spPr>
          <a:xfrm>
            <a:off x="0" y="6569075"/>
            <a:ext cx="21336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rtl="0"/>
            <a:fld id="{56427F38-63A5-4D63-9399-D970397CA46A}" type="slidenum">
              <a:rPr lang="en-US" sz="1600" b="1" smtClean="0">
                <a:solidFill>
                  <a:prstClr val="black"/>
                </a:solidFill>
              </a:rPr>
              <a:pPr rtl="0"/>
              <a:t>26</a:t>
            </a:fld>
            <a:endParaRPr lang="en-US" sz="1600" b="1" dirty="0">
              <a:solidFill>
                <a:prstClr val="black"/>
              </a:solidFill>
            </a:endParaRPr>
          </a:p>
        </p:txBody>
      </p:sp>
    </p:spTree>
    <p:extLst>
      <p:ext uri="{BB962C8B-B14F-4D97-AF65-F5344CB8AC3E}">
        <p14:creationId xmlns:p14="http://schemas.microsoft.com/office/powerpoint/2010/main" val="4015029887"/>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p:custDataLst>
              <p:tags r:id="rId2"/>
            </p:custDataLs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1028" name="think-cell Slide" r:id="rId5" imgW="270" imgH="270" progId="TCLayout.ActiveDocument.1">
                  <p:embed/>
                </p:oleObj>
              </mc:Choice>
              <mc:Fallback>
                <p:oleObj name="think-cell Slide" r:id="rId5" imgW="270" imgH="270" progId="TCLayout.ActiveDocument.1">
                  <p:embed/>
                  <p:pic>
                    <p:nvPicPr>
                      <p:cNvPr id="0" name=""/>
                      <p:cNvPicPr/>
                      <p:nvPr/>
                    </p:nvPicPr>
                    <p:blipFill>
                      <a:blip r:embed="rId6"/>
                      <a:stretch>
                        <a:fillRect/>
                      </a:stretch>
                    </p:blipFill>
                    <p:spPr>
                      <a:xfrm>
                        <a:off x="1588" y="1588"/>
                        <a:ext cx="1587" cy="1587"/>
                      </a:xfrm>
                      <a:prstGeom prst="rect">
                        <a:avLst/>
                      </a:prstGeom>
                    </p:spPr>
                  </p:pic>
                </p:oleObj>
              </mc:Fallback>
            </mc:AlternateContent>
          </a:graphicData>
        </a:graphic>
      </p:graphicFrame>
      <p:graphicFrame>
        <p:nvGraphicFramePr>
          <p:cNvPr id="6" name="Table 5"/>
          <p:cNvGraphicFramePr>
            <a:graphicFrameLocks noGrp="1"/>
          </p:cNvGraphicFramePr>
          <p:nvPr>
            <p:extLst/>
          </p:nvPr>
        </p:nvGraphicFramePr>
        <p:xfrm>
          <a:off x="51536" y="4431839"/>
          <a:ext cx="1827026" cy="341400"/>
        </p:xfrm>
        <a:graphic>
          <a:graphicData uri="http://schemas.openxmlformats.org/drawingml/2006/table">
            <a:tbl>
              <a:tblPr firstRow="1" bandRow="1">
                <a:tableStyleId>{5C22544A-7EE6-4342-B048-85BDC9FD1C3A}</a:tableStyleId>
              </a:tblPr>
              <a:tblGrid>
                <a:gridCol w="1827026"/>
              </a:tblGrid>
              <a:tr h="341400">
                <a:tc>
                  <a:txBody>
                    <a:bodyPr/>
                    <a:lstStyle/>
                    <a:p>
                      <a:pPr algn="ctr" rtl="0"/>
                      <a:r>
                        <a:rPr lang="ar-AE" sz="1600" dirty="0" smtClean="0">
                          <a:solidFill>
                            <a:schemeClr val="tx1"/>
                          </a:solidFill>
                        </a:rPr>
                        <a:t>Points Rating</a:t>
                      </a:r>
                      <a:endParaRPr lang="en-US" sz="1600" dirty="0">
                        <a:solidFill>
                          <a:schemeClr val="tx1"/>
                        </a:solidFill>
                      </a:endParaRPr>
                    </a:p>
                  </a:txBody>
                  <a:tcPr>
                    <a:solidFill>
                      <a:schemeClr val="bg2">
                        <a:lumMod val="75000"/>
                      </a:schemeClr>
                    </a:solidFill>
                  </a:tcPr>
                </a:tc>
              </a:tr>
            </a:tbl>
          </a:graphicData>
        </a:graphic>
      </p:graphicFrame>
      <p:graphicFrame>
        <p:nvGraphicFramePr>
          <p:cNvPr id="7" name="Table 6"/>
          <p:cNvGraphicFramePr>
            <a:graphicFrameLocks noGrp="1"/>
          </p:cNvGraphicFramePr>
          <p:nvPr>
            <p:extLst/>
          </p:nvPr>
        </p:nvGraphicFramePr>
        <p:xfrm>
          <a:off x="1929045" y="4426005"/>
          <a:ext cx="6932567" cy="365760"/>
        </p:xfrm>
        <a:graphic>
          <a:graphicData uri="http://schemas.openxmlformats.org/drawingml/2006/table">
            <a:tbl>
              <a:tblPr firstRow="1" bandRow="1">
                <a:tableStyleId>{5C22544A-7EE6-4342-B048-85BDC9FD1C3A}</a:tableStyleId>
              </a:tblPr>
              <a:tblGrid>
                <a:gridCol w="6932567"/>
              </a:tblGrid>
              <a:tr h="0">
                <a:tc>
                  <a:txBody>
                    <a:bodyPr/>
                    <a:lstStyle/>
                    <a:p>
                      <a:pPr algn="ctr" rtl="0"/>
                      <a:r>
                        <a:rPr lang="ar-AE" dirty="0" smtClean="0">
                          <a:solidFill>
                            <a:schemeClr val="tx1"/>
                          </a:solidFill>
                        </a:rPr>
                        <a:t> Comments made in accordance with Point Results </a:t>
                      </a:r>
                      <a:endParaRPr lang="en-US" dirty="0">
                        <a:solidFill>
                          <a:schemeClr val="tx1"/>
                        </a:solidFill>
                      </a:endParaRPr>
                    </a:p>
                  </a:txBody>
                  <a:tcPr>
                    <a:solidFill>
                      <a:schemeClr val="bg2">
                        <a:lumMod val="75000"/>
                      </a:schemeClr>
                    </a:solidFill>
                  </a:tcPr>
                </a:tc>
              </a:tr>
            </a:tbl>
          </a:graphicData>
        </a:graphic>
      </p:graphicFrame>
      <p:graphicFrame>
        <p:nvGraphicFramePr>
          <p:cNvPr id="4" name="Table 3"/>
          <p:cNvGraphicFramePr>
            <a:graphicFrameLocks noGrp="1"/>
          </p:cNvGraphicFramePr>
          <p:nvPr>
            <p:extLst/>
          </p:nvPr>
        </p:nvGraphicFramePr>
        <p:xfrm>
          <a:off x="67612" y="4823720"/>
          <a:ext cx="1807976" cy="1799188"/>
        </p:xfrm>
        <a:graphic>
          <a:graphicData uri="http://schemas.openxmlformats.org/drawingml/2006/table">
            <a:tbl>
              <a:tblPr rtl="1"/>
              <a:tblGrid>
                <a:gridCol w="1368152"/>
                <a:gridCol w="439824"/>
              </a:tblGrid>
              <a:tr h="357142">
                <a:tc>
                  <a:txBody>
                    <a:bodyPr/>
                    <a:lstStyle/>
                    <a:p>
                      <a:pPr algn="ctr" rtl="0" fontAlgn="ctr"/>
                      <a:r>
                        <a:rPr lang="en-US" sz="1200" b="1" i="0" u="none" strike="noStrike" noProof="0" dirty="0" smtClean="0">
                          <a:solidFill>
                            <a:schemeClr val="tx1"/>
                          </a:solidFill>
                          <a:effectLst/>
                          <a:latin typeface="Arial"/>
                        </a:rPr>
                        <a:t>0-125</a:t>
                      </a:r>
                      <a:endParaRPr lang="en-US" sz="1200" b="1" i="0" u="none" strike="noStrike" noProof="0" dirty="0">
                        <a:solidFill>
                          <a:schemeClr val="tx1"/>
                        </a:solidFill>
                        <a:effectLst/>
                        <a:latin typeface="Arial"/>
                      </a:endParaRPr>
                    </a:p>
                  </a:txBody>
                  <a:tcPr marL="9525" marR="9525" marT="9525" marB="0" anchor="ctr">
                    <a:lnL>
                      <a:noFill/>
                    </a:lnL>
                    <a:lnR>
                      <a:noFill/>
                    </a:lnR>
                    <a:lnT>
                      <a:noFill/>
                    </a:lnT>
                    <a:lnB>
                      <a:noFill/>
                    </a:lnB>
                    <a:solidFill>
                      <a:schemeClr val="bg2">
                        <a:lumMod val="75000"/>
                      </a:schemeClr>
                    </a:solidFill>
                  </a:tcPr>
                </a:tc>
                <a:tc>
                  <a:txBody>
                    <a:bodyPr/>
                    <a:lstStyle/>
                    <a:p>
                      <a:pPr algn="ctr" rtl="0" fontAlgn="ctr"/>
                      <a:r>
                        <a:rPr lang="en-US" sz="1200" b="1" i="0" u="none" strike="noStrike" noProof="0" dirty="0" smtClean="0">
                          <a:solidFill>
                            <a:schemeClr val="tx1"/>
                          </a:solidFill>
                          <a:effectLst/>
                          <a:latin typeface="Arial"/>
                        </a:rPr>
                        <a:t>1</a:t>
                      </a:r>
                      <a:endParaRPr lang="en-US" sz="1200" b="1" i="0" u="none" strike="noStrike" noProof="0" dirty="0">
                        <a:solidFill>
                          <a:schemeClr val="tx1"/>
                        </a:solidFill>
                        <a:effectLst/>
                        <a:latin typeface="Arial"/>
                      </a:endParaRPr>
                    </a:p>
                  </a:txBody>
                  <a:tcPr marL="9525" marR="9525" marT="9525" marB="0" anchor="ctr">
                    <a:lnL>
                      <a:noFill/>
                    </a:lnL>
                    <a:lnR>
                      <a:noFill/>
                    </a:lnR>
                    <a:lnT>
                      <a:noFill/>
                    </a:lnT>
                    <a:lnB>
                      <a:noFill/>
                    </a:lnB>
                    <a:solidFill>
                      <a:schemeClr val="bg2">
                        <a:lumMod val="75000"/>
                      </a:schemeClr>
                    </a:solidFill>
                  </a:tcPr>
                </a:tc>
              </a:tr>
              <a:tr h="336927">
                <a:tc>
                  <a:txBody>
                    <a:bodyPr/>
                    <a:lstStyle/>
                    <a:p>
                      <a:pPr algn="ctr" rtl="0" fontAlgn="ctr"/>
                      <a:r>
                        <a:rPr lang="en-US" sz="1200" b="1" i="0" u="none" strike="noStrike" noProof="0" dirty="0" smtClean="0">
                          <a:solidFill>
                            <a:schemeClr val="tx1"/>
                          </a:solidFill>
                          <a:effectLst/>
                          <a:latin typeface="Arial"/>
                        </a:rPr>
                        <a:t>126-500</a:t>
                      </a:r>
                      <a:endParaRPr lang="en-US" sz="1200" b="1" i="0" u="none" strike="noStrike" noProof="0" dirty="0">
                        <a:solidFill>
                          <a:schemeClr val="tx1"/>
                        </a:solidFill>
                        <a:effectLst/>
                        <a:latin typeface="Arial"/>
                      </a:endParaRPr>
                    </a:p>
                  </a:txBody>
                  <a:tcPr marL="9525" marR="9525" marT="9525" marB="0" anchor="ctr">
                    <a:lnL>
                      <a:noFill/>
                    </a:lnL>
                    <a:lnR>
                      <a:noFill/>
                    </a:lnR>
                    <a:lnT>
                      <a:noFill/>
                    </a:lnT>
                    <a:lnB>
                      <a:noFill/>
                    </a:lnB>
                    <a:solidFill>
                      <a:schemeClr val="bg2">
                        <a:lumMod val="75000"/>
                      </a:schemeClr>
                    </a:solidFill>
                  </a:tcPr>
                </a:tc>
                <a:tc>
                  <a:txBody>
                    <a:bodyPr/>
                    <a:lstStyle/>
                    <a:p>
                      <a:pPr algn="ctr" rtl="0" fontAlgn="ctr"/>
                      <a:r>
                        <a:rPr lang="en-US" sz="1200" b="1" i="0" u="none" strike="noStrike" noProof="0" dirty="0" smtClean="0">
                          <a:solidFill>
                            <a:schemeClr val="tx1"/>
                          </a:solidFill>
                          <a:effectLst/>
                          <a:latin typeface="Arial"/>
                        </a:rPr>
                        <a:t>2</a:t>
                      </a:r>
                      <a:endParaRPr lang="en-US" sz="1200" b="1" i="0" u="none" strike="noStrike" noProof="0" dirty="0">
                        <a:solidFill>
                          <a:schemeClr val="tx1"/>
                        </a:solidFill>
                        <a:effectLst/>
                        <a:latin typeface="Arial"/>
                      </a:endParaRPr>
                    </a:p>
                  </a:txBody>
                  <a:tcPr marL="9525" marR="9525" marT="9525" marB="0" anchor="ctr">
                    <a:lnL>
                      <a:noFill/>
                    </a:lnL>
                    <a:lnR>
                      <a:noFill/>
                    </a:lnR>
                    <a:lnT>
                      <a:noFill/>
                    </a:lnT>
                    <a:lnB>
                      <a:noFill/>
                    </a:lnB>
                    <a:solidFill>
                      <a:schemeClr val="bg2">
                        <a:lumMod val="75000"/>
                      </a:schemeClr>
                    </a:solidFill>
                  </a:tcPr>
                </a:tc>
              </a:tr>
              <a:tr h="350404">
                <a:tc>
                  <a:txBody>
                    <a:bodyPr/>
                    <a:lstStyle/>
                    <a:p>
                      <a:pPr algn="ctr" rtl="0" fontAlgn="ctr"/>
                      <a:r>
                        <a:rPr lang="en-US" sz="1200" b="1" i="0" u="none" strike="noStrike" noProof="0" dirty="0" smtClean="0">
                          <a:solidFill>
                            <a:schemeClr val="tx1"/>
                          </a:solidFill>
                          <a:effectLst/>
                          <a:latin typeface="Arial"/>
                        </a:rPr>
                        <a:t>501-1000</a:t>
                      </a:r>
                      <a:endParaRPr lang="en-US" sz="1200" b="1" i="0" u="none" strike="noStrike" noProof="0" dirty="0">
                        <a:solidFill>
                          <a:schemeClr val="tx1"/>
                        </a:solidFill>
                        <a:effectLst/>
                        <a:latin typeface="Arial"/>
                      </a:endParaRPr>
                    </a:p>
                  </a:txBody>
                  <a:tcPr marL="9525" marR="9525" marT="9525" marB="0" anchor="ctr">
                    <a:lnL>
                      <a:noFill/>
                    </a:lnL>
                    <a:lnR>
                      <a:noFill/>
                    </a:lnR>
                    <a:lnT>
                      <a:noFill/>
                    </a:lnT>
                    <a:lnB>
                      <a:noFill/>
                    </a:lnB>
                    <a:solidFill>
                      <a:schemeClr val="bg2">
                        <a:lumMod val="75000"/>
                      </a:schemeClr>
                    </a:solidFill>
                  </a:tcPr>
                </a:tc>
                <a:tc>
                  <a:txBody>
                    <a:bodyPr/>
                    <a:lstStyle/>
                    <a:p>
                      <a:pPr algn="ctr" rtl="0" fontAlgn="ctr"/>
                      <a:r>
                        <a:rPr lang="en-US" sz="1200" b="1" i="0" u="none" strike="noStrike" noProof="0" dirty="0" smtClean="0">
                          <a:solidFill>
                            <a:schemeClr val="tx1"/>
                          </a:solidFill>
                          <a:effectLst/>
                          <a:latin typeface="Arial"/>
                        </a:rPr>
                        <a:t>3</a:t>
                      </a:r>
                      <a:endParaRPr lang="en-US" sz="1200" b="1" i="0" u="none" strike="noStrike" noProof="0" dirty="0">
                        <a:solidFill>
                          <a:schemeClr val="tx1"/>
                        </a:solidFill>
                        <a:effectLst/>
                        <a:latin typeface="Arial"/>
                      </a:endParaRPr>
                    </a:p>
                  </a:txBody>
                  <a:tcPr marL="9525" marR="9525" marT="9525" marB="0" anchor="ctr">
                    <a:lnL>
                      <a:noFill/>
                    </a:lnL>
                    <a:lnR>
                      <a:noFill/>
                    </a:lnR>
                    <a:lnT>
                      <a:noFill/>
                    </a:lnT>
                    <a:lnB>
                      <a:noFill/>
                    </a:lnB>
                    <a:solidFill>
                      <a:schemeClr val="bg2">
                        <a:lumMod val="75000"/>
                      </a:schemeClr>
                    </a:solidFill>
                  </a:tcPr>
                </a:tc>
              </a:tr>
              <a:tr h="370618">
                <a:tc>
                  <a:txBody>
                    <a:bodyPr/>
                    <a:lstStyle/>
                    <a:p>
                      <a:pPr algn="ctr" rtl="0" fontAlgn="ctr"/>
                      <a:r>
                        <a:rPr lang="en-US" sz="1200" b="1" i="0" u="none" strike="noStrike" noProof="0" dirty="0" smtClean="0">
                          <a:solidFill>
                            <a:schemeClr val="tx1"/>
                          </a:solidFill>
                          <a:effectLst/>
                          <a:latin typeface="Arial"/>
                        </a:rPr>
                        <a:t>1001-2000</a:t>
                      </a:r>
                      <a:endParaRPr lang="en-US" sz="1200" b="1" i="0" u="none" strike="noStrike" noProof="0" dirty="0">
                        <a:solidFill>
                          <a:schemeClr val="tx1"/>
                        </a:solidFill>
                        <a:effectLst/>
                        <a:latin typeface="Arial"/>
                      </a:endParaRPr>
                    </a:p>
                  </a:txBody>
                  <a:tcPr marL="9525" marR="9525" marT="9525" marB="0" anchor="ctr">
                    <a:lnL>
                      <a:noFill/>
                    </a:lnL>
                    <a:lnR>
                      <a:noFill/>
                    </a:lnR>
                    <a:lnT>
                      <a:noFill/>
                    </a:lnT>
                    <a:lnB>
                      <a:noFill/>
                    </a:lnB>
                    <a:solidFill>
                      <a:schemeClr val="bg2">
                        <a:lumMod val="75000"/>
                      </a:schemeClr>
                    </a:solidFill>
                  </a:tcPr>
                </a:tc>
                <a:tc>
                  <a:txBody>
                    <a:bodyPr/>
                    <a:lstStyle/>
                    <a:p>
                      <a:pPr algn="ctr" rtl="0" fontAlgn="ctr"/>
                      <a:r>
                        <a:rPr lang="en-US" sz="1200" b="1" i="0" u="none" strike="noStrike" noProof="0" dirty="0" smtClean="0">
                          <a:solidFill>
                            <a:schemeClr val="tx1"/>
                          </a:solidFill>
                          <a:effectLst/>
                          <a:latin typeface="Arial"/>
                        </a:rPr>
                        <a:t>4</a:t>
                      </a:r>
                      <a:endParaRPr lang="en-US" sz="1200" b="1" i="0" u="none" strike="noStrike" noProof="0" dirty="0">
                        <a:solidFill>
                          <a:schemeClr val="tx1"/>
                        </a:solidFill>
                        <a:effectLst/>
                        <a:latin typeface="Arial"/>
                      </a:endParaRPr>
                    </a:p>
                  </a:txBody>
                  <a:tcPr marL="9525" marR="9525" marT="9525" marB="0" anchor="ctr">
                    <a:lnL>
                      <a:noFill/>
                    </a:lnL>
                    <a:lnR>
                      <a:noFill/>
                    </a:lnR>
                    <a:lnT>
                      <a:noFill/>
                    </a:lnT>
                    <a:lnB>
                      <a:noFill/>
                    </a:lnB>
                    <a:solidFill>
                      <a:schemeClr val="bg2">
                        <a:lumMod val="75000"/>
                      </a:schemeClr>
                    </a:solidFill>
                  </a:tcPr>
                </a:tc>
              </a:tr>
              <a:tr h="384097">
                <a:tc>
                  <a:txBody>
                    <a:bodyPr/>
                    <a:lstStyle/>
                    <a:p>
                      <a:pPr algn="ctr" rtl="0" fontAlgn="ctr"/>
                      <a:r>
                        <a:rPr lang="en-US" sz="1200" b="1" i="0" u="none" strike="noStrike" noProof="0" dirty="0">
                          <a:solidFill>
                            <a:schemeClr val="tx1"/>
                          </a:solidFill>
                          <a:effectLst/>
                          <a:latin typeface="Arial"/>
                        </a:rPr>
                        <a:t>+2000</a:t>
                      </a:r>
                    </a:p>
                  </a:txBody>
                  <a:tcPr marL="9525" marR="9525" marT="9525" marB="0" anchor="ctr">
                    <a:lnL>
                      <a:noFill/>
                    </a:lnL>
                    <a:lnR>
                      <a:noFill/>
                    </a:lnR>
                    <a:lnT>
                      <a:noFill/>
                    </a:lnT>
                    <a:lnB>
                      <a:noFill/>
                    </a:lnB>
                    <a:solidFill>
                      <a:schemeClr val="bg2">
                        <a:lumMod val="75000"/>
                      </a:schemeClr>
                    </a:solidFill>
                  </a:tcPr>
                </a:tc>
                <a:tc>
                  <a:txBody>
                    <a:bodyPr/>
                    <a:lstStyle/>
                    <a:p>
                      <a:pPr algn="ctr" rtl="0" fontAlgn="ctr"/>
                      <a:r>
                        <a:rPr lang="en-US" sz="1200" b="1" i="0" u="none" strike="noStrike" noProof="0" dirty="0" smtClean="0">
                          <a:solidFill>
                            <a:schemeClr val="tx1"/>
                          </a:solidFill>
                          <a:effectLst/>
                          <a:latin typeface="Arial"/>
                        </a:rPr>
                        <a:t>5</a:t>
                      </a:r>
                      <a:endParaRPr lang="en-US" sz="1200" b="1" i="0" u="none" strike="noStrike" noProof="0" dirty="0">
                        <a:solidFill>
                          <a:schemeClr val="tx1"/>
                        </a:solidFill>
                        <a:effectLst/>
                        <a:latin typeface="Arial"/>
                      </a:endParaRPr>
                    </a:p>
                  </a:txBody>
                  <a:tcPr marL="9525" marR="9525" marT="9525" marB="0" anchor="ctr">
                    <a:lnL>
                      <a:noFill/>
                    </a:lnL>
                    <a:lnR>
                      <a:noFill/>
                    </a:lnR>
                    <a:lnT>
                      <a:noFill/>
                    </a:lnT>
                    <a:lnB>
                      <a:noFill/>
                    </a:lnB>
                    <a:solidFill>
                      <a:schemeClr val="bg2">
                        <a:lumMod val="75000"/>
                      </a:schemeClr>
                    </a:solidFill>
                  </a:tcPr>
                </a:tc>
              </a:tr>
            </a:tbl>
          </a:graphicData>
        </a:graphic>
      </p:graphicFrame>
      <p:sp>
        <p:nvSpPr>
          <p:cNvPr id="8" name="TextBox 7"/>
          <p:cNvSpPr txBox="1"/>
          <p:nvPr/>
        </p:nvSpPr>
        <p:spPr>
          <a:xfrm>
            <a:off x="152400" y="1440180"/>
            <a:ext cx="8812088" cy="338554"/>
          </a:xfrm>
          <a:prstGeom prst="rect">
            <a:avLst/>
          </a:prstGeom>
          <a:noFill/>
        </p:spPr>
        <p:txBody>
          <a:bodyPr wrap="square" rtlCol="0">
            <a:spAutoFit/>
          </a:bodyPr>
          <a:lstStyle/>
          <a:p>
            <a:pPr algn="l" rtl="0"/>
            <a:r>
              <a:rPr lang="en-US" sz="1600" b="1" dirty="0" smtClean="0">
                <a:solidFill>
                  <a:srgbClr val="C00000"/>
                </a:solidFill>
                <a:latin typeface="Sakkal Majalla" panose="02000000000000000000" pitchFamily="2" charset="-78"/>
              </a:rPr>
              <a:t>Example of using Bradford Factor Points for the Calculation of Sick Leave Impact on Productivity in </a:t>
            </a:r>
            <a:r>
              <a:rPr lang="en-US" sz="1600" b="1" dirty="0" err="1" smtClean="0">
                <a:solidFill>
                  <a:srgbClr val="C00000"/>
                </a:solidFill>
                <a:latin typeface="Sakkal Majalla" panose="02000000000000000000" pitchFamily="2" charset="-78"/>
              </a:rPr>
              <a:t>Bayanati</a:t>
            </a:r>
            <a:r>
              <a:rPr lang="en-US" sz="1600" b="1" dirty="0">
                <a:solidFill>
                  <a:srgbClr val="C00000"/>
                </a:solidFill>
                <a:latin typeface="Sakkal Majalla" panose="02000000000000000000" pitchFamily="2" charset="-78"/>
              </a:rPr>
              <a:t> </a:t>
            </a:r>
            <a:r>
              <a:rPr lang="en-US" sz="1600" b="1" dirty="0" smtClean="0">
                <a:solidFill>
                  <a:srgbClr val="C00000"/>
                </a:solidFill>
                <a:latin typeface="Sakkal Majalla" panose="02000000000000000000" pitchFamily="2" charset="-78"/>
              </a:rPr>
              <a:t>System:</a:t>
            </a:r>
            <a:r>
              <a:rPr lang="en-US" sz="1600" dirty="0" smtClean="0"/>
              <a:t> </a:t>
            </a:r>
            <a:endParaRPr lang="en-US" sz="2000" b="1" dirty="0">
              <a:solidFill>
                <a:srgbClr val="C00000"/>
              </a:solidFill>
            </a:endParaRPr>
          </a:p>
        </p:txBody>
      </p:sp>
      <p:sp>
        <p:nvSpPr>
          <p:cNvPr id="9" name="TextBox 8"/>
          <p:cNvSpPr txBox="1"/>
          <p:nvPr/>
        </p:nvSpPr>
        <p:spPr>
          <a:xfrm>
            <a:off x="4829735" y="3878620"/>
            <a:ext cx="1080120" cy="430887"/>
          </a:xfrm>
          <a:prstGeom prst="rect">
            <a:avLst/>
          </a:prstGeom>
          <a:noFill/>
        </p:spPr>
        <p:txBody>
          <a:bodyPr wrap="square" rtlCol="0">
            <a:spAutoFit/>
          </a:bodyPr>
          <a:lstStyle/>
          <a:p>
            <a:pPr algn="ctr" rtl="0"/>
            <a:r>
              <a:rPr lang="en-US" sz="1100" dirty="0" smtClean="0">
                <a:solidFill>
                  <a:prstClr val="black"/>
                </a:solidFill>
              </a:rPr>
              <a:t>Frequency of Sick Leaves = 6</a:t>
            </a:r>
            <a:endParaRPr lang="en-US" sz="1100" dirty="0">
              <a:solidFill>
                <a:prstClr val="black"/>
              </a:solidFill>
            </a:endParaRPr>
          </a:p>
        </p:txBody>
      </p:sp>
      <p:sp>
        <p:nvSpPr>
          <p:cNvPr id="10" name="Down Arrow 9"/>
          <p:cNvSpPr/>
          <p:nvPr/>
        </p:nvSpPr>
        <p:spPr>
          <a:xfrm>
            <a:off x="5306243" y="3498953"/>
            <a:ext cx="288032" cy="40069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7" name="TextBox 16"/>
          <p:cNvSpPr txBox="1"/>
          <p:nvPr/>
        </p:nvSpPr>
        <p:spPr>
          <a:xfrm>
            <a:off x="5730773" y="3870066"/>
            <a:ext cx="1080120" cy="430887"/>
          </a:xfrm>
          <a:prstGeom prst="rect">
            <a:avLst/>
          </a:prstGeom>
          <a:noFill/>
        </p:spPr>
        <p:txBody>
          <a:bodyPr wrap="square" rtlCol="0">
            <a:spAutoFit/>
          </a:bodyPr>
          <a:lstStyle/>
          <a:p>
            <a:pPr algn="ctr" rtl="0"/>
            <a:r>
              <a:rPr lang="en-US" sz="1100" dirty="0" smtClean="0">
                <a:solidFill>
                  <a:prstClr val="black"/>
                </a:solidFill>
              </a:rPr>
              <a:t>Total Number of Days = 29</a:t>
            </a:r>
            <a:endParaRPr lang="en-US" sz="1100" dirty="0">
              <a:solidFill>
                <a:prstClr val="black"/>
              </a:solidFill>
            </a:endParaRPr>
          </a:p>
        </p:txBody>
      </p:sp>
      <p:sp>
        <p:nvSpPr>
          <p:cNvPr id="19" name="Down Arrow 18"/>
          <p:cNvSpPr/>
          <p:nvPr/>
        </p:nvSpPr>
        <p:spPr>
          <a:xfrm>
            <a:off x="5947829" y="3492174"/>
            <a:ext cx="288032" cy="40069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4" name="TextBox 13"/>
          <p:cNvSpPr txBox="1"/>
          <p:nvPr/>
        </p:nvSpPr>
        <p:spPr>
          <a:xfrm>
            <a:off x="152400" y="3776355"/>
            <a:ext cx="2979440" cy="430887"/>
          </a:xfrm>
          <a:prstGeom prst="rect">
            <a:avLst/>
          </a:prstGeom>
          <a:noFill/>
        </p:spPr>
        <p:txBody>
          <a:bodyPr wrap="square" rtlCol="0">
            <a:spAutoFit/>
          </a:bodyPr>
          <a:lstStyle/>
          <a:p>
            <a:pPr algn="ctr" rtl="0"/>
            <a:r>
              <a:rPr lang="en-US" sz="1100" dirty="0" smtClean="0">
                <a:solidFill>
                  <a:prstClr val="black"/>
                </a:solidFill>
              </a:rPr>
              <a:t>6*6*29 =   </a:t>
            </a:r>
            <a:r>
              <a:rPr lang="en-US" sz="1000" b="1" dirty="0" smtClean="0">
                <a:solidFill>
                  <a:prstClr val="black"/>
                </a:solidFill>
              </a:rPr>
              <a:t>1.044</a:t>
            </a:r>
            <a:r>
              <a:rPr lang="en-US" sz="1100" b="1" dirty="0" smtClean="0">
                <a:solidFill>
                  <a:prstClr val="black"/>
                </a:solidFill>
              </a:rPr>
              <a:t>  Bradford Factor Points for the Calculation of Sick Leave Impact  </a:t>
            </a:r>
            <a:endParaRPr lang="en-US" sz="1100" b="1" dirty="0">
              <a:solidFill>
                <a:prstClr val="black"/>
              </a:solidFill>
            </a:endParaRPr>
          </a:p>
        </p:txBody>
      </p:sp>
      <p:sp>
        <p:nvSpPr>
          <p:cNvPr id="15" name="Left Arrow 14"/>
          <p:cNvSpPr/>
          <p:nvPr/>
        </p:nvSpPr>
        <p:spPr>
          <a:xfrm>
            <a:off x="3080048" y="3607179"/>
            <a:ext cx="1718675" cy="671057"/>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r>
              <a:rPr lang="ar-AE" sz="900" b="1" dirty="0">
                <a:solidFill>
                  <a:prstClr val="white"/>
                </a:solidFill>
              </a:rPr>
              <a:t>Equation for the Calculation of Bradford Points</a:t>
            </a:r>
            <a:endParaRPr lang="en-US" sz="900" b="1" dirty="0">
              <a:solidFill>
                <a:prstClr val="white"/>
              </a:solidFill>
            </a:endParaRPr>
          </a:p>
        </p:txBody>
      </p:sp>
      <p:sp>
        <p:nvSpPr>
          <p:cNvPr id="16" name="Oval 15"/>
          <p:cNvSpPr/>
          <p:nvPr/>
        </p:nvSpPr>
        <p:spPr>
          <a:xfrm flipH="1">
            <a:off x="575556" y="5847122"/>
            <a:ext cx="1239379" cy="432048"/>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6" name="Oval 25"/>
          <p:cNvSpPr/>
          <p:nvPr/>
        </p:nvSpPr>
        <p:spPr>
          <a:xfrm>
            <a:off x="828134" y="3589872"/>
            <a:ext cx="432048" cy="488377"/>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aphicFrame>
        <p:nvGraphicFramePr>
          <p:cNvPr id="12" name="Table 11"/>
          <p:cNvGraphicFramePr>
            <a:graphicFrameLocks noGrp="1"/>
          </p:cNvGraphicFramePr>
          <p:nvPr>
            <p:extLst/>
          </p:nvPr>
        </p:nvGraphicFramePr>
        <p:xfrm>
          <a:off x="1917615" y="4815077"/>
          <a:ext cx="6932567" cy="1773530"/>
        </p:xfrm>
        <a:graphic>
          <a:graphicData uri="http://schemas.openxmlformats.org/drawingml/2006/table">
            <a:tbl>
              <a:tblPr/>
              <a:tblGrid>
                <a:gridCol w="6932567"/>
              </a:tblGrid>
              <a:tr h="354706">
                <a:tc>
                  <a:txBody>
                    <a:bodyPr/>
                    <a:lstStyle/>
                    <a:p>
                      <a:pPr algn="l" rtl="0" fontAlgn="ctr"/>
                      <a:r>
                        <a:rPr lang="en-US" sz="700" b="0" i="0" u="none" strike="noStrike" noProof="0" dirty="0" smtClean="0">
                          <a:solidFill>
                            <a:srgbClr val="000000"/>
                          </a:solidFill>
                          <a:effectLst/>
                          <a:latin typeface="Arial"/>
                        </a:rPr>
                        <a:t>There are no comments about sick leaves.</a:t>
                      </a:r>
                      <a:endParaRPr lang="en-US" sz="700" b="0" i="0" u="none" strike="noStrike" noProof="0" dirty="0">
                        <a:solidFill>
                          <a:srgbClr val="000000"/>
                        </a:solidFill>
                        <a:effectLst/>
                        <a:latin typeface="Arial"/>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C"/>
                    </a:solidFill>
                  </a:tcPr>
                </a:tc>
              </a:tr>
              <a:tr h="354706">
                <a:tc>
                  <a:txBody>
                    <a:bodyPr/>
                    <a:lstStyle/>
                    <a:p>
                      <a:pPr algn="l" rtl="0" fontAlgn="ctr"/>
                      <a:r>
                        <a:rPr lang="en-US" sz="700" b="0" i="0" u="none" strike="noStrike" noProof="0" dirty="0" smtClean="0">
                          <a:solidFill>
                            <a:srgbClr val="000000"/>
                          </a:solidFill>
                          <a:effectLst/>
                          <a:latin typeface="Arial"/>
                        </a:rPr>
                        <a:t>Low Bradford Index:</a:t>
                      </a:r>
                      <a:r>
                        <a:rPr lang="en-US" sz="700" b="0" i="0" u="none" strike="noStrike" baseline="0" noProof="0" dirty="0" smtClean="0">
                          <a:solidFill>
                            <a:srgbClr val="000000"/>
                          </a:solidFill>
                          <a:effectLst/>
                          <a:latin typeface="Arial"/>
                        </a:rPr>
                        <a:t> </a:t>
                      </a:r>
                      <a:r>
                        <a:rPr lang="en-US" sz="700" b="0" i="0" u="none" strike="noStrike" noProof="0" dirty="0" smtClean="0">
                          <a:solidFill>
                            <a:srgbClr val="000000"/>
                          </a:solidFill>
                          <a:effectLst/>
                          <a:latin typeface="Arial"/>
                        </a:rPr>
                        <a:t>The employee has sick leaves which have no effects on productivity and no action is required.</a:t>
                      </a:r>
                      <a:endParaRPr lang="en-US" sz="700" b="0" i="0" u="none" strike="noStrike" noProof="0" dirty="0">
                        <a:solidFill>
                          <a:srgbClr val="000000"/>
                        </a:solidFill>
                        <a:effectLst/>
                        <a:latin typeface="Arial"/>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66"/>
                    </a:solidFill>
                  </a:tcPr>
                </a:tc>
              </a:tr>
              <a:tr h="354706">
                <a:tc>
                  <a:txBody>
                    <a:bodyPr/>
                    <a:lstStyle/>
                    <a:p>
                      <a:pPr algn="l" rtl="0" fontAlgn="ctr"/>
                      <a:r>
                        <a:rPr lang="en-US" sz="700" b="0" i="0" u="none" strike="noStrike" noProof="0" dirty="0" smtClean="0">
                          <a:solidFill>
                            <a:srgbClr val="000000"/>
                          </a:solidFill>
                          <a:effectLst/>
                          <a:latin typeface="Arial"/>
                        </a:rPr>
                        <a:t>Medium Bradford Index: The employee has sick leaves which have limited impact on productivity and this matter requires advices and directions issued to employees to ensure that his sick leave shall not be increased. </a:t>
                      </a:r>
                      <a:endParaRPr lang="en-US" sz="700" b="0" i="0" u="none" strike="noStrike" noProof="0" dirty="0">
                        <a:solidFill>
                          <a:srgbClr val="000000"/>
                        </a:solidFill>
                        <a:effectLst/>
                        <a:latin typeface="Arial"/>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r>
              <a:tr h="354706">
                <a:tc>
                  <a:txBody>
                    <a:bodyPr/>
                    <a:lstStyle/>
                    <a:p>
                      <a:pPr algn="l" rtl="0" fontAlgn="ctr"/>
                      <a:r>
                        <a:rPr lang="en-US" sz="700" b="0" i="0" u="none" strike="noStrike" noProof="0" dirty="0" smtClean="0">
                          <a:solidFill>
                            <a:srgbClr val="000000"/>
                          </a:solidFill>
                          <a:effectLst/>
                          <a:latin typeface="Arial"/>
                        </a:rPr>
                        <a:t>High Bradford Index:</a:t>
                      </a:r>
                      <a:r>
                        <a:rPr lang="en-US" sz="700" b="0" i="0" u="none" strike="noStrike" baseline="0" noProof="0" dirty="0" smtClean="0">
                          <a:solidFill>
                            <a:srgbClr val="000000"/>
                          </a:solidFill>
                          <a:effectLst/>
                          <a:latin typeface="Arial"/>
                        </a:rPr>
                        <a:t> </a:t>
                      </a:r>
                      <a:r>
                        <a:rPr lang="en-US" sz="700" b="0" i="0" u="none" strike="noStrike" noProof="0" dirty="0" smtClean="0">
                          <a:solidFill>
                            <a:srgbClr val="000000"/>
                          </a:solidFill>
                          <a:effectLst/>
                          <a:latin typeface="Arial"/>
                        </a:rPr>
                        <a:t>The employee has increased sick leaves which have significant impact on productivity and this matter requires</a:t>
                      </a:r>
                      <a:r>
                        <a:rPr lang="en-US" sz="700" b="0" i="0" u="none" strike="noStrike" baseline="0" noProof="0" dirty="0" smtClean="0">
                          <a:solidFill>
                            <a:srgbClr val="000000"/>
                          </a:solidFill>
                          <a:effectLst/>
                          <a:latin typeface="Arial"/>
                        </a:rPr>
                        <a:t> </a:t>
                      </a:r>
                      <a:r>
                        <a:rPr lang="en-US" sz="700" b="0" i="0" u="none" strike="noStrike" noProof="0" dirty="0" smtClean="0">
                          <a:solidFill>
                            <a:srgbClr val="000000"/>
                          </a:solidFill>
                          <a:effectLst/>
                          <a:latin typeface="Arial"/>
                        </a:rPr>
                        <a:t>measures to be taken to reduce the use of sick leaves.</a:t>
                      </a:r>
                      <a:endParaRPr lang="en-US" sz="700" b="0" i="0" u="none" strike="noStrike" noProof="0" dirty="0">
                        <a:solidFill>
                          <a:srgbClr val="000000"/>
                        </a:solidFill>
                        <a:effectLst/>
                        <a:latin typeface="Arial"/>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46C0A"/>
                    </a:solidFill>
                  </a:tcPr>
                </a:tc>
              </a:tr>
              <a:tr h="354706">
                <a:tc>
                  <a:txBody>
                    <a:bodyPr/>
                    <a:lstStyle/>
                    <a:p>
                      <a:pPr algn="l" rtl="0" fontAlgn="ctr"/>
                      <a:r>
                        <a:rPr lang="en-US" sz="700" b="0" i="0" u="none" strike="noStrike" noProof="0" dirty="0" smtClean="0">
                          <a:solidFill>
                            <a:schemeClr val="bg1"/>
                          </a:solidFill>
                          <a:effectLst/>
                          <a:latin typeface="Arial"/>
                        </a:rPr>
                        <a:t>Very High Bradford Index</a:t>
                      </a:r>
                      <a:r>
                        <a:rPr lang="en-US" sz="700" b="1" i="0" u="none" strike="noStrike" noProof="0" dirty="0" smtClean="0">
                          <a:solidFill>
                            <a:schemeClr val="bg1"/>
                          </a:solidFill>
                          <a:effectLst/>
                          <a:latin typeface="Arial"/>
                        </a:rPr>
                        <a:t>:</a:t>
                      </a:r>
                      <a:r>
                        <a:rPr lang="en-US" sz="700" b="1" i="0" u="none" strike="noStrike" baseline="0" noProof="0" dirty="0" smtClean="0">
                          <a:solidFill>
                            <a:schemeClr val="bg1"/>
                          </a:solidFill>
                          <a:effectLst/>
                          <a:latin typeface="Arial"/>
                        </a:rPr>
                        <a:t> </a:t>
                      </a:r>
                      <a:r>
                        <a:rPr lang="en-US" sz="700" b="0" i="0" u="none" strike="noStrike" noProof="0" dirty="0" smtClean="0">
                          <a:solidFill>
                            <a:schemeClr val="bg1"/>
                          </a:solidFill>
                          <a:effectLst/>
                          <a:latin typeface="Arial"/>
                        </a:rPr>
                        <a:t>The employee has several sick leaves which have high effect on productivity and this matter requires quick actions to be taken against employee.</a:t>
                      </a:r>
                      <a:endParaRPr lang="en-US" sz="700" b="0" i="0" u="none" strike="noStrike" noProof="0" dirty="0">
                        <a:solidFill>
                          <a:schemeClr val="bg1"/>
                        </a:solidFill>
                        <a:effectLst/>
                        <a:latin typeface="Arial"/>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00000"/>
                    </a:solidFill>
                  </a:tcPr>
                </a:tc>
              </a:tr>
            </a:tbl>
          </a:graphicData>
        </a:graphic>
      </p:graphicFrame>
      <p:graphicFrame>
        <p:nvGraphicFramePr>
          <p:cNvPr id="13" name="Table 12"/>
          <p:cNvGraphicFramePr>
            <a:graphicFrameLocks noGrp="1"/>
          </p:cNvGraphicFramePr>
          <p:nvPr>
            <p:extLst/>
          </p:nvPr>
        </p:nvGraphicFramePr>
        <p:xfrm>
          <a:off x="288419" y="2049093"/>
          <a:ext cx="8208911" cy="1432560"/>
        </p:xfrm>
        <a:graphic>
          <a:graphicData uri="http://schemas.openxmlformats.org/drawingml/2006/table">
            <a:tbl>
              <a:tblPr/>
              <a:tblGrid>
                <a:gridCol w="803363"/>
                <a:gridCol w="2222918"/>
                <a:gridCol w="1897380"/>
                <a:gridCol w="514350"/>
                <a:gridCol w="638336"/>
                <a:gridCol w="964036"/>
                <a:gridCol w="1168528"/>
              </a:tblGrid>
              <a:tr h="191187">
                <a:tc>
                  <a:txBody>
                    <a:bodyPr/>
                    <a:lstStyle/>
                    <a:p>
                      <a:pPr algn="l" rtl="0" fontAlgn="t"/>
                      <a:r>
                        <a:rPr lang="en-US" sz="600" b="1" i="0" u="none" strike="noStrike" noProof="0" dirty="0" smtClean="0">
                          <a:solidFill>
                            <a:srgbClr val="000000"/>
                          </a:solidFill>
                          <a:effectLst/>
                          <a:latin typeface="Arial"/>
                        </a:rPr>
                        <a:t>Employment No.</a:t>
                      </a:r>
                      <a:endParaRPr lang="en-US" sz="600" b="1" i="0" u="none" strike="noStrike" noProof="0" dirty="0">
                        <a:solidFill>
                          <a:srgbClr val="000000"/>
                        </a:solidFill>
                        <a:effectLst/>
                        <a:latin typeface="Arial"/>
                      </a:endParaRP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BD97"/>
                    </a:solidFill>
                  </a:tcPr>
                </a:tc>
                <a:tc>
                  <a:txBody>
                    <a:bodyPr/>
                    <a:lstStyle/>
                    <a:p>
                      <a:pPr algn="l" rtl="0" fontAlgn="t"/>
                      <a:r>
                        <a:rPr lang="en-US" sz="600" b="1" i="0" u="none" strike="noStrike" noProof="0" dirty="0" smtClean="0">
                          <a:solidFill>
                            <a:srgbClr val="000000"/>
                          </a:solidFill>
                          <a:effectLst/>
                          <a:latin typeface="Arial"/>
                        </a:rPr>
                        <a:t>Name of Ministry / Authority</a:t>
                      </a:r>
                      <a:endParaRPr lang="en-US" sz="600" b="1" i="0" u="none" strike="noStrike" noProof="0" dirty="0">
                        <a:solidFill>
                          <a:srgbClr val="000000"/>
                        </a:solidFill>
                        <a:effectLst/>
                        <a:latin typeface="Arial"/>
                      </a:endParaRP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BD97"/>
                    </a:solidFill>
                  </a:tcPr>
                </a:tc>
                <a:tc>
                  <a:txBody>
                    <a:bodyPr/>
                    <a:lstStyle/>
                    <a:p>
                      <a:pPr algn="l" rtl="0" fontAlgn="t"/>
                      <a:r>
                        <a:rPr lang="en-US" sz="600" b="1" i="0" u="none" strike="noStrike" noProof="0" dirty="0" smtClean="0">
                          <a:solidFill>
                            <a:srgbClr val="000000"/>
                          </a:solidFill>
                          <a:effectLst/>
                          <a:latin typeface="Arial"/>
                        </a:rPr>
                        <a:t>Name of Employee</a:t>
                      </a:r>
                      <a:endParaRPr lang="en-US" sz="600" b="1" i="0" u="none" strike="noStrike" noProof="0" dirty="0">
                        <a:solidFill>
                          <a:srgbClr val="000000"/>
                        </a:solidFill>
                        <a:effectLst/>
                        <a:latin typeface="Arial"/>
                      </a:endParaRP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BD97"/>
                    </a:solidFill>
                  </a:tcPr>
                </a:tc>
                <a:tc>
                  <a:txBody>
                    <a:bodyPr/>
                    <a:lstStyle/>
                    <a:p>
                      <a:pPr algn="l" rtl="0" fontAlgn="t"/>
                      <a:r>
                        <a:rPr lang="en-US" sz="600" b="1" i="0" u="none" strike="noStrike" noProof="0" dirty="0" smtClean="0">
                          <a:solidFill>
                            <a:srgbClr val="000000"/>
                          </a:solidFill>
                          <a:effectLst/>
                          <a:latin typeface="Arial"/>
                        </a:rPr>
                        <a:t>Type of Vacancy</a:t>
                      </a:r>
                      <a:endParaRPr lang="en-US" sz="600" b="1" i="0" u="none" strike="noStrike" noProof="0" dirty="0">
                        <a:solidFill>
                          <a:srgbClr val="000000"/>
                        </a:solidFill>
                        <a:effectLst/>
                        <a:latin typeface="Arial"/>
                      </a:endParaRP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BD97"/>
                    </a:solidFill>
                  </a:tcPr>
                </a:tc>
                <a:tc>
                  <a:txBody>
                    <a:bodyPr/>
                    <a:lstStyle/>
                    <a:p>
                      <a:pPr algn="l" rtl="0" fontAlgn="t"/>
                      <a:r>
                        <a:rPr lang="en-US" sz="600" b="1" i="0" u="none" strike="noStrike" noProof="0" dirty="0" smtClean="0">
                          <a:solidFill>
                            <a:srgbClr val="000000"/>
                          </a:solidFill>
                          <a:effectLst/>
                          <a:latin typeface="Arial"/>
                        </a:rPr>
                        <a:t>Number of Leave Days</a:t>
                      </a:r>
                      <a:endParaRPr lang="en-US" sz="600" b="1" i="0" u="none" strike="noStrike" noProof="0" dirty="0">
                        <a:solidFill>
                          <a:srgbClr val="000000"/>
                        </a:solidFill>
                        <a:effectLst/>
                        <a:latin typeface="Arial"/>
                      </a:endParaRP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BD97"/>
                    </a:solidFill>
                  </a:tcPr>
                </a:tc>
                <a:tc>
                  <a:txBody>
                    <a:bodyPr/>
                    <a:lstStyle/>
                    <a:p>
                      <a:pPr algn="l" rtl="0" fontAlgn="t"/>
                      <a:r>
                        <a:rPr lang="en-US" sz="600" b="1" i="0" u="none" strike="noStrike" noProof="0" dirty="0" smtClean="0">
                          <a:solidFill>
                            <a:srgbClr val="000000"/>
                          </a:solidFill>
                          <a:effectLst/>
                          <a:latin typeface="Arial"/>
                        </a:rPr>
                        <a:t>Start Date of Leave</a:t>
                      </a:r>
                      <a:endParaRPr lang="en-US" sz="600" b="1" i="0" u="none" strike="noStrike" noProof="0" dirty="0">
                        <a:solidFill>
                          <a:srgbClr val="000000"/>
                        </a:solidFill>
                        <a:effectLst/>
                        <a:latin typeface="Arial"/>
                      </a:endParaRP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BD97"/>
                    </a:solidFill>
                  </a:tcPr>
                </a:tc>
                <a:tc>
                  <a:txBody>
                    <a:bodyPr/>
                    <a:lstStyle/>
                    <a:p>
                      <a:pPr algn="l" rtl="0" fontAlgn="t"/>
                      <a:r>
                        <a:rPr lang="en-US" sz="600" b="1" i="0" u="none" strike="noStrike" noProof="0" dirty="0" smtClean="0">
                          <a:solidFill>
                            <a:srgbClr val="000000"/>
                          </a:solidFill>
                          <a:effectLst/>
                          <a:latin typeface="Arial"/>
                        </a:rPr>
                        <a:t>End Date of Leave</a:t>
                      </a:r>
                      <a:endParaRPr lang="en-US" sz="600" b="1" i="0" u="none" strike="noStrike" noProof="0" dirty="0">
                        <a:solidFill>
                          <a:srgbClr val="000000"/>
                        </a:solidFill>
                        <a:effectLst/>
                        <a:latin typeface="Arial"/>
                      </a:endParaRP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BD97"/>
                    </a:solidFill>
                  </a:tcPr>
                </a:tc>
              </a:tr>
              <a:tr h="135942">
                <a:tc>
                  <a:txBody>
                    <a:bodyPr/>
                    <a:lstStyle/>
                    <a:p>
                      <a:pPr algn="l" rtl="0" fontAlgn="t"/>
                      <a:r>
                        <a:rPr lang="en-US" sz="600" b="0" i="0" u="none" strike="noStrike" noProof="0" dirty="0">
                          <a:solidFill>
                            <a:srgbClr val="000000"/>
                          </a:solidFill>
                          <a:effectLst/>
                          <a:latin typeface="Arial"/>
                        </a:rPr>
                        <a:t>1000001</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EECE1"/>
                    </a:solidFill>
                  </a:tcPr>
                </a:tc>
                <a:tc>
                  <a:txBody>
                    <a:bodyPr/>
                    <a:lstStyle/>
                    <a:p>
                      <a:pPr algn="l" rtl="0" fontAlgn="t"/>
                      <a:r>
                        <a:rPr lang="en-US" sz="600" b="0" i="0" u="none" strike="noStrike" noProof="0" dirty="0" smtClean="0">
                          <a:solidFill>
                            <a:srgbClr val="000000"/>
                          </a:solidFill>
                          <a:effectLst/>
                          <a:latin typeface="Arial"/>
                        </a:rPr>
                        <a:t>Federal Authority of Human Resources</a:t>
                      </a:r>
                      <a:endParaRPr lang="en-US" sz="600" b="0" i="0" u="none" strike="noStrike" noProof="0" dirty="0">
                        <a:solidFill>
                          <a:srgbClr val="000000"/>
                        </a:solidFill>
                        <a:effectLst/>
                        <a:latin typeface="Arial"/>
                      </a:endParaRP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EECE1"/>
                    </a:solidFill>
                  </a:tcPr>
                </a:tc>
                <a:tc>
                  <a:txBody>
                    <a:bodyPr/>
                    <a:lstStyle/>
                    <a:p>
                      <a:pPr algn="l" rtl="0" fontAlgn="t"/>
                      <a:r>
                        <a:rPr lang="en-US" sz="600" b="0" i="0" u="none" strike="noStrike" noProof="0" dirty="0" smtClean="0">
                          <a:solidFill>
                            <a:srgbClr val="000000"/>
                          </a:solidFill>
                          <a:effectLst/>
                          <a:latin typeface="Arial"/>
                        </a:rPr>
                        <a:t>Mohammed Ahmed Abdullah Khaled Hussein Salem
</a:t>
                      </a:r>
                      <a:r>
                        <a:rPr lang="en-US" sz="600" noProof="0" dirty="0" smtClean="0"/>
                        <a:t/>
                      </a:r>
                      <a:br>
                        <a:rPr lang="en-US" sz="600" noProof="0" dirty="0" smtClean="0"/>
                      </a:br>
                      <a:endParaRPr lang="en-US" sz="600" noProof="0" dirty="0"/>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EECE1"/>
                    </a:solidFill>
                  </a:tcPr>
                </a:tc>
                <a:tc>
                  <a:txBody>
                    <a:bodyPr/>
                    <a:lstStyle/>
                    <a:p>
                      <a:pPr algn="l" rtl="0" fontAlgn="t"/>
                      <a:r>
                        <a:rPr lang="en-US" sz="600" b="0" i="0" u="none" strike="noStrike" noProof="0" dirty="0" smtClean="0">
                          <a:solidFill>
                            <a:srgbClr val="000000"/>
                          </a:solidFill>
                          <a:effectLst/>
                          <a:latin typeface="Arial"/>
                        </a:rPr>
                        <a:t>Sick Leave</a:t>
                      </a:r>
                      <a:endParaRPr lang="en-US" sz="600" b="0" i="0" u="none" strike="noStrike" noProof="0" dirty="0">
                        <a:solidFill>
                          <a:srgbClr val="000000"/>
                        </a:solidFill>
                        <a:effectLst/>
                        <a:latin typeface="Arial"/>
                      </a:endParaRP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EECE1"/>
                    </a:solidFill>
                  </a:tcPr>
                </a:tc>
                <a:tc>
                  <a:txBody>
                    <a:bodyPr/>
                    <a:lstStyle/>
                    <a:p>
                      <a:pPr algn="l" rtl="0" fontAlgn="ctr"/>
                      <a:r>
                        <a:rPr lang="en-US" sz="600" b="1" i="0" u="none" strike="noStrike" noProof="0" dirty="0">
                          <a:solidFill>
                            <a:srgbClr val="000000"/>
                          </a:solidFill>
                          <a:effectLst/>
                          <a:latin typeface="Arial"/>
                        </a:rPr>
                        <a:t>4 </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EECE1"/>
                    </a:solidFill>
                  </a:tcPr>
                </a:tc>
                <a:tc>
                  <a:txBody>
                    <a:bodyPr/>
                    <a:lstStyle/>
                    <a:p>
                      <a:pPr algn="l" rtl="0" fontAlgn="t"/>
                      <a:r>
                        <a:rPr lang="en-US" sz="600" b="0" i="0" u="none" strike="noStrike" noProof="0" dirty="0">
                          <a:solidFill>
                            <a:srgbClr val="000000"/>
                          </a:solidFill>
                          <a:effectLst/>
                          <a:latin typeface="Arial"/>
                        </a:rPr>
                        <a:t>13-Jan-14</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EECE1"/>
                    </a:solidFill>
                  </a:tcPr>
                </a:tc>
                <a:tc>
                  <a:txBody>
                    <a:bodyPr/>
                    <a:lstStyle/>
                    <a:p>
                      <a:pPr algn="l" rtl="0" fontAlgn="t"/>
                      <a:r>
                        <a:rPr lang="en-US" sz="600" b="0" i="0" u="none" strike="noStrike" noProof="0" dirty="0">
                          <a:solidFill>
                            <a:srgbClr val="000000"/>
                          </a:solidFill>
                          <a:effectLst/>
                          <a:latin typeface="Arial"/>
                        </a:rPr>
                        <a:t>16-Jan-14</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EECE1"/>
                    </a:solidFill>
                  </a:tcPr>
                </a:tc>
              </a:tr>
              <a:tr h="190500">
                <a:tc>
                  <a:txBody>
                    <a:bodyPr/>
                    <a:lstStyle/>
                    <a:p>
                      <a:pPr algn="l" rtl="0" fontAlgn="t"/>
                      <a:r>
                        <a:rPr lang="en-US" sz="600" b="0" i="0" u="none" strike="noStrike" noProof="0" dirty="0">
                          <a:solidFill>
                            <a:srgbClr val="000000"/>
                          </a:solidFill>
                          <a:effectLst/>
                          <a:latin typeface="Arial"/>
                        </a:rPr>
                        <a:t>1000001</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rtl="0" fontAlgn="t"/>
                      <a:r>
                        <a:rPr lang="en-US" sz="600" b="0" i="0" u="none" strike="noStrike" noProof="0" dirty="0" smtClean="0">
                          <a:solidFill>
                            <a:srgbClr val="000000"/>
                          </a:solidFill>
                          <a:effectLst/>
                          <a:latin typeface="Arial"/>
                        </a:rPr>
                        <a:t>Federal Authority of Human Resources</a:t>
                      </a:r>
                      <a:endParaRPr lang="en-US" sz="600" b="0" i="0" u="none" strike="noStrike" noProof="0" dirty="0">
                        <a:solidFill>
                          <a:srgbClr val="000000"/>
                        </a:solidFill>
                        <a:effectLst/>
                        <a:latin typeface="Arial"/>
                      </a:endParaRP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rtl="0" fontAlgn="t"/>
                      <a:r>
                        <a:rPr lang="en-US" sz="600" b="0" i="0" u="none" strike="noStrike" noProof="0" dirty="0" smtClean="0">
                          <a:solidFill>
                            <a:srgbClr val="000000"/>
                          </a:solidFill>
                          <a:effectLst/>
                          <a:latin typeface="Arial"/>
                        </a:rPr>
                        <a:t>Mohammed Ahmed Abdullah Khaled Hussein Salem</a:t>
                      </a:r>
                      <a:endParaRPr lang="en-US" sz="600" b="0" i="0" u="none" strike="noStrike" noProof="0" dirty="0">
                        <a:solidFill>
                          <a:srgbClr val="000000"/>
                        </a:solidFill>
                        <a:effectLst/>
                        <a:latin typeface="Arial"/>
                      </a:endParaRP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rtl="0" fontAlgn="t"/>
                      <a:r>
                        <a:rPr lang="en-US" sz="600" b="0" i="0" u="none" strike="noStrike" noProof="0" dirty="0" smtClean="0">
                          <a:solidFill>
                            <a:srgbClr val="000000"/>
                          </a:solidFill>
                          <a:effectLst/>
                          <a:latin typeface="Arial"/>
                        </a:rPr>
                        <a:t>Sick Leave</a:t>
                      </a:r>
                      <a:endParaRPr lang="en-US" sz="600" b="0" i="0" u="none" strike="noStrike" noProof="0" dirty="0">
                        <a:solidFill>
                          <a:srgbClr val="000000"/>
                        </a:solidFill>
                        <a:effectLst/>
                        <a:latin typeface="Arial"/>
                      </a:endParaRP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rtl="0" fontAlgn="ctr"/>
                      <a:r>
                        <a:rPr lang="en-US" sz="600" b="1" i="0" u="none" strike="noStrike" noProof="0" dirty="0">
                          <a:solidFill>
                            <a:srgbClr val="000000"/>
                          </a:solidFill>
                          <a:effectLst/>
                          <a:latin typeface="Arial"/>
                        </a:rPr>
                        <a:t>3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rtl="0" fontAlgn="t"/>
                      <a:r>
                        <a:rPr lang="en-US" sz="600" b="0" i="0" u="none" strike="noStrike" noProof="0" dirty="0">
                          <a:solidFill>
                            <a:srgbClr val="000000"/>
                          </a:solidFill>
                          <a:effectLst/>
                          <a:latin typeface="Arial"/>
                        </a:rPr>
                        <a:t>20-Jan-14</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rtl="0" fontAlgn="t"/>
                      <a:r>
                        <a:rPr lang="en-US" sz="600" b="0" i="0" u="none" strike="noStrike" noProof="0" dirty="0">
                          <a:solidFill>
                            <a:srgbClr val="000000"/>
                          </a:solidFill>
                          <a:effectLst/>
                          <a:latin typeface="Arial"/>
                        </a:rPr>
                        <a:t>22-Jan-14</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90500">
                <a:tc>
                  <a:txBody>
                    <a:bodyPr/>
                    <a:lstStyle/>
                    <a:p>
                      <a:pPr algn="l" rtl="0" fontAlgn="t"/>
                      <a:r>
                        <a:rPr lang="en-US" sz="600" b="0" i="0" u="none" strike="noStrike" noProof="0" dirty="0">
                          <a:solidFill>
                            <a:srgbClr val="000000"/>
                          </a:solidFill>
                          <a:effectLst/>
                          <a:latin typeface="Arial"/>
                        </a:rPr>
                        <a:t>1000001</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EECE1"/>
                    </a:solidFill>
                  </a:tcPr>
                </a:tc>
                <a:tc>
                  <a:txBody>
                    <a:bodyPr/>
                    <a:lstStyle/>
                    <a:p>
                      <a:pPr algn="l" rtl="0" fontAlgn="t"/>
                      <a:r>
                        <a:rPr lang="en-US" sz="600" b="0" i="0" u="none" strike="noStrike" noProof="0" dirty="0" smtClean="0">
                          <a:solidFill>
                            <a:srgbClr val="000000"/>
                          </a:solidFill>
                          <a:effectLst/>
                          <a:latin typeface="Arial"/>
                        </a:rPr>
                        <a:t>Federal Authority of Human Resources</a:t>
                      </a:r>
                      <a:endParaRPr lang="en-US" sz="600" b="0" i="0" u="none" strike="noStrike" noProof="0" dirty="0">
                        <a:solidFill>
                          <a:srgbClr val="000000"/>
                        </a:solidFill>
                        <a:effectLst/>
                        <a:latin typeface="Arial"/>
                      </a:endParaRP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EECE1"/>
                    </a:solidFill>
                  </a:tcPr>
                </a:tc>
                <a:tc>
                  <a:txBody>
                    <a:bodyPr/>
                    <a:lstStyle/>
                    <a:p>
                      <a:pPr algn="l" rtl="0" fontAlgn="t"/>
                      <a:r>
                        <a:rPr lang="en-US" sz="600" b="0" i="0" u="none" strike="noStrike" noProof="0" dirty="0" smtClean="0">
                          <a:solidFill>
                            <a:srgbClr val="000000"/>
                          </a:solidFill>
                          <a:effectLst/>
                          <a:latin typeface="Arial"/>
                        </a:rPr>
                        <a:t>Mohammed Ahmed Abdullah Khaled Hussein Salem</a:t>
                      </a:r>
                      <a:endParaRPr lang="en-US" sz="600" b="0" i="0" u="none" strike="noStrike" noProof="0" dirty="0">
                        <a:solidFill>
                          <a:srgbClr val="000000"/>
                        </a:solidFill>
                        <a:effectLst/>
                        <a:latin typeface="Arial"/>
                      </a:endParaRP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EECE1"/>
                    </a:solidFill>
                  </a:tcPr>
                </a:tc>
                <a:tc>
                  <a:txBody>
                    <a:bodyPr/>
                    <a:lstStyle/>
                    <a:p>
                      <a:pPr algn="l" rtl="0" fontAlgn="t"/>
                      <a:r>
                        <a:rPr lang="en-US" sz="600" b="0" i="0" u="none" strike="noStrike" noProof="0" dirty="0" smtClean="0">
                          <a:solidFill>
                            <a:srgbClr val="000000"/>
                          </a:solidFill>
                          <a:effectLst/>
                          <a:latin typeface="Arial"/>
                        </a:rPr>
                        <a:t>Sick Leave</a:t>
                      </a:r>
                      <a:endParaRPr lang="en-US" sz="600" b="0" i="0" u="none" strike="noStrike" noProof="0" dirty="0">
                        <a:solidFill>
                          <a:srgbClr val="000000"/>
                        </a:solidFill>
                        <a:effectLst/>
                        <a:latin typeface="Arial"/>
                      </a:endParaRP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EECE1"/>
                    </a:solidFill>
                  </a:tcPr>
                </a:tc>
                <a:tc>
                  <a:txBody>
                    <a:bodyPr/>
                    <a:lstStyle/>
                    <a:p>
                      <a:pPr algn="l" rtl="0" fontAlgn="ctr"/>
                      <a:r>
                        <a:rPr lang="en-US" sz="600" b="1" i="0" u="none" strike="noStrike" noProof="0" dirty="0">
                          <a:solidFill>
                            <a:srgbClr val="000000"/>
                          </a:solidFill>
                          <a:effectLst/>
                          <a:latin typeface="Arial"/>
                        </a:rPr>
                        <a:t>4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EECE1"/>
                    </a:solidFill>
                  </a:tcPr>
                </a:tc>
                <a:tc>
                  <a:txBody>
                    <a:bodyPr/>
                    <a:lstStyle/>
                    <a:p>
                      <a:pPr algn="l" rtl="0" fontAlgn="t"/>
                      <a:r>
                        <a:rPr lang="en-US" sz="600" b="0" i="0" u="none" strike="noStrike" noProof="0" dirty="0">
                          <a:solidFill>
                            <a:srgbClr val="000000"/>
                          </a:solidFill>
                          <a:effectLst/>
                          <a:latin typeface="Arial"/>
                        </a:rPr>
                        <a:t>9-Feb-14</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EECE1"/>
                    </a:solidFill>
                  </a:tcPr>
                </a:tc>
                <a:tc>
                  <a:txBody>
                    <a:bodyPr/>
                    <a:lstStyle/>
                    <a:p>
                      <a:pPr algn="l" rtl="0" fontAlgn="t"/>
                      <a:r>
                        <a:rPr lang="en-US" sz="600" b="0" i="0" u="none" strike="noStrike" noProof="0" dirty="0">
                          <a:solidFill>
                            <a:srgbClr val="000000"/>
                          </a:solidFill>
                          <a:effectLst/>
                          <a:latin typeface="Arial"/>
                        </a:rPr>
                        <a:t>12-Feb-14</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EECE1"/>
                    </a:solidFill>
                  </a:tcPr>
                </a:tc>
              </a:tr>
              <a:tr h="190500">
                <a:tc>
                  <a:txBody>
                    <a:bodyPr/>
                    <a:lstStyle/>
                    <a:p>
                      <a:pPr algn="l" rtl="0" fontAlgn="t"/>
                      <a:r>
                        <a:rPr lang="en-US" sz="600" b="0" i="0" u="none" strike="noStrike" noProof="0" dirty="0">
                          <a:solidFill>
                            <a:srgbClr val="000000"/>
                          </a:solidFill>
                          <a:effectLst/>
                          <a:latin typeface="Arial"/>
                        </a:rPr>
                        <a:t>1000001</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rtl="0" fontAlgn="t"/>
                      <a:r>
                        <a:rPr lang="en-US" sz="600" b="0" i="0" u="none" strike="noStrike" noProof="0" dirty="0" smtClean="0">
                          <a:solidFill>
                            <a:srgbClr val="000000"/>
                          </a:solidFill>
                          <a:effectLst/>
                          <a:latin typeface="Arial"/>
                        </a:rPr>
                        <a:t>Federal Authority of Human Resources</a:t>
                      </a:r>
                      <a:endParaRPr lang="en-US" sz="600" b="0" i="0" u="none" strike="noStrike" noProof="0" dirty="0">
                        <a:solidFill>
                          <a:srgbClr val="000000"/>
                        </a:solidFill>
                        <a:effectLst/>
                        <a:latin typeface="Arial"/>
                      </a:endParaRP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rtl="0" fontAlgn="t"/>
                      <a:r>
                        <a:rPr lang="en-US" sz="600" b="0" i="0" u="none" strike="noStrike" noProof="0" dirty="0" smtClean="0">
                          <a:solidFill>
                            <a:srgbClr val="000000"/>
                          </a:solidFill>
                          <a:effectLst/>
                          <a:latin typeface="Arial"/>
                        </a:rPr>
                        <a:t>Mohammed Ahmed Abdullah Khaled Hussein Salem</a:t>
                      </a:r>
                      <a:endParaRPr lang="en-US" sz="600" b="0" i="0" u="none" strike="noStrike" noProof="0" dirty="0">
                        <a:solidFill>
                          <a:srgbClr val="000000"/>
                        </a:solidFill>
                        <a:effectLst/>
                        <a:latin typeface="Arial"/>
                      </a:endParaRP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rtl="0" fontAlgn="t"/>
                      <a:r>
                        <a:rPr lang="en-US" sz="600" b="0" i="0" u="none" strike="noStrike" noProof="0" dirty="0" smtClean="0">
                          <a:solidFill>
                            <a:srgbClr val="000000"/>
                          </a:solidFill>
                          <a:effectLst/>
                          <a:latin typeface="Arial"/>
                        </a:rPr>
                        <a:t>Sick Leave</a:t>
                      </a:r>
                      <a:endParaRPr lang="en-US" sz="600" b="0" i="0" u="none" strike="noStrike" noProof="0" dirty="0">
                        <a:solidFill>
                          <a:srgbClr val="000000"/>
                        </a:solidFill>
                        <a:effectLst/>
                        <a:latin typeface="Arial"/>
                      </a:endParaRP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rtl="0" fontAlgn="ctr"/>
                      <a:r>
                        <a:rPr lang="en-US" sz="600" b="1" i="0" u="none" strike="noStrike" noProof="0" dirty="0">
                          <a:solidFill>
                            <a:srgbClr val="000000"/>
                          </a:solidFill>
                          <a:effectLst/>
                          <a:latin typeface="Arial"/>
                        </a:rPr>
                        <a:t>2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rtl="0" fontAlgn="t"/>
                      <a:r>
                        <a:rPr lang="en-US" sz="600" b="0" i="0" u="none" strike="noStrike" noProof="0" dirty="0">
                          <a:solidFill>
                            <a:srgbClr val="000000"/>
                          </a:solidFill>
                          <a:effectLst/>
                          <a:latin typeface="Arial"/>
                        </a:rPr>
                        <a:t>2-Mar-14</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rtl="0" fontAlgn="t"/>
                      <a:r>
                        <a:rPr lang="en-US" sz="600" b="0" i="0" u="none" strike="noStrike" noProof="0" dirty="0">
                          <a:solidFill>
                            <a:srgbClr val="000000"/>
                          </a:solidFill>
                          <a:effectLst/>
                          <a:latin typeface="Arial"/>
                        </a:rPr>
                        <a:t>3-Mar-14</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90500">
                <a:tc>
                  <a:txBody>
                    <a:bodyPr/>
                    <a:lstStyle/>
                    <a:p>
                      <a:pPr algn="l" rtl="0" fontAlgn="t"/>
                      <a:r>
                        <a:rPr lang="en-US" sz="600" b="0" i="0" u="none" strike="noStrike" noProof="0" dirty="0">
                          <a:solidFill>
                            <a:srgbClr val="000000"/>
                          </a:solidFill>
                          <a:effectLst/>
                          <a:latin typeface="Arial"/>
                        </a:rPr>
                        <a:t>1000001</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EECE1"/>
                    </a:solidFill>
                  </a:tcPr>
                </a:tc>
                <a:tc>
                  <a:txBody>
                    <a:bodyPr/>
                    <a:lstStyle/>
                    <a:p>
                      <a:pPr algn="l" rtl="0" fontAlgn="t"/>
                      <a:r>
                        <a:rPr lang="en-US" sz="600" b="0" i="0" u="none" strike="noStrike" noProof="0" dirty="0" smtClean="0">
                          <a:solidFill>
                            <a:srgbClr val="000000"/>
                          </a:solidFill>
                          <a:effectLst/>
                          <a:latin typeface="Arial"/>
                        </a:rPr>
                        <a:t>Federal Authority of Human</a:t>
                      </a:r>
                      <a:r>
                        <a:rPr lang="en-US" sz="600" b="0" i="0" u="none" strike="noStrike" baseline="0" noProof="0" dirty="0" smtClean="0">
                          <a:solidFill>
                            <a:srgbClr val="000000"/>
                          </a:solidFill>
                          <a:effectLst/>
                          <a:latin typeface="Arial"/>
                        </a:rPr>
                        <a:t> </a:t>
                      </a:r>
                      <a:r>
                        <a:rPr lang="en-US" sz="600" b="0" i="0" u="none" strike="noStrike" noProof="0" dirty="0" smtClean="0">
                          <a:solidFill>
                            <a:srgbClr val="000000"/>
                          </a:solidFill>
                          <a:effectLst/>
                          <a:latin typeface="Arial"/>
                        </a:rPr>
                        <a:t>Resources</a:t>
                      </a:r>
                      <a:endParaRPr lang="en-US" sz="600" b="0" i="0" u="none" strike="noStrike" noProof="0" dirty="0">
                        <a:solidFill>
                          <a:srgbClr val="000000"/>
                        </a:solidFill>
                        <a:effectLst/>
                        <a:latin typeface="Arial"/>
                      </a:endParaRP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EECE1"/>
                    </a:solidFill>
                  </a:tcPr>
                </a:tc>
                <a:tc>
                  <a:txBody>
                    <a:bodyPr/>
                    <a:lstStyle/>
                    <a:p>
                      <a:pPr algn="l" rtl="0" fontAlgn="t"/>
                      <a:r>
                        <a:rPr lang="en-US" sz="600" b="0" i="0" u="none" strike="noStrike" noProof="0" dirty="0" smtClean="0">
                          <a:solidFill>
                            <a:srgbClr val="000000"/>
                          </a:solidFill>
                          <a:effectLst/>
                          <a:latin typeface="Arial"/>
                        </a:rPr>
                        <a:t>Mohammed Ahmed Abdullah Khaled Hussein Salem</a:t>
                      </a:r>
                      <a:endParaRPr lang="en-US" sz="600" b="0" i="0" u="none" strike="noStrike" noProof="0" dirty="0">
                        <a:solidFill>
                          <a:srgbClr val="000000"/>
                        </a:solidFill>
                        <a:effectLst/>
                        <a:latin typeface="Arial"/>
                      </a:endParaRP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EECE1"/>
                    </a:solidFill>
                  </a:tcPr>
                </a:tc>
                <a:tc>
                  <a:txBody>
                    <a:bodyPr/>
                    <a:lstStyle/>
                    <a:p>
                      <a:pPr algn="l" rtl="0" fontAlgn="t"/>
                      <a:r>
                        <a:rPr lang="en-US" sz="600" b="0" i="0" u="none" strike="noStrike" noProof="0" dirty="0" smtClean="0">
                          <a:solidFill>
                            <a:srgbClr val="000000"/>
                          </a:solidFill>
                          <a:effectLst/>
                          <a:latin typeface="Arial"/>
                        </a:rPr>
                        <a:t>Sick Commission</a:t>
                      </a:r>
                      <a:endParaRPr lang="en-US" sz="600" b="0" i="0" u="none" strike="noStrike" noProof="0" dirty="0">
                        <a:solidFill>
                          <a:srgbClr val="000000"/>
                        </a:solidFill>
                        <a:effectLst/>
                        <a:latin typeface="Arial"/>
                      </a:endParaRP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EECE1"/>
                    </a:solidFill>
                  </a:tcPr>
                </a:tc>
                <a:tc>
                  <a:txBody>
                    <a:bodyPr/>
                    <a:lstStyle/>
                    <a:p>
                      <a:pPr algn="l" rtl="0" fontAlgn="ctr"/>
                      <a:r>
                        <a:rPr lang="en-US" sz="600" b="1" i="0" u="none" strike="noStrike" noProof="0" dirty="0">
                          <a:solidFill>
                            <a:srgbClr val="000000"/>
                          </a:solidFill>
                          <a:effectLst/>
                          <a:latin typeface="Arial"/>
                        </a:rPr>
                        <a:t>4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EECE1"/>
                    </a:solidFill>
                  </a:tcPr>
                </a:tc>
                <a:tc>
                  <a:txBody>
                    <a:bodyPr/>
                    <a:lstStyle/>
                    <a:p>
                      <a:pPr algn="l" rtl="0" fontAlgn="t"/>
                      <a:r>
                        <a:rPr lang="en-US" sz="600" b="0" i="0" u="none" strike="noStrike" noProof="0" dirty="0">
                          <a:solidFill>
                            <a:srgbClr val="000000"/>
                          </a:solidFill>
                          <a:effectLst/>
                          <a:latin typeface="Arial"/>
                        </a:rPr>
                        <a:t>11-Aug-14</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EECE1"/>
                    </a:solidFill>
                  </a:tcPr>
                </a:tc>
                <a:tc>
                  <a:txBody>
                    <a:bodyPr/>
                    <a:lstStyle/>
                    <a:p>
                      <a:pPr algn="l" rtl="0" fontAlgn="t"/>
                      <a:r>
                        <a:rPr lang="en-US" sz="600" b="0" i="0" u="none" strike="noStrike" noProof="0" dirty="0">
                          <a:solidFill>
                            <a:srgbClr val="000000"/>
                          </a:solidFill>
                          <a:effectLst/>
                          <a:latin typeface="Arial"/>
                        </a:rPr>
                        <a:t>14-Aug-14</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EECE1"/>
                    </a:solidFill>
                  </a:tcPr>
                </a:tc>
              </a:tr>
              <a:tr h="190500">
                <a:tc>
                  <a:txBody>
                    <a:bodyPr/>
                    <a:lstStyle/>
                    <a:p>
                      <a:pPr algn="l" rtl="0" fontAlgn="t"/>
                      <a:r>
                        <a:rPr lang="en-US" sz="600" b="0" i="0" u="none" strike="noStrike" noProof="0" dirty="0">
                          <a:solidFill>
                            <a:srgbClr val="000000"/>
                          </a:solidFill>
                          <a:effectLst/>
                          <a:latin typeface="Arial"/>
                        </a:rPr>
                        <a:t>1000001</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rtl="0" fontAlgn="t"/>
                      <a:r>
                        <a:rPr lang="en-US" sz="600" b="0" i="0" u="none" strike="noStrike" noProof="0" dirty="0" smtClean="0">
                          <a:solidFill>
                            <a:srgbClr val="000000"/>
                          </a:solidFill>
                          <a:effectLst/>
                          <a:latin typeface="Arial"/>
                        </a:rPr>
                        <a:t>Federal Authority of Human</a:t>
                      </a:r>
                      <a:r>
                        <a:rPr lang="en-US" sz="600" b="0" i="0" u="none" strike="noStrike" baseline="0" noProof="0" dirty="0" smtClean="0">
                          <a:solidFill>
                            <a:srgbClr val="000000"/>
                          </a:solidFill>
                          <a:effectLst/>
                          <a:latin typeface="Arial"/>
                        </a:rPr>
                        <a:t> </a:t>
                      </a:r>
                      <a:r>
                        <a:rPr lang="en-US" sz="600" b="0" i="0" u="none" strike="noStrike" noProof="0" dirty="0" smtClean="0">
                          <a:solidFill>
                            <a:srgbClr val="000000"/>
                          </a:solidFill>
                          <a:effectLst/>
                          <a:latin typeface="Arial"/>
                        </a:rPr>
                        <a:t>Resources</a:t>
                      </a:r>
                      <a:endParaRPr lang="en-US" sz="600" b="0" i="0" u="none" strike="noStrike" noProof="0" dirty="0">
                        <a:solidFill>
                          <a:srgbClr val="000000"/>
                        </a:solidFill>
                        <a:effectLst/>
                        <a:latin typeface="Arial"/>
                      </a:endParaRP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rtl="0" fontAlgn="t"/>
                      <a:r>
                        <a:rPr lang="en-US" sz="600" b="0" i="0" u="none" strike="noStrike" noProof="0" dirty="0" smtClean="0">
                          <a:solidFill>
                            <a:srgbClr val="000000"/>
                          </a:solidFill>
                          <a:effectLst/>
                          <a:latin typeface="Arial"/>
                        </a:rPr>
                        <a:t>Mohammed Ahmed Abdullah Khaled Hussein Salem</a:t>
                      </a:r>
                      <a:endParaRPr lang="en-US" sz="600" b="0" i="0" u="none" strike="noStrike" noProof="0" dirty="0">
                        <a:solidFill>
                          <a:srgbClr val="000000"/>
                        </a:solidFill>
                        <a:effectLst/>
                        <a:latin typeface="Arial"/>
                      </a:endParaRP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rtl="0" fontAlgn="t"/>
                      <a:r>
                        <a:rPr lang="en-US" sz="600" b="0" i="0" u="none" strike="noStrike" noProof="0" dirty="0" smtClean="0">
                          <a:solidFill>
                            <a:srgbClr val="000000"/>
                          </a:solidFill>
                          <a:effectLst/>
                          <a:latin typeface="Arial"/>
                        </a:rPr>
                        <a:t>Sick Commission</a:t>
                      </a:r>
                      <a:endParaRPr lang="en-US" sz="600" b="0" i="0" u="none" strike="noStrike" noProof="0" dirty="0">
                        <a:solidFill>
                          <a:srgbClr val="000000"/>
                        </a:solidFill>
                        <a:effectLst/>
                        <a:latin typeface="Arial"/>
                      </a:endParaRP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rtl="0" fontAlgn="ctr"/>
                      <a:r>
                        <a:rPr lang="en-US" sz="600" b="1" i="0" u="none" strike="noStrike" noProof="0" dirty="0">
                          <a:solidFill>
                            <a:srgbClr val="000000"/>
                          </a:solidFill>
                          <a:effectLst/>
                          <a:latin typeface="Arial"/>
                        </a:rPr>
                        <a:t>12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rtl="0" fontAlgn="t"/>
                      <a:r>
                        <a:rPr lang="en-US" sz="600" b="0" i="0" u="none" strike="noStrike" noProof="0" dirty="0">
                          <a:solidFill>
                            <a:srgbClr val="000000"/>
                          </a:solidFill>
                          <a:effectLst/>
                          <a:latin typeface="Arial"/>
                        </a:rPr>
                        <a:t>27-Aug-14</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rtl="0" fontAlgn="t"/>
                      <a:r>
                        <a:rPr lang="en-US" sz="600" b="0" i="0" u="none" strike="noStrike" noProof="0" dirty="0">
                          <a:solidFill>
                            <a:srgbClr val="000000"/>
                          </a:solidFill>
                          <a:effectLst/>
                          <a:latin typeface="Arial"/>
                        </a:rPr>
                        <a:t>13-Jan-14</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bl>
          </a:graphicData>
        </a:graphic>
      </p:graphicFrame>
      <p:cxnSp>
        <p:nvCxnSpPr>
          <p:cNvPr id="21" name="Straight Arrow Connector 20"/>
          <p:cNvCxnSpPr>
            <a:endCxn id="16" idx="7"/>
          </p:cNvCxnSpPr>
          <p:nvPr/>
        </p:nvCxnSpPr>
        <p:spPr>
          <a:xfrm flipH="1">
            <a:off x="757059" y="3870066"/>
            <a:ext cx="390796" cy="204032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27" name="TextBox 26"/>
          <p:cNvSpPr txBox="1"/>
          <p:nvPr/>
        </p:nvSpPr>
        <p:spPr>
          <a:xfrm>
            <a:off x="152400" y="1763105"/>
            <a:ext cx="8344930" cy="307777"/>
          </a:xfrm>
          <a:prstGeom prst="rect">
            <a:avLst/>
          </a:prstGeom>
          <a:noFill/>
        </p:spPr>
        <p:txBody>
          <a:bodyPr wrap="square" rtlCol="0">
            <a:spAutoFit/>
          </a:bodyPr>
          <a:lstStyle/>
          <a:p>
            <a:pPr rtl="0"/>
            <a:r>
              <a:rPr lang="en-US" sz="1400" dirty="0" smtClean="0">
                <a:solidFill>
                  <a:prstClr val="black"/>
                </a:solidFill>
                <a:latin typeface="Sakkal Majalla" panose="02000000000000000000" pitchFamily="2" charset="-78"/>
              </a:rPr>
              <a:t>Table showing the distribution of sick leaves of employees in a federal entity, in accordance with the frequency of sick leaves and number of days:</a:t>
            </a:r>
            <a:endParaRPr lang="en-US" sz="1400" dirty="0">
              <a:solidFill>
                <a:prstClr val="black"/>
              </a:solidFill>
              <a:latin typeface="Sakkal Majalla" panose="02000000000000000000" pitchFamily="2" charset="-78"/>
              <a:cs typeface="Sakkal Majalla" panose="02000000000000000000" pitchFamily="2" charset="-78"/>
            </a:endParaRPr>
          </a:p>
        </p:txBody>
      </p:sp>
      <p:sp>
        <p:nvSpPr>
          <p:cNvPr id="28" name="TextBox 27"/>
          <p:cNvSpPr txBox="1"/>
          <p:nvPr/>
        </p:nvSpPr>
        <p:spPr>
          <a:xfrm>
            <a:off x="575556" y="4223656"/>
            <a:ext cx="7992888" cy="276999"/>
          </a:xfrm>
          <a:prstGeom prst="rect">
            <a:avLst/>
          </a:prstGeom>
          <a:noFill/>
        </p:spPr>
        <p:txBody>
          <a:bodyPr wrap="square" rtlCol="0">
            <a:spAutoFit/>
          </a:bodyPr>
          <a:lstStyle/>
          <a:p>
            <a:pPr algn="ctr" rtl="0"/>
            <a:r>
              <a:rPr lang="ar-AE" sz="1200" dirty="0">
                <a:solidFill>
                  <a:prstClr val="black"/>
                </a:solidFill>
                <a:latin typeface="Sakkal Majalla" panose="02000000000000000000" pitchFamily="2" charset="-78"/>
              </a:rPr>
              <a:t>Table showing factor index ratings for the calculation of sick leaves impact on productivity based on the employee’s results in accordance with the frequent sick leaves</a:t>
            </a:r>
            <a:endParaRPr lang="en-US" sz="1200" dirty="0">
              <a:solidFill>
                <a:prstClr val="black"/>
              </a:solidFill>
              <a:latin typeface="Sakkal Majalla" panose="02000000000000000000" pitchFamily="2" charset="-78"/>
              <a:cs typeface="Sakkal Majalla" panose="02000000000000000000" pitchFamily="2" charset="-78"/>
            </a:endParaRPr>
          </a:p>
        </p:txBody>
      </p:sp>
      <p:sp>
        <p:nvSpPr>
          <p:cNvPr id="23" name="Rounded Rectangle 22"/>
          <p:cNvSpPr/>
          <p:nvPr/>
        </p:nvSpPr>
        <p:spPr>
          <a:xfrm>
            <a:off x="152400" y="971014"/>
            <a:ext cx="8839200" cy="521732"/>
          </a:xfrm>
          <a:prstGeom prst="round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4" name="TextBox 23"/>
          <p:cNvSpPr txBox="1"/>
          <p:nvPr/>
        </p:nvSpPr>
        <p:spPr>
          <a:xfrm>
            <a:off x="971600" y="1066800"/>
            <a:ext cx="6926530" cy="646331"/>
          </a:xfrm>
          <a:prstGeom prst="rect">
            <a:avLst/>
          </a:prstGeom>
          <a:noFill/>
          <a:ln>
            <a:noFill/>
          </a:ln>
        </p:spPr>
        <p:txBody>
          <a:bodyPr wrap="square" rtlCol="0">
            <a:spAutoFit/>
          </a:bodyPr>
          <a:lstStyle>
            <a:defPPr>
              <a:defRPr lang="en-US"/>
            </a:defPPr>
            <a:lvl1pPr algn="r" rtl="1">
              <a:defRPr>
                <a:solidFill>
                  <a:schemeClr val="bg1"/>
                </a:solidFill>
                <a:cs typeface="PT Bold Heading" panose="02010400000000000000" pitchFamily="2" charset="-78"/>
              </a:defRPr>
            </a:lvl1pPr>
          </a:lstStyle>
          <a:p>
            <a:pPr algn="ctr" rtl="0"/>
            <a:r>
              <a:rPr dirty="0" smtClean="0"/>
              <a:t>Indicator No. 8:</a:t>
            </a:r>
            <a:r>
              <a:rPr lang="ar-AE" dirty="0">
                <a:solidFill>
                  <a:prstClr val="white"/>
                </a:solidFill>
              </a:rPr>
              <a:t> Impact of Leaves on the Employees' Productivity</a:t>
            </a:r>
            <a:endParaRPr lang="en-US" dirty="0">
              <a:solidFill>
                <a:prstClr val="white"/>
              </a:solidFill>
            </a:endParaRPr>
          </a:p>
          <a:p>
            <a:pPr rtl="0"/>
            <a:endParaRPr lang="en-US" dirty="0">
              <a:solidFill>
                <a:prstClr val="white"/>
              </a:solidFill>
            </a:endParaRPr>
          </a:p>
        </p:txBody>
      </p:sp>
      <p:sp>
        <p:nvSpPr>
          <p:cNvPr id="25" name="Slide Number Placeholder 3"/>
          <p:cNvSpPr txBox="1">
            <a:spLocks/>
          </p:cNvSpPr>
          <p:nvPr/>
        </p:nvSpPr>
        <p:spPr>
          <a:xfrm>
            <a:off x="0" y="6569075"/>
            <a:ext cx="21336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rtl="0"/>
            <a:fld id="{56427F38-63A5-4D63-9399-D970397CA46A}" type="slidenum">
              <a:rPr lang="en-US" sz="1600" b="1" smtClean="0">
                <a:solidFill>
                  <a:prstClr val="black"/>
                </a:solidFill>
              </a:rPr>
              <a:pPr rtl="0"/>
              <a:t>27</a:t>
            </a:fld>
            <a:endParaRPr lang="en-US" sz="1600" b="1" dirty="0">
              <a:solidFill>
                <a:prstClr val="black"/>
              </a:solidFill>
            </a:endParaRPr>
          </a:p>
        </p:txBody>
      </p:sp>
    </p:spTree>
    <p:extLst>
      <p:ext uri="{BB962C8B-B14F-4D97-AF65-F5344CB8AC3E}">
        <p14:creationId xmlns:p14="http://schemas.microsoft.com/office/powerpoint/2010/main" val="2160108857"/>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58562" y="1475346"/>
            <a:ext cx="8569752" cy="3477875"/>
          </a:xfrm>
          <a:prstGeom prst="rect">
            <a:avLst/>
          </a:prstGeom>
        </p:spPr>
        <p:txBody>
          <a:bodyPr wrap="square">
            <a:spAutoFit/>
          </a:bodyPr>
          <a:lstStyle/>
          <a:p>
            <a:pPr algn="just" rtl="0"/>
            <a:r>
              <a:rPr lang="en-US" sz="1600" b="1" dirty="0" smtClean="0">
                <a:solidFill>
                  <a:srgbClr val="C00000"/>
                </a:solidFill>
                <a:latin typeface="Book Antiqua" pitchFamily="18" charset="0"/>
              </a:rPr>
              <a:t>Description of the Indicator:</a:t>
            </a:r>
          </a:p>
          <a:p>
            <a:pPr algn="just" rtl="0"/>
            <a:r>
              <a:rPr lang="en-US" sz="1200" dirty="0" smtClean="0">
                <a:solidFill>
                  <a:prstClr val="black"/>
                </a:solidFill>
                <a:latin typeface="Book Antiqua" pitchFamily="18" charset="0"/>
              </a:rPr>
              <a:t>• This indicator shall measure the participation levels of human resources in the training program, which shall improve their performance through the development of their knowledge, abilities and enable them to do so as per the occupation requirements.</a:t>
            </a:r>
          </a:p>
          <a:p>
            <a:pPr algn="just" rtl="0"/>
            <a:r>
              <a:rPr lang="en-US" sz="1200" dirty="0" smtClean="0">
                <a:solidFill>
                  <a:prstClr val="black"/>
                </a:solidFill>
                <a:latin typeface="Book Antiqua" pitchFamily="18" charset="0"/>
              </a:rPr>
              <a:t>• Total Number of Employees:  The total Number of employees shall be calculated at the end of calculation period.</a:t>
            </a:r>
          </a:p>
          <a:p>
            <a:pPr algn="just" rtl="0"/>
            <a:r>
              <a:rPr lang="en-US" sz="1200" dirty="0" smtClean="0">
                <a:solidFill>
                  <a:prstClr val="black"/>
                </a:solidFill>
                <a:latin typeface="Book Antiqua" pitchFamily="18" charset="0"/>
              </a:rPr>
              <a:t>• The term of “Training Program” shall include each type of training either by attending a training seminar, program, workshop or the like whose time period shall not be less than two hours.</a:t>
            </a:r>
          </a:p>
          <a:p>
            <a:pPr algn="just" rtl="0"/>
            <a:r>
              <a:rPr lang="en-US" sz="1200" dirty="0" smtClean="0">
                <a:solidFill>
                  <a:prstClr val="black"/>
                </a:solidFill>
                <a:latin typeface="Book Antiqua" pitchFamily="18" charset="0"/>
              </a:rPr>
              <a:t>• The total Number of training hours received by all employees shall be calculated even if the names of employees are repeated as the objective of this indicator is to calculate the number of hours and compare them with the number of employees.</a:t>
            </a:r>
          </a:p>
          <a:p>
            <a:pPr algn="just" rtl="0"/>
            <a:r>
              <a:rPr lang="en-US" sz="1200" dirty="0" smtClean="0">
                <a:solidFill>
                  <a:prstClr val="black"/>
                </a:solidFill>
                <a:latin typeface="Book Antiqua" pitchFamily="18" charset="0"/>
              </a:rPr>
              <a:t>•The results shall be calculated including all occupational categories as of the 10th rank and above (wherever applicable). </a:t>
            </a:r>
            <a:endParaRPr lang="en-US" sz="1400" b="1" dirty="0" smtClean="0">
              <a:solidFill>
                <a:prstClr val="black"/>
              </a:solidFill>
              <a:latin typeface="Book Antiqua" pitchFamily="18" charset="0"/>
              <a:cs typeface="Sakkal Majalla" panose="02000000000000000000" pitchFamily="2" charset="-78"/>
            </a:endParaRPr>
          </a:p>
          <a:p>
            <a:pPr algn="just" rtl="0"/>
            <a:r>
              <a:rPr lang="en-US" sz="1400" b="1" dirty="0" smtClean="0">
                <a:solidFill>
                  <a:srgbClr val="C00000"/>
                </a:solidFill>
                <a:latin typeface="Book Antiqua" pitchFamily="18" charset="0"/>
              </a:rPr>
              <a:t>Note:</a:t>
            </a:r>
          </a:p>
          <a:p>
            <a:pPr marL="285750" indent="-285750" algn="just" rtl="0">
              <a:buFontTx/>
              <a:buChar char="-"/>
            </a:pPr>
            <a:r>
              <a:rPr lang="en-US" sz="1100" b="1" dirty="0" smtClean="0">
                <a:solidFill>
                  <a:prstClr val="black"/>
                </a:solidFill>
                <a:latin typeface="Book Antiqua" pitchFamily="18" charset="0"/>
              </a:rPr>
              <a:t>This indicator shall be connected to another indicator, i.e. the trainees rate. Thus, the figures collected within both indicators shall be taken into consideration so as to ensure that there is no contradiction or conflict.</a:t>
            </a:r>
            <a:endParaRPr lang="en-US" sz="1100" b="1" dirty="0" smtClean="0">
              <a:solidFill>
                <a:prstClr val="black"/>
              </a:solidFill>
              <a:latin typeface="Book Antiqua" pitchFamily="18" charset="0"/>
              <a:cs typeface="Sakkal Majalla" panose="02000000000000000000" pitchFamily="2" charset="-78"/>
            </a:endParaRPr>
          </a:p>
          <a:p>
            <a:pPr marL="285750" indent="-285750" algn="just" rtl="0">
              <a:buFontTx/>
              <a:buChar char="-"/>
            </a:pPr>
            <a:endParaRPr lang="en-US" sz="200" b="1" dirty="0" smtClean="0">
              <a:solidFill>
                <a:prstClr val="black"/>
              </a:solidFill>
              <a:latin typeface="Book Antiqua" pitchFamily="18" charset="0"/>
              <a:cs typeface="Sakkal Majalla" panose="02000000000000000000" pitchFamily="2" charset="-78"/>
            </a:endParaRPr>
          </a:p>
          <a:p>
            <a:pPr marL="285750" indent="-285750" algn="just" rtl="0">
              <a:buFontTx/>
              <a:buChar char="-"/>
            </a:pPr>
            <a:r>
              <a:rPr lang="en-US" sz="1100" b="1" dirty="0" smtClean="0">
                <a:solidFill>
                  <a:prstClr val="black"/>
                </a:solidFill>
                <a:latin typeface="Book Antiqua" pitchFamily="18" charset="0"/>
              </a:rPr>
              <a:t>It is not necessary to train 100% of the workers at the entity, but this matter depends on many factors like the plan and budget of the training. </a:t>
            </a:r>
            <a:endParaRPr lang="en-US" sz="1100" b="1" dirty="0" smtClean="0">
              <a:solidFill>
                <a:prstClr val="black"/>
              </a:solidFill>
              <a:latin typeface="Book Antiqua" pitchFamily="18" charset="0"/>
              <a:cs typeface="Sakkal Majalla" panose="02000000000000000000" pitchFamily="2" charset="-78"/>
            </a:endParaRPr>
          </a:p>
          <a:p>
            <a:pPr marL="285750" indent="-285750" algn="just" rtl="0">
              <a:buFontTx/>
              <a:buChar char="-"/>
            </a:pPr>
            <a:endParaRPr lang="en-US" sz="200" b="1" dirty="0" smtClean="0">
              <a:solidFill>
                <a:prstClr val="black"/>
              </a:solidFill>
              <a:latin typeface="Book Antiqua" pitchFamily="18" charset="0"/>
              <a:cs typeface="Sakkal Majalla" panose="02000000000000000000" pitchFamily="2" charset="-78"/>
            </a:endParaRPr>
          </a:p>
          <a:p>
            <a:pPr marL="285750" indent="-285750" algn="just" rtl="0">
              <a:buFontTx/>
              <a:buChar char="-"/>
            </a:pPr>
            <a:r>
              <a:rPr lang="en-US" sz="1100" b="1" dirty="0" smtClean="0">
                <a:solidFill>
                  <a:prstClr val="black"/>
                </a:solidFill>
                <a:latin typeface="Book Antiqua" pitchFamily="18" charset="0"/>
              </a:rPr>
              <a:t>The concerned team of Federal Authority for Human Resources shall extract this indicator from </a:t>
            </a:r>
            <a:r>
              <a:rPr lang="en-US" sz="1100" b="1" dirty="0" err="1" smtClean="0">
                <a:solidFill>
                  <a:prstClr val="black"/>
                </a:solidFill>
                <a:latin typeface="Book Antiqua" pitchFamily="18" charset="0"/>
              </a:rPr>
              <a:t>Bayanati</a:t>
            </a:r>
            <a:r>
              <a:rPr lang="en-US" sz="1100" b="1" dirty="0" smtClean="0">
                <a:solidFill>
                  <a:prstClr val="black"/>
                </a:solidFill>
                <a:latin typeface="Book Antiqua" pitchFamily="18" charset="0"/>
              </a:rPr>
              <a:t> System. In case the data of the entities are not available in </a:t>
            </a:r>
            <a:r>
              <a:rPr lang="en-US" sz="1100" b="1" dirty="0" err="1" smtClean="0">
                <a:solidFill>
                  <a:prstClr val="black"/>
                </a:solidFill>
                <a:latin typeface="Book Antiqua" pitchFamily="18" charset="0"/>
              </a:rPr>
              <a:t>Bayanati</a:t>
            </a:r>
            <a:r>
              <a:rPr lang="en-US" sz="1100" b="1" dirty="0" smtClean="0">
                <a:solidFill>
                  <a:prstClr val="black"/>
                </a:solidFill>
                <a:latin typeface="Book Antiqua" pitchFamily="18" charset="0"/>
              </a:rPr>
              <a:t> System, they shall be extracted from the Electronic Connectivity Systems.</a:t>
            </a:r>
            <a:endParaRPr lang="en-US" sz="1100" b="1" dirty="0">
              <a:solidFill>
                <a:prstClr val="black"/>
              </a:solidFill>
              <a:latin typeface="Book Antiqua" pitchFamily="18" charset="0"/>
              <a:cs typeface="Sakkal Majalla" panose="02000000000000000000" pitchFamily="2" charset="-78"/>
            </a:endParaRPr>
          </a:p>
        </p:txBody>
      </p:sp>
      <p:sp>
        <p:nvSpPr>
          <p:cNvPr id="5" name="Rounded Rectangle 4"/>
          <p:cNvSpPr/>
          <p:nvPr/>
        </p:nvSpPr>
        <p:spPr>
          <a:xfrm>
            <a:off x="152400" y="971014"/>
            <a:ext cx="8839200" cy="521732"/>
          </a:xfrm>
          <a:prstGeom prst="round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6" name="TextBox 5"/>
          <p:cNvSpPr txBox="1"/>
          <p:nvPr/>
        </p:nvSpPr>
        <p:spPr>
          <a:xfrm>
            <a:off x="1143000" y="1002268"/>
            <a:ext cx="5638800" cy="338554"/>
          </a:xfrm>
          <a:prstGeom prst="rect">
            <a:avLst/>
          </a:prstGeom>
          <a:noFill/>
          <a:ln>
            <a:noFill/>
          </a:ln>
        </p:spPr>
        <p:txBody>
          <a:bodyPr wrap="square" rtlCol="0">
            <a:spAutoFit/>
          </a:bodyPr>
          <a:lstStyle>
            <a:defPPr>
              <a:defRPr lang="en-US"/>
            </a:defPPr>
            <a:lvl1pPr algn="r" rtl="1">
              <a:defRPr>
                <a:solidFill>
                  <a:schemeClr val="bg1"/>
                </a:solidFill>
                <a:cs typeface="PT Bold Heading" panose="02010400000000000000" pitchFamily="2" charset="-78"/>
              </a:defRPr>
            </a:lvl1pPr>
          </a:lstStyle>
          <a:p>
            <a:pPr algn="ctr" rtl="0"/>
            <a:r>
              <a:rPr sz="1600" dirty="0" smtClean="0"/>
              <a:t>Indicator No. 9:</a:t>
            </a:r>
            <a:r>
              <a:rPr lang="ar-AE" sz="1600" dirty="0">
                <a:solidFill>
                  <a:prstClr val="white"/>
                </a:solidFill>
              </a:rPr>
              <a:t> Training Hours Rate of Each Employee (Total)</a:t>
            </a:r>
            <a:endParaRPr lang="en-US" sz="1600" dirty="0">
              <a:solidFill>
                <a:prstClr val="white"/>
              </a:solidFill>
            </a:endParaRPr>
          </a:p>
        </p:txBody>
      </p:sp>
      <p:graphicFrame>
        <p:nvGraphicFramePr>
          <p:cNvPr id="7" name="Table 6"/>
          <p:cNvGraphicFramePr>
            <a:graphicFrameLocks noGrp="1"/>
          </p:cNvGraphicFramePr>
          <p:nvPr>
            <p:extLst/>
          </p:nvPr>
        </p:nvGraphicFramePr>
        <p:xfrm>
          <a:off x="370114" y="4903378"/>
          <a:ext cx="8458200" cy="1775460"/>
        </p:xfrm>
        <a:graphic>
          <a:graphicData uri="http://schemas.openxmlformats.org/drawingml/2006/table">
            <a:tbl>
              <a:tblPr rtl="1" firstRow="1" bandRow="1">
                <a:tableStyleId>{5C22544A-7EE6-4342-B048-85BDC9FD1C3A}</a:tableStyleId>
              </a:tblPr>
              <a:tblGrid>
                <a:gridCol w="4334691"/>
                <a:gridCol w="4123509"/>
              </a:tblGrid>
              <a:tr h="304800">
                <a:tc>
                  <a:txBody>
                    <a:bodyPr/>
                    <a:lstStyle/>
                    <a:p>
                      <a:pPr algn="ctr" rtl="0">
                        <a:lnSpc>
                          <a:spcPct val="150000"/>
                        </a:lnSpc>
                      </a:pPr>
                      <a:r>
                        <a:rPr lang="en-US" sz="1100" b="1" noProof="0" dirty="0" smtClean="0">
                          <a:solidFill>
                            <a:prstClr val="black"/>
                          </a:solidFill>
                          <a:latin typeface="+mj-lt"/>
                        </a:rPr>
                        <a:t>The</a:t>
                      </a:r>
                      <a:r>
                        <a:rPr lang="en-US" sz="1100" b="1" baseline="0" noProof="0" dirty="0" smtClean="0">
                          <a:solidFill>
                            <a:prstClr val="black"/>
                          </a:solidFill>
                          <a:latin typeface="+mj-lt"/>
                        </a:rPr>
                        <a:t> </a:t>
                      </a:r>
                      <a:r>
                        <a:rPr lang="en-US" sz="1100" b="1" noProof="0" dirty="0" smtClean="0">
                          <a:solidFill>
                            <a:prstClr val="black"/>
                          </a:solidFill>
                          <a:latin typeface="+mj-lt"/>
                        </a:rPr>
                        <a:t>following	shall</a:t>
                      </a:r>
                      <a:r>
                        <a:rPr lang="en-US" sz="1100" b="1" baseline="0" noProof="0" dirty="0" smtClean="0">
                          <a:solidFill>
                            <a:prstClr val="black"/>
                          </a:solidFill>
                          <a:latin typeface="+mj-lt"/>
                        </a:rPr>
                        <a:t> </a:t>
                      </a:r>
                      <a:r>
                        <a:rPr lang="en-US" sz="1100" b="1" noProof="0" dirty="0" smtClean="0">
                          <a:solidFill>
                            <a:prstClr val="black"/>
                          </a:solidFill>
                          <a:latin typeface="+mj-lt"/>
                        </a:rPr>
                        <a:t>be</a:t>
                      </a:r>
                      <a:r>
                        <a:rPr lang="en-US" sz="1100" b="1" baseline="0" noProof="0" dirty="0" smtClean="0">
                          <a:solidFill>
                            <a:prstClr val="black"/>
                          </a:solidFill>
                          <a:latin typeface="+mj-lt"/>
                        </a:rPr>
                        <a:t> </a:t>
                      </a:r>
                      <a:r>
                        <a:rPr lang="en-US" sz="1100" b="1" noProof="0" dirty="0" smtClean="0">
                          <a:solidFill>
                            <a:prstClr val="black"/>
                          </a:solidFill>
                          <a:latin typeface="+mj-lt"/>
                        </a:rPr>
                        <a:t>excluded</a:t>
                      </a:r>
                      <a:r>
                        <a:rPr lang="en-US" sz="1100" b="1" baseline="0" noProof="0" dirty="0" smtClean="0">
                          <a:solidFill>
                            <a:prstClr val="black"/>
                          </a:solidFill>
                          <a:latin typeface="+mj-lt"/>
                        </a:rPr>
                        <a:t> </a:t>
                      </a:r>
                      <a:r>
                        <a:rPr lang="en-US" sz="1100" b="1" noProof="0" dirty="0" smtClean="0">
                          <a:solidFill>
                            <a:prstClr val="black"/>
                          </a:solidFill>
                          <a:latin typeface="+mj-lt"/>
                        </a:rPr>
                        <a:t>from</a:t>
                      </a:r>
                      <a:r>
                        <a:rPr lang="en-US" sz="1100" b="1" baseline="0" noProof="0" dirty="0" smtClean="0">
                          <a:solidFill>
                            <a:prstClr val="black"/>
                          </a:solidFill>
                          <a:latin typeface="+mj-lt"/>
                        </a:rPr>
                        <a:t> </a:t>
                      </a:r>
                      <a:r>
                        <a:rPr lang="en-US" sz="1100" b="1" noProof="0" dirty="0" smtClean="0">
                          <a:solidFill>
                            <a:prstClr val="black"/>
                          </a:solidFill>
                          <a:latin typeface="+mj-lt"/>
                        </a:rPr>
                        <a:t>the measurement of</a:t>
                      </a:r>
                      <a:r>
                        <a:rPr lang="en-US" sz="1100" b="1" baseline="0" noProof="0" dirty="0" smtClean="0">
                          <a:solidFill>
                            <a:prstClr val="black"/>
                          </a:solidFill>
                          <a:latin typeface="+mj-lt"/>
                        </a:rPr>
                        <a:t> </a:t>
                      </a:r>
                      <a:r>
                        <a:rPr lang="en-US" sz="1100" b="1" noProof="0" dirty="0" smtClean="0">
                          <a:solidFill>
                            <a:prstClr val="black"/>
                          </a:solidFill>
                          <a:latin typeface="+mj-lt"/>
                        </a:rPr>
                        <a:t>indicator:</a:t>
                      </a:r>
                      <a:endParaRPr lang="en-US" sz="1100" b="1" noProof="0" dirty="0">
                        <a:solidFill>
                          <a:prstClr val="black"/>
                        </a:solidFill>
                        <a:latin typeface="+mj-lt"/>
                        <a:cs typeface="Sakkal Majalla" panose="02000000000000000000" pitchFamily="2" charset="-78"/>
                      </a:endParaRPr>
                    </a:p>
                  </a:txBody>
                  <a:tcPr anchor="ctr">
                    <a:lnL w="12700" cap="flat" cmpd="sng" algn="ctr">
                      <a:solidFill>
                        <a:srgbClr val="B78A35"/>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rgbClr val="B78A35"/>
                      </a:solidFill>
                      <a:prstDash val="solid"/>
                      <a:round/>
                      <a:headEnd type="none" w="med" len="med"/>
                      <a:tailEnd type="none" w="med" len="med"/>
                    </a:lnT>
                    <a:lnB w="12700" cap="flat" cmpd="sng" algn="ctr">
                      <a:solidFill>
                        <a:srgbClr val="B78A35"/>
                      </a:solidFill>
                      <a:prstDash val="solid"/>
                      <a:round/>
                      <a:headEnd type="none" w="med" len="med"/>
                      <a:tailEnd type="none" w="med" len="med"/>
                    </a:lnB>
                    <a:solidFill>
                      <a:srgbClr val="B78A35"/>
                    </a:solidFill>
                  </a:tcPr>
                </a:tc>
                <a:tc>
                  <a:txBody>
                    <a:bodyPr/>
                    <a:lstStyle/>
                    <a:p>
                      <a:pPr algn="ctr" rtl="0"/>
                      <a:r>
                        <a:rPr lang="en-US" sz="1100" noProof="0" dirty="0" smtClean="0">
                          <a:solidFill>
                            <a:schemeClr val="tx1"/>
                          </a:solidFill>
                          <a:latin typeface="+mj-lt"/>
                        </a:rPr>
                        <a:t>The measurement of indicator shall include the following:</a:t>
                      </a:r>
                      <a:endParaRPr lang="en-US" sz="1100" noProof="0" dirty="0">
                        <a:solidFill>
                          <a:schemeClr val="tx1"/>
                        </a:solidFill>
                        <a:latin typeface="+mj-lt"/>
                        <a:cs typeface="Sakkal Majalla" panose="02000000000000000000" pitchFamily="2" charset="-78"/>
                      </a:endParaRPr>
                    </a:p>
                  </a:txBody>
                  <a:tcPr anchor="ctr">
                    <a:lnL w="12700" cap="flat" cmpd="sng" algn="ctr">
                      <a:solidFill>
                        <a:schemeClr val="bg1"/>
                      </a:solidFill>
                      <a:prstDash val="solid"/>
                      <a:round/>
                      <a:headEnd type="none" w="med" len="med"/>
                      <a:tailEnd type="none" w="med" len="med"/>
                    </a:lnL>
                    <a:lnR w="12700" cap="flat" cmpd="sng" algn="ctr">
                      <a:solidFill>
                        <a:srgbClr val="B78A35"/>
                      </a:solidFill>
                      <a:prstDash val="solid"/>
                      <a:round/>
                      <a:headEnd type="none" w="med" len="med"/>
                      <a:tailEnd type="none" w="med" len="med"/>
                    </a:lnR>
                    <a:lnT w="12700" cap="flat" cmpd="sng" algn="ctr">
                      <a:solidFill>
                        <a:srgbClr val="B78A35"/>
                      </a:solidFill>
                      <a:prstDash val="solid"/>
                      <a:round/>
                      <a:headEnd type="none" w="med" len="med"/>
                      <a:tailEnd type="none" w="med" len="med"/>
                    </a:lnT>
                    <a:lnB w="12700" cap="flat" cmpd="sng" algn="ctr">
                      <a:solidFill>
                        <a:srgbClr val="B78A35"/>
                      </a:solidFill>
                      <a:prstDash val="solid"/>
                      <a:round/>
                      <a:headEnd type="none" w="med" len="med"/>
                      <a:tailEnd type="none" w="med" len="med"/>
                    </a:lnB>
                    <a:solidFill>
                      <a:srgbClr val="B78A35"/>
                    </a:solidFill>
                  </a:tcPr>
                </a:tc>
              </a:tr>
              <a:tr h="1291590">
                <a:tc>
                  <a:txBody>
                    <a:bodyPr/>
                    <a:lstStyle/>
                    <a:p>
                      <a:pPr algn="l" rtl="0"/>
                      <a:r>
                        <a:rPr lang="en-US" sz="1100" noProof="0" dirty="0" smtClean="0">
                          <a:solidFill>
                            <a:prstClr val="black"/>
                          </a:solidFill>
                          <a:latin typeface="+mj-lt"/>
                        </a:rPr>
                        <a:t>1)</a:t>
                      </a:r>
                      <a:r>
                        <a:rPr lang="en-US" sz="1100" baseline="0" noProof="0" dirty="0" smtClean="0">
                          <a:solidFill>
                            <a:prstClr val="black"/>
                          </a:solidFill>
                          <a:latin typeface="+mj-lt"/>
                        </a:rPr>
                        <a:t> </a:t>
                      </a:r>
                      <a:r>
                        <a:rPr lang="en-US" sz="1100" noProof="0" dirty="0" smtClean="0">
                          <a:solidFill>
                            <a:prstClr val="black"/>
                          </a:solidFill>
                          <a:latin typeface="+mj-lt"/>
                        </a:rPr>
                        <a:t>Support or Service Category.</a:t>
                      </a:r>
                      <a:endParaRPr lang="en-US" sz="1100" noProof="0" dirty="0" smtClean="0">
                        <a:solidFill>
                          <a:prstClr val="black"/>
                        </a:solidFill>
                        <a:latin typeface="+mj-lt"/>
                        <a:cs typeface="Sakkal Majalla" panose="02000000000000000000" pitchFamily="2" charset="-78"/>
                      </a:endParaRPr>
                    </a:p>
                    <a:p>
                      <a:pPr algn="l" rtl="0"/>
                      <a:r>
                        <a:rPr lang="en-US" sz="1100" noProof="0" dirty="0" smtClean="0">
                          <a:solidFill>
                            <a:prstClr val="black"/>
                          </a:solidFill>
                          <a:latin typeface="+mj-lt"/>
                        </a:rPr>
                        <a:t>2)</a:t>
                      </a:r>
                      <a:r>
                        <a:rPr lang="en-US" sz="1100" baseline="0" noProof="0" dirty="0" smtClean="0">
                          <a:solidFill>
                            <a:prstClr val="black"/>
                          </a:solidFill>
                          <a:latin typeface="+mj-lt"/>
                        </a:rPr>
                        <a:t> </a:t>
                      </a:r>
                      <a:r>
                        <a:rPr lang="en-US" sz="1100" noProof="0" dirty="0" smtClean="0">
                          <a:solidFill>
                            <a:prstClr val="black"/>
                          </a:solidFill>
                          <a:latin typeface="+mj-lt"/>
                        </a:rPr>
                        <a:t>Local Cadre.</a:t>
                      </a:r>
                    </a:p>
                    <a:p>
                      <a:pPr algn="l" rtl="0"/>
                      <a:r>
                        <a:rPr lang="en-US" sz="1100" noProof="0" dirty="0" smtClean="0">
                          <a:solidFill>
                            <a:prstClr val="black"/>
                          </a:solidFill>
                          <a:latin typeface="+mj-lt"/>
                        </a:rPr>
                        <a:t>3)</a:t>
                      </a:r>
                      <a:r>
                        <a:rPr lang="en-US" sz="1100" baseline="0" noProof="0" dirty="0" smtClean="0">
                          <a:solidFill>
                            <a:prstClr val="black"/>
                          </a:solidFill>
                          <a:latin typeface="+mj-lt"/>
                        </a:rPr>
                        <a:t> </a:t>
                      </a:r>
                      <a:r>
                        <a:rPr lang="en-US" sz="1100" noProof="0" dirty="0" smtClean="0">
                          <a:solidFill>
                            <a:prstClr val="black"/>
                          </a:solidFill>
                          <a:latin typeface="+mj-lt"/>
                        </a:rPr>
                        <a:t>Temporary or Part-Time Contracts.</a:t>
                      </a:r>
                    </a:p>
                    <a:p>
                      <a:pPr algn="l" rtl="0"/>
                      <a:r>
                        <a:rPr lang="en-US" sz="1100" noProof="0" dirty="0" smtClean="0">
                          <a:latin typeface="+mj-lt"/>
                        </a:rPr>
                        <a:t>4)</a:t>
                      </a:r>
                      <a:r>
                        <a:rPr lang="en-US" sz="1100" baseline="0" noProof="0" dirty="0" smtClean="0">
                          <a:latin typeface="+mj-lt"/>
                        </a:rPr>
                        <a:t> </a:t>
                      </a:r>
                      <a:r>
                        <a:rPr lang="en-US" sz="1100" noProof="0" dirty="0" smtClean="0">
                          <a:latin typeface="+mj-lt"/>
                        </a:rPr>
                        <a:t>Outsourcing Contracts.</a:t>
                      </a:r>
                    </a:p>
                    <a:p>
                      <a:pPr algn="l" rtl="0"/>
                      <a:r>
                        <a:rPr lang="en-US" sz="1100" noProof="0" dirty="0" smtClean="0">
                          <a:solidFill>
                            <a:prstClr val="black"/>
                          </a:solidFill>
                          <a:latin typeface="+mj-lt"/>
                        </a:rPr>
                        <a:t>5)</a:t>
                      </a:r>
                      <a:r>
                        <a:rPr lang="en-US" sz="1100" baseline="0" noProof="0" dirty="0" smtClean="0">
                          <a:solidFill>
                            <a:prstClr val="black"/>
                          </a:solidFill>
                          <a:latin typeface="+mj-lt"/>
                        </a:rPr>
                        <a:t> </a:t>
                      </a:r>
                      <a:r>
                        <a:rPr lang="en-US" sz="1100" noProof="0" dirty="0" smtClean="0">
                          <a:solidFill>
                            <a:prstClr val="black"/>
                          </a:solidFill>
                          <a:latin typeface="+mj-lt"/>
                        </a:rPr>
                        <a:t>Employees included in the ranks below 10th rank. </a:t>
                      </a:r>
                    </a:p>
                    <a:p>
                      <a:pPr algn="l" rtl="0"/>
                      <a:r>
                        <a:rPr lang="en-US" sz="1100" baseline="0" noProof="0" dirty="0" smtClean="0">
                          <a:solidFill>
                            <a:prstClr val="black"/>
                          </a:solidFill>
                          <a:latin typeface="+mj-lt"/>
                        </a:rPr>
                        <a:t>6) </a:t>
                      </a:r>
                      <a:r>
                        <a:rPr lang="en-US" sz="1100" baseline="0" noProof="0" dirty="0" err="1" smtClean="0">
                          <a:solidFill>
                            <a:prstClr val="black"/>
                          </a:solidFill>
                          <a:latin typeface="+mj-lt"/>
                        </a:rPr>
                        <a:t>Secondment</a:t>
                      </a:r>
                      <a:r>
                        <a:rPr lang="en-US" sz="1100" baseline="0" noProof="0" dirty="0" smtClean="0">
                          <a:solidFill>
                            <a:prstClr val="black"/>
                          </a:solidFill>
                          <a:latin typeface="+mj-lt"/>
                        </a:rPr>
                        <a:t>, Extensive Summer Vacancy, Extensive Sick Leave, National Service, Appointments done in the last quarter of year. </a:t>
                      </a:r>
                    </a:p>
                    <a:p>
                      <a:pPr algn="l" rtl="0"/>
                      <a:r>
                        <a:rPr lang="en-US" sz="1100" baseline="0" noProof="0" dirty="0" smtClean="0">
                          <a:solidFill>
                            <a:prstClr val="black"/>
                          </a:solidFill>
                          <a:latin typeface="+mj-lt"/>
                        </a:rPr>
                        <a:t>7) Resigned Employees during the Year.</a:t>
                      </a:r>
                    </a:p>
                  </a:txBody>
                  <a:tcPr>
                    <a:lnL w="12700" cap="flat" cmpd="sng" algn="ctr">
                      <a:solidFill>
                        <a:srgbClr val="B78A35"/>
                      </a:solidFill>
                      <a:prstDash val="solid"/>
                      <a:round/>
                      <a:headEnd type="none" w="med" len="med"/>
                      <a:tailEnd type="none" w="med" len="med"/>
                    </a:lnL>
                    <a:lnR w="12700" cap="flat" cmpd="sng" algn="ctr">
                      <a:solidFill>
                        <a:srgbClr val="B78A35"/>
                      </a:solidFill>
                      <a:prstDash val="solid"/>
                      <a:round/>
                      <a:headEnd type="none" w="med" len="med"/>
                      <a:tailEnd type="none" w="med" len="med"/>
                    </a:lnR>
                    <a:lnT w="12700" cap="flat" cmpd="sng" algn="ctr">
                      <a:solidFill>
                        <a:srgbClr val="B78A35"/>
                      </a:solidFill>
                      <a:prstDash val="solid"/>
                      <a:round/>
                      <a:headEnd type="none" w="med" len="med"/>
                      <a:tailEnd type="none" w="med" len="med"/>
                    </a:lnT>
                    <a:lnB w="12700" cap="flat" cmpd="sng" algn="ctr">
                      <a:solidFill>
                        <a:srgbClr val="B78A35"/>
                      </a:solidFill>
                      <a:prstDash val="solid"/>
                      <a:round/>
                      <a:headEnd type="none" w="med" len="med"/>
                      <a:tailEnd type="none" w="med" len="med"/>
                    </a:lnB>
                    <a:solidFill>
                      <a:srgbClr val="FFFFFF"/>
                    </a:solidFill>
                  </a:tcPr>
                </a:tc>
                <a:tc>
                  <a:txBody>
                    <a:bodyPr/>
                    <a:lstStyle/>
                    <a:p>
                      <a:pPr algn="l" rtl="0"/>
                      <a:r>
                        <a:rPr lang="en-US" sz="1100" noProof="0" dirty="0" smtClean="0">
                          <a:solidFill>
                            <a:prstClr val="black"/>
                          </a:solidFill>
                          <a:latin typeface="+mj-lt"/>
                        </a:rPr>
                        <a:t>1)</a:t>
                      </a:r>
                      <a:r>
                        <a:rPr lang="en-US" sz="1100" baseline="0" noProof="0" dirty="0" smtClean="0">
                          <a:solidFill>
                            <a:prstClr val="black"/>
                          </a:solidFill>
                          <a:latin typeface="+mj-lt"/>
                        </a:rPr>
                        <a:t> </a:t>
                      </a:r>
                      <a:r>
                        <a:rPr lang="en-US" sz="1100" noProof="0" dirty="0" smtClean="0">
                          <a:solidFill>
                            <a:prstClr val="black"/>
                          </a:solidFill>
                          <a:latin typeface="+mj-lt"/>
                        </a:rPr>
                        <a:t>General and Specialized Cadre’s Employees such as Educational, Diplomatic, Medical and Judicial Cadres. </a:t>
                      </a:r>
                      <a:endParaRPr lang="en-US" sz="1100" noProof="0" dirty="0" smtClean="0">
                        <a:solidFill>
                          <a:prstClr val="black"/>
                        </a:solidFill>
                        <a:latin typeface="+mj-lt"/>
                        <a:cs typeface="Sakkal Majalla" panose="02000000000000000000" pitchFamily="2" charset="-78"/>
                      </a:endParaRPr>
                    </a:p>
                    <a:p>
                      <a:pPr algn="l" rtl="0"/>
                      <a:r>
                        <a:rPr lang="en-US" sz="1100" noProof="0" dirty="0" smtClean="0">
                          <a:solidFill>
                            <a:prstClr val="black"/>
                          </a:solidFill>
                          <a:latin typeface="+mj-lt"/>
                        </a:rPr>
                        <a:t>2) Employees appointed in accordance with the different full-time and special contracts, experts and consultants</a:t>
                      </a:r>
                      <a:endParaRPr lang="en-US" sz="1100" baseline="0" noProof="0" dirty="0" smtClean="0">
                        <a:solidFill>
                          <a:prstClr val="black"/>
                        </a:solidFill>
                        <a:latin typeface="+mj-lt"/>
                        <a:cs typeface="Sakkal Majalla" panose="02000000000000000000" pitchFamily="2" charset="-78"/>
                      </a:endParaRPr>
                    </a:p>
                  </a:txBody>
                  <a:tcPr>
                    <a:lnL w="12700" cap="flat" cmpd="sng" algn="ctr">
                      <a:solidFill>
                        <a:srgbClr val="B78A35"/>
                      </a:solidFill>
                      <a:prstDash val="solid"/>
                      <a:round/>
                      <a:headEnd type="none" w="med" len="med"/>
                      <a:tailEnd type="none" w="med" len="med"/>
                    </a:lnL>
                    <a:lnR w="12700" cap="flat" cmpd="sng" algn="ctr">
                      <a:solidFill>
                        <a:srgbClr val="B78A35"/>
                      </a:solidFill>
                      <a:prstDash val="solid"/>
                      <a:round/>
                      <a:headEnd type="none" w="med" len="med"/>
                      <a:tailEnd type="none" w="med" len="med"/>
                    </a:lnR>
                    <a:lnT w="12700" cap="flat" cmpd="sng" algn="ctr">
                      <a:solidFill>
                        <a:srgbClr val="B78A35"/>
                      </a:solidFill>
                      <a:prstDash val="solid"/>
                      <a:round/>
                      <a:headEnd type="none" w="med" len="med"/>
                      <a:tailEnd type="none" w="med" len="med"/>
                    </a:lnT>
                    <a:lnB w="12700" cap="flat" cmpd="sng" algn="ctr">
                      <a:solidFill>
                        <a:srgbClr val="B78A35"/>
                      </a:solidFill>
                      <a:prstDash val="solid"/>
                      <a:round/>
                      <a:headEnd type="none" w="med" len="med"/>
                      <a:tailEnd type="none" w="med" len="med"/>
                    </a:lnB>
                    <a:solidFill>
                      <a:srgbClr val="FFFFFF"/>
                    </a:solidFill>
                  </a:tcPr>
                </a:tc>
              </a:tr>
            </a:tbl>
          </a:graphicData>
        </a:graphic>
      </p:graphicFrame>
      <p:sp>
        <p:nvSpPr>
          <p:cNvPr id="9" name="Slide Number Placeholder 3"/>
          <p:cNvSpPr txBox="1">
            <a:spLocks/>
          </p:cNvSpPr>
          <p:nvPr/>
        </p:nvSpPr>
        <p:spPr>
          <a:xfrm>
            <a:off x="0" y="6569075"/>
            <a:ext cx="21336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rtl="0"/>
            <a:fld id="{56427F38-63A5-4D63-9399-D970397CA46A}" type="slidenum">
              <a:rPr lang="en-US" sz="1600" b="1" smtClean="0">
                <a:solidFill>
                  <a:prstClr val="black"/>
                </a:solidFill>
              </a:rPr>
              <a:pPr rtl="0"/>
              <a:t>28</a:t>
            </a:fld>
            <a:endParaRPr lang="en-US" sz="1600" b="1" dirty="0">
              <a:solidFill>
                <a:prstClr val="black"/>
              </a:solidFill>
            </a:endParaRPr>
          </a:p>
        </p:txBody>
      </p:sp>
    </p:spTree>
    <p:extLst>
      <p:ext uri="{BB962C8B-B14F-4D97-AF65-F5344CB8AC3E}">
        <p14:creationId xmlns:p14="http://schemas.microsoft.com/office/powerpoint/2010/main" val="3606721995"/>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ontent Placeholder 9"/>
          <p:cNvGraphicFramePr>
            <a:graphicFrameLocks/>
          </p:cNvGraphicFramePr>
          <p:nvPr>
            <p:extLst/>
          </p:nvPr>
        </p:nvGraphicFramePr>
        <p:xfrm>
          <a:off x="152400" y="1889373"/>
          <a:ext cx="8534400" cy="1402080"/>
        </p:xfrm>
        <a:graphic>
          <a:graphicData uri="http://schemas.openxmlformats.org/drawingml/2006/table">
            <a:tbl>
              <a:tblPr rtl="1" firstRow="1" bandRow="1">
                <a:tableStyleId>{5C22544A-7EE6-4342-B048-85BDC9FD1C3A}</a:tableStyleId>
              </a:tblPr>
              <a:tblGrid>
                <a:gridCol w="1422400"/>
                <a:gridCol w="2844800"/>
                <a:gridCol w="1422400"/>
                <a:gridCol w="1422400"/>
                <a:gridCol w="1422400"/>
              </a:tblGrid>
              <a:tr h="396240">
                <a:tc>
                  <a:txBody>
                    <a:bodyPr/>
                    <a:lstStyle/>
                    <a:p>
                      <a:pPr algn="ctr" rtl="0"/>
                      <a:r>
                        <a:rPr lang="en-US" sz="1200" noProof="0" dirty="0" smtClean="0">
                          <a:solidFill>
                            <a:schemeClr val="tx1"/>
                          </a:solidFill>
                          <a:latin typeface="Sakkal Majalla" panose="02000000000000000000" pitchFamily="2" charset="-78"/>
                        </a:rPr>
                        <a:t>Source</a:t>
                      </a:r>
                      <a:endParaRPr lang="en-US" sz="1200" noProof="0" dirty="0">
                        <a:solidFill>
                          <a:schemeClr val="tx1"/>
                        </a:solidFill>
                        <a:latin typeface="Sakkal Majalla" panose="02000000000000000000" pitchFamily="2" charset="-78"/>
                        <a:cs typeface="Sakkal Majalla" panose="02000000000000000000" pitchFamily="2" charset="-78"/>
                      </a:endParaRPr>
                    </a:p>
                  </a:txBody>
                  <a:tcPr anchor="b">
                    <a:lnL w="12700" cap="flat" cmpd="sng" algn="ctr">
                      <a:solidFill>
                        <a:srgbClr val="B78A35"/>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rgbClr val="B78A35"/>
                      </a:solidFill>
                      <a:prstDash val="solid"/>
                      <a:round/>
                      <a:headEnd type="none" w="med" len="med"/>
                      <a:tailEnd type="none" w="med" len="med"/>
                    </a:lnT>
                    <a:lnB w="12700" cap="flat" cmpd="sng" algn="ctr">
                      <a:solidFill>
                        <a:srgbClr val="B78A35"/>
                      </a:solidFill>
                      <a:prstDash val="solid"/>
                      <a:round/>
                      <a:headEnd type="none" w="med" len="med"/>
                      <a:tailEnd type="none" w="med" len="med"/>
                    </a:lnB>
                    <a:solidFill>
                      <a:srgbClr val="B78A35"/>
                    </a:solidFill>
                  </a:tcPr>
                </a:tc>
                <a:tc>
                  <a:txBody>
                    <a:bodyPr/>
                    <a:lstStyle/>
                    <a:p>
                      <a:pPr algn="ctr" rtl="0"/>
                      <a:r>
                        <a:rPr lang="en-US" sz="1200" noProof="0" dirty="0" smtClean="0">
                          <a:solidFill>
                            <a:schemeClr val="tx1"/>
                          </a:solidFill>
                          <a:latin typeface="Sakkal Majalla" panose="02000000000000000000" pitchFamily="2" charset="-78"/>
                        </a:rPr>
                        <a:t>Equation</a:t>
                      </a:r>
                      <a:endParaRPr lang="en-US" sz="1200" noProof="0" dirty="0">
                        <a:solidFill>
                          <a:schemeClr val="tx1"/>
                        </a:solidFill>
                        <a:latin typeface="Sakkal Majalla" panose="02000000000000000000" pitchFamily="2" charset="-78"/>
                        <a:cs typeface="Sakkal Majalla" panose="02000000000000000000" pitchFamily="2" charset="-78"/>
                      </a:endParaRPr>
                    </a:p>
                  </a:txBody>
                  <a:tcPr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rgbClr val="B78A35"/>
                      </a:solidFill>
                      <a:prstDash val="solid"/>
                      <a:round/>
                      <a:headEnd type="none" w="med" len="med"/>
                      <a:tailEnd type="none" w="med" len="med"/>
                    </a:lnT>
                    <a:lnB w="12700" cap="flat" cmpd="sng" algn="ctr">
                      <a:solidFill>
                        <a:srgbClr val="B78A35"/>
                      </a:solidFill>
                      <a:prstDash val="solid"/>
                      <a:round/>
                      <a:headEnd type="none" w="med" len="med"/>
                      <a:tailEnd type="none" w="med" len="med"/>
                    </a:lnB>
                    <a:solidFill>
                      <a:srgbClr val="B78A35"/>
                    </a:solidFill>
                  </a:tcPr>
                </a:tc>
                <a:tc>
                  <a:txBody>
                    <a:bodyPr/>
                    <a:lstStyle/>
                    <a:p>
                      <a:pPr algn="ctr" rtl="0"/>
                      <a:r>
                        <a:rPr lang="en-US" sz="1200" noProof="0" dirty="0" smtClean="0">
                          <a:solidFill>
                            <a:schemeClr val="tx1"/>
                          </a:solidFill>
                          <a:latin typeface="Sakkal Majalla" panose="02000000000000000000" pitchFamily="2" charset="-78"/>
                        </a:rPr>
                        <a:t>Calculation Type</a:t>
                      </a:r>
                      <a:endParaRPr lang="en-US" sz="1200" noProof="0" dirty="0">
                        <a:solidFill>
                          <a:schemeClr val="tx1"/>
                        </a:solidFill>
                        <a:latin typeface="Sakkal Majalla" panose="02000000000000000000" pitchFamily="2" charset="-78"/>
                        <a:cs typeface="Sakkal Majalla" panose="02000000000000000000" pitchFamily="2" charset="-78"/>
                      </a:endParaRPr>
                    </a:p>
                  </a:txBody>
                  <a:tcPr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rgbClr val="B78A35"/>
                      </a:solidFill>
                      <a:prstDash val="solid"/>
                      <a:round/>
                      <a:headEnd type="none" w="med" len="med"/>
                      <a:tailEnd type="none" w="med" len="med"/>
                    </a:lnT>
                    <a:lnB w="12700" cap="flat" cmpd="sng" algn="ctr">
                      <a:solidFill>
                        <a:srgbClr val="B78A35"/>
                      </a:solidFill>
                      <a:prstDash val="solid"/>
                      <a:round/>
                      <a:headEnd type="none" w="med" len="med"/>
                      <a:tailEnd type="none" w="med" len="med"/>
                    </a:lnB>
                    <a:solidFill>
                      <a:srgbClr val="B78A35"/>
                    </a:solidFill>
                  </a:tcPr>
                </a:tc>
                <a:tc>
                  <a:txBody>
                    <a:bodyPr/>
                    <a:lstStyle/>
                    <a:p>
                      <a:pPr algn="ctr" rtl="0"/>
                      <a:r>
                        <a:rPr lang="en-US" sz="1200" noProof="0" dirty="0" smtClean="0">
                          <a:solidFill>
                            <a:schemeClr val="tx1"/>
                          </a:solidFill>
                          <a:latin typeface="Sakkal Majalla" panose="02000000000000000000" pitchFamily="2" charset="-78"/>
                        </a:rPr>
                        <a:t>Calculation Unit</a:t>
                      </a:r>
                      <a:endParaRPr lang="en-US" sz="1200" noProof="0" dirty="0">
                        <a:solidFill>
                          <a:schemeClr val="tx1"/>
                        </a:solidFill>
                        <a:latin typeface="Sakkal Majalla" panose="02000000000000000000" pitchFamily="2" charset="-78"/>
                        <a:cs typeface="Sakkal Majalla" panose="02000000000000000000" pitchFamily="2" charset="-78"/>
                      </a:endParaRPr>
                    </a:p>
                  </a:txBody>
                  <a:tcPr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rgbClr val="B78A35"/>
                      </a:solidFill>
                      <a:prstDash val="solid"/>
                      <a:round/>
                      <a:headEnd type="none" w="med" len="med"/>
                      <a:tailEnd type="none" w="med" len="med"/>
                    </a:lnT>
                    <a:lnB w="12700" cap="flat" cmpd="sng" algn="ctr">
                      <a:solidFill>
                        <a:srgbClr val="B78A35"/>
                      </a:solidFill>
                      <a:prstDash val="solid"/>
                      <a:round/>
                      <a:headEnd type="none" w="med" len="med"/>
                      <a:tailEnd type="none" w="med" len="med"/>
                    </a:lnB>
                    <a:solidFill>
                      <a:srgbClr val="B78A35"/>
                    </a:solidFill>
                  </a:tcPr>
                </a:tc>
                <a:tc>
                  <a:txBody>
                    <a:bodyPr/>
                    <a:lstStyle/>
                    <a:p>
                      <a:pPr algn="ctr" rtl="0"/>
                      <a:r>
                        <a:rPr lang="en-US" sz="1200" noProof="0" dirty="0" smtClean="0">
                          <a:solidFill>
                            <a:schemeClr val="tx1"/>
                          </a:solidFill>
                          <a:latin typeface="Sakkal Majalla" panose="02000000000000000000" pitchFamily="2" charset="-78"/>
                        </a:rPr>
                        <a:t>Period</a:t>
                      </a:r>
                      <a:endParaRPr lang="en-US" sz="1200" noProof="0" dirty="0">
                        <a:solidFill>
                          <a:schemeClr val="tx1"/>
                        </a:solidFill>
                        <a:latin typeface="Sakkal Majalla" panose="02000000000000000000" pitchFamily="2" charset="-78"/>
                        <a:cs typeface="Sakkal Majalla" panose="02000000000000000000" pitchFamily="2" charset="-78"/>
                      </a:endParaRPr>
                    </a:p>
                  </a:txBody>
                  <a:tcPr anchor="b">
                    <a:lnL w="12700" cap="flat" cmpd="sng" algn="ctr">
                      <a:solidFill>
                        <a:schemeClr val="bg1"/>
                      </a:solidFill>
                      <a:prstDash val="solid"/>
                      <a:round/>
                      <a:headEnd type="none" w="med" len="med"/>
                      <a:tailEnd type="none" w="med" len="med"/>
                    </a:lnL>
                    <a:lnR w="12700" cap="flat" cmpd="sng" algn="ctr">
                      <a:solidFill>
                        <a:srgbClr val="B78A35"/>
                      </a:solidFill>
                      <a:prstDash val="solid"/>
                      <a:round/>
                      <a:headEnd type="none" w="med" len="med"/>
                      <a:tailEnd type="none" w="med" len="med"/>
                    </a:lnR>
                    <a:lnT w="12700" cap="flat" cmpd="sng" algn="ctr">
                      <a:solidFill>
                        <a:srgbClr val="B78A35"/>
                      </a:solidFill>
                      <a:prstDash val="solid"/>
                      <a:round/>
                      <a:headEnd type="none" w="med" len="med"/>
                      <a:tailEnd type="none" w="med" len="med"/>
                    </a:lnT>
                    <a:lnB w="12700" cap="flat" cmpd="sng" algn="ctr">
                      <a:solidFill>
                        <a:srgbClr val="B78A35"/>
                      </a:solidFill>
                      <a:prstDash val="solid"/>
                      <a:round/>
                      <a:headEnd type="none" w="med" len="med"/>
                      <a:tailEnd type="none" w="med" len="med"/>
                    </a:lnB>
                    <a:solidFill>
                      <a:srgbClr val="B78A35"/>
                    </a:solidFill>
                  </a:tcPr>
                </a:tc>
              </a:tr>
              <a:tr h="685800">
                <a:tc>
                  <a:txBody>
                    <a:bodyPr/>
                    <a:lstStyle/>
                    <a:p>
                      <a:pPr algn="ctr" rtl="0"/>
                      <a:r>
                        <a:rPr lang="en-US" sz="1200" noProof="0" dirty="0" err="1" smtClean="0">
                          <a:latin typeface="Sakkal Majalla" panose="02000000000000000000" pitchFamily="2" charset="-78"/>
                        </a:rPr>
                        <a:t>Bayanati</a:t>
                      </a:r>
                      <a:r>
                        <a:rPr lang="en-US" sz="1200" noProof="0" dirty="0" smtClean="0">
                          <a:latin typeface="Sakkal Majalla" panose="02000000000000000000" pitchFamily="2" charset="-78"/>
                        </a:rPr>
                        <a:t> System</a:t>
                      </a:r>
                      <a:endParaRPr lang="en-US" sz="1200" noProof="0" dirty="0">
                        <a:latin typeface="Sakkal Majalla" panose="02000000000000000000" pitchFamily="2" charset="-78"/>
                        <a:cs typeface="Sakkal Majalla" panose="02000000000000000000" pitchFamily="2" charset="-78"/>
                      </a:endParaRPr>
                    </a:p>
                  </a:txBody>
                  <a:tcPr anchor="ctr">
                    <a:lnL w="12700" cap="flat" cmpd="sng" algn="ctr">
                      <a:solidFill>
                        <a:srgbClr val="B78A35"/>
                      </a:solidFill>
                      <a:prstDash val="solid"/>
                      <a:round/>
                      <a:headEnd type="none" w="med" len="med"/>
                      <a:tailEnd type="none" w="med" len="med"/>
                    </a:lnL>
                    <a:lnR w="12700" cap="flat" cmpd="sng" algn="ctr">
                      <a:solidFill>
                        <a:srgbClr val="B78A35"/>
                      </a:solidFill>
                      <a:prstDash val="solid"/>
                      <a:round/>
                      <a:headEnd type="none" w="med" len="med"/>
                      <a:tailEnd type="none" w="med" len="med"/>
                    </a:lnR>
                    <a:lnT w="12700" cap="flat" cmpd="sng" algn="ctr">
                      <a:solidFill>
                        <a:srgbClr val="B78A35"/>
                      </a:solidFill>
                      <a:prstDash val="solid"/>
                      <a:round/>
                      <a:headEnd type="none" w="med" len="med"/>
                      <a:tailEnd type="none" w="med" len="med"/>
                    </a:lnT>
                    <a:lnB w="12700" cap="flat" cmpd="sng" algn="ctr">
                      <a:solidFill>
                        <a:srgbClr val="B78A35"/>
                      </a:solidFill>
                      <a:prstDash val="solid"/>
                      <a:round/>
                      <a:headEnd type="none" w="med" len="med"/>
                      <a:tailEnd type="none" w="med" len="med"/>
                    </a:lnB>
                    <a:noFill/>
                  </a:tcPr>
                </a:tc>
                <a:tc>
                  <a:txBody>
                    <a:bodyPr/>
                    <a:lstStyle/>
                    <a:p>
                      <a:pPr algn="ctr" rtl="0" fontAlgn="ctr"/>
                      <a:r>
                        <a:rPr lang="en-US" sz="1200" b="0" i="0" u="none" strike="noStrike" noProof="0" dirty="0" smtClean="0">
                          <a:solidFill>
                            <a:srgbClr val="000000"/>
                          </a:solidFill>
                          <a:effectLst/>
                          <a:latin typeface="Sakkal Majalla" panose="02000000000000000000" pitchFamily="2" charset="-78"/>
                        </a:rPr>
                        <a:t>(Total  Number of Actual Training  Hours</a:t>
                      </a:r>
                      <a:r>
                        <a:rPr lang="en-US" sz="1200" b="0" i="0" u="none" strike="noStrike" baseline="0" noProof="0" dirty="0" smtClean="0">
                          <a:solidFill>
                            <a:srgbClr val="000000"/>
                          </a:solidFill>
                          <a:effectLst/>
                          <a:latin typeface="Sakkal Majalla" panose="02000000000000000000" pitchFamily="2" charset="-78"/>
                        </a:rPr>
                        <a:t> </a:t>
                      </a:r>
                      <a:r>
                        <a:rPr lang="en-US" sz="1200" b="0" i="0" u="none" strike="noStrike" noProof="0" dirty="0" smtClean="0">
                          <a:solidFill>
                            <a:srgbClr val="000000"/>
                          </a:solidFill>
                          <a:effectLst/>
                          <a:latin typeface="Sakkal Majalla" panose="02000000000000000000" pitchFamily="2" charset="-78"/>
                        </a:rPr>
                        <a:t>provided to the employees of the approved Occupational Categories during the Calculation Period ÷ Total Number of Employees targeted in the approved Occupational Categories at the end of Calculation Period)</a:t>
                      </a:r>
                      <a:endParaRPr lang="en-US" sz="1200" b="0" i="0" u="none" strike="noStrike" noProof="0" dirty="0">
                        <a:solidFill>
                          <a:srgbClr val="000000"/>
                        </a:solidFill>
                        <a:effectLst/>
                        <a:latin typeface="Sakkal Majalla" panose="02000000000000000000" pitchFamily="2" charset="-78"/>
                        <a:cs typeface="Sakkal Majalla" panose="02000000000000000000" pitchFamily="2" charset="-78"/>
                      </a:endParaRPr>
                    </a:p>
                  </a:txBody>
                  <a:tcPr anchor="ctr">
                    <a:lnL w="12700" cap="flat" cmpd="sng" algn="ctr">
                      <a:solidFill>
                        <a:srgbClr val="B78A35"/>
                      </a:solidFill>
                      <a:prstDash val="solid"/>
                      <a:round/>
                      <a:headEnd type="none" w="med" len="med"/>
                      <a:tailEnd type="none" w="med" len="med"/>
                    </a:lnL>
                    <a:lnR w="12700" cap="flat" cmpd="sng" algn="ctr">
                      <a:solidFill>
                        <a:srgbClr val="B78A35"/>
                      </a:solidFill>
                      <a:prstDash val="solid"/>
                      <a:round/>
                      <a:headEnd type="none" w="med" len="med"/>
                      <a:tailEnd type="none" w="med" len="med"/>
                    </a:lnR>
                    <a:lnT w="12700" cap="flat" cmpd="sng" algn="ctr">
                      <a:solidFill>
                        <a:srgbClr val="B78A35"/>
                      </a:solidFill>
                      <a:prstDash val="solid"/>
                      <a:round/>
                      <a:headEnd type="none" w="med" len="med"/>
                      <a:tailEnd type="none" w="med" len="med"/>
                    </a:lnT>
                    <a:lnB w="12700" cap="flat" cmpd="sng" algn="ctr">
                      <a:solidFill>
                        <a:srgbClr val="B78A35"/>
                      </a:solidFill>
                      <a:prstDash val="solid"/>
                      <a:round/>
                      <a:headEnd type="none" w="med" len="med"/>
                      <a:tailEnd type="none" w="med" len="med"/>
                    </a:lnB>
                    <a:noFill/>
                  </a:tcPr>
                </a:tc>
                <a:tc>
                  <a:txBody>
                    <a:bodyPr/>
                    <a:lstStyle/>
                    <a:p>
                      <a:pPr algn="ctr" rtl="0"/>
                      <a:r>
                        <a:rPr lang="en-US" sz="1200" noProof="0" dirty="0" smtClean="0"/>
                        <a:t>Increase is better.</a:t>
                      </a:r>
                      <a:endParaRPr lang="en-US" sz="1200" noProof="0" dirty="0">
                        <a:latin typeface="Sakkal Majalla" panose="02000000000000000000" pitchFamily="2" charset="-78"/>
                        <a:cs typeface="Sakkal Majalla" panose="02000000000000000000" pitchFamily="2" charset="-78"/>
                      </a:endParaRPr>
                    </a:p>
                  </a:txBody>
                  <a:tcPr anchor="ctr">
                    <a:lnL w="12700" cap="flat" cmpd="sng" algn="ctr">
                      <a:solidFill>
                        <a:srgbClr val="B78A35"/>
                      </a:solidFill>
                      <a:prstDash val="solid"/>
                      <a:round/>
                      <a:headEnd type="none" w="med" len="med"/>
                      <a:tailEnd type="none" w="med" len="med"/>
                    </a:lnL>
                    <a:lnR w="12700" cap="flat" cmpd="sng" algn="ctr">
                      <a:solidFill>
                        <a:srgbClr val="B78A35"/>
                      </a:solidFill>
                      <a:prstDash val="solid"/>
                      <a:round/>
                      <a:headEnd type="none" w="med" len="med"/>
                      <a:tailEnd type="none" w="med" len="med"/>
                    </a:lnR>
                    <a:lnT w="12700" cap="flat" cmpd="sng" algn="ctr">
                      <a:solidFill>
                        <a:srgbClr val="B78A35"/>
                      </a:solidFill>
                      <a:prstDash val="solid"/>
                      <a:round/>
                      <a:headEnd type="none" w="med" len="med"/>
                      <a:tailEnd type="none" w="med" len="med"/>
                    </a:lnT>
                    <a:lnB w="12700" cap="flat" cmpd="sng" algn="ctr">
                      <a:solidFill>
                        <a:srgbClr val="B78A35"/>
                      </a:solidFill>
                      <a:prstDash val="solid"/>
                      <a:round/>
                      <a:headEnd type="none" w="med" len="med"/>
                      <a:tailEnd type="none" w="med" len="med"/>
                    </a:lnB>
                    <a:noFill/>
                  </a:tcPr>
                </a:tc>
                <a:tc>
                  <a:txBody>
                    <a:bodyPr/>
                    <a:lstStyle/>
                    <a:p>
                      <a:pPr algn="ctr" rtl="0"/>
                      <a:r>
                        <a:rPr lang="en-US" sz="1200" noProof="0" dirty="0" smtClean="0">
                          <a:latin typeface="Sakkal Majalla" panose="02000000000000000000" pitchFamily="2" charset="-78"/>
                        </a:rPr>
                        <a:t>One Hour per Each Employee</a:t>
                      </a:r>
                      <a:endParaRPr lang="en-US" sz="1200" noProof="0" dirty="0">
                        <a:latin typeface="Sakkal Majalla" panose="02000000000000000000" pitchFamily="2" charset="-78"/>
                        <a:cs typeface="Sakkal Majalla" panose="02000000000000000000" pitchFamily="2" charset="-78"/>
                      </a:endParaRPr>
                    </a:p>
                  </a:txBody>
                  <a:tcPr anchor="ctr">
                    <a:lnL w="12700" cap="flat" cmpd="sng" algn="ctr">
                      <a:solidFill>
                        <a:srgbClr val="B78A35"/>
                      </a:solidFill>
                      <a:prstDash val="solid"/>
                      <a:round/>
                      <a:headEnd type="none" w="med" len="med"/>
                      <a:tailEnd type="none" w="med" len="med"/>
                    </a:lnL>
                    <a:lnR w="12700" cap="flat" cmpd="sng" algn="ctr">
                      <a:solidFill>
                        <a:srgbClr val="B78A35"/>
                      </a:solidFill>
                      <a:prstDash val="solid"/>
                      <a:round/>
                      <a:headEnd type="none" w="med" len="med"/>
                      <a:tailEnd type="none" w="med" len="med"/>
                    </a:lnR>
                    <a:lnT w="12700" cap="flat" cmpd="sng" algn="ctr">
                      <a:solidFill>
                        <a:srgbClr val="B78A35"/>
                      </a:solidFill>
                      <a:prstDash val="solid"/>
                      <a:round/>
                      <a:headEnd type="none" w="med" len="med"/>
                      <a:tailEnd type="none" w="med" len="med"/>
                    </a:lnT>
                    <a:lnB w="12700" cap="flat" cmpd="sng" algn="ctr">
                      <a:solidFill>
                        <a:srgbClr val="B78A35"/>
                      </a:solidFill>
                      <a:prstDash val="solid"/>
                      <a:round/>
                      <a:headEnd type="none" w="med" len="med"/>
                      <a:tailEnd type="none" w="med" len="med"/>
                    </a:lnB>
                    <a:noFill/>
                  </a:tcPr>
                </a:tc>
                <a:tc>
                  <a:txBody>
                    <a:bodyPr/>
                    <a:lstStyle/>
                    <a:p>
                      <a:pPr algn="ctr" rtl="0"/>
                      <a:r>
                        <a:rPr lang="en-US" sz="1200" noProof="0" dirty="0" smtClean="0">
                          <a:latin typeface="Sakkal Majalla" panose="02000000000000000000" pitchFamily="2" charset="-78"/>
                        </a:rPr>
                        <a:t>Semi-Annually</a:t>
                      </a:r>
                      <a:endParaRPr lang="en-US" sz="1200" noProof="0" dirty="0">
                        <a:latin typeface="Sakkal Majalla" panose="02000000000000000000" pitchFamily="2" charset="-78"/>
                        <a:cs typeface="Sakkal Majalla" panose="02000000000000000000" pitchFamily="2" charset="-78"/>
                      </a:endParaRPr>
                    </a:p>
                  </a:txBody>
                  <a:tcPr anchor="ctr">
                    <a:lnL w="12700" cap="flat" cmpd="sng" algn="ctr">
                      <a:solidFill>
                        <a:srgbClr val="B78A35"/>
                      </a:solidFill>
                      <a:prstDash val="solid"/>
                      <a:round/>
                      <a:headEnd type="none" w="med" len="med"/>
                      <a:tailEnd type="none" w="med" len="med"/>
                    </a:lnL>
                    <a:lnR w="12700" cap="flat" cmpd="sng" algn="ctr">
                      <a:solidFill>
                        <a:srgbClr val="B78A35"/>
                      </a:solidFill>
                      <a:prstDash val="solid"/>
                      <a:round/>
                      <a:headEnd type="none" w="med" len="med"/>
                      <a:tailEnd type="none" w="med" len="med"/>
                    </a:lnR>
                    <a:lnT w="12700" cap="flat" cmpd="sng" algn="ctr">
                      <a:solidFill>
                        <a:srgbClr val="B78A35"/>
                      </a:solidFill>
                      <a:prstDash val="solid"/>
                      <a:round/>
                      <a:headEnd type="none" w="med" len="med"/>
                      <a:tailEnd type="none" w="med" len="med"/>
                    </a:lnT>
                    <a:lnB w="12700" cap="flat" cmpd="sng" algn="ctr">
                      <a:solidFill>
                        <a:srgbClr val="B78A35"/>
                      </a:solidFill>
                      <a:prstDash val="solid"/>
                      <a:round/>
                      <a:headEnd type="none" w="med" len="med"/>
                      <a:tailEnd type="none" w="med" len="med"/>
                    </a:lnB>
                    <a:noFill/>
                  </a:tcPr>
                </a:tc>
              </a:tr>
            </a:tbl>
          </a:graphicData>
        </a:graphic>
      </p:graphicFrame>
      <p:graphicFrame>
        <p:nvGraphicFramePr>
          <p:cNvPr id="3" name="Content Placeholder 11"/>
          <p:cNvGraphicFramePr>
            <a:graphicFrameLocks/>
          </p:cNvGraphicFramePr>
          <p:nvPr>
            <p:extLst/>
          </p:nvPr>
        </p:nvGraphicFramePr>
        <p:xfrm>
          <a:off x="152400" y="4542472"/>
          <a:ext cx="8534400" cy="1630680"/>
        </p:xfrm>
        <a:graphic>
          <a:graphicData uri="http://schemas.openxmlformats.org/drawingml/2006/table">
            <a:tbl>
              <a:tblPr rtl="1" firstRow="1" bandRow="1">
                <a:tableStyleId>{5C22544A-7EE6-4342-B048-85BDC9FD1C3A}</a:tableStyleId>
              </a:tblPr>
              <a:tblGrid>
                <a:gridCol w="6487983"/>
                <a:gridCol w="2046417"/>
              </a:tblGrid>
              <a:tr h="381000">
                <a:tc>
                  <a:txBody>
                    <a:bodyPr/>
                    <a:lstStyle/>
                    <a:p>
                      <a:pPr algn="ctr" rtl="0"/>
                      <a:r>
                        <a:rPr lang="en-US" sz="1400" noProof="0" dirty="0" smtClean="0">
                          <a:solidFill>
                            <a:schemeClr val="tx1"/>
                          </a:solidFill>
                          <a:latin typeface="Sakkal Majalla" panose="02000000000000000000" pitchFamily="2" charset="-78"/>
                        </a:rPr>
                        <a:t>Equation</a:t>
                      </a:r>
                      <a:endParaRPr lang="en-US" sz="1400" noProof="0" dirty="0">
                        <a:solidFill>
                          <a:schemeClr val="tx1"/>
                        </a:solidFill>
                        <a:latin typeface="Sakkal Majalla" panose="02000000000000000000" pitchFamily="2" charset="-78"/>
                        <a:cs typeface="Sakkal Majalla" panose="02000000000000000000" pitchFamily="2" charset="-78"/>
                      </a:endParaRPr>
                    </a:p>
                  </a:txBody>
                  <a:tcPr anchor="ctr">
                    <a:lnL w="12700" cap="flat" cmpd="sng" algn="ctr">
                      <a:solidFill>
                        <a:srgbClr val="B78A35"/>
                      </a:solidFill>
                      <a:prstDash val="solid"/>
                      <a:round/>
                      <a:headEnd type="none" w="med" len="med"/>
                      <a:tailEnd type="none" w="med" len="med"/>
                    </a:lnL>
                    <a:lnR w="12700" cap="flat" cmpd="sng" algn="ctr">
                      <a:solidFill>
                        <a:srgbClr val="B78A35"/>
                      </a:solidFill>
                      <a:prstDash val="solid"/>
                      <a:round/>
                      <a:headEnd type="none" w="med" len="med"/>
                      <a:tailEnd type="none" w="med" len="med"/>
                    </a:lnR>
                    <a:lnT w="12700" cap="flat" cmpd="sng" algn="ctr">
                      <a:solidFill>
                        <a:srgbClr val="B78A35"/>
                      </a:solidFill>
                      <a:prstDash val="solid"/>
                      <a:round/>
                      <a:headEnd type="none" w="med" len="med"/>
                      <a:tailEnd type="none" w="med" len="med"/>
                    </a:lnT>
                    <a:lnB w="12700" cap="flat" cmpd="sng" algn="ctr">
                      <a:solidFill>
                        <a:srgbClr val="B78A35"/>
                      </a:solidFill>
                      <a:prstDash val="solid"/>
                      <a:round/>
                      <a:headEnd type="none" w="med" len="med"/>
                      <a:tailEnd type="none" w="med" len="med"/>
                    </a:lnB>
                    <a:solidFill>
                      <a:srgbClr val="B78A35"/>
                    </a:solidFill>
                  </a:tcPr>
                </a:tc>
                <a:tc>
                  <a:txBody>
                    <a:bodyPr/>
                    <a:lstStyle/>
                    <a:p>
                      <a:pPr algn="ctr" rtl="0"/>
                      <a:r>
                        <a:rPr lang="en-US" sz="1400" noProof="0" dirty="0" smtClean="0">
                          <a:solidFill>
                            <a:schemeClr val="tx1"/>
                          </a:solidFill>
                          <a:latin typeface="Sakkal Majalla" panose="02000000000000000000" pitchFamily="2" charset="-78"/>
                        </a:rPr>
                        <a:t>Mid-Year</a:t>
                      </a:r>
                      <a:endParaRPr lang="en-US" sz="1400" noProof="0" dirty="0">
                        <a:solidFill>
                          <a:schemeClr val="tx1"/>
                        </a:solidFill>
                        <a:latin typeface="Sakkal Majalla" panose="02000000000000000000" pitchFamily="2" charset="-78"/>
                        <a:cs typeface="Sakkal Majalla" panose="02000000000000000000" pitchFamily="2" charset="-78"/>
                      </a:endParaRPr>
                    </a:p>
                  </a:txBody>
                  <a:tcPr anchor="ctr">
                    <a:lnL w="12700" cap="flat" cmpd="sng" algn="ctr">
                      <a:solidFill>
                        <a:srgbClr val="B78A35"/>
                      </a:solidFill>
                      <a:prstDash val="solid"/>
                      <a:round/>
                      <a:headEnd type="none" w="med" len="med"/>
                      <a:tailEnd type="none" w="med" len="med"/>
                    </a:lnL>
                    <a:lnR w="12700" cap="flat" cmpd="sng" algn="ctr">
                      <a:solidFill>
                        <a:srgbClr val="B78A35"/>
                      </a:solidFill>
                      <a:prstDash val="solid"/>
                      <a:round/>
                      <a:headEnd type="none" w="med" len="med"/>
                      <a:tailEnd type="none" w="med" len="med"/>
                    </a:lnR>
                    <a:lnT w="12700" cap="flat" cmpd="sng" algn="ctr">
                      <a:solidFill>
                        <a:srgbClr val="B78A35"/>
                      </a:solidFill>
                      <a:prstDash val="solid"/>
                      <a:round/>
                      <a:headEnd type="none" w="med" len="med"/>
                      <a:tailEnd type="none" w="med" len="med"/>
                    </a:lnT>
                    <a:lnB w="12700" cap="flat" cmpd="sng" algn="ctr">
                      <a:solidFill>
                        <a:srgbClr val="B78A35"/>
                      </a:solidFill>
                      <a:prstDash val="solid"/>
                      <a:round/>
                      <a:headEnd type="none" w="med" len="med"/>
                      <a:tailEnd type="none" w="med" len="med"/>
                    </a:lnB>
                    <a:solidFill>
                      <a:srgbClr val="B78A35"/>
                    </a:solidFill>
                  </a:tcPr>
                </a:tc>
              </a:tr>
              <a:tr h="381000">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en-US" sz="1400" b="0" i="0" u="none" strike="noStrike" noProof="0" dirty="0" smtClean="0">
                          <a:solidFill>
                            <a:srgbClr val="000000"/>
                          </a:solidFill>
                          <a:effectLst/>
                          <a:latin typeface="Sakkal Majalla" panose="02000000000000000000" pitchFamily="2" charset="-78"/>
                        </a:rPr>
                        <a:t>(Total</a:t>
                      </a:r>
                      <a:r>
                        <a:rPr lang="en-US" sz="1400" b="0" i="0" u="none" strike="noStrike" baseline="0" noProof="0" dirty="0" smtClean="0">
                          <a:solidFill>
                            <a:srgbClr val="000000"/>
                          </a:solidFill>
                          <a:effectLst/>
                          <a:latin typeface="Sakkal Majalla" panose="02000000000000000000" pitchFamily="2" charset="-78"/>
                        </a:rPr>
                        <a:t> </a:t>
                      </a:r>
                      <a:r>
                        <a:rPr lang="en-US" sz="1400" b="0" i="0" u="none" strike="noStrike" noProof="0" dirty="0" smtClean="0">
                          <a:solidFill>
                            <a:srgbClr val="000000"/>
                          </a:solidFill>
                          <a:effectLst/>
                          <a:latin typeface="Sakkal Majalla" panose="02000000000000000000" pitchFamily="2" charset="-78"/>
                        </a:rPr>
                        <a:t>Number</a:t>
                      </a:r>
                      <a:r>
                        <a:rPr lang="en-US" sz="1400" b="0" i="0" u="none" strike="noStrike" baseline="0" noProof="0" dirty="0" smtClean="0">
                          <a:solidFill>
                            <a:srgbClr val="000000"/>
                          </a:solidFill>
                          <a:effectLst/>
                          <a:latin typeface="Sakkal Majalla" panose="02000000000000000000" pitchFamily="2" charset="-78"/>
                        </a:rPr>
                        <a:t> </a:t>
                      </a:r>
                      <a:r>
                        <a:rPr lang="en-US" sz="1400" b="0" i="0" u="none" strike="noStrike" noProof="0" dirty="0" smtClean="0">
                          <a:solidFill>
                            <a:srgbClr val="000000"/>
                          </a:solidFill>
                          <a:effectLst/>
                          <a:latin typeface="Sakkal Majalla" panose="02000000000000000000" pitchFamily="2" charset="-78"/>
                        </a:rPr>
                        <a:t>of</a:t>
                      </a:r>
                      <a:r>
                        <a:rPr lang="en-US" sz="1400" b="0" i="0" u="none" strike="noStrike" baseline="0" noProof="0" dirty="0" smtClean="0">
                          <a:solidFill>
                            <a:srgbClr val="000000"/>
                          </a:solidFill>
                          <a:effectLst/>
                          <a:latin typeface="Sakkal Majalla" panose="02000000000000000000" pitchFamily="2" charset="-78"/>
                        </a:rPr>
                        <a:t> </a:t>
                      </a:r>
                      <a:r>
                        <a:rPr lang="en-US" sz="1400" b="0" i="0" u="none" strike="noStrike" noProof="0" dirty="0" smtClean="0">
                          <a:solidFill>
                            <a:srgbClr val="000000"/>
                          </a:solidFill>
                          <a:effectLst/>
                          <a:latin typeface="Sakkal Majalla" panose="02000000000000000000" pitchFamily="2" charset="-78"/>
                        </a:rPr>
                        <a:t>Actual</a:t>
                      </a:r>
                      <a:r>
                        <a:rPr lang="en-US" sz="1400" b="0" i="0" u="none" strike="noStrike" baseline="0" noProof="0" dirty="0" smtClean="0">
                          <a:solidFill>
                            <a:srgbClr val="000000"/>
                          </a:solidFill>
                          <a:effectLst/>
                          <a:latin typeface="Sakkal Majalla" panose="02000000000000000000" pitchFamily="2" charset="-78"/>
                        </a:rPr>
                        <a:t> </a:t>
                      </a:r>
                      <a:r>
                        <a:rPr lang="en-US" sz="1400" b="0" i="0" u="none" strike="noStrike" noProof="0" dirty="0" smtClean="0">
                          <a:solidFill>
                            <a:srgbClr val="000000"/>
                          </a:solidFill>
                          <a:effectLst/>
                          <a:latin typeface="Sakkal Majalla" panose="02000000000000000000" pitchFamily="2" charset="-78"/>
                        </a:rPr>
                        <a:t>Training</a:t>
                      </a:r>
                      <a:r>
                        <a:rPr lang="en-US" sz="1400" b="0" i="0" u="none" strike="noStrike" baseline="0" noProof="0" dirty="0" smtClean="0">
                          <a:solidFill>
                            <a:srgbClr val="000000"/>
                          </a:solidFill>
                          <a:effectLst/>
                          <a:latin typeface="Sakkal Majalla" panose="02000000000000000000" pitchFamily="2" charset="-78"/>
                        </a:rPr>
                        <a:t> </a:t>
                      </a:r>
                      <a:r>
                        <a:rPr lang="en-US" sz="1400" b="0" i="0" u="none" strike="noStrike" noProof="0" dirty="0" smtClean="0">
                          <a:solidFill>
                            <a:srgbClr val="000000"/>
                          </a:solidFill>
                          <a:effectLst/>
                          <a:latin typeface="Sakkal Majalla" panose="02000000000000000000" pitchFamily="2" charset="-78"/>
                        </a:rPr>
                        <a:t>Hours</a:t>
                      </a:r>
                      <a:r>
                        <a:rPr lang="en-US" sz="1400" b="0" i="0" u="none" strike="noStrike" baseline="0" noProof="0" dirty="0" smtClean="0">
                          <a:solidFill>
                            <a:srgbClr val="000000"/>
                          </a:solidFill>
                          <a:effectLst/>
                          <a:latin typeface="Sakkal Majalla" panose="02000000000000000000" pitchFamily="2" charset="-78"/>
                        </a:rPr>
                        <a:t> </a:t>
                      </a:r>
                      <a:r>
                        <a:rPr lang="en-US" sz="1400" b="0" i="0" u="none" strike="noStrike" noProof="0" dirty="0" smtClean="0">
                          <a:solidFill>
                            <a:srgbClr val="000000"/>
                          </a:solidFill>
                          <a:effectLst/>
                          <a:latin typeface="Sakkal Majalla" panose="02000000000000000000" pitchFamily="2" charset="-78"/>
                        </a:rPr>
                        <a:t>provided to the employees of the approved Occupational Categories in the First Mid- Year ÷ Total Number of Employees targeted in the approved Occupational Categories at</a:t>
                      </a:r>
                      <a:r>
                        <a:rPr lang="en-US" sz="1400" b="0" i="0" u="none" strike="noStrike" baseline="0" noProof="0" dirty="0" smtClean="0">
                          <a:solidFill>
                            <a:srgbClr val="000000"/>
                          </a:solidFill>
                          <a:effectLst/>
                          <a:latin typeface="Sakkal Majalla" panose="02000000000000000000" pitchFamily="2" charset="-78"/>
                        </a:rPr>
                        <a:t> </a:t>
                      </a:r>
                      <a:r>
                        <a:rPr lang="en-US" sz="1400" b="0" i="0" u="none" strike="noStrike" noProof="0" dirty="0" smtClean="0">
                          <a:solidFill>
                            <a:srgbClr val="000000"/>
                          </a:solidFill>
                          <a:effectLst/>
                          <a:latin typeface="Sakkal Majalla" panose="02000000000000000000" pitchFamily="2" charset="-78"/>
                        </a:rPr>
                        <a:t>the End of First Mid-Year)</a:t>
                      </a:r>
                      <a:endParaRPr lang="en-US" sz="1400" b="0" i="0" u="none" strike="noStrike" noProof="0" dirty="0">
                        <a:solidFill>
                          <a:srgbClr val="000000"/>
                        </a:solidFill>
                        <a:effectLst/>
                        <a:latin typeface="Sakkal Majalla" panose="02000000000000000000" pitchFamily="2" charset="-78"/>
                        <a:cs typeface="Sakkal Majalla" panose="02000000000000000000" pitchFamily="2" charset="-78"/>
                      </a:endParaRPr>
                    </a:p>
                  </a:txBody>
                  <a:tcPr>
                    <a:lnL w="12700" cap="flat" cmpd="sng" algn="ctr">
                      <a:solidFill>
                        <a:srgbClr val="B78A35"/>
                      </a:solidFill>
                      <a:prstDash val="solid"/>
                      <a:round/>
                      <a:headEnd type="none" w="med" len="med"/>
                      <a:tailEnd type="none" w="med" len="med"/>
                    </a:lnL>
                    <a:lnR w="12700" cap="flat" cmpd="sng" algn="ctr">
                      <a:solidFill>
                        <a:srgbClr val="B78A35"/>
                      </a:solidFill>
                      <a:prstDash val="solid"/>
                      <a:round/>
                      <a:headEnd type="none" w="med" len="med"/>
                      <a:tailEnd type="none" w="med" len="med"/>
                    </a:lnR>
                    <a:lnT w="12700" cap="flat" cmpd="sng" algn="ctr">
                      <a:solidFill>
                        <a:srgbClr val="B78A35"/>
                      </a:solidFill>
                      <a:prstDash val="solid"/>
                      <a:round/>
                      <a:headEnd type="none" w="med" len="med"/>
                      <a:tailEnd type="none" w="med" len="med"/>
                    </a:lnT>
                    <a:lnB w="12700" cap="flat" cmpd="sng" algn="ctr">
                      <a:solidFill>
                        <a:srgbClr val="B78A35"/>
                      </a:solidFill>
                      <a:prstDash val="solid"/>
                      <a:round/>
                      <a:headEnd type="none" w="med" len="med"/>
                      <a:tailEnd type="none" w="med" len="med"/>
                    </a:lnB>
                    <a:noFill/>
                  </a:tcPr>
                </a:tc>
                <a:tc>
                  <a:txBody>
                    <a:bodyPr/>
                    <a:lstStyle/>
                    <a:p>
                      <a:pPr algn="ctr" rtl="0"/>
                      <a:r>
                        <a:rPr lang="en-US" sz="1400" b="1" noProof="0" dirty="0" smtClean="0">
                          <a:latin typeface="Sakkal Majalla" panose="02000000000000000000" pitchFamily="2" charset="-78"/>
                        </a:rPr>
                        <a:t>First</a:t>
                      </a:r>
                      <a:endParaRPr lang="en-US" sz="1400" b="1" noProof="0" dirty="0">
                        <a:latin typeface="Sakkal Majalla" panose="02000000000000000000" pitchFamily="2" charset="-78"/>
                        <a:cs typeface="Sakkal Majalla" panose="02000000000000000000" pitchFamily="2" charset="-78"/>
                      </a:endParaRPr>
                    </a:p>
                  </a:txBody>
                  <a:tcPr>
                    <a:lnL w="12700" cap="flat" cmpd="sng" algn="ctr">
                      <a:solidFill>
                        <a:srgbClr val="B78A35"/>
                      </a:solidFill>
                      <a:prstDash val="solid"/>
                      <a:round/>
                      <a:headEnd type="none" w="med" len="med"/>
                      <a:tailEnd type="none" w="med" len="med"/>
                    </a:lnL>
                    <a:lnR w="12700" cap="flat" cmpd="sng" algn="ctr">
                      <a:solidFill>
                        <a:srgbClr val="B78A35"/>
                      </a:solidFill>
                      <a:prstDash val="solid"/>
                      <a:round/>
                      <a:headEnd type="none" w="med" len="med"/>
                      <a:tailEnd type="none" w="med" len="med"/>
                    </a:lnR>
                    <a:lnT w="12700" cap="flat" cmpd="sng" algn="ctr">
                      <a:solidFill>
                        <a:srgbClr val="B78A35"/>
                      </a:solidFill>
                      <a:prstDash val="solid"/>
                      <a:round/>
                      <a:headEnd type="none" w="med" len="med"/>
                      <a:tailEnd type="none" w="med" len="med"/>
                    </a:lnT>
                    <a:lnB w="12700" cap="flat" cmpd="sng" algn="ctr">
                      <a:solidFill>
                        <a:srgbClr val="B78A35"/>
                      </a:solidFill>
                      <a:prstDash val="solid"/>
                      <a:round/>
                      <a:headEnd type="none" w="med" len="med"/>
                      <a:tailEnd type="none" w="med" len="med"/>
                    </a:lnB>
                    <a:noFill/>
                  </a:tcPr>
                </a:tc>
              </a:tr>
              <a:tr h="381000">
                <a:tc>
                  <a:txBody>
                    <a:bodyPr/>
                    <a:lstStyle/>
                    <a:p>
                      <a:pPr algn="ctr" rtl="0" fontAlgn="ctr"/>
                      <a:r>
                        <a:rPr lang="en-US" sz="1400" b="0" i="0" u="none" strike="noStrike" noProof="0" dirty="0" smtClean="0">
                          <a:solidFill>
                            <a:srgbClr val="000000"/>
                          </a:solidFill>
                          <a:effectLst/>
                          <a:latin typeface="Sakkal Majalla" panose="02000000000000000000" pitchFamily="2" charset="-78"/>
                        </a:rPr>
                        <a:t>(Total Number of Actual Training Hours provided to the employees of the approved Occupational Categories during the Year ÷ Total Number of Employees targeted in the approved Occupational Categories at the</a:t>
                      </a:r>
                      <a:r>
                        <a:rPr lang="en-US" sz="1400" b="0" i="0" u="none" strike="noStrike" baseline="0" noProof="0" dirty="0" smtClean="0">
                          <a:solidFill>
                            <a:srgbClr val="000000"/>
                          </a:solidFill>
                          <a:effectLst/>
                          <a:latin typeface="Sakkal Majalla" panose="02000000000000000000" pitchFamily="2" charset="-78"/>
                        </a:rPr>
                        <a:t> </a:t>
                      </a:r>
                      <a:r>
                        <a:rPr lang="en-US" sz="1400" b="0" i="0" u="none" strike="noStrike" noProof="0" dirty="0" smtClean="0">
                          <a:solidFill>
                            <a:srgbClr val="000000"/>
                          </a:solidFill>
                          <a:effectLst/>
                          <a:latin typeface="Sakkal Majalla" panose="02000000000000000000" pitchFamily="2" charset="-78"/>
                        </a:rPr>
                        <a:t>End of Year)</a:t>
                      </a:r>
                      <a:endParaRPr lang="en-US" sz="1400" b="0" i="0" u="none" strike="noStrike" noProof="0" dirty="0">
                        <a:solidFill>
                          <a:srgbClr val="000000"/>
                        </a:solidFill>
                        <a:effectLst/>
                        <a:latin typeface="Sakkal Majalla" panose="02000000000000000000" pitchFamily="2" charset="-78"/>
                        <a:cs typeface="Sakkal Majalla" panose="02000000000000000000" pitchFamily="2" charset="-78"/>
                      </a:endParaRPr>
                    </a:p>
                  </a:txBody>
                  <a:tcPr>
                    <a:lnL w="12700" cap="flat" cmpd="sng" algn="ctr">
                      <a:solidFill>
                        <a:srgbClr val="B78A35"/>
                      </a:solidFill>
                      <a:prstDash val="solid"/>
                      <a:round/>
                      <a:headEnd type="none" w="med" len="med"/>
                      <a:tailEnd type="none" w="med" len="med"/>
                    </a:lnL>
                    <a:lnR w="12700" cap="flat" cmpd="sng" algn="ctr">
                      <a:solidFill>
                        <a:srgbClr val="B78A35"/>
                      </a:solidFill>
                      <a:prstDash val="solid"/>
                      <a:round/>
                      <a:headEnd type="none" w="med" len="med"/>
                      <a:tailEnd type="none" w="med" len="med"/>
                    </a:lnR>
                    <a:lnT w="12700" cap="flat" cmpd="sng" algn="ctr">
                      <a:solidFill>
                        <a:srgbClr val="B78A35"/>
                      </a:solidFill>
                      <a:prstDash val="solid"/>
                      <a:round/>
                      <a:headEnd type="none" w="med" len="med"/>
                      <a:tailEnd type="none" w="med" len="med"/>
                    </a:lnT>
                    <a:lnB w="12700" cap="flat" cmpd="sng" algn="ctr">
                      <a:solidFill>
                        <a:srgbClr val="B78A35"/>
                      </a:solidFill>
                      <a:prstDash val="solid"/>
                      <a:round/>
                      <a:headEnd type="none" w="med" len="med"/>
                      <a:tailEnd type="none" w="med" len="med"/>
                    </a:lnB>
                    <a:noFill/>
                  </a:tcPr>
                </a:tc>
                <a:tc>
                  <a:txBody>
                    <a:bodyPr/>
                    <a:lstStyle/>
                    <a:p>
                      <a:pPr algn="ctr" rtl="0"/>
                      <a:r>
                        <a:rPr lang="en-US" sz="1400" b="1" noProof="0" dirty="0" smtClean="0">
                          <a:latin typeface="Sakkal Majalla" panose="02000000000000000000" pitchFamily="2" charset="-78"/>
                        </a:rPr>
                        <a:t>Second</a:t>
                      </a:r>
                      <a:endParaRPr lang="en-US" sz="1400" b="1" noProof="0" dirty="0">
                        <a:latin typeface="Sakkal Majalla" panose="02000000000000000000" pitchFamily="2" charset="-78"/>
                        <a:cs typeface="Sakkal Majalla" panose="02000000000000000000" pitchFamily="2" charset="-78"/>
                      </a:endParaRPr>
                    </a:p>
                  </a:txBody>
                  <a:tcPr>
                    <a:lnL w="12700" cap="flat" cmpd="sng" algn="ctr">
                      <a:solidFill>
                        <a:srgbClr val="B78A35"/>
                      </a:solidFill>
                      <a:prstDash val="solid"/>
                      <a:round/>
                      <a:headEnd type="none" w="med" len="med"/>
                      <a:tailEnd type="none" w="med" len="med"/>
                    </a:lnL>
                    <a:lnR w="12700" cap="flat" cmpd="sng" algn="ctr">
                      <a:solidFill>
                        <a:srgbClr val="B78A35"/>
                      </a:solidFill>
                      <a:prstDash val="solid"/>
                      <a:round/>
                      <a:headEnd type="none" w="med" len="med"/>
                      <a:tailEnd type="none" w="med" len="med"/>
                    </a:lnR>
                    <a:lnT w="12700" cap="flat" cmpd="sng" algn="ctr">
                      <a:solidFill>
                        <a:srgbClr val="B78A35"/>
                      </a:solidFill>
                      <a:prstDash val="solid"/>
                      <a:round/>
                      <a:headEnd type="none" w="med" len="med"/>
                      <a:tailEnd type="none" w="med" len="med"/>
                    </a:lnT>
                    <a:lnB w="12700" cap="flat" cmpd="sng" algn="ctr">
                      <a:solidFill>
                        <a:srgbClr val="B78A35"/>
                      </a:solidFill>
                      <a:prstDash val="solid"/>
                      <a:round/>
                      <a:headEnd type="none" w="med" len="med"/>
                      <a:tailEnd type="none" w="med" len="med"/>
                    </a:lnB>
                    <a:noFill/>
                  </a:tcPr>
                </a:tc>
              </a:tr>
            </a:tbl>
          </a:graphicData>
        </a:graphic>
      </p:graphicFrame>
      <p:graphicFrame>
        <p:nvGraphicFramePr>
          <p:cNvPr id="4" name="Content Placeholder 9"/>
          <p:cNvGraphicFramePr>
            <a:graphicFrameLocks/>
          </p:cNvGraphicFramePr>
          <p:nvPr>
            <p:extLst/>
          </p:nvPr>
        </p:nvGraphicFramePr>
        <p:xfrm>
          <a:off x="152400" y="3428806"/>
          <a:ext cx="8534400" cy="976313"/>
        </p:xfrm>
        <a:graphic>
          <a:graphicData uri="http://schemas.openxmlformats.org/drawingml/2006/table">
            <a:tbl>
              <a:tblPr rtl="1" firstRow="1" bandRow="1">
                <a:tableStyleId>{5C22544A-7EE6-4342-B048-85BDC9FD1C3A}</a:tableStyleId>
              </a:tblPr>
              <a:tblGrid>
                <a:gridCol w="4267200"/>
                <a:gridCol w="4267200"/>
              </a:tblGrid>
              <a:tr h="228600">
                <a:tc>
                  <a:txBody>
                    <a:bodyPr/>
                    <a:lstStyle/>
                    <a:p>
                      <a:pPr algn="ctr" rtl="0"/>
                      <a:r>
                        <a:rPr lang="en-US" sz="1400" noProof="0" dirty="0" smtClean="0">
                          <a:solidFill>
                            <a:schemeClr val="tx1"/>
                          </a:solidFill>
                          <a:latin typeface="Sakkal Majalla" panose="02000000000000000000" pitchFamily="2" charset="-78"/>
                        </a:rPr>
                        <a:t>Denominator Components</a:t>
                      </a:r>
                      <a:endParaRPr lang="en-US" sz="1400" noProof="0" dirty="0">
                        <a:solidFill>
                          <a:schemeClr val="tx1"/>
                        </a:solidFill>
                        <a:latin typeface="Sakkal Majalla" panose="02000000000000000000" pitchFamily="2" charset="-78"/>
                        <a:cs typeface="Sakkal Majalla" panose="02000000000000000000" pitchFamily="2" charset="-78"/>
                      </a:endParaRPr>
                    </a:p>
                  </a:txBody>
                  <a:tcPr>
                    <a:lnL w="12700" cap="flat" cmpd="sng" algn="ctr">
                      <a:solidFill>
                        <a:srgbClr val="B78A35"/>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rgbClr val="B78A35"/>
                      </a:solidFill>
                      <a:prstDash val="solid"/>
                      <a:round/>
                      <a:headEnd type="none" w="med" len="med"/>
                      <a:tailEnd type="none" w="med" len="med"/>
                    </a:lnT>
                    <a:lnB w="12700" cap="flat" cmpd="sng" algn="ctr">
                      <a:solidFill>
                        <a:srgbClr val="B78A35"/>
                      </a:solidFill>
                      <a:prstDash val="solid"/>
                      <a:round/>
                      <a:headEnd type="none" w="med" len="med"/>
                      <a:tailEnd type="none" w="med" len="med"/>
                    </a:lnB>
                    <a:solidFill>
                      <a:srgbClr val="B78A35"/>
                    </a:solidFill>
                  </a:tcPr>
                </a:tc>
                <a:tc>
                  <a:txBody>
                    <a:bodyPr/>
                    <a:lstStyle/>
                    <a:p>
                      <a:pPr algn="ctr" rtl="0"/>
                      <a:r>
                        <a:rPr lang="en-US" sz="1400" noProof="0" dirty="0" smtClean="0">
                          <a:solidFill>
                            <a:schemeClr val="tx1"/>
                          </a:solidFill>
                          <a:latin typeface="Sakkal Majalla" panose="02000000000000000000" pitchFamily="2" charset="-78"/>
                        </a:rPr>
                        <a:t>Numerator Components</a:t>
                      </a:r>
                      <a:endParaRPr lang="en-US" sz="1400" noProof="0" dirty="0">
                        <a:solidFill>
                          <a:schemeClr val="tx1"/>
                        </a:solidFill>
                        <a:latin typeface="Sakkal Majalla" panose="02000000000000000000" pitchFamily="2" charset="-78"/>
                        <a:cs typeface="Sakkal Majalla" panose="02000000000000000000" pitchFamily="2" charset="-78"/>
                      </a:endParaRPr>
                    </a:p>
                  </a:txBody>
                  <a:tcPr>
                    <a:lnL w="12700" cap="flat" cmpd="sng" algn="ctr">
                      <a:solidFill>
                        <a:schemeClr val="bg1"/>
                      </a:solidFill>
                      <a:prstDash val="solid"/>
                      <a:round/>
                      <a:headEnd type="none" w="med" len="med"/>
                      <a:tailEnd type="none" w="med" len="med"/>
                    </a:lnL>
                    <a:lnR w="12700" cap="flat" cmpd="sng" algn="ctr">
                      <a:solidFill>
                        <a:srgbClr val="B78A35"/>
                      </a:solidFill>
                      <a:prstDash val="solid"/>
                      <a:round/>
                      <a:headEnd type="none" w="med" len="med"/>
                      <a:tailEnd type="none" w="med" len="med"/>
                    </a:lnR>
                    <a:lnT w="12700" cap="flat" cmpd="sng" algn="ctr">
                      <a:solidFill>
                        <a:srgbClr val="B78A35"/>
                      </a:solidFill>
                      <a:prstDash val="solid"/>
                      <a:round/>
                      <a:headEnd type="none" w="med" len="med"/>
                      <a:tailEnd type="none" w="med" len="med"/>
                    </a:lnT>
                    <a:lnB w="12700" cap="flat" cmpd="sng" algn="ctr">
                      <a:solidFill>
                        <a:srgbClr val="B78A35"/>
                      </a:solidFill>
                      <a:prstDash val="solid"/>
                      <a:round/>
                      <a:headEnd type="none" w="med" len="med"/>
                      <a:tailEnd type="none" w="med" len="med"/>
                    </a:lnB>
                    <a:solidFill>
                      <a:srgbClr val="B78A35"/>
                    </a:solidFill>
                  </a:tcPr>
                </a:tc>
              </a:tr>
              <a:tr h="671513">
                <a:tc>
                  <a:txBody>
                    <a:bodyPr/>
                    <a:lstStyle/>
                    <a:p>
                      <a:pPr algn="ctr" rtl="0"/>
                      <a:r>
                        <a:rPr lang="en-US" sz="1400" b="0" i="0" u="none" strike="noStrike" noProof="0" dirty="0" smtClean="0">
                          <a:solidFill>
                            <a:srgbClr val="000000"/>
                          </a:solidFill>
                          <a:effectLst/>
                          <a:latin typeface="Sakkal Majalla" panose="02000000000000000000" pitchFamily="2" charset="-78"/>
                        </a:rPr>
                        <a:t>Total Number of Employees targeted in the</a:t>
                      </a:r>
                      <a:r>
                        <a:rPr lang="en-US" sz="1400" b="0" i="0" u="none" strike="noStrike" baseline="0" noProof="0" dirty="0" smtClean="0">
                          <a:solidFill>
                            <a:srgbClr val="000000"/>
                          </a:solidFill>
                          <a:effectLst/>
                          <a:latin typeface="Sakkal Majalla" panose="02000000000000000000" pitchFamily="2" charset="-78"/>
                        </a:rPr>
                        <a:t> </a:t>
                      </a:r>
                      <a:r>
                        <a:rPr lang="en-US" sz="1400" b="0" i="0" u="none" strike="noStrike" noProof="0" dirty="0" smtClean="0">
                          <a:solidFill>
                            <a:srgbClr val="000000"/>
                          </a:solidFill>
                          <a:effectLst/>
                          <a:latin typeface="Sakkal Majalla" panose="02000000000000000000" pitchFamily="2" charset="-78"/>
                        </a:rPr>
                        <a:t>approved Occupational Categories at the end of Calculation Period</a:t>
                      </a:r>
                      <a:endParaRPr lang="en-US" sz="1400" b="0" i="0" u="none" strike="noStrike" kern="1200" noProof="0" dirty="0">
                        <a:solidFill>
                          <a:srgbClr val="000000"/>
                        </a:solidFill>
                        <a:effectLst/>
                        <a:latin typeface="Sakkal Majalla" panose="02000000000000000000" pitchFamily="2" charset="-78"/>
                        <a:ea typeface="+mn-ea"/>
                        <a:cs typeface="Sakkal Majalla" panose="02000000000000000000" pitchFamily="2" charset="-78"/>
                      </a:endParaRPr>
                    </a:p>
                  </a:txBody>
                  <a:tcPr anchor="ctr">
                    <a:lnL w="12700" cap="flat" cmpd="sng" algn="ctr">
                      <a:solidFill>
                        <a:srgbClr val="B78A35"/>
                      </a:solidFill>
                      <a:prstDash val="solid"/>
                      <a:round/>
                      <a:headEnd type="none" w="med" len="med"/>
                      <a:tailEnd type="none" w="med" len="med"/>
                    </a:lnL>
                    <a:lnR w="12700" cap="flat" cmpd="sng" algn="ctr">
                      <a:solidFill>
                        <a:srgbClr val="B78A35"/>
                      </a:solidFill>
                      <a:prstDash val="solid"/>
                      <a:round/>
                      <a:headEnd type="none" w="med" len="med"/>
                      <a:tailEnd type="none" w="med" len="med"/>
                    </a:lnR>
                    <a:lnT w="12700" cap="flat" cmpd="sng" algn="ctr">
                      <a:solidFill>
                        <a:srgbClr val="B78A35"/>
                      </a:solidFill>
                      <a:prstDash val="solid"/>
                      <a:round/>
                      <a:headEnd type="none" w="med" len="med"/>
                      <a:tailEnd type="none" w="med" len="med"/>
                    </a:lnT>
                    <a:lnB w="12700" cap="flat" cmpd="sng" algn="ctr">
                      <a:solidFill>
                        <a:srgbClr val="B78A35"/>
                      </a:solidFill>
                      <a:prstDash val="solid"/>
                      <a:round/>
                      <a:headEnd type="none" w="med" len="med"/>
                      <a:tailEnd type="none" w="med" len="med"/>
                    </a:lnB>
                    <a:noFill/>
                  </a:tcPr>
                </a:tc>
                <a:tc>
                  <a:txBody>
                    <a:bodyPr/>
                    <a:lstStyle/>
                    <a:p>
                      <a:pPr algn="ctr" rtl="0"/>
                      <a:r>
                        <a:rPr lang="en-US" sz="1400" b="0" i="0" u="none" strike="noStrike" noProof="0" dirty="0" smtClean="0">
                          <a:solidFill>
                            <a:srgbClr val="000000"/>
                          </a:solidFill>
                          <a:effectLst/>
                          <a:latin typeface="Sakkal Majalla" panose="02000000000000000000" pitchFamily="2" charset="-78"/>
                        </a:rPr>
                        <a:t>Total</a:t>
                      </a:r>
                      <a:r>
                        <a:rPr lang="en-US" sz="1400" b="0" i="0" u="none" strike="noStrike" baseline="0" noProof="0" dirty="0" smtClean="0">
                          <a:solidFill>
                            <a:srgbClr val="000000"/>
                          </a:solidFill>
                          <a:effectLst/>
                          <a:latin typeface="Sakkal Majalla" panose="02000000000000000000" pitchFamily="2" charset="-78"/>
                        </a:rPr>
                        <a:t> </a:t>
                      </a:r>
                      <a:r>
                        <a:rPr lang="en-US" sz="1400" b="0" i="0" u="none" strike="noStrike" noProof="0" dirty="0" smtClean="0">
                          <a:solidFill>
                            <a:srgbClr val="000000"/>
                          </a:solidFill>
                          <a:effectLst/>
                          <a:latin typeface="Sakkal Majalla" panose="02000000000000000000" pitchFamily="2" charset="-78"/>
                        </a:rPr>
                        <a:t>Number</a:t>
                      </a:r>
                      <a:r>
                        <a:rPr lang="en-US" sz="1400" b="0" i="0" u="none" strike="noStrike" baseline="0" noProof="0" dirty="0" smtClean="0">
                          <a:solidFill>
                            <a:srgbClr val="000000"/>
                          </a:solidFill>
                          <a:effectLst/>
                          <a:latin typeface="Sakkal Majalla" panose="02000000000000000000" pitchFamily="2" charset="-78"/>
                        </a:rPr>
                        <a:t> </a:t>
                      </a:r>
                      <a:r>
                        <a:rPr lang="en-US" sz="1400" b="0" i="0" u="none" strike="noStrike" noProof="0" dirty="0" smtClean="0">
                          <a:solidFill>
                            <a:srgbClr val="000000"/>
                          </a:solidFill>
                          <a:effectLst/>
                          <a:latin typeface="Sakkal Majalla" panose="02000000000000000000" pitchFamily="2" charset="-78"/>
                        </a:rPr>
                        <a:t>of</a:t>
                      </a:r>
                      <a:r>
                        <a:rPr lang="en-US" sz="1400" b="0" i="0" u="none" strike="noStrike" baseline="0" noProof="0" dirty="0" smtClean="0">
                          <a:solidFill>
                            <a:srgbClr val="000000"/>
                          </a:solidFill>
                          <a:effectLst/>
                          <a:latin typeface="Sakkal Majalla" panose="02000000000000000000" pitchFamily="2" charset="-78"/>
                        </a:rPr>
                        <a:t> </a:t>
                      </a:r>
                      <a:r>
                        <a:rPr lang="en-US" sz="1400" b="0" i="0" u="none" strike="noStrike" noProof="0" dirty="0" smtClean="0">
                          <a:solidFill>
                            <a:srgbClr val="000000"/>
                          </a:solidFill>
                          <a:effectLst/>
                          <a:latin typeface="Sakkal Majalla" panose="02000000000000000000" pitchFamily="2" charset="-78"/>
                        </a:rPr>
                        <a:t>Actual</a:t>
                      </a:r>
                      <a:r>
                        <a:rPr lang="en-US" sz="1400" b="0" i="0" u="none" strike="noStrike" baseline="0" noProof="0" dirty="0" smtClean="0">
                          <a:solidFill>
                            <a:srgbClr val="000000"/>
                          </a:solidFill>
                          <a:effectLst/>
                          <a:latin typeface="Sakkal Majalla" panose="02000000000000000000" pitchFamily="2" charset="-78"/>
                        </a:rPr>
                        <a:t> </a:t>
                      </a:r>
                      <a:r>
                        <a:rPr lang="en-US" sz="1400" b="0" i="0" u="none" strike="noStrike" noProof="0" dirty="0" smtClean="0">
                          <a:solidFill>
                            <a:srgbClr val="000000"/>
                          </a:solidFill>
                          <a:effectLst/>
                          <a:latin typeface="Sakkal Majalla" panose="02000000000000000000" pitchFamily="2" charset="-78"/>
                        </a:rPr>
                        <a:t>Training  Hours</a:t>
                      </a:r>
                      <a:r>
                        <a:rPr lang="en-US" sz="1400" b="0" i="0" u="none" strike="noStrike" baseline="0" noProof="0" dirty="0" smtClean="0">
                          <a:solidFill>
                            <a:srgbClr val="000000"/>
                          </a:solidFill>
                          <a:effectLst/>
                          <a:latin typeface="Sakkal Majalla" panose="02000000000000000000" pitchFamily="2" charset="-78"/>
                        </a:rPr>
                        <a:t> </a:t>
                      </a:r>
                      <a:r>
                        <a:rPr lang="en-US" sz="1400" b="0" i="0" u="none" strike="noStrike" noProof="0" dirty="0" smtClean="0">
                          <a:solidFill>
                            <a:srgbClr val="000000"/>
                          </a:solidFill>
                          <a:effectLst/>
                          <a:latin typeface="Sakkal Majalla" panose="02000000000000000000" pitchFamily="2" charset="-78"/>
                        </a:rPr>
                        <a:t>provided to the employees of the approved Occupational Categories during the Calculation Period</a:t>
                      </a:r>
                      <a:endParaRPr lang="en-US" sz="1400" b="0" i="0" u="none" strike="noStrike" kern="1200" noProof="0" dirty="0">
                        <a:solidFill>
                          <a:srgbClr val="000000"/>
                        </a:solidFill>
                        <a:effectLst/>
                        <a:latin typeface="Sakkal Majalla" panose="02000000000000000000" pitchFamily="2" charset="-78"/>
                        <a:ea typeface="+mn-ea"/>
                        <a:cs typeface="Sakkal Majalla" panose="02000000000000000000" pitchFamily="2" charset="-78"/>
                      </a:endParaRPr>
                    </a:p>
                  </a:txBody>
                  <a:tcPr anchor="ctr">
                    <a:lnL w="12700" cap="flat" cmpd="sng" algn="ctr">
                      <a:solidFill>
                        <a:srgbClr val="B78A35"/>
                      </a:solidFill>
                      <a:prstDash val="solid"/>
                      <a:round/>
                      <a:headEnd type="none" w="med" len="med"/>
                      <a:tailEnd type="none" w="med" len="med"/>
                    </a:lnL>
                    <a:lnR w="12700" cap="flat" cmpd="sng" algn="ctr">
                      <a:solidFill>
                        <a:srgbClr val="B78A35"/>
                      </a:solidFill>
                      <a:prstDash val="solid"/>
                      <a:round/>
                      <a:headEnd type="none" w="med" len="med"/>
                      <a:tailEnd type="none" w="med" len="med"/>
                    </a:lnR>
                    <a:lnT w="12700" cap="flat" cmpd="sng" algn="ctr">
                      <a:solidFill>
                        <a:srgbClr val="B78A35"/>
                      </a:solidFill>
                      <a:prstDash val="solid"/>
                      <a:round/>
                      <a:headEnd type="none" w="med" len="med"/>
                      <a:tailEnd type="none" w="med" len="med"/>
                    </a:lnT>
                    <a:lnB w="12700" cap="flat" cmpd="sng" algn="ctr">
                      <a:solidFill>
                        <a:srgbClr val="B78A35"/>
                      </a:solidFill>
                      <a:prstDash val="solid"/>
                      <a:round/>
                      <a:headEnd type="none" w="med" len="med"/>
                      <a:tailEnd type="none" w="med" len="med"/>
                    </a:lnB>
                    <a:noFill/>
                  </a:tcPr>
                </a:tc>
              </a:tr>
            </a:tbl>
          </a:graphicData>
        </a:graphic>
      </p:graphicFrame>
      <p:sp>
        <p:nvSpPr>
          <p:cNvPr id="5" name="TextBox 4"/>
          <p:cNvSpPr txBox="1"/>
          <p:nvPr/>
        </p:nvSpPr>
        <p:spPr>
          <a:xfrm>
            <a:off x="152400" y="1568946"/>
            <a:ext cx="5867400" cy="369332"/>
          </a:xfrm>
          <a:prstGeom prst="rect">
            <a:avLst/>
          </a:prstGeom>
          <a:noFill/>
        </p:spPr>
        <p:txBody>
          <a:bodyPr wrap="square" rtlCol="0">
            <a:spAutoFit/>
          </a:bodyPr>
          <a:lstStyle/>
          <a:p>
            <a:pPr algn="l" rtl="0" fontAlgn="b"/>
            <a:r>
              <a:rPr lang="en-US" b="1" dirty="0" smtClean="0">
                <a:solidFill>
                  <a:srgbClr val="C00000"/>
                </a:solidFill>
                <a:latin typeface="Sakkal Majalla" panose="02000000000000000000" pitchFamily="2" charset="-78"/>
              </a:rPr>
              <a:t>Method of Training Hours Rate Calculation per Each Employee:</a:t>
            </a:r>
            <a:endParaRPr lang="en-US" b="1" dirty="0">
              <a:solidFill>
                <a:srgbClr val="C00000"/>
              </a:solidFill>
              <a:latin typeface="Sakkal Majalla" panose="02000000000000000000" pitchFamily="2" charset="-78"/>
            </a:endParaRPr>
          </a:p>
        </p:txBody>
      </p:sp>
      <p:sp>
        <p:nvSpPr>
          <p:cNvPr id="7" name="Rounded Rectangle 6"/>
          <p:cNvSpPr/>
          <p:nvPr/>
        </p:nvSpPr>
        <p:spPr>
          <a:xfrm>
            <a:off x="152400" y="971014"/>
            <a:ext cx="8839200" cy="521732"/>
          </a:xfrm>
          <a:prstGeom prst="round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8" name="TextBox 7"/>
          <p:cNvSpPr txBox="1"/>
          <p:nvPr/>
        </p:nvSpPr>
        <p:spPr>
          <a:xfrm>
            <a:off x="1188720" y="1047214"/>
            <a:ext cx="5842464" cy="369332"/>
          </a:xfrm>
          <a:prstGeom prst="rect">
            <a:avLst/>
          </a:prstGeom>
          <a:noFill/>
          <a:ln>
            <a:noFill/>
          </a:ln>
        </p:spPr>
        <p:txBody>
          <a:bodyPr wrap="square" rtlCol="0">
            <a:spAutoFit/>
          </a:bodyPr>
          <a:lstStyle>
            <a:defPPr>
              <a:defRPr lang="en-US"/>
            </a:defPPr>
            <a:lvl1pPr algn="r" rtl="1">
              <a:defRPr>
                <a:solidFill>
                  <a:schemeClr val="bg1"/>
                </a:solidFill>
                <a:cs typeface="PT Bold Heading" panose="02010400000000000000" pitchFamily="2" charset="-78"/>
              </a:defRPr>
            </a:lvl1pPr>
          </a:lstStyle>
          <a:p>
            <a:pPr rtl="0"/>
            <a:r>
              <a:rPr lang="en-US" dirty="0" smtClean="0">
                <a:solidFill>
                  <a:prstClr val="white"/>
                </a:solidFill>
              </a:rPr>
              <a:t>Indicator No. 9: Training Hours Rate of Each Employee (Total)</a:t>
            </a:r>
            <a:endParaRPr lang="en-US" dirty="0">
              <a:solidFill>
                <a:prstClr val="white"/>
              </a:solidFill>
            </a:endParaRPr>
          </a:p>
        </p:txBody>
      </p:sp>
      <p:sp>
        <p:nvSpPr>
          <p:cNvPr id="9" name="Slide Number Placeholder 3"/>
          <p:cNvSpPr txBox="1">
            <a:spLocks/>
          </p:cNvSpPr>
          <p:nvPr/>
        </p:nvSpPr>
        <p:spPr>
          <a:xfrm>
            <a:off x="0" y="6569075"/>
            <a:ext cx="21336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rtl="0"/>
            <a:fld id="{56427F38-63A5-4D63-9399-D970397CA46A}" type="slidenum">
              <a:rPr lang="en-US" sz="1600" b="1" smtClean="0">
                <a:solidFill>
                  <a:prstClr val="black"/>
                </a:solidFill>
              </a:rPr>
              <a:pPr rtl="0"/>
              <a:t>29</a:t>
            </a:fld>
            <a:endParaRPr lang="en-US" sz="1600" b="1" dirty="0">
              <a:solidFill>
                <a:prstClr val="black"/>
              </a:solidFill>
            </a:endParaRPr>
          </a:p>
        </p:txBody>
      </p:sp>
    </p:spTree>
    <p:extLst>
      <p:ext uri="{BB962C8B-B14F-4D97-AF65-F5344CB8AC3E}">
        <p14:creationId xmlns:p14="http://schemas.microsoft.com/office/powerpoint/2010/main" val="117246031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a:srcRect l="32427" t="13711" r="33592" b="4822"/>
          <a:stretch/>
        </p:blipFill>
        <p:spPr>
          <a:xfrm>
            <a:off x="5724754" y="1759728"/>
            <a:ext cx="3107184" cy="419026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3" name="Rounded Rectangle 2"/>
          <p:cNvSpPr/>
          <p:nvPr/>
        </p:nvSpPr>
        <p:spPr>
          <a:xfrm>
            <a:off x="152400" y="838200"/>
            <a:ext cx="8839200" cy="521732"/>
          </a:xfrm>
          <a:prstGeom prst="round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4" name="TextBox 3"/>
          <p:cNvSpPr txBox="1"/>
          <p:nvPr/>
        </p:nvSpPr>
        <p:spPr>
          <a:xfrm>
            <a:off x="381000" y="914400"/>
            <a:ext cx="7772400" cy="369332"/>
          </a:xfrm>
          <a:prstGeom prst="rect">
            <a:avLst/>
          </a:prstGeom>
          <a:noFill/>
          <a:ln>
            <a:noFill/>
          </a:ln>
        </p:spPr>
        <p:txBody>
          <a:bodyPr wrap="square" rtlCol="0">
            <a:spAutoFit/>
          </a:bodyPr>
          <a:lstStyle>
            <a:defPPr>
              <a:defRPr lang="en-US"/>
            </a:defPPr>
            <a:lvl1pPr algn="r" rtl="1">
              <a:defRPr>
                <a:solidFill>
                  <a:schemeClr val="bg1"/>
                </a:solidFill>
                <a:cs typeface="PT Bold Heading" panose="02010400000000000000" pitchFamily="2" charset="-78"/>
              </a:defRPr>
            </a:lvl1pPr>
          </a:lstStyle>
          <a:p>
            <a:pPr algn="ctr" rtl="0"/>
            <a:r>
              <a:rPr lang="ar-AE" b="1" dirty="0" smtClean="0">
                <a:solidFill>
                  <a:prstClr val="white"/>
                </a:solidFill>
                <a:latin typeface="Dubai" panose="020B0503030403030204" pitchFamily="34" charset="-78"/>
              </a:rPr>
              <a:t>Human Resources Law Executive Regulations in Federal Government</a:t>
            </a:r>
            <a:endParaRPr lang="en-US" b="1" dirty="0">
              <a:solidFill>
                <a:prstClr val="white"/>
              </a:solidFill>
              <a:latin typeface="Dubai" panose="020B0503030403030204" pitchFamily="34" charset="-78"/>
              <a:cs typeface="Dubai" panose="020B0503030403030204" pitchFamily="34" charset="-78"/>
            </a:endParaRPr>
          </a:p>
        </p:txBody>
      </p:sp>
      <p:sp>
        <p:nvSpPr>
          <p:cNvPr id="5" name="Rectangle 4"/>
          <p:cNvSpPr/>
          <p:nvPr/>
        </p:nvSpPr>
        <p:spPr>
          <a:xfrm>
            <a:off x="145879" y="1624262"/>
            <a:ext cx="5228492" cy="5078313"/>
          </a:xfrm>
          <a:prstGeom prst="rect">
            <a:avLst/>
          </a:prstGeom>
        </p:spPr>
        <p:txBody>
          <a:bodyPr wrap="square">
            <a:spAutoFit/>
          </a:bodyPr>
          <a:lstStyle/>
          <a:p>
            <a:pPr algn="justLow" rtl="0"/>
            <a:r>
              <a:rPr lang="en-US" dirty="0" smtClean="0">
                <a:solidFill>
                  <a:srgbClr val="000000"/>
                </a:solidFill>
                <a:latin typeface="Book Antiqua" pitchFamily="18" charset="0"/>
              </a:rPr>
              <a:t>The Executive rules comes within the endeavor of Government to develop a clear and effective standard in management of Government Human Resources and to develop the same, explain duties and rights of employees and Federal Government, provide suitable work environment for all employees therein, restructure procedures and laws of Human Resources in Federal Government and to launch its several initiatives and systems in this field to ensure response to its requirements and achieve its long range developmental objectives.</a:t>
            </a:r>
          </a:p>
          <a:p>
            <a:pPr algn="justLow"/>
            <a:r>
              <a:rPr lang="en-US" dirty="0" smtClean="0">
                <a:solidFill>
                  <a:srgbClr val="000000"/>
                </a:solidFill>
                <a:latin typeface="Book Antiqua" pitchFamily="18" charset="0"/>
              </a:rPr>
              <a:t>It includes all controls and details of the rights and duties of staff and recruitment processes and evaluation of human resources, systems of incentives and sanctions, vacations and other matters relating to human resources working in Federal Government agencies</a:t>
            </a:r>
            <a:r>
              <a:rPr lang="ar-AE" dirty="0" smtClean="0">
                <a:solidFill>
                  <a:srgbClr val="000000"/>
                </a:solidFill>
                <a:latin typeface="Book Antiqua" pitchFamily="18" charset="0"/>
              </a:rPr>
              <a:t>.</a:t>
            </a:r>
            <a:endParaRPr lang="ar-AE" dirty="0">
              <a:solidFill>
                <a:srgbClr val="000000"/>
              </a:solidFill>
              <a:latin typeface="Book Antiqua" pitchFamily="18" charset="0"/>
            </a:endParaRPr>
          </a:p>
        </p:txBody>
      </p:sp>
      <p:sp>
        <p:nvSpPr>
          <p:cNvPr id="6" name="TextBox 5"/>
          <p:cNvSpPr txBox="1"/>
          <p:nvPr/>
        </p:nvSpPr>
        <p:spPr>
          <a:xfrm>
            <a:off x="0" y="6595200"/>
            <a:ext cx="433526" cy="338554"/>
          </a:xfrm>
          <a:prstGeom prst="rect">
            <a:avLst/>
          </a:prstGeom>
          <a:noFill/>
        </p:spPr>
        <p:txBody>
          <a:bodyPr wrap="square" rtlCol="0">
            <a:spAutoFit/>
          </a:bodyPr>
          <a:lstStyle/>
          <a:p>
            <a:pPr rtl="0"/>
            <a:r>
              <a:rPr lang="ar-AE" sz="1600" dirty="0" smtClean="0">
                <a:solidFill>
                  <a:prstClr val="black"/>
                </a:solidFill>
              </a:rPr>
              <a:t>3</a:t>
            </a:r>
            <a:endParaRPr lang="en-US" sz="1600" dirty="0">
              <a:solidFill>
                <a:prstClr val="black"/>
              </a:solidFill>
            </a:endParaRPr>
          </a:p>
        </p:txBody>
      </p:sp>
    </p:spTree>
    <p:extLst>
      <p:ext uri="{BB962C8B-B14F-4D97-AF65-F5344CB8AC3E}">
        <p14:creationId xmlns:p14="http://schemas.microsoft.com/office/powerpoint/2010/main" val="4146688838"/>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16152" y="1422015"/>
            <a:ext cx="8511695" cy="3811813"/>
          </a:xfrm>
          <a:prstGeom prst="rect">
            <a:avLst/>
          </a:prstGeom>
        </p:spPr>
        <p:txBody>
          <a:bodyPr wrap="square">
            <a:spAutoFit/>
          </a:bodyPr>
          <a:lstStyle/>
          <a:p>
            <a:pPr algn="just" defTabSz="800100" rtl="0">
              <a:spcBef>
                <a:spcPct val="0"/>
              </a:spcBef>
              <a:spcAft>
                <a:spcPct val="35000"/>
              </a:spcAft>
            </a:pPr>
            <a:r>
              <a:rPr lang="en-US" sz="1600" b="1" dirty="0" smtClean="0">
                <a:solidFill>
                  <a:srgbClr val="C00000"/>
                </a:solidFill>
                <a:latin typeface="Book Antiqua" pitchFamily="18" charset="0"/>
              </a:rPr>
              <a:t>Description of the Indicator:</a:t>
            </a:r>
            <a:endParaRPr lang="en-US" sz="400" b="1" dirty="0" smtClean="0">
              <a:solidFill>
                <a:srgbClr val="C00000"/>
              </a:solidFill>
              <a:latin typeface="Book Antiqua" pitchFamily="18" charset="0"/>
              <a:cs typeface="Sakkal Majalla" panose="02000000000000000000" pitchFamily="2" charset="-78"/>
            </a:endParaRPr>
          </a:p>
          <a:p>
            <a:pPr algn="just" defTabSz="800100" rtl="0">
              <a:spcBef>
                <a:spcPct val="0"/>
              </a:spcBef>
              <a:spcAft>
                <a:spcPct val="35000"/>
              </a:spcAft>
            </a:pPr>
            <a:r>
              <a:rPr lang="en-US" sz="1600" dirty="0" smtClean="0">
                <a:latin typeface="Book Antiqua" pitchFamily="18" charset="0"/>
              </a:rPr>
              <a:t> </a:t>
            </a:r>
            <a:r>
              <a:rPr lang="en-US" sz="1100" dirty="0" smtClean="0">
                <a:solidFill>
                  <a:prstClr val="black"/>
                </a:solidFill>
                <a:latin typeface="Book Antiqua" pitchFamily="18" charset="0"/>
              </a:rPr>
              <a:t>This indicator shall measure the rate of trained employees of the federal entity.</a:t>
            </a:r>
          </a:p>
          <a:p>
            <a:pPr algn="just" defTabSz="800100" rtl="0">
              <a:spcBef>
                <a:spcPct val="0"/>
              </a:spcBef>
              <a:spcAft>
                <a:spcPct val="35000"/>
              </a:spcAft>
            </a:pPr>
            <a:r>
              <a:rPr lang="en-US" sz="1100" dirty="0" smtClean="0">
                <a:solidFill>
                  <a:prstClr val="black"/>
                </a:solidFill>
                <a:latin typeface="Book Antiqua" pitchFamily="18" charset="0"/>
              </a:rPr>
              <a:t>• This indicator shall measure the participation levels of human resources in the training program, which shall improve their performance through the development of their knowledge, abilities and enable them to do so as per the occupation requirements. </a:t>
            </a:r>
          </a:p>
          <a:p>
            <a:pPr algn="just" defTabSz="800100" rtl="0">
              <a:spcBef>
                <a:spcPct val="0"/>
              </a:spcBef>
              <a:spcAft>
                <a:spcPct val="35000"/>
              </a:spcAft>
            </a:pPr>
            <a:r>
              <a:rPr lang="en-US" sz="1100" dirty="0" smtClean="0">
                <a:solidFill>
                  <a:prstClr val="black"/>
                </a:solidFill>
                <a:latin typeface="Book Antiqua" pitchFamily="18" charset="0"/>
              </a:rPr>
              <a:t>• Total Number of Employees: The total last value shall be calculated at the end of calculation period.</a:t>
            </a:r>
          </a:p>
          <a:p>
            <a:pPr algn="just" defTabSz="800100" rtl="0">
              <a:spcBef>
                <a:spcPct val="0"/>
              </a:spcBef>
              <a:spcAft>
                <a:spcPct val="35000"/>
              </a:spcAft>
            </a:pPr>
            <a:r>
              <a:rPr lang="en-US" sz="1100" dirty="0" smtClean="0">
                <a:solidFill>
                  <a:prstClr val="black"/>
                </a:solidFill>
                <a:latin typeface="Book Antiqua" pitchFamily="18" charset="0"/>
              </a:rPr>
              <a:t>• The term of “Training Program” shall include each type of training either by attending a training seminar, program, work shop or the like. </a:t>
            </a:r>
          </a:p>
          <a:p>
            <a:pPr algn="just" defTabSz="800100" rtl="0">
              <a:spcBef>
                <a:spcPct val="0"/>
              </a:spcBef>
              <a:spcAft>
                <a:spcPct val="35000"/>
              </a:spcAft>
            </a:pPr>
            <a:r>
              <a:rPr lang="en-US" sz="1100" dirty="0" smtClean="0">
                <a:solidFill>
                  <a:prstClr val="black"/>
                </a:solidFill>
                <a:latin typeface="Book Antiqua" pitchFamily="18" charset="0"/>
              </a:rPr>
              <a:t>• The participation and attendance of employees in the training and development programs shall be calculated as one time, regardless of their frequent participation for more than one time as the objective is to measure the size of employee participation and not to measure the extent of their frequent participation.</a:t>
            </a:r>
          </a:p>
          <a:p>
            <a:pPr algn="just" defTabSz="800100" rtl="0">
              <a:spcBef>
                <a:spcPct val="0"/>
              </a:spcBef>
              <a:spcAft>
                <a:spcPct val="35000"/>
              </a:spcAft>
            </a:pPr>
            <a:r>
              <a:rPr lang="en-US" sz="1100" dirty="0" smtClean="0">
                <a:solidFill>
                  <a:prstClr val="black"/>
                </a:solidFill>
                <a:latin typeface="Book Antiqua" pitchFamily="18" charset="0"/>
              </a:rPr>
              <a:t> The resigned employees shall be also excluded from the indicator result in both the numerator and denominator.</a:t>
            </a:r>
          </a:p>
          <a:p>
            <a:pPr algn="just" defTabSz="800100" rtl="0">
              <a:spcBef>
                <a:spcPct val="0"/>
              </a:spcBef>
              <a:spcAft>
                <a:spcPct val="35000"/>
              </a:spcAft>
            </a:pPr>
            <a:r>
              <a:rPr lang="en-US" sz="1100" dirty="0" smtClean="0">
                <a:solidFill>
                  <a:prstClr val="black"/>
                </a:solidFill>
                <a:latin typeface="Book Antiqua" pitchFamily="18" charset="0"/>
              </a:rPr>
              <a:t>• The results shall be calculated including all occupational categories as of the 10th rank and above (wherever applicable).</a:t>
            </a:r>
            <a:endParaRPr lang="en-US" sz="200" dirty="0" smtClean="0">
              <a:solidFill>
                <a:srgbClr val="FF0000"/>
              </a:solidFill>
              <a:latin typeface="Book Antiqua" pitchFamily="18" charset="0"/>
              <a:cs typeface="Sakkal Majalla" panose="02000000000000000000" pitchFamily="2" charset="-78"/>
            </a:endParaRPr>
          </a:p>
          <a:p>
            <a:pPr algn="just" defTabSz="800100" rtl="0">
              <a:spcBef>
                <a:spcPct val="0"/>
              </a:spcBef>
              <a:spcAft>
                <a:spcPct val="35000"/>
              </a:spcAft>
            </a:pPr>
            <a:r>
              <a:rPr lang="en-US" sz="1100" b="1" dirty="0" smtClean="0">
                <a:solidFill>
                  <a:srgbClr val="C00000"/>
                </a:solidFill>
                <a:latin typeface="Book Antiqua" pitchFamily="18" charset="0"/>
              </a:rPr>
              <a:t>Note:</a:t>
            </a:r>
            <a:endParaRPr lang="en-US" sz="1050" b="1" dirty="0" smtClean="0">
              <a:solidFill>
                <a:srgbClr val="C00000"/>
              </a:solidFill>
              <a:latin typeface="Book Antiqua" pitchFamily="18" charset="0"/>
              <a:cs typeface="Sakkal Majalla" panose="02000000000000000000" pitchFamily="2" charset="-78"/>
            </a:endParaRPr>
          </a:p>
          <a:p>
            <a:pPr marL="285750" indent="-285750" algn="l" defTabSz="800100" rtl="0">
              <a:spcBef>
                <a:spcPct val="0"/>
              </a:spcBef>
              <a:spcAft>
                <a:spcPct val="35000"/>
              </a:spcAft>
              <a:buFontTx/>
              <a:buChar char="-"/>
            </a:pPr>
            <a:r>
              <a:rPr lang="en-US" sz="1100" dirty="0" smtClean="0">
                <a:solidFill>
                  <a:prstClr val="black"/>
                </a:solidFill>
                <a:latin typeface="Book Antiqua" pitchFamily="18" charset="0"/>
              </a:rPr>
              <a:t>This indicator shall be connected to another indicator, i.e. the training hours rate. Thus, the figures collected within both indicators shall be taken into consideration so as to ensure that there is no contradiction or conflict.</a:t>
            </a:r>
            <a:endParaRPr lang="en-US" sz="1100" dirty="0" smtClean="0">
              <a:solidFill>
                <a:prstClr val="black"/>
              </a:solidFill>
              <a:latin typeface="Book Antiqua" pitchFamily="18" charset="0"/>
              <a:cs typeface="Sakkal Majalla" panose="02000000000000000000" pitchFamily="2" charset="-78"/>
            </a:endParaRPr>
          </a:p>
          <a:p>
            <a:pPr marL="285750" indent="-285750" algn="r" defTabSz="800100" rtl="0">
              <a:spcBef>
                <a:spcPct val="0"/>
              </a:spcBef>
              <a:spcAft>
                <a:spcPct val="35000"/>
              </a:spcAft>
              <a:buFontTx/>
              <a:buChar char="-"/>
            </a:pPr>
            <a:endParaRPr lang="en-US" sz="200" dirty="0" smtClean="0">
              <a:solidFill>
                <a:prstClr val="black"/>
              </a:solidFill>
              <a:latin typeface="Book Antiqua" pitchFamily="18" charset="0"/>
              <a:cs typeface="Sakkal Majalla" panose="02000000000000000000" pitchFamily="2" charset="-78"/>
            </a:endParaRPr>
          </a:p>
          <a:p>
            <a:pPr marL="285750" indent="-285750" algn="l" rtl="0">
              <a:buFontTx/>
              <a:buChar char="-"/>
            </a:pPr>
            <a:r>
              <a:rPr lang="en-US" sz="1100" dirty="0" smtClean="0">
                <a:solidFill>
                  <a:prstClr val="black"/>
                </a:solidFill>
                <a:latin typeface="Book Antiqua" pitchFamily="18" charset="0"/>
              </a:rPr>
              <a:t>The concerned team of Federal Authority for Human Resources shall extract this indicator from </a:t>
            </a:r>
            <a:r>
              <a:rPr lang="en-US" sz="1100" dirty="0" err="1" smtClean="0">
                <a:solidFill>
                  <a:prstClr val="black"/>
                </a:solidFill>
                <a:latin typeface="Book Antiqua" pitchFamily="18" charset="0"/>
              </a:rPr>
              <a:t>Bayanati</a:t>
            </a:r>
            <a:r>
              <a:rPr lang="en-US" sz="1100" dirty="0" smtClean="0">
                <a:solidFill>
                  <a:prstClr val="black"/>
                </a:solidFill>
                <a:latin typeface="Book Antiqua" pitchFamily="18" charset="0"/>
              </a:rPr>
              <a:t> System. In case the data of authorities are not available in </a:t>
            </a:r>
            <a:r>
              <a:rPr lang="en-US" sz="1100" dirty="0" err="1" smtClean="0">
                <a:solidFill>
                  <a:prstClr val="black"/>
                </a:solidFill>
                <a:latin typeface="Book Antiqua" pitchFamily="18" charset="0"/>
              </a:rPr>
              <a:t>Bayanati</a:t>
            </a:r>
            <a:r>
              <a:rPr lang="en-US" sz="1100" dirty="0" smtClean="0">
                <a:solidFill>
                  <a:prstClr val="black"/>
                </a:solidFill>
                <a:latin typeface="Book Antiqua" pitchFamily="18" charset="0"/>
              </a:rPr>
              <a:t> System, they shall be extracted from the</a:t>
            </a:r>
            <a:r>
              <a:rPr lang="en-US" sz="1100" dirty="0">
                <a:solidFill>
                  <a:prstClr val="black"/>
                </a:solidFill>
                <a:latin typeface="Book Antiqua" pitchFamily="18" charset="0"/>
              </a:rPr>
              <a:t> </a:t>
            </a:r>
            <a:r>
              <a:rPr lang="en-US" sz="1100" dirty="0" smtClean="0">
                <a:solidFill>
                  <a:prstClr val="black"/>
                </a:solidFill>
                <a:latin typeface="Book Antiqua" pitchFamily="18" charset="0"/>
              </a:rPr>
              <a:t>Electronic Connectivity Systems (ESB).</a:t>
            </a:r>
            <a:endParaRPr lang="en-US" sz="1100" dirty="0">
              <a:solidFill>
                <a:prstClr val="black"/>
              </a:solidFill>
              <a:latin typeface="Book Antiqua" pitchFamily="18" charset="0"/>
            </a:endParaRPr>
          </a:p>
        </p:txBody>
      </p:sp>
      <p:sp>
        <p:nvSpPr>
          <p:cNvPr id="4" name="Rounded Rectangle 3"/>
          <p:cNvSpPr/>
          <p:nvPr/>
        </p:nvSpPr>
        <p:spPr>
          <a:xfrm>
            <a:off x="152400" y="971014"/>
            <a:ext cx="8839200" cy="434900"/>
          </a:xfrm>
          <a:prstGeom prst="round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5" name="TextBox 4"/>
          <p:cNvSpPr txBox="1"/>
          <p:nvPr/>
        </p:nvSpPr>
        <p:spPr>
          <a:xfrm>
            <a:off x="946484" y="1047214"/>
            <a:ext cx="6962274" cy="338554"/>
          </a:xfrm>
          <a:prstGeom prst="rect">
            <a:avLst/>
          </a:prstGeom>
          <a:noFill/>
          <a:ln>
            <a:noFill/>
          </a:ln>
        </p:spPr>
        <p:txBody>
          <a:bodyPr wrap="square" rtlCol="0">
            <a:spAutoFit/>
          </a:bodyPr>
          <a:lstStyle>
            <a:defPPr>
              <a:defRPr lang="en-US"/>
            </a:defPPr>
            <a:lvl1pPr algn="r" rtl="1">
              <a:defRPr>
                <a:solidFill>
                  <a:schemeClr val="bg1"/>
                </a:solidFill>
                <a:cs typeface="PT Bold Heading" panose="02010400000000000000" pitchFamily="2" charset="-78"/>
              </a:defRPr>
            </a:lvl1pPr>
          </a:lstStyle>
          <a:p>
            <a:pPr algn="ctr" rtl="0"/>
            <a:r>
              <a:rPr lang="en-US" sz="1600" dirty="0" smtClean="0">
                <a:solidFill>
                  <a:prstClr val="white"/>
                </a:solidFill>
              </a:rPr>
              <a:t>Indicator No. 10: Trainees Rate in comparison with Total Number of Employees</a:t>
            </a:r>
            <a:endParaRPr lang="en-US" sz="1600" dirty="0">
              <a:solidFill>
                <a:prstClr val="white"/>
              </a:solidFill>
            </a:endParaRPr>
          </a:p>
        </p:txBody>
      </p:sp>
      <p:graphicFrame>
        <p:nvGraphicFramePr>
          <p:cNvPr id="8" name="Table 7"/>
          <p:cNvGraphicFramePr>
            <a:graphicFrameLocks noGrp="1"/>
          </p:cNvGraphicFramePr>
          <p:nvPr>
            <p:extLst/>
          </p:nvPr>
        </p:nvGraphicFramePr>
        <p:xfrm>
          <a:off x="558827" y="5203372"/>
          <a:ext cx="7693967" cy="1341120"/>
        </p:xfrm>
        <a:graphic>
          <a:graphicData uri="http://schemas.openxmlformats.org/drawingml/2006/table">
            <a:tbl>
              <a:tblPr rtl="1" firstRow="1" bandRow="1">
                <a:tableStyleId>{5C22544A-7EE6-4342-B048-85BDC9FD1C3A}</a:tableStyleId>
              </a:tblPr>
              <a:tblGrid>
                <a:gridCol w="5065457"/>
                <a:gridCol w="2628510"/>
              </a:tblGrid>
              <a:tr h="0">
                <a:tc>
                  <a:txBody>
                    <a:bodyPr/>
                    <a:lstStyle/>
                    <a:p>
                      <a:pPr algn="ctr" rtl="0">
                        <a:lnSpc>
                          <a:spcPct val="150000"/>
                        </a:lnSpc>
                      </a:pPr>
                      <a:r>
                        <a:rPr lang="en-US" sz="800" b="1" noProof="0" dirty="0" smtClean="0">
                          <a:solidFill>
                            <a:prstClr val="black"/>
                          </a:solidFill>
                          <a:latin typeface="+mn-lt"/>
                        </a:rPr>
                        <a:t>The</a:t>
                      </a:r>
                      <a:r>
                        <a:rPr lang="en-US" sz="800" b="1" baseline="0" noProof="0" dirty="0" smtClean="0">
                          <a:solidFill>
                            <a:prstClr val="black"/>
                          </a:solidFill>
                          <a:latin typeface="+mn-lt"/>
                        </a:rPr>
                        <a:t> </a:t>
                      </a:r>
                      <a:r>
                        <a:rPr lang="en-US" sz="800" b="1" noProof="0" dirty="0" smtClean="0">
                          <a:solidFill>
                            <a:prstClr val="black"/>
                          </a:solidFill>
                          <a:latin typeface="+mn-lt"/>
                        </a:rPr>
                        <a:t>following</a:t>
                      </a:r>
                      <a:r>
                        <a:rPr lang="en-US" sz="800" b="1" baseline="0" noProof="0" dirty="0" smtClean="0">
                          <a:solidFill>
                            <a:prstClr val="black"/>
                          </a:solidFill>
                          <a:latin typeface="+mn-lt"/>
                        </a:rPr>
                        <a:t> </a:t>
                      </a:r>
                      <a:r>
                        <a:rPr lang="en-US" sz="800" b="1" noProof="0" dirty="0" smtClean="0">
                          <a:solidFill>
                            <a:prstClr val="black"/>
                          </a:solidFill>
                          <a:latin typeface="+mn-lt"/>
                        </a:rPr>
                        <a:t>shall</a:t>
                      </a:r>
                      <a:r>
                        <a:rPr lang="en-US" sz="800" b="1" baseline="0" noProof="0" dirty="0" smtClean="0">
                          <a:solidFill>
                            <a:prstClr val="black"/>
                          </a:solidFill>
                          <a:latin typeface="+mn-lt"/>
                        </a:rPr>
                        <a:t> </a:t>
                      </a:r>
                      <a:r>
                        <a:rPr lang="en-US" sz="800" b="1" noProof="0" dirty="0" smtClean="0">
                          <a:solidFill>
                            <a:prstClr val="black"/>
                          </a:solidFill>
                          <a:latin typeface="+mn-lt"/>
                        </a:rPr>
                        <a:t>be</a:t>
                      </a:r>
                      <a:r>
                        <a:rPr lang="en-US" sz="800" b="1" baseline="0" noProof="0" dirty="0" smtClean="0">
                          <a:solidFill>
                            <a:prstClr val="black"/>
                          </a:solidFill>
                          <a:latin typeface="+mn-lt"/>
                        </a:rPr>
                        <a:t> </a:t>
                      </a:r>
                      <a:r>
                        <a:rPr lang="en-US" sz="800" b="1" noProof="0" dirty="0" smtClean="0">
                          <a:solidFill>
                            <a:prstClr val="black"/>
                          </a:solidFill>
                          <a:latin typeface="+mn-lt"/>
                        </a:rPr>
                        <a:t>excluded</a:t>
                      </a:r>
                      <a:r>
                        <a:rPr lang="en-US" sz="800" b="1" baseline="0" noProof="0" dirty="0" smtClean="0">
                          <a:solidFill>
                            <a:prstClr val="black"/>
                          </a:solidFill>
                          <a:latin typeface="+mn-lt"/>
                        </a:rPr>
                        <a:t> </a:t>
                      </a:r>
                      <a:r>
                        <a:rPr lang="en-US" sz="800" b="1" noProof="0" dirty="0" smtClean="0">
                          <a:solidFill>
                            <a:prstClr val="black"/>
                          </a:solidFill>
                          <a:latin typeface="+mn-lt"/>
                        </a:rPr>
                        <a:t>from</a:t>
                      </a:r>
                      <a:r>
                        <a:rPr lang="en-US" sz="800" b="1" baseline="0" noProof="0" dirty="0" smtClean="0">
                          <a:solidFill>
                            <a:prstClr val="black"/>
                          </a:solidFill>
                          <a:latin typeface="+mn-lt"/>
                        </a:rPr>
                        <a:t> </a:t>
                      </a:r>
                      <a:r>
                        <a:rPr lang="en-US" sz="800" b="1" noProof="0" dirty="0" smtClean="0">
                          <a:solidFill>
                            <a:prstClr val="black"/>
                          </a:solidFill>
                          <a:latin typeface="+mn-lt"/>
                        </a:rPr>
                        <a:t>the measurement of indicator:</a:t>
                      </a:r>
                      <a:endParaRPr lang="en-US" sz="800" b="1" noProof="0" dirty="0">
                        <a:solidFill>
                          <a:prstClr val="black"/>
                        </a:solidFill>
                        <a:latin typeface="+mn-lt"/>
                        <a:cs typeface="Sakkal Majalla" panose="02000000000000000000" pitchFamily="2" charset="-78"/>
                      </a:endParaRPr>
                    </a:p>
                  </a:txBody>
                  <a:tcPr anchor="ctr">
                    <a:lnL w="12700" cap="flat" cmpd="sng" algn="ctr">
                      <a:solidFill>
                        <a:srgbClr val="B78A35"/>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rgbClr val="B78A35"/>
                      </a:solidFill>
                      <a:prstDash val="solid"/>
                      <a:round/>
                      <a:headEnd type="none" w="med" len="med"/>
                      <a:tailEnd type="none" w="med" len="med"/>
                    </a:lnT>
                    <a:lnB w="12700" cap="flat" cmpd="sng" algn="ctr">
                      <a:solidFill>
                        <a:srgbClr val="B78A35"/>
                      </a:solidFill>
                      <a:prstDash val="solid"/>
                      <a:round/>
                      <a:headEnd type="none" w="med" len="med"/>
                      <a:tailEnd type="none" w="med" len="med"/>
                    </a:lnB>
                    <a:solidFill>
                      <a:srgbClr val="B78A35"/>
                    </a:solidFill>
                  </a:tcPr>
                </a:tc>
                <a:tc>
                  <a:txBody>
                    <a:bodyPr/>
                    <a:lstStyle/>
                    <a:p>
                      <a:pPr algn="ctr" rtl="0"/>
                      <a:r>
                        <a:rPr lang="en-US" sz="800" noProof="0" dirty="0" smtClean="0">
                          <a:solidFill>
                            <a:schemeClr val="tx1"/>
                          </a:solidFill>
                          <a:latin typeface="+mn-lt"/>
                        </a:rPr>
                        <a:t>The measurement of indicator shall include the following:</a:t>
                      </a:r>
                      <a:endParaRPr lang="en-US" sz="800" noProof="0" dirty="0">
                        <a:solidFill>
                          <a:schemeClr val="tx1"/>
                        </a:solidFill>
                        <a:latin typeface="+mn-lt"/>
                        <a:cs typeface="Sakkal Majalla" panose="02000000000000000000" pitchFamily="2" charset="-78"/>
                      </a:endParaRPr>
                    </a:p>
                  </a:txBody>
                  <a:tcPr anchor="ctr">
                    <a:lnL w="12700" cap="flat" cmpd="sng" algn="ctr">
                      <a:solidFill>
                        <a:schemeClr val="bg1"/>
                      </a:solidFill>
                      <a:prstDash val="solid"/>
                      <a:round/>
                      <a:headEnd type="none" w="med" len="med"/>
                      <a:tailEnd type="none" w="med" len="med"/>
                    </a:lnL>
                    <a:lnR w="12700" cap="flat" cmpd="sng" algn="ctr">
                      <a:solidFill>
                        <a:srgbClr val="B78A35"/>
                      </a:solidFill>
                      <a:prstDash val="solid"/>
                      <a:round/>
                      <a:headEnd type="none" w="med" len="med"/>
                      <a:tailEnd type="none" w="med" len="med"/>
                    </a:lnR>
                    <a:lnT w="12700" cap="flat" cmpd="sng" algn="ctr">
                      <a:solidFill>
                        <a:srgbClr val="B78A35"/>
                      </a:solidFill>
                      <a:prstDash val="solid"/>
                      <a:round/>
                      <a:headEnd type="none" w="med" len="med"/>
                      <a:tailEnd type="none" w="med" len="med"/>
                    </a:lnT>
                    <a:lnB w="12700" cap="flat" cmpd="sng" algn="ctr">
                      <a:solidFill>
                        <a:srgbClr val="B78A35"/>
                      </a:solidFill>
                      <a:prstDash val="solid"/>
                      <a:round/>
                      <a:headEnd type="none" w="med" len="med"/>
                      <a:tailEnd type="none" w="med" len="med"/>
                    </a:lnB>
                    <a:solidFill>
                      <a:srgbClr val="B78A35"/>
                    </a:solidFill>
                  </a:tcPr>
                </a:tc>
              </a:tr>
              <a:tr h="672132">
                <a:tc>
                  <a:txBody>
                    <a:bodyPr/>
                    <a:lstStyle/>
                    <a:p>
                      <a:pPr algn="l" rtl="0"/>
                      <a:r>
                        <a:rPr lang="en-US" sz="800" noProof="0" dirty="0" smtClean="0">
                          <a:solidFill>
                            <a:prstClr val="black"/>
                          </a:solidFill>
                          <a:latin typeface="+mn-lt"/>
                        </a:rPr>
                        <a:t>1)</a:t>
                      </a:r>
                      <a:r>
                        <a:rPr lang="en-US" sz="800" baseline="0" noProof="0" dirty="0" smtClean="0">
                          <a:solidFill>
                            <a:prstClr val="black"/>
                          </a:solidFill>
                          <a:latin typeface="+mn-lt"/>
                        </a:rPr>
                        <a:t> </a:t>
                      </a:r>
                      <a:r>
                        <a:rPr lang="en-US" sz="800" noProof="0" dirty="0" smtClean="0">
                          <a:solidFill>
                            <a:prstClr val="black"/>
                          </a:solidFill>
                          <a:latin typeface="+mn-lt"/>
                        </a:rPr>
                        <a:t>Support or Service Category.</a:t>
                      </a:r>
                      <a:endParaRPr lang="en-US" sz="800" noProof="0" dirty="0" smtClean="0">
                        <a:solidFill>
                          <a:prstClr val="black"/>
                        </a:solidFill>
                        <a:latin typeface="+mn-lt"/>
                        <a:cs typeface="Sakkal Majalla" panose="02000000000000000000" pitchFamily="2" charset="-78"/>
                      </a:endParaRPr>
                    </a:p>
                    <a:p>
                      <a:pPr algn="l" rtl="0"/>
                      <a:r>
                        <a:rPr lang="en-US" sz="800" noProof="0" dirty="0" smtClean="0">
                          <a:solidFill>
                            <a:prstClr val="black"/>
                          </a:solidFill>
                          <a:latin typeface="+mn-lt"/>
                        </a:rPr>
                        <a:t>2)</a:t>
                      </a:r>
                      <a:r>
                        <a:rPr lang="en-US" sz="800" baseline="0" noProof="0" dirty="0" smtClean="0">
                          <a:solidFill>
                            <a:prstClr val="black"/>
                          </a:solidFill>
                          <a:latin typeface="+mn-lt"/>
                        </a:rPr>
                        <a:t> </a:t>
                      </a:r>
                      <a:r>
                        <a:rPr lang="en-US" sz="800" noProof="0" dirty="0" smtClean="0">
                          <a:solidFill>
                            <a:prstClr val="black"/>
                          </a:solidFill>
                          <a:latin typeface="+mn-lt"/>
                        </a:rPr>
                        <a:t>Local Cadre.</a:t>
                      </a:r>
                    </a:p>
                    <a:p>
                      <a:pPr algn="l" rtl="0"/>
                      <a:r>
                        <a:rPr lang="en-US" sz="800" noProof="0" dirty="0" smtClean="0">
                          <a:solidFill>
                            <a:prstClr val="black"/>
                          </a:solidFill>
                          <a:latin typeface="+mn-lt"/>
                        </a:rPr>
                        <a:t>3)</a:t>
                      </a:r>
                      <a:r>
                        <a:rPr lang="en-US" sz="800" baseline="0" noProof="0" dirty="0" smtClean="0">
                          <a:solidFill>
                            <a:prstClr val="black"/>
                          </a:solidFill>
                          <a:latin typeface="+mn-lt"/>
                        </a:rPr>
                        <a:t> </a:t>
                      </a:r>
                      <a:r>
                        <a:rPr lang="en-US" sz="800" noProof="0" dirty="0" smtClean="0">
                          <a:solidFill>
                            <a:prstClr val="black"/>
                          </a:solidFill>
                          <a:latin typeface="+mn-lt"/>
                        </a:rPr>
                        <a:t>Temporary, Daily Salary or Part-Time Contracts.</a:t>
                      </a:r>
                    </a:p>
                    <a:p>
                      <a:pPr algn="l" rtl="0"/>
                      <a:r>
                        <a:rPr lang="en-US" sz="800" noProof="0" dirty="0" smtClean="0">
                          <a:latin typeface="+mn-lt"/>
                        </a:rPr>
                        <a:t>4)</a:t>
                      </a:r>
                      <a:r>
                        <a:rPr lang="en-US" sz="800" baseline="0" noProof="0" dirty="0" smtClean="0">
                          <a:latin typeface="+mn-lt"/>
                        </a:rPr>
                        <a:t> </a:t>
                      </a:r>
                      <a:r>
                        <a:rPr lang="en-US" sz="800" noProof="0" dirty="0" smtClean="0">
                          <a:latin typeface="+mn-lt"/>
                        </a:rPr>
                        <a:t>General Services Outsourcing Contracts.</a:t>
                      </a:r>
                      <a:r>
                        <a:rPr lang="en-US" sz="800" noProof="0" dirty="0" smtClean="0">
                          <a:solidFill>
                            <a:prstClr val="black"/>
                          </a:solidFill>
                          <a:latin typeface="+mn-lt"/>
                        </a:rPr>
                        <a:t> </a:t>
                      </a:r>
                    </a:p>
                    <a:p>
                      <a:pPr algn="l" rtl="0"/>
                      <a:r>
                        <a:rPr lang="en-US" sz="800" noProof="0" dirty="0" smtClean="0">
                          <a:solidFill>
                            <a:prstClr val="black"/>
                          </a:solidFill>
                          <a:latin typeface="+mn-lt"/>
                        </a:rPr>
                        <a:t>5)</a:t>
                      </a:r>
                      <a:r>
                        <a:rPr lang="en-US" sz="800" baseline="0" noProof="0" dirty="0" smtClean="0">
                          <a:solidFill>
                            <a:prstClr val="black"/>
                          </a:solidFill>
                          <a:latin typeface="+mn-lt"/>
                        </a:rPr>
                        <a:t> </a:t>
                      </a:r>
                      <a:r>
                        <a:rPr lang="en-US" sz="800" noProof="0" dirty="0" smtClean="0">
                          <a:solidFill>
                            <a:prstClr val="black"/>
                          </a:solidFill>
                          <a:latin typeface="+mn-lt"/>
                        </a:rPr>
                        <a:t>Employees included in the ranks below 10th rank. </a:t>
                      </a:r>
                    </a:p>
                    <a:p>
                      <a:pPr algn="l" rtl="0"/>
                      <a:r>
                        <a:rPr lang="en-US" sz="800" baseline="0" noProof="0" dirty="0" smtClean="0">
                          <a:solidFill>
                            <a:prstClr val="black"/>
                          </a:solidFill>
                          <a:latin typeface="+mn-lt"/>
                        </a:rPr>
                        <a:t>6) </a:t>
                      </a:r>
                      <a:r>
                        <a:rPr lang="en-US" sz="800" baseline="0" noProof="0" dirty="0" err="1" smtClean="0">
                          <a:solidFill>
                            <a:prstClr val="black"/>
                          </a:solidFill>
                          <a:latin typeface="+mn-lt"/>
                        </a:rPr>
                        <a:t>Secondment</a:t>
                      </a:r>
                      <a:r>
                        <a:rPr lang="en-US" sz="800" baseline="0" noProof="0" dirty="0" smtClean="0">
                          <a:solidFill>
                            <a:prstClr val="black"/>
                          </a:solidFill>
                          <a:latin typeface="+mn-lt"/>
                        </a:rPr>
                        <a:t>, Extensive Summer Vacancy, Extensive Sick Leave, National Service, Appointments done in the last quarter of year. </a:t>
                      </a:r>
                    </a:p>
                    <a:p>
                      <a:pPr algn="l" rtl="0"/>
                      <a:r>
                        <a:rPr lang="en-US" sz="800" baseline="0" noProof="0" dirty="0" smtClean="0">
                          <a:solidFill>
                            <a:prstClr val="black"/>
                          </a:solidFill>
                          <a:latin typeface="+mn-lt"/>
                        </a:rPr>
                        <a:t>7) Resigned Employees during Year.</a:t>
                      </a:r>
                    </a:p>
                  </a:txBody>
                  <a:tcPr>
                    <a:lnL w="12700" cap="flat" cmpd="sng" algn="ctr">
                      <a:solidFill>
                        <a:srgbClr val="B78A35"/>
                      </a:solidFill>
                      <a:prstDash val="solid"/>
                      <a:round/>
                      <a:headEnd type="none" w="med" len="med"/>
                      <a:tailEnd type="none" w="med" len="med"/>
                    </a:lnL>
                    <a:lnR w="12700" cap="flat" cmpd="sng" algn="ctr">
                      <a:solidFill>
                        <a:srgbClr val="B78A35"/>
                      </a:solidFill>
                      <a:prstDash val="solid"/>
                      <a:round/>
                      <a:headEnd type="none" w="med" len="med"/>
                      <a:tailEnd type="none" w="med" len="med"/>
                    </a:lnR>
                    <a:lnT w="12700" cap="flat" cmpd="sng" algn="ctr">
                      <a:solidFill>
                        <a:srgbClr val="B78A35"/>
                      </a:solidFill>
                      <a:prstDash val="solid"/>
                      <a:round/>
                      <a:headEnd type="none" w="med" len="med"/>
                      <a:tailEnd type="none" w="med" len="med"/>
                    </a:lnT>
                    <a:lnB w="12700" cap="flat" cmpd="sng" algn="ctr">
                      <a:solidFill>
                        <a:srgbClr val="B78A35"/>
                      </a:solidFill>
                      <a:prstDash val="solid"/>
                      <a:round/>
                      <a:headEnd type="none" w="med" len="med"/>
                      <a:tailEnd type="none" w="med" len="med"/>
                    </a:lnB>
                    <a:solidFill>
                      <a:srgbClr val="FFFFFF"/>
                    </a:solidFill>
                  </a:tcPr>
                </a:tc>
                <a:tc>
                  <a:txBody>
                    <a:bodyPr/>
                    <a:lstStyle/>
                    <a:p>
                      <a:pPr algn="l" rtl="0"/>
                      <a:r>
                        <a:rPr lang="en-US" sz="800" noProof="0" dirty="0" smtClean="0">
                          <a:solidFill>
                            <a:prstClr val="black"/>
                          </a:solidFill>
                          <a:latin typeface="+mn-lt"/>
                        </a:rPr>
                        <a:t>1)</a:t>
                      </a:r>
                      <a:r>
                        <a:rPr lang="en-US" sz="800" baseline="0" noProof="0" dirty="0" smtClean="0">
                          <a:solidFill>
                            <a:prstClr val="black"/>
                          </a:solidFill>
                          <a:latin typeface="+mn-lt"/>
                        </a:rPr>
                        <a:t> </a:t>
                      </a:r>
                      <a:r>
                        <a:rPr lang="en-US" sz="800" noProof="0" dirty="0" smtClean="0">
                          <a:solidFill>
                            <a:prstClr val="black"/>
                          </a:solidFill>
                          <a:latin typeface="+mn-lt"/>
                        </a:rPr>
                        <a:t>General and Specialized Cadre’s Employees such as Educational, Diplomatic, Medical and Judicial Cadres. </a:t>
                      </a:r>
                      <a:endParaRPr lang="en-US" sz="800" noProof="0" dirty="0" smtClean="0">
                        <a:solidFill>
                          <a:prstClr val="black"/>
                        </a:solidFill>
                        <a:latin typeface="+mn-lt"/>
                        <a:cs typeface="Sakkal Majalla" panose="02000000000000000000" pitchFamily="2" charset="-78"/>
                      </a:endParaRPr>
                    </a:p>
                    <a:p>
                      <a:pPr algn="l" rtl="0"/>
                      <a:r>
                        <a:rPr lang="en-US" sz="800" noProof="0" dirty="0" smtClean="0">
                          <a:solidFill>
                            <a:prstClr val="black"/>
                          </a:solidFill>
                          <a:latin typeface="+mn-lt"/>
                        </a:rPr>
                        <a:t>2) Employees appointed in accordance with the different full- time and special contracts, experts and consultants </a:t>
                      </a:r>
                    </a:p>
                  </a:txBody>
                  <a:tcPr>
                    <a:lnL w="12700" cap="flat" cmpd="sng" algn="ctr">
                      <a:solidFill>
                        <a:srgbClr val="B78A35"/>
                      </a:solidFill>
                      <a:prstDash val="solid"/>
                      <a:round/>
                      <a:headEnd type="none" w="med" len="med"/>
                      <a:tailEnd type="none" w="med" len="med"/>
                    </a:lnL>
                    <a:lnR w="12700" cap="flat" cmpd="sng" algn="ctr">
                      <a:solidFill>
                        <a:srgbClr val="B78A35"/>
                      </a:solidFill>
                      <a:prstDash val="solid"/>
                      <a:round/>
                      <a:headEnd type="none" w="med" len="med"/>
                      <a:tailEnd type="none" w="med" len="med"/>
                    </a:lnR>
                    <a:lnT w="12700" cap="flat" cmpd="sng" algn="ctr">
                      <a:solidFill>
                        <a:srgbClr val="B78A35"/>
                      </a:solidFill>
                      <a:prstDash val="solid"/>
                      <a:round/>
                      <a:headEnd type="none" w="med" len="med"/>
                      <a:tailEnd type="none" w="med" len="med"/>
                    </a:lnT>
                    <a:lnB w="12700" cap="flat" cmpd="sng" algn="ctr">
                      <a:solidFill>
                        <a:srgbClr val="B78A35"/>
                      </a:solidFill>
                      <a:prstDash val="solid"/>
                      <a:round/>
                      <a:headEnd type="none" w="med" len="med"/>
                      <a:tailEnd type="none" w="med" len="med"/>
                    </a:lnB>
                    <a:solidFill>
                      <a:srgbClr val="FFFFFF"/>
                    </a:solidFill>
                  </a:tcPr>
                </a:tc>
              </a:tr>
            </a:tbl>
          </a:graphicData>
        </a:graphic>
      </p:graphicFrame>
      <p:sp>
        <p:nvSpPr>
          <p:cNvPr id="9" name="Slide Number Placeholder 3"/>
          <p:cNvSpPr txBox="1">
            <a:spLocks/>
          </p:cNvSpPr>
          <p:nvPr/>
        </p:nvSpPr>
        <p:spPr>
          <a:xfrm>
            <a:off x="0" y="6569075"/>
            <a:ext cx="21336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rtl="0"/>
            <a:fld id="{56427F38-63A5-4D63-9399-D970397CA46A}" type="slidenum">
              <a:rPr lang="en-US" sz="1600" b="1" smtClean="0">
                <a:solidFill>
                  <a:prstClr val="black"/>
                </a:solidFill>
              </a:rPr>
              <a:pPr rtl="0"/>
              <a:t>30</a:t>
            </a:fld>
            <a:endParaRPr lang="en-US" sz="1600" b="1" dirty="0">
              <a:solidFill>
                <a:prstClr val="black"/>
              </a:solidFill>
            </a:endParaRPr>
          </a:p>
        </p:txBody>
      </p:sp>
    </p:spTree>
    <p:extLst>
      <p:ext uri="{BB962C8B-B14F-4D97-AF65-F5344CB8AC3E}">
        <p14:creationId xmlns:p14="http://schemas.microsoft.com/office/powerpoint/2010/main" val="331661681"/>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ontent Placeholder 9"/>
          <p:cNvGraphicFramePr>
            <a:graphicFrameLocks/>
          </p:cNvGraphicFramePr>
          <p:nvPr>
            <p:extLst/>
          </p:nvPr>
        </p:nvGraphicFramePr>
        <p:xfrm>
          <a:off x="206827" y="2018291"/>
          <a:ext cx="8534400" cy="1531620"/>
        </p:xfrm>
        <a:graphic>
          <a:graphicData uri="http://schemas.openxmlformats.org/drawingml/2006/table">
            <a:tbl>
              <a:tblPr rtl="1" firstRow="1" bandRow="1">
                <a:tableStyleId>{5C22544A-7EE6-4342-B048-85BDC9FD1C3A}</a:tableStyleId>
              </a:tblPr>
              <a:tblGrid>
                <a:gridCol w="1448687"/>
                <a:gridCol w="2897376"/>
                <a:gridCol w="1448687"/>
                <a:gridCol w="1448687"/>
                <a:gridCol w="1290963"/>
              </a:tblGrid>
              <a:tr h="320040">
                <a:tc>
                  <a:txBody>
                    <a:bodyPr/>
                    <a:lstStyle/>
                    <a:p>
                      <a:pPr algn="ctr" rtl="0"/>
                      <a:r>
                        <a:rPr lang="en-US" sz="1050" noProof="0" dirty="0" smtClean="0">
                          <a:solidFill>
                            <a:schemeClr val="tx1"/>
                          </a:solidFill>
                          <a:latin typeface="+mn-lt"/>
                        </a:rPr>
                        <a:t>Source</a:t>
                      </a:r>
                      <a:endParaRPr lang="en-US" sz="1050" noProof="0" dirty="0">
                        <a:solidFill>
                          <a:schemeClr val="tx1"/>
                        </a:solidFill>
                        <a:latin typeface="+mn-lt"/>
                        <a:cs typeface="Sakkal Majalla" panose="02000000000000000000" pitchFamily="2" charset="-78"/>
                      </a:endParaRPr>
                    </a:p>
                  </a:txBody>
                  <a:tcPr anchor="b">
                    <a:lnL w="12700" cap="flat" cmpd="sng" algn="ctr">
                      <a:solidFill>
                        <a:srgbClr val="B78A35"/>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rgbClr val="B78A35"/>
                      </a:solidFill>
                      <a:prstDash val="solid"/>
                      <a:round/>
                      <a:headEnd type="none" w="med" len="med"/>
                      <a:tailEnd type="none" w="med" len="med"/>
                    </a:lnT>
                    <a:lnB w="12700" cap="flat" cmpd="sng" algn="ctr">
                      <a:solidFill>
                        <a:srgbClr val="B78A35"/>
                      </a:solidFill>
                      <a:prstDash val="solid"/>
                      <a:round/>
                      <a:headEnd type="none" w="med" len="med"/>
                      <a:tailEnd type="none" w="med" len="med"/>
                    </a:lnB>
                    <a:lnTlToBr w="12700" cmpd="sng">
                      <a:noFill/>
                      <a:prstDash val="solid"/>
                    </a:lnTlToBr>
                    <a:lnBlToTr w="12700" cmpd="sng">
                      <a:noFill/>
                      <a:prstDash val="solid"/>
                    </a:lnBlToTr>
                    <a:solidFill>
                      <a:srgbClr val="B78A35"/>
                    </a:solidFill>
                  </a:tcPr>
                </a:tc>
                <a:tc>
                  <a:txBody>
                    <a:bodyPr/>
                    <a:lstStyle/>
                    <a:p>
                      <a:pPr algn="ctr" rtl="0"/>
                      <a:r>
                        <a:rPr lang="en-US" sz="1050" noProof="0" dirty="0" smtClean="0">
                          <a:solidFill>
                            <a:schemeClr val="tx1"/>
                          </a:solidFill>
                          <a:latin typeface="+mn-lt"/>
                        </a:rPr>
                        <a:t>Equation</a:t>
                      </a:r>
                      <a:endParaRPr lang="en-US" sz="1050" noProof="0" dirty="0">
                        <a:solidFill>
                          <a:schemeClr val="tx1"/>
                        </a:solidFill>
                        <a:latin typeface="+mn-lt"/>
                        <a:cs typeface="Sakkal Majalla" panose="02000000000000000000" pitchFamily="2" charset="-78"/>
                      </a:endParaRPr>
                    </a:p>
                  </a:txBody>
                  <a:tcPr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rgbClr val="B78A35"/>
                      </a:solidFill>
                      <a:prstDash val="solid"/>
                      <a:round/>
                      <a:headEnd type="none" w="med" len="med"/>
                      <a:tailEnd type="none" w="med" len="med"/>
                    </a:lnT>
                    <a:lnB w="12700" cap="flat" cmpd="sng" algn="ctr">
                      <a:solidFill>
                        <a:srgbClr val="B78A35"/>
                      </a:solidFill>
                      <a:prstDash val="solid"/>
                      <a:round/>
                      <a:headEnd type="none" w="med" len="med"/>
                      <a:tailEnd type="none" w="med" len="med"/>
                    </a:lnB>
                    <a:lnTlToBr w="12700" cmpd="sng">
                      <a:noFill/>
                      <a:prstDash val="solid"/>
                    </a:lnTlToBr>
                    <a:lnBlToTr w="12700" cmpd="sng">
                      <a:noFill/>
                      <a:prstDash val="solid"/>
                    </a:lnBlToTr>
                    <a:solidFill>
                      <a:srgbClr val="B78A35"/>
                    </a:solidFill>
                  </a:tcPr>
                </a:tc>
                <a:tc>
                  <a:txBody>
                    <a:bodyPr/>
                    <a:lstStyle/>
                    <a:p>
                      <a:pPr algn="ctr" rtl="0"/>
                      <a:r>
                        <a:rPr lang="en-US" sz="1050" noProof="0" dirty="0" smtClean="0">
                          <a:solidFill>
                            <a:schemeClr val="tx1"/>
                          </a:solidFill>
                          <a:latin typeface="+mn-lt"/>
                        </a:rPr>
                        <a:t>Calculation Type</a:t>
                      </a:r>
                      <a:endParaRPr lang="en-US" sz="1050" noProof="0" dirty="0">
                        <a:solidFill>
                          <a:schemeClr val="tx1"/>
                        </a:solidFill>
                        <a:latin typeface="+mn-lt"/>
                        <a:cs typeface="Sakkal Majalla" panose="02000000000000000000" pitchFamily="2" charset="-78"/>
                      </a:endParaRPr>
                    </a:p>
                  </a:txBody>
                  <a:tcPr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rgbClr val="B78A35"/>
                      </a:solidFill>
                      <a:prstDash val="solid"/>
                      <a:round/>
                      <a:headEnd type="none" w="med" len="med"/>
                      <a:tailEnd type="none" w="med" len="med"/>
                    </a:lnT>
                    <a:lnB w="12700" cap="flat" cmpd="sng" algn="ctr">
                      <a:solidFill>
                        <a:srgbClr val="B78A35"/>
                      </a:solidFill>
                      <a:prstDash val="solid"/>
                      <a:round/>
                      <a:headEnd type="none" w="med" len="med"/>
                      <a:tailEnd type="none" w="med" len="med"/>
                    </a:lnB>
                    <a:lnTlToBr w="12700" cmpd="sng">
                      <a:noFill/>
                      <a:prstDash val="solid"/>
                    </a:lnTlToBr>
                    <a:lnBlToTr w="12700" cmpd="sng">
                      <a:noFill/>
                      <a:prstDash val="solid"/>
                    </a:lnBlToTr>
                    <a:solidFill>
                      <a:srgbClr val="B78A35"/>
                    </a:solidFill>
                  </a:tcPr>
                </a:tc>
                <a:tc>
                  <a:txBody>
                    <a:bodyPr/>
                    <a:lstStyle/>
                    <a:p>
                      <a:pPr algn="ctr" rtl="0"/>
                      <a:r>
                        <a:rPr lang="en-US" sz="1050" noProof="0" dirty="0" smtClean="0">
                          <a:solidFill>
                            <a:schemeClr val="tx1"/>
                          </a:solidFill>
                          <a:latin typeface="+mn-lt"/>
                        </a:rPr>
                        <a:t>Calculation Unit</a:t>
                      </a:r>
                      <a:endParaRPr lang="en-US" sz="1050" noProof="0" dirty="0">
                        <a:solidFill>
                          <a:schemeClr val="tx1"/>
                        </a:solidFill>
                        <a:latin typeface="+mn-lt"/>
                        <a:cs typeface="Sakkal Majalla" panose="02000000000000000000" pitchFamily="2" charset="-78"/>
                      </a:endParaRPr>
                    </a:p>
                  </a:txBody>
                  <a:tcPr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rgbClr val="B78A35"/>
                      </a:solidFill>
                      <a:prstDash val="solid"/>
                      <a:round/>
                      <a:headEnd type="none" w="med" len="med"/>
                      <a:tailEnd type="none" w="med" len="med"/>
                    </a:lnT>
                    <a:lnB w="12700" cap="flat" cmpd="sng" algn="ctr">
                      <a:solidFill>
                        <a:srgbClr val="B78A35"/>
                      </a:solidFill>
                      <a:prstDash val="solid"/>
                      <a:round/>
                      <a:headEnd type="none" w="med" len="med"/>
                      <a:tailEnd type="none" w="med" len="med"/>
                    </a:lnB>
                    <a:lnTlToBr w="12700" cmpd="sng">
                      <a:noFill/>
                      <a:prstDash val="solid"/>
                    </a:lnTlToBr>
                    <a:lnBlToTr w="12700" cmpd="sng">
                      <a:noFill/>
                      <a:prstDash val="solid"/>
                    </a:lnBlToTr>
                    <a:solidFill>
                      <a:srgbClr val="B78A35"/>
                    </a:solidFill>
                  </a:tcPr>
                </a:tc>
                <a:tc>
                  <a:txBody>
                    <a:bodyPr/>
                    <a:lstStyle/>
                    <a:p>
                      <a:pPr algn="ctr" rtl="0"/>
                      <a:r>
                        <a:rPr lang="en-US" sz="1050" noProof="0" dirty="0" smtClean="0">
                          <a:solidFill>
                            <a:schemeClr val="tx1"/>
                          </a:solidFill>
                          <a:latin typeface="+mn-lt"/>
                        </a:rPr>
                        <a:t>Period</a:t>
                      </a:r>
                      <a:endParaRPr lang="en-US" sz="1050" noProof="0" dirty="0">
                        <a:solidFill>
                          <a:schemeClr val="tx1"/>
                        </a:solidFill>
                        <a:latin typeface="+mn-lt"/>
                        <a:cs typeface="Sakkal Majalla" panose="02000000000000000000" pitchFamily="2" charset="-78"/>
                      </a:endParaRPr>
                    </a:p>
                  </a:txBody>
                  <a:tcPr anchor="b">
                    <a:lnL w="12700" cap="flat" cmpd="sng" algn="ctr">
                      <a:solidFill>
                        <a:schemeClr val="bg1"/>
                      </a:solidFill>
                      <a:prstDash val="solid"/>
                      <a:round/>
                      <a:headEnd type="none" w="med" len="med"/>
                      <a:tailEnd type="none" w="med" len="med"/>
                    </a:lnL>
                    <a:lnR w="12700" cap="flat" cmpd="sng" algn="ctr">
                      <a:solidFill>
                        <a:srgbClr val="B78A35"/>
                      </a:solidFill>
                      <a:prstDash val="solid"/>
                      <a:round/>
                      <a:headEnd type="none" w="med" len="med"/>
                      <a:tailEnd type="none" w="med" len="med"/>
                    </a:lnR>
                    <a:lnT w="12700" cap="flat" cmpd="sng" algn="ctr">
                      <a:solidFill>
                        <a:srgbClr val="B78A35"/>
                      </a:solidFill>
                      <a:prstDash val="solid"/>
                      <a:round/>
                      <a:headEnd type="none" w="med" len="med"/>
                      <a:tailEnd type="none" w="med" len="med"/>
                    </a:lnT>
                    <a:lnB w="12700" cap="flat" cmpd="sng" algn="ctr">
                      <a:solidFill>
                        <a:srgbClr val="B78A35"/>
                      </a:solidFill>
                      <a:prstDash val="solid"/>
                      <a:round/>
                      <a:headEnd type="none" w="med" len="med"/>
                      <a:tailEnd type="none" w="med" len="med"/>
                    </a:lnB>
                    <a:lnTlToBr w="12700" cmpd="sng">
                      <a:noFill/>
                      <a:prstDash val="solid"/>
                    </a:lnTlToBr>
                    <a:lnBlToTr w="12700" cmpd="sng">
                      <a:noFill/>
                      <a:prstDash val="solid"/>
                    </a:lnBlToTr>
                    <a:solidFill>
                      <a:srgbClr val="B78A35"/>
                    </a:solidFill>
                  </a:tcPr>
                </a:tc>
              </a:tr>
              <a:tr h="777240">
                <a:tc>
                  <a:txBody>
                    <a:bodyPr/>
                    <a:lstStyle/>
                    <a:p>
                      <a:pPr algn="ctr" rtl="0"/>
                      <a:r>
                        <a:rPr lang="en-US" sz="1050" noProof="0" dirty="0" err="1" smtClean="0">
                          <a:latin typeface="+mn-lt"/>
                        </a:rPr>
                        <a:t>Bayanati</a:t>
                      </a:r>
                      <a:r>
                        <a:rPr lang="en-US" sz="1050" noProof="0" dirty="0" smtClean="0">
                          <a:latin typeface="+mn-lt"/>
                        </a:rPr>
                        <a:t> System</a:t>
                      </a:r>
                      <a:endParaRPr lang="en-US" sz="1050" noProof="0" dirty="0">
                        <a:latin typeface="+mn-lt"/>
                        <a:cs typeface="Sakkal Majalla" panose="02000000000000000000" pitchFamily="2" charset="-78"/>
                      </a:endParaRPr>
                    </a:p>
                  </a:txBody>
                  <a:tcPr anchor="ctr">
                    <a:lnL w="12700" cap="flat" cmpd="sng" algn="ctr">
                      <a:solidFill>
                        <a:srgbClr val="B78A35"/>
                      </a:solidFill>
                      <a:prstDash val="solid"/>
                      <a:round/>
                      <a:headEnd type="none" w="med" len="med"/>
                      <a:tailEnd type="none" w="med" len="med"/>
                    </a:lnL>
                    <a:lnR w="12700" cap="flat" cmpd="sng" algn="ctr">
                      <a:solidFill>
                        <a:srgbClr val="B78A35"/>
                      </a:solidFill>
                      <a:prstDash val="solid"/>
                      <a:round/>
                      <a:headEnd type="none" w="med" len="med"/>
                      <a:tailEnd type="none" w="med" len="med"/>
                    </a:lnR>
                    <a:lnT w="12700" cap="flat" cmpd="sng" algn="ctr">
                      <a:solidFill>
                        <a:srgbClr val="B78A35"/>
                      </a:solidFill>
                      <a:prstDash val="solid"/>
                      <a:round/>
                      <a:headEnd type="none" w="med" len="med"/>
                      <a:tailEnd type="none" w="med" len="med"/>
                    </a:lnT>
                    <a:lnB w="12700" cap="flat" cmpd="sng" algn="ctr">
                      <a:solidFill>
                        <a:srgbClr val="B78A35"/>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en-US" sz="1050" b="0" i="0" u="none" strike="noStrike" noProof="0" dirty="0" smtClean="0">
                          <a:solidFill>
                            <a:srgbClr val="000000"/>
                          </a:solidFill>
                          <a:effectLst/>
                          <a:latin typeface="+mn-lt"/>
                        </a:rPr>
                        <a:t>(Number of Employees within the Approved Occupational Categories who received Training during the Calculation Period (accumulative with no repeated frequency) ÷ Total Number of Employees planned to be trained in the approved Occupational Categories at the end of Calculation Period) × 100</a:t>
                      </a:r>
                    </a:p>
                  </a:txBody>
                  <a:tcPr anchor="ctr">
                    <a:lnL w="12700" cap="flat" cmpd="sng" algn="ctr">
                      <a:solidFill>
                        <a:srgbClr val="B78A35"/>
                      </a:solidFill>
                      <a:prstDash val="solid"/>
                      <a:round/>
                      <a:headEnd type="none" w="med" len="med"/>
                      <a:tailEnd type="none" w="med" len="med"/>
                    </a:lnL>
                    <a:lnR w="12700" cap="flat" cmpd="sng" algn="ctr">
                      <a:solidFill>
                        <a:srgbClr val="B78A35"/>
                      </a:solidFill>
                      <a:prstDash val="solid"/>
                      <a:round/>
                      <a:headEnd type="none" w="med" len="med"/>
                      <a:tailEnd type="none" w="med" len="med"/>
                    </a:lnR>
                    <a:lnT w="12700" cap="flat" cmpd="sng" algn="ctr">
                      <a:solidFill>
                        <a:srgbClr val="B78A35"/>
                      </a:solidFill>
                      <a:prstDash val="solid"/>
                      <a:round/>
                      <a:headEnd type="none" w="med" len="med"/>
                      <a:tailEnd type="none" w="med" len="med"/>
                    </a:lnT>
                    <a:lnB w="12700" cap="flat" cmpd="sng" algn="ctr">
                      <a:solidFill>
                        <a:srgbClr val="B78A35"/>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a:r>
                        <a:rPr lang="en-US" sz="1200" noProof="0" dirty="0" smtClean="0">
                          <a:latin typeface="+mn-lt"/>
                        </a:rPr>
                        <a:t>Increase is better.</a:t>
                      </a:r>
                      <a:endParaRPr lang="en-US" sz="1050" noProof="0" dirty="0">
                        <a:latin typeface="+mn-lt"/>
                        <a:cs typeface="Sakkal Majalla" panose="02000000000000000000" pitchFamily="2" charset="-78"/>
                      </a:endParaRPr>
                    </a:p>
                  </a:txBody>
                  <a:tcPr anchor="ctr">
                    <a:lnL w="12700" cap="flat" cmpd="sng" algn="ctr">
                      <a:solidFill>
                        <a:srgbClr val="B78A35"/>
                      </a:solidFill>
                      <a:prstDash val="solid"/>
                      <a:round/>
                      <a:headEnd type="none" w="med" len="med"/>
                      <a:tailEnd type="none" w="med" len="med"/>
                    </a:lnL>
                    <a:lnR w="12700" cap="flat" cmpd="sng" algn="ctr">
                      <a:solidFill>
                        <a:srgbClr val="B78A35"/>
                      </a:solidFill>
                      <a:prstDash val="solid"/>
                      <a:round/>
                      <a:headEnd type="none" w="med" len="med"/>
                      <a:tailEnd type="none" w="med" len="med"/>
                    </a:lnR>
                    <a:lnT w="12700" cap="flat" cmpd="sng" algn="ctr">
                      <a:solidFill>
                        <a:srgbClr val="B78A35"/>
                      </a:solidFill>
                      <a:prstDash val="solid"/>
                      <a:round/>
                      <a:headEnd type="none" w="med" len="med"/>
                      <a:tailEnd type="none" w="med" len="med"/>
                    </a:lnT>
                    <a:lnB w="12700" cap="flat" cmpd="sng" algn="ctr">
                      <a:solidFill>
                        <a:srgbClr val="B78A35"/>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a:r>
                        <a:rPr lang="en-US" sz="1050" noProof="0" dirty="0" smtClean="0">
                          <a:latin typeface="+mn-lt"/>
                        </a:rPr>
                        <a:t>Percentage</a:t>
                      </a:r>
                      <a:endParaRPr lang="en-US" sz="1050" noProof="0" dirty="0">
                        <a:latin typeface="+mn-lt"/>
                        <a:cs typeface="Sakkal Majalla" panose="02000000000000000000" pitchFamily="2" charset="-78"/>
                      </a:endParaRPr>
                    </a:p>
                  </a:txBody>
                  <a:tcPr anchor="ctr">
                    <a:lnL w="12700" cap="flat" cmpd="sng" algn="ctr">
                      <a:solidFill>
                        <a:srgbClr val="B78A35"/>
                      </a:solidFill>
                      <a:prstDash val="solid"/>
                      <a:round/>
                      <a:headEnd type="none" w="med" len="med"/>
                      <a:tailEnd type="none" w="med" len="med"/>
                    </a:lnL>
                    <a:lnR w="12700" cap="flat" cmpd="sng" algn="ctr">
                      <a:solidFill>
                        <a:srgbClr val="B78A35"/>
                      </a:solidFill>
                      <a:prstDash val="solid"/>
                      <a:round/>
                      <a:headEnd type="none" w="med" len="med"/>
                      <a:tailEnd type="none" w="med" len="med"/>
                    </a:lnR>
                    <a:lnT w="12700" cap="flat" cmpd="sng" algn="ctr">
                      <a:solidFill>
                        <a:srgbClr val="B78A35"/>
                      </a:solidFill>
                      <a:prstDash val="solid"/>
                      <a:round/>
                      <a:headEnd type="none" w="med" len="med"/>
                      <a:tailEnd type="none" w="med" len="med"/>
                    </a:lnT>
                    <a:lnB w="12700" cap="flat" cmpd="sng" algn="ctr">
                      <a:solidFill>
                        <a:srgbClr val="B78A35"/>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a:r>
                        <a:rPr lang="en-US" sz="1050" noProof="0" dirty="0" smtClean="0">
                          <a:latin typeface="+mn-lt"/>
                        </a:rPr>
                        <a:t>Semi-Annually</a:t>
                      </a:r>
                      <a:endParaRPr lang="en-US" sz="1050" noProof="0" dirty="0">
                        <a:latin typeface="+mn-lt"/>
                        <a:cs typeface="Sakkal Majalla" panose="02000000000000000000" pitchFamily="2" charset="-78"/>
                      </a:endParaRPr>
                    </a:p>
                  </a:txBody>
                  <a:tcPr anchor="ctr">
                    <a:lnL w="12700" cap="flat" cmpd="sng" algn="ctr">
                      <a:solidFill>
                        <a:srgbClr val="B78A35"/>
                      </a:solidFill>
                      <a:prstDash val="solid"/>
                      <a:round/>
                      <a:headEnd type="none" w="med" len="med"/>
                      <a:tailEnd type="none" w="med" len="med"/>
                    </a:lnL>
                    <a:lnR w="12700" cap="flat" cmpd="sng" algn="ctr">
                      <a:solidFill>
                        <a:srgbClr val="B78A35"/>
                      </a:solidFill>
                      <a:prstDash val="solid"/>
                      <a:round/>
                      <a:headEnd type="none" w="med" len="med"/>
                      <a:tailEnd type="none" w="med" len="med"/>
                    </a:lnR>
                    <a:lnT w="12700" cap="flat" cmpd="sng" algn="ctr">
                      <a:solidFill>
                        <a:srgbClr val="B78A35"/>
                      </a:solidFill>
                      <a:prstDash val="solid"/>
                      <a:round/>
                      <a:headEnd type="none" w="med" len="med"/>
                      <a:tailEnd type="none" w="med" len="med"/>
                    </a:lnT>
                    <a:lnB w="12700" cap="flat" cmpd="sng" algn="ctr">
                      <a:solidFill>
                        <a:srgbClr val="B78A35"/>
                      </a:solidFill>
                      <a:prstDash val="solid"/>
                      <a:round/>
                      <a:headEnd type="none" w="med" len="med"/>
                      <a:tailEnd type="none" w="med" len="med"/>
                    </a:lnB>
                    <a:lnTlToBr w="12700" cmpd="sng">
                      <a:noFill/>
                      <a:prstDash val="solid"/>
                    </a:lnTlToBr>
                    <a:lnBlToTr w="12700" cmpd="sng">
                      <a:noFill/>
                      <a:prstDash val="solid"/>
                    </a:lnBlToTr>
                    <a:noFill/>
                  </a:tcPr>
                </a:tc>
              </a:tr>
            </a:tbl>
          </a:graphicData>
        </a:graphic>
      </p:graphicFrame>
      <p:graphicFrame>
        <p:nvGraphicFramePr>
          <p:cNvPr id="3" name="Content Placeholder 11"/>
          <p:cNvGraphicFramePr>
            <a:graphicFrameLocks/>
          </p:cNvGraphicFramePr>
          <p:nvPr>
            <p:extLst/>
          </p:nvPr>
        </p:nvGraphicFramePr>
        <p:xfrm>
          <a:off x="278603" y="4800600"/>
          <a:ext cx="8560597" cy="1554480"/>
        </p:xfrm>
        <a:graphic>
          <a:graphicData uri="http://schemas.openxmlformats.org/drawingml/2006/table">
            <a:tbl>
              <a:tblPr rtl="1" firstRow="1" bandRow="1">
                <a:tableStyleId>{5C22544A-7EE6-4342-B048-85BDC9FD1C3A}</a:tableStyleId>
              </a:tblPr>
              <a:tblGrid>
                <a:gridCol w="6565826"/>
                <a:gridCol w="1994771"/>
              </a:tblGrid>
              <a:tr h="0">
                <a:tc>
                  <a:txBody>
                    <a:bodyPr/>
                    <a:lstStyle/>
                    <a:p>
                      <a:pPr algn="ctr" rtl="0"/>
                      <a:r>
                        <a:rPr lang="en-US" sz="1400" noProof="0" dirty="0" smtClean="0">
                          <a:solidFill>
                            <a:schemeClr val="tx1"/>
                          </a:solidFill>
                          <a:latin typeface="Sakkal Majalla" panose="02000000000000000000" pitchFamily="2" charset="-78"/>
                        </a:rPr>
                        <a:t>Equation</a:t>
                      </a:r>
                      <a:endParaRPr lang="en-US" sz="1400" noProof="0" dirty="0">
                        <a:solidFill>
                          <a:schemeClr val="tx1"/>
                        </a:solidFill>
                        <a:latin typeface="Sakkal Majalla" panose="02000000000000000000" pitchFamily="2" charset="-78"/>
                        <a:cs typeface="Sakkal Majalla" panose="02000000000000000000" pitchFamily="2" charset="-78"/>
                      </a:endParaRPr>
                    </a:p>
                  </a:txBody>
                  <a:tcPr anchor="ctr">
                    <a:lnL w="12700" cap="flat" cmpd="sng" algn="ctr">
                      <a:solidFill>
                        <a:srgbClr val="B78A35"/>
                      </a:solidFill>
                      <a:prstDash val="solid"/>
                      <a:round/>
                      <a:headEnd type="none" w="med" len="med"/>
                      <a:tailEnd type="none" w="med" len="med"/>
                    </a:lnL>
                    <a:lnR w="12700" cap="flat" cmpd="sng" algn="ctr">
                      <a:solidFill>
                        <a:srgbClr val="B78A35"/>
                      </a:solidFill>
                      <a:prstDash val="solid"/>
                      <a:round/>
                      <a:headEnd type="none" w="med" len="med"/>
                      <a:tailEnd type="none" w="med" len="med"/>
                    </a:lnR>
                    <a:lnT w="12700" cap="flat" cmpd="sng" algn="ctr">
                      <a:solidFill>
                        <a:srgbClr val="B78A35"/>
                      </a:solidFill>
                      <a:prstDash val="solid"/>
                      <a:round/>
                      <a:headEnd type="none" w="med" len="med"/>
                      <a:tailEnd type="none" w="med" len="med"/>
                    </a:lnT>
                    <a:lnB w="12700" cap="flat" cmpd="sng" algn="ctr">
                      <a:solidFill>
                        <a:srgbClr val="B78A35"/>
                      </a:solidFill>
                      <a:prstDash val="solid"/>
                      <a:round/>
                      <a:headEnd type="none" w="med" len="med"/>
                      <a:tailEnd type="none" w="med" len="med"/>
                    </a:lnB>
                    <a:solidFill>
                      <a:srgbClr val="B78A35"/>
                    </a:solidFill>
                  </a:tcPr>
                </a:tc>
                <a:tc>
                  <a:txBody>
                    <a:bodyPr/>
                    <a:lstStyle/>
                    <a:p>
                      <a:pPr algn="ctr" rtl="0"/>
                      <a:r>
                        <a:rPr lang="en-US" sz="1400" noProof="0" dirty="0" smtClean="0">
                          <a:solidFill>
                            <a:schemeClr val="tx1"/>
                          </a:solidFill>
                          <a:latin typeface="Sakkal Majalla" panose="02000000000000000000" pitchFamily="2" charset="-78"/>
                        </a:rPr>
                        <a:t>Mid-Year</a:t>
                      </a:r>
                      <a:endParaRPr lang="en-US" sz="1400" noProof="0" dirty="0">
                        <a:solidFill>
                          <a:schemeClr val="tx1"/>
                        </a:solidFill>
                        <a:latin typeface="Sakkal Majalla" panose="02000000000000000000" pitchFamily="2" charset="-78"/>
                        <a:cs typeface="Sakkal Majalla" panose="02000000000000000000" pitchFamily="2" charset="-78"/>
                      </a:endParaRPr>
                    </a:p>
                  </a:txBody>
                  <a:tcPr anchor="ctr">
                    <a:lnL w="12700" cap="flat" cmpd="sng" algn="ctr">
                      <a:solidFill>
                        <a:srgbClr val="B78A35"/>
                      </a:solidFill>
                      <a:prstDash val="solid"/>
                      <a:round/>
                      <a:headEnd type="none" w="med" len="med"/>
                      <a:tailEnd type="none" w="med" len="med"/>
                    </a:lnL>
                    <a:lnR w="12700" cap="flat" cmpd="sng" algn="ctr">
                      <a:solidFill>
                        <a:srgbClr val="B78A35"/>
                      </a:solidFill>
                      <a:prstDash val="solid"/>
                      <a:round/>
                      <a:headEnd type="none" w="med" len="med"/>
                      <a:tailEnd type="none" w="med" len="med"/>
                    </a:lnR>
                    <a:lnT w="12700" cap="flat" cmpd="sng" algn="ctr">
                      <a:solidFill>
                        <a:srgbClr val="B78A35"/>
                      </a:solidFill>
                      <a:prstDash val="solid"/>
                      <a:round/>
                      <a:headEnd type="none" w="med" len="med"/>
                      <a:tailEnd type="none" w="med" len="med"/>
                    </a:lnT>
                    <a:lnB w="12700" cap="flat" cmpd="sng" algn="ctr">
                      <a:solidFill>
                        <a:srgbClr val="B78A35"/>
                      </a:solidFill>
                      <a:prstDash val="solid"/>
                      <a:round/>
                      <a:headEnd type="none" w="med" len="med"/>
                      <a:tailEnd type="none" w="med" len="med"/>
                    </a:lnB>
                    <a:solidFill>
                      <a:srgbClr val="B78A35"/>
                    </a:solidFill>
                  </a:tcPr>
                </a:tc>
              </a:tr>
              <a:tr h="381000">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en-US" sz="1400" b="0" i="0" u="none" strike="noStrike" noProof="0" dirty="0" smtClean="0">
                          <a:solidFill>
                            <a:srgbClr val="000000"/>
                          </a:solidFill>
                          <a:effectLst/>
                          <a:latin typeface="Sakkal Majalla" panose="02000000000000000000" pitchFamily="2" charset="-78"/>
                        </a:rPr>
                        <a:t>Number</a:t>
                      </a:r>
                      <a:r>
                        <a:rPr lang="en-US" sz="1400" b="0" i="0" u="none" strike="noStrike" baseline="0" noProof="0" dirty="0" smtClean="0">
                          <a:solidFill>
                            <a:srgbClr val="000000"/>
                          </a:solidFill>
                          <a:effectLst/>
                          <a:latin typeface="Sakkal Majalla" panose="02000000000000000000" pitchFamily="2" charset="-78"/>
                        </a:rPr>
                        <a:t> </a:t>
                      </a:r>
                      <a:r>
                        <a:rPr lang="en-US" sz="1400" b="0" i="0" u="none" strike="noStrike" noProof="0" dirty="0" smtClean="0">
                          <a:solidFill>
                            <a:srgbClr val="000000"/>
                          </a:solidFill>
                          <a:effectLst/>
                          <a:latin typeface="Sakkal Majalla" panose="02000000000000000000" pitchFamily="2" charset="-78"/>
                        </a:rPr>
                        <a:t>of</a:t>
                      </a:r>
                      <a:r>
                        <a:rPr lang="en-US" sz="1400" b="0" i="0" u="none" strike="noStrike" baseline="0" noProof="0" dirty="0" smtClean="0">
                          <a:solidFill>
                            <a:srgbClr val="000000"/>
                          </a:solidFill>
                          <a:effectLst/>
                          <a:latin typeface="Sakkal Majalla" panose="02000000000000000000" pitchFamily="2" charset="-78"/>
                        </a:rPr>
                        <a:t> </a:t>
                      </a:r>
                      <a:r>
                        <a:rPr lang="en-US" sz="1400" b="0" i="0" u="none" strike="noStrike" noProof="0" dirty="0" smtClean="0">
                          <a:solidFill>
                            <a:srgbClr val="000000"/>
                          </a:solidFill>
                          <a:effectLst/>
                          <a:latin typeface="Sakkal Majalla" panose="02000000000000000000" pitchFamily="2" charset="-78"/>
                        </a:rPr>
                        <a:t>Employees</a:t>
                      </a:r>
                      <a:r>
                        <a:rPr lang="en-US" sz="1400" b="0" i="0" u="none" strike="noStrike" baseline="0" noProof="0" dirty="0" smtClean="0">
                          <a:solidFill>
                            <a:srgbClr val="000000"/>
                          </a:solidFill>
                          <a:effectLst/>
                          <a:latin typeface="Sakkal Majalla" panose="02000000000000000000" pitchFamily="2" charset="-78"/>
                        </a:rPr>
                        <a:t> </a:t>
                      </a:r>
                      <a:r>
                        <a:rPr lang="en-US" sz="1400" b="0" i="0" u="none" strike="noStrike" noProof="0" dirty="0" smtClean="0">
                          <a:solidFill>
                            <a:srgbClr val="000000"/>
                          </a:solidFill>
                          <a:effectLst/>
                          <a:latin typeface="Sakkal Majalla" panose="02000000000000000000" pitchFamily="2" charset="-78"/>
                        </a:rPr>
                        <a:t>within</a:t>
                      </a:r>
                      <a:r>
                        <a:rPr lang="en-US" sz="1400" b="0" i="0" u="none" strike="noStrike" baseline="0" noProof="0" dirty="0" smtClean="0">
                          <a:solidFill>
                            <a:srgbClr val="000000"/>
                          </a:solidFill>
                          <a:effectLst/>
                          <a:latin typeface="Sakkal Majalla" panose="02000000000000000000" pitchFamily="2" charset="-78"/>
                        </a:rPr>
                        <a:t> </a:t>
                      </a:r>
                      <a:r>
                        <a:rPr lang="en-US" sz="1400" b="0" i="0" u="none" strike="noStrike" noProof="0" dirty="0" smtClean="0">
                          <a:solidFill>
                            <a:srgbClr val="000000"/>
                          </a:solidFill>
                          <a:effectLst/>
                          <a:latin typeface="Sakkal Majalla" panose="02000000000000000000" pitchFamily="2" charset="-78"/>
                        </a:rPr>
                        <a:t>the</a:t>
                      </a:r>
                      <a:r>
                        <a:rPr lang="en-US" sz="1400" b="0" i="0" u="none" strike="noStrike" baseline="0" noProof="0" dirty="0" smtClean="0">
                          <a:solidFill>
                            <a:srgbClr val="000000"/>
                          </a:solidFill>
                          <a:effectLst/>
                          <a:latin typeface="Sakkal Majalla" panose="02000000000000000000" pitchFamily="2" charset="-78"/>
                        </a:rPr>
                        <a:t> </a:t>
                      </a:r>
                      <a:r>
                        <a:rPr lang="en-US" sz="1400" b="0" i="0" u="none" strike="noStrike" noProof="0" dirty="0" smtClean="0">
                          <a:solidFill>
                            <a:srgbClr val="000000"/>
                          </a:solidFill>
                          <a:effectLst/>
                          <a:latin typeface="Sakkal Majalla" panose="02000000000000000000" pitchFamily="2" charset="-78"/>
                        </a:rPr>
                        <a:t>Approved</a:t>
                      </a:r>
                      <a:r>
                        <a:rPr lang="en-US" sz="1400" b="0" i="0" u="none" strike="noStrike" baseline="0" noProof="0" dirty="0" smtClean="0">
                          <a:solidFill>
                            <a:srgbClr val="000000"/>
                          </a:solidFill>
                          <a:effectLst/>
                          <a:latin typeface="Sakkal Majalla" panose="02000000000000000000" pitchFamily="2" charset="-78"/>
                        </a:rPr>
                        <a:t> </a:t>
                      </a:r>
                      <a:r>
                        <a:rPr lang="en-US" sz="1400" b="0" i="0" u="none" strike="noStrike" noProof="0" dirty="0" smtClean="0">
                          <a:solidFill>
                            <a:srgbClr val="000000"/>
                          </a:solidFill>
                          <a:effectLst/>
                          <a:latin typeface="Sakkal Majalla" panose="02000000000000000000" pitchFamily="2" charset="-78"/>
                        </a:rPr>
                        <a:t>Occupational Categories who received Training during the Calculation Period (accumulative with no repeated frequency) during the First Mid-Year ÷ Total Number of Employees planned to be trained in the approved Occupational Categories</a:t>
                      </a:r>
                      <a:r>
                        <a:rPr lang="en-US" sz="1400" b="0" i="0" u="none" strike="noStrike" kern="1200" baseline="0" noProof="0" dirty="0" smtClean="0">
                          <a:solidFill>
                            <a:srgbClr val="000000"/>
                          </a:solidFill>
                          <a:effectLst/>
                          <a:latin typeface="Sakkal Majalla" panose="02000000000000000000" pitchFamily="2" charset="-78"/>
                          <a:ea typeface="+mn-ea"/>
                          <a:cs typeface="Sakkal Majalla" panose="02000000000000000000" pitchFamily="2" charset="-78"/>
                        </a:rPr>
                        <a:t> </a:t>
                      </a:r>
                      <a:r>
                        <a:rPr lang="en-US" sz="1400" b="0" i="0" u="none" strike="noStrike" noProof="0" dirty="0" smtClean="0">
                          <a:solidFill>
                            <a:srgbClr val="000000"/>
                          </a:solidFill>
                          <a:effectLst/>
                          <a:latin typeface="Sakkal Majalla" panose="02000000000000000000" pitchFamily="2" charset="-78"/>
                        </a:rPr>
                        <a:t>in the First Mid-Year) × 100</a:t>
                      </a:r>
                    </a:p>
                  </a:txBody>
                  <a:tcPr>
                    <a:lnL w="12700" cap="flat" cmpd="sng" algn="ctr">
                      <a:solidFill>
                        <a:srgbClr val="B78A35"/>
                      </a:solidFill>
                      <a:prstDash val="solid"/>
                      <a:round/>
                      <a:headEnd type="none" w="med" len="med"/>
                      <a:tailEnd type="none" w="med" len="med"/>
                    </a:lnL>
                    <a:lnR w="12700" cap="flat" cmpd="sng" algn="ctr">
                      <a:solidFill>
                        <a:srgbClr val="B78A35"/>
                      </a:solidFill>
                      <a:prstDash val="solid"/>
                      <a:round/>
                      <a:headEnd type="none" w="med" len="med"/>
                      <a:tailEnd type="none" w="med" len="med"/>
                    </a:lnR>
                    <a:lnT w="12700" cap="flat" cmpd="sng" algn="ctr">
                      <a:solidFill>
                        <a:srgbClr val="B78A35"/>
                      </a:solidFill>
                      <a:prstDash val="solid"/>
                      <a:round/>
                      <a:headEnd type="none" w="med" len="med"/>
                      <a:tailEnd type="none" w="med" len="med"/>
                    </a:lnT>
                    <a:lnB w="12700" cap="flat" cmpd="sng" algn="ctr">
                      <a:solidFill>
                        <a:srgbClr val="B78A35"/>
                      </a:solidFill>
                      <a:prstDash val="solid"/>
                      <a:round/>
                      <a:headEnd type="none" w="med" len="med"/>
                      <a:tailEnd type="none" w="med" len="med"/>
                    </a:lnB>
                    <a:noFill/>
                  </a:tcPr>
                </a:tc>
                <a:tc>
                  <a:txBody>
                    <a:bodyPr/>
                    <a:lstStyle/>
                    <a:p>
                      <a:pPr algn="ctr" rtl="0"/>
                      <a:r>
                        <a:rPr lang="en-US" sz="1400" b="1" noProof="0" dirty="0" smtClean="0">
                          <a:latin typeface="Sakkal Majalla" panose="02000000000000000000" pitchFamily="2" charset="-78"/>
                        </a:rPr>
                        <a:t>First</a:t>
                      </a:r>
                      <a:endParaRPr lang="en-US" sz="1400" b="1" noProof="0" dirty="0">
                        <a:latin typeface="Sakkal Majalla" panose="02000000000000000000" pitchFamily="2" charset="-78"/>
                        <a:cs typeface="Sakkal Majalla" panose="02000000000000000000" pitchFamily="2" charset="-78"/>
                      </a:endParaRPr>
                    </a:p>
                  </a:txBody>
                  <a:tcPr>
                    <a:lnL w="12700" cap="flat" cmpd="sng" algn="ctr">
                      <a:solidFill>
                        <a:srgbClr val="B78A35"/>
                      </a:solidFill>
                      <a:prstDash val="solid"/>
                      <a:round/>
                      <a:headEnd type="none" w="med" len="med"/>
                      <a:tailEnd type="none" w="med" len="med"/>
                    </a:lnL>
                    <a:lnR w="12700" cap="flat" cmpd="sng" algn="ctr">
                      <a:solidFill>
                        <a:srgbClr val="B78A35"/>
                      </a:solidFill>
                      <a:prstDash val="solid"/>
                      <a:round/>
                      <a:headEnd type="none" w="med" len="med"/>
                      <a:tailEnd type="none" w="med" len="med"/>
                    </a:lnR>
                    <a:lnT w="12700" cap="flat" cmpd="sng" algn="ctr">
                      <a:solidFill>
                        <a:srgbClr val="B78A35"/>
                      </a:solidFill>
                      <a:prstDash val="solid"/>
                      <a:round/>
                      <a:headEnd type="none" w="med" len="med"/>
                      <a:tailEnd type="none" w="med" len="med"/>
                    </a:lnT>
                    <a:lnB w="12700" cap="flat" cmpd="sng" algn="ctr">
                      <a:solidFill>
                        <a:srgbClr val="B78A35"/>
                      </a:solidFill>
                      <a:prstDash val="solid"/>
                      <a:round/>
                      <a:headEnd type="none" w="med" len="med"/>
                      <a:tailEnd type="none" w="med" len="med"/>
                    </a:lnB>
                    <a:noFill/>
                  </a:tcPr>
                </a:tc>
              </a:tr>
              <a:tr h="381000">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en-US" sz="1400" b="0" i="0" u="none" strike="noStrike" noProof="0" dirty="0" smtClean="0">
                          <a:solidFill>
                            <a:srgbClr val="000000"/>
                          </a:solidFill>
                          <a:effectLst/>
                          <a:latin typeface="Sakkal Majalla" panose="02000000000000000000" pitchFamily="2" charset="-78"/>
                        </a:rPr>
                        <a:t>Number of Employees who received Training during the Year (with no repeated frequency) ÷ Total Number of Employees planned to be trained in the approved Occupational Categories</a:t>
                      </a:r>
                      <a:r>
                        <a:rPr lang="en-US" sz="1400" b="0" i="0" u="none" strike="noStrike" baseline="0" noProof="0" dirty="0" smtClean="0">
                          <a:solidFill>
                            <a:srgbClr val="000000"/>
                          </a:solidFill>
                          <a:effectLst/>
                          <a:latin typeface="Sakkal Majalla" panose="02000000000000000000" pitchFamily="2" charset="-78"/>
                        </a:rPr>
                        <a:t> </a:t>
                      </a:r>
                      <a:r>
                        <a:rPr lang="en-US" sz="1400" b="0" i="0" u="none" strike="noStrike" noProof="0" dirty="0" smtClean="0">
                          <a:solidFill>
                            <a:srgbClr val="000000"/>
                          </a:solidFill>
                          <a:effectLst/>
                          <a:latin typeface="Sakkal Majalla" panose="02000000000000000000" pitchFamily="2" charset="-78"/>
                        </a:rPr>
                        <a:t>at the End of</a:t>
                      </a:r>
                      <a:r>
                        <a:rPr lang="en-US" sz="1400" b="0" i="0" u="none" strike="noStrike" baseline="0" noProof="0" dirty="0" smtClean="0">
                          <a:solidFill>
                            <a:srgbClr val="000000"/>
                          </a:solidFill>
                          <a:effectLst/>
                          <a:latin typeface="Sakkal Majalla" panose="02000000000000000000" pitchFamily="2" charset="-78"/>
                        </a:rPr>
                        <a:t> </a:t>
                      </a:r>
                      <a:r>
                        <a:rPr lang="en-US" sz="1400" b="0" i="0" u="none" strike="noStrike" noProof="0" dirty="0" smtClean="0">
                          <a:solidFill>
                            <a:srgbClr val="000000"/>
                          </a:solidFill>
                          <a:effectLst/>
                          <a:latin typeface="Sakkal Majalla" panose="02000000000000000000" pitchFamily="2" charset="-78"/>
                        </a:rPr>
                        <a:t>Year × 100</a:t>
                      </a:r>
                    </a:p>
                  </a:txBody>
                  <a:tcPr>
                    <a:lnL w="12700" cap="flat" cmpd="sng" algn="ctr">
                      <a:solidFill>
                        <a:srgbClr val="B78A35"/>
                      </a:solidFill>
                      <a:prstDash val="solid"/>
                      <a:round/>
                      <a:headEnd type="none" w="med" len="med"/>
                      <a:tailEnd type="none" w="med" len="med"/>
                    </a:lnL>
                    <a:lnR w="12700" cap="flat" cmpd="sng" algn="ctr">
                      <a:solidFill>
                        <a:srgbClr val="B78A35"/>
                      </a:solidFill>
                      <a:prstDash val="solid"/>
                      <a:round/>
                      <a:headEnd type="none" w="med" len="med"/>
                      <a:tailEnd type="none" w="med" len="med"/>
                    </a:lnR>
                    <a:lnT w="12700" cap="flat" cmpd="sng" algn="ctr">
                      <a:solidFill>
                        <a:srgbClr val="B78A35"/>
                      </a:solidFill>
                      <a:prstDash val="solid"/>
                      <a:round/>
                      <a:headEnd type="none" w="med" len="med"/>
                      <a:tailEnd type="none" w="med" len="med"/>
                    </a:lnT>
                    <a:lnB w="12700" cap="flat" cmpd="sng" algn="ctr">
                      <a:solidFill>
                        <a:srgbClr val="B78A35"/>
                      </a:solidFill>
                      <a:prstDash val="solid"/>
                      <a:round/>
                      <a:headEnd type="none" w="med" len="med"/>
                      <a:tailEnd type="none" w="med" len="med"/>
                    </a:lnB>
                    <a:noFill/>
                  </a:tcPr>
                </a:tc>
                <a:tc>
                  <a:txBody>
                    <a:bodyPr/>
                    <a:lstStyle/>
                    <a:p>
                      <a:pPr algn="ctr" rtl="0"/>
                      <a:r>
                        <a:rPr lang="en-US" sz="1400" b="1" noProof="0" dirty="0" smtClean="0">
                          <a:latin typeface="Sakkal Majalla" panose="02000000000000000000" pitchFamily="2" charset="-78"/>
                        </a:rPr>
                        <a:t>Second</a:t>
                      </a:r>
                      <a:endParaRPr lang="en-US" sz="1400" b="1" noProof="0" dirty="0">
                        <a:latin typeface="Sakkal Majalla" panose="02000000000000000000" pitchFamily="2" charset="-78"/>
                        <a:cs typeface="Sakkal Majalla" panose="02000000000000000000" pitchFamily="2" charset="-78"/>
                      </a:endParaRPr>
                    </a:p>
                  </a:txBody>
                  <a:tcPr>
                    <a:lnL w="12700" cap="flat" cmpd="sng" algn="ctr">
                      <a:solidFill>
                        <a:srgbClr val="B78A35"/>
                      </a:solidFill>
                      <a:prstDash val="solid"/>
                      <a:round/>
                      <a:headEnd type="none" w="med" len="med"/>
                      <a:tailEnd type="none" w="med" len="med"/>
                    </a:lnL>
                    <a:lnR w="12700" cap="flat" cmpd="sng" algn="ctr">
                      <a:solidFill>
                        <a:srgbClr val="B78A35"/>
                      </a:solidFill>
                      <a:prstDash val="solid"/>
                      <a:round/>
                      <a:headEnd type="none" w="med" len="med"/>
                      <a:tailEnd type="none" w="med" len="med"/>
                    </a:lnR>
                    <a:lnT w="12700" cap="flat" cmpd="sng" algn="ctr">
                      <a:solidFill>
                        <a:srgbClr val="B78A35"/>
                      </a:solidFill>
                      <a:prstDash val="solid"/>
                      <a:round/>
                      <a:headEnd type="none" w="med" len="med"/>
                      <a:tailEnd type="none" w="med" len="med"/>
                    </a:lnT>
                    <a:lnB w="12700" cap="flat" cmpd="sng" algn="ctr">
                      <a:solidFill>
                        <a:srgbClr val="B78A35"/>
                      </a:solidFill>
                      <a:prstDash val="solid"/>
                      <a:round/>
                      <a:headEnd type="none" w="med" len="med"/>
                      <a:tailEnd type="none" w="med" len="med"/>
                    </a:lnB>
                    <a:noFill/>
                  </a:tcPr>
                </a:tc>
              </a:tr>
            </a:tbl>
          </a:graphicData>
        </a:graphic>
      </p:graphicFrame>
      <p:graphicFrame>
        <p:nvGraphicFramePr>
          <p:cNvPr id="4" name="Content Placeholder 9"/>
          <p:cNvGraphicFramePr>
            <a:graphicFrameLocks/>
          </p:cNvGraphicFramePr>
          <p:nvPr>
            <p:extLst/>
          </p:nvPr>
        </p:nvGraphicFramePr>
        <p:xfrm>
          <a:off x="305348" y="3657600"/>
          <a:ext cx="8556008" cy="914400"/>
        </p:xfrm>
        <a:graphic>
          <a:graphicData uri="http://schemas.openxmlformats.org/drawingml/2006/table">
            <a:tbl>
              <a:tblPr rtl="1" firstRow="1" bandRow="1">
                <a:tableStyleId>{5C22544A-7EE6-4342-B048-85BDC9FD1C3A}</a:tableStyleId>
              </a:tblPr>
              <a:tblGrid>
                <a:gridCol w="4278004"/>
                <a:gridCol w="4278004"/>
              </a:tblGrid>
              <a:tr h="184853">
                <a:tc>
                  <a:txBody>
                    <a:bodyPr/>
                    <a:lstStyle/>
                    <a:p>
                      <a:pPr algn="ctr" rtl="0"/>
                      <a:r>
                        <a:rPr lang="en-US" sz="1200" noProof="0" dirty="0" smtClean="0">
                          <a:solidFill>
                            <a:schemeClr val="tx1"/>
                          </a:solidFill>
                          <a:latin typeface="+mj-lt"/>
                        </a:rPr>
                        <a:t>Denominator Components</a:t>
                      </a:r>
                      <a:endParaRPr lang="en-US" sz="1200" noProof="0" dirty="0">
                        <a:solidFill>
                          <a:schemeClr val="tx1"/>
                        </a:solidFill>
                        <a:latin typeface="+mj-lt"/>
                        <a:cs typeface="Sakkal Majalla" panose="02000000000000000000" pitchFamily="2" charset="-78"/>
                      </a:endParaRPr>
                    </a:p>
                  </a:txBody>
                  <a:tcPr>
                    <a:lnL w="12700" cap="flat" cmpd="sng" algn="ctr">
                      <a:solidFill>
                        <a:srgbClr val="B78A35"/>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rgbClr val="B78A35"/>
                      </a:solidFill>
                      <a:prstDash val="solid"/>
                      <a:round/>
                      <a:headEnd type="none" w="med" len="med"/>
                      <a:tailEnd type="none" w="med" len="med"/>
                    </a:lnT>
                    <a:lnB w="12700" cap="flat" cmpd="sng" algn="ctr">
                      <a:solidFill>
                        <a:srgbClr val="B78A35"/>
                      </a:solidFill>
                      <a:prstDash val="solid"/>
                      <a:round/>
                      <a:headEnd type="none" w="med" len="med"/>
                      <a:tailEnd type="none" w="med" len="med"/>
                    </a:lnB>
                    <a:solidFill>
                      <a:srgbClr val="B78A35"/>
                    </a:solidFill>
                  </a:tcPr>
                </a:tc>
                <a:tc>
                  <a:txBody>
                    <a:bodyPr/>
                    <a:lstStyle/>
                    <a:p>
                      <a:pPr algn="ctr" rtl="0"/>
                      <a:r>
                        <a:rPr lang="en-US" sz="1200" noProof="0" dirty="0" smtClean="0">
                          <a:solidFill>
                            <a:schemeClr val="tx1"/>
                          </a:solidFill>
                          <a:latin typeface="+mj-lt"/>
                        </a:rPr>
                        <a:t>Numerator Components</a:t>
                      </a:r>
                      <a:endParaRPr lang="en-US" sz="1200" noProof="0" dirty="0">
                        <a:solidFill>
                          <a:schemeClr val="tx1"/>
                        </a:solidFill>
                        <a:latin typeface="+mj-lt"/>
                        <a:cs typeface="Sakkal Majalla" panose="02000000000000000000" pitchFamily="2" charset="-78"/>
                      </a:endParaRPr>
                    </a:p>
                  </a:txBody>
                  <a:tcPr>
                    <a:lnL w="12700" cap="flat" cmpd="sng" algn="ctr">
                      <a:solidFill>
                        <a:schemeClr val="bg1"/>
                      </a:solidFill>
                      <a:prstDash val="solid"/>
                      <a:round/>
                      <a:headEnd type="none" w="med" len="med"/>
                      <a:tailEnd type="none" w="med" len="med"/>
                    </a:lnL>
                    <a:lnR w="12700" cap="flat" cmpd="sng" algn="ctr">
                      <a:solidFill>
                        <a:srgbClr val="B78A35"/>
                      </a:solidFill>
                      <a:prstDash val="solid"/>
                      <a:round/>
                      <a:headEnd type="none" w="med" len="med"/>
                      <a:tailEnd type="none" w="med" len="med"/>
                    </a:lnR>
                    <a:lnT w="12700" cap="flat" cmpd="sng" algn="ctr">
                      <a:solidFill>
                        <a:srgbClr val="B78A35"/>
                      </a:solidFill>
                      <a:prstDash val="solid"/>
                      <a:round/>
                      <a:headEnd type="none" w="med" len="med"/>
                      <a:tailEnd type="none" w="med" len="med"/>
                    </a:lnT>
                    <a:lnB w="12700" cap="flat" cmpd="sng" algn="ctr">
                      <a:solidFill>
                        <a:srgbClr val="B78A35"/>
                      </a:solidFill>
                      <a:prstDash val="solid"/>
                      <a:round/>
                      <a:headEnd type="none" w="med" len="med"/>
                      <a:tailEnd type="none" w="med" len="med"/>
                    </a:lnB>
                    <a:solidFill>
                      <a:srgbClr val="B78A35"/>
                    </a:solidFill>
                  </a:tcPr>
                </a:tc>
              </a:tr>
              <a:tr h="563880">
                <a:tc>
                  <a:txBody>
                    <a:bodyPr/>
                    <a:lstStyle/>
                    <a:p>
                      <a:pPr algn="ctr" rtl="0"/>
                      <a:r>
                        <a:rPr lang="en-US" sz="1200" b="0" i="0" u="none" strike="noStrike" noProof="0" dirty="0" smtClean="0">
                          <a:solidFill>
                            <a:srgbClr val="000000"/>
                          </a:solidFill>
                          <a:effectLst/>
                          <a:latin typeface="+mj-lt"/>
                        </a:rPr>
                        <a:t>Total Number of Employees targeted in the approved Occupational Categories at the end of Calculation Period</a:t>
                      </a:r>
                      <a:endParaRPr lang="en-US" sz="1200" b="0" i="0" u="none" strike="noStrike" kern="1200" noProof="0" dirty="0">
                        <a:solidFill>
                          <a:srgbClr val="000000"/>
                        </a:solidFill>
                        <a:effectLst/>
                        <a:latin typeface="+mj-lt"/>
                        <a:ea typeface="+mn-ea"/>
                        <a:cs typeface="Sakkal Majalla" panose="02000000000000000000" pitchFamily="2" charset="-78"/>
                      </a:endParaRPr>
                    </a:p>
                  </a:txBody>
                  <a:tcPr>
                    <a:lnL w="12700" cap="flat" cmpd="sng" algn="ctr">
                      <a:solidFill>
                        <a:srgbClr val="B78A35"/>
                      </a:solidFill>
                      <a:prstDash val="solid"/>
                      <a:round/>
                      <a:headEnd type="none" w="med" len="med"/>
                      <a:tailEnd type="none" w="med" len="med"/>
                    </a:lnL>
                    <a:lnR w="12700" cap="flat" cmpd="sng" algn="ctr">
                      <a:solidFill>
                        <a:srgbClr val="B78A35"/>
                      </a:solidFill>
                      <a:prstDash val="solid"/>
                      <a:round/>
                      <a:headEnd type="none" w="med" len="med"/>
                      <a:tailEnd type="none" w="med" len="med"/>
                    </a:lnR>
                    <a:lnT w="12700" cap="flat" cmpd="sng" algn="ctr">
                      <a:solidFill>
                        <a:srgbClr val="B78A35"/>
                      </a:solidFill>
                      <a:prstDash val="solid"/>
                      <a:round/>
                      <a:headEnd type="none" w="med" len="med"/>
                      <a:tailEnd type="none" w="med" len="med"/>
                    </a:lnT>
                    <a:lnB w="12700" cap="flat" cmpd="sng" algn="ctr">
                      <a:solidFill>
                        <a:srgbClr val="B78A35"/>
                      </a:solidFill>
                      <a:prstDash val="solid"/>
                      <a:round/>
                      <a:headEnd type="none" w="med" len="med"/>
                      <a:tailEnd type="none" w="med" len="med"/>
                    </a:lnB>
                    <a:noFill/>
                  </a:tcPr>
                </a:tc>
                <a:tc>
                  <a:txBody>
                    <a:bodyPr/>
                    <a:lstStyle/>
                    <a:p>
                      <a:pPr algn="ctr" rtl="0"/>
                      <a:r>
                        <a:rPr lang="en-US" sz="1200" b="0" i="0" u="none" strike="noStrike" noProof="0" dirty="0" smtClean="0">
                          <a:solidFill>
                            <a:srgbClr val="000000"/>
                          </a:solidFill>
                          <a:effectLst/>
                          <a:latin typeface="+mj-lt"/>
                        </a:rPr>
                        <a:t>Number</a:t>
                      </a:r>
                      <a:r>
                        <a:rPr lang="en-US" sz="1200" b="0" i="0" u="none" strike="noStrike" baseline="0" noProof="0" dirty="0" smtClean="0">
                          <a:solidFill>
                            <a:srgbClr val="000000"/>
                          </a:solidFill>
                          <a:effectLst/>
                          <a:latin typeface="+mj-lt"/>
                        </a:rPr>
                        <a:t> </a:t>
                      </a:r>
                      <a:r>
                        <a:rPr lang="en-US" sz="1200" b="0" i="0" u="none" strike="noStrike" noProof="0" dirty="0" smtClean="0">
                          <a:solidFill>
                            <a:srgbClr val="000000"/>
                          </a:solidFill>
                          <a:effectLst/>
                          <a:latin typeface="+mj-lt"/>
                        </a:rPr>
                        <a:t>of</a:t>
                      </a:r>
                      <a:r>
                        <a:rPr lang="en-US" sz="1200" b="0" i="0" u="none" strike="noStrike" baseline="0" noProof="0" dirty="0" smtClean="0">
                          <a:solidFill>
                            <a:srgbClr val="000000"/>
                          </a:solidFill>
                          <a:effectLst/>
                          <a:latin typeface="+mj-lt"/>
                        </a:rPr>
                        <a:t> </a:t>
                      </a:r>
                      <a:r>
                        <a:rPr lang="en-US" sz="1200" b="0" i="0" u="none" strike="noStrike" noProof="0" dirty="0" smtClean="0">
                          <a:solidFill>
                            <a:srgbClr val="000000"/>
                          </a:solidFill>
                          <a:effectLst/>
                          <a:latin typeface="+mj-lt"/>
                        </a:rPr>
                        <a:t>Employees</a:t>
                      </a:r>
                      <a:r>
                        <a:rPr lang="en-US" sz="1200" b="0" i="0" u="none" strike="noStrike" baseline="0" noProof="0" dirty="0" smtClean="0">
                          <a:solidFill>
                            <a:srgbClr val="000000"/>
                          </a:solidFill>
                          <a:effectLst/>
                          <a:latin typeface="+mj-lt"/>
                        </a:rPr>
                        <a:t> </a:t>
                      </a:r>
                      <a:r>
                        <a:rPr lang="en-US" sz="1200" b="0" i="0" u="none" strike="noStrike" noProof="0" dirty="0" smtClean="0">
                          <a:solidFill>
                            <a:srgbClr val="000000"/>
                          </a:solidFill>
                          <a:effectLst/>
                          <a:latin typeface="+mj-lt"/>
                        </a:rPr>
                        <a:t>within</a:t>
                      </a:r>
                      <a:r>
                        <a:rPr lang="en-US" sz="1200" b="0" i="0" u="none" strike="noStrike" baseline="0" noProof="0" dirty="0" smtClean="0">
                          <a:solidFill>
                            <a:srgbClr val="000000"/>
                          </a:solidFill>
                          <a:effectLst/>
                          <a:latin typeface="+mj-lt"/>
                        </a:rPr>
                        <a:t> </a:t>
                      </a:r>
                      <a:r>
                        <a:rPr lang="en-US" sz="1200" b="0" i="0" u="none" strike="noStrike" noProof="0" dirty="0" smtClean="0">
                          <a:solidFill>
                            <a:srgbClr val="000000"/>
                          </a:solidFill>
                          <a:effectLst/>
                          <a:latin typeface="+mj-lt"/>
                        </a:rPr>
                        <a:t>the</a:t>
                      </a:r>
                      <a:r>
                        <a:rPr lang="en-US" sz="1200" b="0" i="0" u="none" strike="noStrike" baseline="0" noProof="0" dirty="0" smtClean="0">
                          <a:solidFill>
                            <a:srgbClr val="000000"/>
                          </a:solidFill>
                          <a:effectLst/>
                          <a:latin typeface="+mj-lt"/>
                        </a:rPr>
                        <a:t> </a:t>
                      </a:r>
                      <a:r>
                        <a:rPr lang="en-US" sz="1200" b="0" i="0" u="none" strike="noStrike" noProof="0" dirty="0" smtClean="0">
                          <a:solidFill>
                            <a:srgbClr val="000000"/>
                          </a:solidFill>
                          <a:effectLst/>
                          <a:latin typeface="+mj-lt"/>
                        </a:rPr>
                        <a:t>Approved</a:t>
                      </a:r>
                      <a:r>
                        <a:rPr lang="en-US" sz="1200" b="0" i="0" u="none" strike="noStrike" baseline="0" noProof="0" dirty="0" smtClean="0">
                          <a:solidFill>
                            <a:srgbClr val="000000"/>
                          </a:solidFill>
                          <a:effectLst/>
                          <a:latin typeface="+mj-lt"/>
                        </a:rPr>
                        <a:t> </a:t>
                      </a:r>
                      <a:r>
                        <a:rPr lang="en-US" sz="1200" b="0" i="0" u="none" strike="noStrike" noProof="0" dirty="0" smtClean="0">
                          <a:solidFill>
                            <a:srgbClr val="000000"/>
                          </a:solidFill>
                          <a:effectLst/>
                          <a:latin typeface="+mj-lt"/>
                        </a:rPr>
                        <a:t>Occupational Categories who received Training during the Calculation Period (accumulative with no repeated frequency) </a:t>
                      </a:r>
                      <a:endParaRPr lang="en-US" sz="1200" b="0" i="0" u="none" strike="noStrike" kern="1200" noProof="0" dirty="0" smtClean="0">
                        <a:solidFill>
                          <a:srgbClr val="000000"/>
                        </a:solidFill>
                        <a:effectLst/>
                        <a:latin typeface="+mj-lt"/>
                        <a:ea typeface="+mn-ea"/>
                        <a:cs typeface="Sakkal Majalla" panose="02000000000000000000" pitchFamily="2" charset="-78"/>
                      </a:endParaRPr>
                    </a:p>
                  </a:txBody>
                  <a:tcPr>
                    <a:lnL w="12700" cap="flat" cmpd="sng" algn="ctr">
                      <a:solidFill>
                        <a:srgbClr val="B78A35"/>
                      </a:solidFill>
                      <a:prstDash val="solid"/>
                      <a:round/>
                      <a:headEnd type="none" w="med" len="med"/>
                      <a:tailEnd type="none" w="med" len="med"/>
                    </a:lnL>
                    <a:lnR w="12700" cap="flat" cmpd="sng" algn="ctr">
                      <a:solidFill>
                        <a:srgbClr val="B78A35"/>
                      </a:solidFill>
                      <a:prstDash val="solid"/>
                      <a:round/>
                      <a:headEnd type="none" w="med" len="med"/>
                      <a:tailEnd type="none" w="med" len="med"/>
                    </a:lnR>
                    <a:lnT w="12700" cap="flat" cmpd="sng" algn="ctr">
                      <a:solidFill>
                        <a:srgbClr val="B78A35"/>
                      </a:solidFill>
                      <a:prstDash val="solid"/>
                      <a:round/>
                      <a:headEnd type="none" w="med" len="med"/>
                      <a:tailEnd type="none" w="med" len="med"/>
                    </a:lnT>
                    <a:lnB w="12700" cap="flat" cmpd="sng" algn="ctr">
                      <a:solidFill>
                        <a:srgbClr val="B78A35"/>
                      </a:solidFill>
                      <a:prstDash val="solid"/>
                      <a:round/>
                      <a:headEnd type="none" w="med" len="med"/>
                      <a:tailEnd type="none" w="med" len="med"/>
                    </a:lnB>
                    <a:noFill/>
                  </a:tcPr>
                </a:tc>
              </a:tr>
            </a:tbl>
          </a:graphicData>
        </a:graphic>
      </p:graphicFrame>
      <p:sp>
        <p:nvSpPr>
          <p:cNvPr id="5" name="TextBox 4"/>
          <p:cNvSpPr txBox="1"/>
          <p:nvPr/>
        </p:nvSpPr>
        <p:spPr>
          <a:xfrm>
            <a:off x="152400" y="1648959"/>
            <a:ext cx="5867400" cy="369332"/>
          </a:xfrm>
          <a:prstGeom prst="rect">
            <a:avLst/>
          </a:prstGeom>
          <a:noFill/>
        </p:spPr>
        <p:txBody>
          <a:bodyPr wrap="square" rtlCol="0">
            <a:spAutoFit/>
          </a:bodyPr>
          <a:lstStyle/>
          <a:p>
            <a:pPr algn="l" rtl="0" fontAlgn="b"/>
            <a:r>
              <a:rPr lang="en-US" b="1" dirty="0" smtClean="0">
                <a:solidFill>
                  <a:srgbClr val="C00000"/>
                </a:solidFill>
                <a:latin typeface="Sakkal Majalla" panose="02000000000000000000" pitchFamily="2" charset="-78"/>
              </a:rPr>
              <a:t>Method of Trainees Rate Calculation:</a:t>
            </a:r>
            <a:endParaRPr lang="en-US" b="1" dirty="0">
              <a:solidFill>
                <a:srgbClr val="C00000"/>
              </a:solidFill>
              <a:latin typeface="Sakkal Majalla" panose="02000000000000000000" pitchFamily="2" charset="-78"/>
            </a:endParaRPr>
          </a:p>
        </p:txBody>
      </p:sp>
      <p:sp>
        <p:nvSpPr>
          <p:cNvPr id="6" name="Rounded Rectangle 5"/>
          <p:cNvSpPr/>
          <p:nvPr/>
        </p:nvSpPr>
        <p:spPr>
          <a:xfrm>
            <a:off x="152400" y="971014"/>
            <a:ext cx="8839200" cy="521732"/>
          </a:xfrm>
          <a:prstGeom prst="round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7" name="TextBox 6"/>
          <p:cNvSpPr txBox="1"/>
          <p:nvPr/>
        </p:nvSpPr>
        <p:spPr>
          <a:xfrm>
            <a:off x="979713" y="1066800"/>
            <a:ext cx="6988629" cy="338554"/>
          </a:xfrm>
          <a:prstGeom prst="rect">
            <a:avLst/>
          </a:prstGeom>
          <a:noFill/>
          <a:ln>
            <a:noFill/>
          </a:ln>
        </p:spPr>
        <p:txBody>
          <a:bodyPr wrap="square" rtlCol="0">
            <a:spAutoFit/>
          </a:bodyPr>
          <a:lstStyle>
            <a:defPPr>
              <a:defRPr lang="en-US"/>
            </a:defPPr>
            <a:lvl1pPr algn="r" rtl="1">
              <a:defRPr>
                <a:solidFill>
                  <a:schemeClr val="bg1"/>
                </a:solidFill>
                <a:cs typeface="PT Bold Heading" panose="02010400000000000000" pitchFamily="2" charset="-78"/>
              </a:defRPr>
            </a:lvl1pPr>
          </a:lstStyle>
          <a:p>
            <a:pPr algn="ctr" rtl="0"/>
            <a:r>
              <a:rPr lang="en-US" sz="1600" dirty="0" smtClean="0">
                <a:solidFill>
                  <a:prstClr val="white"/>
                </a:solidFill>
              </a:rPr>
              <a:t>Indicator No. 10: Trainees Rate in comparison with Total Number of Employees</a:t>
            </a:r>
            <a:endParaRPr lang="en-US" sz="1600" dirty="0">
              <a:solidFill>
                <a:prstClr val="white"/>
              </a:solidFill>
            </a:endParaRPr>
          </a:p>
        </p:txBody>
      </p:sp>
      <p:sp>
        <p:nvSpPr>
          <p:cNvPr id="10" name="Slide Number Placeholder 3"/>
          <p:cNvSpPr txBox="1">
            <a:spLocks/>
          </p:cNvSpPr>
          <p:nvPr/>
        </p:nvSpPr>
        <p:spPr>
          <a:xfrm>
            <a:off x="0" y="6569075"/>
            <a:ext cx="21336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rtl="0"/>
            <a:fld id="{56427F38-63A5-4D63-9399-D970397CA46A}" type="slidenum">
              <a:rPr lang="en-US" sz="1600" b="1" smtClean="0">
                <a:solidFill>
                  <a:prstClr val="black"/>
                </a:solidFill>
              </a:rPr>
              <a:pPr rtl="0"/>
              <a:t>31</a:t>
            </a:fld>
            <a:endParaRPr lang="en-US" sz="1600" b="1" dirty="0">
              <a:solidFill>
                <a:prstClr val="black"/>
              </a:solidFill>
            </a:endParaRPr>
          </a:p>
        </p:txBody>
      </p:sp>
    </p:spTree>
    <p:extLst>
      <p:ext uri="{BB962C8B-B14F-4D97-AF65-F5344CB8AC3E}">
        <p14:creationId xmlns:p14="http://schemas.microsoft.com/office/powerpoint/2010/main" val="438901339"/>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ontent Placeholder 9"/>
          <p:cNvGraphicFramePr>
            <a:graphicFrameLocks/>
          </p:cNvGraphicFramePr>
          <p:nvPr>
            <p:extLst/>
          </p:nvPr>
        </p:nvGraphicFramePr>
        <p:xfrm>
          <a:off x="248897" y="3358502"/>
          <a:ext cx="8534400" cy="1310640"/>
        </p:xfrm>
        <a:graphic>
          <a:graphicData uri="http://schemas.openxmlformats.org/drawingml/2006/table">
            <a:tbl>
              <a:tblPr rtl="1" firstRow="1" bandRow="1">
                <a:tableStyleId>{5C22544A-7EE6-4342-B048-85BDC9FD1C3A}</a:tableStyleId>
              </a:tblPr>
              <a:tblGrid>
                <a:gridCol w="1448687"/>
                <a:gridCol w="2897376"/>
                <a:gridCol w="1448687"/>
                <a:gridCol w="1448687"/>
                <a:gridCol w="1290963"/>
              </a:tblGrid>
              <a:tr h="243827">
                <a:tc>
                  <a:txBody>
                    <a:bodyPr/>
                    <a:lstStyle/>
                    <a:p>
                      <a:pPr algn="ctr" rtl="0"/>
                      <a:r>
                        <a:rPr lang="en-US" sz="1400" noProof="0" dirty="0" smtClean="0">
                          <a:solidFill>
                            <a:schemeClr val="tx1"/>
                          </a:solidFill>
                          <a:latin typeface="Sakkal Majalla" panose="02000000000000000000" pitchFamily="2" charset="-78"/>
                        </a:rPr>
                        <a:t>Source</a:t>
                      </a:r>
                      <a:endParaRPr lang="en-US" sz="1400" noProof="0" dirty="0">
                        <a:solidFill>
                          <a:schemeClr val="tx1"/>
                        </a:solidFill>
                        <a:latin typeface="Sakkal Majalla" panose="02000000000000000000" pitchFamily="2" charset="-78"/>
                        <a:cs typeface="Sakkal Majalla" panose="02000000000000000000" pitchFamily="2" charset="-78"/>
                      </a:endParaRPr>
                    </a:p>
                  </a:txBody>
                  <a:tcPr anchor="b">
                    <a:lnL w="12700" cap="flat" cmpd="sng" algn="ctr">
                      <a:solidFill>
                        <a:srgbClr val="B78A35"/>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rgbClr val="B78A35"/>
                      </a:solidFill>
                      <a:prstDash val="solid"/>
                      <a:round/>
                      <a:headEnd type="none" w="med" len="med"/>
                      <a:tailEnd type="none" w="med" len="med"/>
                    </a:lnT>
                    <a:lnB w="12700" cap="flat" cmpd="sng" algn="ctr">
                      <a:solidFill>
                        <a:srgbClr val="B78A35"/>
                      </a:solidFill>
                      <a:prstDash val="solid"/>
                      <a:round/>
                      <a:headEnd type="none" w="med" len="med"/>
                      <a:tailEnd type="none" w="med" len="med"/>
                    </a:lnB>
                    <a:lnTlToBr w="12700" cmpd="sng">
                      <a:noFill/>
                      <a:prstDash val="solid"/>
                    </a:lnTlToBr>
                    <a:lnBlToTr w="12700" cmpd="sng">
                      <a:noFill/>
                      <a:prstDash val="solid"/>
                    </a:lnBlToTr>
                    <a:solidFill>
                      <a:srgbClr val="B78A35"/>
                    </a:solidFill>
                  </a:tcPr>
                </a:tc>
                <a:tc>
                  <a:txBody>
                    <a:bodyPr/>
                    <a:lstStyle/>
                    <a:p>
                      <a:pPr algn="ctr" rtl="0"/>
                      <a:r>
                        <a:rPr lang="en-US" sz="1400" noProof="0" dirty="0" smtClean="0">
                          <a:solidFill>
                            <a:schemeClr val="tx1"/>
                          </a:solidFill>
                          <a:latin typeface="Sakkal Majalla" panose="02000000000000000000" pitchFamily="2" charset="-78"/>
                        </a:rPr>
                        <a:t>Equation</a:t>
                      </a:r>
                      <a:endParaRPr lang="en-US" sz="1400" noProof="0" dirty="0">
                        <a:solidFill>
                          <a:schemeClr val="tx1"/>
                        </a:solidFill>
                        <a:latin typeface="Sakkal Majalla" panose="02000000000000000000" pitchFamily="2" charset="-78"/>
                        <a:cs typeface="Sakkal Majalla" panose="02000000000000000000" pitchFamily="2" charset="-78"/>
                      </a:endParaRPr>
                    </a:p>
                  </a:txBody>
                  <a:tcPr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rgbClr val="B78A35"/>
                      </a:solidFill>
                      <a:prstDash val="solid"/>
                      <a:round/>
                      <a:headEnd type="none" w="med" len="med"/>
                      <a:tailEnd type="none" w="med" len="med"/>
                    </a:lnT>
                    <a:lnB w="12700" cap="flat" cmpd="sng" algn="ctr">
                      <a:solidFill>
                        <a:srgbClr val="B78A35"/>
                      </a:solidFill>
                      <a:prstDash val="solid"/>
                      <a:round/>
                      <a:headEnd type="none" w="med" len="med"/>
                      <a:tailEnd type="none" w="med" len="med"/>
                    </a:lnB>
                    <a:lnTlToBr w="12700" cmpd="sng">
                      <a:noFill/>
                      <a:prstDash val="solid"/>
                    </a:lnTlToBr>
                    <a:lnBlToTr w="12700" cmpd="sng">
                      <a:noFill/>
                      <a:prstDash val="solid"/>
                    </a:lnBlToTr>
                    <a:solidFill>
                      <a:srgbClr val="B78A35"/>
                    </a:solidFill>
                  </a:tcPr>
                </a:tc>
                <a:tc>
                  <a:txBody>
                    <a:bodyPr/>
                    <a:lstStyle/>
                    <a:p>
                      <a:pPr algn="ctr" rtl="0"/>
                      <a:r>
                        <a:rPr lang="en-US" sz="1400" noProof="0" dirty="0" smtClean="0">
                          <a:solidFill>
                            <a:schemeClr val="tx1"/>
                          </a:solidFill>
                          <a:latin typeface="Sakkal Majalla" panose="02000000000000000000" pitchFamily="2" charset="-78"/>
                        </a:rPr>
                        <a:t>Calculation Type</a:t>
                      </a:r>
                      <a:endParaRPr lang="en-US" sz="1400" noProof="0" dirty="0">
                        <a:solidFill>
                          <a:schemeClr val="tx1"/>
                        </a:solidFill>
                        <a:latin typeface="Sakkal Majalla" panose="02000000000000000000" pitchFamily="2" charset="-78"/>
                        <a:cs typeface="Sakkal Majalla" panose="02000000000000000000" pitchFamily="2" charset="-78"/>
                      </a:endParaRPr>
                    </a:p>
                  </a:txBody>
                  <a:tcPr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rgbClr val="B78A35"/>
                      </a:solidFill>
                      <a:prstDash val="solid"/>
                      <a:round/>
                      <a:headEnd type="none" w="med" len="med"/>
                      <a:tailEnd type="none" w="med" len="med"/>
                    </a:lnT>
                    <a:lnB w="12700" cap="flat" cmpd="sng" algn="ctr">
                      <a:solidFill>
                        <a:srgbClr val="B78A35"/>
                      </a:solidFill>
                      <a:prstDash val="solid"/>
                      <a:round/>
                      <a:headEnd type="none" w="med" len="med"/>
                      <a:tailEnd type="none" w="med" len="med"/>
                    </a:lnB>
                    <a:lnTlToBr w="12700" cmpd="sng">
                      <a:noFill/>
                      <a:prstDash val="solid"/>
                    </a:lnTlToBr>
                    <a:lnBlToTr w="12700" cmpd="sng">
                      <a:noFill/>
                      <a:prstDash val="solid"/>
                    </a:lnBlToTr>
                    <a:solidFill>
                      <a:srgbClr val="B78A35"/>
                    </a:solidFill>
                  </a:tcPr>
                </a:tc>
                <a:tc>
                  <a:txBody>
                    <a:bodyPr/>
                    <a:lstStyle/>
                    <a:p>
                      <a:pPr algn="ctr" rtl="0"/>
                      <a:r>
                        <a:rPr lang="en-US" sz="1400" noProof="0" dirty="0" smtClean="0">
                          <a:solidFill>
                            <a:schemeClr val="tx1"/>
                          </a:solidFill>
                          <a:latin typeface="Sakkal Majalla" panose="02000000000000000000" pitchFamily="2" charset="-78"/>
                        </a:rPr>
                        <a:t>Calculation Unit</a:t>
                      </a:r>
                      <a:endParaRPr lang="en-US" sz="1400" noProof="0" dirty="0">
                        <a:solidFill>
                          <a:schemeClr val="tx1"/>
                        </a:solidFill>
                        <a:latin typeface="Sakkal Majalla" panose="02000000000000000000" pitchFamily="2" charset="-78"/>
                        <a:cs typeface="Sakkal Majalla" panose="02000000000000000000" pitchFamily="2" charset="-78"/>
                      </a:endParaRPr>
                    </a:p>
                  </a:txBody>
                  <a:tcPr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rgbClr val="B78A35"/>
                      </a:solidFill>
                      <a:prstDash val="solid"/>
                      <a:round/>
                      <a:headEnd type="none" w="med" len="med"/>
                      <a:tailEnd type="none" w="med" len="med"/>
                    </a:lnT>
                    <a:lnB w="12700" cap="flat" cmpd="sng" algn="ctr">
                      <a:solidFill>
                        <a:srgbClr val="B78A35"/>
                      </a:solidFill>
                      <a:prstDash val="solid"/>
                      <a:round/>
                      <a:headEnd type="none" w="med" len="med"/>
                      <a:tailEnd type="none" w="med" len="med"/>
                    </a:lnB>
                    <a:lnTlToBr w="12700" cmpd="sng">
                      <a:noFill/>
                      <a:prstDash val="solid"/>
                    </a:lnTlToBr>
                    <a:lnBlToTr w="12700" cmpd="sng">
                      <a:noFill/>
                      <a:prstDash val="solid"/>
                    </a:lnBlToTr>
                    <a:solidFill>
                      <a:srgbClr val="B78A35"/>
                    </a:solidFill>
                  </a:tcPr>
                </a:tc>
                <a:tc>
                  <a:txBody>
                    <a:bodyPr/>
                    <a:lstStyle/>
                    <a:p>
                      <a:pPr algn="ctr" rtl="0"/>
                      <a:r>
                        <a:rPr lang="en-US" sz="1400" noProof="0" dirty="0" smtClean="0">
                          <a:solidFill>
                            <a:schemeClr val="tx1"/>
                          </a:solidFill>
                          <a:latin typeface="Sakkal Majalla" panose="02000000000000000000" pitchFamily="2" charset="-78"/>
                        </a:rPr>
                        <a:t>Period</a:t>
                      </a:r>
                      <a:endParaRPr lang="en-US" sz="1400" noProof="0" dirty="0">
                        <a:solidFill>
                          <a:schemeClr val="tx1"/>
                        </a:solidFill>
                        <a:latin typeface="Sakkal Majalla" panose="02000000000000000000" pitchFamily="2" charset="-78"/>
                        <a:cs typeface="Sakkal Majalla" panose="02000000000000000000" pitchFamily="2" charset="-78"/>
                      </a:endParaRPr>
                    </a:p>
                  </a:txBody>
                  <a:tcPr anchor="b">
                    <a:lnL w="12700" cap="flat" cmpd="sng" algn="ctr">
                      <a:solidFill>
                        <a:schemeClr val="bg1"/>
                      </a:solidFill>
                      <a:prstDash val="solid"/>
                      <a:round/>
                      <a:headEnd type="none" w="med" len="med"/>
                      <a:tailEnd type="none" w="med" len="med"/>
                    </a:lnL>
                    <a:lnR w="12700" cap="flat" cmpd="sng" algn="ctr">
                      <a:solidFill>
                        <a:srgbClr val="B78A35"/>
                      </a:solidFill>
                      <a:prstDash val="solid"/>
                      <a:round/>
                      <a:headEnd type="none" w="med" len="med"/>
                      <a:tailEnd type="none" w="med" len="med"/>
                    </a:lnR>
                    <a:lnT w="12700" cap="flat" cmpd="sng" algn="ctr">
                      <a:solidFill>
                        <a:srgbClr val="B78A35"/>
                      </a:solidFill>
                      <a:prstDash val="solid"/>
                      <a:round/>
                      <a:headEnd type="none" w="med" len="med"/>
                      <a:tailEnd type="none" w="med" len="med"/>
                    </a:lnT>
                    <a:lnB w="12700" cap="flat" cmpd="sng" algn="ctr">
                      <a:solidFill>
                        <a:srgbClr val="B78A35"/>
                      </a:solidFill>
                      <a:prstDash val="solid"/>
                      <a:round/>
                      <a:headEnd type="none" w="med" len="med"/>
                      <a:tailEnd type="none" w="med" len="med"/>
                    </a:lnB>
                    <a:lnTlToBr w="12700" cmpd="sng">
                      <a:noFill/>
                      <a:prstDash val="solid"/>
                    </a:lnTlToBr>
                    <a:lnBlToTr w="12700" cmpd="sng">
                      <a:noFill/>
                      <a:prstDash val="solid"/>
                    </a:lnBlToTr>
                    <a:solidFill>
                      <a:srgbClr val="B78A35"/>
                    </a:solidFill>
                  </a:tcPr>
                </a:tc>
              </a:tr>
              <a:tr h="926541">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noProof="0" dirty="0" err="1" smtClean="0">
                          <a:solidFill>
                            <a:schemeClr val="tx1"/>
                          </a:solidFill>
                          <a:latin typeface="Sakkal Majalla" panose="02000000000000000000" pitchFamily="2" charset="-78"/>
                        </a:rPr>
                        <a:t>Bayanati</a:t>
                      </a:r>
                      <a:r>
                        <a:rPr lang="en-US" sz="1400" noProof="0" dirty="0" smtClean="0">
                          <a:solidFill>
                            <a:schemeClr val="tx1"/>
                          </a:solidFill>
                          <a:latin typeface="Sakkal Majalla" panose="02000000000000000000" pitchFamily="2" charset="-78"/>
                        </a:rPr>
                        <a:t> System</a:t>
                      </a:r>
                      <a:endParaRPr lang="en-US" sz="1400" noProof="0" dirty="0" smtClean="0">
                        <a:solidFill>
                          <a:schemeClr val="tx1"/>
                        </a:solidFill>
                        <a:latin typeface="Sakkal Majalla" panose="02000000000000000000" pitchFamily="2" charset="-78"/>
                        <a:cs typeface="Sakkal Majalla" panose="02000000000000000000" pitchFamily="2" charset="-78"/>
                      </a:endParaRPr>
                    </a:p>
                  </a:txBody>
                  <a:tcPr anchor="ctr">
                    <a:lnL w="12700" cap="flat" cmpd="sng" algn="ctr">
                      <a:solidFill>
                        <a:srgbClr val="B78A35"/>
                      </a:solidFill>
                      <a:prstDash val="solid"/>
                      <a:round/>
                      <a:headEnd type="none" w="med" len="med"/>
                      <a:tailEnd type="none" w="med" len="med"/>
                    </a:lnL>
                    <a:lnR w="12700" cap="flat" cmpd="sng" algn="ctr">
                      <a:solidFill>
                        <a:srgbClr val="B78A35"/>
                      </a:solidFill>
                      <a:prstDash val="solid"/>
                      <a:round/>
                      <a:headEnd type="none" w="med" len="med"/>
                      <a:tailEnd type="none" w="med" len="med"/>
                    </a:lnR>
                    <a:lnT w="12700" cap="flat" cmpd="sng" algn="ctr">
                      <a:solidFill>
                        <a:srgbClr val="B78A35"/>
                      </a:solidFill>
                      <a:prstDash val="solid"/>
                      <a:round/>
                      <a:headEnd type="none" w="med" len="med"/>
                      <a:tailEnd type="none" w="med" len="med"/>
                    </a:lnT>
                    <a:lnB w="12700" cap="flat" cmpd="sng" algn="ctr">
                      <a:solidFill>
                        <a:srgbClr val="B78A35"/>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endParaRPr lang="en-US" sz="1400" kern="1200" noProof="0" dirty="0" smtClean="0">
                        <a:solidFill>
                          <a:schemeClr val="tx1"/>
                        </a:solidFill>
                        <a:latin typeface="Sakkal Majalla" panose="02000000000000000000" pitchFamily="2" charset="-78"/>
                        <a:ea typeface="+mn-ea"/>
                        <a:cs typeface="Sakkal Majalla" panose="02000000000000000000" pitchFamily="2" charset="-78"/>
                      </a:endParaRPr>
                    </a:p>
                    <a:p>
                      <a:pPr marL="0" marR="0" lvl="0" indent="0" algn="ctr" defTabSz="914400" rtl="0" eaLnBrk="1" fontAlgn="ctr" latinLnBrk="0" hangingPunct="1">
                        <a:lnSpc>
                          <a:spcPct val="100000"/>
                        </a:lnSpc>
                        <a:spcBef>
                          <a:spcPts val="0"/>
                        </a:spcBef>
                        <a:spcAft>
                          <a:spcPts val="0"/>
                        </a:spcAft>
                        <a:buClrTx/>
                        <a:buSzTx/>
                        <a:buFontTx/>
                        <a:buNone/>
                        <a:tabLst/>
                        <a:defRPr/>
                      </a:pPr>
                      <a:r>
                        <a:rPr lang="en-US" sz="1400" kern="1200" noProof="0" dirty="0" smtClean="0">
                          <a:solidFill>
                            <a:schemeClr val="tx1"/>
                          </a:solidFill>
                          <a:latin typeface="Sakkal Majalla" panose="02000000000000000000" pitchFamily="2" charset="-78"/>
                        </a:rPr>
                        <a:t>Total Number of Performance Levels Points Achieved in Competencies ÷ Total Number of Top Performance× 100 </a:t>
                      </a:r>
                      <a:r>
                        <a:rPr lang="en-US" sz="1400" b="0" i="0" u="none" strike="noStrike" noProof="0" dirty="0" smtClean="0">
                          <a:solidFill>
                            <a:schemeClr val="tx1"/>
                          </a:solidFill>
                          <a:effectLst/>
                          <a:latin typeface="Sakkal Majalla" panose="02000000000000000000" pitchFamily="2" charset="-78"/>
                        </a:rPr>
                        <a:t>%</a:t>
                      </a:r>
                      <a:r>
                        <a:rPr lang="en-US" noProof="0" dirty="0" smtClean="0"/>
                        <a:t> </a:t>
                      </a:r>
                      <a:endParaRPr lang="en-US" sz="1400" b="0" i="0" u="none" strike="noStrike" noProof="0" dirty="0" smtClean="0">
                        <a:solidFill>
                          <a:schemeClr val="tx1"/>
                        </a:solidFill>
                        <a:effectLst/>
                        <a:latin typeface="Sakkal Majalla" panose="02000000000000000000" pitchFamily="2" charset="-78"/>
                        <a:cs typeface="Sakkal Majalla" panose="02000000000000000000" pitchFamily="2" charset="-78"/>
                      </a:endParaRPr>
                    </a:p>
                  </a:txBody>
                  <a:tcPr anchor="ctr">
                    <a:lnL w="12700" cap="flat" cmpd="sng" algn="ctr">
                      <a:solidFill>
                        <a:srgbClr val="B78A35"/>
                      </a:solidFill>
                      <a:prstDash val="solid"/>
                      <a:round/>
                      <a:headEnd type="none" w="med" len="med"/>
                      <a:tailEnd type="none" w="med" len="med"/>
                    </a:lnL>
                    <a:lnR w="12700" cap="flat" cmpd="sng" algn="ctr">
                      <a:solidFill>
                        <a:srgbClr val="B78A35"/>
                      </a:solidFill>
                      <a:prstDash val="solid"/>
                      <a:round/>
                      <a:headEnd type="none" w="med" len="med"/>
                      <a:tailEnd type="none" w="med" len="med"/>
                    </a:lnR>
                    <a:lnT w="12700" cap="flat" cmpd="sng" algn="ctr">
                      <a:solidFill>
                        <a:srgbClr val="B78A35"/>
                      </a:solidFill>
                      <a:prstDash val="solid"/>
                      <a:round/>
                      <a:headEnd type="none" w="med" len="med"/>
                      <a:tailEnd type="none" w="med" len="med"/>
                    </a:lnT>
                    <a:lnB w="12700" cap="flat" cmpd="sng" algn="ctr">
                      <a:solidFill>
                        <a:srgbClr val="B78A35"/>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a:r>
                        <a:rPr lang="en-US" sz="1400" noProof="0" dirty="0" smtClean="0">
                          <a:solidFill>
                            <a:schemeClr val="tx1"/>
                          </a:solidFill>
                          <a:latin typeface="Sakkal Majalla" panose="02000000000000000000" pitchFamily="2" charset="-78"/>
                        </a:rPr>
                        <a:t>Increase is better. </a:t>
                      </a:r>
                      <a:endParaRPr lang="en-US" sz="1400" noProof="0" dirty="0">
                        <a:solidFill>
                          <a:schemeClr val="tx1"/>
                        </a:solidFill>
                        <a:latin typeface="Sakkal Majalla" panose="02000000000000000000" pitchFamily="2" charset="-78"/>
                        <a:cs typeface="Sakkal Majalla" panose="02000000000000000000" pitchFamily="2" charset="-78"/>
                      </a:endParaRPr>
                    </a:p>
                  </a:txBody>
                  <a:tcPr anchor="ctr">
                    <a:lnL w="12700" cap="flat" cmpd="sng" algn="ctr">
                      <a:solidFill>
                        <a:srgbClr val="B78A35"/>
                      </a:solidFill>
                      <a:prstDash val="solid"/>
                      <a:round/>
                      <a:headEnd type="none" w="med" len="med"/>
                      <a:tailEnd type="none" w="med" len="med"/>
                    </a:lnL>
                    <a:lnR w="12700" cap="flat" cmpd="sng" algn="ctr">
                      <a:solidFill>
                        <a:srgbClr val="B78A35"/>
                      </a:solidFill>
                      <a:prstDash val="solid"/>
                      <a:round/>
                      <a:headEnd type="none" w="med" len="med"/>
                      <a:tailEnd type="none" w="med" len="med"/>
                    </a:lnR>
                    <a:lnT w="12700" cap="flat" cmpd="sng" algn="ctr">
                      <a:solidFill>
                        <a:srgbClr val="B78A35"/>
                      </a:solidFill>
                      <a:prstDash val="solid"/>
                      <a:round/>
                      <a:headEnd type="none" w="med" len="med"/>
                      <a:tailEnd type="none" w="med" len="med"/>
                    </a:lnT>
                    <a:lnB w="12700" cap="flat" cmpd="sng" algn="ctr">
                      <a:solidFill>
                        <a:srgbClr val="B78A35"/>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a:r>
                        <a:rPr lang="en-US" sz="1400" noProof="0" dirty="0" smtClean="0">
                          <a:solidFill>
                            <a:schemeClr val="tx1"/>
                          </a:solidFill>
                          <a:latin typeface="Sakkal Majalla" panose="02000000000000000000" pitchFamily="2" charset="-78"/>
                        </a:rPr>
                        <a:t>Percentage</a:t>
                      </a:r>
                      <a:endParaRPr lang="en-US" sz="1400" noProof="0" dirty="0">
                        <a:solidFill>
                          <a:schemeClr val="tx1"/>
                        </a:solidFill>
                        <a:latin typeface="Sakkal Majalla" panose="02000000000000000000" pitchFamily="2" charset="-78"/>
                        <a:cs typeface="Sakkal Majalla" panose="02000000000000000000" pitchFamily="2" charset="-78"/>
                      </a:endParaRPr>
                    </a:p>
                  </a:txBody>
                  <a:tcPr anchor="ctr">
                    <a:lnL w="12700" cap="flat" cmpd="sng" algn="ctr">
                      <a:solidFill>
                        <a:srgbClr val="B78A35"/>
                      </a:solidFill>
                      <a:prstDash val="solid"/>
                      <a:round/>
                      <a:headEnd type="none" w="med" len="med"/>
                      <a:tailEnd type="none" w="med" len="med"/>
                    </a:lnL>
                    <a:lnR w="12700" cap="flat" cmpd="sng" algn="ctr">
                      <a:solidFill>
                        <a:srgbClr val="B78A35"/>
                      </a:solidFill>
                      <a:prstDash val="solid"/>
                      <a:round/>
                      <a:headEnd type="none" w="med" len="med"/>
                      <a:tailEnd type="none" w="med" len="med"/>
                    </a:lnR>
                    <a:lnT w="12700" cap="flat" cmpd="sng" algn="ctr">
                      <a:solidFill>
                        <a:srgbClr val="B78A35"/>
                      </a:solidFill>
                      <a:prstDash val="solid"/>
                      <a:round/>
                      <a:headEnd type="none" w="med" len="med"/>
                      <a:tailEnd type="none" w="med" len="med"/>
                    </a:lnT>
                    <a:lnB w="12700" cap="flat" cmpd="sng" algn="ctr">
                      <a:solidFill>
                        <a:srgbClr val="B78A35"/>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a:r>
                        <a:rPr lang="en-US" sz="1400" noProof="0" dirty="0" smtClean="0">
                          <a:solidFill>
                            <a:schemeClr val="tx1"/>
                          </a:solidFill>
                          <a:latin typeface="Sakkal Majalla" panose="02000000000000000000" pitchFamily="2" charset="-78"/>
                        </a:rPr>
                        <a:t>Annually</a:t>
                      </a:r>
                      <a:endParaRPr lang="en-US" sz="1400" noProof="0" dirty="0">
                        <a:solidFill>
                          <a:schemeClr val="tx1"/>
                        </a:solidFill>
                        <a:latin typeface="Sakkal Majalla" panose="02000000000000000000" pitchFamily="2" charset="-78"/>
                        <a:cs typeface="Sakkal Majalla" panose="02000000000000000000" pitchFamily="2" charset="-78"/>
                      </a:endParaRPr>
                    </a:p>
                  </a:txBody>
                  <a:tcPr anchor="ctr">
                    <a:lnL w="12700" cap="flat" cmpd="sng" algn="ctr">
                      <a:solidFill>
                        <a:srgbClr val="B78A35"/>
                      </a:solidFill>
                      <a:prstDash val="solid"/>
                      <a:round/>
                      <a:headEnd type="none" w="med" len="med"/>
                      <a:tailEnd type="none" w="med" len="med"/>
                    </a:lnL>
                    <a:lnR w="12700" cap="flat" cmpd="sng" algn="ctr">
                      <a:solidFill>
                        <a:srgbClr val="B78A35"/>
                      </a:solidFill>
                      <a:prstDash val="solid"/>
                      <a:round/>
                      <a:headEnd type="none" w="med" len="med"/>
                      <a:tailEnd type="none" w="med" len="med"/>
                    </a:lnR>
                    <a:lnT w="12700" cap="flat" cmpd="sng" algn="ctr">
                      <a:solidFill>
                        <a:srgbClr val="B78A35"/>
                      </a:solidFill>
                      <a:prstDash val="solid"/>
                      <a:round/>
                      <a:headEnd type="none" w="med" len="med"/>
                      <a:tailEnd type="none" w="med" len="med"/>
                    </a:lnT>
                    <a:lnB w="12700" cap="flat" cmpd="sng" algn="ctr">
                      <a:solidFill>
                        <a:srgbClr val="B78A35"/>
                      </a:solidFill>
                      <a:prstDash val="solid"/>
                      <a:round/>
                      <a:headEnd type="none" w="med" len="med"/>
                      <a:tailEnd type="none" w="med" len="med"/>
                    </a:lnB>
                    <a:lnTlToBr w="12700" cmpd="sng">
                      <a:noFill/>
                      <a:prstDash val="solid"/>
                    </a:lnTlToBr>
                    <a:lnBlToTr w="12700" cmpd="sng">
                      <a:noFill/>
                      <a:prstDash val="solid"/>
                    </a:lnBlToTr>
                    <a:noFill/>
                  </a:tcPr>
                </a:tc>
              </a:tr>
            </a:tbl>
          </a:graphicData>
        </a:graphic>
      </p:graphicFrame>
      <p:graphicFrame>
        <p:nvGraphicFramePr>
          <p:cNvPr id="4" name="Content Placeholder 9"/>
          <p:cNvGraphicFramePr>
            <a:graphicFrameLocks/>
          </p:cNvGraphicFramePr>
          <p:nvPr>
            <p:extLst/>
          </p:nvPr>
        </p:nvGraphicFramePr>
        <p:xfrm>
          <a:off x="248897" y="4962200"/>
          <a:ext cx="8556008" cy="868680"/>
        </p:xfrm>
        <a:graphic>
          <a:graphicData uri="http://schemas.openxmlformats.org/drawingml/2006/table">
            <a:tbl>
              <a:tblPr rtl="1" firstRow="1" bandRow="1">
                <a:tableStyleId>{5C22544A-7EE6-4342-B048-85BDC9FD1C3A}</a:tableStyleId>
              </a:tblPr>
              <a:tblGrid>
                <a:gridCol w="4278004"/>
                <a:gridCol w="4278004"/>
              </a:tblGrid>
              <a:tr h="184853">
                <a:tc>
                  <a:txBody>
                    <a:bodyPr/>
                    <a:lstStyle/>
                    <a:p>
                      <a:pPr algn="ctr" rtl="0"/>
                      <a:r>
                        <a:rPr lang="ar-AE" sz="1400" dirty="0" smtClean="0">
                          <a:solidFill>
                            <a:schemeClr val="tx1"/>
                          </a:solidFill>
                          <a:latin typeface="Sakkal Majalla" panose="02000000000000000000" pitchFamily="2" charset="-78"/>
                        </a:rPr>
                        <a:t>Denominator Components</a:t>
                      </a:r>
                      <a:endParaRPr lang="en-US" sz="1400" dirty="0">
                        <a:solidFill>
                          <a:schemeClr val="tx1"/>
                        </a:solidFill>
                        <a:latin typeface="Sakkal Majalla" panose="02000000000000000000" pitchFamily="2" charset="-78"/>
                        <a:cs typeface="Sakkal Majalla" panose="02000000000000000000" pitchFamily="2" charset="-78"/>
                      </a:endParaRPr>
                    </a:p>
                  </a:txBody>
                  <a:tcPr>
                    <a:lnL w="12700" cap="flat" cmpd="sng" algn="ctr">
                      <a:solidFill>
                        <a:srgbClr val="B78A35"/>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rgbClr val="B78A35"/>
                      </a:solidFill>
                      <a:prstDash val="solid"/>
                      <a:round/>
                      <a:headEnd type="none" w="med" len="med"/>
                      <a:tailEnd type="none" w="med" len="med"/>
                    </a:lnT>
                    <a:lnB w="12700" cap="flat" cmpd="sng" algn="ctr">
                      <a:solidFill>
                        <a:srgbClr val="B78A35"/>
                      </a:solidFill>
                      <a:prstDash val="solid"/>
                      <a:round/>
                      <a:headEnd type="none" w="med" len="med"/>
                      <a:tailEnd type="none" w="med" len="med"/>
                    </a:lnB>
                    <a:solidFill>
                      <a:srgbClr val="B78A35"/>
                    </a:solidFill>
                  </a:tcPr>
                </a:tc>
                <a:tc>
                  <a:txBody>
                    <a:bodyPr/>
                    <a:lstStyle/>
                    <a:p>
                      <a:pPr algn="ctr" rtl="0"/>
                      <a:r>
                        <a:rPr lang="ar-AE" sz="1400" dirty="0" smtClean="0">
                          <a:solidFill>
                            <a:schemeClr val="tx1"/>
                          </a:solidFill>
                          <a:latin typeface="Sakkal Majalla" panose="02000000000000000000" pitchFamily="2" charset="-78"/>
                        </a:rPr>
                        <a:t>Numerator Components</a:t>
                      </a:r>
                      <a:endParaRPr lang="en-US" sz="1400" dirty="0">
                        <a:solidFill>
                          <a:schemeClr val="tx1"/>
                        </a:solidFill>
                        <a:latin typeface="Sakkal Majalla" panose="02000000000000000000" pitchFamily="2" charset="-78"/>
                        <a:cs typeface="Sakkal Majalla" panose="02000000000000000000" pitchFamily="2" charset="-78"/>
                      </a:endParaRPr>
                    </a:p>
                  </a:txBody>
                  <a:tcPr>
                    <a:lnL w="12700" cap="flat" cmpd="sng" algn="ctr">
                      <a:solidFill>
                        <a:schemeClr val="bg1"/>
                      </a:solidFill>
                      <a:prstDash val="solid"/>
                      <a:round/>
                      <a:headEnd type="none" w="med" len="med"/>
                      <a:tailEnd type="none" w="med" len="med"/>
                    </a:lnL>
                    <a:lnR w="12700" cap="flat" cmpd="sng" algn="ctr">
                      <a:solidFill>
                        <a:srgbClr val="B78A35"/>
                      </a:solidFill>
                      <a:prstDash val="solid"/>
                      <a:round/>
                      <a:headEnd type="none" w="med" len="med"/>
                      <a:tailEnd type="none" w="med" len="med"/>
                    </a:lnR>
                    <a:lnT w="12700" cap="flat" cmpd="sng" algn="ctr">
                      <a:solidFill>
                        <a:srgbClr val="B78A35"/>
                      </a:solidFill>
                      <a:prstDash val="solid"/>
                      <a:round/>
                      <a:headEnd type="none" w="med" len="med"/>
                      <a:tailEnd type="none" w="med" len="med"/>
                    </a:lnT>
                    <a:lnB w="12700" cap="flat" cmpd="sng" algn="ctr">
                      <a:solidFill>
                        <a:srgbClr val="B78A35"/>
                      </a:solidFill>
                      <a:prstDash val="solid"/>
                      <a:round/>
                      <a:headEnd type="none" w="med" len="med"/>
                      <a:tailEnd type="none" w="med" len="med"/>
                    </a:lnB>
                    <a:solidFill>
                      <a:srgbClr val="B78A35"/>
                    </a:solidFill>
                  </a:tcPr>
                </a:tc>
              </a:tr>
              <a:tr h="56388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ar-SA" sz="1400" b="1" kern="1200" dirty="0" smtClean="0">
                          <a:solidFill>
                            <a:schemeClr val="tx1"/>
                          </a:solidFill>
                          <a:latin typeface="Sakkal Majalla" panose="02000000000000000000" pitchFamily="2" charset="-78"/>
                        </a:rPr>
                        <a:t>Total Number of Top Performance Levels Points in Competencies</a:t>
                      </a:r>
                      <a:endParaRPr lang="en-US" sz="1400" b="1" kern="1200" dirty="0" smtClean="0">
                        <a:solidFill>
                          <a:schemeClr val="tx1"/>
                        </a:solidFill>
                        <a:latin typeface="Sakkal Majalla" panose="02000000000000000000" pitchFamily="2" charset="-78"/>
                        <a:ea typeface="+mn-ea"/>
                        <a:cs typeface="Sakkal Majalla" panose="02000000000000000000" pitchFamily="2" charset="-78"/>
                      </a:endParaRPr>
                    </a:p>
                  </a:txBody>
                  <a:tcPr anchor="ctr">
                    <a:lnL w="12700" cap="flat" cmpd="sng" algn="ctr">
                      <a:solidFill>
                        <a:srgbClr val="B78A35"/>
                      </a:solidFill>
                      <a:prstDash val="solid"/>
                      <a:round/>
                      <a:headEnd type="none" w="med" len="med"/>
                      <a:tailEnd type="none" w="med" len="med"/>
                    </a:lnL>
                    <a:lnR w="12700" cap="flat" cmpd="sng" algn="ctr">
                      <a:solidFill>
                        <a:srgbClr val="B78A35"/>
                      </a:solidFill>
                      <a:prstDash val="solid"/>
                      <a:round/>
                      <a:headEnd type="none" w="med" len="med"/>
                      <a:tailEnd type="none" w="med" len="med"/>
                    </a:lnR>
                    <a:lnT w="12700" cap="flat" cmpd="sng" algn="ctr">
                      <a:solidFill>
                        <a:srgbClr val="B78A35"/>
                      </a:solidFill>
                      <a:prstDash val="solid"/>
                      <a:round/>
                      <a:headEnd type="none" w="med" len="med"/>
                      <a:tailEnd type="none" w="med" len="med"/>
                    </a:lnT>
                    <a:lnB w="12700" cap="flat" cmpd="sng" algn="ctr">
                      <a:solidFill>
                        <a:srgbClr val="B78A35"/>
                      </a:solidFill>
                      <a:prstDash val="solid"/>
                      <a:round/>
                      <a:headEnd type="none" w="med" len="med"/>
                      <a:tailEnd type="none" w="med" len="med"/>
                    </a:lnB>
                    <a:noFill/>
                  </a:tcPr>
                </a:tc>
                <a:tc>
                  <a:txBody>
                    <a:bodyPr/>
                    <a:lstStyle/>
                    <a:p>
                      <a:pPr algn="ctr" rtl="0"/>
                      <a:r>
                        <a:rPr lang="ar-SA" sz="1400" b="1" kern="1200" dirty="0" smtClean="0">
                          <a:solidFill>
                            <a:schemeClr val="tx1"/>
                          </a:solidFill>
                          <a:latin typeface="Sakkal Majalla" panose="02000000000000000000" pitchFamily="2" charset="-78"/>
                        </a:rPr>
                        <a:t>Total Number of Performance Levels Points Achieved in Competencies</a:t>
                      </a:r>
                      <a:endParaRPr lang="en-US" sz="1400" b="0" i="0" u="none" strike="noStrike" kern="1200" dirty="0" smtClean="0">
                        <a:solidFill>
                          <a:schemeClr val="tx1"/>
                        </a:solidFill>
                        <a:effectLst/>
                        <a:latin typeface="Sakkal Majalla" panose="02000000000000000000" pitchFamily="2" charset="-78"/>
                        <a:ea typeface="+mn-ea"/>
                        <a:cs typeface="Sakkal Majalla" panose="02000000000000000000" pitchFamily="2" charset="-78"/>
                      </a:endParaRPr>
                    </a:p>
                  </a:txBody>
                  <a:tcPr anchor="ctr">
                    <a:lnL w="12700" cap="flat" cmpd="sng" algn="ctr">
                      <a:solidFill>
                        <a:srgbClr val="B78A35"/>
                      </a:solidFill>
                      <a:prstDash val="solid"/>
                      <a:round/>
                      <a:headEnd type="none" w="med" len="med"/>
                      <a:tailEnd type="none" w="med" len="med"/>
                    </a:lnL>
                    <a:lnR w="12700" cap="flat" cmpd="sng" algn="ctr">
                      <a:solidFill>
                        <a:srgbClr val="B78A35"/>
                      </a:solidFill>
                      <a:prstDash val="solid"/>
                      <a:round/>
                      <a:headEnd type="none" w="med" len="med"/>
                      <a:tailEnd type="none" w="med" len="med"/>
                    </a:lnR>
                    <a:lnT w="12700" cap="flat" cmpd="sng" algn="ctr">
                      <a:solidFill>
                        <a:srgbClr val="B78A35"/>
                      </a:solidFill>
                      <a:prstDash val="solid"/>
                      <a:round/>
                      <a:headEnd type="none" w="med" len="med"/>
                      <a:tailEnd type="none" w="med" len="med"/>
                    </a:lnT>
                    <a:lnB w="12700" cap="flat" cmpd="sng" algn="ctr">
                      <a:solidFill>
                        <a:srgbClr val="B78A35"/>
                      </a:solidFill>
                      <a:prstDash val="solid"/>
                      <a:round/>
                      <a:headEnd type="none" w="med" len="med"/>
                      <a:tailEnd type="none" w="med" len="med"/>
                    </a:lnB>
                    <a:noFill/>
                  </a:tcPr>
                </a:tc>
              </a:tr>
            </a:tbl>
          </a:graphicData>
        </a:graphic>
      </p:graphicFrame>
      <p:sp>
        <p:nvSpPr>
          <p:cNvPr id="5" name="TextBox 4"/>
          <p:cNvSpPr txBox="1"/>
          <p:nvPr/>
        </p:nvSpPr>
        <p:spPr>
          <a:xfrm>
            <a:off x="248897" y="2870340"/>
            <a:ext cx="5867400" cy="369332"/>
          </a:xfrm>
          <a:prstGeom prst="rect">
            <a:avLst/>
          </a:prstGeom>
          <a:noFill/>
        </p:spPr>
        <p:txBody>
          <a:bodyPr wrap="square" rtlCol="0">
            <a:spAutoFit/>
          </a:bodyPr>
          <a:lstStyle/>
          <a:p>
            <a:pPr algn="l" rtl="0" fontAlgn="b"/>
            <a:r>
              <a:rPr lang="en-US" b="1" dirty="0" smtClean="0">
                <a:solidFill>
                  <a:srgbClr val="C00000"/>
                </a:solidFill>
                <a:latin typeface="Sakkal Majalla" panose="02000000000000000000" pitchFamily="2" charset="-78"/>
              </a:rPr>
              <a:t>Method of Calculation: </a:t>
            </a:r>
            <a:endParaRPr lang="en-US" b="1" dirty="0">
              <a:solidFill>
                <a:srgbClr val="C00000"/>
              </a:solidFill>
              <a:latin typeface="Sakkal Majalla" panose="02000000000000000000" pitchFamily="2" charset="-78"/>
            </a:endParaRPr>
          </a:p>
        </p:txBody>
      </p:sp>
      <p:sp>
        <p:nvSpPr>
          <p:cNvPr id="6" name="Rounded Rectangle 5"/>
          <p:cNvSpPr/>
          <p:nvPr/>
        </p:nvSpPr>
        <p:spPr>
          <a:xfrm>
            <a:off x="152400" y="971014"/>
            <a:ext cx="8839200" cy="521732"/>
          </a:xfrm>
          <a:prstGeom prst="round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7" name="TextBox 6"/>
          <p:cNvSpPr txBox="1"/>
          <p:nvPr/>
        </p:nvSpPr>
        <p:spPr>
          <a:xfrm>
            <a:off x="757647" y="1066800"/>
            <a:ext cx="6570616" cy="369332"/>
          </a:xfrm>
          <a:prstGeom prst="rect">
            <a:avLst/>
          </a:prstGeom>
          <a:noFill/>
          <a:ln>
            <a:noFill/>
          </a:ln>
        </p:spPr>
        <p:txBody>
          <a:bodyPr wrap="square" rtlCol="0">
            <a:spAutoFit/>
          </a:bodyPr>
          <a:lstStyle>
            <a:defPPr>
              <a:defRPr lang="en-US"/>
            </a:defPPr>
            <a:lvl1pPr algn="r" rtl="1">
              <a:defRPr>
                <a:solidFill>
                  <a:schemeClr val="bg1"/>
                </a:solidFill>
                <a:cs typeface="PT Bold Heading" panose="02010400000000000000" pitchFamily="2" charset="-78"/>
              </a:defRPr>
            </a:lvl1pPr>
          </a:lstStyle>
          <a:p>
            <a:pPr algn="ctr" rtl="0"/>
            <a:r>
              <a:rPr lang="en-US" dirty="0" smtClean="0">
                <a:solidFill>
                  <a:prstClr val="white"/>
                </a:solidFill>
              </a:rPr>
              <a:t>Indicator No. 11: Impact of Training on Occupational Competencies </a:t>
            </a:r>
            <a:endParaRPr lang="en-US" dirty="0">
              <a:solidFill>
                <a:prstClr val="white"/>
              </a:solidFill>
            </a:endParaRPr>
          </a:p>
        </p:txBody>
      </p:sp>
      <p:sp>
        <p:nvSpPr>
          <p:cNvPr id="10" name="Slide Number Placeholder 3"/>
          <p:cNvSpPr txBox="1">
            <a:spLocks/>
          </p:cNvSpPr>
          <p:nvPr/>
        </p:nvSpPr>
        <p:spPr>
          <a:xfrm>
            <a:off x="0" y="6569075"/>
            <a:ext cx="21336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rtl="0"/>
            <a:fld id="{56427F38-63A5-4D63-9399-D970397CA46A}" type="slidenum">
              <a:rPr lang="en-US" sz="1600" b="1" smtClean="0">
                <a:solidFill>
                  <a:prstClr val="black"/>
                </a:solidFill>
              </a:rPr>
              <a:pPr rtl="0"/>
              <a:t>32</a:t>
            </a:fld>
            <a:endParaRPr lang="en-US" sz="1600" b="1" dirty="0">
              <a:solidFill>
                <a:prstClr val="black"/>
              </a:solidFill>
            </a:endParaRPr>
          </a:p>
        </p:txBody>
      </p:sp>
      <p:sp>
        <p:nvSpPr>
          <p:cNvPr id="8" name="Rectangle 7"/>
          <p:cNvSpPr/>
          <p:nvPr/>
        </p:nvSpPr>
        <p:spPr>
          <a:xfrm>
            <a:off x="248897" y="1632300"/>
            <a:ext cx="2331087" cy="369332"/>
          </a:xfrm>
          <a:prstGeom prst="rect">
            <a:avLst/>
          </a:prstGeom>
        </p:spPr>
        <p:txBody>
          <a:bodyPr wrap="none">
            <a:spAutoFit/>
          </a:bodyPr>
          <a:lstStyle/>
          <a:p>
            <a:pPr algn="just" defTabSz="800100" rtl="0">
              <a:spcBef>
                <a:spcPct val="0"/>
              </a:spcBef>
              <a:spcAft>
                <a:spcPct val="35000"/>
              </a:spcAft>
            </a:pPr>
            <a:r>
              <a:rPr lang="en-US" b="1" dirty="0" smtClean="0">
                <a:solidFill>
                  <a:srgbClr val="C00000"/>
                </a:solidFill>
                <a:latin typeface="Sakkal Majalla" panose="02000000000000000000" pitchFamily="2" charset="-78"/>
              </a:rPr>
              <a:t>Description of the Indicator:</a:t>
            </a:r>
            <a:endParaRPr lang="en-US" sz="500" b="1" dirty="0">
              <a:solidFill>
                <a:srgbClr val="C00000"/>
              </a:solidFill>
              <a:latin typeface="Sakkal Majalla" panose="02000000000000000000" pitchFamily="2" charset="-78"/>
              <a:cs typeface="Sakkal Majalla" panose="02000000000000000000" pitchFamily="2" charset="-78"/>
            </a:endParaRPr>
          </a:p>
        </p:txBody>
      </p:sp>
      <p:sp>
        <p:nvSpPr>
          <p:cNvPr id="3" name="TextBox 2"/>
          <p:cNvSpPr txBox="1"/>
          <p:nvPr/>
        </p:nvSpPr>
        <p:spPr>
          <a:xfrm>
            <a:off x="248897" y="1923689"/>
            <a:ext cx="8630992" cy="1077218"/>
          </a:xfrm>
          <a:prstGeom prst="rect">
            <a:avLst/>
          </a:prstGeom>
          <a:noFill/>
        </p:spPr>
        <p:txBody>
          <a:bodyPr wrap="square" rtlCol="0">
            <a:spAutoFit/>
          </a:bodyPr>
          <a:lstStyle/>
          <a:p>
            <a:pPr algn="justLow" rtl="0"/>
            <a:r>
              <a:rPr lang="en-US" sz="1600" dirty="0" smtClean="0">
                <a:solidFill>
                  <a:prstClr val="black"/>
                </a:solidFill>
                <a:latin typeface="Book Antiqua" pitchFamily="18" charset="0"/>
              </a:rPr>
              <a:t>This indicator shall measure the outcome of implementing the training plan in federal entities by measuring the development of employee's competencies relating to the performance management system at the end of year (final stage of evaluation) without addressing the individual objectives. </a:t>
            </a:r>
            <a:endParaRPr lang="en-US" sz="1600" dirty="0">
              <a:solidFill>
                <a:prstClr val="black"/>
              </a:solidFill>
              <a:latin typeface="Book Antiqua" pitchFamily="18" charset="0"/>
            </a:endParaRPr>
          </a:p>
        </p:txBody>
      </p:sp>
    </p:spTree>
    <p:extLst>
      <p:ext uri="{BB962C8B-B14F-4D97-AF65-F5344CB8AC3E}">
        <p14:creationId xmlns:p14="http://schemas.microsoft.com/office/powerpoint/2010/main" val="3387378979"/>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p:cNvSpPr/>
          <p:nvPr/>
        </p:nvSpPr>
        <p:spPr>
          <a:xfrm>
            <a:off x="152400" y="971014"/>
            <a:ext cx="8839200" cy="521732"/>
          </a:xfrm>
          <a:prstGeom prst="round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3" name="TextBox 2"/>
          <p:cNvSpPr txBox="1"/>
          <p:nvPr/>
        </p:nvSpPr>
        <p:spPr>
          <a:xfrm>
            <a:off x="770709" y="1066800"/>
            <a:ext cx="6609805" cy="369332"/>
          </a:xfrm>
          <a:prstGeom prst="rect">
            <a:avLst/>
          </a:prstGeom>
          <a:noFill/>
          <a:ln>
            <a:noFill/>
          </a:ln>
        </p:spPr>
        <p:txBody>
          <a:bodyPr wrap="square" rtlCol="0">
            <a:spAutoFit/>
          </a:bodyPr>
          <a:lstStyle>
            <a:defPPr>
              <a:defRPr lang="en-US"/>
            </a:defPPr>
            <a:lvl1pPr algn="r" rtl="1">
              <a:defRPr>
                <a:solidFill>
                  <a:schemeClr val="bg1"/>
                </a:solidFill>
                <a:cs typeface="PT Bold Heading" panose="02010400000000000000" pitchFamily="2" charset="-78"/>
              </a:defRPr>
            </a:lvl1pPr>
          </a:lstStyle>
          <a:p>
            <a:pPr algn="ctr" rtl="0"/>
            <a:r>
              <a:rPr lang="en-US" dirty="0" smtClean="0">
                <a:solidFill>
                  <a:prstClr val="white"/>
                </a:solidFill>
              </a:rPr>
              <a:t>Indicator No. 11: Impact of Training on Occupational Competencies *</a:t>
            </a:r>
            <a:endParaRPr lang="en-US" dirty="0">
              <a:solidFill>
                <a:prstClr val="white"/>
              </a:solidFill>
            </a:endParaRPr>
          </a:p>
        </p:txBody>
      </p:sp>
      <p:graphicFrame>
        <p:nvGraphicFramePr>
          <p:cNvPr id="4" name="Table 3"/>
          <p:cNvGraphicFramePr>
            <a:graphicFrameLocks noGrp="1"/>
          </p:cNvGraphicFramePr>
          <p:nvPr>
            <p:extLst/>
          </p:nvPr>
        </p:nvGraphicFramePr>
        <p:xfrm>
          <a:off x="1245079" y="1688327"/>
          <a:ext cx="6475563" cy="1797984"/>
        </p:xfrm>
        <a:graphic>
          <a:graphicData uri="http://schemas.openxmlformats.org/drawingml/2006/table">
            <a:tbl>
              <a:tblPr rtl="1" firstRow="1" bandRow="1">
                <a:tableStyleId>{5940675A-B579-460E-94D1-54222C63F5DA}</a:tableStyleId>
              </a:tblPr>
              <a:tblGrid>
                <a:gridCol w="2158521"/>
                <a:gridCol w="2158521"/>
                <a:gridCol w="2158521"/>
              </a:tblGrid>
              <a:tr h="292585">
                <a:tc gridSpan="3">
                  <a:txBody>
                    <a:bodyPr/>
                    <a:lstStyle/>
                    <a:p>
                      <a:pPr algn="ctr" rtl="0"/>
                      <a:r>
                        <a:rPr lang="ar-AE" sz="1100" kern="1200" dirty="0" smtClean="0">
                          <a:solidFill>
                            <a:schemeClr val="bg1"/>
                          </a:solidFill>
                          <a:latin typeface="+mn-lt"/>
                        </a:rPr>
                        <a:t>Total Number of Top Performance Level Points in Competencies</a:t>
                      </a:r>
                      <a:endParaRPr lang="en-US" sz="1100" b="1" dirty="0">
                        <a:solidFill>
                          <a:schemeClr val="bg1"/>
                        </a:solidFill>
                        <a:latin typeface="+mn-lt"/>
                        <a:cs typeface="Sakkal Majalla" panose="02000000000000000000" pitchFamily="2" charset="-78"/>
                      </a:endParaRPr>
                    </a:p>
                  </a:txBody>
                  <a:tcPr anchor="ctr">
                    <a:solidFill>
                      <a:srgbClr val="CC9900"/>
                    </a:solidFill>
                  </a:tcPr>
                </a:tc>
                <a:tc hMerge="1">
                  <a:txBody>
                    <a:bodyPr/>
                    <a:lstStyle/>
                    <a:p>
                      <a:pPr algn="ctr" rtl="1"/>
                      <a:endParaRPr lang="en-US" sz="1400" b="1" dirty="0">
                        <a:solidFill>
                          <a:schemeClr val="bg1"/>
                        </a:solidFill>
                      </a:endParaRPr>
                    </a:p>
                  </a:txBody>
                  <a:tcPr anchor="ctr">
                    <a:solidFill>
                      <a:srgbClr val="CC9900"/>
                    </a:solidFill>
                  </a:tcPr>
                </a:tc>
                <a:tc hMerge="1">
                  <a:txBody>
                    <a:bodyPr/>
                    <a:lstStyle/>
                    <a:p>
                      <a:pPr algn="ctr" rtl="1"/>
                      <a:endParaRPr lang="en-US" sz="1400" b="1" dirty="0">
                        <a:solidFill>
                          <a:schemeClr val="bg1"/>
                        </a:solidFill>
                      </a:endParaRPr>
                    </a:p>
                  </a:txBody>
                  <a:tcPr anchor="ctr">
                    <a:solidFill>
                      <a:srgbClr val="CC9900"/>
                    </a:solidFill>
                  </a:tcPr>
                </a:tc>
              </a:tr>
              <a:tr h="273829">
                <a:tc>
                  <a:txBody>
                    <a:bodyPr/>
                    <a:lstStyle/>
                    <a:p>
                      <a:pPr algn="ctr" rtl="0"/>
                      <a:r>
                        <a:rPr lang="en-US" sz="1100" b="1" noProof="0" dirty="0" smtClean="0">
                          <a:solidFill>
                            <a:schemeClr val="bg1"/>
                          </a:solidFill>
                          <a:latin typeface="+mn-lt"/>
                        </a:rPr>
                        <a:t>Results of Evaluation</a:t>
                      </a:r>
                      <a:endParaRPr lang="en-US" sz="1100" b="1" noProof="0" dirty="0">
                        <a:solidFill>
                          <a:schemeClr val="bg1"/>
                        </a:solidFill>
                        <a:latin typeface="+mn-lt"/>
                        <a:cs typeface="Sakkal Majalla" panose="02000000000000000000" pitchFamily="2" charset="-78"/>
                      </a:endParaRPr>
                    </a:p>
                  </a:txBody>
                  <a:tcPr anchor="ctr">
                    <a:solidFill>
                      <a:srgbClr val="CC9900"/>
                    </a:solidFill>
                  </a:tcPr>
                </a:tc>
                <a:tc>
                  <a:txBody>
                    <a:bodyPr/>
                    <a:lstStyle/>
                    <a:p>
                      <a:pPr algn="ctr" rtl="0"/>
                      <a:r>
                        <a:rPr lang="en-US" sz="1100" b="1" noProof="0" dirty="0" smtClean="0">
                          <a:solidFill>
                            <a:schemeClr val="bg1"/>
                          </a:solidFill>
                          <a:latin typeface="+mn-lt"/>
                        </a:rPr>
                        <a:t>Competencies 6</a:t>
                      </a:r>
                      <a:endParaRPr lang="en-US" sz="1100" b="1" noProof="0" dirty="0">
                        <a:solidFill>
                          <a:schemeClr val="bg1"/>
                        </a:solidFill>
                        <a:latin typeface="+mn-lt"/>
                        <a:cs typeface="Sakkal Majalla" panose="02000000000000000000" pitchFamily="2" charset="-78"/>
                      </a:endParaRPr>
                    </a:p>
                  </a:txBody>
                  <a:tcPr anchor="ctr">
                    <a:solidFill>
                      <a:srgbClr val="CC9900"/>
                    </a:solidFill>
                  </a:tcPr>
                </a:tc>
                <a:tc>
                  <a:txBody>
                    <a:bodyPr/>
                    <a:lstStyle/>
                    <a:p>
                      <a:pPr algn="ctr" rtl="0"/>
                      <a:r>
                        <a:rPr lang="en-US" sz="1100" b="1" noProof="0" dirty="0" smtClean="0">
                          <a:solidFill>
                            <a:schemeClr val="bg1"/>
                          </a:solidFill>
                          <a:latin typeface="+mn-lt"/>
                        </a:rPr>
                        <a:t>Competencies 9</a:t>
                      </a:r>
                      <a:endParaRPr lang="en-US" sz="1100" b="1" noProof="0" dirty="0">
                        <a:solidFill>
                          <a:schemeClr val="bg1"/>
                        </a:solidFill>
                        <a:latin typeface="+mn-lt"/>
                        <a:cs typeface="Sakkal Majalla" panose="02000000000000000000" pitchFamily="2" charset="-78"/>
                      </a:endParaRPr>
                    </a:p>
                  </a:txBody>
                  <a:tcPr anchor="ctr">
                    <a:solidFill>
                      <a:srgbClr val="CC9900"/>
                    </a:solidFill>
                  </a:tcPr>
                </a:tc>
              </a:tr>
              <a:tr h="410083">
                <a:tc>
                  <a:txBody>
                    <a:bodyPr/>
                    <a:lstStyle/>
                    <a:p>
                      <a:pPr algn="ctr" rtl="0"/>
                      <a:r>
                        <a:rPr lang="en-US" sz="1000" noProof="0" dirty="0" smtClean="0">
                          <a:latin typeface="+mn-lt"/>
                        </a:rPr>
                        <a:t>4</a:t>
                      </a:r>
                      <a:r>
                        <a:rPr lang="en-US" sz="1000" baseline="0" noProof="0" dirty="0" smtClean="0">
                          <a:latin typeface="+mn-lt"/>
                        </a:rPr>
                        <a:t> </a:t>
                      </a:r>
                      <a:r>
                        <a:rPr lang="en-US" sz="1000" noProof="0" dirty="0" smtClean="0">
                          <a:latin typeface="+mn-lt"/>
                        </a:rPr>
                        <a:t>significantly</a:t>
                      </a:r>
                      <a:r>
                        <a:rPr lang="en-US" sz="1000" baseline="0" noProof="0" dirty="0" smtClean="0">
                          <a:latin typeface="+mn-lt"/>
                        </a:rPr>
                        <a:t> </a:t>
                      </a:r>
                      <a:r>
                        <a:rPr lang="en-US" sz="1000" noProof="0" dirty="0" smtClean="0">
                          <a:latin typeface="+mn-lt"/>
                        </a:rPr>
                        <a:t>exceeds</a:t>
                      </a:r>
                      <a:r>
                        <a:rPr lang="en-US" sz="1000" baseline="0" noProof="0" dirty="0" smtClean="0">
                          <a:latin typeface="+mn-lt"/>
                        </a:rPr>
                        <a:t> </a:t>
                      </a:r>
                      <a:r>
                        <a:rPr lang="en-US" sz="1000" noProof="0" dirty="0" smtClean="0">
                          <a:latin typeface="+mn-lt"/>
                        </a:rPr>
                        <a:t>the</a:t>
                      </a:r>
                      <a:r>
                        <a:rPr lang="en-US" sz="1000" baseline="0" noProof="0" dirty="0" smtClean="0">
                          <a:latin typeface="+mn-lt"/>
                        </a:rPr>
                        <a:t> </a:t>
                      </a:r>
                      <a:r>
                        <a:rPr lang="en-US" sz="1000" noProof="0" dirty="0" smtClean="0">
                          <a:latin typeface="+mn-lt"/>
                        </a:rPr>
                        <a:t>expectations.</a:t>
                      </a:r>
                      <a:endParaRPr lang="en-US" sz="1000" noProof="0" dirty="0">
                        <a:latin typeface="+mn-lt"/>
                        <a:cs typeface="Sakkal Majalla" panose="02000000000000000000" pitchFamily="2" charset="-78"/>
                      </a:endParaRPr>
                    </a:p>
                  </a:txBody>
                  <a:tcPr/>
                </a:tc>
                <a:tc>
                  <a:txBody>
                    <a:bodyPr/>
                    <a:lstStyle/>
                    <a:p>
                      <a:pPr algn="ctr" rtl="0"/>
                      <a:r>
                        <a:rPr lang="en-US" sz="1000" noProof="0" dirty="0" smtClean="0">
                          <a:latin typeface="+mn-lt"/>
                        </a:rPr>
                        <a:t>==</a:t>
                      </a:r>
                      <a:endParaRPr lang="en-US" sz="1000" noProof="0" dirty="0">
                        <a:latin typeface="+mn-lt"/>
                        <a:cs typeface="Sakkal Majalla" panose="02000000000000000000" pitchFamily="2" charset="-78"/>
                      </a:endParaRPr>
                    </a:p>
                  </a:txBody>
                  <a:tcPr/>
                </a:tc>
                <a:tc>
                  <a:txBody>
                    <a:bodyPr/>
                    <a:lstStyle/>
                    <a:p>
                      <a:pPr algn="ctr" rtl="0"/>
                      <a:r>
                        <a:rPr lang="en-US" sz="1000" noProof="0" dirty="0" smtClean="0">
                          <a:latin typeface="+mn-lt"/>
                        </a:rPr>
                        <a:t>==</a:t>
                      </a:r>
                      <a:endParaRPr lang="en-US" sz="1000" noProof="0" dirty="0">
                        <a:latin typeface="+mn-lt"/>
                        <a:cs typeface="Sakkal Majalla" panose="02000000000000000000" pitchFamily="2" charset="-78"/>
                      </a:endParaRPr>
                    </a:p>
                  </a:txBody>
                  <a:tcPr/>
                </a:tc>
              </a:tr>
              <a:tr h="273829">
                <a:tc>
                  <a:txBody>
                    <a:bodyPr/>
                    <a:lstStyle/>
                    <a:p>
                      <a:pPr algn="ctr" rtl="0"/>
                      <a:r>
                        <a:rPr lang="en-US" sz="1000" noProof="0" dirty="0" smtClean="0">
                          <a:latin typeface="+mn-lt"/>
                        </a:rPr>
                        <a:t>3 exceeds the expectations.</a:t>
                      </a:r>
                      <a:endParaRPr lang="en-US" sz="1000" noProof="0" dirty="0">
                        <a:latin typeface="+mn-lt"/>
                        <a:cs typeface="Sakkal Majalla" panose="02000000000000000000" pitchFamily="2" charset="-78"/>
                      </a:endParaRPr>
                    </a:p>
                  </a:txBody>
                  <a:tcPr/>
                </a:tc>
                <a:tc>
                  <a:txBody>
                    <a:bodyPr/>
                    <a:lstStyle/>
                    <a:p>
                      <a:pPr algn="ctr" rtl="0"/>
                      <a:r>
                        <a:rPr lang="en-US" sz="1000" noProof="0" dirty="0" smtClean="0">
                          <a:latin typeface="+mn-lt"/>
                        </a:rPr>
                        <a:t>24</a:t>
                      </a:r>
                      <a:endParaRPr lang="en-US" sz="1000" noProof="0" dirty="0">
                        <a:latin typeface="+mn-lt"/>
                        <a:cs typeface="Sakkal Majalla" panose="02000000000000000000" pitchFamily="2" charset="-78"/>
                      </a:endParaRPr>
                    </a:p>
                  </a:txBody>
                  <a:tcPr/>
                </a:tc>
                <a:tc>
                  <a:txBody>
                    <a:bodyPr/>
                    <a:lstStyle/>
                    <a:p>
                      <a:pPr algn="ctr" rtl="0"/>
                      <a:r>
                        <a:rPr lang="en-US" sz="1000" noProof="0" dirty="0" smtClean="0">
                          <a:latin typeface="+mn-lt"/>
                        </a:rPr>
                        <a:t>36</a:t>
                      </a:r>
                      <a:endParaRPr lang="en-US" sz="1000" noProof="0" dirty="0">
                        <a:latin typeface="+mn-lt"/>
                        <a:cs typeface="Sakkal Majalla" panose="02000000000000000000" pitchFamily="2" charset="-78"/>
                      </a:endParaRPr>
                    </a:p>
                  </a:txBody>
                  <a:tcPr/>
                </a:tc>
              </a:tr>
              <a:tr h="273829">
                <a:tc>
                  <a:txBody>
                    <a:bodyPr/>
                    <a:lstStyle/>
                    <a:p>
                      <a:pPr algn="ctr" rtl="0"/>
                      <a:r>
                        <a:rPr lang="en-US" sz="1000" noProof="0" dirty="0" smtClean="0">
                          <a:latin typeface="+mn-lt"/>
                        </a:rPr>
                        <a:t>2 meets the expectations. </a:t>
                      </a:r>
                      <a:endParaRPr lang="en-US" sz="1000" noProof="0" dirty="0">
                        <a:latin typeface="+mn-lt"/>
                        <a:cs typeface="Sakkal Majalla" panose="02000000000000000000" pitchFamily="2" charset="-78"/>
                      </a:endParaRPr>
                    </a:p>
                  </a:txBody>
                  <a:tcPr/>
                </a:tc>
                <a:tc>
                  <a:txBody>
                    <a:bodyPr/>
                    <a:lstStyle/>
                    <a:p>
                      <a:pPr algn="ctr" rtl="0"/>
                      <a:r>
                        <a:rPr lang="en-US" sz="1000" noProof="0" dirty="0" smtClean="0">
                          <a:latin typeface="+mn-lt"/>
                        </a:rPr>
                        <a:t>18</a:t>
                      </a:r>
                      <a:endParaRPr lang="en-US" sz="1000" noProof="0" dirty="0">
                        <a:latin typeface="+mn-lt"/>
                        <a:cs typeface="Sakkal Majalla" panose="02000000000000000000" pitchFamily="2" charset="-78"/>
                      </a:endParaRPr>
                    </a:p>
                  </a:txBody>
                  <a:tcPr/>
                </a:tc>
                <a:tc>
                  <a:txBody>
                    <a:bodyPr/>
                    <a:lstStyle/>
                    <a:p>
                      <a:pPr algn="ctr" rtl="0"/>
                      <a:r>
                        <a:rPr lang="en-US" sz="1000" noProof="0" dirty="0" smtClean="0">
                          <a:latin typeface="+mn-lt"/>
                        </a:rPr>
                        <a:t>27</a:t>
                      </a:r>
                      <a:endParaRPr lang="en-US" sz="1000" noProof="0" dirty="0">
                        <a:latin typeface="+mn-lt"/>
                        <a:cs typeface="Sakkal Majalla" panose="02000000000000000000" pitchFamily="2" charset="-78"/>
                      </a:endParaRPr>
                    </a:p>
                  </a:txBody>
                  <a:tcPr/>
                </a:tc>
              </a:tr>
              <a:tr h="273829">
                <a:tc>
                  <a:txBody>
                    <a:bodyPr/>
                    <a:lstStyle/>
                    <a:p>
                      <a:pPr algn="ctr" rtl="0"/>
                      <a:r>
                        <a:rPr lang="en-US" sz="1000" noProof="0" dirty="0" smtClean="0">
                          <a:latin typeface="+mn-lt"/>
                        </a:rPr>
                        <a:t>1 requires to be improved</a:t>
                      </a:r>
                      <a:endParaRPr lang="en-US" sz="1000" noProof="0" dirty="0">
                        <a:latin typeface="+mn-lt"/>
                        <a:cs typeface="Sakkal Majalla" panose="02000000000000000000" pitchFamily="2" charset="-78"/>
                      </a:endParaRPr>
                    </a:p>
                  </a:txBody>
                  <a:tcPr/>
                </a:tc>
                <a:tc>
                  <a:txBody>
                    <a:bodyPr/>
                    <a:lstStyle/>
                    <a:p>
                      <a:pPr algn="ctr" rtl="0"/>
                      <a:r>
                        <a:rPr lang="en-US" sz="1000" noProof="0" dirty="0" smtClean="0">
                          <a:latin typeface="+mn-lt"/>
                        </a:rPr>
                        <a:t>12</a:t>
                      </a:r>
                      <a:endParaRPr lang="en-US" sz="1000" noProof="0" dirty="0">
                        <a:latin typeface="+mn-lt"/>
                        <a:cs typeface="Sakkal Majalla" panose="02000000000000000000" pitchFamily="2" charset="-78"/>
                      </a:endParaRPr>
                    </a:p>
                  </a:txBody>
                  <a:tcPr/>
                </a:tc>
                <a:tc>
                  <a:txBody>
                    <a:bodyPr/>
                    <a:lstStyle/>
                    <a:p>
                      <a:pPr algn="ctr" rtl="0"/>
                      <a:r>
                        <a:rPr lang="en-US" sz="1000" noProof="0" dirty="0" smtClean="0">
                          <a:latin typeface="+mn-lt"/>
                        </a:rPr>
                        <a:t>18</a:t>
                      </a:r>
                      <a:endParaRPr lang="en-US" sz="1000" noProof="0" dirty="0">
                        <a:latin typeface="+mn-lt"/>
                        <a:cs typeface="Sakkal Majalla" panose="02000000000000000000" pitchFamily="2" charset="-78"/>
                      </a:endParaRPr>
                    </a:p>
                  </a:txBody>
                  <a:tcPr/>
                </a:tc>
              </a:tr>
            </a:tbl>
          </a:graphicData>
        </a:graphic>
      </p:graphicFrame>
      <p:sp>
        <p:nvSpPr>
          <p:cNvPr id="6" name="TextBox 5"/>
          <p:cNvSpPr txBox="1"/>
          <p:nvPr/>
        </p:nvSpPr>
        <p:spPr>
          <a:xfrm>
            <a:off x="465107" y="6282990"/>
            <a:ext cx="7746521" cy="261610"/>
          </a:xfrm>
          <a:prstGeom prst="rect">
            <a:avLst/>
          </a:prstGeom>
          <a:noFill/>
        </p:spPr>
        <p:txBody>
          <a:bodyPr wrap="square" rtlCol="0">
            <a:spAutoFit/>
          </a:bodyPr>
          <a:lstStyle/>
          <a:p>
            <a:pPr algn="l" rtl="0"/>
            <a:r>
              <a:rPr lang="ar-AE" sz="1050" dirty="0" smtClean="0"/>
              <a:t>*This indicator shall measure the results of competencies only, but it shall not measure the result of individual objectives.  </a:t>
            </a:r>
            <a:endParaRPr lang="en-US" sz="1050" dirty="0"/>
          </a:p>
        </p:txBody>
      </p:sp>
      <p:sp>
        <p:nvSpPr>
          <p:cNvPr id="14" name="Oval 13"/>
          <p:cNvSpPr/>
          <p:nvPr/>
        </p:nvSpPr>
        <p:spPr>
          <a:xfrm>
            <a:off x="4306737" y="2920382"/>
            <a:ext cx="352246" cy="33894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p:cNvSpPr txBox="1"/>
          <p:nvPr/>
        </p:nvSpPr>
        <p:spPr>
          <a:xfrm>
            <a:off x="431321" y="3653544"/>
            <a:ext cx="8384875" cy="2123658"/>
          </a:xfrm>
          <a:prstGeom prst="rect">
            <a:avLst/>
          </a:prstGeom>
          <a:noFill/>
        </p:spPr>
        <p:txBody>
          <a:bodyPr wrap="square" rtlCol="0">
            <a:spAutoFit/>
          </a:bodyPr>
          <a:lstStyle/>
          <a:p>
            <a:pPr algn="just" rtl="0"/>
            <a:r>
              <a:rPr lang="en-US" sz="1200" dirty="0" smtClean="0">
                <a:latin typeface="Book Antiqua" pitchFamily="18" charset="0"/>
              </a:rPr>
              <a:t>Explanatory Example:</a:t>
            </a:r>
          </a:p>
          <a:p>
            <a:pPr algn="just" rtl="0"/>
            <a:r>
              <a:rPr lang="en-US" sz="1200" dirty="0" smtClean="0">
                <a:latin typeface="Book Antiqua" pitchFamily="18" charset="0"/>
              </a:rPr>
              <a:t>The total Number of performance levels points achieved in the competencies of employee based on the (6) competencies for the year of 2016 was 11, i.e. it reached the level (2) meeting the expectations. To apply the equation of training impact measurement affected the competencies, the following shall be done:</a:t>
            </a:r>
          </a:p>
          <a:p>
            <a:pPr algn="just" rtl="0"/>
            <a:r>
              <a:rPr lang="en-US" sz="1200" dirty="0" smtClean="0">
                <a:latin typeface="Book Antiqua" pitchFamily="18" charset="0"/>
              </a:rPr>
              <a:t>11 ÷ 18 × 100 = 61%</a:t>
            </a:r>
          </a:p>
          <a:p>
            <a:pPr algn="just" rtl="0"/>
            <a:endParaRPr lang="en-US" sz="1200" dirty="0" smtClean="0">
              <a:latin typeface="Book Antiqua" pitchFamily="18" charset="0"/>
              <a:cs typeface="Sakkal Majalla" panose="02000000000000000000" pitchFamily="2" charset="-78"/>
            </a:endParaRPr>
          </a:p>
          <a:p>
            <a:pPr algn="just" rtl="0"/>
            <a:r>
              <a:rPr lang="en-US" sz="1200" dirty="0" smtClean="0">
                <a:latin typeface="Book Antiqua" pitchFamily="18" charset="0"/>
              </a:rPr>
              <a:t>The total Number of performance levels points achieved in the competencies of employee based on the (6) competencies for the year of 2017 reached 15, i.e. it still within the second level meeting the expectations:</a:t>
            </a:r>
            <a:endParaRPr lang="en-US" sz="1200" dirty="0" smtClean="0">
              <a:latin typeface="Book Antiqua" pitchFamily="18" charset="0"/>
              <a:cs typeface="Sakkal Majalla" panose="02000000000000000000" pitchFamily="2" charset="-78"/>
            </a:endParaRPr>
          </a:p>
          <a:p>
            <a:pPr algn="just" rtl="0"/>
            <a:r>
              <a:rPr lang="en-US" sz="1200" dirty="0" smtClean="0">
                <a:latin typeface="Book Antiqua" pitchFamily="18" charset="0"/>
              </a:rPr>
              <a:t>15 ÷ 18 × 100 = 86%</a:t>
            </a:r>
          </a:p>
          <a:p>
            <a:pPr algn="just" rtl="0"/>
            <a:r>
              <a:rPr lang="en-US" sz="1200" dirty="0" smtClean="0">
                <a:latin typeface="Book Antiqua" pitchFamily="18" charset="0"/>
              </a:rPr>
              <a:t>Based on the following, the employee achieved a development in the level of occupational competencies as the training return rate reached 86% in 2017 in comparison with the year of 2016 as it reached 61%.</a:t>
            </a:r>
            <a:endParaRPr lang="en-US" sz="1200" dirty="0">
              <a:latin typeface="Book Antiqua" pitchFamily="18" charset="0"/>
              <a:cs typeface="Sakkal Majalla" panose="02000000000000000000" pitchFamily="2" charset="-78"/>
            </a:endParaRPr>
          </a:p>
        </p:txBody>
      </p:sp>
      <p:cxnSp>
        <p:nvCxnSpPr>
          <p:cNvPr id="7" name="Straight Arrow Connector 6"/>
          <p:cNvCxnSpPr/>
          <p:nvPr/>
        </p:nvCxnSpPr>
        <p:spPr>
          <a:xfrm flipH="1">
            <a:off x="1959429" y="3182870"/>
            <a:ext cx="2612571" cy="153549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44375820"/>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381000" y="1540477"/>
            <a:ext cx="8382000" cy="5093702"/>
          </a:xfrm>
          <a:prstGeom prst="rect">
            <a:avLst/>
          </a:prstGeom>
        </p:spPr>
        <p:txBody>
          <a:bodyPr wrap="square">
            <a:spAutoFit/>
          </a:bodyPr>
          <a:lstStyle/>
          <a:p>
            <a:pPr algn="l" rtl="0"/>
            <a:r>
              <a:rPr lang="en-US" b="1" dirty="0" smtClean="0">
                <a:solidFill>
                  <a:srgbClr val="C00000"/>
                </a:solidFill>
                <a:latin typeface="Sakkal Majalla" panose="02000000000000000000" pitchFamily="2" charset="-78"/>
              </a:rPr>
              <a:t>Description of the Indicator:</a:t>
            </a:r>
            <a:endParaRPr lang="en-US" sz="1000" dirty="0" smtClean="0">
              <a:solidFill>
                <a:srgbClr val="C00000"/>
              </a:solidFill>
              <a:latin typeface="Sakkal Majalla" panose="02000000000000000000" pitchFamily="2" charset="-78"/>
              <a:cs typeface="Sakkal Majalla" panose="02000000000000000000" pitchFamily="2" charset="-78"/>
            </a:endParaRPr>
          </a:p>
          <a:p>
            <a:pPr algn="justLow" rtl="0"/>
            <a:r>
              <a:rPr lang="en-US" sz="1400" dirty="0" smtClean="0">
                <a:solidFill>
                  <a:prstClr val="black"/>
                </a:solidFill>
                <a:latin typeface="Sakkal Majalla" panose="02000000000000000000" pitchFamily="2" charset="-78"/>
              </a:rPr>
              <a:t>The occupation turnover rate shall measure the federal entity’s efforts relating to retaining the employees as it shall reflect their satisfaction about the same, occupation leave rate and escape of competencies in the Federal Government either through voluntary termination of service such as resignation or as a compulsory termination of service such as dismissal or transfer outside the authority.</a:t>
            </a:r>
          </a:p>
          <a:p>
            <a:pPr algn="just" rtl="0"/>
            <a:endParaRPr lang="en-US" sz="1600" dirty="0">
              <a:solidFill>
                <a:prstClr val="black"/>
              </a:solidFill>
              <a:latin typeface="Sakkal Majalla" panose="02000000000000000000" pitchFamily="2" charset="-78"/>
              <a:cs typeface="Sakkal Majalla" panose="02000000000000000000" pitchFamily="2" charset="-78"/>
            </a:endParaRPr>
          </a:p>
          <a:p>
            <a:pPr algn="just" rtl="0"/>
            <a:endParaRPr lang="en-US" sz="1600" dirty="0">
              <a:solidFill>
                <a:prstClr val="black"/>
              </a:solidFill>
              <a:latin typeface="Sakkal Majalla" panose="02000000000000000000" pitchFamily="2" charset="-78"/>
              <a:cs typeface="Sakkal Majalla" panose="02000000000000000000" pitchFamily="2" charset="-78"/>
            </a:endParaRPr>
          </a:p>
          <a:p>
            <a:pPr algn="just" rtl="0"/>
            <a:endParaRPr lang="en-US" sz="1600" dirty="0">
              <a:solidFill>
                <a:prstClr val="black"/>
              </a:solidFill>
              <a:latin typeface="Sakkal Majalla" panose="02000000000000000000" pitchFamily="2" charset="-78"/>
              <a:cs typeface="Sakkal Majalla" panose="02000000000000000000" pitchFamily="2" charset="-78"/>
            </a:endParaRPr>
          </a:p>
          <a:p>
            <a:pPr algn="just" rtl="0"/>
            <a:endParaRPr lang="en-US" sz="1600" dirty="0">
              <a:solidFill>
                <a:prstClr val="black"/>
              </a:solidFill>
              <a:latin typeface="Sakkal Majalla" panose="02000000000000000000" pitchFamily="2" charset="-78"/>
              <a:cs typeface="Sakkal Majalla" panose="02000000000000000000" pitchFamily="2" charset="-78"/>
            </a:endParaRPr>
          </a:p>
          <a:p>
            <a:pPr algn="just" rtl="0"/>
            <a:endParaRPr lang="en-US" sz="1600" dirty="0">
              <a:solidFill>
                <a:prstClr val="black"/>
              </a:solidFill>
              <a:latin typeface="Sakkal Majalla" panose="02000000000000000000" pitchFamily="2" charset="-78"/>
              <a:cs typeface="Sakkal Majalla" panose="02000000000000000000" pitchFamily="2" charset="-78"/>
            </a:endParaRPr>
          </a:p>
          <a:p>
            <a:pPr algn="just" rtl="0"/>
            <a:endParaRPr lang="en-US" sz="1600" dirty="0">
              <a:solidFill>
                <a:prstClr val="black"/>
              </a:solidFill>
              <a:latin typeface="Sakkal Majalla" panose="02000000000000000000" pitchFamily="2" charset="-78"/>
              <a:cs typeface="Sakkal Majalla" panose="02000000000000000000" pitchFamily="2" charset="-78"/>
            </a:endParaRPr>
          </a:p>
          <a:p>
            <a:pPr algn="just" rtl="0"/>
            <a:endParaRPr lang="en-US" sz="1600" dirty="0">
              <a:solidFill>
                <a:prstClr val="black"/>
              </a:solidFill>
              <a:latin typeface="Sakkal Majalla" panose="02000000000000000000" pitchFamily="2" charset="-78"/>
              <a:cs typeface="Sakkal Majalla" panose="02000000000000000000" pitchFamily="2" charset="-78"/>
            </a:endParaRPr>
          </a:p>
          <a:p>
            <a:pPr algn="just" rtl="0"/>
            <a:endParaRPr lang="en-US" sz="1600" dirty="0">
              <a:solidFill>
                <a:prstClr val="black"/>
              </a:solidFill>
              <a:latin typeface="Sakkal Majalla" panose="02000000000000000000" pitchFamily="2" charset="-78"/>
              <a:cs typeface="Sakkal Majalla" panose="02000000000000000000" pitchFamily="2" charset="-78"/>
            </a:endParaRPr>
          </a:p>
          <a:p>
            <a:pPr algn="just" rtl="0"/>
            <a:endParaRPr lang="en-US" sz="1600" dirty="0">
              <a:solidFill>
                <a:prstClr val="black"/>
              </a:solidFill>
              <a:latin typeface="Sakkal Majalla" panose="02000000000000000000" pitchFamily="2" charset="-78"/>
              <a:cs typeface="Sakkal Majalla" panose="02000000000000000000" pitchFamily="2" charset="-78"/>
            </a:endParaRPr>
          </a:p>
          <a:p>
            <a:pPr algn="just" rtl="0"/>
            <a:endParaRPr lang="en-US" sz="1600" dirty="0">
              <a:solidFill>
                <a:prstClr val="black"/>
              </a:solidFill>
              <a:latin typeface="Sakkal Majalla" panose="02000000000000000000" pitchFamily="2" charset="-78"/>
              <a:cs typeface="Sakkal Majalla" panose="02000000000000000000" pitchFamily="2" charset="-78"/>
            </a:endParaRPr>
          </a:p>
          <a:p>
            <a:pPr algn="just" rtl="0"/>
            <a:r>
              <a:rPr lang="ar-AE" sz="1600" b="1" dirty="0">
                <a:solidFill>
                  <a:srgbClr val="C00000"/>
                </a:solidFill>
                <a:latin typeface="Sakkal Majalla" panose="02000000000000000000" pitchFamily="2" charset="-78"/>
              </a:rPr>
              <a:t>Note:</a:t>
            </a:r>
            <a:endParaRPr lang="en-US" sz="1600" b="1" dirty="0">
              <a:solidFill>
                <a:srgbClr val="C00000"/>
              </a:solidFill>
              <a:latin typeface="Sakkal Majalla" panose="02000000000000000000" pitchFamily="2" charset="-78"/>
              <a:cs typeface="Sakkal Majalla" panose="02000000000000000000" pitchFamily="2" charset="-78"/>
            </a:endParaRPr>
          </a:p>
          <a:p>
            <a:pPr algn="just" rtl="0"/>
            <a:endParaRPr lang="en-US" sz="500" b="1" dirty="0">
              <a:solidFill>
                <a:srgbClr val="C00000"/>
              </a:solidFill>
              <a:latin typeface="Sakkal Majalla" panose="02000000000000000000" pitchFamily="2" charset="-78"/>
              <a:cs typeface="Sakkal Majalla" panose="02000000000000000000" pitchFamily="2" charset="-78"/>
            </a:endParaRPr>
          </a:p>
          <a:p>
            <a:pPr algn="justLow" rtl="0"/>
            <a:r>
              <a:rPr lang="en-US" sz="1400" dirty="0" smtClean="0">
                <a:solidFill>
                  <a:prstClr val="black"/>
                </a:solidFill>
                <a:latin typeface="Sakkal Majalla" panose="02000000000000000000" pitchFamily="2" charset="-78"/>
              </a:rPr>
              <a:t>- The occupation turnover indicator shall require the expiration of notice period of resigned employee to be calculated within the indicator.  For example; the date of July 01, 2015 is determined to be the last day of employee, thus the employee shall be calculated in the occupation turnover indicator “second mid-year”, but he shall not be calculated as of the date of resignation request and it shall exclude the notice period exclusions by virtue of a decision issued by the president of the federal entity. </a:t>
            </a:r>
            <a:endParaRPr lang="en-US" sz="1400" dirty="0" smtClean="0">
              <a:solidFill>
                <a:prstClr val="black"/>
              </a:solidFill>
              <a:latin typeface="Sakkal Majalla" panose="02000000000000000000" pitchFamily="2" charset="-78"/>
              <a:cs typeface="Sakkal Majalla" panose="02000000000000000000" pitchFamily="2" charset="-78"/>
            </a:endParaRPr>
          </a:p>
          <a:p>
            <a:pPr algn="justLow" rtl="0"/>
            <a:r>
              <a:rPr lang="en-US" sz="1400" dirty="0" smtClean="0">
                <a:solidFill>
                  <a:prstClr val="black"/>
                </a:solidFill>
                <a:latin typeface="Sakkal Majalla" panose="02000000000000000000" pitchFamily="2" charset="-78"/>
              </a:rPr>
              <a:t>- The concerned team of Federal Authority for Human Resources shall extract this indicator from </a:t>
            </a:r>
            <a:r>
              <a:rPr lang="en-US" sz="1400" dirty="0" err="1" smtClean="0">
                <a:solidFill>
                  <a:prstClr val="black"/>
                </a:solidFill>
                <a:latin typeface="Sakkal Majalla" panose="02000000000000000000" pitchFamily="2" charset="-78"/>
              </a:rPr>
              <a:t>Bayanati</a:t>
            </a:r>
            <a:r>
              <a:rPr lang="en-US" sz="1400" dirty="0" smtClean="0">
                <a:solidFill>
                  <a:prstClr val="black"/>
                </a:solidFill>
                <a:latin typeface="Sakkal Majalla" panose="02000000000000000000" pitchFamily="2" charset="-78"/>
              </a:rPr>
              <a:t> System. In case the data of the entities are not available in </a:t>
            </a:r>
            <a:r>
              <a:rPr lang="en-US" sz="1400" dirty="0" err="1" smtClean="0">
                <a:solidFill>
                  <a:prstClr val="black"/>
                </a:solidFill>
                <a:latin typeface="Sakkal Majalla" panose="02000000000000000000" pitchFamily="2" charset="-78"/>
              </a:rPr>
              <a:t>Bayanati</a:t>
            </a:r>
            <a:r>
              <a:rPr lang="en-US" sz="1400" dirty="0" smtClean="0">
                <a:solidFill>
                  <a:prstClr val="black"/>
                </a:solidFill>
                <a:latin typeface="Sakkal Majalla" panose="02000000000000000000" pitchFamily="2" charset="-78"/>
              </a:rPr>
              <a:t> System, they shall be extracted from the Electronic Connectivity Systems.</a:t>
            </a:r>
            <a:endParaRPr lang="en-US" sz="1400" dirty="0">
              <a:solidFill>
                <a:prstClr val="black"/>
              </a:solidFill>
              <a:latin typeface="Sakkal Majalla" panose="02000000000000000000" pitchFamily="2" charset="-78"/>
              <a:cs typeface="Sakkal Majalla" panose="02000000000000000000" pitchFamily="2" charset="-78"/>
            </a:endParaRPr>
          </a:p>
        </p:txBody>
      </p:sp>
      <p:sp>
        <p:nvSpPr>
          <p:cNvPr id="3" name="Rounded Rectangle 2"/>
          <p:cNvSpPr/>
          <p:nvPr/>
        </p:nvSpPr>
        <p:spPr>
          <a:xfrm>
            <a:off x="152400" y="971014"/>
            <a:ext cx="8839200" cy="521732"/>
          </a:xfrm>
          <a:prstGeom prst="round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4" name="Title 1"/>
          <p:cNvSpPr txBox="1">
            <a:spLocks/>
          </p:cNvSpPr>
          <p:nvPr/>
        </p:nvSpPr>
        <p:spPr>
          <a:xfrm>
            <a:off x="1946366" y="1047214"/>
            <a:ext cx="4519747" cy="369332"/>
          </a:xfrm>
          <a:prstGeom prst="rect">
            <a:avLst/>
          </a:prstGeom>
          <a:noFill/>
          <a:ln>
            <a:noFill/>
          </a:ln>
        </p:spPr>
        <p:txBody>
          <a:bodyPr wrap="square" rtlCol="0">
            <a:spAutoFit/>
          </a:bodyPr>
          <a:lstStyle>
            <a:defPPr>
              <a:defRPr lang="en-US"/>
            </a:defPPr>
            <a:lvl1pPr algn="r" rtl="1">
              <a:defRPr>
                <a:solidFill>
                  <a:schemeClr val="bg1"/>
                </a:solidFill>
                <a:cs typeface="PT Bold Heading" panose="02010400000000000000" pitchFamily="2" charset="-78"/>
              </a:defRPr>
            </a:lvl1pPr>
          </a:lstStyle>
          <a:p>
            <a:pPr algn="ctr" rtl="0"/>
            <a:r>
              <a:rPr lang="en-US" dirty="0" smtClean="0">
                <a:solidFill>
                  <a:prstClr val="white"/>
                </a:solidFill>
              </a:rPr>
              <a:t>Indicator No. 12: Occupational Turnover Rate</a:t>
            </a:r>
            <a:endParaRPr lang="en-US" dirty="0">
              <a:solidFill>
                <a:prstClr val="white"/>
              </a:solidFill>
            </a:endParaRPr>
          </a:p>
        </p:txBody>
      </p:sp>
      <p:graphicFrame>
        <p:nvGraphicFramePr>
          <p:cNvPr id="6" name="Table 5"/>
          <p:cNvGraphicFramePr>
            <a:graphicFrameLocks noGrp="1"/>
          </p:cNvGraphicFramePr>
          <p:nvPr>
            <p:extLst/>
          </p:nvPr>
        </p:nvGraphicFramePr>
        <p:xfrm>
          <a:off x="396815" y="2523303"/>
          <a:ext cx="8289985" cy="2377440"/>
        </p:xfrm>
        <a:graphic>
          <a:graphicData uri="http://schemas.openxmlformats.org/drawingml/2006/table">
            <a:tbl>
              <a:tblPr rtl="1" firstRow="1" bandRow="1">
                <a:tableStyleId>{5C22544A-7EE6-4342-B048-85BDC9FD1C3A}</a:tableStyleId>
              </a:tblPr>
              <a:tblGrid>
                <a:gridCol w="3364024"/>
                <a:gridCol w="4925961"/>
              </a:tblGrid>
              <a:tr h="290208">
                <a:tc>
                  <a:txBody>
                    <a:bodyPr/>
                    <a:lstStyle/>
                    <a:p>
                      <a:pPr algn="ctr" rtl="0">
                        <a:lnSpc>
                          <a:spcPct val="150000"/>
                        </a:lnSpc>
                      </a:pPr>
                      <a:r>
                        <a:rPr lang="en-US" sz="1200" b="1" noProof="0" dirty="0" smtClean="0">
                          <a:solidFill>
                            <a:prstClr val="black"/>
                          </a:solidFill>
                          <a:latin typeface="+mn-lt"/>
                        </a:rPr>
                        <a:t>The</a:t>
                      </a:r>
                      <a:r>
                        <a:rPr lang="en-US" sz="1200" b="1" baseline="0" noProof="0" dirty="0" smtClean="0">
                          <a:solidFill>
                            <a:prstClr val="black"/>
                          </a:solidFill>
                          <a:latin typeface="+mn-lt"/>
                        </a:rPr>
                        <a:t> </a:t>
                      </a:r>
                      <a:r>
                        <a:rPr lang="en-US" sz="1200" b="1" noProof="0" dirty="0" smtClean="0">
                          <a:solidFill>
                            <a:prstClr val="black"/>
                          </a:solidFill>
                          <a:latin typeface="+mn-lt"/>
                        </a:rPr>
                        <a:t>following</a:t>
                      </a:r>
                      <a:r>
                        <a:rPr lang="en-US" sz="1200" b="1" baseline="0" noProof="0" dirty="0" smtClean="0">
                          <a:solidFill>
                            <a:prstClr val="black"/>
                          </a:solidFill>
                          <a:latin typeface="+mn-lt"/>
                        </a:rPr>
                        <a:t> </a:t>
                      </a:r>
                      <a:r>
                        <a:rPr lang="en-US" sz="1200" b="1" noProof="0" dirty="0" smtClean="0">
                          <a:solidFill>
                            <a:prstClr val="black"/>
                          </a:solidFill>
                          <a:latin typeface="+mn-lt"/>
                        </a:rPr>
                        <a:t>shall</a:t>
                      </a:r>
                      <a:r>
                        <a:rPr lang="en-US" sz="1200" b="1" baseline="0" noProof="0" dirty="0" smtClean="0">
                          <a:solidFill>
                            <a:prstClr val="black"/>
                          </a:solidFill>
                          <a:latin typeface="+mn-lt"/>
                        </a:rPr>
                        <a:t> </a:t>
                      </a:r>
                      <a:r>
                        <a:rPr lang="en-US" sz="1200" b="1" noProof="0" dirty="0" smtClean="0">
                          <a:solidFill>
                            <a:prstClr val="black"/>
                          </a:solidFill>
                          <a:latin typeface="+mn-lt"/>
                        </a:rPr>
                        <a:t>be</a:t>
                      </a:r>
                      <a:r>
                        <a:rPr lang="en-US" sz="1200" b="1" baseline="0" noProof="0" dirty="0" smtClean="0">
                          <a:solidFill>
                            <a:prstClr val="black"/>
                          </a:solidFill>
                          <a:latin typeface="+mn-lt"/>
                        </a:rPr>
                        <a:t> </a:t>
                      </a:r>
                      <a:r>
                        <a:rPr lang="en-US" sz="1200" b="1" noProof="0" dirty="0" smtClean="0">
                          <a:solidFill>
                            <a:prstClr val="black"/>
                          </a:solidFill>
                          <a:latin typeface="+mn-lt"/>
                        </a:rPr>
                        <a:t>excluded</a:t>
                      </a:r>
                      <a:r>
                        <a:rPr lang="en-US" sz="1200" b="1" baseline="0" noProof="0" dirty="0" smtClean="0">
                          <a:solidFill>
                            <a:prstClr val="black"/>
                          </a:solidFill>
                          <a:latin typeface="+mn-lt"/>
                        </a:rPr>
                        <a:t> </a:t>
                      </a:r>
                      <a:r>
                        <a:rPr lang="en-US" sz="1200" b="1" noProof="0" dirty="0" smtClean="0">
                          <a:solidFill>
                            <a:prstClr val="black"/>
                          </a:solidFill>
                          <a:latin typeface="+mn-lt"/>
                        </a:rPr>
                        <a:t>from</a:t>
                      </a:r>
                      <a:r>
                        <a:rPr lang="en-US" sz="1200" b="1" baseline="0" noProof="0" dirty="0" smtClean="0">
                          <a:solidFill>
                            <a:prstClr val="black"/>
                          </a:solidFill>
                          <a:latin typeface="+mn-lt"/>
                        </a:rPr>
                        <a:t> </a:t>
                      </a:r>
                      <a:r>
                        <a:rPr lang="en-US" sz="1200" b="1" noProof="0" dirty="0" smtClean="0">
                          <a:solidFill>
                            <a:prstClr val="black"/>
                          </a:solidFill>
                          <a:latin typeface="+mn-lt"/>
                        </a:rPr>
                        <a:t>the measurement of indicator:</a:t>
                      </a:r>
                      <a:endParaRPr lang="en-US" sz="1200" b="1" noProof="0" dirty="0">
                        <a:solidFill>
                          <a:prstClr val="black"/>
                        </a:solidFill>
                        <a:latin typeface="+mn-lt"/>
                        <a:cs typeface="Sakkal Majalla" panose="02000000000000000000" pitchFamily="2" charset="-78"/>
                      </a:endParaRPr>
                    </a:p>
                  </a:txBody>
                  <a:tcPr anchor="ctr">
                    <a:lnL w="12700" cap="flat" cmpd="sng" algn="ctr">
                      <a:solidFill>
                        <a:srgbClr val="B78A35"/>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rgbClr val="B78A35"/>
                      </a:solidFill>
                      <a:prstDash val="solid"/>
                      <a:round/>
                      <a:headEnd type="none" w="med" len="med"/>
                      <a:tailEnd type="none" w="med" len="med"/>
                    </a:lnT>
                    <a:lnB w="12700" cap="flat" cmpd="sng" algn="ctr">
                      <a:solidFill>
                        <a:srgbClr val="B78A35"/>
                      </a:solidFill>
                      <a:prstDash val="solid"/>
                      <a:round/>
                      <a:headEnd type="none" w="med" len="med"/>
                      <a:tailEnd type="none" w="med" len="med"/>
                    </a:lnB>
                    <a:solidFill>
                      <a:srgbClr val="B78A35"/>
                    </a:solidFill>
                  </a:tcPr>
                </a:tc>
                <a:tc>
                  <a:txBody>
                    <a:bodyPr/>
                    <a:lstStyle/>
                    <a:p>
                      <a:pPr algn="ctr" rtl="0"/>
                      <a:r>
                        <a:rPr lang="en-US" sz="1200" noProof="0" dirty="0" smtClean="0">
                          <a:solidFill>
                            <a:schemeClr val="tx1"/>
                          </a:solidFill>
                          <a:latin typeface="+mn-lt"/>
                        </a:rPr>
                        <a:t>The measurement of indicator shall include the following:</a:t>
                      </a:r>
                      <a:endParaRPr lang="en-US" sz="1200" noProof="0" dirty="0">
                        <a:solidFill>
                          <a:schemeClr val="tx1"/>
                        </a:solidFill>
                        <a:latin typeface="+mn-lt"/>
                        <a:cs typeface="Sakkal Majalla" panose="02000000000000000000" pitchFamily="2" charset="-78"/>
                      </a:endParaRPr>
                    </a:p>
                  </a:txBody>
                  <a:tcPr anchor="ctr">
                    <a:lnL w="12700" cap="flat" cmpd="sng" algn="ctr">
                      <a:solidFill>
                        <a:schemeClr val="bg1"/>
                      </a:solidFill>
                      <a:prstDash val="solid"/>
                      <a:round/>
                      <a:headEnd type="none" w="med" len="med"/>
                      <a:tailEnd type="none" w="med" len="med"/>
                    </a:lnL>
                    <a:lnR w="12700" cap="flat" cmpd="sng" algn="ctr">
                      <a:solidFill>
                        <a:srgbClr val="B78A35"/>
                      </a:solidFill>
                      <a:prstDash val="solid"/>
                      <a:round/>
                      <a:headEnd type="none" w="med" len="med"/>
                      <a:tailEnd type="none" w="med" len="med"/>
                    </a:lnR>
                    <a:lnT w="12700" cap="flat" cmpd="sng" algn="ctr">
                      <a:solidFill>
                        <a:srgbClr val="B78A35"/>
                      </a:solidFill>
                      <a:prstDash val="solid"/>
                      <a:round/>
                      <a:headEnd type="none" w="med" len="med"/>
                      <a:tailEnd type="none" w="med" len="med"/>
                    </a:lnT>
                    <a:lnB w="12700" cap="flat" cmpd="sng" algn="ctr">
                      <a:solidFill>
                        <a:srgbClr val="B78A35"/>
                      </a:solidFill>
                      <a:prstDash val="solid"/>
                      <a:round/>
                      <a:headEnd type="none" w="med" len="med"/>
                      <a:tailEnd type="none" w="med" len="med"/>
                    </a:lnB>
                    <a:solidFill>
                      <a:srgbClr val="B78A35"/>
                    </a:solidFill>
                  </a:tcPr>
                </a:tc>
              </a:tr>
              <a:tr h="672132">
                <a:tc>
                  <a:txBody>
                    <a:bodyPr/>
                    <a:lstStyle/>
                    <a:p>
                      <a:pPr algn="just" rtl="0"/>
                      <a:r>
                        <a:rPr lang="en-US" sz="1200" noProof="0" dirty="0" smtClean="0">
                          <a:solidFill>
                            <a:prstClr val="black"/>
                          </a:solidFill>
                          <a:latin typeface="+mn-lt"/>
                        </a:rPr>
                        <a:t>1)</a:t>
                      </a:r>
                      <a:r>
                        <a:rPr lang="en-US" sz="1200" baseline="0" noProof="0" dirty="0" smtClean="0">
                          <a:solidFill>
                            <a:prstClr val="black"/>
                          </a:solidFill>
                          <a:latin typeface="+mn-lt"/>
                        </a:rPr>
                        <a:t> </a:t>
                      </a:r>
                      <a:r>
                        <a:rPr lang="en-US" sz="1200" noProof="0" dirty="0" smtClean="0">
                          <a:solidFill>
                            <a:prstClr val="black"/>
                          </a:solidFill>
                          <a:latin typeface="+mn-lt"/>
                        </a:rPr>
                        <a:t>Local Cadre.</a:t>
                      </a:r>
                    </a:p>
                    <a:p>
                      <a:pPr algn="just" rtl="0"/>
                      <a:r>
                        <a:rPr lang="en-US" sz="1200" noProof="0" dirty="0" smtClean="0">
                          <a:solidFill>
                            <a:prstClr val="black"/>
                          </a:solidFill>
                          <a:latin typeface="+mn-lt"/>
                        </a:rPr>
                        <a:t>2)</a:t>
                      </a:r>
                      <a:r>
                        <a:rPr lang="en-US" sz="1200" baseline="0" noProof="0" dirty="0" smtClean="0">
                          <a:solidFill>
                            <a:prstClr val="black"/>
                          </a:solidFill>
                          <a:latin typeface="+mn-lt"/>
                        </a:rPr>
                        <a:t> </a:t>
                      </a:r>
                      <a:r>
                        <a:rPr lang="en-US" sz="1200" noProof="0" dirty="0" smtClean="0">
                          <a:solidFill>
                            <a:prstClr val="black"/>
                          </a:solidFill>
                          <a:latin typeface="+mn-lt"/>
                        </a:rPr>
                        <a:t>Temporary, Daily Salary or Part-Time Contracts.</a:t>
                      </a:r>
                    </a:p>
                    <a:p>
                      <a:pPr algn="just" rtl="0"/>
                      <a:r>
                        <a:rPr lang="en-US" sz="1200" noProof="0" dirty="0" smtClean="0">
                          <a:latin typeface="+mn-lt"/>
                        </a:rPr>
                        <a:t>3)</a:t>
                      </a:r>
                      <a:r>
                        <a:rPr lang="en-US" sz="1200" baseline="0" noProof="0" dirty="0" smtClean="0">
                          <a:latin typeface="+mn-lt"/>
                        </a:rPr>
                        <a:t> </a:t>
                      </a:r>
                      <a:r>
                        <a:rPr lang="en-US" sz="1200" noProof="0" dirty="0" smtClean="0">
                          <a:latin typeface="+mn-lt"/>
                        </a:rPr>
                        <a:t>General Services Outsourcing Contracts.</a:t>
                      </a:r>
                      <a:r>
                        <a:rPr lang="en-US" sz="1200" noProof="0" dirty="0" smtClean="0">
                          <a:solidFill>
                            <a:prstClr val="black"/>
                          </a:solidFill>
                          <a:latin typeface="+mn-lt"/>
                        </a:rPr>
                        <a:t> </a:t>
                      </a:r>
                      <a:endParaRPr lang="en-US" sz="1200" noProof="0" dirty="0" smtClean="0">
                        <a:solidFill>
                          <a:prstClr val="black"/>
                        </a:solidFill>
                        <a:latin typeface="+mn-lt"/>
                        <a:cs typeface="Sakkal Majalla" panose="02000000000000000000" pitchFamily="2" charset="-78"/>
                      </a:endParaRPr>
                    </a:p>
                    <a:p>
                      <a:pPr algn="just" rtl="0"/>
                      <a:r>
                        <a:rPr lang="en-US" sz="1200" noProof="0" dirty="0" smtClean="0">
                          <a:solidFill>
                            <a:prstClr val="black"/>
                          </a:solidFill>
                          <a:latin typeface="+mn-lt"/>
                        </a:rPr>
                        <a:t>4)</a:t>
                      </a:r>
                      <a:r>
                        <a:rPr lang="en-US" sz="1200" baseline="0" noProof="0" dirty="0" smtClean="0">
                          <a:solidFill>
                            <a:prstClr val="black"/>
                          </a:solidFill>
                          <a:latin typeface="+mn-lt"/>
                        </a:rPr>
                        <a:t> </a:t>
                      </a:r>
                      <a:r>
                        <a:rPr lang="en-US" sz="1200" noProof="0" dirty="0" smtClean="0">
                          <a:solidFill>
                            <a:prstClr val="black"/>
                          </a:solidFill>
                          <a:latin typeface="+mn-lt"/>
                        </a:rPr>
                        <a:t>Reach the Retirement Age</a:t>
                      </a:r>
                    </a:p>
                    <a:p>
                      <a:pPr algn="just" rtl="0"/>
                      <a:r>
                        <a:rPr lang="en-US" sz="1200" baseline="0" noProof="0" dirty="0" smtClean="0">
                          <a:solidFill>
                            <a:prstClr val="black"/>
                          </a:solidFill>
                          <a:latin typeface="+mn-lt"/>
                        </a:rPr>
                        <a:t>5) Death Cases</a:t>
                      </a:r>
                      <a:endParaRPr lang="en-US" sz="1200" noProof="0" dirty="0">
                        <a:solidFill>
                          <a:prstClr val="black"/>
                        </a:solidFill>
                        <a:latin typeface="+mn-lt"/>
                        <a:cs typeface="Sakkal Majalla" panose="02000000000000000000" pitchFamily="2" charset="-78"/>
                      </a:endParaRPr>
                    </a:p>
                  </a:txBody>
                  <a:tcPr anchor="ctr">
                    <a:lnL w="12700" cap="flat" cmpd="sng" algn="ctr">
                      <a:solidFill>
                        <a:srgbClr val="B78A35"/>
                      </a:solidFill>
                      <a:prstDash val="solid"/>
                      <a:round/>
                      <a:headEnd type="none" w="med" len="med"/>
                      <a:tailEnd type="none" w="med" len="med"/>
                    </a:lnL>
                    <a:lnR w="12700" cap="flat" cmpd="sng" algn="ctr">
                      <a:solidFill>
                        <a:srgbClr val="B78A35"/>
                      </a:solidFill>
                      <a:prstDash val="solid"/>
                      <a:round/>
                      <a:headEnd type="none" w="med" len="med"/>
                      <a:tailEnd type="none" w="med" len="med"/>
                    </a:lnR>
                    <a:lnT w="12700" cap="flat" cmpd="sng" algn="ctr">
                      <a:solidFill>
                        <a:srgbClr val="B78A35"/>
                      </a:solidFill>
                      <a:prstDash val="solid"/>
                      <a:round/>
                      <a:headEnd type="none" w="med" len="med"/>
                      <a:tailEnd type="none" w="med" len="med"/>
                    </a:lnT>
                    <a:lnB w="12700" cap="flat" cmpd="sng" algn="ctr">
                      <a:solidFill>
                        <a:srgbClr val="B78A35"/>
                      </a:solidFill>
                      <a:prstDash val="solid"/>
                      <a:round/>
                      <a:headEnd type="none" w="med" len="med"/>
                      <a:tailEnd type="none" w="med" len="med"/>
                    </a:lnB>
                    <a:noFill/>
                  </a:tcPr>
                </a:tc>
                <a:tc>
                  <a:txBody>
                    <a:bodyPr/>
                    <a:lstStyle/>
                    <a:p>
                      <a:pPr algn="just" rtl="0"/>
                      <a:r>
                        <a:rPr lang="en-US" sz="1200" noProof="0" dirty="0" smtClean="0">
                          <a:solidFill>
                            <a:prstClr val="black"/>
                          </a:solidFill>
                          <a:latin typeface="+mn-lt"/>
                        </a:rPr>
                        <a:t>1)</a:t>
                      </a:r>
                      <a:r>
                        <a:rPr lang="en-US" sz="1200" baseline="0" noProof="0" dirty="0" smtClean="0">
                          <a:solidFill>
                            <a:prstClr val="black"/>
                          </a:solidFill>
                          <a:latin typeface="+mn-lt"/>
                        </a:rPr>
                        <a:t> </a:t>
                      </a:r>
                      <a:r>
                        <a:rPr lang="en-US" sz="1200" noProof="0" dirty="0" smtClean="0">
                          <a:solidFill>
                            <a:prstClr val="black"/>
                          </a:solidFill>
                          <a:latin typeface="+mn-lt"/>
                        </a:rPr>
                        <a:t>General and Specialized Cadre’s Employees such as Educational, Diplomatic, Medical and Judicial Cadres. </a:t>
                      </a:r>
                      <a:endParaRPr lang="en-US" sz="1200" noProof="0" dirty="0" smtClean="0">
                        <a:solidFill>
                          <a:prstClr val="black"/>
                        </a:solidFill>
                        <a:latin typeface="+mn-lt"/>
                        <a:cs typeface="Sakkal Majalla" panose="02000000000000000000" pitchFamily="2" charset="-78"/>
                      </a:endParaRPr>
                    </a:p>
                    <a:p>
                      <a:pPr algn="just" rtl="0"/>
                      <a:r>
                        <a:rPr lang="en-US" sz="1200" noProof="0" dirty="0" smtClean="0">
                          <a:solidFill>
                            <a:prstClr val="black"/>
                          </a:solidFill>
                          <a:latin typeface="+mn-lt"/>
                        </a:rPr>
                        <a:t>2) Employees appointed in accordance with the different full-time and special contracts, experts and consultants.</a:t>
                      </a:r>
                    </a:p>
                    <a:p>
                      <a:pPr algn="just" rtl="0"/>
                      <a:r>
                        <a:rPr lang="en-US" sz="1200" baseline="0" noProof="0" dirty="0" smtClean="0">
                          <a:solidFill>
                            <a:prstClr val="black"/>
                          </a:solidFill>
                          <a:latin typeface="+mn-lt"/>
                        </a:rPr>
                        <a:t>3) </a:t>
                      </a:r>
                      <a:r>
                        <a:rPr lang="en-US" sz="1200" baseline="0" noProof="0" dirty="0" err="1" smtClean="0">
                          <a:solidFill>
                            <a:prstClr val="black"/>
                          </a:solidFill>
                          <a:latin typeface="+mn-lt"/>
                        </a:rPr>
                        <a:t>Secondment</a:t>
                      </a:r>
                      <a:r>
                        <a:rPr lang="en-US" sz="1200" baseline="0" noProof="0" dirty="0" smtClean="0">
                          <a:solidFill>
                            <a:prstClr val="black"/>
                          </a:solidFill>
                          <a:latin typeface="+mn-lt"/>
                        </a:rPr>
                        <a:t> Employees </a:t>
                      </a:r>
                    </a:p>
                    <a:p>
                      <a:pPr algn="just" rtl="0"/>
                      <a:r>
                        <a:rPr lang="en-US" sz="1200" baseline="0" noProof="0" dirty="0" smtClean="0">
                          <a:solidFill>
                            <a:prstClr val="black"/>
                          </a:solidFill>
                          <a:latin typeface="+mn-lt"/>
                        </a:rPr>
                        <a:t>4) Employees in Extensive Summer Vacancy, Extensive Sick Leave, National Service</a:t>
                      </a:r>
                    </a:p>
                    <a:p>
                      <a:pPr algn="just" rtl="0"/>
                      <a:r>
                        <a:rPr lang="en-US" sz="1200" baseline="0" noProof="0" dirty="0" smtClean="0">
                          <a:solidFill>
                            <a:prstClr val="black"/>
                          </a:solidFill>
                          <a:latin typeface="+mn-lt"/>
                        </a:rPr>
                        <a:t>5) Employees in Probation Period</a:t>
                      </a:r>
                    </a:p>
                    <a:p>
                      <a:pPr marL="0" marR="0" indent="0" algn="just" defTabSz="914400" rtl="0" eaLnBrk="1" fontAlgn="auto" latinLnBrk="0" hangingPunct="1">
                        <a:lnSpc>
                          <a:spcPct val="100000"/>
                        </a:lnSpc>
                        <a:spcBef>
                          <a:spcPts val="0"/>
                        </a:spcBef>
                        <a:spcAft>
                          <a:spcPts val="0"/>
                        </a:spcAft>
                        <a:buClrTx/>
                        <a:buSzTx/>
                        <a:buFontTx/>
                        <a:buNone/>
                        <a:tabLst/>
                        <a:defRPr/>
                      </a:pPr>
                      <a:r>
                        <a:rPr lang="en-US" sz="1200" noProof="0" dirty="0" smtClean="0">
                          <a:latin typeface="+mn-lt"/>
                        </a:rPr>
                        <a:t>6)</a:t>
                      </a:r>
                      <a:r>
                        <a:rPr lang="en-US" sz="1200" baseline="0" noProof="0" dirty="0" smtClean="0">
                          <a:latin typeface="+mn-lt"/>
                        </a:rPr>
                        <a:t> </a:t>
                      </a:r>
                      <a:r>
                        <a:rPr lang="en-US" sz="1200" noProof="0" dirty="0" smtClean="0">
                          <a:latin typeface="+mn-lt"/>
                        </a:rPr>
                        <a:t>Support or Service Category.</a:t>
                      </a:r>
                      <a:endParaRPr lang="en-US" sz="1200" noProof="0" dirty="0" smtClean="0">
                        <a:solidFill>
                          <a:prstClr val="black"/>
                        </a:solidFill>
                        <a:latin typeface="+mn-lt"/>
                        <a:cs typeface="Sakkal Majalla" panose="02000000000000000000" pitchFamily="2" charset="-78"/>
                      </a:endParaRPr>
                    </a:p>
                  </a:txBody>
                  <a:tcPr anchor="ctr">
                    <a:lnL w="12700" cap="flat" cmpd="sng" algn="ctr">
                      <a:solidFill>
                        <a:srgbClr val="B78A35"/>
                      </a:solidFill>
                      <a:prstDash val="solid"/>
                      <a:round/>
                      <a:headEnd type="none" w="med" len="med"/>
                      <a:tailEnd type="none" w="med" len="med"/>
                    </a:lnL>
                    <a:lnR w="12700" cap="flat" cmpd="sng" algn="ctr">
                      <a:solidFill>
                        <a:srgbClr val="B78A35"/>
                      </a:solidFill>
                      <a:prstDash val="solid"/>
                      <a:round/>
                      <a:headEnd type="none" w="med" len="med"/>
                      <a:tailEnd type="none" w="med" len="med"/>
                    </a:lnR>
                    <a:lnT w="12700" cap="flat" cmpd="sng" algn="ctr">
                      <a:solidFill>
                        <a:srgbClr val="B78A35"/>
                      </a:solidFill>
                      <a:prstDash val="solid"/>
                      <a:round/>
                      <a:headEnd type="none" w="med" len="med"/>
                      <a:tailEnd type="none" w="med" len="med"/>
                    </a:lnT>
                    <a:lnB w="12700" cap="flat" cmpd="sng" algn="ctr">
                      <a:solidFill>
                        <a:srgbClr val="B78A35"/>
                      </a:solidFill>
                      <a:prstDash val="solid"/>
                      <a:round/>
                      <a:headEnd type="none" w="med" len="med"/>
                      <a:tailEnd type="none" w="med" len="med"/>
                    </a:lnB>
                    <a:noFill/>
                  </a:tcPr>
                </a:tc>
              </a:tr>
            </a:tbl>
          </a:graphicData>
        </a:graphic>
      </p:graphicFrame>
      <p:sp>
        <p:nvSpPr>
          <p:cNvPr id="7" name="Slide Number Placeholder 3"/>
          <p:cNvSpPr txBox="1">
            <a:spLocks/>
          </p:cNvSpPr>
          <p:nvPr/>
        </p:nvSpPr>
        <p:spPr>
          <a:xfrm>
            <a:off x="0" y="6569075"/>
            <a:ext cx="21336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rtl="0"/>
            <a:fld id="{56427F38-63A5-4D63-9399-D970397CA46A}" type="slidenum">
              <a:rPr lang="en-US" sz="1600" b="1" smtClean="0">
                <a:solidFill>
                  <a:prstClr val="black"/>
                </a:solidFill>
              </a:rPr>
              <a:pPr rtl="0"/>
              <a:t>34</a:t>
            </a:fld>
            <a:endParaRPr lang="en-US" sz="1600" b="1" dirty="0">
              <a:solidFill>
                <a:prstClr val="black"/>
              </a:solidFill>
            </a:endParaRPr>
          </a:p>
        </p:txBody>
      </p:sp>
    </p:spTree>
    <p:extLst>
      <p:ext uri="{BB962C8B-B14F-4D97-AF65-F5344CB8AC3E}">
        <p14:creationId xmlns:p14="http://schemas.microsoft.com/office/powerpoint/2010/main" val="257849625"/>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ontent Placeholder 9"/>
          <p:cNvGraphicFramePr>
            <a:graphicFrameLocks/>
          </p:cNvGraphicFramePr>
          <p:nvPr>
            <p:extLst/>
          </p:nvPr>
        </p:nvGraphicFramePr>
        <p:xfrm>
          <a:off x="381000" y="2139244"/>
          <a:ext cx="8458200" cy="893324"/>
        </p:xfrm>
        <a:graphic>
          <a:graphicData uri="http://schemas.openxmlformats.org/drawingml/2006/table">
            <a:tbl>
              <a:tblPr rtl="1" firstRow="1" bandRow="1">
                <a:tableStyleId>{5C22544A-7EE6-4342-B048-85BDC9FD1C3A}</a:tableStyleId>
              </a:tblPr>
              <a:tblGrid>
                <a:gridCol w="1409700"/>
                <a:gridCol w="2819400"/>
                <a:gridCol w="1409700"/>
                <a:gridCol w="1409700"/>
                <a:gridCol w="1409700"/>
              </a:tblGrid>
              <a:tr h="249676">
                <a:tc>
                  <a:txBody>
                    <a:bodyPr/>
                    <a:lstStyle/>
                    <a:p>
                      <a:pPr marL="0" algn="ctr" defTabSz="914400" rtl="0" eaLnBrk="1" latinLnBrk="0" hangingPunct="1"/>
                      <a:r>
                        <a:rPr lang="en-US" sz="1400" kern="1200" noProof="0" dirty="0" smtClean="0">
                          <a:solidFill>
                            <a:schemeClr val="dk1"/>
                          </a:solidFill>
                          <a:latin typeface="Sakkal Majalla" panose="02000000000000000000" pitchFamily="2" charset="-78"/>
                        </a:rPr>
                        <a:t>Source</a:t>
                      </a:r>
                      <a:endParaRPr lang="en-US" sz="1400" kern="1200" noProof="0" dirty="0">
                        <a:solidFill>
                          <a:schemeClr val="dk1"/>
                        </a:solidFill>
                        <a:latin typeface="Sakkal Majalla" panose="02000000000000000000" pitchFamily="2" charset="-78"/>
                        <a:ea typeface="+mn-ea"/>
                        <a:cs typeface="Sakkal Majalla" panose="02000000000000000000" pitchFamily="2" charset="-78"/>
                      </a:endParaRPr>
                    </a:p>
                  </a:txBody>
                  <a:tcPr anchor="b">
                    <a:lnL w="12700" cap="flat" cmpd="sng" algn="ctr">
                      <a:solidFill>
                        <a:srgbClr val="B78A35"/>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rgbClr val="B78A35"/>
                      </a:solidFill>
                      <a:prstDash val="solid"/>
                      <a:round/>
                      <a:headEnd type="none" w="med" len="med"/>
                      <a:tailEnd type="none" w="med" len="med"/>
                    </a:lnT>
                    <a:lnB w="12700" cap="flat" cmpd="sng" algn="ctr">
                      <a:solidFill>
                        <a:srgbClr val="B78A35"/>
                      </a:solidFill>
                      <a:prstDash val="solid"/>
                      <a:round/>
                      <a:headEnd type="none" w="med" len="med"/>
                      <a:tailEnd type="none" w="med" len="med"/>
                    </a:lnB>
                    <a:solidFill>
                      <a:srgbClr val="B78A35"/>
                    </a:solidFill>
                  </a:tcPr>
                </a:tc>
                <a:tc>
                  <a:txBody>
                    <a:bodyPr/>
                    <a:lstStyle/>
                    <a:p>
                      <a:pPr marL="0" algn="ctr" defTabSz="914400" rtl="0" eaLnBrk="1" latinLnBrk="0" hangingPunct="1"/>
                      <a:r>
                        <a:rPr lang="en-US" sz="1400" kern="1200" noProof="0" dirty="0" smtClean="0">
                          <a:solidFill>
                            <a:schemeClr val="dk1"/>
                          </a:solidFill>
                          <a:latin typeface="Sakkal Majalla" panose="02000000000000000000" pitchFamily="2" charset="-78"/>
                        </a:rPr>
                        <a:t>Equation</a:t>
                      </a:r>
                      <a:endParaRPr lang="en-US" sz="1400" kern="1200" noProof="0" dirty="0">
                        <a:solidFill>
                          <a:schemeClr val="dk1"/>
                        </a:solidFill>
                        <a:latin typeface="Sakkal Majalla" panose="02000000000000000000" pitchFamily="2" charset="-78"/>
                        <a:ea typeface="+mn-ea"/>
                        <a:cs typeface="Sakkal Majalla" panose="02000000000000000000" pitchFamily="2" charset="-78"/>
                      </a:endParaRPr>
                    </a:p>
                  </a:txBody>
                  <a:tcPr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rgbClr val="B78A35"/>
                      </a:solidFill>
                      <a:prstDash val="solid"/>
                      <a:round/>
                      <a:headEnd type="none" w="med" len="med"/>
                      <a:tailEnd type="none" w="med" len="med"/>
                    </a:lnT>
                    <a:lnB w="12700" cap="flat" cmpd="sng" algn="ctr">
                      <a:solidFill>
                        <a:srgbClr val="B78A35"/>
                      </a:solidFill>
                      <a:prstDash val="solid"/>
                      <a:round/>
                      <a:headEnd type="none" w="med" len="med"/>
                      <a:tailEnd type="none" w="med" len="med"/>
                    </a:lnB>
                    <a:solidFill>
                      <a:srgbClr val="B78A35"/>
                    </a:solidFill>
                  </a:tcPr>
                </a:tc>
                <a:tc>
                  <a:txBody>
                    <a:bodyPr/>
                    <a:lstStyle/>
                    <a:p>
                      <a:pPr marL="0" algn="ctr" defTabSz="914400" rtl="0" eaLnBrk="1" latinLnBrk="0" hangingPunct="1"/>
                      <a:r>
                        <a:rPr lang="en-US" sz="1400" kern="1200" noProof="0" dirty="0" smtClean="0">
                          <a:solidFill>
                            <a:schemeClr val="dk1"/>
                          </a:solidFill>
                          <a:latin typeface="Sakkal Majalla" panose="02000000000000000000" pitchFamily="2" charset="-78"/>
                        </a:rPr>
                        <a:t>Calculation Type</a:t>
                      </a:r>
                      <a:endParaRPr lang="en-US" sz="1400" kern="1200" noProof="0" dirty="0">
                        <a:solidFill>
                          <a:schemeClr val="dk1"/>
                        </a:solidFill>
                        <a:latin typeface="Sakkal Majalla" panose="02000000000000000000" pitchFamily="2" charset="-78"/>
                        <a:ea typeface="+mn-ea"/>
                        <a:cs typeface="Sakkal Majalla" panose="02000000000000000000" pitchFamily="2" charset="-78"/>
                      </a:endParaRPr>
                    </a:p>
                  </a:txBody>
                  <a:tcPr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rgbClr val="B78A35"/>
                      </a:solidFill>
                      <a:prstDash val="solid"/>
                      <a:round/>
                      <a:headEnd type="none" w="med" len="med"/>
                      <a:tailEnd type="none" w="med" len="med"/>
                    </a:lnT>
                    <a:lnB w="12700" cap="flat" cmpd="sng" algn="ctr">
                      <a:solidFill>
                        <a:srgbClr val="B78A35"/>
                      </a:solidFill>
                      <a:prstDash val="solid"/>
                      <a:round/>
                      <a:headEnd type="none" w="med" len="med"/>
                      <a:tailEnd type="none" w="med" len="med"/>
                    </a:lnB>
                    <a:solidFill>
                      <a:srgbClr val="B78A35"/>
                    </a:solidFill>
                  </a:tcPr>
                </a:tc>
                <a:tc>
                  <a:txBody>
                    <a:bodyPr/>
                    <a:lstStyle/>
                    <a:p>
                      <a:pPr marL="0" algn="ctr" defTabSz="914400" rtl="0" eaLnBrk="1" latinLnBrk="0" hangingPunct="1"/>
                      <a:r>
                        <a:rPr lang="en-US" sz="1400" kern="1200" noProof="0" dirty="0" smtClean="0">
                          <a:solidFill>
                            <a:schemeClr val="dk1"/>
                          </a:solidFill>
                          <a:latin typeface="Sakkal Majalla" panose="02000000000000000000" pitchFamily="2" charset="-78"/>
                        </a:rPr>
                        <a:t>Calculation Unit</a:t>
                      </a:r>
                      <a:endParaRPr lang="en-US" sz="1400" kern="1200" noProof="0" dirty="0">
                        <a:solidFill>
                          <a:schemeClr val="dk1"/>
                        </a:solidFill>
                        <a:latin typeface="Sakkal Majalla" panose="02000000000000000000" pitchFamily="2" charset="-78"/>
                        <a:ea typeface="+mn-ea"/>
                        <a:cs typeface="Sakkal Majalla" panose="02000000000000000000" pitchFamily="2" charset="-78"/>
                      </a:endParaRPr>
                    </a:p>
                  </a:txBody>
                  <a:tcPr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rgbClr val="B78A35"/>
                      </a:solidFill>
                      <a:prstDash val="solid"/>
                      <a:round/>
                      <a:headEnd type="none" w="med" len="med"/>
                      <a:tailEnd type="none" w="med" len="med"/>
                    </a:lnT>
                    <a:lnB w="12700" cap="flat" cmpd="sng" algn="ctr">
                      <a:solidFill>
                        <a:srgbClr val="B78A35"/>
                      </a:solidFill>
                      <a:prstDash val="solid"/>
                      <a:round/>
                      <a:headEnd type="none" w="med" len="med"/>
                      <a:tailEnd type="none" w="med" len="med"/>
                    </a:lnB>
                    <a:solidFill>
                      <a:srgbClr val="B78A35"/>
                    </a:solidFill>
                  </a:tcPr>
                </a:tc>
                <a:tc>
                  <a:txBody>
                    <a:bodyPr/>
                    <a:lstStyle/>
                    <a:p>
                      <a:pPr marL="0" algn="ctr" defTabSz="914400" rtl="0" eaLnBrk="1" latinLnBrk="0" hangingPunct="1"/>
                      <a:r>
                        <a:rPr lang="en-US" sz="1400" kern="1200" noProof="0" dirty="0" smtClean="0">
                          <a:solidFill>
                            <a:schemeClr val="dk1"/>
                          </a:solidFill>
                          <a:latin typeface="Sakkal Majalla" panose="02000000000000000000" pitchFamily="2" charset="-78"/>
                        </a:rPr>
                        <a:t>Period</a:t>
                      </a:r>
                      <a:endParaRPr lang="en-US" sz="1400" kern="1200" noProof="0" dirty="0">
                        <a:solidFill>
                          <a:schemeClr val="dk1"/>
                        </a:solidFill>
                        <a:latin typeface="Sakkal Majalla" panose="02000000000000000000" pitchFamily="2" charset="-78"/>
                        <a:ea typeface="+mn-ea"/>
                        <a:cs typeface="Sakkal Majalla" panose="02000000000000000000" pitchFamily="2" charset="-78"/>
                      </a:endParaRPr>
                    </a:p>
                  </a:txBody>
                  <a:tcPr anchor="b">
                    <a:lnL w="12700" cap="flat" cmpd="sng" algn="ctr">
                      <a:solidFill>
                        <a:schemeClr val="bg1"/>
                      </a:solidFill>
                      <a:prstDash val="solid"/>
                      <a:round/>
                      <a:headEnd type="none" w="med" len="med"/>
                      <a:tailEnd type="none" w="med" len="med"/>
                    </a:lnL>
                    <a:lnR w="12700" cap="flat" cmpd="sng" algn="ctr">
                      <a:solidFill>
                        <a:srgbClr val="B78A35"/>
                      </a:solidFill>
                      <a:prstDash val="solid"/>
                      <a:round/>
                      <a:headEnd type="none" w="med" len="med"/>
                      <a:tailEnd type="none" w="med" len="med"/>
                    </a:lnR>
                    <a:lnT w="12700" cap="flat" cmpd="sng" algn="ctr">
                      <a:solidFill>
                        <a:srgbClr val="B78A35"/>
                      </a:solidFill>
                      <a:prstDash val="solid"/>
                      <a:round/>
                      <a:headEnd type="none" w="med" len="med"/>
                      <a:tailEnd type="none" w="med" len="med"/>
                    </a:lnT>
                    <a:lnB w="12700" cap="flat" cmpd="sng" algn="ctr">
                      <a:solidFill>
                        <a:srgbClr val="B78A35"/>
                      </a:solidFill>
                      <a:prstDash val="solid"/>
                      <a:round/>
                      <a:headEnd type="none" w="med" len="med"/>
                      <a:tailEnd type="none" w="med" len="med"/>
                    </a:lnB>
                    <a:solidFill>
                      <a:srgbClr val="B78A35"/>
                    </a:solidFill>
                  </a:tcPr>
                </a:tc>
              </a:tr>
              <a:tr h="588524">
                <a:tc>
                  <a:txBody>
                    <a:bodyPr/>
                    <a:lstStyle/>
                    <a:p>
                      <a:pPr marL="0" algn="ctr" defTabSz="914400" rtl="0" eaLnBrk="1" latinLnBrk="0" hangingPunct="1"/>
                      <a:r>
                        <a:rPr lang="en-US" sz="1400" kern="1200" noProof="0" dirty="0" err="1" smtClean="0">
                          <a:solidFill>
                            <a:schemeClr val="dk1"/>
                          </a:solidFill>
                          <a:latin typeface="Sakkal Majalla" panose="02000000000000000000" pitchFamily="2" charset="-78"/>
                        </a:rPr>
                        <a:t>Bayanati</a:t>
                      </a:r>
                      <a:r>
                        <a:rPr lang="en-US" sz="1400" kern="1200" noProof="0" dirty="0" smtClean="0">
                          <a:solidFill>
                            <a:schemeClr val="dk1"/>
                          </a:solidFill>
                          <a:latin typeface="Sakkal Majalla" panose="02000000000000000000" pitchFamily="2" charset="-78"/>
                        </a:rPr>
                        <a:t> System</a:t>
                      </a:r>
                      <a:endParaRPr lang="en-US" sz="1400" kern="1200" noProof="0" dirty="0">
                        <a:solidFill>
                          <a:schemeClr val="dk1"/>
                        </a:solidFill>
                        <a:latin typeface="Sakkal Majalla" panose="02000000000000000000" pitchFamily="2" charset="-78"/>
                        <a:ea typeface="+mn-ea"/>
                        <a:cs typeface="Sakkal Majalla" panose="02000000000000000000" pitchFamily="2" charset="-78"/>
                      </a:endParaRPr>
                    </a:p>
                  </a:txBody>
                  <a:tcPr anchor="ctr">
                    <a:lnL w="12700" cap="flat" cmpd="sng" algn="ctr">
                      <a:solidFill>
                        <a:srgbClr val="B78A35"/>
                      </a:solidFill>
                      <a:prstDash val="solid"/>
                      <a:round/>
                      <a:headEnd type="none" w="med" len="med"/>
                      <a:tailEnd type="none" w="med" len="med"/>
                    </a:lnL>
                    <a:lnR w="12700" cap="flat" cmpd="sng" algn="ctr">
                      <a:solidFill>
                        <a:srgbClr val="B78A35"/>
                      </a:solidFill>
                      <a:prstDash val="solid"/>
                      <a:round/>
                      <a:headEnd type="none" w="med" len="med"/>
                      <a:tailEnd type="none" w="med" len="med"/>
                    </a:lnR>
                    <a:lnT w="12700" cap="flat" cmpd="sng" algn="ctr">
                      <a:solidFill>
                        <a:srgbClr val="B78A35"/>
                      </a:solidFill>
                      <a:prstDash val="solid"/>
                      <a:round/>
                      <a:headEnd type="none" w="med" len="med"/>
                      <a:tailEnd type="none" w="med" len="med"/>
                    </a:lnT>
                    <a:lnB w="12700" cap="flat" cmpd="sng" algn="ctr">
                      <a:solidFill>
                        <a:srgbClr val="B78A35"/>
                      </a:solidFill>
                      <a:prstDash val="solid"/>
                      <a:round/>
                      <a:headEnd type="none" w="med" len="med"/>
                      <a:tailEnd type="none" w="med" len="med"/>
                    </a:lnB>
                    <a:solidFill>
                      <a:schemeClr val="bg1"/>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400" kern="1200" noProof="0" dirty="0" smtClean="0">
                          <a:solidFill>
                            <a:schemeClr val="dk1"/>
                          </a:solidFill>
                          <a:latin typeface="Sakkal Majalla" panose="02000000000000000000" pitchFamily="2" charset="-78"/>
                        </a:rPr>
                        <a:t>Number of Employees who leave the service / Total Number of Actual Employees × 100</a:t>
                      </a:r>
                    </a:p>
                  </a:txBody>
                  <a:tcPr anchor="ctr">
                    <a:lnL w="12700" cap="flat" cmpd="sng" algn="ctr">
                      <a:solidFill>
                        <a:srgbClr val="B78A35"/>
                      </a:solidFill>
                      <a:prstDash val="solid"/>
                      <a:round/>
                      <a:headEnd type="none" w="med" len="med"/>
                      <a:tailEnd type="none" w="med" len="med"/>
                    </a:lnL>
                    <a:lnR w="12700" cap="flat" cmpd="sng" algn="ctr">
                      <a:solidFill>
                        <a:srgbClr val="B78A35"/>
                      </a:solidFill>
                      <a:prstDash val="solid"/>
                      <a:round/>
                      <a:headEnd type="none" w="med" len="med"/>
                      <a:tailEnd type="none" w="med" len="med"/>
                    </a:lnR>
                    <a:lnT w="12700" cap="flat" cmpd="sng" algn="ctr">
                      <a:solidFill>
                        <a:srgbClr val="B78A35"/>
                      </a:solidFill>
                      <a:prstDash val="solid"/>
                      <a:round/>
                      <a:headEnd type="none" w="med" len="med"/>
                      <a:tailEnd type="none" w="med" len="med"/>
                    </a:lnT>
                    <a:lnB w="12700" cap="flat" cmpd="sng" algn="ctr">
                      <a:solidFill>
                        <a:srgbClr val="B78A35"/>
                      </a:solidFill>
                      <a:prstDash val="solid"/>
                      <a:round/>
                      <a:headEnd type="none" w="med" len="med"/>
                      <a:tailEnd type="none" w="med" len="med"/>
                    </a:lnB>
                    <a:solidFill>
                      <a:schemeClr val="bg1"/>
                    </a:solidFill>
                  </a:tcPr>
                </a:tc>
                <a:tc>
                  <a:txBody>
                    <a:bodyPr/>
                    <a:lstStyle/>
                    <a:p>
                      <a:pPr marL="0" algn="ctr" defTabSz="914400" rtl="0" eaLnBrk="1" latinLnBrk="0" hangingPunct="1"/>
                      <a:r>
                        <a:rPr lang="en-US" sz="1400" kern="1200" noProof="0" dirty="0" smtClean="0">
                          <a:solidFill>
                            <a:schemeClr val="dk1"/>
                          </a:solidFill>
                          <a:latin typeface="Sakkal Majalla" panose="02000000000000000000" pitchFamily="2" charset="-78"/>
                        </a:rPr>
                        <a:t>Decrease is better.</a:t>
                      </a:r>
                    </a:p>
                  </a:txBody>
                  <a:tcPr anchor="ctr">
                    <a:lnL w="12700" cap="flat" cmpd="sng" algn="ctr">
                      <a:solidFill>
                        <a:srgbClr val="B78A35"/>
                      </a:solidFill>
                      <a:prstDash val="solid"/>
                      <a:round/>
                      <a:headEnd type="none" w="med" len="med"/>
                      <a:tailEnd type="none" w="med" len="med"/>
                    </a:lnL>
                    <a:lnR w="12700" cap="flat" cmpd="sng" algn="ctr">
                      <a:solidFill>
                        <a:srgbClr val="B78A35"/>
                      </a:solidFill>
                      <a:prstDash val="solid"/>
                      <a:round/>
                      <a:headEnd type="none" w="med" len="med"/>
                      <a:tailEnd type="none" w="med" len="med"/>
                    </a:lnR>
                    <a:lnT w="12700" cap="flat" cmpd="sng" algn="ctr">
                      <a:solidFill>
                        <a:srgbClr val="B78A35"/>
                      </a:solidFill>
                      <a:prstDash val="solid"/>
                      <a:round/>
                      <a:headEnd type="none" w="med" len="med"/>
                      <a:tailEnd type="none" w="med" len="med"/>
                    </a:lnT>
                    <a:lnB w="12700" cap="flat" cmpd="sng" algn="ctr">
                      <a:solidFill>
                        <a:srgbClr val="B78A35"/>
                      </a:solidFill>
                      <a:prstDash val="solid"/>
                      <a:round/>
                      <a:headEnd type="none" w="med" len="med"/>
                      <a:tailEnd type="none" w="med" len="med"/>
                    </a:lnB>
                    <a:solidFill>
                      <a:schemeClr val="bg1"/>
                    </a:solidFill>
                  </a:tcPr>
                </a:tc>
                <a:tc>
                  <a:txBody>
                    <a:bodyPr/>
                    <a:lstStyle/>
                    <a:p>
                      <a:pPr marL="0" algn="ctr" defTabSz="914400" rtl="0" eaLnBrk="1" latinLnBrk="0" hangingPunct="1"/>
                      <a:r>
                        <a:rPr lang="en-US" sz="1400" kern="1200" noProof="0" dirty="0" smtClean="0">
                          <a:solidFill>
                            <a:schemeClr val="dk1"/>
                          </a:solidFill>
                          <a:latin typeface="Sakkal Majalla" panose="02000000000000000000" pitchFamily="2" charset="-78"/>
                        </a:rPr>
                        <a:t>Percentage</a:t>
                      </a:r>
                      <a:endParaRPr lang="en-US" sz="1400" kern="1200" noProof="0" dirty="0">
                        <a:solidFill>
                          <a:schemeClr val="dk1"/>
                        </a:solidFill>
                        <a:latin typeface="Sakkal Majalla" panose="02000000000000000000" pitchFamily="2" charset="-78"/>
                        <a:ea typeface="+mn-ea"/>
                        <a:cs typeface="Sakkal Majalla" panose="02000000000000000000" pitchFamily="2" charset="-78"/>
                      </a:endParaRPr>
                    </a:p>
                  </a:txBody>
                  <a:tcPr anchor="ctr">
                    <a:lnL w="12700" cap="flat" cmpd="sng" algn="ctr">
                      <a:solidFill>
                        <a:srgbClr val="B78A35"/>
                      </a:solidFill>
                      <a:prstDash val="solid"/>
                      <a:round/>
                      <a:headEnd type="none" w="med" len="med"/>
                      <a:tailEnd type="none" w="med" len="med"/>
                    </a:lnL>
                    <a:lnR w="12700" cap="flat" cmpd="sng" algn="ctr">
                      <a:solidFill>
                        <a:srgbClr val="B78A35"/>
                      </a:solidFill>
                      <a:prstDash val="solid"/>
                      <a:round/>
                      <a:headEnd type="none" w="med" len="med"/>
                      <a:tailEnd type="none" w="med" len="med"/>
                    </a:lnR>
                    <a:lnT w="12700" cap="flat" cmpd="sng" algn="ctr">
                      <a:solidFill>
                        <a:srgbClr val="B78A35"/>
                      </a:solidFill>
                      <a:prstDash val="solid"/>
                      <a:round/>
                      <a:headEnd type="none" w="med" len="med"/>
                      <a:tailEnd type="none" w="med" len="med"/>
                    </a:lnT>
                    <a:lnB w="12700" cap="flat" cmpd="sng" algn="ctr">
                      <a:solidFill>
                        <a:srgbClr val="B78A35"/>
                      </a:solidFill>
                      <a:prstDash val="solid"/>
                      <a:round/>
                      <a:headEnd type="none" w="med" len="med"/>
                      <a:tailEnd type="none" w="med" len="med"/>
                    </a:lnB>
                    <a:solidFill>
                      <a:schemeClr val="bg1"/>
                    </a:solidFill>
                  </a:tcPr>
                </a:tc>
                <a:tc>
                  <a:txBody>
                    <a:bodyPr/>
                    <a:lstStyle/>
                    <a:p>
                      <a:pPr marL="0" algn="ctr" defTabSz="914400" rtl="0" eaLnBrk="1" latinLnBrk="0" hangingPunct="1"/>
                      <a:r>
                        <a:rPr lang="en-US" sz="1400" kern="1200" noProof="0" dirty="0" smtClean="0">
                          <a:solidFill>
                            <a:schemeClr val="dk1"/>
                          </a:solidFill>
                          <a:latin typeface="Sakkal Majalla" panose="02000000000000000000" pitchFamily="2" charset="-78"/>
                        </a:rPr>
                        <a:t>Semi-Annually</a:t>
                      </a:r>
                      <a:endParaRPr lang="en-US" sz="1400" kern="1200" noProof="0" dirty="0">
                        <a:solidFill>
                          <a:schemeClr val="dk1"/>
                        </a:solidFill>
                        <a:latin typeface="Sakkal Majalla" panose="02000000000000000000" pitchFamily="2" charset="-78"/>
                        <a:ea typeface="+mn-ea"/>
                        <a:cs typeface="Sakkal Majalla" panose="02000000000000000000" pitchFamily="2" charset="-78"/>
                      </a:endParaRPr>
                    </a:p>
                  </a:txBody>
                  <a:tcPr anchor="ctr">
                    <a:lnL w="12700" cap="flat" cmpd="sng" algn="ctr">
                      <a:solidFill>
                        <a:srgbClr val="B78A35"/>
                      </a:solidFill>
                      <a:prstDash val="solid"/>
                      <a:round/>
                      <a:headEnd type="none" w="med" len="med"/>
                      <a:tailEnd type="none" w="med" len="med"/>
                    </a:lnL>
                    <a:lnR w="12700" cap="flat" cmpd="sng" algn="ctr">
                      <a:solidFill>
                        <a:srgbClr val="B78A35"/>
                      </a:solidFill>
                      <a:prstDash val="solid"/>
                      <a:round/>
                      <a:headEnd type="none" w="med" len="med"/>
                      <a:tailEnd type="none" w="med" len="med"/>
                    </a:lnR>
                    <a:lnT w="12700" cap="flat" cmpd="sng" algn="ctr">
                      <a:solidFill>
                        <a:srgbClr val="B78A35"/>
                      </a:solidFill>
                      <a:prstDash val="solid"/>
                      <a:round/>
                      <a:headEnd type="none" w="med" len="med"/>
                      <a:tailEnd type="none" w="med" len="med"/>
                    </a:lnT>
                    <a:lnB w="12700" cap="flat" cmpd="sng" algn="ctr">
                      <a:solidFill>
                        <a:srgbClr val="B78A35"/>
                      </a:solidFill>
                      <a:prstDash val="solid"/>
                      <a:round/>
                      <a:headEnd type="none" w="med" len="med"/>
                      <a:tailEnd type="none" w="med" len="med"/>
                    </a:lnB>
                    <a:solidFill>
                      <a:schemeClr val="bg1"/>
                    </a:solidFill>
                  </a:tcPr>
                </a:tc>
              </a:tr>
            </a:tbl>
          </a:graphicData>
        </a:graphic>
      </p:graphicFrame>
      <p:graphicFrame>
        <p:nvGraphicFramePr>
          <p:cNvPr id="4" name="Content Placeholder 9"/>
          <p:cNvGraphicFramePr>
            <a:graphicFrameLocks/>
          </p:cNvGraphicFramePr>
          <p:nvPr>
            <p:extLst/>
          </p:nvPr>
        </p:nvGraphicFramePr>
        <p:xfrm>
          <a:off x="381000" y="3282244"/>
          <a:ext cx="8458200" cy="832556"/>
        </p:xfrm>
        <a:graphic>
          <a:graphicData uri="http://schemas.openxmlformats.org/drawingml/2006/table">
            <a:tbl>
              <a:tblPr rtl="1" firstRow="1" bandRow="1">
                <a:tableStyleId>{5C22544A-7EE6-4342-B048-85BDC9FD1C3A}</a:tableStyleId>
              </a:tblPr>
              <a:tblGrid>
                <a:gridCol w="4480161"/>
                <a:gridCol w="3978039"/>
              </a:tblGrid>
              <a:tr h="304800">
                <a:tc>
                  <a:txBody>
                    <a:bodyPr/>
                    <a:lstStyle/>
                    <a:p>
                      <a:pPr algn="ctr" rtl="0"/>
                      <a:r>
                        <a:rPr lang="en-US" sz="1400" noProof="0" dirty="0" smtClean="0">
                          <a:solidFill>
                            <a:schemeClr val="tx1"/>
                          </a:solidFill>
                          <a:latin typeface="Sakkal Majalla" panose="02000000000000000000" pitchFamily="2" charset="-78"/>
                        </a:rPr>
                        <a:t>Denominator Components</a:t>
                      </a:r>
                      <a:endParaRPr lang="en-US" sz="1400" noProof="0" dirty="0">
                        <a:solidFill>
                          <a:schemeClr val="tx1"/>
                        </a:solidFill>
                        <a:latin typeface="Sakkal Majalla" panose="02000000000000000000" pitchFamily="2" charset="-78"/>
                        <a:cs typeface="Sakkal Majalla" panose="02000000000000000000" pitchFamily="2" charset="-78"/>
                      </a:endParaRPr>
                    </a:p>
                  </a:txBody>
                  <a:tcPr>
                    <a:lnL w="12700" cap="flat" cmpd="sng" algn="ctr">
                      <a:solidFill>
                        <a:srgbClr val="B78A35"/>
                      </a:solidFill>
                      <a:prstDash val="solid"/>
                      <a:round/>
                      <a:headEnd type="none" w="med" len="med"/>
                      <a:tailEnd type="none" w="med" len="med"/>
                    </a:lnL>
                    <a:lnR w="12700" cap="flat" cmpd="sng" algn="ctr">
                      <a:solidFill>
                        <a:srgbClr val="B78A35"/>
                      </a:solidFill>
                      <a:prstDash val="solid"/>
                      <a:round/>
                      <a:headEnd type="none" w="med" len="med"/>
                      <a:tailEnd type="none" w="med" len="med"/>
                    </a:lnR>
                    <a:lnT w="12700" cap="flat" cmpd="sng" algn="ctr">
                      <a:solidFill>
                        <a:srgbClr val="B78A35"/>
                      </a:solidFill>
                      <a:prstDash val="solid"/>
                      <a:round/>
                      <a:headEnd type="none" w="med" len="med"/>
                      <a:tailEnd type="none" w="med" len="med"/>
                    </a:lnT>
                    <a:lnB w="12700" cap="flat" cmpd="sng" algn="ctr">
                      <a:solidFill>
                        <a:srgbClr val="B78A35"/>
                      </a:solidFill>
                      <a:prstDash val="solid"/>
                      <a:round/>
                      <a:headEnd type="none" w="med" len="med"/>
                      <a:tailEnd type="none" w="med" len="med"/>
                    </a:lnB>
                    <a:solidFill>
                      <a:srgbClr val="B78A35"/>
                    </a:solidFill>
                  </a:tcPr>
                </a:tc>
                <a:tc>
                  <a:txBody>
                    <a:bodyPr/>
                    <a:lstStyle/>
                    <a:p>
                      <a:pPr algn="ctr" rtl="0"/>
                      <a:r>
                        <a:rPr lang="en-US" sz="1400" noProof="0" dirty="0" smtClean="0">
                          <a:solidFill>
                            <a:schemeClr val="tx1"/>
                          </a:solidFill>
                          <a:latin typeface="Sakkal Majalla" panose="02000000000000000000" pitchFamily="2" charset="-78"/>
                        </a:rPr>
                        <a:t>Numerator Components</a:t>
                      </a:r>
                      <a:endParaRPr lang="en-US" sz="1400" noProof="0" dirty="0">
                        <a:solidFill>
                          <a:schemeClr val="tx1"/>
                        </a:solidFill>
                        <a:latin typeface="Sakkal Majalla" panose="02000000000000000000" pitchFamily="2" charset="-78"/>
                        <a:cs typeface="Sakkal Majalla" panose="02000000000000000000" pitchFamily="2" charset="-78"/>
                      </a:endParaRPr>
                    </a:p>
                  </a:txBody>
                  <a:tcPr>
                    <a:lnL w="12700" cap="flat" cmpd="sng" algn="ctr">
                      <a:solidFill>
                        <a:srgbClr val="B78A35"/>
                      </a:solidFill>
                      <a:prstDash val="solid"/>
                      <a:round/>
                      <a:headEnd type="none" w="med" len="med"/>
                      <a:tailEnd type="none" w="med" len="med"/>
                    </a:lnL>
                    <a:lnR w="12700" cap="flat" cmpd="sng" algn="ctr">
                      <a:solidFill>
                        <a:srgbClr val="B78A35"/>
                      </a:solidFill>
                      <a:prstDash val="solid"/>
                      <a:round/>
                      <a:headEnd type="none" w="med" len="med"/>
                      <a:tailEnd type="none" w="med" len="med"/>
                    </a:lnR>
                    <a:lnT w="12700" cap="flat" cmpd="sng" algn="ctr">
                      <a:solidFill>
                        <a:srgbClr val="B78A35"/>
                      </a:solidFill>
                      <a:prstDash val="solid"/>
                      <a:round/>
                      <a:headEnd type="none" w="med" len="med"/>
                      <a:tailEnd type="none" w="med" len="med"/>
                    </a:lnT>
                    <a:lnB w="12700" cap="flat" cmpd="sng" algn="ctr">
                      <a:solidFill>
                        <a:srgbClr val="B78A35"/>
                      </a:solidFill>
                      <a:prstDash val="solid"/>
                      <a:round/>
                      <a:headEnd type="none" w="med" len="med"/>
                      <a:tailEnd type="none" w="med" len="med"/>
                    </a:lnB>
                    <a:solidFill>
                      <a:srgbClr val="B78A35"/>
                    </a:solidFill>
                  </a:tcPr>
                </a:tc>
              </a:tr>
              <a:tr h="527756">
                <a:tc>
                  <a:txBody>
                    <a:bodyPr/>
                    <a:lstStyle/>
                    <a:p>
                      <a:pPr algn="ctr" rtl="0"/>
                      <a:r>
                        <a:rPr lang="en-US" sz="1400" kern="1200" baseline="0" noProof="0" dirty="0" smtClean="0">
                          <a:solidFill>
                            <a:schemeClr val="dk1"/>
                          </a:solidFill>
                          <a:latin typeface="Sakkal Majalla" panose="02000000000000000000" pitchFamily="2" charset="-78"/>
                        </a:rPr>
                        <a:t>Total Number of Actual Employees</a:t>
                      </a:r>
                      <a:endParaRPr lang="en-US" sz="1400" kern="1200" baseline="0" noProof="0" dirty="0">
                        <a:solidFill>
                          <a:schemeClr val="dk1"/>
                        </a:solidFill>
                        <a:latin typeface="Sakkal Majalla" panose="02000000000000000000" pitchFamily="2" charset="-78"/>
                        <a:ea typeface="+mn-ea"/>
                        <a:cs typeface="Sakkal Majalla" panose="02000000000000000000" pitchFamily="2" charset="-78"/>
                      </a:endParaRPr>
                    </a:p>
                  </a:txBody>
                  <a:tcPr anchor="ctr">
                    <a:lnL w="12700" cap="flat" cmpd="sng" algn="ctr">
                      <a:solidFill>
                        <a:srgbClr val="B78A35"/>
                      </a:solidFill>
                      <a:prstDash val="solid"/>
                      <a:round/>
                      <a:headEnd type="none" w="med" len="med"/>
                      <a:tailEnd type="none" w="med" len="med"/>
                    </a:lnL>
                    <a:lnR w="12700" cap="flat" cmpd="sng" algn="ctr">
                      <a:solidFill>
                        <a:srgbClr val="B78A35"/>
                      </a:solidFill>
                      <a:prstDash val="solid"/>
                      <a:round/>
                      <a:headEnd type="none" w="med" len="med"/>
                      <a:tailEnd type="none" w="med" len="med"/>
                    </a:lnR>
                    <a:lnT w="12700" cap="flat" cmpd="sng" algn="ctr">
                      <a:solidFill>
                        <a:srgbClr val="B78A35"/>
                      </a:solidFill>
                      <a:prstDash val="solid"/>
                      <a:round/>
                      <a:headEnd type="none" w="med" len="med"/>
                      <a:tailEnd type="none" w="med" len="med"/>
                    </a:lnT>
                    <a:lnB w="12700" cap="flat" cmpd="sng" algn="ctr">
                      <a:solidFill>
                        <a:srgbClr val="B78A35"/>
                      </a:solidFill>
                      <a:prstDash val="solid"/>
                      <a:round/>
                      <a:headEnd type="none" w="med" len="med"/>
                      <a:tailEnd type="none" w="med" len="med"/>
                    </a:lnB>
                    <a:noFill/>
                  </a:tcPr>
                </a:tc>
                <a:tc>
                  <a:txBody>
                    <a:bodyPr/>
                    <a:lstStyle/>
                    <a:p>
                      <a:pPr algn="ctr" rtl="0"/>
                      <a:r>
                        <a:rPr lang="en-US" sz="1400" kern="1200" baseline="0" noProof="0" dirty="0" smtClean="0">
                          <a:solidFill>
                            <a:schemeClr val="dk1"/>
                          </a:solidFill>
                          <a:latin typeface="Sakkal Majalla" panose="02000000000000000000" pitchFamily="2" charset="-78"/>
                        </a:rPr>
                        <a:t>Number of Employees who leave the Service at the End of Year </a:t>
                      </a:r>
                      <a:endParaRPr lang="en-US" sz="1400" kern="1200" baseline="0" noProof="0" dirty="0">
                        <a:solidFill>
                          <a:schemeClr val="dk1"/>
                        </a:solidFill>
                        <a:latin typeface="Sakkal Majalla" panose="02000000000000000000" pitchFamily="2" charset="-78"/>
                        <a:ea typeface="+mn-ea"/>
                        <a:cs typeface="Sakkal Majalla" panose="02000000000000000000" pitchFamily="2" charset="-78"/>
                      </a:endParaRPr>
                    </a:p>
                  </a:txBody>
                  <a:tcPr anchor="ctr">
                    <a:lnL w="12700" cap="flat" cmpd="sng" algn="ctr">
                      <a:solidFill>
                        <a:srgbClr val="B78A35"/>
                      </a:solidFill>
                      <a:prstDash val="solid"/>
                      <a:round/>
                      <a:headEnd type="none" w="med" len="med"/>
                      <a:tailEnd type="none" w="med" len="med"/>
                    </a:lnL>
                    <a:lnR w="12700" cap="flat" cmpd="sng" algn="ctr">
                      <a:solidFill>
                        <a:srgbClr val="B78A35"/>
                      </a:solidFill>
                      <a:prstDash val="solid"/>
                      <a:round/>
                      <a:headEnd type="none" w="med" len="med"/>
                      <a:tailEnd type="none" w="med" len="med"/>
                    </a:lnR>
                    <a:lnT w="12700" cap="flat" cmpd="sng" algn="ctr">
                      <a:solidFill>
                        <a:srgbClr val="B78A35"/>
                      </a:solidFill>
                      <a:prstDash val="solid"/>
                      <a:round/>
                      <a:headEnd type="none" w="med" len="med"/>
                      <a:tailEnd type="none" w="med" len="med"/>
                    </a:lnT>
                    <a:lnB w="12700" cap="flat" cmpd="sng" algn="ctr">
                      <a:solidFill>
                        <a:srgbClr val="B78A35"/>
                      </a:solidFill>
                      <a:prstDash val="solid"/>
                      <a:round/>
                      <a:headEnd type="none" w="med" len="med"/>
                      <a:tailEnd type="none" w="med" len="med"/>
                    </a:lnB>
                    <a:noFill/>
                  </a:tcPr>
                </a:tc>
              </a:tr>
            </a:tbl>
          </a:graphicData>
        </a:graphic>
      </p:graphicFrame>
      <p:sp>
        <p:nvSpPr>
          <p:cNvPr id="5" name="Rounded Rectangle 4"/>
          <p:cNvSpPr/>
          <p:nvPr/>
        </p:nvSpPr>
        <p:spPr>
          <a:xfrm>
            <a:off x="152400" y="971014"/>
            <a:ext cx="8839200" cy="521732"/>
          </a:xfrm>
          <a:prstGeom prst="round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6" name="Title 1"/>
          <p:cNvSpPr txBox="1">
            <a:spLocks/>
          </p:cNvSpPr>
          <p:nvPr/>
        </p:nvSpPr>
        <p:spPr>
          <a:xfrm>
            <a:off x="1946367" y="1047214"/>
            <a:ext cx="4833256" cy="369332"/>
          </a:xfrm>
          <a:prstGeom prst="rect">
            <a:avLst/>
          </a:prstGeom>
          <a:noFill/>
          <a:ln>
            <a:noFill/>
          </a:ln>
        </p:spPr>
        <p:txBody>
          <a:bodyPr wrap="square" rtlCol="0">
            <a:spAutoFit/>
          </a:bodyPr>
          <a:lstStyle>
            <a:defPPr>
              <a:defRPr lang="en-US"/>
            </a:defPPr>
            <a:lvl1pPr algn="r" rtl="1">
              <a:defRPr>
                <a:solidFill>
                  <a:schemeClr val="bg1"/>
                </a:solidFill>
                <a:cs typeface="PT Bold Heading" panose="02010400000000000000" pitchFamily="2" charset="-78"/>
              </a:defRPr>
            </a:lvl1pPr>
          </a:lstStyle>
          <a:p>
            <a:pPr algn="ctr" rtl="0"/>
            <a:r>
              <a:rPr lang="en-US" dirty="0" smtClean="0">
                <a:solidFill>
                  <a:prstClr val="white"/>
                </a:solidFill>
              </a:rPr>
              <a:t>Indicator No. 12: Occupational Turnover Rate</a:t>
            </a:r>
            <a:endParaRPr lang="en-US" dirty="0">
              <a:solidFill>
                <a:prstClr val="white"/>
              </a:solidFill>
            </a:endParaRPr>
          </a:p>
        </p:txBody>
      </p:sp>
      <p:sp>
        <p:nvSpPr>
          <p:cNvPr id="7" name="TextBox 6"/>
          <p:cNvSpPr txBox="1"/>
          <p:nvPr/>
        </p:nvSpPr>
        <p:spPr>
          <a:xfrm>
            <a:off x="381000" y="1674825"/>
            <a:ext cx="5867400" cy="369332"/>
          </a:xfrm>
          <a:prstGeom prst="rect">
            <a:avLst/>
          </a:prstGeom>
          <a:noFill/>
        </p:spPr>
        <p:txBody>
          <a:bodyPr wrap="square" rtlCol="0">
            <a:spAutoFit/>
          </a:bodyPr>
          <a:lstStyle/>
          <a:p>
            <a:pPr fontAlgn="b"/>
            <a:r>
              <a:rPr lang="en-US" b="1" dirty="0">
                <a:solidFill>
                  <a:srgbClr val="C00000"/>
                </a:solidFill>
                <a:latin typeface="Sakkal Majalla" panose="02000000000000000000" pitchFamily="2" charset="-78"/>
              </a:rPr>
              <a:t>Method of </a:t>
            </a:r>
            <a:r>
              <a:rPr lang="en-US" b="1" dirty="0" smtClean="0">
                <a:solidFill>
                  <a:srgbClr val="C00000"/>
                </a:solidFill>
                <a:latin typeface="Sakkal Majalla" panose="02000000000000000000" pitchFamily="2" charset="-78"/>
              </a:rPr>
              <a:t> Occupation Turnover </a:t>
            </a:r>
            <a:r>
              <a:rPr lang="en-US" b="1" dirty="0">
                <a:solidFill>
                  <a:srgbClr val="C00000"/>
                </a:solidFill>
                <a:latin typeface="Sakkal Majalla" panose="02000000000000000000" pitchFamily="2" charset="-78"/>
              </a:rPr>
              <a:t>Rate </a:t>
            </a:r>
            <a:r>
              <a:rPr lang="en-US" b="1" dirty="0" smtClean="0">
                <a:solidFill>
                  <a:srgbClr val="C00000"/>
                </a:solidFill>
                <a:latin typeface="Sakkal Majalla" panose="02000000000000000000" pitchFamily="2" charset="-78"/>
              </a:rPr>
              <a:t>Calculation:</a:t>
            </a:r>
            <a:endParaRPr lang="en-US" b="1" dirty="0">
              <a:solidFill>
                <a:srgbClr val="C00000"/>
              </a:solidFill>
              <a:latin typeface="Sakkal Majalla" panose="02000000000000000000" pitchFamily="2" charset="-78"/>
            </a:endParaRPr>
          </a:p>
        </p:txBody>
      </p:sp>
      <p:sp>
        <p:nvSpPr>
          <p:cNvPr id="8" name="Slide Number Placeholder 3"/>
          <p:cNvSpPr txBox="1">
            <a:spLocks/>
          </p:cNvSpPr>
          <p:nvPr/>
        </p:nvSpPr>
        <p:spPr>
          <a:xfrm>
            <a:off x="0" y="6569075"/>
            <a:ext cx="21336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rtl="0"/>
            <a:fld id="{56427F38-63A5-4D63-9399-D970397CA46A}" type="slidenum">
              <a:rPr lang="en-US" sz="1600" b="1" smtClean="0">
                <a:solidFill>
                  <a:prstClr val="black"/>
                </a:solidFill>
              </a:rPr>
              <a:pPr rtl="0"/>
              <a:t>35</a:t>
            </a:fld>
            <a:endParaRPr lang="en-US" sz="1600" b="1" dirty="0">
              <a:solidFill>
                <a:prstClr val="black"/>
              </a:solidFill>
            </a:endParaRPr>
          </a:p>
        </p:txBody>
      </p:sp>
    </p:spTree>
    <p:extLst>
      <p:ext uri="{BB962C8B-B14F-4D97-AF65-F5344CB8AC3E}">
        <p14:creationId xmlns:p14="http://schemas.microsoft.com/office/powerpoint/2010/main" val="4179507903"/>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ounded Rectangle 4"/>
          <p:cNvSpPr/>
          <p:nvPr/>
        </p:nvSpPr>
        <p:spPr>
          <a:xfrm>
            <a:off x="152400" y="971014"/>
            <a:ext cx="8839200" cy="521732"/>
          </a:xfrm>
          <a:prstGeom prst="round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9" name="Title 1"/>
          <p:cNvSpPr txBox="1">
            <a:spLocks/>
          </p:cNvSpPr>
          <p:nvPr/>
        </p:nvSpPr>
        <p:spPr>
          <a:xfrm>
            <a:off x="152400" y="1066800"/>
            <a:ext cx="8675915" cy="369332"/>
          </a:xfrm>
          <a:prstGeom prst="rect">
            <a:avLst/>
          </a:prstGeom>
          <a:noFill/>
          <a:ln>
            <a:noFill/>
          </a:ln>
        </p:spPr>
        <p:txBody>
          <a:bodyPr wrap="square" rtlCol="0">
            <a:spAutoFit/>
          </a:bodyPr>
          <a:lstStyle>
            <a:defPPr>
              <a:defRPr lang="en-US"/>
            </a:defPPr>
            <a:lvl1pPr algn="r" rtl="1">
              <a:defRPr>
                <a:solidFill>
                  <a:schemeClr val="bg1"/>
                </a:solidFill>
                <a:cs typeface="PT Bold Heading" panose="02010400000000000000" pitchFamily="2" charset="-78"/>
              </a:defRPr>
            </a:lvl1pPr>
          </a:lstStyle>
          <a:p>
            <a:pPr algn="ctr" rtl="0"/>
            <a:r>
              <a:rPr lang="en-US" dirty="0" smtClean="0">
                <a:solidFill>
                  <a:prstClr val="white"/>
                </a:solidFill>
              </a:rPr>
              <a:t>Indicator No. 13: Rate of Total Number of Employees’ costs spent from the Entity’s Budget</a:t>
            </a:r>
            <a:endParaRPr lang="en-US" dirty="0">
              <a:solidFill>
                <a:prstClr val="white"/>
              </a:solidFill>
            </a:endParaRPr>
          </a:p>
        </p:txBody>
      </p:sp>
      <p:sp>
        <p:nvSpPr>
          <p:cNvPr id="10" name="Rectangle 9"/>
          <p:cNvSpPr/>
          <p:nvPr/>
        </p:nvSpPr>
        <p:spPr>
          <a:xfrm>
            <a:off x="533400" y="1375951"/>
            <a:ext cx="8305800" cy="2551468"/>
          </a:xfrm>
          <a:prstGeom prst="rect">
            <a:avLst/>
          </a:prstGeom>
        </p:spPr>
        <p:txBody>
          <a:bodyPr wrap="square">
            <a:spAutoFit/>
          </a:bodyPr>
          <a:lstStyle/>
          <a:p>
            <a:pPr algn="just" defTabSz="800100" rtl="0">
              <a:spcBef>
                <a:spcPct val="0"/>
              </a:spcBef>
              <a:spcAft>
                <a:spcPct val="35000"/>
              </a:spcAft>
            </a:pPr>
            <a:endParaRPr lang="en-US" sz="1600" b="1" dirty="0">
              <a:solidFill>
                <a:prstClr val="black"/>
              </a:solidFill>
              <a:latin typeface="Sakkal Majalla" panose="02000000000000000000" pitchFamily="2" charset="-78"/>
              <a:cs typeface="Sakkal Majalla" panose="02000000000000000000" pitchFamily="2" charset="-78"/>
            </a:endParaRPr>
          </a:p>
          <a:p>
            <a:pPr algn="just" defTabSz="800100" rtl="0">
              <a:spcBef>
                <a:spcPct val="0"/>
              </a:spcBef>
              <a:spcAft>
                <a:spcPct val="35000"/>
              </a:spcAft>
            </a:pPr>
            <a:r>
              <a:rPr lang="en-US" b="1" dirty="0" smtClean="0">
                <a:solidFill>
                  <a:srgbClr val="C00000"/>
                </a:solidFill>
                <a:latin typeface="Sakkal Majalla" panose="02000000000000000000" pitchFamily="2" charset="-78"/>
              </a:rPr>
              <a:t>Description of the Indicator</a:t>
            </a:r>
            <a:endParaRPr lang="en-US" b="1" dirty="0" smtClean="0">
              <a:solidFill>
                <a:srgbClr val="C00000"/>
              </a:solidFill>
              <a:latin typeface="Sakkal Majalla" panose="02000000000000000000" pitchFamily="2" charset="-78"/>
              <a:cs typeface="Sakkal Majalla" panose="02000000000000000000" pitchFamily="2" charset="-78"/>
            </a:endParaRPr>
          </a:p>
          <a:p>
            <a:pPr algn="just" defTabSz="800100" rtl="0">
              <a:spcBef>
                <a:spcPct val="0"/>
              </a:spcBef>
              <a:spcAft>
                <a:spcPct val="35000"/>
              </a:spcAft>
            </a:pPr>
            <a:r>
              <a:rPr lang="en-US" dirty="0" smtClean="0">
                <a:solidFill>
                  <a:prstClr val="black"/>
                </a:solidFill>
                <a:latin typeface="Sakkal Majalla" panose="02000000000000000000" pitchFamily="2" charset="-78"/>
              </a:rPr>
              <a:t>This indicator shall calculate the productivity costs rate of human capital in the federal entities in comparison with the total number of employee as the rate of financial costs spent from the entity’s budget to the employees shall be also calculated. </a:t>
            </a:r>
            <a:endParaRPr lang="en-US" dirty="0" smtClean="0">
              <a:solidFill>
                <a:prstClr val="black"/>
              </a:solidFill>
              <a:latin typeface="Sakkal Majalla" panose="02000000000000000000" pitchFamily="2" charset="-78"/>
              <a:cs typeface="Sakkal Majalla" panose="02000000000000000000" pitchFamily="2" charset="-78"/>
            </a:endParaRPr>
          </a:p>
          <a:p>
            <a:pPr algn="just" defTabSz="800100" rtl="0">
              <a:spcBef>
                <a:spcPct val="0"/>
              </a:spcBef>
              <a:spcAft>
                <a:spcPct val="35000"/>
              </a:spcAft>
            </a:pPr>
            <a:r>
              <a:rPr lang="en-US" sz="1600" b="1" dirty="0" smtClean="0">
                <a:solidFill>
                  <a:prstClr val="black"/>
                </a:solidFill>
                <a:latin typeface="Sakkal Majalla" panose="02000000000000000000" pitchFamily="2" charset="-78"/>
              </a:rPr>
              <a:t>The following shall be excluded from the measurement of indicator:</a:t>
            </a:r>
            <a:endParaRPr lang="en-US" sz="1600" dirty="0" smtClean="0">
              <a:solidFill>
                <a:prstClr val="black"/>
              </a:solidFill>
              <a:latin typeface="Sakkal Majalla" panose="02000000000000000000" pitchFamily="2" charset="-78"/>
              <a:cs typeface="Sakkal Majalla" panose="02000000000000000000" pitchFamily="2" charset="-78"/>
            </a:endParaRPr>
          </a:p>
          <a:p>
            <a:pPr algn="just" defTabSz="800100" rtl="0">
              <a:spcBef>
                <a:spcPct val="0"/>
              </a:spcBef>
              <a:spcAft>
                <a:spcPct val="35000"/>
              </a:spcAft>
            </a:pPr>
            <a:r>
              <a:rPr lang="en-US" sz="1600" dirty="0" smtClean="0">
                <a:solidFill>
                  <a:prstClr val="black"/>
                </a:solidFill>
                <a:latin typeface="Sakkal Majalla" panose="02000000000000000000" pitchFamily="2" charset="-78"/>
              </a:rPr>
              <a:t>The expenses related to the entity’s basic activities which have no direct relation with the employee’s costs (social relieves, scholarships and the like).</a:t>
            </a:r>
            <a:endParaRPr lang="en-US" sz="1600" dirty="0">
              <a:solidFill>
                <a:prstClr val="black"/>
              </a:solidFill>
              <a:latin typeface="Sakkal Majalla" panose="02000000000000000000" pitchFamily="2" charset="-78"/>
              <a:cs typeface="Sakkal Majalla" panose="02000000000000000000" pitchFamily="2" charset="-78"/>
            </a:endParaRPr>
          </a:p>
        </p:txBody>
      </p:sp>
      <p:graphicFrame>
        <p:nvGraphicFramePr>
          <p:cNvPr id="11" name="Content Placeholder 9"/>
          <p:cNvGraphicFramePr>
            <a:graphicFrameLocks/>
          </p:cNvGraphicFramePr>
          <p:nvPr>
            <p:extLst/>
          </p:nvPr>
        </p:nvGraphicFramePr>
        <p:xfrm>
          <a:off x="544285" y="4199430"/>
          <a:ext cx="8294915" cy="1310640"/>
        </p:xfrm>
        <a:graphic>
          <a:graphicData uri="http://schemas.openxmlformats.org/drawingml/2006/table">
            <a:tbl>
              <a:tblPr rtl="1" firstRow="1" bandRow="1">
                <a:tableStyleId>{5C22544A-7EE6-4342-B048-85BDC9FD1C3A}</a:tableStyleId>
              </a:tblPr>
              <a:tblGrid>
                <a:gridCol w="1382486"/>
                <a:gridCol w="2764971"/>
                <a:gridCol w="1382486"/>
                <a:gridCol w="1382486"/>
                <a:gridCol w="1382486"/>
              </a:tblGrid>
              <a:tr h="268872">
                <a:tc>
                  <a:txBody>
                    <a:bodyPr/>
                    <a:lstStyle/>
                    <a:p>
                      <a:pPr algn="ctr" rtl="0"/>
                      <a:r>
                        <a:rPr lang="en-US" sz="1400" noProof="0" dirty="0" smtClean="0">
                          <a:solidFill>
                            <a:schemeClr val="tx1"/>
                          </a:solidFill>
                          <a:latin typeface="Sakkal Majalla" panose="02000000000000000000" pitchFamily="2" charset="-78"/>
                        </a:rPr>
                        <a:t>Source</a:t>
                      </a:r>
                      <a:endParaRPr lang="en-US" sz="1400" noProof="0" dirty="0">
                        <a:solidFill>
                          <a:schemeClr val="tx1"/>
                        </a:solidFill>
                        <a:latin typeface="Sakkal Majalla" panose="02000000000000000000" pitchFamily="2" charset="-78"/>
                        <a:cs typeface="Sakkal Majalla" panose="02000000000000000000" pitchFamily="2" charset="-78"/>
                      </a:endParaRPr>
                    </a:p>
                  </a:txBody>
                  <a:tcPr anchor="b">
                    <a:lnL w="12700" cap="flat" cmpd="sng" algn="ctr">
                      <a:solidFill>
                        <a:srgbClr val="B78A35"/>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rgbClr val="B78A35"/>
                      </a:solidFill>
                      <a:prstDash val="solid"/>
                      <a:round/>
                      <a:headEnd type="none" w="med" len="med"/>
                      <a:tailEnd type="none" w="med" len="med"/>
                    </a:lnT>
                    <a:lnB w="12700" cap="flat" cmpd="sng" algn="ctr">
                      <a:solidFill>
                        <a:srgbClr val="B78A35"/>
                      </a:solidFill>
                      <a:prstDash val="solid"/>
                      <a:round/>
                      <a:headEnd type="none" w="med" len="med"/>
                      <a:tailEnd type="none" w="med" len="med"/>
                    </a:lnB>
                    <a:solidFill>
                      <a:srgbClr val="B78A35"/>
                    </a:solidFill>
                  </a:tcPr>
                </a:tc>
                <a:tc>
                  <a:txBody>
                    <a:bodyPr/>
                    <a:lstStyle/>
                    <a:p>
                      <a:pPr algn="ctr" rtl="0"/>
                      <a:r>
                        <a:rPr lang="en-US" sz="1400" noProof="0" dirty="0" smtClean="0">
                          <a:solidFill>
                            <a:schemeClr val="tx1"/>
                          </a:solidFill>
                          <a:latin typeface="Sakkal Majalla" panose="02000000000000000000" pitchFamily="2" charset="-78"/>
                        </a:rPr>
                        <a:t>Equation</a:t>
                      </a:r>
                      <a:endParaRPr lang="en-US" sz="1400" noProof="0" dirty="0">
                        <a:solidFill>
                          <a:schemeClr val="tx1"/>
                        </a:solidFill>
                        <a:latin typeface="Sakkal Majalla" panose="02000000000000000000" pitchFamily="2" charset="-78"/>
                        <a:cs typeface="Sakkal Majalla" panose="02000000000000000000" pitchFamily="2" charset="-78"/>
                      </a:endParaRPr>
                    </a:p>
                  </a:txBody>
                  <a:tcPr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rgbClr val="B78A35"/>
                      </a:solidFill>
                      <a:prstDash val="solid"/>
                      <a:round/>
                      <a:headEnd type="none" w="med" len="med"/>
                      <a:tailEnd type="none" w="med" len="med"/>
                    </a:lnT>
                    <a:lnB w="12700" cap="flat" cmpd="sng" algn="ctr">
                      <a:solidFill>
                        <a:srgbClr val="B78A35"/>
                      </a:solidFill>
                      <a:prstDash val="solid"/>
                      <a:round/>
                      <a:headEnd type="none" w="med" len="med"/>
                      <a:tailEnd type="none" w="med" len="med"/>
                    </a:lnB>
                    <a:solidFill>
                      <a:srgbClr val="B78A35"/>
                    </a:solidFill>
                  </a:tcPr>
                </a:tc>
                <a:tc>
                  <a:txBody>
                    <a:bodyPr/>
                    <a:lstStyle/>
                    <a:p>
                      <a:pPr algn="ctr" rtl="0"/>
                      <a:r>
                        <a:rPr lang="en-US" sz="1400" noProof="0" dirty="0" smtClean="0">
                          <a:solidFill>
                            <a:schemeClr val="tx1"/>
                          </a:solidFill>
                          <a:latin typeface="Sakkal Majalla" panose="02000000000000000000" pitchFamily="2" charset="-78"/>
                        </a:rPr>
                        <a:t>Calculation Type</a:t>
                      </a:r>
                      <a:endParaRPr lang="en-US" sz="1400" noProof="0" dirty="0">
                        <a:solidFill>
                          <a:schemeClr val="tx1"/>
                        </a:solidFill>
                        <a:latin typeface="Sakkal Majalla" panose="02000000000000000000" pitchFamily="2" charset="-78"/>
                        <a:cs typeface="Sakkal Majalla" panose="02000000000000000000" pitchFamily="2" charset="-78"/>
                      </a:endParaRPr>
                    </a:p>
                  </a:txBody>
                  <a:tcPr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rgbClr val="B78A35"/>
                      </a:solidFill>
                      <a:prstDash val="solid"/>
                      <a:round/>
                      <a:headEnd type="none" w="med" len="med"/>
                      <a:tailEnd type="none" w="med" len="med"/>
                    </a:lnT>
                    <a:lnB w="12700" cap="flat" cmpd="sng" algn="ctr">
                      <a:solidFill>
                        <a:srgbClr val="B78A35"/>
                      </a:solidFill>
                      <a:prstDash val="solid"/>
                      <a:round/>
                      <a:headEnd type="none" w="med" len="med"/>
                      <a:tailEnd type="none" w="med" len="med"/>
                    </a:lnB>
                    <a:solidFill>
                      <a:srgbClr val="B78A35"/>
                    </a:solidFill>
                  </a:tcPr>
                </a:tc>
                <a:tc>
                  <a:txBody>
                    <a:bodyPr/>
                    <a:lstStyle/>
                    <a:p>
                      <a:pPr algn="ctr" rtl="0"/>
                      <a:r>
                        <a:rPr lang="en-US" sz="1400" noProof="0" dirty="0" smtClean="0">
                          <a:solidFill>
                            <a:schemeClr val="tx1"/>
                          </a:solidFill>
                          <a:latin typeface="Sakkal Majalla" panose="02000000000000000000" pitchFamily="2" charset="-78"/>
                        </a:rPr>
                        <a:t>Calculation Unit</a:t>
                      </a:r>
                      <a:endParaRPr lang="en-US" sz="1400" noProof="0" dirty="0">
                        <a:solidFill>
                          <a:schemeClr val="tx1"/>
                        </a:solidFill>
                        <a:latin typeface="Sakkal Majalla" panose="02000000000000000000" pitchFamily="2" charset="-78"/>
                        <a:cs typeface="Sakkal Majalla" panose="02000000000000000000" pitchFamily="2" charset="-78"/>
                      </a:endParaRPr>
                    </a:p>
                  </a:txBody>
                  <a:tcPr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rgbClr val="B78A35"/>
                      </a:solidFill>
                      <a:prstDash val="solid"/>
                      <a:round/>
                      <a:headEnd type="none" w="med" len="med"/>
                      <a:tailEnd type="none" w="med" len="med"/>
                    </a:lnT>
                    <a:lnB w="12700" cap="flat" cmpd="sng" algn="ctr">
                      <a:solidFill>
                        <a:srgbClr val="B78A35"/>
                      </a:solidFill>
                      <a:prstDash val="solid"/>
                      <a:round/>
                      <a:headEnd type="none" w="med" len="med"/>
                      <a:tailEnd type="none" w="med" len="med"/>
                    </a:lnB>
                    <a:solidFill>
                      <a:srgbClr val="B78A35"/>
                    </a:solidFill>
                  </a:tcPr>
                </a:tc>
                <a:tc>
                  <a:txBody>
                    <a:bodyPr/>
                    <a:lstStyle/>
                    <a:p>
                      <a:pPr algn="ctr" rtl="0"/>
                      <a:r>
                        <a:rPr lang="en-US" sz="1400" noProof="0" dirty="0" smtClean="0">
                          <a:solidFill>
                            <a:schemeClr val="tx1"/>
                          </a:solidFill>
                          <a:latin typeface="Sakkal Majalla" panose="02000000000000000000" pitchFamily="2" charset="-78"/>
                        </a:rPr>
                        <a:t>Period</a:t>
                      </a:r>
                      <a:endParaRPr lang="en-US" sz="1400" noProof="0" dirty="0">
                        <a:solidFill>
                          <a:schemeClr val="tx1"/>
                        </a:solidFill>
                        <a:latin typeface="Sakkal Majalla" panose="02000000000000000000" pitchFamily="2" charset="-78"/>
                        <a:cs typeface="Sakkal Majalla" panose="02000000000000000000" pitchFamily="2" charset="-78"/>
                      </a:endParaRPr>
                    </a:p>
                  </a:txBody>
                  <a:tcPr anchor="b">
                    <a:lnL w="12700" cap="flat" cmpd="sng" algn="ctr">
                      <a:solidFill>
                        <a:schemeClr val="bg1"/>
                      </a:solidFill>
                      <a:prstDash val="solid"/>
                      <a:round/>
                      <a:headEnd type="none" w="med" len="med"/>
                      <a:tailEnd type="none" w="med" len="med"/>
                    </a:lnL>
                    <a:lnR w="12700" cap="flat" cmpd="sng" algn="ctr">
                      <a:solidFill>
                        <a:srgbClr val="B78A35"/>
                      </a:solidFill>
                      <a:prstDash val="solid"/>
                      <a:round/>
                      <a:headEnd type="none" w="med" len="med"/>
                      <a:tailEnd type="none" w="med" len="med"/>
                    </a:lnR>
                    <a:lnT w="12700" cap="flat" cmpd="sng" algn="ctr">
                      <a:solidFill>
                        <a:srgbClr val="B78A35"/>
                      </a:solidFill>
                      <a:prstDash val="solid"/>
                      <a:round/>
                      <a:headEnd type="none" w="med" len="med"/>
                      <a:tailEnd type="none" w="med" len="med"/>
                    </a:lnT>
                    <a:lnB w="12700" cap="flat" cmpd="sng" algn="ctr">
                      <a:solidFill>
                        <a:srgbClr val="B78A35"/>
                      </a:solidFill>
                      <a:prstDash val="solid"/>
                      <a:round/>
                      <a:headEnd type="none" w="med" len="med"/>
                      <a:tailEnd type="none" w="med" len="med"/>
                    </a:lnB>
                    <a:solidFill>
                      <a:srgbClr val="B78A35"/>
                    </a:solidFill>
                  </a:tcPr>
                </a:tc>
              </a:tr>
              <a:tr h="756841">
                <a:tc>
                  <a:txBody>
                    <a:bodyPr/>
                    <a:lstStyle/>
                    <a:p>
                      <a:pPr algn="ctr" rtl="0"/>
                      <a:r>
                        <a:rPr lang="en-US" sz="1400" noProof="0" dirty="0" smtClean="0">
                          <a:latin typeface="Sakkal Majalla" panose="02000000000000000000" pitchFamily="2" charset="-78"/>
                        </a:rPr>
                        <a:t>Entity's Budget</a:t>
                      </a:r>
                      <a:endParaRPr lang="en-US" sz="1400" noProof="0" dirty="0">
                        <a:latin typeface="Sakkal Majalla" panose="02000000000000000000" pitchFamily="2" charset="-78"/>
                        <a:cs typeface="Sakkal Majalla" panose="02000000000000000000" pitchFamily="2" charset="-78"/>
                      </a:endParaRPr>
                    </a:p>
                  </a:txBody>
                  <a:tcPr anchor="ctr">
                    <a:lnL w="12700" cap="flat" cmpd="sng" algn="ctr">
                      <a:solidFill>
                        <a:srgbClr val="B78A35"/>
                      </a:solidFill>
                      <a:prstDash val="solid"/>
                      <a:round/>
                      <a:headEnd type="none" w="med" len="med"/>
                      <a:tailEnd type="none" w="med" len="med"/>
                    </a:lnL>
                    <a:lnR w="12700" cap="flat" cmpd="sng" algn="ctr">
                      <a:solidFill>
                        <a:srgbClr val="B78A35"/>
                      </a:solidFill>
                      <a:prstDash val="solid"/>
                      <a:round/>
                      <a:headEnd type="none" w="med" len="med"/>
                      <a:tailEnd type="none" w="med" len="med"/>
                    </a:lnR>
                    <a:lnT w="12700" cap="flat" cmpd="sng" algn="ctr">
                      <a:solidFill>
                        <a:srgbClr val="B78A35"/>
                      </a:solidFill>
                      <a:prstDash val="solid"/>
                      <a:round/>
                      <a:headEnd type="none" w="med" len="med"/>
                      <a:tailEnd type="none" w="med" len="med"/>
                    </a:lnT>
                    <a:lnB w="12700" cap="flat" cmpd="sng" algn="ctr">
                      <a:solidFill>
                        <a:srgbClr val="B78A35"/>
                      </a:solidFill>
                      <a:prstDash val="solid"/>
                      <a:round/>
                      <a:headEnd type="none" w="med" len="med"/>
                      <a:tailEnd type="none" w="med" len="med"/>
                    </a:lnB>
                    <a:no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en-US" sz="1400" b="0" i="0" u="none" strike="noStrike" noProof="0" dirty="0" smtClean="0">
                          <a:solidFill>
                            <a:srgbClr val="000000"/>
                          </a:solidFill>
                          <a:effectLst/>
                          <a:latin typeface="Sakkal Majalla" panose="02000000000000000000" pitchFamily="2" charset="-78"/>
                        </a:rPr>
                        <a:t>Costs of Total Number of Employees ÷ Total Expenses × 100
</a:t>
                      </a:r>
                      <a:r>
                        <a:rPr lang="en-US" noProof="0" dirty="0" smtClean="0"/>
                        <a:t/>
                      </a:r>
                      <a:br>
                        <a:rPr lang="en-US" noProof="0" dirty="0" smtClean="0"/>
                      </a:br>
                      <a:endParaRPr lang="en-US" noProof="0" dirty="0"/>
                    </a:p>
                  </a:txBody>
                  <a:tcPr anchor="ctr">
                    <a:lnL w="12700" cap="flat" cmpd="sng" algn="ctr">
                      <a:solidFill>
                        <a:srgbClr val="B78A35"/>
                      </a:solidFill>
                      <a:prstDash val="solid"/>
                      <a:round/>
                      <a:headEnd type="none" w="med" len="med"/>
                      <a:tailEnd type="none" w="med" len="med"/>
                    </a:lnL>
                    <a:lnR w="12700" cap="flat" cmpd="sng" algn="ctr">
                      <a:solidFill>
                        <a:srgbClr val="B78A35"/>
                      </a:solidFill>
                      <a:prstDash val="solid"/>
                      <a:round/>
                      <a:headEnd type="none" w="med" len="med"/>
                      <a:tailEnd type="none" w="med" len="med"/>
                    </a:lnR>
                    <a:lnT w="12700" cap="flat" cmpd="sng" algn="ctr">
                      <a:solidFill>
                        <a:srgbClr val="B78A35"/>
                      </a:solidFill>
                      <a:prstDash val="solid"/>
                      <a:round/>
                      <a:headEnd type="none" w="med" len="med"/>
                      <a:tailEnd type="none" w="med" len="med"/>
                    </a:lnT>
                    <a:lnB w="12700" cap="flat" cmpd="sng" algn="ctr">
                      <a:solidFill>
                        <a:srgbClr val="B78A35"/>
                      </a:solidFill>
                      <a:prstDash val="solid"/>
                      <a:round/>
                      <a:headEnd type="none" w="med" len="med"/>
                      <a:tailEnd type="none" w="med" len="med"/>
                    </a:lnB>
                    <a:noFill/>
                  </a:tcPr>
                </a:tc>
                <a:tc>
                  <a:txBody>
                    <a:bodyPr/>
                    <a:lstStyle/>
                    <a:p>
                      <a:pPr algn="ctr" rtl="0"/>
                      <a:r>
                        <a:rPr lang="en-US" sz="1400" noProof="0" dirty="0" smtClean="0">
                          <a:latin typeface="Sakkal Majalla" panose="02000000000000000000" pitchFamily="2" charset="-78"/>
                        </a:rPr>
                        <a:t>Decrease is better.</a:t>
                      </a:r>
                      <a:endParaRPr lang="en-US" sz="1400" noProof="0" dirty="0">
                        <a:latin typeface="Sakkal Majalla" panose="02000000000000000000" pitchFamily="2" charset="-78"/>
                        <a:cs typeface="Sakkal Majalla" panose="02000000000000000000" pitchFamily="2" charset="-78"/>
                      </a:endParaRPr>
                    </a:p>
                  </a:txBody>
                  <a:tcPr anchor="ctr">
                    <a:lnL w="12700" cap="flat" cmpd="sng" algn="ctr">
                      <a:solidFill>
                        <a:srgbClr val="B78A35"/>
                      </a:solidFill>
                      <a:prstDash val="solid"/>
                      <a:round/>
                      <a:headEnd type="none" w="med" len="med"/>
                      <a:tailEnd type="none" w="med" len="med"/>
                    </a:lnL>
                    <a:lnR w="12700" cap="flat" cmpd="sng" algn="ctr">
                      <a:solidFill>
                        <a:srgbClr val="B78A35"/>
                      </a:solidFill>
                      <a:prstDash val="solid"/>
                      <a:round/>
                      <a:headEnd type="none" w="med" len="med"/>
                      <a:tailEnd type="none" w="med" len="med"/>
                    </a:lnR>
                    <a:lnT w="12700" cap="flat" cmpd="sng" algn="ctr">
                      <a:solidFill>
                        <a:srgbClr val="B78A35"/>
                      </a:solidFill>
                      <a:prstDash val="solid"/>
                      <a:round/>
                      <a:headEnd type="none" w="med" len="med"/>
                      <a:tailEnd type="none" w="med" len="med"/>
                    </a:lnT>
                    <a:lnB w="12700" cap="flat" cmpd="sng" algn="ctr">
                      <a:solidFill>
                        <a:srgbClr val="B78A35"/>
                      </a:solidFill>
                      <a:prstDash val="solid"/>
                      <a:round/>
                      <a:headEnd type="none" w="med" len="med"/>
                      <a:tailEnd type="none" w="med" len="med"/>
                    </a:lnB>
                    <a:noFill/>
                  </a:tcPr>
                </a:tc>
                <a:tc>
                  <a:txBody>
                    <a:bodyPr/>
                    <a:lstStyle/>
                    <a:p>
                      <a:pPr algn="ctr" rtl="0"/>
                      <a:r>
                        <a:rPr lang="en-US" sz="1400" noProof="0" dirty="0" smtClean="0">
                          <a:latin typeface="Sakkal Majalla" panose="02000000000000000000" pitchFamily="2" charset="-78"/>
                        </a:rPr>
                        <a:t>Percentage</a:t>
                      </a:r>
                      <a:endParaRPr lang="en-US" sz="1400" noProof="0" dirty="0">
                        <a:latin typeface="Sakkal Majalla" panose="02000000000000000000" pitchFamily="2" charset="-78"/>
                        <a:cs typeface="Sakkal Majalla" panose="02000000000000000000" pitchFamily="2" charset="-78"/>
                      </a:endParaRPr>
                    </a:p>
                  </a:txBody>
                  <a:tcPr anchor="ctr">
                    <a:lnL w="12700" cap="flat" cmpd="sng" algn="ctr">
                      <a:solidFill>
                        <a:srgbClr val="B78A35"/>
                      </a:solidFill>
                      <a:prstDash val="solid"/>
                      <a:round/>
                      <a:headEnd type="none" w="med" len="med"/>
                      <a:tailEnd type="none" w="med" len="med"/>
                    </a:lnL>
                    <a:lnR w="12700" cap="flat" cmpd="sng" algn="ctr">
                      <a:solidFill>
                        <a:srgbClr val="B78A35"/>
                      </a:solidFill>
                      <a:prstDash val="solid"/>
                      <a:round/>
                      <a:headEnd type="none" w="med" len="med"/>
                      <a:tailEnd type="none" w="med" len="med"/>
                    </a:lnR>
                    <a:lnT w="12700" cap="flat" cmpd="sng" algn="ctr">
                      <a:solidFill>
                        <a:srgbClr val="B78A35"/>
                      </a:solidFill>
                      <a:prstDash val="solid"/>
                      <a:round/>
                      <a:headEnd type="none" w="med" len="med"/>
                      <a:tailEnd type="none" w="med" len="med"/>
                    </a:lnT>
                    <a:lnB w="12700" cap="flat" cmpd="sng" algn="ctr">
                      <a:solidFill>
                        <a:srgbClr val="B78A35"/>
                      </a:solidFill>
                      <a:prstDash val="solid"/>
                      <a:round/>
                      <a:headEnd type="none" w="med" len="med"/>
                      <a:tailEnd type="none" w="med" len="med"/>
                    </a:lnB>
                    <a:noFill/>
                  </a:tcPr>
                </a:tc>
                <a:tc>
                  <a:txBody>
                    <a:bodyPr/>
                    <a:lstStyle/>
                    <a:p>
                      <a:pPr algn="ctr" rtl="0"/>
                      <a:r>
                        <a:rPr lang="en-US" sz="1400" noProof="0" dirty="0" smtClean="0">
                          <a:latin typeface="Sakkal Majalla" panose="02000000000000000000" pitchFamily="2" charset="-78"/>
                        </a:rPr>
                        <a:t>Annually</a:t>
                      </a:r>
                      <a:endParaRPr lang="en-US" sz="1400" noProof="0" dirty="0">
                        <a:latin typeface="Sakkal Majalla" panose="02000000000000000000" pitchFamily="2" charset="-78"/>
                        <a:cs typeface="Sakkal Majalla" panose="02000000000000000000" pitchFamily="2" charset="-78"/>
                      </a:endParaRPr>
                    </a:p>
                  </a:txBody>
                  <a:tcPr anchor="ctr">
                    <a:lnL w="12700" cap="flat" cmpd="sng" algn="ctr">
                      <a:solidFill>
                        <a:srgbClr val="B78A35"/>
                      </a:solidFill>
                      <a:prstDash val="solid"/>
                      <a:round/>
                      <a:headEnd type="none" w="med" len="med"/>
                      <a:tailEnd type="none" w="med" len="med"/>
                    </a:lnL>
                    <a:lnR w="12700" cap="flat" cmpd="sng" algn="ctr">
                      <a:solidFill>
                        <a:srgbClr val="B78A35"/>
                      </a:solidFill>
                      <a:prstDash val="solid"/>
                      <a:round/>
                      <a:headEnd type="none" w="med" len="med"/>
                      <a:tailEnd type="none" w="med" len="med"/>
                    </a:lnR>
                    <a:lnT w="12700" cap="flat" cmpd="sng" algn="ctr">
                      <a:solidFill>
                        <a:srgbClr val="B78A35"/>
                      </a:solidFill>
                      <a:prstDash val="solid"/>
                      <a:round/>
                      <a:headEnd type="none" w="med" len="med"/>
                      <a:tailEnd type="none" w="med" len="med"/>
                    </a:lnT>
                    <a:lnB w="12700" cap="flat" cmpd="sng" algn="ctr">
                      <a:solidFill>
                        <a:srgbClr val="B78A35"/>
                      </a:solidFill>
                      <a:prstDash val="solid"/>
                      <a:round/>
                      <a:headEnd type="none" w="med" len="med"/>
                      <a:tailEnd type="none" w="med" len="med"/>
                    </a:lnB>
                    <a:noFill/>
                  </a:tcPr>
                </a:tc>
              </a:tr>
            </a:tbl>
          </a:graphicData>
        </a:graphic>
      </p:graphicFrame>
      <p:graphicFrame>
        <p:nvGraphicFramePr>
          <p:cNvPr id="12" name="Content Placeholder 9"/>
          <p:cNvGraphicFramePr>
            <a:graphicFrameLocks/>
          </p:cNvGraphicFramePr>
          <p:nvPr>
            <p:extLst/>
          </p:nvPr>
        </p:nvGraphicFramePr>
        <p:xfrm>
          <a:off x="533400" y="5721878"/>
          <a:ext cx="8294914" cy="762002"/>
        </p:xfrm>
        <a:graphic>
          <a:graphicData uri="http://schemas.openxmlformats.org/drawingml/2006/table">
            <a:tbl>
              <a:tblPr rtl="1" firstRow="1" bandRow="1">
                <a:tableStyleId>{5C22544A-7EE6-4342-B048-85BDC9FD1C3A}</a:tableStyleId>
              </a:tblPr>
              <a:tblGrid>
                <a:gridCol w="4147457"/>
                <a:gridCol w="4147457"/>
              </a:tblGrid>
              <a:tr h="328709">
                <a:tc>
                  <a:txBody>
                    <a:bodyPr/>
                    <a:lstStyle/>
                    <a:p>
                      <a:pPr algn="ctr" rtl="0"/>
                      <a:r>
                        <a:rPr lang="ar-AE" sz="1400" dirty="0" smtClean="0">
                          <a:solidFill>
                            <a:schemeClr val="tx1"/>
                          </a:solidFill>
                          <a:latin typeface="Sakkal Majalla" panose="02000000000000000000" pitchFamily="2" charset="-78"/>
                        </a:rPr>
                        <a:t>Denominator Components</a:t>
                      </a:r>
                      <a:endParaRPr lang="en-US" sz="1400" dirty="0">
                        <a:solidFill>
                          <a:schemeClr val="tx1"/>
                        </a:solidFill>
                        <a:latin typeface="Sakkal Majalla" panose="02000000000000000000" pitchFamily="2" charset="-78"/>
                        <a:cs typeface="Sakkal Majalla" panose="02000000000000000000" pitchFamily="2" charset="-78"/>
                      </a:endParaRPr>
                    </a:p>
                  </a:txBody>
                  <a:tcPr>
                    <a:lnL w="12700" cap="flat" cmpd="sng" algn="ctr">
                      <a:solidFill>
                        <a:srgbClr val="B78A35"/>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rgbClr val="B78A35"/>
                      </a:solidFill>
                      <a:prstDash val="solid"/>
                      <a:round/>
                      <a:headEnd type="none" w="med" len="med"/>
                      <a:tailEnd type="none" w="med" len="med"/>
                    </a:lnT>
                    <a:lnB w="12700" cap="flat" cmpd="sng" algn="ctr">
                      <a:solidFill>
                        <a:srgbClr val="B78A35"/>
                      </a:solidFill>
                      <a:prstDash val="solid"/>
                      <a:round/>
                      <a:headEnd type="none" w="med" len="med"/>
                      <a:tailEnd type="none" w="med" len="med"/>
                    </a:lnB>
                    <a:solidFill>
                      <a:srgbClr val="B78A35"/>
                    </a:solidFill>
                  </a:tcPr>
                </a:tc>
                <a:tc>
                  <a:txBody>
                    <a:bodyPr/>
                    <a:lstStyle/>
                    <a:p>
                      <a:pPr algn="ctr" rtl="0"/>
                      <a:r>
                        <a:rPr lang="ar-AE" sz="1400" dirty="0" smtClean="0">
                          <a:solidFill>
                            <a:schemeClr val="tx1"/>
                          </a:solidFill>
                          <a:latin typeface="Sakkal Majalla" panose="02000000000000000000" pitchFamily="2" charset="-78"/>
                        </a:rPr>
                        <a:t>Numerator Components</a:t>
                      </a:r>
                      <a:endParaRPr lang="en-US" sz="1400" dirty="0">
                        <a:solidFill>
                          <a:schemeClr val="tx1"/>
                        </a:solidFill>
                        <a:latin typeface="Sakkal Majalla" panose="02000000000000000000" pitchFamily="2" charset="-78"/>
                        <a:cs typeface="Sakkal Majalla" panose="02000000000000000000" pitchFamily="2" charset="-78"/>
                      </a:endParaRPr>
                    </a:p>
                  </a:txBody>
                  <a:tcPr>
                    <a:lnL w="12700" cap="flat" cmpd="sng" algn="ctr">
                      <a:solidFill>
                        <a:schemeClr val="bg1"/>
                      </a:solidFill>
                      <a:prstDash val="solid"/>
                      <a:round/>
                      <a:headEnd type="none" w="med" len="med"/>
                      <a:tailEnd type="none" w="med" len="med"/>
                    </a:lnL>
                    <a:lnR w="12700" cap="flat" cmpd="sng" algn="ctr">
                      <a:solidFill>
                        <a:srgbClr val="B78A35"/>
                      </a:solidFill>
                      <a:prstDash val="solid"/>
                      <a:round/>
                      <a:headEnd type="none" w="med" len="med"/>
                      <a:tailEnd type="none" w="med" len="med"/>
                    </a:lnR>
                    <a:lnT w="12700" cap="flat" cmpd="sng" algn="ctr">
                      <a:solidFill>
                        <a:srgbClr val="B78A35"/>
                      </a:solidFill>
                      <a:prstDash val="solid"/>
                      <a:round/>
                      <a:headEnd type="none" w="med" len="med"/>
                      <a:tailEnd type="none" w="med" len="med"/>
                    </a:lnT>
                    <a:lnB w="12700" cap="flat" cmpd="sng" algn="ctr">
                      <a:solidFill>
                        <a:srgbClr val="B78A35"/>
                      </a:solidFill>
                      <a:prstDash val="solid"/>
                      <a:round/>
                      <a:headEnd type="none" w="med" len="med"/>
                      <a:tailEnd type="none" w="med" len="med"/>
                    </a:lnB>
                    <a:solidFill>
                      <a:srgbClr val="B78A35"/>
                    </a:solidFill>
                  </a:tcPr>
                </a:tc>
              </a:tr>
              <a:tr h="433293">
                <a:tc>
                  <a:txBody>
                    <a:bodyPr/>
                    <a:lstStyle/>
                    <a:p>
                      <a:pPr algn="ctr" rtl="0"/>
                      <a:r>
                        <a:rPr lang="ar-AE" sz="1200" b="1" i="0" u="none" strike="noStrike" dirty="0" smtClean="0">
                          <a:solidFill>
                            <a:srgbClr val="000000"/>
                          </a:solidFill>
                          <a:effectLst/>
                          <a:latin typeface="Sakkal Majalla" panose="02000000000000000000" pitchFamily="2" charset="-78"/>
                        </a:rPr>
                        <a:t>Total Expenses (Without the Projects Item)</a:t>
                      </a:r>
                      <a:endParaRPr lang="en-US" sz="1100" dirty="0">
                        <a:latin typeface="Sakkal Majalla" panose="02000000000000000000" pitchFamily="2" charset="-78"/>
                        <a:cs typeface="Sakkal Majalla" panose="02000000000000000000" pitchFamily="2" charset="-78"/>
                      </a:endParaRPr>
                    </a:p>
                  </a:txBody>
                  <a:tcPr anchor="ctr">
                    <a:lnL w="12700" cap="flat" cmpd="sng" algn="ctr">
                      <a:solidFill>
                        <a:srgbClr val="B78A35"/>
                      </a:solidFill>
                      <a:prstDash val="solid"/>
                      <a:round/>
                      <a:headEnd type="none" w="med" len="med"/>
                      <a:tailEnd type="none" w="med" len="med"/>
                    </a:lnL>
                    <a:lnR w="12700" cap="flat" cmpd="sng" algn="ctr">
                      <a:solidFill>
                        <a:srgbClr val="B78A35"/>
                      </a:solidFill>
                      <a:prstDash val="solid"/>
                      <a:round/>
                      <a:headEnd type="none" w="med" len="med"/>
                      <a:tailEnd type="none" w="med" len="med"/>
                    </a:lnR>
                    <a:lnT w="12700" cap="flat" cmpd="sng" algn="ctr">
                      <a:solidFill>
                        <a:srgbClr val="B78A35"/>
                      </a:solidFill>
                      <a:prstDash val="solid"/>
                      <a:round/>
                      <a:headEnd type="none" w="med" len="med"/>
                      <a:tailEnd type="none" w="med" len="med"/>
                    </a:lnT>
                    <a:lnB w="12700" cap="flat" cmpd="sng" algn="ctr">
                      <a:solidFill>
                        <a:srgbClr val="B78A35"/>
                      </a:solidFill>
                      <a:prstDash val="solid"/>
                      <a:round/>
                      <a:headEnd type="none" w="med" len="med"/>
                      <a:tailEnd type="none" w="med" len="med"/>
                    </a:lnB>
                    <a:noFill/>
                  </a:tcPr>
                </a:tc>
                <a:tc>
                  <a:txBody>
                    <a:bodyPr/>
                    <a:lstStyle/>
                    <a:p>
                      <a:pPr algn="ctr" rtl="0"/>
                      <a:r>
                        <a:rPr lang="ar-AE" sz="1200" b="1" i="0" u="none" strike="noStrike" dirty="0" smtClean="0">
                          <a:solidFill>
                            <a:srgbClr val="000000"/>
                          </a:solidFill>
                          <a:effectLst/>
                          <a:latin typeface="Sakkal Majalla" panose="02000000000000000000" pitchFamily="2" charset="-78"/>
                        </a:rPr>
                        <a:t>Costs of Total Number of Employees </a:t>
                      </a:r>
                      <a:endParaRPr lang="en-US" sz="1400" b="0" i="0" u="none" strike="noStrike" kern="1200" dirty="0">
                        <a:solidFill>
                          <a:srgbClr val="000000"/>
                        </a:solidFill>
                        <a:effectLst/>
                        <a:latin typeface="Sakkal Majalla" panose="02000000000000000000" pitchFamily="2" charset="-78"/>
                        <a:ea typeface="+mn-ea"/>
                        <a:cs typeface="Sakkal Majalla" panose="02000000000000000000" pitchFamily="2" charset="-78"/>
                      </a:endParaRPr>
                    </a:p>
                  </a:txBody>
                  <a:tcPr anchor="ctr">
                    <a:lnL w="12700" cap="flat" cmpd="sng" algn="ctr">
                      <a:solidFill>
                        <a:srgbClr val="B78A35"/>
                      </a:solidFill>
                      <a:prstDash val="solid"/>
                      <a:round/>
                      <a:headEnd type="none" w="med" len="med"/>
                      <a:tailEnd type="none" w="med" len="med"/>
                    </a:lnL>
                    <a:lnR w="12700" cap="flat" cmpd="sng" algn="ctr">
                      <a:solidFill>
                        <a:srgbClr val="B78A35"/>
                      </a:solidFill>
                      <a:prstDash val="solid"/>
                      <a:round/>
                      <a:headEnd type="none" w="med" len="med"/>
                      <a:tailEnd type="none" w="med" len="med"/>
                    </a:lnR>
                    <a:lnT w="12700" cap="flat" cmpd="sng" algn="ctr">
                      <a:solidFill>
                        <a:srgbClr val="B78A35"/>
                      </a:solidFill>
                      <a:prstDash val="solid"/>
                      <a:round/>
                      <a:headEnd type="none" w="med" len="med"/>
                      <a:tailEnd type="none" w="med" len="med"/>
                    </a:lnT>
                    <a:lnB w="12700" cap="flat" cmpd="sng" algn="ctr">
                      <a:solidFill>
                        <a:srgbClr val="B78A35"/>
                      </a:solidFill>
                      <a:prstDash val="solid"/>
                      <a:round/>
                      <a:headEnd type="none" w="med" len="med"/>
                      <a:tailEnd type="none" w="med" len="med"/>
                    </a:lnB>
                    <a:noFill/>
                  </a:tcPr>
                </a:tc>
              </a:tr>
            </a:tbl>
          </a:graphicData>
        </a:graphic>
      </p:graphicFrame>
      <p:sp>
        <p:nvSpPr>
          <p:cNvPr id="13" name="TextBox 12"/>
          <p:cNvSpPr txBox="1"/>
          <p:nvPr/>
        </p:nvSpPr>
        <p:spPr>
          <a:xfrm>
            <a:off x="522514" y="3835951"/>
            <a:ext cx="5410200" cy="381000"/>
          </a:xfrm>
          <a:prstGeom prst="rect">
            <a:avLst/>
          </a:prstGeom>
          <a:noFill/>
        </p:spPr>
        <p:txBody>
          <a:bodyPr wrap="square" rtlCol="0">
            <a:spAutoFit/>
          </a:bodyPr>
          <a:lstStyle/>
          <a:p>
            <a:pPr algn="l" rtl="0"/>
            <a:r>
              <a:rPr lang="en-US" b="1" dirty="0" smtClean="0">
                <a:solidFill>
                  <a:srgbClr val="C00000"/>
                </a:solidFill>
                <a:latin typeface="Sakkal Majalla" panose="02000000000000000000" pitchFamily="2" charset="-78"/>
              </a:rPr>
              <a:t>Method of Calculation: </a:t>
            </a:r>
            <a:r>
              <a:rPr lang="en-US" dirty="0" smtClean="0"/>
              <a:t> </a:t>
            </a:r>
            <a:endParaRPr lang="en-US" b="1" dirty="0">
              <a:solidFill>
                <a:srgbClr val="C00000"/>
              </a:solidFill>
              <a:latin typeface="Sakkal Majalla" panose="02000000000000000000" pitchFamily="2" charset="-78"/>
              <a:cs typeface="Sakkal Majalla" panose="02000000000000000000" pitchFamily="2" charset="-78"/>
            </a:endParaRPr>
          </a:p>
        </p:txBody>
      </p:sp>
      <p:sp>
        <p:nvSpPr>
          <p:cNvPr id="8" name="Slide Number Placeholder 3"/>
          <p:cNvSpPr txBox="1">
            <a:spLocks/>
          </p:cNvSpPr>
          <p:nvPr/>
        </p:nvSpPr>
        <p:spPr>
          <a:xfrm>
            <a:off x="0" y="6569075"/>
            <a:ext cx="21336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rtl="0"/>
            <a:fld id="{56427F38-63A5-4D63-9399-D970397CA46A}" type="slidenum">
              <a:rPr lang="en-US" sz="1600" b="1" smtClean="0">
                <a:solidFill>
                  <a:prstClr val="black"/>
                </a:solidFill>
              </a:rPr>
              <a:pPr rtl="0"/>
              <a:t>36</a:t>
            </a:fld>
            <a:endParaRPr lang="en-US" sz="1600" b="1" dirty="0">
              <a:solidFill>
                <a:prstClr val="black"/>
              </a:solidFill>
            </a:endParaRPr>
          </a:p>
        </p:txBody>
      </p:sp>
    </p:spTree>
    <p:extLst>
      <p:ext uri="{BB962C8B-B14F-4D97-AF65-F5344CB8AC3E}">
        <p14:creationId xmlns:p14="http://schemas.microsoft.com/office/powerpoint/2010/main" val="1844031598"/>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ounded Rectangle 4"/>
          <p:cNvSpPr/>
          <p:nvPr/>
        </p:nvSpPr>
        <p:spPr>
          <a:xfrm>
            <a:off x="152400" y="971014"/>
            <a:ext cx="8839200" cy="521732"/>
          </a:xfrm>
          <a:prstGeom prst="round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4" name="Rectangle 13"/>
          <p:cNvSpPr/>
          <p:nvPr/>
        </p:nvSpPr>
        <p:spPr>
          <a:xfrm>
            <a:off x="381000" y="1447800"/>
            <a:ext cx="8420100" cy="1020279"/>
          </a:xfrm>
          <a:prstGeom prst="rect">
            <a:avLst/>
          </a:prstGeom>
        </p:spPr>
        <p:txBody>
          <a:bodyPr wrap="square">
            <a:spAutoFit/>
          </a:bodyPr>
          <a:lstStyle/>
          <a:p>
            <a:pPr algn="just" defTabSz="800100" rtl="0">
              <a:spcBef>
                <a:spcPct val="0"/>
              </a:spcBef>
              <a:spcAft>
                <a:spcPct val="35000"/>
              </a:spcAft>
            </a:pPr>
            <a:r>
              <a:rPr lang="en-US" b="1" dirty="0" smtClean="0">
                <a:solidFill>
                  <a:srgbClr val="C00000"/>
                </a:solidFill>
                <a:latin typeface="Sakkal Majalla" panose="02000000000000000000" pitchFamily="2" charset="-78"/>
                <a:cs typeface="Sakkal Majalla" panose="02000000000000000000" pitchFamily="2" charset="-78"/>
              </a:rPr>
              <a:t>Description of the Indicator:</a:t>
            </a:r>
          </a:p>
          <a:p>
            <a:pPr algn="just" defTabSz="800100" rtl="0">
              <a:spcBef>
                <a:spcPct val="0"/>
              </a:spcBef>
              <a:spcAft>
                <a:spcPct val="35000"/>
              </a:spcAft>
            </a:pPr>
            <a:r>
              <a:rPr lang="en-US" dirty="0" smtClean="0">
                <a:latin typeface="Sakkal Majalla" panose="02000000000000000000" pitchFamily="2" charset="-78"/>
                <a:cs typeface="Sakkal Majalla" panose="02000000000000000000" pitchFamily="2" charset="-78"/>
              </a:rPr>
              <a:t>This indicator shall measure the average employee’s costs rate in the federal entity as the general rate shall be calculated; for the costs of each employee, by the budget allocated to the entity’s employees</a:t>
            </a:r>
            <a:r>
              <a:rPr dirty="0" smtClean="0">
                <a:latin typeface="Sakkal Majalla" panose="02000000000000000000" pitchFamily="2" charset="-78"/>
                <a:cs typeface="Sakkal Majalla" panose="02000000000000000000" pitchFamily="2" charset="-78"/>
              </a:rPr>
              <a:t>.</a:t>
            </a:r>
            <a:r>
              <a:rPr lang="ar-AE" dirty="0" smtClean="0">
                <a:solidFill>
                  <a:prstClr val="black"/>
                </a:solidFill>
                <a:latin typeface="Sakkal Majalla" panose="02000000000000000000" pitchFamily="2" charset="-78"/>
                <a:cs typeface="Sakkal Majalla" panose="02000000000000000000" pitchFamily="2" charset="-78"/>
              </a:rPr>
              <a:t> </a:t>
            </a:r>
            <a:endParaRPr lang="ar-AE" dirty="0">
              <a:solidFill>
                <a:prstClr val="black"/>
              </a:solidFill>
              <a:latin typeface="Sakkal Majalla" panose="02000000000000000000" pitchFamily="2" charset="-78"/>
              <a:cs typeface="Sakkal Majalla" panose="02000000000000000000" pitchFamily="2" charset="-78"/>
            </a:endParaRPr>
          </a:p>
        </p:txBody>
      </p:sp>
      <p:sp>
        <p:nvSpPr>
          <p:cNvPr id="15" name="Title 1"/>
          <p:cNvSpPr txBox="1">
            <a:spLocks/>
          </p:cNvSpPr>
          <p:nvPr/>
        </p:nvSpPr>
        <p:spPr>
          <a:xfrm>
            <a:off x="1143000" y="1066800"/>
            <a:ext cx="6515100" cy="369332"/>
          </a:xfrm>
          <a:prstGeom prst="rect">
            <a:avLst/>
          </a:prstGeom>
          <a:noFill/>
          <a:ln>
            <a:noFill/>
          </a:ln>
        </p:spPr>
        <p:txBody>
          <a:bodyPr wrap="square" rtlCol="0">
            <a:spAutoFit/>
          </a:bodyPr>
          <a:lstStyle>
            <a:defPPr>
              <a:defRPr lang="en-US"/>
            </a:defPPr>
            <a:lvl1pPr algn="ctr" rtl="1">
              <a:defRPr>
                <a:solidFill>
                  <a:schemeClr val="bg1"/>
                </a:solidFill>
                <a:cs typeface="PT Bold Heading" panose="02010400000000000000" pitchFamily="2" charset="-78"/>
              </a:defRPr>
            </a:lvl1pPr>
          </a:lstStyle>
          <a:p>
            <a:pPr rtl="0"/>
            <a:r>
              <a:rPr lang="en-US" dirty="0" smtClean="0">
                <a:solidFill>
                  <a:prstClr val="white"/>
                </a:solidFill>
              </a:rPr>
              <a:t>Indicator No. 14: </a:t>
            </a:r>
            <a:r>
              <a:rPr lang="en-US" dirty="0" smtClean="0"/>
              <a:t>Authority’s Employee Cost Rate</a:t>
            </a:r>
            <a:endParaRPr lang="en-US" dirty="0">
              <a:solidFill>
                <a:prstClr val="white"/>
              </a:solidFill>
            </a:endParaRPr>
          </a:p>
        </p:txBody>
      </p:sp>
      <p:graphicFrame>
        <p:nvGraphicFramePr>
          <p:cNvPr id="16" name="Content Placeholder 9"/>
          <p:cNvGraphicFramePr>
            <a:graphicFrameLocks/>
          </p:cNvGraphicFramePr>
          <p:nvPr>
            <p:extLst/>
          </p:nvPr>
        </p:nvGraphicFramePr>
        <p:xfrm>
          <a:off x="423454" y="3050223"/>
          <a:ext cx="8371115" cy="1087120"/>
        </p:xfrm>
        <a:graphic>
          <a:graphicData uri="http://schemas.openxmlformats.org/drawingml/2006/table">
            <a:tbl>
              <a:tblPr rtl="1" firstRow="1" bandRow="1">
                <a:tableStyleId>{5C22544A-7EE6-4342-B048-85BDC9FD1C3A}</a:tableStyleId>
              </a:tblPr>
              <a:tblGrid>
                <a:gridCol w="1395186"/>
                <a:gridCol w="2790371"/>
                <a:gridCol w="1395186"/>
                <a:gridCol w="1395186"/>
                <a:gridCol w="1395186"/>
              </a:tblGrid>
              <a:tr h="355600">
                <a:tc>
                  <a:txBody>
                    <a:bodyPr/>
                    <a:lstStyle/>
                    <a:p>
                      <a:pPr algn="ctr" rtl="0"/>
                      <a:r>
                        <a:rPr lang="en-US" sz="1400" noProof="0" dirty="0" smtClean="0">
                          <a:solidFill>
                            <a:schemeClr val="tx1"/>
                          </a:solidFill>
                          <a:latin typeface="Sakkal Majalla" panose="02000000000000000000" pitchFamily="2" charset="-78"/>
                        </a:rPr>
                        <a:t>Source</a:t>
                      </a:r>
                      <a:endParaRPr lang="en-US" sz="1400" noProof="0" dirty="0">
                        <a:solidFill>
                          <a:schemeClr val="tx1"/>
                        </a:solidFill>
                        <a:latin typeface="Sakkal Majalla" panose="02000000000000000000" pitchFamily="2" charset="-78"/>
                        <a:cs typeface="Sakkal Majalla" panose="02000000000000000000" pitchFamily="2" charset="-78"/>
                      </a:endParaRPr>
                    </a:p>
                  </a:txBody>
                  <a:tcPr anchor="b">
                    <a:lnL w="12700" cap="flat" cmpd="sng" algn="ctr">
                      <a:solidFill>
                        <a:srgbClr val="B78A35"/>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rgbClr val="B78A35"/>
                      </a:solidFill>
                      <a:prstDash val="solid"/>
                      <a:round/>
                      <a:headEnd type="none" w="med" len="med"/>
                      <a:tailEnd type="none" w="med" len="med"/>
                    </a:lnT>
                    <a:lnB w="12700" cap="flat" cmpd="sng" algn="ctr">
                      <a:solidFill>
                        <a:srgbClr val="B78A35"/>
                      </a:solidFill>
                      <a:prstDash val="solid"/>
                      <a:round/>
                      <a:headEnd type="none" w="med" len="med"/>
                      <a:tailEnd type="none" w="med" len="med"/>
                    </a:lnB>
                    <a:solidFill>
                      <a:srgbClr val="B78A35"/>
                    </a:solidFill>
                  </a:tcPr>
                </a:tc>
                <a:tc>
                  <a:txBody>
                    <a:bodyPr/>
                    <a:lstStyle/>
                    <a:p>
                      <a:pPr algn="ctr" rtl="0"/>
                      <a:r>
                        <a:rPr lang="en-US" sz="1400" noProof="0" dirty="0" smtClean="0">
                          <a:solidFill>
                            <a:schemeClr val="tx1"/>
                          </a:solidFill>
                          <a:latin typeface="Sakkal Majalla" panose="02000000000000000000" pitchFamily="2" charset="-78"/>
                        </a:rPr>
                        <a:t>Equation</a:t>
                      </a:r>
                      <a:endParaRPr lang="en-US" sz="1400" noProof="0" dirty="0">
                        <a:solidFill>
                          <a:schemeClr val="tx1"/>
                        </a:solidFill>
                        <a:latin typeface="Sakkal Majalla" panose="02000000000000000000" pitchFamily="2" charset="-78"/>
                        <a:cs typeface="Sakkal Majalla" panose="02000000000000000000" pitchFamily="2" charset="-78"/>
                      </a:endParaRPr>
                    </a:p>
                  </a:txBody>
                  <a:tcPr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rgbClr val="B78A35"/>
                      </a:solidFill>
                      <a:prstDash val="solid"/>
                      <a:round/>
                      <a:headEnd type="none" w="med" len="med"/>
                      <a:tailEnd type="none" w="med" len="med"/>
                    </a:lnT>
                    <a:lnB w="12700" cap="flat" cmpd="sng" algn="ctr">
                      <a:solidFill>
                        <a:srgbClr val="B78A35"/>
                      </a:solidFill>
                      <a:prstDash val="solid"/>
                      <a:round/>
                      <a:headEnd type="none" w="med" len="med"/>
                      <a:tailEnd type="none" w="med" len="med"/>
                    </a:lnB>
                    <a:solidFill>
                      <a:srgbClr val="B78A35"/>
                    </a:solidFill>
                  </a:tcPr>
                </a:tc>
                <a:tc>
                  <a:txBody>
                    <a:bodyPr/>
                    <a:lstStyle/>
                    <a:p>
                      <a:pPr algn="ctr" rtl="0"/>
                      <a:r>
                        <a:rPr lang="en-US" sz="1400" noProof="0" dirty="0" smtClean="0">
                          <a:solidFill>
                            <a:schemeClr val="tx1"/>
                          </a:solidFill>
                          <a:latin typeface="Sakkal Majalla" panose="02000000000000000000" pitchFamily="2" charset="-78"/>
                        </a:rPr>
                        <a:t>Calculation Type</a:t>
                      </a:r>
                      <a:endParaRPr lang="en-US" sz="1400" noProof="0" dirty="0">
                        <a:solidFill>
                          <a:schemeClr val="tx1"/>
                        </a:solidFill>
                        <a:latin typeface="Sakkal Majalla" panose="02000000000000000000" pitchFamily="2" charset="-78"/>
                        <a:cs typeface="Sakkal Majalla" panose="02000000000000000000" pitchFamily="2" charset="-78"/>
                      </a:endParaRPr>
                    </a:p>
                  </a:txBody>
                  <a:tcPr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rgbClr val="B78A35"/>
                      </a:solidFill>
                      <a:prstDash val="solid"/>
                      <a:round/>
                      <a:headEnd type="none" w="med" len="med"/>
                      <a:tailEnd type="none" w="med" len="med"/>
                    </a:lnT>
                    <a:lnB w="12700" cap="flat" cmpd="sng" algn="ctr">
                      <a:solidFill>
                        <a:srgbClr val="B78A35"/>
                      </a:solidFill>
                      <a:prstDash val="solid"/>
                      <a:round/>
                      <a:headEnd type="none" w="med" len="med"/>
                      <a:tailEnd type="none" w="med" len="med"/>
                    </a:lnB>
                    <a:solidFill>
                      <a:srgbClr val="B78A35"/>
                    </a:solidFill>
                  </a:tcPr>
                </a:tc>
                <a:tc>
                  <a:txBody>
                    <a:bodyPr/>
                    <a:lstStyle/>
                    <a:p>
                      <a:pPr algn="ctr" rtl="0"/>
                      <a:r>
                        <a:rPr lang="en-US" sz="1400" noProof="0" dirty="0" smtClean="0">
                          <a:solidFill>
                            <a:schemeClr val="tx1"/>
                          </a:solidFill>
                          <a:latin typeface="Sakkal Majalla" panose="02000000000000000000" pitchFamily="2" charset="-78"/>
                        </a:rPr>
                        <a:t>Calculation Unit</a:t>
                      </a:r>
                      <a:endParaRPr lang="en-US" sz="1400" noProof="0" dirty="0">
                        <a:solidFill>
                          <a:schemeClr val="tx1"/>
                        </a:solidFill>
                        <a:latin typeface="Sakkal Majalla" panose="02000000000000000000" pitchFamily="2" charset="-78"/>
                        <a:cs typeface="Sakkal Majalla" panose="02000000000000000000" pitchFamily="2" charset="-78"/>
                      </a:endParaRPr>
                    </a:p>
                  </a:txBody>
                  <a:tcPr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rgbClr val="B78A35"/>
                      </a:solidFill>
                      <a:prstDash val="solid"/>
                      <a:round/>
                      <a:headEnd type="none" w="med" len="med"/>
                      <a:tailEnd type="none" w="med" len="med"/>
                    </a:lnT>
                    <a:lnB w="12700" cap="flat" cmpd="sng" algn="ctr">
                      <a:solidFill>
                        <a:srgbClr val="B78A35"/>
                      </a:solidFill>
                      <a:prstDash val="solid"/>
                      <a:round/>
                      <a:headEnd type="none" w="med" len="med"/>
                      <a:tailEnd type="none" w="med" len="med"/>
                    </a:lnB>
                    <a:solidFill>
                      <a:srgbClr val="B78A35"/>
                    </a:solidFill>
                  </a:tcPr>
                </a:tc>
                <a:tc>
                  <a:txBody>
                    <a:bodyPr/>
                    <a:lstStyle/>
                    <a:p>
                      <a:pPr algn="ctr" rtl="0"/>
                      <a:r>
                        <a:rPr lang="en-US" sz="1400" noProof="0" dirty="0" smtClean="0">
                          <a:solidFill>
                            <a:schemeClr val="tx1"/>
                          </a:solidFill>
                          <a:latin typeface="Sakkal Majalla" panose="02000000000000000000" pitchFamily="2" charset="-78"/>
                        </a:rPr>
                        <a:t>Period</a:t>
                      </a:r>
                      <a:endParaRPr lang="en-US" sz="1400" noProof="0" dirty="0">
                        <a:solidFill>
                          <a:schemeClr val="tx1"/>
                        </a:solidFill>
                        <a:latin typeface="Sakkal Majalla" panose="02000000000000000000" pitchFamily="2" charset="-78"/>
                        <a:cs typeface="Sakkal Majalla" panose="02000000000000000000" pitchFamily="2" charset="-78"/>
                      </a:endParaRPr>
                    </a:p>
                  </a:txBody>
                  <a:tcPr anchor="b">
                    <a:lnL w="12700" cap="flat" cmpd="sng" algn="ctr">
                      <a:solidFill>
                        <a:schemeClr val="bg1"/>
                      </a:solidFill>
                      <a:prstDash val="solid"/>
                      <a:round/>
                      <a:headEnd type="none" w="med" len="med"/>
                      <a:tailEnd type="none" w="med" len="med"/>
                    </a:lnL>
                    <a:lnR w="12700" cap="flat" cmpd="sng" algn="ctr">
                      <a:solidFill>
                        <a:srgbClr val="B78A35"/>
                      </a:solidFill>
                      <a:prstDash val="solid"/>
                      <a:round/>
                      <a:headEnd type="none" w="med" len="med"/>
                      <a:tailEnd type="none" w="med" len="med"/>
                    </a:lnR>
                    <a:lnT w="12700" cap="flat" cmpd="sng" algn="ctr">
                      <a:solidFill>
                        <a:srgbClr val="B78A35"/>
                      </a:solidFill>
                      <a:prstDash val="solid"/>
                      <a:round/>
                      <a:headEnd type="none" w="med" len="med"/>
                      <a:tailEnd type="none" w="med" len="med"/>
                    </a:lnT>
                    <a:lnB w="12700" cap="flat" cmpd="sng" algn="ctr">
                      <a:solidFill>
                        <a:srgbClr val="B78A35"/>
                      </a:solidFill>
                      <a:prstDash val="solid"/>
                      <a:round/>
                      <a:headEnd type="none" w="med" len="med"/>
                      <a:tailEnd type="none" w="med" len="med"/>
                    </a:lnB>
                    <a:solidFill>
                      <a:srgbClr val="B78A35"/>
                    </a:solidFill>
                  </a:tcPr>
                </a:tc>
              </a:tr>
              <a:tr h="711200">
                <a:tc>
                  <a:txBody>
                    <a:bodyPr/>
                    <a:lstStyle/>
                    <a:p>
                      <a:pPr algn="ctr" rtl="0"/>
                      <a:r>
                        <a:rPr lang="en-US" sz="1400" noProof="0" dirty="0" smtClean="0">
                          <a:latin typeface="Sakkal Majalla" panose="02000000000000000000" pitchFamily="2" charset="-78"/>
                        </a:rPr>
                        <a:t>Entity's Budget</a:t>
                      </a:r>
                      <a:endParaRPr lang="en-US" sz="1400" noProof="0" dirty="0">
                        <a:latin typeface="Sakkal Majalla" panose="02000000000000000000" pitchFamily="2" charset="-78"/>
                        <a:cs typeface="Sakkal Majalla" panose="02000000000000000000" pitchFamily="2" charset="-78"/>
                      </a:endParaRPr>
                    </a:p>
                  </a:txBody>
                  <a:tcPr anchor="ctr">
                    <a:lnL w="12700" cap="flat" cmpd="sng" algn="ctr">
                      <a:solidFill>
                        <a:srgbClr val="B78A35"/>
                      </a:solidFill>
                      <a:prstDash val="solid"/>
                      <a:round/>
                      <a:headEnd type="none" w="med" len="med"/>
                      <a:tailEnd type="none" w="med" len="med"/>
                    </a:lnL>
                    <a:lnR w="12700" cap="flat" cmpd="sng" algn="ctr">
                      <a:solidFill>
                        <a:srgbClr val="B78A35"/>
                      </a:solidFill>
                      <a:prstDash val="solid"/>
                      <a:round/>
                      <a:headEnd type="none" w="med" len="med"/>
                      <a:tailEnd type="none" w="med" len="med"/>
                    </a:lnR>
                    <a:lnT w="12700" cap="flat" cmpd="sng" algn="ctr">
                      <a:solidFill>
                        <a:srgbClr val="B78A35"/>
                      </a:solidFill>
                      <a:prstDash val="solid"/>
                      <a:round/>
                      <a:headEnd type="none" w="med" len="med"/>
                      <a:tailEnd type="none" w="med" len="med"/>
                    </a:lnT>
                    <a:lnB w="12700" cap="flat" cmpd="sng" algn="ctr">
                      <a:solidFill>
                        <a:srgbClr val="B78A35"/>
                      </a:solidFill>
                      <a:prstDash val="solid"/>
                      <a:round/>
                      <a:headEnd type="none" w="med" len="med"/>
                      <a:tailEnd type="none" w="med" len="med"/>
                    </a:lnB>
                    <a:no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en-US" sz="1400" b="0" i="0" u="none" strike="noStrike" noProof="0" dirty="0" smtClean="0">
                          <a:solidFill>
                            <a:srgbClr val="000000"/>
                          </a:solidFill>
                          <a:effectLst/>
                          <a:latin typeface="Sakkal Majalla" panose="02000000000000000000" pitchFamily="2" charset="-78"/>
                        </a:rPr>
                        <a:t>Costs</a:t>
                      </a:r>
                      <a:r>
                        <a:rPr lang="en-US" sz="1400" b="0" i="0" u="none" strike="noStrike" baseline="0" noProof="0" dirty="0" smtClean="0">
                          <a:solidFill>
                            <a:srgbClr val="000000"/>
                          </a:solidFill>
                          <a:effectLst/>
                          <a:latin typeface="Sakkal Majalla" panose="02000000000000000000" pitchFamily="2" charset="-78"/>
                        </a:rPr>
                        <a:t> </a:t>
                      </a:r>
                      <a:r>
                        <a:rPr lang="en-US" sz="1400" b="0" i="0" u="none" strike="noStrike" noProof="0" dirty="0" smtClean="0">
                          <a:solidFill>
                            <a:srgbClr val="000000"/>
                          </a:solidFill>
                          <a:effectLst/>
                          <a:latin typeface="Sakkal Majalla" panose="02000000000000000000" pitchFamily="2" charset="-78"/>
                        </a:rPr>
                        <a:t>of</a:t>
                      </a:r>
                      <a:r>
                        <a:rPr lang="en-US" sz="1400" b="0" i="0" u="none" strike="noStrike" baseline="0" noProof="0" dirty="0" smtClean="0">
                          <a:solidFill>
                            <a:srgbClr val="000000"/>
                          </a:solidFill>
                          <a:effectLst/>
                          <a:latin typeface="Sakkal Majalla" panose="02000000000000000000" pitchFamily="2" charset="-78"/>
                        </a:rPr>
                        <a:t> </a:t>
                      </a:r>
                      <a:r>
                        <a:rPr lang="en-US" sz="1400" b="0" i="0" u="none" strike="noStrike" noProof="0" dirty="0" smtClean="0">
                          <a:solidFill>
                            <a:srgbClr val="000000"/>
                          </a:solidFill>
                          <a:effectLst/>
                          <a:latin typeface="Sakkal Majalla" panose="02000000000000000000" pitchFamily="2" charset="-78"/>
                        </a:rPr>
                        <a:t>Total Number</a:t>
                      </a:r>
                      <a:r>
                        <a:rPr lang="en-US" sz="1400" b="0" i="0" u="none" strike="noStrike" baseline="0" noProof="0" dirty="0" smtClean="0">
                          <a:solidFill>
                            <a:srgbClr val="000000"/>
                          </a:solidFill>
                          <a:effectLst/>
                          <a:latin typeface="Sakkal Majalla" panose="02000000000000000000" pitchFamily="2" charset="-78"/>
                        </a:rPr>
                        <a:t> </a:t>
                      </a:r>
                      <a:r>
                        <a:rPr lang="en-US" sz="1400" b="0" i="0" u="none" strike="noStrike" noProof="0" dirty="0" smtClean="0">
                          <a:solidFill>
                            <a:srgbClr val="000000"/>
                          </a:solidFill>
                          <a:effectLst/>
                          <a:latin typeface="Sakkal Majalla" panose="02000000000000000000" pitchFamily="2" charset="-78"/>
                        </a:rPr>
                        <a:t>of Employees</a:t>
                      </a:r>
                      <a:r>
                        <a:rPr lang="en-US" sz="1400" b="0" i="0" u="none" strike="noStrike" baseline="0" noProof="0" dirty="0" smtClean="0">
                          <a:solidFill>
                            <a:srgbClr val="000000"/>
                          </a:solidFill>
                          <a:effectLst/>
                          <a:latin typeface="Sakkal Majalla" panose="02000000000000000000" pitchFamily="2" charset="-78"/>
                        </a:rPr>
                        <a:t> </a:t>
                      </a:r>
                      <a:r>
                        <a:rPr lang="en-US" sz="1400" b="0" i="0" u="none" strike="noStrike" noProof="0" dirty="0" smtClean="0">
                          <a:solidFill>
                            <a:srgbClr val="000000"/>
                          </a:solidFill>
                          <a:effectLst/>
                          <a:latin typeface="Sakkal Majalla" panose="02000000000000000000" pitchFamily="2" charset="-78"/>
                        </a:rPr>
                        <a:t>÷</a:t>
                      </a:r>
                      <a:r>
                        <a:rPr lang="en-US" sz="1400" b="0" i="0" u="none" strike="noStrike" baseline="0" noProof="0" dirty="0" smtClean="0">
                          <a:solidFill>
                            <a:srgbClr val="000000"/>
                          </a:solidFill>
                          <a:effectLst/>
                          <a:latin typeface="Sakkal Majalla" panose="02000000000000000000" pitchFamily="2" charset="-78"/>
                        </a:rPr>
                        <a:t> </a:t>
                      </a:r>
                      <a:r>
                        <a:rPr lang="en-US" sz="1400" b="0" i="0" u="none" strike="noStrike" noProof="0" dirty="0" smtClean="0">
                          <a:solidFill>
                            <a:srgbClr val="000000"/>
                          </a:solidFill>
                          <a:effectLst/>
                          <a:latin typeface="Sakkal Majalla" panose="02000000000000000000" pitchFamily="2" charset="-78"/>
                        </a:rPr>
                        <a:t>Total Number of Employees at the End of Calculation Period</a:t>
                      </a:r>
                      <a:endParaRPr lang="en-US" sz="1400" b="0" i="0" u="none" strike="noStrike" noProof="0" dirty="0">
                        <a:solidFill>
                          <a:srgbClr val="000000"/>
                        </a:solidFill>
                        <a:effectLst/>
                        <a:latin typeface="Sakkal Majalla" panose="02000000000000000000" pitchFamily="2" charset="-78"/>
                        <a:cs typeface="Sakkal Majalla" panose="02000000000000000000" pitchFamily="2" charset="-78"/>
                      </a:endParaRPr>
                    </a:p>
                  </a:txBody>
                  <a:tcPr anchor="ctr">
                    <a:lnL w="12700" cap="flat" cmpd="sng" algn="ctr">
                      <a:solidFill>
                        <a:srgbClr val="B78A35"/>
                      </a:solidFill>
                      <a:prstDash val="solid"/>
                      <a:round/>
                      <a:headEnd type="none" w="med" len="med"/>
                      <a:tailEnd type="none" w="med" len="med"/>
                    </a:lnL>
                    <a:lnR w="12700" cap="flat" cmpd="sng" algn="ctr">
                      <a:solidFill>
                        <a:srgbClr val="B78A35"/>
                      </a:solidFill>
                      <a:prstDash val="solid"/>
                      <a:round/>
                      <a:headEnd type="none" w="med" len="med"/>
                      <a:tailEnd type="none" w="med" len="med"/>
                    </a:lnR>
                    <a:lnT w="12700" cap="flat" cmpd="sng" algn="ctr">
                      <a:solidFill>
                        <a:srgbClr val="B78A35"/>
                      </a:solidFill>
                      <a:prstDash val="solid"/>
                      <a:round/>
                      <a:headEnd type="none" w="med" len="med"/>
                      <a:tailEnd type="none" w="med" len="med"/>
                    </a:lnT>
                    <a:lnB w="12700" cap="flat" cmpd="sng" algn="ctr">
                      <a:solidFill>
                        <a:srgbClr val="B78A35"/>
                      </a:solidFill>
                      <a:prstDash val="solid"/>
                      <a:round/>
                      <a:headEnd type="none" w="med" len="med"/>
                      <a:tailEnd type="none" w="med" len="med"/>
                    </a:lnB>
                    <a:noFill/>
                  </a:tcPr>
                </a:tc>
                <a:tc>
                  <a:txBody>
                    <a:bodyPr/>
                    <a:lstStyle/>
                    <a:p>
                      <a:pPr algn="ctr" rtl="0"/>
                      <a:r>
                        <a:rPr lang="en-US" sz="1400" noProof="0" dirty="0" smtClean="0">
                          <a:latin typeface="Sakkal Majalla" panose="02000000000000000000" pitchFamily="2" charset="-78"/>
                        </a:rPr>
                        <a:t>Decrease is better.</a:t>
                      </a:r>
                      <a:endParaRPr lang="en-US" sz="1400" noProof="0" dirty="0">
                        <a:latin typeface="Sakkal Majalla" panose="02000000000000000000" pitchFamily="2" charset="-78"/>
                        <a:cs typeface="Sakkal Majalla" panose="02000000000000000000" pitchFamily="2" charset="-78"/>
                      </a:endParaRPr>
                    </a:p>
                  </a:txBody>
                  <a:tcPr anchor="ctr">
                    <a:lnL w="12700" cap="flat" cmpd="sng" algn="ctr">
                      <a:solidFill>
                        <a:srgbClr val="B78A35"/>
                      </a:solidFill>
                      <a:prstDash val="solid"/>
                      <a:round/>
                      <a:headEnd type="none" w="med" len="med"/>
                      <a:tailEnd type="none" w="med" len="med"/>
                    </a:lnL>
                    <a:lnR w="12700" cap="flat" cmpd="sng" algn="ctr">
                      <a:solidFill>
                        <a:srgbClr val="B78A35"/>
                      </a:solidFill>
                      <a:prstDash val="solid"/>
                      <a:round/>
                      <a:headEnd type="none" w="med" len="med"/>
                      <a:tailEnd type="none" w="med" len="med"/>
                    </a:lnR>
                    <a:lnT w="12700" cap="flat" cmpd="sng" algn="ctr">
                      <a:solidFill>
                        <a:srgbClr val="B78A35"/>
                      </a:solidFill>
                      <a:prstDash val="solid"/>
                      <a:round/>
                      <a:headEnd type="none" w="med" len="med"/>
                      <a:tailEnd type="none" w="med" len="med"/>
                    </a:lnT>
                    <a:lnB w="12700" cap="flat" cmpd="sng" algn="ctr">
                      <a:solidFill>
                        <a:srgbClr val="B78A35"/>
                      </a:solidFill>
                      <a:prstDash val="solid"/>
                      <a:round/>
                      <a:headEnd type="none" w="med" len="med"/>
                      <a:tailEnd type="none" w="med" len="med"/>
                    </a:lnB>
                    <a:noFill/>
                  </a:tcPr>
                </a:tc>
                <a:tc>
                  <a:txBody>
                    <a:bodyPr/>
                    <a:lstStyle/>
                    <a:p>
                      <a:pPr algn="ctr" rtl="0"/>
                      <a:r>
                        <a:rPr lang="en-US" sz="1400" noProof="0" dirty="0" smtClean="0">
                          <a:latin typeface="Sakkal Majalla" panose="02000000000000000000" pitchFamily="2" charset="-78"/>
                        </a:rPr>
                        <a:t>Percentage</a:t>
                      </a:r>
                      <a:endParaRPr lang="en-US" sz="1400" noProof="0" dirty="0">
                        <a:latin typeface="Sakkal Majalla" panose="02000000000000000000" pitchFamily="2" charset="-78"/>
                        <a:cs typeface="Sakkal Majalla" panose="02000000000000000000" pitchFamily="2" charset="-78"/>
                      </a:endParaRPr>
                    </a:p>
                  </a:txBody>
                  <a:tcPr anchor="ctr">
                    <a:lnL w="12700" cap="flat" cmpd="sng" algn="ctr">
                      <a:solidFill>
                        <a:srgbClr val="B78A35"/>
                      </a:solidFill>
                      <a:prstDash val="solid"/>
                      <a:round/>
                      <a:headEnd type="none" w="med" len="med"/>
                      <a:tailEnd type="none" w="med" len="med"/>
                    </a:lnL>
                    <a:lnR w="12700" cap="flat" cmpd="sng" algn="ctr">
                      <a:solidFill>
                        <a:srgbClr val="B78A35"/>
                      </a:solidFill>
                      <a:prstDash val="solid"/>
                      <a:round/>
                      <a:headEnd type="none" w="med" len="med"/>
                      <a:tailEnd type="none" w="med" len="med"/>
                    </a:lnR>
                    <a:lnT w="12700" cap="flat" cmpd="sng" algn="ctr">
                      <a:solidFill>
                        <a:srgbClr val="B78A35"/>
                      </a:solidFill>
                      <a:prstDash val="solid"/>
                      <a:round/>
                      <a:headEnd type="none" w="med" len="med"/>
                      <a:tailEnd type="none" w="med" len="med"/>
                    </a:lnT>
                    <a:lnB w="12700" cap="flat" cmpd="sng" algn="ctr">
                      <a:solidFill>
                        <a:srgbClr val="B78A35"/>
                      </a:solidFill>
                      <a:prstDash val="solid"/>
                      <a:round/>
                      <a:headEnd type="none" w="med" len="med"/>
                      <a:tailEnd type="none" w="med" len="med"/>
                    </a:lnB>
                    <a:noFill/>
                  </a:tcPr>
                </a:tc>
                <a:tc>
                  <a:txBody>
                    <a:bodyPr/>
                    <a:lstStyle/>
                    <a:p>
                      <a:pPr algn="ctr" rtl="0"/>
                      <a:r>
                        <a:rPr lang="en-US" sz="1400" noProof="0" dirty="0" smtClean="0">
                          <a:latin typeface="Sakkal Majalla" panose="02000000000000000000" pitchFamily="2" charset="-78"/>
                        </a:rPr>
                        <a:t>Annually</a:t>
                      </a:r>
                      <a:endParaRPr lang="en-US" sz="1400" noProof="0" dirty="0">
                        <a:latin typeface="Sakkal Majalla" panose="02000000000000000000" pitchFamily="2" charset="-78"/>
                        <a:cs typeface="Sakkal Majalla" panose="02000000000000000000" pitchFamily="2" charset="-78"/>
                      </a:endParaRPr>
                    </a:p>
                  </a:txBody>
                  <a:tcPr anchor="ctr">
                    <a:lnL w="12700" cap="flat" cmpd="sng" algn="ctr">
                      <a:solidFill>
                        <a:srgbClr val="B78A35"/>
                      </a:solidFill>
                      <a:prstDash val="solid"/>
                      <a:round/>
                      <a:headEnd type="none" w="med" len="med"/>
                      <a:tailEnd type="none" w="med" len="med"/>
                    </a:lnL>
                    <a:lnR w="12700" cap="flat" cmpd="sng" algn="ctr">
                      <a:solidFill>
                        <a:srgbClr val="B78A35"/>
                      </a:solidFill>
                      <a:prstDash val="solid"/>
                      <a:round/>
                      <a:headEnd type="none" w="med" len="med"/>
                      <a:tailEnd type="none" w="med" len="med"/>
                    </a:lnR>
                    <a:lnT w="12700" cap="flat" cmpd="sng" algn="ctr">
                      <a:solidFill>
                        <a:srgbClr val="B78A35"/>
                      </a:solidFill>
                      <a:prstDash val="solid"/>
                      <a:round/>
                      <a:headEnd type="none" w="med" len="med"/>
                      <a:tailEnd type="none" w="med" len="med"/>
                    </a:lnT>
                    <a:lnB w="12700" cap="flat" cmpd="sng" algn="ctr">
                      <a:solidFill>
                        <a:srgbClr val="B78A35"/>
                      </a:solidFill>
                      <a:prstDash val="solid"/>
                      <a:round/>
                      <a:headEnd type="none" w="med" len="med"/>
                      <a:tailEnd type="none" w="med" len="med"/>
                    </a:lnB>
                    <a:noFill/>
                  </a:tcPr>
                </a:tc>
              </a:tr>
            </a:tbl>
          </a:graphicData>
        </a:graphic>
      </p:graphicFrame>
      <p:graphicFrame>
        <p:nvGraphicFramePr>
          <p:cNvPr id="17" name="Content Placeholder 9"/>
          <p:cNvGraphicFramePr>
            <a:graphicFrameLocks/>
          </p:cNvGraphicFramePr>
          <p:nvPr>
            <p:extLst/>
          </p:nvPr>
        </p:nvGraphicFramePr>
        <p:xfrm>
          <a:off x="429986" y="4300387"/>
          <a:ext cx="8371114" cy="838200"/>
        </p:xfrm>
        <a:graphic>
          <a:graphicData uri="http://schemas.openxmlformats.org/drawingml/2006/table">
            <a:tbl>
              <a:tblPr rtl="1" firstRow="1" bandRow="1">
                <a:tableStyleId>{5C22544A-7EE6-4342-B048-85BDC9FD1C3A}</a:tableStyleId>
              </a:tblPr>
              <a:tblGrid>
                <a:gridCol w="4185557"/>
                <a:gridCol w="4185557"/>
              </a:tblGrid>
              <a:tr h="262328">
                <a:tc>
                  <a:txBody>
                    <a:bodyPr/>
                    <a:lstStyle/>
                    <a:p>
                      <a:pPr algn="ctr" rtl="0"/>
                      <a:r>
                        <a:rPr lang="en-US" sz="1400" dirty="0" smtClean="0">
                          <a:solidFill>
                            <a:schemeClr val="tx1"/>
                          </a:solidFill>
                          <a:latin typeface="Sakkal Majalla" panose="02000000000000000000" pitchFamily="2" charset="-78"/>
                        </a:rPr>
                        <a:t>Denominator Components</a:t>
                      </a:r>
                      <a:endParaRPr lang="en-US" sz="1400" dirty="0">
                        <a:solidFill>
                          <a:schemeClr val="tx1"/>
                        </a:solidFill>
                        <a:latin typeface="Sakkal Majalla" panose="02000000000000000000" pitchFamily="2" charset="-78"/>
                        <a:cs typeface="Sakkal Majalla" panose="02000000000000000000" pitchFamily="2" charset="-78"/>
                      </a:endParaRPr>
                    </a:p>
                  </a:txBody>
                  <a:tcPr>
                    <a:lnL w="12700" cap="flat" cmpd="sng" algn="ctr">
                      <a:solidFill>
                        <a:srgbClr val="B78A35"/>
                      </a:solidFill>
                      <a:prstDash val="solid"/>
                      <a:round/>
                      <a:headEnd type="none" w="med" len="med"/>
                      <a:tailEnd type="none" w="med" len="med"/>
                    </a:lnL>
                    <a:lnR w="12700" cap="flat" cmpd="sng" algn="ctr">
                      <a:solidFill>
                        <a:srgbClr val="B78A35"/>
                      </a:solidFill>
                      <a:prstDash val="solid"/>
                      <a:round/>
                      <a:headEnd type="none" w="med" len="med"/>
                      <a:tailEnd type="none" w="med" len="med"/>
                    </a:lnR>
                    <a:lnT w="12700" cap="flat" cmpd="sng" algn="ctr">
                      <a:solidFill>
                        <a:srgbClr val="B78A35"/>
                      </a:solidFill>
                      <a:prstDash val="solid"/>
                      <a:round/>
                      <a:headEnd type="none" w="med" len="med"/>
                      <a:tailEnd type="none" w="med" len="med"/>
                    </a:lnT>
                    <a:lnB w="12700" cap="flat" cmpd="sng" algn="ctr">
                      <a:solidFill>
                        <a:srgbClr val="B78A35"/>
                      </a:solidFill>
                      <a:prstDash val="solid"/>
                      <a:round/>
                      <a:headEnd type="none" w="med" len="med"/>
                      <a:tailEnd type="none" w="med" len="med"/>
                    </a:lnB>
                    <a:solidFill>
                      <a:srgbClr val="B78A35"/>
                    </a:solidFill>
                  </a:tcPr>
                </a:tc>
                <a:tc>
                  <a:txBody>
                    <a:bodyPr/>
                    <a:lstStyle/>
                    <a:p>
                      <a:pPr algn="ctr" rtl="0"/>
                      <a:r>
                        <a:rPr lang="en-US" sz="1400" dirty="0" smtClean="0">
                          <a:solidFill>
                            <a:schemeClr val="tx1"/>
                          </a:solidFill>
                          <a:latin typeface="Sakkal Majalla" panose="02000000000000000000" pitchFamily="2" charset="-78"/>
                        </a:rPr>
                        <a:t>Numerator Components</a:t>
                      </a:r>
                      <a:endParaRPr lang="en-US" sz="1400" dirty="0">
                        <a:solidFill>
                          <a:schemeClr val="tx1"/>
                        </a:solidFill>
                        <a:latin typeface="Sakkal Majalla" panose="02000000000000000000" pitchFamily="2" charset="-78"/>
                        <a:cs typeface="Sakkal Majalla" panose="02000000000000000000" pitchFamily="2" charset="-78"/>
                      </a:endParaRPr>
                    </a:p>
                  </a:txBody>
                  <a:tcPr>
                    <a:lnL w="12700" cap="flat" cmpd="sng" algn="ctr">
                      <a:solidFill>
                        <a:srgbClr val="B78A35"/>
                      </a:solidFill>
                      <a:prstDash val="solid"/>
                      <a:round/>
                      <a:headEnd type="none" w="med" len="med"/>
                      <a:tailEnd type="none" w="med" len="med"/>
                    </a:lnL>
                    <a:lnR w="12700" cap="flat" cmpd="sng" algn="ctr">
                      <a:solidFill>
                        <a:srgbClr val="B78A35"/>
                      </a:solidFill>
                      <a:prstDash val="solid"/>
                      <a:round/>
                      <a:headEnd type="none" w="med" len="med"/>
                      <a:tailEnd type="none" w="med" len="med"/>
                    </a:lnR>
                    <a:lnT w="12700" cap="flat" cmpd="sng" algn="ctr">
                      <a:solidFill>
                        <a:srgbClr val="B78A35"/>
                      </a:solidFill>
                      <a:prstDash val="solid"/>
                      <a:round/>
                      <a:headEnd type="none" w="med" len="med"/>
                      <a:tailEnd type="none" w="med" len="med"/>
                    </a:lnT>
                    <a:lnB w="12700" cap="flat" cmpd="sng" algn="ctr">
                      <a:solidFill>
                        <a:srgbClr val="B78A35"/>
                      </a:solidFill>
                      <a:prstDash val="solid"/>
                      <a:round/>
                      <a:headEnd type="none" w="med" len="med"/>
                      <a:tailEnd type="none" w="med" len="med"/>
                    </a:lnB>
                    <a:solidFill>
                      <a:srgbClr val="B78A35"/>
                    </a:solidFill>
                  </a:tcPr>
                </a:tc>
              </a:tr>
              <a:tr h="533400">
                <a:tc>
                  <a:txBody>
                    <a:bodyPr/>
                    <a:lstStyle/>
                    <a:p>
                      <a:pPr algn="ctr" rtl="0"/>
                      <a:r>
                        <a:rPr lang="en-US" sz="1400" b="0" i="0" u="none" strike="noStrike" dirty="0" smtClean="0">
                          <a:solidFill>
                            <a:srgbClr val="000000"/>
                          </a:solidFill>
                          <a:effectLst/>
                          <a:latin typeface="Sakkal Majalla" panose="02000000000000000000" pitchFamily="2" charset="-78"/>
                        </a:rPr>
                        <a:t>Total Number of Employees </a:t>
                      </a:r>
                      <a:r>
                        <a:rPr lang="en-US" sz="1400" b="0" i="0" u="none" strike="noStrike" kern="1200" noProof="0" dirty="0" smtClean="0">
                          <a:solidFill>
                            <a:srgbClr val="000000"/>
                          </a:solidFill>
                          <a:effectLst/>
                          <a:latin typeface="Sakkal Majalla" panose="02000000000000000000" pitchFamily="2" charset="-78"/>
                        </a:rPr>
                        <a:t>at the End of Calculation Period</a:t>
                      </a:r>
                      <a:endParaRPr lang="en-US" sz="1400" b="0" i="0" u="none" strike="noStrike" kern="1200" dirty="0">
                        <a:solidFill>
                          <a:srgbClr val="000000"/>
                        </a:solidFill>
                        <a:effectLst/>
                        <a:latin typeface="Sakkal Majalla" panose="02000000000000000000" pitchFamily="2" charset="-78"/>
                        <a:ea typeface="+mn-ea"/>
                        <a:cs typeface="Sakkal Majalla" panose="02000000000000000000" pitchFamily="2" charset="-78"/>
                      </a:endParaRPr>
                    </a:p>
                  </a:txBody>
                  <a:tcPr anchor="ctr">
                    <a:lnL w="12700" cap="flat" cmpd="sng" algn="ctr">
                      <a:solidFill>
                        <a:srgbClr val="B78A35"/>
                      </a:solidFill>
                      <a:prstDash val="solid"/>
                      <a:round/>
                      <a:headEnd type="none" w="med" len="med"/>
                      <a:tailEnd type="none" w="med" len="med"/>
                    </a:lnL>
                    <a:lnR w="12700" cap="flat" cmpd="sng" algn="ctr">
                      <a:solidFill>
                        <a:srgbClr val="B78A35"/>
                      </a:solidFill>
                      <a:prstDash val="solid"/>
                      <a:round/>
                      <a:headEnd type="none" w="med" len="med"/>
                      <a:tailEnd type="none" w="med" len="med"/>
                    </a:lnR>
                    <a:lnT w="12700" cap="flat" cmpd="sng" algn="ctr">
                      <a:solidFill>
                        <a:srgbClr val="B78A35"/>
                      </a:solidFill>
                      <a:prstDash val="solid"/>
                      <a:round/>
                      <a:headEnd type="none" w="med" len="med"/>
                      <a:tailEnd type="none" w="med" len="med"/>
                    </a:lnT>
                    <a:lnB w="12700" cap="flat" cmpd="sng" algn="ctr">
                      <a:solidFill>
                        <a:srgbClr val="B78A35"/>
                      </a:solidFill>
                      <a:prstDash val="solid"/>
                      <a:round/>
                      <a:headEnd type="none" w="med" len="med"/>
                      <a:tailEnd type="none" w="med" len="med"/>
                    </a:lnB>
                    <a:noFill/>
                  </a:tcPr>
                </a:tc>
                <a:tc>
                  <a:txBody>
                    <a:bodyPr/>
                    <a:lstStyle/>
                    <a:p>
                      <a:pPr algn="ctr" rtl="0"/>
                      <a:r>
                        <a:rPr lang="en-US" sz="1400" b="0" i="0" u="none" strike="noStrike" dirty="0" smtClean="0">
                          <a:solidFill>
                            <a:srgbClr val="000000"/>
                          </a:solidFill>
                          <a:effectLst/>
                          <a:latin typeface="Sakkal Majalla" panose="02000000000000000000" pitchFamily="2" charset="-78"/>
                        </a:rPr>
                        <a:t>Costs of Total Number of Employees</a:t>
                      </a:r>
                      <a:endParaRPr lang="en-US" sz="1400" b="0" i="0" u="none" strike="noStrike" kern="1200" dirty="0">
                        <a:solidFill>
                          <a:srgbClr val="000000"/>
                        </a:solidFill>
                        <a:effectLst/>
                        <a:latin typeface="Sakkal Majalla" panose="02000000000000000000" pitchFamily="2" charset="-78"/>
                        <a:ea typeface="+mn-ea"/>
                        <a:cs typeface="Sakkal Majalla" panose="02000000000000000000" pitchFamily="2" charset="-78"/>
                      </a:endParaRPr>
                    </a:p>
                  </a:txBody>
                  <a:tcPr anchor="ctr">
                    <a:lnL w="12700" cap="flat" cmpd="sng" algn="ctr">
                      <a:solidFill>
                        <a:srgbClr val="B78A35"/>
                      </a:solidFill>
                      <a:prstDash val="solid"/>
                      <a:round/>
                      <a:headEnd type="none" w="med" len="med"/>
                      <a:tailEnd type="none" w="med" len="med"/>
                    </a:lnL>
                    <a:lnR w="12700" cap="flat" cmpd="sng" algn="ctr">
                      <a:solidFill>
                        <a:srgbClr val="B78A35"/>
                      </a:solidFill>
                      <a:prstDash val="solid"/>
                      <a:round/>
                      <a:headEnd type="none" w="med" len="med"/>
                      <a:tailEnd type="none" w="med" len="med"/>
                    </a:lnR>
                    <a:lnT w="12700" cap="flat" cmpd="sng" algn="ctr">
                      <a:solidFill>
                        <a:srgbClr val="B78A35"/>
                      </a:solidFill>
                      <a:prstDash val="solid"/>
                      <a:round/>
                      <a:headEnd type="none" w="med" len="med"/>
                      <a:tailEnd type="none" w="med" len="med"/>
                    </a:lnT>
                    <a:lnB w="12700" cap="flat" cmpd="sng" algn="ctr">
                      <a:solidFill>
                        <a:srgbClr val="B78A35"/>
                      </a:solidFill>
                      <a:prstDash val="solid"/>
                      <a:round/>
                      <a:headEnd type="none" w="med" len="med"/>
                      <a:tailEnd type="none" w="med" len="med"/>
                    </a:lnB>
                    <a:noFill/>
                  </a:tcPr>
                </a:tc>
              </a:tr>
            </a:tbl>
          </a:graphicData>
        </a:graphic>
      </p:graphicFrame>
      <p:sp>
        <p:nvSpPr>
          <p:cNvPr id="18" name="TextBox 17"/>
          <p:cNvSpPr txBox="1"/>
          <p:nvPr/>
        </p:nvSpPr>
        <p:spPr>
          <a:xfrm>
            <a:off x="381000" y="2651373"/>
            <a:ext cx="5410200" cy="381000"/>
          </a:xfrm>
          <a:prstGeom prst="rect">
            <a:avLst/>
          </a:prstGeom>
          <a:noFill/>
        </p:spPr>
        <p:txBody>
          <a:bodyPr wrap="square" rtlCol="0">
            <a:spAutoFit/>
          </a:bodyPr>
          <a:lstStyle/>
          <a:p>
            <a:pPr algn="l" rtl="0"/>
            <a:r>
              <a:rPr lang="en-US" b="1" dirty="0" smtClean="0">
                <a:solidFill>
                  <a:srgbClr val="C00000"/>
                </a:solidFill>
                <a:latin typeface="Sakkal Majalla" panose="02000000000000000000" pitchFamily="2" charset="-78"/>
              </a:rPr>
              <a:t>Method of Calculation:</a:t>
            </a:r>
            <a:endParaRPr lang="en-US" b="1" dirty="0">
              <a:solidFill>
                <a:srgbClr val="C00000"/>
              </a:solidFill>
              <a:latin typeface="Sakkal Majalla" panose="02000000000000000000" pitchFamily="2" charset="-78"/>
              <a:cs typeface="Sakkal Majalla" panose="02000000000000000000" pitchFamily="2" charset="-78"/>
            </a:endParaRPr>
          </a:p>
        </p:txBody>
      </p:sp>
      <p:sp>
        <p:nvSpPr>
          <p:cNvPr id="8" name="Slide Number Placeholder 3"/>
          <p:cNvSpPr txBox="1">
            <a:spLocks/>
          </p:cNvSpPr>
          <p:nvPr/>
        </p:nvSpPr>
        <p:spPr>
          <a:xfrm>
            <a:off x="0" y="6569075"/>
            <a:ext cx="21336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rtl="0"/>
            <a:fld id="{56427F38-63A5-4D63-9399-D970397CA46A}" type="slidenum">
              <a:rPr lang="en-US" sz="1600" b="1" smtClean="0">
                <a:solidFill>
                  <a:prstClr val="black"/>
                </a:solidFill>
              </a:rPr>
              <a:pPr rtl="0"/>
              <a:t>37</a:t>
            </a:fld>
            <a:endParaRPr lang="en-US" sz="1600" b="1" dirty="0">
              <a:solidFill>
                <a:prstClr val="black"/>
              </a:solidFill>
            </a:endParaRPr>
          </a:p>
        </p:txBody>
      </p:sp>
    </p:spTree>
    <p:extLst>
      <p:ext uri="{BB962C8B-B14F-4D97-AF65-F5344CB8AC3E}">
        <p14:creationId xmlns:p14="http://schemas.microsoft.com/office/powerpoint/2010/main" val="2681250966"/>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ounded Rectangle 4"/>
          <p:cNvSpPr/>
          <p:nvPr/>
        </p:nvSpPr>
        <p:spPr>
          <a:xfrm>
            <a:off x="152400" y="973199"/>
            <a:ext cx="8839200" cy="521732"/>
          </a:xfrm>
          <a:prstGeom prst="round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solidFill>
                <a:prstClr val="white"/>
              </a:solidFill>
              <a:latin typeface="Book Antiqua" pitchFamily="18" charset="0"/>
            </a:endParaRPr>
          </a:p>
        </p:txBody>
      </p:sp>
      <p:sp>
        <p:nvSpPr>
          <p:cNvPr id="10" name="Title 1"/>
          <p:cNvSpPr txBox="1">
            <a:spLocks/>
          </p:cNvSpPr>
          <p:nvPr/>
        </p:nvSpPr>
        <p:spPr>
          <a:xfrm>
            <a:off x="464396" y="1064593"/>
            <a:ext cx="8091775" cy="688007"/>
          </a:xfrm>
          <a:prstGeom prst="rect">
            <a:avLst/>
          </a:prstGeom>
        </p:spPr>
        <p:txBody>
          <a:bodyP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rtl="0"/>
            <a:r>
              <a:rPr lang="en-US" sz="1400" dirty="0" smtClean="0">
                <a:solidFill>
                  <a:prstClr val="white"/>
                </a:solidFill>
                <a:latin typeface="Book Antiqua" pitchFamily="18" charset="0"/>
              </a:rPr>
              <a:t>Indicator No. 15: Effective Use of Electronic and Smart Human Resources Systems </a:t>
            </a:r>
            <a:endParaRPr lang="en-US" sz="1400" dirty="0">
              <a:solidFill>
                <a:prstClr val="white"/>
              </a:solidFill>
              <a:latin typeface="Book Antiqua" pitchFamily="18" charset="0"/>
              <a:cs typeface="PT Bold Heading" panose="02010400000000000000" pitchFamily="2" charset="-78"/>
            </a:endParaRPr>
          </a:p>
        </p:txBody>
      </p:sp>
      <p:sp>
        <p:nvSpPr>
          <p:cNvPr id="13" name="TextBox 12"/>
          <p:cNvSpPr txBox="1"/>
          <p:nvPr/>
        </p:nvSpPr>
        <p:spPr>
          <a:xfrm>
            <a:off x="135313" y="4224073"/>
            <a:ext cx="5410200" cy="307777"/>
          </a:xfrm>
          <a:prstGeom prst="rect">
            <a:avLst/>
          </a:prstGeom>
          <a:noFill/>
        </p:spPr>
        <p:txBody>
          <a:bodyPr wrap="square" rtlCol="0">
            <a:spAutoFit/>
          </a:bodyPr>
          <a:lstStyle/>
          <a:p>
            <a:pPr algn="l" rtl="0"/>
            <a:r>
              <a:rPr lang="en-US" sz="1400" b="1" dirty="0" smtClean="0">
                <a:solidFill>
                  <a:srgbClr val="C00000"/>
                </a:solidFill>
                <a:latin typeface="Book Antiqua" pitchFamily="18" charset="0"/>
              </a:rPr>
              <a:t>Method of Calculation: </a:t>
            </a:r>
            <a:r>
              <a:rPr lang="en-US" sz="1400" dirty="0" smtClean="0">
                <a:latin typeface="Book Antiqua" pitchFamily="18" charset="0"/>
              </a:rPr>
              <a:t> </a:t>
            </a:r>
            <a:endParaRPr lang="en-US" sz="1400" b="1" dirty="0">
              <a:solidFill>
                <a:srgbClr val="C00000"/>
              </a:solidFill>
              <a:latin typeface="Book Antiqua" pitchFamily="18" charset="0"/>
              <a:cs typeface="Sakkal Majalla" panose="02000000000000000000" pitchFamily="2" charset="-78"/>
            </a:endParaRPr>
          </a:p>
        </p:txBody>
      </p:sp>
      <p:graphicFrame>
        <p:nvGraphicFramePr>
          <p:cNvPr id="14" name="Table 13"/>
          <p:cNvGraphicFramePr>
            <a:graphicFrameLocks noGrp="1"/>
          </p:cNvGraphicFramePr>
          <p:nvPr>
            <p:extLst/>
          </p:nvPr>
        </p:nvGraphicFramePr>
        <p:xfrm>
          <a:off x="357382" y="2291934"/>
          <a:ext cx="8305801" cy="1892808"/>
        </p:xfrm>
        <a:graphic>
          <a:graphicData uri="http://schemas.openxmlformats.org/drawingml/2006/table">
            <a:tbl>
              <a:tblPr firstRow="1" firstCol="1" bandRow="1"/>
              <a:tblGrid>
                <a:gridCol w="2438069"/>
                <a:gridCol w="2448967"/>
                <a:gridCol w="3418765"/>
              </a:tblGrid>
              <a:tr h="0">
                <a:tc>
                  <a:txBody>
                    <a:bodyPr/>
                    <a:lstStyle/>
                    <a:p>
                      <a:pPr marL="0" marR="0" lvl="0" indent="0" algn="just" rtl="0">
                        <a:lnSpc>
                          <a:spcPct val="115000"/>
                        </a:lnSpc>
                        <a:spcBef>
                          <a:spcPts val="0"/>
                        </a:spcBef>
                        <a:spcAft>
                          <a:spcPts val="0"/>
                        </a:spcAft>
                        <a:buFont typeface="+mj-lt"/>
                        <a:buNone/>
                      </a:pPr>
                      <a:r>
                        <a:rPr lang="en-US" sz="1200" b="1" noProof="0" dirty="0" smtClean="0">
                          <a:solidFill>
                            <a:srgbClr val="000000"/>
                          </a:solidFill>
                          <a:effectLst/>
                          <a:latin typeface="Calibri"/>
                        </a:rPr>
                        <a:t>Human Resources Procedures System</a:t>
                      </a:r>
                      <a:endParaRPr lang="en-US" sz="1050" noProof="0" dirty="0" smtClean="0">
                        <a:effectLst/>
                        <a:latin typeface="Calibri"/>
                        <a:ea typeface="Calibri"/>
                        <a:cs typeface="Arial"/>
                      </a:endParaRPr>
                    </a:p>
                    <a:p>
                      <a:pPr marL="0" marR="0" lvl="0" indent="0" algn="just" rtl="0">
                        <a:lnSpc>
                          <a:spcPct val="115000"/>
                        </a:lnSpc>
                        <a:spcBef>
                          <a:spcPts val="0"/>
                        </a:spcBef>
                        <a:spcAft>
                          <a:spcPts val="0"/>
                        </a:spcAft>
                        <a:buFont typeface="+mj-lt"/>
                        <a:buNone/>
                      </a:pPr>
                      <a:r>
                        <a:rPr lang="en-US" sz="1200" b="1" noProof="0" dirty="0" smtClean="0">
                          <a:solidFill>
                            <a:srgbClr val="000000"/>
                          </a:solidFill>
                          <a:effectLst/>
                          <a:latin typeface="Calibri"/>
                        </a:rPr>
                        <a:t>Wages and Salaries System </a:t>
                      </a:r>
                      <a:endParaRPr lang="en-US" sz="1050" noProof="0" dirty="0" smtClean="0">
                        <a:effectLst/>
                        <a:latin typeface="Calibri"/>
                        <a:ea typeface="Calibri"/>
                        <a:cs typeface="Arial"/>
                      </a:endParaRPr>
                    </a:p>
                    <a:p>
                      <a:pPr marL="0" marR="0" lvl="0" indent="0" algn="just" rtl="0">
                        <a:lnSpc>
                          <a:spcPct val="115000"/>
                        </a:lnSpc>
                        <a:spcBef>
                          <a:spcPts val="0"/>
                        </a:spcBef>
                        <a:spcAft>
                          <a:spcPts val="0"/>
                        </a:spcAft>
                        <a:buFont typeface="+mj-lt"/>
                        <a:buNone/>
                      </a:pPr>
                      <a:r>
                        <a:rPr lang="en-US" sz="1200" b="1" noProof="0" dirty="0" smtClean="0">
                          <a:solidFill>
                            <a:srgbClr val="000000"/>
                          </a:solidFill>
                          <a:effectLst/>
                          <a:latin typeface="Calibri"/>
                        </a:rPr>
                        <a:t>Statistical Reports System</a:t>
                      </a:r>
                      <a:endParaRPr lang="en-US" sz="1050" noProof="0" dirty="0" smtClean="0">
                        <a:effectLst/>
                        <a:latin typeface="Calibri"/>
                        <a:ea typeface="Calibri"/>
                        <a:cs typeface="Arial"/>
                      </a:endParaRPr>
                    </a:p>
                    <a:p>
                      <a:pPr marL="0" marR="0" lvl="0" indent="0" algn="just" rtl="0">
                        <a:lnSpc>
                          <a:spcPct val="115000"/>
                        </a:lnSpc>
                        <a:spcBef>
                          <a:spcPts val="0"/>
                        </a:spcBef>
                        <a:spcAft>
                          <a:spcPts val="0"/>
                        </a:spcAft>
                        <a:buFont typeface="+mj-lt"/>
                        <a:buNone/>
                      </a:pPr>
                      <a:r>
                        <a:rPr lang="en-US" sz="1200" b="1" noProof="0" dirty="0" smtClean="0">
                          <a:solidFill>
                            <a:srgbClr val="000000"/>
                          </a:solidFill>
                          <a:effectLst/>
                          <a:latin typeface="Calibri"/>
                        </a:rPr>
                        <a:t>Occupational Performance Management System </a:t>
                      </a:r>
                      <a:endParaRPr lang="en-US" sz="1050" noProof="0" dirty="0" smtClean="0">
                        <a:effectLst/>
                        <a:latin typeface="Calibri"/>
                        <a:ea typeface="Calibri"/>
                        <a:cs typeface="Arial"/>
                      </a:endParaRPr>
                    </a:p>
                    <a:p>
                      <a:pPr marL="0" marR="0" lvl="0" indent="0" algn="just" rtl="0">
                        <a:lnSpc>
                          <a:spcPct val="115000"/>
                        </a:lnSpc>
                        <a:spcBef>
                          <a:spcPts val="0"/>
                        </a:spcBef>
                        <a:spcAft>
                          <a:spcPts val="0"/>
                        </a:spcAft>
                        <a:buFont typeface="+mj-lt"/>
                        <a:buNone/>
                      </a:pPr>
                      <a:r>
                        <a:rPr lang="en-US" sz="1200" b="1" noProof="0" dirty="0" smtClean="0">
                          <a:solidFill>
                            <a:srgbClr val="000000"/>
                          </a:solidFill>
                          <a:effectLst/>
                          <a:latin typeface="Calibri"/>
                        </a:rPr>
                        <a:t>Electronic</a:t>
                      </a:r>
                      <a:r>
                        <a:rPr lang="en-US" sz="1200" b="1" baseline="0" noProof="0" dirty="0" smtClean="0">
                          <a:solidFill>
                            <a:srgbClr val="000000"/>
                          </a:solidFill>
                          <a:effectLst/>
                          <a:latin typeface="Calibri"/>
                        </a:rPr>
                        <a:t> </a:t>
                      </a:r>
                      <a:r>
                        <a:rPr lang="en-US" sz="1200" b="1" noProof="0" dirty="0" smtClean="0">
                          <a:solidFill>
                            <a:srgbClr val="000000"/>
                          </a:solidFill>
                          <a:effectLst/>
                          <a:latin typeface="Calibri"/>
                        </a:rPr>
                        <a:t>Training and Development System </a:t>
                      </a:r>
                      <a:endParaRPr lang="en-US" sz="1050" noProof="0" dirty="0" smtClean="0">
                        <a:effectLst/>
                        <a:latin typeface="Calibri"/>
                        <a:ea typeface="Calibri"/>
                        <a:cs typeface="Arial"/>
                      </a:endParaRPr>
                    </a:p>
                    <a:p>
                      <a:pPr marL="0" marR="0" lvl="0" indent="0" algn="just" rtl="0">
                        <a:lnSpc>
                          <a:spcPct val="115000"/>
                        </a:lnSpc>
                        <a:spcBef>
                          <a:spcPts val="0"/>
                        </a:spcBef>
                        <a:spcAft>
                          <a:spcPts val="0"/>
                        </a:spcAft>
                        <a:buFont typeface="+mj-lt"/>
                        <a:buNone/>
                      </a:pPr>
                      <a:r>
                        <a:rPr lang="en-US" sz="1200" b="1" noProof="0" dirty="0" smtClean="0">
                          <a:solidFill>
                            <a:srgbClr val="000000"/>
                          </a:solidFill>
                          <a:effectLst/>
                          <a:latin typeface="Calibri"/>
                        </a:rPr>
                        <a:t>Smart Applications System</a:t>
                      </a:r>
                      <a:endParaRPr lang="en-US" sz="1050" noProof="0" dirty="0">
                        <a:effectLst/>
                        <a:latin typeface="Calibri"/>
                        <a:ea typeface="Calibri"/>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lvl="0" indent="0" algn="just" rtl="0">
                        <a:lnSpc>
                          <a:spcPct val="115000"/>
                        </a:lnSpc>
                        <a:spcBef>
                          <a:spcPts val="0"/>
                        </a:spcBef>
                        <a:spcAft>
                          <a:spcPts val="0"/>
                        </a:spcAft>
                        <a:buFont typeface="+mj-lt"/>
                        <a:buNone/>
                      </a:pPr>
                      <a:r>
                        <a:rPr lang="en-US" sz="1100" b="1" noProof="0" dirty="0" smtClean="0">
                          <a:solidFill>
                            <a:srgbClr val="000000"/>
                          </a:solidFill>
                          <a:effectLst/>
                          <a:latin typeface="Calibri"/>
                        </a:rPr>
                        <a:t>Electronic Approvals System</a:t>
                      </a:r>
                      <a:endParaRPr lang="en-US" sz="1000" noProof="0" dirty="0" smtClean="0">
                        <a:effectLst/>
                        <a:latin typeface="Calibri"/>
                        <a:ea typeface="Calibri"/>
                        <a:cs typeface="Arial"/>
                      </a:endParaRPr>
                    </a:p>
                    <a:p>
                      <a:pPr marL="0" marR="0" lvl="0" indent="0" algn="just" rtl="0">
                        <a:lnSpc>
                          <a:spcPct val="115000"/>
                        </a:lnSpc>
                        <a:spcBef>
                          <a:spcPts val="0"/>
                        </a:spcBef>
                        <a:spcAft>
                          <a:spcPts val="0"/>
                        </a:spcAft>
                        <a:buFont typeface="+mj-lt"/>
                        <a:buNone/>
                      </a:pPr>
                      <a:r>
                        <a:rPr lang="en-US" sz="1100" b="1" noProof="0" dirty="0" smtClean="0">
                          <a:solidFill>
                            <a:srgbClr val="000000"/>
                          </a:solidFill>
                          <a:effectLst/>
                          <a:latin typeface="Calibri"/>
                        </a:rPr>
                        <a:t>Smart Reports System</a:t>
                      </a:r>
                      <a:endParaRPr lang="en-US" sz="1000" noProof="0" dirty="0" smtClean="0">
                        <a:effectLst/>
                        <a:latin typeface="Calibri"/>
                        <a:ea typeface="Calibri"/>
                        <a:cs typeface="Arial"/>
                      </a:endParaRPr>
                    </a:p>
                    <a:p>
                      <a:pPr marL="0" marR="0" lvl="0" indent="0" algn="just" rtl="0">
                        <a:lnSpc>
                          <a:spcPct val="115000"/>
                        </a:lnSpc>
                        <a:spcBef>
                          <a:spcPts val="0"/>
                        </a:spcBef>
                        <a:spcAft>
                          <a:spcPts val="0"/>
                        </a:spcAft>
                        <a:buFont typeface="+mj-lt"/>
                        <a:buNone/>
                      </a:pPr>
                      <a:r>
                        <a:rPr lang="en-US" sz="1100" b="1" noProof="0" dirty="0" smtClean="0">
                          <a:solidFill>
                            <a:srgbClr val="000000"/>
                          </a:solidFill>
                          <a:effectLst/>
                          <a:latin typeface="Calibri"/>
                        </a:rPr>
                        <a:t>Human Resources Systems Automation </a:t>
                      </a:r>
                      <a:endParaRPr lang="en-US" sz="1000" noProof="0" dirty="0" smtClean="0">
                        <a:effectLst/>
                        <a:latin typeface="Calibri"/>
                        <a:ea typeface="Calibri"/>
                        <a:cs typeface="Arial"/>
                      </a:endParaRPr>
                    </a:p>
                    <a:p>
                      <a:pPr marL="0" marR="0" lvl="0" indent="0" algn="just" rtl="0">
                        <a:lnSpc>
                          <a:spcPct val="115000"/>
                        </a:lnSpc>
                        <a:spcBef>
                          <a:spcPts val="0"/>
                        </a:spcBef>
                        <a:spcAft>
                          <a:spcPts val="0"/>
                        </a:spcAft>
                        <a:buFont typeface="+mj-lt"/>
                        <a:buNone/>
                      </a:pPr>
                      <a:r>
                        <a:rPr lang="en-US" sz="1100" b="1" noProof="0" dirty="0" smtClean="0">
                          <a:solidFill>
                            <a:srgbClr val="000000"/>
                          </a:solidFill>
                          <a:effectLst/>
                          <a:latin typeface="Calibri"/>
                        </a:rPr>
                        <a:t>Electronic Organizational Structures </a:t>
                      </a:r>
                      <a:endParaRPr lang="en-US" sz="1000" noProof="0" dirty="0" smtClean="0">
                        <a:effectLst/>
                        <a:latin typeface="Calibri"/>
                        <a:ea typeface="Calibri"/>
                        <a:cs typeface="Arial"/>
                      </a:endParaRPr>
                    </a:p>
                    <a:p>
                      <a:pPr marL="0" marR="0" lvl="0" indent="0" algn="just" rtl="0">
                        <a:lnSpc>
                          <a:spcPct val="115000"/>
                        </a:lnSpc>
                        <a:spcBef>
                          <a:spcPts val="0"/>
                        </a:spcBef>
                        <a:spcAft>
                          <a:spcPts val="0"/>
                        </a:spcAft>
                        <a:buFont typeface="+mj-lt"/>
                        <a:buNone/>
                      </a:pPr>
                      <a:r>
                        <a:rPr lang="en-US" sz="1100" b="1" noProof="0" dirty="0" smtClean="0">
                          <a:solidFill>
                            <a:srgbClr val="000000"/>
                          </a:solidFill>
                          <a:effectLst/>
                          <a:latin typeface="Calibri"/>
                        </a:rPr>
                        <a:t>Self-Services</a:t>
                      </a:r>
                      <a:endParaRPr lang="en-US" sz="1000" noProof="0" dirty="0" smtClean="0">
                        <a:effectLst/>
                        <a:latin typeface="Calibri"/>
                        <a:ea typeface="Calibri"/>
                        <a:cs typeface="Arial"/>
                      </a:endParaRPr>
                    </a:p>
                    <a:p>
                      <a:pPr marL="0" marR="0" lvl="0" indent="0" algn="just" rtl="0">
                        <a:lnSpc>
                          <a:spcPct val="115000"/>
                        </a:lnSpc>
                        <a:spcBef>
                          <a:spcPts val="0"/>
                        </a:spcBef>
                        <a:spcAft>
                          <a:spcPts val="0"/>
                        </a:spcAft>
                        <a:buFont typeface="+mj-lt"/>
                        <a:buNone/>
                      </a:pPr>
                      <a:r>
                        <a:rPr lang="en-US" sz="1100" b="1" noProof="0" dirty="0" smtClean="0">
                          <a:solidFill>
                            <a:srgbClr val="000000"/>
                          </a:solidFill>
                          <a:effectLst/>
                          <a:latin typeface="Calibri"/>
                        </a:rPr>
                        <a:t>Electronic Recruitment</a:t>
                      </a:r>
                      <a:endParaRPr lang="en-US" sz="1000" noProof="0" dirty="0">
                        <a:effectLst/>
                        <a:latin typeface="Calibri"/>
                        <a:ea typeface="Calibri"/>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lvl="0" indent="0" algn="just" rtl="0">
                        <a:lnSpc>
                          <a:spcPct val="115000"/>
                        </a:lnSpc>
                        <a:spcBef>
                          <a:spcPts val="0"/>
                        </a:spcBef>
                        <a:spcAft>
                          <a:spcPts val="0"/>
                        </a:spcAft>
                        <a:buFont typeface="+mj-lt"/>
                        <a:buNone/>
                      </a:pPr>
                      <a:r>
                        <a:rPr lang="en-US" sz="1100" b="1" noProof="0" dirty="0" smtClean="0">
                          <a:solidFill>
                            <a:srgbClr val="000000"/>
                          </a:solidFill>
                          <a:effectLst/>
                          <a:latin typeface="Calibri"/>
                        </a:rPr>
                        <a:t>Attendance and Leave System</a:t>
                      </a:r>
                      <a:endParaRPr lang="en-US" sz="1000" noProof="0" dirty="0" smtClean="0">
                        <a:effectLst/>
                        <a:latin typeface="Calibri"/>
                        <a:ea typeface="Calibri"/>
                        <a:cs typeface="Arial"/>
                      </a:endParaRPr>
                    </a:p>
                    <a:p>
                      <a:pPr marL="0" marR="0" lvl="0" indent="0" algn="just" rtl="0">
                        <a:lnSpc>
                          <a:spcPct val="115000"/>
                        </a:lnSpc>
                        <a:spcBef>
                          <a:spcPts val="0"/>
                        </a:spcBef>
                        <a:spcAft>
                          <a:spcPts val="0"/>
                        </a:spcAft>
                        <a:buFont typeface="+mj-lt"/>
                        <a:buNone/>
                      </a:pPr>
                      <a:r>
                        <a:rPr lang="en-US" sz="1100" b="1" noProof="0" dirty="0" smtClean="0">
                          <a:solidFill>
                            <a:srgbClr val="000000"/>
                          </a:solidFill>
                          <a:effectLst/>
                          <a:latin typeface="Calibri"/>
                        </a:rPr>
                        <a:t>Support Service Office System </a:t>
                      </a:r>
                      <a:endParaRPr lang="en-US" sz="1000" noProof="0" dirty="0" smtClean="0">
                        <a:effectLst/>
                        <a:latin typeface="Calibri"/>
                        <a:ea typeface="Calibri"/>
                        <a:cs typeface="Arial"/>
                      </a:endParaRPr>
                    </a:p>
                    <a:p>
                      <a:pPr marL="0" marR="0" lvl="0" indent="0" algn="just" rtl="0">
                        <a:lnSpc>
                          <a:spcPct val="115000"/>
                        </a:lnSpc>
                        <a:spcBef>
                          <a:spcPts val="0"/>
                        </a:spcBef>
                        <a:spcAft>
                          <a:spcPts val="0"/>
                        </a:spcAft>
                        <a:buFont typeface="+mj-lt"/>
                        <a:buNone/>
                      </a:pPr>
                      <a:r>
                        <a:rPr lang="en-US" sz="1100" b="1" noProof="0" dirty="0" smtClean="0">
                          <a:solidFill>
                            <a:srgbClr val="000000"/>
                          </a:solidFill>
                          <a:effectLst/>
                          <a:latin typeface="Calibri"/>
                        </a:rPr>
                        <a:t>Workforce Planning System</a:t>
                      </a:r>
                      <a:endParaRPr lang="en-US" sz="1000" noProof="0" dirty="0" smtClean="0">
                        <a:effectLst/>
                        <a:latin typeface="Calibri"/>
                        <a:ea typeface="Calibri"/>
                        <a:cs typeface="Arial"/>
                      </a:endParaRPr>
                    </a:p>
                    <a:p>
                      <a:pPr marL="0" marR="0" lvl="0" indent="0" algn="just" rtl="0">
                        <a:lnSpc>
                          <a:spcPct val="115000"/>
                        </a:lnSpc>
                        <a:spcBef>
                          <a:spcPts val="0"/>
                        </a:spcBef>
                        <a:spcAft>
                          <a:spcPts val="0"/>
                        </a:spcAft>
                        <a:buFont typeface="+mj-lt"/>
                        <a:buNone/>
                      </a:pPr>
                      <a:r>
                        <a:rPr lang="en-US" sz="1100" b="1" noProof="0" dirty="0" smtClean="0">
                          <a:solidFill>
                            <a:srgbClr val="000000"/>
                          </a:solidFill>
                          <a:effectLst/>
                          <a:latin typeface="Calibri"/>
                        </a:rPr>
                        <a:t>Electronic Connectivity System of Human Resources Databases (ESB) </a:t>
                      </a:r>
                      <a:endParaRPr lang="en-US" sz="1000" noProof="0" dirty="0" smtClean="0">
                        <a:effectLst/>
                        <a:latin typeface="Calibri"/>
                        <a:ea typeface="Calibri"/>
                        <a:cs typeface="Arial"/>
                      </a:endParaRPr>
                    </a:p>
                    <a:p>
                      <a:pPr marL="0" marR="0" lvl="0" indent="0" algn="just" rtl="0">
                        <a:lnSpc>
                          <a:spcPct val="115000"/>
                        </a:lnSpc>
                        <a:spcBef>
                          <a:spcPts val="0"/>
                        </a:spcBef>
                        <a:spcAft>
                          <a:spcPts val="0"/>
                        </a:spcAft>
                        <a:buFont typeface="+mj-lt"/>
                        <a:buNone/>
                      </a:pPr>
                      <a:r>
                        <a:rPr lang="en-US" sz="1100" b="1" noProof="0" dirty="0" smtClean="0">
                          <a:solidFill>
                            <a:srgbClr val="000000"/>
                          </a:solidFill>
                          <a:effectLst/>
                          <a:latin typeface="Calibri"/>
                        </a:rPr>
                        <a:t>Electronic	Archiving	System	of Human Resources Procedures</a:t>
                      </a:r>
                      <a:endParaRPr lang="en-US" sz="1000" noProof="0" dirty="0">
                        <a:effectLst/>
                        <a:latin typeface="Calibri"/>
                        <a:ea typeface="Calibri"/>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15" name="Slide Number Placeholder 3"/>
          <p:cNvSpPr txBox="1">
            <a:spLocks/>
          </p:cNvSpPr>
          <p:nvPr/>
        </p:nvSpPr>
        <p:spPr>
          <a:xfrm>
            <a:off x="0" y="6569075"/>
            <a:ext cx="21336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rtl="0"/>
            <a:fld id="{56427F38-63A5-4D63-9399-D970397CA46A}" type="slidenum">
              <a:rPr lang="en-US" sz="1200" b="1" smtClean="0">
                <a:solidFill>
                  <a:prstClr val="black"/>
                </a:solidFill>
                <a:latin typeface="Book Antiqua" pitchFamily="18" charset="0"/>
              </a:rPr>
              <a:pPr rtl="0"/>
              <a:t>38</a:t>
            </a:fld>
            <a:endParaRPr lang="en-US" sz="1200" b="1" dirty="0">
              <a:solidFill>
                <a:prstClr val="black"/>
              </a:solidFill>
              <a:latin typeface="Book Antiqua" pitchFamily="18" charset="0"/>
            </a:endParaRPr>
          </a:p>
        </p:txBody>
      </p:sp>
      <p:sp>
        <p:nvSpPr>
          <p:cNvPr id="16" name="Rectangle 15"/>
          <p:cNvSpPr/>
          <p:nvPr/>
        </p:nvSpPr>
        <p:spPr>
          <a:xfrm>
            <a:off x="332015" y="1562422"/>
            <a:ext cx="8496300" cy="891013"/>
          </a:xfrm>
          <a:prstGeom prst="rect">
            <a:avLst/>
          </a:prstGeom>
        </p:spPr>
        <p:txBody>
          <a:bodyPr wrap="square">
            <a:spAutoFit/>
          </a:bodyPr>
          <a:lstStyle/>
          <a:p>
            <a:pPr algn="just" defTabSz="800100" rtl="0">
              <a:spcBef>
                <a:spcPct val="0"/>
              </a:spcBef>
              <a:spcAft>
                <a:spcPct val="35000"/>
              </a:spcAft>
            </a:pPr>
            <a:r>
              <a:rPr lang="ar-AE" sz="1400" b="1" dirty="0">
                <a:solidFill>
                  <a:srgbClr val="C00000"/>
                </a:solidFill>
                <a:latin typeface="Book Antiqua" pitchFamily="18" charset="0"/>
              </a:rPr>
              <a:t>Description of the Indicator:</a:t>
            </a:r>
            <a:endParaRPr lang="en-US" sz="800" dirty="0">
              <a:solidFill>
                <a:srgbClr val="C00000"/>
              </a:solidFill>
              <a:latin typeface="Book Antiqua" pitchFamily="18" charset="0"/>
              <a:cs typeface="Sakkal Majalla" panose="02000000000000000000" pitchFamily="2" charset="-78"/>
            </a:endParaRPr>
          </a:p>
          <a:p>
            <a:pPr marL="171450" indent="-171450" algn="l" rtl="0">
              <a:buFont typeface="Arial" pitchFamily="34" charset="0"/>
              <a:buChar char="•"/>
            </a:pPr>
            <a:r>
              <a:rPr lang="ar-AE" sz="1200" dirty="0">
                <a:solidFill>
                  <a:prstClr val="black"/>
                </a:solidFill>
                <a:latin typeface="Book Antiqua" pitchFamily="18" charset="0"/>
              </a:rPr>
              <a:t>The indicator shall measure the effective use of electronic and smart human resources systems including the following:</a:t>
            </a:r>
          </a:p>
          <a:p>
            <a:pPr marL="171450" indent="-171450" algn="r" rtl="0">
              <a:buFont typeface="Arial" pitchFamily="34" charset="0"/>
              <a:buChar char="•"/>
            </a:pPr>
            <a:endParaRPr lang="en-US" sz="1200" dirty="0">
              <a:solidFill>
                <a:prstClr val="black"/>
              </a:solidFill>
              <a:latin typeface="Book Antiqua" pitchFamily="18" charset="0"/>
              <a:cs typeface="Sakkal Majalla" panose="02000000000000000000" pitchFamily="2" charset="-78"/>
            </a:endParaRPr>
          </a:p>
          <a:p>
            <a:pPr algn="just" defTabSz="800100" rtl="0">
              <a:spcBef>
                <a:spcPct val="0"/>
              </a:spcBef>
              <a:spcAft>
                <a:spcPct val="35000"/>
              </a:spcAft>
            </a:pPr>
            <a:endParaRPr lang="en-US" sz="800" dirty="0">
              <a:solidFill>
                <a:prstClr val="black"/>
              </a:solidFill>
              <a:latin typeface="Book Antiqua" pitchFamily="18" charset="0"/>
              <a:cs typeface="Sakkal Majalla" panose="02000000000000000000" pitchFamily="2" charset="-78"/>
            </a:endParaRPr>
          </a:p>
        </p:txBody>
      </p:sp>
      <p:graphicFrame>
        <p:nvGraphicFramePr>
          <p:cNvPr id="17" name="Content Placeholder 9"/>
          <p:cNvGraphicFramePr>
            <a:graphicFrameLocks/>
          </p:cNvGraphicFramePr>
          <p:nvPr>
            <p:extLst/>
          </p:nvPr>
        </p:nvGraphicFramePr>
        <p:xfrm>
          <a:off x="152400" y="4558226"/>
          <a:ext cx="8675915" cy="990600"/>
        </p:xfrm>
        <a:graphic>
          <a:graphicData uri="http://schemas.openxmlformats.org/drawingml/2006/table">
            <a:tbl>
              <a:tblPr rtl="1" firstRow="1" bandRow="1">
                <a:tableStyleId>{5C22544A-7EE6-4342-B048-85BDC9FD1C3A}</a:tableStyleId>
              </a:tblPr>
              <a:tblGrid>
                <a:gridCol w="2961073"/>
                <a:gridCol w="3439727"/>
                <a:gridCol w="838200"/>
                <a:gridCol w="838200"/>
                <a:gridCol w="598715"/>
              </a:tblGrid>
              <a:tr h="156575">
                <a:tc>
                  <a:txBody>
                    <a:bodyPr/>
                    <a:lstStyle/>
                    <a:p>
                      <a:pPr algn="ctr" rtl="0"/>
                      <a:r>
                        <a:rPr lang="en-US" sz="1100" noProof="0" dirty="0" smtClean="0">
                          <a:solidFill>
                            <a:schemeClr val="tx1"/>
                          </a:solidFill>
                          <a:latin typeface="Sakkal Majalla" panose="02000000000000000000" pitchFamily="2" charset="-78"/>
                        </a:rPr>
                        <a:t>Source</a:t>
                      </a:r>
                      <a:endParaRPr lang="en-US" sz="1100" noProof="0" dirty="0">
                        <a:solidFill>
                          <a:schemeClr val="tx1"/>
                        </a:solidFill>
                        <a:latin typeface="Sakkal Majalla" panose="02000000000000000000" pitchFamily="2" charset="-78"/>
                        <a:cs typeface="Sakkal Majalla" panose="02000000000000000000" pitchFamily="2" charset="-78"/>
                      </a:endParaRPr>
                    </a:p>
                  </a:txBody>
                  <a:tcPr marL="0" marR="0" anchor="b">
                    <a:lnL w="12700" cap="flat" cmpd="sng" algn="ctr">
                      <a:solidFill>
                        <a:srgbClr val="B78A35"/>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rgbClr val="B78A35"/>
                      </a:solidFill>
                      <a:prstDash val="solid"/>
                      <a:round/>
                      <a:headEnd type="none" w="med" len="med"/>
                      <a:tailEnd type="none" w="med" len="med"/>
                    </a:lnT>
                    <a:lnB w="12700" cap="flat" cmpd="sng" algn="ctr">
                      <a:solidFill>
                        <a:srgbClr val="B78A35"/>
                      </a:solidFill>
                      <a:prstDash val="solid"/>
                      <a:round/>
                      <a:headEnd type="none" w="med" len="med"/>
                      <a:tailEnd type="none" w="med" len="med"/>
                    </a:lnB>
                    <a:solidFill>
                      <a:srgbClr val="B78A35"/>
                    </a:solidFill>
                  </a:tcPr>
                </a:tc>
                <a:tc>
                  <a:txBody>
                    <a:bodyPr/>
                    <a:lstStyle/>
                    <a:p>
                      <a:pPr algn="ctr" rtl="0"/>
                      <a:r>
                        <a:rPr lang="en-US" sz="1100" noProof="0" dirty="0" smtClean="0">
                          <a:solidFill>
                            <a:schemeClr val="tx1"/>
                          </a:solidFill>
                          <a:latin typeface="Sakkal Majalla" panose="02000000000000000000" pitchFamily="2" charset="-78"/>
                        </a:rPr>
                        <a:t>Equation</a:t>
                      </a:r>
                      <a:endParaRPr lang="en-US" sz="1100" noProof="0" dirty="0">
                        <a:solidFill>
                          <a:schemeClr val="tx1"/>
                        </a:solidFill>
                        <a:latin typeface="Sakkal Majalla" panose="02000000000000000000" pitchFamily="2" charset="-78"/>
                        <a:cs typeface="Sakkal Majalla" panose="02000000000000000000" pitchFamily="2" charset="-78"/>
                      </a:endParaRPr>
                    </a:p>
                  </a:txBody>
                  <a:tcPr marL="0" marR="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rgbClr val="B78A35"/>
                      </a:solidFill>
                      <a:prstDash val="solid"/>
                      <a:round/>
                      <a:headEnd type="none" w="med" len="med"/>
                      <a:tailEnd type="none" w="med" len="med"/>
                    </a:lnT>
                    <a:lnB w="12700" cap="flat" cmpd="sng" algn="ctr">
                      <a:solidFill>
                        <a:srgbClr val="B78A35"/>
                      </a:solidFill>
                      <a:prstDash val="solid"/>
                      <a:round/>
                      <a:headEnd type="none" w="med" len="med"/>
                      <a:tailEnd type="none" w="med" len="med"/>
                    </a:lnB>
                    <a:solidFill>
                      <a:srgbClr val="B78A35"/>
                    </a:solidFill>
                  </a:tcPr>
                </a:tc>
                <a:tc>
                  <a:txBody>
                    <a:bodyPr/>
                    <a:lstStyle/>
                    <a:p>
                      <a:pPr algn="ctr" rtl="0"/>
                      <a:r>
                        <a:rPr lang="en-US" sz="1100" noProof="0" dirty="0" smtClean="0">
                          <a:solidFill>
                            <a:schemeClr val="tx1"/>
                          </a:solidFill>
                          <a:latin typeface="Sakkal Majalla" panose="02000000000000000000" pitchFamily="2" charset="-78"/>
                        </a:rPr>
                        <a:t>Calculation Type</a:t>
                      </a:r>
                      <a:endParaRPr lang="en-US" sz="1100" noProof="0" dirty="0">
                        <a:solidFill>
                          <a:schemeClr val="tx1"/>
                        </a:solidFill>
                        <a:latin typeface="Sakkal Majalla" panose="02000000000000000000" pitchFamily="2" charset="-78"/>
                        <a:cs typeface="Sakkal Majalla" panose="02000000000000000000" pitchFamily="2" charset="-78"/>
                      </a:endParaRPr>
                    </a:p>
                  </a:txBody>
                  <a:tcPr marL="0" marR="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rgbClr val="B78A35"/>
                      </a:solidFill>
                      <a:prstDash val="solid"/>
                      <a:round/>
                      <a:headEnd type="none" w="med" len="med"/>
                      <a:tailEnd type="none" w="med" len="med"/>
                    </a:lnT>
                    <a:lnB w="12700" cap="flat" cmpd="sng" algn="ctr">
                      <a:solidFill>
                        <a:srgbClr val="B78A35"/>
                      </a:solidFill>
                      <a:prstDash val="solid"/>
                      <a:round/>
                      <a:headEnd type="none" w="med" len="med"/>
                      <a:tailEnd type="none" w="med" len="med"/>
                    </a:lnB>
                    <a:solidFill>
                      <a:srgbClr val="B78A35"/>
                    </a:solidFill>
                  </a:tcPr>
                </a:tc>
                <a:tc>
                  <a:txBody>
                    <a:bodyPr/>
                    <a:lstStyle/>
                    <a:p>
                      <a:pPr algn="ctr" rtl="0"/>
                      <a:r>
                        <a:rPr lang="en-US" sz="1100" noProof="0" dirty="0" smtClean="0">
                          <a:solidFill>
                            <a:schemeClr val="tx1"/>
                          </a:solidFill>
                          <a:latin typeface="Sakkal Majalla" panose="02000000000000000000" pitchFamily="2" charset="-78"/>
                        </a:rPr>
                        <a:t>Calculation Unit</a:t>
                      </a:r>
                      <a:endParaRPr lang="en-US" sz="1100" noProof="0" dirty="0">
                        <a:solidFill>
                          <a:schemeClr val="tx1"/>
                        </a:solidFill>
                        <a:latin typeface="Sakkal Majalla" panose="02000000000000000000" pitchFamily="2" charset="-78"/>
                        <a:cs typeface="Sakkal Majalla" panose="02000000000000000000" pitchFamily="2" charset="-78"/>
                      </a:endParaRPr>
                    </a:p>
                  </a:txBody>
                  <a:tcPr marL="0" marR="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rgbClr val="B78A35"/>
                      </a:solidFill>
                      <a:prstDash val="solid"/>
                      <a:round/>
                      <a:headEnd type="none" w="med" len="med"/>
                      <a:tailEnd type="none" w="med" len="med"/>
                    </a:lnT>
                    <a:lnB w="12700" cap="flat" cmpd="sng" algn="ctr">
                      <a:solidFill>
                        <a:srgbClr val="B78A35"/>
                      </a:solidFill>
                      <a:prstDash val="solid"/>
                      <a:round/>
                      <a:headEnd type="none" w="med" len="med"/>
                      <a:tailEnd type="none" w="med" len="med"/>
                    </a:lnB>
                    <a:solidFill>
                      <a:srgbClr val="B78A35"/>
                    </a:solidFill>
                  </a:tcPr>
                </a:tc>
                <a:tc>
                  <a:txBody>
                    <a:bodyPr/>
                    <a:lstStyle/>
                    <a:p>
                      <a:pPr algn="ctr" rtl="0"/>
                      <a:r>
                        <a:rPr lang="en-US" sz="1100" noProof="0" dirty="0" smtClean="0">
                          <a:solidFill>
                            <a:schemeClr val="tx1"/>
                          </a:solidFill>
                          <a:latin typeface="Sakkal Majalla" panose="02000000000000000000" pitchFamily="2" charset="-78"/>
                        </a:rPr>
                        <a:t>Period</a:t>
                      </a:r>
                      <a:endParaRPr lang="en-US" sz="1100" noProof="0" dirty="0">
                        <a:solidFill>
                          <a:schemeClr val="tx1"/>
                        </a:solidFill>
                        <a:latin typeface="Sakkal Majalla" panose="02000000000000000000" pitchFamily="2" charset="-78"/>
                        <a:cs typeface="Sakkal Majalla" panose="02000000000000000000" pitchFamily="2" charset="-78"/>
                      </a:endParaRPr>
                    </a:p>
                  </a:txBody>
                  <a:tcPr marL="0" marR="0" anchor="b">
                    <a:lnL w="12700" cap="flat" cmpd="sng" algn="ctr">
                      <a:solidFill>
                        <a:schemeClr val="bg1"/>
                      </a:solidFill>
                      <a:prstDash val="solid"/>
                      <a:round/>
                      <a:headEnd type="none" w="med" len="med"/>
                      <a:tailEnd type="none" w="med" len="med"/>
                    </a:lnL>
                    <a:lnR w="12700" cap="flat" cmpd="sng" algn="ctr">
                      <a:solidFill>
                        <a:srgbClr val="B78A35"/>
                      </a:solidFill>
                      <a:prstDash val="solid"/>
                      <a:round/>
                      <a:headEnd type="none" w="med" len="med"/>
                      <a:tailEnd type="none" w="med" len="med"/>
                    </a:lnR>
                    <a:lnT w="12700" cap="flat" cmpd="sng" algn="ctr">
                      <a:solidFill>
                        <a:srgbClr val="B78A35"/>
                      </a:solidFill>
                      <a:prstDash val="solid"/>
                      <a:round/>
                      <a:headEnd type="none" w="med" len="med"/>
                      <a:tailEnd type="none" w="med" len="med"/>
                    </a:lnT>
                    <a:lnB w="12700" cap="flat" cmpd="sng" algn="ctr">
                      <a:solidFill>
                        <a:srgbClr val="B78A35"/>
                      </a:solidFill>
                      <a:prstDash val="solid"/>
                      <a:round/>
                      <a:headEnd type="none" w="med" len="med"/>
                      <a:tailEnd type="none" w="med" len="med"/>
                    </a:lnB>
                    <a:solidFill>
                      <a:srgbClr val="B78A35"/>
                    </a:solidFill>
                  </a:tcPr>
                </a:tc>
              </a:tr>
              <a:tr h="300625">
                <a:tc>
                  <a:txBody>
                    <a:bodyPr/>
                    <a:lstStyle/>
                    <a:p>
                      <a:pPr algn="ctr" rtl="0"/>
                      <a:r>
                        <a:rPr lang="en-US" sz="1400" noProof="0" dirty="0" err="1" smtClean="0">
                          <a:solidFill>
                            <a:schemeClr val="tx1"/>
                          </a:solidFill>
                          <a:latin typeface="Sakkal Majalla" panose="02000000000000000000" pitchFamily="2" charset="-78"/>
                        </a:rPr>
                        <a:t>Bayanati</a:t>
                      </a:r>
                      <a:r>
                        <a:rPr lang="en-US" sz="1400" noProof="0" dirty="0" smtClean="0">
                          <a:solidFill>
                            <a:schemeClr val="tx1"/>
                          </a:solidFill>
                          <a:latin typeface="Sakkal Majalla" panose="02000000000000000000" pitchFamily="2" charset="-78"/>
                        </a:rPr>
                        <a:t> System for operating entities </a:t>
                      </a:r>
                    </a:p>
                    <a:p>
                      <a:pPr algn="ctr" rtl="0"/>
                      <a:r>
                        <a:rPr lang="en-US" sz="1400" baseline="0" noProof="0" dirty="0" smtClean="0">
                          <a:solidFill>
                            <a:schemeClr val="tx1"/>
                          </a:solidFill>
                          <a:latin typeface="Sakkal Majalla" panose="02000000000000000000" pitchFamily="2" charset="-78"/>
                        </a:rPr>
                        <a:t>Enterprise Service Bus system (ESB) for non- operating entities of </a:t>
                      </a:r>
                      <a:r>
                        <a:rPr lang="en-US" sz="1400" baseline="0" noProof="0" dirty="0" err="1" smtClean="0">
                          <a:solidFill>
                            <a:schemeClr val="tx1"/>
                          </a:solidFill>
                          <a:latin typeface="Sakkal Majalla" panose="02000000000000000000" pitchFamily="2" charset="-78"/>
                        </a:rPr>
                        <a:t>Bayanati</a:t>
                      </a:r>
                      <a:r>
                        <a:rPr lang="en-US" sz="1400" baseline="0" noProof="0" dirty="0" smtClean="0">
                          <a:solidFill>
                            <a:schemeClr val="tx1"/>
                          </a:solidFill>
                          <a:latin typeface="Sakkal Majalla" panose="02000000000000000000" pitchFamily="2" charset="-78"/>
                        </a:rPr>
                        <a:t> System </a:t>
                      </a:r>
                      <a:endParaRPr lang="en-US" sz="1400" noProof="0" dirty="0">
                        <a:solidFill>
                          <a:schemeClr val="tx1"/>
                        </a:solidFill>
                        <a:latin typeface="Sakkal Majalla" panose="02000000000000000000" pitchFamily="2" charset="-78"/>
                        <a:cs typeface="Sakkal Majalla" panose="02000000000000000000" pitchFamily="2" charset="-78"/>
                      </a:endParaRPr>
                    </a:p>
                  </a:txBody>
                  <a:tcPr marL="0" marR="0" anchor="ctr">
                    <a:lnL w="12700" cap="flat" cmpd="sng" algn="ctr">
                      <a:solidFill>
                        <a:srgbClr val="B78A35"/>
                      </a:solidFill>
                      <a:prstDash val="solid"/>
                      <a:round/>
                      <a:headEnd type="none" w="med" len="med"/>
                      <a:tailEnd type="none" w="med" len="med"/>
                    </a:lnL>
                    <a:lnR w="12700" cap="flat" cmpd="sng" algn="ctr">
                      <a:solidFill>
                        <a:srgbClr val="B78A35"/>
                      </a:solidFill>
                      <a:prstDash val="solid"/>
                      <a:round/>
                      <a:headEnd type="none" w="med" len="med"/>
                      <a:tailEnd type="none" w="med" len="med"/>
                    </a:lnR>
                    <a:lnT w="12700" cap="flat" cmpd="sng" algn="ctr">
                      <a:solidFill>
                        <a:srgbClr val="B78A35"/>
                      </a:solidFill>
                      <a:prstDash val="solid"/>
                      <a:round/>
                      <a:headEnd type="none" w="med" len="med"/>
                      <a:tailEnd type="none" w="med" len="med"/>
                    </a:lnT>
                    <a:lnB w="12700" cap="flat" cmpd="sng" algn="ctr">
                      <a:solidFill>
                        <a:srgbClr val="B78A35"/>
                      </a:solidFill>
                      <a:prstDash val="solid"/>
                      <a:round/>
                      <a:headEnd type="none" w="med" len="med"/>
                      <a:tailEnd type="none" w="med" len="med"/>
                    </a:lnB>
                    <a:solidFill>
                      <a:schemeClr val="bg1"/>
                    </a:solidFill>
                  </a:tcPr>
                </a:tc>
                <a:tc>
                  <a:txBody>
                    <a:bodyPr/>
                    <a:lstStyle/>
                    <a:p>
                      <a:pPr marL="0" algn="ctr" defTabSz="914400" rtl="0" eaLnBrk="1" fontAlgn="ctr" latinLnBrk="0" hangingPunct="1"/>
                      <a:r>
                        <a:rPr lang="en-US" sz="1400" b="0" i="0" u="none" strike="noStrike" noProof="0" dirty="0" smtClean="0">
                          <a:solidFill>
                            <a:schemeClr val="tx1"/>
                          </a:solidFill>
                          <a:effectLst/>
                          <a:latin typeface="Arial"/>
                        </a:rPr>
                        <a:t> (</a:t>
                      </a:r>
                      <a:r>
                        <a:rPr lang="en-US" sz="1400" kern="1200" noProof="0" dirty="0" smtClean="0">
                          <a:solidFill>
                            <a:schemeClr val="tx1"/>
                          </a:solidFill>
                          <a:latin typeface="Sakkal Majalla" panose="02000000000000000000" pitchFamily="2" charset="-78"/>
                        </a:rPr>
                        <a:t>Number of the  transaction carried-Out via Electronic and Smart Systems ÷ Total Number of Employees)</a:t>
                      </a:r>
                      <a:r>
                        <a:rPr lang="en-US" sz="1400" kern="1200" baseline="0" noProof="0" dirty="0" smtClean="0">
                          <a:solidFill>
                            <a:schemeClr val="tx1"/>
                          </a:solidFill>
                          <a:latin typeface="Sakkal Majalla" panose="02000000000000000000" pitchFamily="2" charset="-78"/>
                        </a:rPr>
                        <a:t> </a:t>
                      </a:r>
                      <a:r>
                        <a:rPr lang="en-US" sz="1400" kern="1200" noProof="0" dirty="0" smtClean="0">
                          <a:solidFill>
                            <a:schemeClr val="tx1"/>
                          </a:solidFill>
                          <a:latin typeface="Sakkal Majalla" panose="02000000000000000000" pitchFamily="2" charset="-78"/>
                        </a:rPr>
                        <a:t>× 100</a:t>
                      </a:r>
                      <a:endParaRPr lang="en-US" sz="1400" kern="1200" noProof="0" dirty="0">
                        <a:solidFill>
                          <a:schemeClr val="tx1"/>
                        </a:solidFill>
                        <a:latin typeface="Sakkal Majalla" panose="02000000000000000000" pitchFamily="2" charset="-78"/>
                        <a:ea typeface="+mn-ea"/>
                        <a:cs typeface="Sakkal Majalla" panose="02000000000000000000" pitchFamily="2" charset="-78"/>
                      </a:endParaRPr>
                    </a:p>
                  </a:txBody>
                  <a:tcPr marL="0" marR="0" anchor="ctr">
                    <a:lnL w="12700" cap="flat" cmpd="sng" algn="ctr">
                      <a:solidFill>
                        <a:srgbClr val="B78A35"/>
                      </a:solidFill>
                      <a:prstDash val="solid"/>
                      <a:round/>
                      <a:headEnd type="none" w="med" len="med"/>
                      <a:tailEnd type="none" w="med" len="med"/>
                    </a:lnL>
                    <a:lnR w="12700" cap="flat" cmpd="sng" algn="ctr">
                      <a:solidFill>
                        <a:srgbClr val="B78A35"/>
                      </a:solidFill>
                      <a:prstDash val="solid"/>
                      <a:round/>
                      <a:headEnd type="none" w="med" len="med"/>
                      <a:tailEnd type="none" w="med" len="med"/>
                    </a:lnR>
                    <a:lnT w="12700" cap="flat" cmpd="sng" algn="ctr">
                      <a:solidFill>
                        <a:srgbClr val="B78A35"/>
                      </a:solidFill>
                      <a:prstDash val="solid"/>
                      <a:round/>
                      <a:headEnd type="none" w="med" len="med"/>
                      <a:tailEnd type="none" w="med" len="med"/>
                    </a:lnT>
                    <a:lnB w="12700" cap="flat" cmpd="sng" algn="ctr">
                      <a:solidFill>
                        <a:srgbClr val="B78A35"/>
                      </a:solidFill>
                      <a:prstDash val="solid"/>
                      <a:round/>
                      <a:headEnd type="none" w="med" len="med"/>
                      <a:tailEnd type="none" w="med" len="med"/>
                    </a:lnB>
                    <a:solidFill>
                      <a:schemeClr val="bg1"/>
                    </a:solidFill>
                  </a:tcPr>
                </a:tc>
                <a:tc>
                  <a:txBody>
                    <a:bodyPr/>
                    <a:lstStyle/>
                    <a:p>
                      <a:pPr algn="ctr" rtl="0"/>
                      <a:r>
                        <a:rPr lang="en-US" sz="1400" noProof="0" dirty="0" smtClean="0">
                          <a:solidFill>
                            <a:schemeClr val="tx1"/>
                          </a:solidFill>
                          <a:latin typeface="Sakkal Majalla" panose="02000000000000000000" pitchFamily="2" charset="-78"/>
                        </a:rPr>
                        <a:t>Increase is better.</a:t>
                      </a:r>
                      <a:endParaRPr lang="en-US" sz="1400" noProof="0" dirty="0">
                        <a:solidFill>
                          <a:schemeClr val="tx1"/>
                        </a:solidFill>
                        <a:latin typeface="Sakkal Majalla" panose="02000000000000000000" pitchFamily="2" charset="-78"/>
                        <a:cs typeface="Sakkal Majalla" panose="02000000000000000000" pitchFamily="2" charset="-78"/>
                      </a:endParaRPr>
                    </a:p>
                  </a:txBody>
                  <a:tcPr marL="0" marR="0" anchor="ctr">
                    <a:lnL w="12700" cap="flat" cmpd="sng" algn="ctr">
                      <a:solidFill>
                        <a:srgbClr val="B78A35"/>
                      </a:solidFill>
                      <a:prstDash val="solid"/>
                      <a:round/>
                      <a:headEnd type="none" w="med" len="med"/>
                      <a:tailEnd type="none" w="med" len="med"/>
                    </a:lnL>
                    <a:lnR w="12700" cap="flat" cmpd="sng" algn="ctr">
                      <a:solidFill>
                        <a:srgbClr val="B78A35"/>
                      </a:solidFill>
                      <a:prstDash val="solid"/>
                      <a:round/>
                      <a:headEnd type="none" w="med" len="med"/>
                      <a:tailEnd type="none" w="med" len="med"/>
                    </a:lnR>
                    <a:lnT w="12700" cap="flat" cmpd="sng" algn="ctr">
                      <a:solidFill>
                        <a:srgbClr val="B78A35"/>
                      </a:solidFill>
                      <a:prstDash val="solid"/>
                      <a:round/>
                      <a:headEnd type="none" w="med" len="med"/>
                      <a:tailEnd type="none" w="med" len="med"/>
                    </a:lnT>
                    <a:lnB w="12700" cap="flat" cmpd="sng" algn="ctr">
                      <a:solidFill>
                        <a:srgbClr val="B78A35"/>
                      </a:solidFill>
                      <a:prstDash val="solid"/>
                      <a:round/>
                      <a:headEnd type="none" w="med" len="med"/>
                      <a:tailEnd type="none" w="med" len="med"/>
                    </a:lnB>
                    <a:solidFill>
                      <a:schemeClr val="bg1"/>
                    </a:solidFill>
                  </a:tcPr>
                </a:tc>
                <a:tc>
                  <a:txBody>
                    <a:bodyPr/>
                    <a:lstStyle/>
                    <a:p>
                      <a:pPr algn="ctr" rtl="0"/>
                      <a:r>
                        <a:rPr lang="en-US" sz="1400" noProof="0" dirty="0" smtClean="0">
                          <a:solidFill>
                            <a:schemeClr val="tx1"/>
                          </a:solidFill>
                          <a:latin typeface="Sakkal Majalla" panose="02000000000000000000" pitchFamily="2" charset="-78"/>
                        </a:rPr>
                        <a:t>Percentage</a:t>
                      </a:r>
                      <a:endParaRPr lang="en-US" sz="1400" noProof="0" dirty="0">
                        <a:solidFill>
                          <a:schemeClr val="tx1"/>
                        </a:solidFill>
                        <a:latin typeface="Sakkal Majalla" panose="02000000000000000000" pitchFamily="2" charset="-78"/>
                        <a:cs typeface="Sakkal Majalla" panose="02000000000000000000" pitchFamily="2" charset="-78"/>
                      </a:endParaRPr>
                    </a:p>
                  </a:txBody>
                  <a:tcPr marL="0" marR="0" anchor="ctr">
                    <a:lnL w="12700" cap="flat" cmpd="sng" algn="ctr">
                      <a:solidFill>
                        <a:srgbClr val="B78A35"/>
                      </a:solidFill>
                      <a:prstDash val="solid"/>
                      <a:round/>
                      <a:headEnd type="none" w="med" len="med"/>
                      <a:tailEnd type="none" w="med" len="med"/>
                    </a:lnL>
                    <a:lnR w="12700" cap="flat" cmpd="sng" algn="ctr">
                      <a:solidFill>
                        <a:srgbClr val="B78A35"/>
                      </a:solidFill>
                      <a:prstDash val="solid"/>
                      <a:round/>
                      <a:headEnd type="none" w="med" len="med"/>
                      <a:tailEnd type="none" w="med" len="med"/>
                    </a:lnR>
                    <a:lnT w="12700" cap="flat" cmpd="sng" algn="ctr">
                      <a:solidFill>
                        <a:srgbClr val="B78A35"/>
                      </a:solidFill>
                      <a:prstDash val="solid"/>
                      <a:round/>
                      <a:headEnd type="none" w="med" len="med"/>
                      <a:tailEnd type="none" w="med" len="med"/>
                    </a:lnT>
                    <a:lnB w="12700" cap="flat" cmpd="sng" algn="ctr">
                      <a:solidFill>
                        <a:srgbClr val="B78A35"/>
                      </a:solidFill>
                      <a:prstDash val="solid"/>
                      <a:round/>
                      <a:headEnd type="none" w="med" len="med"/>
                      <a:tailEnd type="none" w="med" len="med"/>
                    </a:lnB>
                    <a:solidFill>
                      <a:schemeClr val="bg1"/>
                    </a:solidFill>
                  </a:tcPr>
                </a:tc>
                <a:tc>
                  <a:txBody>
                    <a:bodyPr/>
                    <a:lstStyle/>
                    <a:p>
                      <a:pPr algn="ctr" rtl="0"/>
                      <a:r>
                        <a:rPr lang="en-US" sz="1400" noProof="0" dirty="0" smtClean="0">
                          <a:solidFill>
                            <a:schemeClr val="tx1"/>
                          </a:solidFill>
                          <a:latin typeface="Sakkal Majalla" panose="02000000000000000000" pitchFamily="2" charset="-78"/>
                        </a:rPr>
                        <a:t>Annually</a:t>
                      </a:r>
                      <a:endParaRPr lang="en-US" sz="1400" noProof="0" dirty="0">
                        <a:solidFill>
                          <a:schemeClr val="tx1"/>
                        </a:solidFill>
                        <a:latin typeface="Sakkal Majalla" panose="02000000000000000000" pitchFamily="2" charset="-78"/>
                        <a:cs typeface="Sakkal Majalla" panose="02000000000000000000" pitchFamily="2" charset="-78"/>
                      </a:endParaRPr>
                    </a:p>
                  </a:txBody>
                  <a:tcPr marL="0" marR="0" anchor="ctr">
                    <a:lnL w="12700" cap="flat" cmpd="sng" algn="ctr">
                      <a:solidFill>
                        <a:srgbClr val="B78A35"/>
                      </a:solidFill>
                      <a:prstDash val="solid"/>
                      <a:round/>
                      <a:headEnd type="none" w="med" len="med"/>
                      <a:tailEnd type="none" w="med" len="med"/>
                    </a:lnL>
                    <a:lnR w="12700" cap="flat" cmpd="sng" algn="ctr">
                      <a:solidFill>
                        <a:srgbClr val="B78A35"/>
                      </a:solidFill>
                      <a:prstDash val="solid"/>
                      <a:round/>
                      <a:headEnd type="none" w="med" len="med"/>
                      <a:tailEnd type="none" w="med" len="med"/>
                    </a:lnR>
                    <a:lnT w="12700" cap="flat" cmpd="sng" algn="ctr">
                      <a:solidFill>
                        <a:srgbClr val="B78A35"/>
                      </a:solidFill>
                      <a:prstDash val="solid"/>
                      <a:round/>
                      <a:headEnd type="none" w="med" len="med"/>
                      <a:tailEnd type="none" w="med" len="med"/>
                    </a:lnT>
                    <a:lnB w="12700" cap="flat" cmpd="sng" algn="ctr">
                      <a:solidFill>
                        <a:srgbClr val="B78A35"/>
                      </a:solidFill>
                      <a:prstDash val="solid"/>
                      <a:round/>
                      <a:headEnd type="none" w="med" len="med"/>
                      <a:tailEnd type="none" w="med" len="med"/>
                    </a:lnB>
                    <a:solidFill>
                      <a:schemeClr val="bg1"/>
                    </a:solidFill>
                  </a:tcPr>
                </a:tc>
              </a:tr>
            </a:tbl>
          </a:graphicData>
        </a:graphic>
      </p:graphicFrame>
      <p:graphicFrame>
        <p:nvGraphicFramePr>
          <p:cNvPr id="18" name="Content Placeholder 9"/>
          <p:cNvGraphicFramePr>
            <a:graphicFrameLocks/>
          </p:cNvGraphicFramePr>
          <p:nvPr>
            <p:extLst/>
          </p:nvPr>
        </p:nvGraphicFramePr>
        <p:xfrm>
          <a:off x="151896" y="5691289"/>
          <a:ext cx="8676419" cy="883920"/>
        </p:xfrm>
        <a:graphic>
          <a:graphicData uri="http://schemas.openxmlformats.org/drawingml/2006/table">
            <a:tbl>
              <a:tblPr rtl="1" firstRow="1" bandRow="1">
                <a:tableStyleId>{5C22544A-7EE6-4342-B048-85BDC9FD1C3A}</a:tableStyleId>
              </a:tblPr>
              <a:tblGrid>
                <a:gridCol w="4426702"/>
                <a:gridCol w="4249717"/>
              </a:tblGrid>
              <a:tr h="296333">
                <a:tc>
                  <a:txBody>
                    <a:bodyPr/>
                    <a:lstStyle/>
                    <a:p>
                      <a:pPr marL="0" algn="ctr" defTabSz="914400" rtl="0" eaLnBrk="1" latinLnBrk="0" hangingPunct="1"/>
                      <a:r>
                        <a:rPr lang="ar-AE" sz="1400" kern="1200" dirty="0" smtClean="0">
                          <a:solidFill>
                            <a:schemeClr val="dk1"/>
                          </a:solidFill>
                          <a:latin typeface="Sakkal Majalla" panose="02000000000000000000" pitchFamily="2" charset="-78"/>
                        </a:rPr>
                        <a:t>Denominator Components</a:t>
                      </a:r>
                      <a:endParaRPr lang="en-US" sz="1400" kern="1200" dirty="0">
                        <a:solidFill>
                          <a:schemeClr val="dk1"/>
                        </a:solidFill>
                        <a:latin typeface="Sakkal Majalla" panose="02000000000000000000" pitchFamily="2" charset="-78"/>
                        <a:ea typeface="+mn-ea"/>
                        <a:cs typeface="Sakkal Majalla" panose="02000000000000000000" pitchFamily="2" charset="-78"/>
                      </a:endParaRPr>
                    </a:p>
                  </a:txBody>
                  <a:tcPr>
                    <a:lnL w="12700" cap="flat" cmpd="sng" algn="ctr">
                      <a:solidFill>
                        <a:srgbClr val="B78A35"/>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rgbClr val="B78A35"/>
                      </a:solidFill>
                      <a:prstDash val="solid"/>
                      <a:round/>
                      <a:headEnd type="none" w="med" len="med"/>
                      <a:tailEnd type="none" w="med" len="med"/>
                    </a:lnT>
                    <a:lnB w="12700" cap="flat" cmpd="sng" algn="ctr">
                      <a:solidFill>
                        <a:srgbClr val="B78A35"/>
                      </a:solidFill>
                      <a:prstDash val="solid"/>
                      <a:round/>
                      <a:headEnd type="none" w="med" len="med"/>
                      <a:tailEnd type="none" w="med" len="med"/>
                    </a:lnB>
                    <a:solidFill>
                      <a:srgbClr val="B78A35"/>
                    </a:solidFill>
                  </a:tcPr>
                </a:tc>
                <a:tc>
                  <a:txBody>
                    <a:bodyPr/>
                    <a:lstStyle/>
                    <a:p>
                      <a:pPr algn="ctr" rtl="0"/>
                      <a:r>
                        <a:rPr lang="ar-AE" sz="1400" dirty="0" smtClean="0">
                          <a:solidFill>
                            <a:schemeClr val="tx1"/>
                          </a:solidFill>
                          <a:latin typeface="Sakkal Majalla" panose="02000000000000000000" pitchFamily="2" charset="-78"/>
                        </a:rPr>
                        <a:t>Numerator Components</a:t>
                      </a:r>
                      <a:endParaRPr lang="en-US" sz="1400" dirty="0">
                        <a:solidFill>
                          <a:schemeClr val="tx1"/>
                        </a:solidFill>
                        <a:latin typeface="Sakkal Majalla" panose="02000000000000000000" pitchFamily="2" charset="-78"/>
                        <a:cs typeface="Sakkal Majalla" panose="02000000000000000000" pitchFamily="2" charset="-78"/>
                      </a:endParaRPr>
                    </a:p>
                  </a:txBody>
                  <a:tcPr>
                    <a:lnL w="12700" cap="flat" cmpd="sng" algn="ctr">
                      <a:solidFill>
                        <a:schemeClr val="bg1"/>
                      </a:solidFill>
                      <a:prstDash val="solid"/>
                      <a:round/>
                      <a:headEnd type="none" w="med" len="med"/>
                      <a:tailEnd type="none" w="med" len="med"/>
                    </a:lnL>
                    <a:lnR w="12700" cap="flat" cmpd="sng" algn="ctr">
                      <a:solidFill>
                        <a:srgbClr val="B78A35"/>
                      </a:solidFill>
                      <a:prstDash val="solid"/>
                      <a:round/>
                      <a:headEnd type="none" w="med" len="med"/>
                      <a:tailEnd type="none" w="med" len="med"/>
                    </a:lnR>
                    <a:lnT w="12700" cap="flat" cmpd="sng" algn="ctr">
                      <a:solidFill>
                        <a:srgbClr val="B78A35"/>
                      </a:solidFill>
                      <a:prstDash val="solid"/>
                      <a:round/>
                      <a:headEnd type="none" w="med" len="med"/>
                      <a:tailEnd type="none" w="med" len="med"/>
                    </a:lnT>
                    <a:lnB w="12700" cap="flat" cmpd="sng" algn="ctr">
                      <a:solidFill>
                        <a:srgbClr val="B78A35"/>
                      </a:solidFill>
                      <a:prstDash val="solid"/>
                      <a:round/>
                      <a:headEnd type="none" w="med" len="med"/>
                      <a:tailEnd type="none" w="med" len="med"/>
                    </a:lnB>
                    <a:solidFill>
                      <a:srgbClr val="B78A35"/>
                    </a:solidFill>
                  </a:tcPr>
                </a:tc>
              </a:tr>
              <a:tr h="313267">
                <a:tc>
                  <a:txBody>
                    <a:bodyPr/>
                    <a:lstStyle/>
                    <a:p>
                      <a:pPr marL="0" algn="ctr" defTabSz="914400" rtl="0" eaLnBrk="1" latinLnBrk="0" hangingPunct="1"/>
                      <a:r>
                        <a:rPr lang="en-US" sz="1600" kern="1200" noProof="0" dirty="0" smtClean="0">
                          <a:solidFill>
                            <a:schemeClr val="tx1"/>
                          </a:solidFill>
                          <a:latin typeface="Sakkal Majalla" panose="02000000000000000000" pitchFamily="2" charset="-78"/>
                        </a:rPr>
                        <a:t>Total Number of Employees</a:t>
                      </a:r>
                      <a:endParaRPr lang="en-US" sz="1600" kern="1200" noProof="0" dirty="0">
                        <a:solidFill>
                          <a:schemeClr val="tx1"/>
                        </a:solidFill>
                        <a:latin typeface="Sakkal Majalla" panose="02000000000000000000" pitchFamily="2" charset="-78"/>
                        <a:ea typeface="+mn-ea"/>
                        <a:cs typeface="Sakkal Majalla" panose="02000000000000000000" pitchFamily="2" charset="-78"/>
                      </a:endParaRPr>
                    </a:p>
                  </a:txBody>
                  <a:tcPr>
                    <a:lnL w="12700" cap="flat" cmpd="sng" algn="ctr">
                      <a:solidFill>
                        <a:srgbClr val="B78A35"/>
                      </a:solidFill>
                      <a:prstDash val="solid"/>
                      <a:round/>
                      <a:headEnd type="none" w="med" len="med"/>
                      <a:tailEnd type="none" w="med" len="med"/>
                    </a:lnL>
                    <a:lnR w="12700" cap="flat" cmpd="sng" algn="ctr">
                      <a:solidFill>
                        <a:srgbClr val="B78A35"/>
                      </a:solidFill>
                      <a:prstDash val="solid"/>
                      <a:round/>
                      <a:headEnd type="none" w="med" len="med"/>
                      <a:tailEnd type="none" w="med" len="med"/>
                    </a:lnR>
                    <a:lnT w="12700" cap="flat" cmpd="sng" algn="ctr">
                      <a:solidFill>
                        <a:srgbClr val="B78A35"/>
                      </a:solidFill>
                      <a:prstDash val="solid"/>
                      <a:round/>
                      <a:headEnd type="none" w="med" len="med"/>
                      <a:tailEnd type="none" w="med" len="med"/>
                    </a:lnT>
                    <a:lnB w="12700" cap="flat" cmpd="sng" algn="ctr">
                      <a:solidFill>
                        <a:srgbClr val="B78A35"/>
                      </a:solidFill>
                      <a:prstDash val="solid"/>
                      <a:round/>
                      <a:headEnd type="none" w="med" len="med"/>
                      <a:tailEnd type="none" w="med" len="med"/>
                    </a:lnB>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600" kern="1200" noProof="0" dirty="0" smtClean="0">
                          <a:solidFill>
                            <a:schemeClr val="tx1"/>
                          </a:solidFill>
                          <a:latin typeface="Sakkal Majalla" panose="02000000000000000000" pitchFamily="2" charset="-78"/>
                        </a:rPr>
                        <a:t>Number of transactions carried-out via Electronic and Smart </a:t>
                      </a:r>
                      <a:r>
                        <a:rPr lang="en-US" noProof="0" dirty="0" smtClean="0"/>
                        <a:t/>
                      </a:r>
                      <a:br>
                        <a:rPr lang="en-US" noProof="0" dirty="0" smtClean="0"/>
                      </a:br>
                      <a:r>
                        <a:rPr lang="en-US" sz="1600" kern="1200" noProof="0" dirty="0" smtClean="0">
                          <a:solidFill>
                            <a:schemeClr val="tx1"/>
                          </a:solidFill>
                          <a:latin typeface="Sakkal Majalla" panose="02000000000000000000" pitchFamily="2" charset="-78"/>
                        </a:rPr>
                        <a:t>Systems. </a:t>
                      </a:r>
                      <a:endParaRPr lang="en-US" sz="1600" b="0" i="0" u="none" strike="noStrike" kern="1200" noProof="0" dirty="0" smtClean="0">
                        <a:solidFill>
                          <a:schemeClr val="tx1"/>
                        </a:solidFill>
                        <a:effectLst/>
                        <a:latin typeface="Sakkal Majalla" panose="02000000000000000000" pitchFamily="2" charset="-78"/>
                        <a:ea typeface="+mn-ea"/>
                        <a:cs typeface="Sakkal Majalla" panose="02000000000000000000" pitchFamily="2" charset="-78"/>
                      </a:endParaRPr>
                    </a:p>
                  </a:txBody>
                  <a:tcPr>
                    <a:lnL w="12700" cap="flat" cmpd="sng" algn="ctr">
                      <a:solidFill>
                        <a:srgbClr val="B78A35"/>
                      </a:solidFill>
                      <a:prstDash val="solid"/>
                      <a:round/>
                      <a:headEnd type="none" w="med" len="med"/>
                      <a:tailEnd type="none" w="med" len="med"/>
                    </a:lnL>
                    <a:lnR w="12700" cap="flat" cmpd="sng" algn="ctr">
                      <a:solidFill>
                        <a:srgbClr val="B78A35"/>
                      </a:solidFill>
                      <a:prstDash val="solid"/>
                      <a:round/>
                      <a:headEnd type="none" w="med" len="med"/>
                      <a:tailEnd type="none" w="med" len="med"/>
                    </a:lnR>
                    <a:lnT w="12700" cap="flat" cmpd="sng" algn="ctr">
                      <a:solidFill>
                        <a:srgbClr val="B78A35"/>
                      </a:solidFill>
                      <a:prstDash val="solid"/>
                      <a:round/>
                      <a:headEnd type="none" w="med" len="med"/>
                      <a:tailEnd type="none" w="med" len="med"/>
                    </a:lnT>
                    <a:lnB w="12700" cap="flat" cmpd="sng" algn="ctr">
                      <a:solidFill>
                        <a:srgbClr val="B78A35"/>
                      </a:solidFill>
                      <a:prstDash val="solid"/>
                      <a:round/>
                      <a:headEnd type="none" w="med" len="med"/>
                      <a:tailEnd type="none" w="med" len="med"/>
                    </a:lnB>
                    <a:noFill/>
                  </a:tcPr>
                </a:tc>
              </a:tr>
            </a:tbl>
          </a:graphicData>
        </a:graphic>
      </p:graphicFrame>
    </p:spTree>
    <p:extLst>
      <p:ext uri="{BB962C8B-B14F-4D97-AF65-F5344CB8AC3E}">
        <p14:creationId xmlns:p14="http://schemas.microsoft.com/office/powerpoint/2010/main" val="3464962292"/>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ounded Rectangle 4"/>
          <p:cNvSpPr/>
          <p:nvPr/>
        </p:nvSpPr>
        <p:spPr>
          <a:xfrm>
            <a:off x="152400" y="973199"/>
            <a:ext cx="8839200" cy="521732"/>
          </a:xfrm>
          <a:prstGeom prst="round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0" name="Title 1"/>
          <p:cNvSpPr txBox="1">
            <a:spLocks/>
          </p:cNvSpPr>
          <p:nvPr/>
        </p:nvSpPr>
        <p:spPr>
          <a:xfrm>
            <a:off x="914400" y="1064593"/>
            <a:ext cx="7406640" cy="688007"/>
          </a:xfrm>
          <a:prstGeom prst="rect">
            <a:avLst/>
          </a:prstGeom>
        </p:spPr>
        <p:txBody>
          <a:bodyP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rtl="0"/>
            <a:r>
              <a:rPr lang="en-US" sz="1800" dirty="0" smtClean="0">
                <a:solidFill>
                  <a:prstClr val="white"/>
                </a:solidFill>
              </a:rPr>
              <a:t>Indicator No. 16: Rate of Compliance with the Service Level Agreements (SLA)</a:t>
            </a:r>
            <a:endParaRPr lang="en-US" sz="1800" dirty="0">
              <a:solidFill>
                <a:prstClr val="white"/>
              </a:solidFill>
              <a:cs typeface="PT Bold Heading" panose="02010400000000000000" pitchFamily="2" charset="-78"/>
            </a:endParaRPr>
          </a:p>
        </p:txBody>
      </p:sp>
      <p:sp>
        <p:nvSpPr>
          <p:cNvPr id="15" name="Slide Number Placeholder 3"/>
          <p:cNvSpPr txBox="1">
            <a:spLocks/>
          </p:cNvSpPr>
          <p:nvPr/>
        </p:nvSpPr>
        <p:spPr>
          <a:xfrm>
            <a:off x="0" y="6569075"/>
            <a:ext cx="21336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rtl="0"/>
            <a:fld id="{56427F38-63A5-4D63-9399-D970397CA46A}" type="slidenum">
              <a:rPr lang="en-US" sz="1600" b="1" smtClean="0">
                <a:solidFill>
                  <a:prstClr val="black"/>
                </a:solidFill>
              </a:rPr>
              <a:pPr rtl="0"/>
              <a:t>39</a:t>
            </a:fld>
            <a:endParaRPr lang="en-US" sz="1600" b="1" dirty="0">
              <a:solidFill>
                <a:prstClr val="black"/>
              </a:solidFill>
            </a:endParaRPr>
          </a:p>
        </p:txBody>
      </p:sp>
      <p:sp>
        <p:nvSpPr>
          <p:cNvPr id="11" name="Rectangle 10"/>
          <p:cNvSpPr/>
          <p:nvPr/>
        </p:nvSpPr>
        <p:spPr>
          <a:xfrm>
            <a:off x="315181" y="1724928"/>
            <a:ext cx="2331087" cy="369332"/>
          </a:xfrm>
          <a:prstGeom prst="rect">
            <a:avLst/>
          </a:prstGeom>
        </p:spPr>
        <p:txBody>
          <a:bodyPr wrap="none">
            <a:spAutoFit/>
          </a:bodyPr>
          <a:lstStyle/>
          <a:p>
            <a:pPr algn="just" defTabSz="800100" rtl="0">
              <a:spcBef>
                <a:spcPct val="0"/>
              </a:spcBef>
              <a:spcAft>
                <a:spcPct val="35000"/>
              </a:spcAft>
            </a:pPr>
            <a:r>
              <a:rPr lang="en-US" b="1" dirty="0" smtClean="0">
                <a:solidFill>
                  <a:srgbClr val="C00000"/>
                </a:solidFill>
                <a:latin typeface="Sakkal Majalla" panose="02000000000000000000" pitchFamily="2" charset="-78"/>
              </a:rPr>
              <a:t>Description of the Indicator:</a:t>
            </a:r>
            <a:endParaRPr lang="en-US" sz="1000" dirty="0">
              <a:solidFill>
                <a:srgbClr val="C00000"/>
              </a:solidFill>
              <a:latin typeface="Sakkal Majalla" panose="02000000000000000000" pitchFamily="2" charset="-78"/>
              <a:cs typeface="Sakkal Majalla" panose="02000000000000000000" pitchFamily="2" charset="-78"/>
            </a:endParaRPr>
          </a:p>
        </p:txBody>
      </p:sp>
      <p:sp>
        <p:nvSpPr>
          <p:cNvPr id="12" name="Rectangle 11"/>
          <p:cNvSpPr/>
          <p:nvPr/>
        </p:nvSpPr>
        <p:spPr>
          <a:xfrm>
            <a:off x="609600" y="2028074"/>
            <a:ext cx="8382000" cy="830997"/>
          </a:xfrm>
          <a:prstGeom prst="rect">
            <a:avLst/>
          </a:prstGeom>
        </p:spPr>
        <p:txBody>
          <a:bodyPr wrap="square">
            <a:spAutoFit/>
          </a:bodyPr>
          <a:lstStyle/>
          <a:p>
            <a:pPr marL="285750" indent="-285750" algn="l" rtl="0">
              <a:buFont typeface="Arial" panose="020B0604020202020204" pitchFamily="34" charset="0"/>
              <a:buChar char="•"/>
            </a:pPr>
            <a:r>
              <a:rPr lang="ar-AE" sz="1600" dirty="0">
                <a:solidFill>
                  <a:prstClr val="black"/>
                </a:solidFill>
                <a:latin typeface="Book Antiqua" pitchFamily="18" charset="0"/>
              </a:rPr>
              <a:t>This indicator aims at measuring the services effectiveness and efficiency levels provided by the human resources departments in the authorities to their employees, other departments and units, as well as customers.</a:t>
            </a:r>
            <a:endParaRPr lang="en-US" sz="1600" dirty="0">
              <a:solidFill>
                <a:prstClr val="black"/>
              </a:solidFill>
              <a:latin typeface="Book Antiqua" pitchFamily="18" charset="0"/>
              <a:ea typeface="Calibri"/>
              <a:cs typeface="Sakkal Majalla" panose="02000000000000000000" pitchFamily="2" charset="-78"/>
            </a:endParaRPr>
          </a:p>
        </p:txBody>
      </p:sp>
      <p:sp>
        <p:nvSpPr>
          <p:cNvPr id="19" name="TextBox 18"/>
          <p:cNvSpPr txBox="1"/>
          <p:nvPr/>
        </p:nvSpPr>
        <p:spPr>
          <a:xfrm>
            <a:off x="334731" y="2872163"/>
            <a:ext cx="8565978" cy="954107"/>
          </a:xfrm>
          <a:prstGeom prst="rect">
            <a:avLst/>
          </a:prstGeom>
          <a:noFill/>
        </p:spPr>
        <p:txBody>
          <a:bodyPr wrap="square" rtlCol="0">
            <a:spAutoFit/>
          </a:bodyPr>
          <a:lstStyle/>
          <a:p>
            <a:pPr algn="l" rtl="0"/>
            <a:r>
              <a:rPr lang="en-US" sz="1400" b="1" dirty="0" smtClean="0">
                <a:solidFill>
                  <a:srgbClr val="C00000"/>
                </a:solidFill>
                <a:latin typeface="Book Antiqua" pitchFamily="18" charset="0"/>
              </a:rPr>
              <a:t>Method of Calculation:</a:t>
            </a:r>
            <a:r>
              <a:rPr lang="en-US" sz="1400" dirty="0" smtClean="0">
                <a:latin typeface="Book Antiqua" pitchFamily="18" charset="0"/>
              </a:rPr>
              <a:t> </a:t>
            </a:r>
            <a:endParaRPr lang="en-US" sz="1400" b="1" dirty="0" smtClean="0">
              <a:solidFill>
                <a:srgbClr val="C00000"/>
              </a:solidFill>
              <a:latin typeface="Book Antiqua" pitchFamily="18" charset="0"/>
              <a:cs typeface="Sakkal Majalla" panose="02000000000000000000" pitchFamily="2" charset="-78"/>
            </a:endParaRPr>
          </a:p>
          <a:p>
            <a:pPr algn="l" rtl="0"/>
            <a:r>
              <a:rPr lang="en-US" sz="1400" dirty="0" smtClean="0">
                <a:solidFill>
                  <a:prstClr val="black"/>
                </a:solidFill>
                <a:latin typeface="Book Antiqua" pitchFamily="18" charset="0"/>
              </a:rPr>
              <a:t>The method of measurement shall depend on the determination of rate of services achieved on the ideal time and expected in accordance with the reference list of certain human resources department services determined by the Federal Authority for Government Human Resources. </a:t>
            </a:r>
            <a:endParaRPr lang="en-US" sz="1400" dirty="0">
              <a:solidFill>
                <a:prstClr val="black"/>
              </a:solidFill>
              <a:latin typeface="Book Antiqua" pitchFamily="18" charset="0"/>
              <a:ea typeface="Times New Roman"/>
              <a:cs typeface="Sakkal Majalla" panose="02000000000000000000" pitchFamily="2" charset="-78"/>
            </a:endParaRPr>
          </a:p>
        </p:txBody>
      </p:sp>
      <p:graphicFrame>
        <p:nvGraphicFramePr>
          <p:cNvPr id="20" name="Content Placeholder 9"/>
          <p:cNvGraphicFramePr>
            <a:graphicFrameLocks/>
          </p:cNvGraphicFramePr>
          <p:nvPr>
            <p:extLst/>
          </p:nvPr>
        </p:nvGraphicFramePr>
        <p:xfrm>
          <a:off x="280655" y="3799228"/>
          <a:ext cx="8675915" cy="1645920"/>
        </p:xfrm>
        <a:graphic>
          <a:graphicData uri="http://schemas.openxmlformats.org/drawingml/2006/table">
            <a:tbl>
              <a:tblPr rtl="1" firstRow="1" bandRow="1">
                <a:tableStyleId>{5C22544A-7EE6-4342-B048-85BDC9FD1C3A}</a:tableStyleId>
              </a:tblPr>
              <a:tblGrid>
                <a:gridCol w="2961073"/>
                <a:gridCol w="3439727"/>
                <a:gridCol w="838200"/>
                <a:gridCol w="838200"/>
                <a:gridCol w="598715"/>
              </a:tblGrid>
              <a:tr h="156575">
                <a:tc>
                  <a:txBody>
                    <a:bodyPr/>
                    <a:lstStyle/>
                    <a:p>
                      <a:pPr algn="ctr" rtl="0"/>
                      <a:r>
                        <a:rPr lang="en-US" sz="1600" noProof="0" dirty="0" smtClean="0">
                          <a:solidFill>
                            <a:schemeClr val="tx1"/>
                          </a:solidFill>
                          <a:latin typeface="Sakkal Majalla" panose="02000000000000000000" pitchFamily="2" charset="-78"/>
                        </a:rPr>
                        <a:t>Source</a:t>
                      </a:r>
                      <a:endParaRPr lang="en-US" sz="1600" noProof="0" dirty="0">
                        <a:solidFill>
                          <a:schemeClr val="tx1"/>
                        </a:solidFill>
                        <a:latin typeface="Sakkal Majalla" panose="02000000000000000000" pitchFamily="2" charset="-78"/>
                        <a:cs typeface="Sakkal Majalla" panose="02000000000000000000" pitchFamily="2" charset="-78"/>
                      </a:endParaRPr>
                    </a:p>
                  </a:txBody>
                  <a:tcPr marL="0" marR="0" anchor="b">
                    <a:lnL w="12700" cap="flat" cmpd="sng" algn="ctr">
                      <a:solidFill>
                        <a:srgbClr val="B78A35"/>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rgbClr val="B78A35"/>
                      </a:solidFill>
                      <a:prstDash val="solid"/>
                      <a:round/>
                      <a:headEnd type="none" w="med" len="med"/>
                      <a:tailEnd type="none" w="med" len="med"/>
                    </a:lnT>
                    <a:lnB w="12700" cap="flat" cmpd="sng" algn="ctr">
                      <a:solidFill>
                        <a:srgbClr val="B78A35"/>
                      </a:solidFill>
                      <a:prstDash val="solid"/>
                      <a:round/>
                      <a:headEnd type="none" w="med" len="med"/>
                      <a:tailEnd type="none" w="med" len="med"/>
                    </a:lnB>
                    <a:solidFill>
                      <a:srgbClr val="B78A35"/>
                    </a:solidFill>
                  </a:tcPr>
                </a:tc>
                <a:tc>
                  <a:txBody>
                    <a:bodyPr/>
                    <a:lstStyle/>
                    <a:p>
                      <a:pPr algn="ctr" rtl="0"/>
                      <a:r>
                        <a:rPr lang="en-US" sz="1600" noProof="0" dirty="0" smtClean="0">
                          <a:solidFill>
                            <a:schemeClr val="tx1"/>
                          </a:solidFill>
                          <a:latin typeface="Sakkal Majalla" panose="02000000000000000000" pitchFamily="2" charset="-78"/>
                        </a:rPr>
                        <a:t>Equation</a:t>
                      </a:r>
                      <a:endParaRPr lang="en-US" sz="1600" noProof="0" dirty="0">
                        <a:solidFill>
                          <a:schemeClr val="tx1"/>
                        </a:solidFill>
                        <a:latin typeface="Sakkal Majalla" panose="02000000000000000000" pitchFamily="2" charset="-78"/>
                        <a:cs typeface="Sakkal Majalla" panose="02000000000000000000" pitchFamily="2" charset="-78"/>
                      </a:endParaRPr>
                    </a:p>
                  </a:txBody>
                  <a:tcPr marL="0" marR="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rgbClr val="B78A35"/>
                      </a:solidFill>
                      <a:prstDash val="solid"/>
                      <a:round/>
                      <a:headEnd type="none" w="med" len="med"/>
                      <a:tailEnd type="none" w="med" len="med"/>
                    </a:lnT>
                    <a:lnB w="12700" cap="flat" cmpd="sng" algn="ctr">
                      <a:solidFill>
                        <a:srgbClr val="B78A35"/>
                      </a:solidFill>
                      <a:prstDash val="solid"/>
                      <a:round/>
                      <a:headEnd type="none" w="med" len="med"/>
                      <a:tailEnd type="none" w="med" len="med"/>
                    </a:lnB>
                    <a:solidFill>
                      <a:srgbClr val="B78A35"/>
                    </a:solidFill>
                  </a:tcPr>
                </a:tc>
                <a:tc>
                  <a:txBody>
                    <a:bodyPr/>
                    <a:lstStyle/>
                    <a:p>
                      <a:pPr algn="ctr" rtl="0"/>
                      <a:r>
                        <a:rPr lang="en-US" sz="1600" noProof="0" dirty="0" smtClean="0">
                          <a:solidFill>
                            <a:schemeClr val="tx1"/>
                          </a:solidFill>
                          <a:latin typeface="Sakkal Majalla" panose="02000000000000000000" pitchFamily="2" charset="-78"/>
                        </a:rPr>
                        <a:t>Calculation Type</a:t>
                      </a:r>
                      <a:endParaRPr lang="en-US" sz="1600" noProof="0" dirty="0">
                        <a:solidFill>
                          <a:schemeClr val="tx1"/>
                        </a:solidFill>
                        <a:latin typeface="Sakkal Majalla" panose="02000000000000000000" pitchFamily="2" charset="-78"/>
                        <a:cs typeface="Sakkal Majalla" panose="02000000000000000000" pitchFamily="2" charset="-78"/>
                      </a:endParaRPr>
                    </a:p>
                  </a:txBody>
                  <a:tcPr marL="0" marR="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rgbClr val="B78A35"/>
                      </a:solidFill>
                      <a:prstDash val="solid"/>
                      <a:round/>
                      <a:headEnd type="none" w="med" len="med"/>
                      <a:tailEnd type="none" w="med" len="med"/>
                    </a:lnT>
                    <a:lnB w="12700" cap="flat" cmpd="sng" algn="ctr">
                      <a:solidFill>
                        <a:srgbClr val="B78A35"/>
                      </a:solidFill>
                      <a:prstDash val="solid"/>
                      <a:round/>
                      <a:headEnd type="none" w="med" len="med"/>
                      <a:tailEnd type="none" w="med" len="med"/>
                    </a:lnB>
                    <a:solidFill>
                      <a:srgbClr val="B78A35"/>
                    </a:solidFill>
                  </a:tcPr>
                </a:tc>
                <a:tc>
                  <a:txBody>
                    <a:bodyPr/>
                    <a:lstStyle/>
                    <a:p>
                      <a:pPr algn="ctr" rtl="0"/>
                      <a:r>
                        <a:rPr lang="en-US" sz="1600" noProof="0" dirty="0" smtClean="0">
                          <a:solidFill>
                            <a:schemeClr val="tx1"/>
                          </a:solidFill>
                          <a:latin typeface="Sakkal Majalla" panose="02000000000000000000" pitchFamily="2" charset="-78"/>
                        </a:rPr>
                        <a:t>Calculation Unit</a:t>
                      </a:r>
                      <a:endParaRPr lang="en-US" sz="1600" noProof="0" dirty="0">
                        <a:solidFill>
                          <a:schemeClr val="tx1"/>
                        </a:solidFill>
                        <a:latin typeface="Sakkal Majalla" panose="02000000000000000000" pitchFamily="2" charset="-78"/>
                        <a:cs typeface="Sakkal Majalla" panose="02000000000000000000" pitchFamily="2" charset="-78"/>
                      </a:endParaRPr>
                    </a:p>
                  </a:txBody>
                  <a:tcPr marL="0" marR="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rgbClr val="B78A35"/>
                      </a:solidFill>
                      <a:prstDash val="solid"/>
                      <a:round/>
                      <a:headEnd type="none" w="med" len="med"/>
                      <a:tailEnd type="none" w="med" len="med"/>
                    </a:lnT>
                    <a:lnB w="12700" cap="flat" cmpd="sng" algn="ctr">
                      <a:solidFill>
                        <a:srgbClr val="B78A35"/>
                      </a:solidFill>
                      <a:prstDash val="solid"/>
                      <a:round/>
                      <a:headEnd type="none" w="med" len="med"/>
                      <a:tailEnd type="none" w="med" len="med"/>
                    </a:lnB>
                    <a:solidFill>
                      <a:srgbClr val="B78A35"/>
                    </a:solidFill>
                  </a:tcPr>
                </a:tc>
                <a:tc>
                  <a:txBody>
                    <a:bodyPr/>
                    <a:lstStyle/>
                    <a:p>
                      <a:pPr algn="ctr" rtl="0"/>
                      <a:r>
                        <a:rPr lang="en-US" sz="1600" noProof="0" dirty="0" smtClean="0">
                          <a:solidFill>
                            <a:schemeClr val="tx1"/>
                          </a:solidFill>
                          <a:latin typeface="Sakkal Majalla" panose="02000000000000000000" pitchFamily="2" charset="-78"/>
                        </a:rPr>
                        <a:t>Period</a:t>
                      </a:r>
                      <a:endParaRPr lang="en-US" sz="1600" noProof="0" dirty="0">
                        <a:solidFill>
                          <a:schemeClr val="tx1"/>
                        </a:solidFill>
                        <a:latin typeface="Sakkal Majalla" panose="02000000000000000000" pitchFamily="2" charset="-78"/>
                        <a:cs typeface="Sakkal Majalla" panose="02000000000000000000" pitchFamily="2" charset="-78"/>
                      </a:endParaRPr>
                    </a:p>
                  </a:txBody>
                  <a:tcPr marL="0" marR="0" anchor="b">
                    <a:lnL w="12700" cap="flat" cmpd="sng" algn="ctr">
                      <a:solidFill>
                        <a:schemeClr val="bg1"/>
                      </a:solidFill>
                      <a:prstDash val="solid"/>
                      <a:round/>
                      <a:headEnd type="none" w="med" len="med"/>
                      <a:tailEnd type="none" w="med" len="med"/>
                    </a:lnL>
                    <a:lnR w="12700" cap="flat" cmpd="sng" algn="ctr">
                      <a:solidFill>
                        <a:srgbClr val="B78A35"/>
                      </a:solidFill>
                      <a:prstDash val="solid"/>
                      <a:round/>
                      <a:headEnd type="none" w="med" len="med"/>
                      <a:tailEnd type="none" w="med" len="med"/>
                    </a:lnR>
                    <a:lnT w="12700" cap="flat" cmpd="sng" algn="ctr">
                      <a:solidFill>
                        <a:srgbClr val="B78A35"/>
                      </a:solidFill>
                      <a:prstDash val="solid"/>
                      <a:round/>
                      <a:headEnd type="none" w="med" len="med"/>
                      <a:tailEnd type="none" w="med" len="med"/>
                    </a:lnT>
                    <a:lnB w="12700" cap="flat" cmpd="sng" algn="ctr">
                      <a:solidFill>
                        <a:srgbClr val="B78A35"/>
                      </a:solidFill>
                      <a:prstDash val="solid"/>
                      <a:round/>
                      <a:headEnd type="none" w="med" len="med"/>
                      <a:tailEnd type="none" w="med" len="med"/>
                    </a:lnB>
                    <a:solidFill>
                      <a:srgbClr val="B78A35"/>
                    </a:solidFill>
                  </a:tcPr>
                </a:tc>
              </a:tr>
              <a:tr h="300625">
                <a:tc>
                  <a:txBody>
                    <a:bodyPr/>
                    <a:lstStyle/>
                    <a:p>
                      <a:pPr algn="r" rtl="0"/>
                      <a:r>
                        <a:rPr lang="en-US" sz="1600" noProof="0" dirty="0" err="1" smtClean="0">
                          <a:solidFill>
                            <a:schemeClr val="tx1"/>
                          </a:solidFill>
                          <a:latin typeface="Sakkal Majalla" panose="02000000000000000000" pitchFamily="2" charset="-78"/>
                        </a:rPr>
                        <a:t>Bayanati</a:t>
                      </a:r>
                      <a:r>
                        <a:rPr lang="en-US" sz="1600" noProof="0" dirty="0" smtClean="0">
                          <a:solidFill>
                            <a:schemeClr val="tx1"/>
                          </a:solidFill>
                          <a:latin typeface="Sakkal Majalla" panose="02000000000000000000" pitchFamily="2" charset="-78"/>
                        </a:rPr>
                        <a:t> System for operating entities </a:t>
                      </a:r>
                    </a:p>
                    <a:p>
                      <a:pPr algn="ctr" rtl="0"/>
                      <a:r>
                        <a:rPr lang="en-US" sz="1600" baseline="0" noProof="0" dirty="0" smtClean="0">
                          <a:solidFill>
                            <a:schemeClr val="tx1"/>
                          </a:solidFill>
                          <a:latin typeface="Sakkal Majalla" panose="02000000000000000000" pitchFamily="2" charset="-78"/>
                        </a:rPr>
                        <a:t>Enterprise Service Bus system (ESB) for non- operating entities </a:t>
                      </a:r>
                      <a:endParaRPr lang="en-US" sz="1600" noProof="0" dirty="0">
                        <a:solidFill>
                          <a:schemeClr val="tx1"/>
                        </a:solidFill>
                        <a:latin typeface="Sakkal Majalla" panose="02000000000000000000" pitchFamily="2" charset="-78"/>
                        <a:cs typeface="Sakkal Majalla" panose="02000000000000000000" pitchFamily="2" charset="-78"/>
                      </a:endParaRPr>
                    </a:p>
                  </a:txBody>
                  <a:tcPr marL="0" marR="0" anchor="ctr">
                    <a:lnL w="12700" cap="flat" cmpd="sng" algn="ctr">
                      <a:solidFill>
                        <a:srgbClr val="B78A35"/>
                      </a:solidFill>
                      <a:prstDash val="solid"/>
                      <a:round/>
                      <a:headEnd type="none" w="med" len="med"/>
                      <a:tailEnd type="none" w="med" len="med"/>
                    </a:lnL>
                    <a:lnR w="12700" cap="flat" cmpd="sng" algn="ctr">
                      <a:solidFill>
                        <a:srgbClr val="B78A35"/>
                      </a:solidFill>
                      <a:prstDash val="solid"/>
                      <a:round/>
                      <a:headEnd type="none" w="med" len="med"/>
                      <a:tailEnd type="none" w="med" len="med"/>
                    </a:lnR>
                    <a:lnT w="12700" cap="flat" cmpd="sng" algn="ctr">
                      <a:solidFill>
                        <a:srgbClr val="B78A35"/>
                      </a:solidFill>
                      <a:prstDash val="solid"/>
                      <a:round/>
                      <a:headEnd type="none" w="med" len="med"/>
                      <a:tailEnd type="none" w="med" len="med"/>
                    </a:lnT>
                    <a:lnB w="12700" cap="flat" cmpd="sng" algn="ctr">
                      <a:solidFill>
                        <a:srgbClr val="B78A35"/>
                      </a:solidFill>
                      <a:prstDash val="solid"/>
                      <a:round/>
                      <a:headEnd type="none" w="med" len="med"/>
                      <a:tailEnd type="none" w="med" len="med"/>
                    </a:lnB>
                    <a:solidFill>
                      <a:schemeClr val="bg1"/>
                    </a:solidFill>
                  </a:tcPr>
                </a:tc>
                <a:tc>
                  <a:txBody>
                    <a:bodyPr/>
                    <a:lstStyle/>
                    <a:p>
                      <a:pPr marL="0" algn="ctr" defTabSz="914400" rtl="0" eaLnBrk="1" fontAlgn="ctr" latinLnBrk="0" hangingPunct="1"/>
                      <a:r>
                        <a:rPr lang="en-US" sz="1600" kern="1200" noProof="0" dirty="0" smtClean="0">
                          <a:solidFill>
                            <a:schemeClr val="tx1"/>
                          </a:solidFill>
                          <a:latin typeface="Sakkal Majalla" panose="02000000000000000000" pitchFamily="2" charset="-78"/>
                        </a:rPr>
                        <a:t>(Total	rates	of compliance with certain time-frames of the entity’s human resources services ÷ Total number of the Human Resources Department services) × 100</a:t>
                      </a:r>
                      <a:endParaRPr lang="en-US" sz="1600" kern="1200" noProof="0" dirty="0">
                        <a:solidFill>
                          <a:schemeClr val="tx1"/>
                        </a:solidFill>
                        <a:latin typeface="Sakkal Majalla" panose="02000000000000000000" pitchFamily="2" charset="-78"/>
                        <a:ea typeface="+mn-ea"/>
                        <a:cs typeface="Sakkal Majalla" panose="02000000000000000000" pitchFamily="2" charset="-78"/>
                      </a:endParaRPr>
                    </a:p>
                  </a:txBody>
                  <a:tcPr marL="0" marR="0" anchor="ctr">
                    <a:lnL w="12700" cap="flat" cmpd="sng" algn="ctr">
                      <a:solidFill>
                        <a:srgbClr val="B78A35"/>
                      </a:solidFill>
                      <a:prstDash val="solid"/>
                      <a:round/>
                      <a:headEnd type="none" w="med" len="med"/>
                      <a:tailEnd type="none" w="med" len="med"/>
                    </a:lnL>
                    <a:lnR w="12700" cap="flat" cmpd="sng" algn="ctr">
                      <a:solidFill>
                        <a:srgbClr val="B78A35"/>
                      </a:solidFill>
                      <a:prstDash val="solid"/>
                      <a:round/>
                      <a:headEnd type="none" w="med" len="med"/>
                      <a:tailEnd type="none" w="med" len="med"/>
                    </a:lnR>
                    <a:lnT w="12700" cap="flat" cmpd="sng" algn="ctr">
                      <a:solidFill>
                        <a:srgbClr val="B78A35"/>
                      </a:solidFill>
                      <a:prstDash val="solid"/>
                      <a:round/>
                      <a:headEnd type="none" w="med" len="med"/>
                      <a:tailEnd type="none" w="med" len="med"/>
                    </a:lnT>
                    <a:lnB w="12700" cap="flat" cmpd="sng" algn="ctr">
                      <a:solidFill>
                        <a:srgbClr val="B78A35"/>
                      </a:solidFill>
                      <a:prstDash val="solid"/>
                      <a:round/>
                      <a:headEnd type="none" w="med" len="med"/>
                      <a:tailEnd type="none" w="med" len="med"/>
                    </a:lnB>
                    <a:solidFill>
                      <a:schemeClr val="bg1"/>
                    </a:solidFill>
                  </a:tcPr>
                </a:tc>
                <a:tc>
                  <a:txBody>
                    <a:bodyPr/>
                    <a:lstStyle/>
                    <a:p>
                      <a:pPr algn="ctr" rtl="0"/>
                      <a:r>
                        <a:rPr lang="en-US" sz="1600" noProof="0" dirty="0" smtClean="0">
                          <a:solidFill>
                            <a:schemeClr val="tx1"/>
                          </a:solidFill>
                          <a:latin typeface="Sakkal Majalla" panose="02000000000000000000" pitchFamily="2" charset="-78"/>
                        </a:rPr>
                        <a:t>Increase is better.</a:t>
                      </a:r>
                      <a:endParaRPr lang="en-US" sz="1600" noProof="0" dirty="0">
                        <a:solidFill>
                          <a:schemeClr val="tx1"/>
                        </a:solidFill>
                        <a:latin typeface="Sakkal Majalla" panose="02000000000000000000" pitchFamily="2" charset="-78"/>
                        <a:cs typeface="Sakkal Majalla" panose="02000000000000000000" pitchFamily="2" charset="-78"/>
                      </a:endParaRPr>
                    </a:p>
                  </a:txBody>
                  <a:tcPr marL="0" marR="0" anchor="ctr">
                    <a:lnL w="12700" cap="flat" cmpd="sng" algn="ctr">
                      <a:solidFill>
                        <a:srgbClr val="B78A35"/>
                      </a:solidFill>
                      <a:prstDash val="solid"/>
                      <a:round/>
                      <a:headEnd type="none" w="med" len="med"/>
                      <a:tailEnd type="none" w="med" len="med"/>
                    </a:lnL>
                    <a:lnR w="12700" cap="flat" cmpd="sng" algn="ctr">
                      <a:solidFill>
                        <a:srgbClr val="B78A35"/>
                      </a:solidFill>
                      <a:prstDash val="solid"/>
                      <a:round/>
                      <a:headEnd type="none" w="med" len="med"/>
                      <a:tailEnd type="none" w="med" len="med"/>
                    </a:lnR>
                    <a:lnT w="12700" cap="flat" cmpd="sng" algn="ctr">
                      <a:solidFill>
                        <a:srgbClr val="B78A35"/>
                      </a:solidFill>
                      <a:prstDash val="solid"/>
                      <a:round/>
                      <a:headEnd type="none" w="med" len="med"/>
                      <a:tailEnd type="none" w="med" len="med"/>
                    </a:lnT>
                    <a:lnB w="12700" cap="flat" cmpd="sng" algn="ctr">
                      <a:solidFill>
                        <a:srgbClr val="B78A35"/>
                      </a:solidFill>
                      <a:prstDash val="solid"/>
                      <a:round/>
                      <a:headEnd type="none" w="med" len="med"/>
                      <a:tailEnd type="none" w="med" len="med"/>
                    </a:lnB>
                    <a:solidFill>
                      <a:schemeClr val="bg1"/>
                    </a:solidFill>
                  </a:tcPr>
                </a:tc>
                <a:tc>
                  <a:txBody>
                    <a:bodyPr/>
                    <a:lstStyle/>
                    <a:p>
                      <a:pPr algn="ctr" rtl="0"/>
                      <a:r>
                        <a:rPr lang="en-US" sz="1600" noProof="0" dirty="0" smtClean="0">
                          <a:solidFill>
                            <a:schemeClr val="tx1"/>
                          </a:solidFill>
                          <a:latin typeface="Sakkal Majalla" panose="02000000000000000000" pitchFamily="2" charset="-78"/>
                        </a:rPr>
                        <a:t>Percentage</a:t>
                      </a:r>
                      <a:endParaRPr lang="en-US" sz="1600" noProof="0" dirty="0">
                        <a:solidFill>
                          <a:schemeClr val="tx1"/>
                        </a:solidFill>
                        <a:latin typeface="Sakkal Majalla" panose="02000000000000000000" pitchFamily="2" charset="-78"/>
                        <a:cs typeface="Sakkal Majalla" panose="02000000000000000000" pitchFamily="2" charset="-78"/>
                      </a:endParaRPr>
                    </a:p>
                  </a:txBody>
                  <a:tcPr marL="0" marR="0" anchor="ctr">
                    <a:lnL w="12700" cap="flat" cmpd="sng" algn="ctr">
                      <a:solidFill>
                        <a:srgbClr val="B78A35"/>
                      </a:solidFill>
                      <a:prstDash val="solid"/>
                      <a:round/>
                      <a:headEnd type="none" w="med" len="med"/>
                      <a:tailEnd type="none" w="med" len="med"/>
                    </a:lnL>
                    <a:lnR w="12700" cap="flat" cmpd="sng" algn="ctr">
                      <a:solidFill>
                        <a:srgbClr val="B78A35"/>
                      </a:solidFill>
                      <a:prstDash val="solid"/>
                      <a:round/>
                      <a:headEnd type="none" w="med" len="med"/>
                      <a:tailEnd type="none" w="med" len="med"/>
                    </a:lnR>
                    <a:lnT w="12700" cap="flat" cmpd="sng" algn="ctr">
                      <a:solidFill>
                        <a:srgbClr val="B78A35"/>
                      </a:solidFill>
                      <a:prstDash val="solid"/>
                      <a:round/>
                      <a:headEnd type="none" w="med" len="med"/>
                      <a:tailEnd type="none" w="med" len="med"/>
                    </a:lnT>
                    <a:lnB w="12700" cap="flat" cmpd="sng" algn="ctr">
                      <a:solidFill>
                        <a:srgbClr val="B78A35"/>
                      </a:solidFill>
                      <a:prstDash val="solid"/>
                      <a:round/>
                      <a:headEnd type="none" w="med" len="med"/>
                      <a:tailEnd type="none" w="med" len="med"/>
                    </a:lnB>
                    <a:solidFill>
                      <a:schemeClr val="bg1"/>
                    </a:solidFill>
                  </a:tcPr>
                </a:tc>
                <a:tc>
                  <a:txBody>
                    <a:bodyPr/>
                    <a:lstStyle/>
                    <a:p>
                      <a:pPr algn="ctr" rtl="0"/>
                      <a:r>
                        <a:rPr lang="en-US" sz="1600" noProof="0" dirty="0" smtClean="0">
                          <a:solidFill>
                            <a:schemeClr val="tx1"/>
                          </a:solidFill>
                          <a:latin typeface="Sakkal Majalla" panose="02000000000000000000" pitchFamily="2" charset="-78"/>
                        </a:rPr>
                        <a:t>Annually</a:t>
                      </a:r>
                      <a:endParaRPr lang="en-US" sz="1600" noProof="0" dirty="0">
                        <a:solidFill>
                          <a:schemeClr val="tx1"/>
                        </a:solidFill>
                        <a:latin typeface="Sakkal Majalla" panose="02000000000000000000" pitchFamily="2" charset="-78"/>
                        <a:cs typeface="Sakkal Majalla" panose="02000000000000000000" pitchFamily="2" charset="-78"/>
                      </a:endParaRPr>
                    </a:p>
                  </a:txBody>
                  <a:tcPr marL="0" marR="0" anchor="ctr">
                    <a:lnL w="12700" cap="flat" cmpd="sng" algn="ctr">
                      <a:solidFill>
                        <a:srgbClr val="B78A35"/>
                      </a:solidFill>
                      <a:prstDash val="solid"/>
                      <a:round/>
                      <a:headEnd type="none" w="med" len="med"/>
                      <a:tailEnd type="none" w="med" len="med"/>
                    </a:lnL>
                    <a:lnR w="12700" cap="flat" cmpd="sng" algn="ctr">
                      <a:solidFill>
                        <a:srgbClr val="B78A35"/>
                      </a:solidFill>
                      <a:prstDash val="solid"/>
                      <a:round/>
                      <a:headEnd type="none" w="med" len="med"/>
                      <a:tailEnd type="none" w="med" len="med"/>
                    </a:lnR>
                    <a:lnT w="12700" cap="flat" cmpd="sng" algn="ctr">
                      <a:solidFill>
                        <a:srgbClr val="B78A35"/>
                      </a:solidFill>
                      <a:prstDash val="solid"/>
                      <a:round/>
                      <a:headEnd type="none" w="med" len="med"/>
                      <a:tailEnd type="none" w="med" len="med"/>
                    </a:lnT>
                    <a:lnB w="12700" cap="flat" cmpd="sng" algn="ctr">
                      <a:solidFill>
                        <a:srgbClr val="B78A35"/>
                      </a:solidFill>
                      <a:prstDash val="solid"/>
                      <a:round/>
                      <a:headEnd type="none" w="med" len="med"/>
                      <a:tailEnd type="none" w="med" len="med"/>
                    </a:lnB>
                    <a:solidFill>
                      <a:schemeClr val="bg1"/>
                    </a:solidFill>
                  </a:tcPr>
                </a:tc>
              </a:tr>
            </a:tbl>
          </a:graphicData>
        </a:graphic>
      </p:graphicFrame>
      <p:graphicFrame>
        <p:nvGraphicFramePr>
          <p:cNvPr id="21" name="Content Placeholder 9"/>
          <p:cNvGraphicFramePr>
            <a:graphicFrameLocks/>
          </p:cNvGraphicFramePr>
          <p:nvPr>
            <p:extLst/>
          </p:nvPr>
        </p:nvGraphicFramePr>
        <p:xfrm>
          <a:off x="315181" y="5527129"/>
          <a:ext cx="8676419" cy="914400"/>
        </p:xfrm>
        <a:graphic>
          <a:graphicData uri="http://schemas.openxmlformats.org/drawingml/2006/table">
            <a:tbl>
              <a:tblPr rtl="1" firstRow="1" bandRow="1">
                <a:tableStyleId>{5C22544A-7EE6-4342-B048-85BDC9FD1C3A}</a:tableStyleId>
              </a:tblPr>
              <a:tblGrid>
                <a:gridCol w="4426702"/>
                <a:gridCol w="4249717"/>
              </a:tblGrid>
              <a:tr h="296333">
                <a:tc>
                  <a:txBody>
                    <a:bodyPr/>
                    <a:lstStyle/>
                    <a:p>
                      <a:pPr marL="0" algn="ctr" defTabSz="914400" rtl="0" eaLnBrk="1" latinLnBrk="0" hangingPunct="1"/>
                      <a:r>
                        <a:rPr lang="en-US" sz="1400" kern="1200" noProof="0" dirty="0" smtClean="0">
                          <a:solidFill>
                            <a:schemeClr val="dk1"/>
                          </a:solidFill>
                          <a:latin typeface="Sakkal Majalla" panose="02000000000000000000" pitchFamily="2" charset="-78"/>
                        </a:rPr>
                        <a:t>Denominator Components</a:t>
                      </a:r>
                      <a:endParaRPr lang="en-US" sz="1400" kern="1200" noProof="0" dirty="0">
                        <a:solidFill>
                          <a:schemeClr val="dk1"/>
                        </a:solidFill>
                        <a:latin typeface="Sakkal Majalla" panose="02000000000000000000" pitchFamily="2" charset="-78"/>
                        <a:ea typeface="+mn-ea"/>
                        <a:cs typeface="Sakkal Majalla" panose="02000000000000000000" pitchFamily="2" charset="-78"/>
                      </a:endParaRPr>
                    </a:p>
                  </a:txBody>
                  <a:tcPr>
                    <a:lnL w="12700" cap="flat" cmpd="sng" algn="ctr">
                      <a:solidFill>
                        <a:srgbClr val="B78A35"/>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rgbClr val="B78A35"/>
                      </a:solidFill>
                      <a:prstDash val="solid"/>
                      <a:round/>
                      <a:headEnd type="none" w="med" len="med"/>
                      <a:tailEnd type="none" w="med" len="med"/>
                    </a:lnT>
                    <a:lnB w="12700" cap="flat" cmpd="sng" algn="ctr">
                      <a:solidFill>
                        <a:srgbClr val="B78A35"/>
                      </a:solidFill>
                      <a:prstDash val="solid"/>
                      <a:round/>
                      <a:headEnd type="none" w="med" len="med"/>
                      <a:tailEnd type="none" w="med" len="med"/>
                    </a:lnB>
                    <a:solidFill>
                      <a:srgbClr val="B78A35"/>
                    </a:solidFill>
                  </a:tcPr>
                </a:tc>
                <a:tc>
                  <a:txBody>
                    <a:bodyPr/>
                    <a:lstStyle/>
                    <a:p>
                      <a:pPr algn="ctr" rtl="0"/>
                      <a:r>
                        <a:rPr lang="en-US" sz="1400" noProof="0" dirty="0" smtClean="0">
                          <a:solidFill>
                            <a:schemeClr val="tx1"/>
                          </a:solidFill>
                          <a:latin typeface="Sakkal Majalla" panose="02000000000000000000" pitchFamily="2" charset="-78"/>
                        </a:rPr>
                        <a:t>Numerator Components</a:t>
                      </a:r>
                      <a:endParaRPr lang="en-US" sz="1400" noProof="0" dirty="0">
                        <a:solidFill>
                          <a:schemeClr val="tx1"/>
                        </a:solidFill>
                        <a:latin typeface="Sakkal Majalla" panose="02000000000000000000" pitchFamily="2" charset="-78"/>
                        <a:cs typeface="Sakkal Majalla" panose="02000000000000000000" pitchFamily="2" charset="-78"/>
                      </a:endParaRPr>
                    </a:p>
                  </a:txBody>
                  <a:tcPr>
                    <a:lnL w="12700" cap="flat" cmpd="sng" algn="ctr">
                      <a:solidFill>
                        <a:schemeClr val="bg1"/>
                      </a:solidFill>
                      <a:prstDash val="solid"/>
                      <a:round/>
                      <a:headEnd type="none" w="med" len="med"/>
                      <a:tailEnd type="none" w="med" len="med"/>
                    </a:lnL>
                    <a:lnR w="12700" cap="flat" cmpd="sng" algn="ctr">
                      <a:solidFill>
                        <a:srgbClr val="B78A35"/>
                      </a:solidFill>
                      <a:prstDash val="solid"/>
                      <a:round/>
                      <a:headEnd type="none" w="med" len="med"/>
                      <a:tailEnd type="none" w="med" len="med"/>
                    </a:lnR>
                    <a:lnT w="12700" cap="flat" cmpd="sng" algn="ctr">
                      <a:solidFill>
                        <a:srgbClr val="B78A35"/>
                      </a:solidFill>
                      <a:prstDash val="solid"/>
                      <a:round/>
                      <a:headEnd type="none" w="med" len="med"/>
                      <a:tailEnd type="none" w="med" len="med"/>
                    </a:lnT>
                    <a:lnB w="12700" cap="flat" cmpd="sng" algn="ctr">
                      <a:solidFill>
                        <a:srgbClr val="B78A35"/>
                      </a:solidFill>
                      <a:prstDash val="solid"/>
                      <a:round/>
                      <a:headEnd type="none" w="med" len="med"/>
                      <a:tailEnd type="none" w="med" len="med"/>
                    </a:lnB>
                    <a:solidFill>
                      <a:srgbClr val="B78A35"/>
                    </a:solidFill>
                  </a:tcPr>
                </a:tc>
              </a:tr>
              <a:tr h="313267">
                <a:tc>
                  <a:txBody>
                    <a:bodyPr/>
                    <a:lstStyle/>
                    <a:p>
                      <a:pPr marL="0" algn="ctr" defTabSz="914400" rtl="0" eaLnBrk="1" latinLnBrk="0" hangingPunct="1"/>
                      <a:r>
                        <a:rPr lang="en-US" sz="1600" kern="1200" noProof="0" dirty="0" smtClean="0">
                          <a:solidFill>
                            <a:schemeClr val="tx1"/>
                          </a:solidFill>
                          <a:latin typeface="Sakkal Majalla" panose="02000000000000000000" pitchFamily="2" charset="-78"/>
                        </a:rPr>
                        <a:t>Total number of Human Resources Department’s services. </a:t>
                      </a:r>
                      <a:endParaRPr lang="en-US" sz="1600" kern="1200" noProof="0" dirty="0">
                        <a:solidFill>
                          <a:schemeClr val="tx1"/>
                        </a:solidFill>
                        <a:latin typeface="Sakkal Majalla" panose="02000000000000000000" pitchFamily="2" charset="-78"/>
                        <a:ea typeface="+mn-ea"/>
                        <a:cs typeface="Sakkal Majalla" panose="02000000000000000000" pitchFamily="2" charset="-78"/>
                      </a:endParaRPr>
                    </a:p>
                  </a:txBody>
                  <a:tcPr anchor="ctr">
                    <a:lnL w="12700" cap="flat" cmpd="sng" algn="ctr">
                      <a:solidFill>
                        <a:srgbClr val="B78A35"/>
                      </a:solidFill>
                      <a:prstDash val="solid"/>
                      <a:round/>
                      <a:headEnd type="none" w="med" len="med"/>
                      <a:tailEnd type="none" w="med" len="med"/>
                    </a:lnL>
                    <a:lnR w="12700" cap="flat" cmpd="sng" algn="ctr">
                      <a:solidFill>
                        <a:srgbClr val="B78A35"/>
                      </a:solidFill>
                      <a:prstDash val="solid"/>
                      <a:round/>
                      <a:headEnd type="none" w="med" len="med"/>
                      <a:tailEnd type="none" w="med" len="med"/>
                    </a:lnR>
                    <a:lnT w="12700" cap="flat" cmpd="sng" algn="ctr">
                      <a:solidFill>
                        <a:srgbClr val="B78A35"/>
                      </a:solidFill>
                      <a:prstDash val="solid"/>
                      <a:round/>
                      <a:headEnd type="none" w="med" len="med"/>
                      <a:tailEnd type="none" w="med" len="med"/>
                    </a:lnT>
                    <a:lnB w="12700" cap="flat" cmpd="sng" algn="ctr">
                      <a:solidFill>
                        <a:srgbClr val="B78A35"/>
                      </a:solidFill>
                      <a:prstDash val="solid"/>
                      <a:round/>
                      <a:headEnd type="none" w="med" len="med"/>
                      <a:tailEnd type="none" w="med" len="med"/>
                    </a:lnB>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600" kern="1200" noProof="0" dirty="0" smtClean="0">
                          <a:solidFill>
                            <a:schemeClr val="tx1"/>
                          </a:solidFill>
                          <a:latin typeface="Sakkal Majalla" panose="02000000000000000000" pitchFamily="2" charset="-78"/>
                        </a:rPr>
                        <a:t>Total rates of compliance with certain time-frames of entity’s</a:t>
                      </a:r>
                      <a:r>
                        <a:rPr lang="en-US" sz="1600" kern="1200" baseline="0" noProof="0" dirty="0" smtClean="0">
                          <a:solidFill>
                            <a:schemeClr val="tx1"/>
                          </a:solidFill>
                          <a:latin typeface="Sakkal Majalla" panose="02000000000000000000" pitchFamily="2" charset="-78"/>
                        </a:rPr>
                        <a:t> </a:t>
                      </a:r>
                      <a:r>
                        <a:rPr lang="en-US" sz="1600" kern="1200" noProof="0" dirty="0" smtClean="0">
                          <a:solidFill>
                            <a:schemeClr val="tx1"/>
                          </a:solidFill>
                          <a:latin typeface="Sakkal Majalla" panose="02000000000000000000" pitchFamily="2" charset="-78"/>
                        </a:rPr>
                        <a:t>human resources services</a:t>
                      </a:r>
                      <a:r>
                        <a:rPr lang="en-US" noProof="0" dirty="0" smtClean="0"/>
                        <a:t> </a:t>
                      </a:r>
                      <a:endParaRPr lang="en-US" sz="1600" b="0" i="0" u="none" strike="noStrike" kern="1200" noProof="0" dirty="0" smtClean="0">
                        <a:solidFill>
                          <a:schemeClr val="tx1"/>
                        </a:solidFill>
                        <a:effectLst/>
                        <a:latin typeface="Sakkal Majalla" panose="02000000000000000000" pitchFamily="2" charset="-78"/>
                        <a:ea typeface="+mn-ea"/>
                        <a:cs typeface="Sakkal Majalla" panose="02000000000000000000" pitchFamily="2" charset="-78"/>
                      </a:endParaRPr>
                    </a:p>
                  </a:txBody>
                  <a:tcPr anchor="ctr">
                    <a:lnL w="12700" cap="flat" cmpd="sng" algn="ctr">
                      <a:solidFill>
                        <a:srgbClr val="B78A35"/>
                      </a:solidFill>
                      <a:prstDash val="solid"/>
                      <a:round/>
                      <a:headEnd type="none" w="med" len="med"/>
                      <a:tailEnd type="none" w="med" len="med"/>
                    </a:lnL>
                    <a:lnR w="12700" cap="flat" cmpd="sng" algn="ctr">
                      <a:solidFill>
                        <a:srgbClr val="B78A35"/>
                      </a:solidFill>
                      <a:prstDash val="solid"/>
                      <a:round/>
                      <a:headEnd type="none" w="med" len="med"/>
                      <a:tailEnd type="none" w="med" len="med"/>
                    </a:lnR>
                    <a:lnT w="12700" cap="flat" cmpd="sng" algn="ctr">
                      <a:solidFill>
                        <a:srgbClr val="B78A35"/>
                      </a:solidFill>
                      <a:prstDash val="solid"/>
                      <a:round/>
                      <a:headEnd type="none" w="med" len="med"/>
                      <a:tailEnd type="none" w="med" len="med"/>
                    </a:lnT>
                    <a:lnB w="12700" cap="flat" cmpd="sng" algn="ctr">
                      <a:solidFill>
                        <a:srgbClr val="B78A35"/>
                      </a:solidFill>
                      <a:prstDash val="solid"/>
                      <a:round/>
                      <a:headEnd type="none" w="med" len="med"/>
                      <a:tailEnd type="none" w="med" len="med"/>
                    </a:lnB>
                    <a:noFill/>
                  </a:tcPr>
                </a:tc>
              </a:tr>
            </a:tbl>
          </a:graphicData>
        </a:graphic>
      </p:graphicFrame>
    </p:spTree>
    <p:extLst>
      <p:ext uri="{BB962C8B-B14F-4D97-AF65-F5344CB8AC3E}">
        <p14:creationId xmlns:p14="http://schemas.microsoft.com/office/powerpoint/2010/main" val="67464157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09365" y="1591383"/>
            <a:ext cx="4785716" cy="4261616"/>
          </a:xfrm>
          <a:prstGeom prst="rect">
            <a:avLst/>
          </a:prstGeom>
          <a:noFill/>
        </p:spPr>
        <p:txBody>
          <a:bodyPr wrap="square" rtlCol="0">
            <a:spAutoFit/>
          </a:bodyPr>
          <a:lstStyle/>
          <a:p>
            <a:pPr algn="justLow" rtl="0">
              <a:lnSpc>
                <a:spcPct val="150000"/>
              </a:lnSpc>
            </a:pPr>
            <a:r>
              <a:rPr lang="en-US" sz="1400" dirty="0" smtClean="0">
                <a:solidFill>
                  <a:prstClr val="black"/>
                </a:solidFill>
                <a:latin typeface="Book Antiqua" pitchFamily="18" charset="0"/>
              </a:rPr>
              <a:t>The Prime Minister Office has launched the Government Enablers Project of Strategic Course 2014/2016, including the following four perspectives; financial perspective, human resources perspective, smart government perspective and customers perspective. </a:t>
            </a:r>
          </a:p>
          <a:p>
            <a:pPr algn="justLow" rtl="0">
              <a:lnSpc>
                <a:spcPct val="150000"/>
              </a:lnSpc>
            </a:pPr>
            <a:r>
              <a:rPr lang="en-US" sz="1400" dirty="0" smtClean="0">
                <a:solidFill>
                  <a:prstClr val="black"/>
                </a:solidFill>
                <a:latin typeface="Book Antiqua" pitchFamily="18" charset="0"/>
              </a:rPr>
              <a:t>Therefore, in October 14, 2014 the Federal Authority for Government Human Resources launched the Indicators of Human Resources Enablers, including five (5) strategic indicators and twelve (12) operational indicators. At the beginning of 2016, the Federal Authority for Government Human Resources has agreed with the Prime Minister Office to update these indicators as they shall include six (6) strategic indicators and two (2) operational indicators. </a:t>
            </a:r>
            <a:endParaRPr lang="en-US" sz="1600" dirty="0">
              <a:solidFill>
                <a:prstClr val="black"/>
              </a:solidFill>
              <a:latin typeface="Book Antiqua" pitchFamily="18" charset="0"/>
              <a:ea typeface="Arial Unicode MS" panose="020B0604020202020204" pitchFamily="34" charset="-128"/>
              <a:cs typeface="Sakkal Majalla" panose="02000000000000000000" pitchFamily="2" charset="-78"/>
            </a:endParaRPr>
          </a:p>
        </p:txBody>
      </p:sp>
      <p:sp>
        <p:nvSpPr>
          <p:cNvPr id="5" name="Rounded Rectangle 4"/>
          <p:cNvSpPr/>
          <p:nvPr/>
        </p:nvSpPr>
        <p:spPr>
          <a:xfrm>
            <a:off x="152400" y="838200"/>
            <a:ext cx="8839200" cy="521732"/>
          </a:xfrm>
          <a:prstGeom prst="round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6" name="TextBox 5"/>
          <p:cNvSpPr txBox="1"/>
          <p:nvPr/>
        </p:nvSpPr>
        <p:spPr>
          <a:xfrm>
            <a:off x="1066800" y="926068"/>
            <a:ext cx="6629400" cy="369332"/>
          </a:xfrm>
          <a:prstGeom prst="rect">
            <a:avLst/>
          </a:prstGeom>
          <a:noFill/>
          <a:ln>
            <a:noFill/>
          </a:ln>
        </p:spPr>
        <p:txBody>
          <a:bodyPr wrap="square" rtlCol="0">
            <a:spAutoFit/>
          </a:bodyPr>
          <a:lstStyle>
            <a:defPPr>
              <a:defRPr lang="en-US"/>
            </a:defPPr>
            <a:lvl1pPr algn="r" rtl="1">
              <a:defRPr>
                <a:solidFill>
                  <a:schemeClr val="bg1"/>
                </a:solidFill>
                <a:cs typeface="PT Bold Heading" panose="02010400000000000000" pitchFamily="2" charset="-78"/>
              </a:defRPr>
            </a:lvl1pPr>
          </a:lstStyle>
          <a:p>
            <a:pPr algn="ctr" rtl="0"/>
            <a:r>
              <a:rPr lang="en-US" dirty="0" smtClean="0">
                <a:solidFill>
                  <a:prstClr val="white"/>
                </a:solidFill>
              </a:rPr>
              <a:t>The Resolution of launching the Government Enablers Project </a:t>
            </a:r>
            <a:endParaRPr lang="en-US" dirty="0">
              <a:solidFill>
                <a:prstClr val="white"/>
              </a:solidFill>
            </a:endParaRPr>
          </a:p>
        </p:txBody>
      </p:sp>
      <p:pic>
        <p:nvPicPr>
          <p:cNvPr id="7"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b="35178"/>
          <a:stretch/>
        </p:blipFill>
        <p:spPr bwMode="auto">
          <a:xfrm>
            <a:off x="5256028" y="1505978"/>
            <a:ext cx="3810000" cy="4915604"/>
          </a:xfrm>
          <a:prstGeom prst="rect">
            <a:avLst/>
          </a:prstGeom>
          <a:noFill/>
          <a:ln>
            <a:noFill/>
          </a:ln>
          <a:effectLst>
            <a:outerShdw blurRad="63500" sx="102000" sy="102000" algn="ctr" rotWithShape="0">
              <a:prstClr val="black">
                <a:alpha val="40000"/>
              </a:prst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8" name="TextBox 7"/>
          <p:cNvSpPr txBox="1"/>
          <p:nvPr/>
        </p:nvSpPr>
        <p:spPr>
          <a:xfrm>
            <a:off x="-7398" y="6638395"/>
            <a:ext cx="433526" cy="307777"/>
          </a:xfrm>
          <a:prstGeom prst="rect">
            <a:avLst/>
          </a:prstGeom>
          <a:noFill/>
        </p:spPr>
        <p:txBody>
          <a:bodyPr wrap="square" rtlCol="0">
            <a:spAutoFit/>
          </a:bodyPr>
          <a:lstStyle/>
          <a:p>
            <a:pPr rtl="0"/>
            <a:r>
              <a:rPr lang="ar-AE" sz="1400" dirty="0">
                <a:solidFill>
                  <a:prstClr val="black"/>
                </a:solidFill>
              </a:rPr>
              <a:t>4</a:t>
            </a:r>
            <a:endParaRPr lang="en-US" sz="1400" dirty="0">
              <a:solidFill>
                <a:prstClr val="black"/>
              </a:solidFill>
            </a:endParaRPr>
          </a:p>
        </p:txBody>
      </p:sp>
    </p:spTree>
    <p:extLst>
      <p:ext uri="{BB962C8B-B14F-4D97-AF65-F5344CB8AC3E}">
        <p14:creationId xmlns:p14="http://schemas.microsoft.com/office/powerpoint/2010/main" val="2407211718"/>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ounded Rectangle 4"/>
          <p:cNvSpPr/>
          <p:nvPr/>
        </p:nvSpPr>
        <p:spPr>
          <a:xfrm>
            <a:off x="152400" y="973199"/>
            <a:ext cx="8839200" cy="521732"/>
          </a:xfrm>
          <a:prstGeom prst="round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0" name="Title 1"/>
          <p:cNvSpPr txBox="1">
            <a:spLocks/>
          </p:cNvSpPr>
          <p:nvPr/>
        </p:nvSpPr>
        <p:spPr>
          <a:xfrm>
            <a:off x="966652" y="1064593"/>
            <a:ext cx="7511142" cy="688007"/>
          </a:xfrm>
          <a:prstGeom prst="rect">
            <a:avLst/>
          </a:prstGeom>
        </p:spPr>
        <p:txBody>
          <a:bodyP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rtl="0"/>
            <a:r>
              <a:rPr lang="en-US" sz="1800" dirty="0" smtClean="0">
                <a:solidFill>
                  <a:prstClr val="white"/>
                </a:solidFill>
              </a:rPr>
              <a:t>Indicator No. 16: Rate of Compliance with the Service Level Agreements (SLA)</a:t>
            </a:r>
            <a:endParaRPr lang="en-US" sz="1800" dirty="0">
              <a:solidFill>
                <a:prstClr val="white"/>
              </a:solidFill>
              <a:cs typeface="PT Bold Heading" panose="02010400000000000000" pitchFamily="2" charset="-78"/>
            </a:endParaRPr>
          </a:p>
        </p:txBody>
      </p:sp>
      <p:sp>
        <p:nvSpPr>
          <p:cNvPr id="15" name="Slide Number Placeholder 3"/>
          <p:cNvSpPr txBox="1">
            <a:spLocks/>
          </p:cNvSpPr>
          <p:nvPr/>
        </p:nvSpPr>
        <p:spPr>
          <a:xfrm>
            <a:off x="0" y="6569075"/>
            <a:ext cx="21336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rtl="0"/>
            <a:fld id="{56427F38-63A5-4D63-9399-D970397CA46A}" type="slidenum">
              <a:rPr lang="en-US" sz="1600" b="1" smtClean="0">
                <a:solidFill>
                  <a:prstClr val="black"/>
                </a:solidFill>
              </a:rPr>
              <a:pPr rtl="0"/>
              <a:t>40</a:t>
            </a:fld>
            <a:endParaRPr lang="en-US" sz="1600" b="1" dirty="0">
              <a:solidFill>
                <a:prstClr val="black"/>
              </a:solidFill>
            </a:endParaRPr>
          </a:p>
        </p:txBody>
      </p:sp>
      <p:sp>
        <p:nvSpPr>
          <p:cNvPr id="13" name="TextBox 12"/>
          <p:cNvSpPr txBox="1"/>
          <p:nvPr/>
        </p:nvSpPr>
        <p:spPr>
          <a:xfrm>
            <a:off x="152400" y="1961386"/>
            <a:ext cx="2918604" cy="3289728"/>
          </a:xfrm>
          <a:prstGeom prst="rect">
            <a:avLst/>
          </a:prstGeom>
          <a:noFill/>
        </p:spPr>
        <p:txBody>
          <a:bodyPr wrap="square" lIns="87994" tIns="43996" rIns="87994" bIns="43996" rtlCol="0">
            <a:spAutoFit/>
          </a:bodyPr>
          <a:lstStyle/>
          <a:p>
            <a:pPr rtl="0">
              <a:spcBef>
                <a:spcPts val="577"/>
              </a:spcBef>
              <a:spcAft>
                <a:spcPts val="577"/>
              </a:spcAft>
            </a:pPr>
            <a:r>
              <a:rPr lang="en-US" b="1" dirty="0" smtClean="0">
                <a:solidFill>
                  <a:prstClr val="black"/>
                </a:solidFill>
                <a:latin typeface="Book Antiqua" pitchFamily="18" charset="0"/>
              </a:rPr>
              <a:t>Explanatory Example: </a:t>
            </a:r>
          </a:p>
          <a:p>
            <a:pPr rtl="0">
              <a:spcBef>
                <a:spcPts val="577"/>
              </a:spcBef>
              <a:spcAft>
                <a:spcPts val="577"/>
              </a:spcAft>
            </a:pPr>
            <a:r>
              <a:rPr lang="en-US" b="1" dirty="0" smtClean="0">
                <a:solidFill>
                  <a:prstClr val="black"/>
                </a:solidFill>
                <a:latin typeface="Book Antiqua" pitchFamily="18" charset="0"/>
              </a:rPr>
              <a:t>Explanatory Example: Some services provided by the Human Resources Department in the federal entities, in addition to the times which shall be implemented by the Human Resources Departments  to achieve the excellence of services. </a:t>
            </a:r>
            <a:endParaRPr lang="en-US" b="1" dirty="0">
              <a:solidFill>
                <a:prstClr val="black"/>
              </a:solidFill>
              <a:latin typeface="Book Antiqua" pitchFamily="18" charset="0"/>
            </a:endParaRPr>
          </a:p>
        </p:txBody>
      </p:sp>
      <p:graphicFrame>
        <p:nvGraphicFramePr>
          <p:cNvPr id="14" name="جدول 5"/>
          <p:cNvGraphicFramePr>
            <a:graphicFrameLocks noGrp="1"/>
          </p:cNvGraphicFramePr>
          <p:nvPr>
            <p:extLst/>
          </p:nvPr>
        </p:nvGraphicFramePr>
        <p:xfrm>
          <a:off x="3530301" y="1752600"/>
          <a:ext cx="5380889" cy="4344013"/>
        </p:xfrm>
        <a:graphic>
          <a:graphicData uri="http://schemas.openxmlformats.org/drawingml/2006/table">
            <a:tbl>
              <a:tblPr firstRow="1" firstCol="1" bandRow="1">
                <a:tableStyleId>{5940675A-B579-460E-94D1-54222C63F5DA}</a:tableStyleId>
              </a:tblPr>
              <a:tblGrid>
                <a:gridCol w="435429">
                  <a:extLst>
                    <a:ext uri="{9D8B030D-6E8A-4147-A177-3AD203B41FA5}">
                      <a16:colId xmlns="" xmlns:o="urn:schemas-microsoft-com:office:office" xmlns:v="urn:schemas-microsoft-com:vml" xmlns:wp="http://schemas.openxmlformats.org/drawingml/2006/powerpointprocessingDrawing" xmlns:wne="http://schemas.microsoft.com/office/powerpoint/2006/powerpointml" xmlns:cdr="http://schemas.openxmlformats.org/drawingml/2006/chartDrawing" xmlns:dgm="http://schemas.openxmlformats.org/drawingml/2006/diagram" xmlns:c="http://schemas.openxmlformats.org/drawingml/2006/chart" xmlns:a14="http://schemas.microsoft.com/office/drawing/2010/main" xmlns:mc="http://schemas.openxmlformats.org/markup-compatibility/2006" xmlns:a16="http://schemas.microsoft.com/office/drawing/2014/main" val="20000"/>
                    </a:ext>
                  </a:extLst>
                </a:gridCol>
                <a:gridCol w="2390502">
                  <a:extLst>
                    <a:ext uri="{9D8B030D-6E8A-4147-A177-3AD203B41FA5}">
                      <a16:colId xmlns="" xmlns:o="urn:schemas-microsoft-com:office:office" xmlns:v="urn:schemas-microsoft-com:vml" xmlns:wp="http://schemas.openxmlformats.org/drawingml/2006/powerpointprocessingDrawing" xmlns:wne="http://schemas.microsoft.com/office/powerpoint/2006/powerpointml" xmlns:cdr="http://schemas.openxmlformats.org/drawingml/2006/chartDrawing" xmlns:dgm="http://schemas.openxmlformats.org/drawingml/2006/diagram" xmlns:c="http://schemas.openxmlformats.org/drawingml/2006/chart" xmlns:a14="http://schemas.microsoft.com/office/drawing/2010/main" xmlns:mc="http://schemas.openxmlformats.org/markup-compatibility/2006" xmlns:a16="http://schemas.microsoft.com/office/drawing/2014/main" val="20001"/>
                    </a:ext>
                  </a:extLst>
                </a:gridCol>
                <a:gridCol w="822960">
                  <a:extLst>
                    <a:ext uri="{9D8B030D-6E8A-4147-A177-3AD203B41FA5}">
                      <a16:colId xmlns="" xmlns:o="urn:schemas-microsoft-com:office:office" xmlns:v="urn:schemas-microsoft-com:vml" xmlns:wp="http://schemas.openxmlformats.org/drawingml/2006/powerpointprocessingDrawing" xmlns:wne="http://schemas.microsoft.com/office/powerpoint/2006/powerpointml" xmlns:cdr="http://schemas.openxmlformats.org/drawingml/2006/chartDrawing" xmlns:dgm="http://schemas.openxmlformats.org/drawingml/2006/diagram" xmlns:c="http://schemas.openxmlformats.org/drawingml/2006/chart" xmlns:a14="http://schemas.microsoft.com/office/drawing/2010/main" xmlns:mc="http://schemas.openxmlformats.org/markup-compatibility/2006" xmlns:a16="http://schemas.microsoft.com/office/drawing/2014/main" val="20002"/>
                    </a:ext>
                  </a:extLst>
                </a:gridCol>
                <a:gridCol w="960237">
                  <a:extLst>
                    <a:ext uri="{9D8B030D-6E8A-4147-A177-3AD203B41FA5}">
                      <a16:colId xmlns="" xmlns:o="urn:schemas-microsoft-com:office:office" xmlns:v="urn:schemas-microsoft-com:vml" xmlns:wp="http://schemas.openxmlformats.org/drawingml/2006/powerpointprocessingDrawing" xmlns:wne="http://schemas.microsoft.com/office/powerpoint/2006/powerpointml" xmlns:cdr="http://schemas.openxmlformats.org/drawingml/2006/chartDrawing" xmlns:dgm="http://schemas.openxmlformats.org/drawingml/2006/diagram" xmlns:c="http://schemas.openxmlformats.org/drawingml/2006/chart" xmlns:a14="http://schemas.microsoft.com/office/drawing/2010/main" xmlns:mc="http://schemas.openxmlformats.org/markup-compatibility/2006" xmlns:a16="http://schemas.microsoft.com/office/drawing/2014/main" val="20003"/>
                    </a:ext>
                  </a:extLst>
                </a:gridCol>
                <a:gridCol w="771761">
                  <a:extLst>
                    <a:ext uri="{9D8B030D-6E8A-4147-A177-3AD203B41FA5}">
                      <a16:colId xmlns="" xmlns:o="urn:schemas-microsoft-com:office:office" xmlns:v="urn:schemas-microsoft-com:vml" xmlns:wp="http://schemas.openxmlformats.org/drawingml/2006/powerpointprocessingDrawing" xmlns:wne="http://schemas.microsoft.com/office/powerpoint/2006/powerpointml" xmlns:cdr="http://schemas.openxmlformats.org/drawingml/2006/chartDrawing" xmlns:dgm="http://schemas.openxmlformats.org/drawingml/2006/diagram" xmlns:c="http://schemas.openxmlformats.org/drawingml/2006/chart" xmlns:a14="http://schemas.microsoft.com/office/drawing/2010/main" xmlns:mc="http://schemas.openxmlformats.org/markup-compatibility/2006" xmlns:a16="http://schemas.microsoft.com/office/drawing/2014/main" val="20004"/>
                    </a:ext>
                  </a:extLst>
                </a:gridCol>
              </a:tblGrid>
              <a:tr h="236117">
                <a:tc rowSpan="2">
                  <a:txBody>
                    <a:bodyPr/>
                    <a:lstStyle/>
                    <a:p>
                      <a:pPr algn="l" rtl="0">
                        <a:lnSpc>
                          <a:spcPct val="115000"/>
                        </a:lnSpc>
                        <a:spcAft>
                          <a:spcPts val="0"/>
                        </a:spcAft>
                      </a:pPr>
                      <a:r>
                        <a:rPr lang="en-US" sz="1100" b="1" noProof="0" dirty="0" smtClean="0">
                          <a:effectLst/>
                          <a:latin typeface="Book Antiqua" pitchFamily="18" charset="0"/>
                        </a:rPr>
                        <a:t>S.N.</a:t>
                      </a:r>
                      <a:endParaRPr lang="en-US" sz="1100" b="1" noProof="0" dirty="0">
                        <a:effectLst/>
                        <a:latin typeface="Book Antiqua" pitchFamily="18" charset="0"/>
                        <a:ea typeface="Calibri"/>
                        <a:cs typeface="Sakkal Majalla" panose="02000000000000000000" pitchFamily="2" charset="-78"/>
                      </a:endParaRPr>
                    </a:p>
                  </a:txBody>
                  <a:tcPr marL="68580" marR="68580" marT="0" marB="0" anchor="ctr"/>
                </a:tc>
                <a:tc rowSpan="2">
                  <a:txBody>
                    <a:bodyPr/>
                    <a:lstStyle/>
                    <a:p>
                      <a:pPr algn="ctr" rtl="0">
                        <a:lnSpc>
                          <a:spcPct val="115000"/>
                        </a:lnSpc>
                        <a:spcAft>
                          <a:spcPts val="0"/>
                        </a:spcAft>
                      </a:pPr>
                      <a:r>
                        <a:rPr lang="en-US" sz="1100" b="1" noProof="0" dirty="0" smtClean="0">
                          <a:effectLst/>
                          <a:latin typeface="Book Antiqua" pitchFamily="18" charset="0"/>
                        </a:rPr>
                        <a:t>Service Level Agreement Description: Employee’s Human Resources Department</a:t>
                      </a:r>
                      <a:endParaRPr lang="en-US" sz="1100" b="1" noProof="0" dirty="0">
                        <a:effectLst/>
                        <a:latin typeface="Book Antiqua" pitchFamily="18" charset="0"/>
                        <a:ea typeface="Calibri"/>
                        <a:cs typeface="Sakkal Majalla" panose="02000000000000000000" pitchFamily="2" charset="-78"/>
                      </a:endParaRPr>
                    </a:p>
                  </a:txBody>
                  <a:tcPr marL="68580" marR="68580" marT="0" marB="0" anchor="ctr"/>
                </a:tc>
                <a:tc gridSpan="3">
                  <a:txBody>
                    <a:bodyPr/>
                    <a:lstStyle/>
                    <a:p>
                      <a:pPr algn="ctr" rtl="0">
                        <a:lnSpc>
                          <a:spcPct val="115000"/>
                        </a:lnSpc>
                        <a:spcAft>
                          <a:spcPts val="0"/>
                        </a:spcAft>
                      </a:pPr>
                      <a:r>
                        <a:rPr lang="en-US" sz="1000" b="1" noProof="0" dirty="0" smtClean="0">
                          <a:effectLst/>
                          <a:latin typeface="Book Antiqua" pitchFamily="18" charset="0"/>
                        </a:rPr>
                        <a:t>Working Days</a:t>
                      </a:r>
                      <a:endParaRPr lang="en-US" sz="1000" b="1" noProof="0" dirty="0">
                        <a:effectLst/>
                        <a:latin typeface="Book Antiqua" pitchFamily="18" charset="0"/>
                        <a:ea typeface="Calibri"/>
                        <a:cs typeface="Arial"/>
                      </a:endParaRPr>
                    </a:p>
                  </a:txBody>
                  <a:tcPr marL="68580" marR="68580" marT="0" marB="0">
                    <a:solidFill>
                      <a:srgbClr val="FFE181"/>
                    </a:solidFill>
                  </a:tcPr>
                </a:tc>
                <a:tc hMerge="1">
                  <a:txBody>
                    <a:bodyPr/>
                    <a:lstStyle/>
                    <a:p>
                      <a:pPr rtl="1"/>
                      <a:endParaRPr lang="ar-EG"/>
                    </a:p>
                  </a:txBody>
                  <a:tcPr/>
                </a:tc>
                <a:tc hMerge="1">
                  <a:txBody>
                    <a:bodyPr/>
                    <a:lstStyle/>
                    <a:p>
                      <a:pPr rtl="1"/>
                      <a:endParaRPr lang="ar-EG"/>
                    </a:p>
                  </a:txBody>
                  <a:tcPr/>
                </a:tc>
                <a:extLst>
                  <a:ext uri="{0D108BD9-81ED-4DB2-BD59-A6C34878D82A}">
                    <a16:rowId xmlns="" xmlns:o="urn:schemas-microsoft-com:office:office" xmlns:v="urn:schemas-microsoft-com:vml" xmlns:wp="http://schemas.openxmlformats.org/drawingml/2006/powerpointprocessingDrawing" xmlns:wne="http://schemas.microsoft.com/office/powerpoint/2006/powerpointml" xmlns:cdr="http://schemas.openxmlformats.org/drawingml/2006/chartDrawing" xmlns:dgm="http://schemas.openxmlformats.org/drawingml/2006/diagram" xmlns:c="http://schemas.openxmlformats.org/drawingml/2006/chart" xmlns:a14="http://schemas.microsoft.com/office/drawing/2010/main" xmlns:mc="http://schemas.openxmlformats.org/markup-compatibility/2006" xmlns:a16="http://schemas.microsoft.com/office/drawing/2014/main" val="10000"/>
                  </a:ext>
                </a:extLst>
              </a:tr>
              <a:tr h="601022">
                <a:tc vMerge="1">
                  <a:txBody>
                    <a:bodyPr/>
                    <a:lstStyle/>
                    <a:p>
                      <a:pPr rtl="1"/>
                      <a:endParaRPr lang="ar-EG"/>
                    </a:p>
                  </a:txBody>
                  <a:tcPr/>
                </a:tc>
                <a:tc vMerge="1">
                  <a:txBody>
                    <a:bodyPr/>
                    <a:lstStyle/>
                    <a:p>
                      <a:pPr rtl="1"/>
                      <a:endParaRPr lang="ar-EG"/>
                    </a:p>
                  </a:txBody>
                  <a:tcPr/>
                </a:tc>
                <a:tc>
                  <a:txBody>
                    <a:bodyPr/>
                    <a:lstStyle/>
                    <a:p>
                      <a:pPr algn="ctr" rtl="0">
                        <a:lnSpc>
                          <a:spcPct val="115000"/>
                        </a:lnSpc>
                        <a:spcAft>
                          <a:spcPts val="0"/>
                        </a:spcAft>
                      </a:pPr>
                      <a:r>
                        <a:rPr lang="en-US" sz="1100" b="1" noProof="0" dirty="0" smtClean="0">
                          <a:effectLst/>
                          <a:latin typeface="Book Antiqua" pitchFamily="18" charset="0"/>
                        </a:rPr>
                        <a:t>Excellent</a:t>
                      </a:r>
                      <a:endParaRPr lang="en-US" sz="1100" b="1" noProof="0" dirty="0">
                        <a:effectLst/>
                        <a:latin typeface="Book Antiqua" pitchFamily="18" charset="0"/>
                        <a:ea typeface="Calibri"/>
                        <a:cs typeface="Sakkal Majalla" panose="02000000000000000000" pitchFamily="2" charset="-78"/>
                      </a:endParaRPr>
                    </a:p>
                  </a:txBody>
                  <a:tcPr marL="68580" marR="68580" marT="0" marB="0" anchor="ctr"/>
                </a:tc>
                <a:tc>
                  <a:txBody>
                    <a:bodyPr/>
                    <a:lstStyle/>
                    <a:p>
                      <a:pPr algn="ctr" rtl="0">
                        <a:lnSpc>
                          <a:spcPct val="115000"/>
                        </a:lnSpc>
                        <a:spcAft>
                          <a:spcPts val="0"/>
                        </a:spcAft>
                      </a:pPr>
                      <a:r>
                        <a:rPr lang="en-US" sz="1100" b="1" noProof="0" dirty="0" smtClean="0">
                          <a:effectLst/>
                          <a:latin typeface="Book Antiqua" pitchFamily="18" charset="0"/>
                        </a:rPr>
                        <a:t>Satisfactory</a:t>
                      </a:r>
                      <a:endParaRPr lang="en-US" sz="1100" b="1" noProof="0" dirty="0">
                        <a:effectLst/>
                        <a:latin typeface="Book Antiqua" pitchFamily="18" charset="0"/>
                        <a:ea typeface="Calibri"/>
                        <a:cs typeface="Sakkal Majalla" panose="02000000000000000000" pitchFamily="2" charset="-78"/>
                      </a:endParaRPr>
                    </a:p>
                  </a:txBody>
                  <a:tcPr marL="68580" marR="68580" marT="0" marB="0" anchor="ctr"/>
                </a:tc>
                <a:tc>
                  <a:txBody>
                    <a:bodyPr/>
                    <a:lstStyle/>
                    <a:p>
                      <a:pPr algn="ctr" rtl="0">
                        <a:lnSpc>
                          <a:spcPct val="115000"/>
                        </a:lnSpc>
                        <a:spcAft>
                          <a:spcPts val="0"/>
                        </a:spcAft>
                      </a:pPr>
                      <a:r>
                        <a:rPr lang="en-US" sz="1100" b="1" noProof="0" dirty="0" smtClean="0">
                          <a:effectLst/>
                          <a:latin typeface="Book Antiqua" pitchFamily="18" charset="0"/>
                        </a:rPr>
                        <a:t>Requires Improvement</a:t>
                      </a:r>
                      <a:endParaRPr lang="en-US" sz="1100" b="1" noProof="0" dirty="0">
                        <a:effectLst/>
                        <a:latin typeface="Book Antiqua" pitchFamily="18" charset="0"/>
                        <a:ea typeface="Calibri"/>
                        <a:cs typeface="Sakkal Majalla" panose="02000000000000000000" pitchFamily="2" charset="-78"/>
                      </a:endParaRPr>
                    </a:p>
                  </a:txBody>
                  <a:tcPr marL="68580" marR="68580" marT="0" marB="0" anchor="ctr"/>
                </a:tc>
                <a:extLst>
                  <a:ext uri="{0D108BD9-81ED-4DB2-BD59-A6C34878D82A}">
                    <a16:rowId xmlns="" xmlns:o="urn:schemas-microsoft-com:office:office" xmlns:v="urn:schemas-microsoft-com:vml" xmlns:wp="http://schemas.openxmlformats.org/drawingml/2006/powerpointprocessingDrawing" xmlns:wne="http://schemas.microsoft.com/office/powerpoint/2006/powerpointml" xmlns:cdr="http://schemas.openxmlformats.org/drawingml/2006/chartDrawing" xmlns:dgm="http://schemas.openxmlformats.org/drawingml/2006/diagram" xmlns:c="http://schemas.openxmlformats.org/drawingml/2006/chart" xmlns:a14="http://schemas.microsoft.com/office/drawing/2010/main" xmlns:mc="http://schemas.openxmlformats.org/markup-compatibility/2006" xmlns:a16="http://schemas.microsoft.com/office/drawing/2014/main" val="10001"/>
                  </a:ext>
                </a:extLst>
              </a:tr>
              <a:tr h="385473">
                <a:tc>
                  <a:txBody>
                    <a:bodyPr/>
                    <a:lstStyle/>
                    <a:p>
                      <a:pPr algn="l" rtl="0">
                        <a:lnSpc>
                          <a:spcPct val="115000"/>
                        </a:lnSpc>
                        <a:spcAft>
                          <a:spcPts val="0"/>
                        </a:spcAft>
                      </a:pPr>
                      <a:r>
                        <a:rPr lang="en-US" sz="1050" noProof="0" dirty="0" smtClean="0">
                          <a:effectLst/>
                          <a:latin typeface="Book Antiqua" pitchFamily="18" charset="0"/>
                        </a:rPr>
                        <a:t>1</a:t>
                      </a:r>
                      <a:endParaRPr lang="en-US" sz="1050" noProof="0" dirty="0">
                        <a:effectLst/>
                        <a:latin typeface="Book Antiqua" pitchFamily="18" charset="0"/>
                        <a:ea typeface="Calibri"/>
                        <a:cs typeface="Sakkal Majalla" panose="02000000000000000000" pitchFamily="2" charset="-78"/>
                      </a:endParaRPr>
                    </a:p>
                  </a:txBody>
                  <a:tcPr marL="68580" marR="68580" marT="0" marB="0"/>
                </a:tc>
                <a:tc>
                  <a:txBody>
                    <a:bodyPr/>
                    <a:lstStyle/>
                    <a:p>
                      <a:pPr algn="l" rtl="0">
                        <a:lnSpc>
                          <a:spcPct val="115000"/>
                        </a:lnSpc>
                        <a:spcAft>
                          <a:spcPts val="0"/>
                        </a:spcAft>
                      </a:pPr>
                      <a:r>
                        <a:rPr lang="en-US" sz="1050" noProof="0" dirty="0" smtClean="0">
                          <a:effectLst/>
                          <a:latin typeface="Book Antiqua" pitchFamily="18" charset="0"/>
                        </a:rPr>
                        <a:t>Time taken to complete the salaries requests/service  letters </a:t>
                      </a:r>
                      <a:r>
                        <a:rPr lang="en-US" sz="1400" noProof="0" dirty="0" smtClean="0">
                          <a:latin typeface="Book Antiqua" pitchFamily="18" charset="0"/>
                        </a:rPr>
                        <a:t>  </a:t>
                      </a:r>
                      <a:endParaRPr lang="en-US" sz="1050" noProof="0" dirty="0">
                        <a:effectLst/>
                        <a:latin typeface="Book Antiqua" pitchFamily="18" charset="0"/>
                        <a:ea typeface="Calibri"/>
                        <a:cs typeface="Sakkal Majalla" panose="02000000000000000000" pitchFamily="2" charset="-78"/>
                      </a:endParaRPr>
                    </a:p>
                  </a:txBody>
                  <a:tcPr marL="68580" marR="68580" marT="0" marB="0" anchor="ctr"/>
                </a:tc>
                <a:tc>
                  <a:txBody>
                    <a:bodyPr/>
                    <a:lstStyle/>
                    <a:p>
                      <a:pPr algn="l" rtl="0">
                        <a:lnSpc>
                          <a:spcPct val="115000"/>
                        </a:lnSpc>
                        <a:spcAft>
                          <a:spcPts val="0"/>
                        </a:spcAft>
                      </a:pPr>
                      <a:r>
                        <a:rPr lang="en-US" sz="1050" noProof="0" dirty="0" smtClean="0">
                          <a:effectLst/>
                          <a:latin typeface="Book Antiqua" pitchFamily="18" charset="0"/>
                        </a:rPr>
                        <a:t>2 or less</a:t>
                      </a:r>
                      <a:endParaRPr lang="en-US" sz="1050" noProof="0" dirty="0">
                        <a:effectLst/>
                        <a:latin typeface="Book Antiqua" pitchFamily="18" charset="0"/>
                        <a:ea typeface="Calibri"/>
                        <a:cs typeface="Sakkal Majalla" panose="02000000000000000000" pitchFamily="2" charset="-78"/>
                      </a:endParaRPr>
                    </a:p>
                  </a:txBody>
                  <a:tcPr marL="68580" marR="68580" marT="0" marB="0" anchor="ctr">
                    <a:solidFill>
                      <a:srgbClr val="33CC33"/>
                    </a:solidFill>
                  </a:tcPr>
                </a:tc>
                <a:tc>
                  <a:txBody>
                    <a:bodyPr/>
                    <a:lstStyle/>
                    <a:p>
                      <a:pPr algn="l" rtl="0">
                        <a:lnSpc>
                          <a:spcPct val="115000"/>
                        </a:lnSpc>
                        <a:spcAft>
                          <a:spcPts val="0"/>
                        </a:spcAft>
                      </a:pPr>
                      <a:r>
                        <a:rPr lang="en-US" sz="1050" noProof="0" dirty="0" smtClean="0">
                          <a:effectLst/>
                          <a:latin typeface="Book Antiqua" pitchFamily="18" charset="0"/>
                        </a:rPr>
                        <a:t>3 to 5</a:t>
                      </a:r>
                      <a:endParaRPr lang="en-US" sz="1050" noProof="0" dirty="0">
                        <a:effectLst/>
                        <a:latin typeface="Book Antiqua" pitchFamily="18" charset="0"/>
                        <a:ea typeface="Calibri"/>
                        <a:cs typeface="Sakkal Majalla" panose="02000000000000000000" pitchFamily="2" charset="-78"/>
                      </a:endParaRPr>
                    </a:p>
                  </a:txBody>
                  <a:tcPr marL="68580" marR="68580" marT="0" marB="0" anchor="ctr">
                    <a:solidFill>
                      <a:srgbClr val="FFFF00"/>
                    </a:solidFill>
                  </a:tcPr>
                </a:tc>
                <a:tc>
                  <a:txBody>
                    <a:bodyPr/>
                    <a:lstStyle/>
                    <a:p>
                      <a:pPr algn="l" rtl="0">
                        <a:lnSpc>
                          <a:spcPct val="115000"/>
                        </a:lnSpc>
                        <a:spcAft>
                          <a:spcPts val="0"/>
                        </a:spcAft>
                      </a:pPr>
                      <a:r>
                        <a:rPr lang="en-US" sz="1050" noProof="0" dirty="0" smtClean="0">
                          <a:effectLst/>
                          <a:latin typeface="Book Antiqua" pitchFamily="18" charset="0"/>
                        </a:rPr>
                        <a:t>6 or more</a:t>
                      </a:r>
                      <a:endParaRPr lang="en-US" sz="1050" noProof="0" dirty="0">
                        <a:effectLst/>
                        <a:latin typeface="Book Antiqua" pitchFamily="18" charset="0"/>
                        <a:ea typeface="Calibri"/>
                        <a:cs typeface="Sakkal Majalla" panose="02000000000000000000" pitchFamily="2" charset="-78"/>
                      </a:endParaRPr>
                    </a:p>
                  </a:txBody>
                  <a:tcPr marL="68580" marR="68580" marT="0" marB="0" anchor="ctr">
                    <a:solidFill>
                      <a:srgbClr val="FF0000"/>
                    </a:solidFill>
                  </a:tcPr>
                </a:tc>
                <a:extLst>
                  <a:ext uri="{0D108BD9-81ED-4DB2-BD59-A6C34878D82A}">
                    <a16:rowId xmlns="" xmlns:o="urn:schemas-microsoft-com:office:office" xmlns:v="urn:schemas-microsoft-com:vml" xmlns:wp="http://schemas.openxmlformats.org/drawingml/2006/powerpointprocessingDrawing" xmlns:wne="http://schemas.microsoft.com/office/powerpoint/2006/powerpointml" xmlns:cdr="http://schemas.openxmlformats.org/drawingml/2006/chartDrawing" xmlns:dgm="http://schemas.openxmlformats.org/drawingml/2006/diagram" xmlns:c="http://schemas.openxmlformats.org/drawingml/2006/chart" xmlns:a14="http://schemas.microsoft.com/office/drawing/2010/main" xmlns:mc="http://schemas.openxmlformats.org/markup-compatibility/2006" xmlns:a16="http://schemas.microsoft.com/office/drawing/2014/main" val="10002"/>
                  </a:ext>
                </a:extLst>
              </a:tr>
              <a:tr h="279979">
                <a:tc>
                  <a:txBody>
                    <a:bodyPr/>
                    <a:lstStyle/>
                    <a:p>
                      <a:pPr algn="l" rtl="0">
                        <a:lnSpc>
                          <a:spcPct val="115000"/>
                        </a:lnSpc>
                        <a:spcAft>
                          <a:spcPts val="0"/>
                        </a:spcAft>
                      </a:pPr>
                      <a:r>
                        <a:rPr lang="en-US" sz="1050" noProof="0" dirty="0" smtClean="0">
                          <a:effectLst/>
                          <a:latin typeface="Book Antiqua" pitchFamily="18" charset="0"/>
                        </a:rPr>
                        <a:t>2</a:t>
                      </a:r>
                      <a:endParaRPr lang="en-US" sz="1050" noProof="0" dirty="0">
                        <a:effectLst/>
                        <a:latin typeface="Book Antiqua" pitchFamily="18" charset="0"/>
                        <a:ea typeface="Calibri"/>
                        <a:cs typeface="Sakkal Majalla" panose="02000000000000000000" pitchFamily="2" charset="-78"/>
                      </a:endParaRPr>
                    </a:p>
                  </a:txBody>
                  <a:tcPr marL="68580" marR="68580" marT="0" marB="0"/>
                </a:tc>
                <a:tc>
                  <a:txBody>
                    <a:bodyPr/>
                    <a:lstStyle/>
                    <a:p>
                      <a:pPr algn="l" rtl="0">
                        <a:lnSpc>
                          <a:spcPct val="115000"/>
                        </a:lnSpc>
                        <a:spcAft>
                          <a:spcPts val="0"/>
                        </a:spcAft>
                      </a:pPr>
                      <a:r>
                        <a:rPr lang="en-US" sz="1050" noProof="0" dirty="0" smtClean="0">
                          <a:effectLst/>
                          <a:latin typeface="Book Antiqua" pitchFamily="18" charset="0"/>
                        </a:rPr>
                        <a:t>Time</a:t>
                      </a:r>
                      <a:r>
                        <a:rPr lang="en-US" sz="1050" baseline="0" noProof="0" dirty="0" smtClean="0">
                          <a:effectLst/>
                          <a:latin typeface="Book Antiqua" pitchFamily="18" charset="0"/>
                        </a:rPr>
                        <a:t> </a:t>
                      </a:r>
                      <a:r>
                        <a:rPr lang="en-US" sz="1050" noProof="0" dirty="0" smtClean="0">
                          <a:effectLst/>
                          <a:latin typeface="Book Antiqua" pitchFamily="18" charset="0"/>
                        </a:rPr>
                        <a:t>taken</a:t>
                      </a:r>
                      <a:r>
                        <a:rPr lang="en-US" sz="1050" baseline="0" noProof="0" dirty="0" smtClean="0">
                          <a:effectLst/>
                          <a:latin typeface="Book Antiqua" pitchFamily="18" charset="0"/>
                        </a:rPr>
                        <a:t> </a:t>
                      </a:r>
                      <a:r>
                        <a:rPr lang="en-US" sz="1050" noProof="0" dirty="0" smtClean="0">
                          <a:effectLst/>
                          <a:latin typeface="Book Antiqua" pitchFamily="18" charset="0"/>
                        </a:rPr>
                        <a:t>to</a:t>
                      </a:r>
                      <a:r>
                        <a:rPr lang="en-US" sz="1050" baseline="0" noProof="0" dirty="0" smtClean="0">
                          <a:effectLst/>
                          <a:latin typeface="Book Antiqua" pitchFamily="18" charset="0"/>
                        </a:rPr>
                        <a:t> </a:t>
                      </a:r>
                      <a:r>
                        <a:rPr lang="en-US" sz="1050" noProof="0" dirty="0" smtClean="0">
                          <a:effectLst/>
                          <a:latin typeface="Book Antiqua" pitchFamily="18" charset="0"/>
                        </a:rPr>
                        <a:t>complete</a:t>
                      </a:r>
                      <a:r>
                        <a:rPr lang="en-US" sz="1050" baseline="0" noProof="0" dirty="0" smtClean="0">
                          <a:effectLst/>
                          <a:latin typeface="Book Antiqua" pitchFamily="18" charset="0"/>
                        </a:rPr>
                        <a:t> </a:t>
                      </a:r>
                      <a:r>
                        <a:rPr lang="en-US" sz="1050" noProof="0" dirty="0" smtClean="0">
                          <a:effectLst/>
                          <a:latin typeface="Book Antiqua" pitchFamily="18" charset="0"/>
                        </a:rPr>
                        <a:t>the annual/sick leaves requests.</a:t>
                      </a:r>
                      <a:endParaRPr lang="en-US" sz="1050" noProof="0" dirty="0">
                        <a:effectLst/>
                        <a:latin typeface="Book Antiqua" pitchFamily="18" charset="0"/>
                        <a:ea typeface="Calibri"/>
                        <a:cs typeface="Sakkal Majalla" panose="02000000000000000000" pitchFamily="2" charset="-78"/>
                      </a:endParaRPr>
                    </a:p>
                  </a:txBody>
                  <a:tcPr marL="68580" marR="68580" marT="0" marB="0" anchor="ctr"/>
                </a:tc>
                <a:tc>
                  <a:txBody>
                    <a:bodyPr/>
                    <a:lstStyle/>
                    <a:p>
                      <a:pPr algn="l" rtl="0">
                        <a:lnSpc>
                          <a:spcPct val="115000"/>
                        </a:lnSpc>
                        <a:spcAft>
                          <a:spcPts val="0"/>
                        </a:spcAft>
                      </a:pPr>
                      <a:r>
                        <a:rPr lang="en-US" sz="1050" noProof="0" dirty="0" smtClean="0">
                          <a:effectLst/>
                          <a:latin typeface="Book Antiqua" pitchFamily="18" charset="0"/>
                        </a:rPr>
                        <a:t>2 or less</a:t>
                      </a:r>
                      <a:endParaRPr lang="en-US" sz="1050" noProof="0" dirty="0">
                        <a:effectLst/>
                        <a:latin typeface="Book Antiqua" pitchFamily="18" charset="0"/>
                        <a:ea typeface="Calibri"/>
                        <a:cs typeface="Sakkal Majalla" panose="02000000000000000000" pitchFamily="2" charset="-78"/>
                      </a:endParaRPr>
                    </a:p>
                  </a:txBody>
                  <a:tcPr marL="68580" marR="68580" marT="0" marB="0" anchor="ctr">
                    <a:solidFill>
                      <a:srgbClr val="33CC33"/>
                    </a:solidFill>
                  </a:tcPr>
                </a:tc>
                <a:tc>
                  <a:txBody>
                    <a:bodyPr/>
                    <a:lstStyle/>
                    <a:p>
                      <a:pPr algn="l" rtl="0">
                        <a:lnSpc>
                          <a:spcPct val="115000"/>
                        </a:lnSpc>
                        <a:spcAft>
                          <a:spcPts val="0"/>
                        </a:spcAft>
                      </a:pPr>
                      <a:r>
                        <a:rPr lang="en-US" sz="1050" noProof="0" dirty="0" smtClean="0">
                          <a:effectLst/>
                          <a:latin typeface="Book Antiqua" pitchFamily="18" charset="0"/>
                        </a:rPr>
                        <a:t>3 to 5</a:t>
                      </a:r>
                      <a:endParaRPr lang="en-US" sz="1050" noProof="0" dirty="0">
                        <a:effectLst/>
                        <a:latin typeface="Book Antiqua" pitchFamily="18" charset="0"/>
                        <a:ea typeface="Calibri"/>
                        <a:cs typeface="Sakkal Majalla" panose="02000000000000000000" pitchFamily="2" charset="-78"/>
                      </a:endParaRPr>
                    </a:p>
                  </a:txBody>
                  <a:tcPr marL="68580" marR="68580" marT="0" marB="0" anchor="ctr">
                    <a:solidFill>
                      <a:srgbClr val="FFFF00"/>
                    </a:solidFill>
                  </a:tcPr>
                </a:tc>
                <a:tc>
                  <a:txBody>
                    <a:bodyPr/>
                    <a:lstStyle/>
                    <a:p>
                      <a:pPr algn="l" rtl="0">
                        <a:lnSpc>
                          <a:spcPct val="115000"/>
                        </a:lnSpc>
                        <a:spcAft>
                          <a:spcPts val="0"/>
                        </a:spcAft>
                      </a:pPr>
                      <a:r>
                        <a:rPr lang="en-US" sz="1050" noProof="0" dirty="0" smtClean="0">
                          <a:effectLst/>
                          <a:latin typeface="Book Antiqua" pitchFamily="18" charset="0"/>
                        </a:rPr>
                        <a:t>6 or more</a:t>
                      </a:r>
                      <a:endParaRPr lang="en-US" sz="1050" noProof="0" dirty="0">
                        <a:effectLst/>
                        <a:latin typeface="Book Antiqua" pitchFamily="18" charset="0"/>
                        <a:ea typeface="Calibri"/>
                        <a:cs typeface="Sakkal Majalla" panose="02000000000000000000" pitchFamily="2" charset="-78"/>
                      </a:endParaRPr>
                    </a:p>
                  </a:txBody>
                  <a:tcPr marL="68580" marR="68580" marT="0" marB="0" anchor="ctr">
                    <a:solidFill>
                      <a:srgbClr val="FF0000"/>
                    </a:solidFill>
                  </a:tcPr>
                </a:tc>
                <a:extLst>
                  <a:ext uri="{0D108BD9-81ED-4DB2-BD59-A6C34878D82A}">
                    <a16:rowId xmlns="" xmlns:o="urn:schemas-microsoft-com:office:office" xmlns:v="urn:schemas-microsoft-com:vml" xmlns:wp="http://schemas.openxmlformats.org/drawingml/2006/powerpointprocessingDrawing" xmlns:wne="http://schemas.microsoft.com/office/powerpoint/2006/powerpointml" xmlns:cdr="http://schemas.openxmlformats.org/drawingml/2006/chartDrawing" xmlns:dgm="http://schemas.openxmlformats.org/drawingml/2006/diagram" xmlns:c="http://schemas.openxmlformats.org/drawingml/2006/chart" xmlns:a14="http://schemas.microsoft.com/office/drawing/2010/main" xmlns:mc="http://schemas.openxmlformats.org/markup-compatibility/2006" xmlns:a16="http://schemas.microsoft.com/office/drawing/2014/main" val="10003"/>
                  </a:ext>
                </a:extLst>
              </a:tr>
              <a:tr h="515162">
                <a:tc>
                  <a:txBody>
                    <a:bodyPr/>
                    <a:lstStyle/>
                    <a:p>
                      <a:pPr marL="0" algn="l" defTabSz="914400" rtl="0" eaLnBrk="1" latinLnBrk="0" hangingPunct="1">
                        <a:lnSpc>
                          <a:spcPct val="115000"/>
                        </a:lnSpc>
                        <a:spcAft>
                          <a:spcPts val="0"/>
                        </a:spcAft>
                      </a:pPr>
                      <a:r>
                        <a:rPr lang="en-US" sz="1050" kern="1200" noProof="0" dirty="0" smtClean="0">
                          <a:solidFill>
                            <a:schemeClr val="tx1"/>
                          </a:solidFill>
                          <a:effectLst/>
                          <a:latin typeface="Book Antiqua" pitchFamily="18" charset="0"/>
                        </a:rPr>
                        <a:t>3</a:t>
                      </a:r>
                      <a:endParaRPr lang="en-US" sz="1050" kern="1200" noProof="0" dirty="0">
                        <a:solidFill>
                          <a:schemeClr val="tx1"/>
                        </a:solidFill>
                        <a:effectLst/>
                        <a:latin typeface="Book Antiqua" pitchFamily="18" charset="0"/>
                        <a:ea typeface="+mn-ea"/>
                        <a:cs typeface="Sakkal Majalla" panose="02000000000000000000" pitchFamily="2" charset="-78"/>
                      </a:endParaRPr>
                    </a:p>
                  </a:txBody>
                  <a:tcPr marL="68580" marR="68580" marT="0" marB="0"/>
                </a:tc>
                <a:tc>
                  <a:txBody>
                    <a:bodyPr/>
                    <a:lstStyle/>
                    <a:p>
                      <a:pPr marL="0" marR="0" indent="0" algn="l" defTabSz="914400" rtl="0" eaLnBrk="1" fontAlgn="auto" latinLnBrk="0" hangingPunct="1">
                        <a:lnSpc>
                          <a:spcPct val="115000"/>
                        </a:lnSpc>
                        <a:spcBef>
                          <a:spcPts val="0"/>
                        </a:spcBef>
                        <a:spcAft>
                          <a:spcPts val="0"/>
                        </a:spcAft>
                        <a:buClrTx/>
                        <a:buSzTx/>
                        <a:buFontTx/>
                        <a:buNone/>
                        <a:tabLst/>
                        <a:defRPr/>
                      </a:pPr>
                      <a:r>
                        <a:rPr lang="en-US" sz="1050" kern="1200" noProof="0" dirty="0" smtClean="0">
                          <a:solidFill>
                            <a:schemeClr val="tx1"/>
                          </a:solidFill>
                          <a:effectLst/>
                          <a:latin typeface="Book Antiqua" pitchFamily="18" charset="0"/>
                        </a:rPr>
                        <a:t>Time taken to complete the requests of modifying the attendance and leave hours.</a:t>
                      </a:r>
                      <a:endParaRPr lang="en-US" sz="1050" kern="1200" noProof="0" dirty="0" smtClean="0">
                        <a:solidFill>
                          <a:schemeClr val="tx1"/>
                        </a:solidFill>
                        <a:effectLst/>
                        <a:latin typeface="Book Antiqua" pitchFamily="18" charset="0"/>
                        <a:ea typeface="+mn-ea"/>
                        <a:cs typeface="Sakkal Majalla" panose="02000000000000000000" pitchFamily="2" charset="-78"/>
                      </a:endParaRPr>
                    </a:p>
                  </a:txBody>
                  <a:tcPr marL="68580" marR="68580" marT="0" marB="0" anchor="ctr"/>
                </a:tc>
                <a:tc>
                  <a:txBody>
                    <a:bodyPr/>
                    <a:lstStyle/>
                    <a:p>
                      <a:pPr algn="l" rtl="0">
                        <a:lnSpc>
                          <a:spcPct val="115000"/>
                        </a:lnSpc>
                        <a:spcAft>
                          <a:spcPts val="0"/>
                        </a:spcAft>
                      </a:pPr>
                      <a:r>
                        <a:rPr lang="en-US" sz="1050" noProof="0" dirty="0" smtClean="0">
                          <a:effectLst/>
                          <a:latin typeface="Book Antiqua" pitchFamily="18" charset="0"/>
                        </a:rPr>
                        <a:t>2 or less</a:t>
                      </a:r>
                      <a:endParaRPr lang="en-US" sz="1050" noProof="0" dirty="0">
                        <a:effectLst/>
                        <a:latin typeface="Book Antiqua" pitchFamily="18" charset="0"/>
                        <a:ea typeface="Calibri"/>
                        <a:cs typeface="Sakkal Majalla" panose="02000000000000000000" pitchFamily="2" charset="-78"/>
                      </a:endParaRPr>
                    </a:p>
                  </a:txBody>
                  <a:tcPr marL="68580" marR="68580" marT="0" marB="0" anchor="ctr">
                    <a:solidFill>
                      <a:srgbClr val="33CC33"/>
                    </a:solidFill>
                  </a:tcPr>
                </a:tc>
                <a:tc>
                  <a:txBody>
                    <a:bodyPr/>
                    <a:lstStyle/>
                    <a:p>
                      <a:pPr algn="l" rtl="0">
                        <a:lnSpc>
                          <a:spcPct val="115000"/>
                        </a:lnSpc>
                        <a:spcAft>
                          <a:spcPts val="0"/>
                        </a:spcAft>
                      </a:pPr>
                      <a:r>
                        <a:rPr lang="en-US" sz="1050" noProof="0" dirty="0" smtClean="0">
                          <a:effectLst/>
                          <a:latin typeface="Book Antiqua" pitchFamily="18" charset="0"/>
                        </a:rPr>
                        <a:t>3 to 5</a:t>
                      </a:r>
                      <a:endParaRPr lang="en-US" sz="1050" noProof="0" dirty="0">
                        <a:effectLst/>
                        <a:latin typeface="Book Antiqua" pitchFamily="18" charset="0"/>
                        <a:ea typeface="Calibri"/>
                        <a:cs typeface="Sakkal Majalla" panose="02000000000000000000" pitchFamily="2" charset="-78"/>
                      </a:endParaRPr>
                    </a:p>
                  </a:txBody>
                  <a:tcPr marL="68580" marR="68580" marT="0" marB="0" anchor="ctr">
                    <a:solidFill>
                      <a:srgbClr val="FFFF00"/>
                    </a:solidFill>
                  </a:tcPr>
                </a:tc>
                <a:tc>
                  <a:txBody>
                    <a:bodyPr/>
                    <a:lstStyle/>
                    <a:p>
                      <a:pPr algn="l" rtl="0">
                        <a:lnSpc>
                          <a:spcPct val="115000"/>
                        </a:lnSpc>
                        <a:spcAft>
                          <a:spcPts val="0"/>
                        </a:spcAft>
                      </a:pPr>
                      <a:r>
                        <a:rPr lang="en-US" sz="1050" noProof="0" dirty="0" smtClean="0">
                          <a:effectLst/>
                          <a:latin typeface="Book Antiqua" pitchFamily="18" charset="0"/>
                        </a:rPr>
                        <a:t>6 or more</a:t>
                      </a:r>
                      <a:endParaRPr lang="en-US" sz="1050" noProof="0" dirty="0">
                        <a:effectLst/>
                        <a:latin typeface="Book Antiqua" pitchFamily="18" charset="0"/>
                        <a:ea typeface="Calibri"/>
                        <a:cs typeface="Sakkal Majalla" panose="02000000000000000000" pitchFamily="2" charset="-78"/>
                      </a:endParaRPr>
                    </a:p>
                  </a:txBody>
                  <a:tcPr marL="68580" marR="68580" marT="0" marB="0" anchor="ctr">
                    <a:solidFill>
                      <a:srgbClr val="FF0000"/>
                    </a:solidFill>
                  </a:tcPr>
                </a:tc>
              </a:tr>
              <a:tr h="579557">
                <a:tc>
                  <a:txBody>
                    <a:bodyPr/>
                    <a:lstStyle/>
                    <a:p>
                      <a:pPr marL="0" algn="l" defTabSz="914400" rtl="0" eaLnBrk="1" latinLnBrk="0" hangingPunct="1">
                        <a:lnSpc>
                          <a:spcPct val="115000"/>
                        </a:lnSpc>
                        <a:spcAft>
                          <a:spcPts val="0"/>
                        </a:spcAft>
                      </a:pPr>
                      <a:r>
                        <a:rPr lang="en-US" sz="1050" kern="1200" noProof="0" dirty="0" smtClean="0">
                          <a:solidFill>
                            <a:schemeClr val="tx1"/>
                          </a:solidFill>
                          <a:effectLst/>
                          <a:latin typeface="Book Antiqua" pitchFamily="18" charset="0"/>
                        </a:rPr>
                        <a:t>4</a:t>
                      </a:r>
                      <a:endParaRPr lang="en-US" sz="1050" kern="1200" noProof="0" dirty="0">
                        <a:solidFill>
                          <a:schemeClr val="tx1"/>
                        </a:solidFill>
                        <a:effectLst/>
                        <a:latin typeface="Book Antiqua" pitchFamily="18" charset="0"/>
                        <a:ea typeface="+mn-ea"/>
                        <a:cs typeface="Sakkal Majalla" panose="02000000000000000000" pitchFamily="2" charset="-78"/>
                      </a:endParaRPr>
                    </a:p>
                  </a:txBody>
                  <a:tcPr marL="68580" marR="68580" marT="0" marB="0"/>
                </a:tc>
                <a:tc>
                  <a:txBody>
                    <a:bodyPr/>
                    <a:lstStyle/>
                    <a:p>
                      <a:pPr marL="0" marR="0" indent="0" algn="l" defTabSz="914400" rtl="0" eaLnBrk="1" fontAlgn="auto" latinLnBrk="0" hangingPunct="1">
                        <a:lnSpc>
                          <a:spcPct val="115000"/>
                        </a:lnSpc>
                        <a:spcBef>
                          <a:spcPts val="0"/>
                        </a:spcBef>
                        <a:spcAft>
                          <a:spcPts val="0"/>
                        </a:spcAft>
                        <a:buClrTx/>
                        <a:buSzTx/>
                        <a:buFontTx/>
                        <a:buNone/>
                        <a:tabLst/>
                        <a:defRPr/>
                      </a:pPr>
                      <a:r>
                        <a:rPr lang="en-US" sz="1050" kern="1200" noProof="0" dirty="0" smtClean="0">
                          <a:solidFill>
                            <a:schemeClr val="tx1"/>
                          </a:solidFill>
                          <a:effectLst/>
                          <a:latin typeface="Book Antiqua" pitchFamily="18" charset="0"/>
                        </a:rPr>
                        <a:t> Time taken to complete the tuitions payment requests.</a:t>
                      </a:r>
                      <a:endParaRPr lang="en-US" sz="1050" kern="1200" noProof="0" dirty="0" smtClean="0">
                        <a:solidFill>
                          <a:schemeClr val="tx1"/>
                        </a:solidFill>
                        <a:effectLst/>
                        <a:latin typeface="Book Antiqua" pitchFamily="18" charset="0"/>
                        <a:ea typeface="+mn-ea"/>
                        <a:cs typeface="Sakkal Majalla" panose="02000000000000000000" pitchFamily="2" charset="-78"/>
                      </a:endParaRPr>
                    </a:p>
                  </a:txBody>
                  <a:tcPr marL="68580" marR="68580" marT="0" marB="0" anchor="ctr"/>
                </a:tc>
                <a:tc>
                  <a:txBody>
                    <a:bodyPr/>
                    <a:lstStyle/>
                    <a:p>
                      <a:pPr algn="l" rtl="0">
                        <a:lnSpc>
                          <a:spcPct val="115000"/>
                        </a:lnSpc>
                        <a:spcAft>
                          <a:spcPts val="0"/>
                        </a:spcAft>
                      </a:pPr>
                      <a:r>
                        <a:rPr lang="en-US" sz="1050" noProof="0" dirty="0" smtClean="0">
                          <a:effectLst/>
                          <a:latin typeface="Book Antiqua" pitchFamily="18" charset="0"/>
                        </a:rPr>
                        <a:t>2 or less</a:t>
                      </a:r>
                      <a:endParaRPr lang="en-US" sz="1050" noProof="0" dirty="0">
                        <a:effectLst/>
                        <a:latin typeface="Book Antiqua" pitchFamily="18" charset="0"/>
                        <a:ea typeface="Calibri"/>
                        <a:cs typeface="Sakkal Majalla" panose="02000000000000000000" pitchFamily="2" charset="-78"/>
                      </a:endParaRPr>
                    </a:p>
                  </a:txBody>
                  <a:tcPr marL="68580" marR="68580" marT="0" marB="0" anchor="ctr">
                    <a:solidFill>
                      <a:srgbClr val="33CC33"/>
                    </a:solidFill>
                  </a:tcPr>
                </a:tc>
                <a:tc>
                  <a:txBody>
                    <a:bodyPr/>
                    <a:lstStyle/>
                    <a:p>
                      <a:pPr algn="l" rtl="0">
                        <a:lnSpc>
                          <a:spcPct val="115000"/>
                        </a:lnSpc>
                        <a:spcAft>
                          <a:spcPts val="0"/>
                        </a:spcAft>
                      </a:pPr>
                      <a:r>
                        <a:rPr lang="en-US" sz="1050" noProof="0" dirty="0" smtClean="0">
                          <a:effectLst/>
                          <a:latin typeface="Book Antiqua" pitchFamily="18" charset="0"/>
                        </a:rPr>
                        <a:t>3 to 5</a:t>
                      </a:r>
                      <a:endParaRPr lang="en-US" sz="1050" noProof="0" dirty="0">
                        <a:effectLst/>
                        <a:latin typeface="Book Antiqua" pitchFamily="18" charset="0"/>
                        <a:ea typeface="Calibri"/>
                        <a:cs typeface="Sakkal Majalla" panose="02000000000000000000" pitchFamily="2" charset="-78"/>
                      </a:endParaRPr>
                    </a:p>
                  </a:txBody>
                  <a:tcPr marL="68580" marR="68580" marT="0" marB="0" anchor="ctr">
                    <a:solidFill>
                      <a:srgbClr val="FFFF00"/>
                    </a:solidFill>
                  </a:tcPr>
                </a:tc>
                <a:tc>
                  <a:txBody>
                    <a:bodyPr/>
                    <a:lstStyle/>
                    <a:p>
                      <a:pPr algn="l" rtl="0">
                        <a:lnSpc>
                          <a:spcPct val="115000"/>
                        </a:lnSpc>
                        <a:spcAft>
                          <a:spcPts val="0"/>
                        </a:spcAft>
                      </a:pPr>
                      <a:r>
                        <a:rPr lang="en-US" sz="1050" noProof="0" dirty="0" smtClean="0">
                          <a:effectLst/>
                          <a:latin typeface="Book Antiqua" pitchFamily="18" charset="0"/>
                        </a:rPr>
                        <a:t>6 or more</a:t>
                      </a:r>
                      <a:endParaRPr lang="en-US" sz="1050" noProof="0" dirty="0">
                        <a:effectLst/>
                        <a:latin typeface="Book Antiqua" pitchFamily="18" charset="0"/>
                        <a:ea typeface="Calibri"/>
                        <a:cs typeface="Sakkal Majalla" panose="02000000000000000000" pitchFamily="2" charset="-78"/>
                      </a:endParaRPr>
                    </a:p>
                  </a:txBody>
                  <a:tcPr marL="68580" marR="68580" marT="0" marB="0" anchor="ctr">
                    <a:solidFill>
                      <a:srgbClr val="FF0000"/>
                    </a:solidFill>
                  </a:tcPr>
                </a:tc>
                <a:extLst>
                  <a:ext uri="{0D108BD9-81ED-4DB2-BD59-A6C34878D82A}">
                    <a16:rowId xmlns="" xmlns:o="urn:schemas-microsoft-com:office:office" xmlns:v="urn:schemas-microsoft-com:vml" xmlns:wp="http://schemas.openxmlformats.org/drawingml/2006/powerpointprocessingDrawing" xmlns:wne="http://schemas.microsoft.com/office/powerpoint/2006/powerpointml" xmlns:cdr="http://schemas.openxmlformats.org/drawingml/2006/chartDrawing" xmlns:dgm="http://schemas.openxmlformats.org/drawingml/2006/diagram" xmlns:c="http://schemas.openxmlformats.org/drawingml/2006/chart" xmlns:a14="http://schemas.microsoft.com/office/drawing/2010/main" xmlns:mc="http://schemas.openxmlformats.org/markup-compatibility/2006" xmlns:a16="http://schemas.microsoft.com/office/drawing/2014/main" val="10004"/>
                  </a:ext>
                </a:extLst>
              </a:tr>
              <a:tr h="579557">
                <a:tc>
                  <a:txBody>
                    <a:bodyPr/>
                    <a:lstStyle/>
                    <a:p>
                      <a:pPr algn="l" rtl="0">
                        <a:lnSpc>
                          <a:spcPct val="115000"/>
                        </a:lnSpc>
                        <a:spcAft>
                          <a:spcPts val="0"/>
                        </a:spcAft>
                      </a:pPr>
                      <a:r>
                        <a:rPr lang="en-US" sz="1050" noProof="0" dirty="0" smtClean="0">
                          <a:effectLst/>
                          <a:latin typeface="Book Antiqua" pitchFamily="18" charset="0"/>
                        </a:rPr>
                        <a:t>5</a:t>
                      </a:r>
                      <a:endParaRPr lang="en-US" sz="1050" noProof="0" dirty="0">
                        <a:effectLst/>
                        <a:latin typeface="Book Antiqua" pitchFamily="18" charset="0"/>
                        <a:ea typeface="Calibri"/>
                        <a:cs typeface="Sakkal Majalla" panose="02000000000000000000" pitchFamily="2" charset="-78"/>
                      </a:endParaRPr>
                    </a:p>
                  </a:txBody>
                  <a:tcPr marL="68580" marR="68580" marT="0" marB="0"/>
                </a:tc>
                <a:tc>
                  <a:txBody>
                    <a:bodyPr/>
                    <a:lstStyle/>
                    <a:p>
                      <a:pPr marL="0" marR="0" indent="0" algn="l" defTabSz="914400" rtl="0" eaLnBrk="1" fontAlgn="auto" latinLnBrk="0" hangingPunct="1">
                        <a:lnSpc>
                          <a:spcPct val="115000"/>
                        </a:lnSpc>
                        <a:spcBef>
                          <a:spcPts val="0"/>
                        </a:spcBef>
                        <a:spcAft>
                          <a:spcPts val="0"/>
                        </a:spcAft>
                        <a:buClrTx/>
                        <a:buSzTx/>
                        <a:buFontTx/>
                        <a:buNone/>
                        <a:tabLst/>
                        <a:defRPr/>
                      </a:pPr>
                      <a:r>
                        <a:rPr lang="en-US" sz="1050" kern="1200" noProof="0" dirty="0" smtClean="0">
                          <a:solidFill>
                            <a:schemeClr val="tx1"/>
                          </a:solidFill>
                          <a:effectLst/>
                          <a:latin typeface="Book Antiqua" pitchFamily="18" charset="0"/>
                        </a:rPr>
                        <a:t>Time taken to complete the annual tickets requests. </a:t>
                      </a:r>
                      <a:r>
                        <a:rPr lang="en-US" sz="1400" noProof="0" dirty="0" smtClean="0">
                          <a:latin typeface="Book Antiqua" pitchFamily="18" charset="0"/>
                        </a:rPr>
                        <a:t> </a:t>
                      </a:r>
                      <a:endParaRPr lang="en-US" sz="1050" kern="1200" noProof="0" dirty="0" smtClean="0">
                        <a:solidFill>
                          <a:schemeClr val="tx1"/>
                        </a:solidFill>
                        <a:effectLst/>
                        <a:latin typeface="Book Antiqua" pitchFamily="18" charset="0"/>
                        <a:ea typeface="+mn-ea"/>
                        <a:cs typeface="Sakkal Majalla" panose="02000000000000000000" pitchFamily="2" charset="-78"/>
                      </a:endParaRPr>
                    </a:p>
                  </a:txBody>
                  <a:tcPr marL="68580" marR="68580" marT="0" marB="0" anchor="ctr"/>
                </a:tc>
                <a:tc>
                  <a:txBody>
                    <a:bodyPr/>
                    <a:lstStyle/>
                    <a:p>
                      <a:pPr algn="l" rtl="0">
                        <a:lnSpc>
                          <a:spcPct val="115000"/>
                        </a:lnSpc>
                        <a:spcAft>
                          <a:spcPts val="0"/>
                        </a:spcAft>
                      </a:pPr>
                      <a:r>
                        <a:rPr lang="en-US" sz="1050" noProof="0" dirty="0" smtClean="0">
                          <a:effectLst/>
                          <a:latin typeface="Book Antiqua" pitchFamily="18" charset="0"/>
                        </a:rPr>
                        <a:t>2 or less</a:t>
                      </a:r>
                      <a:endParaRPr lang="en-US" sz="1050" noProof="0" dirty="0">
                        <a:effectLst/>
                        <a:latin typeface="Book Antiqua" pitchFamily="18" charset="0"/>
                        <a:ea typeface="Calibri"/>
                        <a:cs typeface="Sakkal Majalla" panose="02000000000000000000" pitchFamily="2" charset="-78"/>
                      </a:endParaRPr>
                    </a:p>
                  </a:txBody>
                  <a:tcPr marL="68580" marR="68580" marT="0" marB="0" anchor="ctr">
                    <a:solidFill>
                      <a:srgbClr val="33CC33"/>
                    </a:solidFill>
                  </a:tcPr>
                </a:tc>
                <a:tc>
                  <a:txBody>
                    <a:bodyPr/>
                    <a:lstStyle/>
                    <a:p>
                      <a:pPr algn="l" rtl="0">
                        <a:lnSpc>
                          <a:spcPct val="115000"/>
                        </a:lnSpc>
                        <a:spcAft>
                          <a:spcPts val="0"/>
                        </a:spcAft>
                      </a:pPr>
                      <a:r>
                        <a:rPr lang="en-US" sz="1050" noProof="0" dirty="0" smtClean="0">
                          <a:effectLst/>
                          <a:latin typeface="Book Antiqua" pitchFamily="18" charset="0"/>
                        </a:rPr>
                        <a:t>3 to 5</a:t>
                      </a:r>
                      <a:endParaRPr lang="en-US" sz="1050" noProof="0" dirty="0">
                        <a:effectLst/>
                        <a:latin typeface="Book Antiqua" pitchFamily="18" charset="0"/>
                        <a:ea typeface="Calibri"/>
                        <a:cs typeface="Sakkal Majalla" panose="02000000000000000000" pitchFamily="2" charset="-78"/>
                      </a:endParaRPr>
                    </a:p>
                  </a:txBody>
                  <a:tcPr marL="68580" marR="68580" marT="0" marB="0" anchor="ctr">
                    <a:solidFill>
                      <a:srgbClr val="FFFF00"/>
                    </a:solidFill>
                  </a:tcPr>
                </a:tc>
                <a:tc>
                  <a:txBody>
                    <a:bodyPr/>
                    <a:lstStyle/>
                    <a:p>
                      <a:pPr algn="l" rtl="0">
                        <a:lnSpc>
                          <a:spcPct val="115000"/>
                        </a:lnSpc>
                        <a:spcAft>
                          <a:spcPts val="0"/>
                        </a:spcAft>
                      </a:pPr>
                      <a:r>
                        <a:rPr lang="en-US" sz="1050" noProof="0" dirty="0" smtClean="0">
                          <a:effectLst/>
                          <a:latin typeface="Book Antiqua" pitchFamily="18" charset="0"/>
                        </a:rPr>
                        <a:t>6 or more</a:t>
                      </a:r>
                      <a:endParaRPr lang="en-US" sz="1050" noProof="0" dirty="0">
                        <a:effectLst/>
                        <a:latin typeface="Book Antiqua" pitchFamily="18" charset="0"/>
                        <a:ea typeface="Calibri"/>
                        <a:cs typeface="Sakkal Majalla" panose="02000000000000000000" pitchFamily="2" charset="-78"/>
                      </a:endParaRPr>
                    </a:p>
                  </a:txBody>
                  <a:tcPr marL="68580" marR="68580" marT="0" marB="0" anchor="ctr">
                    <a:solidFill>
                      <a:srgbClr val="FF0000"/>
                    </a:solidFill>
                  </a:tcPr>
                </a:tc>
                <a:extLst>
                  <a:ext uri="{0D108BD9-81ED-4DB2-BD59-A6C34878D82A}">
                    <a16:rowId xmlns="" xmlns:o="urn:schemas-microsoft-com:office:office" xmlns:v="urn:schemas-microsoft-com:vml" xmlns:wp="http://schemas.openxmlformats.org/drawingml/2006/powerpointprocessingDrawing" xmlns:wne="http://schemas.microsoft.com/office/powerpoint/2006/powerpointml" xmlns:cdr="http://schemas.openxmlformats.org/drawingml/2006/chartDrawing" xmlns:dgm="http://schemas.openxmlformats.org/drawingml/2006/diagram" xmlns:c="http://schemas.openxmlformats.org/drawingml/2006/chart" xmlns:a14="http://schemas.microsoft.com/office/drawing/2010/main" xmlns:mc="http://schemas.openxmlformats.org/markup-compatibility/2006" xmlns:a16="http://schemas.microsoft.com/office/drawing/2014/main" val="10005"/>
                  </a:ext>
                </a:extLst>
              </a:tr>
              <a:tr h="515162">
                <a:tc>
                  <a:txBody>
                    <a:bodyPr/>
                    <a:lstStyle/>
                    <a:p>
                      <a:pPr algn="l" rtl="0">
                        <a:lnSpc>
                          <a:spcPct val="115000"/>
                        </a:lnSpc>
                        <a:spcAft>
                          <a:spcPts val="0"/>
                        </a:spcAft>
                      </a:pPr>
                      <a:r>
                        <a:rPr lang="en-US" sz="1050" noProof="0" dirty="0" smtClean="0">
                          <a:effectLst/>
                          <a:latin typeface="Book Antiqua" pitchFamily="18" charset="0"/>
                        </a:rPr>
                        <a:t>6</a:t>
                      </a:r>
                      <a:endParaRPr lang="en-US" sz="1050" noProof="0" dirty="0">
                        <a:effectLst/>
                        <a:latin typeface="Book Antiqua" pitchFamily="18" charset="0"/>
                        <a:ea typeface="Calibri"/>
                        <a:cs typeface="Sakkal Majalla" panose="02000000000000000000" pitchFamily="2" charset="-78"/>
                      </a:endParaRPr>
                    </a:p>
                  </a:txBody>
                  <a:tcPr marL="68580" marR="68580" marT="0" marB="0"/>
                </a:tc>
                <a:tc>
                  <a:txBody>
                    <a:bodyPr/>
                    <a:lstStyle/>
                    <a:p>
                      <a:pPr algn="l" rtl="0">
                        <a:lnSpc>
                          <a:spcPct val="115000"/>
                        </a:lnSpc>
                        <a:spcAft>
                          <a:spcPts val="0"/>
                        </a:spcAft>
                      </a:pPr>
                      <a:r>
                        <a:rPr lang="en-US" sz="1050" noProof="0" dirty="0" smtClean="0">
                          <a:effectLst/>
                          <a:latin typeface="Book Antiqua" pitchFamily="18" charset="0"/>
                        </a:rPr>
                        <a:t>Time taken to amend/renew contract.</a:t>
                      </a:r>
                      <a:endParaRPr lang="en-US" sz="1050" noProof="0" dirty="0">
                        <a:effectLst/>
                        <a:latin typeface="Book Antiqua" pitchFamily="18" charset="0"/>
                        <a:ea typeface="Calibri"/>
                        <a:cs typeface="Sakkal Majalla" panose="02000000000000000000" pitchFamily="2" charset="-78"/>
                      </a:endParaRPr>
                    </a:p>
                  </a:txBody>
                  <a:tcPr marL="68580" marR="68580" marT="0" marB="0" anchor="ctr"/>
                </a:tc>
                <a:tc>
                  <a:txBody>
                    <a:bodyPr/>
                    <a:lstStyle/>
                    <a:p>
                      <a:pPr algn="l" rtl="0">
                        <a:lnSpc>
                          <a:spcPct val="115000"/>
                        </a:lnSpc>
                        <a:spcAft>
                          <a:spcPts val="0"/>
                        </a:spcAft>
                      </a:pPr>
                      <a:r>
                        <a:rPr lang="en-US" sz="1050" noProof="0" dirty="0" smtClean="0">
                          <a:effectLst/>
                          <a:latin typeface="Book Antiqua" pitchFamily="18" charset="0"/>
                        </a:rPr>
                        <a:t>2 or less</a:t>
                      </a:r>
                      <a:endParaRPr lang="en-US" sz="1050" noProof="0" dirty="0">
                        <a:effectLst/>
                        <a:latin typeface="Book Antiqua" pitchFamily="18" charset="0"/>
                        <a:ea typeface="Calibri"/>
                        <a:cs typeface="Sakkal Majalla" panose="02000000000000000000" pitchFamily="2" charset="-78"/>
                      </a:endParaRPr>
                    </a:p>
                  </a:txBody>
                  <a:tcPr marL="68580" marR="68580" marT="0" marB="0" anchor="ctr">
                    <a:solidFill>
                      <a:srgbClr val="33CC33"/>
                    </a:solidFill>
                  </a:tcPr>
                </a:tc>
                <a:tc>
                  <a:txBody>
                    <a:bodyPr/>
                    <a:lstStyle/>
                    <a:p>
                      <a:pPr algn="l" rtl="0">
                        <a:lnSpc>
                          <a:spcPct val="115000"/>
                        </a:lnSpc>
                        <a:spcAft>
                          <a:spcPts val="0"/>
                        </a:spcAft>
                      </a:pPr>
                      <a:r>
                        <a:rPr lang="en-US" sz="1050" noProof="0" dirty="0" smtClean="0">
                          <a:effectLst/>
                          <a:latin typeface="Book Antiqua" pitchFamily="18" charset="0"/>
                        </a:rPr>
                        <a:t>3 to 5</a:t>
                      </a:r>
                      <a:endParaRPr lang="en-US" sz="1050" noProof="0" dirty="0">
                        <a:effectLst/>
                        <a:latin typeface="Book Antiqua" pitchFamily="18" charset="0"/>
                        <a:ea typeface="Calibri"/>
                        <a:cs typeface="Sakkal Majalla" panose="02000000000000000000" pitchFamily="2" charset="-78"/>
                      </a:endParaRPr>
                    </a:p>
                  </a:txBody>
                  <a:tcPr marL="68580" marR="68580" marT="0" marB="0" anchor="ctr">
                    <a:solidFill>
                      <a:srgbClr val="FFFF00"/>
                    </a:solidFill>
                  </a:tcPr>
                </a:tc>
                <a:tc>
                  <a:txBody>
                    <a:bodyPr/>
                    <a:lstStyle/>
                    <a:p>
                      <a:pPr algn="l" rtl="0">
                        <a:lnSpc>
                          <a:spcPct val="115000"/>
                        </a:lnSpc>
                        <a:spcAft>
                          <a:spcPts val="0"/>
                        </a:spcAft>
                      </a:pPr>
                      <a:r>
                        <a:rPr lang="en-US" sz="1050" noProof="0" dirty="0" smtClean="0">
                          <a:effectLst/>
                          <a:latin typeface="Book Antiqua" pitchFamily="18" charset="0"/>
                        </a:rPr>
                        <a:t>6 or more</a:t>
                      </a:r>
                      <a:endParaRPr lang="en-US" sz="1050" noProof="0" dirty="0">
                        <a:effectLst/>
                        <a:latin typeface="Book Antiqua" pitchFamily="18" charset="0"/>
                        <a:ea typeface="Calibri"/>
                        <a:cs typeface="Sakkal Majalla" panose="02000000000000000000" pitchFamily="2" charset="-78"/>
                      </a:endParaRPr>
                    </a:p>
                  </a:txBody>
                  <a:tcPr marL="68580" marR="68580" marT="0" marB="0" anchor="ctr">
                    <a:solidFill>
                      <a:srgbClr val="FF0000"/>
                    </a:solidFill>
                  </a:tcPr>
                </a:tc>
                <a:extLst>
                  <a:ext uri="{0D108BD9-81ED-4DB2-BD59-A6C34878D82A}">
                    <a16:rowId xmlns="" xmlns:o="urn:schemas-microsoft-com:office:office" xmlns:v="urn:schemas-microsoft-com:vml" xmlns:wp="http://schemas.openxmlformats.org/drawingml/2006/powerpointprocessingDrawing" xmlns:wne="http://schemas.microsoft.com/office/powerpoint/2006/powerpointml" xmlns:cdr="http://schemas.openxmlformats.org/drawingml/2006/chartDrawing" xmlns:dgm="http://schemas.openxmlformats.org/drawingml/2006/diagram" xmlns:c="http://schemas.openxmlformats.org/drawingml/2006/chart" xmlns:a14="http://schemas.microsoft.com/office/drawing/2010/main" xmlns:mc="http://schemas.openxmlformats.org/markup-compatibility/2006" xmlns:a16="http://schemas.microsoft.com/office/drawing/2014/main" val="10007"/>
                  </a:ext>
                </a:extLst>
              </a:tr>
              <a:tr h="515162">
                <a:tc>
                  <a:txBody>
                    <a:bodyPr/>
                    <a:lstStyle/>
                    <a:p>
                      <a:pPr algn="l" rtl="0">
                        <a:lnSpc>
                          <a:spcPct val="115000"/>
                        </a:lnSpc>
                        <a:spcAft>
                          <a:spcPts val="0"/>
                        </a:spcAft>
                      </a:pPr>
                      <a:r>
                        <a:rPr lang="en-US" sz="1050" noProof="0" dirty="0" smtClean="0">
                          <a:effectLst/>
                          <a:latin typeface="Book Antiqua" pitchFamily="18" charset="0"/>
                        </a:rPr>
                        <a:t>7</a:t>
                      </a:r>
                      <a:endParaRPr lang="en-US" sz="1050" noProof="0" dirty="0">
                        <a:effectLst/>
                        <a:latin typeface="Book Antiqua" pitchFamily="18" charset="0"/>
                        <a:ea typeface="Calibri"/>
                        <a:cs typeface="Sakkal Majalla" panose="02000000000000000000" pitchFamily="2" charset="-78"/>
                      </a:endParaRPr>
                    </a:p>
                  </a:txBody>
                  <a:tcPr marL="68580" marR="68580" marT="0" marB="0"/>
                </a:tc>
                <a:tc>
                  <a:txBody>
                    <a:bodyPr/>
                    <a:lstStyle/>
                    <a:p>
                      <a:pPr algn="l" rtl="0">
                        <a:lnSpc>
                          <a:spcPct val="115000"/>
                        </a:lnSpc>
                        <a:spcAft>
                          <a:spcPts val="0"/>
                        </a:spcAft>
                      </a:pPr>
                      <a:r>
                        <a:rPr lang="en-US" sz="1050" noProof="0" dirty="0" smtClean="0">
                          <a:effectLst/>
                          <a:latin typeface="Book Antiqua" pitchFamily="18" charset="0"/>
                        </a:rPr>
                        <a:t>Time taken to complete the visas renewal requests. </a:t>
                      </a:r>
                      <a:r>
                        <a:rPr lang="en-US" sz="1400" noProof="0" dirty="0" smtClean="0">
                          <a:latin typeface="Book Antiqua" pitchFamily="18" charset="0"/>
                        </a:rPr>
                        <a:t> </a:t>
                      </a:r>
                      <a:endParaRPr lang="en-US" sz="1050" noProof="0" dirty="0">
                        <a:effectLst/>
                        <a:latin typeface="Book Antiqua" pitchFamily="18" charset="0"/>
                        <a:ea typeface="Calibri"/>
                        <a:cs typeface="Sakkal Majalla" panose="02000000000000000000" pitchFamily="2" charset="-78"/>
                      </a:endParaRPr>
                    </a:p>
                  </a:txBody>
                  <a:tcPr marL="68580" marR="68580" marT="0" marB="0" anchor="ctr"/>
                </a:tc>
                <a:tc>
                  <a:txBody>
                    <a:bodyPr/>
                    <a:lstStyle/>
                    <a:p>
                      <a:pPr algn="l" rtl="0">
                        <a:lnSpc>
                          <a:spcPct val="115000"/>
                        </a:lnSpc>
                        <a:spcAft>
                          <a:spcPts val="0"/>
                        </a:spcAft>
                      </a:pPr>
                      <a:r>
                        <a:rPr lang="en-US" sz="1050" noProof="0" dirty="0" smtClean="0">
                          <a:effectLst/>
                          <a:latin typeface="Book Antiqua" pitchFamily="18" charset="0"/>
                        </a:rPr>
                        <a:t>2 or less</a:t>
                      </a:r>
                      <a:endParaRPr lang="en-US" sz="1050" noProof="0" dirty="0">
                        <a:effectLst/>
                        <a:latin typeface="Book Antiqua" pitchFamily="18" charset="0"/>
                        <a:ea typeface="Calibri"/>
                        <a:cs typeface="Sakkal Majalla" panose="02000000000000000000" pitchFamily="2" charset="-78"/>
                      </a:endParaRPr>
                    </a:p>
                  </a:txBody>
                  <a:tcPr marL="68580" marR="68580" marT="0" marB="0" anchor="ctr">
                    <a:solidFill>
                      <a:srgbClr val="33CC33"/>
                    </a:solidFill>
                  </a:tcPr>
                </a:tc>
                <a:tc>
                  <a:txBody>
                    <a:bodyPr/>
                    <a:lstStyle/>
                    <a:p>
                      <a:pPr algn="l" rtl="0">
                        <a:lnSpc>
                          <a:spcPct val="115000"/>
                        </a:lnSpc>
                        <a:spcAft>
                          <a:spcPts val="0"/>
                        </a:spcAft>
                      </a:pPr>
                      <a:r>
                        <a:rPr lang="en-US" sz="1050" noProof="0" dirty="0" smtClean="0">
                          <a:effectLst/>
                          <a:latin typeface="Book Antiqua" pitchFamily="18" charset="0"/>
                        </a:rPr>
                        <a:t>3 to 5</a:t>
                      </a:r>
                      <a:endParaRPr lang="en-US" sz="1050" noProof="0" dirty="0">
                        <a:effectLst/>
                        <a:latin typeface="Book Antiqua" pitchFamily="18" charset="0"/>
                        <a:ea typeface="Calibri"/>
                        <a:cs typeface="Sakkal Majalla" panose="02000000000000000000" pitchFamily="2" charset="-78"/>
                      </a:endParaRPr>
                    </a:p>
                  </a:txBody>
                  <a:tcPr marL="68580" marR="68580" marT="0" marB="0" anchor="ctr">
                    <a:solidFill>
                      <a:srgbClr val="FFFF00"/>
                    </a:solidFill>
                  </a:tcPr>
                </a:tc>
                <a:tc>
                  <a:txBody>
                    <a:bodyPr/>
                    <a:lstStyle/>
                    <a:p>
                      <a:pPr algn="l" rtl="0">
                        <a:lnSpc>
                          <a:spcPct val="115000"/>
                        </a:lnSpc>
                        <a:spcAft>
                          <a:spcPts val="0"/>
                        </a:spcAft>
                      </a:pPr>
                      <a:r>
                        <a:rPr lang="en-US" sz="1050" noProof="0" dirty="0" smtClean="0">
                          <a:effectLst/>
                          <a:latin typeface="Book Antiqua" pitchFamily="18" charset="0"/>
                        </a:rPr>
                        <a:t>6 or more</a:t>
                      </a:r>
                      <a:endParaRPr lang="en-US" sz="1050" noProof="0" dirty="0">
                        <a:effectLst/>
                        <a:latin typeface="Book Antiqua" pitchFamily="18" charset="0"/>
                        <a:ea typeface="Calibri"/>
                        <a:cs typeface="Sakkal Majalla" panose="02000000000000000000" pitchFamily="2" charset="-78"/>
                      </a:endParaRPr>
                    </a:p>
                  </a:txBody>
                  <a:tcPr marL="68580" marR="68580" marT="0" marB="0" anchor="ctr">
                    <a:solidFill>
                      <a:srgbClr val="FF0000"/>
                    </a:solidFill>
                  </a:tcPr>
                </a:tc>
                <a:extLst>
                  <a:ext uri="{0D108BD9-81ED-4DB2-BD59-A6C34878D82A}">
                    <a16:rowId xmlns="" xmlns:o="urn:schemas-microsoft-com:office:office" xmlns:v="urn:schemas-microsoft-com:vml" xmlns:wp="http://schemas.openxmlformats.org/drawingml/2006/powerpointprocessingDrawing" xmlns:wne="http://schemas.microsoft.com/office/powerpoint/2006/powerpointml" xmlns:cdr="http://schemas.openxmlformats.org/drawingml/2006/chartDrawing" xmlns:dgm="http://schemas.openxmlformats.org/drawingml/2006/diagram" xmlns:c="http://schemas.openxmlformats.org/drawingml/2006/chart" xmlns:a14="http://schemas.microsoft.com/office/drawing/2010/main" xmlns:mc="http://schemas.openxmlformats.org/markup-compatibility/2006" xmlns:a16="http://schemas.microsoft.com/office/drawing/2014/main" val="10008"/>
                  </a:ext>
                </a:extLst>
              </a:tr>
            </a:tbl>
          </a:graphicData>
        </a:graphic>
      </p:graphicFrame>
    </p:spTree>
    <p:extLst>
      <p:ext uri="{BB962C8B-B14F-4D97-AF65-F5344CB8AC3E}">
        <p14:creationId xmlns:p14="http://schemas.microsoft.com/office/powerpoint/2010/main" val="2703565039"/>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ounded Rectangle 9"/>
          <p:cNvSpPr/>
          <p:nvPr/>
        </p:nvSpPr>
        <p:spPr>
          <a:xfrm>
            <a:off x="152400" y="973199"/>
            <a:ext cx="8839200" cy="521732"/>
          </a:xfrm>
          <a:prstGeom prst="round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14" name="Rectangle 13"/>
          <p:cNvSpPr/>
          <p:nvPr/>
        </p:nvSpPr>
        <p:spPr>
          <a:xfrm>
            <a:off x="457201" y="1828800"/>
            <a:ext cx="8229600" cy="4478149"/>
          </a:xfrm>
          <a:prstGeom prst="rect">
            <a:avLst/>
          </a:prstGeom>
        </p:spPr>
        <p:txBody>
          <a:bodyPr wrap="square">
            <a:spAutoFit/>
          </a:bodyPr>
          <a:lstStyle/>
          <a:p>
            <a:pPr algn="l" rtl="0"/>
            <a:r>
              <a:rPr lang="ar-AE" sz="1600" b="1" dirty="0">
                <a:solidFill>
                  <a:srgbClr val="C00000"/>
                </a:solidFill>
                <a:latin typeface="Book Antiqua" pitchFamily="18" charset="0"/>
              </a:rPr>
              <a:t>Description of the Indicator:</a:t>
            </a:r>
            <a:endParaRPr lang="en-US" sz="1600" dirty="0">
              <a:solidFill>
                <a:srgbClr val="C00000"/>
              </a:solidFill>
              <a:latin typeface="Book Antiqua" pitchFamily="18" charset="0"/>
              <a:cs typeface="Sakkal Majalla" panose="02000000000000000000" pitchFamily="2" charset="-78"/>
            </a:endParaRPr>
          </a:p>
          <a:p>
            <a:pPr algn="just" rtl="0">
              <a:lnSpc>
                <a:spcPct val="150000"/>
              </a:lnSpc>
            </a:pPr>
            <a:r>
              <a:rPr lang="ar-AE" sz="1400" dirty="0">
                <a:solidFill>
                  <a:prstClr val="black"/>
                </a:solidFill>
                <a:latin typeface="Book Antiqua" pitchFamily="18" charset="0"/>
              </a:rPr>
              <a:t> This indicator shall measure the rate of compliance of the Federal and government ministries and entities with the adjustment and balance rates as a significant condition of the performance management system approved by the government.</a:t>
            </a:r>
          </a:p>
          <a:p>
            <a:pPr algn="r" rtl="0"/>
            <a:endParaRPr lang="en-US" sz="1400" dirty="0">
              <a:solidFill>
                <a:prstClr val="black"/>
              </a:solidFill>
              <a:latin typeface="Book Antiqua" pitchFamily="18" charset="0"/>
              <a:cs typeface="Sakkal Majalla" panose="02000000000000000000" pitchFamily="2" charset="-78"/>
            </a:endParaRPr>
          </a:p>
          <a:p>
            <a:pPr algn="l" rtl="0">
              <a:lnSpc>
                <a:spcPct val="150000"/>
              </a:lnSpc>
            </a:pPr>
            <a:r>
              <a:rPr lang="ar-AE" sz="1400" b="1" dirty="0">
                <a:solidFill>
                  <a:prstClr val="black"/>
                </a:solidFill>
                <a:latin typeface="Book Antiqua" pitchFamily="18" charset="0"/>
              </a:rPr>
              <a:t>Standards of the Final Job Performance </a:t>
            </a:r>
            <a:r>
              <a:rPr lang="ar-AE" sz="1400" b="1" dirty="0" smtClean="0">
                <a:solidFill>
                  <a:prstClr val="black"/>
                </a:solidFill>
                <a:latin typeface="Book Antiqua" pitchFamily="18" charset="0"/>
              </a:rPr>
              <a:t>Assessment</a:t>
            </a:r>
            <a:r>
              <a:rPr lang="en-US" sz="1400" b="1" dirty="0" smtClean="0">
                <a:solidFill>
                  <a:prstClr val="black"/>
                </a:solidFill>
                <a:latin typeface="Book Antiqua" pitchFamily="18" charset="0"/>
              </a:rPr>
              <a:t>:</a:t>
            </a:r>
            <a:endParaRPr lang="ar-AE" sz="1400" b="1" dirty="0" smtClean="0">
              <a:solidFill>
                <a:prstClr val="black"/>
              </a:solidFill>
              <a:latin typeface="Book Antiqua" pitchFamily="18" charset="0"/>
            </a:endParaRPr>
          </a:p>
          <a:p>
            <a:pPr algn="l" rtl="0">
              <a:lnSpc>
                <a:spcPct val="150000"/>
              </a:lnSpc>
            </a:pPr>
            <a:r>
              <a:rPr lang="en-US" sz="1400" dirty="0" smtClean="0">
                <a:solidFill>
                  <a:prstClr val="black"/>
                </a:solidFill>
                <a:latin typeface="Book Antiqua" pitchFamily="18" charset="0"/>
              </a:rPr>
              <a:t>4= S</a:t>
            </a:r>
            <a:r>
              <a:rPr lang="ar-AE" sz="1400" dirty="0" smtClean="0">
                <a:solidFill>
                  <a:prstClr val="black"/>
                </a:solidFill>
                <a:latin typeface="Book Antiqua" pitchFamily="18" charset="0"/>
              </a:rPr>
              <a:t>ignificantly exceeds </a:t>
            </a:r>
            <a:r>
              <a:rPr lang="en-US" sz="1400" dirty="0" smtClean="0">
                <a:solidFill>
                  <a:prstClr val="black"/>
                </a:solidFill>
                <a:latin typeface="Book Antiqua" pitchFamily="18" charset="0"/>
              </a:rPr>
              <a:t>expectations (0% -5%)</a:t>
            </a:r>
            <a:endParaRPr lang="ar-AE" sz="1400" dirty="0" smtClean="0">
              <a:solidFill>
                <a:prstClr val="black"/>
              </a:solidFill>
              <a:latin typeface="Book Antiqua" pitchFamily="18" charset="0"/>
            </a:endParaRPr>
          </a:p>
          <a:p>
            <a:pPr>
              <a:lnSpc>
                <a:spcPct val="150000"/>
              </a:lnSpc>
            </a:pPr>
            <a:r>
              <a:rPr lang="en-US" sz="1400" dirty="0" smtClean="0">
                <a:solidFill>
                  <a:prstClr val="black"/>
                </a:solidFill>
                <a:latin typeface="Book Antiqua" pitchFamily="18" charset="0"/>
              </a:rPr>
              <a:t>3= </a:t>
            </a:r>
            <a:r>
              <a:rPr lang="ar-AE" sz="1400" dirty="0" smtClean="0">
                <a:solidFill>
                  <a:prstClr val="black"/>
                </a:solidFill>
                <a:latin typeface="Book Antiqua" pitchFamily="18" charset="0"/>
              </a:rPr>
              <a:t>Exceeds </a:t>
            </a:r>
            <a:r>
              <a:rPr lang="ar-AE" sz="1400" dirty="0" err="1" smtClean="0">
                <a:solidFill>
                  <a:prstClr val="black"/>
                </a:solidFill>
                <a:latin typeface="Book Antiqua" pitchFamily="18" charset="0"/>
              </a:rPr>
              <a:t>expectations</a:t>
            </a:r>
            <a:r>
              <a:rPr lang="en-US" sz="1400" dirty="0" smtClean="0">
                <a:solidFill>
                  <a:prstClr val="black"/>
                </a:solidFill>
                <a:latin typeface="Book Antiqua" pitchFamily="18" charset="0"/>
              </a:rPr>
              <a:t> (0% -10%)</a:t>
            </a:r>
            <a:endParaRPr lang="ar-AE" sz="1400" dirty="0">
              <a:solidFill>
                <a:prstClr val="black"/>
              </a:solidFill>
              <a:latin typeface="Book Antiqua" pitchFamily="18" charset="0"/>
            </a:endParaRPr>
          </a:p>
          <a:p>
            <a:pPr>
              <a:lnSpc>
                <a:spcPct val="150000"/>
              </a:lnSpc>
            </a:pPr>
            <a:r>
              <a:rPr lang="en-US" sz="1400" dirty="0" smtClean="0">
                <a:solidFill>
                  <a:prstClr val="black"/>
                </a:solidFill>
                <a:latin typeface="Book Antiqua" pitchFamily="18" charset="0"/>
              </a:rPr>
              <a:t>2= </a:t>
            </a:r>
            <a:r>
              <a:rPr lang="ar-AE" sz="1400" dirty="0" err="1" smtClean="0">
                <a:solidFill>
                  <a:prstClr val="black"/>
                </a:solidFill>
                <a:latin typeface="Book Antiqua" pitchFamily="18" charset="0"/>
              </a:rPr>
              <a:t>Meets</a:t>
            </a:r>
            <a:r>
              <a:rPr lang="ar-AE" sz="1400" dirty="0" smtClean="0">
                <a:solidFill>
                  <a:prstClr val="black"/>
                </a:solidFill>
                <a:latin typeface="Book Antiqua" pitchFamily="18" charset="0"/>
              </a:rPr>
              <a:t> </a:t>
            </a:r>
            <a:r>
              <a:rPr lang="ar-AE" sz="1400" dirty="0" err="1" smtClean="0">
                <a:solidFill>
                  <a:prstClr val="black"/>
                </a:solidFill>
                <a:latin typeface="Book Antiqua" pitchFamily="18" charset="0"/>
              </a:rPr>
              <a:t>expectations</a:t>
            </a:r>
            <a:r>
              <a:rPr lang="en-US" sz="1400" dirty="0" smtClean="0">
                <a:solidFill>
                  <a:prstClr val="black"/>
                </a:solidFill>
                <a:latin typeface="Book Antiqua" pitchFamily="18" charset="0"/>
              </a:rPr>
              <a:t> </a:t>
            </a:r>
            <a:r>
              <a:rPr lang="en-US" sz="1400" dirty="0">
                <a:solidFill>
                  <a:prstClr val="black"/>
                </a:solidFill>
                <a:latin typeface="Book Antiqua" pitchFamily="18" charset="0"/>
              </a:rPr>
              <a:t>(80% -100</a:t>
            </a:r>
            <a:r>
              <a:rPr lang="en-US" sz="1400" dirty="0" smtClean="0">
                <a:solidFill>
                  <a:prstClr val="black"/>
                </a:solidFill>
                <a:latin typeface="Book Antiqua" pitchFamily="18" charset="0"/>
              </a:rPr>
              <a:t>%)</a:t>
            </a:r>
            <a:endParaRPr lang="ar-AE" sz="1400" dirty="0">
              <a:solidFill>
                <a:prstClr val="black"/>
              </a:solidFill>
              <a:latin typeface="Book Antiqua" pitchFamily="18" charset="0"/>
            </a:endParaRPr>
          </a:p>
          <a:p>
            <a:pPr>
              <a:lnSpc>
                <a:spcPct val="150000"/>
              </a:lnSpc>
            </a:pPr>
            <a:r>
              <a:rPr lang="en-US" sz="1400" dirty="0" smtClean="0">
                <a:solidFill>
                  <a:prstClr val="black"/>
                </a:solidFill>
                <a:latin typeface="Book Antiqua" pitchFamily="18" charset="0"/>
              </a:rPr>
              <a:t>1= </a:t>
            </a:r>
            <a:r>
              <a:rPr lang="ar-AE" sz="1400" dirty="0" smtClean="0">
                <a:solidFill>
                  <a:prstClr val="black"/>
                </a:solidFill>
                <a:latin typeface="Book Antiqua" pitchFamily="18" charset="0"/>
              </a:rPr>
              <a:t>Needs improvement</a:t>
            </a:r>
            <a:r>
              <a:rPr lang="en-US" sz="1400" dirty="0" smtClean="0">
                <a:solidFill>
                  <a:prstClr val="black"/>
                </a:solidFill>
                <a:latin typeface="Book Antiqua" pitchFamily="18" charset="0"/>
              </a:rPr>
              <a:t> (</a:t>
            </a:r>
            <a:r>
              <a:rPr lang="en-US" sz="1400" dirty="0">
                <a:solidFill>
                  <a:prstClr val="black"/>
                </a:solidFill>
                <a:latin typeface="Book Antiqua" pitchFamily="18" charset="0"/>
              </a:rPr>
              <a:t>0% -5</a:t>
            </a:r>
            <a:r>
              <a:rPr lang="en-US" sz="1400" dirty="0" smtClean="0">
                <a:solidFill>
                  <a:prstClr val="black"/>
                </a:solidFill>
                <a:latin typeface="Book Antiqua" pitchFamily="18" charset="0"/>
              </a:rPr>
              <a:t>%)</a:t>
            </a:r>
            <a:r>
              <a:rPr lang="ar-AE" sz="1400" dirty="0" smtClean="0">
                <a:solidFill>
                  <a:prstClr val="black"/>
                </a:solidFill>
                <a:latin typeface="Book Antiqua" pitchFamily="18" charset="0"/>
              </a:rPr>
              <a:t> </a:t>
            </a:r>
            <a:endParaRPr lang="ar-AE" sz="1400" dirty="0">
              <a:solidFill>
                <a:prstClr val="black"/>
              </a:solidFill>
              <a:latin typeface="Book Antiqua" pitchFamily="18" charset="0"/>
            </a:endParaRPr>
          </a:p>
          <a:p>
            <a:pPr algn="r" rtl="0">
              <a:lnSpc>
                <a:spcPct val="150000"/>
              </a:lnSpc>
            </a:pPr>
            <a:endParaRPr lang="en-US" sz="900" dirty="0">
              <a:solidFill>
                <a:prstClr val="black"/>
              </a:solidFill>
              <a:latin typeface="Book Antiqua" pitchFamily="18" charset="0"/>
              <a:cs typeface="Sakkal Majalla" panose="02000000000000000000" pitchFamily="2" charset="-78"/>
            </a:endParaRPr>
          </a:p>
          <a:p>
            <a:pPr algn="l" rtl="0">
              <a:lnSpc>
                <a:spcPct val="150000"/>
              </a:lnSpc>
            </a:pPr>
            <a:r>
              <a:rPr lang="ar-AE" sz="1400" b="1" dirty="0">
                <a:solidFill>
                  <a:srgbClr val="C00000"/>
                </a:solidFill>
                <a:latin typeface="Book Antiqua" pitchFamily="18" charset="0"/>
              </a:rPr>
              <a:t>Note </a:t>
            </a:r>
            <a:endParaRPr lang="en-US" sz="1400" dirty="0">
              <a:solidFill>
                <a:srgbClr val="C00000"/>
              </a:solidFill>
              <a:latin typeface="Book Antiqua" pitchFamily="18" charset="0"/>
              <a:cs typeface="Sakkal Majalla" panose="02000000000000000000" pitchFamily="2" charset="-78"/>
            </a:endParaRPr>
          </a:p>
          <a:p>
            <a:pPr algn="just" rtl="0"/>
            <a:r>
              <a:rPr lang="ar-AE" sz="1400" dirty="0">
                <a:solidFill>
                  <a:prstClr val="black"/>
                </a:solidFill>
                <a:latin typeface="Book Antiqua" pitchFamily="18" charset="0"/>
              </a:rPr>
              <a:t>The concerned team of the Federal Authority for Human Resources shall extract this indicator from Bayanati System. In case the data </a:t>
            </a:r>
            <a:r>
              <a:rPr lang="ar-AE" sz="1400" dirty="0" smtClean="0">
                <a:solidFill>
                  <a:prstClr val="black"/>
                </a:solidFill>
                <a:latin typeface="Book Antiqua" pitchFamily="18" charset="0"/>
              </a:rPr>
              <a:t>o</a:t>
            </a:r>
            <a:r>
              <a:rPr lang="en-US" sz="1400" dirty="0" smtClean="0">
                <a:solidFill>
                  <a:prstClr val="black"/>
                </a:solidFill>
                <a:latin typeface="Book Antiqua" pitchFamily="18" charset="0"/>
              </a:rPr>
              <a:t>f entities </a:t>
            </a:r>
            <a:r>
              <a:rPr lang="ar-AE" sz="1400" dirty="0" smtClean="0">
                <a:solidFill>
                  <a:prstClr val="black"/>
                </a:solidFill>
                <a:latin typeface="Book Antiqua" pitchFamily="18" charset="0"/>
              </a:rPr>
              <a:t>are </a:t>
            </a:r>
            <a:r>
              <a:rPr lang="ar-AE" sz="1400" dirty="0">
                <a:solidFill>
                  <a:prstClr val="black"/>
                </a:solidFill>
                <a:latin typeface="Book Antiqua" pitchFamily="18" charset="0"/>
              </a:rPr>
              <a:t>not available in Bayanati System, they shall be extracted from the Electronic Connectivity Systems.</a:t>
            </a:r>
          </a:p>
        </p:txBody>
      </p:sp>
      <p:sp>
        <p:nvSpPr>
          <p:cNvPr id="15" name="Title 1"/>
          <p:cNvSpPr txBox="1">
            <a:spLocks/>
          </p:cNvSpPr>
          <p:nvPr/>
        </p:nvSpPr>
        <p:spPr>
          <a:xfrm>
            <a:off x="152398" y="982130"/>
            <a:ext cx="8720667" cy="428131"/>
          </a:xfrm>
          <a:prstGeom prst="rect">
            <a:avLst/>
          </a:prstGeom>
        </p:spPr>
        <p:txBody>
          <a:bodyPr>
            <a:noAutofit/>
          </a:bodyPr>
          <a:lstStyle>
            <a:defPPr>
              <a:defRPr lang="en-US"/>
            </a:defPPr>
            <a:lvl1pPr algn="ctr" rtl="1">
              <a:spcBef>
                <a:spcPct val="0"/>
              </a:spcBef>
              <a:buNone/>
              <a:defRPr>
                <a:solidFill>
                  <a:schemeClr val="bg1"/>
                </a:solidFill>
                <a:cs typeface="PT Bold Heading" panose="02010400000000000000" pitchFamily="2" charset="-78"/>
              </a:defRPr>
            </a:lvl1pPr>
          </a:lstStyle>
          <a:p>
            <a:pPr rtl="0"/>
            <a:r>
              <a:rPr lang="ar-AE" sz="1600" dirty="0">
                <a:solidFill>
                  <a:prstClr val="white"/>
                </a:solidFill>
                <a:cs typeface="+mj-cs"/>
              </a:rPr>
              <a:t>Indicator No. </a:t>
            </a:r>
            <a:r>
              <a:rPr lang="en-US" sz="1600" dirty="0" smtClean="0">
                <a:solidFill>
                  <a:prstClr val="white"/>
                </a:solidFill>
                <a:cs typeface="+mj-cs"/>
              </a:rPr>
              <a:t>17: </a:t>
            </a:r>
            <a:r>
              <a:rPr lang="ar-AE" sz="1600" dirty="0" smtClean="0">
                <a:solidFill>
                  <a:prstClr val="white"/>
                </a:solidFill>
                <a:cs typeface="+mj-cs"/>
              </a:rPr>
              <a:t>Rate </a:t>
            </a:r>
            <a:r>
              <a:rPr lang="ar-AE" sz="1600" dirty="0">
                <a:solidFill>
                  <a:prstClr val="white"/>
                </a:solidFill>
                <a:cs typeface="+mj-cs"/>
              </a:rPr>
              <a:t>of Compliance with the Final Job Performance Assessment Results (Adjustment and </a:t>
            </a:r>
            <a:r>
              <a:rPr lang="ar-AE" sz="1600" dirty="0" smtClean="0">
                <a:solidFill>
                  <a:prstClr val="white"/>
                </a:solidFill>
                <a:cs typeface="+mj-cs"/>
              </a:rPr>
              <a:t>Balance</a:t>
            </a:r>
            <a:r>
              <a:rPr lang="en-US" sz="1600" dirty="0">
                <a:solidFill>
                  <a:prstClr val="white"/>
                </a:solidFill>
                <a:cs typeface="+mj-cs"/>
              </a:rPr>
              <a:t>)</a:t>
            </a:r>
          </a:p>
        </p:txBody>
      </p:sp>
      <p:sp>
        <p:nvSpPr>
          <p:cNvPr id="5" name="Slide Number Placeholder 3"/>
          <p:cNvSpPr txBox="1">
            <a:spLocks/>
          </p:cNvSpPr>
          <p:nvPr/>
        </p:nvSpPr>
        <p:spPr>
          <a:xfrm>
            <a:off x="0" y="6569075"/>
            <a:ext cx="21336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rtl="0"/>
            <a:r>
              <a:rPr lang="en-US" sz="1600" b="1" dirty="0" smtClean="0">
                <a:solidFill>
                  <a:prstClr val="black"/>
                </a:solidFill>
              </a:rPr>
              <a:t>41</a:t>
            </a:r>
            <a:endParaRPr lang="en-US" sz="1600" b="1" dirty="0">
              <a:solidFill>
                <a:prstClr val="black"/>
              </a:solidFill>
            </a:endParaRPr>
          </a:p>
        </p:txBody>
      </p:sp>
    </p:spTree>
    <p:extLst>
      <p:ext uri="{BB962C8B-B14F-4D97-AF65-F5344CB8AC3E}">
        <p14:creationId xmlns:p14="http://schemas.microsoft.com/office/powerpoint/2010/main" val="2454721655"/>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ounded Rectangle 9"/>
          <p:cNvSpPr/>
          <p:nvPr/>
        </p:nvSpPr>
        <p:spPr>
          <a:xfrm>
            <a:off x="152400" y="973199"/>
            <a:ext cx="8839200" cy="521732"/>
          </a:xfrm>
          <a:prstGeom prst="round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15" name="Title 1"/>
          <p:cNvSpPr txBox="1">
            <a:spLocks/>
          </p:cNvSpPr>
          <p:nvPr/>
        </p:nvSpPr>
        <p:spPr>
          <a:xfrm>
            <a:off x="246742" y="960400"/>
            <a:ext cx="8626326" cy="428131"/>
          </a:xfrm>
          <a:prstGeom prst="rect">
            <a:avLst/>
          </a:prstGeom>
        </p:spPr>
        <p:txBody>
          <a:bodyPr>
            <a:noAutofit/>
          </a:bodyPr>
          <a:lstStyle>
            <a:defPPr>
              <a:defRPr lang="en-US"/>
            </a:defPPr>
            <a:lvl1pPr algn="ctr" rtl="1">
              <a:spcBef>
                <a:spcPct val="0"/>
              </a:spcBef>
              <a:buNone/>
              <a:defRPr>
                <a:solidFill>
                  <a:schemeClr val="bg1"/>
                </a:solidFill>
                <a:cs typeface="PT Bold Heading" panose="02010400000000000000" pitchFamily="2" charset="-78"/>
              </a:defRPr>
            </a:lvl1pPr>
          </a:lstStyle>
          <a:p>
            <a:pPr rtl="0"/>
            <a:r>
              <a:rPr lang="ar-AE" sz="1600" dirty="0">
                <a:solidFill>
                  <a:prstClr val="white"/>
                </a:solidFill>
                <a:cs typeface="+mj-cs"/>
              </a:rPr>
              <a:t>Indicator No. </a:t>
            </a:r>
            <a:r>
              <a:rPr lang="en-US" sz="1600" dirty="0" smtClean="0">
                <a:solidFill>
                  <a:prstClr val="white"/>
                </a:solidFill>
                <a:cs typeface="+mj-cs"/>
              </a:rPr>
              <a:t>17</a:t>
            </a:r>
            <a:r>
              <a:rPr lang="ar-AE" sz="1600" dirty="0" smtClean="0">
                <a:solidFill>
                  <a:prstClr val="white"/>
                </a:solidFill>
                <a:cs typeface="+mj-cs"/>
              </a:rPr>
              <a:t>: </a:t>
            </a:r>
            <a:r>
              <a:rPr lang="en-US" sz="1600" dirty="0" smtClean="0">
                <a:solidFill>
                  <a:prstClr val="white"/>
                </a:solidFill>
                <a:cs typeface="+mj-cs"/>
              </a:rPr>
              <a:t> </a:t>
            </a:r>
            <a:r>
              <a:rPr lang="ar-AE" sz="1600" dirty="0" smtClean="0">
                <a:solidFill>
                  <a:prstClr val="white"/>
                </a:solidFill>
                <a:cs typeface="+mj-cs"/>
              </a:rPr>
              <a:t>Rate </a:t>
            </a:r>
            <a:r>
              <a:rPr lang="ar-AE" sz="1600" dirty="0">
                <a:solidFill>
                  <a:prstClr val="white"/>
                </a:solidFill>
                <a:cs typeface="+mj-cs"/>
              </a:rPr>
              <a:t>of Compliance with the Final Job Performance Assessment Results (Adjustment and </a:t>
            </a:r>
            <a:r>
              <a:rPr lang="ar-AE" sz="1600" dirty="0" smtClean="0">
                <a:solidFill>
                  <a:prstClr val="white"/>
                </a:solidFill>
                <a:cs typeface="+mj-cs"/>
              </a:rPr>
              <a:t>Balance</a:t>
            </a:r>
            <a:r>
              <a:rPr lang="en-US" sz="1600" dirty="0" smtClean="0">
                <a:solidFill>
                  <a:prstClr val="white"/>
                </a:solidFill>
                <a:cs typeface="+mj-cs"/>
              </a:rPr>
              <a:t>)</a:t>
            </a:r>
            <a:endParaRPr lang="en-US" sz="1600" dirty="0">
              <a:solidFill>
                <a:prstClr val="white"/>
              </a:solidFill>
              <a:cs typeface="+mj-cs"/>
            </a:endParaRPr>
          </a:p>
        </p:txBody>
      </p:sp>
      <p:graphicFrame>
        <p:nvGraphicFramePr>
          <p:cNvPr id="5" name="Content Placeholder 9"/>
          <p:cNvGraphicFramePr>
            <a:graphicFrameLocks/>
          </p:cNvGraphicFramePr>
          <p:nvPr>
            <p:extLst/>
          </p:nvPr>
        </p:nvGraphicFramePr>
        <p:xfrm>
          <a:off x="457200" y="2472252"/>
          <a:ext cx="8382000" cy="1401474"/>
        </p:xfrm>
        <a:graphic>
          <a:graphicData uri="http://schemas.openxmlformats.org/drawingml/2006/table">
            <a:tbl>
              <a:tblPr firstRow="1" bandRow="1">
                <a:tableStyleId>{5C22544A-7EE6-4342-B048-85BDC9FD1C3A}</a:tableStyleId>
              </a:tblPr>
              <a:tblGrid>
                <a:gridCol w="3048000"/>
                <a:gridCol w="2362200"/>
                <a:gridCol w="1295400"/>
                <a:gridCol w="990600"/>
                <a:gridCol w="685800"/>
              </a:tblGrid>
              <a:tr h="395167">
                <a:tc>
                  <a:txBody>
                    <a:bodyPr/>
                    <a:lstStyle/>
                    <a:p>
                      <a:pPr algn="ctr" rtl="0"/>
                      <a:r>
                        <a:rPr lang="ar-AE" sz="1400" dirty="0" smtClean="0">
                          <a:solidFill>
                            <a:schemeClr val="tx1"/>
                          </a:solidFill>
                          <a:latin typeface="Sakkal Majalla" panose="02000000000000000000" pitchFamily="2" charset="-78"/>
                        </a:rPr>
                        <a:t>Source</a:t>
                      </a:r>
                      <a:endParaRPr lang="en-US" sz="1400" dirty="0">
                        <a:solidFill>
                          <a:schemeClr val="tx1"/>
                        </a:solidFill>
                        <a:latin typeface="Sakkal Majalla" panose="02000000000000000000" pitchFamily="2" charset="-78"/>
                        <a:cs typeface="Sakkal Majalla" panose="02000000000000000000" pitchFamily="2" charset="-78"/>
                      </a:endParaRPr>
                    </a:p>
                  </a:txBody>
                  <a:tcPr anchor="b">
                    <a:lnL w="12700" cap="flat" cmpd="sng" algn="ctr">
                      <a:solidFill>
                        <a:srgbClr val="B78A35"/>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rgbClr val="B78A35"/>
                      </a:solidFill>
                      <a:prstDash val="solid"/>
                      <a:round/>
                      <a:headEnd type="none" w="med" len="med"/>
                      <a:tailEnd type="none" w="med" len="med"/>
                    </a:lnT>
                    <a:lnB w="12700" cap="flat" cmpd="sng" algn="ctr">
                      <a:solidFill>
                        <a:srgbClr val="B78A35"/>
                      </a:solidFill>
                      <a:prstDash val="solid"/>
                      <a:round/>
                      <a:headEnd type="none" w="med" len="med"/>
                      <a:tailEnd type="none" w="med" len="med"/>
                    </a:lnB>
                    <a:solidFill>
                      <a:srgbClr val="B78A35"/>
                    </a:solidFill>
                  </a:tcPr>
                </a:tc>
                <a:tc>
                  <a:txBody>
                    <a:bodyPr/>
                    <a:lstStyle/>
                    <a:p>
                      <a:pPr algn="ctr" rtl="0"/>
                      <a:r>
                        <a:rPr lang="ar-AE" sz="1400" dirty="0" smtClean="0">
                          <a:solidFill>
                            <a:schemeClr val="tx1"/>
                          </a:solidFill>
                          <a:latin typeface="Sakkal Majalla" panose="02000000000000000000" pitchFamily="2" charset="-78"/>
                        </a:rPr>
                        <a:t>Equation</a:t>
                      </a:r>
                      <a:endParaRPr lang="en-US" sz="1400" dirty="0">
                        <a:solidFill>
                          <a:schemeClr val="tx1"/>
                        </a:solidFill>
                        <a:latin typeface="Sakkal Majalla" panose="02000000000000000000" pitchFamily="2" charset="-78"/>
                        <a:cs typeface="Sakkal Majalla" panose="02000000000000000000" pitchFamily="2" charset="-78"/>
                      </a:endParaRPr>
                    </a:p>
                  </a:txBody>
                  <a:tcPr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rgbClr val="B78A35"/>
                      </a:solidFill>
                      <a:prstDash val="solid"/>
                      <a:round/>
                      <a:headEnd type="none" w="med" len="med"/>
                      <a:tailEnd type="none" w="med" len="med"/>
                    </a:lnT>
                    <a:lnB w="12700" cap="flat" cmpd="sng" algn="ctr">
                      <a:solidFill>
                        <a:srgbClr val="B78A35"/>
                      </a:solidFill>
                      <a:prstDash val="solid"/>
                      <a:round/>
                      <a:headEnd type="none" w="med" len="med"/>
                      <a:tailEnd type="none" w="med" len="med"/>
                    </a:lnB>
                    <a:solidFill>
                      <a:srgbClr val="B78A35"/>
                    </a:solidFill>
                  </a:tcPr>
                </a:tc>
                <a:tc>
                  <a:txBody>
                    <a:bodyPr/>
                    <a:lstStyle/>
                    <a:p>
                      <a:pPr algn="ctr" rtl="0"/>
                      <a:r>
                        <a:rPr lang="ar-AE" sz="1400" dirty="0" smtClean="0">
                          <a:solidFill>
                            <a:schemeClr val="tx1"/>
                          </a:solidFill>
                          <a:latin typeface="Sakkal Majalla" panose="02000000000000000000" pitchFamily="2" charset="-78"/>
                        </a:rPr>
                        <a:t>Calculation Type</a:t>
                      </a:r>
                      <a:endParaRPr lang="en-US" sz="1400" dirty="0">
                        <a:solidFill>
                          <a:schemeClr val="tx1"/>
                        </a:solidFill>
                        <a:latin typeface="Sakkal Majalla" panose="02000000000000000000" pitchFamily="2" charset="-78"/>
                        <a:cs typeface="Sakkal Majalla" panose="02000000000000000000" pitchFamily="2" charset="-78"/>
                      </a:endParaRPr>
                    </a:p>
                  </a:txBody>
                  <a:tcPr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rgbClr val="B78A35"/>
                      </a:solidFill>
                      <a:prstDash val="solid"/>
                      <a:round/>
                      <a:headEnd type="none" w="med" len="med"/>
                      <a:tailEnd type="none" w="med" len="med"/>
                    </a:lnT>
                    <a:lnB w="12700" cap="flat" cmpd="sng" algn="ctr">
                      <a:solidFill>
                        <a:srgbClr val="B78A35"/>
                      </a:solidFill>
                      <a:prstDash val="solid"/>
                      <a:round/>
                      <a:headEnd type="none" w="med" len="med"/>
                      <a:tailEnd type="none" w="med" len="med"/>
                    </a:lnB>
                    <a:solidFill>
                      <a:srgbClr val="B78A35"/>
                    </a:solidFill>
                  </a:tcPr>
                </a:tc>
                <a:tc>
                  <a:txBody>
                    <a:bodyPr/>
                    <a:lstStyle/>
                    <a:p>
                      <a:pPr algn="ctr" rtl="0"/>
                      <a:r>
                        <a:rPr lang="ar-AE" sz="1400" dirty="0" smtClean="0">
                          <a:solidFill>
                            <a:schemeClr val="tx1"/>
                          </a:solidFill>
                          <a:latin typeface="Sakkal Majalla" panose="02000000000000000000" pitchFamily="2" charset="-78"/>
                        </a:rPr>
                        <a:t>Calculation Unit</a:t>
                      </a:r>
                      <a:endParaRPr lang="en-US" sz="1400" dirty="0">
                        <a:solidFill>
                          <a:schemeClr val="tx1"/>
                        </a:solidFill>
                        <a:latin typeface="Sakkal Majalla" panose="02000000000000000000" pitchFamily="2" charset="-78"/>
                        <a:cs typeface="Sakkal Majalla" panose="02000000000000000000" pitchFamily="2" charset="-78"/>
                      </a:endParaRPr>
                    </a:p>
                  </a:txBody>
                  <a:tcPr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rgbClr val="B78A35"/>
                      </a:solidFill>
                      <a:prstDash val="solid"/>
                      <a:round/>
                      <a:headEnd type="none" w="med" len="med"/>
                      <a:tailEnd type="none" w="med" len="med"/>
                    </a:lnT>
                    <a:lnB w="12700" cap="flat" cmpd="sng" algn="ctr">
                      <a:solidFill>
                        <a:srgbClr val="B78A35"/>
                      </a:solidFill>
                      <a:prstDash val="solid"/>
                      <a:round/>
                      <a:headEnd type="none" w="med" len="med"/>
                      <a:tailEnd type="none" w="med" len="med"/>
                    </a:lnB>
                    <a:solidFill>
                      <a:srgbClr val="B78A35"/>
                    </a:solidFill>
                  </a:tcPr>
                </a:tc>
                <a:tc>
                  <a:txBody>
                    <a:bodyPr/>
                    <a:lstStyle/>
                    <a:p>
                      <a:pPr algn="ctr" rtl="0"/>
                      <a:r>
                        <a:rPr lang="ar-AE" sz="1400" dirty="0" smtClean="0">
                          <a:solidFill>
                            <a:schemeClr val="tx1"/>
                          </a:solidFill>
                          <a:latin typeface="Sakkal Majalla" panose="02000000000000000000" pitchFamily="2" charset="-78"/>
                        </a:rPr>
                        <a:t>Period</a:t>
                      </a:r>
                      <a:endParaRPr lang="en-US" sz="1400" dirty="0">
                        <a:solidFill>
                          <a:schemeClr val="tx1"/>
                        </a:solidFill>
                        <a:latin typeface="Sakkal Majalla" panose="02000000000000000000" pitchFamily="2" charset="-78"/>
                        <a:cs typeface="Sakkal Majalla" panose="02000000000000000000" pitchFamily="2" charset="-78"/>
                      </a:endParaRPr>
                    </a:p>
                  </a:txBody>
                  <a:tcPr anchor="b">
                    <a:lnL w="12700" cap="flat" cmpd="sng" algn="ctr">
                      <a:solidFill>
                        <a:schemeClr val="bg1"/>
                      </a:solidFill>
                      <a:prstDash val="solid"/>
                      <a:round/>
                      <a:headEnd type="none" w="med" len="med"/>
                      <a:tailEnd type="none" w="med" len="med"/>
                    </a:lnL>
                    <a:lnR w="12700" cap="flat" cmpd="sng" algn="ctr">
                      <a:solidFill>
                        <a:srgbClr val="B78A35"/>
                      </a:solidFill>
                      <a:prstDash val="solid"/>
                      <a:round/>
                      <a:headEnd type="none" w="med" len="med"/>
                      <a:tailEnd type="none" w="med" len="med"/>
                    </a:lnR>
                    <a:lnT w="12700" cap="flat" cmpd="sng" algn="ctr">
                      <a:solidFill>
                        <a:srgbClr val="B78A35"/>
                      </a:solidFill>
                      <a:prstDash val="solid"/>
                      <a:round/>
                      <a:headEnd type="none" w="med" len="med"/>
                      <a:tailEnd type="none" w="med" len="med"/>
                    </a:lnT>
                    <a:lnB w="12700" cap="flat" cmpd="sng" algn="ctr">
                      <a:solidFill>
                        <a:srgbClr val="B78A35"/>
                      </a:solidFill>
                      <a:prstDash val="solid"/>
                      <a:round/>
                      <a:headEnd type="none" w="med" len="med"/>
                      <a:tailEnd type="none" w="med" len="med"/>
                    </a:lnB>
                    <a:solidFill>
                      <a:srgbClr val="B78A35"/>
                    </a:solidFill>
                  </a:tcPr>
                </a:tc>
              </a:tr>
              <a:tr h="883314">
                <a:tc>
                  <a:txBody>
                    <a:bodyPr/>
                    <a:lstStyle/>
                    <a:p>
                      <a:pPr algn="just" rtl="0"/>
                      <a:r>
                        <a:rPr lang="ar-AE" sz="1400" dirty="0" smtClean="0">
                          <a:latin typeface="Sakkal Majalla" panose="02000000000000000000" pitchFamily="2" charset="-78"/>
                        </a:rPr>
                        <a:t>Bayanati System for operating entities</a:t>
                      </a:r>
                      <a:r>
                        <a:rPr lang="en-US" sz="1400" dirty="0" smtClean="0">
                          <a:latin typeface="Sakkal Majalla" panose="02000000000000000000" pitchFamily="2" charset="-78"/>
                        </a:rPr>
                        <a:t> </a:t>
                      </a:r>
                      <a:r>
                        <a:rPr lang="ar-AE" sz="1400" baseline="0" dirty="0" smtClean="0">
                          <a:latin typeface="Sakkal Majalla" panose="02000000000000000000" pitchFamily="2" charset="-78"/>
                        </a:rPr>
                        <a:t>Organizational Services Transfer System (ESB) of Non-Operating</a:t>
                      </a:r>
                      <a:r>
                        <a:rPr lang="en-US" sz="1400" baseline="0" dirty="0" smtClean="0">
                          <a:latin typeface="Sakkal Majalla" panose="02000000000000000000" pitchFamily="2" charset="-78"/>
                        </a:rPr>
                        <a:t> Entities</a:t>
                      </a:r>
                      <a:endParaRPr lang="en-US" sz="1400" dirty="0">
                        <a:latin typeface="Sakkal Majalla" panose="02000000000000000000" pitchFamily="2" charset="-78"/>
                        <a:cs typeface="Sakkal Majalla" panose="02000000000000000000" pitchFamily="2" charset="-78"/>
                      </a:endParaRPr>
                    </a:p>
                  </a:txBody>
                  <a:tcPr>
                    <a:lnL w="12700" cap="flat" cmpd="sng" algn="ctr">
                      <a:solidFill>
                        <a:srgbClr val="B78A35"/>
                      </a:solidFill>
                      <a:prstDash val="solid"/>
                      <a:round/>
                      <a:headEnd type="none" w="med" len="med"/>
                      <a:tailEnd type="none" w="med" len="med"/>
                    </a:lnL>
                    <a:lnR w="12700" cap="flat" cmpd="sng" algn="ctr">
                      <a:solidFill>
                        <a:srgbClr val="B78A35"/>
                      </a:solidFill>
                      <a:prstDash val="solid"/>
                      <a:round/>
                      <a:headEnd type="none" w="med" len="med"/>
                      <a:tailEnd type="none" w="med" len="med"/>
                    </a:lnR>
                    <a:lnT w="12700" cap="flat" cmpd="sng" algn="ctr">
                      <a:solidFill>
                        <a:srgbClr val="B78A35"/>
                      </a:solidFill>
                      <a:prstDash val="solid"/>
                      <a:round/>
                      <a:headEnd type="none" w="med" len="med"/>
                      <a:tailEnd type="none" w="med" len="med"/>
                    </a:lnT>
                    <a:lnB w="12700" cap="flat" cmpd="sng" algn="ctr">
                      <a:solidFill>
                        <a:srgbClr val="B78A35"/>
                      </a:solidFill>
                      <a:prstDash val="solid"/>
                      <a:round/>
                      <a:headEnd type="none" w="med" len="med"/>
                      <a:tailEnd type="none" w="med" len="med"/>
                    </a:lnB>
                    <a:noFill/>
                  </a:tcPr>
                </a:tc>
                <a:tc>
                  <a:txBody>
                    <a:bodyPr/>
                    <a:lstStyle/>
                    <a:p>
                      <a:pPr marL="0" marR="0" indent="0" algn="just" defTabSz="914400" rtl="0" eaLnBrk="1" fontAlgn="ctr" latinLnBrk="0" hangingPunct="1">
                        <a:lnSpc>
                          <a:spcPct val="100000"/>
                        </a:lnSpc>
                        <a:spcBef>
                          <a:spcPts val="0"/>
                        </a:spcBef>
                        <a:spcAft>
                          <a:spcPts val="0"/>
                        </a:spcAft>
                        <a:buClrTx/>
                        <a:buSzTx/>
                        <a:buFontTx/>
                        <a:buNone/>
                        <a:tabLst/>
                        <a:defRPr/>
                      </a:pPr>
                      <a:r>
                        <a:rPr lang="ar-AE" sz="1400" kern="1200" dirty="0" smtClean="0">
                          <a:solidFill>
                            <a:schemeClr val="dk1"/>
                          </a:solidFill>
                          <a:latin typeface="Sakkal Majalla" panose="02000000000000000000" pitchFamily="2" charset="-78"/>
                          <a:ea typeface="+mn-ea"/>
                          <a:cs typeface="+mn-cs"/>
                        </a:rPr>
                        <a:t>Number of employees </a:t>
                      </a:r>
                      <a:r>
                        <a:rPr lang="en-US" sz="1400" kern="1200" dirty="0" smtClean="0">
                          <a:solidFill>
                            <a:schemeClr val="dk1"/>
                          </a:solidFill>
                          <a:latin typeface="Sakkal Majalla" panose="02000000000000000000" pitchFamily="2" charset="-78"/>
                          <a:ea typeface="+mn-ea"/>
                          <a:cs typeface="+mn-cs"/>
                        </a:rPr>
                        <a:t>(</a:t>
                      </a:r>
                      <a:r>
                        <a:rPr lang="ar-AE" sz="1400" kern="1200" dirty="0" smtClean="0">
                          <a:solidFill>
                            <a:schemeClr val="dk1"/>
                          </a:solidFill>
                          <a:latin typeface="Sakkal Majalla" panose="02000000000000000000" pitchFamily="2" charset="-78"/>
                          <a:ea typeface="+mn-ea"/>
                          <a:cs typeface="+mn-cs"/>
                        </a:rPr>
                        <a:t>In each</a:t>
                      </a:r>
                      <a:r>
                        <a:rPr lang="en-US" sz="1400" kern="1200" dirty="0" smtClean="0">
                          <a:solidFill>
                            <a:schemeClr val="dk1"/>
                          </a:solidFill>
                          <a:latin typeface="Sakkal Majalla" panose="02000000000000000000" pitchFamily="2" charset="-78"/>
                          <a:ea typeface="+mn-ea"/>
                          <a:cs typeface="+mn-cs"/>
                        </a:rPr>
                        <a:t> </a:t>
                      </a:r>
                      <a:r>
                        <a:rPr lang="ar-AE" sz="1400" kern="1200" dirty="0" smtClean="0">
                          <a:solidFill>
                            <a:schemeClr val="dk1"/>
                          </a:solidFill>
                          <a:latin typeface="Sakkal Majalla" panose="02000000000000000000" pitchFamily="2" charset="-78"/>
                          <a:ea typeface="+mn-ea"/>
                          <a:cs typeface="+mn-cs"/>
                        </a:rPr>
                        <a:t>standard) ÷ Total number of assessed employees.</a:t>
                      </a:r>
                      <a:endParaRPr lang="en-US" sz="1400" kern="1200" dirty="0" smtClean="0">
                        <a:solidFill>
                          <a:schemeClr val="dk1"/>
                        </a:solidFill>
                        <a:latin typeface="Sakkal Majalla" panose="02000000000000000000" pitchFamily="2" charset="-78"/>
                        <a:ea typeface="+mn-ea"/>
                        <a:cs typeface="+mn-cs"/>
                      </a:endParaRPr>
                    </a:p>
                  </a:txBody>
                  <a:tcPr>
                    <a:lnL w="12700" cap="flat" cmpd="sng" algn="ctr">
                      <a:solidFill>
                        <a:srgbClr val="B78A35"/>
                      </a:solidFill>
                      <a:prstDash val="solid"/>
                      <a:round/>
                      <a:headEnd type="none" w="med" len="med"/>
                      <a:tailEnd type="none" w="med" len="med"/>
                    </a:lnL>
                    <a:lnR w="12700" cap="flat" cmpd="sng" algn="ctr">
                      <a:solidFill>
                        <a:srgbClr val="B78A35"/>
                      </a:solidFill>
                      <a:prstDash val="solid"/>
                      <a:round/>
                      <a:headEnd type="none" w="med" len="med"/>
                      <a:tailEnd type="none" w="med" len="med"/>
                    </a:lnR>
                    <a:lnT w="12700" cap="flat" cmpd="sng" algn="ctr">
                      <a:solidFill>
                        <a:srgbClr val="B78A35"/>
                      </a:solidFill>
                      <a:prstDash val="solid"/>
                      <a:round/>
                      <a:headEnd type="none" w="med" len="med"/>
                      <a:tailEnd type="none" w="med" len="med"/>
                    </a:lnT>
                    <a:lnB w="12700" cap="flat" cmpd="sng" algn="ctr">
                      <a:solidFill>
                        <a:srgbClr val="B78A35"/>
                      </a:solidFill>
                      <a:prstDash val="solid"/>
                      <a:round/>
                      <a:headEnd type="none" w="med" len="med"/>
                      <a:tailEnd type="none" w="med" len="med"/>
                    </a:lnB>
                    <a:noFill/>
                  </a:tcPr>
                </a:tc>
                <a:tc>
                  <a:txBody>
                    <a:bodyPr/>
                    <a:lstStyle/>
                    <a:p>
                      <a:pPr algn="just" rtl="0"/>
                      <a:r>
                        <a:rPr lang="ar-AE" sz="1400" baseline="0" dirty="0" smtClean="0">
                          <a:latin typeface="Sakkal Majalla" panose="02000000000000000000" pitchFamily="2" charset="-78"/>
                        </a:rPr>
                        <a:t>Achieve the determined</a:t>
                      </a:r>
                      <a:r>
                        <a:rPr lang="en-US" sz="1400" baseline="0" dirty="0" smtClean="0">
                          <a:latin typeface="Sakkal Majalla" panose="02000000000000000000" pitchFamily="2" charset="-78"/>
                        </a:rPr>
                        <a:t> </a:t>
                      </a:r>
                      <a:r>
                        <a:rPr lang="ar-AE" sz="1400" baseline="0" dirty="0" smtClean="0">
                          <a:latin typeface="Sakkal Majalla" panose="02000000000000000000" pitchFamily="2" charset="-78"/>
                        </a:rPr>
                        <a:t>adjustment rates</a:t>
                      </a:r>
                      <a:endParaRPr lang="en-US" sz="1400" dirty="0">
                        <a:latin typeface="Sakkal Majalla" panose="02000000000000000000" pitchFamily="2" charset="-78"/>
                        <a:cs typeface="Sakkal Majalla" panose="02000000000000000000" pitchFamily="2" charset="-78"/>
                      </a:endParaRPr>
                    </a:p>
                  </a:txBody>
                  <a:tcPr anchor="ctr">
                    <a:lnL w="12700" cap="flat" cmpd="sng" algn="ctr">
                      <a:solidFill>
                        <a:srgbClr val="B78A35"/>
                      </a:solidFill>
                      <a:prstDash val="solid"/>
                      <a:round/>
                      <a:headEnd type="none" w="med" len="med"/>
                      <a:tailEnd type="none" w="med" len="med"/>
                    </a:lnL>
                    <a:lnR w="12700" cap="flat" cmpd="sng" algn="ctr">
                      <a:solidFill>
                        <a:srgbClr val="B78A35"/>
                      </a:solidFill>
                      <a:prstDash val="solid"/>
                      <a:round/>
                      <a:headEnd type="none" w="med" len="med"/>
                      <a:tailEnd type="none" w="med" len="med"/>
                    </a:lnR>
                    <a:lnT w="12700" cap="flat" cmpd="sng" algn="ctr">
                      <a:solidFill>
                        <a:srgbClr val="B78A35"/>
                      </a:solidFill>
                      <a:prstDash val="solid"/>
                      <a:round/>
                      <a:headEnd type="none" w="med" len="med"/>
                      <a:tailEnd type="none" w="med" len="med"/>
                    </a:lnT>
                    <a:lnB w="12700" cap="flat" cmpd="sng" algn="ctr">
                      <a:solidFill>
                        <a:srgbClr val="B78A35"/>
                      </a:solidFill>
                      <a:prstDash val="solid"/>
                      <a:round/>
                      <a:headEnd type="none" w="med" len="med"/>
                      <a:tailEnd type="none" w="med" len="med"/>
                    </a:lnB>
                    <a:noFill/>
                  </a:tcPr>
                </a:tc>
                <a:tc>
                  <a:txBody>
                    <a:bodyPr/>
                    <a:lstStyle/>
                    <a:p>
                      <a:pPr algn="ctr" rtl="0"/>
                      <a:r>
                        <a:rPr lang="ar-AE" sz="1400" dirty="0" smtClean="0">
                          <a:latin typeface="Sakkal Majalla" panose="02000000000000000000" pitchFamily="2" charset="-78"/>
                        </a:rPr>
                        <a:t>Percentage</a:t>
                      </a:r>
                      <a:endParaRPr lang="en-US" sz="1400" dirty="0">
                        <a:latin typeface="Sakkal Majalla" panose="02000000000000000000" pitchFamily="2" charset="-78"/>
                        <a:cs typeface="Sakkal Majalla" panose="02000000000000000000" pitchFamily="2" charset="-78"/>
                      </a:endParaRPr>
                    </a:p>
                  </a:txBody>
                  <a:tcPr>
                    <a:lnL w="12700" cap="flat" cmpd="sng" algn="ctr">
                      <a:solidFill>
                        <a:srgbClr val="B78A35"/>
                      </a:solidFill>
                      <a:prstDash val="solid"/>
                      <a:round/>
                      <a:headEnd type="none" w="med" len="med"/>
                      <a:tailEnd type="none" w="med" len="med"/>
                    </a:lnL>
                    <a:lnR w="12700" cap="flat" cmpd="sng" algn="ctr">
                      <a:solidFill>
                        <a:srgbClr val="B78A35"/>
                      </a:solidFill>
                      <a:prstDash val="solid"/>
                      <a:round/>
                      <a:headEnd type="none" w="med" len="med"/>
                      <a:tailEnd type="none" w="med" len="med"/>
                    </a:lnR>
                    <a:lnT w="12700" cap="flat" cmpd="sng" algn="ctr">
                      <a:solidFill>
                        <a:srgbClr val="B78A35"/>
                      </a:solidFill>
                      <a:prstDash val="solid"/>
                      <a:round/>
                      <a:headEnd type="none" w="med" len="med"/>
                      <a:tailEnd type="none" w="med" len="med"/>
                    </a:lnT>
                    <a:lnB w="12700" cap="flat" cmpd="sng" algn="ctr">
                      <a:solidFill>
                        <a:srgbClr val="B78A35"/>
                      </a:solidFill>
                      <a:prstDash val="solid"/>
                      <a:round/>
                      <a:headEnd type="none" w="med" len="med"/>
                      <a:tailEnd type="none" w="med" len="med"/>
                    </a:lnB>
                    <a:noFill/>
                  </a:tcPr>
                </a:tc>
                <a:tc>
                  <a:txBody>
                    <a:bodyPr/>
                    <a:lstStyle/>
                    <a:p>
                      <a:pPr algn="ctr" rtl="0"/>
                      <a:r>
                        <a:rPr lang="ar-AE" sz="1400" dirty="0" smtClean="0">
                          <a:latin typeface="Sakkal Majalla" panose="02000000000000000000" pitchFamily="2" charset="-78"/>
                        </a:rPr>
                        <a:t>Annually</a:t>
                      </a:r>
                      <a:endParaRPr lang="en-US" sz="1400" dirty="0">
                        <a:latin typeface="Sakkal Majalla" panose="02000000000000000000" pitchFamily="2" charset="-78"/>
                        <a:cs typeface="Sakkal Majalla" panose="02000000000000000000" pitchFamily="2" charset="-78"/>
                      </a:endParaRPr>
                    </a:p>
                  </a:txBody>
                  <a:tcPr>
                    <a:lnL w="12700" cap="flat" cmpd="sng" algn="ctr">
                      <a:solidFill>
                        <a:srgbClr val="B78A35"/>
                      </a:solidFill>
                      <a:prstDash val="solid"/>
                      <a:round/>
                      <a:headEnd type="none" w="med" len="med"/>
                      <a:tailEnd type="none" w="med" len="med"/>
                    </a:lnL>
                    <a:lnR w="12700" cap="flat" cmpd="sng" algn="ctr">
                      <a:solidFill>
                        <a:srgbClr val="B78A35"/>
                      </a:solidFill>
                      <a:prstDash val="solid"/>
                      <a:round/>
                      <a:headEnd type="none" w="med" len="med"/>
                      <a:tailEnd type="none" w="med" len="med"/>
                    </a:lnR>
                    <a:lnT w="12700" cap="flat" cmpd="sng" algn="ctr">
                      <a:solidFill>
                        <a:srgbClr val="B78A35"/>
                      </a:solidFill>
                      <a:prstDash val="solid"/>
                      <a:round/>
                      <a:headEnd type="none" w="med" len="med"/>
                      <a:tailEnd type="none" w="med" len="med"/>
                    </a:lnT>
                    <a:lnB w="12700" cap="flat" cmpd="sng" algn="ctr">
                      <a:solidFill>
                        <a:srgbClr val="B78A35"/>
                      </a:solidFill>
                      <a:prstDash val="solid"/>
                      <a:round/>
                      <a:headEnd type="none" w="med" len="med"/>
                      <a:tailEnd type="none" w="med" len="med"/>
                    </a:lnB>
                    <a:noFill/>
                  </a:tcPr>
                </a:tc>
              </a:tr>
            </a:tbl>
          </a:graphicData>
        </a:graphic>
      </p:graphicFrame>
      <p:graphicFrame>
        <p:nvGraphicFramePr>
          <p:cNvPr id="6" name="Content Placeholder 9"/>
          <p:cNvGraphicFramePr>
            <a:graphicFrameLocks/>
          </p:cNvGraphicFramePr>
          <p:nvPr>
            <p:extLst/>
          </p:nvPr>
        </p:nvGraphicFramePr>
        <p:xfrm>
          <a:off x="457200" y="4038594"/>
          <a:ext cx="8382000" cy="1728281"/>
        </p:xfrm>
        <a:graphic>
          <a:graphicData uri="http://schemas.openxmlformats.org/drawingml/2006/table">
            <a:tbl>
              <a:tblPr firstRow="1" bandRow="1">
                <a:tableStyleId>{5C22544A-7EE6-4342-B048-85BDC9FD1C3A}</a:tableStyleId>
              </a:tblPr>
              <a:tblGrid>
                <a:gridCol w="3958167"/>
                <a:gridCol w="4423833"/>
              </a:tblGrid>
              <a:tr h="356681">
                <a:tc>
                  <a:txBody>
                    <a:bodyPr/>
                    <a:lstStyle/>
                    <a:p>
                      <a:pPr algn="ctr" rtl="0"/>
                      <a:r>
                        <a:rPr lang="ar-AE" sz="1400" dirty="0" smtClean="0">
                          <a:solidFill>
                            <a:schemeClr val="tx1"/>
                          </a:solidFill>
                          <a:latin typeface="Sakkal Majalla" panose="02000000000000000000" pitchFamily="2" charset="-78"/>
                        </a:rPr>
                        <a:t>Denominator components</a:t>
                      </a:r>
                      <a:endParaRPr lang="en-US" sz="1400" dirty="0">
                        <a:solidFill>
                          <a:schemeClr val="tx1"/>
                        </a:solidFill>
                        <a:latin typeface="Sakkal Majalla" panose="02000000000000000000" pitchFamily="2" charset="-78"/>
                        <a:cs typeface="Sakkal Majalla" panose="02000000000000000000" pitchFamily="2" charset="-78"/>
                      </a:endParaRPr>
                    </a:p>
                  </a:txBody>
                  <a:tcPr anchor="ctr">
                    <a:lnL w="12700" cap="flat" cmpd="sng" algn="ctr">
                      <a:solidFill>
                        <a:srgbClr val="B78A35"/>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rgbClr val="B78A35"/>
                      </a:solidFill>
                      <a:prstDash val="solid"/>
                      <a:round/>
                      <a:headEnd type="none" w="med" len="med"/>
                      <a:tailEnd type="none" w="med" len="med"/>
                    </a:lnT>
                    <a:lnB w="12700" cap="flat" cmpd="sng" algn="ctr">
                      <a:solidFill>
                        <a:srgbClr val="B78A35"/>
                      </a:solidFill>
                      <a:prstDash val="solid"/>
                      <a:round/>
                      <a:headEnd type="none" w="med" len="med"/>
                      <a:tailEnd type="none" w="med" len="med"/>
                    </a:lnB>
                    <a:solidFill>
                      <a:srgbClr val="B78A35"/>
                    </a:solidFill>
                  </a:tcPr>
                </a:tc>
                <a:tc>
                  <a:txBody>
                    <a:bodyPr/>
                    <a:lstStyle/>
                    <a:p>
                      <a:pPr algn="ctr" rtl="0"/>
                      <a:r>
                        <a:rPr lang="ar-AE" sz="1400" dirty="0" smtClean="0">
                          <a:solidFill>
                            <a:schemeClr val="tx1"/>
                          </a:solidFill>
                          <a:latin typeface="Sakkal Majalla" panose="02000000000000000000" pitchFamily="2" charset="-78"/>
                        </a:rPr>
                        <a:t>Numerator components</a:t>
                      </a:r>
                      <a:r>
                        <a:rPr lang="en-US" sz="1400" dirty="0" smtClean="0">
                          <a:solidFill>
                            <a:schemeClr val="tx1"/>
                          </a:solidFill>
                          <a:latin typeface="Sakkal Majalla" panose="02000000000000000000" pitchFamily="2" charset="-78"/>
                        </a:rPr>
                        <a:t> *</a:t>
                      </a:r>
                      <a:endParaRPr lang="en-US" sz="1400" dirty="0">
                        <a:solidFill>
                          <a:schemeClr val="tx1"/>
                        </a:solidFill>
                        <a:latin typeface="Sakkal Majalla" panose="02000000000000000000" pitchFamily="2" charset="-78"/>
                        <a:cs typeface="Sakkal Majalla" panose="02000000000000000000" pitchFamily="2" charset="-78"/>
                      </a:endParaRPr>
                    </a:p>
                  </a:txBody>
                  <a:tcPr anchor="ctr">
                    <a:lnL w="12700" cap="flat" cmpd="sng" algn="ctr">
                      <a:solidFill>
                        <a:schemeClr val="bg1"/>
                      </a:solidFill>
                      <a:prstDash val="solid"/>
                      <a:round/>
                      <a:headEnd type="none" w="med" len="med"/>
                      <a:tailEnd type="none" w="med" len="med"/>
                    </a:lnL>
                    <a:lnR w="12700" cap="flat" cmpd="sng" algn="ctr">
                      <a:solidFill>
                        <a:srgbClr val="B78A35"/>
                      </a:solidFill>
                      <a:prstDash val="solid"/>
                      <a:round/>
                      <a:headEnd type="none" w="med" len="med"/>
                      <a:tailEnd type="none" w="med" len="med"/>
                    </a:lnR>
                    <a:lnT w="12700" cap="flat" cmpd="sng" algn="ctr">
                      <a:solidFill>
                        <a:srgbClr val="B78A35"/>
                      </a:solidFill>
                      <a:prstDash val="solid"/>
                      <a:round/>
                      <a:headEnd type="none" w="med" len="med"/>
                      <a:tailEnd type="none" w="med" len="med"/>
                    </a:lnT>
                    <a:lnB w="12700" cap="flat" cmpd="sng" algn="ctr">
                      <a:solidFill>
                        <a:srgbClr val="B78A35"/>
                      </a:solidFill>
                      <a:prstDash val="solid"/>
                      <a:round/>
                      <a:headEnd type="none" w="med" len="med"/>
                      <a:tailEnd type="none" w="med" len="med"/>
                    </a:lnB>
                    <a:solidFill>
                      <a:srgbClr val="B78A35"/>
                    </a:solidFill>
                  </a:tcPr>
                </a:tc>
              </a:tr>
              <a:tr h="1167319">
                <a:tc>
                  <a:txBody>
                    <a:bodyPr/>
                    <a:lstStyle/>
                    <a:p>
                      <a:pPr algn="ctr" rtl="0"/>
                      <a:r>
                        <a:rPr lang="ar-AE" sz="1400" b="0" i="0" u="none" strike="noStrike" kern="1200" baseline="0" dirty="0" smtClean="0">
                          <a:solidFill>
                            <a:srgbClr val="000000"/>
                          </a:solidFill>
                          <a:effectLst/>
                          <a:latin typeface="Sakkal Majalla" panose="02000000000000000000" pitchFamily="2" charset="-78"/>
                        </a:rPr>
                        <a:t>Total number of assessed employees </a:t>
                      </a:r>
                      <a:endParaRPr lang="en-US" sz="1400" b="0" i="0" u="none" strike="noStrike" kern="1200" baseline="0" dirty="0">
                        <a:solidFill>
                          <a:srgbClr val="000000"/>
                        </a:solidFill>
                        <a:effectLst/>
                        <a:latin typeface="Sakkal Majalla" panose="02000000000000000000" pitchFamily="2" charset="-78"/>
                        <a:ea typeface="+mn-ea"/>
                        <a:cs typeface="Sakkal Majalla" panose="02000000000000000000" pitchFamily="2" charset="-78"/>
                      </a:endParaRPr>
                    </a:p>
                  </a:txBody>
                  <a:tcPr anchor="ctr">
                    <a:lnL w="12700" cap="flat" cmpd="sng" algn="ctr">
                      <a:solidFill>
                        <a:srgbClr val="B78A35"/>
                      </a:solidFill>
                      <a:prstDash val="solid"/>
                      <a:round/>
                      <a:headEnd type="none" w="med" len="med"/>
                      <a:tailEnd type="none" w="med" len="med"/>
                    </a:lnL>
                    <a:lnR w="12700" cap="flat" cmpd="sng" algn="ctr">
                      <a:solidFill>
                        <a:srgbClr val="B78A35"/>
                      </a:solidFill>
                      <a:prstDash val="solid"/>
                      <a:round/>
                      <a:headEnd type="none" w="med" len="med"/>
                      <a:tailEnd type="none" w="med" len="med"/>
                    </a:lnR>
                    <a:lnT w="12700" cap="flat" cmpd="sng" algn="ctr">
                      <a:solidFill>
                        <a:srgbClr val="B78A35"/>
                      </a:solidFill>
                      <a:prstDash val="solid"/>
                      <a:round/>
                      <a:headEnd type="none" w="med" len="med"/>
                      <a:tailEnd type="none" w="med" len="med"/>
                    </a:lnT>
                    <a:lnB w="12700" cap="flat" cmpd="sng" algn="ctr">
                      <a:solidFill>
                        <a:srgbClr val="B78A35"/>
                      </a:solidFill>
                      <a:prstDash val="solid"/>
                      <a:round/>
                      <a:headEnd type="none" w="med" len="med"/>
                      <a:tailEnd type="none" w="med" len="med"/>
                    </a:lnB>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ar-AE" sz="1400" b="0" i="0" u="none" strike="noStrike" kern="1200" baseline="0" dirty="0" smtClean="0">
                          <a:solidFill>
                            <a:srgbClr val="000000"/>
                          </a:solidFill>
                          <a:effectLst/>
                          <a:latin typeface="Sakkal Majalla" panose="02000000000000000000" pitchFamily="2" charset="-78"/>
                        </a:rPr>
                        <a:t>Number of employees (In each </a:t>
                      </a:r>
                      <a:r>
                        <a:rPr lang="en-US" sz="1400" b="0" i="0" u="none" strike="noStrike" kern="1200" baseline="0" dirty="0" smtClean="0">
                          <a:solidFill>
                            <a:srgbClr val="000000"/>
                          </a:solidFill>
                          <a:effectLst/>
                          <a:latin typeface="Sakkal Majalla" panose="02000000000000000000" pitchFamily="2" charset="-78"/>
                        </a:rPr>
                        <a:t>standard)</a:t>
                      </a:r>
                    </a:p>
                    <a:p>
                      <a:pPr marL="285750" marR="0" indent="-285750" algn="just" defTabSz="914400" rtl="0" eaLnBrk="1" fontAlgn="auto" latinLnBrk="0" hangingPunct="1">
                        <a:lnSpc>
                          <a:spcPct val="100000"/>
                        </a:lnSpc>
                        <a:spcBef>
                          <a:spcPts val="0"/>
                        </a:spcBef>
                        <a:spcAft>
                          <a:spcPts val="0"/>
                        </a:spcAft>
                        <a:buClrTx/>
                        <a:buSzTx/>
                        <a:buFontTx/>
                        <a:buChar char="-"/>
                        <a:tabLst/>
                        <a:defRPr/>
                      </a:pPr>
                      <a:r>
                        <a:rPr lang="ar-AE" sz="1400" b="0" i="0" u="none" strike="noStrike" kern="1200" baseline="0" dirty="0" smtClean="0">
                          <a:solidFill>
                            <a:srgbClr val="000000"/>
                          </a:solidFill>
                          <a:effectLst/>
                          <a:latin typeface="Sakkal Majalla" panose="02000000000000000000" pitchFamily="2" charset="-78"/>
                        </a:rPr>
                        <a:t>Number of employees whose assessment significantly exceeds </a:t>
                      </a:r>
                      <a:r>
                        <a:rPr lang="ar-AE" sz="1400" b="0" i="0" u="none" strike="noStrike" kern="1200" baseline="0" dirty="0" err="1" smtClean="0">
                          <a:solidFill>
                            <a:srgbClr val="000000"/>
                          </a:solidFill>
                          <a:effectLst/>
                          <a:latin typeface="Sakkal Majalla" panose="02000000000000000000" pitchFamily="2" charset="-78"/>
                        </a:rPr>
                        <a:t>expectations</a:t>
                      </a:r>
                      <a:endParaRPr lang="en-US" sz="1800" b="0" i="0" u="none" strike="noStrike" kern="1200" baseline="0" dirty="0" smtClean="0">
                        <a:solidFill>
                          <a:schemeClr val="dk1"/>
                        </a:solidFill>
                        <a:effectLst/>
                        <a:latin typeface="+mn-lt"/>
                      </a:endParaRPr>
                    </a:p>
                    <a:p>
                      <a:pPr marL="285750" marR="0" indent="-285750" algn="just" defTabSz="914400" rtl="0" eaLnBrk="1" fontAlgn="auto" latinLnBrk="0" hangingPunct="1">
                        <a:lnSpc>
                          <a:spcPct val="100000"/>
                        </a:lnSpc>
                        <a:spcBef>
                          <a:spcPts val="0"/>
                        </a:spcBef>
                        <a:spcAft>
                          <a:spcPts val="0"/>
                        </a:spcAft>
                        <a:buClrTx/>
                        <a:buSzTx/>
                        <a:buFontTx/>
                        <a:buChar char="-"/>
                        <a:tabLst/>
                        <a:defRPr/>
                      </a:pPr>
                      <a:r>
                        <a:rPr lang="ar-AE" sz="1400" b="0" i="0" u="none" strike="noStrike" kern="1200" baseline="0" dirty="0" smtClean="0">
                          <a:solidFill>
                            <a:srgbClr val="000000"/>
                          </a:solidFill>
                          <a:effectLst/>
                          <a:latin typeface="Sakkal Majalla" panose="02000000000000000000" pitchFamily="2" charset="-78"/>
                        </a:rPr>
                        <a:t>Number of employees whose assessment exceeds </a:t>
                      </a:r>
                      <a:r>
                        <a:rPr lang="ar-AE" sz="1400" b="0" i="0" u="none" strike="noStrike" kern="1200" baseline="0" dirty="0" err="1" smtClean="0">
                          <a:solidFill>
                            <a:srgbClr val="000000"/>
                          </a:solidFill>
                          <a:effectLst/>
                          <a:latin typeface="Sakkal Majalla" panose="02000000000000000000" pitchFamily="2" charset="-78"/>
                        </a:rPr>
                        <a:t>expectations</a:t>
                      </a:r>
                      <a:endParaRPr lang="en-US" sz="1400" b="0" i="0" u="none" strike="noStrike" kern="1200" baseline="0" dirty="0" smtClean="0">
                        <a:solidFill>
                          <a:srgbClr val="000000"/>
                        </a:solidFill>
                        <a:effectLst/>
                        <a:latin typeface="Sakkal Majalla" panose="02000000000000000000" pitchFamily="2" charset="-78"/>
                      </a:endParaRPr>
                    </a:p>
                    <a:p>
                      <a:pPr marL="285750" marR="0" indent="-285750" algn="just" defTabSz="914400" rtl="0" eaLnBrk="1" fontAlgn="auto" latinLnBrk="0" hangingPunct="1">
                        <a:lnSpc>
                          <a:spcPct val="100000"/>
                        </a:lnSpc>
                        <a:spcBef>
                          <a:spcPts val="0"/>
                        </a:spcBef>
                        <a:spcAft>
                          <a:spcPts val="0"/>
                        </a:spcAft>
                        <a:buClrTx/>
                        <a:buSzTx/>
                        <a:buFontTx/>
                        <a:buChar char="-"/>
                        <a:tabLst/>
                        <a:defRPr/>
                      </a:pPr>
                      <a:r>
                        <a:rPr lang="ar-AE" sz="1400" b="0" i="0" u="none" strike="noStrike" kern="1200" baseline="0" dirty="0" smtClean="0">
                          <a:solidFill>
                            <a:srgbClr val="000000"/>
                          </a:solidFill>
                          <a:effectLst/>
                          <a:latin typeface="Sakkal Majalla" panose="02000000000000000000" pitchFamily="2" charset="-78"/>
                        </a:rPr>
                        <a:t>Number of employees whose assessment </a:t>
                      </a:r>
                      <a:r>
                        <a:rPr lang="ar-AE" sz="1400" b="0" i="0" u="none" strike="noStrike" kern="1200" baseline="0" dirty="0" err="1" smtClean="0">
                          <a:solidFill>
                            <a:srgbClr val="000000"/>
                          </a:solidFill>
                          <a:effectLst/>
                          <a:latin typeface="Sakkal Majalla" panose="02000000000000000000" pitchFamily="2" charset="-78"/>
                        </a:rPr>
                        <a:t>meets</a:t>
                      </a:r>
                      <a:r>
                        <a:rPr lang="ar-AE" sz="1400" b="0" i="0" u="none" strike="noStrike" kern="1200" baseline="0" dirty="0" smtClean="0">
                          <a:solidFill>
                            <a:srgbClr val="000000"/>
                          </a:solidFill>
                          <a:effectLst/>
                          <a:latin typeface="Sakkal Majalla" panose="02000000000000000000" pitchFamily="2" charset="-78"/>
                        </a:rPr>
                        <a:t> </a:t>
                      </a:r>
                      <a:r>
                        <a:rPr lang="ar-AE" sz="1400" b="0" i="0" u="none" strike="noStrike" kern="1200" baseline="0" dirty="0" err="1" smtClean="0">
                          <a:solidFill>
                            <a:srgbClr val="000000"/>
                          </a:solidFill>
                          <a:effectLst/>
                          <a:latin typeface="Sakkal Majalla" panose="02000000000000000000" pitchFamily="2" charset="-78"/>
                        </a:rPr>
                        <a:t>expectations</a:t>
                      </a:r>
                      <a:endParaRPr lang="en-US" sz="1400" b="0" i="0" u="none" strike="noStrike" kern="1200" baseline="0" dirty="0" smtClean="0">
                        <a:solidFill>
                          <a:srgbClr val="000000"/>
                        </a:solidFill>
                        <a:effectLst/>
                        <a:latin typeface="Sakkal Majalla" panose="02000000000000000000" pitchFamily="2" charset="-78"/>
                      </a:endParaRPr>
                    </a:p>
                    <a:p>
                      <a:pPr marL="285750" marR="0" indent="-285750" algn="just" defTabSz="914400" rtl="0" eaLnBrk="1" fontAlgn="auto" latinLnBrk="0" hangingPunct="1">
                        <a:lnSpc>
                          <a:spcPct val="100000"/>
                        </a:lnSpc>
                        <a:spcBef>
                          <a:spcPts val="0"/>
                        </a:spcBef>
                        <a:spcAft>
                          <a:spcPts val="0"/>
                        </a:spcAft>
                        <a:buClrTx/>
                        <a:buSzTx/>
                        <a:buFontTx/>
                        <a:buChar char="-"/>
                        <a:tabLst/>
                        <a:defRPr/>
                      </a:pPr>
                      <a:r>
                        <a:rPr lang="ar-AE" sz="1400" b="0" i="0" u="none" strike="noStrike" kern="1200" baseline="0" dirty="0" smtClean="0">
                          <a:solidFill>
                            <a:srgbClr val="000000"/>
                          </a:solidFill>
                          <a:effectLst/>
                          <a:latin typeface="Sakkal Majalla" panose="02000000000000000000" pitchFamily="2" charset="-78"/>
                        </a:rPr>
                        <a:t>Number of employees whose assessment needs improvement  </a:t>
                      </a:r>
                      <a:endParaRPr lang="en-US" sz="1400" b="0" i="0" u="none" strike="noStrike" kern="1200" baseline="0" dirty="0" smtClean="0">
                        <a:solidFill>
                          <a:srgbClr val="000000"/>
                        </a:solidFill>
                        <a:effectLst/>
                        <a:latin typeface="Sakkal Majalla" panose="02000000000000000000" pitchFamily="2" charset="-78"/>
                        <a:ea typeface="+mn-ea"/>
                        <a:cs typeface="Sakkal Majalla" panose="02000000000000000000" pitchFamily="2" charset="-78"/>
                      </a:endParaRPr>
                    </a:p>
                  </a:txBody>
                  <a:tcPr anchor="ctr">
                    <a:lnL w="12700" cap="flat" cmpd="sng" algn="ctr">
                      <a:solidFill>
                        <a:srgbClr val="B78A35"/>
                      </a:solidFill>
                      <a:prstDash val="solid"/>
                      <a:round/>
                      <a:headEnd type="none" w="med" len="med"/>
                      <a:tailEnd type="none" w="med" len="med"/>
                    </a:lnL>
                    <a:lnR w="12700" cap="flat" cmpd="sng" algn="ctr">
                      <a:solidFill>
                        <a:srgbClr val="B78A35"/>
                      </a:solidFill>
                      <a:prstDash val="solid"/>
                      <a:round/>
                      <a:headEnd type="none" w="med" len="med"/>
                      <a:tailEnd type="none" w="med" len="med"/>
                    </a:lnR>
                    <a:lnT w="12700" cap="flat" cmpd="sng" algn="ctr">
                      <a:solidFill>
                        <a:srgbClr val="B78A35"/>
                      </a:solidFill>
                      <a:prstDash val="solid"/>
                      <a:round/>
                      <a:headEnd type="none" w="med" len="med"/>
                      <a:tailEnd type="none" w="med" len="med"/>
                    </a:lnT>
                    <a:lnB w="12700" cap="flat" cmpd="sng" algn="ctr">
                      <a:solidFill>
                        <a:srgbClr val="B78A35"/>
                      </a:solidFill>
                      <a:prstDash val="solid"/>
                      <a:round/>
                      <a:headEnd type="none" w="med" len="med"/>
                      <a:tailEnd type="none" w="med" len="med"/>
                    </a:lnB>
                    <a:noFill/>
                  </a:tcPr>
                </a:tc>
              </a:tr>
            </a:tbl>
          </a:graphicData>
        </a:graphic>
      </p:graphicFrame>
      <p:sp>
        <p:nvSpPr>
          <p:cNvPr id="7" name="TextBox 6"/>
          <p:cNvSpPr txBox="1"/>
          <p:nvPr/>
        </p:nvSpPr>
        <p:spPr>
          <a:xfrm>
            <a:off x="457200" y="1749315"/>
            <a:ext cx="8458200" cy="646331"/>
          </a:xfrm>
          <a:prstGeom prst="rect">
            <a:avLst/>
          </a:prstGeom>
          <a:noFill/>
        </p:spPr>
        <p:txBody>
          <a:bodyPr wrap="square" rtlCol="0">
            <a:spAutoFit/>
          </a:bodyPr>
          <a:lstStyle/>
          <a:p>
            <a:pPr algn="just" rtl="0" fontAlgn="b"/>
            <a:r>
              <a:rPr b="1" dirty="0" smtClean="0">
                <a:solidFill>
                  <a:srgbClr val="FF0000"/>
                </a:solidFill>
              </a:rPr>
              <a:t>Measurements method of rate of Compliance with the Final Job Performance Assessment Results (Adjustment and Balance</a:t>
            </a:r>
            <a:r>
              <a:rPr lang="en-US" b="1" dirty="0" smtClean="0">
                <a:solidFill>
                  <a:srgbClr val="FF0000"/>
                </a:solidFill>
              </a:rPr>
              <a:t>):</a:t>
            </a:r>
            <a:endParaRPr b="1" dirty="0" smtClean="0">
              <a:solidFill>
                <a:srgbClr val="FF0000"/>
              </a:solidFill>
            </a:endParaRPr>
          </a:p>
        </p:txBody>
      </p:sp>
      <p:sp>
        <p:nvSpPr>
          <p:cNvPr id="2" name="Rectangle 1"/>
          <p:cNvSpPr/>
          <p:nvPr/>
        </p:nvSpPr>
        <p:spPr>
          <a:xfrm>
            <a:off x="381001" y="5802238"/>
            <a:ext cx="8492067" cy="754053"/>
          </a:xfrm>
          <a:prstGeom prst="rect">
            <a:avLst/>
          </a:prstGeom>
        </p:spPr>
        <p:txBody>
          <a:bodyPr wrap="square">
            <a:spAutoFit/>
          </a:bodyPr>
          <a:lstStyle/>
          <a:p>
            <a:pPr algn="l" rtl="0">
              <a:lnSpc>
                <a:spcPct val="150000"/>
              </a:lnSpc>
            </a:pPr>
            <a:r>
              <a:rPr lang="ar-AE" b="1" dirty="0" smtClean="0">
                <a:solidFill>
                  <a:srgbClr val="C00000"/>
                </a:solidFill>
                <a:latin typeface="Sakkal Majalla" panose="02000000000000000000" pitchFamily="2" charset="-78"/>
              </a:rPr>
              <a:t>Note </a:t>
            </a:r>
            <a:r>
              <a:rPr lang="en-US" b="1" dirty="0" smtClean="0">
                <a:solidFill>
                  <a:srgbClr val="C00000"/>
                </a:solidFill>
                <a:latin typeface="Sakkal Majalla" panose="02000000000000000000" pitchFamily="2" charset="-78"/>
              </a:rPr>
              <a:t>:</a:t>
            </a:r>
            <a:endParaRPr lang="en-US" dirty="0">
              <a:solidFill>
                <a:srgbClr val="C00000"/>
              </a:solidFill>
              <a:latin typeface="Sakkal Majalla" panose="02000000000000000000" pitchFamily="2" charset="-78"/>
              <a:cs typeface="Sakkal Majalla" panose="02000000000000000000" pitchFamily="2" charset="-78"/>
            </a:endParaRPr>
          </a:p>
          <a:p>
            <a:pPr algn="just" rtl="0"/>
            <a:r>
              <a:rPr lang="ar-AE" sz="1600" dirty="0">
                <a:solidFill>
                  <a:prstClr val="black"/>
                </a:solidFill>
                <a:latin typeface="Sakkal Majalla" panose="02000000000000000000" pitchFamily="2" charset="-78"/>
              </a:rPr>
              <a:t>The numerator components may differ in accordance with the measurement used in the Federal entity (triple, quadruple, </a:t>
            </a:r>
            <a:r>
              <a:rPr lang="ar-AE" sz="1600" dirty="0" smtClean="0">
                <a:solidFill>
                  <a:prstClr val="black"/>
                </a:solidFill>
                <a:latin typeface="Sakkal Majalla" panose="02000000000000000000" pitchFamily="2" charset="-78"/>
              </a:rPr>
              <a:t>quintuple</a:t>
            </a:r>
            <a:r>
              <a:rPr lang="en-US" sz="1600" dirty="0" smtClean="0">
                <a:solidFill>
                  <a:prstClr val="black"/>
                </a:solidFill>
                <a:latin typeface="Sakkal Majalla" panose="02000000000000000000" pitchFamily="2" charset="-78"/>
              </a:rPr>
              <a:t>)</a:t>
            </a:r>
            <a:endParaRPr lang="ar-AE" sz="1600" dirty="0">
              <a:solidFill>
                <a:prstClr val="black"/>
              </a:solidFill>
              <a:latin typeface="Sakkal Majalla" panose="02000000000000000000" pitchFamily="2" charset="-78"/>
            </a:endParaRPr>
          </a:p>
        </p:txBody>
      </p:sp>
      <p:sp>
        <p:nvSpPr>
          <p:cNvPr id="8" name="Slide Number Placeholder 3"/>
          <p:cNvSpPr txBox="1">
            <a:spLocks/>
          </p:cNvSpPr>
          <p:nvPr/>
        </p:nvSpPr>
        <p:spPr>
          <a:xfrm>
            <a:off x="0" y="6569075"/>
            <a:ext cx="21336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rtl="0"/>
            <a:r>
              <a:rPr lang="en-US" sz="1600" b="1" dirty="0" smtClean="0">
                <a:solidFill>
                  <a:prstClr val="black"/>
                </a:solidFill>
              </a:rPr>
              <a:t>42</a:t>
            </a:r>
            <a:endParaRPr lang="en-US" sz="1600" b="1" dirty="0">
              <a:solidFill>
                <a:prstClr val="black"/>
              </a:solidFill>
            </a:endParaRPr>
          </a:p>
        </p:txBody>
      </p:sp>
    </p:spTree>
    <p:extLst>
      <p:ext uri="{BB962C8B-B14F-4D97-AF65-F5344CB8AC3E}">
        <p14:creationId xmlns:p14="http://schemas.microsoft.com/office/powerpoint/2010/main" val="3364643986"/>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ounded Rectangle 9"/>
          <p:cNvSpPr/>
          <p:nvPr/>
        </p:nvSpPr>
        <p:spPr>
          <a:xfrm>
            <a:off x="152400" y="973199"/>
            <a:ext cx="8839200" cy="521732"/>
          </a:xfrm>
          <a:prstGeom prst="round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9" name="Rectangle 8"/>
          <p:cNvSpPr/>
          <p:nvPr/>
        </p:nvSpPr>
        <p:spPr>
          <a:xfrm>
            <a:off x="304800" y="1845731"/>
            <a:ext cx="8382000" cy="3339376"/>
          </a:xfrm>
          <a:prstGeom prst="rect">
            <a:avLst/>
          </a:prstGeom>
        </p:spPr>
        <p:txBody>
          <a:bodyPr wrap="square">
            <a:spAutoFit/>
          </a:bodyPr>
          <a:lstStyle/>
          <a:p>
            <a:pPr algn="l" rtl="0"/>
            <a:r>
              <a:rPr lang="ar-AE" sz="1600" b="1" dirty="0" err="1" smtClean="0">
                <a:solidFill>
                  <a:srgbClr val="C00000"/>
                </a:solidFill>
                <a:latin typeface="Book Antiqua" pitchFamily="18" charset="0"/>
              </a:rPr>
              <a:t>Description</a:t>
            </a:r>
            <a:r>
              <a:rPr lang="ar-AE" sz="1600" b="1" dirty="0" smtClean="0">
                <a:solidFill>
                  <a:srgbClr val="C00000"/>
                </a:solidFill>
                <a:latin typeface="Book Antiqua" pitchFamily="18" charset="0"/>
              </a:rPr>
              <a:t> </a:t>
            </a:r>
            <a:r>
              <a:rPr lang="ar-AE" sz="1600" b="1" dirty="0" err="1" smtClean="0">
                <a:solidFill>
                  <a:srgbClr val="C00000"/>
                </a:solidFill>
                <a:latin typeface="Book Antiqua" pitchFamily="18" charset="0"/>
              </a:rPr>
              <a:t>of</a:t>
            </a:r>
            <a:r>
              <a:rPr lang="ar-AE" sz="1600" b="1" dirty="0" smtClean="0">
                <a:solidFill>
                  <a:srgbClr val="C00000"/>
                </a:solidFill>
                <a:latin typeface="Book Antiqua" pitchFamily="18" charset="0"/>
              </a:rPr>
              <a:t> </a:t>
            </a:r>
            <a:r>
              <a:rPr lang="ar-AE" sz="1600" b="1" dirty="0" err="1" smtClean="0">
                <a:solidFill>
                  <a:srgbClr val="C00000"/>
                </a:solidFill>
                <a:latin typeface="Book Antiqua" pitchFamily="18" charset="0"/>
              </a:rPr>
              <a:t>the</a:t>
            </a:r>
            <a:r>
              <a:rPr lang="ar-AE" sz="1600" b="1" dirty="0" smtClean="0">
                <a:solidFill>
                  <a:srgbClr val="C00000"/>
                </a:solidFill>
                <a:latin typeface="Book Antiqua" pitchFamily="18" charset="0"/>
              </a:rPr>
              <a:t> </a:t>
            </a:r>
            <a:r>
              <a:rPr lang="ar-AE" sz="1600" b="1" dirty="0" err="1" smtClean="0">
                <a:solidFill>
                  <a:srgbClr val="C00000"/>
                </a:solidFill>
                <a:latin typeface="Book Antiqua" pitchFamily="18" charset="0"/>
              </a:rPr>
              <a:t>Indicator</a:t>
            </a:r>
            <a:r>
              <a:rPr lang="ar-AE" sz="1600" b="1" dirty="0" smtClean="0">
                <a:solidFill>
                  <a:srgbClr val="C00000"/>
                </a:solidFill>
                <a:latin typeface="Book Antiqua" pitchFamily="18" charset="0"/>
              </a:rPr>
              <a:t>:</a:t>
            </a:r>
            <a:endParaRPr lang="en-US" sz="1600" dirty="0" smtClean="0">
              <a:solidFill>
                <a:srgbClr val="C00000"/>
              </a:solidFill>
              <a:latin typeface="Book Antiqua" pitchFamily="18" charset="0"/>
              <a:cs typeface="Sakkal Majalla" panose="02000000000000000000" pitchFamily="2" charset="-78"/>
            </a:endParaRPr>
          </a:p>
          <a:p>
            <a:pPr algn="r" rtl="0"/>
            <a:endParaRPr lang="en-US" sz="1400" dirty="0" smtClean="0">
              <a:solidFill>
                <a:prstClr val="black"/>
              </a:solidFill>
              <a:latin typeface="Book Antiqua" pitchFamily="18" charset="0"/>
              <a:cs typeface="Sakkal Majalla" panose="02000000000000000000" pitchFamily="2" charset="-78"/>
            </a:endParaRPr>
          </a:p>
          <a:p>
            <a:pPr marL="285750" indent="-285750" algn="just" rtl="0">
              <a:buFontTx/>
              <a:buChar char="-"/>
            </a:pPr>
            <a:r>
              <a:rPr sz="1400" dirty="0" smtClean="0">
                <a:solidFill>
                  <a:prstClr val="black"/>
                </a:solidFill>
                <a:latin typeface="Book Antiqua" pitchFamily="18" charset="0"/>
              </a:rPr>
              <a:t>This indicator shall measure the compliance rate of the Federal entities </a:t>
            </a:r>
            <a:r>
              <a:rPr lang="en-US" sz="1400" dirty="0" smtClean="0">
                <a:solidFill>
                  <a:prstClr val="black"/>
                </a:solidFill>
                <a:latin typeface="Book Antiqua" pitchFamily="18" charset="0"/>
              </a:rPr>
              <a:t>regarding </a:t>
            </a:r>
            <a:r>
              <a:rPr sz="1400" dirty="0" smtClean="0">
                <a:solidFill>
                  <a:prstClr val="black"/>
                </a:solidFill>
                <a:latin typeface="Book Antiqua" pitchFamily="18" charset="0"/>
              </a:rPr>
              <a:t>the work-force plan based on the work-force planning guide/system prepared by the entity and the extent of connecting this planning to the electronic system of work-force planning connected to </a:t>
            </a:r>
            <a:r>
              <a:rPr sz="1400" dirty="0" err="1" smtClean="0">
                <a:solidFill>
                  <a:prstClr val="black"/>
                </a:solidFill>
                <a:latin typeface="Book Antiqua" pitchFamily="18" charset="0"/>
              </a:rPr>
              <a:t>Bayanati</a:t>
            </a:r>
            <a:r>
              <a:rPr sz="1400" dirty="0" smtClean="0">
                <a:solidFill>
                  <a:prstClr val="black"/>
                </a:solidFill>
                <a:latin typeface="Book Antiqua" pitchFamily="18" charset="0"/>
              </a:rPr>
              <a:t> system and salaries system to measure the extent of adaptation with the work-force planning terms</a:t>
            </a:r>
            <a:r>
              <a:rPr sz="1600" dirty="0" smtClean="0">
                <a:solidFill>
                  <a:srgbClr val="FF0000"/>
                </a:solidFill>
                <a:latin typeface="Book Antiqua" pitchFamily="18" charset="0"/>
              </a:rPr>
              <a:t>*</a:t>
            </a:r>
            <a:endParaRPr lang="en-US" sz="1400" dirty="0" smtClean="0">
              <a:solidFill>
                <a:srgbClr val="FF0000"/>
              </a:solidFill>
              <a:latin typeface="Book Antiqua" pitchFamily="18" charset="0"/>
              <a:cs typeface="Sakkal Majalla" panose="02000000000000000000" pitchFamily="2" charset="-78"/>
            </a:endParaRPr>
          </a:p>
          <a:p>
            <a:pPr marL="285750" indent="-285750" algn="l" rtl="0">
              <a:buFontTx/>
              <a:buChar char="-"/>
            </a:pPr>
            <a:r>
              <a:rPr lang="ar-AE" sz="1400" dirty="0" err="1" smtClean="0">
                <a:solidFill>
                  <a:prstClr val="black"/>
                </a:solidFill>
                <a:latin typeface="Book Antiqua" pitchFamily="18" charset="0"/>
              </a:rPr>
              <a:t>This</a:t>
            </a:r>
            <a:r>
              <a:rPr lang="ar-AE" sz="1400" dirty="0" smtClean="0">
                <a:solidFill>
                  <a:prstClr val="black"/>
                </a:solidFill>
                <a:latin typeface="Book Antiqua" pitchFamily="18" charset="0"/>
              </a:rPr>
              <a:t> </a:t>
            </a:r>
            <a:r>
              <a:rPr lang="ar-AE" sz="1400" dirty="0" err="1" smtClean="0">
                <a:solidFill>
                  <a:prstClr val="black"/>
                </a:solidFill>
                <a:latin typeface="Book Antiqua" pitchFamily="18" charset="0"/>
              </a:rPr>
              <a:t>indicator</a:t>
            </a:r>
            <a:r>
              <a:rPr lang="ar-AE" sz="1400" dirty="0" smtClean="0">
                <a:solidFill>
                  <a:prstClr val="black"/>
                </a:solidFill>
                <a:latin typeface="Book Antiqua" pitchFamily="18" charset="0"/>
              </a:rPr>
              <a:t> </a:t>
            </a:r>
            <a:r>
              <a:rPr lang="ar-AE" sz="1400" dirty="0" err="1" smtClean="0">
                <a:solidFill>
                  <a:prstClr val="black"/>
                </a:solidFill>
                <a:latin typeface="Book Antiqua" pitchFamily="18" charset="0"/>
              </a:rPr>
              <a:t>shall</a:t>
            </a:r>
            <a:r>
              <a:rPr lang="ar-AE" sz="1400" dirty="0" smtClean="0">
                <a:solidFill>
                  <a:prstClr val="black"/>
                </a:solidFill>
                <a:latin typeface="Book Antiqua" pitchFamily="18" charset="0"/>
              </a:rPr>
              <a:t> </a:t>
            </a:r>
            <a:r>
              <a:rPr lang="ar-AE" sz="1400" dirty="0" err="1" smtClean="0">
                <a:solidFill>
                  <a:prstClr val="black"/>
                </a:solidFill>
                <a:latin typeface="Book Antiqua" pitchFamily="18" charset="0"/>
              </a:rPr>
              <a:t>also</a:t>
            </a:r>
            <a:r>
              <a:rPr lang="ar-AE" sz="1400" dirty="0" smtClean="0">
                <a:solidFill>
                  <a:prstClr val="black"/>
                </a:solidFill>
                <a:latin typeface="Book Antiqua" pitchFamily="18" charset="0"/>
              </a:rPr>
              <a:t> </a:t>
            </a:r>
            <a:r>
              <a:rPr lang="ar-AE" sz="1400" dirty="0" err="1" smtClean="0">
                <a:solidFill>
                  <a:prstClr val="black"/>
                </a:solidFill>
                <a:latin typeface="Book Antiqua" pitchFamily="18" charset="0"/>
              </a:rPr>
              <a:t>serve</a:t>
            </a:r>
            <a:r>
              <a:rPr lang="ar-AE" sz="1400" dirty="0" smtClean="0">
                <a:solidFill>
                  <a:prstClr val="black"/>
                </a:solidFill>
                <a:latin typeface="Book Antiqua" pitchFamily="18" charset="0"/>
              </a:rPr>
              <a:t> </a:t>
            </a:r>
            <a:r>
              <a:rPr lang="ar-AE" sz="1400" dirty="0" err="1" smtClean="0">
                <a:solidFill>
                  <a:prstClr val="black"/>
                </a:solidFill>
                <a:latin typeface="Book Antiqua" pitchFamily="18" charset="0"/>
              </a:rPr>
              <a:t>the</a:t>
            </a:r>
            <a:r>
              <a:rPr lang="ar-AE" sz="1400" dirty="0" smtClean="0">
                <a:solidFill>
                  <a:prstClr val="black"/>
                </a:solidFill>
                <a:latin typeface="Book Antiqua" pitchFamily="18" charset="0"/>
              </a:rPr>
              <a:t> </a:t>
            </a:r>
            <a:r>
              <a:rPr lang="en-US" sz="1400" dirty="0" smtClean="0">
                <a:solidFill>
                  <a:prstClr val="black"/>
                </a:solidFill>
                <a:latin typeface="Book Antiqua" pitchFamily="18" charset="0"/>
              </a:rPr>
              <a:t>G</a:t>
            </a:r>
            <a:r>
              <a:rPr lang="ar-AE" sz="1400" dirty="0" err="1" smtClean="0">
                <a:solidFill>
                  <a:prstClr val="black"/>
                </a:solidFill>
                <a:latin typeface="Book Antiqua" pitchFamily="18" charset="0"/>
              </a:rPr>
              <a:t>overnment’s</a:t>
            </a:r>
            <a:r>
              <a:rPr lang="ar-AE" sz="1400" dirty="0" smtClean="0">
                <a:solidFill>
                  <a:prstClr val="black"/>
                </a:solidFill>
                <a:latin typeface="Book Antiqua" pitchFamily="18" charset="0"/>
              </a:rPr>
              <a:t> </a:t>
            </a:r>
            <a:r>
              <a:rPr lang="ar-AE" sz="1400" dirty="0" err="1" smtClean="0">
                <a:solidFill>
                  <a:prstClr val="black"/>
                </a:solidFill>
                <a:latin typeface="Book Antiqua" pitchFamily="18" charset="0"/>
              </a:rPr>
              <a:t>directions</a:t>
            </a:r>
            <a:r>
              <a:rPr lang="ar-AE" sz="1400" dirty="0" smtClean="0">
                <a:solidFill>
                  <a:prstClr val="black"/>
                </a:solidFill>
                <a:latin typeface="Book Antiqua" pitchFamily="18" charset="0"/>
              </a:rPr>
              <a:t> </a:t>
            </a:r>
            <a:r>
              <a:rPr lang="ar-AE" sz="1400" dirty="0" err="1" smtClean="0">
                <a:solidFill>
                  <a:prstClr val="black"/>
                </a:solidFill>
                <a:latin typeface="Book Antiqua" pitchFamily="18" charset="0"/>
              </a:rPr>
              <a:t>issued</a:t>
            </a:r>
            <a:r>
              <a:rPr lang="ar-AE" sz="1400" dirty="0" smtClean="0">
                <a:solidFill>
                  <a:prstClr val="black"/>
                </a:solidFill>
                <a:latin typeface="Book Antiqua" pitchFamily="18" charset="0"/>
              </a:rPr>
              <a:t> </a:t>
            </a:r>
            <a:r>
              <a:rPr lang="ar-AE" sz="1400" dirty="0" err="1" smtClean="0">
                <a:solidFill>
                  <a:prstClr val="black"/>
                </a:solidFill>
                <a:latin typeface="Book Antiqua" pitchFamily="18" charset="0"/>
              </a:rPr>
              <a:t>in</a:t>
            </a:r>
            <a:r>
              <a:rPr lang="ar-AE" sz="1400" dirty="0" smtClean="0">
                <a:solidFill>
                  <a:prstClr val="black"/>
                </a:solidFill>
                <a:latin typeface="Book Antiqua" pitchFamily="18" charset="0"/>
              </a:rPr>
              <a:t> </a:t>
            </a:r>
            <a:r>
              <a:rPr lang="ar-AE" sz="1400" dirty="0" err="1" smtClean="0">
                <a:solidFill>
                  <a:prstClr val="black"/>
                </a:solidFill>
                <a:latin typeface="Book Antiqua" pitchFamily="18" charset="0"/>
              </a:rPr>
              <a:t>relation</a:t>
            </a:r>
            <a:r>
              <a:rPr lang="ar-AE" sz="1400" dirty="0" smtClean="0">
                <a:solidFill>
                  <a:prstClr val="black"/>
                </a:solidFill>
                <a:latin typeface="Book Antiqua" pitchFamily="18" charset="0"/>
              </a:rPr>
              <a:t> </a:t>
            </a:r>
            <a:r>
              <a:rPr lang="en-US" sz="1400" dirty="0" smtClean="0">
                <a:solidFill>
                  <a:prstClr val="black"/>
                </a:solidFill>
                <a:latin typeface="Book Antiqua" pitchFamily="18" charset="0"/>
              </a:rPr>
              <a:t>with</a:t>
            </a:r>
            <a:r>
              <a:rPr lang="ar-AE" sz="1400" dirty="0" smtClean="0">
                <a:solidFill>
                  <a:prstClr val="black"/>
                </a:solidFill>
                <a:latin typeface="Book Antiqua" pitchFamily="18" charset="0"/>
              </a:rPr>
              <a:t> </a:t>
            </a:r>
            <a:r>
              <a:rPr lang="ar-AE" sz="1400" dirty="0" err="1" smtClean="0">
                <a:solidFill>
                  <a:prstClr val="black"/>
                </a:solidFill>
                <a:latin typeface="Book Antiqua" pitchFamily="18" charset="0"/>
              </a:rPr>
              <a:t>the</a:t>
            </a:r>
            <a:r>
              <a:rPr lang="ar-AE" sz="1400" dirty="0" smtClean="0">
                <a:solidFill>
                  <a:prstClr val="black"/>
                </a:solidFill>
                <a:latin typeface="Book Antiqua" pitchFamily="18" charset="0"/>
              </a:rPr>
              <a:t> </a:t>
            </a:r>
            <a:r>
              <a:rPr lang="ar-AE" sz="1400" dirty="0" err="1" smtClean="0">
                <a:solidFill>
                  <a:prstClr val="black"/>
                </a:solidFill>
                <a:latin typeface="Book Antiqua" pitchFamily="18" charset="0"/>
              </a:rPr>
              <a:t>active</a:t>
            </a:r>
            <a:r>
              <a:rPr lang="ar-AE" sz="1400" dirty="0" smtClean="0">
                <a:solidFill>
                  <a:prstClr val="black"/>
                </a:solidFill>
                <a:latin typeface="Book Antiqua" pitchFamily="18" charset="0"/>
              </a:rPr>
              <a:t> </a:t>
            </a:r>
            <a:r>
              <a:rPr lang="ar-AE" sz="1400" dirty="0" err="1" smtClean="0">
                <a:solidFill>
                  <a:prstClr val="black"/>
                </a:solidFill>
                <a:latin typeface="Book Antiqua" pitchFamily="18" charset="0"/>
              </a:rPr>
              <a:t>planning</a:t>
            </a:r>
            <a:r>
              <a:rPr lang="ar-AE" sz="1400" dirty="0" smtClean="0">
                <a:solidFill>
                  <a:prstClr val="black"/>
                </a:solidFill>
                <a:latin typeface="Book Antiqua" pitchFamily="18" charset="0"/>
              </a:rPr>
              <a:t> </a:t>
            </a:r>
            <a:r>
              <a:rPr lang="ar-AE" sz="1400" dirty="0" err="1" smtClean="0">
                <a:solidFill>
                  <a:prstClr val="black"/>
                </a:solidFill>
                <a:latin typeface="Book Antiqua" pitchFamily="18" charset="0"/>
              </a:rPr>
              <a:t>of</a:t>
            </a:r>
            <a:r>
              <a:rPr lang="ar-AE" sz="1400" dirty="0" smtClean="0">
                <a:solidFill>
                  <a:prstClr val="black"/>
                </a:solidFill>
                <a:latin typeface="Book Antiqua" pitchFamily="18" charset="0"/>
              </a:rPr>
              <a:t> </a:t>
            </a:r>
            <a:r>
              <a:rPr lang="ar-AE" sz="1400" dirty="0" err="1" smtClean="0">
                <a:solidFill>
                  <a:prstClr val="black"/>
                </a:solidFill>
                <a:latin typeface="Book Antiqua" pitchFamily="18" charset="0"/>
              </a:rPr>
              <a:t>human</a:t>
            </a:r>
            <a:r>
              <a:rPr lang="ar-AE" sz="1400" dirty="0" smtClean="0">
                <a:solidFill>
                  <a:prstClr val="black"/>
                </a:solidFill>
                <a:latin typeface="Book Antiqua" pitchFamily="18" charset="0"/>
              </a:rPr>
              <a:t> </a:t>
            </a:r>
            <a:r>
              <a:rPr lang="ar-AE" sz="1400" dirty="0" err="1" smtClean="0">
                <a:solidFill>
                  <a:prstClr val="black"/>
                </a:solidFill>
                <a:latin typeface="Book Antiqua" pitchFamily="18" charset="0"/>
              </a:rPr>
              <a:t>capital</a:t>
            </a:r>
            <a:r>
              <a:rPr lang="ar-AE" sz="1400" dirty="0" smtClean="0">
                <a:solidFill>
                  <a:prstClr val="black"/>
                </a:solidFill>
                <a:latin typeface="Book Antiqua" pitchFamily="18" charset="0"/>
              </a:rPr>
              <a:t> </a:t>
            </a:r>
            <a:r>
              <a:rPr lang="ar-AE" sz="1400" dirty="0" err="1" smtClean="0">
                <a:solidFill>
                  <a:prstClr val="black"/>
                </a:solidFill>
                <a:latin typeface="Book Antiqua" pitchFamily="18" charset="0"/>
              </a:rPr>
              <a:t>to</a:t>
            </a:r>
            <a:r>
              <a:rPr lang="ar-AE" sz="1400" dirty="0" smtClean="0">
                <a:solidFill>
                  <a:prstClr val="black"/>
                </a:solidFill>
                <a:latin typeface="Book Antiqua" pitchFamily="18" charset="0"/>
              </a:rPr>
              <a:t> </a:t>
            </a:r>
            <a:r>
              <a:rPr lang="ar-AE" sz="1400" dirty="0" err="1" smtClean="0">
                <a:solidFill>
                  <a:prstClr val="black"/>
                </a:solidFill>
                <a:latin typeface="Book Antiqua" pitchFamily="18" charset="0"/>
              </a:rPr>
              <a:t>increase</a:t>
            </a:r>
            <a:r>
              <a:rPr lang="ar-AE" sz="1400" dirty="0" smtClean="0">
                <a:solidFill>
                  <a:prstClr val="black"/>
                </a:solidFill>
                <a:latin typeface="Book Antiqua" pitchFamily="18" charset="0"/>
              </a:rPr>
              <a:t> </a:t>
            </a:r>
            <a:r>
              <a:rPr lang="ar-AE" sz="1400" dirty="0" err="1" smtClean="0">
                <a:solidFill>
                  <a:prstClr val="black"/>
                </a:solidFill>
                <a:latin typeface="Book Antiqua" pitchFamily="18" charset="0"/>
              </a:rPr>
              <a:t>productivity</a:t>
            </a:r>
            <a:r>
              <a:rPr lang="ar-AE" sz="1400" dirty="0" smtClean="0">
                <a:solidFill>
                  <a:prstClr val="black"/>
                </a:solidFill>
                <a:latin typeface="Book Antiqua" pitchFamily="18" charset="0"/>
              </a:rPr>
              <a:t> </a:t>
            </a:r>
            <a:r>
              <a:rPr lang="ar-AE" sz="1400" dirty="0" err="1" smtClean="0">
                <a:solidFill>
                  <a:prstClr val="black"/>
                </a:solidFill>
                <a:latin typeface="Book Antiqua" pitchFamily="18" charset="0"/>
              </a:rPr>
              <a:t>level</a:t>
            </a:r>
            <a:r>
              <a:rPr lang="ar-AE" sz="1400" dirty="0" smtClean="0">
                <a:solidFill>
                  <a:prstClr val="black"/>
                </a:solidFill>
                <a:latin typeface="Book Antiqua" pitchFamily="18" charset="0"/>
              </a:rPr>
              <a:t> </a:t>
            </a:r>
            <a:r>
              <a:rPr lang="ar-AE" sz="1400" dirty="0" err="1" smtClean="0">
                <a:solidFill>
                  <a:prstClr val="black"/>
                </a:solidFill>
                <a:latin typeface="Book Antiqua" pitchFamily="18" charset="0"/>
              </a:rPr>
              <a:t>in</a:t>
            </a:r>
            <a:r>
              <a:rPr lang="ar-AE" sz="1400" dirty="0" smtClean="0">
                <a:solidFill>
                  <a:prstClr val="black"/>
                </a:solidFill>
                <a:latin typeface="Book Antiqua" pitchFamily="18" charset="0"/>
              </a:rPr>
              <a:t> </a:t>
            </a:r>
            <a:r>
              <a:rPr lang="ar-AE" sz="1400" dirty="0" err="1" smtClean="0">
                <a:solidFill>
                  <a:prstClr val="black"/>
                </a:solidFill>
                <a:latin typeface="Book Antiqua" pitchFamily="18" charset="0"/>
              </a:rPr>
              <a:t>th</a:t>
            </a:r>
            <a:r>
              <a:rPr lang="en-US" sz="1400" dirty="0" smtClean="0">
                <a:solidFill>
                  <a:prstClr val="black"/>
                </a:solidFill>
                <a:latin typeface="Book Antiqua" pitchFamily="18" charset="0"/>
              </a:rPr>
              <a:t>e</a:t>
            </a:r>
            <a:r>
              <a:rPr lang="ar-AE" sz="1400" dirty="0" smtClean="0">
                <a:solidFill>
                  <a:prstClr val="black"/>
                </a:solidFill>
                <a:latin typeface="Book Antiqua" pitchFamily="18" charset="0"/>
              </a:rPr>
              <a:t> </a:t>
            </a:r>
            <a:r>
              <a:rPr lang="ar-AE" sz="1400" dirty="0" err="1" smtClean="0">
                <a:solidFill>
                  <a:prstClr val="black"/>
                </a:solidFill>
                <a:latin typeface="Book Antiqua" pitchFamily="18" charset="0"/>
              </a:rPr>
              <a:t>Federal</a:t>
            </a:r>
            <a:r>
              <a:rPr lang="ar-AE" sz="1400" dirty="0" smtClean="0">
                <a:solidFill>
                  <a:prstClr val="black"/>
                </a:solidFill>
                <a:latin typeface="Book Antiqua" pitchFamily="18" charset="0"/>
              </a:rPr>
              <a:t> </a:t>
            </a:r>
            <a:r>
              <a:rPr lang="ar-AE" sz="1400" dirty="0" err="1" smtClean="0">
                <a:solidFill>
                  <a:prstClr val="black"/>
                </a:solidFill>
                <a:latin typeface="Book Antiqua" pitchFamily="18" charset="0"/>
              </a:rPr>
              <a:t>Government</a:t>
            </a:r>
            <a:r>
              <a:rPr lang="ar-AE" sz="1400" dirty="0" smtClean="0">
                <a:solidFill>
                  <a:prstClr val="black"/>
                </a:solidFill>
                <a:latin typeface="Book Antiqua" pitchFamily="18" charset="0"/>
              </a:rPr>
              <a:t> </a:t>
            </a:r>
            <a:r>
              <a:rPr lang="ar-AE" sz="1400" dirty="0" err="1" smtClean="0">
                <a:solidFill>
                  <a:prstClr val="black"/>
                </a:solidFill>
                <a:latin typeface="Book Antiqua" pitchFamily="18" charset="0"/>
              </a:rPr>
              <a:t>as</a:t>
            </a:r>
            <a:r>
              <a:rPr lang="ar-AE" sz="1400" dirty="0" smtClean="0">
                <a:solidFill>
                  <a:prstClr val="black"/>
                </a:solidFill>
                <a:latin typeface="Book Antiqua" pitchFamily="18" charset="0"/>
              </a:rPr>
              <a:t> </a:t>
            </a:r>
            <a:r>
              <a:rPr lang="ar-AE" sz="1400" dirty="0" err="1" smtClean="0">
                <a:solidFill>
                  <a:prstClr val="black"/>
                </a:solidFill>
                <a:latin typeface="Book Antiqua" pitchFamily="18" charset="0"/>
              </a:rPr>
              <a:t>it</a:t>
            </a:r>
            <a:r>
              <a:rPr lang="ar-AE" sz="1400" dirty="0" smtClean="0">
                <a:solidFill>
                  <a:prstClr val="black"/>
                </a:solidFill>
                <a:latin typeface="Book Antiqua" pitchFamily="18" charset="0"/>
              </a:rPr>
              <a:t> </a:t>
            </a:r>
            <a:r>
              <a:rPr lang="ar-AE" sz="1400" dirty="0" err="1" smtClean="0">
                <a:solidFill>
                  <a:prstClr val="black"/>
                </a:solidFill>
                <a:latin typeface="Book Antiqua" pitchFamily="18" charset="0"/>
              </a:rPr>
              <a:t>shall</a:t>
            </a:r>
            <a:r>
              <a:rPr lang="ar-AE" sz="1400" dirty="0" smtClean="0">
                <a:solidFill>
                  <a:prstClr val="black"/>
                </a:solidFill>
                <a:latin typeface="Book Antiqua" pitchFamily="18" charset="0"/>
              </a:rPr>
              <a:t> </a:t>
            </a:r>
            <a:r>
              <a:rPr lang="ar-AE" sz="1400" dirty="0" err="1" smtClean="0">
                <a:solidFill>
                  <a:prstClr val="black"/>
                </a:solidFill>
                <a:latin typeface="Book Antiqua" pitchFamily="18" charset="0"/>
              </a:rPr>
              <a:t>help</a:t>
            </a:r>
            <a:r>
              <a:rPr lang="ar-AE" sz="1400" dirty="0" smtClean="0">
                <a:solidFill>
                  <a:prstClr val="black"/>
                </a:solidFill>
                <a:latin typeface="Book Antiqua" pitchFamily="18" charset="0"/>
              </a:rPr>
              <a:t> </a:t>
            </a:r>
            <a:r>
              <a:rPr lang="ar-AE" sz="1400" dirty="0" err="1" smtClean="0">
                <a:solidFill>
                  <a:prstClr val="black"/>
                </a:solidFill>
                <a:latin typeface="Book Antiqua" pitchFamily="18" charset="0"/>
              </a:rPr>
              <a:t>to</a:t>
            </a:r>
            <a:r>
              <a:rPr lang="ar-AE" sz="1400" dirty="0" smtClean="0">
                <a:solidFill>
                  <a:prstClr val="black"/>
                </a:solidFill>
                <a:latin typeface="Book Antiqua" pitchFamily="18" charset="0"/>
              </a:rPr>
              <a:t> </a:t>
            </a:r>
            <a:r>
              <a:rPr lang="ar-AE" sz="1400" dirty="0" err="1" smtClean="0">
                <a:solidFill>
                  <a:prstClr val="black"/>
                </a:solidFill>
                <a:latin typeface="Book Antiqua" pitchFamily="18" charset="0"/>
              </a:rPr>
              <a:t>determine</a:t>
            </a:r>
            <a:r>
              <a:rPr lang="ar-AE" sz="1400" dirty="0" smtClean="0">
                <a:solidFill>
                  <a:prstClr val="black"/>
                </a:solidFill>
                <a:latin typeface="Book Antiqua" pitchFamily="18" charset="0"/>
              </a:rPr>
              <a:t> </a:t>
            </a:r>
            <a:r>
              <a:rPr lang="ar-AE" sz="1400" dirty="0" err="1" smtClean="0">
                <a:solidFill>
                  <a:prstClr val="black"/>
                </a:solidFill>
                <a:latin typeface="Book Antiqua" pitchFamily="18" charset="0"/>
              </a:rPr>
              <a:t>the</a:t>
            </a:r>
            <a:r>
              <a:rPr lang="ar-AE" sz="1400" dirty="0" smtClean="0">
                <a:solidFill>
                  <a:prstClr val="black"/>
                </a:solidFill>
                <a:latin typeface="Book Antiqua" pitchFamily="18" charset="0"/>
              </a:rPr>
              <a:t> </a:t>
            </a:r>
            <a:r>
              <a:rPr lang="ar-AE" sz="1400" dirty="0" err="1" smtClean="0">
                <a:solidFill>
                  <a:prstClr val="black"/>
                </a:solidFill>
                <a:latin typeface="Book Antiqua" pitchFamily="18" charset="0"/>
              </a:rPr>
              <a:t>future</a:t>
            </a:r>
            <a:r>
              <a:rPr lang="ar-AE" sz="1400" dirty="0" smtClean="0">
                <a:solidFill>
                  <a:prstClr val="black"/>
                </a:solidFill>
                <a:latin typeface="Book Antiqua" pitchFamily="18" charset="0"/>
              </a:rPr>
              <a:t> </a:t>
            </a:r>
            <a:r>
              <a:rPr lang="ar-AE" sz="1400" dirty="0" err="1" smtClean="0">
                <a:solidFill>
                  <a:prstClr val="black"/>
                </a:solidFill>
                <a:latin typeface="Book Antiqua" pitchFamily="18" charset="0"/>
              </a:rPr>
              <a:t>expectations</a:t>
            </a:r>
            <a:r>
              <a:rPr lang="ar-AE" sz="1400" dirty="0" smtClean="0">
                <a:solidFill>
                  <a:prstClr val="black"/>
                </a:solidFill>
                <a:latin typeface="Book Antiqua" pitchFamily="18" charset="0"/>
              </a:rPr>
              <a:t> </a:t>
            </a:r>
            <a:r>
              <a:rPr lang="ar-AE" sz="1400" dirty="0" err="1" smtClean="0">
                <a:solidFill>
                  <a:prstClr val="black"/>
                </a:solidFill>
                <a:latin typeface="Book Antiqua" pitchFamily="18" charset="0"/>
              </a:rPr>
              <a:t>of</a:t>
            </a:r>
            <a:r>
              <a:rPr lang="ar-AE" sz="1400" dirty="0" smtClean="0">
                <a:solidFill>
                  <a:prstClr val="black"/>
                </a:solidFill>
                <a:latin typeface="Book Antiqua" pitchFamily="18" charset="0"/>
              </a:rPr>
              <a:t> </a:t>
            </a:r>
            <a:r>
              <a:rPr lang="ar-AE" sz="1400" dirty="0" err="1" smtClean="0">
                <a:solidFill>
                  <a:prstClr val="black"/>
                </a:solidFill>
                <a:latin typeface="Book Antiqua" pitchFamily="18" charset="0"/>
              </a:rPr>
              <a:t>necessary</a:t>
            </a:r>
            <a:r>
              <a:rPr lang="ar-AE" sz="1400" dirty="0" smtClean="0">
                <a:solidFill>
                  <a:prstClr val="black"/>
                </a:solidFill>
                <a:latin typeface="Book Antiqua" pitchFamily="18" charset="0"/>
              </a:rPr>
              <a:t> </a:t>
            </a:r>
            <a:r>
              <a:rPr lang="ar-AE" sz="1400" dirty="0" err="1" smtClean="0">
                <a:solidFill>
                  <a:prstClr val="black"/>
                </a:solidFill>
                <a:latin typeface="Book Antiqua" pitchFamily="18" charset="0"/>
              </a:rPr>
              <a:t>occupations</a:t>
            </a:r>
            <a:r>
              <a:rPr lang="ar-AE" sz="1400" dirty="0" smtClean="0">
                <a:solidFill>
                  <a:prstClr val="black"/>
                </a:solidFill>
                <a:latin typeface="Book Antiqua" pitchFamily="18" charset="0"/>
              </a:rPr>
              <a:t> </a:t>
            </a:r>
            <a:r>
              <a:rPr lang="ar-AE" sz="1400" dirty="0" err="1" smtClean="0">
                <a:solidFill>
                  <a:prstClr val="black"/>
                </a:solidFill>
                <a:latin typeface="Book Antiqua" pitchFamily="18" charset="0"/>
              </a:rPr>
              <a:t>and</a:t>
            </a:r>
            <a:r>
              <a:rPr lang="ar-AE" sz="1400" dirty="0" smtClean="0">
                <a:solidFill>
                  <a:prstClr val="black"/>
                </a:solidFill>
                <a:latin typeface="Book Antiqua" pitchFamily="18" charset="0"/>
              </a:rPr>
              <a:t> </a:t>
            </a:r>
            <a:r>
              <a:rPr lang="ar-AE" sz="1400" dirty="0" err="1" smtClean="0">
                <a:solidFill>
                  <a:prstClr val="black"/>
                </a:solidFill>
                <a:latin typeface="Book Antiqua" pitchFamily="18" charset="0"/>
              </a:rPr>
              <a:t>competencies</a:t>
            </a:r>
            <a:r>
              <a:rPr lang="en-US" sz="1400" dirty="0" smtClean="0">
                <a:solidFill>
                  <a:prstClr val="black"/>
                </a:solidFill>
                <a:latin typeface="Book Antiqua" pitchFamily="18" charset="0"/>
              </a:rPr>
              <a:t>,</a:t>
            </a:r>
            <a:r>
              <a:rPr lang="ar-AE" sz="1400" dirty="0" smtClean="0">
                <a:solidFill>
                  <a:prstClr val="black"/>
                </a:solidFill>
                <a:latin typeface="Book Antiqua" pitchFamily="18" charset="0"/>
              </a:rPr>
              <a:t> </a:t>
            </a:r>
            <a:r>
              <a:rPr lang="ar-AE" sz="1400" dirty="0" err="1" smtClean="0">
                <a:solidFill>
                  <a:prstClr val="black"/>
                </a:solidFill>
                <a:latin typeface="Book Antiqua" pitchFamily="18" charset="0"/>
              </a:rPr>
              <a:t>which</a:t>
            </a:r>
            <a:r>
              <a:rPr lang="ar-AE" sz="1400" dirty="0" smtClean="0">
                <a:solidFill>
                  <a:prstClr val="black"/>
                </a:solidFill>
                <a:latin typeface="Book Antiqua" pitchFamily="18" charset="0"/>
              </a:rPr>
              <a:t> </a:t>
            </a:r>
            <a:r>
              <a:rPr lang="ar-AE" sz="1400" dirty="0" err="1" smtClean="0">
                <a:solidFill>
                  <a:prstClr val="black"/>
                </a:solidFill>
                <a:latin typeface="Book Antiqua" pitchFamily="18" charset="0"/>
              </a:rPr>
              <a:t>shall</a:t>
            </a:r>
            <a:r>
              <a:rPr lang="ar-AE" sz="1400" dirty="0" smtClean="0">
                <a:solidFill>
                  <a:prstClr val="black"/>
                </a:solidFill>
                <a:latin typeface="Book Antiqua" pitchFamily="18" charset="0"/>
              </a:rPr>
              <a:t> </a:t>
            </a:r>
            <a:r>
              <a:rPr lang="ar-AE" sz="1400" dirty="0" err="1" smtClean="0">
                <a:solidFill>
                  <a:prstClr val="black"/>
                </a:solidFill>
                <a:latin typeface="Book Antiqua" pitchFamily="18" charset="0"/>
              </a:rPr>
              <a:t>improve</a:t>
            </a:r>
            <a:r>
              <a:rPr lang="ar-AE" sz="1400" dirty="0" smtClean="0">
                <a:solidFill>
                  <a:prstClr val="black"/>
                </a:solidFill>
                <a:latin typeface="Book Antiqua" pitchFamily="18" charset="0"/>
              </a:rPr>
              <a:t> </a:t>
            </a:r>
            <a:r>
              <a:rPr lang="ar-AE" sz="1400" dirty="0" err="1" smtClean="0">
                <a:solidFill>
                  <a:prstClr val="black"/>
                </a:solidFill>
                <a:latin typeface="Book Antiqua" pitchFamily="18" charset="0"/>
              </a:rPr>
              <a:t>the</a:t>
            </a:r>
            <a:r>
              <a:rPr lang="ar-AE" sz="1400" dirty="0" smtClean="0">
                <a:solidFill>
                  <a:prstClr val="black"/>
                </a:solidFill>
                <a:latin typeface="Book Antiqua" pitchFamily="18" charset="0"/>
              </a:rPr>
              <a:t> </a:t>
            </a:r>
            <a:r>
              <a:rPr lang="ar-AE" sz="1400" dirty="0" err="1" smtClean="0">
                <a:solidFill>
                  <a:prstClr val="black"/>
                </a:solidFill>
                <a:latin typeface="Book Antiqua" pitchFamily="18" charset="0"/>
              </a:rPr>
              <a:t>attraction</a:t>
            </a:r>
            <a:r>
              <a:rPr lang="ar-AE" sz="1400" dirty="0" smtClean="0">
                <a:solidFill>
                  <a:prstClr val="black"/>
                </a:solidFill>
                <a:latin typeface="Book Antiqua" pitchFamily="18" charset="0"/>
              </a:rPr>
              <a:t> </a:t>
            </a:r>
            <a:r>
              <a:rPr lang="ar-AE" sz="1400" dirty="0" err="1" smtClean="0">
                <a:solidFill>
                  <a:prstClr val="black"/>
                </a:solidFill>
                <a:latin typeface="Book Antiqua" pitchFamily="18" charset="0"/>
              </a:rPr>
              <a:t>and</a:t>
            </a:r>
            <a:r>
              <a:rPr lang="ar-AE" sz="1400" dirty="0" smtClean="0">
                <a:solidFill>
                  <a:prstClr val="black"/>
                </a:solidFill>
                <a:latin typeface="Book Antiqua" pitchFamily="18" charset="0"/>
              </a:rPr>
              <a:t> </a:t>
            </a:r>
            <a:r>
              <a:rPr lang="ar-AE" sz="1400" dirty="0" err="1" smtClean="0">
                <a:solidFill>
                  <a:prstClr val="black"/>
                </a:solidFill>
                <a:latin typeface="Book Antiqua" pitchFamily="18" charset="0"/>
              </a:rPr>
              <a:t>development</a:t>
            </a:r>
            <a:r>
              <a:rPr lang="ar-AE" sz="1400" dirty="0" smtClean="0">
                <a:solidFill>
                  <a:prstClr val="black"/>
                </a:solidFill>
                <a:latin typeface="Book Antiqua" pitchFamily="18" charset="0"/>
              </a:rPr>
              <a:t> </a:t>
            </a:r>
            <a:r>
              <a:rPr lang="ar-AE" sz="1400" dirty="0" err="1" smtClean="0">
                <a:solidFill>
                  <a:prstClr val="black"/>
                </a:solidFill>
                <a:latin typeface="Book Antiqua" pitchFamily="18" charset="0"/>
              </a:rPr>
              <a:t>processes</a:t>
            </a:r>
            <a:r>
              <a:rPr lang="ar-AE" sz="1400" dirty="0" smtClean="0">
                <a:solidFill>
                  <a:prstClr val="black"/>
                </a:solidFill>
                <a:latin typeface="Book Antiqua" pitchFamily="18" charset="0"/>
              </a:rPr>
              <a:t>.</a:t>
            </a:r>
            <a:r>
              <a:rPr sz="1600" dirty="0" smtClean="0">
                <a:latin typeface="Book Antiqua" pitchFamily="18" charset="0"/>
              </a:rPr>
              <a:t> </a:t>
            </a:r>
            <a:endParaRPr lang="en-US" sz="1400" b="1" dirty="0" smtClean="0">
              <a:solidFill>
                <a:prstClr val="black"/>
              </a:solidFill>
              <a:latin typeface="Book Antiqua" pitchFamily="18" charset="0"/>
              <a:cs typeface="Sakkal Majalla" panose="02000000000000000000" pitchFamily="2" charset="-78"/>
            </a:endParaRPr>
          </a:p>
          <a:p>
            <a:pPr algn="l" rtl="0"/>
            <a:r>
              <a:rPr lang="ar-AE" sz="1400" b="1" dirty="0" err="1" smtClean="0">
                <a:solidFill>
                  <a:srgbClr val="C00000"/>
                </a:solidFill>
                <a:latin typeface="Book Antiqua" pitchFamily="18" charset="0"/>
              </a:rPr>
              <a:t>Note</a:t>
            </a:r>
            <a:r>
              <a:rPr lang="ar-AE" sz="1400" b="1" dirty="0" smtClean="0">
                <a:solidFill>
                  <a:srgbClr val="C00000"/>
                </a:solidFill>
                <a:latin typeface="Book Antiqua" pitchFamily="18" charset="0"/>
              </a:rPr>
              <a:t> </a:t>
            </a:r>
          </a:p>
          <a:p>
            <a:pPr algn="r" rtl="0"/>
            <a:endParaRPr lang="en-US" sz="900" dirty="0" smtClean="0">
              <a:solidFill>
                <a:srgbClr val="C00000"/>
              </a:solidFill>
              <a:latin typeface="Book Antiqua" pitchFamily="18" charset="0"/>
              <a:cs typeface="Sakkal Majalla" panose="02000000000000000000" pitchFamily="2" charset="-78"/>
            </a:endParaRPr>
          </a:p>
          <a:p>
            <a:pPr algn="just" defTabSz="800100" rtl="0">
              <a:spcBef>
                <a:spcPct val="0"/>
              </a:spcBef>
              <a:spcAft>
                <a:spcPct val="35000"/>
              </a:spcAft>
            </a:pPr>
            <a:r>
              <a:rPr lang="ar-AE" sz="1400" dirty="0" smtClean="0">
                <a:solidFill>
                  <a:prstClr val="black"/>
                </a:solidFill>
                <a:latin typeface="Book Antiqua" pitchFamily="18" charset="0"/>
              </a:rPr>
              <a:t>The </a:t>
            </a:r>
            <a:r>
              <a:rPr lang="ar-AE" sz="1400" dirty="0" err="1" smtClean="0">
                <a:solidFill>
                  <a:prstClr val="black"/>
                </a:solidFill>
                <a:latin typeface="Book Antiqua" pitchFamily="18" charset="0"/>
              </a:rPr>
              <a:t>concerned</a:t>
            </a:r>
            <a:r>
              <a:rPr lang="ar-AE" sz="1400" dirty="0" smtClean="0">
                <a:solidFill>
                  <a:prstClr val="black"/>
                </a:solidFill>
                <a:latin typeface="Book Antiqua" pitchFamily="18" charset="0"/>
              </a:rPr>
              <a:t> </a:t>
            </a:r>
            <a:r>
              <a:rPr lang="ar-AE" sz="1400" dirty="0" err="1" smtClean="0">
                <a:solidFill>
                  <a:prstClr val="black"/>
                </a:solidFill>
                <a:latin typeface="Book Antiqua" pitchFamily="18" charset="0"/>
              </a:rPr>
              <a:t>team</a:t>
            </a:r>
            <a:r>
              <a:rPr lang="ar-AE" sz="1400" dirty="0" smtClean="0">
                <a:solidFill>
                  <a:prstClr val="black"/>
                </a:solidFill>
                <a:latin typeface="Book Antiqua" pitchFamily="18" charset="0"/>
              </a:rPr>
              <a:t> </a:t>
            </a:r>
            <a:r>
              <a:rPr lang="ar-AE" sz="1400" dirty="0" err="1" smtClean="0">
                <a:solidFill>
                  <a:prstClr val="black"/>
                </a:solidFill>
                <a:latin typeface="Book Antiqua" pitchFamily="18" charset="0"/>
              </a:rPr>
              <a:t>of</a:t>
            </a:r>
            <a:r>
              <a:rPr lang="ar-AE" sz="1400" dirty="0" smtClean="0">
                <a:solidFill>
                  <a:prstClr val="black"/>
                </a:solidFill>
                <a:latin typeface="Book Antiqua" pitchFamily="18" charset="0"/>
              </a:rPr>
              <a:t> </a:t>
            </a:r>
            <a:r>
              <a:rPr lang="ar-AE" sz="1400" dirty="0" err="1" smtClean="0">
                <a:solidFill>
                  <a:prstClr val="black"/>
                </a:solidFill>
                <a:latin typeface="Book Antiqua" pitchFamily="18" charset="0"/>
              </a:rPr>
              <a:t>the</a:t>
            </a:r>
            <a:r>
              <a:rPr lang="ar-AE" sz="1400" dirty="0" smtClean="0">
                <a:solidFill>
                  <a:prstClr val="black"/>
                </a:solidFill>
                <a:latin typeface="Book Antiqua" pitchFamily="18" charset="0"/>
              </a:rPr>
              <a:t> </a:t>
            </a:r>
            <a:r>
              <a:rPr lang="ar-AE" sz="1400" dirty="0" err="1" smtClean="0">
                <a:solidFill>
                  <a:prstClr val="black"/>
                </a:solidFill>
                <a:latin typeface="Book Antiqua" pitchFamily="18" charset="0"/>
              </a:rPr>
              <a:t>Federal</a:t>
            </a:r>
            <a:r>
              <a:rPr lang="ar-AE" sz="1400" dirty="0" smtClean="0">
                <a:solidFill>
                  <a:prstClr val="black"/>
                </a:solidFill>
                <a:latin typeface="Book Antiqua" pitchFamily="18" charset="0"/>
              </a:rPr>
              <a:t> </a:t>
            </a:r>
            <a:r>
              <a:rPr lang="ar-AE" sz="1400" dirty="0" err="1" smtClean="0">
                <a:solidFill>
                  <a:prstClr val="black"/>
                </a:solidFill>
                <a:latin typeface="Book Antiqua" pitchFamily="18" charset="0"/>
              </a:rPr>
              <a:t>Authority</a:t>
            </a:r>
            <a:r>
              <a:rPr lang="ar-AE" sz="1400" dirty="0" smtClean="0">
                <a:solidFill>
                  <a:prstClr val="black"/>
                </a:solidFill>
                <a:latin typeface="Book Antiqua" pitchFamily="18" charset="0"/>
              </a:rPr>
              <a:t> </a:t>
            </a:r>
            <a:r>
              <a:rPr lang="ar-AE" sz="1400" dirty="0" err="1" smtClean="0">
                <a:solidFill>
                  <a:prstClr val="black"/>
                </a:solidFill>
                <a:latin typeface="Book Antiqua" pitchFamily="18" charset="0"/>
              </a:rPr>
              <a:t>for</a:t>
            </a:r>
            <a:r>
              <a:rPr lang="ar-AE" sz="1400" dirty="0" smtClean="0">
                <a:solidFill>
                  <a:prstClr val="black"/>
                </a:solidFill>
                <a:latin typeface="Book Antiqua" pitchFamily="18" charset="0"/>
              </a:rPr>
              <a:t> </a:t>
            </a:r>
            <a:r>
              <a:rPr lang="ar-AE" sz="1400" dirty="0" err="1" smtClean="0">
                <a:solidFill>
                  <a:prstClr val="black"/>
                </a:solidFill>
                <a:latin typeface="Book Antiqua" pitchFamily="18" charset="0"/>
              </a:rPr>
              <a:t>Human</a:t>
            </a:r>
            <a:r>
              <a:rPr lang="ar-AE" sz="1400" dirty="0" smtClean="0">
                <a:solidFill>
                  <a:prstClr val="black"/>
                </a:solidFill>
                <a:latin typeface="Book Antiqua" pitchFamily="18" charset="0"/>
              </a:rPr>
              <a:t> </a:t>
            </a:r>
            <a:r>
              <a:rPr lang="ar-AE" sz="1400" dirty="0" err="1" smtClean="0">
                <a:solidFill>
                  <a:prstClr val="black"/>
                </a:solidFill>
                <a:latin typeface="Book Antiqua" pitchFamily="18" charset="0"/>
              </a:rPr>
              <a:t>Resources</a:t>
            </a:r>
            <a:r>
              <a:rPr lang="ar-AE" sz="1400" dirty="0" smtClean="0">
                <a:solidFill>
                  <a:prstClr val="black"/>
                </a:solidFill>
                <a:latin typeface="Book Antiqua" pitchFamily="18" charset="0"/>
              </a:rPr>
              <a:t> </a:t>
            </a:r>
            <a:r>
              <a:rPr lang="ar-AE" sz="1400" dirty="0" err="1" smtClean="0">
                <a:solidFill>
                  <a:prstClr val="black"/>
                </a:solidFill>
                <a:latin typeface="Book Antiqua" pitchFamily="18" charset="0"/>
              </a:rPr>
              <a:t>shall</a:t>
            </a:r>
            <a:r>
              <a:rPr lang="ar-AE" sz="1400" dirty="0" smtClean="0">
                <a:solidFill>
                  <a:prstClr val="black"/>
                </a:solidFill>
                <a:latin typeface="Book Antiqua" pitchFamily="18" charset="0"/>
              </a:rPr>
              <a:t> </a:t>
            </a:r>
            <a:r>
              <a:rPr lang="ar-AE" sz="1400" dirty="0" err="1" smtClean="0">
                <a:solidFill>
                  <a:prstClr val="black"/>
                </a:solidFill>
                <a:latin typeface="Book Antiqua" pitchFamily="18" charset="0"/>
              </a:rPr>
              <a:t>extract</a:t>
            </a:r>
            <a:r>
              <a:rPr lang="ar-AE" sz="1400" dirty="0" smtClean="0">
                <a:solidFill>
                  <a:prstClr val="black"/>
                </a:solidFill>
                <a:latin typeface="Book Antiqua" pitchFamily="18" charset="0"/>
              </a:rPr>
              <a:t> </a:t>
            </a:r>
            <a:r>
              <a:rPr lang="ar-AE" sz="1400" dirty="0" err="1" smtClean="0">
                <a:solidFill>
                  <a:prstClr val="black"/>
                </a:solidFill>
                <a:latin typeface="Book Antiqua" pitchFamily="18" charset="0"/>
              </a:rPr>
              <a:t>this</a:t>
            </a:r>
            <a:r>
              <a:rPr lang="ar-AE" sz="1400" dirty="0" smtClean="0">
                <a:solidFill>
                  <a:prstClr val="black"/>
                </a:solidFill>
                <a:latin typeface="Book Antiqua" pitchFamily="18" charset="0"/>
              </a:rPr>
              <a:t> </a:t>
            </a:r>
            <a:r>
              <a:rPr lang="ar-AE" sz="1400" dirty="0" err="1" smtClean="0">
                <a:solidFill>
                  <a:prstClr val="black"/>
                </a:solidFill>
                <a:latin typeface="Book Antiqua" pitchFamily="18" charset="0"/>
              </a:rPr>
              <a:t>indicator</a:t>
            </a:r>
            <a:r>
              <a:rPr lang="ar-AE" sz="1400" dirty="0" smtClean="0">
                <a:solidFill>
                  <a:prstClr val="black"/>
                </a:solidFill>
                <a:latin typeface="Book Antiqua" pitchFamily="18" charset="0"/>
              </a:rPr>
              <a:t> </a:t>
            </a:r>
            <a:r>
              <a:rPr lang="ar-AE" sz="1400" dirty="0" err="1" smtClean="0">
                <a:solidFill>
                  <a:prstClr val="black"/>
                </a:solidFill>
                <a:latin typeface="Book Antiqua" pitchFamily="18" charset="0"/>
              </a:rPr>
              <a:t>from</a:t>
            </a:r>
            <a:r>
              <a:rPr lang="ar-AE" sz="1400" dirty="0" smtClean="0">
                <a:solidFill>
                  <a:prstClr val="black"/>
                </a:solidFill>
                <a:latin typeface="Book Antiqua" pitchFamily="18" charset="0"/>
              </a:rPr>
              <a:t> </a:t>
            </a:r>
            <a:r>
              <a:rPr lang="ar-AE" sz="1400" dirty="0" err="1" smtClean="0">
                <a:solidFill>
                  <a:prstClr val="black"/>
                </a:solidFill>
                <a:latin typeface="Book Antiqua" pitchFamily="18" charset="0"/>
              </a:rPr>
              <a:t>Bayanati</a:t>
            </a:r>
            <a:r>
              <a:rPr lang="ar-AE" sz="1400" dirty="0" smtClean="0">
                <a:solidFill>
                  <a:prstClr val="black"/>
                </a:solidFill>
                <a:latin typeface="Book Antiqua" pitchFamily="18" charset="0"/>
              </a:rPr>
              <a:t> </a:t>
            </a:r>
            <a:r>
              <a:rPr lang="ar-AE" sz="1400" dirty="0" err="1" smtClean="0">
                <a:solidFill>
                  <a:prstClr val="black"/>
                </a:solidFill>
                <a:latin typeface="Book Antiqua" pitchFamily="18" charset="0"/>
              </a:rPr>
              <a:t>System</a:t>
            </a:r>
            <a:r>
              <a:rPr lang="ar-AE" sz="1400" dirty="0" smtClean="0">
                <a:solidFill>
                  <a:prstClr val="black"/>
                </a:solidFill>
                <a:latin typeface="Book Antiqua" pitchFamily="18" charset="0"/>
              </a:rPr>
              <a:t>. </a:t>
            </a:r>
            <a:r>
              <a:rPr lang="ar-AE" sz="1400" dirty="0" err="1" smtClean="0">
                <a:solidFill>
                  <a:prstClr val="black"/>
                </a:solidFill>
                <a:latin typeface="Book Antiqua" pitchFamily="18" charset="0"/>
              </a:rPr>
              <a:t>In</a:t>
            </a:r>
            <a:r>
              <a:rPr lang="ar-AE" sz="1400" dirty="0" smtClean="0">
                <a:solidFill>
                  <a:prstClr val="black"/>
                </a:solidFill>
                <a:latin typeface="Book Antiqua" pitchFamily="18" charset="0"/>
              </a:rPr>
              <a:t> </a:t>
            </a:r>
            <a:r>
              <a:rPr lang="ar-AE" sz="1400" dirty="0" err="1" smtClean="0">
                <a:solidFill>
                  <a:prstClr val="black"/>
                </a:solidFill>
                <a:latin typeface="Book Antiqua" pitchFamily="18" charset="0"/>
              </a:rPr>
              <a:t>case</a:t>
            </a:r>
            <a:r>
              <a:rPr lang="ar-AE" sz="1400" dirty="0" smtClean="0">
                <a:solidFill>
                  <a:prstClr val="black"/>
                </a:solidFill>
                <a:latin typeface="Book Antiqua" pitchFamily="18" charset="0"/>
              </a:rPr>
              <a:t> </a:t>
            </a:r>
            <a:r>
              <a:rPr lang="ar-AE" sz="1400" dirty="0" err="1" smtClean="0">
                <a:solidFill>
                  <a:prstClr val="black"/>
                </a:solidFill>
                <a:latin typeface="Book Antiqua" pitchFamily="18" charset="0"/>
              </a:rPr>
              <a:t>the</a:t>
            </a:r>
            <a:r>
              <a:rPr lang="ar-AE" sz="1400" dirty="0" smtClean="0">
                <a:solidFill>
                  <a:prstClr val="black"/>
                </a:solidFill>
                <a:latin typeface="Book Antiqua" pitchFamily="18" charset="0"/>
              </a:rPr>
              <a:t> </a:t>
            </a:r>
            <a:r>
              <a:rPr lang="ar-AE" sz="1400" dirty="0" err="1" smtClean="0">
                <a:solidFill>
                  <a:prstClr val="black"/>
                </a:solidFill>
                <a:latin typeface="Book Antiqua" pitchFamily="18" charset="0"/>
              </a:rPr>
              <a:t>data</a:t>
            </a:r>
            <a:r>
              <a:rPr lang="ar-AE" sz="1400" dirty="0" smtClean="0">
                <a:solidFill>
                  <a:prstClr val="black"/>
                </a:solidFill>
                <a:latin typeface="Book Antiqua" pitchFamily="18" charset="0"/>
              </a:rPr>
              <a:t> </a:t>
            </a:r>
            <a:r>
              <a:rPr lang="ar-AE" sz="1400" dirty="0" err="1" smtClean="0">
                <a:solidFill>
                  <a:prstClr val="black"/>
                </a:solidFill>
                <a:latin typeface="Book Antiqua" pitchFamily="18" charset="0"/>
              </a:rPr>
              <a:t>of</a:t>
            </a:r>
            <a:r>
              <a:rPr lang="ar-AE" sz="1400" dirty="0" smtClean="0">
                <a:solidFill>
                  <a:prstClr val="black"/>
                </a:solidFill>
                <a:latin typeface="Book Antiqua" pitchFamily="18" charset="0"/>
              </a:rPr>
              <a:t> </a:t>
            </a:r>
            <a:r>
              <a:rPr lang="en-US" sz="1400" dirty="0" smtClean="0">
                <a:solidFill>
                  <a:prstClr val="black"/>
                </a:solidFill>
                <a:latin typeface="Book Antiqua" pitchFamily="18" charset="0"/>
              </a:rPr>
              <a:t>entities </a:t>
            </a:r>
            <a:r>
              <a:rPr lang="ar-AE" sz="1400" dirty="0" err="1" smtClean="0">
                <a:solidFill>
                  <a:prstClr val="black"/>
                </a:solidFill>
                <a:latin typeface="Book Antiqua" pitchFamily="18" charset="0"/>
              </a:rPr>
              <a:t>are</a:t>
            </a:r>
            <a:r>
              <a:rPr lang="ar-AE" sz="1400" dirty="0" smtClean="0">
                <a:solidFill>
                  <a:prstClr val="black"/>
                </a:solidFill>
                <a:latin typeface="Book Antiqua" pitchFamily="18" charset="0"/>
              </a:rPr>
              <a:t> </a:t>
            </a:r>
            <a:r>
              <a:rPr lang="ar-AE" sz="1400" dirty="0" err="1" smtClean="0">
                <a:solidFill>
                  <a:prstClr val="black"/>
                </a:solidFill>
                <a:latin typeface="Book Antiqua" pitchFamily="18" charset="0"/>
              </a:rPr>
              <a:t>not</a:t>
            </a:r>
            <a:r>
              <a:rPr lang="ar-AE" sz="1400" dirty="0" smtClean="0">
                <a:solidFill>
                  <a:prstClr val="black"/>
                </a:solidFill>
                <a:latin typeface="Book Antiqua" pitchFamily="18" charset="0"/>
              </a:rPr>
              <a:t> </a:t>
            </a:r>
            <a:r>
              <a:rPr lang="ar-AE" sz="1400" dirty="0" err="1" smtClean="0">
                <a:solidFill>
                  <a:prstClr val="black"/>
                </a:solidFill>
                <a:latin typeface="Book Antiqua" pitchFamily="18" charset="0"/>
              </a:rPr>
              <a:t>available</a:t>
            </a:r>
            <a:r>
              <a:rPr lang="ar-AE" sz="1400" dirty="0" smtClean="0">
                <a:solidFill>
                  <a:prstClr val="black"/>
                </a:solidFill>
                <a:latin typeface="Book Antiqua" pitchFamily="18" charset="0"/>
              </a:rPr>
              <a:t> </a:t>
            </a:r>
            <a:r>
              <a:rPr lang="ar-AE" sz="1400" dirty="0" err="1" smtClean="0">
                <a:solidFill>
                  <a:prstClr val="black"/>
                </a:solidFill>
                <a:latin typeface="Book Antiqua" pitchFamily="18" charset="0"/>
              </a:rPr>
              <a:t>in</a:t>
            </a:r>
            <a:r>
              <a:rPr lang="ar-AE" sz="1400" dirty="0" smtClean="0">
                <a:solidFill>
                  <a:prstClr val="black"/>
                </a:solidFill>
                <a:latin typeface="Book Antiqua" pitchFamily="18" charset="0"/>
              </a:rPr>
              <a:t> </a:t>
            </a:r>
            <a:r>
              <a:rPr lang="ar-AE" sz="1400" dirty="0" err="1" smtClean="0">
                <a:solidFill>
                  <a:prstClr val="black"/>
                </a:solidFill>
                <a:latin typeface="Book Antiqua" pitchFamily="18" charset="0"/>
              </a:rPr>
              <a:t>Bayanati</a:t>
            </a:r>
            <a:r>
              <a:rPr lang="ar-AE" sz="1400" dirty="0" smtClean="0">
                <a:solidFill>
                  <a:prstClr val="black"/>
                </a:solidFill>
                <a:latin typeface="Book Antiqua" pitchFamily="18" charset="0"/>
              </a:rPr>
              <a:t> </a:t>
            </a:r>
            <a:r>
              <a:rPr lang="ar-AE" sz="1400" dirty="0" err="1" smtClean="0">
                <a:solidFill>
                  <a:prstClr val="black"/>
                </a:solidFill>
                <a:latin typeface="Book Antiqua" pitchFamily="18" charset="0"/>
              </a:rPr>
              <a:t>System</a:t>
            </a:r>
            <a:r>
              <a:rPr lang="ar-AE" sz="1400" dirty="0" smtClean="0">
                <a:solidFill>
                  <a:prstClr val="black"/>
                </a:solidFill>
                <a:latin typeface="Book Antiqua" pitchFamily="18" charset="0"/>
              </a:rPr>
              <a:t>, </a:t>
            </a:r>
            <a:r>
              <a:rPr lang="ar-AE" sz="1400" dirty="0" err="1" smtClean="0">
                <a:solidFill>
                  <a:prstClr val="black"/>
                </a:solidFill>
                <a:latin typeface="Book Antiqua" pitchFamily="18" charset="0"/>
              </a:rPr>
              <a:t>they</a:t>
            </a:r>
            <a:r>
              <a:rPr lang="ar-AE" sz="1400" dirty="0" smtClean="0">
                <a:solidFill>
                  <a:prstClr val="black"/>
                </a:solidFill>
                <a:latin typeface="Book Antiqua" pitchFamily="18" charset="0"/>
              </a:rPr>
              <a:t> </a:t>
            </a:r>
            <a:r>
              <a:rPr lang="ar-AE" sz="1400" dirty="0" err="1" smtClean="0">
                <a:solidFill>
                  <a:prstClr val="black"/>
                </a:solidFill>
                <a:latin typeface="Book Antiqua" pitchFamily="18" charset="0"/>
              </a:rPr>
              <a:t>shall</a:t>
            </a:r>
            <a:r>
              <a:rPr lang="ar-AE" sz="1400" dirty="0" smtClean="0">
                <a:solidFill>
                  <a:prstClr val="black"/>
                </a:solidFill>
                <a:latin typeface="Book Antiqua" pitchFamily="18" charset="0"/>
              </a:rPr>
              <a:t> </a:t>
            </a:r>
            <a:r>
              <a:rPr lang="ar-AE" sz="1400" dirty="0" err="1" smtClean="0">
                <a:solidFill>
                  <a:prstClr val="black"/>
                </a:solidFill>
                <a:latin typeface="Book Antiqua" pitchFamily="18" charset="0"/>
              </a:rPr>
              <a:t>be</a:t>
            </a:r>
            <a:r>
              <a:rPr lang="ar-AE" sz="1400" dirty="0" smtClean="0">
                <a:solidFill>
                  <a:prstClr val="black"/>
                </a:solidFill>
                <a:latin typeface="Book Antiqua" pitchFamily="18" charset="0"/>
              </a:rPr>
              <a:t> </a:t>
            </a:r>
            <a:r>
              <a:rPr lang="ar-AE" sz="1400" dirty="0" err="1" smtClean="0">
                <a:solidFill>
                  <a:prstClr val="black"/>
                </a:solidFill>
                <a:latin typeface="Book Antiqua" pitchFamily="18" charset="0"/>
              </a:rPr>
              <a:t>extracted</a:t>
            </a:r>
            <a:r>
              <a:rPr lang="ar-AE" sz="1400" dirty="0" smtClean="0">
                <a:solidFill>
                  <a:prstClr val="black"/>
                </a:solidFill>
                <a:latin typeface="Book Antiqua" pitchFamily="18" charset="0"/>
              </a:rPr>
              <a:t> </a:t>
            </a:r>
            <a:r>
              <a:rPr lang="ar-AE" sz="1400" dirty="0" err="1" smtClean="0">
                <a:solidFill>
                  <a:prstClr val="black"/>
                </a:solidFill>
                <a:latin typeface="Book Antiqua" pitchFamily="18" charset="0"/>
              </a:rPr>
              <a:t>from</a:t>
            </a:r>
            <a:r>
              <a:rPr lang="ar-AE" sz="1400" dirty="0" smtClean="0">
                <a:solidFill>
                  <a:prstClr val="black"/>
                </a:solidFill>
                <a:latin typeface="Book Antiqua" pitchFamily="18" charset="0"/>
              </a:rPr>
              <a:t> </a:t>
            </a:r>
            <a:r>
              <a:rPr lang="ar-AE" sz="1400" dirty="0" err="1" smtClean="0">
                <a:solidFill>
                  <a:prstClr val="black"/>
                </a:solidFill>
                <a:latin typeface="Book Antiqua" pitchFamily="18" charset="0"/>
              </a:rPr>
              <a:t>the</a:t>
            </a:r>
            <a:r>
              <a:rPr lang="ar-AE" sz="1400" dirty="0" smtClean="0">
                <a:solidFill>
                  <a:prstClr val="black"/>
                </a:solidFill>
                <a:latin typeface="Book Antiqua" pitchFamily="18" charset="0"/>
              </a:rPr>
              <a:t> </a:t>
            </a:r>
            <a:r>
              <a:rPr lang="ar-AE" sz="1400" dirty="0" err="1" smtClean="0">
                <a:solidFill>
                  <a:prstClr val="black"/>
                </a:solidFill>
                <a:latin typeface="Book Antiqua" pitchFamily="18" charset="0"/>
              </a:rPr>
              <a:t>Electronic</a:t>
            </a:r>
            <a:r>
              <a:rPr lang="ar-AE" sz="1400" dirty="0" smtClean="0">
                <a:solidFill>
                  <a:prstClr val="black"/>
                </a:solidFill>
                <a:latin typeface="Book Antiqua" pitchFamily="18" charset="0"/>
              </a:rPr>
              <a:t> </a:t>
            </a:r>
            <a:r>
              <a:rPr lang="ar-AE" sz="1400" dirty="0" err="1" smtClean="0">
                <a:solidFill>
                  <a:prstClr val="black"/>
                </a:solidFill>
                <a:latin typeface="Book Antiqua" pitchFamily="18" charset="0"/>
              </a:rPr>
              <a:t>Connectivity</a:t>
            </a:r>
            <a:r>
              <a:rPr lang="ar-AE" sz="1400" dirty="0" smtClean="0">
                <a:solidFill>
                  <a:prstClr val="black"/>
                </a:solidFill>
                <a:latin typeface="Book Antiqua" pitchFamily="18" charset="0"/>
              </a:rPr>
              <a:t> </a:t>
            </a:r>
            <a:r>
              <a:rPr lang="ar-AE" sz="1400" dirty="0" err="1" smtClean="0">
                <a:solidFill>
                  <a:prstClr val="black"/>
                </a:solidFill>
                <a:latin typeface="Book Antiqua" pitchFamily="18" charset="0"/>
              </a:rPr>
              <a:t>Systems</a:t>
            </a:r>
            <a:r>
              <a:rPr lang="ar-AE" sz="1400" dirty="0" smtClean="0">
                <a:solidFill>
                  <a:prstClr val="black"/>
                </a:solidFill>
                <a:latin typeface="Book Antiqua" pitchFamily="18" charset="0"/>
              </a:rPr>
              <a:t>.</a:t>
            </a:r>
            <a:endParaRPr lang="ar-AE" sz="1400" dirty="0">
              <a:solidFill>
                <a:prstClr val="black"/>
              </a:solidFill>
              <a:latin typeface="Book Antiqua" pitchFamily="18" charset="0"/>
            </a:endParaRPr>
          </a:p>
        </p:txBody>
      </p:sp>
      <p:sp>
        <p:nvSpPr>
          <p:cNvPr id="11" name="Title 1"/>
          <p:cNvSpPr txBox="1">
            <a:spLocks/>
          </p:cNvSpPr>
          <p:nvPr/>
        </p:nvSpPr>
        <p:spPr>
          <a:xfrm>
            <a:off x="304800" y="1019669"/>
            <a:ext cx="8686800" cy="428131"/>
          </a:xfrm>
          <a:prstGeom prst="rect">
            <a:avLst/>
          </a:prstGeom>
        </p:spPr>
        <p:txBody>
          <a:bodyP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rtl="0"/>
            <a:r>
              <a:rPr lang="ar-AE" sz="1600" dirty="0" smtClean="0">
                <a:solidFill>
                  <a:prstClr val="white"/>
                </a:solidFill>
              </a:rPr>
              <a:t>Indicator No. </a:t>
            </a:r>
            <a:r>
              <a:rPr lang="en-US" sz="1600" dirty="0" smtClean="0">
                <a:solidFill>
                  <a:prstClr val="white"/>
                </a:solidFill>
              </a:rPr>
              <a:t>18: </a:t>
            </a:r>
            <a:r>
              <a:rPr lang="ar-AE" sz="1600" dirty="0" smtClean="0">
                <a:solidFill>
                  <a:prstClr val="white"/>
                </a:solidFill>
              </a:rPr>
              <a:t> Strategic Planning of Work-Force </a:t>
            </a:r>
            <a:endParaRPr lang="en-US" sz="1600" dirty="0">
              <a:solidFill>
                <a:prstClr val="white"/>
              </a:solidFill>
              <a:cs typeface="PT Bold Heading" panose="02010400000000000000" pitchFamily="2" charset="-78"/>
            </a:endParaRPr>
          </a:p>
        </p:txBody>
      </p:sp>
      <p:sp>
        <p:nvSpPr>
          <p:cNvPr id="5" name="Slide Number Placeholder 3"/>
          <p:cNvSpPr txBox="1">
            <a:spLocks/>
          </p:cNvSpPr>
          <p:nvPr/>
        </p:nvSpPr>
        <p:spPr>
          <a:xfrm>
            <a:off x="0" y="6569075"/>
            <a:ext cx="21336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rtl="0"/>
            <a:r>
              <a:rPr lang="en-US" sz="1600" b="1" dirty="0" smtClean="0">
                <a:solidFill>
                  <a:prstClr val="black"/>
                </a:solidFill>
              </a:rPr>
              <a:t>43</a:t>
            </a:r>
            <a:endParaRPr lang="en-US" sz="1600" b="1" dirty="0">
              <a:solidFill>
                <a:prstClr val="black"/>
              </a:solidFill>
            </a:endParaRPr>
          </a:p>
        </p:txBody>
      </p:sp>
      <p:sp>
        <p:nvSpPr>
          <p:cNvPr id="2" name="TextBox 1"/>
          <p:cNvSpPr txBox="1"/>
          <p:nvPr/>
        </p:nvSpPr>
        <p:spPr>
          <a:xfrm>
            <a:off x="152400" y="5762587"/>
            <a:ext cx="8646543" cy="738664"/>
          </a:xfrm>
          <a:prstGeom prst="rect">
            <a:avLst/>
          </a:prstGeom>
          <a:noFill/>
        </p:spPr>
        <p:txBody>
          <a:bodyPr wrap="square" rtlCol="0">
            <a:spAutoFit/>
          </a:bodyPr>
          <a:lstStyle/>
          <a:p>
            <a:pPr algn="just" rtl="0"/>
            <a:r>
              <a:rPr sz="1400" dirty="0" smtClean="0">
                <a:solidFill>
                  <a:srgbClr val="FF0000"/>
                </a:solidFill>
                <a:latin typeface="Book Antiqua" pitchFamily="18" charset="0"/>
              </a:rPr>
              <a:t>*</a:t>
            </a:r>
            <a:r>
              <a:rPr sz="1400" dirty="0" smtClean="0">
                <a:latin typeface="Book Antiqua" pitchFamily="18" charset="0"/>
              </a:rPr>
              <a:t>The strategic planning guide of </a:t>
            </a:r>
            <a:r>
              <a:rPr lang="en-US" sz="1400" dirty="0" smtClean="0">
                <a:latin typeface="Book Antiqua" pitchFamily="18" charset="0"/>
              </a:rPr>
              <a:t>the human resources</a:t>
            </a:r>
            <a:r>
              <a:rPr sz="1400" dirty="0" smtClean="0">
                <a:latin typeface="Book Antiqua" pitchFamily="18" charset="0"/>
              </a:rPr>
              <a:t> shall be available on the Authoritie’s website and the </a:t>
            </a:r>
            <a:r>
              <a:rPr lang="en-US" sz="1400" dirty="0" smtClean="0">
                <a:latin typeface="Book Antiqua" pitchFamily="18" charset="0"/>
              </a:rPr>
              <a:t>team of</a:t>
            </a:r>
            <a:r>
              <a:rPr lang="ar-EG" sz="1400" dirty="0" smtClean="0">
                <a:latin typeface="Book Antiqua" pitchFamily="18" charset="0"/>
              </a:rPr>
              <a:t> </a:t>
            </a:r>
            <a:r>
              <a:rPr lang="en-US" sz="1400" dirty="0" smtClean="0">
                <a:latin typeface="Book Antiqua" pitchFamily="18" charset="0"/>
              </a:rPr>
              <a:t>the </a:t>
            </a:r>
            <a:r>
              <a:rPr sz="1400" dirty="0" smtClean="0">
                <a:latin typeface="Book Antiqua" pitchFamily="18" charset="0"/>
              </a:rPr>
              <a:t>Federal Authority for Government Human Resources shall be completely ready to support the Federal </a:t>
            </a:r>
            <a:r>
              <a:rPr lang="en-US" sz="1400" dirty="0" smtClean="0">
                <a:latin typeface="Book Antiqua" pitchFamily="18" charset="0"/>
              </a:rPr>
              <a:t>entities </a:t>
            </a:r>
            <a:r>
              <a:rPr sz="1400" dirty="0" smtClean="0">
                <a:latin typeface="Book Antiqua" pitchFamily="18" charset="0"/>
              </a:rPr>
              <a:t>for the application of this guide, </a:t>
            </a:r>
            <a:r>
              <a:rPr sz="1400" dirty="0" smtClean="0">
                <a:latin typeface="Book Antiqua" pitchFamily="18" charset="0"/>
                <a:hlinkClick r:id="rId2"/>
              </a:rPr>
              <a:t>www.fahr.gov.ae</a:t>
            </a:r>
            <a:endParaRPr sz="1400" dirty="0" smtClean="0">
              <a:latin typeface="Book Antiqua" pitchFamily="18" charset="0"/>
            </a:endParaRPr>
          </a:p>
        </p:txBody>
      </p:sp>
    </p:spTree>
    <p:extLst>
      <p:ext uri="{BB962C8B-B14F-4D97-AF65-F5344CB8AC3E}">
        <p14:creationId xmlns:p14="http://schemas.microsoft.com/office/powerpoint/2010/main" val="2665851089"/>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ounded Rectangle 9"/>
          <p:cNvSpPr/>
          <p:nvPr/>
        </p:nvSpPr>
        <p:spPr>
          <a:xfrm>
            <a:off x="152400" y="926068"/>
            <a:ext cx="8839200" cy="521732"/>
          </a:xfrm>
          <a:prstGeom prst="round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11" name="Title 1"/>
          <p:cNvSpPr txBox="1">
            <a:spLocks/>
          </p:cNvSpPr>
          <p:nvPr/>
        </p:nvSpPr>
        <p:spPr>
          <a:xfrm>
            <a:off x="304800" y="1019669"/>
            <a:ext cx="8686800" cy="428131"/>
          </a:xfrm>
          <a:prstGeom prst="rect">
            <a:avLst/>
          </a:prstGeom>
        </p:spPr>
        <p:txBody>
          <a:bodyP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rtl="0"/>
            <a:r>
              <a:rPr lang="ar-AE" sz="1600" dirty="0" smtClean="0">
                <a:solidFill>
                  <a:prstClr val="white"/>
                </a:solidFill>
              </a:rPr>
              <a:t>Indicator No. </a:t>
            </a:r>
            <a:r>
              <a:rPr lang="en-US" sz="1600" dirty="0" smtClean="0">
                <a:solidFill>
                  <a:prstClr val="white"/>
                </a:solidFill>
              </a:rPr>
              <a:t>18</a:t>
            </a:r>
            <a:r>
              <a:rPr lang="ar-AE" sz="1600" dirty="0" smtClean="0">
                <a:solidFill>
                  <a:prstClr val="white"/>
                </a:solidFill>
              </a:rPr>
              <a:t>:</a:t>
            </a:r>
            <a:r>
              <a:rPr lang="en-US" sz="1600" dirty="0" smtClean="0">
                <a:solidFill>
                  <a:prstClr val="white"/>
                </a:solidFill>
              </a:rPr>
              <a:t> S</a:t>
            </a:r>
            <a:r>
              <a:rPr lang="ar-AE" sz="1600" dirty="0" smtClean="0">
                <a:solidFill>
                  <a:prstClr val="white"/>
                </a:solidFill>
              </a:rPr>
              <a:t>trategic Planning of Work-Force </a:t>
            </a:r>
            <a:endParaRPr lang="en-US" sz="1600" dirty="0">
              <a:solidFill>
                <a:prstClr val="white"/>
              </a:solidFill>
              <a:cs typeface="PT Bold Heading" panose="02010400000000000000" pitchFamily="2" charset="-78"/>
            </a:endParaRPr>
          </a:p>
        </p:txBody>
      </p:sp>
      <p:graphicFrame>
        <p:nvGraphicFramePr>
          <p:cNvPr id="5" name="Content Placeholder 9"/>
          <p:cNvGraphicFramePr>
            <a:graphicFrameLocks/>
          </p:cNvGraphicFramePr>
          <p:nvPr>
            <p:extLst/>
          </p:nvPr>
        </p:nvGraphicFramePr>
        <p:xfrm>
          <a:off x="533398" y="2286001"/>
          <a:ext cx="8305801" cy="1706880"/>
        </p:xfrm>
        <a:graphic>
          <a:graphicData uri="http://schemas.openxmlformats.org/drawingml/2006/table">
            <a:tbl>
              <a:tblPr firstRow="1" bandRow="1">
                <a:tableStyleId>{5C22544A-7EE6-4342-B048-85BDC9FD1C3A}</a:tableStyleId>
              </a:tblPr>
              <a:tblGrid>
                <a:gridCol w="3048002"/>
                <a:gridCol w="2819400"/>
                <a:gridCol w="897467"/>
                <a:gridCol w="821266"/>
                <a:gridCol w="719666"/>
              </a:tblGrid>
              <a:tr h="380999">
                <a:tc>
                  <a:txBody>
                    <a:bodyPr/>
                    <a:lstStyle/>
                    <a:p>
                      <a:pPr algn="ctr" rtl="0"/>
                      <a:r>
                        <a:rPr lang="ar-AE" sz="1200" dirty="0" smtClean="0">
                          <a:solidFill>
                            <a:schemeClr val="tx1"/>
                          </a:solidFill>
                          <a:latin typeface="Book Antiqua" pitchFamily="18" charset="0"/>
                        </a:rPr>
                        <a:t>Source</a:t>
                      </a:r>
                      <a:endParaRPr lang="en-US" sz="1200" dirty="0">
                        <a:solidFill>
                          <a:schemeClr val="tx1"/>
                        </a:solidFill>
                        <a:latin typeface="Book Antiqua" pitchFamily="18" charset="0"/>
                        <a:cs typeface="Sakkal Majalla" panose="02000000000000000000" pitchFamily="2" charset="-78"/>
                      </a:endParaRPr>
                    </a:p>
                  </a:txBody>
                  <a:tcPr anchor="b">
                    <a:lnL w="12700" cap="flat" cmpd="sng" algn="ctr">
                      <a:solidFill>
                        <a:srgbClr val="B78A35"/>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rgbClr val="B78A35"/>
                      </a:solidFill>
                      <a:prstDash val="solid"/>
                      <a:round/>
                      <a:headEnd type="none" w="med" len="med"/>
                      <a:tailEnd type="none" w="med" len="med"/>
                    </a:lnT>
                    <a:lnB w="12700" cap="flat" cmpd="sng" algn="ctr">
                      <a:solidFill>
                        <a:srgbClr val="B78A35"/>
                      </a:solidFill>
                      <a:prstDash val="solid"/>
                      <a:round/>
                      <a:headEnd type="none" w="med" len="med"/>
                      <a:tailEnd type="none" w="med" len="med"/>
                    </a:lnB>
                    <a:solidFill>
                      <a:srgbClr val="B78A35"/>
                    </a:solidFill>
                  </a:tcPr>
                </a:tc>
                <a:tc>
                  <a:txBody>
                    <a:bodyPr/>
                    <a:lstStyle/>
                    <a:p>
                      <a:pPr algn="ctr" rtl="0"/>
                      <a:r>
                        <a:rPr lang="ar-AE" sz="1200" dirty="0" smtClean="0">
                          <a:solidFill>
                            <a:schemeClr val="tx1"/>
                          </a:solidFill>
                          <a:latin typeface="Book Antiqua" pitchFamily="18" charset="0"/>
                        </a:rPr>
                        <a:t>Equation</a:t>
                      </a:r>
                      <a:endParaRPr lang="en-US" sz="1200" dirty="0">
                        <a:solidFill>
                          <a:schemeClr val="tx1"/>
                        </a:solidFill>
                        <a:latin typeface="Book Antiqua" pitchFamily="18" charset="0"/>
                        <a:cs typeface="Sakkal Majalla" panose="02000000000000000000" pitchFamily="2" charset="-78"/>
                      </a:endParaRPr>
                    </a:p>
                  </a:txBody>
                  <a:tcPr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rgbClr val="B78A35"/>
                      </a:solidFill>
                      <a:prstDash val="solid"/>
                      <a:round/>
                      <a:headEnd type="none" w="med" len="med"/>
                      <a:tailEnd type="none" w="med" len="med"/>
                    </a:lnT>
                    <a:lnB w="12700" cap="flat" cmpd="sng" algn="ctr">
                      <a:solidFill>
                        <a:srgbClr val="B78A35"/>
                      </a:solidFill>
                      <a:prstDash val="solid"/>
                      <a:round/>
                      <a:headEnd type="none" w="med" len="med"/>
                      <a:tailEnd type="none" w="med" len="med"/>
                    </a:lnB>
                    <a:solidFill>
                      <a:srgbClr val="B78A35"/>
                    </a:solidFill>
                  </a:tcPr>
                </a:tc>
                <a:tc>
                  <a:txBody>
                    <a:bodyPr/>
                    <a:lstStyle/>
                    <a:p>
                      <a:pPr algn="ctr" rtl="0"/>
                      <a:r>
                        <a:rPr lang="ar-AE" sz="1200" dirty="0" smtClean="0">
                          <a:solidFill>
                            <a:schemeClr val="tx1"/>
                          </a:solidFill>
                          <a:latin typeface="Book Antiqua" pitchFamily="18" charset="0"/>
                        </a:rPr>
                        <a:t>Calculation Type</a:t>
                      </a:r>
                      <a:endParaRPr lang="en-US" sz="1200" dirty="0">
                        <a:solidFill>
                          <a:schemeClr val="tx1"/>
                        </a:solidFill>
                        <a:latin typeface="Book Antiqua" pitchFamily="18" charset="0"/>
                        <a:cs typeface="Sakkal Majalla" panose="02000000000000000000" pitchFamily="2" charset="-78"/>
                      </a:endParaRPr>
                    </a:p>
                  </a:txBody>
                  <a:tcPr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rgbClr val="B78A35"/>
                      </a:solidFill>
                      <a:prstDash val="solid"/>
                      <a:round/>
                      <a:headEnd type="none" w="med" len="med"/>
                      <a:tailEnd type="none" w="med" len="med"/>
                    </a:lnT>
                    <a:lnB w="12700" cap="flat" cmpd="sng" algn="ctr">
                      <a:solidFill>
                        <a:srgbClr val="B78A35"/>
                      </a:solidFill>
                      <a:prstDash val="solid"/>
                      <a:round/>
                      <a:headEnd type="none" w="med" len="med"/>
                      <a:tailEnd type="none" w="med" len="med"/>
                    </a:lnB>
                    <a:solidFill>
                      <a:srgbClr val="B78A35"/>
                    </a:solidFill>
                  </a:tcPr>
                </a:tc>
                <a:tc>
                  <a:txBody>
                    <a:bodyPr/>
                    <a:lstStyle/>
                    <a:p>
                      <a:pPr algn="ctr" rtl="0"/>
                      <a:r>
                        <a:rPr lang="ar-AE" sz="1200" dirty="0" smtClean="0">
                          <a:solidFill>
                            <a:schemeClr val="tx1"/>
                          </a:solidFill>
                          <a:latin typeface="Book Antiqua" pitchFamily="18" charset="0"/>
                        </a:rPr>
                        <a:t>Calculation Unit</a:t>
                      </a:r>
                      <a:endParaRPr lang="en-US" sz="1200" dirty="0">
                        <a:solidFill>
                          <a:schemeClr val="tx1"/>
                        </a:solidFill>
                        <a:latin typeface="Book Antiqua" pitchFamily="18" charset="0"/>
                        <a:cs typeface="Sakkal Majalla" panose="02000000000000000000" pitchFamily="2" charset="-78"/>
                      </a:endParaRPr>
                    </a:p>
                  </a:txBody>
                  <a:tcPr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rgbClr val="B78A35"/>
                      </a:solidFill>
                      <a:prstDash val="solid"/>
                      <a:round/>
                      <a:headEnd type="none" w="med" len="med"/>
                      <a:tailEnd type="none" w="med" len="med"/>
                    </a:lnT>
                    <a:lnB w="12700" cap="flat" cmpd="sng" algn="ctr">
                      <a:solidFill>
                        <a:srgbClr val="B78A35"/>
                      </a:solidFill>
                      <a:prstDash val="solid"/>
                      <a:round/>
                      <a:headEnd type="none" w="med" len="med"/>
                      <a:tailEnd type="none" w="med" len="med"/>
                    </a:lnB>
                    <a:solidFill>
                      <a:srgbClr val="B78A35"/>
                    </a:solidFill>
                  </a:tcPr>
                </a:tc>
                <a:tc>
                  <a:txBody>
                    <a:bodyPr/>
                    <a:lstStyle/>
                    <a:p>
                      <a:pPr algn="ctr" rtl="0"/>
                      <a:r>
                        <a:rPr lang="ar-AE" sz="1200" dirty="0" smtClean="0">
                          <a:solidFill>
                            <a:schemeClr val="tx1"/>
                          </a:solidFill>
                          <a:latin typeface="Book Antiqua" pitchFamily="18" charset="0"/>
                        </a:rPr>
                        <a:t>Period</a:t>
                      </a:r>
                      <a:endParaRPr lang="en-US" sz="1200" dirty="0">
                        <a:solidFill>
                          <a:schemeClr val="tx1"/>
                        </a:solidFill>
                        <a:latin typeface="Book Antiqua" pitchFamily="18" charset="0"/>
                        <a:cs typeface="Sakkal Majalla" panose="02000000000000000000" pitchFamily="2" charset="-78"/>
                      </a:endParaRPr>
                    </a:p>
                  </a:txBody>
                  <a:tcPr anchor="b">
                    <a:lnL w="12700" cap="flat" cmpd="sng" algn="ctr">
                      <a:solidFill>
                        <a:schemeClr val="bg1"/>
                      </a:solidFill>
                      <a:prstDash val="solid"/>
                      <a:round/>
                      <a:headEnd type="none" w="med" len="med"/>
                      <a:tailEnd type="none" w="med" len="med"/>
                    </a:lnL>
                    <a:lnR w="12700" cap="flat" cmpd="sng" algn="ctr">
                      <a:solidFill>
                        <a:srgbClr val="B78A35"/>
                      </a:solidFill>
                      <a:prstDash val="solid"/>
                      <a:round/>
                      <a:headEnd type="none" w="med" len="med"/>
                      <a:tailEnd type="none" w="med" len="med"/>
                    </a:lnR>
                    <a:lnT w="12700" cap="flat" cmpd="sng" algn="ctr">
                      <a:solidFill>
                        <a:srgbClr val="B78A35"/>
                      </a:solidFill>
                      <a:prstDash val="solid"/>
                      <a:round/>
                      <a:headEnd type="none" w="med" len="med"/>
                      <a:tailEnd type="none" w="med" len="med"/>
                    </a:lnT>
                    <a:lnB w="12700" cap="flat" cmpd="sng" algn="ctr">
                      <a:solidFill>
                        <a:srgbClr val="B78A35"/>
                      </a:solidFill>
                      <a:prstDash val="solid"/>
                      <a:round/>
                      <a:headEnd type="none" w="med" len="med"/>
                      <a:tailEnd type="none" w="med" len="med"/>
                    </a:lnB>
                    <a:solidFill>
                      <a:srgbClr val="B78A35"/>
                    </a:solidFill>
                  </a:tcPr>
                </a:tc>
              </a:tr>
              <a:tr h="1198864">
                <a:tc>
                  <a:txBody>
                    <a:bodyPr/>
                    <a:lstStyle/>
                    <a:p>
                      <a:pPr algn="l" rtl="0"/>
                      <a:r>
                        <a:rPr lang="ar-AE" sz="1200" dirty="0" smtClean="0">
                          <a:latin typeface="Book Antiqua" pitchFamily="18" charset="0"/>
                        </a:rPr>
                        <a:t>Bayanati System for operating entities </a:t>
                      </a:r>
                    </a:p>
                    <a:p>
                      <a:pPr algn="just" rtl="0"/>
                      <a:r>
                        <a:rPr lang="ar-AE" sz="1200" baseline="0" dirty="0" smtClean="0">
                          <a:latin typeface="Book Antiqua" pitchFamily="18" charset="0"/>
                        </a:rPr>
                        <a:t>Organizational Services Transfer System (ESB) of Non-Operating </a:t>
                      </a:r>
                      <a:r>
                        <a:rPr lang="en-US" sz="1200" baseline="0" dirty="0" smtClean="0">
                          <a:latin typeface="Book Antiqua" pitchFamily="18" charset="0"/>
                        </a:rPr>
                        <a:t>entities</a:t>
                      </a:r>
                      <a:endParaRPr lang="en-US" sz="1200" dirty="0">
                        <a:latin typeface="Book Antiqua" pitchFamily="18" charset="0"/>
                        <a:cs typeface="Sakkal Majalla" panose="02000000000000000000" pitchFamily="2" charset="-78"/>
                      </a:endParaRPr>
                    </a:p>
                  </a:txBody>
                  <a:tcPr anchor="ctr">
                    <a:lnL w="12700" cap="flat" cmpd="sng" algn="ctr">
                      <a:solidFill>
                        <a:srgbClr val="B78A35"/>
                      </a:solidFill>
                      <a:prstDash val="solid"/>
                      <a:round/>
                      <a:headEnd type="none" w="med" len="med"/>
                      <a:tailEnd type="none" w="med" len="med"/>
                    </a:lnL>
                    <a:lnR w="12700" cap="flat" cmpd="sng" algn="ctr">
                      <a:solidFill>
                        <a:srgbClr val="B78A35"/>
                      </a:solidFill>
                      <a:prstDash val="solid"/>
                      <a:round/>
                      <a:headEnd type="none" w="med" len="med"/>
                      <a:tailEnd type="none" w="med" len="med"/>
                    </a:lnR>
                    <a:lnT w="12700" cap="flat" cmpd="sng" algn="ctr">
                      <a:solidFill>
                        <a:srgbClr val="B78A35"/>
                      </a:solidFill>
                      <a:prstDash val="solid"/>
                      <a:round/>
                      <a:headEnd type="none" w="med" len="med"/>
                      <a:tailEnd type="none" w="med" len="med"/>
                    </a:lnT>
                    <a:lnB w="12700" cap="flat" cmpd="sng" algn="ctr">
                      <a:solidFill>
                        <a:srgbClr val="B78A35"/>
                      </a:solidFill>
                      <a:prstDash val="solid"/>
                      <a:round/>
                      <a:headEnd type="none" w="med" len="med"/>
                      <a:tailEnd type="none" w="med" len="med"/>
                    </a:lnB>
                    <a:no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ar-AE" sz="1200" b="0" i="0" u="none" strike="noStrike" kern="1200" dirty="0" smtClean="0">
                          <a:solidFill>
                            <a:srgbClr val="000000"/>
                          </a:solidFill>
                          <a:effectLst/>
                          <a:latin typeface="Book Antiqua" pitchFamily="18" charset="0"/>
                        </a:rPr>
                        <a:t>Number of occupations at the Final Stage, i.e. the occupations for which the</a:t>
                      </a:r>
                      <a:r>
                        <a:rPr lang="en-US" sz="1200" b="0" i="0" u="none" strike="noStrike" kern="1200" dirty="0" smtClean="0">
                          <a:solidFill>
                            <a:srgbClr val="000000"/>
                          </a:solidFill>
                          <a:effectLst/>
                          <a:latin typeface="Book Antiqua" pitchFamily="18" charset="0"/>
                        </a:rPr>
                        <a:t> </a:t>
                      </a:r>
                      <a:r>
                        <a:rPr lang="ar-AE" sz="1200" b="0" i="0" u="none" strike="noStrike" kern="1200" dirty="0" smtClean="0">
                          <a:solidFill>
                            <a:srgbClr val="000000"/>
                          </a:solidFill>
                          <a:effectLst/>
                          <a:latin typeface="Book Antiqua" pitchFamily="18" charset="0"/>
                        </a:rPr>
                        <a:t>determination</a:t>
                      </a:r>
                      <a:r>
                        <a:rPr lang="en-US" sz="1200" b="0" i="0" u="none" strike="noStrike" kern="1200" dirty="0" smtClean="0">
                          <a:solidFill>
                            <a:srgbClr val="000000"/>
                          </a:solidFill>
                          <a:effectLst/>
                          <a:latin typeface="Book Antiqua" pitchFamily="18" charset="0"/>
                        </a:rPr>
                        <a:t> </a:t>
                      </a:r>
                      <a:r>
                        <a:rPr lang="ar-AE" sz="1200" b="0" i="0" u="none" strike="noStrike" kern="1200" dirty="0" smtClean="0">
                          <a:solidFill>
                            <a:srgbClr val="000000"/>
                          </a:solidFill>
                          <a:effectLst/>
                          <a:latin typeface="Book Antiqua" pitchFamily="18" charset="0"/>
                        </a:rPr>
                        <a:t>process of their attraction and retaining priorities </a:t>
                      </a:r>
                      <a:r>
                        <a:rPr lang="ar-AE" sz="1200" b="0" i="0" u="none" strike="noStrike" kern="1200" dirty="0" err="1" smtClean="0">
                          <a:solidFill>
                            <a:srgbClr val="000000"/>
                          </a:solidFill>
                          <a:effectLst/>
                          <a:latin typeface="Book Antiqua" pitchFamily="18" charset="0"/>
                        </a:rPr>
                        <a:t>is</a:t>
                      </a:r>
                      <a:r>
                        <a:rPr lang="ar-AE" sz="1200" b="0" i="0" u="none" strike="noStrike" kern="1200" dirty="0" smtClean="0">
                          <a:solidFill>
                            <a:srgbClr val="000000"/>
                          </a:solidFill>
                          <a:effectLst/>
                          <a:latin typeface="Book Antiqua" pitchFamily="18" charset="0"/>
                        </a:rPr>
                        <a:t> </a:t>
                      </a:r>
                      <a:r>
                        <a:rPr lang="ar-AE" sz="1200" b="0" i="0" u="none" strike="noStrike" kern="1200" dirty="0" err="1" smtClean="0">
                          <a:solidFill>
                            <a:srgbClr val="000000"/>
                          </a:solidFill>
                          <a:effectLst/>
                          <a:latin typeface="Book Antiqua" pitchFamily="18" charset="0"/>
                        </a:rPr>
                        <a:t>completed</a:t>
                      </a:r>
                      <a:r>
                        <a:rPr lang="en-US" sz="1200" b="0" i="0" u="none" strike="noStrike" kern="1200" dirty="0" smtClean="0">
                          <a:solidFill>
                            <a:srgbClr val="000000"/>
                          </a:solidFill>
                          <a:effectLst/>
                          <a:latin typeface="Book Antiqua" pitchFamily="18" charset="0"/>
                        </a:rPr>
                        <a:t> </a:t>
                      </a:r>
                      <a:r>
                        <a:rPr lang="ar-AE" sz="1200" b="0" i="0" u="none" strike="noStrike" dirty="0" smtClean="0">
                          <a:solidFill>
                            <a:srgbClr val="000000"/>
                          </a:solidFill>
                          <a:effectLst/>
                          <a:latin typeface="Book Antiqua" pitchFamily="18" charset="0"/>
                        </a:rPr>
                        <a:t>÷</a:t>
                      </a:r>
                      <a:r>
                        <a:rPr sz="1600" dirty="0" smtClean="0">
                          <a:latin typeface="Book Antiqua" pitchFamily="18" charset="0"/>
                        </a:rPr>
                        <a:t> </a:t>
                      </a:r>
                      <a:r>
                        <a:rPr sz="1200" b="0" i="0" u="none" strike="noStrike" kern="1200" dirty="0">
                          <a:solidFill>
                            <a:srgbClr val="000000"/>
                          </a:solidFill>
                          <a:effectLst/>
                          <a:latin typeface="Book Antiqua" pitchFamily="18" charset="0"/>
                          <a:ea typeface="+mn-ea"/>
                          <a:cs typeface="+mn-cs"/>
                        </a:rPr>
                        <a:t>Total number of </a:t>
                      </a:r>
                      <a:r>
                        <a:rPr sz="1200" b="0" i="0" u="none" strike="noStrike" kern="1200" dirty="0" smtClean="0">
                          <a:solidFill>
                            <a:srgbClr val="000000"/>
                          </a:solidFill>
                          <a:effectLst/>
                          <a:latin typeface="Book Antiqua" pitchFamily="18" charset="0"/>
                          <a:ea typeface="+mn-ea"/>
                          <a:cs typeface="+mn-cs"/>
                        </a:rPr>
                        <a:t>occupations</a:t>
                      </a:r>
                      <a:r>
                        <a:rPr lang="en-US" sz="1200" b="0" i="0" u="none" strike="noStrike" kern="1200" dirty="0" smtClean="0">
                          <a:solidFill>
                            <a:srgbClr val="000000"/>
                          </a:solidFill>
                          <a:effectLst/>
                          <a:latin typeface="Book Antiqua" pitchFamily="18" charset="0"/>
                          <a:ea typeface="+mn-ea"/>
                          <a:cs typeface="+mn-cs"/>
                        </a:rPr>
                        <a:t> </a:t>
                      </a:r>
                      <a:r>
                        <a:rPr lang="ar-AE" sz="1200" b="0" i="0" u="none" strike="noStrike" kern="1200" dirty="0" smtClean="0">
                          <a:solidFill>
                            <a:srgbClr val="000000"/>
                          </a:solidFill>
                          <a:effectLst/>
                          <a:latin typeface="Book Antiqua" pitchFamily="18" charset="0"/>
                          <a:ea typeface="+mn-ea"/>
                          <a:cs typeface="+mn-cs"/>
                        </a:rPr>
                        <a:t> ×</a:t>
                      </a:r>
                      <a:r>
                        <a:rPr lang="en-US" sz="1200" b="0" i="0" u="none" strike="noStrike" kern="1200" dirty="0" smtClean="0">
                          <a:solidFill>
                            <a:srgbClr val="000000"/>
                          </a:solidFill>
                          <a:effectLst/>
                          <a:latin typeface="Book Antiqua" pitchFamily="18" charset="0"/>
                          <a:ea typeface="+mn-ea"/>
                          <a:cs typeface="+mn-cs"/>
                        </a:rPr>
                        <a:t>100</a:t>
                      </a:r>
                    </a:p>
                  </a:txBody>
                  <a:tcPr anchor="ctr">
                    <a:lnL w="12700" cap="flat" cmpd="sng" algn="ctr">
                      <a:solidFill>
                        <a:srgbClr val="B78A35"/>
                      </a:solidFill>
                      <a:prstDash val="solid"/>
                      <a:round/>
                      <a:headEnd type="none" w="med" len="med"/>
                      <a:tailEnd type="none" w="med" len="med"/>
                    </a:lnL>
                    <a:lnR w="12700" cap="flat" cmpd="sng" algn="ctr">
                      <a:solidFill>
                        <a:srgbClr val="B78A35"/>
                      </a:solidFill>
                      <a:prstDash val="solid"/>
                      <a:round/>
                      <a:headEnd type="none" w="med" len="med"/>
                      <a:tailEnd type="none" w="med" len="med"/>
                    </a:lnR>
                    <a:lnT w="12700" cap="flat" cmpd="sng" algn="ctr">
                      <a:solidFill>
                        <a:srgbClr val="B78A35"/>
                      </a:solidFill>
                      <a:prstDash val="solid"/>
                      <a:round/>
                      <a:headEnd type="none" w="med" len="med"/>
                      <a:tailEnd type="none" w="med" len="med"/>
                    </a:lnT>
                    <a:lnB w="12700" cap="flat" cmpd="sng" algn="ctr">
                      <a:solidFill>
                        <a:srgbClr val="B78A35"/>
                      </a:solidFill>
                      <a:prstDash val="solid"/>
                      <a:round/>
                      <a:headEnd type="none" w="med" len="med"/>
                      <a:tailEnd type="none" w="med" len="med"/>
                    </a:lnB>
                    <a:noFill/>
                  </a:tcPr>
                </a:tc>
                <a:tc>
                  <a:txBody>
                    <a:bodyPr/>
                    <a:lstStyle/>
                    <a:p>
                      <a:pPr algn="ctr" rtl="0"/>
                      <a:r>
                        <a:rPr lang="ar-AE" sz="1200" dirty="0" smtClean="0">
                          <a:latin typeface="Book Antiqua" pitchFamily="18" charset="0"/>
                        </a:rPr>
                        <a:t>Increase is better</a:t>
                      </a:r>
                      <a:endParaRPr lang="en-US" sz="1200" dirty="0">
                        <a:latin typeface="Book Antiqua" pitchFamily="18" charset="0"/>
                        <a:cs typeface="Sakkal Majalla" panose="02000000000000000000" pitchFamily="2" charset="-78"/>
                      </a:endParaRPr>
                    </a:p>
                  </a:txBody>
                  <a:tcPr anchor="ctr">
                    <a:lnL w="12700" cap="flat" cmpd="sng" algn="ctr">
                      <a:solidFill>
                        <a:srgbClr val="B78A35"/>
                      </a:solidFill>
                      <a:prstDash val="solid"/>
                      <a:round/>
                      <a:headEnd type="none" w="med" len="med"/>
                      <a:tailEnd type="none" w="med" len="med"/>
                    </a:lnL>
                    <a:lnR w="12700" cap="flat" cmpd="sng" algn="ctr">
                      <a:solidFill>
                        <a:srgbClr val="B78A35"/>
                      </a:solidFill>
                      <a:prstDash val="solid"/>
                      <a:round/>
                      <a:headEnd type="none" w="med" len="med"/>
                      <a:tailEnd type="none" w="med" len="med"/>
                    </a:lnR>
                    <a:lnT w="12700" cap="flat" cmpd="sng" algn="ctr">
                      <a:solidFill>
                        <a:srgbClr val="B78A35"/>
                      </a:solidFill>
                      <a:prstDash val="solid"/>
                      <a:round/>
                      <a:headEnd type="none" w="med" len="med"/>
                      <a:tailEnd type="none" w="med" len="med"/>
                    </a:lnT>
                    <a:lnB w="12700" cap="flat" cmpd="sng" algn="ctr">
                      <a:solidFill>
                        <a:srgbClr val="B78A35"/>
                      </a:solidFill>
                      <a:prstDash val="solid"/>
                      <a:round/>
                      <a:headEnd type="none" w="med" len="med"/>
                      <a:tailEnd type="none" w="med" len="med"/>
                    </a:lnB>
                    <a:noFill/>
                  </a:tcPr>
                </a:tc>
                <a:tc>
                  <a:txBody>
                    <a:bodyPr/>
                    <a:lstStyle/>
                    <a:p>
                      <a:pPr algn="ctr" rtl="0"/>
                      <a:r>
                        <a:rPr lang="ar-AE" sz="1200" dirty="0" smtClean="0">
                          <a:latin typeface="Book Antiqua" pitchFamily="18" charset="0"/>
                        </a:rPr>
                        <a:t>Percentage</a:t>
                      </a:r>
                      <a:endParaRPr lang="en-US" sz="1200" dirty="0">
                        <a:latin typeface="Book Antiqua" pitchFamily="18" charset="0"/>
                        <a:cs typeface="Sakkal Majalla" panose="02000000000000000000" pitchFamily="2" charset="-78"/>
                      </a:endParaRPr>
                    </a:p>
                  </a:txBody>
                  <a:tcPr anchor="ctr">
                    <a:lnL w="12700" cap="flat" cmpd="sng" algn="ctr">
                      <a:solidFill>
                        <a:srgbClr val="B78A35"/>
                      </a:solidFill>
                      <a:prstDash val="solid"/>
                      <a:round/>
                      <a:headEnd type="none" w="med" len="med"/>
                      <a:tailEnd type="none" w="med" len="med"/>
                    </a:lnL>
                    <a:lnR w="12700" cap="flat" cmpd="sng" algn="ctr">
                      <a:solidFill>
                        <a:srgbClr val="B78A35"/>
                      </a:solidFill>
                      <a:prstDash val="solid"/>
                      <a:round/>
                      <a:headEnd type="none" w="med" len="med"/>
                      <a:tailEnd type="none" w="med" len="med"/>
                    </a:lnR>
                    <a:lnT w="12700" cap="flat" cmpd="sng" algn="ctr">
                      <a:solidFill>
                        <a:srgbClr val="B78A35"/>
                      </a:solidFill>
                      <a:prstDash val="solid"/>
                      <a:round/>
                      <a:headEnd type="none" w="med" len="med"/>
                      <a:tailEnd type="none" w="med" len="med"/>
                    </a:lnT>
                    <a:lnB w="12700" cap="flat" cmpd="sng" algn="ctr">
                      <a:solidFill>
                        <a:srgbClr val="B78A35"/>
                      </a:solidFill>
                      <a:prstDash val="solid"/>
                      <a:round/>
                      <a:headEnd type="none" w="med" len="med"/>
                      <a:tailEnd type="none" w="med" len="med"/>
                    </a:lnB>
                    <a:noFill/>
                  </a:tcPr>
                </a:tc>
                <a:tc>
                  <a:txBody>
                    <a:bodyPr/>
                    <a:lstStyle/>
                    <a:p>
                      <a:pPr algn="ctr" rtl="0"/>
                      <a:r>
                        <a:rPr lang="ar-AE" sz="1200" dirty="0" smtClean="0">
                          <a:latin typeface="Book Antiqua" pitchFamily="18" charset="0"/>
                        </a:rPr>
                        <a:t>Annually</a:t>
                      </a:r>
                      <a:endParaRPr lang="en-US" sz="1200" dirty="0">
                        <a:latin typeface="Book Antiqua" pitchFamily="18" charset="0"/>
                        <a:cs typeface="Sakkal Majalla" panose="02000000000000000000" pitchFamily="2" charset="-78"/>
                      </a:endParaRPr>
                    </a:p>
                  </a:txBody>
                  <a:tcPr anchor="ctr">
                    <a:lnL w="12700" cap="flat" cmpd="sng" algn="ctr">
                      <a:solidFill>
                        <a:srgbClr val="B78A35"/>
                      </a:solidFill>
                      <a:prstDash val="solid"/>
                      <a:round/>
                      <a:headEnd type="none" w="med" len="med"/>
                      <a:tailEnd type="none" w="med" len="med"/>
                    </a:lnL>
                    <a:lnR w="12700" cap="flat" cmpd="sng" algn="ctr">
                      <a:solidFill>
                        <a:srgbClr val="B78A35"/>
                      </a:solidFill>
                      <a:prstDash val="solid"/>
                      <a:round/>
                      <a:headEnd type="none" w="med" len="med"/>
                      <a:tailEnd type="none" w="med" len="med"/>
                    </a:lnR>
                    <a:lnT w="12700" cap="flat" cmpd="sng" algn="ctr">
                      <a:solidFill>
                        <a:srgbClr val="B78A35"/>
                      </a:solidFill>
                      <a:prstDash val="solid"/>
                      <a:round/>
                      <a:headEnd type="none" w="med" len="med"/>
                      <a:tailEnd type="none" w="med" len="med"/>
                    </a:lnT>
                    <a:lnB w="12700" cap="flat" cmpd="sng" algn="ctr">
                      <a:solidFill>
                        <a:srgbClr val="B78A35"/>
                      </a:solidFill>
                      <a:prstDash val="solid"/>
                      <a:round/>
                      <a:headEnd type="none" w="med" len="med"/>
                      <a:tailEnd type="none" w="med" len="med"/>
                    </a:lnB>
                    <a:noFill/>
                  </a:tcPr>
                </a:tc>
              </a:tr>
            </a:tbl>
          </a:graphicData>
        </a:graphic>
      </p:graphicFrame>
      <p:graphicFrame>
        <p:nvGraphicFramePr>
          <p:cNvPr id="6" name="Content Placeholder 9"/>
          <p:cNvGraphicFramePr>
            <a:graphicFrameLocks/>
          </p:cNvGraphicFramePr>
          <p:nvPr>
            <p:extLst/>
          </p:nvPr>
        </p:nvGraphicFramePr>
        <p:xfrm>
          <a:off x="533398" y="4343400"/>
          <a:ext cx="8338894" cy="1285407"/>
        </p:xfrm>
        <a:graphic>
          <a:graphicData uri="http://schemas.openxmlformats.org/drawingml/2006/table">
            <a:tbl>
              <a:tblPr firstRow="1" bandRow="1">
                <a:tableStyleId>{5C22544A-7EE6-4342-B048-85BDC9FD1C3A}</a:tableStyleId>
              </a:tblPr>
              <a:tblGrid>
                <a:gridCol w="4169447"/>
                <a:gridCol w="4169447"/>
              </a:tblGrid>
              <a:tr h="457200">
                <a:tc>
                  <a:txBody>
                    <a:bodyPr/>
                    <a:lstStyle/>
                    <a:p>
                      <a:pPr algn="ctr" rtl="0"/>
                      <a:r>
                        <a:rPr lang="ar-AE" sz="1200" dirty="0" smtClean="0">
                          <a:solidFill>
                            <a:schemeClr val="tx1"/>
                          </a:solidFill>
                          <a:latin typeface="Book Antiqua" pitchFamily="18" charset="0"/>
                        </a:rPr>
                        <a:t>Denominator components</a:t>
                      </a:r>
                      <a:endParaRPr lang="en-US" sz="1200" dirty="0">
                        <a:solidFill>
                          <a:schemeClr val="tx1"/>
                        </a:solidFill>
                        <a:latin typeface="Book Antiqua" pitchFamily="18" charset="0"/>
                        <a:cs typeface="Sakkal Majalla" panose="02000000000000000000" pitchFamily="2" charset="-78"/>
                      </a:endParaRPr>
                    </a:p>
                  </a:txBody>
                  <a:tcPr anchor="ctr">
                    <a:lnL w="12700" cap="flat" cmpd="sng" algn="ctr">
                      <a:solidFill>
                        <a:srgbClr val="B78A35"/>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rgbClr val="B78A35"/>
                      </a:solidFill>
                      <a:prstDash val="solid"/>
                      <a:round/>
                      <a:headEnd type="none" w="med" len="med"/>
                      <a:tailEnd type="none" w="med" len="med"/>
                    </a:lnT>
                    <a:lnB w="12700" cap="flat" cmpd="sng" algn="ctr">
                      <a:solidFill>
                        <a:srgbClr val="B78A35"/>
                      </a:solidFill>
                      <a:prstDash val="solid"/>
                      <a:round/>
                      <a:headEnd type="none" w="med" len="med"/>
                      <a:tailEnd type="none" w="med" len="med"/>
                    </a:lnB>
                    <a:solidFill>
                      <a:srgbClr val="B78A35"/>
                    </a:solidFill>
                  </a:tcPr>
                </a:tc>
                <a:tc>
                  <a:txBody>
                    <a:bodyPr/>
                    <a:lstStyle/>
                    <a:p>
                      <a:pPr algn="ctr" rtl="0"/>
                      <a:r>
                        <a:rPr lang="ar-AE" sz="1200" dirty="0" smtClean="0">
                          <a:solidFill>
                            <a:schemeClr val="tx1"/>
                          </a:solidFill>
                          <a:latin typeface="Book Antiqua" pitchFamily="18" charset="0"/>
                        </a:rPr>
                        <a:t>Numerator components</a:t>
                      </a:r>
                      <a:endParaRPr lang="en-US" sz="1200" dirty="0">
                        <a:solidFill>
                          <a:schemeClr val="tx1"/>
                        </a:solidFill>
                        <a:latin typeface="Book Antiqua" pitchFamily="18" charset="0"/>
                        <a:cs typeface="Sakkal Majalla" panose="02000000000000000000" pitchFamily="2" charset="-78"/>
                      </a:endParaRPr>
                    </a:p>
                  </a:txBody>
                  <a:tcPr anchor="ctr">
                    <a:lnL w="12700" cap="flat" cmpd="sng" algn="ctr">
                      <a:solidFill>
                        <a:schemeClr val="bg1"/>
                      </a:solidFill>
                      <a:prstDash val="solid"/>
                      <a:round/>
                      <a:headEnd type="none" w="med" len="med"/>
                      <a:tailEnd type="none" w="med" len="med"/>
                    </a:lnL>
                    <a:lnR w="12700" cap="flat" cmpd="sng" algn="ctr">
                      <a:solidFill>
                        <a:srgbClr val="B78A35"/>
                      </a:solidFill>
                      <a:prstDash val="solid"/>
                      <a:round/>
                      <a:headEnd type="none" w="med" len="med"/>
                      <a:tailEnd type="none" w="med" len="med"/>
                    </a:lnR>
                    <a:lnT w="12700" cap="flat" cmpd="sng" algn="ctr">
                      <a:solidFill>
                        <a:srgbClr val="B78A35"/>
                      </a:solidFill>
                      <a:prstDash val="solid"/>
                      <a:round/>
                      <a:headEnd type="none" w="med" len="med"/>
                      <a:tailEnd type="none" w="med" len="med"/>
                    </a:lnT>
                    <a:lnB w="12700" cap="flat" cmpd="sng" algn="ctr">
                      <a:solidFill>
                        <a:srgbClr val="B78A35"/>
                      </a:solidFill>
                      <a:prstDash val="solid"/>
                      <a:round/>
                      <a:headEnd type="none" w="med" len="med"/>
                      <a:tailEnd type="none" w="med" len="med"/>
                    </a:lnB>
                    <a:solidFill>
                      <a:srgbClr val="B78A35"/>
                    </a:solidFill>
                  </a:tcPr>
                </a:tc>
              </a:tr>
              <a:tr h="828207">
                <a:tc>
                  <a:txBody>
                    <a:bodyPr/>
                    <a:lstStyle/>
                    <a:p>
                      <a:pPr algn="just" rtl="0"/>
                      <a:r>
                        <a:rPr lang="ar-AE" sz="1200" b="0" dirty="0" smtClean="0">
                          <a:latin typeface="Book Antiqua" pitchFamily="18" charset="0"/>
                        </a:rPr>
                        <a:t>Total number of </a:t>
                      </a:r>
                      <a:r>
                        <a:rPr lang="en-US" sz="1200" b="0" dirty="0" smtClean="0">
                          <a:latin typeface="Book Antiqua" pitchFamily="18" charset="0"/>
                        </a:rPr>
                        <a:t>entity’s</a:t>
                      </a:r>
                      <a:r>
                        <a:rPr lang="ar-AE" sz="1200" b="0" dirty="0" smtClean="0">
                          <a:latin typeface="Book Antiqua" pitchFamily="18" charset="0"/>
                        </a:rPr>
                        <a:t> occupations (With no</a:t>
                      </a:r>
                      <a:r>
                        <a:rPr sz="1600" dirty="0">
                          <a:latin typeface="Book Antiqua" pitchFamily="18" charset="0"/>
                        </a:rPr>
                        <a:t/>
                      </a:r>
                      <a:br>
                        <a:rPr sz="1600" dirty="0">
                          <a:latin typeface="Book Antiqua" pitchFamily="18" charset="0"/>
                        </a:rPr>
                      </a:br>
                      <a:r>
                        <a:rPr lang="ar-AE" sz="1200" b="0" dirty="0" smtClean="0">
                          <a:latin typeface="Book Antiqua" pitchFamily="18" charset="0"/>
                        </a:rPr>
                        <a:t>frequency</a:t>
                      </a:r>
                      <a:r>
                        <a:rPr lang="en-US" sz="1200" b="0" dirty="0" smtClean="0">
                          <a:latin typeface="Book Antiqua" pitchFamily="18" charset="0"/>
                        </a:rPr>
                        <a:t>)
</a:t>
                      </a:r>
                      <a:r>
                        <a:rPr sz="1600" dirty="0">
                          <a:latin typeface="Book Antiqua" pitchFamily="18" charset="0"/>
                        </a:rPr>
                        <a:t/>
                      </a:r>
                      <a:br>
                        <a:rPr sz="1600" dirty="0">
                          <a:latin typeface="Book Antiqua" pitchFamily="18" charset="0"/>
                        </a:rPr>
                      </a:br>
                      <a:endParaRPr lang="en-US" sz="1200" b="0" dirty="0">
                        <a:latin typeface="Book Antiqua" pitchFamily="18" charset="0"/>
                        <a:cs typeface="Sakkal Majalla" panose="02000000000000000000" pitchFamily="2" charset="-78"/>
                      </a:endParaRPr>
                    </a:p>
                  </a:txBody>
                  <a:tcPr anchor="ctr">
                    <a:lnL w="12700" cap="flat" cmpd="sng" algn="ctr">
                      <a:solidFill>
                        <a:srgbClr val="B78A35"/>
                      </a:solidFill>
                      <a:prstDash val="solid"/>
                      <a:round/>
                      <a:headEnd type="none" w="med" len="med"/>
                      <a:tailEnd type="none" w="med" len="med"/>
                    </a:lnL>
                    <a:lnR w="12700" cap="flat" cmpd="sng" algn="ctr">
                      <a:solidFill>
                        <a:srgbClr val="B78A35"/>
                      </a:solidFill>
                      <a:prstDash val="solid"/>
                      <a:round/>
                      <a:headEnd type="none" w="med" len="med"/>
                      <a:tailEnd type="none" w="med" len="med"/>
                    </a:lnR>
                    <a:lnT w="12700" cap="flat" cmpd="sng" algn="ctr">
                      <a:solidFill>
                        <a:srgbClr val="B78A35"/>
                      </a:solidFill>
                      <a:prstDash val="solid"/>
                      <a:round/>
                      <a:headEnd type="none" w="med" len="med"/>
                      <a:tailEnd type="none" w="med" len="med"/>
                    </a:lnT>
                    <a:lnB w="12700" cap="flat" cmpd="sng" algn="ctr">
                      <a:solidFill>
                        <a:srgbClr val="B78A35"/>
                      </a:solidFill>
                      <a:prstDash val="solid"/>
                      <a:round/>
                      <a:headEnd type="none" w="med" len="med"/>
                      <a:tailEnd type="none" w="med" len="med"/>
                    </a:lnB>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ar-AE" sz="1200" b="1" i="0" u="none" strike="noStrike" kern="1200" dirty="0" smtClean="0">
                          <a:solidFill>
                            <a:srgbClr val="000000"/>
                          </a:solidFill>
                          <a:effectLst/>
                          <a:latin typeface="Book Antiqua" pitchFamily="18" charset="0"/>
                        </a:rPr>
                        <a:t>Number of occupations at the </a:t>
                      </a:r>
                      <a:r>
                        <a:rPr lang="en-US" sz="1200" b="1" i="0" u="none" strike="noStrike" kern="1200" dirty="0" smtClean="0">
                          <a:solidFill>
                            <a:srgbClr val="000000"/>
                          </a:solidFill>
                          <a:effectLst/>
                          <a:latin typeface="Book Antiqua" pitchFamily="18" charset="0"/>
                        </a:rPr>
                        <a:t>f</a:t>
                      </a:r>
                      <a:r>
                        <a:rPr lang="ar-AE" sz="1200" b="1" i="0" u="none" strike="noStrike" kern="1200" dirty="0" smtClean="0">
                          <a:solidFill>
                            <a:srgbClr val="000000"/>
                          </a:solidFill>
                          <a:effectLst/>
                          <a:latin typeface="Book Antiqua" pitchFamily="18" charset="0"/>
                        </a:rPr>
                        <a:t>inal </a:t>
                      </a:r>
                      <a:r>
                        <a:rPr lang="en-US" sz="1200" b="1" i="0" u="none" strike="noStrike" kern="1200" dirty="0" smtClean="0">
                          <a:solidFill>
                            <a:srgbClr val="000000"/>
                          </a:solidFill>
                          <a:effectLst/>
                          <a:latin typeface="Book Antiqua" pitchFamily="18" charset="0"/>
                        </a:rPr>
                        <a:t>s</a:t>
                      </a:r>
                      <a:r>
                        <a:rPr lang="ar-AE" sz="1200" b="1" i="0" u="none" strike="noStrike" kern="1200" dirty="0" smtClean="0">
                          <a:solidFill>
                            <a:srgbClr val="000000"/>
                          </a:solidFill>
                          <a:effectLst/>
                          <a:latin typeface="Book Antiqua" pitchFamily="18" charset="0"/>
                        </a:rPr>
                        <a:t>tage</a:t>
                      </a:r>
                      <a:r>
                        <a:rPr lang="ar-AE" sz="1200" b="0" i="0" u="none" strike="noStrike" kern="1200" dirty="0" smtClean="0">
                          <a:solidFill>
                            <a:srgbClr val="000000"/>
                          </a:solidFill>
                          <a:effectLst/>
                          <a:latin typeface="Book Antiqua" pitchFamily="18" charset="0"/>
                        </a:rPr>
                        <a:t>, i.e. the occupations for which the</a:t>
                      </a:r>
                      <a:r>
                        <a:rPr lang="en-US" sz="1200" b="0" i="0" u="none" strike="noStrike" kern="1200" dirty="0" smtClean="0">
                          <a:solidFill>
                            <a:srgbClr val="000000"/>
                          </a:solidFill>
                          <a:effectLst/>
                          <a:latin typeface="Book Antiqua" pitchFamily="18" charset="0"/>
                        </a:rPr>
                        <a:t> </a:t>
                      </a:r>
                      <a:r>
                        <a:rPr lang="ar-AE" sz="1200" b="0" i="0" u="none" strike="noStrike" kern="1200" dirty="0" smtClean="0">
                          <a:solidFill>
                            <a:srgbClr val="000000"/>
                          </a:solidFill>
                          <a:effectLst/>
                          <a:latin typeface="Book Antiqua" pitchFamily="18" charset="0"/>
                        </a:rPr>
                        <a:t>determination process of their attraction and retaining priorities is completed </a:t>
                      </a:r>
                      <a:endParaRPr lang="en-US" sz="1200" b="0" i="0" u="none" strike="noStrike" kern="1200" dirty="0">
                        <a:solidFill>
                          <a:srgbClr val="000000"/>
                        </a:solidFill>
                        <a:effectLst/>
                        <a:latin typeface="Book Antiqua" pitchFamily="18" charset="0"/>
                        <a:ea typeface="+mn-ea"/>
                        <a:cs typeface="Sakkal Majalla" panose="02000000000000000000" pitchFamily="2" charset="-78"/>
                      </a:endParaRPr>
                    </a:p>
                  </a:txBody>
                  <a:tcPr anchor="ctr">
                    <a:lnL w="12700" cap="flat" cmpd="sng" algn="ctr">
                      <a:solidFill>
                        <a:srgbClr val="B78A35"/>
                      </a:solidFill>
                      <a:prstDash val="solid"/>
                      <a:round/>
                      <a:headEnd type="none" w="med" len="med"/>
                      <a:tailEnd type="none" w="med" len="med"/>
                    </a:lnL>
                    <a:lnR w="12700" cap="flat" cmpd="sng" algn="ctr">
                      <a:solidFill>
                        <a:srgbClr val="B78A35"/>
                      </a:solidFill>
                      <a:prstDash val="solid"/>
                      <a:round/>
                      <a:headEnd type="none" w="med" len="med"/>
                      <a:tailEnd type="none" w="med" len="med"/>
                    </a:lnR>
                    <a:lnT w="12700" cap="flat" cmpd="sng" algn="ctr">
                      <a:solidFill>
                        <a:srgbClr val="B78A35"/>
                      </a:solidFill>
                      <a:prstDash val="solid"/>
                      <a:round/>
                      <a:headEnd type="none" w="med" len="med"/>
                      <a:tailEnd type="none" w="med" len="med"/>
                    </a:lnT>
                    <a:lnB w="12700" cap="flat" cmpd="sng" algn="ctr">
                      <a:solidFill>
                        <a:srgbClr val="B78A35"/>
                      </a:solidFill>
                      <a:prstDash val="solid"/>
                      <a:round/>
                      <a:headEnd type="none" w="med" len="med"/>
                      <a:tailEnd type="none" w="med" len="med"/>
                    </a:lnB>
                    <a:noFill/>
                  </a:tcPr>
                </a:tc>
              </a:tr>
            </a:tbl>
          </a:graphicData>
        </a:graphic>
      </p:graphicFrame>
      <p:sp>
        <p:nvSpPr>
          <p:cNvPr id="7" name="TextBox 6"/>
          <p:cNvSpPr txBox="1"/>
          <p:nvPr/>
        </p:nvSpPr>
        <p:spPr>
          <a:xfrm>
            <a:off x="584199" y="1549400"/>
            <a:ext cx="8339667" cy="369332"/>
          </a:xfrm>
          <a:prstGeom prst="rect">
            <a:avLst/>
          </a:prstGeom>
          <a:noFill/>
        </p:spPr>
        <p:txBody>
          <a:bodyPr wrap="square" rtlCol="0">
            <a:spAutoFit/>
          </a:bodyPr>
          <a:lstStyle/>
          <a:p>
            <a:pPr algn="just" rtl="0"/>
            <a:r>
              <a:rPr lang="ar-AE" b="1" dirty="0">
                <a:solidFill>
                  <a:srgbClr val="C00000"/>
                </a:solidFill>
                <a:latin typeface="Sakkal Majalla" panose="02000000000000000000" pitchFamily="2" charset="-78"/>
              </a:rPr>
              <a:t>Measurement method of compliance rate with the application of Work-Force Planning Stages:</a:t>
            </a:r>
          </a:p>
        </p:txBody>
      </p:sp>
      <p:sp>
        <p:nvSpPr>
          <p:cNvPr id="8" name="Slide Number Placeholder 3"/>
          <p:cNvSpPr txBox="1">
            <a:spLocks/>
          </p:cNvSpPr>
          <p:nvPr/>
        </p:nvSpPr>
        <p:spPr>
          <a:xfrm>
            <a:off x="0" y="6569075"/>
            <a:ext cx="21336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rtl="0"/>
            <a:r>
              <a:rPr lang="en-US" sz="1600" b="1" dirty="0" smtClean="0">
                <a:solidFill>
                  <a:prstClr val="black"/>
                </a:solidFill>
              </a:rPr>
              <a:t>44</a:t>
            </a:r>
            <a:endParaRPr lang="en-US" sz="1600" b="1" dirty="0">
              <a:solidFill>
                <a:prstClr val="black"/>
              </a:solidFill>
            </a:endParaRPr>
          </a:p>
        </p:txBody>
      </p:sp>
    </p:spTree>
    <p:extLst>
      <p:ext uri="{BB962C8B-B14F-4D97-AF65-F5344CB8AC3E}">
        <p14:creationId xmlns:p14="http://schemas.microsoft.com/office/powerpoint/2010/main" val="758155721"/>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ounded Rectangle 9"/>
          <p:cNvSpPr/>
          <p:nvPr/>
        </p:nvSpPr>
        <p:spPr>
          <a:xfrm>
            <a:off x="152400" y="973199"/>
            <a:ext cx="8839200" cy="521732"/>
          </a:xfrm>
          <a:prstGeom prst="round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9" name="Rectangle 8"/>
          <p:cNvSpPr/>
          <p:nvPr/>
        </p:nvSpPr>
        <p:spPr>
          <a:xfrm>
            <a:off x="457200" y="1667924"/>
            <a:ext cx="8305800" cy="1631216"/>
          </a:xfrm>
          <a:prstGeom prst="rect">
            <a:avLst/>
          </a:prstGeom>
        </p:spPr>
        <p:txBody>
          <a:bodyPr wrap="square">
            <a:spAutoFit/>
          </a:bodyPr>
          <a:lstStyle/>
          <a:p>
            <a:pPr algn="l" rtl="0"/>
            <a:r>
              <a:rPr lang="ar-AE" sz="1600" b="1" dirty="0">
                <a:solidFill>
                  <a:srgbClr val="C00000"/>
                </a:solidFill>
                <a:latin typeface="Book Antiqua" pitchFamily="18" charset="0"/>
              </a:rPr>
              <a:t>Description of the Indicator:</a:t>
            </a:r>
            <a:endParaRPr lang="en-US" sz="1600" dirty="0">
              <a:solidFill>
                <a:srgbClr val="C00000"/>
              </a:solidFill>
              <a:latin typeface="Book Antiqua" pitchFamily="18" charset="0"/>
              <a:cs typeface="Sakkal Majalla" panose="02000000000000000000" pitchFamily="2" charset="-78"/>
            </a:endParaRPr>
          </a:p>
          <a:p>
            <a:pPr algn="l" rtl="0"/>
            <a:r>
              <a:rPr lang="ar-AE" sz="1400" dirty="0" err="1" smtClean="0">
                <a:solidFill>
                  <a:prstClr val="black"/>
                </a:solidFill>
                <a:latin typeface="Book Antiqua" pitchFamily="18" charset="0"/>
              </a:rPr>
              <a:t>This</a:t>
            </a:r>
            <a:r>
              <a:rPr lang="ar-AE" sz="1400" dirty="0" smtClean="0">
                <a:solidFill>
                  <a:prstClr val="black"/>
                </a:solidFill>
                <a:latin typeface="Book Antiqua" pitchFamily="18" charset="0"/>
              </a:rPr>
              <a:t> </a:t>
            </a:r>
            <a:r>
              <a:rPr lang="ar-AE" sz="1400" dirty="0">
                <a:solidFill>
                  <a:prstClr val="black"/>
                </a:solidFill>
                <a:latin typeface="Book Antiqua" pitchFamily="18" charset="0"/>
              </a:rPr>
              <a:t>indicator shall measure the rate of occupations whose descriptions are developed or updated as the measurement process aims at following-up the occupations evaluation and description process at the level of </a:t>
            </a:r>
            <a:r>
              <a:rPr lang="en-US" sz="1400" dirty="0" smtClean="0">
                <a:solidFill>
                  <a:prstClr val="black"/>
                </a:solidFill>
                <a:latin typeface="Book Antiqua" pitchFamily="18" charset="0"/>
              </a:rPr>
              <a:t>t</a:t>
            </a:r>
            <a:r>
              <a:rPr lang="ar-AE" sz="1400" dirty="0" smtClean="0">
                <a:solidFill>
                  <a:prstClr val="black"/>
                </a:solidFill>
                <a:latin typeface="Book Antiqua" pitchFamily="18" charset="0"/>
              </a:rPr>
              <a:t>he </a:t>
            </a:r>
            <a:r>
              <a:rPr lang="ar-AE" sz="1400" dirty="0">
                <a:solidFill>
                  <a:prstClr val="black"/>
                </a:solidFill>
                <a:latin typeface="Book Antiqua" pitchFamily="18" charset="0"/>
              </a:rPr>
              <a:t>Federal Government. The occupations categorization and evaluation shall be based on the mechanism and system issued by the Federal Authority for Government Human Resources. The total number of approved occupations in the occupations categorization and evaluation system (the approved plan) shall be determined</a:t>
            </a:r>
            <a:r>
              <a:rPr lang="ar-AE" sz="1400" dirty="0" smtClean="0">
                <a:solidFill>
                  <a:prstClr val="black"/>
                </a:solidFill>
                <a:latin typeface="Book Antiqua" pitchFamily="18" charset="0"/>
              </a:rPr>
              <a:t>.</a:t>
            </a:r>
            <a:endParaRPr lang="ar-AE" sz="1400" dirty="0">
              <a:solidFill>
                <a:prstClr val="black"/>
              </a:solidFill>
              <a:latin typeface="Book Antiqua" pitchFamily="18" charset="0"/>
            </a:endParaRPr>
          </a:p>
        </p:txBody>
      </p:sp>
      <p:sp>
        <p:nvSpPr>
          <p:cNvPr id="13" name="Title 1"/>
          <p:cNvSpPr txBox="1">
            <a:spLocks/>
          </p:cNvSpPr>
          <p:nvPr/>
        </p:nvSpPr>
        <p:spPr>
          <a:xfrm>
            <a:off x="152400" y="965198"/>
            <a:ext cx="8686800" cy="428130"/>
          </a:xfrm>
          <a:prstGeom prst="rect">
            <a:avLst/>
          </a:prstGeom>
        </p:spPr>
        <p:txBody>
          <a:bodyP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rtl="0"/>
            <a:r>
              <a:rPr lang="ar-AE" sz="1600" dirty="0">
                <a:solidFill>
                  <a:prstClr val="white"/>
                </a:solidFill>
              </a:rPr>
              <a:t>Indicator No. </a:t>
            </a:r>
            <a:r>
              <a:rPr lang="en-US" sz="1600" dirty="0" smtClean="0">
                <a:solidFill>
                  <a:prstClr val="white"/>
                </a:solidFill>
              </a:rPr>
              <a:t>19: </a:t>
            </a:r>
            <a:r>
              <a:rPr lang="ar-AE" sz="1600" dirty="0" smtClean="0">
                <a:solidFill>
                  <a:prstClr val="white"/>
                </a:solidFill>
              </a:rPr>
              <a:t> </a:t>
            </a:r>
            <a:r>
              <a:rPr lang="ar-AE" sz="1600" dirty="0">
                <a:solidFill>
                  <a:prstClr val="white"/>
                </a:solidFill>
              </a:rPr>
              <a:t>Rate of Occupations described and approved in accordance with the Occupations Evaluation and Description</a:t>
            </a:r>
            <a:r>
              <a:rPr lang="en-US" sz="1600" dirty="0">
                <a:solidFill>
                  <a:prstClr val="white"/>
                </a:solidFill>
              </a:rPr>
              <a:t>
</a:t>
            </a:r>
            <a:r>
              <a:rPr sz="1600" dirty="0"/>
              <a:t/>
            </a:r>
            <a:br>
              <a:rPr sz="1600" dirty="0"/>
            </a:br>
            <a:r>
              <a:rPr lang="ar-AE" sz="1600" dirty="0">
                <a:solidFill>
                  <a:prstClr val="white"/>
                </a:solidFill>
              </a:rPr>
              <a:t>System Mechanisms</a:t>
            </a:r>
            <a:endParaRPr lang="en-US" sz="1600" dirty="0">
              <a:solidFill>
                <a:prstClr val="white"/>
              </a:solidFill>
            </a:endParaRPr>
          </a:p>
        </p:txBody>
      </p:sp>
      <p:graphicFrame>
        <p:nvGraphicFramePr>
          <p:cNvPr id="5" name="Content Placeholder 9"/>
          <p:cNvGraphicFramePr>
            <a:graphicFrameLocks/>
          </p:cNvGraphicFramePr>
          <p:nvPr>
            <p:extLst/>
          </p:nvPr>
        </p:nvGraphicFramePr>
        <p:xfrm>
          <a:off x="596898" y="3673276"/>
          <a:ext cx="8115300" cy="1524000"/>
        </p:xfrm>
        <a:graphic>
          <a:graphicData uri="http://schemas.openxmlformats.org/drawingml/2006/table">
            <a:tbl>
              <a:tblPr firstRow="1" bandRow="1">
                <a:tableStyleId>{5C22544A-7EE6-4342-B048-85BDC9FD1C3A}</a:tableStyleId>
              </a:tblPr>
              <a:tblGrid>
                <a:gridCol w="2247900"/>
                <a:gridCol w="3058257"/>
                <a:gridCol w="936381"/>
                <a:gridCol w="1170476"/>
                <a:gridCol w="702286"/>
              </a:tblGrid>
              <a:tr h="350519">
                <a:tc>
                  <a:txBody>
                    <a:bodyPr/>
                    <a:lstStyle/>
                    <a:p>
                      <a:pPr algn="ctr" rtl="0"/>
                      <a:r>
                        <a:rPr lang="ar-AE" sz="1200" dirty="0" smtClean="0">
                          <a:solidFill>
                            <a:sysClr val="windowText" lastClr="000000"/>
                          </a:solidFill>
                          <a:latin typeface="Book Antiqua" pitchFamily="18" charset="0"/>
                        </a:rPr>
                        <a:t>Source</a:t>
                      </a:r>
                      <a:endParaRPr lang="en-US" sz="1200" dirty="0">
                        <a:solidFill>
                          <a:sysClr val="windowText" lastClr="000000"/>
                        </a:solidFill>
                        <a:latin typeface="Book Antiqua" pitchFamily="18" charset="0"/>
                        <a:cs typeface="Sakkal Majalla" panose="02000000000000000000" pitchFamily="2" charset="-78"/>
                      </a:endParaRPr>
                    </a:p>
                  </a:txBody>
                  <a:tcPr anchor="b">
                    <a:lnL w="12700" cap="flat" cmpd="sng" algn="ctr">
                      <a:solidFill>
                        <a:srgbClr val="B78A35"/>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rgbClr val="B78A35"/>
                      </a:solidFill>
                      <a:prstDash val="solid"/>
                      <a:round/>
                      <a:headEnd type="none" w="med" len="med"/>
                      <a:tailEnd type="none" w="med" len="med"/>
                    </a:lnT>
                    <a:lnB w="12700" cap="flat" cmpd="sng" algn="ctr">
                      <a:solidFill>
                        <a:srgbClr val="B78A35"/>
                      </a:solidFill>
                      <a:prstDash val="solid"/>
                      <a:round/>
                      <a:headEnd type="none" w="med" len="med"/>
                      <a:tailEnd type="none" w="med" len="med"/>
                    </a:lnB>
                    <a:lnTlToBr w="12700" cmpd="sng">
                      <a:noFill/>
                      <a:prstDash val="solid"/>
                    </a:lnTlToBr>
                    <a:lnBlToTr w="12700" cmpd="sng">
                      <a:noFill/>
                      <a:prstDash val="solid"/>
                    </a:lnBlToTr>
                    <a:solidFill>
                      <a:srgbClr val="B78A35"/>
                    </a:solidFill>
                  </a:tcPr>
                </a:tc>
                <a:tc>
                  <a:txBody>
                    <a:bodyPr/>
                    <a:lstStyle/>
                    <a:p>
                      <a:pPr algn="ctr" rtl="0"/>
                      <a:r>
                        <a:rPr lang="ar-AE" sz="1200" dirty="0" smtClean="0">
                          <a:solidFill>
                            <a:sysClr val="windowText" lastClr="000000"/>
                          </a:solidFill>
                          <a:latin typeface="Book Antiqua" pitchFamily="18" charset="0"/>
                        </a:rPr>
                        <a:t>Equation</a:t>
                      </a:r>
                      <a:endParaRPr lang="en-US" sz="1200" dirty="0">
                        <a:solidFill>
                          <a:sysClr val="windowText" lastClr="000000"/>
                        </a:solidFill>
                        <a:latin typeface="Book Antiqua" pitchFamily="18" charset="0"/>
                        <a:cs typeface="Sakkal Majalla" panose="02000000000000000000" pitchFamily="2" charset="-78"/>
                      </a:endParaRPr>
                    </a:p>
                  </a:txBody>
                  <a:tcPr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rgbClr val="B78A35"/>
                      </a:solidFill>
                      <a:prstDash val="solid"/>
                      <a:round/>
                      <a:headEnd type="none" w="med" len="med"/>
                      <a:tailEnd type="none" w="med" len="med"/>
                    </a:lnT>
                    <a:lnB w="12700" cap="flat" cmpd="sng" algn="ctr">
                      <a:solidFill>
                        <a:srgbClr val="B78A35"/>
                      </a:solidFill>
                      <a:prstDash val="solid"/>
                      <a:round/>
                      <a:headEnd type="none" w="med" len="med"/>
                      <a:tailEnd type="none" w="med" len="med"/>
                    </a:lnB>
                    <a:lnTlToBr w="12700" cmpd="sng">
                      <a:noFill/>
                      <a:prstDash val="solid"/>
                    </a:lnTlToBr>
                    <a:lnBlToTr w="12700" cmpd="sng">
                      <a:noFill/>
                      <a:prstDash val="solid"/>
                    </a:lnBlToTr>
                    <a:solidFill>
                      <a:srgbClr val="B78A35"/>
                    </a:solidFill>
                  </a:tcPr>
                </a:tc>
                <a:tc>
                  <a:txBody>
                    <a:bodyPr/>
                    <a:lstStyle/>
                    <a:p>
                      <a:pPr algn="ctr" rtl="0"/>
                      <a:r>
                        <a:rPr lang="ar-AE" sz="1200" dirty="0" smtClean="0">
                          <a:solidFill>
                            <a:sysClr val="windowText" lastClr="000000"/>
                          </a:solidFill>
                          <a:latin typeface="Book Antiqua" pitchFamily="18" charset="0"/>
                        </a:rPr>
                        <a:t>Calculation Type</a:t>
                      </a:r>
                      <a:endParaRPr lang="en-US" sz="1200" dirty="0">
                        <a:solidFill>
                          <a:sysClr val="windowText" lastClr="000000"/>
                        </a:solidFill>
                        <a:latin typeface="Book Antiqua" pitchFamily="18" charset="0"/>
                        <a:cs typeface="Sakkal Majalla" panose="02000000000000000000" pitchFamily="2" charset="-78"/>
                      </a:endParaRPr>
                    </a:p>
                  </a:txBody>
                  <a:tcPr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rgbClr val="B78A35"/>
                      </a:solidFill>
                      <a:prstDash val="solid"/>
                      <a:round/>
                      <a:headEnd type="none" w="med" len="med"/>
                      <a:tailEnd type="none" w="med" len="med"/>
                    </a:lnT>
                    <a:lnB w="12700" cap="flat" cmpd="sng" algn="ctr">
                      <a:solidFill>
                        <a:srgbClr val="B78A35"/>
                      </a:solidFill>
                      <a:prstDash val="solid"/>
                      <a:round/>
                      <a:headEnd type="none" w="med" len="med"/>
                      <a:tailEnd type="none" w="med" len="med"/>
                    </a:lnB>
                    <a:lnTlToBr w="12700" cmpd="sng">
                      <a:noFill/>
                      <a:prstDash val="solid"/>
                    </a:lnTlToBr>
                    <a:lnBlToTr w="12700" cmpd="sng">
                      <a:noFill/>
                      <a:prstDash val="solid"/>
                    </a:lnBlToTr>
                    <a:solidFill>
                      <a:srgbClr val="B78A35"/>
                    </a:solidFill>
                  </a:tcPr>
                </a:tc>
                <a:tc>
                  <a:txBody>
                    <a:bodyPr/>
                    <a:lstStyle/>
                    <a:p>
                      <a:pPr algn="ctr" rtl="0"/>
                      <a:r>
                        <a:rPr lang="ar-AE" sz="1200" dirty="0" smtClean="0">
                          <a:solidFill>
                            <a:sysClr val="windowText" lastClr="000000"/>
                          </a:solidFill>
                          <a:latin typeface="Book Antiqua" pitchFamily="18" charset="0"/>
                        </a:rPr>
                        <a:t>Calculation Unit</a:t>
                      </a:r>
                      <a:endParaRPr lang="en-US" sz="1200" dirty="0">
                        <a:solidFill>
                          <a:sysClr val="windowText" lastClr="000000"/>
                        </a:solidFill>
                        <a:latin typeface="Book Antiqua" pitchFamily="18" charset="0"/>
                        <a:cs typeface="Sakkal Majalla" panose="02000000000000000000" pitchFamily="2" charset="-78"/>
                      </a:endParaRPr>
                    </a:p>
                  </a:txBody>
                  <a:tcPr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rgbClr val="B78A35"/>
                      </a:solidFill>
                      <a:prstDash val="solid"/>
                      <a:round/>
                      <a:headEnd type="none" w="med" len="med"/>
                      <a:tailEnd type="none" w="med" len="med"/>
                    </a:lnT>
                    <a:lnB w="12700" cap="flat" cmpd="sng" algn="ctr">
                      <a:solidFill>
                        <a:srgbClr val="B78A35"/>
                      </a:solidFill>
                      <a:prstDash val="solid"/>
                      <a:round/>
                      <a:headEnd type="none" w="med" len="med"/>
                      <a:tailEnd type="none" w="med" len="med"/>
                    </a:lnB>
                    <a:lnTlToBr w="12700" cmpd="sng">
                      <a:noFill/>
                      <a:prstDash val="solid"/>
                    </a:lnTlToBr>
                    <a:lnBlToTr w="12700" cmpd="sng">
                      <a:noFill/>
                      <a:prstDash val="solid"/>
                    </a:lnBlToTr>
                    <a:solidFill>
                      <a:srgbClr val="B78A35"/>
                    </a:solidFill>
                  </a:tcPr>
                </a:tc>
                <a:tc>
                  <a:txBody>
                    <a:bodyPr/>
                    <a:lstStyle/>
                    <a:p>
                      <a:pPr algn="ctr" rtl="0"/>
                      <a:r>
                        <a:rPr lang="ar-AE" sz="1200" dirty="0" smtClean="0">
                          <a:solidFill>
                            <a:sysClr val="windowText" lastClr="000000"/>
                          </a:solidFill>
                          <a:latin typeface="Book Antiqua" pitchFamily="18" charset="0"/>
                        </a:rPr>
                        <a:t>Period</a:t>
                      </a:r>
                      <a:endParaRPr lang="en-US" sz="1200" dirty="0">
                        <a:solidFill>
                          <a:sysClr val="windowText" lastClr="000000"/>
                        </a:solidFill>
                        <a:latin typeface="Book Antiqua" pitchFamily="18" charset="0"/>
                        <a:cs typeface="Sakkal Majalla" panose="02000000000000000000" pitchFamily="2" charset="-78"/>
                      </a:endParaRPr>
                    </a:p>
                  </a:txBody>
                  <a:tcPr anchor="b">
                    <a:lnL w="12700" cap="flat" cmpd="sng" algn="ctr">
                      <a:solidFill>
                        <a:schemeClr val="bg1"/>
                      </a:solidFill>
                      <a:prstDash val="solid"/>
                      <a:round/>
                      <a:headEnd type="none" w="med" len="med"/>
                      <a:tailEnd type="none" w="med" len="med"/>
                    </a:lnL>
                    <a:lnR w="12700" cap="flat" cmpd="sng" algn="ctr">
                      <a:solidFill>
                        <a:srgbClr val="B78A35"/>
                      </a:solidFill>
                      <a:prstDash val="solid"/>
                      <a:round/>
                      <a:headEnd type="none" w="med" len="med"/>
                      <a:tailEnd type="none" w="med" len="med"/>
                    </a:lnR>
                    <a:lnT w="12700" cap="flat" cmpd="sng" algn="ctr">
                      <a:solidFill>
                        <a:srgbClr val="B78A35"/>
                      </a:solidFill>
                      <a:prstDash val="solid"/>
                      <a:round/>
                      <a:headEnd type="none" w="med" len="med"/>
                      <a:tailEnd type="none" w="med" len="med"/>
                    </a:lnT>
                    <a:lnB w="12700" cap="flat" cmpd="sng" algn="ctr">
                      <a:solidFill>
                        <a:srgbClr val="B78A35"/>
                      </a:solidFill>
                      <a:prstDash val="solid"/>
                      <a:round/>
                      <a:headEnd type="none" w="med" len="med"/>
                      <a:tailEnd type="none" w="med" len="med"/>
                    </a:lnB>
                    <a:lnTlToBr w="12700" cmpd="sng">
                      <a:noFill/>
                      <a:prstDash val="solid"/>
                    </a:lnTlToBr>
                    <a:lnBlToTr w="12700" cmpd="sng">
                      <a:noFill/>
                      <a:prstDash val="solid"/>
                    </a:lnBlToTr>
                    <a:solidFill>
                      <a:srgbClr val="B78A35"/>
                    </a:solidFill>
                  </a:tcPr>
                </a:tc>
              </a:tr>
              <a:tr h="723900">
                <a:tc>
                  <a:txBody>
                    <a:bodyPr/>
                    <a:lstStyle/>
                    <a:p>
                      <a:pPr algn="l" rtl="0"/>
                      <a:r>
                        <a:rPr lang="ar-AE" sz="1200" dirty="0" smtClean="0">
                          <a:latin typeface="Book Antiqua" pitchFamily="18" charset="0"/>
                        </a:rPr>
                        <a:t>Bayanati System for operating </a:t>
                      </a:r>
                      <a:r>
                        <a:rPr lang="ar-AE" sz="1200" dirty="0" err="1" smtClean="0">
                          <a:latin typeface="Book Antiqua" pitchFamily="18" charset="0"/>
                        </a:rPr>
                        <a:t>entities</a:t>
                      </a:r>
                      <a:r>
                        <a:rPr lang="ar-AE" sz="1200" dirty="0" smtClean="0">
                          <a:latin typeface="Book Antiqua" pitchFamily="18" charset="0"/>
                        </a:rPr>
                        <a:t> </a:t>
                      </a:r>
                      <a:r>
                        <a:rPr lang="ar-AE" sz="1200" baseline="0" dirty="0" err="1" smtClean="0">
                          <a:latin typeface="Book Antiqua" pitchFamily="18" charset="0"/>
                        </a:rPr>
                        <a:t>Organizational</a:t>
                      </a:r>
                      <a:r>
                        <a:rPr lang="ar-AE" sz="1200" baseline="0" dirty="0" smtClean="0">
                          <a:latin typeface="Book Antiqua" pitchFamily="18" charset="0"/>
                        </a:rPr>
                        <a:t> Services Transfer</a:t>
                      </a:r>
                      <a:r>
                        <a:rPr lang="en-US" sz="1200" baseline="0" dirty="0" smtClean="0">
                          <a:latin typeface="Book Antiqua" pitchFamily="18" charset="0"/>
                        </a:rPr>
                        <a:t> </a:t>
                      </a:r>
                      <a:r>
                        <a:rPr lang="ar-AE" sz="1200" baseline="0" dirty="0" smtClean="0">
                          <a:latin typeface="Book Antiqua" pitchFamily="18" charset="0"/>
                        </a:rPr>
                        <a:t>System (ESB) of Non-Operating Authorities</a:t>
                      </a:r>
                      <a:endParaRPr lang="en-US" sz="1200" dirty="0">
                        <a:latin typeface="Book Antiqua" pitchFamily="18" charset="0"/>
                        <a:cs typeface="Sakkal Majalla" panose="02000000000000000000" pitchFamily="2" charset="-78"/>
                      </a:endParaRPr>
                    </a:p>
                  </a:txBody>
                  <a:tcPr anchor="ctr">
                    <a:lnL w="12700" cap="flat" cmpd="sng" algn="ctr">
                      <a:solidFill>
                        <a:srgbClr val="B78A35"/>
                      </a:solidFill>
                      <a:prstDash val="solid"/>
                      <a:round/>
                      <a:headEnd type="none" w="med" len="med"/>
                      <a:tailEnd type="none" w="med" len="med"/>
                    </a:lnL>
                    <a:lnR w="12700" cap="flat" cmpd="sng" algn="ctr">
                      <a:solidFill>
                        <a:srgbClr val="B78A35"/>
                      </a:solidFill>
                      <a:prstDash val="solid"/>
                      <a:round/>
                      <a:headEnd type="none" w="med" len="med"/>
                      <a:tailEnd type="none" w="med" len="med"/>
                    </a:lnR>
                    <a:lnT w="12700" cap="flat" cmpd="sng" algn="ctr">
                      <a:solidFill>
                        <a:srgbClr val="B78A35"/>
                      </a:solidFill>
                      <a:prstDash val="solid"/>
                      <a:round/>
                      <a:headEnd type="none" w="med" len="med"/>
                      <a:tailEnd type="none" w="med" len="med"/>
                    </a:lnT>
                    <a:lnB w="12700" cap="flat" cmpd="sng" algn="ctr">
                      <a:solidFill>
                        <a:srgbClr val="B78A35"/>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just" defTabSz="914400" rtl="0" eaLnBrk="1" fontAlgn="ctr" latinLnBrk="0" hangingPunct="1">
                        <a:lnSpc>
                          <a:spcPct val="100000"/>
                        </a:lnSpc>
                        <a:spcBef>
                          <a:spcPts val="0"/>
                        </a:spcBef>
                        <a:spcAft>
                          <a:spcPts val="0"/>
                        </a:spcAft>
                        <a:buClrTx/>
                        <a:buSzTx/>
                        <a:buFontTx/>
                        <a:buNone/>
                        <a:tabLst/>
                        <a:defRPr/>
                      </a:pPr>
                      <a:r>
                        <a:rPr lang="en-US" sz="1200" b="0" i="0" u="none" strike="noStrike" kern="1200" dirty="0" smtClean="0">
                          <a:solidFill>
                            <a:sysClr val="windowText" lastClr="000000"/>
                          </a:solidFill>
                          <a:effectLst/>
                          <a:latin typeface="Book Antiqua" pitchFamily="18" charset="0"/>
                        </a:rPr>
                        <a:t>(</a:t>
                      </a:r>
                      <a:r>
                        <a:rPr lang="ar-AE" sz="1200" b="0" i="0" u="none" strike="noStrike" kern="1200" dirty="0" smtClean="0">
                          <a:solidFill>
                            <a:sysClr val="windowText" lastClr="000000"/>
                          </a:solidFill>
                          <a:effectLst/>
                          <a:latin typeface="Book Antiqua" pitchFamily="18" charset="0"/>
                        </a:rPr>
                        <a:t>Total number of occupations described and approved by the committee ÷ Total number of occupations determined within the </a:t>
                      </a:r>
                      <a:r>
                        <a:rPr lang="en-US" sz="1200" b="0" i="0" u="none" strike="noStrike" kern="1200" dirty="0" smtClean="0">
                          <a:solidFill>
                            <a:sysClr val="windowText" lastClr="000000"/>
                          </a:solidFill>
                          <a:effectLst/>
                          <a:latin typeface="Book Antiqua" pitchFamily="18" charset="0"/>
                        </a:rPr>
                        <a:t>scope </a:t>
                      </a:r>
                      <a:r>
                        <a:rPr lang="ar-AE" sz="1200" b="0" i="0" u="none" strike="noStrike" kern="1200" dirty="0" smtClean="0">
                          <a:solidFill>
                            <a:sysClr val="windowText" lastClr="000000"/>
                          </a:solidFill>
                          <a:effectLst/>
                          <a:latin typeface="Book Antiqua" pitchFamily="18" charset="0"/>
                        </a:rPr>
                        <a:t>of occupation evaluation and description syste</a:t>
                      </a:r>
                      <a:r>
                        <a:rPr lang="en-US" sz="1200" b="0" i="0" u="none" strike="noStrike" kern="1200" dirty="0" smtClean="0">
                          <a:solidFill>
                            <a:sysClr val="windowText" lastClr="000000"/>
                          </a:solidFill>
                          <a:effectLst/>
                          <a:latin typeface="Book Antiqua" pitchFamily="18" charset="0"/>
                        </a:rPr>
                        <a:t>m) </a:t>
                      </a:r>
                      <a:r>
                        <a:rPr lang="ar-AE" sz="1200" b="0" i="0" u="none" strike="noStrike" kern="1200" dirty="0" smtClean="0">
                          <a:solidFill>
                            <a:sysClr val="windowText" lastClr="000000"/>
                          </a:solidFill>
                          <a:effectLst/>
                          <a:latin typeface="Book Antiqua" pitchFamily="18" charset="0"/>
                        </a:rPr>
                        <a:t> ×</a:t>
                      </a:r>
                      <a:r>
                        <a:rPr sz="1600" dirty="0">
                          <a:latin typeface="Book Antiqua" pitchFamily="18" charset="0"/>
                        </a:rPr>
                        <a:t> </a:t>
                      </a:r>
                      <a:r>
                        <a:rPr lang="en-US" sz="1200" b="0" i="0" u="none" strike="noStrike" kern="1200" dirty="0" smtClean="0">
                          <a:solidFill>
                            <a:sysClr val="windowText" lastClr="000000"/>
                          </a:solidFill>
                          <a:effectLst/>
                          <a:latin typeface="Book Antiqua" pitchFamily="18" charset="0"/>
                        </a:rPr>
                        <a:t>100</a:t>
                      </a:r>
                      <a:endParaRPr lang="ar-AE" sz="1200" b="0" i="0" u="none" strike="noStrike" kern="1200" dirty="0" smtClean="0">
                        <a:solidFill>
                          <a:sysClr val="windowText" lastClr="000000"/>
                        </a:solidFill>
                        <a:effectLst/>
                        <a:latin typeface="Book Antiqua" pitchFamily="18" charset="0"/>
                      </a:endParaRPr>
                    </a:p>
                  </a:txBody>
                  <a:tcPr anchor="ctr">
                    <a:lnL w="12700" cap="flat" cmpd="sng" algn="ctr">
                      <a:solidFill>
                        <a:srgbClr val="B78A35"/>
                      </a:solidFill>
                      <a:prstDash val="solid"/>
                      <a:round/>
                      <a:headEnd type="none" w="med" len="med"/>
                      <a:tailEnd type="none" w="med" len="med"/>
                    </a:lnL>
                    <a:lnR w="12700" cap="flat" cmpd="sng" algn="ctr">
                      <a:solidFill>
                        <a:srgbClr val="B78A35"/>
                      </a:solidFill>
                      <a:prstDash val="solid"/>
                      <a:round/>
                      <a:headEnd type="none" w="med" len="med"/>
                      <a:tailEnd type="none" w="med" len="med"/>
                    </a:lnR>
                    <a:lnT w="12700" cap="flat" cmpd="sng" algn="ctr">
                      <a:solidFill>
                        <a:srgbClr val="B78A35"/>
                      </a:solidFill>
                      <a:prstDash val="solid"/>
                      <a:round/>
                      <a:headEnd type="none" w="med" len="med"/>
                      <a:tailEnd type="none" w="med" len="med"/>
                    </a:lnT>
                    <a:lnB w="12700" cap="flat" cmpd="sng" algn="ctr">
                      <a:solidFill>
                        <a:srgbClr val="B78A35"/>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a:r>
                        <a:rPr lang="ar-AE" sz="1200" dirty="0" smtClean="0">
                          <a:solidFill>
                            <a:sysClr val="windowText" lastClr="000000"/>
                          </a:solidFill>
                          <a:latin typeface="Book Antiqua" pitchFamily="18" charset="0"/>
                        </a:rPr>
                        <a:t>Increase is better</a:t>
                      </a:r>
                      <a:endParaRPr lang="en-US" sz="1200" dirty="0">
                        <a:solidFill>
                          <a:sysClr val="windowText" lastClr="000000"/>
                        </a:solidFill>
                        <a:latin typeface="Book Antiqua" pitchFamily="18" charset="0"/>
                        <a:cs typeface="Sakkal Majalla" panose="02000000000000000000" pitchFamily="2" charset="-78"/>
                      </a:endParaRPr>
                    </a:p>
                  </a:txBody>
                  <a:tcPr anchor="ctr">
                    <a:lnL w="12700" cap="flat" cmpd="sng" algn="ctr">
                      <a:solidFill>
                        <a:srgbClr val="B78A35"/>
                      </a:solidFill>
                      <a:prstDash val="solid"/>
                      <a:round/>
                      <a:headEnd type="none" w="med" len="med"/>
                      <a:tailEnd type="none" w="med" len="med"/>
                    </a:lnL>
                    <a:lnR w="12700" cap="flat" cmpd="sng" algn="ctr">
                      <a:solidFill>
                        <a:srgbClr val="B78A35"/>
                      </a:solidFill>
                      <a:prstDash val="solid"/>
                      <a:round/>
                      <a:headEnd type="none" w="med" len="med"/>
                      <a:tailEnd type="none" w="med" len="med"/>
                    </a:lnR>
                    <a:lnT w="12700" cap="flat" cmpd="sng" algn="ctr">
                      <a:solidFill>
                        <a:srgbClr val="B78A35"/>
                      </a:solidFill>
                      <a:prstDash val="solid"/>
                      <a:round/>
                      <a:headEnd type="none" w="med" len="med"/>
                      <a:tailEnd type="none" w="med" len="med"/>
                    </a:lnT>
                    <a:lnB w="12700" cap="flat" cmpd="sng" algn="ctr">
                      <a:solidFill>
                        <a:srgbClr val="B78A35"/>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a:r>
                        <a:rPr lang="ar-AE" sz="1200" dirty="0" smtClean="0">
                          <a:solidFill>
                            <a:sysClr val="windowText" lastClr="000000"/>
                          </a:solidFill>
                          <a:latin typeface="Book Antiqua" pitchFamily="18" charset="0"/>
                        </a:rPr>
                        <a:t>Percentage</a:t>
                      </a:r>
                      <a:endParaRPr lang="en-US" sz="1200" dirty="0">
                        <a:solidFill>
                          <a:sysClr val="windowText" lastClr="000000"/>
                        </a:solidFill>
                        <a:latin typeface="Book Antiqua" pitchFamily="18" charset="0"/>
                        <a:cs typeface="Sakkal Majalla" panose="02000000000000000000" pitchFamily="2" charset="-78"/>
                      </a:endParaRPr>
                    </a:p>
                  </a:txBody>
                  <a:tcPr anchor="ctr">
                    <a:lnL w="12700" cap="flat" cmpd="sng" algn="ctr">
                      <a:solidFill>
                        <a:srgbClr val="B78A35"/>
                      </a:solidFill>
                      <a:prstDash val="solid"/>
                      <a:round/>
                      <a:headEnd type="none" w="med" len="med"/>
                      <a:tailEnd type="none" w="med" len="med"/>
                    </a:lnL>
                    <a:lnR w="12700" cap="flat" cmpd="sng" algn="ctr">
                      <a:solidFill>
                        <a:srgbClr val="B78A35"/>
                      </a:solidFill>
                      <a:prstDash val="solid"/>
                      <a:round/>
                      <a:headEnd type="none" w="med" len="med"/>
                      <a:tailEnd type="none" w="med" len="med"/>
                    </a:lnR>
                    <a:lnT w="12700" cap="flat" cmpd="sng" algn="ctr">
                      <a:solidFill>
                        <a:srgbClr val="B78A35"/>
                      </a:solidFill>
                      <a:prstDash val="solid"/>
                      <a:round/>
                      <a:headEnd type="none" w="med" len="med"/>
                      <a:tailEnd type="none" w="med" len="med"/>
                    </a:lnT>
                    <a:lnB w="12700" cap="flat" cmpd="sng" algn="ctr">
                      <a:solidFill>
                        <a:srgbClr val="B78A35"/>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a:r>
                        <a:rPr lang="ar-AE" sz="1200" dirty="0" smtClean="0">
                          <a:solidFill>
                            <a:sysClr val="windowText" lastClr="000000"/>
                          </a:solidFill>
                          <a:latin typeface="Book Antiqua" pitchFamily="18" charset="0"/>
                        </a:rPr>
                        <a:t>Annually</a:t>
                      </a:r>
                      <a:endParaRPr lang="en-US" sz="1200" dirty="0">
                        <a:solidFill>
                          <a:sysClr val="windowText" lastClr="000000"/>
                        </a:solidFill>
                        <a:latin typeface="Book Antiqua" pitchFamily="18" charset="0"/>
                        <a:cs typeface="Sakkal Majalla" panose="02000000000000000000" pitchFamily="2" charset="-78"/>
                      </a:endParaRPr>
                    </a:p>
                  </a:txBody>
                  <a:tcPr anchor="ctr">
                    <a:lnL w="12700" cap="flat" cmpd="sng" algn="ctr">
                      <a:solidFill>
                        <a:srgbClr val="B78A35"/>
                      </a:solidFill>
                      <a:prstDash val="solid"/>
                      <a:round/>
                      <a:headEnd type="none" w="med" len="med"/>
                      <a:tailEnd type="none" w="med" len="med"/>
                    </a:lnL>
                    <a:lnR w="12700" cap="flat" cmpd="sng" algn="ctr">
                      <a:solidFill>
                        <a:srgbClr val="B78A35"/>
                      </a:solidFill>
                      <a:prstDash val="solid"/>
                      <a:round/>
                      <a:headEnd type="none" w="med" len="med"/>
                      <a:tailEnd type="none" w="med" len="med"/>
                    </a:lnR>
                    <a:lnT w="12700" cap="flat" cmpd="sng" algn="ctr">
                      <a:solidFill>
                        <a:srgbClr val="B78A35"/>
                      </a:solidFill>
                      <a:prstDash val="solid"/>
                      <a:round/>
                      <a:headEnd type="none" w="med" len="med"/>
                      <a:tailEnd type="none" w="med" len="med"/>
                    </a:lnT>
                    <a:lnB w="12700" cap="flat" cmpd="sng" algn="ctr">
                      <a:solidFill>
                        <a:srgbClr val="B78A35"/>
                      </a:solidFill>
                      <a:prstDash val="solid"/>
                      <a:round/>
                      <a:headEnd type="none" w="med" len="med"/>
                      <a:tailEnd type="none" w="med" len="med"/>
                    </a:lnB>
                    <a:lnTlToBr w="12700" cmpd="sng">
                      <a:noFill/>
                      <a:prstDash val="solid"/>
                    </a:lnTlToBr>
                    <a:lnBlToTr w="12700" cmpd="sng">
                      <a:noFill/>
                      <a:prstDash val="solid"/>
                    </a:lnBlToTr>
                    <a:noFill/>
                  </a:tcPr>
                </a:tc>
              </a:tr>
            </a:tbl>
          </a:graphicData>
        </a:graphic>
      </p:graphicFrame>
      <p:graphicFrame>
        <p:nvGraphicFramePr>
          <p:cNvPr id="6" name="Content Placeholder 9"/>
          <p:cNvGraphicFramePr>
            <a:graphicFrameLocks/>
          </p:cNvGraphicFramePr>
          <p:nvPr>
            <p:extLst/>
          </p:nvPr>
        </p:nvGraphicFramePr>
        <p:xfrm>
          <a:off x="634997" y="5521972"/>
          <a:ext cx="8125600" cy="964854"/>
        </p:xfrm>
        <a:graphic>
          <a:graphicData uri="http://schemas.openxmlformats.org/drawingml/2006/table">
            <a:tbl>
              <a:tblPr firstRow="1" bandRow="1">
                <a:tableStyleId>{5C22544A-7EE6-4342-B048-85BDC9FD1C3A}</a:tableStyleId>
              </a:tblPr>
              <a:tblGrid>
                <a:gridCol w="4062800"/>
                <a:gridCol w="4062800"/>
              </a:tblGrid>
              <a:tr h="272961">
                <a:tc>
                  <a:txBody>
                    <a:bodyPr/>
                    <a:lstStyle/>
                    <a:p>
                      <a:pPr algn="ctr" rtl="0"/>
                      <a:r>
                        <a:rPr lang="ar-AE" sz="1200" b="1" dirty="0" smtClean="0">
                          <a:solidFill>
                            <a:schemeClr val="tx1"/>
                          </a:solidFill>
                          <a:latin typeface="Book Antiqua" pitchFamily="18" charset="0"/>
                        </a:rPr>
                        <a:t>Denominator components</a:t>
                      </a:r>
                      <a:endParaRPr lang="en-US" sz="1200" b="1" dirty="0">
                        <a:solidFill>
                          <a:schemeClr val="tx1"/>
                        </a:solidFill>
                        <a:latin typeface="Book Antiqua" pitchFamily="18" charset="0"/>
                        <a:cs typeface="Sakkal Majalla" panose="02000000000000000000" pitchFamily="2" charset="-78"/>
                      </a:endParaRPr>
                    </a:p>
                  </a:txBody>
                  <a:tcPr>
                    <a:lnL w="12700" cap="flat" cmpd="sng" algn="ctr">
                      <a:solidFill>
                        <a:srgbClr val="B78A35"/>
                      </a:solidFill>
                      <a:prstDash val="solid"/>
                      <a:round/>
                      <a:headEnd type="none" w="med" len="med"/>
                      <a:tailEnd type="none" w="med" len="med"/>
                    </a:lnL>
                    <a:lnR w="12700" cap="flat" cmpd="sng" algn="ctr">
                      <a:solidFill>
                        <a:srgbClr val="B78A35"/>
                      </a:solidFill>
                      <a:prstDash val="solid"/>
                      <a:round/>
                      <a:headEnd type="none" w="med" len="med"/>
                      <a:tailEnd type="none" w="med" len="med"/>
                    </a:lnR>
                    <a:lnT w="12700" cap="flat" cmpd="sng" algn="ctr">
                      <a:solidFill>
                        <a:srgbClr val="B78A35"/>
                      </a:solidFill>
                      <a:prstDash val="solid"/>
                      <a:round/>
                      <a:headEnd type="none" w="med" len="med"/>
                      <a:tailEnd type="none" w="med" len="med"/>
                    </a:lnT>
                    <a:lnB w="12700" cap="flat" cmpd="sng" algn="ctr">
                      <a:solidFill>
                        <a:srgbClr val="B78A35"/>
                      </a:solidFill>
                      <a:prstDash val="solid"/>
                      <a:round/>
                      <a:headEnd type="none" w="med" len="med"/>
                      <a:tailEnd type="none" w="med" len="med"/>
                    </a:lnB>
                    <a:solidFill>
                      <a:srgbClr val="B78A35"/>
                    </a:solidFill>
                  </a:tcPr>
                </a:tc>
                <a:tc>
                  <a:txBody>
                    <a:bodyPr/>
                    <a:lstStyle/>
                    <a:p>
                      <a:pPr algn="ctr" rtl="0"/>
                      <a:r>
                        <a:rPr lang="ar-AE" sz="1200" b="1" dirty="0" smtClean="0">
                          <a:solidFill>
                            <a:schemeClr val="tx1"/>
                          </a:solidFill>
                          <a:latin typeface="Book Antiqua" pitchFamily="18" charset="0"/>
                        </a:rPr>
                        <a:t>Numerator components</a:t>
                      </a:r>
                      <a:endParaRPr lang="en-US" sz="1200" b="1" dirty="0">
                        <a:solidFill>
                          <a:schemeClr val="tx1"/>
                        </a:solidFill>
                        <a:latin typeface="Book Antiqua" pitchFamily="18" charset="0"/>
                        <a:cs typeface="Sakkal Majalla" panose="02000000000000000000" pitchFamily="2" charset="-78"/>
                      </a:endParaRPr>
                    </a:p>
                  </a:txBody>
                  <a:tcPr>
                    <a:lnL w="12700" cap="flat" cmpd="sng" algn="ctr">
                      <a:solidFill>
                        <a:srgbClr val="B78A35"/>
                      </a:solidFill>
                      <a:prstDash val="solid"/>
                      <a:round/>
                      <a:headEnd type="none" w="med" len="med"/>
                      <a:tailEnd type="none" w="med" len="med"/>
                    </a:lnL>
                    <a:lnR w="12700" cap="flat" cmpd="sng" algn="ctr">
                      <a:solidFill>
                        <a:srgbClr val="B78A35"/>
                      </a:solidFill>
                      <a:prstDash val="solid"/>
                      <a:round/>
                      <a:headEnd type="none" w="med" len="med"/>
                      <a:tailEnd type="none" w="med" len="med"/>
                    </a:lnR>
                    <a:lnT w="12700" cap="flat" cmpd="sng" algn="ctr">
                      <a:solidFill>
                        <a:srgbClr val="B78A35"/>
                      </a:solidFill>
                      <a:prstDash val="solid"/>
                      <a:round/>
                      <a:headEnd type="none" w="med" len="med"/>
                      <a:tailEnd type="none" w="med" len="med"/>
                    </a:lnT>
                    <a:lnB w="12700" cap="flat" cmpd="sng" algn="ctr">
                      <a:solidFill>
                        <a:srgbClr val="B78A35"/>
                      </a:solidFill>
                      <a:prstDash val="solid"/>
                      <a:round/>
                      <a:headEnd type="none" w="med" len="med"/>
                      <a:tailEnd type="none" w="med" len="med"/>
                    </a:lnB>
                    <a:solidFill>
                      <a:srgbClr val="B78A35"/>
                    </a:solidFill>
                  </a:tcPr>
                </a:tc>
              </a:tr>
              <a:tr h="690534">
                <a:tc>
                  <a:txBody>
                    <a:bodyPr/>
                    <a:lstStyle/>
                    <a:p>
                      <a:pPr algn="ctr" rtl="0"/>
                      <a:r>
                        <a:rPr lang="ar-AE" sz="1200" b="0" i="0" u="none" strike="noStrike" kern="1200" dirty="0" smtClean="0">
                          <a:solidFill>
                            <a:sysClr val="windowText" lastClr="000000"/>
                          </a:solidFill>
                          <a:effectLst/>
                          <a:latin typeface="Book Antiqua" pitchFamily="18" charset="0"/>
                        </a:rPr>
                        <a:t>Total number of occupations (With no frequency</a:t>
                      </a:r>
                      <a:r>
                        <a:rPr lang="en-US" sz="1200" b="0" i="0" u="none" strike="noStrike" kern="1200" dirty="0" smtClean="0">
                          <a:solidFill>
                            <a:sysClr val="windowText" lastClr="000000"/>
                          </a:solidFill>
                          <a:effectLst/>
                          <a:latin typeface="Book Antiqua" pitchFamily="18" charset="0"/>
                        </a:rPr>
                        <a:t>)</a:t>
                      </a:r>
                      <a:r>
                        <a:rPr sz="1600" dirty="0">
                          <a:latin typeface="Book Antiqua" pitchFamily="18" charset="0"/>
                        </a:rPr>
                        <a:t/>
                      </a:r>
                      <a:br>
                        <a:rPr sz="1600" dirty="0">
                          <a:latin typeface="Book Antiqua" pitchFamily="18" charset="0"/>
                        </a:rPr>
                      </a:br>
                      <a:r>
                        <a:rPr lang="ar-AE" sz="1200" b="0" i="0" u="none" strike="noStrike" kern="1200" dirty="0" smtClean="0">
                          <a:solidFill>
                            <a:sysClr val="windowText" lastClr="000000"/>
                          </a:solidFill>
                          <a:effectLst/>
                          <a:latin typeface="Book Antiqua" pitchFamily="18" charset="0"/>
                        </a:rPr>
                        <a:t>determined within the scope of Occupations Evaluation and Description System</a:t>
                      </a:r>
                      <a:endParaRPr lang="en-US" sz="1200" b="0" i="0" u="none" strike="noStrike" kern="1200" dirty="0">
                        <a:solidFill>
                          <a:sysClr val="windowText" lastClr="000000"/>
                        </a:solidFill>
                        <a:effectLst/>
                        <a:latin typeface="Book Antiqua" pitchFamily="18" charset="0"/>
                        <a:ea typeface="+mn-ea"/>
                        <a:cs typeface="Sakkal Majalla" panose="02000000000000000000" pitchFamily="2" charset="-78"/>
                      </a:endParaRPr>
                    </a:p>
                  </a:txBody>
                  <a:tcPr>
                    <a:lnL w="12700" cap="flat" cmpd="sng" algn="ctr">
                      <a:solidFill>
                        <a:srgbClr val="B78A35"/>
                      </a:solidFill>
                      <a:prstDash val="solid"/>
                      <a:round/>
                      <a:headEnd type="none" w="med" len="med"/>
                      <a:tailEnd type="none" w="med" len="med"/>
                    </a:lnL>
                    <a:lnR w="12700" cap="flat" cmpd="sng" algn="ctr">
                      <a:solidFill>
                        <a:srgbClr val="B78A35"/>
                      </a:solidFill>
                      <a:prstDash val="solid"/>
                      <a:round/>
                      <a:headEnd type="none" w="med" len="med"/>
                      <a:tailEnd type="none" w="med" len="med"/>
                    </a:lnR>
                    <a:lnT w="12700" cap="flat" cmpd="sng" algn="ctr">
                      <a:solidFill>
                        <a:srgbClr val="B78A35"/>
                      </a:solidFill>
                      <a:prstDash val="solid"/>
                      <a:round/>
                      <a:headEnd type="none" w="med" len="med"/>
                      <a:tailEnd type="none" w="med" len="med"/>
                    </a:lnT>
                    <a:lnB w="12700" cap="flat" cmpd="sng" algn="ctr">
                      <a:solidFill>
                        <a:srgbClr val="B78A35"/>
                      </a:solidFill>
                      <a:prstDash val="solid"/>
                      <a:round/>
                      <a:headEnd type="none" w="med" len="med"/>
                      <a:tailEnd type="none" w="med" len="med"/>
                    </a:lnB>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ar-AE" sz="1200" b="0" i="0" u="none" strike="noStrike" kern="1200" dirty="0" smtClean="0">
                          <a:solidFill>
                            <a:sysClr val="windowText" lastClr="000000"/>
                          </a:solidFill>
                          <a:effectLst/>
                          <a:latin typeface="Book Antiqua" pitchFamily="18" charset="0"/>
                        </a:rPr>
                        <a:t>Total Number of occupations described and approved by the committee</a:t>
                      </a:r>
                      <a:endParaRPr lang="en-US" sz="1200" b="0" i="0" u="none" strike="noStrike" kern="1200" dirty="0">
                        <a:solidFill>
                          <a:sysClr val="windowText" lastClr="000000"/>
                        </a:solidFill>
                        <a:effectLst/>
                        <a:latin typeface="Book Antiqua" pitchFamily="18" charset="0"/>
                        <a:ea typeface="+mn-ea"/>
                        <a:cs typeface="Sakkal Majalla" panose="02000000000000000000" pitchFamily="2" charset="-78"/>
                      </a:endParaRPr>
                    </a:p>
                  </a:txBody>
                  <a:tcPr>
                    <a:lnL w="12700" cap="flat" cmpd="sng" algn="ctr">
                      <a:solidFill>
                        <a:srgbClr val="B78A35"/>
                      </a:solidFill>
                      <a:prstDash val="solid"/>
                      <a:round/>
                      <a:headEnd type="none" w="med" len="med"/>
                      <a:tailEnd type="none" w="med" len="med"/>
                    </a:lnL>
                    <a:lnR w="12700" cap="flat" cmpd="sng" algn="ctr">
                      <a:solidFill>
                        <a:srgbClr val="B78A35"/>
                      </a:solidFill>
                      <a:prstDash val="solid"/>
                      <a:round/>
                      <a:headEnd type="none" w="med" len="med"/>
                      <a:tailEnd type="none" w="med" len="med"/>
                    </a:lnR>
                    <a:lnT w="12700" cap="flat" cmpd="sng" algn="ctr">
                      <a:solidFill>
                        <a:srgbClr val="B78A35"/>
                      </a:solidFill>
                      <a:prstDash val="solid"/>
                      <a:round/>
                      <a:headEnd type="none" w="med" len="med"/>
                      <a:tailEnd type="none" w="med" len="med"/>
                    </a:lnT>
                    <a:lnB w="12700" cap="flat" cmpd="sng" algn="ctr">
                      <a:solidFill>
                        <a:srgbClr val="B78A35"/>
                      </a:solidFill>
                      <a:prstDash val="solid"/>
                      <a:round/>
                      <a:headEnd type="none" w="med" len="med"/>
                      <a:tailEnd type="none" w="med" len="med"/>
                    </a:lnB>
                    <a:noFill/>
                  </a:tcPr>
                </a:tc>
              </a:tr>
            </a:tbl>
          </a:graphicData>
        </a:graphic>
      </p:graphicFrame>
      <p:sp>
        <p:nvSpPr>
          <p:cNvPr id="7" name="TextBox 6"/>
          <p:cNvSpPr txBox="1"/>
          <p:nvPr/>
        </p:nvSpPr>
        <p:spPr>
          <a:xfrm>
            <a:off x="457200" y="3304975"/>
            <a:ext cx="5410200" cy="381000"/>
          </a:xfrm>
          <a:prstGeom prst="rect">
            <a:avLst/>
          </a:prstGeom>
          <a:noFill/>
        </p:spPr>
        <p:txBody>
          <a:bodyPr wrap="square" rtlCol="0">
            <a:spAutoFit/>
          </a:bodyPr>
          <a:lstStyle/>
          <a:p>
            <a:pPr algn="l" rtl="0"/>
            <a:r>
              <a:rPr lang="ar-AE" b="1" dirty="0">
                <a:solidFill>
                  <a:srgbClr val="C00000"/>
                </a:solidFill>
                <a:latin typeface="Sakkal Majalla" panose="02000000000000000000" pitchFamily="2" charset="-78"/>
              </a:rPr>
              <a:t>Method of </a:t>
            </a:r>
            <a:r>
              <a:rPr lang="ar-AE" b="1" dirty="0" smtClean="0">
                <a:solidFill>
                  <a:srgbClr val="C00000"/>
                </a:solidFill>
                <a:latin typeface="Sakkal Majalla" panose="02000000000000000000" pitchFamily="2" charset="-78"/>
              </a:rPr>
              <a:t>Calculation</a:t>
            </a:r>
            <a:r>
              <a:rPr lang="en-US" b="1" dirty="0" smtClean="0">
                <a:solidFill>
                  <a:srgbClr val="C00000"/>
                </a:solidFill>
                <a:latin typeface="Sakkal Majalla" panose="02000000000000000000" pitchFamily="2" charset="-78"/>
              </a:rPr>
              <a:t>:</a:t>
            </a:r>
            <a:endParaRPr lang="en-US" b="1" dirty="0">
              <a:solidFill>
                <a:srgbClr val="C00000"/>
              </a:solidFill>
              <a:latin typeface="Sakkal Majalla" panose="02000000000000000000" pitchFamily="2" charset="-78"/>
              <a:cs typeface="Sakkal Majalla" panose="02000000000000000000" pitchFamily="2" charset="-78"/>
            </a:endParaRPr>
          </a:p>
        </p:txBody>
      </p:sp>
      <p:sp>
        <p:nvSpPr>
          <p:cNvPr id="8" name="Slide Number Placeholder 3"/>
          <p:cNvSpPr txBox="1">
            <a:spLocks/>
          </p:cNvSpPr>
          <p:nvPr/>
        </p:nvSpPr>
        <p:spPr>
          <a:xfrm>
            <a:off x="0" y="6569075"/>
            <a:ext cx="21336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rtl="0"/>
            <a:r>
              <a:rPr lang="en-US" sz="1600" b="1" dirty="0" smtClean="0">
                <a:solidFill>
                  <a:prstClr val="black"/>
                </a:solidFill>
              </a:rPr>
              <a:t>45</a:t>
            </a:r>
            <a:endParaRPr lang="en-US" sz="1600" b="1" dirty="0">
              <a:solidFill>
                <a:prstClr val="black"/>
              </a:solidFill>
            </a:endParaRPr>
          </a:p>
        </p:txBody>
      </p:sp>
    </p:spTree>
    <p:extLst>
      <p:ext uri="{BB962C8B-B14F-4D97-AF65-F5344CB8AC3E}">
        <p14:creationId xmlns:p14="http://schemas.microsoft.com/office/powerpoint/2010/main" val="488471941"/>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ounded Rectangle 9"/>
          <p:cNvSpPr/>
          <p:nvPr/>
        </p:nvSpPr>
        <p:spPr>
          <a:xfrm>
            <a:off x="152400" y="973199"/>
            <a:ext cx="8839200" cy="521732"/>
          </a:xfrm>
          <a:prstGeom prst="round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11" name="Rectangle 10"/>
          <p:cNvSpPr/>
          <p:nvPr/>
        </p:nvSpPr>
        <p:spPr>
          <a:xfrm>
            <a:off x="141514" y="1498596"/>
            <a:ext cx="8665727" cy="3231654"/>
          </a:xfrm>
          <a:prstGeom prst="rect">
            <a:avLst/>
          </a:prstGeom>
        </p:spPr>
        <p:txBody>
          <a:bodyPr wrap="square">
            <a:spAutoFit/>
          </a:bodyPr>
          <a:lstStyle/>
          <a:p>
            <a:pPr algn="l" rtl="0">
              <a:lnSpc>
                <a:spcPct val="150000"/>
              </a:lnSpc>
            </a:pPr>
            <a:r>
              <a:rPr lang="ar-AE" b="1" dirty="0">
                <a:solidFill>
                  <a:srgbClr val="C00000"/>
                </a:solidFill>
                <a:latin typeface="Book Antiqua" pitchFamily="18" charset="0"/>
              </a:rPr>
              <a:t>Description of the Indicator:</a:t>
            </a:r>
            <a:endParaRPr lang="en-US" b="1" dirty="0">
              <a:solidFill>
                <a:srgbClr val="C00000"/>
              </a:solidFill>
              <a:latin typeface="Book Antiqua" pitchFamily="18" charset="0"/>
              <a:cs typeface="Sakkal Majalla" panose="02000000000000000000" pitchFamily="2" charset="-78"/>
            </a:endParaRPr>
          </a:p>
          <a:p>
            <a:pPr algn="justLow" rtl="0">
              <a:lnSpc>
                <a:spcPct val="150000"/>
              </a:lnSpc>
            </a:pPr>
            <a:r>
              <a:rPr lang="ar-AE" sz="1400" dirty="0">
                <a:latin typeface="Book Antiqua" pitchFamily="18" charset="0"/>
              </a:rPr>
              <a:t>The system is aiming at increasing the Federal Government’s competitiveness to be an attractive environment of national competencies through granting the rewards and incentives to the Federal Government’s employees within an integrated system of the human resources systems and legislations in the Federal Government, initiatives and stimulation programs, which promote the performance, increase the productivity and ensure the happiness of both employees and customers.</a:t>
            </a:r>
            <a:endParaRPr lang="en-US" sz="1400" dirty="0">
              <a:latin typeface="Book Antiqua" pitchFamily="18" charset="0"/>
            </a:endParaRPr>
          </a:p>
          <a:p>
            <a:pPr algn="l" rtl="0"/>
            <a:r>
              <a:rPr lang="ar-AE" sz="1600" b="1" dirty="0">
                <a:solidFill>
                  <a:srgbClr val="C00000"/>
                </a:solidFill>
                <a:latin typeface="Book Antiqua" pitchFamily="18" charset="0"/>
              </a:rPr>
              <a:t>Note</a:t>
            </a:r>
          </a:p>
          <a:p>
            <a:pPr algn="just" rtl="0"/>
            <a:r>
              <a:rPr sz="1400" dirty="0" smtClean="0">
                <a:latin typeface="Book Antiqua" pitchFamily="18" charset="0"/>
              </a:rPr>
              <a:t>The rewards and incentives system shall be applied on the Federal Government’s employees in accordance with the Cabinet Resolution No. (18) of 2015 and the system guide is available on the website of the Federal Authority for Government Human Resources to deduce the methods of application</a:t>
            </a:r>
            <a:r>
              <a:rPr lang="ar-AE" sz="1400" dirty="0">
                <a:solidFill>
                  <a:prstClr val="black"/>
                </a:solidFill>
                <a:latin typeface="Book Antiqua" pitchFamily="18" charset="0"/>
              </a:rPr>
              <a:t> </a:t>
            </a:r>
            <a:r>
              <a:rPr lang="en-US" sz="1400" dirty="0">
                <a:solidFill>
                  <a:prstClr val="black"/>
                </a:solidFill>
                <a:latin typeface="Book Antiqua" pitchFamily="18" charset="0"/>
                <a:hlinkClick r:id="rId2"/>
              </a:rPr>
              <a:t>www.fahr.gov.ae</a:t>
            </a:r>
            <a:r>
              <a:rPr sz="1400" dirty="0" smtClean="0">
                <a:latin typeface="Book Antiqua" pitchFamily="18" charset="0"/>
              </a:rPr>
              <a:t> </a:t>
            </a:r>
            <a:endParaRPr lang="en-US" sz="1400" dirty="0">
              <a:solidFill>
                <a:prstClr val="black"/>
              </a:solidFill>
              <a:latin typeface="Book Antiqua" pitchFamily="18" charset="0"/>
              <a:cs typeface="Sakkal Majalla" panose="02000000000000000000" pitchFamily="2" charset="-78"/>
            </a:endParaRPr>
          </a:p>
          <a:p>
            <a:pPr algn="r" rtl="0"/>
            <a:endParaRPr lang="en-US" sz="1600" b="1" dirty="0">
              <a:solidFill>
                <a:srgbClr val="C00000"/>
              </a:solidFill>
              <a:latin typeface="Book Antiqua" pitchFamily="18" charset="0"/>
              <a:cs typeface="Sakkal Majalla" panose="02000000000000000000" pitchFamily="2" charset="-78"/>
            </a:endParaRPr>
          </a:p>
        </p:txBody>
      </p:sp>
      <p:sp>
        <p:nvSpPr>
          <p:cNvPr id="12" name="Title 1"/>
          <p:cNvSpPr txBox="1">
            <a:spLocks/>
          </p:cNvSpPr>
          <p:nvPr/>
        </p:nvSpPr>
        <p:spPr>
          <a:xfrm>
            <a:off x="347133" y="990130"/>
            <a:ext cx="8460108" cy="415337"/>
          </a:xfrm>
          <a:prstGeom prst="rect">
            <a:avLst/>
          </a:prstGeom>
        </p:spPr>
        <p:txBody>
          <a:bodyP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rtl="0"/>
            <a:r>
              <a:rPr lang="ar-AE" sz="1600" dirty="0">
                <a:solidFill>
                  <a:prstClr val="white"/>
                </a:solidFill>
              </a:rPr>
              <a:t>Indicator No. </a:t>
            </a:r>
            <a:r>
              <a:rPr lang="en-US" sz="1600" dirty="0" smtClean="0">
                <a:solidFill>
                  <a:prstClr val="white"/>
                </a:solidFill>
              </a:rPr>
              <a:t>20</a:t>
            </a:r>
            <a:r>
              <a:rPr lang="en-US" sz="1600" dirty="0">
                <a:solidFill>
                  <a:prstClr val="white"/>
                </a:solidFill>
              </a:rPr>
              <a:t>:</a:t>
            </a:r>
            <a:r>
              <a:rPr lang="ar-AE" sz="1600" dirty="0" smtClean="0">
                <a:solidFill>
                  <a:prstClr val="white"/>
                </a:solidFill>
              </a:rPr>
              <a:t> </a:t>
            </a:r>
            <a:r>
              <a:rPr lang="ar-AE" sz="1600" dirty="0">
                <a:solidFill>
                  <a:prstClr val="white"/>
                </a:solidFill>
              </a:rPr>
              <a:t>Rate of Employees honored in accordance with the Rewards and Incentives System</a:t>
            </a:r>
          </a:p>
        </p:txBody>
      </p:sp>
      <p:graphicFrame>
        <p:nvGraphicFramePr>
          <p:cNvPr id="14" name="Content Placeholder 9"/>
          <p:cNvGraphicFramePr>
            <a:graphicFrameLocks/>
          </p:cNvGraphicFramePr>
          <p:nvPr>
            <p:extLst/>
          </p:nvPr>
        </p:nvGraphicFramePr>
        <p:xfrm>
          <a:off x="231009" y="4682080"/>
          <a:ext cx="7960575" cy="1052892"/>
        </p:xfrm>
        <a:graphic>
          <a:graphicData uri="http://schemas.openxmlformats.org/drawingml/2006/table">
            <a:tbl>
              <a:tblPr firstRow="1" bandRow="1">
                <a:tableStyleId>{5C22544A-7EE6-4342-B048-85BDC9FD1C3A}</a:tableStyleId>
              </a:tblPr>
              <a:tblGrid>
                <a:gridCol w="1685768"/>
                <a:gridCol w="2294518"/>
                <a:gridCol w="1326763"/>
                <a:gridCol w="1326763"/>
                <a:gridCol w="1326763"/>
              </a:tblGrid>
              <a:tr h="284840">
                <a:tc>
                  <a:txBody>
                    <a:bodyPr/>
                    <a:lstStyle/>
                    <a:p>
                      <a:pPr algn="ctr" rtl="0"/>
                      <a:r>
                        <a:rPr lang="ar-AE" sz="1400" dirty="0" smtClean="0">
                          <a:solidFill>
                            <a:sysClr val="windowText" lastClr="000000"/>
                          </a:solidFill>
                          <a:latin typeface="Sakkal Majalla" panose="02000000000000000000" pitchFamily="2" charset="-78"/>
                        </a:rPr>
                        <a:t>Source</a:t>
                      </a:r>
                      <a:endParaRPr lang="en-US" sz="1400" dirty="0">
                        <a:solidFill>
                          <a:sysClr val="windowText" lastClr="000000"/>
                        </a:solidFill>
                        <a:latin typeface="Sakkal Majalla" panose="02000000000000000000" pitchFamily="2" charset="-78"/>
                        <a:cs typeface="Sakkal Majalla" panose="02000000000000000000" pitchFamily="2" charset="-78"/>
                      </a:endParaRPr>
                    </a:p>
                  </a:txBody>
                  <a:tcPr anchor="b">
                    <a:lnL w="12700" cap="flat" cmpd="sng" algn="ctr">
                      <a:solidFill>
                        <a:srgbClr val="B78A35"/>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rgbClr val="B78A35"/>
                      </a:solidFill>
                      <a:prstDash val="solid"/>
                      <a:round/>
                      <a:headEnd type="none" w="med" len="med"/>
                      <a:tailEnd type="none" w="med" len="med"/>
                    </a:lnT>
                    <a:lnB w="12700" cap="flat" cmpd="sng" algn="ctr">
                      <a:solidFill>
                        <a:srgbClr val="B78A35"/>
                      </a:solidFill>
                      <a:prstDash val="solid"/>
                      <a:round/>
                      <a:headEnd type="none" w="med" len="med"/>
                      <a:tailEnd type="none" w="med" len="med"/>
                    </a:lnB>
                    <a:solidFill>
                      <a:srgbClr val="B78A35"/>
                    </a:solidFill>
                  </a:tcPr>
                </a:tc>
                <a:tc>
                  <a:txBody>
                    <a:bodyPr/>
                    <a:lstStyle/>
                    <a:p>
                      <a:pPr algn="ctr" rtl="0"/>
                      <a:r>
                        <a:rPr lang="ar-AE" sz="1400" dirty="0" smtClean="0">
                          <a:solidFill>
                            <a:sysClr val="windowText" lastClr="000000"/>
                          </a:solidFill>
                          <a:latin typeface="Sakkal Majalla" panose="02000000000000000000" pitchFamily="2" charset="-78"/>
                        </a:rPr>
                        <a:t>Equation</a:t>
                      </a:r>
                      <a:endParaRPr lang="en-US" sz="1400" dirty="0">
                        <a:solidFill>
                          <a:sysClr val="windowText" lastClr="000000"/>
                        </a:solidFill>
                        <a:latin typeface="Sakkal Majalla" panose="02000000000000000000" pitchFamily="2" charset="-78"/>
                        <a:cs typeface="Sakkal Majalla" panose="02000000000000000000" pitchFamily="2" charset="-78"/>
                      </a:endParaRPr>
                    </a:p>
                  </a:txBody>
                  <a:tcPr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rgbClr val="B78A35"/>
                      </a:solidFill>
                      <a:prstDash val="solid"/>
                      <a:round/>
                      <a:headEnd type="none" w="med" len="med"/>
                      <a:tailEnd type="none" w="med" len="med"/>
                    </a:lnT>
                    <a:lnB w="12700" cap="flat" cmpd="sng" algn="ctr">
                      <a:solidFill>
                        <a:srgbClr val="B78A35"/>
                      </a:solidFill>
                      <a:prstDash val="solid"/>
                      <a:round/>
                      <a:headEnd type="none" w="med" len="med"/>
                      <a:tailEnd type="none" w="med" len="med"/>
                    </a:lnB>
                    <a:solidFill>
                      <a:srgbClr val="B78A35"/>
                    </a:solidFill>
                  </a:tcPr>
                </a:tc>
                <a:tc>
                  <a:txBody>
                    <a:bodyPr/>
                    <a:lstStyle/>
                    <a:p>
                      <a:pPr algn="ctr" rtl="0"/>
                      <a:r>
                        <a:rPr lang="ar-AE" sz="1400" dirty="0" smtClean="0">
                          <a:solidFill>
                            <a:sysClr val="windowText" lastClr="000000"/>
                          </a:solidFill>
                          <a:latin typeface="Sakkal Majalla" panose="02000000000000000000" pitchFamily="2" charset="-78"/>
                        </a:rPr>
                        <a:t>Calculation Type</a:t>
                      </a:r>
                      <a:endParaRPr lang="en-US" sz="1400" dirty="0">
                        <a:solidFill>
                          <a:sysClr val="windowText" lastClr="000000"/>
                        </a:solidFill>
                        <a:latin typeface="Sakkal Majalla" panose="02000000000000000000" pitchFamily="2" charset="-78"/>
                        <a:cs typeface="Sakkal Majalla" panose="02000000000000000000" pitchFamily="2" charset="-78"/>
                      </a:endParaRPr>
                    </a:p>
                  </a:txBody>
                  <a:tcPr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rgbClr val="B78A35"/>
                      </a:solidFill>
                      <a:prstDash val="solid"/>
                      <a:round/>
                      <a:headEnd type="none" w="med" len="med"/>
                      <a:tailEnd type="none" w="med" len="med"/>
                    </a:lnT>
                    <a:lnB w="12700" cap="flat" cmpd="sng" algn="ctr">
                      <a:solidFill>
                        <a:srgbClr val="B78A35"/>
                      </a:solidFill>
                      <a:prstDash val="solid"/>
                      <a:round/>
                      <a:headEnd type="none" w="med" len="med"/>
                      <a:tailEnd type="none" w="med" len="med"/>
                    </a:lnB>
                    <a:solidFill>
                      <a:srgbClr val="B78A35"/>
                    </a:solidFill>
                  </a:tcPr>
                </a:tc>
                <a:tc>
                  <a:txBody>
                    <a:bodyPr/>
                    <a:lstStyle/>
                    <a:p>
                      <a:pPr algn="ctr" rtl="0"/>
                      <a:r>
                        <a:rPr lang="ar-AE" sz="1400" dirty="0" smtClean="0">
                          <a:solidFill>
                            <a:sysClr val="windowText" lastClr="000000"/>
                          </a:solidFill>
                          <a:latin typeface="Sakkal Majalla" panose="02000000000000000000" pitchFamily="2" charset="-78"/>
                        </a:rPr>
                        <a:t>Calculation Unit</a:t>
                      </a:r>
                      <a:endParaRPr lang="en-US" sz="1400" dirty="0">
                        <a:solidFill>
                          <a:sysClr val="windowText" lastClr="000000"/>
                        </a:solidFill>
                        <a:latin typeface="Sakkal Majalla" panose="02000000000000000000" pitchFamily="2" charset="-78"/>
                        <a:cs typeface="Sakkal Majalla" panose="02000000000000000000" pitchFamily="2" charset="-78"/>
                      </a:endParaRPr>
                    </a:p>
                  </a:txBody>
                  <a:tcPr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rgbClr val="B78A35"/>
                      </a:solidFill>
                      <a:prstDash val="solid"/>
                      <a:round/>
                      <a:headEnd type="none" w="med" len="med"/>
                      <a:tailEnd type="none" w="med" len="med"/>
                    </a:lnT>
                    <a:lnB w="12700" cap="flat" cmpd="sng" algn="ctr">
                      <a:solidFill>
                        <a:srgbClr val="B78A35"/>
                      </a:solidFill>
                      <a:prstDash val="solid"/>
                      <a:round/>
                      <a:headEnd type="none" w="med" len="med"/>
                      <a:tailEnd type="none" w="med" len="med"/>
                    </a:lnB>
                    <a:solidFill>
                      <a:srgbClr val="B78A35"/>
                    </a:solidFill>
                  </a:tcPr>
                </a:tc>
                <a:tc>
                  <a:txBody>
                    <a:bodyPr/>
                    <a:lstStyle/>
                    <a:p>
                      <a:pPr algn="ctr" rtl="0"/>
                      <a:r>
                        <a:rPr lang="ar-AE" sz="1400" dirty="0" smtClean="0">
                          <a:solidFill>
                            <a:sysClr val="windowText" lastClr="000000"/>
                          </a:solidFill>
                          <a:latin typeface="Sakkal Majalla" panose="02000000000000000000" pitchFamily="2" charset="-78"/>
                        </a:rPr>
                        <a:t>Period</a:t>
                      </a:r>
                      <a:endParaRPr lang="en-US" sz="1400" dirty="0">
                        <a:solidFill>
                          <a:sysClr val="windowText" lastClr="000000"/>
                        </a:solidFill>
                        <a:latin typeface="Sakkal Majalla" panose="02000000000000000000" pitchFamily="2" charset="-78"/>
                        <a:cs typeface="Sakkal Majalla" panose="02000000000000000000" pitchFamily="2" charset="-78"/>
                      </a:endParaRPr>
                    </a:p>
                  </a:txBody>
                  <a:tcPr anchor="b">
                    <a:lnL w="12700" cap="flat" cmpd="sng" algn="ctr">
                      <a:solidFill>
                        <a:schemeClr val="bg1"/>
                      </a:solidFill>
                      <a:prstDash val="solid"/>
                      <a:round/>
                      <a:headEnd type="none" w="med" len="med"/>
                      <a:tailEnd type="none" w="med" len="med"/>
                    </a:lnL>
                    <a:lnR w="12700" cap="flat" cmpd="sng" algn="ctr">
                      <a:solidFill>
                        <a:srgbClr val="B78A35"/>
                      </a:solidFill>
                      <a:prstDash val="solid"/>
                      <a:round/>
                      <a:headEnd type="none" w="med" len="med"/>
                      <a:tailEnd type="none" w="med" len="med"/>
                    </a:lnR>
                    <a:lnT w="12700" cap="flat" cmpd="sng" algn="ctr">
                      <a:solidFill>
                        <a:srgbClr val="B78A35"/>
                      </a:solidFill>
                      <a:prstDash val="solid"/>
                      <a:round/>
                      <a:headEnd type="none" w="med" len="med"/>
                      <a:tailEnd type="none" w="med" len="med"/>
                    </a:lnT>
                    <a:lnB w="12700" cap="flat" cmpd="sng" algn="ctr">
                      <a:solidFill>
                        <a:srgbClr val="B78A35"/>
                      </a:solidFill>
                      <a:prstDash val="solid"/>
                      <a:round/>
                      <a:headEnd type="none" w="med" len="med"/>
                      <a:tailEnd type="none" w="med" len="med"/>
                    </a:lnB>
                    <a:solidFill>
                      <a:srgbClr val="B78A35"/>
                    </a:solidFill>
                  </a:tcPr>
                </a:tc>
              </a:tr>
              <a:tr h="748092">
                <a:tc>
                  <a:txBody>
                    <a:bodyPr/>
                    <a:lstStyle/>
                    <a:p>
                      <a:pPr algn="ctr" rtl="0"/>
                      <a:r>
                        <a:rPr lang="ar-AE" sz="1400" dirty="0" smtClean="0">
                          <a:latin typeface="Sakkal Majalla" panose="02000000000000000000" pitchFamily="2" charset="-78"/>
                        </a:rPr>
                        <a:t>The Federal Entity</a:t>
                      </a:r>
                    </a:p>
                  </a:txBody>
                  <a:tcPr>
                    <a:lnL w="12700" cap="flat" cmpd="sng" algn="ctr">
                      <a:solidFill>
                        <a:srgbClr val="B78A35"/>
                      </a:solidFill>
                      <a:prstDash val="solid"/>
                      <a:round/>
                      <a:headEnd type="none" w="med" len="med"/>
                      <a:tailEnd type="none" w="med" len="med"/>
                    </a:lnL>
                    <a:lnR w="12700" cap="flat" cmpd="sng" algn="ctr">
                      <a:solidFill>
                        <a:srgbClr val="B78A35"/>
                      </a:solidFill>
                      <a:prstDash val="solid"/>
                      <a:round/>
                      <a:headEnd type="none" w="med" len="med"/>
                      <a:tailEnd type="none" w="med" len="med"/>
                    </a:lnR>
                    <a:lnT w="12700" cap="flat" cmpd="sng" algn="ctr">
                      <a:solidFill>
                        <a:srgbClr val="B78A35"/>
                      </a:solidFill>
                      <a:prstDash val="solid"/>
                      <a:round/>
                      <a:headEnd type="none" w="med" len="med"/>
                      <a:tailEnd type="none" w="med" len="med"/>
                    </a:lnT>
                    <a:lnB w="12700" cap="flat" cmpd="sng" algn="ctr">
                      <a:solidFill>
                        <a:srgbClr val="B78A35"/>
                      </a:solidFill>
                      <a:prstDash val="solid"/>
                      <a:round/>
                      <a:headEnd type="none" w="med" len="med"/>
                      <a:tailEnd type="none" w="med" len="med"/>
                    </a:lnB>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ar-AE" sz="1400" b="0" i="0" u="none" strike="noStrike" dirty="0" smtClean="0">
                          <a:solidFill>
                            <a:srgbClr val="000000"/>
                          </a:solidFill>
                          <a:effectLst/>
                          <a:latin typeface="Sakkal Majalla" panose="02000000000000000000" pitchFamily="2" charset="-78"/>
                        </a:rPr>
                        <a:t>Total number of employees honored by </a:t>
                      </a:r>
                      <a:r>
                        <a:rPr lang="ar-AE" sz="1400" b="0" i="0" u="none" strike="noStrike" dirty="0" err="1" smtClean="0">
                          <a:solidFill>
                            <a:srgbClr val="000000"/>
                          </a:solidFill>
                          <a:effectLst/>
                          <a:latin typeface="Sakkal Majalla" panose="02000000000000000000" pitchFamily="2" charset="-78"/>
                        </a:rPr>
                        <a:t>the</a:t>
                      </a:r>
                      <a:r>
                        <a:rPr lang="ar-AE" sz="1400" b="0" i="0" u="none" strike="noStrike" dirty="0" smtClean="0">
                          <a:solidFill>
                            <a:srgbClr val="000000"/>
                          </a:solidFill>
                          <a:effectLst/>
                          <a:latin typeface="Sakkal Majalla" panose="02000000000000000000" pitchFamily="2" charset="-78"/>
                        </a:rPr>
                        <a:t> </a:t>
                      </a:r>
                      <a:r>
                        <a:rPr lang="ar-AE" sz="1400" b="0" i="0" u="none" strike="noStrike" dirty="0" err="1" smtClean="0">
                          <a:solidFill>
                            <a:srgbClr val="000000"/>
                          </a:solidFill>
                          <a:effectLst/>
                          <a:latin typeface="Sakkal Majalla" panose="02000000000000000000" pitchFamily="2" charset="-78"/>
                        </a:rPr>
                        <a:t>entity</a:t>
                      </a:r>
                      <a:r>
                        <a:rPr lang="en-US" sz="1400" b="0" i="0" u="none" strike="noStrike" dirty="0" smtClean="0">
                          <a:solidFill>
                            <a:srgbClr val="000000"/>
                          </a:solidFill>
                          <a:effectLst/>
                          <a:latin typeface="Sakkal Majalla" panose="02000000000000000000" pitchFamily="2" charset="-78"/>
                        </a:rPr>
                        <a:t> </a:t>
                      </a:r>
                      <a:r>
                        <a:rPr lang="ar-EG" sz="1400" b="0" i="0" u="none" strike="noStrike" baseline="0" dirty="0" smtClean="0">
                          <a:solidFill>
                            <a:srgbClr val="000000"/>
                          </a:solidFill>
                          <a:effectLst/>
                          <a:latin typeface="Sakkal Majalla" panose="02000000000000000000" pitchFamily="2" charset="-78"/>
                        </a:rPr>
                        <a:t> </a:t>
                      </a:r>
                      <a:r>
                        <a:rPr lang="ar-AE" sz="1400" b="0" i="0" u="none" strike="noStrike" dirty="0" smtClean="0">
                          <a:solidFill>
                            <a:srgbClr val="000000"/>
                          </a:solidFill>
                          <a:effectLst/>
                          <a:latin typeface="Sakkal Majalla" panose="02000000000000000000" pitchFamily="2" charset="-78"/>
                        </a:rPr>
                        <a:t>÷</a:t>
                      </a:r>
                      <a:r>
                        <a:rPr lang="ar-AE" sz="1400" b="0" i="0" u="none" strike="noStrike" dirty="0" err="1" smtClean="0">
                          <a:solidFill>
                            <a:srgbClr val="000000"/>
                          </a:solidFill>
                          <a:effectLst/>
                          <a:latin typeface="Sakkal Majalla" panose="02000000000000000000" pitchFamily="2" charset="-78"/>
                        </a:rPr>
                        <a:t>Total</a:t>
                      </a:r>
                      <a:r>
                        <a:rPr lang="ar-AE" sz="1400" b="0" i="0" u="none" strike="noStrike" dirty="0" smtClean="0">
                          <a:solidFill>
                            <a:srgbClr val="000000"/>
                          </a:solidFill>
                          <a:effectLst/>
                          <a:latin typeface="Sakkal Majalla" panose="02000000000000000000" pitchFamily="2" charset="-78"/>
                        </a:rPr>
                        <a:t> number of </a:t>
                      </a:r>
                      <a:r>
                        <a:rPr lang="ar-AE" sz="1400" b="0" i="0" u="none" strike="noStrike" dirty="0" err="1" smtClean="0">
                          <a:solidFill>
                            <a:srgbClr val="000000"/>
                          </a:solidFill>
                          <a:effectLst/>
                          <a:latin typeface="Sakkal Majalla" panose="02000000000000000000" pitchFamily="2" charset="-78"/>
                        </a:rPr>
                        <a:t>employees</a:t>
                      </a:r>
                      <a:r>
                        <a:rPr lang="en-US" sz="1400" b="0" i="0" u="none" strike="noStrike" dirty="0" smtClean="0">
                          <a:solidFill>
                            <a:srgbClr val="000000"/>
                          </a:solidFill>
                          <a:effectLst/>
                          <a:latin typeface="Sakkal Majalla" panose="02000000000000000000" pitchFamily="2" charset="-78"/>
                        </a:rPr>
                        <a:t> </a:t>
                      </a:r>
                      <a:r>
                        <a:rPr lang="ar-AE" sz="1400" b="0" i="0" u="none" strike="noStrike" dirty="0" smtClean="0">
                          <a:solidFill>
                            <a:srgbClr val="000000"/>
                          </a:solidFill>
                          <a:effectLst/>
                          <a:latin typeface="Sakkal Majalla" panose="02000000000000000000" pitchFamily="2" charset="-78"/>
                        </a:rPr>
                        <a:t> ×</a:t>
                      </a:r>
                      <a:r>
                        <a:rPr lang="en-US" sz="1400" b="0" i="0" u="none" strike="noStrike" dirty="0" smtClean="0">
                          <a:solidFill>
                            <a:srgbClr val="000000"/>
                          </a:solidFill>
                          <a:effectLst/>
                          <a:latin typeface="Sakkal Majalla" panose="02000000000000000000" pitchFamily="2" charset="-78"/>
                        </a:rPr>
                        <a:t>1</a:t>
                      </a:r>
                      <a:r>
                        <a:rPr lang="en-US" sz="1400" b="0" i="0" u="none" strike="noStrike" baseline="0" dirty="0" smtClean="0">
                          <a:solidFill>
                            <a:srgbClr val="000000"/>
                          </a:solidFill>
                          <a:effectLst/>
                          <a:latin typeface="Sakkal Majalla" panose="02000000000000000000" pitchFamily="2" charset="-78"/>
                        </a:rPr>
                        <a:t>00</a:t>
                      </a:r>
                      <a:endParaRPr lang="ar-AE" sz="1400" b="0" i="0" u="none" strike="noStrike" dirty="0" smtClean="0">
                        <a:solidFill>
                          <a:srgbClr val="000000"/>
                        </a:solidFill>
                        <a:effectLst/>
                        <a:latin typeface="Sakkal Majalla" panose="02000000000000000000" pitchFamily="2" charset="-78"/>
                      </a:endParaRPr>
                    </a:p>
                  </a:txBody>
                  <a:tcPr>
                    <a:lnL w="12700" cap="flat" cmpd="sng" algn="ctr">
                      <a:solidFill>
                        <a:srgbClr val="B78A35"/>
                      </a:solidFill>
                      <a:prstDash val="solid"/>
                      <a:round/>
                      <a:headEnd type="none" w="med" len="med"/>
                      <a:tailEnd type="none" w="med" len="med"/>
                    </a:lnL>
                    <a:lnR w="12700" cap="flat" cmpd="sng" algn="ctr">
                      <a:solidFill>
                        <a:srgbClr val="B78A35"/>
                      </a:solidFill>
                      <a:prstDash val="solid"/>
                      <a:round/>
                      <a:headEnd type="none" w="med" len="med"/>
                      <a:tailEnd type="none" w="med" len="med"/>
                    </a:lnR>
                    <a:lnT w="12700" cap="flat" cmpd="sng" algn="ctr">
                      <a:solidFill>
                        <a:srgbClr val="B78A35"/>
                      </a:solidFill>
                      <a:prstDash val="solid"/>
                      <a:round/>
                      <a:headEnd type="none" w="med" len="med"/>
                      <a:tailEnd type="none" w="med" len="med"/>
                    </a:lnT>
                    <a:lnB w="12700" cap="flat" cmpd="sng" algn="ctr">
                      <a:solidFill>
                        <a:srgbClr val="B78A35"/>
                      </a:solidFill>
                      <a:prstDash val="solid"/>
                      <a:round/>
                      <a:headEnd type="none" w="med" len="med"/>
                      <a:tailEnd type="none" w="med" len="med"/>
                    </a:lnB>
                    <a:noFill/>
                  </a:tcPr>
                </a:tc>
                <a:tc>
                  <a:txBody>
                    <a:bodyPr/>
                    <a:lstStyle/>
                    <a:p>
                      <a:pPr algn="ctr" rtl="0"/>
                      <a:r>
                        <a:rPr lang="ar-AE" sz="1400" dirty="0" smtClean="0">
                          <a:latin typeface="Sakkal Majalla" panose="02000000000000000000" pitchFamily="2" charset="-78"/>
                        </a:rPr>
                        <a:t>Increase is better</a:t>
                      </a:r>
                      <a:endParaRPr lang="en-US" sz="1400" dirty="0">
                        <a:latin typeface="Sakkal Majalla" panose="02000000000000000000" pitchFamily="2" charset="-78"/>
                        <a:cs typeface="Sakkal Majalla" panose="02000000000000000000" pitchFamily="2" charset="-78"/>
                      </a:endParaRPr>
                    </a:p>
                  </a:txBody>
                  <a:tcPr>
                    <a:lnL w="12700" cap="flat" cmpd="sng" algn="ctr">
                      <a:solidFill>
                        <a:srgbClr val="B78A35"/>
                      </a:solidFill>
                      <a:prstDash val="solid"/>
                      <a:round/>
                      <a:headEnd type="none" w="med" len="med"/>
                      <a:tailEnd type="none" w="med" len="med"/>
                    </a:lnL>
                    <a:lnR w="12700" cap="flat" cmpd="sng" algn="ctr">
                      <a:solidFill>
                        <a:srgbClr val="B78A35"/>
                      </a:solidFill>
                      <a:prstDash val="solid"/>
                      <a:round/>
                      <a:headEnd type="none" w="med" len="med"/>
                      <a:tailEnd type="none" w="med" len="med"/>
                    </a:lnR>
                    <a:lnT w="12700" cap="flat" cmpd="sng" algn="ctr">
                      <a:solidFill>
                        <a:srgbClr val="B78A35"/>
                      </a:solidFill>
                      <a:prstDash val="solid"/>
                      <a:round/>
                      <a:headEnd type="none" w="med" len="med"/>
                      <a:tailEnd type="none" w="med" len="med"/>
                    </a:lnT>
                    <a:lnB w="12700" cap="flat" cmpd="sng" algn="ctr">
                      <a:solidFill>
                        <a:srgbClr val="B78A35"/>
                      </a:solidFill>
                      <a:prstDash val="solid"/>
                      <a:round/>
                      <a:headEnd type="none" w="med" len="med"/>
                      <a:tailEnd type="none" w="med" len="med"/>
                    </a:lnB>
                    <a:noFill/>
                  </a:tcPr>
                </a:tc>
                <a:tc>
                  <a:txBody>
                    <a:bodyPr/>
                    <a:lstStyle/>
                    <a:p>
                      <a:pPr algn="ctr" rtl="0"/>
                      <a:r>
                        <a:rPr lang="ar-AE" sz="1400" dirty="0" smtClean="0">
                          <a:latin typeface="Sakkal Majalla" panose="02000000000000000000" pitchFamily="2" charset="-78"/>
                        </a:rPr>
                        <a:t>Percentage</a:t>
                      </a:r>
                      <a:endParaRPr lang="en-US" sz="1400" dirty="0">
                        <a:latin typeface="Sakkal Majalla" panose="02000000000000000000" pitchFamily="2" charset="-78"/>
                        <a:cs typeface="Sakkal Majalla" panose="02000000000000000000" pitchFamily="2" charset="-78"/>
                      </a:endParaRPr>
                    </a:p>
                  </a:txBody>
                  <a:tcPr>
                    <a:lnL w="12700" cap="flat" cmpd="sng" algn="ctr">
                      <a:solidFill>
                        <a:srgbClr val="B78A35"/>
                      </a:solidFill>
                      <a:prstDash val="solid"/>
                      <a:round/>
                      <a:headEnd type="none" w="med" len="med"/>
                      <a:tailEnd type="none" w="med" len="med"/>
                    </a:lnL>
                    <a:lnR w="12700" cap="flat" cmpd="sng" algn="ctr">
                      <a:solidFill>
                        <a:srgbClr val="B78A35"/>
                      </a:solidFill>
                      <a:prstDash val="solid"/>
                      <a:round/>
                      <a:headEnd type="none" w="med" len="med"/>
                      <a:tailEnd type="none" w="med" len="med"/>
                    </a:lnR>
                    <a:lnT w="12700" cap="flat" cmpd="sng" algn="ctr">
                      <a:solidFill>
                        <a:srgbClr val="B78A35"/>
                      </a:solidFill>
                      <a:prstDash val="solid"/>
                      <a:round/>
                      <a:headEnd type="none" w="med" len="med"/>
                      <a:tailEnd type="none" w="med" len="med"/>
                    </a:lnT>
                    <a:lnB w="12700" cap="flat" cmpd="sng" algn="ctr">
                      <a:solidFill>
                        <a:srgbClr val="B78A35"/>
                      </a:solidFill>
                      <a:prstDash val="solid"/>
                      <a:round/>
                      <a:headEnd type="none" w="med" len="med"/>
                      <a:tailEnd type="none" w="med" len="med"/>
                    </a:lnB>
                    <a:noFill/>
                  </a:tcPr>
                </a:tc>
                <a:tc>
                  <a:txBody>
                    <a:bodyPr/>
                    <a:lstStyle/>
                    <a:p>
                      <a:pPr algn="ctr" rtl="0"/>
                      <a:r>
                        <a:rPr lang="ar-AE" sz="1400" dirty="0" smtClean="0">
                          <a:latin typeface="Sakkal Majalla" panose="02000000000000000000" pitchFamily="2" charset="-78"/>
                        </a:rPr>
                        <a:t>Annually</a:t>
                      </a:r>
                      <a:endParaRPr lang="en-US" sz="1400" dirty="0">
                        <a:latin typeface="Sakkal Majalla" panose="02000000000000000000" pitchFamily="2" charset="-78"/>
                        <a:cs typeface="Sakkal Majalla" panose="02000000000000000000" pitchFamily="2" charset="-78"/>
                      </a:endParaRPr>
                    </a:p>
                  </a:txBody>
                  <a:tcPr>
                    <a:lnL w="12700" cap="flat" cmpd="sng" algn="ctr">
                      <a:solidFill>
                        <a:srgbClr val="B78A35"/>
                      </a:solidFill>
                      <a:prstDash val="solid"/>
                      <a:round/>
                      <a:headEnd type="none" w="med" len="med"/>
                      <a:tailEnd type="none" w="med" len="med"/>
                    </a:lnL>
                    <a:lnR w="12700" cap="flat" cmpd="sng" algn="ctr">
                      <a:solidFill>
                        <a:srgbClr val="B78A35"/>
                      </a:solidFill>
                      <a:prstDash val="solid"/>
                      <a:round/>
                      <a:headEnd type="none" w="med" len="med"/>
                      <a:tailEnd type="none" w="med" len="med"/>
                    </a:lnR>
                    <a:lnT w="12700" cap="flat" cmpd="sng" algn="ctr">
                      <a:solidFill>
                        <a:srgbClr val="B78A35"/>
                      </a:solidFill>
                      <a:prstDash val="solid"/>
                      <a:round/>
                      <a:headEnd type="none" w="med" len="med"/>
                      <a:tailEnd type="none" w="med" len="med"/>
                    </a:lnT>
                    <a:lnB w="12700" cap="flat" cmpd="sng" algn="ctr">
                      <a:solidFill>
                        <a:srgbClr val="B78A35"/>
                      </a:solidFill>
                      <a:prstDash val="solid"/>
                      <a:round/>
                      <a:headEnd type="none" w="med" len="med"/>
                      <a:tailEnd type="none" w="med" len="med"/>
                    </a:lnB>
                    <a:noFill/>
                  </a:tcPr>
                </a:tc>
              </a:tr>
            </a:tbl>
          </a:graphicData>
        </a:graphic>
      </p:graphicFrame>
      <p:graphicFrame>
        <p:nvGraphicFramePr>
          <p:cNvPr id="15" name="Content Placeholder 9"/>
          <p:cNvGraphicFramePr>
            <a:graphicFrameLocks/>
          </p:cNvGraphicFramePr>
          <p:nvPr>
            <p:extLst/>
          </p:nvPr>
        </p:nvGraphicFramePr>
        <p:xfrm>
          <a:off x="279378" y="5867406"/>
          <a:ext cx="7969042" cy="609600"/>
        </p:xfrm>
        <a:graphic>
          <a:graphicData uri="http://schemas.openxmlformats.org/drawingml/2006/table">
            <a:tbl>
              <a:tblPr firstRow="1" bandRow="1">
                <a:tableStyleId>{5C22544A-7EE6-4342-B048-85BDC9FD1C3A}</a:tableStyleId>
              </a:tblPr>
              <a:tblGrid>
                <a:gridCol w="3984521"/>
                <a:gridCol w="3984521"/>
              </a:tblGrid>
              <a:tr h="283639">
                <a:tc>
                  <a:txBody>
                    <a:bodyPr/>
                    <a:lstStyle/>
                    <a:p>
                      <a:pPr algn="ctr" rtl="0"/>
                      <a:r>
                        <a:rPr lang="ar-AE" sz="1400" dirty="0" smtClean="0">
                          <a:solidFill>
                            <a:sysClr val="windowText" lastClr="000000"/>
                          </a:solidFill>
                          <a:latin typeface="Sakkal Majalla" panose="02000000000000000000" pitchFamily="2" charset="-78"/>
                        </a:rPr>
                        <a:t>Denominator components</a:t>
                      </a:r>
                      <a:endParaRPr lang="en-US" sz="1400" dirty="0">
                        <a:solidFill>
                          <a:sysClr val="windowText" lastClr="000000"/>
                        </a:solidFill>
                        <a:latin typeface="Sakkal Majalla" panose="02000000000000000000" pitchFamily="2" charset="-78"/>
                        <a:cs typeface="Sakkal Majalla" panose="02000000000000000000" pitchFamily="2" charset="-78"/>
                      </a:endParaRPr>
                    </a:p>
                  </a:txBody>
                  <a:tcPr anchor="ctr">
                    <a:lnL w="12700" cap="flat" cmpd="sng" algn="ctr">
                      <a:solidFill>
                        <a:srgbClr val="B78A35"/>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rgbClr val="B78A35"/>
                      </a:solidFill>
                      <a:prstDash val="solid"/>
                      <a:round/>
                      <a:headEnd type="none" w="med" len="med"/>
                      <a:tailEnd type="none" w="med" len="med"/>
                    </a:lnT>
                    <a:lnB w="12700" cap="flat" cmpd="sng" algn="ctr">
                      <a:solidFill>
                        <a:srgbClr val="B78A35"/>
                      </a:solidFill>
                      <a:prstDash val="solid"/>
                      <a:round/>
                      <a:headEnd type="none" w="med" len="med"/>
                      <a:tailEnd type="none" w="med" len="med"/>
                    </a:lnB>
                    <a:solidFill>
                      <a:srgbClr val="B78A35"/>
                    </a:solidFill>
                  </a:tcPr>
                </a:tc>
                <a:tc>
                  <a:txBody>
                    <a:bodyPr/>
                    <a:lstStyle/>
                    <a:p>
                      <a:pPr algn="ctr" rtl="0"/>
                      <a:r>
                        <a:rPr lang="ar-AE" sz="1400" dirty="0" smtClean="0">
                          <a:solidFill>
                            <a:sysClr val="windowText" lastClr="000000"/>
                          </a:solidFill>
                          <a:latin typeface="Sakkal Majalla" panose="02000000000000000000" pitchFamily="2" charset="-78"/>
                        </a:rPr>
                        <a:t>Numerator components</a:t>
                      </a:r>
                      <a:endParaRPr lang="en-US" sz="1400" dirty="0">
                        <a:solidFill>
                          <a:sysClr val="windowText" lastClr="000000"/>
                        </a:solidFill>
                        <a:latin typeface="Sakkal Majalla" panose="02000000000000000000" pitchFamily="2" charset="-78"/>
                        <a:cs typeface="Sakkal Majalla" panose="02000000000000000000" pitchFamily="2" charset="-78"/>
                      </a:endParaRPr>
                    </a:p>
                  </a:txBody>
                  <a:tcPr anchor="ctr">
                    <a:lnL w="12700" cap="flat" cmpd="sng" algn="ctr">
                      <a:solidFill>
                        <a:schemeClr val="bg1"/>
                      </a:solidFill>
                      <a:prstDash val="solid"/>
                      <a:round/>
                      <a:headEnd type="none" w="med" len="med"/>
                      <a:tailEnd type="none" w="med" len="med"/>
                    </a:lnL>
                    <a:lnR w="12700" cap="flat" cmpd="sng" algn="ctr">
                      <a:solidFill>
                        <a:srgbClr val="B78A35"/>
                      </a:solidFill>
                      <a:prstDash val="solid"/>
                      <a:round/>
                      <a:headEnd type="none" w="med" len="med"/>
                      <a:tailEnd type="none" w="med" len="med"/>
                    </a:lnR>
                    <a:lnT w="12700" cap="flat" cmpd="sng" algn="ctr">
                      <a:solidFill>
                        <a:srgbClr val="B78A35"/>
                      </a:solidFill>
                      <a:prstDash val="solid"/>
                      <a:round/>
                      <a:headEnd type="none" w="med" len="med"/>
                      <a:tailEnd type="none" w="med" len="med"/>
                    </a:lnT>
                    <a:lnB w="12700" cap="flat" cmpd="sng" algn="ctr">
                      <a:solidFill>
                        <a:srgbClr val="B78A35"/>
                      </a:solidFill>
                      <a:prstDash val="solid"/>
                      <a:round/>
                      <a:headEnd type="none" w="med" len="med"/>
                      <a:tailEnd type="none" w="med" len="med"/>
                    </a:lnB>
                    <a:solidFill>
                      <a:srgbClr val="B78A35"/>
                    </a:solidFill>
                  </a:tcPr>
                </a:tc>
              </a:tr>
              <a:tr h="283639">
                <a:tc>
                  <a:txBody>
                    <a:bodyPr/>
                    <a:lstStyle/>
                    <a:p>
                      <a:pPr algn="ctr" rtl="0"/>
                      <a:r>
                        <a:rPr lang="ar-AE" sz="1400" b="0" i="0" u="none" strike="noStrike" kern="1200" dirty="0" smtClean="0">
                          <a:solidFill>
                            <a:srgbClr val="000000"/>
                          </a:solidFill>
                          <a:effectLst/>
                          <a:latin typeface="Sakkal Majalla" panose="02000000000000000000" pitchFamily="2" charset="-78"/>
                        </a:rPr>
                        <a:t>Total number of empployees</a:t>
                      </a:r>
                      <a:endParaRPr lang="en-US" sz="1400" b="0" i="0" u="none" strike="noStrike" kern="1200" dirty="0">
                        <a:solidFill>
                          <a:srgbClr val="000000"/>
                        </a:solidFill>
                        <a:effectLst/>
                        <a:latin typeface="Sakkal Majalla" panose="02000000000000000000" pitchFamily="2" charset="-78"/>
                        <a:ea typeface="+mn-ea"/>
                        <a:cs typeface="Sakkal Majalla" panose="02000000000000000000" pitchFamily="2" charset="-78"/>
                      </a:endParaRPr>
                    </a:p>
                  </a:txBody>
                  <a:tcPr anchor="ctr">
                    <a:lnL w="12700" cap="flat" cmpd="sng" algn="ctr">
                      <a:solidFill>
                        <a:srgbClr val="B78A35"/>
                      </a:solidFill>
                      <a:prstDash val="solid"/>
                      <a:round/>
                      <a:headEnd type="none" w="med" len="med"/>
                      <a:tailEnd type="none" w="med" len="med"/>
                    </a:lnL>
                    <a:lnR w="12700" cap="flat" cmpd="sng" algn="ctr">
                      <a:solidFill>
                        <a:srgbClr val="B78A35"/>
                      </a:solidFill>
                      <a:prstDash val="solid"/>
                      <a:round/>
                      <a:headEnd type="none" w="med" len="med"/>
                      <a:tailEnd type="none" w="med" len="med"/>
                    </a:lnR>
                    <a:lnT w="12700" cap="flat" cmpd="sng" algn="ctr">
                      <a:solidFill>
                        <a:srgbClr val="B78A35"/>
                      </a:solidFill>
                      <a:prstDash val="solid"/>
                      <a:round/>
                      <a:headEnd type="none" w="med" len="med"/>
                      <a:tailEnd type="none" w="med" len="med"/>
                    </a:lnT>
                    <a:lnB w="12700" cap="flat" cmpd="sng" algn="ctr">
                      <a:solidFill>
                        <a:srgbClr val="B78A35"/>
                      </a:solidFill>
                      <a:prstDash val="solid"/>
                      <a:round/>
                      <a:headEnd type="none" w="med" len="med"/>
                      <a:tailEnd type="none" w="med" len="med"/>
                    </a:lnB>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ar-AE" sz="1400" b="0" i="0" u="none" strike="noStrike" dirty="0" smtClean="0">
                          <a:solidFill>
                            <a:srgbClr val="000000"/>
                          </a:solidFill>
                          <a:effectLst/>
                          <a:latin typeface="Sakkal Majalla" panose="02000000000000000000" pitchFamily="2" charset="-78"/>
                        </a:rPr>
                        <a:t>The number of employees honored by the entity</a:t>
                      </a:r>
                    </a:p>
                  </a:txBody>
                  <a:tcPr anchor="ctr">
                    <a:lnL w="12700" cap="flat" cmpd="sng" algn="ctr">
                      <a:solidFill>
                        <a:srgbClr val="B78A35"/>
                      </a:solidFill>
                      <a:prstDash val="solid"/>
                      <a:round/>
                      <a:headEnd type="none" w="med" len="med"/>
                      <a:tailEnd type="none" w="med" len="med"/>
                    </a:lnL>
                    <a:lnR w="12700" cap="flat" cmpd="sng" algn="ctr">
                      <a:solidFill>
                        <a:srgbClr val="B78A35"/>
                      </a:solidFill>
                      <a:prstDash val="solid"/>
                      <a:round/>
                      <a:headEnd type="none" w="med" len="med"/>
                      <a:tailEnd type="none" w="med" len="med"/>
                    </a:lnR>
                    <a:lnT w="12700" cap="flat" cmpd="sng" algn="ctr">
                      <a:solidFill>
                        <a:srgbClr val="B78A35"/>
                      </a:solidFill>
                      <a:prstDash val="solid"/>
                      <a:round/>
                      <a:headEnd type="none" w="med" len="med"/>
                      <a:tailEnd type="none" w="med" len="med"/>
                    </a:lnT>
                    <a:lnB w="12700" cap="flat" cmpd="sng" algn="ctr">
                      <a:solidFill>
                        <a:srgbClr val="B78A35"/>
                      </a:solidFill>
                      <a:prstDash val="solid"/>
                      <a:round/>
                      <a:headEnd type="none" w="med" len="med"/>
                      <a:tailEnd type="none" w="med" len="med"/>
                    </a:lnB>
                    <a:noFill/>
                  </a:tcPr>
                </a:tc>
              </a:tr>
            </a:tbl>
          </a:graphicData>
        </a:graphic>
      </p:graphicFrame>
      <p:sp>
        <p:nvSpPr>
          <p:cNvPr id="16" name="TextBox 15"/>
          <p:cNvSpPr txBox="1"/>
          <p:nvPr/>
        </p:nvSpPr>
        <p:spPr>
          <a:xfrm>
            <a:off x="231009" y="4322240"/>
            <a:ext cx="5410200" cy="381000"/>
          </a:xfrm>
          <a:prstGeom prst="rect">
            <a:avLst/>
          </a:prstGeom>
          <a:noFill/>
        </p:spPr>
        <p:txBody>
          <a:bodyPr wrap="square" rtlCol="0">
            <a:spAutoFit/>
          </a:bodyPr>
          <a:lstStyle/>
          <a:p>
            <a:pPr algn="l" rtl="0"/>
            <a:r>
              <a:rPr lang="ar-AE" b="1" dirty="0">
                <a:solidFill>
                  <a:srgbClr val="C00000"/>
                </a:solidFill>
                <a:latin typeface="Sakkal Majalla" panose="02000000000000000000" pitchFamily="2" charset="-78"/>
              </a:rPr>
              <a:t>Method of </a:t>
            </a:r>
            <a:r>
              <a:rPr lang="ar-AE" b="1" dirty="0" smtClean="0">
                <a:solidFill>
                  <a:srgbClr val="C00000"/>
                </a:solidFill>
                <a:latin typeface="Sakkal Majalla" panose="02000000000000000000" pitchFamily="2" charset="-78"/>
              </a:rPr>
              <a:t>Calculation</a:t>
            </a:r>
            <a:r>
              <a:rPr lang="en-US" b="1" dirty="0" smtClean="0">
                <a:solidFill>
                  <a:srgbClr val="C00000"/>
                </a:solidFill>
                <a:latin typeface="Sakkal Majalla" panose="02000000000000000000" pitchFamily="2" charset="-78"/>
              </a:rPr>
              <a:t>:</a:t>
            </a:r>
            <a:endParaRPr lang="en-US" b="1" dirty="0">
              <a:solidFill>
                <a:srgbClr val="C00000"/>
              </a:solidFill>
              <a:latin typeface="Sakkal Majalla" panose="02000000000000000000" pitchFamily="2" charset="-78"/>
              <a:cs typeface="Sakkal Majalla" panose="02000000000000000000" pitchFamily="2" charset="-78"/>
            </a:endParaRPr>
          </a:p>
        </p:txBody>
      </p:sp>
      <p:sp>
        <p:nvSpPr>
          <p:cNvPr id="8" name="Slide Number Placeholder 3"/>
          <p:cNvSpPr txBox="1">
            <a:spLocks/>
          </p:cNvSpPr>
          <p:nvPr/>
        </p:nvSpPr>
        <p:spPr>
          <a:xfrm>
            <a:off x="0" y="6569075"/>
            <a:ext cx="21336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rtl="0"/>
            <a:r>
              <a:rPr lang="en-US" sz="1600" b="1" dirty="0" smtClean="0">
                <a:solidFill>
                  <a:prstClr val="black"/>
                </a:solidFill>
              </a:rPr>
              <a:t>46</a:t>
            </a:r>
            <a:endParaRPr lang="en-US" sz="1600" b="1" dirty="0">
              <a:solidFill>
                <a:prstClr val="black"/>
              </a:solidFill>
            </a:endParaRPr>
          </a:p>
        </p:txBody>
      </p:sp>
    </p:spTree>
    <p:extLst>
      <p:ext uri="{BB962C8B-B14F-4D97-AF65-F5344CB8AC3E}">
        <p14:creationId xmlns:p14="http://schemas.microsoft.com/office/powerpoint/2010/main" val="255843462"/>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ounded Rectangle 9"/>
          <p:cNvSpPr/>
          <p:nvPr/>
        </p:nvSpPr>
        <p:spPr>
          <a:xfrm>
            <a:off x="130629" y="838200"/>
            <a:ext cx="8839200" cy="521732"/>
          </a:xfrm>
          <a:prstGeom prst="round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9" name="Rectangle 8"/>
          <p:cNvSpPr/>
          <p:nvPr/>
        </p:nvSpPr>
        <p:spPr>
          <a:xfrm>
            <a:off x="457201" y="1365852"/>
            <a:ext cx="8284726" cy="1246495"/>
          </a:xfrm>
          <a:prstGeom prst="rect">
            <a:avLst/>
          </a:prstGeom>
        </p:spPr>
        <p:txBody>
          <a:bodyPr wrap="square">
            <a:spAutoFit/>
          </a:bodyPr>
          <a:lstStyle/>
          <a:p>
            <a:pPr algn="l" rtl="0">
              <a:lnSpc>
                <a:spcPct val="150000"/>
              </a:lnSpc>
            </a:pPr>
            <a:r>
              <a:rPr lang="ar-AE" b="1" dirty="0">
                <a:solidFill>
                  <a:srgbClr val="C00000"/>
                </a:solidFill>
                <a:latin typeface="Sakkal Majalla" panose="02000000000000000000" pitchFamily="2" charset="-78"/>
              </a:rPr>
              <a:t>Description of the Indicator:</a:t>
            </a:r>
            <a:endParaRPr lang="en-US" sz="1000" dirty="0">
              <a:solidFill>
                <a:prstClr val="black"/>
              </a:solidFill>
              <a:latin typeface="Sakkal Majalla" panose="02000000000000000000" pitchFamily="2" charset="-78"/>
              <a:cs typeface="Sakkal Majalla" panose="02000000000000000000" pitchFamily="2" charset="-78"/>
            </a:endParaRPr>
          </a:p>
          <a:p>
            <a:pPr algn="justLow" rtl="0"/>
            <a:r>
              <a:rPr lang="ar-AE" sz="1600" dirty="0">
                <a:solidFill>
                  <a:prstClr val="black"/>
                </a:solidFill>
                <a:latin typeface="Sakkal Majalla" panose="02000000000000000000" pitchFamily="2" charset="-78"/>
              </a:rPr>
              <a:t>This indicator aims at increasing the levels of occupational health and safety at work sites (the office work environment) by supporting the Federal ministries and entities to take the necessary actions for the purpose of creating a healthy and safe work environment to ensure the safety of both the employees and customers in accordance with the highest levels of occupational health and safety in work environment.</a:t>
            </a:r>
            <a:endParaRPr lang="en-US" sz="1600" dirty="0">
              <a:solidFill>
                <a:prstClr val="black"/>
              </a:solidFill>
              <a:latin typeface="Sakkal Majalla" panose="02000000000000000000" pitchFamily="2" charset="-78"/>
              <a:cs typeface="Sakkal Majalla" panose="02000000000000000000" pitchFamily="2" charset="-78"/>
            </a:endParaRPr>
          </a:p>
        </p:txBody>
      </p:sp>
      <p:sp>
        <p:nvSpPr>
          <p:cNvPr id="13" name="Title 1"/>
          <p:cNvSpPr txBox="1">
            <a:spLocks/>
          </p:cNvSpPr>
          <p:nvPr/>
        </p:nvSpPr>
        <p:spPr>
          <a:xfrm>
            <a:off x="457200" y="838200"/>
            <a:ext cx="6494027" cy="521732"/>
          </a:xfrm>
          <a:prstGeom prst="rect">
            <a:avLst/>
          </a:prstGeom>
        </p:spPr>
        <p:txBody>
          <a:bodyP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rtl="0">
              <a:lnSpc>
                <a:spcPct val="150000"/>
              </a:lnSpc>
              <a:spcBef>
                <a:spcPts val="0"/>
              </a:spcBef>
            </a:pPr>
            <a:r>
              <a:rPr lang="ar-AE" sz="1600" dirty="0">
                <a:solidFill>
                  <a:prstClr val="white"/>
                </a:solidFill>
              </a:rPr>
              <a:t>Indicator No. </a:t>
            </a:r>
            <a:r>
              <a:rPr lang="en-US" sz="1600" dirty="0" smtClean="0">
                <a:solidFill>
                  <a:prstClr val="white"/>
                </a:solidFill>
              </a:rPr>
              <a:t>21:</a:t>
            </a:r>
            <a:r>
              <a:rPr sz="1600" dirty="0" smtClean="0"/>
              <a:t> </a:t>
            </a:r>
            <a:r>
              <a:rPr lang="ar-SA" sz="1600" dirty="0">
                <a:solidFill>
                  <a:prstClr val="white"/>
                </a:solidFill>
              </a:rPr>
              <a:t>Rate of Frequent </a:t>
            </a:r>
            <a:r>
              <a:rPr lang="ar-SA" sz="1600" dirty="0" err="1">
                <a:solidFill>
                  <a:prstClr val="white"/>
                </a:solidFill>
              </a:rPr>
              <a:t>Injuries</a:t>
            </a:r>
            <a:r>
              <a:rPr lang="ar-SA" sz="1600" dirty="0">
                <a:solidFill>
                  <a:prstClr val="white"/>
                </a:solidFill>
              </a:rPr>
              <a:t> </a:t>
            </a:r>
            <a:r>
              <a:rPr lang="en-US" sz="1600" dirty="0" smtClean="0">
                <a:solidFill>
                  <a:prstClr val="white"/>
                </a:solidFill>
              </a:rPr>
              <a:t>Causing</a:t>
            </a:r>
            <a:r>
              <a:rPr lang="ar-SA" sz="1600" dirty="0" smtClean="0">
                <a:solidFill>
                  <a:prstClr val="white"/>
                </a:solidFill>
              </a:rPr>
              <a:t> </a:t>
            </a:r>
            <a:r>
              <a:rPr lang="ar-SA" sz="1600" dirty="0" err="1" smtClean="0">
                <a:solidFill>
                  <a:prstClr val="white"/>
                </a:solidFill>
              </a:rPr>
              <a:t>Time</a:t>
            </a:r>
            <a:r>
              <a:rPr lang="ar-SA" sz="1600" dirty="0" smtClean="0">
                <a:solidFill>
                  <a:prstClr val="white"/>
                </a:solidFill>
              </a:rPr>
              <a:t> </a:t>
            </a:r>
            <a:r>
              <a:rPr lang="ar-SA" sz="1600" dirty="0">
                <a:solidFill>
                  <a:prstClr val="white"/>
                </a:solidFill>
              </a:rPr>
              <a:t>Waste.</a:t>
            </a:r>
            <a:endParaRPr lang="en-US" sz="1600" dirty="0">
              <a:solidFill>
                <a:prstClr val="white"/>
              </a:solidFill>
            </a:endParaRPr>
          </a:p>
        </p:txBody>
      </p:sp>
      <p:sp>
        <p:nvSpPr>
          <p:cNvPr id="19" name="TextBox 18"/>
          <p:cNvSpPr txBox="1"/>
          <p:nvPr/>
        </p:nvSpPr>
        <p:spPr>
          <a:xfrm>
            <a:off x="457201" y="3565319"/>
            <a:ext cx="5410200" cy="381000"/>
          </a:xfrm>
          <a:prstGeom prst="rect">
            <a:avLst/>
          </a:prstGeom>
          <a:noFill/>
        </p:spPr>
        <p:txBody>
          <a:bodyPr wrap="square" rtlCol="0">
            <a:spAutoFit/>
          </a:bodyPr>
          <a:lstStyle/>
          <a:p>
            <a:pPr algn="l" rtl="0"/>
            <a:r>
              <a:rPr lang="ar-AE" b="1" dirty="0">
                <a:solidFill>
                  <a:srgbClr val="C00000"/>
                </a:solidFill>
                <a:latin typeface="Sakkal Majalla" panose="02000000000000000000" pitchFamily="2" charset="-78"/>
              </a:rPr>
              <a:t>Method of Calculation: </a:t>
            </a:r>
            <a:r>
              <a:rPr dirty="0" smtClean="0"/>
              <a:t> </a:t>
            </a:r>
            <a:endParaRPr lang="en-US" b="1" dirty="0">
              <a:solidFill>
                <a:srgbClr val="C00000"/>
              </a:solidFill>
              <a:latin typeface="Sakkal Majalla" panose="02000000000000000000" pitchFamily="2" charset="-78"/>
              <a:cs typeface="Sakkal Majalla" panose="02000000000000000000" pitchFamily="2" charset="-78"/>
            </a:endParaRPr>
          </a:p>
        </p:txBody>
      </p:sp>
      <p:sp>
        <p:nvSpPr>
          <p:cNvPr id="8" name="Slide Number Placeholder 3"/>
          <p:cNvSpPr txBox="1">
            <a:spLocks/>
          </p:cNvSpPr>
          <p:nvPr/>
        </p:nvSpPr>
        <p:spPr>
          <a:xfrm>
            <a:off x="0" y="6569075"/>
            <a:ext cx="21336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rtl="0"/>
            <a:r>
              <a:rPr lang="en-US" sz="1600" b="1" dirty="0" smtClean="0">
                <a:solidFill>
                  <a:prstClr val="black"/>
                </a:solidFill>
              </a:rPr>
              <a:t>47</a:t>
            </a:r>
            <a:endParaRPr lang="en-US" sz="1600" b="1" dirty="0">
              <a:solidFill>
                <a:prstClr val="black"/>
              </a:solidFill>
            </a:endParaRPr>
          </a:p>
        </p:txBody>
      </p:sp>
      <p:sp>
        <p:nvSpPr>
          <p:cNvPr id="2" name="TextBox 1"/>
          <p:cNvSpPr txBox="1"/>
          <p:nvPr/>
        </p:nvSpPr>
        <p:spPr>
          <a:xfrm>
            <a:off x="457200" y="2773220"/>
            <a:ext cx="8099957" cy="923330"/>
          </a:xfrm>
          <a:prstGeom prst="rect">
            <a:avLst/>
          </a:prstGeom>
          <a:noFill/>
        </p:spPr>
        <p:txBody>
          <a:bodyPr wrap="square" rtlCol="0">
            <a:spAutoFit/>
          </a:bodyPr>
          <a:lstStyle/>
          <a:p>
            <a:pPr algn="l" rtl="0"/>
            <a:r>
              <a:rPr lang="ar-AE" b="1" dirty="0">
                <a:solidFill>
                  <a:srgbClr val="C00000"/>
                </a:solidFill>
                <a:latin typeface="Sakkal Majalla" panose="02000000000000000000" pitchFamily="2" charset="-78"/>
              </a:rPr>
              <a:t>The indicator shall be divided into two parts: </a:t>
            </a:r>
          </a:p>
          <a:p>
            <a:pPr marL="342900" indent="-342900" algn="l" rtl="0">
              <a:buFont typeface="+mj-lt"/>
              <a:buAutoNum type="arabicPeriod"/>
            </a:pPr>
            <a:r>
              <a:rPr lang="ar-AE" dirty="0">
                <a:solidFill>
                  <a:prstClr val="black"/>
                </a:solidFill>
                <a:latin typeface="Sakkal Majalla" panose="02000000000000000000" pitchFamily="2" charset="-78"/>
              </a:rPr>
              <a:t>Frequency rate of work-related injuries </a:t>
            </a:r>
          </a:p>
          <a:p>
            <a:pPr marL="342900" indent="-342900" algn="l" rtl="0">
              <a:buFont typeface="+mj-lt"/>
              <a:buAutoNum type="arabicPeriod"/>
            </a:pPr>
            <a:r>
              <a:rPr lang="ar-AE" dirty="0">
                <a:solidFill>
                  <a:prstClr val="black"/>
                </a:solidFill>
                <a:latin typeface="Sakkal Majalla" panose="02000000000000000000" pitchFamily="2" charset="-78"/>
              </a:rPr>
              <a:t>Severity extent of the injuries </a:t>
            </a:r>
          </a:p>
        </p:txBody>
      </p:sp>
      <p:graphicFrame>
        <p:nvGraphicFramePr>
          <p:cNvPr id="11" name="Content Placeholder 9"/>
          <p:cNvGraphicFramePr>
            <a:graphicFrameLocks/>
          </p:cNvGraphicFramePr>
          <p:nvPr>
            <p:extLst/>
          </p:nvPr>
        </p:nvGraphicFramePr>
        <p:xfrm>
          <a:off x="539891" y="3883747"/>
          <a:ext cx="8202036" cy="1249680"/>
        </p:xfrm>
        <a:graphic>
          <a:graphicData uri="http://schemas.openxmlformats.org/drawingml/2006/table">
            <a:tbl>
              <a:tblPr firstRow="1" bandRow="1">
                <a:tableStyleId>{5C22544A-7EE6-4342-B048-85BDC9FD1C3A}</a:tableStyleId>
              </a:tblPr>
              <a:tblGrid>
                <a:gridCol w="1068776"/>
                <a:gridCol w="3236385"/>
                <a:gridCol w="1162863"/>
                <a:gridCol w="1367006"/>
                <a:gridCol w="1367006"/>
              </a:tblGrid>
              <a:tr h="290963">
                <a:tc gridSpan="5">
                  <a:txBody>
                    <a:bodyPr/>
                    <a:lstStyle/>
                    <a:p>
                      <a:pPr algn="ctr" rtl="0"/>
                      <a:r>
                        <a:rPr lang="ar-AE" sz="1400" dirty="0" smtClean="0">
                          <a:latin typeface="Sakkal Majalla" panose="02000000000000000000" pitchFamily="2" charset="-78"/>
                        </a:rPr>
                        <a:t>Frequency rate of work-related injuries </a:t>
                      </a:r>
                      <a:endParaRPr lang="en-US" sz="1400" dirty="0">
                        <a:latin typeface="Sakkal Majalla" panose="02000000000000000000" pitchFamily="2" charset="-78"/>
                        <a:cs typeface="Sakkal Majalla" panose="02000000000000000000" pitchFamily="2" charset="-7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B78A35"/>
                    </a:solidFill>
                  </a:tcPr>
                </a:tc>
                <a:tc hMerge="1">
                  <a:txBody>
                    <a:bodyPr/>
                    <a:lstStyle/>
                    <a:p>
                      <a:pPr algn="ctr" rtl="1"/>
                      <a:endParaRPr lang="en-US" sz="1400" dirty="0">
                        <a:latin typeface="Sakkal Majalla" panose="02000000000000000000" pitchFamily="2" charset="-78"/>
                        <a:cs typeface="Sakkal Majalla" panose="02000000000000000000" pitchFamily="2" charset="-78"/>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rgbClr val="B78A35"/>
                      </a:solidFill>
                      <a:prstDash val="solid"/>
                      <a:round/>
                      <a:headEnd type="none" w="med" len="med"/>
                      <a:tailEnd type="none" w="med" len="med"/>
                    </a:lnT>
                    <a:lnB w="12700" cap="flat" cmpd="sng" algn="ctr">
                      <a:solidFill>
                        <a:srgbClr val="B78A35"/>
                      </a:solidFill>
                      <a:prstDash val="solid"/>
                      <a:round/>
                      <a:headEnd type="none" w="med" len="med"/>
                      <a:tailEnd type="none" w="med" len="med"/>
                    </a:lnB>
                    <a:lnTlToBr w="12700" cmpd="sng">
                      <a:noFill/>
                      <a:prstDash val="solid"/>
                    </a:lnTlToBr>
                    <a:lnBlToTr w="12700" cmpd="sng">
                      <a:noFill/>
                      <a:prstDash val="solid"/>
                    </a:lnBlToTr>
                    <a:solidFill>
                      <a:srgbClr val="B78A35"/>
                    </a:solidFill>
                  </a:tcPr>
                </a:tc>
                <a:tc hMerge="1">
                  <a:txBody>
                    <a:bodyPr/>
                    <a:lstStyle/>
                    <a:p>
                      <a:pPr algn="ctr"/>
                      <a:endParaRPr lang="en-US" sz="1400" dirty="0">
                        <a:latin typeface="Sakkal Majalla" panose="02000000000000000000" pitchFamily="2" charset="-78"/>
                        <a:cs typeface="Sakkal Majalla" panose="02000000000000000000" pitchFamily="2" charset="-78"/>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rgbClr val="B78A35"/>
                      </a:solidFill>
                      <a:prstDash val="solid"/>
                      <a:round/>
                      <a:headEnd type="none" w="med" len="med"/>
                      <a:tailEnd type="none" w="med" len="med"/>
                    </a:lnT>
                    <a:lnB w="12700" cap="flat" cmpd="sng" algn="ctr">
                      <a:solidFill>
                        <a:srgbClr val="B78A35"/>
                      </a:solidFill>
                      <a:prstDash val="solid"/>
                      <a:round/>
                      <a:headEnd type="none" w="med" len="med"/>
                      <a:tailEnd type="none" w="med" len="med"/>
                    </a:lnB>
                    <a:lnTlToBr w="12700" cmpd="sng">
                      <a:noFill/>
                      <a:prstDash val="solid"/>
                    </a:lnTlToBr>
                    <a:lnBlToTr w="12700" cmpd="sng">
                      <a:noFill/>
                      <a:prstDash val="solid"/>
                    </a:lnBlToTr>
                    <a:solidFill>
                      <a:srgbClr val="B78A35"/>
                    </a:solidFill>
                  </a:tcPr>
                </a:tc>
                <a:tc hMerge="1">
                  <a:txBody>
                    <a:bodyPr/>
                    <a:lstStyle/>
                    <a:p>
                      <a:pPr algn="ctr"/>
                      <a:endParaRPr lang="en-US" sz="1400" dirty="0">
                        <a:latin typeface="Sakkal Majalla" panose="02000000000000000000" pitchFamily="2" charset="-78"/>
                        <a:cs typeface="Sakkal Majalla" panose="02000000000000000000" pitchFamily="2" charset="-78"/>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rgbClr val="B78A35"/>
                      </a:solidFill>
                      <a:prstDash val="solid"/>
                      <a:round/>
                      <a:headEnd type="none" w="med" len="med"/>
                      <a:tailEnd type="none" w="med" len="med"/>
                    </a:lnT>
                    <a:lnB w="12700" cap="flat" cmpd="sng" algn="ctr">
                      <a:solidFill>
                        <a:srgbClr val="B78A35"/>
                      </a:solidFill>
                      <a:prstDash val="solid"/>
                      <a:round/>
                      <a:headEnd type="none" w="med" len="med"/>
                      <a:tailEnd type="none" w="med" len="med"/>
                    </a:lnB>
                    <a:lnTlToBr w="12700" cmpd="sng">
                      <a:noFill/>
                      <a:prstDash val="solid"/>
                    </a:lnTlToBr>
                    <a:lnBlToTr w="12700" cmpd="sng">
                      <a:noFill/>
                      <a:prstDash val="solid"/>
                    </a:lnBlToTr>
                    <a:solidFill>
                      <a:srgbClr val="B78A35"/>
                    </a:solidFill>
                  </a:tcPr>
                </a:tc>
                <a:tc hMerge="1">
                  <a:txBody>
                    <a:bodyPr/>
                    <a:lstStyle/>
                    <a:p>
                      <a:pPr algn="ctr"/>
                      <a:endParaRPr lang="en-US" sz="1400" dirty="0">
                        <a:latin typeface="Sakkal Majalla" panose="02000000000000000000" pitchFamily="2" charset="-78"/>
                        <a:cs typeface="Sakkal Majalla" panose="02000000000000000000" pitchFamily="2" charset="-78"/>
                      </a:endParaRPr>
                    </a:p>
                  </a:txBody>
                  <a:tcPr anchor="ctr">
                    <a:lnL w="12700" cap="flat" cmpd="sng" algn="ctr">
                      <a:solidFill>
                        <a:schemeClr val="bg1"/>
                      </a:solidFill>
                      <a:prstDash val="solid"/>
                      <a:round/>
                      <a:headEnd type="none" w="med" len="med"/>
                      <a:tailEnd type="none" w="med" len="med"/>
                    </a:lnL>
                    <a:lnR w="12700" cap="flat" cmpd="sng" algn="ctr">
                      <a:solidFill>
                        <a:srgbClr val="B78A35"/>
                      </a:solidFill>
                      <a:prstDash val="solid"/>
                      <a:round/>
                      <a:headEnd type="none" w="med" len="med"/>
                      <a:tailEnd type="none" w="med" len="med"/>
                    </a:lnR>
                    <a:lnT w="12700" cap="flat" cmpd="sng" algn="ctr">
                      <a:solidFill>
                        <a:srgbClr val="B78A35"/>
                      </a:solidFill>
                      <a:prstDash val="solid"/>
                      <a:round/>
                      <a:headEnd type="none" w="med" len="med"/>
                      <a:tailEnd type="none" w="med" len="med"/>
                    </a:lnT>
                    <a:lnB w="12700" cap="flat" cmpd="sng" algn="ctr">
                      <a:solidFill>
                        <a:srgbClr val="B78A35"/>
                      </a:solidFill>
                      <a:prstDash val="solid"/>
                      <a:round/>
                      <a:headEnd type="none" w="med" len="med"/>
                      <a:tailEnd type="none" w="med" len="med"/>
                    </a:lnB>
                    <a:lnTlToBr w="12700" cmpd="sng">
                      <a:noFill/>
                      <a:prstDash val="solid"/>
                    </a:lnTlToBr>
                    <a:lnBlToTr w="12700" cmpd="sng">
                      <a:noFill/>
                      <a:prstDash val="solid"/>
                    </a:lnBlToTr>
                    <a:solidFill>
                      <a:srgbClr val="B78A35"/>
                    </a:solidFill>
                  </a:tcPr>
                </a:tc>
              </a:tr>
              <a:tr h="290963">
                <a:tc>
                  <a:txBody>
                    <a:bodyPr/>
                    <a:lstStyle/>
                    <a:p>
                      <a:pPr algn="ctr" rtl="0"/>
                      <a:r>
                        <a:rPr lang="ar-AE" sz="1400" dirty="0" smtClean="0">
                          <a:solidFill>
                            <a:schemeClr val="bg1"/>
                          </a:solidFill>
                          <a:latin typeface="Sakkal Majalla" panose="02000000000000000000" pitchFamily="2" charset="-78"/>
                        </a:rPr>
                        <a:t>Source</a:t>
                      </a:r>
                      <a:endParaRPr lang="en-US" sz="1400" dirty="0">
                        <a:solidFill>
                          <a:schemeClr val="bg1"/>
                        </a:solidFill>
                        <a:latin typeface="Sakkal Majalla" panose="02000000000000000000" pitchFamily="2" charset="-78"/>
                        <a:cs typeface="Sakkal Majalla" panose="02000000000000000000" pitchFamily="2" charset="-7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B78A35"/>
                    </a:solidFill>
                  </a:tcPr>
                </a:tc>
                <a:tc>
                  <a:txBody>
                    <a:bodyPr/>
                    <a:lstStyle/>
                    <a:p>
                      <a:pPr algn="ctr" rtl="0"/>
                      <a:r>
                        <a:rPr lang="ar-AE" sz="1400" dirty="0" smtClean="0">
                          <a:solidFill>
                            <a:schemeClr val="bg1"/>
                          </a:solidFill>
                          <a:latin typeface="Sakkal Majalla" panose="02000000000000000000" pitchFamily="2" charset="-78"/>
                        </a:rPr>
                        <a:t>Equation</a:t>
                      </a:r>
                      <a:endParaRPr lang="en-US" sz="1400" dirty="0">
                        <a:solidFill>
                          <a:schemeClr val="bg1"/>
                        </a:solidFill>
                        <a:latin typeface="Sakkal Majalla" panose="02000000000000000000" pitchFamily="2" charset="-78"/>
                        <a:cs typeface="Sakkal Majalla" panose="02000000000000000000" pitchFamily="2" charset="-7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B78A35"/>
                    </a:solidFill>
                  </a:tcPr>
                </a:tc>
                <a:tc>
                  <a:txBody>
                    <a:bodyPr/>
                    <a:lstStyle/>
                    <a:p>
                      <a:pPr algn="ctr" rtl="0"/>
                      <a:r>
                        <a:rPr lang="ar-AE" sz="1400" dirty="0" smtClean="0">
                          <a:solidFill>
                            <a:schemeClr val="bg1"/>
                          </a:solidFill>
                          <a:latin typeface="Sakkal Majalla" panose="02000000000000000000" pitchFamily="2" charset="-78"/>
                        </a:rPr>
                        <a:t>Calculation Type</a:t>
                      </a:r>
                      <a:endParaRPr lang="en-US" sz="1400" dirty="0">
                        <a:solidFill>
                          <a:schemeClr val="bg1"/>
                        </a:solidFill>
                        <a:latin typeface="Sakkal Majalla" panose="02000000000000000000" pitchFamily="2" charset="-78"/>
                        <a:cs typeface="Sakkal Majalla" panose="02000000000000000000" pitchFamily="2" charset="-7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B78A35"/>
                    </a:solidFill>
                  </a:tcPr>
                </a:tc>
                <a:tc>
                  <a:txBody>
                    <a:bodyPr/>
                    <a:lstStyle/>
                    <a:p>
                      <a:pPr algn="ctr" rtl="0"/>
                      <a:r>
                        <a:rPr lang="ar-AE" sz="1400" dirty="0" smtClean="0">
                          <a:solidFill>
                            <a:schemeClr val="bg1"/>
                          </a:solidFill>
                          <a:latin typeface="Sakkal Majalla" panose="02000000000000000000" pitchFamily="2" charset="-78"/>
                        </a:rPr>
                        <a:t>Calculation Unit</a:t>
                      </a:r>
                      <a:endParaRPr lang="en-US" sz="1400" dirty="0">
                        <a:solidFill>
                          <a:schemeClr val="bg1"/>
                        </a:solidFill>
                        <a:latin typeface="Sakkal Majalla" panose="02000000000000000000" pitchFamily="2" charset="-78"/>
                        <a:cs typeface="Sakkal Majalla" panose="02000000000000000000" pitchFamily="2" charset="-7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B78A35"/>
                    </a:solidFill>
                  </a:tcPr>
                </a:tc>
                <a:tc>
                  <a:txBody>
                    <a:bodyPr/>
                    <a:lstStyle/>
                    <a:p>
                      <a:pPr algn="ctr" rtl="0"/>
                      <a:r>
                        <a:rPr lang="ar-AE" sz="1400" dirty="0" smtClean="0">
                          <a:solidFill>
                            <a:schemeClr val="bg1"/>
                          </a:solidFill>
                          <a:latin typeface="Sakkal Majalla" panose="02000000000000000000" pitchFamily="2" charset="-78"/>
                        </a:rPr>
                        <a:t>Period</a:t>
                      </a:r>
                      <a:endParaRPr lang="en-US" sz="1400" dirty="0">
                        <a:solidFill>
                          <a:schemeClr val="bg1"/>
                        </a:solidFill>
                        <a:latin typeface="Sakkal Majalla" panose="02000000000000000000" pitchFamily="2" charset="-78"/>
                        <a:cs typeface="Sakkal Majalla" panose="02000000000000000000" pitchFamily="2" charset="-7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B78A35"/>
                    </a:solidFill>
                  </a:tcPr>
                </a:tc>
              </a:tr>
              <a:tr h="631260">
                <a:tc>
                  <a:txBody>
                    <a:bodyPr/>
                    <a:lstStyle/>
                    <a:p>
                      <a:pPr algn="ctr" rtl="0"/>
                      <a:r>
                        <a:rPr lang="ar-AE" sz="1200" dirty="0" smtClean="0">
                          <a:latin typeface="Sakkal Majalla" panose="02000000000000000000" pitchFamily="2" charset="-78"/>
                        </a:rPr>
                        <a:t>The Federal Entity</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lgn="just" rtl="0">
                        <a:lnSpc>
                          <a:spcPct val="150000"/>
                        </a:lnSpc>
                        <a:spcBef>
                          <a:spcPts val="0"/>
                        </a:spcBef>
                        <a:spcAft>
                          <a:spcPts val="0"/>
                        </a:spcAft>
                      </a:pPr>
                      <a:r>
                        <a:rPr lang="ar-AE" sz="1200" dirty="0" smtClean="0">
                          <a:effectLst/>
                          <a:latin typeface="+mn-lt"/>
                        </a:rPr>
                        <a:t>Number of work injury accidents / Total number of entity’s working</a:t>
                      </a:r>
                      <a:r>
                        <a:rPr lang="en-US" sz="1200" dirty="0" smtClean="0">
                          <a:effectLst/>
                          <a:latin typeface="+mn-lt"/>
                        </a:rPr>
                        <a:t> </a:t>
                      </a:r>
                      <a:r>
                        <a:rPr lang="ar-AE" sz="1200" dirty="0" smtClean="0">
                          <a:effectLst/>
                          <a:latin typeface="+mn-lt"/>
                        </a:rPr>
                        <a:t>hours ×</a:t>
                      </a:r>
                      <a:r>
                        <a:rPr lang="ar-EG" sz="1200" baseline="0" dirty="0" smtClean="0">
                          <a:effectLst/>
                          <a:latin typeface="+mn-lt"/>
                        </a:rPr>
                        <a:t> </a:t>
                      </a:r>
                      <a:r>
                        <a:rPr lang="en-US" sz="1200" baseline="0" dirty="0" smtClean="0">
                          <a:effectLst/>
                          <a:latin typeface="+mn-lt"/>
                        </a:rPr>
                        <a:t>1,000,000</a:t>
                      </a:r>
                      <a:endParaRPr lang="en-US" sz="1200" dirty="0">
                        <a:effectLst/>
                        <a:latin typeface="+mn-lt"/>
                        <a:ea typeface="Calibri"/>
                        <a:cs typeface="Times New Roman"/>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a:r>
                        <a:rPr lang="ar-AE" sz="1200" dirty="0" smtClean="0">
                          <a:latin typeface="Sakkal Majalla" panose="02000000000000000000" pitchFamily="2" charset="-78"/>
                        </a:rPr>
                        <a:t>Decrease is better</a:t>
                      </a:r>
                      <a:endParaRPr lang="en-US" sz="1200" dirty="0">
                        <a:latin typeface="Sakkal Majalla" panose="02000000000000000000" pitchFamily="2" charset="-78"/>
                        <a:cs typeface="Sakkal Majalla" panose="02000000000000000000" pitchFamily="2" charset="-7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a:r>
                        <a:rPr lang="ar-AE" sz="1200" dirty="0" smtClean="0">
                          <a:latin typeface="Sakkal Majalla" panose="02000000000000000000" pitchFamily="2" charset="-78"/>
                        </a:rPr>
                        <a:t>Percentage</a:t>
                      </a:r>
                      <a:endParaRPr lang="en-US" sz="1200" dirty="0">
                        <a:latin typeface="Sakkal Majalla" panose="02000000000000000000" pitchFamily="2" charset="-78"/>
                        <a:cs typeface="Sakkal Majalla" panose="02000000000000000000" pitchFamily="2" charset="-7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a:r>
                        <a:rPr lang="ar-AE" sz="1200" dirty="0" smtClean="0">
                          <a:latin typeface="Sakkal Majalla" panose="02000000000000000000" pitchFamily="2" charset="-78"/>
                        </a:rPr>
                        <a:t>Annually</a:t>
                      </a:r>
                      <a:endParaRPr lang="en-US" sz="1200" dirty="0">
                        <a:latin typeface="Sakkal Majalla" panose="02000000000000000000" pitchFamily="2" charset="-78"/>
                        <a:cs typeface="Sakkal Majalla" panose="02000000000000000000" pitchFamily="2" charset="-7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r>
            </a:tbl>
          </a:graphicData>
        </a:graphic>
      </p:graphicFrame>
      <p:graphicFrame>
        <p:nvGraphicFramePr>
          <p:cNvPr id="12" name="Content Placeholder 9"/>
          <p:cNvGraphicFramePr>
            <a:graphicFrameLocks/>
          </p:cNvGraphicFramePr>
          <p:nvPr>
            <p:extLst/>
          </p:nvPr>
        </p:nvGraphicFramePr>
        <p:xfrm>
          <a:off x="539891" y="5240862"/>
          <a:ext cx="8202036" cy="1371600"/>
        </p:xfrm>
        <a:graphic>
          <a:graphicData uri="http://schemas.openxmlformats.org/drawingml/2006/table">
            <a:tbl>
              <a:tblPr firstRow="1" bandRow="1">
                <a:tableStyleId>{5C22544A-7EE6-4342-B048-85BDC9FD1C3A}</a:tableStyleId>
              </a:tblPr>
              <a:tblGrid>
                <a:gridCol w="1119576"/>
                <a:gridCol w="4114800"/>
                <a:gridCol w="1253066"/>
                <a:gridCol w="965200"/>
                <a:gridCol w="749394"/>
              </a:tblGrid>
              <a:tr h="421166">
                <a:tc gridSpan="5">
                  <a:txBody>
                    <a:bodyPr/>
                    <a:lstStyle/>
                    <a:p>
                      <a:pPr algn="ctr" rtl="0"/>
                      <a:r>
                        <a:rPr lang="ar-AE" sz="1600" dirty="0" smtClean="0">
                          <a:latin typeface="Sakkal Majalla" panose="02000000000000000000" pitchFamily="2" charset="-78"/>
                        </a:rPr>
                        <a:t>Severity extent of the injury</a:t>
                      </a:r>
                      <a:r>
                        <a:rPr sz="2400" dirty="0"/>
                        <a:t>  </a:t>
                      </a:r>
                      <a:endParaRPr lang="en-US" sz="1600" dirty="0">
                        <a:latin typeface="Sakkal Majalla" panose="02000000000000000000" pitchFamily="2" charset="-78"/>
                        <a:cs typeface="Sakkal Majalla" panose="02000000000000000000" pitchFamily="2" charset="-7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B78A35"/>
                    </a:solidFill>
                  </a:tcPr>
                </a:tc>
                <a:tc hMerge="1">
                  <a:txBody>
                    <a:bodyPr/>
                    <a:lstStyle/>
                    <a:p>
                      <a:pPr algn="ctr" rtl="1"/>
                      <a:endParaRPr lang="en-US" sz="1400" dirty="0">
                        <a:latin typeface="Sakkal Majalla" panose="02000000000000000000" pitchFamily="2" charset="-78"/>
                        <a:cs typeface="Sakkal Majalla" panose="02000000000000000000" pitchFamily="2" charset="-78"/>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rgbClr val="B78A35"/>
                      </a:solidFill>
                      <a:prstDash val="solid"/>
                      <a:round/>
                      <a:headEnd type="none" w="med" len="med"/>
                      <a:tailEnd type="none" w="med" len="med"/>
                    </a:lnT>
                    <a:lnB w="12700" cap="flat" cmpd="sng" algn="ctr">
                      <a:solidFill>
                        <a:srgbClr val="B78A35"/>
                      </a:solidFill>
                      <a:prstDash val="solid"/>
                      <a:round/>
                      <a:headEnd type="none" w="med" len="med"/>
                      <a:tailEnd type="none" w="med" len="med"/>
                    </a:lnB>
                    <a:lnTlToBr w="12700" cmpd="sng">
                      <a:noFill/>
                      <a:prstDash val="solid"/>
                    </a:lnTlToBr>
                    <a:lnBlToTr w="12700" cmpd="sng">
                      <a:noFill/>
                      <a:prstDash val="solid"/>
                    </a:lnBlToTr>
                    <a:solidFill>
                      <a:srgbClr val="B78A35"/>
                    </a:solidFill>
                  </a:tcPr>
                </a:tc>
                <a:tc hMerge="1">
                  <a:txBody>
                    <a:bodyPr/>
                    <a:lstStyle/>
                    <a:p>
                      <a:pPr algn="ctr"/>
                      <a:endParaRPr lang="en-US" sz="1400" dirty="0">
                        <a:latin typeface="Sakkal Majalla" panose="02000000000000000000" pitchFamily="2" charset="-78"/>
                        <a:cs typeface="Sakkal Majalla" panose="02000000000000000000" pitchFamily="2" charset="-78"/>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rgbClr val="B78A35"/>
                      </a:solidFill>
                      <a:prstDash val="solid"/>
                      <a:round/>
                      <a:headEnd type="none" w="med" len="med"/>
                      <a:tailEnd type="none" w="med" len="med"/>
                    </a:lnT>
                    <a:lnB w="12700" cap="flat" cmpd="sng" algn="ctr">
                      <a:solidFill>
                        <a:srgbClr val="B78A35"/>
                      </a:solidFill>
                      <a:prstDash val="solid"/>
                      <a:round/>
                      <a:headEnd type="none" w="med" len="med"/>
                      <a:tailEnd type="none" w="med" len="med"/>
                    </a:lnB>
                    <a:lnTlToBr w="12700" cmpd="sng">
                      <a:noFill/>
                      <a:prstDash val="solid"/>
                    </a:lnTlToBr>
                    <a:lnBlToTr w="12700" cmpd="sng">
                      <a:noFill/>
                      <a:prstDash val="solid"/>
                    </a:lnBlToTr>
                    <a:solidFill>
                      <a:srgbClr val="B78A35"/>
                    </a:solidFill>
                  </a:tcPr>
                </a:tc>
                <a:tc hMerge="1">
                  <a:txBody>
                    <a:bodyPr/>
                    <a:lstStyle/>
                    <a:p>
                      <a:pPr algn="ctr"/>
                      <a:endParaRPr lang="en-US" sz="1400" dirty="0">
                        <a:latin typeface="Sakkal Majalla" panose="02000000000000000000" pitchFamily="2" charset="-78"/>
                        <a:cs typeface="Sakkal Majalla" panose="02000000000000000000" pitchFamily="2" charset="-78"/>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rgbClr val="B78A35"/>
                      </a:solidFill>
                      <a:prstDash val="solid"/>
                      <a:round/>
                      <a:headEnd type="none" w="med" len="med"/>
                      <a:tailEnd type="none" w="med" len="med"/>
                    </a:lnT>
                    <a:lnB w="12700" cap="flat" cmpd="sng" algn="ctr">
                      <a:solidFill>
                        <a:srgbClr val="B78A35"/>
                      </a:solidFill>
                      <a:prstDash val="solid"/>
                      <a:round/>
                      <a:headEnd type="none" w="med" len="med"/>
                      <a:tailEnd type="none" w="med" len="med"/>
                    </a:lnB>
                    <a:lnTlToBr w="12700" cmpd="sng">
                      <a:noFill/>
                      <a:prstDash val="solid"/>
                    </a:lnTlToBr>
                    <a:lnBlToTr w="12700" cmpd="sng">
                      <a:noFill/>
                      <a:prstDash val="solid"/>
                    </a:lnBlToTr>
                    <a:solidFill>
                      <a:srgbClr val="B78A35"/>
                    </a:solidFill>
                  </a:tcPr>
                </a:tc>
                <a:tc hMerge="1">
                  <a:txBody>
                    <a:bodyPr/>
                    <a:lstStyle/>
                    <a:p>
                      <a:pPr algn="ctr"/>
                      <a:endParaRPr lang="en-US" sz="1400" dirty="0">
                        <a:latin typeface="Sakkal Majalla" panose="02000000000000000000" pitchFamily="2" charset="-78"/>
                        <a:cs typeface="Sakkal Majalla" panose="02000000000000000000" pitchFamily="2" charset="-78"/>
                      </a:endParaRPr>
                    </a:p>
                  </a:txBody>
                  <a:tcPr anchor="ctr">
                    <a:lnL w="12700" cap="flat" cmpd="sng" algn="ctr">
                      <a:solidFill>
                        <a:schemeClr val="bg1"/>
                      </a:solidFill>
                      <a:prstDash val="solid"/>
                      <a:round/>
                      <a:headEnd type="none" w="med" len="med"/>
                      <a:tailEnd type="none" w="med" len="med"/>
                    </a:lnL>
                    <a:lnR w="12700" cap="flat" cmpd="sng" algn="ctr">
                      <a:solidFill>
                        <a:srgbClr val="B78A35"/>
                      </a:solidFill>
                      <a:prstDash val="solid"/>
                      <a:round/>
                      <a:headEnd type="none" w="med" len="med"/>
                      <a:tailEnd type="none" w="med" len="med"/>
                    </a:lnR>
                    <a:lnT w="12700" cap="flat" cmpd="sng" algn="ctr">
                      <a:solidFill>
                        <a:srgbClr val="B78A35"/>
                      </a:solidFill>
                      <a:prstDash val="solid"/>
                      <a:round/>
                      <a:headEnd type="none" w="med" len="med"/>
                      <a:tailEnd type="none" w="med" len="med"/>
                    </a:lnT>
                    <a:lnB w="12700" cap="flat" cmpd="sng" algn="ctr">
                      <a:solidFill>
                        <a:srgbClr val="B78A35"/>
                      </a:solidFill>
                      <a:prstDash val="solid"/>
                      <a:round/>
                      <a:headEnd type="none" w="med" len="med"/>
                      <a:tailEnd type="none" w="med" len="med"/>
                    </a:lnB>
                    <a:lnTlToBr w="12700" cmpd="sng">
                      <a:noFill/>
                      <a:prstDash val="solid"/>
                    </a:lnTlToBr>
                    <a:lnBlToTr w="12700" cmpd="sng">
                      <a:noFill/>
                      <a:prstDash val="solid"/>
                    </a:lnBlToTr>
                    <a:solidFill>
                      <a:srgbClr val="B78A35"/>
                    </a:solidFill>
                  </a:tcPr>
                </a:tc>
              </a:tr>
              <a:tr h="261401">
                <a:tc>
                  <a:txBody>
                    <a:bodyPr/>
                    <a:lstStyle/>
                    <a:p>
                      <a:pPr algn="ctr" rtl="0"/>
                      <a:r>
                        <a:rPr lang="ar-AE" sz="1200" dirty="0" smtClean="0">
                          <a:solidFill>
                            <a:schemeClr val="bg1"/>
                          </a:solidFill>
                          <a:latin typeface="Sakkal Majalla" panose="02000000000000000000" pitchFamily="2" charset="-78"/>
                        </a:rPr>
                        <a:t>Source</a:t>
                      </a:r>
                      <a:endParaRPr lang="en-US" sz="1200" dirty="0">
                        <a:solidFill>
                          <a:schemeClr val="bg1"/>
                        </a:solidFill>
                        <a:latin typeface="Sakkal Majalla" panose="02000000000000000000" pitchFamily="2" charset="-78"/>
                        <a:cs typeface="Sakkal Majalla" panose="02000000000000000000" pitchFamily="2" charset="-7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B78A35"/>
                    </a:solidFill>
                  </a:tcPr>
                </a:tc>
                <a:tc>
                  <a:txBody>
                    <a:bodyPr/>
                    <a:lstStyle/>
                    <a:p>
                      <a:pPr algn="ctr" rtl="0"/>
                      <a:r>
                        <a:rPr lang="ar-AE" sz="1200" dirty="0" smtClean="0">
                          <a:solidFill>
                            <a:schemeClr val="bg1"/>
                          </a:solidFill>
                          <a:latin typeface="Sakkal Majalla" panose="02000000000000000000" pitchFamily="2" charset="-78"/>
                        </a:rPr>
                        <a:t>Equation</a:t>
                      </a:r>
                      <a:endParaRPr lang="en-US" sz="1200" dirty="0">
                        <a:solidFill>
                          <a:schemeClr val="bg1"/>
                        </a:solidFill>
                        <a:latin typeface="Sakkal Majalla" panose="02000000000000000000" pitchFamily="2" charset="-78"/>
                        <a:cs typeface="Sakkal Majalla" panose="02000000000000000000" pitchFamily="2" charset="-7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B78A35"/>
                    </a:solidFill>
                  </a:tcPr>
                </a:tc>
                <a:tc>
                  <a:txBody>
                    <a:bodyPr/>
                    <a:lstStyle/>
                    <a:p>
                      <a:pPr algn="ctr" rtl="0"/>
                      <a:r>
                        <a:rPr lang="ar-AE" sz="1200" dirty="0" smtClean="0">
                          <a:solidFill>
                            <a:schemeClr val="bg1"/>
                          </a:solidFill>
                          <a:latin typeface="Sakkal Majalla" panose="02000000000000000000" pitchFamily="2" charset="-78"/>
                        </a:rPr>
                        <a:t>Calculation Type</a:t>
                      </a:r>
                      <a:endParaRPr lang="en-US" sz="1200" dirty="0">
                        <a:solidFill>
                          <a:schemeClr val="bg1"/>
                        </a:solidFill>
                        <a:latin typeface="Sakkal Majalla" panose="02000000000000000000" pitchFamily="2" charset="-78"/>
                        <a:cs typeface="Sakkal Majalla" panose="02000000000000000000" pitchFamily="2" charset="-7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B78A35"/>
                    </a:solidFill>
                  </a:tcPr>
                </a:tc>
                <a:tc>
                  <a:txBody>
                    <a:bodyPr/>
                    <a:lstStyle/>
                    <a:p>
                      <a:pPr algn="ctr" rtl="0"/>
                      <a:r>
                        <a:rPr lang="ar-AE" sz="1200" dirty="0" smtClean="0">
                          <a:solidFill>
                            <a:schemeClr val="bg1"/>
                          </a:solidFill>
                          <a:latin typeface="Sakkal Majalla" panose="02000000000000000000" pitchFamily="2" charset="-78"/>
                        </a:rPr>
                        <a:t>Calculation Unit</a:t>
                      </a:r>
                      <a:endParaRPr lang="en-US" sz="1200" dirty="0">
                        <a:solidFill>
                          <a:schemeClr val="bg1"/>
                        </a:solidFill>
                        <a:latin typeface="Sakkal Majalla" panose="02000000000000000000" pitchFamily="2" charset="-78"/>
                        <a:cs typeface="Sakkal Majalla" panose="02000000000000000000" pitchFamily="2" charset="-7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B78A35"/>
                    </a:solidFill>
                  </a:tcPr>
                </a:tc>
                <a:tc>
                  <a:txBody>
                    <a:bodyPr/>
                    <a:lstStyle/>
                    <a:p>
                      <a:pPr algn="ctr" rtl="0"/>
                      <a:r>
                        <a:rPr lang="ar-AE" sz="1200" dirty="0" smtClean="0">
                          <a:solidFill>
                            <a:schemeClr val="bg1"/>
                          </a:solidFill>
                          <a:latin typeface="Sakkal Majalla" panose="02000000000000000000" pitchFamily="2" charset="-78"/>
                        </a:rPr>
                        <a:t>Period</a:t>
                      </a:r>
                      <a:endParaRPr lang="en-US" sz="1200" dirty="0">
                        <a:solidFill>
                          <a:schemeClr val="bg1"/>
                        </a:solidFill>
                        <a:latin typeface="Sakkal Majalla" panose="02000000000000000000" pitchFamily="2" charset="-78"/>
                        <a:cs typeface="Sakkal Majalla" panose="02000000000000000000" pitchFamily="2" charset="-7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B78A35"/>
                    </a:solidFill>
                  </a:tcPr>
                </a:tc>
              </a:tr>
              <a:tr h="567124">
                <a:tc>
                  <a:txBody>
                    <a:bodyPr/>
                    <a:lstStyle/>
                    <a:p>
                      <a:pPr algn="ctr" rtl="0"/>
                      <a:r>
                        <a:rPr lang="ar-AE" sz="1200" dirty="0" smtClean="0">
                          <a:latin typeface="Sakkal Majalla" panose="02000000000000000000" pitchFamily="2" charset="-78"/>
                        </a:rPr>
                        <a:t>The Federal Entity</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lgn="just" rtl="0">
                        <a:lnSpc>
                          <a:spcPct val="150000"/>
                        </a:lnSpc>
                        <a:spcBef>
                          <a:spcPts val="0"/>
                        </a:spcBef>
                        <a:spcAft>
                          <a:spcPts val="0"/>
                        </a:spcAft>
                      </a:pPr>
                      <a:r>
                        <a:rPr lang="ar-AE" sz="1200" dirty="0" smtClean="0">
                          <a:effectLst/>
                          <a:latin typeface="+mn-lt"/>
                        </a:rPr>
                        <a:t>Number </a:t>
                      </a:r>
                      <a:r>
                        <a:rPr lang="ar-AE" sz="1200" dirty="0" err="1" smtClean="0">
                          <a:effectLst/>
                          <a:latin typeface="+mn-lt"/>
                        </a:rPr>
                        <a:t>of</a:t>
                      </a:r>
                      <a:r>
                        <a:rPr lang="ar-AE" sz="1200" dirty="0" smtClean="0">
                          <a:effectLst/>
                          <a:latin typeface="+mn-lt"/>
                        </a:rPr>
                        <a:t> </a:t>
                      </a:r>
                      <a:r>
                        <a:rPr lang="ar-AE" sz="1200" dirty="0" err="1" smtClean="0">
                          <a:effectLst/>
                          <a:latin typeface="+mn-lt"/>
                        </a:rPr>
                        <a:t>working</a:t>
                      </a:r>
                      <a:r>
                        <a:rPr lang="ar-AE" sz="1200" dirty="0" smtClean="0">
                          <a:effectLst/>
                          <a:latin typeface="+mn-lt"/>
                        </a:rPr>
                        <a:t> </a:t>
                      </a:r>
                      <a:r>
                        <a:rPr lang="ar-AE" sz="1200" dirty="0" err="1" smtClean="0">
                          <a:effectLst/>
                          <a:latin typeface="+mn-lt"/>
                        </a:rPr>
                        <a:t>hours</a:t>
                      </a:r>
                      <a:r>
                        <a:rPr lang="en-US" sz="1200" dirty="0" smtClean="0">
                          <a:effectLst/>
                          <a:latin typeface="+mn-lt"/>
                        </a:rPr>
                        <a:t> wasted </a:t>
                      </a:r>
                      <a:r>
                        <a:rPr lang="ar-AE" sz="1200" dirty="0" err="1" smtClean="0">
                          <a:effectLst/>
                          <a:latin typeface="+mn-lt"/>
                        </a:rPr>
                        <a:t>for</a:t>
                      </a:r>
                      <a:r>
                        <a:rPr lang="ar-AE" sz="1200" dirty="0" smtClean="0">
                          <a:effectLst/>
                          <a:latin typeface="+mn-lt"/>
                        </a:rPr>
                        <a:t> Each Accident / Total number of</a:t>
                      </a:r>
                      <a:r>
                        <a:rPr lang="en-US" sz="1200" dirty="0" smtClean="0">
                          <a:effectLst/>
                          <a:latin typeface="+mn-lt"/>
                        </a:rPr>
                        <a:t> </a:t>
                      </a:r>
                      <a:r>
                        <a:rPr lang="ar-AE" sz="1200" dirty="0" smtClean="0">
                          <a:effectLst/>
                          <a:latin typeface="+mn-lt"/>
                        </a:rPr>
                        <a:t>entity’s working</a:t>
                      </a:r>
                      <a:r>
                        <a:rPr lang="en-US" sz="1200" dirty="0" smtClean="0">
                          <a:effectLst/>
                          <a:latin typeface="+mn-lt"/>
                        </a:rPr>
                        <a:t> </a:t>
                      </a:r>
                      <a:r>
                        <a:rPr lang="ar-AE" sz="1200" dirty="0" smtClean="0">
                          <a:effectLst/>
                          <a:latin typeface="+mn-lt"/>
                        </a:rPr>
                        <a:t>hours × </a:t>
                      </a:r>
                      <a:r>
                        <a:rPr lang="en-US" sz="1200" dirty="0" smtClean="0">
                          <a:effectLst/>
                          <a:latin typeface="+mn-lt"/>
                        </a:rPr>
                        <a:t>1,000,000</a:t>
                      </a:r>
                      <a:endParaRPr lang="en-US" sz="1200" dirty="0">
                        <a:effectLst/>
                        <a:latin typeface="+mn-lt"/>
                        <a:ea typeface="Calibri"/>
                        <a:cs typeface="Times New Roman"/>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a:r>
                        <a:rPr lang="ar-AE" sz="1200" dirty="0" smtClean="0">
                          <a:latin typeface="Sakkal Majalla" panose="02000000000000000000" pitchFamily="2" charset="-78"/>
                        </a:rPr>
                        <a:t>Decrease is better</a:t>
                      </a:r>
                      <a:endParaRPr lang="en-US" sz="1200" dirty="0">
                        <a:latin typeface="Sakkal Majalla" panose="02000000000000000000" pitchFamily="2" charset="-78"/>
                        <a:cs typeface="Sakkal Majalla" panose="02000000000000000000" pitchFamily="2" charset="-7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a:r>
                        <a:rPr lang="ar-AE" sz="1200" dirty="0" smtClean="0">
                          <a:latin typeface="Sakkal Majalla" panose="02000000000000000000" pitchFamily="2" charset="-78"/>
                        </a:rPr>
                        <a:t>Percentage</a:t>
                      </a:r>
                      <a:endParaRPr lang="en-US" sz="1200" dirty="0">
                        <a:latin typeface="Sakkal Majalla" panose="02000000000000000000" pitchFamily="2" charset="-78"/>
                        <a:cs typeface="Sakkal Majalla" panose="02000000000000000000" pitchFamily="2" charset="-7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a:r>
                        <a:rPr lang="ar-AE" sz="1200" dirty="0" smtClean="0">
                          <a:latin typeface="Sakkal Majalla" panose="02000000000000000000" pitchFamily="2" charset="-78"/>
                        </a:rPr>
                        <a:t>Annually</a:t>
                      </a:r>
                      <a:endParaRPr lang="en-US" sz="1200" dirty="0">
                        <a:latin typeface="Sakkal Majalla" panose="02000000000000000000" pitchFamily="2" charset="-78"/>
                        <a:cs typeface="Sakkal Majalla" panose="02000000000000000000" pitchFamily="2" charset="-7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r>
            </a:tbl>
          </a:graphicData>
        </a:graphic>
      </p:graphicFrame>
    </p:spTree>
    <p:extLst>
      <p:ext uri="{BB962C8B-B14F-4D97-AF65-F5344CB8AC3E}">
        <p14:creationId xmlns:p14="http://schemas.microsoft.com/office/powerpoint/2010/main" val="3041753651"/>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a:xfrm>
            <a:off x="130629" y="838200"/>
            <a:ext cx="8839200" cy="521732"/>
          </a:xfrm>
          <a:prstGeom prst="round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5" name="Title 1"/>
          <p:cNvSpPr txBox="1">
            <a:spLocks/>
          </p:cNvSpPr>
          <p:nvPr/>
        </p:nvSpPr>
        <p:spPr>
          <a:xfrm>
            <a:off x="457200" y="838200"/>
            <a:ext cx="6494027" cy="521732"/>
          </a:xfrm>
          <a:prstGeom prst="rect">
            <a:avLst/>
          </a:prstGeom>
        </p:spPr>
        <p:txBody>
          <a:bodyP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rtl="0">
              <a:lnSpc>
                <a:spcPct val="150000"/>
              </a:lnSpc>
              <a:spcBef>
                <a:spcPts val="0"/>
              </a:spcBef>
            </a:pPr>
            <a:r>
              <a:rPr lang="ar-AE" sz="1400" dirty="0">
                <a:solidFill>
                  <a:prstClr val="white"/>
                </a:solidFill>
              </a:rPr>
              <a:t>Indicator No. </a:t>
            </a:r>
            <a:r>
              <a:rPr lang="en-US" sz="1400" dirty="0" smtClean="0">
                <a:solidFill>
                  <a:prstClr val="white"/>
                </a:solidFill>
              </a:rPr>
              <a:t>21: </a:t>
            </a:r>
            <a:r>
              <a:rPr lang="ar-SA" sz="1400" dirty="0" smtClean="0">
                <a:solidFill>
                  <a:prstClr val="white"/>
                </a:solidFill>
              </a:rPr>
              <a:t>Rate </a:t>
            </a:r>
            <a:r>
              <a:rPr lang="ar-SA" sz="1400" dirty="0">
                <a:solidFill>
                  <a:prstClr val="white"/>
                </a:solidFill>
              </a:rPr>
              <a:t>of Frequent Injuries resulting in the Time Waste.</a:t>
            </a:r>
            <a:endParaRPr lang="en-US" sz="1400" dirty="0">
              <a:solidFill>
                <a:prstClr val="white"/>
              </a:solidFill>
              <a:cs typeface="PT Bold Heading" panose="02010400000000000000" pitchFamily="2" charset="-78"/>
            </a:endParaRPr>
          </a:p>
        </p:txBody>
      </p:sp>
      <p:sp>
        <p:nvSpPr>
          <p:cNvPr id="6" name="Slide Number Placeholder 3"/>
          <p:cNvSpPr txBox="1">
            <a:spLocks/>
          </p:cNvSpPr>
          <p:nvPr/>
        </p:nvSpPr>
        <p:spPr>
          <a:xfrm>
            <a:off x="0" y="6569075"/>
            <a:ext cx="21336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rtl="0"/>
            <a:r>
              <a:rPr lang="en-US" sz="1600" b="1" dirty="0" smtClean="0">
                <a:solidFill>
                  <a:prstClr val="black"/>
                </a:solidFill>
              </a:rPr>
              <a:t>48</a:t>
            </a:r>
            <a:endParaRPr lang="en-US" sz="1600" b="1" dirty="0">
              <a:solidFill>
                <a:prstClr val="black"/>
              </a:solidFill>
            </a:endParaRPr>
          </a:p>
        </p:txBody>
      </p:sp>
      <p:sp>
        <p:nvSpPr>
          <p:cNvPr id="2" name="TextBox 1"/>
          <p:cNvSpPr txBox="1"/>
          <p:nvPr/>
        </p:nvSpPr>
        <p:spPr>
          <a:xfrm>
            <a:off x="284672" y="1595886"/>
            <a:ext cx="8566030" cy="1908215"/>
          </a:xfrm>
          <a:prstGeom prst="rect">
            <a:avLst/>
          </a:prstGeom>
          <a:noFill/>
        </p:spPr>
        <p:txBody>
          <a:bodyPr wrap="square" rtlCol="0">
            <a:spAutoFit/>
          </a:bodyPr>
          <a:lstStyle/>
          <a:p>
            <a:pPr algn="l" rtl="0"/>
            <a:r>
              <a:rPr sz="1400" dirty="0" smtClean="0"/>
              <a:t>Explanatory example of the extracting methods of the entity’s </a:t>
            </a:r>
            <a:r>
              <a:rPr b="1" u="sng" dirty="0" smtClean="0"/>
              <a:t>total working hours</a:t>
            </a:r>
            <a:r>
              <a:rPr dirty="0" smtClean="0"/>
              <a:t>:</a:t>
            </a:r>
            <a:endParaRPr lang="en-US" sz="1600" dirty="0">
              <a:solidFill>
                <a:prstClr val="black"/>
              </a:solidFill>
              <a:latin typeface="Sakkal Majalla" panose="02000000000000000000" pitchFamily="2" charset="-78"/>
              <a:cs typeface="Sakkal Majalla" panose="02000000000000000000" pitchFamily="2" charset="-78"/>
            </a:endParaRPr>
          </a:p>
          <a:p>
            <a:pPr algn="just" rtl="0"/>
            <a:r>
              <a:rPr lang="ar-AE" sz="1600" dirty="0">
                <a:solidFill>
                  <a:prstClr val="black"/>
                </a:solidFill>
                <a:latin typeface="Sakkal Majalla" panose="02000000000000000000" pitchFamily="2" charset="-78"/>
              </a:rPr>
              <a:t>Each entity has its own work nature, thus the total working hours shall differ from one entity to another due to the difference of work nature and the total number of employees. In order to extract the total working hours, the following shall be </a:t>
            </a:r>
            <a:r>
              <a:rPr lang="ar-AE" sz="1600" dirty="0" smtClean="0">
                <a:solidFill>
                  <a:prstClr val="black"/>
                </a:solidFill>
                <a:latin typeface="Sakkal Majalla" panose="02000000000000000000" pitchFamily="2" charset="-78"/>
              </a:rPr>
              <a:t>done</a:t>
            </a:r>
            <a:r>
              <a:rPr lang="en-US" sz="1600" dirty="0" smtClean="0">
                <a:solidFill>
                  <a:prstClr val="black"/>
                </a:solidFill>
                <a:latin typeface="Sakkal Majalla" panose="02000000000000000000" pitchFamily="2" charset="-78"/>
              </a:rPr>
              <a:t>:</a:t>
            </a:r>
            <a:endParaRPr lang="ar-AE" sz="1600" dirty="0">
              <a:solidFill>
                <a:prstClr val="black"/>
              </a:solidFill>
              <a:latin typeface="Sakkal Majalla" panose="02000000000000000000" pitchFamily="2" charset="-78"/>
            </a:endParaRPr>
          </a:p>
          <a:p>
            <a:pPr algn="l" rtl="0"/>
            <a:r>
              <a:rPr u="sng" dirty="0" smtClean="0"/>
              <a:t>The number of working days in the calendar year is 224</a:t>
            </a:r>
          </a:p>
          <a:p>
            <a:pPr algn="l" rtl="0"/>
            <a:r>
              <a:rPr u="sng" dirty="0" smtClean="0"/>
              <a:t>The number of daily working hours is 7 hours</a:t>
            </a:r>
            <a:r>
              <a:rPr lang="ar-AE" sz="1600" u="sng" dirty="0">
                <a:solidFill>
                  <a:prstClr val="black"/>
                </a:solidFill>
                <a:latin typeface="Sakkal Majalla" panose="02000000000000000000" pitchFamily="2" charset="-78"/>
              </a:rPr>
              <a:t> </a:t>
            </a:r>
          </a:p>
          <a:p>
            <a:r>
              <a:rPr lang="en-US" sz="1600" dirty="0" smtClean="0">
                <a:solidFill>
                  <a:prstClr val="black"/>
                </a:solidFill>
                <a:latin typeface="Sakkal Majalla" panose="02000000000000000000" pitchFamily="2" charset="-78"/>
              </a:rPr>
              <a:t>224 </a:t>
            </a:r>
            <a:r>
              <a:rPr lang="ar-AE" sz="1600" dirty="0">
                <a:solidFill>
                  <a:prstClr val="black"/>
                </a:solidFill>
                <a:latin typeface="Sakkal Majalla" panose="02000000000000000000" pitchFamily="2" charset="-78"/>
              </a:rPr>
              <a:t>× </a:t>
            </a:r>
            <a:r>
              <a:rPr lang="en-US" sz="1600" dirty="0" smtClean="0">
                <a:solidFill>
                  <a:prstClr val="black"/>
                </a:solidFill>
                <a:latin typeface="Sakkal Majalla" panose="02000000000000000000" pitchFamily="2" charset="-78"/>
              </a:rPr>
              <a:t> 7 = 1,568</a:t>
            </a:r>
          </a:p>
          <a:p>
            <a:r>
              <a:rPr lang="en-US" sz="1600" dirty="0" smtClean="0">
                <a:solidFill>
                  <a:prstClr val="black"/>
                </a:solidFill>
                <a:latin typeface="Sakkal Majalla" panose="02000000000000000000" pitchFamily="2" charset="-78"/>
              </a:rPr>
              <a:t>1,568</a:t>
            </a:r>
            <a:endParaRPr lang="ar-AE" sz="1600" dirty="0" smtClean="0">
              <a:solidFill>
                <a:prstClr val="black"/>
              </a:solidFill>
              <a:latin typeface="Sakkal Majalla" panose="02000000000000000000" pitchFamily="2" charset="-78"/>
            </a:endParaRPr>
          </a:p>
        </p:txBody>
      </p:sp>
      <p:sp>
        <p:nvSpPr>
          <p:cNvPr id="8" name="Rounded Rectangle 7"/>
          <p:cNvSpPr/>
          <p:nvPr/>
        </p:nvSpPr>
        <p:spPr>
          <a:xfrm>
            <a:off x="284671" y="3194452"/>
            <a:ext cx="536595" cy="252921"/>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cxnSp>
        <p:nvCxnSpPr>
          <p:cNvPr id="10" name="Straight Arrow Connector 9"/>
          <p:cNvCxnSpPr/>
          <p:nvPr/>
        </p:nvCxnSpPr>
        <p:spPr>
          <a:xfrm flipH="1">
            <a:off x="552968" y="3504100"/>
            <a:ext cx="8626" cy="28050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2" name="TextBox 11"/>
          <p:cNvSpPr txBox="1"/>
          <p:nvPr/>
        </p:nvSpPr>
        <p:spPr>
          <a:xfrm>
            <a:off x="203382" y="3843446"/>
            <a:ext cx="736416" cy="369332"/>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pPr algn="ctr" rtl="0"/>
            <a:r>
              <a:rPr lang="ar-AE" sz="900" dirty="0">
                <a:solidFill>
                  <a:prstClr val="black"/>
                </a:solidFill>
              </a:rPr>
              <a:t>Number of hours</a:t>
            </a:r>
            <a:endParaRPr lang="en-US" sz="900" dirty="0">
              <a:solidFill>
                <a:prstClr val="black"/>
              </a:solidFill>
            </a:endParaRPr>
          </a:p>
        </p:txBody>
      </p:sp>
      <p:sp>
        <p:nvSpPr>
          <p:cNvPr id="13" name="TextBox 12"/>
          <p:cNvSpPr txBox="1"/>
          <p:nvPr/>
        </p:nvSpPr>
        <p:spPr>
          <a:xfrm>
            <a:off x="1067059" y="3843542"/>
            <a:ext cx="710939" cy="369332"/>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pPr algn="ctr" rtl="0"/>
            <a:r>
              <a:rPr lang="ar-AE" sz="900" dirty="0">
                <a:solidFill>
                  <a:prstClr val="black"/>
                </a:solidFill>
              </a:rPr>
              <a:t>Number of employees</a:t>
            </a:r>
            <a:endParaRPr lang="en-US" sz="900" dirty="0">
              <a:solidFill>
                <a:prstClr val="black"/>
              </a:solidFill>
            </a:endParaRPr>
          </a:p>
        </p:txBody>
      </p:sp>
      <p:cxnSp>
        <p:nvCxnSpPr>
          <p:cNvPr id="15" name="Straight Arrow Connector 14"/>
          <p:cNvCxnSpPr/>
          <p:nvPr/>
        </p:nvCxnSpPr>
        <p:spPr>
          <a:xfrm flipV="1">
            <a:off x="2875651" y="3285291"/>
            <a:ext cx="1010549" cy="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6" name="TextBox 15"/>
          <p:cNvSpPr txBox="1"/>
          <p:nvPr/>
        </p:nvSpPr>
        <p:spPr>
          <a:xfrm>
            <a:off x="4114800" y="3186301"/>
            <a:ext cx="1751723" cy="261610"/>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pPr algn="ctr" rtl="0"/>
            <a:r>
              <a:rPr lang="ar-AE" sz="1100" dirty="0">
                <a:solidFill>
                  <a:prstClr val="black"/>
                </a:solidFill>
                <a:latin typeface="Sakkal Majalla" panose="02000000000000000000" pitchFamily="2" charset="-78"/>
              </a:rPr>
              <a:t>The total number of working hours</a:t>
            </a:r>
            <a:endParaRPr lang="en-US" sz="1100" dirty="0">
              <a:solidFill>
                <a:prstClr val="black"/>
              </a:solidFill>
            </a:endParaRPr>
          </a:p>
        </p:txBody>
      </p:sp>
      <p:cxnSp>
        <p:nvCxnSpPr>
          <p:cNvPr id="19" name="Straight Arrow Connector 18"/>
          <p:cNvCxnSpPr/>
          <p:nvPr/>
        </p:nvCxnSpPr>
        <p:spPr>
          <a:xfrm flipH="1">
            <a:off x="1306113" y="3410719"/>
            <a:ext cx="8626" cy="37388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395173" y="4332573"/>
            <a:ext cx="8566030" cy="584775"/>
          </a:xfrm>
          <a:prstGeom prst="rect">
            <a:avLst/>
          </a:prstGeom>
          <a:noFill/>
        </p:spPr>
        <p:txBody>
          <a:bodyPr wrap="square" rtlCol="0">
            <a:spAutoFit/>
          </a:bodyPr>
          <a:lstStyle/>
          <a:p>
            <a:pPr algn="l" rtl="0"/>
            <a:r>
              <a:rPr sz="1600" dirty="0" smtClean="0"/>
              <a:t>Explanatory example of the extending methods of the entity’s </a:t>
            </a:r>
            <a:r>
              <a:rPr sz="1600" b="1" u="sng" dirty="0" smtClean="0"/>
              <a:t>total working hours </a:t>
            </a:r>
            <a:r>
              <a:rPr lang="en-US" sz="1600" b="1" u="sng" dirty="0" smtClean="0"/>
              <a:t>wasted </a:t>
            </a:r>
            <a:r>
              <a:rPr sz="1600" b="1" u="sng" dirty="0" smtClean="0"/>
              <a:t>for each entity’s accident:</a:t>
            </a:r>
            <a:endParaRPr lang="en-US" sz="1600" dirty="0">
              <a:solidFill>
                <a:prstClr val="black"/>
              </a:solidFill>
              <a:latin typeface="Sakkal Majalla" panose="02000000000000000000" pitchFamily="2" charset="-78"/>
              <a:cs typeface="Sakkal Majalla" panose="02000000000000000000" pitchFamily="2" charset="-78"/>
            </a:endParaRPr>
          </a:p>
        </p:txBody>
      </p:sp>
      <p:graphicFrame>
        <p:nvGraphicFramePr>
          <p:cNvPr id="21" name="Table 20"/>
          <p:cNvGraphicFramePr>
            <a:graphicFrameLocks noGrp="1"/>
          </p:cNvGraphicFramePr>
          <p:nvPr>
            <p:extLst/>
          </p:nvPr>
        </p:nvGraphicFramePr>
        <p:xfrm>
          <a:off x="4041676" y="4755512"/>
          <a:ext cx="4541608" cy="2011680"/>
        </p:xfrm>
        <a:graphic>
          <a:graphicData uri="http://schemas.openxmlformats.org/drawingml/2006/table">
            <a:tbl>
              <a:tblPr firstRow="1" bandRow="1">
                <a:tableStyleId>{5940675A-B579-460E-94D1-54222C63F5DA}</a:tableStyleId>
              </a:tblPr>
              <a:tblGrid>
                <a:gridCol w="1329358"/>
                <a:gridCol w="941446"/>
                <a:gridCol w="1135402"/>
                <a:gridCol w="1135402"/>
              </a:tblGrid>
              <a:tr h="431165">
                <a:tc>
                  <a:txBody>
                    <a:bodyPr/>
                    <a:lstStyle/>
                    <a:p>
                      <a:pPr algn="ctr" rtl="0"/>
                      <a:r>
                        <a:rPr lang="ar-AE" sz="1400" b="1" dirty="0" smtClean="0">
                          <a:solidFill>
                            <a:schemeClr val="bg1"/>
                          </a:solidFill>
                          <a:latin typeface="Sakkal Majalla" panose="02000000000000000000" pitchFamily="2" charset="-78"/>
                        </a:rPr>
                        <a:t>Total number of absence days for all employees </a:t>
                      </a:r>
                      <a:endParaRPr lang="en-US" sz="1400" b="1" dirty="0">
                        <a:solidFill>
                          <a:schemeClr val="bg1"/>
                        </a:solidFill>
                        <a:latin typeface="Sakkal Majalla" panose="02000000000000000000" pitchFamily="2" charset="-78"/>
                        <a:cs typeface="Sakkal Majalla" panose="02000000000000000000" pitchFamily="2" charset="-78"/>
                      </a:endParaRPr>
                    </a:p>
                  </a:txBody>
                  <a:tcPr anchor="ctr">
                    <a:solidFill>
                      <a:srgbClr val="996600"/>
                    </a:solidFill>
                  </a:tcPr>
                </a:tc>
                <a:tc>
                  <a:txBody>
                    <a:bodyPr/>
                    <a:lstStyle/>
                    <a:p>
                      <a:pPr algn="ctr" rtl="0"/>
                      <a:r>
                        <a:rPr lang="ar-AE" sz="1400" b="1" dirty="0" smtClean="0">
                          <a:solidFill>
                            <a:schemeClr val="bg1"/>
                          </a:solidFill>
                          <a:latin typeface="Sakkal Majalla" panose="02000000000000000000" pitchFamily="2" charset="-78"/>
                        </a:rPr>
                        <a:t>Absence days</a:t>
                      </a:r>
                      <a:endParaRPr lang="en-US" sz="1400" b="1" dirty="0">
                        <a:solidFill>
                          <a:schemeClr val="bg1"/>
                        </a:solidFill>
                        <a:latin typeface="Sakkal Majalla" panose="02000000000000000000" pitchFamily="2" charset="-78"/>
                        <a:cs typeface="Sakkal Majalla" panose="02000000000000000000" pitchFamily="2" charset="-78"/>
                      </a:endParaRPr>
                    </a:p>
                  </a:txBody>
                  <a:tcPr anchor="ctr">
                    <a:solidFill>
                      <a:srgbClr val="996600"/>
                    </a:solidFill>
                  </a:tcPr>
                </a:tc>
                <a:tc>
                  <a:txBody>
                    <a:bodyPr/>
                    <a:lstStyle/>
                    <a:p>
                      <a:pPr algn="ctr" rtl="0"/>
                      <a:r>
                        <a:rPr lang="ar-AE" sz="1400" b="1" dirty="0" smtClean="0">
                          <a:solidFill>
                            <a:schemeClr val="bg1"/>
                          </a:solidFill>
                          <a:latin typeface="Sakkal Majalla" panose="02000000000000000000" pitchFamily="2" charset="-78"/>
                        </a:rPr>
                        <a:t>Number of injured employees</a:t>
                      </a:r>
                      <a:endParaRPr lang="en-US" sz="1400" b="1" dirty="0">
                        <a:solidFill>
                          <a:schemeClr val="bg1"/>
                        </a:solidFill>
                        <a:latin typeface="Sakkal Majalla" panose="02000000000000000000" pitchFamily="2" charset="-78"/>
                        <a:cs typeface="Sakkal Majalla" panose="02000000000000000000" pitchFamily="2" charset="-78"/>
                      </a:endParaRPr>
                    </a:p>
                  </a:txBody>
                  <a:tcPr anchor="ctr">
                    <a:solidFill>
                      <a:srgbClr val="996600"/>
                    </a:solidFill>
                  </a:tcPr>
                </a:tc>
                <a:tc>
                  <a:txBody>
                    <a:bodyPr/>
                    <a:lstStyle/>
                    <a:p>
                      <a:pPr algn="ctr" rtl="0"/>
                      <a:r>
                        <a:rPr lang="ar-AE" sz="1400" b="1" dirty="0" smtClean="0">
                          <a:solidFill>
                            <a:schemeClr val="bg1"/>
                          </a:solidFill>
                          <a:latin typeface="Sakkal Majalla" panose="02000000000000000000" pitchFamily="2" charset="-78"/>
                        </a:rPr>
                        <a:t>Number of accidents</a:t>
                      </a:r>
                      <a:endParaRPr lang="en-US" sz="1400" b="1" dirty="0">
                        <a:solidFill>
                          <a:schemeClr val="bg1"/>
                        </a:solidFill>
                        <a:latin typeface="Sakkal Majalla" panose="02000000000000000000" pitchFamily="2" charset="-78"/>
                        <a:cs typeface="Sakkal Majalla" panose="02000000000000000000" pitchFamily="2" charset="-78"/>
                      </a:endParaRPr>
                    </a:p>
                  </a:txBody>
                  <a:tcPr anchor="ctr">
                    <a:solidFill>
                      <a:srgbClr val="996600"/>
                    </a:solidFill>
                  </a:tcPr>
                </a:tc>
              </a:tr>
              <a:tr h="253626">
                <a:tc>
                  <a:txBody>
                    <a:bodyPr/>
                    <a:lstStyle/>
                    <a:p>
                      <a:pPr algn="ctr" rtl="0"/>
                      <a:r>
                        <a:rPr lang="en-US" sz="1400" noProof="0" dirty="0" smtClean="0">
                          <a:latin typeface="Sakkal Majalla" panose="02000000000000000000" pitchFamily="2" charset="-78"/>
                        </a:rPr>
                        <a:t>6</a:t>
                      </a:r>
                      <a:endParaRPr lang="en-US" sz="1400" noProof="0" dirty="0">
                        <a:latin typeface="Sakkal Majalla" panose="02000000000000000000" pitchFamily="2" charset="-78"/>
                        <a:cs typeface="Sakkal Majalla" panose="02000000000000000000" pitchFamily="2" charset="-78"/>
                      </a:endParaRPr>
                    </a:p>
                  </a:txBody>
                  <a:tcPr anchor="ctr"/>
                </a:tc>
                <a:tc>
                  <a:txBody>
                    <a:bodyPr/>
                    <a:lstStyle/>
                    <a:p>
                      <a:pPr algn="ctr" rtl="0"/>
                      <a:r>
                        <a:rPr lang="en-US" sz="1400" noProof="0" dirty="0" smtClean="0">
                          <a:latin typeface="Sakkal Majalla" panose="02000000000000000000" pitchFamily="2" charset="-78"/>
                        </a:rPr>
                        <a:t>3</a:t>
                      </a:r>
                      <a:endParaRPr lang="en-US" sz="1400" noProof="0" dirty="0">
                        <a:latin typeface="Sakkal Majalla" panose="02000000000000000000" pitchFamily="2" charset="-78"/>
                        <a:cs typeface="Sakkal Majalla" panose="02000000000000000000" pitchFamily="2" charset="-78"/>
                      </a:endParaRPr>
                    </a:p>
                  </a:txBody>
                  <a:tcPr anchor="ctr"/>
                </a:tc>
                <a:tc>
                  <a:txBody>
                    <a:bodyPr/>
                    <a:lstStyle/>
                    <a:p>
                      <a:pPr algn="ctr" rtl="0"/>
                      <a:r>
                        <a:rPr lang="en-US" sz="1400" noProof="0" dirty="0" smtClean="0">
                          <a:latin typeface="Sakkal Majalla" panose="02000000000000000000" pitchFamily="2" charset="-78"/>
                        </a:rPr>
                        <a:t>2</a:t>
                      </a:r>
                      <a:endParaRPr lang="en-US" sz="1400" noProof="0" dirty="0">
                        <a:latin typeface="Sakkal Majalla" panose="02000000000000000000" pitchFamily="2" charset="-78"/>
                        <a:cs typeface="Sakkal Majalla" panose="02000000000000000000" pitchFamily="2" charset="-78"/>
                      </a:endParaRPr>
                    </a:p>
                  </a:txBody>
                  <a:tcPr anchor="ctr"/>
                </a:tc>
                <a:tc>
                  <a:txBody>
                    <a:bodyPr/>
                    <a:lstStyle/>
                    <a:p>
                      <a:pPr algn="ctr" rtl="0"/>
                      <a:r>
                        <a:rPr lang="en-US" sz="1400" noProof="0" dirty="0" smtClean="0">
                          <a:latin typeface="Sakkal Majalla" panose="02000000000000000000" pitchFamily="2" charset="-78"/>
                        </a:rPr>
                        <a:t>1</a:t>
                      </a:r>
                      <a:endParaRPr lang="en-US" sz="1400" noProof="0" dirty="0">
                        <a:latin typeface="Sakkal Majalla" panose="02000000000000000000" pitchFamily="2" charset="-78"/>
                        <a:cs typeface="Sakkal Majalla" panose="02000000000000000000" pitchFamily="2" charset="-78"/>
                      </a:endParaRPr>
                    </a:p>
                  </a:txBody>
                  <a:tcPr anchor="ctr"/>
                </a:tc>
              </a:tr>
              <a:tr h="253626">
                <a:tc>
                  <a:txBody>
                    <a:bodyPr/>
                    <a:lstStyle/>
                    <a:p>
                      <a:pPr algn="ctr" rtl="0"/>
                      <a:r>
                        <a:rPr lang="en-US" sz="1400" noProof="0" dirty="0" smtClean="0">
                          <a:latin typeface="Sakkal Majalla" panose="02000000000000000000" pitchFamily="2" charset="-78"/>
                        </a:rPr>
                        <a:t>10</a:t>
                      </a:r>
                      <a:endParaRPr lang="en-US" sz="1400" noProof="0" dirty="0">
                        <a:latin typeface="Sakkal Majalla" panose="02000000000000000000" pitchFamily="2" charset="-78"/>
                        <a:cs typeface="Sakkal Majalla" panose="02000000000000000000" pitchFamily="2" charset="-78"/>
                      </a:endParaRPr>
                    </a:p>
                  </a:txBody>
                  <a:tcPr anchor="ctr"/>
                </a:tc>
                <a:tc>
                  <a:txBody>
                    <a:bodyPr/>
                    <a:lstStyle/>
                    <a:p>
                      <a:pPr algn="ctr" rtl="0"/>
                      <a:r>
                        <a:rPr lang="en-US" sz="1400" noProof="0" dirty="0" smtClean="0">
                          <a:latin typeface="Sakkal Majalla" panose="02000000000000000000" pitchFamily="2" charset="-78"/>
                        </a:rPr>
                        <a:t>2</a:t>
                      </a:r>
                      <a:endParaRPr lang="en-US" sz="1400" noProof="0" dirty="0">
                        <a:latin typeface="Sakkal Majalla" panose="02000000000000000000" pitchFamily="2" charset="-78"/>
                        <a:cs typeface="Sakkal Majalla" panose="02000000000000000000" pitchFamily="2" charset="-78"/>
                      </a:endParaRPr>
                    </a:p>
                  </a:txBody>
                  <a:tcPr anchor="ctr"/>
                </a:tc>
                <a:tc>
                  <a:txBody>
                    <a:bodyPr/>
                    <a:lstStyle/>
                    <a:p>
                      <a:pPr algn="ctr" rtl="0"/>
                      <a:r>
                        <a:rPr lang="en-US" sz="1400" noProof="0" dirty="0" smtClean="0">
                          <a:latin typeface="Sakkal Majalla" panose="02000000000000000000" pitchFamily="2" charset="-78"/>
                        </a:rPr>
                        <a:t>5</a:t>
                      </a:r>
                      <a:endParaRPr lang="en-US" sz="1400" noProof="0" dirty="0">
                        <a:latin typeface="Sakkal Majalla" panose="02000000000000000000" pitchFamily="2" charset="-78"/>
                        <a:cs typeface="Sakkal Majalla" panose="02000000000000000000" pitchFamily="2" charset="-78"/>
                      </a:endParaRPr>
                    </a:p>
                  </a:txBody>
                  <a:tcPr anchor="ctr"/>
                </a:tc>
                <a:tc>
                  <a:txBody>
                    <a:bodyPr/>
                    <a:lstStyle/>
                    <a:p>
                      <a:pPr algn="ctr" rtl="0"/>
                      <a:r>
                        <a:rPr lang="en-US" sz="1400" noProof="0" dirty="0" smtClean="0">
                          <a:latin typeface="Sakkal Majalla" panose="02000000000000000000" pitchFamily="2" charset="-78"/>
                        </a:rPr>
                        <a:t>2</a:t>
                      </a:r>
                      <a:endParaRPr lang="en-US" sz="1400" noProof="0" dirty="0">
                        <a:latin typeface="Sakkal Majalla" panose="02000000000000000000" pitchFamily="2" charset="-78"/>
                        <a:cs typeface="Sakkal Majalla" panose="02000000000000000000" pitchFamily="2" charset="-78"/>
                      </a:endParaRPr>
                    </a:p>
                  </a:txBody>
                  <a:tcPr anchor="ctr"/>
                </a:tc>
              </a:tr>
              <a:tr h="253626">
                <a:tc>
                  <a:txBody>
                    <a:bodyPr/>
                    <a:lstStyle/>
                    <a:p>
                      <a:pPr algn="ctr" rtl="0"/>
                      <a:r>
                        <a:rPr lang="en-US" sz="1400" noProof="0" dirty="0" smtClean="0">
                          <a:latin typeface="Sakkal Majalla" panose="02000000000000000000" pitchFamily="2" charset="-78"/>
                        </a:rPr>
                        <a:t>12</a:t>
                      </a:r>
                      <a:endParaRPr lang="en-US" sz="1400" noProof="0" dirty="0">
                        <a:latin typeface="Sakkal Majalla" panose="02000000000000000000" pitchFamily="2" charset="-78"/>
                        <a:cs typeface="Sakkal Majalla" panose="02000000000000000000" pitchFamily="2" charset="-78"/>
                      </a:endParaRPr>
                    </a:p>
                  </a:txBody>
                  <a:tcPr anchor="ctr"/>
                </a:tc>
                <a:tc>
                  <a:txBody>
                    <a:bodyPr/>
                    <a:lstStyle/>
                    <a:p>
                      <a:pPr algn="ctr" rtl="0"/>
                      <a:r>
                        <a:rPr lang="en-US" sz="1400" noProof="0" dirty="0" smtClean="0">
                          <a:latin typeface="Sakkal Majalla" panose="02000000000000000000" pitchFamily="2" charset="-78"/>
                        </a:rPr>
                        <a:t>4</a:t>
                      </a:r>
                      <a:endParaRPr lang="en-US" sz="1400" noProof="0" dirty="0">
                        <a:latin typeface="Sakkal Majalla" panose="02000000000000000000" pitchFamily="2" charset="-78"/>
                        <a:cs typeface="Sakkal Majalla" panose="02000000000000000000" pitchFamily="2" charset="-78"/>
                      </a:endParaRPr>
                    </a:p>
                  </a:txBody>
                  <a:tcPr anchor="ctr"/>
                </a:tc>
                <a:tc>
                  <a:txBody>
                    <a:bodyPr/>
                    <a:lstStyle/>
                    <a:p>
                      <a:pPr algn="ctr" rtl="0"/>
                      <a:r>
                        <a:rPr lang="en-US" sz="1400" noProof="0" dirty="0" smtClean="0">
                          <a:latin typeface="Sakkal Majalla" panose="02000000000000000000" pitchFamily="2" charset="-78"/>
                        </a:rPr>
                        <a:t>3</a:t>
                      </a:r>
                      <a:endParaRPr lang="en-US" sz="1400" noProof="0" dirty="0">
                        <a:latin typeface="Sakkal Majalla" panose="02000000000000000000" pitchFamily="2" charset="-78"/>
                        <a:cs typeface="Sakkal Majalla" panose="02000000000000000000" pitchFamily="2" charset="-78"/>
                      </a:endParaRPr>
                    </a:p>
                  </a:txBody>
                  <a:tcPr anchor="ctr"/>
                </a:tc>
                <a:tc>
                  <a:txBody>
                    <a:bodyPr/>
                    <a:lstStyle/>
                    <a:p>
                      <a:pPr algn="ctr" rtl="0"/>
                      <a:r>
                        <a:rPr lang="en-US" sz="1400" noProof="0" dirty="0" smtClean="0">
                          <a:latin typeface="Sakkal Majalla" panose="02000000000000000000" pitchFamily="2" charset="-78"/>
                        </a:rPr>
                        <a:t>3</a:t>
                      </a:r>
                      <a:endParaRPr lang="en-US" sz="1400" noProof="0" dirty="0">
                        <a:latin typeface="Sakkal Majalla" panose="02000000000000000000" pitchFamily="2" charset="-78"/>
                        <a:cs typeface="Sakkal Majalla" panose="02000000000000000000" pitchFamily="2" charset="-78"/>
                      </a:endParaRPr>
                    </a:p>
                  </a:txBody>
                  <a:tcPr anchor="ctr"/>
                </a:tc>
              </a:tr>
              <a:tr h="253626">
                <a:tc>
                  <a:txBody>
                    <a:bodyPr/>
                    <a:lstStyle/>
                    <a:p>
                      <a:pPr algn="ctr" rtl="0"/>
                      <a:r>
                        <a:rPr lang="en-US" sz="1400" b="1" noProof="0" dirty="0" smtClean="0">
                          <a:latin typeface="Sakkal Majalla" panose="02000000000000000000" pitchFamily="2" charset="-78"/>
                        </a:rPr>
                        <a:t>28</a:t>
                      </a:r>
                      <a:endParaRPr lang="en-US" sz="1400" b="1" noProof="0" dirty="0">
                        <a:latin typeface="Sakkal Majalla" panose="02000000000000000000" pitchFamily="2" charset="-78"/>
                        <a:cs typeface="Sakkal Majalla" panose="02000000000000000000" pitchFamily="2" charset="-78"/>
                      </a:endParaRPr>
                    </a:p>
                  </a:txBody>
                  <a:tcPr anchor="ctr"/>
                </a:tc>
                <a:tc gridSpan="3">
                  <a:txBody>
                    <a:bodyPr/>
                    <a:lstStyle/>
                    <a:p>
                      <a:pPr algn="ctr" rtl="0"/>
                      <a:r>
                        <a:rPr lang="ar-AE" sz="1400" b="1" dirty="0" smtClean="0">
                          <a:latin typeface="Sakkal Majalla" panose="02000000000000000000" pitchFamily="2" charset="-78"/>
                        </a:rPr>
                        <a:t>Total</a:t>
                      </a:r>
                      <a:r>
                        <a:rPr dirty="0"/>
                        <a:t> </a:t>
                      </a:r>
                      <a:endParaRPr lang="en-US" sz="1400" b="1" dirty="0">
                        <a:latin typeface="Sakkal Majalla" panose="02000000000000000000" pitchFamily="2" charset="-78"/>
                        <a:cs typeface="Sakkal Majalla" panose="02000000000000000000" pitchFamily="2" charset="-78"/>
                      </a:endParaRPr>
                    </a:p>
                  </a:txBody>
                  <a:tcPr anchor="ctr"/>
                </a:tc>
                <a:tc hMerge="1">
                  <a:txBody>
                    <a:bodyPr/>
                    <a:lstStyle/>
                    <a:p>
                      <a:pPr algn="r" rtl="1"/>
                      <a:endParaRPr lang="en-US" sz="1100" dirty="0"/>
                    </a:p>
                  </a:txBody>
                  <a:tcPr/>
                </a:tc>
                <a:tc hMerge="1">
                  <a:txBody>
                    <a:bodyPr/>
                    <a:lstStyle/>
                    <a:p>
                      <a:pPr algn="r" rtl="1"/>
                      <a:endParaRPr lang="en-US" sz="1100" dirty="0"/>
                    </a:p>
                  </a:txBody>
                  <a:tcPr/>
                </a:tc>
              </a:tr>
            </a:tbl>
          </a:graphicData>
        </a:graphic>
      </p:graphicFrame>
      <p:sp>
        <p:nvSpPr>
          <p:cNvPr id="22" name="TextBox 21"/>
          <p:cNvSpPr txBox="1"/>
          <p:nvPr/>
        </p:nvSpPr>
        <p:spPr>
          <a:xfrm>
            <a:off x="130629" y="4727226"/>
            <a:ext cx="3269412" cy="2031325"/>
          </a:xfrm>
          <a:prstGeom prst="rect">
            <a:avLst/>
          </a:prstGeom>
          <a:noFill/>
        </p:spPr>
        <p:txBody>
          <a:bodyPr wrap="square" rtlCol="0">
            <a:spAutoFit/>
          </a:bodyPr>
          <a:lstStyle/>
          <a:p>
            <a:pPr algn="l" rtl="0"/>
            <a:endParaRPr lang="en-US" sz="1400" dirty="0" smtClean="0">
              <a:solidFill>
                <a:prstClr val="black"/>
              </a:solidFill>
              <a:latin typeface="Sakkal Majalla" panose="02000000000000000000" pitchFamily="2" charset="-78"/>
            </a:endParaRPr>
          </a:p>
          <a:p>
            <a:pPr algn="l" rtl="0"/>
            <a:r>
              <a:rPr lang="ar-AE" sz="1400" dirty="0" smtClean="0">
                <a:solidFill>
                  <a:prstClr val="black"/>
                </a:solidFill>
                <a:latin typeface="Sakkal Majalla" panose="02000000000000000000" pitchFamily="2" charset="-78"/>
              </a:rPr>
              <a:t>The </a:t>
            </a:r>
            <a:r>
              <a:rPr lang="ar-AE" sz="1400" dirty="0">
                <a:solidFill>
                  <a:prstClr val="black"/>
                </a:solidFill>
                <a:latin typeface="Sakkal Majalla" panose="02000000000000000000" pitchFamily="2" charset="-78"/>
              </a:rPr>
              <a:t>number of waste working </a:t>
            </a:r>
            <a:r>
              <a:rPr lang="ar-AE" sz="1400" dirty="0" smtClean="0">
                <a:solidFill>
                  <a:prstClr val="black"/>
                </a:solidFill>
                <a:latin typeface="Sakkal Majalla" panose="02000000000000000000" pitchFamily="2" charset="-78"/>
              </a:rPr>
              <a:t>hours</a:t>
            </a:r>
            <a:r>
              <a:rPr lang="en-US" sz="1400" dirty="0" smtClean="0">
                <a:solidFill>
                  <a:prstClr val="black"/>
                </a:solidFill>
                <a:latin typeface="Sakkal Majalla" panose="02000000000000000000" pitchFamily="2" charset="-78"/>
              </a:rPr>
              <a:t>:</a:t>
            </a:r>
            <a:endParaRPr lang="ar-AE" sz="1400" dirty="0">
              <a:solidFill>
                <a:prstClr val="black"/>
              </a:solidFill>
              <a:latin typeface="Sakkal Majalla" panose="02000000000000000000" pitchFamily="2" charset="-78"/>
            </a:endParaRPr>
          </a:p>
          <a:p>
            <a:r>
              <a:rPr lang="en-US" sz="1400" dirty="0" smtClean="0"/>
              <a:t>196 = 7 </a:t>
            </a:r>
            <a:r>
              <a:rPr lang="ar-AE" sz="1400" dirty="0" smtClean="0">
                <a:solidFill>
                  <a:prstClr val="black"/>
                </a:solidFill>
                <a:latin typeface="Sakkal Majalla" panose="02000000000000000000" pitchFamily="2" charset="-78"/>
                <a:cs typeface="Sakkal Majalla" panose="02000000000000000000" pitchFamily="2" charset="-78"/>
              </a:rPr>
              <a:t>×</a:t>
            </a:r>
            <a:r>
              <a:rPr lang="en-US" sz="1400" dirty="0" smtClean="0">
                <a:solidFill>
                  <a:prstClr val="black"/>
                </a:solidFill>
                <a:latin typeface="Sakkal Majalla" panose="02000000000000000000" pitchFamily="2" charset="-78"/>
                <a:cs typeface="Sakkal Majalla" panose="02000000000000000000" pitchFamily="2" charset="-78"/>
              </a:rPr>
              <a:t> </a:t>
            </a:r>
            <a:r>
              <a:rPr lang="en-US" sz="1400" dirty="0"/>
              <a:t>28</a:t>
            </a:r>
            <a:endParaRPr lang="ar-AE" sz="1400" dirty="0"/>
          </a:p>
          <a:p>
            <a:pPr algn="r" rtl="0"/>
            <a:endParaRPr lang="en-US" sz="1400" dirty="0">
              <a:solidFill>
                <a:prstClr val="black"/>
              </a:solidFill>
              <a:latin typeface="Sakkal Majalla" panose="02000000000000000000" pitchFamily="2" charset="-78"/>
              <a:cs typeface="Sakkal Majalla" panose="02000000000000000000" pitchFamily="2" charset="-78"/>
            </a:endParaRPr>
          </a:p>
          <a:p>
            <a:pPr algn="r" rtl="0"/>
            <a:endParaRPr lang="en-US" sz="1400" dirty="0">
              <a:solidFill>
                <a:prstClr val="black"/>
              </a:solidFill>
              <a:latin typeface="Sakkal Majalla" panose="02000000000000000000" pitchFamily="2" charset="-78"/>
              <a:cs typeface="Sakkal Majalla" panose="02000000000000000000" pitchFamily="2" charset="-78"/>
            </a:endParaRPr>
          </a:p>
          <a:p>
            <a:pPr algn="r" rtl="0"/>
            <a:endParaRPr lang="en-US" sz="1400" dirty="0">
              <a:solidFill>
                <a:prstClr val="black"/>
              </a:solidFill>
              <a:latin typeface="Sakkal Majalla" panose="02000000000000000000" pitchFamily="2" charset="-78"/>
              <a:cs typeface="Sakkal Majalla" panose="02000000000000000000" pitchFamily="2" charset="-78"/>
            </a:endParaRPr>
          </a:p>
          <a:p>
            <a:pPr algn="l" rtl="0"/>
            <a:endParaRPr lang="en-US" sz="1400" dirty="0" smtClean="0">
              <a:solidFill>
                <a:prstClr val="black"/>
              </a:solidFill>
              <a:latin typeface="Sakkal Majalla" panose="02000000000000000000" pitchFamily="2" charset="-78"/>
            </a:endParaRPr>
          </a:p>
          <a:p>
            <a:pPr algn="l" rtl="0"/>
            <a:r>
              <a:rPr lang="ar-AE" sz="1400" dirty="0" smtClean="0">
                <a:solidFill>
                  <a:prstClr val="black"/>
                </a:solidFill>
                <a:latin typeface="Sakkal Majalla" panose="02000000000000000000" pitchFamily="2" charset="-78"/>
              </a:rPr>
              <a:t>The </a:t>
            </a:r>
            <a:r>
              <a:rPr lang="ar-AE" sz="1400" dirty="0">
                <a:solidFill>
                  <a:prstClr val="black"/>
                </a:solidFill>
                <a:latin typeface="Sakkal Majalla" panose="02000000000000000000" pitchFamily="2" charset="-78"/>
              </a:rPr>
              <a:t>number </a:t>
            </a:r>
            <a:r>
              <a:rPr lang="ar-AE" sz="1400" dirty="0" err="1">
                <a:solidFill>
                  <a:prstClr val="black"/>
                </a:solidFill>
                <a:latin typeface="Sakkal Majalla" panose="02000000000000000000" pitchFamily="2" charset="-78"/>
              </a:rPr>
              <a:t>of</a:t>
            </a:r>
            <a:r>
              <a:rPr lang="ar-AE" sz="1400" dirty="0">
                <a:solidFill>
                  <a:prstClr val="black"/>
                </a:solidFill>
                <a:latin typeface="Sakkal Majalla" panose="02000000000000000000" pitchFamily="2" charset="-78"/>
              </a:rPr>
              <a:t> </a:t>
            </a:r>
            <a:r>
              <a:rPr lang="ar-AE" sz="1400" dirty="0" err="1" smtClean="0">
                <a:solidFill>
                  <a:prstClr val="black"/>
                </a:solidFill>
                <a:latin typeface="Sakkal Majalla" panose="02000000000000000000" pitchFamily="2" charset="-78"/>
              </a:rPr>
              <a:t>working</a:t>
            </a:r>
            <a:r>
              <a:rPr lang="ar-AE" sz="1400" dirty="0" smtClean="0">
                <a:solidFill>
                  <a:prstClr val="black"/>
                </a:solidFill>
                <a:latin typeface="Sakkal Majalla" panose="02000000000000000000" pitchFamily="2" charset="-78"/>
              </a:rPr>
              <a:t> </a:t>
            </a:r>
            <a:r>
              <a:rPr lang="ar-AE" sz="1400" dirty="0" err="1" smtClean="0">
                <a:solidFill>
                  <a:prstClr val="black"/>
                </a:solidFill>
                <a:latin typeface="Sakkal Majalla" panose="02000000000000000000" pitchFamily="2" charset="-78"/>
              </a:rPr>
              <a:t>hours</a:t>
            </a:r>
            <a:r>
              <a:rPr lang="en-US" sz="1400" dirty="0" smtClean="0">
                <a:solidFill>
                  <a:prstClr val="black"/>
                </a:solidFill>
                <a:latin typeface="Sakkal Majalla" panose="02000000000000000000" pitchFamily="2" charset="-78"/>
              </a:rPr>
              <a:t> wasted </a:t>
            </a:r>
            <a:r>
              <a:rPr lang="ar-AE" sz="1400" dirty="0" err="1" smtClean="0">
                <a:solidFill>
                  <a:prstClr val="black"/>
                </a:solidFill>
                <a:latin typeface="Sakkal Majalla" panose="02000000000000000000" pitchFamily="2" charset="-78"/>
              </a:rPr>
              <a:t>in</a:t>
            </a:r>
            <a:r>
              <a:rPr lang="ar-AE" sz="1400" dirty="0" smtClean="0">
                <a:solidFill>
                  <a:prstClr val="black"/>
                </a:solidFill>
                <a:latin typeface="Sakkal Majalla" panose="02000000000000000000" pitchFamily="2" charset="-78"/>
              </a:rPr>
              <a:t> </a:t>
            </a:r>
            <a:r>
              <a:rPr lang="ar-AE" sz="1400" dirty="0">
                <a:solidFill>
                  <a:prstClr val="black"/>
                </a:solidFill>
                <a:latin typeface="Sakkal Majalla" panose="02000000000000000000" pitchFamily="2" charset="-78"/>
              </a:rPr>
              <a:t>the entity is </a:t>
            </a:r>
            <a:r>
              <a:rPr lang="en-US" sz="1400" dirty="0" smtClean="0">
                <a:solidFill>
                  <a:prstClr val="black"/>
                </a:solidFill>
                <a:latin typeface="Sakkal Majalla" panose="02000000000000000000" pitchFamily="2" charset="-78"/>
              </a:rPr>
              <a:t>196 </a:t>
            </a:r>
            <a:endParaRPr lang="en-US" sz="1400" dirty="0">
              <a:solidFill>
                <a:prstClr val="black"/>
              </a:solidFill>
              <a:latin typeface="Sakkal Majalla" panose="02000000000000000000" pitchFamily="2" charset="-78"/>
              <a:cs typeface="Sakkal Majalla" panose="02000000000000000000" pitchFamily="2" charset="-78"/>
            </a:endParaRPr>
          </a:p>
        </p:txBody>
      </p:sp>
      <p:cxnSp>
        <p:nvCxnSpPr>
          <p:cNvPr id="24" name="Straight Arrow Connector 23"/>
          <p:cNvCxnSpPr/>
          <p:nvPr/>
        </p:nvCxnSpPr>
        <p:spPr>
          <a:xfrm flipH="1" flipV="1">
            <a:off x="1092460" y="5325533"/>
            <a:ext cx="3034021" cy="125485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5" name="Straight Arrow Connector 24"/>
          <p:cNvCxnSpPr/>
          <p:nvPr/>
        </p:nvCxnSpPr>
        <p:spPr>
          <a:xfrm>
            <a:off x="699721" y="5420686"/>
            <a:ext cx="0" cy="27523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26" name="TextBox 25"/>
          <p:cNvSpPr txBox="1"/>
          <p:nvPr/>
        </p:nvSpPr>
        <p:spPr>
          <a:xfrm>
            <a:off x="130630" y="5688710"/>
            <a:ext cx="1634706" cy="415498"/>
          </a:xfrm>
          <a:prstGeom prst="rect">
            <a:avLst/>
          </a:prstGeom>
          <a:noFill/>
        </p:spPr>
        <p:txBody>
          <a:bodyPr wrap="square" rtlCol="0">
            <a:spAutoFit/>
          </a:bodyPr>
          <a:lstStyle/>
          <a:p>
            <a:pPr algn="ctr" rtl="0"/>
            <a:r>
              <a:rPr lang="ar-AE" sz="1050" dirty="0">
                <a:solidFill>
                  <a:prstClr val="black"/>
                </a:solidFill>
              </a:rPr>
              <a:t>The number of daily working hours</a:t>
            </a:r>
            <a:endParaRPr lang="en-US" sz="1050" dirty="0">
              <a:solidFill>
                <a:prstClr val="black"/>
              </a:solidFill>
            </a:endParaRPr>
          </a:p>
        </p:txBody>
      </p:sp>
      <p:sp>
        <p:nvSpPr>
          <p:cNvPr id="23" name="Rounded Rectangle 22"/>
          <p:cNvSpPr/>
          <p:nvPr/>
        </p:nvSpPr>
        <p:spPr>
          <a:xfrm>
            <a:off x="973666" y="3194990"/>
            <a:ext cx="626534" cy="252921"/>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smtClean="0">
                <a:solidFill>
                  <a:schemeClr val="tx1"/>
                </a:solidFill>
                <a:latin typeface="Sakkal Majalla" pitchFamily="2" charset="-78"/>
                <a:cs typeface="Sakkal Majalla" pitchFamily="2" charset="-78"/>
              </a:rPr>
              <a:t>5,000</a:t>
            </a:r>
            <a:endParaRPr lang="en-US" sz="1600" dirty="0">
              <a:solidFill>
                <a:schemeClr val="tx1"/>
              </a:solidFill>
              <a:latin typeface="Sakkal Majalla" pitchFamily="2" charset="-78"/>
              <a:cs typeface="Sakkal Majalla" pitchFamily="2" charset="-78"/>
            </a:endParaRPr>
          </a:p>
        </p:txBody>
      </p:sp>
      <p:sp>
        <p:nvSpPr>
          <p:cNvPr id="27" name="Rounded Rectangle 26"/>
          <p:cNvSpPr/>
          <p:nvPr/>
        </p:nvSpPr>
        <p:spPr>
          <a:xfrm>
            <a:off x="1735662" y="3180936"/>
            <a:ext cx="1139989" cy="252921"/>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latin typeface="Sakkal Majalla" pitchFamily="2" charset="-78"/>
                <a:cs typeface="Sakkal Majalla" pitchFamily="2" charset="-78"/>
              </a:rPr>
              <a:t>= 7,840,000</a:t>
            </a:r>
            <a:endParaRPr lang="en-US" dirty="0">
              <a:solidFill>
                <a:schemeClr val="tx1"/>
              </a:solidFill>
              <a:latin typeface="Sakkal Majalla" pitchFamily="2" charset="-78"/>
              <a:cs typeface="Sakkal Majalla" pitchFamily="2" charset="-78"/>
            </a:endParaRPr>
          </a:p>
        </p:txBody>
      </p:sp>
    </p:spTree>
    <p:extLst>
      <p:ext uri="{BB962C8B-B14F-4D97-AF65-F5344CB8AC3E}">
        <p14:creationId xmlns:p14="http://schemas.microsoft.com/office/powerpoint/2010/main" val="1204230177"/>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ounded Rectangle 9"/>
          <p:cNvSpPr/>
          <p:nvPr/>
        </p:nvSpPr>
        <p:spPr>
          <a:xfrm>
            <a:off x="152400" y="973199"/>
            <a:ext cx="8839200" cy="521732"/>
          </a:xfrm>
          <a:prstGeom prst="round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11" name="Rectangle 10"/>
          <p:cNvSpPr/>
          <p:nvPr/>
        </p:nvSpPr>
        <p:spPr>
          <a:xfrm>
            <a:off x="304800" y="1956137"/>
            <a:ext cx="8382000" cy="923330"/>
          </a:xfrm>
          <a:prstGeom prst="rect">
            <a:avLst/>
          </a:prstGeom>
        </p:spPr>
        <p:txBody>
          <a:bodyPr wrap="square">
            <a:spAutoFit/>
          </a:bodyPr>
          <a:lstStyle/>
          <a:p>
            <a:pPr algn="l" rtl="0"/>
            <a:r>
              <a:rPr lang="ar-AE" b="1" dirty="0">
                <a:solidFill>
                  <a:srgbClr val="C00000"/>
                </a:solidFill>
                <a:latin typeface="Sakkal Majalla" panose="02000000000000000000" pitchFamily="2" charset="-78"/>
              </a:rPr>
              <a:t>Description of the </a:t>
            </a:r>
            <a:r>
              <a:rPr lang="ar-AE" b="1" dirty="0" smtClean="0">
                <a:solidFill>
                  <a:srgbClr val="C00000"/>
                </a:solidFill>
                <a:latin typeface="Sakkal Majalla" panose="02000000000000000000" pitchFamily="2" charset="-78"/>
              </a:rPr>
              <a:t>Indicator</a:t>
            </a:r>
            <a:r>
              <a:rPr lang="en-US" b="1" dirty="0" smtClean="0">
                <a:solidFill>
                  <a:srgbClr val="C00000"/>
                </a:solidFill>
                <a:latin typeface="Sakkal Majalla" panose="02000000000000000000" pitchFamily="2" charset="-78"/>
              </a:rPr>
              <a:t>:</a:t>
            </a:r>
            <a:endParaRPr lang="ar-AE" b="1" dirty="0">
              <a:solidFill>
                <a:srgbClr val="C00000"/>
              </a:solidFill>
              <a:latin typeface="Sakkal Majalla" panose="02000000000000000000" pitchFamily="2" charset="-78"/>
            </a:endParaRPr>
          </a:p>
          <a:p>
            <a:pPr algn="just" rtl="0"/>
            <a:r>
              <a:rPr lang="ar-AE" b="1" dirty="0">
                <a:solidFill>
                  <a:prstClr val="black"/>
                </a:solidFill>
                <a:latin typeface="Sakkal Majalla" panose="02000000000000000000" pitchFamily="2" charset="-78"/>
              </a:rPr>
              <a:t>This indicator shall measure the number of violations approved and documented in the entity by the violation committees via Bayanati Screens or any other electronic system.</a:t>
            </a:r>
          </a:p>
        </p:txBody>
      </p:sp>
      <p:sp>
        <p:nvSpPr>
          <p:cNvPr id="12" name="Title 1"/>
          <p:cNvSpPr txBox="1">
            <a:spLocks/>
          </p:cNvSpPr>
          <p:nvPr/>
        </p:nvSpPr>
        <p:spPr>
          <a:xfrm>
            <a:off x="1352550" y="990600"/>
            <a:ext cx="6438900" cy="504331"/>
          </a:xfrm>
          <a:prstGeom prst="rect">
            <a:avLst/>
          </a:prstGeom>
        </p:spPr>
        <p:txBody>
          <a:bodyP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rtl="0"/>
            <a:r>
              <a:rPr lang="ar-AE" sz="1600" dirty="0" smtClean="0">
                <a:solidFill>
                  <a:prstClr val="white"/>
                </a:solidFill>
              </a:rPr>
              <a:t>Indicator No. </a:t>
            </a:r>
            <a:r>
              <a:rPr lang="en-US" sz="1600" dirty="0" smtClean="0">
                <a:solidFill>
                  <a:prstClr val="white"/>
                </a:solidFill>
              </a:rPr>
              <a:t>22:</a:t>
            </a:r>
            <a:r>
              <a:rPr lang="ar-AE" sz="1600" dirty="0" smtClean="0">
                <a:solidFill>
                  <a:prstClr val="white"/>
                </a:solidFill>
              </a:rPr>
              <a:t> Violations Rate</a:t>
            </a:r>
          </a:p>
        </p:txBody>
      </p:sp>
      <p:graphicFrame>
        <p:nvGraphicFramePr>
          <p:cNvPr id="14" name="Content Placeholder 9"/>
          <p:cNvGraphicFramePr>
            <a:graphicFrameLocks/>
          </p:cNvGraphicFramePr>
          <p:nvPr>
            <p:extLst/>
          </p:nvPr>
        </p:nvGraphicFramePr>
        <p:xfrm>
          <a:off x="457200" y="3666061"/>
          <a:ext cx="8305800" cy="1600200"/>
        </p:xfrm>
        <a:graphic>
          <a:graphicData uri="http://schemas.openxmlformats.org/drawingml/2006/table">
            <a:tbl>
              <a:tblPr firstRow="1" bandRow="1">
                <a:tableStyleId>{5C22544A-7EE6-4342-B048-85BDC9FD1C3A}</a:tableStyleId>
              </a:tblPr>
              <a:tblGrid>
                <a:gridCol w="1758875"/>
                <a:gridCol w="2394025"/>
                <a:gridCol w="1384300"/>
                <a:gridCol w="1384300"/>
                <a:gridCol w="1384300"/>
              </a:tblGrid>
              <a:tr h="381000">
                <a:tc>
                  <a:txBody>
                    <a:bodyPr/>
                    <a:lstStyle/>
                    <a:p>
                      <a:pPr algn="ctr" rtl="0"/>
                      <a:r>
                        <a:rPr lang="ar-AE" sz="1400" dirty="0" smtClean="0">
                          <a:solidFill>
                            <a:sysClr val="windowText" lastClr="000000"/>
                          </a:solidFill>
                          <a:latin typeface="Sakkal Majalla" panose="02000000000000000000" pitchFamily="2" charset="-78"/>
                        </a:rPr>
                        <a:t>Source</a:t>
                      </a:r>
                      <a:endParaRPr lang="en-US" sz="1400" dirty="0">
                        <a:solidFill>
                          <a:sysClr val="windowText" lastClr="000000"/>
                        </a:solidFill>
                        <a:latin typeface="Sakkal Majalla" panose="02000000000000000000" pitchFamily="2" charset="-78"/>
                        <a:cs typeface="Sakkal Majalla" panose="02000000000000000000" pitchFamily="2" charset="-78"/>
                      </a:endParaRPr>
                    </a:p>
                  </a:txBody>
                  <a:tcPr anchor="ctr">
                    <a:lnL w="12700" cap="flat" cmpd="sng" algn="ctr">
                      <a:solidFill>
                        <a:srgbClr val="B78A35"/>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rgbClr val="B78A35"/>
                      </a:solidFill>
                      <a:prstDash val="solid"/>
                      <a:round/>
                      <a:headEnd type="none" w="med" len="med"/>
                      <a:tailEnd type="none" w="med" len="med"/>
                    </a:lnT>
                    <a:lnB w="12700" cap="flat" cmpd="sng" algn="ctr">
                      <a:solidFill>
                        <a:srgbClr val="B78A35"/>
                      </a:solidFill>
                      <a:prstDash val="solid"/>
                      <a:round/>
                      <a:headEnd type="none" w="med" len="med"/>
                      <a:tailEnd type="none" w="med" len="med"/>
                    </a:lnB>
                    <a:solidFill>
                      <a:srgbClr val="B78A35"/>
                    </a:solidFill>
                  </a:tcPr>
                </a:tc>
                <a:tc>
                  <a:txBody>
                    <a:bodyPr/>
                    <a:lstStyle/>
                    <a:p>
                      <a:pPr algn="ctr" rtl="0"/>
                      <a:r>
                        <a:rPr lang="ar-AE" sz="1400" dirty="0" smtClean="0">
                          <a:solidFill>
                            <a:sysClr val="windowText" lastClr="000000"/>
                          </a:solidFill>
                          <a:latin typeface="Sakkal Majalla" panose="02000000000000000000" pitchFamily="2" charset="-78"/>
                        </a:rPr>
                        <a:t>Equation</a:t>
                      </a:r>
                      <a:endParaRPr lang="en-US" sz="1400" dirty="0">
                        <a:solidFill>
                          <a:sysClr val="windowText" lastClr="000000"/>
                        </a:solidFill>
                        <a:latin typeface="Sakkal Majalla" panose="02000000000000000000" pitchFamily="2" charset="-78"/>
                        <a:cs typeface="Sakkal Majalla" panose="02000000000000000000" pitchFamily="2" charset="-78"/>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rgbClr val="B78A35"/>
                      </a:solidFill>
                      <a:prstDash val="solid"/>
                      <a:round/>
                      <a:headEnd type="none" w="med" len="med"/>
                      <a:tailEnd type="none" w="med" len="med"/>
                    </a:lnT>
                    <a:lnB w="12700" cap="flat" cmpd="sng" algn="ctr">
                      <a:solidFill>
                        <a:srgbClr val="B78A35"/>
                      </a:solidFill>
                      <a:prstDash val="solid"/>
                      <a:round/>
                      <a:headEnd type="none" w="med" len="med"/>
                      <a:tailEnd type="none" w="med" len="med"/>
                    </a:lnB>
                    <a:solidFill>
                      <a:srgbClr val="B78A35"/>
                    </a:solidFill>
                  </a:tcPr>
                </a:tc>
                <a:tc>
                  <a:txBody>
                    <a:bodyPr/>
                    <a:lstStyle/>
                    <a:p>
                      <a:pPr algn="ctr" rtl="0"/>
                      <a:r>
                        <a:rPr lang="ar-AE" sz="1400" dirty="0" smtClean="0">
                          <a:solidFill>
                            <a:sysClr val="windowText" lastClr="000000"/>
                          </a:solidFill>
                          <a:latin typeface="Sakkal Majalla" panose="02000000000000000000" pitchFamily="2" charset="-78"/>
                        </a:rPr>
                        <a:t>Calculation Type</a:t>
                      </a:r>
                      <a:endParaRPr lang="en-US" sz="1400" dirty="0">
                        <a:solidFill>
                          <a:sysClr val="windowText" lastClr="000000"/>
                        </a:solidFill>
                        <a:latin typeface="Sakkal Majalla" panose="02000000000000000000" pitchFamily="2" charset="-78"/>
                        <a:cs typeface="Sakkal Majalla" panose="02000000000000000000" pitchFamily="2" charset="-78"/>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rgbClr val="B78A35"/>
                      </a:solidFill>
                      <a:prstDash val="solid"/>
                      <a:round/>
                      <a:headEnd type="none" w="med" len="med"/>
                      <a:tailEnd type="none" w="med" len="med"/>
                    </a:lnT>
                    <a:lnB w="12700" cap="flat" cmpd="sng" algn="ctr">
                      <a:solidFill>
                        <a:srgbClr val="B78A35"/>
                      </a:solidFill>
                      <a:prstDash val="solid"/>
                      <a:round/>
                      <a:headEnd type="none" w="med" len="med"/>
                      <a:tailEnd type="none" w="med" len="med"/>
                    </a:lnB>
                    <a:solidFill>
                      <a:srgbClr val="B78A35"/>
                    </a:solidFill>
                  </a:tcPr>
                </a:tc>
                <a:tc>
                  <a:txBody>
                    <a:bodyPr/>
                    <a:lstStyle/>
                    <a:p>
                      <a:pPr algn="ctr" rtl="0"/>
                      <a:r>
                        <a:rPr lang="ar-AE" sz="1400" dirty="0" smtClean="0">
                          <a:solidFill>
                            <a:sysClr val="windowText" lastClr="000000"/>
                          </a:solidFill>
                          <a:latin typeface="Sakkal Majalla" panose="02000000000000000000" pitchFamily="2" charset="-78"/>
                        </a:rPr>
                        <a:t>Calculation Unit</a:t>
                      </a:r>
                      <a:endParaRPr lang="en-US" sz="1400" dirty="0">
                        <a:solidFill>
                          <a:sysClr val="windowText" lastClr="000000"/>
                        </a:solidFill>
                        <a:latin typeface="Sakkal Majalla" panose="02000000000000000000" pitchFamily="2" charset="-78"/>
                        <a:cs typeface="Sakkal Majalla" panose="02000000000000000000" pitchFamily="2" charset="-78"/>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rgbClr val="B78A35"/>
                      </a:solidFill>
                      <a:prstDash val="solid"/>
                      <a:round/>
                      <a:headEnd type="none" w="med" len="med"/>
                      <a:tailEnd type="none" w="med" len="med"/>
                    </a:lnT>
                    <a:lnB w="12700" cap="flat" cmpd="sng" algn="ctr">
                      <a:solidFill>
                        <a:srgbClr val="B78A35"/>
                      </a:solidFill>
                      <a:prstDash val="solid"/>
                      <a:round/>
                      <a:headEnd type="none" w="med" len="med"/>
                      <a:tailEnd type="none" w="med" len="med"/>
                    </a:lnB>
                    <a:solidFill>
                      <a:srgbClr val="B78A35"/>
                    </a:solidFill>
                  </a:tcPr>
                </a:tc>
                <a:tc>
                  <a:txBody>
                    <a:bodyPr/>
                    <a:lstStyle/>
                    <a:p>
                      <a:pPr algn="ctr" rtl="0"/>
                      <a:r>
                        <a:rPr lang="ar-AE" sz="1400" dirty="0" smtClean="0">
                          <a:solidFill>
                            <a:sysClr val="windowText" lastClr="000000"/>
                          </a:solidFill>
                          <a:latin typeface="Sakkal Majalla" panose="02000000000000000000" pitchFamily="2" charset="-78"/>
                        </a:rPr>
                        <a:t>Period</a:t>
                      </a:r>
                      <a:endParaRPr lang="en-US" sz="1400" dirty="0">
                        <a:solidFill>
                          <a:sysClr val="windowText" lastClr="000000"/>
                        </a:solidFill>
                        <a:latin typeface="Sakkal Majalla" panose="02000000000000000000" pitchFamily="2" charset="-78"/>
                        <a:cs typeface="Sakkal Majalla" panose="02000000000000000000" pitchFamily="2" charset="-78"/>
                      </a:endParaRPr>
                    </a:p>
                  </a:txBody>
                  <a:tcPr anchor="ctr">
                    <a:lnL w="12700" cap="flat" cmpd="sng" algn="ctr">
                      <a:solidFill>
                        <a:schemeClr val="bg1"/>
                      </a:solidFill>
                      <a:prstDash val="solid"/>
                      <a:round/>
                      <a:headEnd type="none" w="med" len="med"/>
                      <a:tailEnd type="none" w="med" len="med"/>
                    </a:lnL>
                    <a:lnR w="12700" cap="flat" cmpd="sng" algn="ctr">
                      <a:solidFill>
                        <a:srgbClr val="B78A35"/>
                      </a:solidFill>
                      <a:prstDash val="solid"/>
                      <a:round/>
                      <a:headEnd type="none" w="med" len="med"/>
                      <a:tailEnd type="none" w="med" len="med"/>
                    </a:lnR>
                    <a:lnT w="12700" cap="flat" cmpd="sng" algn="ctr">
                      <a:solidFill>
                        <a:srgbClr val="B78A35"/>
                      </a:solidFill>
                      <a:prstDash val="solid"/>
                      <a:round/>
                      <a:headEnd type="none" w="med" len="med"/>
                      <a:tailEnd type="none" w="med" len="med"/>
                    </a:lnT>
                    <a:lnB w="12700" cap="flat" cmpd="sng" algn="ctr">
                      <a:solidFill>
                        <a:srgbClr val="B78A35"/>
                      </a:solidFill>
                      <a:prstDash val="solid"/>
                      <a:round/>
                      <a:headEnd type="none" w="med" len="med"/>
                      <a:tailEnd type="none" w="med" len="med"/>
                    </a:lnB>
                    <a:solidFill>
                      <a:srgbClr val="B78A35"/>
                    </a:solidFill>
                  </a:tcPr>
                </a:tc>
              </a:tr>
              <a:tr h="685800">
                <a:tc>
                  <a:txBody>
                    <a:bodyPr/>
                    <a:lstStyle/>
                    <a:p>
                      <a:pPr algn="just" rtl="0"/>
                      <a:r>
                        <a:rPr lang="ar-AE" sz="1400" dirty="0" smtClean="0">
                          <a:latin typeface="Sakkal Majalla" panose="02000000000000000000" pitchFamily="2" charset="-78"/>
                        </a:rPr>
                        <a:t>Bayanati System for operating entities </a:t>
                      </a:r>
                      <a:r>
                        <a:rPr lang="ar-AE" sz="1400" baseline="0" dirty="0" smtClean="0">
                          <a:latin typeface="Sakkal Majalla" panose="02000000000000000000" pitchFamily="2" charset="-78"/>
                        </a:rPr>
                        <a:t>Organizational Services Transfer System (ESB) of Non-Operating Authorities</a:t>
                      </a:r>
                      <a:endParaRPr lang="en-US" sz="1400" dirty="0">
                        <a:latin typeface="Sakkal Majalla" panose="02000000000000000000" pitchFamily="2" charset="-78"/>
                        <a:cs typeface="Sakkal Majalla" panose="02000000000000000000" pitchFamily="2" charset="-78"/>
                      </a:endParaRPr>
                    </a:p>
                  </a:txBody>
                  <a:tcPr anchor="ctr">
                    <a:lnL w="12700" cap="flat" cmpd="sng" algn="ctr">
                      <a:solidFill>
                        <a:srgbClr val="B78A35"/>
                      </a:solidFill>
                      <a:prstDash val="solid"/>
                      <a:round/>
                      <a:headEnd type="none" w="med" len="med"/>
                      <a:tailEnd type="none" w="med" len="med"/>
                    </a:lnL>
                    <a:lnR w="12700" cap="flat" cmpd="sng" algn="ctr">
                      <a:solidFill>
                        <a:srgbClr val="B78A35"/>
                      </a:solidFill>
                      <a:prstDash val="solid"/>
                      <a:round/>
                      <a:headEnd type="none" w="med" len="med"/>
                      <a:tailEnd type="none" w="med" len="med"/>
                    </a:lnR>
                    <a:lnT w="12700" cap="flat" cmpd="sng" algn="ctr">
                      <a:solidFill>
                        <a:srgbClr val="B78A35"/>
                      </a:solidFill>
                      <a:prstDash val="solid"/>
                      <a:round/>
                      <a:headEnd type="none" w="med" len="med"/>
                      <a:tailEnd type="none" w="med" len="med"/>
                    </a:lnT>
                    <a:lnB w="12700" cap="flat" cmpd="sng" algn="ctr">
                      <a:solidFill>
                        <a:srgbClr val="B78A35"/>
                      </a:solidFill>
                      <a:prstDash val="solid"/>
                      <a:round/>
                      <a:headEnd type="none" w="med" len="med"/>
                      <a:tailEnd type="none" w="med" len="med"/>
                    </a:lnB>
                    <a:noFill/>
                  </a:tcPr>
                </a:tc>
                <a:tc>
                  <a:txBody>
                    <a:bodyPr/>
                    <a:lstStyle/>
                    <a:p>
                      <a:pPr marL="0" marR="0" indent="0" algn="just" defTabSz="914400" rtl="0" eaLnBrk="1" fontAlgn="ctr" latinLnBrk="0" hangingPunct="1">
                        <a:lnSpc>
                          <a:spcPct val="100000"/>
                        </a:lnSpc>
                        <a:spcBef>
                          <a:spcPts val="0"/>
                        </a:spcBef>
                        <a:spcAft>
                          <a:spcPts val="0"/>
                        </a:spcAft>
                        <a:buClrTx/>
                        <a:buSzTx/>
                        <a:buFontTx/>
                        <a:buNone/>
                        <a:tabLst/>
                        <a:defRPr/>
                      </a:pPr>
                      <a:r>
                        <a:rPr lang="ar-AE" sz="1400" b="0" i="0" u="none" strike="noStrike" dirty="0" smtClean="0">
                          <a:solidFill>
                            <a:srgbClr val="000000"/>
                          </a:solidFill>
                          <a:effectLst/>
                          <a:latin typeface="Sakkal Majalla" panose="02000000000000000000" pitchFamily="2" charset="-78"/>
                        </a:rPr>
                        <a:t>Number of violations recorded in the system ÷ Total number of employees at the end of calculation period × </a:t>
                      </a:r>
                      <a:r>
                        <a:rPr lang="en-US" sz="1400" b="0" i="0" u="none" strike="noStrike" dirty="0" smtClean="0">
                          <a:solidFill>
                            <a:srgbClr val="000000"/>
                          </a:solidFill>
                          <a:effectLst/>
                          <a:latin typeface="Sakkal Majalla" panose="02000000000000000000" pitchFamily="2" charset="-78"/>
                        </a:rPr>
                        <a:t>100
</a:t>
                      </a:r>
                      <a:r>
                        <a:rPr dirty="0"/>
                        <a:t/>
                      </a:r>
                      <a:br>
                        <a:rPr dirty="0"/>
                      </a:br>
                      <a:endParaRPr dirty="0"/>
                    </a:p>
                  </a:txBody>
                  <a:tcPr anchor="ctr">
                    <a:lnL w="12700" cap="flat" cmpd="sng" algn="ctr">
                      <a:solidFill>
                        <a:srgbClr val="B78A35"/>
                      </a:solidFill>
                      <a:prstDash val="solid"/>
                      <a:round/>
                      <a:headEnd type="none" w="med" len="med"/>
                      <a:tailEnd type="none" w="med" len="med"/>
                    </a:lnL>
                    <a:lnR w="12700" cap="flat" cmpd="sng" algn="ctr">
                      <a:solidFill>
                        <a:srgbClr val="B78A35"/>
                      </a:solidFill>
                      <a:prstDash val="solid"/>
                      <a:round/>
                      <a:headEnd type="none" w="med" len="med"/>
                      <a:tailEnd type="none" w="med" len="med"/>
                    </a:lnR>
                    <a:lnT w="12700" cap="flat" cmpd="sng" algn="ctr">
                      <a:solidFill>
                        <a:srgbClr val="B78A35"/>
                      </a:solidFill>
                      <a:prstDash val="solid"/>
                      <a:round/>
                      <a:headEnd type="none" w="med" len="med"/>
                      <a:tailEnd type="none" w="med" len="med"/>
                    </a:lnT>
                    <a:lnB w="12700" cap="flat" cmpd="sng" algn="ctr">
                      <a:solidFill>
                        <a:srgbClr val="B78A35"/>
                      </a:solidFill>
                      <a:prstDash val="solid"/>
                      <a:round/>
                      <a:headEnd type="none" w="med" len="med"/>
                      <a:tailEnd type="none" w="med" len="med"/>
                    </a:lnB>
                    <a:noFill/>
                  </a:tcPr>
                </a:tc>
                <a:tc>
                  <a:txBody>
                    <a:bodyPr/>
                    <a:lstStyle/>
                    <a:p>
                      <a:pPr algn="ctr" rtl="0"/>
                      <a:r>
                        <a:rPr lang="ar-AE" sz="1400" dirty="0" smtClean="0">
                          <a:latin typeface="Sakkal Majalla" panose="02000000000000000000" pitchFamily="2" charset="-78"/>
                        </a:rPr>
                        <a:t>Decrease is better</a:t>
                      </a:r>
                      <a:endParaRPr lang="en-US" sz="1400" dirty="0">
                        <a:latin typeface="Sakkal Majalla" panose="02000000000000000000" pitchFamily="2" charset="-78"/>
                        <a:cs typeface="Sakkal Majalla" panose="02000000000000000000" pitchFamily="2" charset="-78"/>
                      </a:endParaRPr>
                    </a:p>
                  </a:txBody>
                  <a:tcPr anchor="ctr">
                    <a:lnL w="12700" cap="flat" cmpd="sng" algn="ctr">
                      <a:solidFill>
                        <a:srgbClr val="B78A35"/>
                      </a:solidFill>
                      <a:prstDash val="solid"/>
                      <a:round/>
                      <a:headEnd type="none" w="med" len="med"/>
                      <a:tailEnd type="none" w="med" len="med"/>
                    </a:lnL>
                    <a:lnR w="12700" cap="flat" cmpd="sng" algn="ctr">
                      <a:solidFill>
                        <a:srgbClr val="B78A35"/>
                      </a:solidFill>
                      <a:prstDash val="solid"/>
                      <a:round/>
                      <a:headEnd type="none" w="med" len="med"/>
                      <a:tailEnd type="none" w="med" len="med"/>
                    </a:lnR>
                    <a:lnT w="12700" cap="flat" cmpd="sng" algn="ctr">
                      <a:solidFill>
                        <a:srgbClr val="B78A35"/>
                      </a:solidFill>
                      <a:prstDash val="solid"/>
                      <a:round/>
                      <a:headEnd type="none" w="med" len="med"/>
                      <a:tailEnd type="none" w="med" len="med"/>
                    </a:lnT>
                    <a:lnB w="12700" cap="flat" cmpd="sng" algn="ctr">
                      <a:solidFill>
                        <a:srgbClr val="B78A35"/>
                      </a:solidFill>
                      <a:prstDash val="solid"/>
                      <a:round/>
                      <a:headEnd type="none" w="med" len="med"/>
                      <a:tailEnd type="none" w="med" len="med"/>
                    </a:lnB>
                    <a:noFill/>
                  </a:tcPr>
                </a:tc>
                <a:tc>
                  <a:txBody>
                    <a:bodyPr/>
                    <a:lstStyle/>
                    <a:p>
                      <a:pPr algn="ctr" rtl="0"/>
                      <a:r>
                        <a:rPr lang="ar-AE" sz="1400" dirty="0" smtClean="0">
                          <a:latin typeface="Sakkal Majalla" panose="02000000000000000000" pitchFamily="2" charset="-78"/>
                        </a:rPr>
                        <a:t>Percentage</a:t>
                      </a:r>
                      <a:endParaRPr lang="en-US" sz="1400" dirty="0">
                        <a:latin typeface="Sakkal Majalla" panose="02000000000000000000" pitchFamily="2" charset="-78"/>
                        <a:cs typeface="Sakkal Majalla" panose="02000000000000000000" pitchFamily="2" charset="-78"/>
                      </a:endParaRPr>
                    </a:p>
                  </a:txBody>
                  <a:tcPr anchor="ctr">
                    <a:lnL w="12700" cap="flat" cmpd="sng" algn="ctr">
                      <a:solidFill>
                        <a:srgbClr val="B78A35"/>
                      </a:solidFill>
                      <a:prstDash val="solid"/>
                      <a:round/>
                      <a:headEnd type="none" w="med" len="med"/>
                      <a:tailEnd type="none" w="med" len="med"/>
                    </a:lnL>
                    <a:lnR w="12700" cap="flat" cmpd="sng" algn="ctr">
                      <a:solidFill>
                        <a:srgbClr val="B78A35"/>
                      </a:solidFill>
                      <a:prstDash val="solid"/>
                      <a:round/>
                      <a:headEnd type="none" w="med" len="med"/>
                      <a:tailEnd type="none" w="med" len="med"/>
                    </a:lnR>
                    <a:lnT w="12700" cap="flat" cmpd="sng" algn="ctr">
                      <a:solidFill>
                        <a:srgbClr val="B78A35"/>
                      </a:solidFill>
                      <a:prstDash val="solid"/>
                      <a:round/>
                      <a:headEnd type="none" w="med" len="med"/>
                      <a:tailEnd type="none" w="med" len="med"/>
                    </a:lnT>
                    <a:lnB w="12700" cap="flat" cmpd="sng" algn="ctr">
                      <a:solidFill>
                        <a:srgbClr val="B78A35"/>
                      </a:solidFill>
                      <a:prstDash val="solid"/>
                      <a:round/>
                      <a:headEnd type="none" w="med" len="med"/>
                      <a:tailEnd type="none" w="med" len="med"/>
                    </a:lnB>
                    <a:noFill/>
                  </a:tcPr>
                </a:tc>
                <a:tc>
                  <a:txBody>
                    <a:bodyPr/>
                    <a:lstStyle/>
                    <a:p>
                      <a:pPr algn="ctr" rtl="0"/>
                      <a:r>
                        <a:rPr lang="ar-AE" sz="1400" dirty="0" smtClean="0">
                          <a:latin typeface="Sakkal Majalla" panose="02000000000000000000" pitchFamily="2" charset="-78"/>
                        </a:rPr>
                        <a:t>Annually</a:t>
                      </a:r>
                      <a:endParaRPr lang="en-US" sz="1400" dirty="0">
                        <a:latin typeface="Sakkal Majalla" panose="02000000000000000000" pitchFamily="2" charset="-78"/>
                        <a:cs typeface="Sakkal Majalla" panose="02000000000000000000" pitchFamily="2" charset="-78"/>
                      </a:endParaRPr>
                    </a:p>
                  </a:txBody>
                  <a:tcPr anchor="ctr">
                    <a:lnL w="12700" cap="flat" cmpd="sng" algn="ctr">
                      <a:solidFill>
                        <a:srgbClr val="B78A35"/>
                      </a:solidFill>
                      <a:prstDash val="solid"/>
                      <a:round/>
                      <a:headEnd type="none" w="med" len="med"/>
                      <a:tailEnd type="none" w="med" len="med"/>
                    </a:lnL>
                    <a:lnR w="12700" cap="flat" cmpd="sng" algn="ctr">
                      <a:solidFill>
                        <a:srgbClr val="B78A35"/>
                      </a:solidFill>
                      <a:prstDash val="solid"/>
                      <a:round/>
                      <a:headEnd type="none" w="med" len="med"/>
                      <a:tailEnd type="none" w="med" len="med"/>
                    </a:lnR>
                    <a:lnT w="12700" cap="flat" cmpd="sng" algn="ctr">
                      <a:solidFill>
                        <a:srgbClr val="B78A35"/>
                      </a:solidFill>
                      <a:prstDash val="solid"/>
                      <a:round/>
                      <a:headEnd type="none" w="med" len="med"/>
                      <a:tailEnd type="none" w="med" len="med"/>
                    </a:lnT>
                    <a:lnB w="12700" cap="flat" cmpd="sng" algn="ctr">
                      <a:solidFill>
                        <a:srgbClr val="B78A35"/>
                      </a:solidFill>
                      <a:prstDash val="solid"/>
                      <a:round/>
                      <a:headEnd type="none" w="med" len="med"/>
                      <a:tailEnd type="none" w="med" len="med"/>
                    </a:lnB>
                    <a:noFill/>
                  </a:tcPr>
                </a:tc>
              </a:tr>
            </a:tbl>
          </a:graphicData>
        </a:graphic>
      </p:graphicFrame>
      <p:graphicFrame>
        <p:nvGraphicFramePr>
          <p:cNvPr id="15" name="Content Placeholder 9"/>
          <p:cNvGraphicFramePr>
            <a:graphicFrameLocks/>
          </p:cNvGraphicFramePr>
          <p:nvPr>
            <p:extLst/>
          </p:nvPr>
        </p:nvGraphicFramePr>
        <p:xfrm>
          <a:off x="457200" y="5528747"/>
          <a:ext cx="8305800" cy="838200"/>
        </p:xfrm>
        <a:graphic>
          <a:graphicData uri="http://schemas.openxmlformats.org/drawingml/2006/table">
            <a:tbl>
              <a:tblPr firstRow="1" bandRow="1">
                <a:tableStyleId>{5C22544A-7EE6-4342-B048-85BDC9FD1C3A}</a:tableStyleId>
              </a:tblPr>
              <a:tblGrid>
                <a:gridCol w="4152900"/>
                <a:gridCol w="4152900"/>
              </a:tblGrid>
              <a:tr h="351692">
                <a:tc>
                  <a:txBody>
                    <a:bodyPr/>
                    <a:lstStyle/>
                    <a:p>
                      <a:pPr algn="ctr" rtl="0"/>
                      <a:r>
                        <a:rPr lang="ar-AE" sz="1400" dirty="0" smtClean="0">
                          <a:solidFill>
                            <a:sysClr val="windowText" lastClr="000000"/>
                          </a:solidFill>
                          <a:latin typeface="Sakkal Majalla" panose="02000000000000000000" pitchFamily="2" charset="-78"/>
                        </a:rPr>
                        <a:t>Denominator components</a:t>
                      </a:r>
                      <a:endParaRPr lang="en-US" sz="1400" dirty="0">
                        <a:solidFill>
                          <a:sysClr val="windowText" lastClr="000000"/>
                        </a:solidFill>
                        <a:latin typeface="Sakkal Majalla" panose="02000000000000000000" pitchFamily="2" charset="-78"/>
                        <a:cs typeface="Sakkal Majalla" panose="02000000000000000000" pitchFamily="2" charset="-78"/>
                      </a:endParaRPr>
                    </a:p>
                  </a:txBody>
                  <a:tcPr anchor="ctr">
                    <a:lnL w="12700" cap="flat" cmpd="sng" algn="ctr">
                      <a:solidFill>
                        <a:srgbClr val="B78A35"/>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rgbClr val="B78A35"/>
                      </a:solidFill>
                      <a:prstDash val="solid"/>
                      <a:round/>
                      <a:headEnd type="none" w="med" len="med"/>
                      <a:tailEnd type="none" w="med" len="med"/>
                    </a:lnT>
                    <a:lnB w="12700" cap="flat" cmpd="sng" algn="ctr">
                      <a:solidFill>
                        <a:srgbClr val="B78A35"/>
                      </a:solidFill>
                      <a:prstDash val="solid"/>
                      <a:round/>
                      <a:headEnd type="none" w="med" len="med"/>
                      <a:tailEnd type="none" w="med" len="med"/>
                    </a:lnB>
                    <a:solidFill>
                      <a:srgbClr val="B78A35"/>
                    </a:solidFill>
                  </a:tcPr>
                </a:tc>
                <a:tc>
                  <a:txBody>
                    <a:bodyPr/>
                    <a:lstStyle/>
                    <a:p>
                      <a:pPr algn="ctr" rtl="0"/>
                      <a:r>
                        <a:rPr lang="ar-AE" sz="1400" dirty="0" smtClean="0">
                          <a:solidFill>
                            <a:sysClr val="windowText" lastClr="000000"/>
                          </a:solidFill>
                          <a:latin typeface="Sakkal Majalla" panose="02000000000000000000" pitchFamily="2" charset="-78"/>
                        </a:rPr>
                        <a:t>Numerator components</a:t>
                      </a:r>
                      <a:endParaRPr lang="en-US" sz="1400" dirty="0">
                        <a:solidFill>
                          <a:sysClr val="windowText" lastClr="000000"/>
                        </a:solidFill>
                        <a:latin typeface="Sakkal Majalla" panose="02000000000000000000" pitchFamily="2" charset="-78"/>
                        <a:cs typeface="Sakkal Majalla" panose="02000000000000000000" pitchFamily="2" charset="-78"/>
                      </a:endParaRPr>
                    </a:p>
                  </a:txBody>
                  <a:tcPr anchor="ctr">
                    <a:lnL w="12700" cap="flat" cmpd="sng" algn="ctr">
                      <a:solidFill>
                        <a:schemeClr val="bg1"/>
                      </a:solidFill>
                      <a:prstDash val="solid"/>
                      <a:round/>
                      <a:headEnd type="none" w="med" len="med"/>
                      <a:tailEnd type="none" w="med" len="med"/>
                    </a:lnL>
                    <a:lnR w="12700" cap="flat" cmpd="sng" algn="ctr">
                      <a:solidFill>
                        <a:srgbClr val="B78A35"/>
                      </a:solidFill>
                      <a:prstDash val="solid"/>
                      <a:round/>
                      <a:headEnd type="none" w="med" len="med"/>
                      <a:tailEnd type="none" w="med" len="med"/>
                    </a:lnR>
                    <a:lnT w="12700" cap="flat" cmpd="sng" algn="ctr">
                      <a:solidFill>
                        <a:srgbClr val="B78A35"/>
                      </a:solidFill>
                      <a:prstDash val="solid"/>
                      <a:round/>
                      <a:headEnd type="none" w="med" len="med"/>
                      <a:tailEnd type="none" w="med" len="med"/>
                    </a:lnT>
                    <a:lnB w="12700" cap="flat" cmpd="sng" algn="ctr">
                      <a:solidFill>
                        <a:srgbClr val="B78A35"/>
                      </a:solidFill>
                      <a:prstDash val="solid"/>
                      <a:round/>
                      <a:headEnd type="none" w="med" len="med"/>
                      <a:tailEnd type="none" w="med" len="med"/>
                    </a:lnB>
                    <a:solidFill>
                      <a:srgbClr val="B78A35"/>
                    </a:solidFill>
                  </a:tcPr>
                </a:tc>
              </a:tr>
              <a:tr h="486508">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ar-AE" sz="1400" b="0" i="0" u="none" strike="noStrike" dirty="0" smtClean="0">
                          <a:solidFill>
                            <a:srgbClr val="000000"/>
                          </a:solidFill>
                          <a:effectLst/>
                          <a:latin typeface="Sakkal Majalla" panose="02000000000000000000" pitchFamily="2" charset="-78"/>
                        </a:rPr>
                        <a:t>Total number of employees at the end of the calculation period</a:t>
                      </a:r>
                      <a:endParaRPr lang="en-US" sz="1400" b="0" i="0" u="none" strike="noStrike" dirty="0" smtClean="0">
                        <a:solidFill>
                          <a:srgbClr val="000000"/>
                        </a:solidFill>
                        <a:effectLst/>
                        <a:latin typeface="Sakkal Majalla" panose="02000000000000000000" pitchFamily="2" charset="-78"/>
                        <a:cs typeface="Sakkal Majalla" panose="02000000000000000000" pitchFamily="2" charset="-78"/>
                      </a:endParaRPr>
                    </a:p>
                  </a:txBody>
                  <a:tcPr anchor="ctr">
                    <a:lnL w="12700" cap="flat" cmpd="sng" algn="ctr">
                      <a:solidFill>
                        <a:srgbClr val="B78A35"/>
                      </a:solidFill>
                      <a:prstDash val="solid"/>
                      <a:round/>
                      <a:headEnd type="none" w="med" len="med"/>
                      <a:tailEnd type="none" w="med" len="med"/>
                    </a:lnL>
                    <a:lnR w="12700" cap="flat" cmpd="sng" algn="ctr">
                      <a:solidFill>
                        <a:srgbClr val="B78A35"/>
                      </a:solidFill>
                      <a:prstDash val="solid"/>
                      <a:round/>
                      <a:headEnd type="none" w="med" len="med"/>
                      <a:tailEnd type="none" w="med" len="med"/>
                    </a:lnR>
                    <a:lnT w="12700" cap="flat" cmpd="sng" algn="ctr">
                      <a:solidFill>
                        <a:srgbClr val="B78A35"/>
                      </a:solidFill>
                      <a:prstDash val="solid"/>
                      <a:round/>
                      <a:headEnd type="none" w="med" len="med"/>
                      <a:tailEnd type="none" w="med" len="med"/>
                    </a:lnT>
                    <a:lnB w="12700" cap="flat" cmpd="sng" algn="ctr">
                      <a:solidFill>
                        <a:srgbClr val="B78A35"/>
                      </a:solidFill>
                      <a:prstDash val="solid"/>
                      <a:round/>
                      <a:headEnd type="none" w="med" len="med"/>
                      <a:tailEnd type="none" w="med" len="med"/>
                    </a:lnB>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ar-AE" sz="1400" b="0" i="0" u="none" strike="noStrike" dirty="0" smtClean="0">
                          <a:solidFill>
                            <a:srgbClr val="000000"/>
                          </a:solidFill>
                          <a:effectLst/>
                          <a:latin typeface="Sakkal Majalla" panose="02000000000000000000" pitchFamily="2" charset="-78"/>
                        </a:rPr>
                        <a:t>The number of violations recorded in the system </a:t>
                      </a:r>
                      <a:endParaRPr lang="en-US" sz="1400" b="1" i="0" u="none" strike="noStrike" kern="1200" dirty="0">
                        <a:solidFill>
                          <a:srgbClr val="000000"/>
                        </a:solidFill>
                        <a:effectLst/>
                        <a:latin typeface="Sakkal Majalla" panose="02000000000000000000" pitchFamily="2" charset="-78"/>
                        <a:ea typeface="+mn-ea"/>
                        <a:cs typeface="Sakkal Majalla" panose="02000000000000000000" pitchFamily="2" charset="-78"/>
                      </a:endParaRPr>
                    </a:p>
                  </a:txBody>
                  <a:tcPr anchor="ctr">
                    <a:lnL w="12700" cap="flat" cmpd="sng" algn="ctr">
                      <a:solidFill>
                        <a:srgbClr val="B78A35"/>
                      </a:solidFill>
                      <a:prstDash val="solid"/>
                      <a:round/>
                      <a:headEnd type="none" w="med" len="med"/>
                      <a:tailEnd type="none" w="med" len="med"/>
                    </a:lnL>
                    <a:lnR w="12700" cap="flat" cmpd="sng" algn="ctr">
                      <a:solidFill>
                        <a:srgbClr val="B78A35"/>
                      </a:solidFill>
                      <a:prstDash val="solid"/>
                      <a:round/>
                      <a:headEnd type="none" w="med" len="med"/>
                      <a:tailEnd type="none" w="med" len="med"/>
                    </a:lnR>
                    <a:lnT w="12700" cap="flat" cmpd="sng" algn="ctr">
                      <a:solidFill>
                        <a:srgbClr val="B78A35"/>
                      </a:solidFill>
                      <a:prstDash val="solid"/>
                      <a:round/>
                      <a:headEnd type="none" w="med" len="med"/>
                      <a:tailEnd type="none" w="med" len="med"/>
                    </a:lnT>
                    <a:lnB w="12700" cap="flat" cmpd="sng" algn="ctr">
                      <a:solidFill>
                        <a:srgbClr val="B78A35"/>
                      </a:solidFill>
                      <a:prstDash val="solid"/>
                      <a:round/>
                      <a:headEnd type="none" w="med" len="med"/>
                      <a:tailEnd type="none" w="med" len="med"/>
                    </a:lnB>
                    <a:noFill/>
                  </a:tcPr>
                </a:tc>
              </a:tr>
            </a:tbl>
          </a:graphicData>
        </a:graphic>
      </p:graphicFrame>
      <p:sp>
        <p:nvSpPr>
          <p:cNvPr id="16" name="TextBox 15"/>
          <p:cNvSpPr txBox="1"/>
          <p:nvPr/>
        </p:nvSpPr>
        <p:spPr>
          <a:xfrm>
            <a:off x="465667" y="3097912"/>
            <a:ext cx="5410200" cy="381000"/>
          </a:xfrm>
          <a:prstGeom prst="rect">
            <a:avLst/>
          </a:prstGeom>
          <a:noFill/>
        </p:spPr>
        <p:txBody>
          <a:bodyPr wrap="square" rtlCol="0">
            <a:spAutoFit/>
          </a:bodyPr>
          <a:lstStyle/>
          <a:p>
            <a:pPr algn="l" rtl="0"/>
            <a:r>
              <a:rPr lang="ar-AE" b="1" dirty="0">
                <a:solidFill>
                  <a:srgbClr val="C00000"/>
                </a:solidFill>
                <a:latin typeface="Sakkal Majalla" panose="02000000000000000000" pitchFamily="2" charset="-78"/>
              </a:rPr>
              <a:t>Method of </a:t>
            </a:r>
            <a:r>
              <a:rPr lang="ar-AE" b="1" dirty="0" smtClean="0">
                <a:solidFill>
                  <a:srgbClr val="C00000"/>
                </a:solidFill>
                <a:latin typeface="Sakkal Majalla" panose="02000000000000000000" pitchFamily="2" charset="-78"/>
              </a:rPr>
              <a:t>Calculation</a:t>
            </a:r>
            <a:r>
              <a:rPr lang="en-US" b="1" dirty="0" smtClean="0">
                <a:solidFill>
                  <a:srgbClr val="C00000"/>
                </a:solidFill>
                <a:latin typeface="Sakkal Majalla" panose="02000000000000000000" pitchFamily="2" charset="-78"/>
              </a:rPr>
              <a:t>:</a:t>
            </a:r>
            <a:r>
              <a:rPr dirty="0" smtClean="0"/>
              <a:t> </a:t>
            </a:r>
            <a:endParaRPr lang="en-US" b="1" dirty="0">
              <a:solidFill>
                <a:srgbClr val="C00000"/>
              </a:solidFill>
              <a:latin typeface="Sakkal Majalla" panose="02000000000000000000" pitchFamily="2" charset="-78"/>
              <a:cs typeface="Sakkal Majalla" panose="02000000000000000000" pitchFamily="2" charset="-78"/>
            </a:endParaRPr>
          </a:p>
        </p:txBody>
      </p:sp>
      <p:sp>
        <p:nvSpPr>
          <p:cNvPr id="8" name="Slide Number Placeholder 3"/>
          <p:cNvSpPr txBox="1">
            <a:spLocks/>
          </p:cNvSpPr>
          <p:nvPr/>
        </p:nvSpPr>
        <p:spPr>
          <a:xfrm>
            <a:off x="0" y="6569075"/>
            <a:ext cx="21336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rtl="0"/>
            <a:r>
              <a:rPr lang="en-US" sz="1600" b="1" dirty="0" smtClean="0">
                <a:solidFill>
                  <a:prstClr val="black"/>
                </a:solidFill>
              </a:rPr>
              <a:t>49</a:t>
            </a:r>
            <a:endParaRPr lang="en-US" sz="1600" b="1" dirty="0">
              <a:solidFill>
                <a:prstClr val="black"/>
              </a:solidFill>
            </a:endParaRPr>
          </a:p>
        </p:txBody>
      </p:sp>
    </p:spTree>
    <p:extLst>
      <p:ext uri="{BB962C8B-B14F-4D97-AF65-F5344CB8AC3E}">
        <p14:creationId xmlns:p14="http://schemas.microsoft.com/office/powerpoint/2010/main" val="159134915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Decree-Law of the Performance Development and Improvement Project of Human Resource Departments.pdf - Adobe Reader"/>
          <p:cNvPicPr>
            <a:picLocks noChangeAspect="1"/>
          </p:cNvPicPr>
          <p:nvPr/>
        </p:nvPicPr>
        <p:blipFill rotWithShape="1">
          <a:blip r:embed="rId2">
            <a:extLst>
              <a:ext uri="{28A0092B-C50C-407E-A947-70E740481C1C}">
                <a14:useLocalDpi xmlns:a14="http://schemas.microsoft.com/office/drawing/2010/main" val="0"/>
              </a:ext>
            </a:extLst>
          </a:blip>
          <a:srcRect l="26458" t="12185" r="41285" b="34745"/>
          <a:stretch/>
        </p:blipFill>
        <p:spPr>
          <a:xfrm>
            <a:off x="4845908" y="1504449"/>
            <a:ext cx="4218317" cy="5092293"/>
          </a:xfrm>
          <a:prstGeom prst="rect">
            <a:avLst/>
          </a:prstGeom>
          <a:ln w="38100" cap="sq">
            <a:solidFill>
              <a:schemeClr val="tx1"/>
            </a:solidFill>
            <a:prstDash val="solid"/>
            <a:miter lim="800000"/>
          </a:ln>
          <a:effectLst>
            <a:outerShdw blurRad="50800" dist="38100" dir="2700000" algn="tl" rotWithShape="0">
              <a:srgbClr val="000000">
                <a:alpha val="43000"/>
              </a:srgbClr>
            </a:outerShdw>
          </a:effectLst>
        </p:spPr>
      </p:pic>
      <p:sp>
        <p:nvSpPr>
          <p:cNvPr id="4" name="TextBox 3"/>
          <p:cNvSpPr txBox="1"/>
          <p:nvPr/>
        </p:nvSpPr>
        <p:spPr>
          <a:xfrm>
            <a:off x="216763" y="1504449"/>
            <a:ext cx="4519010" cy="4278094"/>
          </a:xfrm>
          <a:prstGeom prst="rect">
            <a:avLst/>
          </a:prstGeom>
          <a:noFill/>
        </p:spPr>
        <p:txBody>
          <a:bodyPr wrap="square" rtlCol="0">
            <a:spAutoFit/>
          </a:bodyPr>
          <a:lstStyle/>
          <a:p>
            <a:pPr algn="justLow" rtl="0"/>
            <a:r>
              <a:rPr lang="en-US" sz="1600" dirty="0" smtClean="0">
                <a:solidFill>
                  <a:prstClr val="black"/>
                </a:solidFill>
                <a:latin typeface="Book Antiqua" pitchFamily="18" charset="0"/>
              </a:rPr>
              <a:t>Pursuant to the Resolution issued by the Ministerial Development Council, (previously known as the Ministerial Council for Services) under No. (52/4KH/2) of 2013 in relation to approving the Performance Development and Improvement Project of Human Resources Departments in Federal Authorities in accordance with the balanced scorecard methodology conforming to the human resources indicators in Federal Government as the Federal Authority for Human Resources follows-up these indicators with the federal authorities by virtue of this resolution. The annual performance report of all federal authorities shall be also submitted to the Ministerial Development Council, (previously known as the Ministerial Council for Services).</a:t>
            </a:r>
            <a:endParaRPr lang="en-US" sz="1600" dirty="0">
              <a:solidFill>
                <a:prstClr val="black"/>
              </a:solidFill>
              <a:latin typeface="Book Antiqua" pitchFamily="18" charset="0"/>
            </a:endParaRPr>
          </a:p>
        </p:txBody>
      </p:sp>
      <p:sp>
        <p:nvSpPr>
          <p:cNvPr id="5" name="Rounded Rectangle 4"/>
          <p:cNvSpPr/>
          <p:nvPr/>
        </p:nvSpPr>
        <p:spPr>
          <a:xfrm>
            <a:off x="152400" y="838200"/>
            <a:ext cx="8839200" cy="521732"/>
          </a:xfrm>
          <a:prstGeom prst="round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6" name="TextBox 5"/>
          <p:cNvSpPr txBox="1"/>
          <p:nvPr/>
        </p:nvSpPr>
        <p:spPr>
          <a:xfrm>
            <a:off x="1066800" y="803187"/>
            <a:ext cx="6629400" cy="584775"/>
          </a:xfrm>
          <a:prstGeom prst="rect">
            <a:avLst/>
          </a:prstGeom>
          <a:noFill/>
          <a:ln>
            <a:noFill/>
          </a:ln>
        </p:spPr>
        <p:txBody>
          <a:bodyPr wrap="square" rtlCol="0">
            <a:spAutoFit/>
          </a:bodyPr>
          <a:lstStyle>
            <a:defPPr>
              <a:defRPr lang="en-US"/>
            </a:defPPr>
            <a:lvl1pPr algn="r" rtl="1">
              <a:defRPr>
                <a:solidFill>
                  <a:schemeClr val="bg1"/>
                </a:solidFill>
                <a:cs typeface="PT Bold Heading" panose="02010400000000000000" pitchFamily="2" charset="-78"/>
              </a:defRPr>
            </a:lvl1pPr>
          </a:lstStyle>
          <a:p>
            <a:pPr algn="ctr" rtl="0"/>
            <a:r>
              <a:rPr lang="en-US" sz="1600" dirty="0" smtClean="0">
                <a:solidFill>
                  <a:prstClr val="white"/>
                </a:solidFill>
              </a:rPr>
              <a:t>Decree-Law of the Performance Development and Improvement Project of Human Resource Departments in Federal Government</a:t>
            </a:r>
            <a:endParaRPr lang="en-US" sz="1600" dirty="0">
              <a:solidFill>
                <a:prstClr val="white"/>
              </a:solidFill>
            </a:endParaRPr>
          </a:p>
        </p:txBody>
      </p:sp>
      <p:sp>
        <p:nvSpPr>
          <p:cNvPr id="7" name="TextBox 6"/>
          <p:cNvSpPr txBox="1"/>
          <p:nvPr/>
        </p:nvSpPr>
        <p:spPr>
          <a:xfrm>
            <a:off x="0" y="6596742"/>
            <a:ext cx="433526" cy="338554"/>
          </a:xfrm>
          <a:prstGeom prst="rect">
            <a:avLst/>
          </a:prstGeom>
          <a:noFill/>
        </p:spPr>
        <p:txBody>
          <a:bodyPr wrap="square" rtlCol="0">
            <a:spAutoFit/>
          </a:bodyPr>
          <a:lstStyle/>
          <a:p>
            <a:pPr rtl="0"/>
            <a:r>
              <a:rPr lang="ar-AE" sz="1600" dirty="0">
                <a:solidFill>
                  <a:prstClr val="black"/>
                </a:solidFill>
              </a:rPr>
              <a:t>5</a:t>
            </a:r>
            <a:endParaRPr lang="en-US" sz="1600" dirty="0">
              <a:solidFill>
                <a:prstClr val="black"/>
              </a:solidFill>
            </a:endParaRPr>
          </a:p>
        </p:txBody>
      </p:sp>
    </p:spTree>
    <p:extLst>
      <p:ext uri="{BB962C8B-B14F-4D97-AF65-F5344CB8AC3E}">
        <p14:creationId xmlns:p14="http://schemas.microsoft.com/office/powerpoint/2010/main" val="1401646572"/>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ounded Rectangle 9"/>
          <p:cNvSpPr/>
          <p:nvPr/>
        </p:nvSpPr>
        <p:spPr>
          <a:xfrm>
            <a:off x="152400" y="973199"/>
            <a:ext cx="8839200" cy="521732"/>
          </a:xfrm>
          <a:prstGeom prst="round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9" name="Rectangle 8"/>
          <p:cNvSpPr/>
          <p:nvPr/>
        </p:nvSpPr>
        <p:spPr>
          <a:xfrm>
            <a:off x="152400" y="1714373"/>
            <a:ext cx="8686800" cy="923330"/>
          </a:xfrm>
          <a:prstGeom prst="rect">
            <a:avLst/>
          </a:prstGeom>
        </p:spPr>
        <p:txBody>
          <a:bodyPr wrap="square">
            <a:spAutoFit/>
          </a:bodyPr>
          <a:lstStyle/>
          <a:p>
            <a:pPr algn="l" rtl="0"/>
            <a:r>
              <a:rPr lang="ar-AE" b="1" dirty="0" smtClean="0">
                <a:solidFill>
                  <a:srgbClr val="C00000"/>
                </a:solidFill>
                <a:latin typeface="Sakkal Majalla" panose="02000000000000000000" pitchFamily="2" charset="-78"/>
              </a:rPr>
              <a:t>Description </a:t>
            </a:r>
            <a:r>
              <a:rPr lang="ar-AE" b="1" dirty="0">
                <a:solidFill>
                  <a:srgbClr val="C00000"/>
                </a:solidFill>
                <a:latin typeface="Sakkal Majalla" panose="02000000000000000000" pitchFamily="2" charset="-78"/>
              </a:rPr>
              <a:t>of the Indicator</a:t>
            </a:r>
            <a:endParaRPr lang="en-US" dirty="0">
              <a:solidFill>
                <a:srgbClr val="C00000"/>
              </a:solidFill>
              <a:latin typeface="Sakkal Majalla" panose="02000000000000000000" pitchFamily="2" charset="-78"/>
              <a:cs typeface="Sakkal Majalla" panose="02000000000000000000" pitchFamily="2" charset="-78"/>
            </a:endParaRPr>
          </a:p>
          <a:p>
            <a:pPr algn="just" rtl="0"/>
            <a:r>
              <a:rPr lang="ar-AE" b="1" dirty="0">
                <a:solidFill>
                  <a:prstClr val="black"/>
                </a:solidFill>
                <a:latin typeface="Sakkal Majalla" panose="02000000000000000000" pitchFamily="2" charset="-78"/>
              </a:rPr>
              <a:t>This indicator shall measure the number of grievances submitted by the employees in the entities through the grievances committees and documented via Bayanati Screens or any other electronic system.</a:t>
            </a:r>
            <a:endParaRPr lang="en-US" b="1" dirty="0">
              <a:solidFill>
                <a:prstClr val="black"/>
              </a:solidFill>
              <a:latin typeface="Sakkal Majalla" panose="02000000000000000000" pitchFamily="2" charset="-78"/>
              <a:cs typeface="Sakkal Majalla" panose="02000000000000000000" pitchFamily="2" charset="-78"/>
            </a:endParaRPr>
          </a:p>
        </p:txBody>
      </p:sp>
      <p:graphicFrame>
        <p:nvGraphicFramePr>
          <p:cNvPr id="13" name="Content Placeholder 9"/>
          <p:cNvGraphicFramePr>
            <a:graphicFrameLocks/>
          </p:cNvGraphicFramePr>
          <p:nvPr>
            <p:extLst/>
          </p:nvPr>
        </p:nvGraphicFramePr>
        <p:xfrm>
          <a:off x="304800" y="3852332"/>
          <a:ext cx="8534400" cy="1568725"/>
        </p:xfrm>
        <a:graphic>
          <a:graphicData uri="http://schemas.openxmlformats.org/drawingml/2006/table">
            <a:tbl>
              <a:tblPr firstRow="1" bandRow="1">
                <a:tableStyleId>{5C22544A-7EE6-4342-B048-85BDC9FD1C3A}</a:tableStyleId>
              </a:tblPr>
              <a:tblGrid>
                <a:gridCol w="2167666"/>
                <a:gridCol w="2328134"/>
                <a:gridCol w="1346200"/>
                <a:gridCol w="1346200"/>
                <a:gridCol w="1346200"/>
              </a:tblGrid>
              <a:tr h="349525">
                <a:tc>
                  <a:txBody>
                    <a:bodyPr/>
                    <a:lstStyle/>
                    <a:p>
                      <a:pPr algn="ctr" rtl="0"/>
                      <a:r>
                        <a:rPr lang="ar-AE" sz="1400" dirty="0" smtClean="0">
                          <a:solidFill>
                            <a:sysClr val="windowText" lastClr="000000"/>
                          </a:solidFill>
                          <a:latin typeface="Sakkal Majalla" panose="02000000000000000000" pitchFamily="2" charset="-78"/>
                        </a:rPr>
                        <a:t>Source</a:t>
                      </a:r>
                      <a:endParaRPr lang="en-US" sz="1400" dirty="0">
                        <a:solidFill>
                          <a:sysClr val="windowText" lastClr="000000"/>
                        </a:solidFill>
                        <a:latin typeface="Sakkal Majalla" panose="02000000000000000000" pitchFamily="2" charset="-78"/>
                        <a:cs typeface="Sakkal Majalla" panose="02000000000000000000" pitchFamily="2" charset="-78"/>
                      </a:endParaRPr>
                    </a:p>
                  </a:txBody>
                  <a:tcPr anchor="b">
                    <a:lnL w="12700" cap="flat" cmpd="sng" algn="ctr">
                      <a:solidFill>
                        <a:srgbClr val="B78A35"/>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rgbClr val="B78A35"/>
                      </a:solidFill>
                      <a:prstDash val="solid"/>
                      <a:round/>
                      <a:headEnd type="none" w="med" len="med"/>
                      <a:tailEnd type="none" w="med" len="med"/>
                    </a:lnT>
                    <a:lnB w="12700" cap="flat" cmpd="sng" algn="ctr">
                      <a:solidFill>
                        <a:srgbClr val="B78A35"/>
                      </a:solidFill>
                      <a:prstDash val="solid"/>
                      <a:round/>
                      <a:headEnd type="none" w="med" len="med"/>
                      <a:tailEnd type="none" w="med" len="med"/>
                    </a:lnB>
                    <a:solidFill>
                      <a:srgbClr val="B78A35"/>
                    </a:solidFill>
                  </a:tcPr>
                </a:tc>
                <a:tc>
                  <a:txBody>
                    <a:bodyPr/>
                    <a:lstStyle/>
                    <a:p>
                      <a:pPr algn="ctr" rtl="0"/>
                      <a:r>
                        <a:rPr lang="ar-AE" sz="1400" dirty="0" smtClean="0">
                          <a:solidFill>
                            <a:sysClr val="windowText" lastClr="000000"/>
                          </a:solidFill>
                          <a:latin typeface="Sakkal Majalla" panose="02000000000000000000" pitchFamily="2" charset="-78"/>
                        </a:rPr>
                        <a:t>Equation</a:t>
                      </a:r>
                      <a:endParaRPr lang="en-US" sz="1400" dirty="0">
                        <a:solidFill>
                          <a:sysClr val="windowText" lastClr="000000"/>
                        </a:solidFill>
                        <a:latin typeface="Sakkal Majalla" panose="02000000000000000000" pitchFamily="2" charset="-78"/>
                        <a:cs typeface="Sakkal Majalla" panose="02000000000000000000" pitchFamily="2" charset="-78"/>
                      </a:endParaRPr>
                    </a:p>
                  </a:txBody>
                  <a:tcPr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rgbClr val="B78A35"/>
                      </a:solidFill>
                      <a:prstDash val="solid"/>
                      <a:round/>
                      <a:headEnd type="none" w="med" len="med"/>
                      <a:tailEnd type="none" w="med" len="med"/>
                    </a:lnT>
                    <a:lnB w="12700" cap="flat" cmpd="sng" algn="ctr">
                      <a:solidFill>
                        <a:srgbClr val="B78A35"/>
                      </a:solidFill>
                      <a:prstDash val="solid"/>
                      <a:round/>
                      <a:headEnd type="none" w="med" len="med"/>
                      <a:tailEnd type="none" w="med" len="med"/>
                    </a:lnB>
                    <a:solidFill>
                      <a:srgbClr val="B78A35"/>
                    </a:solidFill>
                  </a:tcPr>
                </a:tc>
                <a:tc>
                  <a:txBody>
                    <a:bodyPr/>
                    <a:lstStyle/>
                    <a:p>
                      <a:pPr algn="ctr" rtl="0"/>
                      <a:r>
                        <a:rPr lang="ar-AE" sz="1400" dirty="0" smtClean="0">
                          <a:solidFill>
                            <a:sysClr val="windowText" lastClr="000000"/>
                          </a:solidFill>
                          <a:latin typeface="Sakkal Majalla" panose="02000000000000000000" pitchFamily="2" charset="-78"/>
                        </a:rPr>
                        <a:t>Calculation Type</a:t>
                      </a:r>
                      <a:endParaRPr lang="en-US" sz="1400" dirty="0">
                        <a:solidFill>
                          <a:sysClr val="windowText" lastClr="000000"/>
                        </a:solidFill>
                        <a:latin typeface="Sakkal Majalla" panose="02000000000000000000" pitchFamily="2" charset="-78"/>
                        <a:cs typeface="Sakkal Majalla" panose="02000000000000000000" pitchFamily="2" charset="-78"/>
                      </a:endParaRPr>
                    </a:p>
                  </a:txBody>
                  <a:tcPr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rgbClr val="B78A35"/>
                      </a:solidFill>
                      <a:prstDash val="solid"/>
                      <a:round/>
                      <a:headEnd type="none" w="med" len="med"/>
                      <a:tailEnd type="none" w="med" len="med"/>
                    </a:lnT>
                    <a:lnB w="12700" cap="flat" cmpd="sng" algn="ctr">
                      <a:solidFill>
                        <a:srgbClr val="B78A35"/>
                      </a:solidFill>
                      <a:prstDash val="solid"/>
                      <a:round/>
                      <a:headEnd type="none" w="med" len="med"/>
                      <a:tailEnd type="none" w="med" len="med"/>
                    </a:lnB>
                    <a:solidFill>
                      <a:srgbClr val="B78A35"/>
                    </a:solidFill>
                  </a:tcPr>
                </a:tc>
                <a:tc>
                  <a:txBody>
                    <a:bodyPr/>
                    <a:lstStyle/>
                    <a:p>
                      <a:pPr algn="ctr" rtl="0"/>
                      <a:r>
                        <a:rPr lang="ar-AE" sz="1400" dirty="0" smtClean="0">
                          <a:solidFill>
                            <a:sysClr val="windowText" lastClr="000000"/>
                          </a:solidFill>
                          <a:latin typeface="Sakkal Majalla" panose="02000000000000000000" pitchFamily="2" charset="-78"/>
                        </a:rPr>
                        <a:t>Calculation Unit</a:t>
                      </a:r>
                      <a:endParaRPr lang="en-US" sz="1400" dirty="0">
                        <a:solidFill>
                          <a:sysClr val="windowText" lastClr="000000"/>
                        </a:solidFill>
                        <a:latin typeface="Sakkal Majalla" panose="02000000000000000000" pitchFamily="2" charset="-78"/>
                        <a:cs typeface="Sakkal Majalla" panose="02000000000000000000" pitchFamily="2" charset="-78"/>
                      </a:endParaRPr>
                    </a:p>
                  </a:txBody>
                  <a:tcPr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rgbClr val="B78A35"/>
                      </a:solidFill>
                      <a:prstDash val="solid"/>
                      <a:round/>
                      <a:headEnd type="none" w="med" len="med"/>
                      <a:tailEnd type="none" w="med" len="med"/>
                    </a:lnT>
                    <a:lnB w="12700" cap="flat" cmpd="sng" algn="ctr">
                      <a:solidFill>
                        <a:srgbClr val="B78A35"/>
                      </a:solidFill>
                      <a:prstDash val="solid"/>
                      <a:round/>
                      <a:headEnd type="none" w="med" len="med"/>
                      <a:tailEnd type="none" w="med" len="med"/>
                    </a:lnB>
                    <a:solidFill>
                      <a:srgbClr val="B78A35"/>
                    </a:solidFill>
                  </a:tcPr>
                </a:tc>
                <a:tc>
                  <a:txBody>
                    <a:bodyPr/>
                    <a:lstStyle/>
                    <a:p>
                      <a:pPr algn="ctr" rtl="0"/>
                      <a:r>
                        <a:rPr lang="ar-AE" sz="1400" dirty="0" smtClean="0">
                          <a:solidFill>
                            <a:sysClr val="windowText" lastClr="000000"/>
                          </a:solidFill>
                          <a:latin typeface="Sakkal Majalla" panose="02000000000000000000" pitchFamily="2" charset="-78"/>
                        </a:rPr>
                        <a:t>Period</a:t>
                      </a:r>
                      <a:endParaRPr lang="en-US" sz="1400" dirty="0">
                        <a:solidFill>
                          <a:sysClr val="windowText" lastClr="000000"/>
                        </a:solidFill>
                        <a:latin typeface="Sakkal Majalla" panose="02000000000000000000" pitchFamily="2" charset="-78"/>
                        <a:cs typeface="Sakkal Majalla" panose="02000000000000000000" pitchFamily="2" charset="-78"/>
                      </a:endParaRPr>
                    </a:p>
                  </a:txBody>
                  <a:tcPr anchor="b">
                    <a:lnL w="12700" cap="flat" cmpd="sng" algn="ctr">
                      <a:solidFill>
                        <a:schemeClr val="bg1"/>
                      </a:solidFill>
                      <a:prstDash val="solid"/>
                      <a:round/>
                      <a:headEnd type="none" w="med" len="med"/>
                      <a:tailEnd type="none" w="med" len="med"/>
                    </a:lnL>
                    <a:lnR w="12700" cap="flat" cmpd="sng" algn="ctr">
                      <a:solidFill>
                        <a:srgbClr val="B78A35"/>
                      </a:solidFill>
                      <a:prstDash val="solid"/>
                      <a:round/>
                      <a:headEnd type="none" w="med" len="med"/>
                      <a:tailEnd type="none" w="med" len="med"/>
                    </a:lnR>
                    <a:lnT w="12700" cap="flat" cmpd="sng" algn="ctr">
                      <a:solidFill>
                        <a:srgbClr val="B78A35"/>
                      </a:solidFill>
                      <a:prstDash val="solid"/>
                      <a:round/>
                      <a:headEnd type="none" w="med" len="med"/>
                      <a:tailEnd type="none" w="med" len="med"/>
                    </a:lnT>
                    <a:lnB w="12700" cap="flat" cmpd="sng" algn="ctr">
                      <a:solidFill>
                        <a:srgbClr val="B78A35"/>
                      </a:solidFill>
                      <a:prstDash val="solid"/>
                      <a:round/>
                      <a:headEnd type="none" w="med" len="med"/>
                      <a:tailEnd type="none" w="med" len="med"/>
                    </a:lnB>
                    <a:solidFill>
                      <a:srgbClr val="B78A35"/>
                    </a:solidFill>
                  </a:tcPr>
                </a:tc>
              </a:tr>
              <a:tr h="768955">
                <a:tc>
                  <a:txBody>
                    <a:bodyPr/>
                    <a:lstStyle/>
                    <a:p>
                      <a:pPr algn="just" rtl="0"/>
                      <a:r>
                        <a:rPr lang="ar-AE" sz="1400" dirty="0" smtClean="0">
                          <a:latin typeface="Sakkal Majalla" panose="02000000000000000000" pitchFamily="2" charset="-78"/>
                        </a:rPr>
                        <a:t>Bayanati System for operating </a:t>
                      </a:r>
                      <a:r>
                        <a:rPr lang="ar-AE" sz="1400" dirty="0" err="1" smtClean="0">
                          <a:latin typeface="Sakkal Majalla" panose="02000000000000000000" pitchFamily="2" charset="-78"/>
                        </a:rPr>
                        <a:t>entities</a:t>
                      </a:r>
                      <a:r>
                        <a:rPr lang="ar-AE" sz="1400" dirty="0" smtClean="0">
                          <a:latin typeface="Sakkal Majalla" panose="02000000000000000000" pitchFamily="2" charset="-78"/>
                        </a:rPr>
                        <a:t> </a:t>
                      </a:r>
                      <a:r>
                        <a:rPr lang="ar-AE" sz="1400" baseline="0" dirty="0" err="1" smtClean="0">
                          <a:latin typeface="Sakkal Majalla" panose="02000000000000000000" pitchFamily="2" charset="-78"/>
                        </a:rPr>
                        <a:t>Organizational</a:t>
                      </a:r>
                      <a:r>
                        <a:rPr lang="ar-AE" sz="1400" baseline="0" dirty="0" smtClean="0">
                          <a:latin typeface="Sakkal Majalla" panose="02000000000000000000" pitchFamily="2" charset="-78"/>
                        </a:rPr>
                        <a:t> Services Transfer System (ESB) of Non-Operating Authorities</a:t>
                      </a:r>
                      <a:endParaRPr lang="en-US" sz="1400" dirty="0">
                        <a:latin typeface="Sakkal Majalla" panose="02000000000000000000" pitchFamily="2" charset="-78"/>
                        <a:cs typeface="Sakkal Majalla" panose="02000000000000000000" pitchFamily="2" charset="-78"/>
                      </a:endParaRPr>
                    </a:p>
                  </a:txBody>
                  <a:tcPr anchor="ctr">
                    <a:lnL w="12700" cap="flat" cmpd="sng" algn="ctr">
                      <a:solidFill>
                        <a:srgbClr val="B78A35"/>
                      </a:solidFill>
                      <a:prstDash val="solid"/>
                      <a:round/>
                      <a:headEnd type="none" w="med" len="med"/>
                      <a:tailEnd type="none" w="med" len="med"/>
                    </a:lnL>
                    <a:lnR w="12700" cap="flat" cmpd="sng" algn="ctr">
                      <a:solidFill>
                        <a:srgbClr val="B78A35"/>
                      </a:solidFill>
                      <a:prstDash val="solid"/>
                      <a:round/>
                      <a:headEnd type="none" w="med" len="med"/>
                      <a:tailEnd type="none" w="med" len="med"/>
                    </a:lnR>
                    <a:lnT w="12700" cap="flat" cmpd="sng" algn="ctr">
                      <a:solidFill>
                        <a:srgbClr val="B78A35"/>
                      </a:solidFill>
                      <a:prstDash val="solid"/>
                      <a:round/>
                      <a:headEnd type="none" w="med" len="med"/>
                      <a:tailEnd type="none" w="med" len="med"/>
                    </a:lnT>
                    <a:lnB w="12700" cap="flat" cmpd="sng" algn="ctr">
                      <a:solidFill>
                        <a:srgbClr val="B78A35"/>
                      </a:solidFill>
                      <a:prstDash val="solid"/>
                      <a:round/>
                      <a:headEnd type="none" w="med" len="med"/>
                      <a:tailEnd type="none" w="med" len="med"/>
                    </a:lnB>
                    <a:noFill/>
                  </a:tcPr>
                </a:tc>
                <a:tc>
                  <a:txBody>
                    <a:bodyPr/>
                    <a:lstStyle/>
                    <a:p>
                      <a:pPr marL="0" marR="0" indent="0" algn="just" defTabSz="914400" rtl="0" eaLnBrk="1" fontAlgn="ctr" latinLnBrk="0" hangingPunct="1">
                        <a:lnSpc>
                          <a:spcPct val="100000"/>
                        </a:lnSpc>
                        <a:spcBef>
                          <a:spcPts val="0"/>
                        </a:spcBef>
                        <a:spcAft>
                          <a:spcPts val="0"/>
                        </a:spcAft>
                        <a:buClrTx/>
                        <a:buSzTx/>
                        <a:buFontTx/>
                        <a:buNone/>
                        <a:tabLst/>
                        <a:defRPr/>
                      </a:pPr>
                      <a:r>
                        <a:rPr lang="ar-AE" sz="1400" b="0" i="0" u="none" strike="noStrike" dirty="0" smtClean="0">
                          <a:solidFill>
                            <a:srgbClr val="000000"/>
                          </a:solidFill>
                          <a:effectLst/>
                          <a:latin typeface="Sakkal Majalla" panose="02000000000000000000" pitchFamily="2" charset="-78"/>
                        </a:rPr>
                        <a:t>Number of adjudicated Grievances ÷ Total number of grievances recorded in the entity’s system × </a:t>
                      </a:r>
                      <a:r>
                        <a:rPr lang="en-US" sz="1400" b="0" i="0" u="none" strike="noStrike" dirty="0" smtClean="0">
                          <a:solidFill>
                            <a:srgbClr val="000000"/>
                          </a:solidFill>
                          <a:effectLst/>
                          <a:latin typeface="Sakkal Majalla" panose="02000000000000000000" pitchFamily="2" charset="-78"/>
                        </a:rPr>
                        <a:t>100
</a:t>
                      </a:r>
                      <a:r>
                        <a:rPr dirty="0"/>
                        <a:t/>
                      </a:r>
                      <a:br>
                        <a:rPr dirty="0"/>
                      </a:br>
                      <a:endParaRPr dirty="0"/>
                    </a:p>
                  </a:txBody>
                  <a:tcPr anchor="ctr">
                    <a:lnL w="12700" cap="flat" cmpd="sng" algn="ctr">
                      <a:solidFill>
                        <a:srgbClr val="B78A35"/>
                      </a:solidFill>
                      <a:prstDash val="solid"/>
                      <a:round/>
                      <a:headEnd type="none" w="med" len="med"/>
                      <a:tailEnd type="none" w="med" len="med"/>
                    </a:lnL>
                    <a:lnR w="12700" cap="flat" cmpd="sng" algn="ctr">
                      <a:solidFill>
                        <a:srgbClr val="B78A35"/>
                      </a:solidFill>
                      <a:prstDash val="solid"/>
                      <a:round/>
                      <a:headEnd type="none" w="med" len="med"/>
                      <a:tailEnd type="none" w="med" len="med"/>
                    </a:lnR>
                    <a:lnT w="12700" cap="flat" cmpd="sng" algn="ctr">
                      <a:solidFill>
                        <a:srgbClr val="B78A35"/>
                      </a:solidFill>
                      <a:prstDash val="solid"/>
                      <a:round/>
                      <a:headEnd type="none" w="med" len="med"/>
                      <a:tailEnd type="none" w="med" len="med"/>
                    </a:lnT>
                    <a:lnB w="12700" cap="flat" cmpd="sng" algn="ctr">
                      <a:solidFill>
                        <a:srgbClr val="B78A35"/>
                      </a:solidFill>
                      <a:prstDash val="solid"/>
                      <a:round/>
                      <a:headEnd type="none" w="med" len="med"/>
                      <a:tailEnd type="none" w="med" len="med"/>
                    </a:lnB>
                    <a:noFill/>
                  </a:tcPr>
                </a:tc>
                <a:tc>
                  <a:txBody>
                    <a:bodyPr/>
                    <a:lstStyle/>
                    <a:p>
                      <a:pPr algn="ctr" rtl="0"/>
                      <a:r>
                        <a:rPr lang="ar-AE" sz="1400" dirty="0" smtClean="0">
                          <a:latin typeface="Sakkal Majalla" panose="02000000000000000000" pitchFamily="2" charset="-78"/>
                        </a:rPr>
                        <a:t>Increase is better</a:t>
                      </a:r>
                      <a:endParaRPr lang="en-US" sz="1400" dirty="0">
                        <a:latin typeface="Sakkal Majalla" panose="02000000000000000000" pitchFamily="2" charset="-78"/>
                        <a:cs typeface="Sakkal Majalla" panose="02000000000000000000" pitchFamily="2" charset="-78"/>
                      </a:endParaRPr>
                    </a:p>
                  </a:txBody>
                  <a:tcPr anchor="ctr">
                    <a:lnL w="12700" cap="flat" cmpd="sng" algn="ctr">
                      <a:solidFill>
                        <a:srgbClr val="B78A35"/>
                      </a:solidFill>
                      <a:prstDash val="solid"/>
                      <a:round/>
                      <a:headEnd type="none" w="med" len="med"/>
                      <a:tailEnd type="none" w="med" len="med"/>
                    </a:lnL>
                    <a:lnR w="12700" cap="flat" cmpd="sng" algn="ctr">
                      <a:solidFill>
                        <a:srgbClr val="B78A35"/>
                      </a:solidFill>
                      <a:prstDash val="solid"/>
                      <a:round/>
                      <a:headEnd type="none" w="med" len="med"/>
                      <a:tailEnd type="none" w="med" len="med"/>
                    </a:lnR>
                    <a:lnT w="12700" cap="flat" cmpd="sng" algn="ctr">
                      <a:solidFill>
                        <a:srgbClr val="B78A35"/>
                      </a:solidFill>
                      <a:prstDash val="solid"/>
                      <a:round/>
                      <a:headEnd type="none" w="med" len="med"/>
                      <a:tailEnd type="none" w="med" len="med"/>
                    </a:lnT>
                    <a:lnB w="12700" cap="flat" cmpd="sng" algn="ctr">
                      <a:solidFill>
                        <a:srgbClr val="B78A35"/>
                      </a:solidFill>
                      <a:prstDash val="solid"/>
                      <a:round/>
                      <a:headEnd type="none" w="med" len="med"/>
                      <a:tailEnd type="none" w="med" len="med"/>
                    </a:lnB>
                    <a:noFill/>
                  </a:tcPr>
                </a:tc>
                <a:tc>
                  <a:txBody>
                    <a:bodyPr/>
                    <a:lstStyle/>
                    <a:p>
                      <a:pPr algn="ctr" rtl="0"/>
                      <a:r>
                        <a:rPr lang="ar-AE" sz="1400" dirty="0" smtClean="0">
                          <a:latin typeface="Sakkal Majalla" panose="02000000000000000000" pitchFamily="2" charset="-78"/>
                        </a:rPr>
                        <a:t>Percentage</a:t>
                      </a:r>
                      <a:endParaRPr lang="en-US" sz="1400" dirty="0">
                        <a:latin typeface="Sakkal Majalla" panose="02000000000000000000" pitchFamily="2" charset="-78"/>
                        <a:cs typeface="Sakkal Majalla" panose="02000000000000000000" pitchFamily="2" charset="-78"/>
                      </a:endParaRPr>
                    </a:p>
                  </a:txBody>
                  <a:tcPr anchor="ctr">
                    <a:lnL w="12700" cap="flat" cmpd="sng" algn="ctr">
                      <a:solidFill>
                        <a:srgbClr val="B78A35"/>
                      </a:solidFill>
                      <a:prstDash val="solid"/>
                      <a:round/>
                      <a:headEnd type="none" w="med" len="med"/>
                      <a:tailEnd type="none" w="med" len="med"/>
                    </a:lnL>
                    <a:lnR w="12700" cap="flat" cmpd="sng" algn="ctr">
                      <a:solidFill>
                        <a:srgbClr val="B78A35"/>
                      </a:solidFill>
                      <a:prstDash val="solid"/>
                      <a:round/>
                      <a:headEnd type="none" w="med" len="med"/>
                      <a:tailEnd type="none" w="med" len="med"/>
                    </a:lnR>
                    <a:lnT w="12700" cap="flat" cmpd="sng" algn="ctr">
                      <a:solidFill>
                        <a:srgbClr val="B78A35"/>
                      </a:solidFill>
                      <a:prstDash val="solid"/>
                      <a:round/>
                      <a:headEnd type="none" w="med" len="med"/>
                      <a:tailEnd type="none" w="med" len="med"/>
                    </a:lnT>
                    <a:lnB w="12700" cap="flat" cmpd="sng" algn="ctr">
                      <a:solidFill>
                        <a:srgbClr val="B78A35"/>
                      </a:solidFill>
                      <a:prstDash val="solid"/>
                      <a:round/>
                      <a:headEnd type="none" w="med" len="med"/>
                      <a:tailEnd type="none" w="med" len="med"/>
                    </a:lnB>
                    <a:noFill/>
                  </a:tcPr>
                </a:tc>
                <a:tc>
                  <a:txBody>
                    <a:bodyPr/>
                    <a:lstStyle/>
                    <a:p>
                      <a:pPr algn="ctr" rtl="0"/>
                      <a:r>
                        <a:rPr lang="ar-AE" sz="1400" dirty="0" smtClean="0">
                          <a:latin typeface="Sakkal Majalla" panose="02000000000000000000" pitchFamily="2" charset="-78"/>
                        </a:rPr>
                        <a:t>Annually</a:t>
                      </a:r>
                      <a:endParaRPr lang="en-US" sz="1400" dirty="0">
                        <a:latin typeface="Sakkal Majalla" panose="02000000000000000000" pitchFamily="2" charset="-78"/>
                        <a:cs typeface="Sakkal Majalla" panose="02000000000000000000" pitchFamily="2" charset="-78"/>
                      </a:endParaRPr>
                    </a:p>
                  </a:txBody>
                  <a:tcPr anchor="ctr">
                    <a:lnL w="12700" cap="flat" cmpd="sng" algn="ctr">
                      <a:solidFill>
                        <a:srgbClr val="B78A35"/>
                      </a:solidFill>
                      <a:prstDash val="solid"/>
                      <a:round/>
                      <a:headEnd type="none" w="med" len="med"/>
                      <a:tailEnd type="none" w="med" len="med"/>
                    </a:lnL>
                    <a:lnR w="12700" cap="flat" cmpd="sng" algn="ctr">
                      <a:solidFill>
                        <a:srgbClr val="B78A35"/>
                      </a:solidFill>
                      <a:prstDash val="solid"/>
                      <a:round/>
                      <a:headEnd type="none" w="med" len="med"/>
                      <a:tailEnd type="none" w="med" len="med"/>
                    </a:lnR>
                    <a:lnT w="12700" cap="flat" cmpd="sng" algn="ctr">
                      <a:solidFill>
                        <a:srgbClr val="B78A35"/>
                      </a:solidFill>
                      <a:prstDash val="solid"/>
                      <a:round/>
                      <a:headEnd type="none" w="med" len="med"/>
                      <a:tailEnd type="none" w="med" len="med"/>
                    </a:lnT>
                    <a:lnB w="12700" cap="flat" cmpd="sng" algn="ctr">
                      <a:solidFill>
                        <a:srgbClr val="B78A35"/>
                      </a:solidFill>
                      <a:prstDash val="solid"/>
                      <a:round/>
                      <a:headEnd type="none" w="med" len="med"/>
                      <a:tailEnd type="none" w="med" len="med"/>
                    </a:lnB>
                    <a:noFill/>
                  </a:tcPr>
                </a:tc>
              </a:tr>
            </a:tbl>
          </a:graphicData>
        </a:graphic>
      </p:graphicFrame>
      <p:graphicFrame>
        <p:nvGraphicFramePr>
          <p:cNvPr id="17" name="Content Placeholder 9"/>
          <p:cNvGraphicFramePr>
            <a:graphicFrameLocks/>
          </p:cNvGraphicFramePr>
          <p:nvPr>
            <p:extLst/>
          </p:nvPr>
        </p:nvGraphicFramePr>
        <p:xfrm>
          <a:off x="321733" y="5672686"/>
          <a:ext cx="8517467" cy="856980"/>
        </p:xfrm>
        <a:graphic>
          <a:graphicData uri="http://schemas.openxmlformats.org/drawingml/2006/table">
            <a:tbl>
              <a:tblPr firstRow="1" bandRow="1">
                <a:tableStyleId>{5C22544A-7EE6-4342-B048-85BDC9FD1C3A}</a:tableStyleId>
              </a:tblPr>
              <a:tblGrid>
                <a:gridCol w="4285351"/>
                <a:gridCol w="4232116"/>
              </a:tblGrid>
              <a:tr h="260604">
                <a:tc>
                  <a:txBody>
                    <a:bodyPr/>
                    <a:lstStyle/>
                    <a:p>
                      <a:pPr algn="ctr" rtl="0"/>
                      <a:r>
                        <a:rPr lang="ar-AE" sz="1400" dirty="0" smtClean="0">
                          <a:solidFill>
                            <a:sysClr val="windowText" lastClr="000000"/>
                          </a:solidFill>
                          <a:latin typeface="Sakkal Majalla" panose="02000000000000000000" pitchFamily="2" charset="-78"/>
                        </a:rPr>
                        <a:t>Denominator components</a:t>
                      </a:r>
                      <a:endParaRPr lang="en-US" sz="1400" dirty="0">
                        <a:solidFill>
                          <a:sysClr val="windowText" lastClr="000000"/>
                        </a:solidFill>
                        <a:latin typeface="Sakkal Majalla" panose="02000000000000000000" pitchFamily="2" charset="-78"/>
                        <a:cs typeface="Sakkal Majalla" panose="02000000000000000000" pitchFamily="2" charset="-78"/>
                      </a:endParaRPr>
                    </a:p>
                  </a:txBody>
                  <a:tcPr>
                    <a:lnL w="12700" cap="flat" cmpd="sng" algn="ctr">
                      <a:solidFill>
                        <a:srgbClr val="B78A35"/>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rgbClr val="B78A35"/>
                      </a:solidFill>
                      <a:prstDash val="solid"/>
                      <a:round/>
                      <a:headEnd type="none" w="med" len="med"/>
                      <a:tailEnd type="none" w="med" len="med"/>
                    </a:lnT>
                    <a:lnB w="12700" cap="flat" cmpd="sng" algn="ctr">
                      <a:solidFill>
                        <a:srgbClr val="B78A35"/>
                      </a:solidFill>
                      <a:prstDash val="solid"/>
                      <a:round/>
                      <a:headEnd type="none" w="med" len="med"/>
                      <a:tailEnd type="none" w="med" len="med"/>
                    </a:lnB>
                    <a:solidFill>
                      <a:srgbClr val="B78A35"/>
                    </a:solidFill>
                  </a:tcPr>
                </a:tc>
                <a:tc>
                  <a:txBody>
                    <a:bodyPr/>
                    <a:lstStyle/>
                    <a:p>
                      <a:pPr algn="ctr" rtl="0"/>
                      <a:r>
                        <a:rPr lang="ar-AE" sz="1400" dirty="0" smtClean="0">
                          <a:solidFill>
                            <a:sysClr val="windowText" lastClr="000000"/>
                          </a:solidFill>
                          <a:latin typeface="Sakkal Majalla" panose="02000000000000000000" pitchFamily="2" charset="-78"/>
                        </a:rPr>
                        <a:t>* Numerator components</a:t>
                      </a:r>
                      <a:endParaRPr lang="en-US" sz="1400" dirty="0">
                        <a:solidFill>
                          <a:sysClr val="windowText" lastClr="000000"/>
                        </a:solidFill>
                        <a:latin typeface="Sakkal Majalla" panose="02000000000000000000" pitchFamily="2" charset="-78"/>
                        <a:cs typeface="Sakkal Majalla" panose="02000000000000000000" pitchFamily="2" charset="-78"/>
                      </a:endParaRPr>
                    </a:p>
                  </a:txBody>
                  <a:tcPr>
                    <a:lnL w="12700" cap="flat" cmpd="sng" algn="ctr">
                      <a:solidFill>
                        <a:schemeClr val="bg1"/>
                      </a:solidFill>
                      <a:prstDash val="solid"/>
                      <a:round/>
                      <a:headEnd type="none" w="med" len="med"/>
                      <a:tailEnd type="none" w="med" len="med"/>
                    </a:lnL>
                    <a:lnR w="12700" cap="flat" cmpd="sng" algn="ctr">
                      <a:solidFill>
                        <a:srgbClr val="B78A35"/>
                      </a:solidFill>
                      <a:prstDash val="solid"/>
                      <a:round/>
                      <a:headEnd type="none" w="med" len="med"/>
                      <a:tailEnd type="none" w="med" len="med"/>
                    </a:lnR>
                    <a:lnT w="12700" cap="flat" cmpd="sng" algn="ctr">
                      <a:solidFill>
                        <a:srgbClr val="B78A35"/>
                      </a:solidFill>
                      <a:prstDash val="solid"/>
                      <a:round/>
                      <a:headEnd type="none" w="med" len="med"/>
                      <a:tailEnd type="none" w="med" len="med"/>
                    </a:lnT>
                    <a:lnB w="12700" cap="flat" cmpd="sng" algn="ctr">
                      <a:solidFill>
                        <a:srgbClr val="B78A35"/>
                      </a:solidFill>
                      <a:prstDash val="solid"/>
                      <a:round/>
                      <a:headEnd type="none" w="med" len="med"/>
                      <a:tailEnd type="none" w="med" len="med"/>
                    </a:lnB>
                    <a:solidFill>
                      <a:srgbClr val="B78A35"/>
                    </a:solidFill>
                  </a:tcPr>
                </a:tc>
              </a:tr>
              <a:tr h="552180">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ar-AE" sz="1400" b="0" i="0" u="none" strike="noStrike" dirty="0" smtClean="0">
                          <a:solidFill>
                            <a:srgbClr val="000000"/>
                          </a:solidFill>
                          <a:effectLst/>
                          <a:latin typeface="Sakkal Majalla" panose="02000000000000000000" pitchFamily="2" charset="-78"/>
                        </a:rPr>
                        <a:t>Total number of grievances at the entity</a:t>
                      </a:r>
                      <a:endParaRPr lang="en-US" sz="1400" b="0" i="0" u="none" strike="noStrike" dirty="0" smtClean="0">
                        <a:solidFill>
                          <a:srgbClr val="000000"/>
                        </a:solidFill>
                        <a:effectLst/>
                        <a:latin typeface="Sakkal Majalla" panose="02000000000000000000" pitchFamily="2" charset="-78"/>
                        <a:cs typeface="Sakkal Majalla" panose="02000000000000000000" pitchFamily="2" charset="-78"/>
                      </a:endParaRPr>
                    </a:p>
                  </a:txBody>
                  <a:tcPr anchor="ctr">
                    <a:lnL w="12700" cap="flat" cmpd="sng" algn="ctr">
                      <a:solidFill>
                        <a:srgbClr val="B78A35"/>
                      </a:solidFill>
                      <a:prstDash val="solid"/>
                      <a:round/>
                      <a:headEnd type="none" w="med" len="med"/>
                      <a:tailEnd type="none" w="med" len="med"/>
                    </a:lnL>
                    <a:lnR w="12700" cap="flat" cmpd="sng" algn="ctr">
                      <a:solidFill>
                        <a:srgbClr val="B78A35"/>
                      </a:solidFill>
                      <a:prstDash val="solid"/>
                      <a:round/>
                      <a:headEnd type="none" w="med" len="med"/>
                      <a:tailEnd type="none" w="med" len="med"/>
                    </a:lnR>
                    <a:lnT w="12700" cap="flat" cmpd="sng" algn="ctr">
                      <a:solidFill>
                        <a:srgbClr val="B78A35"/>
                      </a:solidFill>
                      <a:prstDash val="solid"/>
                      <a:round/>
                      <a:headEnd type="none" w="med" len="med"/>
                      <a:tailEnd type="none" w="med" len="med"/>
                    </a:lnT>
                    <a:lnB w="12700" cap="flat" cmpd="sng" algn="ctr">
                      <a:solidFill>
                        <a:srgbClr val="B78A35"/>
                      </a:solidFill>
                      <a:prstDash val="solid"/>
                      <a:round/>
                      <a:headEnd type="none" w="med" len="med"/>
                      <a:tailEnd type="none" w="med" len="med"/>
                    </a:lnB>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ar-AE" sz="1400" b="0" i="0" u="none" strike="noStrike" dirty="0" smtClean="0">
                          <a:solidFill>
                            <a:srgbClr val="000000"/>
                          </a:solidFill>
                          <a:effectLst/>
                          <a:latin typeface="Sakkal Majalla" panose="02000000000000000000" pitchFamily="2" charset="-78"/>
                        </a:rPr>
                        <a:t>Number of adjudicated Grievances </a:t>
                      </a:r>
                      <a:endParaRPr lang="en-US" sz="1400" b="0" i="0" u="none" strike="noStrike" kern="1200" dirty="0">
                        <a:solidFill>
                          <a:srgbClr val="000000"/>
                        </a:solidFill>
                        <a:effectLst/>
                        <a:latin typeface="Sakkal Majalla" panose="02000000000000000000" pitchFamily="2" charset="-78"/>
                        <a:ea typeface="+mn-ea"/>
                        <a:cs typeface="Sakkal Majalla" panose="02000000000000000000" pitchFamily="2" charset="-78"/>
                      </a:endParaRPr>
                    </a:p>
                  </a:txBody>
                  <a:tcPr anchor="ctr">
                    <a:lnL w="12700" cap="flat" cmpd="sng" algn="ctr">
                      <a:solidFill>
                        <a:srgbClr val="B78A35"/>
                      </a:solidFill>
                      <a:prstDash val="solid"/>
                      <a:round/>
                      <a:headEnd type="none" w="med" len="med"/>
                      <a:tailEnd type="none" w="med" len="med"/>
                    </a:lnL>
                    <a:lnR w="12700" cap="flat" cmpd="sng" algn="ctr">
                      <a:solidFill>
                        <a:srgbClr val="B78A35"/>
                      </a:solidFill>
                      <a:prstDash val="solid"/>
                      <a:round/>
                      <a:headEnd type="none" w="med" len="med"/>
                      <a:tailEnd type="none" w="med" len="med"/>
                    </a:lnR>
                    <a:lnT w="12700" cap="flat" cmpd="sng" algn="ctr">
                      <a:solidFill>
                        <a:srgbClr val="B78A35"/>
                      </a:solidFill>
                      <a:prstDash val="solid"/>
                      <a:round/>
                      <a:headEnd type="none" w="med" len="med"/>
                      <a:tailEnd type="none" w="med" len="med"/>
                    </a:lnT>
                    <a:lnB w="12700" cap="flat" cmpd="sng" algn="ctr">
                      <a:solidFill>
                        <a:srgbClr val="B78A35"/>
                      </a:solidFill>
                      <a:prstDash val="solid"/>
                      <a:round/>
                      <a:headEnd type="none" w="med" len="med"/>
                      <a:tailEnd type="none" w="med" len="med"/>
                    </a:lnB>
                    <a:noFill/>
                  </a:tcPr>
                </a:tc>
              </a:tr>
            </a:tbl>
          </a:graphicData>
        </a:graphic>
      </p:graphicFrame>
      <p:sp>
        <p:nvSpPr>
          <p:cNvPr id="18" name="Title 1"/>
          <p:cNvSpPr txBox="1">
            <a:spLocks/>
          </p:cNvSpPr>
          <p:nvPr/>
        </p:nvSpPr>
        <p:spPr>
          <a:xfrm>
            <a:off x="1676400" y="1049400"/>
            <a:ext cx="6438900" cy="381468"/>
          </a:xfrm>
          <a:prstGeom prst="rect">
            <a:avLst/>
          </a:prstGeom>
        </p:spPr>
        <p:txBody>
          <a:bodyP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rtl="0"/>
            <a:r>
              <a:rPr lang="ar-AE" sz="1600" dirty="0">
                <a:solidFill>
                  <a:prstClr val="white"/>
                </a:solidFill>
              </a:rPr>
              <a:t>Indicator No. </a:t>
            </a:r>
            <a:r>
              <a:rPr lang="en-US" sz="1600" dirty="0" smtClean="0">
                <a:solidFill>
                  <a:prstClr val="white"/>
                </a:solidFill>
              </a:rPr>
              <a:t>23: </a:t>
            </a:r>
            <a:r>
              <a:rPr lang="ar-AE" sz="1600" dirty="0" smtClean="0">
                <a:solidFill>
                  <a:prstClr val="white"/>
                </a:solidFill>
              </a:rPr>
              <a:t>Rate </a:t>
            </a:r>
            <a:r>
              <a:rPr lang="ar-AE" sz="1600" dirty="0">
                <a:solidFill>
                  <a:prstClr val="white"/>
                </a:solidFill>
              </a:rPr>
              <a:t>of Adjudicated Grievances</a:t>
            </a:r>
          </a:p>
        </p:txBody>
      </p:sp>
      <p:sp>
        <p:nvSpPr>
          <p:cNvPr id="19" name="TextBox 18"/>
          <p:cNvSpPr txBox="1"/>
          <p:nvPr/>
        </p:nvSpPr>
        <p:spPr>
          <a:xfrm>
            <a:off x="220133" y="3109740"/>
            <a:ext cx="5410200" cy="381000"/>
          </a:xfrm>
          <a:prstGeom prst="rect">
            <a:avLst/>
          </a:prstGeom>
          <a:noFill/>
        </p:spPr>
        <p:txBody>
          <a:bodyPr wrap="square" rtlCol="0">
            <a:spAutoFit/>
          </a:bodyPr>
          <a:lstStyle/>
          <a:p>
            <a:pPr algn="l" rtl="0"/>
            <a:r>
              <a:rPr lang="ar-AE" b="1" dirty="0">
                <a:solidFill>
                  <a:srgbClr val="C00000"/>
                </a:solidFill>
                <a:latin typeface="Sakkal Majalla" panose="02000000000000000000" pitchFamily="2" charset="-78"/>
              </a:rPr>
              <a:t>Method of </a:t>
            </a:r>
            <a:r>
              <a:rPr lang="ar-AE" b="1" dirty="0" smtClean="0">
                <a:solidFill>
                  <a:srgbClr val="C00000"/>
                </a:solidFill>
                <a:latin typeface="Sakkal Majalla" panose="02000000000000000000" pitchFamily="2" charset="-78"/>
              </a:rPr>
              <a:t>Calculation</a:t>
            </a:r>
            <a:r>
              <a:rPr lang="en-US" b="1" dirty="0" smtClean="0">
                <a:solidFill>
                  <a:srgbClr val="C00000"/>
                </a:solidFill>
                <a:latin typeface="Sakkal Majalla" panose="02000000000000000000" pitchFamily="2" charset="-78"/>
              </a:rPr>
              <a:t>:</a:t>
            </a:r>
            <a:r>
              <a:rPr lang="ar-AE" b="1" dirty="0" smtClean="0">
                <a:solidFill>
                  <a:srgbClr val="C00000"/>
                </a:solidFill>
                <a:latin typeface="Sakkal Majalla" panose="02000000000000000000" pitchFamily="2" charset="-78"/>
              </a:rPr>
              <a:t> </a:t>
            </a:r>
            <a:r>
              <a:rPr dirty="0" smtClean="0"/>
              <a:t> </a:t>
            </a:r>
            <a:endParaRPr lang="en-US" b="1" dirty="0">
              <a:solidFill>
                <a:srgbClr val="C00000"/>
              </a:solidFill>
              <a:latin typeface="Sakkal Majalla" panose="02000000000000000000" pitchFamily="2" charset="-78"/>
              <a:cs typeface="Sakkal Majalla" panose="02000000000000000000" pitchFamily="2" charset="-78"/>
            </a:endParaRPr>
          </a:p>
        </p:txBody>
      </p:sp>
      <p:sp>
        <p:nvSpPr>
          <p:cNvPr id="8" name="Slide Number Placeholder 3"/>
          <p:cNvSpPr txBox="1">
            <a:spLocks/>
          </p:cNvSpPr>
          <p:nvPr/>
        </p:nvSpPr>
        <p:spPr>
          <a:xfrm>
            <a:off x="0" y="6569075"/>
            <a:ext cx="21336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rtl="0"/>
            <a:r>
              <a:rPr lang="en-US" sz="1600" b="1" dirty="0" smtClean="0">
                <a:solidFill>
                  <a:prstClr val="black"/>
                </a:solidFill>
              </a:rPr>
              <a:t>50</a:t>
            </a:r>
            <a:endParaRPr lang="en-US" sz="1600" b="1" dirty="0">
              <a:solidFill>
                <a:prstClr val="black"/>
              </a:solidFill>
            </a:endParaRPr>
          </a:p>
        </p:txBody>
      </p:sp>
    </p:spTree>
    <p:extLst>
      <p:ext uri="{BB962C8B-B14F-4D97-AF65-F5344CB8AC3E}">
        <p14:creationId xmlns:p14="http://schemas.microsoft.com/office/powerpoint/2010/main" val="2552938873"/>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ounded Rectangle 9"/>
          <p:cNvSpPr/>
          <p:nvPr/>
        </p:nvSpPr>
        <p:spPr>
          <a:xfrm>
            <a:off x="152400" y="973199"/>
            <a:ext cx="8839200" cy="521732"/>
          </a:xfrm>
          <a:prstGeom prst="round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11" name="Rektangel 76"/>
          <p:cNvSpPr>
            <a:spLocks noChangeArrowheads="1"/>
          </p:cNvSpPr>
          <p:nvPr/>
        </p:nvSpPr>
        <p:spPr bwMode="auto">
          <a:xfrm>
            <a:off x="3987839" y="5116359"/>
            <a:ext cx="1380332" cy="307777"/>
          </a:xfrm>
          <a:prstGeom prst="rect">
            <a:avLst/>
          </a:prstGeom>
          <a:noFill/>
          <a:ln w="9525">
            <a:noFill/>
            <a:miter lim="800000"/>
            <a:headEnd/>
            <a:tailEnd/>
          </a:ln>
        </p:spPr>
        <p:txBody>
          <a:bodyPr wrap="square">
            <a:spAutoFit/>
          </a:bodyPr>
          <a:lstStyle/>
          <a:p>
            <a:endParaRPr lang="en-US" sz="1400" b="1" noProof="1">
              <a:solidFill>
                <a:srgbClr val="FFFFFF"/>
              </a:solidFill>
              <a:cs typeface="Arial" charset="0"/>
            </a:endParaRPr>
          </a:p>
        </p:txBody>
      </p:sp>
      <p:sp>
        <p:nvSpPr>
          <p:cNvPr id="12" name="Content Placeholder 5"/>
          <p:cNvSpPr txBox="1">
            <a:spLocks/>
          </p:cNvSpPr>
          <p:nvPr/>
        </p:nvSpPr>
        <p:spPr>
          <a:xfrm>
            <a:off x="-76200" y="2982710"/>
            <a:ext cx="6715200" cy="5334000"/>
          </a:xfrm>
          <a:prstGeom prst="rect">
            <a:avLst/>
          </a:prstGeom>
        </p:spPr>
        <p:txBody>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630238" indent="-404813" algn="r" rtl="1">
              <a:buFont typeface="Arial" panose="020B0604020202020204" pitchFamily="34" charset="0"/>
              <a:buNone/>
            </a:pPr>
            <a:endParaRPr lang="en-US" sz="2300" dirty="0">
              <a:solidFill>
                <a:prstClr val="black"/>
              </a:solidFill>
              <a:latin typeface="Times New Roman" pitchFamily="18" charset="0"/>
              <a:cs typeface="Times New Roman" pitchFamily="18" charset="0"/>
            </a:endParaRPr>
          </a:p>
        </p:txBody>
      </p:sp>
      <p:sp>
        <p:nvSpPr>
          <p:cNvPr id="14" name="Rectangle 13"/>
          <p:cNvSpPr/>
          <p:nvPr/>
        </p:nvSpPr>
        <p:spPr>
          <a:xfrm>
            <a:off x="931283" y="6276201"/>
            <a:ext cx="6364842" cy="369332"/>
          </a:xfrm>
          <a:prstGeom prst="rect">
            <a:avLst/>
          </a:prstGeom>
        </p:spPr>
        <p:txBody>
          <a:bodyPr wrap="square">
            <a:spAutoFit/>
          </a:bodyPr>
          <a:lstStyle/>
          <a:p>
            <a:pPr algn="ctr" rtl="0"/>
            <a:r>
              <a:rPr lang="en-US" sz="1200" b="1" dirty="0" smtClean="0">
                <a:solidFill>
                  <a:prstClr val="black"/>
                </a:solidFill>
              </a:rPr>
              <a:t>Website:</a:t>
            </a:r>
            <a:r>
              <a:rPr lang="ar-AE" sz="1200" b="1" dirty="0" smtClean="0">
                <a:solidFill>
                  <a:prstClr val="black"/>
                </a:solidFill>
              </a:rPr>
              <a:t>  </a:t>
            </a:r>
            <a:r>
              <a:rPr lang="en-US" sz="1200" dirty="0">
                <a:solidFill>
                  <a:srgbClr val="002060"/>
                </a:solidFill>
              </a:rPr>
              <a:t>www.fahr.gov.ae</a:t>
            </a:r>
            <a:r>
              <a:rPr dirty="0" smtClean="0"/>
              <a:t> </a:t>
            </a:r>
            <a:r>
              <a:rPr lang="ar-EG" dirty="0" smtClean="0"/>
              <a:t>  </a:t>
            </a:r>
            <a:r>
              <a:rPr lang="en-US" dirty="0"/>
              <a:t> </a:t>
            </a:r>
            <a:r>
              <a:rPr lang="en-US" dirty="0" smtClean="0"/>
              <a:t>	</a:t>
            </a:r>
            <a:r>
              <a:rPr lang="ar-SA" sz="1200" b="1" dirty="0">
                <a:solidFill>
                  <a:prstClr val="black"/>
                </a:solidFill>
              </a:rPr>
              <a:t>Authority’s </a:t>
            </a:r>
            <a:r>
              <a:rPr lang="ar-SA" sz="1200" b="1" dirty="0" smtClean="0">
                <a:solidFill>
                  <a:prstClr val="black"/>
                </a:solidFill>
              </a:rPr>
              <a:t>e-mail</a:t>
            </a:r>
            <a:r>
              <a:rPr lang="en-US" sz="1200" b="1" dirty="0" smtClean="0">
                <a:solidFill>
                  <a:prstClr val="black"/>
                </a:solidFill>
              </a:rPr>
              <a:t>: </a:t>
            </a:r>
            <a:r>
              <a:rPr lang="en-US" sz="1200" dirty="0" smtClean="0">
                <a:solidFill>
                  <a:srgbClr val="002060"/>
                </a:solidFill>
              </a:rPr>
              <a:t>info@fahr.gov.ae</a:t>
            </a:r>
            <a:r>
              <a:rPr dirty="0" smtClean="0"/>
              <a:t>     </a:t>
            </a:r>
            <a:r>
              <a:rPr lang="ar-EG" dirty="0" smtClean="0"/>
              <a:t> </a:t>
            </a:r>
            <a:r>
              <a:rPr lang="en-US" dirty="0" smtClean="0"/>
              <a:t> </a:t>
            </a:r>
            <a:endParaRPr dirty="0" smtClean="0"/>
          </a:p>
        </p:txBody>
      </p:sp>
      <p:sp>
        <p:nvSpPr>
          <p:cNvPr id="15" name="Rectangle 14"/>
          <p:cNvSpPr/>
          <p:nvPr/>
        </p:nvSpPr>
        <p:spPr>
          <a:xfrm>
            <a:off x="2041907" y="4120539"/>
            <a:ext cx="5562600" cy="1499065"/>
          </a:xfrm>
          <a:prstGeom prst="rect">
            <a:avLst/>
          </a:prstGeom>
        </p:spPr>
        <p:txBody>
          <a:bodyPr wrap="square">
            <a:spAutoFit/>
          </a:bodyPr>
          <a:lstStyle/>
          <a:p>
            <a:pPr algn="l" rtl="0">
              <a:lnSpc>
                <a:spcPct val="200000"/>
              </a:lnSpc>
            </a:pPr>
            <a:r>
              <a:rPr lang="ar-SA" sz="1600" dirty="0">
                <a:solidFill>
                  <a:prstClr val="black"/>
                </a:solidFill>
              </a:rPr>
              <a:t>Twitter:</a:t>
            </a:r>
            <a:r>
              <a:rPr lang="en-US" sz="1600" u="sng" dirty="0">
                <a:solidFill>
                  <a:srgbClr val="002060"/>
                </a:solidFill>
              </a:rPr>
              <a:t>https://twitter.com/FAHR_UAE</a:t>
            </a:r>
            <a:r>
              <a:rPr sz="1600" dirty="0" smtClean="0"/>
              <a:t> </a:t>
            </a:r>
          </a:p>
          <a:p>
            <a:pPr algn="l" rtl="0">
              <a:lnSpc>
                <a:spcPct val="200000"/>
              </a:lnSpc>
            </a:pPr>
            <a:r>
              <a:rPr lang="ar-SA" sz="1600" dirty="0">
                <a:solidFill>
                  <a:prstClr val="black"/>
                </a:solidFill>
              </a:rPr>
              <a:t>Youtube: </a:t>
            </a:r>
            <a:r>
              <a:rPr lang="en-US" sz="1600" u="sng" dirty="0">
                <a:solidFill>
                  <a:srgbClr val="002060"/>
                </a:solidFill>
              </a:rPr>
              <a:t>http://www.youtube.com/user/FAHR2011</a:t>
            </a:r>
            <a:endParaRPr lang="en-US" sz="1600" dirty="0">
              <a:solidFill>
                <a:srgbClr val="002060"/>
              </a:solidFill>
            </a:endParaRPr>
          </a:p>
          <a:p>
            <a:pPr algn="l" rtl="0">
              <a:lnSpc>
                <a:spcPct val="200000"/>
              </a:lnSpc>
            </a:pPr>
            <a:r>
              <a:rPr lang="ar-SA" sz="1600" dirty="0">
                <a:solidFill>
                  <a:prstClr val="black"/>
                </a:solidFill>
              </a:rPr>
              <a:t>Instagram:</a:t>
            </a:r>
            <a:r>
              <a:rPr sz="1600" dirty="0" smtClean="0"/>
              <a:t> </a:t>
            </a:r>
            <a:r>
              <a:rPr lang="en-GB" sz="1600" u="sng" dirty="0">
                <a:solidFill>
                  <a:srgbClr val="002060"/>
                </a:solidFill>
              </a:rPr>
              <a:t>FAHR_UAE</a:t>
            </a:r>
            <a:endParaRPr lang="en-US" sz="1600" dirty="0">
              <a:solidFill>
                <a:srgbClr val="002060"/>
              </a:solidFill>
            </a:endParaRPr>
          </a:p>
        </p:txBody>
      </p:sp>
      <p:sp>
        <p:nvSpPr>
          <p:cNvPr id="16" name="Rectangle 15"/>
          <p:cNvSpPr/>
          <p:nvPr/>
        </p:nvSpPr>
        <p:spPr>
          <a:xfrm>
            <a:off x="533402" y="5681147"/>
            <a:ext cx="7861196" cy="646331"/>
          </a:xfrm>
          <a:prstGeom prst="rect">
            <a:avLst/>
          </a:prstGeom>
        </p:spPr>
        <p:txBody>
          <a:bodyPr wrap="square">
            <a:spAutoFit/>
          </a:bodyPr>
          <a:lstStyle/>
          <a:p>
            <a:pPr algn="just" rtl="0"/>
            <a:r>
              <a:rPr lang="en-US" sz="1200" b="1" dirty="0" smtClean="0">
                <a:solidFill>
                  <a:prstClr val="black"/>
                </a:solidFill>
              </a:rPr>
              <a:t>Abu Dhabi: 	</a:t>
            </a:r>
            <a:r>
              <a:rPr lang="en-US" sz="1200" dirty="0" smtClean="0">
                <a:solidFill>
                  <a:prstClr val="black"/>
                </a:solidFill>
              </a:rPr>
              <a:t>P. O. Box: 2350            Phone No.: +971 2 - 4036000</a:t>
            </a:r>
            <a:r>
              <a:rPr lang="en-US" dirty="0" smtClean="0"/>
              <a:t> 		</a:t>
            </a:r>
            <a:r>
              <a:rPr lang="en-US" sz="1200" dirty="0" smtClean="0">
                <a:solidFill>
                  <a:prstClr val="black"/>
                </a:solidFill>
              </a:rPr>
              <a:t>Fax No.: +971 × 2 - 6266767 </a:t>
            </a:r>
            <a:r>
              <a:rPr lang="en-US" dirty="0" smtClean="0"/>
              <a:t>    </a:t>
            </a:r>
          </a:p>
          <a:p>
            <a:pPr algn="just" rtl="0"/>
            <a:r>
              <a:rPr lang="en-US" sz="1200" b="1" dirty="0" smtClean="0">
                <a:solidFill>
                  <a:prstClr val="black"/>
                </a:solidFill>
              </a:rPr>
              <a:t>Dubai: 	</a:t>
            </a:r>
            <a:r>
              <a:rPr lang="en-US" sz="1200" dirty="0" smtClean="0">
                <a:solidFill>
                  <a:prstClr val="black"/>
                </a:solidFill>
              </a:rPr>
              <a:t>P. O. Box: </a:t>
            </a:r>
            <a:r>
              <a:rPr lang="en-US" sz="1200" dirty="0" smtClean="0"/>
              <a:t>5002            Phone No</a:t>
            </a:r>
            <a:r>
              <a:rPr lang="en-US" dirty="0" smtClean="0"/>
              <a:t>.:</a:t>
            </a:r>
            <a:r>
              <a:rPr lang="en-US" sz="1200" dirty="0" smtClean="0">
                <a:solidFill>
                  <a:prstClr val="black"/>
                </a:solidFill>
              </a:rPr>
              <a:t> +971 4 - 2319000</a:t>
            </a:r>
            <a:r>
              <a:rPr lang="en-US" dirty="0" smtClean="0"/>
              <a:t> 		</a:t>
            </a:r>
            <a:r>
              <a:rPr lang="en-US" sz="1200" dirty="0" smtClean="0">
                <a:solidFill>
                  <a:prstClr val="black"/>
                </a:solidFill>
              </a:rPr>
              <a:t>Fax No.: +971 × 4 - 2941216  </a:t>
            </a:r>
            <a:endParaRPr lang="en-US" sz="1200" dirty="0">
              <a:solidFill>
                <a:prstClr val="black"/>
              </a:solidFill>
            </a:endParaRPr>
          </a:p>
        </p:txBody>
      </p:sp>
      <p:graphicFrame>
        <p:nvGraphicFramePr>
          <p:cNvPr id="20" name="Table 19"/>
          <p:cNvGraphicFramePr>
            <a:graphicFrameLocks noGrp="1"/>
          </p:cNvGraphicFramePr>
          <p:nvPr>
            <p:extLst/>
          </p:nvPr>
        </p:nvGraphicFramePr>
        <p:xfrm>
          <a:off x="372533" y="2184444"/>
          <a:ext cx="8094677" cy="1874520"/>
        </p:xfrm>
        <a:graphic>
          <a:graphicData uri="http://schemas.openxmlformats.org/drawingml/2006/table">
            <a:tbl>
              <a:tblPr rtl="1"/>
              <a:tblGrid>
                <a:gridCol w="1405748"/>
                <a:gridCol w="2739235"/>
                <a:gridCol w="2624279"/>
                <a:gridCol w="1325415"/>
              </a:tblGrid>
              <a:tr h="330156">
                <a:tc>
                  <a:txBody>
                    <a:bodyPr/>
                    <a:lstStyle/>
                    <a:p>
                      <a:pPr marL="0" algn="ctr" defTabSz="914400" rtl="1" eaLnBrk="1" latinLnBrk="0" hangingPunct="1"/>
                      <a:r>
                        <a:rPr lang="en-US" sz="1500" kern="1200" dirty="0" smtClean="0">
                          <a:solidFill>
                            <a:schemeClr val="tx1"/>
                          </a:solidFill>
                          <a:latin typeface="Sakkal Majalla" panose="02000000000000000000" pitchFamily="2" charset="-78"/>
                          <a:ea typeface="+mn-ea"/>
                          <a:cs typeface="Sakkal Majalla" panose="02000000000000000000" pitchFamily="2" charset="-78"/>
                        </a:rPr>
                        <a:t> 042319043</a:t>
                      </a:r>
                      <a:endParaRPr lang="en-US" sz="1500" kern="1200" dirty="0">
                        <a:solidFill>
                          <a:schemeClr val="tx1"/>
                        </a:solidFill>
                        <a:latin typeface="Sakkal Majalla" panose="02000000000000000000" pitchFamily="2" charset="-78"/>
                        <a:ea typeface="+mn-ea"/>
                        <a:cs typeface="Sakkal Majalla" panose="02000000000000000000" pitchFamily="2" charset="-78"/>
                      </a:endParaRPr>
                    </a:p>
                  </a:txBody>
                  <a:tcPr marL="0" marR="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just" rtl="0"/>
                      <a:r>
                        <a:rPr lang="ar-SA" sz="1500" kern="1200" dirty="0" smtClean="0">
                          <a:solidFill>
                            <a:schemeClr val="tx1"/>
                          </a:solidFill>
                          <a:latin typeface="Sakkal Majalla" panose="02000000000000000000" pitchFamily="2" charset="-78"/>
                        </a:rPr>
                        <a:t>Section Head, Government Planning &amp; Development</a:t>
                      </a:r>
                      <a:r>
                        <a:rPr lang="ar-SA" sz="1800" b="1" kern="1200" dirty="0" smtClean="0">
                          <a:solidFill>
                            <a:schemeClr val="tx1"/>
                          </a:solidFill>
                          <a:effectLst/>
                          <a:latin typeface="+mn-lt"/>
                        </a:rPr>
                        <a:t>    </a:t>
                      </a:r>
                      <a:endParaRPr lang="en-US" sz="1500" kern="1200" dirty="0">
                        <a:solidFill>
                          <a:schemeClr val="tx1"/>
                        </a:solidFill>
                        <a:latin typeface="Sakkal Majalla" panose="02000000000000000000" pitchFamily="2" charset="-78"/>
                        <a:ea typeface="+mn-ea"/>
                        <a:cs typeface="Sakkal Majalla" panose="02000000000000000000" pitchFamily="2" charset="-78"/>
                      </a:endParaRPr>
                    </a:p>
                  </a:txBody>
                  <a:tcPr marL="0" marR="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ctr" rtl="0"/>
                      <a:r>
                        <a:rPr lang="en-US" sz="1500" u="sng" dirty="0" smtClean="0">
                          <a:solidFill>
                            <a:srgbClr val="002060"/>
                          </a:solidFill>
                          <a:latin typeface="Sakkal Majalla" panose="02000000000000000000" pitchFamily="2" charset="-78"/>
                          <a:hlinkClick r:id="rId2"/>
                        </a:rPr>
                        <a:t>frashed@fahr.gov.ae</a:t>
                      </a:r>
                      <a:endParaRPr lang="en-US" sz="1500" u="sng" dirty="0">
                        <a:solidFill>
                          <a:srgbClr val="002060"/>
                        </a:solidFill>
                        <a:latin typeface="Sakkal Majalla" panose="02000000000000000000" pitchFamily="2" charset="-78"/>
                        <a:cs typeface="Sakkal Majalla" panose="02000000000000000000" pitchFamily="2" charset="-78"/>
                      </a:endParaRPr>
                    </a:p>
                  </a:txBody>
                  <a:tcPr marL="0" marR="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just" rtl="0"/>
                      <a:r>
                        <a:rPr lang="ar-AE" sz="1500" b="1" dirty="0" smtClean="0">
                          <a:latin typeface="Sakkal Majalla" panose="02000000000000000000" pitchFamily="2" charset="-78"/>
                        </a:rPr>
                        <a:t>Fatma Abdullah Rashed</a:t>
                      </a:r>
                      <a:endParaRPr lang="en-US" sz="1500" b="1" dirty="0">
                        <a:latin typeface="Sakkal Majalla" panose="02000000000000000000" pitchFamily="2" charset="-78"/>
                        <a:cs typeface="Sakkal Majalla" panose="02000000000000000000" pitchFamily="2" charset="-78"/>
                      </a:endParaRPr>
                    </a:p>
                  </a:txBody>
                  <a:tcPr marL="0" marR="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r>
              <a:tr h="330156">
                <a:tc>
                  <a:txBody>
                    <a:bodyPr/>
                    <a:lstStyle/>
                    <a:p>
                      <a:pPr algn="ctr" rtl="1"/>
                      <a:r>
                        <a:rPr lang="en-US" sz="1500" kern="1200" dirty="0" smtClean="0">
                          <a:solidFill>
                            <a:schemeClr val="tx1"/>
                          </a:solidFill>
                          <a:latin typeface="Sakkal Majalla" panose="02000000000000000000" pitchFamily="2" charset="-78"/>
                          <a:ea typeface="+mn-ea"/>
                          <a:cs typeface="Sakkal Majalla" panose="02000000000000000000" pitchFamily="2" charset="-78"/>
                        </a:rPr>
                        <a:t>04-2319168</a:t>
                      </a:r>
                    </a:p>
                  </a:txBody>
                  <a:tcPr marL="0" marR="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just" rtl="0"/>
                      <a:r>
                        <a:rPr lang="ar-AE" sz="1500" kern="1200" dirty="0" smtClean="0">
                          <a:solidFill>
                            <a:schemeClr val="tx1"/>
                          </a:solidFill>
                          <a:latin typeface="Sakkal Majalla" panose="02000000000000000000" pitchFamily="2" charset="-78"/>
                        </a:rPr>
                        <a:t>Senior Executive, Performance Indicators and Follow-up</a:t>
                      </a:r>
                      <a:endParaRPr lang="en-US" sz="1500" kern="1200" dirty="0">
                        <a:solidFill>
                          <a:schemeClr val="tx1"/>
                        </a:solidFill>
                        <a:latin typeface="Sakkal Majalla" panose="02000000000000000000" pitchFamily="2" charset="-78"/>
                        <a:ea typeface="+mn-ea"/>
                        <a:cs typeface="Sakkal Majalla" panose="02000000000000000000" pitchFamily="2" charset="-78"/>
                      </a:endParaRPr>
                    </a:p>
                  </a:txBody>
                  <a:tcPr marL="0" marR="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ctr" rtl="0"/>
                      <a:r>
                        <a:rPr lang="en-US" sz="1500" u="sng" dirty="0" smtClean="0">
                          <a:solidFill>
                            <a:srgbClr val="002060"/>
                          </a:solidFill>
                          <a:latin typeface="Sakkal Majalla" panose="02000000000000000000" pitchFamily="2" charset="-78"/>
                          <a:hlinkClick r:id="rId3"/>
                        </a:rPr>
                        <a:t>ZAlAli@fahr.gov.ae</a:t>
                      </a:r>
                      <a:endParaRPr lang="en-US" sz="1500" u="sng" dirty="0">
                        <a:solidFill>
                          <a:srgbClr val="002060"/>
                        </a:solidFill>
                        <a:latin typeface="Sakkal Majalla" panose="02000000000000000000" pitchFamily="2" charset="-78"/>
                        <a:cs typeface="Sakkal Majalla" panose="02000000000000000000" pitchFamily="2" charset="-78"/>
                      </a:endParaRPr>
                    </a:p>
                  </a:txBody>
                  <a:tcPr marL="0" marR="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just" rtl="0"/>
                      <a:r>
                        <a:rPr lang="ar-AE" sz="1500" b="1" dirty="0" smtClean="0">
                          <a:latin typeface="Sakkal Majalla" panose="02000000000000000000" pitchFamily="2" charset="-78"/>
                        </a:rPr>
                        <a:t>Zeinab Al Ali</a:t>
                      </a:r>
                      <a:endParaRPr lang="en-US" sz="1500" b="1" dirty="0">
                        <a:latin typeface="Sakkal Majalla" panose="02000000000000000000" pitchFamily="2" charset="-78"/>
                        <a:cs typeface="Sakkal Majalla" panose="02000000000000000000" pitchFamily="2" charset="-78"/>
                      </a:endParaRPr>
                    </a:p>
                  </a:txBody>
                  <a:tcPr marL="0" marR="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r>
              <a:tr h="330156">
                <a:tc>
                  <a:txBody>
                    <a:bodyPr/>
                    <a:lstStyle/>
                    <a:p>
                      <a:pPr algn="ctr" rtl="1"/>
                      <a:r>
                        <a:rPr lang="en-US" sz="1500" kern="1200" dirty="0" smtClean="0">
                          <a:solidFill>
                            <a:schemeClr val="tx1"/>
                          </a:solidFill>
                          <a:latin typeface="Sakkal Majalla" panose="02000000000000000000" pitchFamily="2" charset="-78"/>
                          <a:ea typeface="+mn-ea"/>
                          <a:cs typeface="Sakkal Majalla" panose="02000000000000000000" pitchFamily="2" charset="-78"/>
                        </a:rPr>
                        <a:t>04231 9118</a:t>
                      </a:r>
                    </a:p>
                  </a:txBody>
                  <a:tcPr marL="0" marR="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just" rtl="0"/>
                      <a:r>
                        <a:rPr lang="ar-SA" sz="1500" kern="1200" dirty="0" smtClean="0">
                          <a:solidFill>
                            <a:schemeClr val="tx1"/>
                          </a:solidFill>
                          <a:latin typeface="Sakkal Majalla" panose="02000000000000000000" pitchFamily="2" charset="-78"/>
                        </a:rPr>
                        <a:t>Senior Executive of Institutional Performance   </a:t>
                      </a:r>
                      <a:endParaRPr lang="en-US" sz="1500" kern="1200" dirty="0">
                        <a:solidFill>
                          <a:schemeClr val="tx1"/>
                        </a:solidFill>
                        <a:latin typeface="Sakkal Majalla" panose="02000000000000000000" pitchFamily="2" charset="-78"/>
                        <a:ea typeface="+mn-ea"/>
                        <a:cs typeface="Sakkal Majalla" panose="02000000000000000000" pitchFamily="2" charset="-78"/>
                      </a:endParaRPr>
                    </a:p>
                  </a:txBody>
                  <a:tcPr marL="0" marR="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ctr" rtl="0"/>
                      <a:r>
                        <a:rPr lang="en-US" sz="1500" u="sng" dirty="0" smtClean="0">
                          <a:solidFill>
                            <a:srgbClr val="002060"/>
                          </a:solidFill>
                          <a:latin typeface="Sakkal Majalla" panose="02000000000000000000" pitchFamily="2" charset="-78"/>
                          <a:hlinkClick r:id="rId4"/>
                        </a:rPr>
                        <a:t>OAlBalooshi@fahr.gov.ae</a:t>
                      </a:r>
                      <a:endParaRPr lang="en-US" sz="1500" u="sng" dirty="0">
                        <a:solidFill>
                          <a:srgbClr val="002060"/>
                        </a:solidFill>
                        <a:latin typeface="Sakkal Majalla" panose="02000000000000000000" pitchFamily="2" charset="-78"/>
                        <a:cs typeface="Sakkal Majalla" panose="02000000000000000000" pitchFamily="2" charset="-78"/>
                      </a:endParaRPr>
                    </a:p>
                  </a:txBody>
                  <a:tcPr marL="0" marR="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just" rtl="0"/>
                      <a:r>
                        <a:rPr lang="ar-AE" sz="1500" b="1" dirty="0" smtClean="0">
                          <a:latin typeface="Sakkal Majalla" panose="02000000000000000000" pitchFamily="2" charset="-78"/>
                        </a:rPr>
                        <a:t>Omar Al Balooshi</a:t>
                      </a:r>
                      <a:endParaRPr lang="en-US" sz="1500" b="1" dirty="0">
                        <a:latin typeface="Sakkal Majalla" panose="02000000000000000000" pitchFamily="2" charset="-78"/>
                        <a:cs typeface="Sakkal Majalla" panose="02000000000000000000" pitchFamily="2" charset="-78"/>
                      </a:endParaRPr>
                    </a:p>
                  </a:txBody>
                  <a:tcPr marL="0" marR="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r>
              <a:tr h="304800">
                <a:tc>
                  <a:txBody>
                    <a:bodyPr/>
                    <a:lstStyle/>
                    <a:p>
                      <a:pPr marL="0" algn="ctr" defTabSz="914400" rtl="0" eaLnBrk="1" latinLnBrk="0" hangingPunct="1"/>
                      <a:r>
                        <a:rPr lang="en-US" sz="1500" kern="1200" dirty="0" smtClean="0">
                          <a:solidFill>
                            <a:schemeClr val="tx1"/>
                          </a:solidFill>
                          <a:latin typeface="Sakkal Majalla" panose="02000000000000000000" pitchFamily="2" charset="-78"/>
                          <a:ea typeface="+mn-ea"/>
                          <a:cs typeface="Sakkal Majalla" panose="02000000000000000000" pitchFamily="2" charset="-78"/>
                        </a:rPr>
                        <a:t>04 2319120</a:t>
                      </a:r>
                      <a:endParaRPr lang="en-US" sz="1500" kern="1200" dirty="0">
                        <a:solidFill>
                          <a:schemeClr val="tx1"/>
                        </a:solidFill>
                        <a:latin typeface="Sakkal Majalla" panose="02000000000000000000" pitchFamily="2" charset="-78"/>
                        <a:ea typeface="+mn-ea"/>
                        <a:cs typeface="Sakkal Majalla" panose="02000000000000000000" pitchFamily="2" charset="-78"/>
                      </a:endParaRPr>
                    </a:p>
                  </a:txBody>
                  <a:tcPr marL="0" marR="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marL="0" algn="just" defTabSz="914400" rtl="0" eaLnBrk="1" latinLnBrk="0" hangingPunct="1"/>
                      <a:r>
                        <a:rPr lang="ar-SA" sz="1500" kern="1200" dirty="0" smtClean="0">
                          <a:solidFill>
                            <a:schemeClr val="tx1"/>
                          </a:solidFill>
                          <a:latin typeface="Sakkal Majalla" panose="02000000000000000000" pitchFamily="2" charset="-78"/>
                        </a:rPr>
                        <a:t>Director of Performance Evaluation and Follow-up Management System</a:t>
                      </a:r>
                      <a:endParaRPr lang="en-US" sz="1500" kern="1200" dirty="0">
                        <a:solidFill>
                          <a:schemeClr val="tx1"/>
                        </a:solidFill>
                        <a:latin typeface="Sakkal Majalla" panose="02000000000000000000" pitchFamily="2" charset="-78"/>
                        <a:ea typeface="+mn-ea"/>
                        <a:cs typeface="Sakkal Majalla" panose="02000000000000000000" pitchFamily="2" charset="-78"/>
                      </a:endParaRPr>
                    </a:p>
                  </a:txBody>
                  <a:tcPr marL="0" marR="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ctr" rtl="0"/>
                      <a:r>
                        <a:rPr lang="en-US" sz="1500" u="sng" dirty="0" smtClean="0">
                          <a:solidFill>
                            <a:srgbClr val="002060"/>
                          </a:solidFill>
                          <a:latin typeface="Sakkal Majalla" panose="02000000000000000000" pitchFamily="2" charset="-78"/>
                          <a:hlinkClick r:id="rId5"/>
                        </a:rPr>
                        <a:t>zalbaadani@fahr.gov.ae</a:t>
                      </a:r>
                      <a:endParaRPr lang="en-US" sz="1500" u="sng" dirty="0">
                        <a:solidFill>
                          <a:srgbClr val="002060"/>
                        </a:solidFill>
                        <a:latin typeface="Sakkal Majalla" panose="02000000000000000000" pitchFamily="2" charset="-78"/>
                        <a:cs typeface="Sakkal Majalla" panose="02000000000000000000" pitchFamily="2" charset="-78"/>
                      </a:endParaRPr>
                    </a:p>
                  </a:txBody>
                  <a:tcPr marL="0" marR="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just" rtl="0"/>
                      <a:r>
                        <a:rPr lang="ar-AE" sz="1500" b="1" dirty="0" err="1" smtClean="0">
                          <a:latin typeface="Sakkal Majalla" panose="02000000000000000000" pitchFamily="2" charset="-78"/>
                        </a:rPr>
                        <a:t>Zayed</a:t>
                      </a:r>
                      <a:r>
                        <a:rPr lang="ar-AE" sz="1500" b="1" dirty="0" smtClean="0">
                          <a:latin typeface="Sakkal Majalla" panose="02000000000000000000" pitchFamily="2" charset="-78"/>
                        </a:rPr>
                        <a:t> </a:t>
                      </a:r>
                      <a:r>
                        <a:rPr lang="ar-AE" sz="1500" b="1" dirty="0" err="1" smtClean="0">
                          <a:latin typeface="Sakkal Majalla" panose="02000000000000000000" pitchFamily="2" charset="-78"/>
                        </a:rPr>
                        <a:t>Al</a:t>
                      </a:r>
                      <a:r>
                        <a:rPr lang="en-US" sz="1500" b="1" dirty="0" smtClean="0">
                          <a:latin typeface="Sakkal Majalla" panose="02000000000000000000" pitchFamily="2" charset="-78"/>
                        </a:rPr>
                        <a:t> </a:t>
                      </a:r>
                      <a:r>
                        <a:rPr lang="ar-AE" sz="1500" b="1" dirty="0" err="1" smtClean="0">
                          <a:latin typeface="Sakkal Majalla" panose="02000000000000000000" pitchFamily="2" charset="-78"/>
                        </a:rPr>
                        <a:t>Qahtani</a:t>
                      </a:r>
                      <a:endParaRPr lang="en-US" sz="1500" b="1" dirty="0">
                        <a:latin typeface="Sakkal Majalla" panose="02000000000000000000" pitchFamily="2" charset="-78"/>
                        <a:cs typeface="Sakkal Majalla" panose="02000000000000000000" pitchFamily="2" charset="-78"/>
                      </a:endParaRPr>
                    </a:p>
                  </a:txBody>
                  <a:tcPr marL="0" marR="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r>
            </a:tbl>
          </a:graphicData>
        </a:graphic>
      </p:graphicFrame>
      <p:sp>
        <p:nvSpPr>
          <p:cNvPr id="21" name="Rectangle 1"/>
          <p:cNvSpPr>
            <a:spLocks noChangeArrowheads="1"/>
          </p:cNvSpPr>
          <p:nvPr/>
        </p:nvSpPr>
        <p:spPr bwMode="auto">
          <a:xfrm>
            <a:off x="677332" y="1634205"/>
            <a:ext cx="8314267"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algn="ctr" rtl="0" fontAlgn="base">
              <a:spcBef>
                <a:spcPct val="0"/>
              </a:spcBef>
              <a:spcAft>
                <a:spcPct val="0"/>
              </a:spcAft>
            </a:pPr>
            <a:r>
              <a:rPr lang="ar-SA" altLang="en-US" sz="2000" b="1" u="sng" dirty="0">
                <a:solidFill>
                  <a:prstClr val="black"/>
                </a:solidFill>
                <a:latin typeface="Sakkal Majalla" panose="02000000000000000000" pitchFamily="2" charset="-78"/>
              </a:rPr>
              <a:t>Team Work of the Indicators of the Federal Authority for Government Human </a:t>
            </a:r>
            <a:r>
              <a:rPr lang="ar-SA" altLang="en-US" sz="2000" b="1" u="sng" dirty="0" smtClean="0">
                <a:solidFill>
                  <a:prstClr val="black"/>
                </a:solidFill>
                <a:latin typeface="Sakkal Majalla" panose="02000000000000000000" pitchFamily="2" charset="-78"/>
              </a:rPr>
              <a:t>Resources</a:t>
            </a:r>
            <a:r>
              <a:rPr lang="en-US" altLang="en-US" sz="2000" b="1" u="sng" dirty="0" smtClean="0">
                <a:solidFill>
                  <a:prstClr val="black"/>
                </a:solidFill>
                <a:latin typeface="Sakkal Majalla" panose="02000000000000000000" pitchFamily="2" charset="-78"/>
              </a:rPr>
              <a:t>:</a:t>
            </a:r>
            <a:endParaRPr lang="en-US" altLang="en-US" sz="2000" u="sng" dirty="0">
              <a:solidFill>
                <a:prstClr val="black"/>
              </a:solidFill>
              <a:latin typeface="Sakkal Majalla" panose="02000000000000000000" pitchFamily="2" charset="-78"/>
              <a:cs typeface="Sakkal Majalla" panose="02000000000000000000" pitchFamily="2" charset="-78"/>
            </a:endParaRPr>
          </a:p>
        </p:txBody>
      </p:sp>
      <p:pic>
        <p:nvPicPr>
          <p:cNvPr id="22"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69925" y="4120539"/>
            <a:ext cx="396875" cy="5127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3" name="Picture 3"/>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69925" y="4720615"/>
            <a:ext cx="493712"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4" name="Picture 4"/>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746124" y="5288664"/>
            <a:ext cx="244475" cy="323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5" name="Title 1"/>
          <p:cNvSpPr txBox="1">
            <a:spLocks/>
          </p:cNvSpPr>
          <p:nvPr/>
        </p:nvSpPr>
        <p:spPr>
          <a:xfrm>
            <a:off x="1524000" y="1024039"/>
            <a:ext cx="6598414" cy="499961"/>
          </a:xfrm>
          <a:prstGeom prst="rect">
            <a:avLst/>
          </a:prstGeom>
        </p:spPr>
        <p:txBody>
          <a:bodyP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rtl="0"/>
            <a:r>
              <a:rPr lang="ar-AE" sz="1600" dirty="0">
                <a:solidFill>
                  <a:prstClr val="white"/>
                </a:solidFill>
              </a:rPr>
              <a:t>Contact Details</a:t>
            </a:r>
          </a:p>
        </p:txBody>
      </p:sp>
      <p:sp>
        <p:nvSpPr>
          <p:cNvPr id="17" name="Slide Number Placeholder 3"/>
          <p:cNvSpPr txBox="1">
            <a:spLocks/>
          </p:cNvSpPr>
          <p:nvPr/>
        </p:nvSpPr>
        <p:spPr>
          <a:xfrm>
            <a:off x="0" y="6569075"/>
            <a:ext cx="21336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rtl="0"/>
            <a:r>
              <a:rPr lang="en-US" sz="1600" b="1" dirty="0" smtClean="0">
                <a:solidFill>
                  <a:prstClr val="black"/>
                </a:solidFill>
              </a:rPr>
              <a:t>51</a:t>
            </a:r>
            <a:endParaRPr lang="en-US" sz="1600" b="1" dirty="0">
              <a:solidFill>
                <a:prstClr val="black"/>
              </a:solidFill>
            </a:endParaRPr>
          </a:p>
        </p:txBody>
      </p:sp>
    </p:spTree>
    <p:extLst>
      <p:ext uri="{BB962C8B-B14F-4D97-AF65-F5344CB8AC3E}">
        <p14:creationId xmlns:p14="http://schemas.microsoft.com/office/powerpoint/2010/main" val="61472297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Ministerial Council for Services No. 16- Bayanati.pdf - Adobe Reader"/>
          <p:cNvPicPr>
            <a:picLocks noChangeAspect="1"/>
          </p:cNvPicPr>
          <p:nvPr/>
        </p:nvPicPr>
        <p:blipFill rotWithShape="1">
          <a:blip r:embed="rId2">
            <a:extLst>
              <a:ext uri="{28A0092B-C50C-407E-A947-70E740481C1C}">
                <a14:useLocalDpi xmlns:a14="http://schemas.microsoft.com/office/drawing/2010/main" val="0"/>
              </a:ext>
            </a:extLst>
          </a:blip>
          <a:srcRect l="26554" t="13209" r="41573" b="38047"/>
          <a:stretch/>
        </p:blipFill>
        <p:spPr>
          <a:xfrm>
            <a:off x="4668715" y="1459521"/>
            <a:ext cx="4448906" cy="4983807"/>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3" name="TextBox 2"/>
          <p:cNvSpPr txBox="1"/>
          <p:nvPr/>
        </p:nvSpPr>
        <p:spPr>
          <a:xfrm>
            <a:off x="216762" y="1701210"/>
            <a:ext cx="4218759" cy="3970318"/>
          </a:xfrm>
          <a:prstGeom prst="rect">
            <a:avLst/>
          </a:prstGeom>
          <a:noFill/>
        </p:spPr>
        <p:txBody>
          <a:bodyPr wrap="square" rtlCol="0">
            <a:spAutoFit/>
          </a:bodyPr>
          <a:lstStyle/>
          <a:p>
            <a:pPr algn="justLow" rtl="0"/>
            <a:r>
              <a:rPr lang="en-US" dirty="0" smtClean="0">
                <a:solidFill>
                  <a:prstClr val="black"/>
                </a:solidFill>
                <a:latin typeface="Book Antiqua" pitchFamily="18" charset="0"/>
              </a:rPr>
              <a:t>Pursuant to the Resolution issued by the Ministerial Development Council, (previously known as the Ministerial Council for Services) under No. (16/1KH/16) of 2013 which directed all Federal Entities to provide the Federal Authority for Government Human Resources with all data of its employees for the completion of data described in </a:t>
            </a:r>
            <a:r>
              <a:rPr lang="en-US" dirty="0" err="1" smtClean="0">
                <a:solidFill>
                  <a:prstClr val="black"/>
                </a:solidFill>
                <a:latin typeface="Book Antiqua" pitchFamily="18" charset="0"/>
              </a:rPr>
              <a:t>Bayanati</a:t>
            </a:r>
            <a:r>
              <a:rPr lang="en-US" dirty="0" smtClean="0">
                <a:solidFill>
                  <a:prstClr val="black"/>
                </a:solidFill>
                <a:latin typeface="Book Antiqua" pitchFamily="18" charset="0"/>
              </a:rPr>
              <a:t> Program in accordance with the mechanism determined by the Federal Authority for Government Human Resources in this regard. </a:t>
            </a:r>
            <a:endParaRPr lang="en-US" dirty="0">
              <a:solidFill>
                <a:prstClr val="black"/>
              </a:solidFill>
              <a:latin typeface="Book Antiqua" pitchFamily="18" charset="0"/>
            </a:endParaRPr>
          </a:p>
        </p:txBody>
      </p:sp>
      <p:sp>
        <p:nvSpPr>
          <p:cNvPr id="4" name="Rounded Rectangle 3"/>
          <p:cNvSpPr/>
          <p:nvPr/>
        </p:nvSpPr>
        <p:spPr>
          <a:xfrm>
            <a:off x="152400" y="838200"/>
            <a:ext cx="8839200" cy="521732"/>
          </a:xfrm>
          <a:prstGeom prst="round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5" name="TextBox 4"/>
          <p:cNvSpPr txBox="1"/>
          <p:nvPr/>
        </p:nvSpPr>
        <p:spPr>
          <a:xfrm>
            <a:off x="1447800" y="914400"/>
            <a:ext cx="4724400" cy="369332"/>
          </a:xfrm>
          <a:prstGeom prst="rect">
            <a:avLst/>
          </a:prstGeom>
          <a:noFill/>
          <a:ln>
            <a:noFill/>
          </a:ln>
        </p:spPr>
        <p:txBody>
          <a:bodyPr wrap="square" rtlCol="0">
            <a:spAutoFit/>
          </a:bodyPr>
          <a:lstStyle>
            <a:defPPr>
              <a:defRPr lang="en-US"/>
            </a:defPPr>
            <a:lvl1pPr algn="r" rtl="1">
              <a:defRPr>
                <a:solidFill>
                  <a:schemeClr val="bg1"/>
                </a:solidFill>
                <a:cs typeface="PT Bold Heading" panose="02010400000000000000" pitchFamily="2" charset="-78"/>
              </a:defRPr>
            </a:lvl1pPr>
          </a:lstStyle>
          <a:p>
            <a:pPr rtl="0"/>
            <a:r>
              <a:rPr lang="ar-AE" dirty="0" smtClean="0">
                <a:solidFill>
                  <a:prstClr val="white"/>
                </a:solidFill>
              </a:rPr>
              <a:t>Bayanati System in the Federal Government</a:t>
            </a:r>
            <a:endParaRPr lang="en-US" dirty="0">
              <a:solidFill>
                <a:prstClr val="white"/>
              </a:solidFill>
            </a:endParaRPr>
          </a:p>
        </p:txBody>
      </p:sp>
      <p:sp>
        <p:nvSpPr>
          <p:cNvPr id="6" name="TextBox 5"/>
          <p:cNvSpPr txBox="1"/>
          <p:nvPr/>
        </p:nvSpPr>
        <p:spPr>
          <a:xfrm>
            <a:off x="0" y="6641068"/>
            <a:ext cx="433526" cy="307777"/>
          </a:xfrm>
          <a:prstGeom prst="rect">
            <a:avLst/>
          </a:prstGeom>
          <a:noFill/>
        </p:spPr>
        <p:txBody>
          <a:bodyPr wrap="square" rtlCol="0">
            <a:spAutoFit/>
          </a:bodyPr>
          <a:lstStyle/>
          <a:p>
            <a:pPr rtl="0"/>
            <a:r>
              <a:rPr lang="ar-AE" sz="1400" dirty="0">
                <a:solidFill>
                  <a:prstClr val="black"/>
                </a:solidFill>
              </a:rPr>
              <a:t>6</a:t>
            </a:r>
            <a:endParaRPr lang="en-US" sz="1400" dirty="0">
              <a:solidFill>
                <a:prstClr val="black"/>
              </a:solidFill>
            </a:endParaRPr>
          </a:p>
        </p:txBody>
      </p:sp>
    </p:spTree>
    <p:extLst>
      <p:ext uri="{BB962C8B-B14F-4D97-AF65-F5344CB8AC3E}">
        <p14:creationId xmlns:p14="http://schemas.microsoft.com/office/powerpoint/2010/main" val="35809305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a:srcRect l="31730" t="12389" r="30865" b="7522"/>
          <a:stretch/>
        </p:blipFill>
        <p:spPr>
          <a:xfrm>
            <a:off x="4936069" y="1442739"/>
            <a:ext cx="4104414" cy="4943433"/>
          </a:xfrm>
          <a:prstGeom prst="rect">
            <a:avLst/>
          </a:prstGeom>
          <a:ln>
            <a:solidFill>
              <a:schemeClr val="tx1"/>
            </a:solidFill>
          </a:ln>
        </p:spPr>
      </p:pic>
      <p:sp>
        <p:nvSpPr>
          <p:cNvPr id="3" name="TextBox 2"/>
          <p:cNvSpPr txBox="1"/>
          <p:nvPr/>
        </p:nvSpPr>
        <p:spPr>
          <a:xfrm>
            <a:off x="201283" y="1442740"/>
            <a:ext cx="4419600" cy="4801314"/>
          </a:xfrm>
          <a:prstGeom prst="rect">
            <a:avLst/>
          </a:prstGeom>
          <a:noFill/>
        </p:spPr>
        <p:txBody>
          <a:bodyPr wrap="square" rtlCol="0">
            <a:spAutoFit/>
          </a:bodyPr>
          <a:lstStyle/>
          <a:p>
            <a:pPr algn="justLow" rtl="0"/>
            <a:r>
              <a:rPr lang="en-US" dirty="0" smtClean="0">
                <a:solidFill>
                  <a:prstClr val="black"/>
                </a:solidFill>
                <a:latin typeface="Book Antiqua" pitchFamily="18" charset="0"/>
              </a:rPr>
              <a:t>Pursuant to the Resolution No. 16M / 1T issued by the Ministerial Development Council in relation to the governance of salaries, bonuses and allowances in all ministries, independent and federal entities, profit and non-profit companies owned by the Federal Government, the Federal Authority for Government Human Resources is assigned to review the salaries schedule of the Federal Government and complete the electronic connectivity with the Independent Federal Entities via the enterprise service bus system, in addition to organizing the annual increments in Federal Government as they shall not exceed AED 1000</a:t>
            </a:r>
            <a:r>
              <a:rPr lang="en-US" dirty="0">
                <a:solidFill>
                  <a:prstClr val="black"/>
                </a:solidFill>
                <a:latin typeface="Book Antiqua" pitchFamily="18" charset="0"/>
              </a:rPr>
              <a:t>.</a:t>
            </a:r>
            <a:r>
              <a:rPr lang="ar-AE" dirty="0" smtClean="0">
                <a:solidFill>
                  <a:prstClr val="black"/>
                </a:solidFill>
                <a:latin typeface="Book Antiqua" pitchFamily="18" charset="0"/>
              </a:rPr>
              <a:t> </a:t>
            </a:r>
            <a:endParaRPr lang="ar-AE" dirty="0">
              <a:solidFill>
                <a:prstClr val="black"/>
              </a:solidFill>
              <a:latin typeface="Book Antiqua" pitchFamily="18" charset="0"/>
            </a:endParaRPr>
          </a:p>
        </p:txBody>
      </p:sp>
      <p:sp>
        <p:nvSpPr>
          <p:cNvPr id="5" name="TextBox 4"/>
          <p:cNvSpPr txBox="1"/>
          <p:nvPr/>
        </p:nvSpPr>
        <p:spPr>
          <a:xfrm>
            <a:off x="201283" y="958962"/>
            <a:ext cx="8839200" cy="369332"/>
          </a:xfrm>
          <a:prstGeom prst="rect">
            <a:avLst/>
          </a:prstGeom>
          <a:solidFill>
            <a:srgbClr val="C00000"/>
          </a:solidFill>
          <a:ln>
            <a:noFill/>
          </a:ln>
        </p:spPr>
        <p:txBody>
          <a:bodyPr wrap="square" rtlCol="0">
            <a:spAutoFit/>
          </a:bodyPr>
          <a:lstStyle>
            <a:defPPr>
              <a:defRPr lang="en-US"/>
            </a:defPPr>
            <a:lvl1pPr algn="r" rtl="1">
              <a:defRPr>
                <a:solidFill>
                  <a:schemeClr val="bg1"/>
                </a:solidFill>
                <a:cs typeface="PT Bold Heading" panose="02010400000000000000" pitchFamily="2" charset="-78"/>
              </a:defRPr>
            </a:lvl1pPr>
          </a:lstStyle>
          <a:p>
            <a:pPr algn="ctr" rtl="0"/>
            <a:r>
              <a:rPr lang="en-US" dirty="0" smtClean="0">
                <a:solidFill>
                  <a:prstClr val="white"/>
                </a:solidFill>
              </a:rPr>
              <a:t>Resolution No. 16M / 1T of 2017 issued by the Ministerial Development Council</a:t>
            </a:r>
            <a:endParaRPr lang="en-US" dirty="0">
              <a:solidFill>
                <a:prstClr val="white"/>
              </a:solidFill>
            </a:endParaRPr>
          </a:p>
        </p:txBody>
      </p:sp>
    </p:spTree>
    <p:extLst>
      <p:ext uri="{BB962C8B-B14F-4D97-AF65-F5344CB8AC3E}">
        <p14:creationId xmlns:p14="http://schemas.microsoft.com/office/powerpoint/2010/main" val="157393351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823098" y="2388093"/>
            <a:ext cx="3941686" cy="1323439"/>
          </a:xfrm>
          <a:prstGeom prst="rect">
            <a:avLst/>
          </a:prstGeom>
          <a:noFill/>
        </p:spPr>
        <p:txBody>
          <a:bodyPr wrap="square" rtlCol="0">
            <a:spAutoFit/>
          </a:bodyPr>
          <a:lstStyle/>
          <a:p>
            <a:pPr algn="ctr" rtl="0"/>
            <a:r>
              <a:rPr lang="ar-AE" sz="4000" b="1" dirty="0" smtClean="0">
                <a:latin typeface="Book Antiqua" pitchFamily="18" charset="0"/>
              </a:rPr>
              <a:t>Electronic Systems </a:t>
            </a:r>
            <a:endParaRPr lang="en-US" sz="4000" b="1" dirty="0">
              <a:latin typeface="Book Antiqua" pitchFamily="18" charset="0"/>
              <a:cs typeface="Dubai" panose="020B0503030403030204" pitchFamily="34" charset="-78"/>
            </a:endParaRPr>
          </a:p>
        </p:txBody>
      </p:sp>
    </p:spTree>
    <p:extLst>
      <p:ext uri="{BB962C8B-B14F-4D97-AF65-F5344CB8AC3E}">
        <p14:creationId xmlns:p14="http://schemas.microsoft.com/office/powerpoint/2010/main" val="354613671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Заголовок 11"/>
          <p:cNvSpPr>
            <a:spLocks noGrp="1"/>
          </p:cNvSpPr>
          <p:nvPr>
            <p:ph type="title"/>
          </p:nvPr>
        </p:nvSpPr>
        <p:spPr>
          <a:xfrm>
            <a:off x="4826100" y="1165085"/>
            <a:ext cx="3618166" cy="1223994"/>
          </a:xfrm>
          <a:prstGeom prst="rect">
            <a:avLst/>
          </a:prstGeom>
        </p:spPr>
        <p:txBody>
          <a:bodyPr/>
          <a:lstStyle/>
          <a:p>
            <a:pPr algn="ctr" rtl="0"/>
            <a:r>
              <a:rPr lang="en-US" b="1" dirty="0" smtClean="0">
                <a:latin typeface="Book Antiqua" pitchFamily="18" charset="0"/>
              </a:rPr>
              <a:t>UAE government performance management system (</a:t>
            </a:r>
            <a:r>
              <a:rPr lang="en-US" b="1" dirty="0" err="1" smtClean="0">
                <a:latin typeface="Book Antiqua" pitchFamily="18" charset="0"/>
              </a:rPr>
              <a:t>Adaa</a:t>
            </a:r>
            <a:r>
              <a:rPr lang="en-US" b="1" dirty="0" smtClean="0">
                <a:latin typeface="Book Antiqua" pitchFamily="18" charset="0"/>
              </a:rPr>
              <a:t> 2.0) </a:t>
            </a:r>
            <a:endParaRPr lang="en-US" b="1" dirty="0">
              <a:latin typeface="Book Antiqua" pitchFamily="18" charset="0"/>
              <a:cs typeface="Dubai" panose="020B0503030403030204" pitchFamily="34" charset="-78"/>
            </a:endParaRPr>
          </a:p>
        </p:txBody>
      </p:sp>
      <p:sp>
        <p:nvSpPr>
          <p:cNvPr id="13" name="Текст 12"/>
          <p:cNvSpPr>
            <a:spLocks noGrp="1"/>
          </p:cNvSpPr>
          <p:nvPr>
            <p:ph type="body" sz="quarter" idx="12"/>
          </p:nvPr>
        </p:nvSpPr>
        <p:spPr>
          <a:xfrm>
            <a:off x="5015113" y="2432965"/>
            <a:ext cx="3590028" cy="4159894"/>
          </a:xfrm>
          <a:prstGeom prst="rect">
            <a:avLst/>
          </a:prstGeom>
        </p:spPr>
        <p:txBody>
          <a:bodyPr/>
          <a:lstStyle/>
          <a:p>
            <a:pPr algn="ctr" rtl="0"/>
            <a:r>
              <a:rPr lang="en-US" sz="1890" b="1" dirty="0" err="1" smtClean="0">
                <a:solidFill>
                  <a:schemeClr val="accent2"/>
                </a:solidFill>
                <a:latin typeface="Book Antiqua" pitchFamily="18" charset="0"/>
              </a:rPr>
              <a:t>Adaa</a:t>
            </a:r>
            <a:r>
              <a:rPr lang="en-US" sz="1890" b="1" dirty="0" smtClean="0">
                <a:solidFill>
                  <a:schemeClr val="accent2"/>
                </a:solidFill>
                <a:latin typeface="Book Antiqua" pitchFamily="18" charset="0"/>
              </a:rPr>
              <a:t> 2.0 Overview</a:t>
            </a:r>
            <a:endParaRPr lang="en-US" sz="1890" b="1" dirty="0" smtClean="0">
              <a:solidFill>
                <a:schemeClr val="accent2"/>
              </a:solidFill>
              <a:latin typeface="Book Antiqua" pitchFamily="18" charset="0"/>
              <a:ea typeface="Aller" charset="0"/>
              <a:cs typeface="Dubai" panose="020B0503030403030204" pitchFamily="34" charset="-78"/>
            </a:endParaRPr>
          </a:p>
          <a:p>
            <a:pPr algn="just" rtl="0"/>
            <a:r>
              <a:rPr lang="en-US" sz="1400" dirty="0" err="1" smtClean="0">
                <a:latin typeface="Book Antiqua" pitchFamily="18" charset="0"/>
              </a:rPr>
              <a:t>Adaa</a:t>
            </a:r>
            <a:r>
              <a:rPr lang="en-US" sz="1400" dirty="0" smtClean="0">
                <a:latin typeface="Book Antiqua" pitchFamily="18" charset="0"/>
              </a:rPr>
              <a:t> 2.0 excels as a comprehensive electronic platform for supporting the decision-making process, because it provides officials with accurate details regarding rates of key achievements, goals, performance, programs and initiatives. In addition to the level of excellence of services provided, the system can monitor the competitiveness level of all ministries and federal agencies on a daily basis.</a:t>
            </a:r>
            <a:endParaRPr lang="en-US" sz="1400" dirty="0">
              <a:latin typeface="Book Antiqua" pitchFamily="18" charset="0"/>
              <a:cs typeface="Dubai" panose="020B0503030403030204" pitchFamily="34" charset="-78"/>
            </a:endParaRPr>
          </a:p>
        </p:txBody>
      </p:sp>
      <p:pic>
        <p:nvPicPr>
          <p:cNvPr id="3" name="Picture Placeholder 2"/>
          <p:cNvPicPr>
            <a:picLocks noGrp="1" noChangeAspect="1"/>
          </p:cNvPicPr>
          <p:nvPr>
            <p:ph type="pic" idx="14"/>
          </p:nvPr>
        </p:nvPicPr>
        <p:blipFill>
          <a:blip r:embed="rId3">
            <a:extLst>
              <a:ext uri="{28A0092B-C50C-407E-A947-70E740481C1C}">
                <a14:useLocalDpi xmlns:a14="http://schemas.microsoft.com/office/drawing/2010/main" val="0"/>
              </a:ext>
            </a:extLst>
          </a:blip>
          <a:srcRect t="8242" b="8242"/>
          <a:stretch>
            <a:fillRect/>
          </a:stretch>
        </p:blipFill>
        <p:spPr>
          <a:xfrm>
            <a:off x="150929" y="1309407"/>
            <a:ext cx="4856085" cy="4055537"/>
          </a:xfrm>
        </p:spPr>
      </p:pic>
      <p:sp>
        <p:nvSpPr>
          <p:cNvPr id="5" name="TextBox 4"/>
          <p:cNvSpPr txBox="1"/>
          <p:nvPr/>
        </p:nvSpPr>
        <p:spPr>
          <a:xfrm>
            <a:off x="0" y="6595200"/>
            <a:ext cx="433526" cy="338554"/>
          </a:xfrm>
          <a:prstGeom prst="rect">
            <a:avLst/>
          </a:prstGeom>
          <a:noFill/>
        </p:spPr>
        <p:txBody>
          <a:bodyPr wrap="square" rtlCol="0">
            <a:spAutoFit/>
          </a:bodyPr>
          <a:lstStyle/>
          <a:p>
            <a:pPr rtl="0"/>
            <a:r>
              <a:rPr lang="en-US" sz="1600" dirty="0" smtClean="0">
                <a:solidFill>
                  <a:prstClr val="black"/>
                </a:solidFill>
              </a:rPr>
              <a:t>8</a:t>
            </a:r>
            <a:endParaRPr lang="en-US" sz="1600" dirty="0">
              <a:solidFill>
                <a:prstClr val="black"/>
              </a:solidFill>
            </a:endParaRPr>
          </a:p>
        </p:txBody>
      </p:sp>
    </p:spTree>
    <p:extLst>
      <p:ext uri="{BB962C8B-B14F-4D97-AF65-F5344CB8AC3E}">
        <p14:creationId xmlns:p14="http://schemas.microsoft.com/office/powerpoint/2010/main" val="721948052"/>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heme/theme1.xml><?xml version="1.0" encoding="utf-8"?>
<a:theme xmlns:a="http://schemas.openxmlformats.org/drawingml/2006/main" name="نسق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نسق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6068</TotalTime>
  <Words>8992</Words>
  <Application>Microsoft Office PowerPoint</Application>
  <PresentationFormat>On-screen Show (4:3)</PresentationFormat>
  <Paragraphs>1126</Paragraphs>
  <Slides>51</Slides>
  <Notes>7</Notes>
  <HiddenSlides>0</HiddenSlides>
  <MMClips>0</MMClips>
  <ScaleCrop>false</ScaleCrop>
  <HeadingPairs>
    <vt:vector size="8" baseType="variant">
      <vt:variant>
        <vt:lpstr>Fonts Used</vt:lpstr>
      </vt:variant>
      <vt:variant>
        <vt:i4>14</vt:i4>
      </vt:variant>
      <vt:variant>
        <vt:lpstr>Theme</vt:lpstr>
      </vt:variant>
      <vt:variant>
        <vt:i4>1</vt:i4>
      </vt:variant>
      <vt:variant>
        <vt:lpstr>Embedded OLE Servers</vt:lpstr>
      </vt:variant>
      <vt:variant>
        <vt:i4>1</vt:i4>
      </vt:variant>
      <vt:variant>
        <vt:lpstr>Slide Titles</vt:lpstr>
      </vt:variant>
      <vt:variant>
        <vt:i4>51</vt:i4>
      </vt:variant>
    </vt:vector>
  </HeadingPairs>
  <TitlesOfParts>
    <vt:vector size="67" baseType="lpstr">
      <vt:lpstr>Arial Unicode MS</vt:lpstr>
      <vt:lpstr>Aller</vt:lpstr>
      <vt:lpstr>Aller Light</vt:lpstr>
      <vt:lpstr>Arial</vt:lpstr>
      <vt:lpstr>Book Antiqua</vt:lpstr>
      <vt:lpstr>Calibri</vt:lpstr>
      <vt:lpstr>Chevin Pro Light</vt:lpstr>
      <vt:lpstr>Dubai</vt:lpstr>
      <vt:lpstr>Lato Semibold</vt:lpstr>
      <vt:lpstr>PT Bold Heading</vt:lpstr>
      <vt:lpstr>Sakkal Majalla</vt:lpstr>
      <vt:lpstr>Tahoma</vt:lpstr>
      <vt:lpstr>Times New Roman</vt:lpstr>
      <vt:lpstr>Wingdings</vt:lpstr>
      <vt:lpstr>نسق Office</vt:lpstr>
      <vt:lpstr>think-cell Slide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UAE government performance management system (Adaa 2.0) </vt:lpstr>
      <vt:lpstr>Bayanati System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FAHR</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العنوان الرئيسي ايريل بولد 40 بوينت</dc:title>
  <dc:creator>Waiel Sadek</dc:creator>
  <cp:lastModifiedBy>Adel M. Al Sarrah</cp:lastModifiedBy>
  <cp:revision>499</cp:revision>
  <cp:lastPrinted>2018-03-06T06:18:24Z</cp:lastPrinted>
  <dcterms:created xsi:type="dcterms:W3CDTF">2015-10-26T06:27:33Z</dcterms:created>
  <dcterms:modified xsi:type="dcterms:W3CDTF">2018-05-31T07:33:54Z</dcterms:modified>
</cp:coreProperties>
</file>