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52" r:id="rId6"/>
  </p:sldMasterIdLst>
  <p:notesMasterIdLst>
    <p:notesMasterId r:id="rId17"/>
  </p:notesMasterIdLst>
  <p:handoutMasterIdLst>
    <p:handoutMasterId r:id="rId18"/>
  </p:handoutMasterIdLst>
  <p:sldIdLst>
    <p:sldId id="256" r:id="rId7"/>
    <p:sldId id="333" r:id="rId8"/>
    <p:sldId id="259" r:id="rId9"/>
    <p:sldId id="292" r:id="rId10"/>
    <p:sldId id="341" r:id="rId11"/>
    <p:sldId id="340" r:id="rId12"/>
    <p:sldId id="342" r:id="rId13"/>
    <p:sldId id="343" r:id="rId14"/>
    <p:sldId id="332"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a A. Ibrahim" initials="AAI" lastIdx="3" clrIdx="0">
    <p:extLst>
      <p:ext uri="{19B8F6BF-5375-455C-9EA6-DF929625EA0E}">
        <p15:presenceInfo xmlns:p15="http://schemas.microsoft.com/office/powerpoint/2012/main" userId="S-1-5-21-2952978500-1401317594-660745576-77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8D01"/>
    <a:srgbClr val="CA9E46"/>
    <a:srgbClr val="FFCC66"/>
    <a:srgbClr val="7F7F7F"/>
    <a:srgbClr val="FFD96D"/>
    <a:srgbClr val="FED46C"/>
    <a:srgbClr val="4F81BD"/>
    <a:srgbClr val="0070C0"/>
    <a:srgbClr val="FFC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06" autoAdjust="0"/>
    <p:restoredTop sz="96305" autoAdjust="0"/>
  </p:normalViewPr>
  <p:slideViewPr>
    <p:cSldViewPr>
      <p:cViewPr>
        <p:scale>
          <a:sx n="66" d="100"/>
          <a:sy n="66" d="100"/>
        </p:scale>
        <p:origin x="1842" y="109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282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8;&#1602;&#1575;&#1585;&#1610;&#1585;%20&#1575;&#1604;&#1575;&#1587;&#1578;&#1576;&#1610;&#1575;&#1606;&#1575;&#1578;\&#1575;&#1604;&#1605;&#1603;&#1575;&#1601;&#1570;&#1578;%20&#1608;%20&#1575;&#1604;&#1581;&#1608;&#1575;&#1601;&#1586;\&#1578;&#1581;&#1604;&#1610;&#1604;%20&#1575;&#1604;&#1575;&#1587;&#1578;&#1576;&#1610;&#1575;&#1606;\2018-&#1575;&#1587;&#1578;&#1576;&#1610;&#1575;&#1606;%20&#1575;&#1604;&#1605;&#1603;&#1575;&#1601;&#1570;&#1578;%20&#1608;%20&#1575;&#1604;&#1581;&#1608;&#1575;&#1601;&#1586;.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5;&#1604;&#1605;&#1603;&#1575;&#1601;&#1570;&#1578;%20&#1608;%20&#1575;&#1604;&#1581;&#1608;&#1575;&#1601;&#1586;\&#1578;&#1581;&#1604;&#1610;&#1604;%20&#1575;&#1604;&#1575;&#1587;&#1578;&#1576;&#1610;&#1575;&#1606;\2018-&#1575;&#1587;&#1578;&#1576;&#1610;&#1575;&#1606;%20&#1575;&#1604;&#1605;&#1603;&#1575;&#1601;&#1570;&#1578;%20&#1608;%20&#1575;&#1604;&#1581;&#1608;&#1575;&#1601;&#1586;.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5;&#1604;&#1605;&#1603;&#1575;&#1601;&#1570;&#1578;%20&#1608;%20&#1575;&#1604;&#1581;&#1608;&#1575;&#1601;&#1586;\&#1578;&#1581;&#1604;&#1610;&#1604;%20&#1575;&#1604;&#1575;&#1587;&#1578;&#1576;&#1610;&#1575;&#1606;\2018-&#1575;&#1587;&#1578;&#1576;&#1610;&#1575;&#1606;%20&#1575;&#1604;&#1605;&#1603;&#1575;&#1601;&#1570;&#1578;%20&#1608;%20&#1575;&#1604;&#1581;&#1608;&#1575;&#1601;&#158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5;&#1604;&#1605;&#1603;&#1575;&#1601;&#1570;&#1578;%20&#1608;%20&#1575;&#1604;&#1581;&#1608;&#1575;&#1601;&#1586;\&#1578;&#1581;&#1604;&#1610;&#1604;%20&#1575;&#1604;&#1575;&#1587;&#1578;&#1576;&#1610;&#1575;&#1606;\2018-&#1575;&#1587;&#1578;&#1576;&#1610;&#1575;&#1606;%20&#1575;&#1604;&#1605;&#1603;&#1575;&#1601;&#1570;&#1578;%20&#1608;%20&#1575;&#1604;&#1581;&#1608;&#1575;&#1601;&#158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5;&#1604;&#1605;&#1603;&#1575;&#1601;&#1570;&#1578;%20&#1608;%20&#1575;&#1604;&#1581;&#1608;&#1575;&#1601;&#1586;\&#1578;&#1581;&#1604;&#1610;&#1604;%20&#1575;&#1604;&#1575;&#1587;&#1578;&#1576;&#1610;&#1575;&#1606;\2018-&#1575;&#1587;&#1578;&#1576;&#1610;&#1575;&#1606;%20&#1575;&#1604;&#1605;&#1603;&#1575;&#1601;&#1570;&#1578;%20&#1608;%20&#1575;&#1604;&#1581;&#1608;&#1575;&#1601;&#1586;.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5;&#1604;&#1605;&#1603;&#1575;&#1601;&#1570;&#1578;%20&#1608;%20&#1575;&#1604;&#1581;&#1608;&#1575;&#1601;&#1586;\&#1578;&#1581;&#1604;&#1610;&#1604;%20&#1575;&#1604;&#1575;&#1587;&#1578;&#1576;&#1610;&#1575;&#1606;\2018-&#1575;&#1587;&#1578;&#1576;&#1610;&#1575;&#1606;%20&#1575;&#1604;&#1605;&#1603;&#1575;&#1601;&#1570;&#1578;%20&#1608;%20&#1575;&#1604;&#1581;&#1608;&#1575;&#1601;&#1586;.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5;&#1604;&#1605;&#1603;&#1575;&#1601;&#1570;&#1578;%20&#1608;%20&#1575;&#1604;&#1581;&#1608;&#1575;&#1601;&#1586;\&#1578;&#1581;&#1604;&#1610;&#1604;%20&#1575;&#1604;&#1575;&#1587;&#1578;&#1576;&#1610;&#1575;&#1606;\2018-&#1575;&#1587;&#1578;&#1576;&#1610;&#1575;&#1606;%20&#1575;&#1604;&#1605;&#1603;&#1575;&#1601;&#1570;&#1578;%20&#1608;%20&#1575;&#1604;&#1581;&#1608;&#1575;&#1601;&#1586;.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5;&#1604;&#1605;&#1603;&#1575;&#1601;&#1570;&#1578;%20&#1608;%20&#1575;&#1604;&#1581;&#1608;&#1575;&#1601;&#1586;\&#1578;&#1581;&#1604;&#1610;&#1604;%20&#1575;&#1604;&#1575;&#1587;&#1578;&#1576;&#1610;&#1575;&#1606;\2018-&#1575;&#1587;&#1578;&#1576;&#1610;&#1575;&#1606;%20&#1575;&#1604;&#1605;&#1603;&#1575;&#1601;&#1570;&#1578;%20&#1608;%20&#1575;&#1604;&#1581;&#1608;&#1575;&#1601;&#1586;.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الرضا العام عن نظام المكافآت و الحوافز في الهيئة الاتحادية للموارد البشرية الحكومية</a:t>
            </a:r>
            <a:endParaRPr lang="en-US"/>
          </a:p>
        </c:rich>
      </c:tx>
      <c:layout/>
      <c:overlay val="0"/>
      <c:spPr>
        <a:noFill/>
        <a:ln>
          <a:noFill/>
        </a:ln>
        <a:effectLst/>
      </c:spPr>
      <c:txPr>
        <a:bodyPr rot="0" spcFirstLastPara="1" vertOverflow="ellipsis" vert="horz" wrap="square" anchor="ctr" anchorCtr="1"/>
        <a:lstStyle/>
        <a:p>
          <a:pPr>
            <a:defRPr sz="216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col"/>
        <c:grouping val="clustered"/>
        <c:varyColors val="0"/>
        <c:ser>
          <c:idx val="0"/>
          <c:order val="0"/>
          <c:tx>
            <c:strRef>
              <c:f>Sheet1!$G$33</c:f>
              <c:strCache>
                <c:ptCount val="1"/>
                <c:pt idx="0">
                  <c:v>المستهدف </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Sheet1!$H$32:$J$32</c:f>
              <c:numCache>
                <c:formatCode>General</c:formatCode>
                <c:ptCount val="3"/>
                <c:pt idx="0">
                  <c:v>2016</c:v>
                </c:pt>
                <c:pt idx="1">
                  <c:v>2017</c:v>
                </c:pt>
                <c:pt idx="2">
                  <c:v>2018</c:v>
                </c:pt>
              </c:numCache>
            </c:numRef>
          </c:cat>
          <c:val>
            <c:numRef>
              <c:f>Sheet1!$H$33:$J$33</c:f>
              <c:numCache>
                <c:formatCode>0%</c:formatCode>
                <c:ptCount val="3"/>
                <c:pt idx="0">
                  <c:v>0.7</c:v>
                </c:pt>
                <c:pt idx="1">
                  <c:v>0.75</c:v>
                </c:pt>
                <c:pt idx="2">
                  <c:v>0.83</c:v>
                </c:pt>
              </c:numCache>
            </c:numRef>
          </c:val>
        </c:ser>
        <c:ser>
          <c:idx val="1"/>
          <c:order val="1"/>
          <c:tx>
            <c:strRef>
              <c:f>Sheet1!$G$34</c:f>
              <c:strCache>
                <c:ptCount val="1"/>
                <c:pt idx="0">
                  <c:v>المحقق</c:v>
                </c:pt>
              </c:strCache>
            </c:strRef>
          </c:tx>
          <c:spPr>
            <a:solidFill>
              <a:srgbClr val="C58D01"/>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Sheet1!$H$32:$J$32</c:f>
              <c:numCache>
                <c:formatCode>General</c:formatCode>
                <c:ptCount val="3"/>
                <c:pt idx="0">
                  <c:v>2016</c:v>
                </c:pt>
                <c:pt idx="1">
                  <c:v>2017</c:v>
                </c:pt>
                <c:pt idx="2">
                  <c:v>2018</c:v>
                </c:pt>
              </c:numCache>
            </c:numRef>
          </c:cat>
          <c:val>
            <c:numRef>
              <c:f>Sheet1!$H$34:$J$34</c:f>
              <c:numCache>
                <c:formatCode>0%</c:formatCode>
                <c:ptCount val="3"/>
                <c:pt idx="0">
                  <c:v>0.7</c:v>
                </c:pt>
                <c:pt idx="1">
                  <c:v>0.83</c:v>
                </c:pt>
                <c:pt idx="2">
                  <c:v>0.83</c:v>
                </c:pt>
              </c:numCache>
            </c:numRef>
          </c:val>
        </c:ser>
        <c:dLbls>
          <c:showLegendKey val="0"/>
          <c:showVal val="0"/>
          <c:showCatName val="0"/>
          <c:showSerName val="0"/>
          <c:showPercent val="0"/>
          <c:showBubbleSize val="0"/>
        </c:dLbls>
        <c:gapWidth val="100"/>
        <c:overlap val="-27"/>
        <c:axId val="594402096"/>
        <c:axId val="594402880"/>
      </c:barChart>
      <c:catAx>
        <c:axId val="594402096"/>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94402880"/>
        <c:crosses val="autoZero"/>
        <c:auto val="1"/>
        <c:lblAlgn val="ctr"/>
        <c:lblOffset val="100"/>
        <c:noMultiLvlLbl val="0"/>
      </c:catAx>
      <c:valAx>
        <c:axId val="594402880"/>
        <c:scaling>
          <c:orientation val="minMax"/>
        </c:scaling>
        <c:delete val="1"/>
        <c:axPos val="r"/>
        <c:numFmt formatCode="0%" sourceLinked="1"/>
        <c:majorTickMark val="none"/>
        <c:minorTickMark val="none"/>
        <c:tickLblPos val="nextTo"/>
        <c:crossAx val="59440209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no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فئة الموظف</a:t>
            </a:r>
            <a:endParaRPr lang="en-US"/>
          </a:p>
        </c:rich>
      </c:tx>
      <c:layout/>
      <c:overlay val="0"/>
      <c:spPr>
        <a:noFill/>
        <a:ln>
          <a:noFill/>
        </a:ln>
        <a:effectLst/>
      </c:spPr>
      <c:txPr>
        <a:bodyPr rot="0" spcFirstLastPara="1" vertOverflow="ellipsis" vert="horz" wrap="square" anchor="ctr" anchorCtr="1"/>
        <a:lstStyle/>
        <a:p>
          <a:pPr>
            <a:defRPr sz="216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chemeClr val="bg1">
                  <a:lumMod val="65000"/>
                </a:schemeClr>
              </a:solidFill>
              <a:ln w="19050">
                <a:solidFill>
                  <a:schemeClr val="lt1"/>
                </a:solidFill>
              </a:ln>
              <a:effectLst/>
            </c:spPr>
          </c:dPt>
          <c:dPt>
            <c:idx val="1"/>
            <c:bubble3D val="0"/>
            <c:spPr>
              <a:solidFill>
                <a:schemeClr val="bg1">
                  <a:lumMod val="50000"/>
                </a:schemeClr>
              </a:solidFill>
              <a:ln w="19050">
                <a:solidFill>
                  <a:schemeClr val="lt1"/>
                </a:solidFill>
              </a:ln>
              <a:effectLst/>
            </c:spPr>
          </c:dPt>
          <c:dPt>
            <c:idx val="2"/>
            <c:bubble3D val="0"/>
            <c:spPr>
              <a:solidFill>
                <a:srgbClr val="C58D01"/>
              </a:solidFill>
              <a:ln w="19050">
                <a:solidFill>
                  <a:schemeClr val="lt1"/>
                </a:solidFill>
              </a:ln>
              <a:effectLst/>
            </c:spPr>
          </c:dPt>
          <c:dPt>
            <c:idx val="3"/>
            <c:bubble3D val="0"/>
            <c:spPr>
              <a:solidFill>
                <a:srgbClr val="FFCC66"/>
              </a:solidFill>
              <a:ln w="19050">
                <a:solidFill>
                  <a:schemeClr val="lt1"/>
                </a:solidFill>
              </a:ln>
              <a:effectLst/>
            </c:spPr>
          </c:dPt>
          <c:dLbls>
            <c:dLbl>
              <c:idx val="0"/>
              <c:layout>
                <c:manualLayout>
                  <c:x val="0.15251141552511416"/>
                  <c:y val="8.9309711286089236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23904109589041095"/>
                  <c:y val="2.9208780720591743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2"/>
              <c:layout>
                <c:manualLayout>
                  <c:x val="-0.1819634703196347"/>
                  <c:y val="1.2121212121212093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3"/>
              <c:layout>
                <c:manualLayout>
                  <c:x val="9.1666666666666563E-2"/>
                  <c:y val="-9.2592592592592587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Sheet1!$B$106:$B$109</c:f>
              <c:strCache>
                <c:ptCount val="4"/>
                <c:pt idx="0">
                  <c:v>قيادي/إشرافي</c:v>
                </c:pt>
                <c:pt idx="1">
                  <c:v>تخصصي/فني</c:v>
                </c:pt>
                <c:pt idx="2">
                  <c:v>تنفيذي/إداري</c:v>
                </c:pt>
                <c:pt idx="3">
                  <c:v>مساعد خدمات</c:v>
                </c:pt>
              </c:strCache>
            </c:strRef>
          </c:cat>
          <c:val>
            <c:numRef>
              <c:f>Sheet1!$C$106:$C$109</c:f>
              <c:numCache>
                <c:formatCode>General</c:formatCode>
                <c:ptCount val="4"/>
                <c:pt idx="0">
                  <c:v>16</c:v>
                </c:pt>
                <c:pt idx="1">
                  <c:v>21</c:v>
                </c:pt>
                <c:pt idx="2">
                  <c:v>25</c:v>
                </c:pt>
                <c:pt idx="3">
                  <c:v>1</c:v>
                </c:pt>
              </c:numCache>
            </c:numRef>
          </c:val>
        </c:ser>
        <c:dLbls>
          <c:showLegendKey val="0"/>
          <c:showVal val="0"/>
          <c:showCatName val="0"/>
          <c:showSerName val="0"/>
          <c:showPercent val="0"/>
          <c:showBubbleSize val="0"/>
          <c:showLeaderLines val="0"/>
        </c:dLbls>
        <c:firstSliceAng val="5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r>
              <a:rPr lang="ar-AE" sz="2400"/>
              <a:t>مكان العمل</a:t>
            </a:r>
            <a:endParaRPr lang="en-US" sz="2400"/>
          </a:p>
        </c:rich>
      </c:tx>
      <c:layout/>
      <c:overlay val="0"/>
      <c:spPr>
        <a:noFill/>
        <a:ln>
          <a:noFill/>
        </a:ln>
        <a:effectLst/>
      </c:spPr>
      <c:txPr>
        <a:bodyPr rot="0" spcFirstLastPara="1" vertOverflow="ellipsis" vert="horz" wrap="square" anchor="ctr" anchorCtr="1"/>
        <a:lstStyle/>
        <a:p>
          <a:pPr>
            <a:defRPr sz="2400" b="1" i="0" u="none" strike="noStrike" kern="1200" spc="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title>
    <c:autoTitleDeleted val="0"/>
    <c:plotArea>
      <c:layout/>
      <c:doughnutChart>
        <c:varyColors val="1"/>
        <c:ser>
          <c:idx val="0"/>
          <c:order val="0"/>
          <c:dPt>
            <c:idx val="0"/>
            <c:bubble3D val="0"/>
            <c:spPr>
              <a:solidFill>
                <a:schemeClr val="bg1">
                  <a:lumMod val="65000"/>
                </a:schemeClr>
              </a:solidFill>
              <a:ln w="19050">
                <a:solidFill>
                  <a:schemeClr val="lt1"/>
                </a:solidFill>
              </a:ln>
              <a:effectLst/>
            </c:spPr>
          </c:dPt>
          <c:dPt>
            <c:idx val="1"/>
            <c:bubble3D val="0"/>
            <c:spPr>
              <a:solidFill>
                <a:srgbClr val="C58D01"/>
              </a:solidFill>
              <a:ln w="19050">
                <a:solidFill>
                  <a:schemeClr val="lt1"/>
                </a:solidFill>
              </a:ln>
              <a:effectLst/>
            </c:spPr>
          </c:dPt>
          <c:dLbls>
            <c:dLbl>
              <c:idx val="0"/>
              <c:layout>
                <c:manualLayout>
                  <c:x val="0.13943647583447427"/>
                  <c:y val="-1.5980672870436707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0.13623869087133461"/>
                  <c:y val="-0.11206132188021957"/>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Sheet1!$B$101:$B$102</c:f>
              <c:strCache>
                <c:ptCount val="2"/>
                <c:pt idx="0">
                  <c:v>أبوظبي</c:v>
                </c:pt>
                <c:pt idx="1">
                  <c:v>دبي</c:v>
                </c:pt>
              </c:strCache>
            </c:strRef>
          </c:cat>
          <c:val>
            <c:numRef>
              <c:f>Sheet1!$C$101:$C$102</c:f>
              <c:numCache>
                <c:formatCode>General</c:formatCode>
                <c:ptCount val="2"/>
                <c:pt idx="0">
                  <c:v>21</c:v>
                </c:pt>
                <c:pt idx="1">
                  <c:v>42</c:v>
                </c:pt>
              </c:numCache>
            </c:numRef>
          </c:val>
        </c:ser>
        <c:dLbls>
          <c:showLegendKey val="0"/>
          <c:showVal val="0"/>
          <c:showCatName val="0"/>
          <c:showSerName val="0"/>
          <c:showPercent val="0"/>
          <c:showBubbleSize val="0"/>
          <c:showLeaderLines val="0"/>
        </c:dLbls>
        <c:firstSliceAng val="20"/>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ysClr val="windowText" lastClr="000000"/>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1800" dirty="0"/>
              <a:t>هل تم ترشيحك للتكريم/ تكريمك ضمن النظام المعتمد لديكم</a:t>
            </a:r>
            <a:endParaRPr lang="en-US" sz="1800" dirty="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16695132777520458"/>
          <c:y val="0.17013517060367456"/>
          <c:w val="0.69289061293808851"/>
          <c:h val="0.67309373828271457"/>
        </c:manualLayout>
      </c:layout>
      <c:doughnutChart>
        <c:varyColors val="1"/>
        <c:ser>
          <c:idx val="0"/>
          <c:order val="0"/>
          <c:dPt>
            <c:idx val="0"/>
            <c:bubble3D val="0"/>
            <c:spPr>
              <a:solidFill>
                <a:srgbClr val="C58D01"/>
              </a:solidFill>
              <a:ln w="19050">
                <a:solidFill>
                  <a:schemeClr val="lt1"/>
                </a:solidFill>
              </a:ln>
              <a:effectLst/>
            </c:spPr>
          </c:dPt>
          <c:dPt>
            <c:idx val="1"/>
            <c:bubble3D val="0"/>
            <c:spPr>
              <a:solidFill>
                <a:srgbClr val="FFCC66"/>
              </a:solidFill>
              <a:ln w="19050">
                <a:solidFill>
                  <a:schemeClr val="lt1"/>
                </a:solidFill>
              </a:ln>
              <a:effectLst/>
            </c:spPr>
          </c:dPt>
          <c:dPt>
            <c:idx val="2"/>
            <c:bubble3D val="0"/>
            <c:spPr>
              <a:solidFill>
                <a:schemeClr val="bg1">
                  <a:lumMod val="65000"/>
                </a:schemeClr>
              </a:solidFill>
              <a:ln w="19050">
                <a:solidFill>
                  <a:schemeClr val="lt1"/>
                </a:solidFill>
              </a:ln>
              <a:effectLst/>
            </c:spPr>
          </c:dPt>
          <c:dLbls>
            <c:dLbl>
              <c:idx val="0"/>
              <c:layout>
                <c:manualLayout>
                  <c:x val="-0.11382816118573413"/>
                  <c:y val="-9.0011529808773902E-2"/>
                </c:manualLayout>
              </c:layout>
              <c:tx>
                <c:rich>
                  <a:bodyPr/>
                  <a:lstStyle/>
                  <a:p>
                    <a:fld id="{2B0C5E4A-47E0-4FBD-A0E5-46B1B17AB85D}" type="CATEGORYNAME">
                      <a:rPr lang="ar-AE" sz="1200"/>
                      <a:pPr/>
                      <a:t>[CATEGORY NAME]</a:t>
                    </a:fld>
                    <a:r>
                      <a:rPr lang="ar-AE" sz="1600" baseline="0" dirty="0"/>
                      <a:t>
</a:t>
                    </a:r>
                    <a:fld id="{1F48F3E3-3573-44CE-AA73-1D017D0BEFC6}" type="VALUE">
                      <a:rPr lang="ar-AE" sz="1600" baseline="0"/>
                      <a:pPr/>
                      <a:t>[VALUE]</a:t>
                    </a:fld>
                    <a:r>
                      <a:rPr lang="ar-AE" sz="1600" baseline="0" dirty="0"/>
                      <a:t>
</a:t>
                    </a:r>
                    <a:fld id="{2BE5E2BB-4D45-4480-A97E-DCC1980071A0}" type="PERCENTAGE">
                      <a:rPr lang="ar-AE" sz="1600" baseline="0"/>
                      <a:pPr/>
                      <a:t>[PERCENTAGE]</a:t>
                    </a:fld>
                    <a:endParaRPr lang="ar-AE" sz="1600" baseline="0" dirty="0"/>
                  </a:p>
                </c:rich>
              </c:tx>
              <c:showLegendKey val="0"/>
              <c:showVal val="1"/>
              <c:showCatName val="1"/>
              <c:showSerName val="0"/>
              <c:showPercent val="1"/>
              <c:showBubbleSize val="0"/>
              <c:separator>
</c:separator>
              <c:extLst>
                <c:ext xmlns:c15="http://schemas.microsoft.com/office/drawing/2012/chart" uri="{CE6537A1-D6FC-4f65-9D91-7224C49458BB}">
                  <c15:layout>
                    <c:manualLayout>
                      <c:w val="0.22497223003374581"/>
                      <c:h val="0.33840286688512522"/>
                    </c:manualLayout>
                  </c15:layout>
                  <c15:dlblFieldTable/>
                  <c15:showDataLabelsRange val="0"/>
                </c:ext>
              </c:extLst>
            </c:dLbl>
            <c:dLbl>
              <c:idx val="1"/>
              <c:layout>
                <c:manualLayout>
                  <c:x val="9.7571117029488869E-2"/>
                  <c:y val="-9.0445069366329234E-2"/>
                </c:manualLayout>
              </c:layout>
              <c:tx>
                <c:rich>
                  <a:bodyPr/>
                  <a:lstStyle/>
                  <a:p>
                    <a:fld id="{3F4CD1A4-A026-4743-A9E2-164B8CD55D29}" type="CATEGORYNAME">
                      <a:rPr lang="ar-AE" sz="1200"/>
                      <a:pPr/>
                      <a:t>[CATEGORY NAME]</a:t>
                    </a:fld>
                    <a:r>
                      <a:rPr lang="ar-AE" sz="1600" baseline="0" dirty="0"/>
                      <a:t>
</a:t>
                    </a:r>
                    <a:fld id="{F0EEEA32-0A14-491C-89B9-76E6E9F4DD85}" type="VALUE">
                      <a:rPr lang="ar-AE" sz="1600" baseline="0"/>
                      <a:pPr/>
                      <a:t>[VALUE]</a:t>
                    </a:fld>
                    <a:r>
                      <a:rPr lang="ar-AE" sz="1600" baseline="0" dirty="0"/>
                      <a:t>
</a:t>
                    </a:r>
                    <a:fld id="{B8D15415-2E88-497F-94A7-D06562F5049A}" type="PERCENTAGE">
                      <a:rPr lang="ar-AE" sz="1600" baseline="0"/>
                      <a:pPr/>
                      <a:t>[PERCENTAGE]</a:t>
                    </a:fld>
                    <a:endParaRPr lang="ar-AE" sz="1600" baseline="0" dirty="0"/>
                  </a:p>
                </c:rich>
              </c:tx>
              <c:showLegendKey val="0"/>
              <c:showVal val="1"/>
              <c:showCatName val="1"/>
              <c:showSerName val="0"/>
              <c:showPercent val="1"/>
              <c:showBubbleSize val="0"/>
              <c:separator>
</c:separator>
              <c:extLst>
                <c:ext xmlns:c15="http://schemas.microsoft.com/office/drawing/2012/chart" uri="{CE6537A1-D6FC-4f65-9D91-7224C49458BB}">
                  <c15:layout>
                    <c:manualLayout>
                      <c:w val="0.29231955380577423"/>
                      <c:h val="0.27657038082725538"/>
                    </c:manualLayout>
                  </c15:layout>
                  <c15:dlblFieldTable/>
                  <c15:showDataLabelsRange val="0"/>
                </c:ext>
              </c:extLst>
            </c:dLbl>
            <c:dLbl>
              <c:idx val="2"/>
              <c:layout>
                <c:manualLayout>
                  <c:x val="0.1387264008210411"/>
                  <c:y val="0.17432517810273707"/>
                </c:manualLayout>
              </c:layout>
              <c:tx>
                <c:rich>
                  <a:bodyPr/>
                  <a:lstStyle/>
                  <a:p>
                    <a:fld id="{4AD00F46-D4B5-4BA6-BDEC-54970FFD0187}" type="CATEGORYNAME">
                      <a:rPr lang="ar-AE" sz="1200" dirty="0"/>
                      <a:pPr/>
                      <a:t>[CATEGORY NAME]</a:t>
                    </a:fld>
                    <a:r>
                      <a:rPr lang="ar-AE" sz="1600" baseline="0" dirty="0"/>
                      <a:t>
</a:t>
                    </a:r>
                    <a:fld id="{67963FB8-ED84-4599-8238-AF5090B6FE29}" type="VALUE">
                      <a:rPr lang="ar-AE" sz="1600" baseline="0" dirty="0"/>
                      <a:pPr/>
                      <a:t>[VALUE]</a:t>
                    </a:fld>
                    <a:r>
                      <a:rPr lang="ar-AE" sz="1600" baseline="0" dirty="0"/>
                      <a:t>
</a:t>
                    </a:r>
                    <a:fld id="{AB5C4A6D-849F-4C48-AC2D-EC7AFDF35AE2}" type="PERCENTAGE">
                      <a:rPr lang="ar-AE" sz="1600" baseline="0" dirty="0"/>
                      <a:pPr/>
                      <a:t>[PERCENTAGE]</a:t>
                    </a:fld>
                    <a:endParaRPr lang="ar-AE" sz="1600" baseline="0" dirty="0"/>
                  </a:p>
                </c:rich>
              </c:tx>
              <c:showLegendKey val="0"/>
              <c:showVal val="1"/>
              <c:showCatName val="1"/>
              <c:showSerName val="0"/>
              <c:showPercent val="1"/>
              <c:showBubbleSize val="0"/>
              <c:separator>
</c:separator>
              <c:extLst>
                <c:ext xmlns:c15="http://schemas.microsoft.com/office/drawing/2012/chart" uri="{CE6537A1-D6FC-4f65-9D91-7224C49458BB}">
                  <c15:layout>
                    <c:manualLayout>
                      <c:w val="0.27983252706739592"/>
                      <c:h val="0.24586689163854514"/>
                    </c:manualLayout>
                  </c15:layout>
                  <c15:dlblFieldTable/>
                  <c15:showDataLabelsRange val="0"/>
                </c:ext>
              </c:extLst>
            </c:dLbl>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Sheet1!$B$5:$B$7</c:f>
              <c:strCache>
                <c:ptCount val="3"/>
                <c:pt idx="0">
                  <c:v>تم ترشيحي وتم تكريمي</c:v>
                </c:pt>
                <c:pt idx="1">
                  <c:v>تم ترشيحي ولكن لم يتم تكريمي</c:v>
                </c:pt>
                <c:pt idx="2">
                  <c:v>لم يتم ترشيحي او تكريمي</c:v>
                </c:pt>
              </c:strCache>
            </c:strRef>
          </c:cat>
          <c:val>
            <c:numRef>
              <c:f>Sheet1!$C$5:$C$7</c:f>
              <c:numCache>
                <c:formatCode>General</c:formatCode>
                <c:ptCount val="3"/>
                <c:pt idx="0">
                  <c:v>39</c:v>
                </c:pt>
                <c:pt idx="1">
                  <c:v>9</c:v>
                </c:pt>
                <c:pt idx="2">
                  <c:v>15</c:v>
                </c:pt>
              </c:numCache>
            </c:numRef>
          </c:val>
        </c:ser>
        <c:dLbls>
          <c:showLegendKey val="0"/>
          <c:showVal val="0"/>
          <c:showCatName val="0"/>
          <c:showSerName val="0"/>
          <c:showPercent val="0"/>
          <c:showBubbleSize val="0"/>
          <c:showLeaderLines val="0"/>
        </c:dLbls>
        <c:firstSliceAng val="168"/>
        <c:holeSize val="68"/>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1800"/>
              <a:t>ما هي الفئة التي تم التكريم والمكافأة عليها </a:t>
            </a:r>
            <a:endParaRPr lang="en-US" sz="180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bar"/>
        <c:grouping val="clustered"/>
        <c:varyColors val="0"/>
        <c:ser>
          <c:idx val="0"/>
          <c:order val="0"/>
          <c:spPr>
            <a:solidFill>
              <a:schemeClr val="accent3">
                <a:lumMod val="75000"/>
              </a:schemeClr>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Sheet1!$B$11:$B$15</c:f>
              <c:strCache>
                <c:ptCount val="5"/>
                <c:pt idx="0">
                  <c:v>فئة موظف تستاهل</c:v>
                </c:pt>
                <c:pt idx="1">
                  <c:v>فئة الموظف الإستثاني</c:v>
                </c:pt>
                <c:pt idx="2">
                  <c:v>فئة الموظف المبدع </c:v>
                </c:pt>
                <c:pt idx="3">
                  <c:v>ضمن فرق العمل و اللجان </c:v>
                </c:pt>
                <c:pt idx="4">
                  <c:v>فئة الموظف المجتمعي</c:v>
                </c:pt>
              </c:strCache>
            </c:strRef>
          </c:cat>
          <c:val>
            <c:numRef>
              <c:f>Sheet1!$C$11:$C$15</c:f>
              <c:numCache>
                <c:formatCode>General</c:formatCode>
                <c:ptCount val="5"/>
                <c:pt idx="0">
                  <c:v>35</c:v>
                </c:pt>
                <c:pt idx="1">
                  <c:v>14</c:v>
                </c:pt>
                <c:pt idx="2">
                  <c:v>10</c:v>
                </c:pt>
                <c:pt idx="3">
                  <c:v>5</c:v>
                </c:pt>
                <c:pt idx="4">
                  <c:v>2</c:v>
                </c:pt>
              </c:numCache>
            </c:numRef>
          </c:val>
        </c:ser>
        <c:dLbls>
          <c:showLegendKey val="0"/>
          <c:showVal val="0"/>
          <c:showCatName val="0"/>
          <c:showSerName val="0"/>
          <c:showPercent val="0"/>
          <c:showBubbleSize val="0"/>
        </c:dLbls>
        <c:gapWidth val="76"/>
        <c:axId val="590341624"/>
        <c:axId val="590335352"/>
      </c:barChart>
      <c:catAx>
        <c:axId val="5903416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90335352"/>
        <c:crosses val="autoZero"/>
        <c:auto val="1"/>
        <c:lblAlgn val="ctr"/>
        <c:lblOffset val="100"/>
        <c:noMultiLvlLbl val="0"/>
      </c:catAx>
      <c:valAx>
        <c:axId val="590335352"/>
        <c:scaling>
          <c:orientation val="minMax"/>
        </c:scaling>
        <c:delete val="1"/>
        <c:axPos val="t"/>
        <c:numFmt formatCode="General" sourceLinked="1"/>
        <c:majorTickMark val="none"/>
        <c:minorTickMark val="none"/>
        <c:tickLblPos val="nextTo"/>
        <c:crossAx val="590341624"/>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5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1800" dirty="0" smtClean="0"/>
              <a:t>الرضا</a:t>
            </a:r>
            <a:r>
              <a:rPr lang="ar-AE" sz="1800" baseline="0" dirty="0" smtClean="0"/>
              <a:t> عن </a:t>
            </a:r>
            <a:r>
              <a:rPr lang="ar-AE" sz="1800" dirty="0" smtClean="0"/>
              <a:t>المكافأة الحاصل عليها مقارنة مع الأداء الذي تم تقديمه</a:t>
            </a:r>
            <a:r>
              <a:rPr lang="ar-AE" sz="1800" baseline="0" dirty="0" smtClean="0"/>
              <a:t> </a:t>
            </a:r>
            <a:endParaRPr lang="ar-AE" sz="1800" dirty="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11092033465126612"/>
          <c:y val="0.26744444444444443"/>
          <c:w val="0.77221716991257849"/>
          <c:h val="0.56975021872265963"/>
        </c:manualLayout>
      </c:layout>
      <c:barChart>
        <c:barDir val="col"/>
        <c:grouping val="clustered"/>
        <c:varyColors val="0"/>
        <c:ser>
          <c:idx val="0"/>
          <c:order val="0"/>
          <c:tx>
            <c:strRef>
              <c:f>Sheet2!$C$35</c:f>
              <c:strCache>
                <c:ptCount val="1"/>
                <c:pt idx="0">
                  <c:v>أشعر بأن المكافاة التي تلقيتها تتناسب مع الاداء الذي قدمته</c:v>
                </c:pt>
              </c:strCache>
            </c:strRef>
          </c:tx>
          <c:spPr>
            <a:solidFill>
              <a:schemeClr val="accent3">
                <a:lumMod val="75000"/>
              </a:schemeClr>
            </a:solidFill>
            <a:ln>
              <a:noFill/>
            </a:ln>
            <a:effectLst/>
          </c:spPr>
          <c:invertIfNegative val="0"/>
          <c:dLbls>
            <c:dLbl>
              <c:idx val="0"/>
              <c:layout>
                <c:manualLayout>
                  <c:x val="3.9614405232595044E-3"/>
                  <c:y val="3.888888888888891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Sheet2!$D$34:$E$34</c:f>
              <c:numCache>
                <c:formatCode>General</c:formatCode>
                <c:ptCount val="2"/>
                <c:pt idx="0">
                  <c:v>2017</c:v>
                </c:pt>
                <c:pt idx="1">
                  <c:v>2018</c:v>
                </c:pt>
              </c:numCache>
            </c:numRef>
          </c:cat>
          <c:val>
            <c:numRef>
              <c:f>Sheet2!$D$35:$E$35</c:f>
              <c:numCache>
                <c:formatCode>0%</c:formatCode>
                <c:ptCount val="2"/>
                <c:pt idx="0">
                  <c:v>0.86</c:v>
                </c:pt>
                <c:pt idx="1">
                  <c:v>0.82</c:v>
                </c:pt>
              </c:numCache>
            </c:numRef>
          </c:val>
        </c:ser>
        <c:dLbls>
          <c:showLegendKey val="0"/>
          <c:showVal val="0"/>
          <c:showCatName val="0"/>
          <c:showSerName val="0"/>
          <c:showPercent val="0"/>
          <c:showBubbleSize val="0"/>
        </c:dLbls>
        <c:gapWidth val="220"/>
        <c:axId val="590337312"/>
        <c:axId val="590338096"/>
      </c:barChart>
      <c:catAx>
        <c:axId val="590337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90338096"/>
        <c:crosses val="autoZero"/>
        <c:auto val="1"/>
        <c:lblAlgn val="ctr"/>
        <c:lblOffset val="100"/>
        <c:noMultiLvlLbl val="0"/>
      </c:catAx>
      <c:valAx>
        <c:axId val="590338096"/>
        <c:scaling>
          <c:orientation val="minMax"/>
          <c:max val="0.87000000000000011"/>
          <c:min val="0.78"/>
        </c:scaling>
        <c:delete val="1"/>
        <c:axPos val="l"/>
        <c:numFmt formatCode="0%" sourceLinked="1"/>
        <c:majorTickMark val="none"/>
        <c:minorTickMark val="none"/>
        <c:tickLblPos val="nextTo"/>
        <c:crossAx val="590337312"/>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الرضا العام عن نظام المكافآت والحوافز حسب المحاور</a:t>
            </a:r>
            <a:endParaRPr lang="en-US"/>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1.2061403508771929E-2"/>
          <c:y val="0.18592943019219371"/>
          <c:w val="0.97587719298245612"/>
          <c:h val="0.61476060452120918"/>
        </c:manualLayout>
      </c:layout>
      <c:barChart>
        <c:barDir val="col"/>
        <c:grouping val="clustered"/>
        <c:varyColors val="0"/>
        <c:ser>
          <c:idx val="0"/>
          <c:order val="0"/>
          <c:tx>
            <c:strRef>
              <c:f>Sheet2!$D$5</c:f>
              <c:strCache>
                <c:ptCount val="1"/>
                <c:pt idx="0">
                  <c:v>2017</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Sheet2!$C$6:$C$8</c:f>
              <c:strCache>
                <c:ptCount val="3"/>
                <c:pt idx="0">
                  <c:v>لدي علم ودراية بنظام وآليات منح المكافآت</c:v>
                </c:pt>
                <c:pt idx="1">
                  <c:v>نظام المكافآت يشجع على تحسين الأداء الوظيفي</c:v>
                </c:pt>
                <c:pt idx="2">
                  <c:v>هناك تنوع مناسب في اشكال فئات و قيمة  المكافآت مقارنة مع الفئات و الإنجازات</c:v>
                </c:pt>
              </c:strCache>
            </c:strRef>
          </c:cat>
          <c:val>
            <c:numRef>
              <c:f>Sheet2!$D$6:$D$8</c:f>
              <c:numCache>
                <c:formatCode>0%</c:formatCode>
                <c:ptCount val="3"/>
                <c:pt idx="0">
                  <c:v>0.81</c:v>
                </c:pt>
                <c:pt idx="1">
                  <c:v>0.84</c:v>
                </c:pt>
                <c:pt idx="2">
                  <c:v>0.83</c:v>
                </c:pt>
              </c:numCache>
            </c:numRef>
          </c:val>
        </c:ser>
        <c:ser>
          <c:idx val="1"/>
          <c:order val="1"/>
          <c:tx>
            <c:strRef>
              <c:f>Sheet2!$E$5</c:f>
              <c:strCache>
                <c:ptCount val="1"/>
                <c:pt idx="0">
                  <c:v>2018</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Sheet2!$C$6:$C$8</c:f>
              <c:strCache>
                <c:ptCount val="3"/>
                <c:pt idx="0">
                  <c:v>لدي علم ودراية بنظام وآليات منح المكافآت</c:v>
                </c:pt>
                <c:pt idx="1">
                  <c:v>نظام المكافآت يشجع على تحسين الأداء الوظيفي</c:v>
                </c:pt>
                <c:pt idx="2">
                  <c:v>هناك تنوع مناسب في اشكال فئات و قيمة  المكافآت مقارنة مع الفئات و الإنجازات</c:v>
                </c:pt>
              </c:strCache>
            </c:strRef>
          </c:cat>
          <c:val>
            <c:numRef>
              <c:f>Sheet2!$E$6:$E$8</c:f>
              <c:numCache>
                <c:formatCode>0%</c:formatCode>
                <c:ptCount val="3"/>
                <c:pt idx="0">
                  <c:v>0.85</c:v>
                </c:pt>
                <c:pt idx="1">
                  <c:v>0.84</c:v>
                </c:pt>
                <c:pt idx="2">
                  <c:v>0.82</c:v>
                </c:pt>
              </c:numCache>
            </c:numRef>
          </c:val>
        </c:ser>
        <c:dLbls>
          <c:showLegendKey val="0"/>
          <c:showVal val="0"/>
          <c:showCatName val="0"/>
          <c:showSerName val="0"/>
          <c:showPercent val="0"/>
          <c:showBubbleSize val="0"/>
        </c:dLbls>
        <c:gapWidth val="112"/>
        <c:overlap val="-27"/>
        <c:axId val="425120120"/>
        <c:axId val="425122472"/>
      </c:barChart>
      <c:catAx>
        <c:axId val="42512012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425122472"/>
        <c:crosses val="autoZero"/>
        <c:auto val="1"/>
        <c:lblAlgn val="ctr"/>
        <c:lblOffset val="100"/>
        <c:noMultiLvlLbl val="0"/>
      </c:catAx>
      <c:valAx>
        <c:axId val="425122472"/>
        <c:scaling>
          <c:orientation val="minMax"/>
        </c:scaling>
        <c:delete val="1"/>
        <c:axPos val="r"/>
        <c:numFmt formatCode="0%" sourceLinked="1"/>
        <c:majorTickMark val="none"/>
        <c:minorTickMark val="none"/>
        <c:tickLblPos val="nextTo"/>
        <c:crossAx val="42512012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solidFill>
        <a:schemeClr val="bg1"/>
      </a:solidFill>
    </a:ln>
    <a:effectLst/>
  </c:spPr>
  <c:txPr>
    <a:bodyPr/>
    <a:lstStyle/>
    <a:p>
      <a:pPr>
        <a:defRPr sz="20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a:t>الرضا العام عن نظام المكافآت والحوافز حسب المحاور</a:t>
            </a:r>
            <a:endParaRPr lang="en-US"/>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1.1603375527426161E-2"/>
          <c:y val="0.24574367906131772"/>
          <c:w val="0.97679324894514763"/>
          <c:h val="0.50873499406808298"/>
        </c:manualLayout>
      </c:layout>
      <c:barChart>
        <c:barDir val="col"/>
        <c:grouping val="clustered"/>
        <c:varyColors val="0"/>
        <c:ser>
          <c:idx val="0"/>
          <c:order val="0"/>
          <c:tx>
            <c:strRef>
              <c:f>Sheet2!$D$10</c:f>
              <c:strCache>
                <c:ptCount val="1"/>
                <c:pt idx="0">
                  <c:v>2017</c:v>
                </c:pt>
              </c:strCache>
            </c:strRef>
          </c:tx>
          <c:spPr>
            <a:solidFill>
              <a:schemeClr val="bg1">
                <a:lumMod val="65000"/>
              </a:schemeClr>
            </a:solidFill>
            <a:ln>
              <a:noFill/>
            </a:ln>
            <a:effectLst/>
          </c:spPr>
          <c:invertIfNegative val="0"/>
          <c:dLbls>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Sheet2!$C$11:$C$14</c:f>
              <c:strCache>
                <c:ptCount val="4"/>
                <c:pt idx="0">
                  <c:v>دورية مكافأة الموظفين المطبقة من الهيئة حالياً مناسبة "تكريم شهري"</c:v>
                </c:pt>
                <c:pt idx="1">
                  <c:v>الهيئة تقدر وتثمن المجهود الاضافي للموظفين في العمل بتطبيقها لنظام المكافات والحوافز</c:v>
                </c:pt>
                <c:pt idx="2">
                  <c:v> يتم تطبيق نظام المكافآت والحوافز بشكل عادل لدينا بما يضمن حصول المتميزين في ادائهم على المكافآت</c:v>
                </c:pt>
                <c:pt idx="3">
                  <c:v>الية الترشيح للحصول على المكافآت واضحة ومناسبة</c:v>
                </c:pt>
              </c:strCache>
            </c:strRef>
          </c:cat>
          <c:val>
            <c:numRef>
              <c:f>Sheet2!$D$11:$D$14</c:f>
              <c:numCache>
                <c:formatCode>0%</c:formatCode>
                <c:ptCount val="4"/>
                <c:pt idx="0">
                  <c:v>0.82</c:v>
                </c:pt>
                <c:pt idx="1">
                  <c:v>0.82</c:v>
                </c:pt>
                <c:pt idx="2">
                  <c:v>0</c:v>
                </c:pt>
                <c:pt idx="3">
                  <c:v>0</c:v>
                </c:pt>
              </c:numCache>
            </c:numRef>
          </c:val>
        </c:ser>
        <c:ser>
          <c:idx val="1"/>
          <c:order val="1"/>
          <c:tx>
            <c:strRef>
              <c:f>Sheet2!$E$10</c:f>
              <c:strCache>
                <c:ptCount val="1"/>
                <c:pt idx="0">
                  <c:v>2018</c:v>
                </c:pt>
              </c:strCache>
            </c:strRef>
          </c:tx>
          <c:spPr>
            <a:solidFill>
              <a:srgbClr val="C58D01"/>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Sheet2!$C$11:$C$14</c:f>
              <c:strCache>
                <c:ptCount val="4"/>
                <c:pt idx="0">
                  <c:v>دورية مكافأة الموظفين المطبقة من الهيئة حالياً مناسبة "تكريم شهري"</c:v>
                </c:pt>
                <c:pt idx="1">
                  <c:v>الهيئة تقدر وتثمن المجهود الاضافي للموظفين في العمل بتطبيقها لنظام المكافات والحوافز</c:v>
                </c:pt>
                <c:pt idx="2">
                  <c:v> يتم تطبيق نظام المكافآت والحوافز بشكل عادل لدينا بما يضمن حصول المتميزين في ادائهم على المكافآت</c:v>
                </c:pt>
                <c:pt idx="3">
                  <c:v>الية الترشيح للحصول على المكافآت واضحة ومناسبة</c:v>
                </c:pt>
              </c:strCache>
            </c:strRef>
          </c:cat>
          <c:val>
            <c:numRef>
              <c:f>Sheet2!$E$11:$E$14</c:f>
              <c:numCache>
                <c:formatCode>0%</c:formatCode>
                <c:ptCount val="4"/>
                <c:pt idx="0">
                  <c:v>0.81</c:v>
                </c:pt>
                <c:pt idx="1">
                  <c:v>0.78</c:v>
                </c:pt>
                <c:pt idx="2">
                  <c:v>0.75</c:v>
                </c:pt>
                <c:pt idx="3">
                  <c:v>0.81</c:v>
                </c:pt>
              </c:numCache>
            </c:numRef>
          </c:val>
        </c:ser>
        <c:dLbls>
          <c:showLegendKey val="0"/>
          <c:showVal val="0"/>
          <c:showCatName val="0"/>
          <c:showSerName val="0"/>
          <c:showPercent val="0"/>
          <c:showBubbleSize val="0"/>
        </c:dLbls>
        <c:gapWidth val="55"/>
        <c:overlap val="-27"/>
        <c:axId val="425121688"/>
        <c:axId val="425120512"/>
      </c:barChart>
      <c:catAx>
        <c:axId val="425121688"/>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425120512"/>
        <c:crosses val="autoZero"/>
        <c:auto val="1"/>
        <c:lblAlgn val="ctr"/>
        <c:lblOffset val="100"/>
        <c:noMultiLvlLbl val="0"/>
      </c:catAx>
      <c:valAx>
        <c:axId val="425120512"/>
        <c:scaling>
          <c:orientation val="minMax"/>
        </c:scaling>
        <c:delete val="1"/>
        <c:axPos val="r"/>
        <c:numFmt formatCode="0%" sourceLinked="1"/>
        <c:majorTickMark val="none"/>
        <c:minorTickMark val="none"/>
        <c:tickLblPos val="nextTo"/>
        <c:crossAx val="42512168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noFill/>
    </a:ln>
    <a:effectLst/>
  </c:spPr>
  <c:txPr>
    <a:bodyPr/>
    <a:lstStyle/>
    <a:p>
      <a:pPr>
        <a:defRPr sz="20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drawing1.xml><?xml version="1.0" encoding="utf-8"?>
<c:userShapes xmlns:c="http://schemas.openxmlformats.org/drawingml/2006/chart">
  <cdr:relSizeAnchor xmlns:cdr="http://schemas.openxmlformats.org/drawingml/2006/chartDrawing">
    <cdr:from>
      <cdr:x>0.13291</cdr:x>
      <cdr:y>0.62058</cdr:y>
    </cdr:from>
    <cdr:to>
      <cdr:x>0.27043</cdr:x>
      <cdr:y>0.75601</cdr:y>
    </cdr:to>
    <cdr:sp macro="" textlink="">
      <cdr:nvSpPr>
        <cdr:cNvPr id="2" name="TextBox 6"/>
        <cdr:cNvSpPr txBox="1"/>
      </cdr:nvSpPr>
      <cdr:spPr>
        <a:xfrm xmlns:a="http://schemas.openxmlformats.org/drawingml/2006/main">
          <a:off x="1600200" y="3276600"/>
          <a:ext cx="1655618" cy="715089"/>
        </a:xfrm>
        <a:prstGeom xmlns:a="http://schemas.openxmlformats.org/drawingml/2006/main" prst="roundRect">
          <a:avLst/>
        </a:prstGeom>
        <a:noFill xmlns:a="http://schemas.openxmlformats.org/drawingml/2006/main"/>
        <a:ln xmlns:a="http://schemas.openxmlformats.org/drawingml/2006/main">
          <a:solidFill>
            <a:schemeClr val="bg1">
              <a:lumMod val="75000"/>
            </a:schemeClr>
          </a:solidFill>
        </a:ln>
      </cdr:spPr>
      <cdr:txBody>
        <a:bodyPr xmlns:a="http://schemas.openxmlformats.org/drawingml/2006/main" wrap="square" rtlCol="0" anchor="ctr">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justLow" rtl="1"/>
          <a:r>
            <a:rPr lang="ar-AE" b="1" dirty="0" smtClean="0">
              <a:solidFill>
                <a:schemeClr val="accent3">
                  <a:lumMod val="50000"/>
                </a:schemeClr>
              </a:solidFill>
              <a:latin typeface="Sakkal Majalla" panose="02000000000000000000" pitchFamily="2" charset="-78"/>
              <a:cs typeface="Sakkal Majalla" panose="02000000000000000000" pitchFamily="2" charset="-78"/>
            </a:rPr>
            <a:t>سؤال جديد ولا </a:t>
          </a:r>
          <a:r>
            <a:rPr lang="ar-AE" b="1" dirty="0">
              <a:solidFill>
                <a:schemeClr val="accent3">
                  <a:lumMod val="50000"/>
                </a:schemeClr>
              </a:solidFill>
              <a:latin typeface="Sakkal Majalla" panose="02000000000000000000" pitchFamily="2" charset="-78"/>
              <a:cs typeface="Sakkal Majalla" panose="02000000000000000000" pitchFamily="2" charset="-78"/>
            </a:rPr>
            <a:t>ي</a:t>
          </a:r>
          <a:r>
            <a:rPr lang="ar-AE" b="1" dirty="0" smtClean="0">
              <a:solidFill>
                <a:schemeClr val="accent3">
                  <a:lumMod val="50000"/>
                </a:schemeClr>
              </a:solidFill>
              <a:latin typeface="Sakkal Majalla" panose="02000000000000000000" pitchFamily="2" charset="-78"/>
              <a:cs typeface="Sakkal Majalla" panose="02000000000000000000" pitchFamily="2" charset="-78"/>
            </a:rPr>
            <a:t>تضمن نتيجة سابقة</a:t>
          </a:r>
          <a:endParaRPr lang="en-US" b="1" dirty="0">
            <a:solidFill>
              <a:schemeClr val="accent3">
                <a:lumMod val="50000"/>
              </a:schemeClr>
            </a:solidFill>
            <a:latin typeface="Sakkal Majalla" panose="02000000000000000000" pitchFamily="2" charset="-78"/>
            <a:cs typeface="Sakkal Majalla" panose="02000000000000000000" pitchFamily="2" charset="-7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08F011-1A44-42A4-9795-97F144430F8C}" type="datetimeFigureOut">
              <a:rPr lang="en-US" smtClean="0"/>
              <a:t>1/7/2019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5E177A-26E8-409B-96FE-5DD82AEFAA5C}" type="slidenum">
              <a:rPr lang="en-US" smtClean="0"/>
              <a:t>‹#›</a:t>
            </a:fld>
            <a:endParaRPr lang="en-US"/>
          </a:p>
        </p:txBody>
      </p:sp>
    </p:spTree>
    <p:extLst>
      <p:ext uri="{BB962C8B-B14F-4D97-AF65-F5344CB8AC3E}">
        <p14:creationId xmlns:p14="http://schemas.microsoft.com/office/powerpoint/2010/main" val="234748926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72BC11-6803-4E0B-8603-89B6A2963DC3}" type="datetimeFigureOut">
              <a:rPr lang="en-US" smtClean="0"/>
              <a:t>1/7/2019</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675373-734A-4BD7-B097-934598F528BC}" type="slidenum">
              <a:rPr lang="en-US" smtClean="0"/>
              <a:t>‹#›</a:t>
            </a:fld>
            <a:endParaRPr lang="en-US"/>
          </a:p>
        </p:txBody>
      </p:sp>
    </p:spTree>
    <p:extLst>
      <p:ext uri="{BB962C8B-B14F-4D97-AF65-F5344CB8AC3E}">
        <p14:creationId xmlns:p14="http://schemas.microsoft.com/office/powerpoint/2010/main" val="214080855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381000" y="685800"/>
            <a:ext cx="6096000" cy="3429000"/>
          </a:xfrm>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26675373-734A-4BD7-B097-934598F528BC}" type="slidenum">
              <a:rPr lang="en-US" smtClean="0"/>
              <a:t>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7021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6675373-734A-4BD7-B097-934598F528BC}" type="slidenum">
              <a:rPr lang="en-US" smtClean="0"/>
              <a:t>4</a:t>
            </a:fld>
            <a:endParaRPr lang="en-US"/>
          </a:p>
        </p:txBody>
      </p:sp>
    </p:spTree>
    <p:extLst>
      <p:ext uri="{BB962C8B-B14F-4D97-AF65-F5344CB8AC3E}">
        <p14:creationId xmlns:p14="http://schemas.microsoft.com/office/powerpoint/2010/main" val="2485246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شريحة عنوان">
    <p:spTree>
      <p:nvGrpSpPr>
        <p:cNvPr id="1" name=""/>
        <p:cNvGrpSpPr/>
        <p:nvPr/>
      </p:nvGrpSpPr>
      <p:grpSpPr>
        <a:xfrm>
          <a:off x="0" y="0"/>
          <a:ext cx="0" cy="0"/>
          <a:chOff x="0" y="0"/>
          <a:chExt cx="0" cy="0"/>
        </a:xfrm>
      </p:grpSpPr>
      <p:sp>
        <p:nvSpPr>
          <p:cNvPr id="8" name="مستطيل 7"/>
          <p:cNvSpPr/>
          <p:nvPr userDrawn="1"/>
        </p:nvSpPr>
        <p:spPr>
          <a:xfrm>
            <a:off x="0" y="4953000"/>
            <a:ext cx="12192000" cy="19050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21708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
        <p:nvSpPr>
          <p:cNvPr id="7" name="مستطيل 6"/>
          <p:cNvSpPr/>
          <p:nvPr userDrawn="1"/>
        </p:nvSpPr>
        <p:spPr>
          <a:xfrm>
            <a:off x="0" y="6667500"/>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userDrawn="1"/>
        </p:nvCxnSpPr>
        <p:spPr>
          <a:xfrm>
            <a:off x="45720" y="990600"/>
            <a:ext cx="12070080" cy="0"/>
          </a:xfrm>
          <a:prstGeom prst="line">
            <a:avLst/>
          </a:prstGeom>
          <a:ln>
            <a:solidFill>
              <a:srgbClr val="CFA859"/>
            </a:solidFill>
          </a:ln>
        </p:spPr>
        <p:style>
          <a:lnRef idx="3">
            <a:schemeClr val="dk1"/>
          </a:lnRef>
          <a:fillRef idx="0">
            <a:schemeClr val="dk1"/>
          </a:fillRef>
          <a:effectRef idx="2">
            <a:schemeClr val="dk1"/>
          </a:effectRef>
          <a:fontRef idx="minor">
            <a:schemeClr val="tx1"/>
          </a:fontRef>
        </p:style>
      </p:cxnSp>
      <p:sp>
        <p:nvSpPr>
          <p:cNvPr id="2" name="Rectangle 1"/>
          <p:cNvSpPr/>
          <p:nvPr userDrawn="1"/>
        </p:nvSpPr>
        <p:spPr>
          <a:xfrm>
            <a:off x="45720" y="6626423"/>
            <a:ext cx="649537" cy="276999"/>
          </a:xfrm>
          <a:prstGeom prst="rect">
            <a:avLst/>
          </a:prstGeom>
        </p:spPr>
        <p:txBody>
          <a:bodyPr wrap="none">
            <a:spAutoFit/>
          </a:bodyPr>
          <a:lstStyle/>
          <a:p>
            <a:r>
              <a:rPr lang="ar-AE" sz="1200" b="1" dirty="0" smtClean="0">
                <a:solidFill>
                  <a:prstClr val="white"/>
                </a:solidFill>
                <a:latin typeface="Sakkal Majalla" panose="02000000000000000000" pitchFamily="2" charset="-78"/>
                <a:cs typeface="Sakkal Majalla" panose="02000000000000000000" pitchFamily="2" charset="-78"/>
              </a:rPr>
              <a:t>يناير 2019</a:t>
            </a:r>
            <a:endParaRPr lang="en-US" sz="1200" b="1" dirty="0">
              <a:solidFill>
                <a:prstClr val="white"/>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9067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عنوان ومحتوى">
    <p:spTree>
      <p:nvGrpSpPr>
        <p:cNvPr id="1" name=""/>
        <p:cNvGrpSpPr/>
        <p:nvPr/>
      </p:nvGrpSpPr>
      <p:grpSpPr>
        <a:xfrm>
          <a:off x="0" y="0"/>
          <a:ext cx="0" cy="0"/>
          <a:chOff x="0" y="0"/>
          <a:chExt cx="0" cy="0"/>
        </a:xfrm>
      </p:grpSpPr>
      <p:sp>
        <p:nvSpPr>
          <p:cNvPr id="7" name="مستطيل 6"/>
          <p:cNvSpPr/>
          <p:nvPr userDrawn="1"/>
        </p:nvSpPr>
        <p:spPr>
          <a:xfrm>
            <a:off x="0" y="6667503"/>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8" rIns="91428" bIns="45718" rtlCol="0" anchor="ctr"/>
          <a:lstStyle/>
          <a:p>
            <a:pPr algn="ctr" defTabSz="914264"/>
            <a:endParaRPr lang="en-US" sz="1900">
              <a:solidFill>
                <a:prstClr val="white"/>
              </a:solidFill>
            </a:endParaRPr>
          </a:p>
        </p:txBody>
      </p:sp>
      <p:sp>
        <p:nvSpPr>
          <p:cNvPr id="4" name="عنصر نائب لرقم الشريحة 5"/>
          <p:cNvSpPr txBox="1">
            <a:spLocks/>
          </p:cNvSpPr>
          <p:nvPr userDrawn="1"/>
        </p:nvSpPr>
        <p:spPr>
          <a:xfrm>
            <a:off x="-5080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prstClr val="white"/>
              </a:solidFill>
            </a:endParaRPr>
          </a:p>
        </p:txBody>
      </p:sp>
      <p:sp>
        <p:nvSpPr>
          <p:cNvPr id="5" name="عنصر نائب لرقم الشريحة 5"/>
          <p:cNvSpPr txBox="1">
            <a:spLocks/>
          </p:cNvSpPr>
          <p:nvPr userDrawn="1"/>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cxnSp>
        <p:nvCxnSpPr>
          <p:cNvPr id="6" name="Straight Connector 5"/>
          <p:cNvCxnSpPr/>
          <p:nvPr userDrawn="1"/>
        </p:nvCxnSpPr>
        <p:spPr>
          <a:xfrm>
            <a:off x="130411" y="1005031"/>
            <a:ext cx="11988800" cy="0"/>
          </a:xfrm>
          <a:prstGeom prst="line">
            <a:avLst/>
          </a:prstGeom>
          <a:ln>
            <a:solidFill>
              <a:srgbClr val="B68A35"/>
            </a:solidFill>
          </a:ln>
          <a:effectLst>
            <a:reflection blurRad="6350" stA="52000" endA="300" endPos="35000" dir="5400000" sy="-100000" algn="bl" rotWithShape="0"/>
          </a:effectLst>
        </p:spPr>
        <p:style>
          <a:lnRef idx="3">
            <a:schemeClr val="accent6"/>
          </a:lnRef>
          <a:fillRef idx="0">
            <a:schemeClr val="accent6"/>
          </a:fillRef>
          <a:effectRef idx="2">
            <a:schemeClr val="accent6"/>
          </a:effectRef>
          <a:fontRef idx="minor">
            <a:schemeClr val="tx1"/>
          </a:fontRef>
        </p:style>
      </p:cxnSp>
      <p:sp>
        <p:nvSpPr>
          <p:cNvPr id="9" name="Title 1"/>
          <p:cNvSpPr>
            <a:spLocks noGrp="1"/>
          </p:cNvSpPr>
          <p:nvPr>
            <p:ph type="ctrTitle" hasCustomPrompt="1"/>
          </p:nvPr>
        </p:nvSpPr>
        <p:spPr>
          <a:xfrm>
            <a:off x="4808817" y="157364"/>
            <a:ext cx="6430315" cy="731783"/>
          </a:xfrm>
          <a:prstGeom prst="rect">
            <a:avLst/>
          </a:prstGeom>
        </p:spPr>
        <p:txBody>
          <a:bodyPr lIns="91410" tIns="45710" rIns="91410" bIns="45710" anchor="ctr" anchorCtr="0">
            <a:norm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r>
              <a:rPr lang="ar-AE" dirty="0" smtClean="0"/>
              <a:t>الموضوع</a:t>
            </a:r>
            <a:endParaRPr lang="en-US" dirty="0"/>
          </a:p>
        </p:txBody>
      </p:sp>
      <p:sp>
        <p:nvSpPr>
          <p:cNvPr id="8" name="عنصر نائب لرقم الشريحة 5"/>
          <p:cNvSpPr txBox="1">
            <a:spLocks/>
          </p:cNvSpPr>
          <p:nvPr userDrawn="1"/>
        </p:nvSpPr>
        <p:spPr>
          <a:xfrm>
            <a:off x="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AE" sz="1200" b="1" dirty="0" smtClean="0">
                <a:solidFill>
                  <a:prstClr val="white"/>
                </a:solidFill>
                <a:latin typeface="Sakkal Majalla" panose="02000000000000000000" pitchFamily="2" charset="-78"/>
                <a:cs typeface="Sakkal Majalla" panose="02000000000000000000" pitchFamily="2" charset="-78"/>
              </a:rPr>
              <a:t>يناير 2019</a:t>
            </a:r>
            <a:endParaRPr lang="en-US" sz="1200" b="1" dirty="0">
              <a:solidFill>
                <a:prstClr val="white"/>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374857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09800" y="76200"/>
            <a:ext cx="879001" cy="891381"/>
          </a:xfrm>
          <a:prstGeom prst="rect">
            <a:avLst/>
          </a:prstGeom>
        </p:spPr>
      </p:pic>
      <p:pic>
        <p:nvPicPr>
          <p:cNvPr id="8" name="صورة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03200" y="203667"/>
            <a:ext cx="5283200" cy="636447"/>
          </a:xfrm>
          <a:prstGeom prst="rect">
            <a:avLst/>
          </a:prstGeom>
        </p:spPr>
      </p:pic>
    </p:spTree>
    <p:extLst>
      <p:ext uri="{BB962C8B-B14F-4D97-AF65-F5344CB8AC3E}">
        <p14:creationId xmlns:p14="http://schemas.microsoft.com/office/powerpoint/2010/main" val="2362281166"/>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09808" y="76200"/>
            <a:ext cx="879001" cy="891381"/>
          </a:xfrm>
          <a:prstGeom prst="rect">
            <a:avLst/>
          </a:prstGeom>
        </p:spPr>
      </p:pic>
      <p:sp>
        <p:nvSpPr>
          <p:cNvPr id="6" name="عنصر نائب لرقم الشريحة 5"/>
          <p:cNvSpPr txBox="1">
            <a:spLocks/>
          </p:cNvSpPr>
          <p:nvPr/>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pic>
        <p:nvPicPr>
          <p:cNvPr id="143362"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58812" y="130572"/>
            <a:ext cx="4794928" cy="782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8041744"/>
      </p:ext>
    </p:extLst>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hf sldNum="0" hdr="0" dt="0"/>
  <p:txStyles>
    <p:titleStyle>
      <a:lvl1pPr algn="ctr" defTabSz="914264" rtl="0" eaLnBrk="1" latinLnBrk="0" hangingPunct="1">
        <a:spcBef>
          <a:spcPct val="0"/>
        </a:spcBef>
        <a:buNone/>
        <a:defRPr sz="4400" kern="1200">
          <a:solidFill>
            <a:schemeClr val="tx1"/>
          </a:solidFill>
          <a:latin typeface="+mj-lt"/>
          <a:ea typeface="+mj-ea"/>
          <a:cs typeface="+mj-cs"/>
        </a:defRPr>
      </a:lvl1pPr>
    </p:titleStyle>
    <p:bodyStyle>
      <a:lvl1pPr marL="342850" indent="-342850" algn="l" defTabSz="914264"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39" indent="-285710" algn="l" defTabSz="914264"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30" indent="-228568" algn="l" defTabSz="91426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960"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091"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224"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356"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488"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622"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64" rtl="0" eaLnBrk="1" latinLnBrk="0" hangingPunct="1">
        <a:defRPr sz="1900" kern="1200">
          <a:solidFill>
            <a:schemeClr val="tx1"/>
          </a:solidFill>
          <a:latin typeface="+mn-lt"/>
          <a:ea typeface="+mn-ea"/>
          <a:cs typeface="+mn-cs"/>
        </a:defRPr>
      </a:lvl1pPr>
      <a:lvl2pPr marL="457131" algn="l" defTabSz="914264" rtl="0" eaLnBrk="1" latinLnBrk="0" hangingPunct="1">
        <a:defRPr sz="1900" kern="1200">
          <a:solidFill>
            <a:schemeClr val="tx1"/>
          </a:solidFill>
          <a:latin typeface="+mn-lt"/>
          <a:ea typeface="+mn-ea"/>
          <a:cs typeface="+mn-cs"/>
        </a:defRPr>
      </a:lvl2pPr>
      <a:lvl3pPr marL="914264" algn="l" defTabSz="914264" rtl="0" eaLnBrk="1" latinLnBrk="0" hangingPunct="1">
        <a:defRPr sz="1900" kern="1200">
          <a:solidFill>
            <a:schemeClr val="tx1"/>
          </a:solidFill>
          <a:latin typeface="+mn-lt"/>
          <a:ea typeface="+mn-ea"/>
          <a:cs typeface="+mn-cs"/>
        </a:defRPr>
      </a:lvl3pPr>
      <a:lvl4pPr marL="1371396" algn="l" defTabSz="914264" rtl="0" eaLnBrk="1" latinLnBrk="0" hangingPunct="1">
        <a:defRPr sz="1900" kern="1200">
          <a:solidFill>
            <a:schemeClr val="tx1"/>
          </a:solidFill>
          <a:latin typeface="+mn-lt"/>
          <a:ea typeface="+mn-ea"/>
          <a:cs typeface="+mn-cs"/>
        </a:defRPr>
      </a:lvl4pPr>
      <a:lvl5pPr marL="1828528" algn="l" defTabSz="914264" rtl="0" eaLnBrk="1" latinLnBrk="0" hangingPunct="1">
        <a:defRPr sz="1900" kern="1200">
          <a:solidFill>
            <a:schemeClr val="tx1"/>
          </a:solidFill>
          <a:latin typeface="+mn-lt"/>
          <a:ea typeface="+mn-ea"/>
          <a:cs typeface="+mn-cs"/>
        </a:defRPr>
      </a:lvl5pPr>
      <a:lvl6pPr marL="2285662" algn="l" defTabSz="914264" rtl="0" eaLnBrk="1" latinLnBrk="0" hangingPunct="1">
        <a:defRPr sz="1900" kern="1200">
          <a:solidFill>
            <a:schemeClr val="tx1"/>
          </a:solidFill>
          <a:latin typeface="+mn-lt"/>
          <a:ea typeface="+mn-ea"/>
          <a:cs typeface="+mn-cs"/>
        </a:defRPr>
      </a:lvl6pPr>
      <a:lvl7pPr marL="2742790" algn="l" defTabSz="914264" rtl="0" eaLnBrk="1" latinLnBrk="0" hangingPunct="1">
        <a:defRPr sz="1900" kern="1200">
          <a:solidFill>
            <a:schemeClr val="tx1"/>
          </a:solidFill>
          <a:latin typeface="+mn-lt"/>
          <a:ea typeface="+mn-ea"/>
          <a:cs typeface="+mn-cs"/>
        </a:defRPr>
      </a:lvl7pPr>
      <a:lvl8pPr marL="3199920" algn="l" defTabSz="914264" rtl="0" eaLnBrk="1" latinLnBrk="0" hangingPunct="1">
        <a:defRPr sz="1900" kern="1200">
          <a:solidFill>
            <a:schemeClr val="tx1"/>
          </a:solidFill>
          <a:latin typeface="+mn-lt"/>
          <a:ea typeface="+mn-ea"/>
          <a:cs typeface="+mn-cs"/>
        </a:defRPr>
      </a:lvl8pPr>
      <a:lvl9pPr marL="3657051" algn="l" defTabSz="91426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5;&#1604;&#1605;&#1603;&#1575;&#1601;&#1570;&#1578;%20&#1608;%20&#1575;&#1604;&#1581;&#1608;&#1575;&#1601;&#1586;\&#1578;&#1581;&#1604;&#1610;&#1604;%20&#1575;&#1604;&#1575;&#1587;&#1578;&#1576;&#1610;&#1575;&#1606;\&#1575;&#1587;&#1578;&#1576;&#1610;&#1575;&#1606;%20&#1575;&#1604;&#1585;&#1590;&#1575;%20&#1593;&#1606;%20&#1606;&#1592;&#1575;&#1605;%20&#1575;&#1604;&#1605;&#1603;&#1575;&#1601;&#1570;&#1578;%20&#1608;&#1575;&#1604;&#1581;&#1608;&#1575;&#1601;&#1586;.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chart" Target="../charts/chart4.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chart" Target="../charts/chart6.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فرعي 2"/>
          <p:cNvSpPr txBox="1">
            <a:spLocks/>
          </p:cNvSpPr>
          <p:nvPr/>
        </p:nvSpPr>
        <p:spPr>
          <a:xfrm>
            <a:off x="4991100" y="4495800"/>
            <a:ext cx="2400300" cy="3429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pt-BR" sz="1600" b="1" dirty="0" smtClean="0">
                <a:solidFill>
                  <a:srgbClr val="B68A35"/>
                </a:solidFill>
                <a:latin typeface="Sakkal Majalla" panose="02000000000000000000" pitchFamily="2" charset="-78"/>
                <a:cs typeface="Sakkal Majalla" panose="02000000000000000000" pitchFamily="2" charset="-78"/>
              </a:rPr>
              <a:t>Federal </a:t>
            </a:r>
            <a:r>
              <a:rPr lang="pt-BR" sz="1600" b="1" dirty="0">
                <a:solidFill>
                  <a:srgbClr val="B68A35"/>
                </a:solidFill>
                <a:latin typeface="Sakkal Majalla" panose="02000000000000000000" pitchFamily="2" charset="-78"/>
                <a:cs typeface="Sakkal Majalla" panose="02000000000000000000" pitchFamily="2" charset="-78"/>
              </a:rPr>
              <a:t>Authority | </a:t>
            </a:r>
            <a:r>
              <a:rPr lang="ar-AE" sz="1600" b="1" dirty="0">
                <a:solidFill>
                  <a:srgbClr val="B68A35"/>
                </a:solidFill>
                <a:latin typeface="Sakkal Majalla" panose="02000000000000000000" pitchFamily="2" charset="-78"/>
                <a:cs typeface="Sakkal Majalla" panose="02000000000000000000" pitchFamily="2" charset="-78"/>
              </a:rPr>
              <a:t>هيئة اتحادية</a:t>
            </a:r>
            <a:endParaRPr lang="en-US" sz="1600" dirty="0">
              <a:solidFill>
                <a:srgbClr val="B68A35"/>
              </a:solidFill>
              <a:latin typeface="Sakkal Majalla" panose="02000000000000000000" pitchFamily="2" charset="-78"/>
              <a:cs typeface="Sakkal Majalla" panose="02000000000000000000" pitchFamily="2" charset="-78"/>
            </a:endParaRPr>
          </a:p>
        </p:txBody>
      </p:sp>
      <p:sp>
        <p:nvSpPr>
          <p:cNvPr id="2" name="AutoShape 2" descr="نتيجة بحث الصور عن ‪performance managemen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نتيجة بحث الصور عن ‪performance management‬‏"/>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نتيجة بحث الصور عن ‪performance management‬‏"/>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8" descr="نتيجة بحث الصور عن ‪performance management‬‏"/>
          <p:cNvSpPr>
            <a:spLocks noChangeAspect="1" noChangeArrowheads="1"/>
          </p:cNvSpPr>
          <p:nvPr/>
        </p:nvSpPr>
        <p:spPr bwMode="auto">
          <a:xfrm>
            <a:off x="2136775" y="3127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0" descr="نتيجة بحث الصور عن ‪performance management‬‏"/>
          <p:cNvSpPr>
            <a:spLocks noChangeAspect="1" noChangeArrowheads="1"/>
          </p:cNvSpPr>
          <p:nvPr/>
        </p:nvSpPr>
        <p:spPr bwMode="auto">
          <a:xfrm>
            <a:off x="2289175" y="4651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عنوان فرعي 2"/>
          <p:cNvSpPr txBox="1">
            <a:spLocks/>
          </p:cNvSpPr>
          <p:nvPr/>
        </p:nvSpPr>
        <p:spPr>
          <a:xfrm>
            <a:off x="5219700" y="5067300"/>
            <a:ext cx="2057400" cy="3429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ar-AE" sz="1400" b="1" u="sng" dirty="0" smtClean="0">
                <a:solidFill>
                  <a:schemeClr val="bg1"/>
                </a:solidFill>
                <a:latin typeface="Dubai" panose="020B0503030403030204" pitchFamily="34" charset="-78"/>
                <a:cs typeface="Dubai" panose="020B0503030403030204" pitchFamily="34" charset="-78"/>
              </a:rPr>
              <a:t>07/01/2018</a:t>
            </a:r>
            <a:endParaRPr lang="en-US" sz="1400" b="1" u="sng" dirty="0">
              <a:solidFill>
                <a:schemeClr val="bg1"/>
              </a:solidFill>
              <a:latin typeface="Dubai" panose="020B0503030403030204" pitchFamily="34" charset="-78"/>
              <a:cs typeface="Dubai" panose="020B0503030403030204" pitchFamily="34" charset="-78"/>
            </a:endParaRPr>
          </a:p>
        </p:txBody>
      </p:sp>
      <p:sp>
        <p:nvSpPr>
          <p:cNvPr id="3" name="Rectangle 2"/>
          <p:cNvSpPr/>
          <p:nvPr/>
        </p:nvSpPr>
        <p:spPr>
          <a:xfrm>
            <a:off x="3467100" y="2200007"/>
            <a:ext cx="8496300" cy="1323439"/>
          </a:xfrm>
          <a:prstGeom prst="rect">
            <a:avLst/>
          </a:prstGeom>
        </p:spPr>
        <p:txBody>
          <a:bodyPr wrap="square">
            <a:spAutoFit/>
          </a:bodyPr>
          <a:lstStyle/>
          <a:p>
            <a:pPr algn="ctr" rtl="1"/>
            <a:r>
              <a:rPr lang="en-US" sz="40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AE" sz="40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تقرير نتائج استبيان الرضا عن </a:t>
            </a:r>
            <a:r>
              <a:rPr lang="en-US" sz="40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AE" sz="40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نظام المكافآت والحوافز  المطبق في الهيئة الاتحادية للموارد البشرية الحكومية</a:t>
            </a:r>
            <a:r>
              <a:rPr lang="en-US" sz="40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AE" sz="40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endParaRPr lang="en-US" sz="4000" dirty="0">
              <a:solidFill>
                <a:srgbClr val="C00000"/>
              </a:solidFill>
            </a:endParaRPr>
          </a:p>
        </p:txBody>
      </p:sp>
      <p:pic>
        <p:nvPicPr>
          <p:cNvPr id="13" name="Picture 12" descr="نتيجة بحث الصور عن ‪federal authority for government human resource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342" y="1447800"/>
            <a:ext cx="2864915" cy="274320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14" name="عنوان فرعي 2"/>
          <p:cNvSpPr txBox="1">
            <a:spLocks/>
          </p:cNvSpPr>
          <p:nvPr/>
        </p:nvSpPr>
        <p:spPr>
          <a:xfrm>
            <a:off x="4895850" y="6400800"/>
            <a:ext cx="2400300" cy="3429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ar-AE" sz="1400" b="1" dirty="0" smtClean="0">
                <a:solidFill>
                  <a:schemeClr val="bg1"/>
                </a:solidFill>
                <a:latin typeface="Sakkal Majalla" panose="02000000000000000000" pitchFamily="2" charset="-78"/>
                <a:cs typeface="Sakkal Majalla" panose="02000000000000000000" pitchFamily="2" charset="-78"/>
              </a:rPr>
              <a:t>ادارة الموارد البشرية </a:t>
            </a:r>
            <a:endParaRPr lang="en-US" sz="1400"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95966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41890990"/>
              </p:ext>
            </p:extLst>
          </p:nvPr>
        </p:nvGraphicFramePr>
        <p:xfrm>
          <a:off x="2667000" y="2194560"/>
          <a:ext cx="6934200" cy="1996440"/>
        </p:xfrm>
        <a:graphic>
          <a:graphicData uri="http://schemas.openxmlformats.org/drawingml/2006/table">
            <a:tbl>
              <a:tblPr firstRow="1" bandRow="1">
                <a:tableStyleId>{5C22544A-7EE6-4342-B048-85BDC9FD1C3A}</a:tableStyleId>
              </a:tblPr>
              <a:tblGrid>
                <a:gridCol w="3467100">
                  <a:extLst>
                    <a:ext uri="{9D8B030D-6E8A-4147-A177-3AD203B41FA5}">
                      <a16:colId xmlns="" xmlns:a16="http://schemas.microsoft.com/office/drawing/2014/main" val="20000"/>
                    </a:ext>
                  </a:extLst>
                </a:gridCol>
                <a:gridCol w="3467100">
                  <a:extLst>
                    <a:ext uri="{9D8B030D-6E8A-4147-A177-3AD203B41FA5}">
                      <a16:colId xmlns="" xmlns:a16="http://schemas.microsoft.com/office/drawing/2014/main" val="20001"/>
                    </a:ext>
                  </a:extLst>
                </a:gridCol>
              </a:tblGrid>
              <a:tr h="715202">
                <a:tc gridSpan="2">
                  <a:txBody>
                    <a:bodyPr/>
                    <a:lstStyle/>
                    <a:p>
                      <a:pPr algn="ctr"/>
                      <a:r>
                        <a:rPr lang="ar-AE" sz="2800" dirty="0" smtClean="0">
                          <a:solidFill>
                            <a:schemeClr val="tx1"/>
                          </a:solidFill>
                          <a:latin typeface="Sakkal Majalla" panose="02000000000000000000" pitchFamily="2" charset="-78"/>
                          <a:cs typeface="Sakkal Majalla" panose="02000000000000000000" pitchFamily="2" charset="-78"/>
                        </a:rPr>
                        <a:t>المرفقات</a:t>
                      </a:r>
                      <a:endParaRPr lang="en-US" sz="2800" dirty="0">
                        <a:solidFill>
                          <a:schemeClr val="tx1"/>
                        </a:solidFill>
                        <a:latin typeface="Sakkal Majalla" panose="02000000000000000000" pitchFamily="2" charset="-78"/>
                        <a:cs typeface="Sakkal Majalla" panose="02000000000000000000" pitchFamily="2" charset="-78"/>
                      </a:endParaRPr>
                    </a:p>
                  </a:txBody>
                  <a:tcPr anchor="ct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rgbClr val="CFA859"/>
                    </a:solidFill>
                  </a:tcPr>
                </a:tc>
                <a:tc hMerge="1">
                  <a:txBody>
                    <a:bodyPr/>
                    <a:lstStyle/>
                    <a:p>
                      <a:endParaRPr lang="en-US" dirty="0"/>
                    </a:p>
                  </a:txBody>
                  <a:tcPr/>
                </a:tc>
                <a:extLst>
                  <a:ext uri="{0D108BD9-81ED-4DB2-BD59-A6C34878D82A}">
                    <a16:rowId xmlns="" xmlns:a16="http://schemas.microsoft.com/office/drawing/2014/main" val="10000"/>
                  </a:ext>
                </a:extLst>
              </a:tr>
              <a:tr h="1281238">
                <a:tc>
                  <a:txBody>
                    <a:bodyPr/>
                    <a:lstStyle/>
                    <a:p>
                      <a:endParaRPr lang="en-US" dirty="0"/>
                    </a:p>
                  </a:txBody>
                  <a:tcP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1" eaLnBrk="1" latinLnBrk="0" hangingPunct="1">
                        <a:buFontTx/>
                        <a:buNone/>
                      </a:pPr>
                      <a:r>
                        <a:rPr lang="ar-AE" sz="2800" b="1" kern="1200" dirty="0" smtClean="0">
                          <a:solidFill>
                            <a:schemeClr val="tx1"/>
                          </a:solidFill>
                          <a:latin typeface="Sakkal Majalla" panose="02000000000000000000" pitchFamily="2" charset="-78"/>
                          <a:ea typeface="+mn-ea"/>
                          <a:cs typeface="Sakkal Majalla" panose="02000000000000000000" pitchFamily="2" charset="-78"/>
                        </a:rPr>
                        <a:t>نتائج الاستبيان</a:t>
                      </a:r>
                      <a:endParaRPr lang="en-US" sz="28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465316802"/>
              </p:ext>
            </p:extLst>
          </p:nvPr>
        </p:nvGraphicFramePr>
        <p:xfrm>
          <a:off x="4038600" y="3192780"/>
          <a:ext cx="914400" cy="771525"/>
        </p:xfrm>
        <a:graphic>
          <a:graphicData uri="http://schemas.openxmlformats.org/presentationml/2006/ole">
            <mc:AlternateContent xmlns:mc="http://schemas.openxmlformats.org/markup-compatibility/2006">
              <mc:Choice xmlns:v="urn:schemas-microsoft-com:vml" Requires="v">
                <p:oleObj spid="_x0000_s2527" name="Acrobat Document" showAsIcon="1" r:id="rId3" imgW="914400" imgH="771480" progId="AcroExch.Document.DC">
                  <p:link updateAutomatic="1"/>
                </p:oleObj>
              </mc:Choice>
              <mc:Fallback>
                <p:oleObj name="Acrobat Document" showAsIcon="1" r:id="rId3" imgW="914400" imgH="771480" progId="AcroExch.Document.DC">
                  <p:link updateAutomatic="1"/>
                  <p:pic>
                    <p:nvPicPr>
                      <p:cNvPr id="0" name=""/>
                      <p:cNvPicPr/>
                      <p:nvPr/>
                    </p:nvPicPr>
                    <p:blipFill>
                      <a:blip r:embed="rId4"/>
                      <a:stretch>
                        <a:fillRect/>
                      </a:stretch>
                    </p:blipFill>
                    <p:spPr>
                      <a:xfrm>
                        <a:off x="4038600" y="319278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808422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1571685"/>
            <a:ext cx="11125200" cy="3416320"/>
          </a:xfrm>
          <a:prstGeom prst="rect">
            <a:avLst/>
          </a:prstGeom>
          <a:noFill/>
        </p:spPr>
        <p:txBody>
          <a:bodyPr wrap="square" rtlCol="0">
            <a:spAutoFit/>
          </a:bodyPr>
          <a:lstStyle/>
          <a:p>
            <a:pPr marL="457200" lvl="0" indent="-457200" algn="r" rtl="1">
              <a:lnSpc>
                <a:spcPct val="150000"/>
              </a:lnSpc>
              <a:buFont typeface="Wingdings" panose="05000000000000000000" pitchFamily="2" charset="2"/>
              <a:buChar char="v"/>
            </a:pPr>
            <a:r>
              <a:rPr lang="ar-AE" sz="2400" b="1" dirty="0" smtClean="0">
                <a:latin typeface="Sakkal Majalla" panose="02000000000000000000" pitchFamily="2" charset="-78"/>
                <a:cs typeface="Sakkal Majalla" panose="02000000000000000000" pitchFamily="2" charset="-78"/>
              </a:rPr>
              <a:t>الرضا </a:t>
            </a:r>
            <a:r>
              <a:rPr lang="ar-AE" sz="2400" b="1" dirty="0">
                <a:latin typeface="Sakkal Majalla" panose="02000000000000000000" pitchFamily="2" charset="-78"/>
                <a:cs typeface="Sakkal Majalla" panose="02000000000000000000" pitchFamily="2" charset="-78"/>
              </a:rPr>
              <a:t>العام عن </a:t>
            </a:r>
            <a:r>
              <a:rPr lang="ar-AE" sz="2400" b="1" dirty="0" smtClean="0">
                <a:latin typeface="Sakkal Majalla" panose="02000000000000000000" pitchFamily="2" charset="-78"/>
                <a:cs typeface="Sakkal Majalla" panose="02000000000000000000" pitchFamily="2" charset="-78"/>
              </a:rPr>
              <a:t>نظام المكافآت والحوافز المطبق في الهيئة الاتحادية للموارد البشرية الحكومية</a:t>
            </a:r>
          </a:p>
          <a:p>
            <a:pPr marL="457200" lvl="0" indent="-457200" algn="r" rtl="1">
              <a:lnSpc>
                <a:spcPct val="150000"/>
              </a:lnSpc>
              <a:buFont typeface="Wingdings" panose="05000000000000000000" pitchFamily="2" charset="2"/>
              <a:buChar char="v"/>
            </a:pPr>
            <a:r>
              <a:rPr lang="ar-AE" sz="2400" b="1" dirty="0" smtClean="0">
                <a:latin typeface="Sakkal Majalla" panose="02000000000000000000" pitchFamily="2" charset="-78"/>
                <a:cs typeface="Sakkal Majalla" panose="02000000000000000000" pitchFamily="2" charset="-78"/>
              </a:rPr>
              <a:t>المعلومات </a:t>
            </a:r>
            <a:r>
              <a:rPr lang="ar-AE" sz="2400" b="1" dirty="0">
                <a:latin typeface="Sakkal Majalla" panose="02000000000000000000" pitchFamily="2" charset="-78"/>
                <a:cs typeface="Sakkal Majalla" panose="02000000000000000000" pitchFamily="2" charset="-78"/>
              </a:rPr>
              <a:t>الديموغرافية </a:t>
            </a:r>
            <a:r>
              <a:rPr lang="ar-AE" sz="2400" b="1" dirty="0" smtClean="0">
                <a:latin typeface="Sakkal Majalla" panose="02000000000000000000" pitchFamily="2" charset="-78"/>
                <a:cs typeface="Sakkal Majalla" panose="02000000000000000000" pitchFamily="2" charset="-78"/>
              </a:rPr>
              <a:t>للموظفين</a:t>
            </a:r>
          </a:p>
          <a:p>
            <a:pPr marL="457200" indent="-457200" algn="r" rtl="1">
              <a:lnSpc>
                <a:spcPct val="150000"/>
              </a:lnSpc>
              <a:buFont typeface="Wingdings" panose="05000000000000000000" pitchFamily="2" charset="2"/>
              <a:buChar char="v"/>
            </a:pPr>
            <a:r>
              <a:rPr lang="ar-AE" sz="2400" b="1" dirty="0" smtClean="0">
                <a:latin typeface="Sakkal Majalla" panose="02000000000000000000" pitchFamily="2" charset="-78"/>
                <a:cs typeface="Sakkal Majalla" panose="02000000000000000000" pitchFamily="2" charset="-78"/>
              </a:rPr>
              <a:t>تحليل الاستبيان حسب المحاور</a:t>
            </a:r>
            <a:endParaRPr lang="ar-AE" sz="2400" b="1" dirty="0" smtClean="0">
              <a:latin typeface="Sakkal Majalla" panose="02000000000000000000" pitchFamily="2" charset="-78"/>
              <a:cs typeface="Sakkal Majalla" panose="02000000000000000000" pitchFamily="2" charset="-78"/>
            </a:endParaRPr>
          </a:p>
          <a:p>
            <a:pPr marL="457200" indent="-457200" algn="r" rtl="1">
              <a:lnSpc>
                <a:spcPct val="150000"/>
              </a:lnSpc>
              <a:buFont typeface="Wingdings" panose="05000000000000000000" pitchFamily="2" charset="2"/>
              <a:buChar char="v"/>
            </a:pPr>
            <a:r>
              <a:rPr lang="ar-AE" sz="2400" b="1" dirty="0" smtClean="0">
                <a:latin typeface="Sakkal Majalla" panose="02000000000000000000" pitchFamily="2" charset="-78"/>
                <a:cs typeface="Sakkal Majalla" panose="02000000000000000000" pitchFamily="2" charset="-78"/>
              </a:rPr>
              <a:t>الاقتراحات التطويرية على </a:t>
            </a:r>
            <a:r>
              <a:rPr lang="ar-AE" sz="2400" b="1" dirty="0">
                <a:latin typeface="Sakkal Majalla" panose="02000000000000000000" pitchFamily="2" charset="-78"/>
                <a:cs typeface="Sakkal Majalla" panose="02000000000000000000" pitchFamily="2" charset="-78"/>
              </a:rPr>
              <a:t>نظام </a:t>
            </a:r>
            <a:r>
              <a:rPr lang="ar-AE" sz="2400" b="1" dirty="0" smtClean="0">
                <a:latin typeface="Sakkal Majalla" panose="02000000000000000000" pitchFamily="2" charset="-78"/>
                <a:cs typeface="Sakkal Majalla" panose="02000000000000000000" pitchFamily="2" charset="-78"/>
              </a:rPr>
              <a:t>المكافآت </a:t>
            </a:r>
            <a:r>
              <a:rPr lang="ar-AE" sz="2400" b="1" dirty="0">
                <a:latin typeface="Sakkal Majalla" panose="02000000000000000000" pitchFamily="2" charset="-78"/>
                <a:cs typeface="Sakkal Majalla" panose="02000000000000000000" pitchFamily="2" charset="-78"/>
              </a:rPr>
              <a:t>والحوافز </a:t>
            </a:r>
            <a:r>
              <a:rPr lang="ar-AE" sz="2400" b="1" dirty="0" smtClean="0">
                <a:latin typeface="Sakkal Majalla" panose="02000000000000000000" pitchFamily="2" charset="-78"/>
                <a:cs typeface="Sakkal Majalla" panose="02000000000000000000" pitchFamily="2" charset="-78"/>
              </a:rPr>
              <a:t>المطبق في </a:t>
            </a:r>
            <a:r>
              <a:rPr lang="ar-AE" sz="2400" b="1" dirty="0">
                <a:latin typeface="Sakkal Majalla" panose="02000000000000000000" pitchFamily="2" charset="-78"/>
                <a:cs typeface="Sakkal Majalla" panose="02000000000000000000" pitchFamily="2" charset="-78"/>
              </a:rPr>
              <a:t>الهيئة الاتحادية للموارد البشرية </a:t>
            </a:r>
            <a:r>
              <a:rPr lang="ar-AE" sz="2400" b="1" dirty="0" smtClean="0">
                <a:latin typeface="Sakkal Majalla" panose="02000000000000000000" pitchFamily="2" charset="-78"/>
                <a:cs typeface="Sakkal Majalla" panose="02000000000000000000" pitchFamily="2" charset="-78"/>
              </a:rPr>
              <a:t>الحكومية</a:t>
            </a:r>
          </a:p>
          <a:p>
            <a:pPr marL="457200" indent="-457200" algn="r" rtl="1">
              <a:lnSpc>
                <a:spcPct val="150000"/>
              </a:lnSpc>
              <a:buFont typeface="Wingdings" panose="05000000000000000000" pitchFamily="2" charset="2"/>
              <a:buChar char="v"/>
            </a:pPr>
            <a:r>
              <a:rPr lang="ar-AE" sz="2400" b="1" dirty="0" smtClean="0">
                <a:latin typeface="Sakkal Majalla" panose="02000000000000000000" pitchFamily="2" charset="-78"/>
                <a:cs typeface="Sakkal Majalla" panose="02000000000000000000" pitchFamily="2" charset="-78"/>
              </a:rPr>
              <a:t>الاجراءات التصحيحية </a:t>
            </a:r>
            <a:endParaRPr lang="en-US" sz="2400" b="1" dirty="0">
              <a:latin typeface="Sakkal Majalla" panose="02000000000000000000" pitchFamily="2" charset="-78"/>
              <a:cs typeface="Sakkal Majalla" panose="02000000000000000000" pitchFamily="2" charset="-78"/>
            </a:endParaRPr>
          </a:p>
          <a:p>
            <a:pPr marL="457200" lvl="0" indent="-457200" algn="r" rtl="1">
              <a:lnSpc>
                <a:spcPct val="150000"/>
              </a:lnSpc>
              <a:buFont typeface="Wingdings" panose="05000000000000000000" pitchFamily="2" charset="2"/>
              <a:buChar char="v"/>
              <a:defRPr/>
            </a:pPr>
            <a:r>
              <a:rPr lang="ar-AE" sz="2400" b="1" dirty="0" smtClean="0">
                <a:latin typeface="Sakkal Majalla" panose="02000000000000000000" pitchFamily="2" charset="-78"/>
                <a:cs typeface="Sakkal Majalla" panose="02000000000000000000" pitchFamily="2" charset="-78"/>
              </a:rPr>
              <a:t>المرفقات</a:t>
            </a:r>
            <a:endParaRPr lang="en-US" sz="2400" b="1" dirty="0">
              <a:latin typeface="Sakkal Majalla" panose="02000000000000000000" pitchFamily="2" charset="-78"/>
              <a:cs typeface="Sakkal Majalla" panose="02000000000000000000" pitchFamily="2" charset="-78"/>
            </a:endParaRPr>
          </a:p>
        </p:txBody>
      </p:sp>
      <p:sp>
        <p:nvSpPr>
          <p:cNvPr id="4" name="عنوان فرعي 2"/>
          <p:cNvSpPr txBox="1">
            <a:spLocks noGrp="1"/>
          </p:cNvSpPr>
          <p:nvPr>
            <p:ph type="ctrTitle"/>
          </p:nvPr>
        </p:nvSpPr>
        <p:spPr>
          <a:xfrm>
            <a:off x="6858000" y="265306"/>
            <a:ext cx="3009532" cy="731783"/>
          </a:xfrm>
          <a:prstGeom prst="rect">
            <a:avLst/>
          </a:prstGeom>
        </p:spPr>
        <p:txBody>
          <a:bodyPr lIns="114933" tIns="57467" rIns="114933" bIns="57467">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28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محاور العرض</a:t>
            </a:r>
            <a:endParaRPr kumimoji="0" lang="ar-AE" sz="20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endParaRPr>
          </a:p>
        </p:txBody>
      </p:sp>
    </p:spTree>
    <p:extLst>
      <p:ext uri="{BB962C8B-B14F-4D97-AF65-F5344CB8AC3E}">
        <p14:creationId xmlns:p14="http://schemas.microsoft.com/office/powerpoint/2010/main" val="149971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334"/>
          <p:cNvSpPr txBox="1"/>
          <p:nvPr/>
        </p:nvSpPr>
        <p:spPr>
          <a:xfrm rot="-5400000">
            <a:off x="6508662" y="4179807"/>
            <a:ext cx="3068897" cy="306288"/>
          </a:xfrm>
          <a:prstGeom prst="rect">
            <a:avLst/>
          </a:prstGeom>
          <a:noFill/>
          <a:ln>
            <a:noFill/>
          </a:ln>
        </p:spPr>
        <p:txBody>
          <a:bodyPr lIns="91425" tIns="45700" rIns="91425" bIns="45700" anchor="t" anchorCtr="0">
            <a:noAutofit/>
          </a:bodyPr>
          <a:lstStyle/>
          <a:p>
            <a:pPr algn="ctr">
              <a:buSzPct val="25000"/>
            </a:pPr>
            <a:endParaRPr lang="en" sz="2000" b="1" dirty="0">
              <a:solidFill>
                <a:schemeClr val="bg1"/>
              </a:solidFill>
              <a:latin typeface="Dubai" panose="020B0503030403030204" pitchFamily="34" charset="-78"/>
              <a:ea typeface="Arial"/>
              <a:cs typeface="Dubai" panose="020B0503030403030204" pitchFamily="34" charset="-78"/>
              <a:sym typeface="Arial"/>
            </a:endParaRPr>
          </a:p>
        </p:txBody>
      </p:sp>
      <p:sp>
        <p:nvSpPr>
          <p:cNvPr id="24" name="Shape 682"/>
          <p:cNvSpPr/>
          <p:nvPr/>
        </p:nvSpPr>
        <p:spPr>
          <a:xfrm>
            <a:off x="7356566" y="1447800"/>
            <a:ext cx="302174" cy="382058"/>
          </a:xfrm>
          <a:custGeom>
            <a:avLst/>
            <a:gdLst/>
            <a:ahLst/>
            <a:cxnLst/>
            <a:rect l="0" t="0" r="0" b="0"/>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chemeClr val="bg1"/>
          </a:solidFill>
          <a:ln>
            <a:noFill/>
          </a:ln>
        </p:spPr>
        <p:txBody>
          <a:bodyPr wrap="square" lIns="91425" tIns="91425" rIns="91425" bIns="91425" anchor="ctr" anchorCtr="0">
            <a:noAutofit/>
          </a:bodyPr>
          <a:lstStyle/>
          <a:p>
            <a:pPr lvl="0">
              <a:spcBef>
                <a:spcPts val="0"/>
              </a:spcBef>
              <a:buNone/>
            </a:pPr>
            <a:endParaRPr/>
          </a:p>
        </p:txBody>
      </p:sp>
      <p:graphicFrame>
        <p:nvGraphicFramePr>
          <p:cNvPr id="11" name="Table 10"/>
          <p:cNvGraphicFramePr>
            <a:graphicFrameLocks noGrp="1"/>
          </p:cNvGraphicFramePr>
          <p:nvPr>
            <p:extLst>
              <p:ext uri="{D42A27DB-BD31-4B8C-83A1-F6EECF244321}">
                <p14:modId xmlns:p14="http://schemas.microsoft.com/office/powerpoint/2010/main" val="2729424989"/>
              </p:ext>
            </p:extLst>
          </p:nvPr>
        </p:nvGraphicFramePr>
        <p:xfrm>
          <a:off x="6172200" y="1377727"/>
          <a:ext cx="5750044" cy="4718274"/>
        </p:xfrm>
        <a:graphic>
          <a:graphicData uri="http://schemas.openxmlformats.org/drawingml/2006/table">
            <a:tbl>
              <a:tblPr firstRow="1" bandRow="1">
                <a:tableStyleId>{2D5ABB26-0587-4C30-8999-92F81FD0307C}</a:tableStyleId>
              </a:tblPr>
              <a:tblGrid>
                <a:gridCol w="3048001">
                  <a:extLst>
                    <a:ext uri="{9D8B030D-6E8A-4147-A177-3AD203B41FA5}">
                      <a16:colId xmlns="" xmlns:a16="http://schemas.microsoft.com/office/drawing/2014/main" val="20000"/>
                    </a:ext>
                  </a:extLst>
                </a:gridCol>
                <a:gridCol w="2702043">
                  <a:extLst>
                    <a:ext uri="{9D8B030D-6E8A-4147-A177-3AD203B41FA5}">
                      <a16:colId xmlns="" xmlns:a16="http://schemas.microsoft.com/office/drawing/2014/main" val="20001"/>
                    </a:ext>
                  </a:extLst>
                </a:gridCol>
              </a:tblGrid>
              <a:tr h="902375">
                <a:tc gridSpan="2">
                  <a:txBody>
                    <a:bodyPr/>
                    <a:lstStyle/>
                    <a:p>
                      <a:pPr algn="ctr"/>
                      <a:r>
                        <a:rPr lang="ar-AE" sz="2800" b="1" u="none" dirty="0" smtClean="0">
                          <a:solidFill>
                            <a:schemeClr val="tx1"/>
                          </a:solidFill>
                          <a:latin typeface="Sakkal Majalla" panose="02000000000000000000" pitchFamily="2" charset="-78"/>
                          <a:cs typeface="Sakkal Majalla" panose="02000000000000000000" pitchFamily="2" charset="-78"/>
                        </a:rPr>
                        <a:t>الردود</a:t>
                      </a:r>
                      <a:r>
                        <a:rPr lang="ar-AE" sz="2800" b="1" u="none" baseline="0" dirty="0" smtClean="0">
                          <a:solidFill>
                            <a:schemeClr val="tx1"/>
                          </a:solidFill>
                          <a:latin typeface="Sakkal Majalla" panose="02000000000000000000" pitchFamily="2" charset="-78"/>
                          <a:cs typeface="Sakkal Majalla" panose="02000000000000000000" pitchFamily="2" charset="-78"/>
                        </a:rPr>
                        <a:t> و الفئات المستهدفة</a:t>
                      </a:r>
                      <a:endParaRPr lang="en-US" sz="2800" b="1" u="none"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7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868142">
                <a:tc>
                  <a:txBody>
                    <a:bodyPr/>
                    <a:lstStyle/>
                    <a:p>
                      <a:pPr algn="ctr"/>
                      <a:r>
                        <a:rPr lang="ar-AE" sz="1800" b="1" dirty="0" smtClean="0">
                          <a:solidFill>
                            <a:schemeClr val="tx1"/>
                          </a:solidFill>
                          <a:latin typeface="Sakkal Majalla" panose="02000000000000000000" pitchFamily="2" charset="-78"/>
                          <a:cs typeface="Sakkal Majalla" panose="02000000000000000000" pitchFamily="2" charset="-78"/>
                        </a:rPr>
                        <a:t>موظفي</a:t>
                      </a:r>
                      <a:r>
                        <a:rPr lang="ar-AE" sz="1800" b="1" baseline="0" dirty="0" smtClean="0">
                          <a:solidFill>
                            <a:schemeClr val="tx1"/>
                          </a:solidFill>
                          <a:latin typeface="Sakkal Majalla" panose="02000000000000000000" pitchFamily="2" charset="-78"/>
                          <a:cs typeface="Sakkal Majalla" panose="02000000000000000000" pitchFamily="2" charset="-78"/>
                        </a:rPr>
                        <a:t> الهيئة الاتحادية للموارد البشرية الحكومية</a:t>
                      </a:r>
                      <a:endParaRPr lang="en-US" sz="18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الفئة المستهدفة</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solidFill>
                  </a:tcPr>
                </a:tc>
                <a:extLst>
                  <a:ext uri="{0D108BD9-81ED-4DB2-BD59-A6C34878D82A}">
                    <a16:rowId xmlns="" xmlns:a16="http://schemas.microsoft.com/office/drawing/2014/main" val="10001"/>
                  </a:ext>
                </a:extLst>
              </a:tr>
              <a:tr h="751978">
                <a:tc>
                  <a:txBody>
                    <a:bodyPr/>
                    <a:lstStyle/>
                    <a:p>
                      <a:pPr algn="ctr"/>
                      <a:r>
                        <a:rPr lang="ar-AE" sz="1800" b="1" dirty="0" smtClean="0">
                          <a:solidFill>
                            <a:schemeClr val="tx1"/>
                          </a:solidFill>
                          <a:latin typeface="Sakkal Majalla" panose="02000000000000000000" pitchFamily="2" charset="-78"/>
                          <a:cs typeface="Sakkal Majalla" panose="02000000000000000000" pitchFamily="2" charset="-78"/>
                        </a:rPr>
                        <a:t>ضمن الخطة التشغيلية</a:t>
                      </a:r>
                      <a:endParaRPr lang="en-US" sz="18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حالة </a:t>
                      </a:r>
                      <a:r>
                        <a:rPr lang="ar-AE" sz="1800" b="1" baseline="0" dirty="0" smtClean="0">
                          <a:latin typeface="Sakkal Majalla" panose="02000000000000000000" pitchFamily="2" charset="-78"/>
                          <a:cs typeface="Sakkal Majalla" panose="02000000000000000000" pitchFamily="2" charset="-78"/>
                        </a:rPr>
                        <a:t>الاستبيان </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solidFill>
                  </a:tcPr>
                </a:tc>
              </a:tr>
              <a:tr h="721899">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800" b="1" u="sng" dirty="0" smtClean="0">
                          <a:solidFill>
                            <a:schemeClr val="tx1"/>
                          </a:solidFill>
                          <a:latin typeface="Sakkal Majalla" panose="02000000000000000000" pitchFamily="2" charset="-78"/>
                          <a:cs typeface="Sakkal Majalla" panose="02000000000000000000" pitchFamily="2" charset="-78"/>
                        </a:rPr>
                        <a:t>63</a:t>
                      </a: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عدد الردود للاستبيان</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solidFill>
                  </a:tcPr>
                </a:tc>
                <a:extLst>
                  <a:ext uri="{0D108BD9-81ED-4DB2-BD59-A6C34878D82A}">
                    <a16:rowId xmlns="" xmlns:a16="http://schemas.microsoft.com/office/drawing/2014/main" val="10004"/>
                  </a:ext>
                </a:extLst>
              </a:tr>
              <a:tr h="1473880">
                <a:tc>
                  <a:txBody>
                    <a:bodyPr/>
                    <a:lstStyle/>
                    <a:p>
                      <a:pPr algn="ctr" rtl="1"/>
                      <a:r>
                        <a:rPr lang="ar-AE" sz="1800" b="1" u="sng" dirty="0" smtClean="0">
                          <a:solidFill>
                            <a:schemeClr val="tx1"/>
                          </a:solidFill>
                          <a:latin typeface="Sakkal Majalla" panose="02000000000000000000" pitchFamily="2" charset="-78"/>
                          <a:cs typeface="Sakkal Majalla" panose="02000000000000000000" pitchFamily="2" charset="-78"/>
                        </a:rPr>
                        <a:t>تاريخ</a:t>
                      </a:r>
                      <a:r>
                        <a:rPr lang="ar-AE" sz="1800" b="1" u="sng" baseline="0" dirty="0" smtClean="0">
                          <a:solidFill>
                            <a:schemeClr val="tx1"/>
                          </a:solidFill>
                          <a:latin typeface="Sakkal Majalla" panose="02000000000000000000" pitchFamily="2" charset="-78"/>
                          <a:cs typeface="Sakkal Majalla" panose="02000000000000000000" pitchFamily="2" charset="-78"/>
                        </a:rPr>
                        <a:t> الإطلاق</a:t>
                      </a:r>
                      <a:r>
                        <a:rPr lang="ar-AE" sz="1800" b="1" u="none" baseline="0" dirty="0" smtClean="0">
                          <a:solidFill>
                            <a:schemeClr val="tx1"/>
                          </a:solidFill>
                          <a:latin typeface="Sakkal Majalla" panose="02000000000000000000" pitchFamily="2" charset="-78"/>
                          <a:cs typeface="Sakkal Majalla" panose="02000000000000000000" pitchFamily="2" charset="-78"/>
                        </a:rPr>
                        <a:t>: 11/ديسمبر /2018</a:t>
                      </a:r>
                    </a:p>
                    <a:p>
                      <a:pPr algn="ctr" rtl="1"/>
                      <a:r>
                        <a:rPr lang="ar-AE" sz="1800" b="1" u="sng" baseline="0" dirty="0" smtClean="0">
                          <a:solidFill>
                            <a:schemeClr val="tx1"/>
                          </a:solidFill>
                          <a:latin typeface="Sakkal Majalla" panose="02000000000000000000" pitchFamily="2" charset="-78"/>
                          <a:cs typeface="Sakkal Majalla" panose="02000000000000000000" pitchFamily="2" charset="-78"/>
                        </a:rPr>
                        <a:t>تاريخ الإغلاق: </a:t>
                      </a:r>
                      <a:r>
                        <a:rPr lang="ar-AE" sz="1800" b="1" u="none" baseline="0" dirty="0" smtClean="0">
                          <a:solidFill>
                            <a:schemeClr val="tx1"/>
                          </a:solidFill>
                          <a:latin typeface="Sakkal Majalla" panose="02000000000000000000" pitchFamily="2" charset="-78"/>
                          <a:cs typeface="Sakkal Majalla" panose="02000000000000000000" pitchFamily="2" charset="-78"/>
                        </a:rPr>
                        <a:t>02/يناير /2019</a:t>
                      </a:r>
                      <a:endParaRPr lang="en-US" sz="1800" b="1" u="sng" dirty="0" smtClean="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solidFill>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تاريخ</a:t>
                      </a:r>
                      <a:r>
                        <a:rPr lang="ar-AE" sz="1800" b="1" baseline="0" dirty="0" smtClean="0">
                          <a:latin typeface="Sakkal Majalla" panose="02000000000000000000" pitchFamily="2" charset="-78"/>
                          <a:cs typeface="Sakkal Majalla" panose="02000000000000000000" pitchFamily="2" charset="-78"/>
                        </a:rPr>
                        <a:t> إطلاق و اغلاق الاستبيان </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solidFill>
                  </a:tcPr>
                </a:tc>
                <a:extLst>
                  <a:ext uri="{0D108BD9-81ED-4DB2-BD59-A6C34878D82A}">
                    <a16:rowId xmlns="" xmlns:a16="http://schemas.microsoft.com/office/drawing/2014/main" val="10005"/>
                  </a:ext>
                </a:extLst>
              </a:tr>
            </a:tbl>
          </a:graphicData>
        </a:graphic>
      </p:graphicFrame>
      <p:sp>
        <p:nvSpPr>
          <p:cNvPr id="3" name="Title 2"/>
          <p:cNvSpPr>
            <a:spLocks noGrp="1"/>
          </p:cNvSpPr>
          <p:nvPr>
            <p:ph type="ctrTitle"/>
          </p:nvPr>
        </p:nvSpPr>
        <p:spPr>
          <a:xfrm>
            <a:off x="4674808" y="231161"/>
            <a:ext cx="6430315" cy="731783"/>
          </a:xfrm>
        </p:spPr>
        <p:txBody>
          <a:bodyPr>
            <a:noAutofit/>
          </a:bodyPr>
          <a:lstStyle/>
          <a:p>
            <a:pPr algn="ctr"/>
            <a:r>
              <a:rPr lang="ar-AE" sz="2800" dirty="0">
                <a:solidFill>
                  <a:schemeClr val="tx1"/>
                </a:solidFill>
                <a:latin typeface="Sakkal Majalla" panose="02000000000000000000" pitchFamily="2" charset="-78"/>
                <a:cs typeface="Sakkal Majalla" panose="02000000000000000000" pitchFamily="2" charset="-78"/>
              </a:rPr>
              <a:t>الرضا العام عن نظام المكافآت والحوافز </a:t>
            </a:r>
            <a:r>
              <a:rPr lang="en-US" sz="2800" dirty="0" smtClean="0">
                <a:solidFill>
                  <a:schemeClr val="tx1"/>
                </a:solidFill>
                <a:latin typeface="Sakkal Majalla" panose="02000000000000000000" pitchFamily="2" charset="-78"/>
                <a:cs typeface="Sakkal Majalla" panose="02000000000000000000" pitchFamily="2" charset="-78"/>
              </a:rPr>
              <a:t> </a:t>
            </a:r>
            <a:r>
              <a:rPr lang="ar-AE" sz="2800" dirty="0" smtClean="0">
                <a:solidFill>
                  <a:schemeClr val="tx1"/>
                </a:solidFill>
                <a:latin typeface="Sakkal Majalla" panose="02000000000000000000" pitchFamily="2" charset="-78"/>
                <a:cs typeface="Sakkal Majalla" panose="02000000000000000000" pitchFamily="2" charset="-78"/>
              </a:rPr>
              <a:t>في </a:t>
            </a:r>
            <a:r>
              <a:rPr lang="ar-AE" sz="2800" dirty="0">
                <a:solidFill>
                  <a:schemeClr val="tx1"/>
                </a:solidFill>
                <a:latin typeface="Sakkal Majalla" panose="02000000000000000000" pitchFamily="2" charset="-78"/>
                <a:cs typeface="Sakkal Majalla" panose="02000000000000000000" pitchFamily="2" charset="-78"/>
              </a:rPr>
              <a:t>الهيئة </a:t>
            </a:r>
          </a:p>
        </p:txBody>
      </p:sp>
      <p:graphicFrame>
        <p:nvGraphicFramePr>
          <p:cNvPr id="7" name="Chart 6"/>
          <p:cNvGraphicFramePr>
            <a:graphicFrameLocks/>
          </p:cNvGraphicFramePr>
          <p:nvPr>
            <p:extLst>
              <p:ext uri="{D42A27DB-BD31-4B8C-83A1-F6EECF244321}">
                <p14:modId xmlns:p14="http://schemas.microsoft.com/office/powerpoint/2010/main" val="1916305927"/>
              </p:ext>
            </p:extLst>
          </p:nvPr>
        </p:nvGraphicFramePr>
        <p:xfrm>
          <a:off x="152400" y="1377727"/>
          <a:ext cx="5764177" cy="47182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884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91200" y="304800"/>
            <a:ext cx="5310387" cy="492443"/>
          </a:xfrm>
          <a:prstGeom prst="rect">
            <a:avLst/>
          </a:prstGeom>
        </p:spPr>
        <p:txBody>
          <a:bodyPr lIns="91410" tIns="45710" rIns="91410" bIns="45710" anchor="ctr" anchorCtr="0">
            <a:noAutofit/>
          </a:bodyPr>
          <a:lstStyle/>
          <a:p>
            <a:pPr algn="ctr" defTabSz="914264" rtl="1">
              <a:spcBef>
                <a:spcPct val="20000"/>
              </a:spcBef>
              <a:buFont typeface="Arial" panose="020B0604020202020204" pitchFamily="34" charset="0"/>
              <a:buNone/>
            </a:pPr>
            <a:r>
              <a:rPr lang="ar-AE" sz="2800" b="1" dirty="0">
                <a:latin typeface="Sakkal Majalla" panose="02000000000000000000" pitchFamily="2" charset="-78"/>
                <a:cs typeface="Sakkal Majalla" panose="02000000000000000000" pitchFamily="2" charset="-78"/>
              </a:rPr>
              <a:t>المعلومات </a:t>
            </a:r>
            <a:r>
              <a:rPr lang="ar-AE" sz="2800" b="1" dirty="0" smtClean="0">
                <a:latin typeface="Sakkal Majalla" panose="02000000000000000000" pitchFamily="2" charset="-78"/>
                <a:cs typeface="Sakkal Majalla" panose="02000000000000000000" pitchFamily="2" charset="-78"/>
              </a:rPr>
              <a:t>الديموغرافية للموظفين</a:t>
            </a:r>
            <a:endParaRPr lang="ar-AE" sz="2800" b="1" dirty="0">
              <a:latin typeface="Sakkal Majalla" panose="02000000000000000000" pitchFamily="2" charset="-78"/>
              <a:cs typeface="Sakkal Majalla" panose="02000000000000000000" pitchFamily="2" charset="-78"/>
            </a:endParaRPr>
          </a:p>
        </p:txBody>
      </p:sp>
      <p:graphicFrame>
        <p:nvGraphicFramePr>
          <p:cNvPr id="5" name="Chart 4"/>
          <p:cNvGraphicFramePr>
            <a:graphicFrameLocks/>
          </p:cNvGraphicFramePr>
          <p:nvPr>
            <p:extLst>
              <p:ext uri="{D42A27DB-BD31-4B8C-83A1-F6EECF244321}">
                <p14:modId xmlns:p14="http://schemas.microsoft.com/office/powerpoint/2010/main" val="3474776927"/>
              </p:ext>
            </p:extLst>
          </p:nvPr>
        </p:nvGraphicFramePr>
        <p:xfrm>
          <a:off x="6172201" y="1600200"/>
          <a:ext cx="5562600" cy="4191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2418116727"/>
              </p:ext>
            </p:extLst>
          </p:nvPr>
        </p:nvGraphicFramePr>
        <p:xfrm>
          <a:off x="289892" y="1600200"/>
          <a:ext cx="5501308" cy="4191000"/>
        </p:xfrm>
        <a:graphic>
          <a:graphicData uri="http://schemas.openxmlformats.org/drawingml/2006/chart">
            <c:chart xmlns:c="http://schemas.openxmlformats.org/drawingml/2006/chart" xmlns:r="http://schemas.openxmlformats.org/officeDocument/2006/relationships" r:id="rId4"/>
          </a:graphicData>
        </a:graphic>
      </p:graphicFrame>
      <p:pic>
        <p:nvPicPr>
          <p:cNvPr id="3074" name="Picture 2" descr="ØµÙØ±Ø© Ø°Ø§Øª ØµÙØ©"/>
          <p:cNvPicPr>
            <a:picLocks noChangeAspect="1" noChangeArrowheads="1"/>
          </p:cNvPicPr>
          <p:nvPr/>
        </p:nvPicPr>
        <p:blipFill>
          <a:blip r:embed="rId5"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8305801" y="3343758"/>
            <a:ext cx="1295400" cy="1063626"/>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ØµÙØ±Ø© Ø°Ø§Øª ØµÙØ©"/>
          <p:cNvPicPr>
            <a:picLocks noChangeAspect="1" noChangeArrowheads="1"/>
          </p:cNvPicPr>
          <p:nvPr/>
        </p:nvPicPr>
        <p:blipFill>
          <a:blip r:embed="rId6" cstate="print">
            <a:clrChange>
              <a:clrFrom>
                <a:srgbClr val="040404">
                  <a:alpha val="5882"/>
                </a:srgbClr>
              </a:clrFrom>
              <a:clrTo>
                <a:srgbClr val="040404">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419039" y="3343758"/>
            <a:ext cx="1238561" cy="1238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090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334"/>
          <p:cNvSpPr txBox="1"/>
          <p:nvPr/>
        </p:nvSpPr>
        <p:spPr>
          <a:xfrm rot="-5400000">
            <a:off x="6508662" y="4179807"/>
            <a:ext cx="3068897" cy="306288"/>
          </a:xfrm>
          <a:prstGeom prst="rect">
            <a:avLst/>
          </a:prstGeom>
          <a:noFill/>
          <a:ln>
            <a:noFill/>
          </a:ln>
        </p:spPr>
        <p:txBody>
          <a:bodyPr lIns="91425" tIns="45700" rIns="91425" bIns="45700" anchor="t" anchorCtr="0">
            <a:noAutofit/>
          </a:bodyPr>
          <a:lstStyle/>
          <a:p>
            <a:pPr algn="ctr">
              <a:buSzPct val="25000"/>
            </a:pPr>
            <a:endParaRPr lang="en" sz="2000" b="1" dirty="0">
              <a:solidFill>
                <a:schemeClr val="bg1"/>
              </a:solidFill>
              <a:latin typeface="Dubai" panose="020B0503030403030204" pitchFamily="34" charset="-78"/>
              <a:ea typeface="Arial"/>
              <a:cs typeface="Dubai" panose="020B0503030403030204" pitchFamily="34" charset="-78"/>
              <a:sym typeface="Arial"/>
            </a:endParaRPr>
          </a:p>
        </p:txBody>
      </p:sp>
      <p:sp>
        <p:nvSpPr>
          <p:cNvPr id="24" name="Shape 682"/>
          <p:cNvSpPr/>
          <p:nvPr/>
        </p:nvSpPr>
        <p:spPr>
          <a:xfrm>
            <a:off x="7356566" y="1447800"/>
            <a:ext cx="302174" cy="382058"/>
          </a:xfrm>
          <a:custGeom>
            <a:avLst/>
            <a:gdLst/>
            <a:ahLst/>
            <a:cxnLst/>
            <a:rect l="0" t="0" r="0" b="0"/>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chemeClr val="bg1"/>
          </a:solidFill>
          <a:ln>
            <a:noFill/>
          </a:ln>
        </p:spPr>
        <p:txBody>
          <a:bodyPr wrap="square" lIns="91425" tIns="91425" rIns="91425" bIns="91425" anchor="ctr" anchorCtr="0">
            <a:noAutofit/>
          </a:bodyPr>
          <a:lstStyle/>
          <a:p>
            <a:pPr lvl="0">
              <a:spcBef>
                <a:spcPts val="0"/>
              </a:spcBef>
              <a:buNone/>
            </a:pPr>
            <a:endParaRPr/>
          </a:p>
        </p:txBody>
      </p:sp>
      <p:sp>
        <p:nvSpPr>
          <p:cNvPr id="3" name="Title 2"/>
          <p:cNvSpPr>
            <a:spLocks noGrp="1"/>
          </p:cNvSpPr>
          <p:nvPr>
            <p:ph type="ctrTitle"/>
          </p:nvPr>
        </p:nvSpPr>
        <p:spPr>
          <a:xfrm>
            <a:off x="4674808" y="231161"/>
            <a:ext cx="6430315" cy="731783"/>
          </a:xfrm>
        </p:spPr>
        <p:txBody>
          <a:bodyPr>
            <a:noAutofit/>
          </a:bodyPr>
          <a:lstStyle/>
          <a:p>
            <a:pPr algn="ctr"/>
            <a:r>
              <a:rPr lang="ar-AE" sz="2800" dirty="0" smtClean="0">
                <a:solidFill>
                  <a:schemeClr val="tx1"/>
                </a:solidFill>
                <a:latin typeface="Sakkal Majalla" panose="02000000000000000000" pitchFamily="2" charset="-78"/>
                <a:cs typeface="Sakkal Majalla" panose="02000000000000000000" pitchFamily="2" charset="-78"/>
              </a:rPr>
              <a:t>الترشيح/التكريم ضمن نظام المكافآت والحوافز</a:t>
            </a:r>
            <a:endParaRPr lang="ar-AE"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6" name="Chart 5"/>
          <p:cNvGraphicFramePr>
            <a:graphicFrameLocks/>
          </p:cNvGraphicFramePr>
          <p:nvPr>
            <p:extLst>
              <p:ext uri="{D42A27DB-BD31-4B8C-83A1-F6EECF244321}">
                <p14:modId xmlns:p14="http://schemas.microsoft.com/office/powerpoint/2010/main" val="2945463867"/>
              </p:ext>
            </p:extLst>
          </p:nvPr>
        </p:nvGraphicFramePr>
        <p:xfrm>
          <a:off x="6781800" y="1219200"/>
          <a:ext cx="5181600" cy="5334000"/>
        </p:xfrm>
        <a:graphic>
          <a:graphicData uri="http://schemas.openxmlformats.org/drawingml/2006/chart">
            <c:chart xmlns:c="http://schemas.openxmlformats.org/drawingml/2006/chart" xmlns:r="http://schemas.openxmlformats.org/officeDocument/2006/relationships" r:id="rId2"/>
          </a:graphicData>
        </a:graphic>
      </p:graphicFrame>
      <p:pic>
        <p:nvPicPr>
          <p:cNvPr id="3074" name="Picture 2" descr="Image result for award pn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534400" y="3048000"/>
            <a:ext cx="1771651" cy="177165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hart 6"/>
          <p:cNvGraphicFramePr>
            <a:graphicFrameLocks/>
          </p:cNvGraphicFramePr>
          <p:nvPr>
            <p:extLst>
              <p:ext uri="{D42A27DB-BD31-4B8C-83A1-F6EECF244321}">
                <p14:modId xmlns:p14="http://schemas.microsoft.com/office/powerpoint/2010/main" val="3105447611"/>
              </p:ext>
            </p:extLst>
          </p:nvPr>
        </p:nvGraphicFramePr>
        <p:xfrm>
          <a:off x="152400" y="1219200"/>
          <a:ext cx="6460328" cy="2667000"/>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7"/>
          <p:cNvSpPr/>
          <p:nvPr/>
        </p:nvSpPr>
        <p:spPr>
          <a:xfrm>
            <a:off x="3014655" y="3502223"/>
            <a:ext cx="3598072" cy="307777"/>
          </a:xfrm>
          <a:prstGeom prst="rect">
            <a:avLst/>
          </a:prstGeom>
        </p:spPr>
        <p:txBody>
          <a:bodyPr wrap="square">
            <a:spAutoFit/>
          </a:bodyPr>
          <a:lstStyle/>
          <a:p>
            <a:pPr algn="r" rtl="1"/>
            <a:r>
              <a:rPr lang="ar-AE" sz="1400" b="1" dirty="0">
                <a:solidFill>
                  <a:srgbClr val="C00000"/>
                </a:solidFill>
                <a:latin typeface="Sakkal Majalla" panose="02000000000000000000" pitchFamily="2" charset="-78"/>
                <a:cs typeface="Sakkal Majalla" panose="02000000000000000000" pitchFamily="2" charset="-78"/>
              </a:rPr>
              <a:t>ملاحظة: </a:t>
            </a:r>
            <a:r>
              <a:rPr lang="en-US" sz="1400" b="1" dirty="0">
                <a:solidFill>
                  <a:srgbClr val="C00000"/>
                </a:solidFill>
                <a:latin typeface="Sakkal Majalla" panose="02000000000000000000" pitchFamily="2" charset="-78"/>
                <a:cs typeface="Sakkal Majalla" panose="02000000000000000000" pitchFamily="2" charset="-78"/>
              </a:rPr>
              <a:t> </a:t>
            </a:r>
            <a:r>
              <a:rPr lang="ar-AE" sz="1400" b="1" dirty="0" smtClean="0">
                <a:solidFill>
                  <a:srgbClr val="C00000"/>
                </a:solidFill>
                <a:latin typeface="Sakkal Majalla" panose="02000000000000000000" pitchFamily="2" charset="-78"/>
                <a:cs typeface="Sakkal Majalla" panose="02000000000000000000" pitchFamily="2" charset="-78"/>
              </a:rPr>
              <a:t>يتيح هذا السؤال إمكانية اختيار أكثر </a:t>
            </a:r>
            <a:r>
              <a:rPr lang="ar-AE" sz="1400" b="1" dirty="0">
                <a:solidFill>
                  <a:srgbClr val="C00000"/>
                </a:solidFill>
                <a:latin typeface="Sakkal Majalla" panose="02000000000000000000" pitchFamily="2" charset="-78"/>
                <a:cs typeface="Sakkal Majalla" panose="02000000000000000000" pitchFamily="2" charset="-78"/>
              </a:rPr>
              <a:t>من قناة لكل مشارك</a:t>
            </a:r>
            <a:endParaRPr lang="en-US" sz="1400" b="1" dirty="0">
              <a:solidFill>
                <a:srgbClr val="C00000"/>
              </a:solidFill>
              <a:latin typeface="Sakkal Majalla" panose="02000000000000000000" pitchFamily="2" charset="-78"/>
              <a:cs typeface="Sakkal Majalla" panose="02000000000000000000" pitchFamily="2" charset="-78"/>
            </a:endParaRPr>
          </a:p>
        </p:txBody>
      </p:sp>
      <p:graphicFrame>
        <p:nvGraphicFramePr>
          <p:cNvPr id="9" name="Chart 8"/>
          <p:cNvGraphicFramePr>
            <a:graphicFrameLocks/>
          </p:cNvGraphicFramePr>
          <p:nvPr>
            <p:extLst>
              <p:ext uri="{D42A27DB-BD31-4B8C-83A1-F6EECF244321}">
                <p14:modId xmlns:p14="http://schemas.microsoft.com/office/powerpoint/2010/main" val="2429641232"/>
              </p:ext>
            </p:extLst>
          </p:nvPr>
        </p:nvGraphicFramePr>
        <p:xfrm>
          <a:off x="200918" y="3962400"/>
          <a:ext cx="6411809" cy="2286000"/>
        </p:xfrm>
        <a:graphic>
          <a:graphicData uri="http://schemas.openxmlformats.org/drawingml/2006/chart">
            <c:chart xmlns:c="http://schemas.openxmlformats.org/drawingml/2006/chart" xmlns:r="http://schemas.openxmlformats.org/officeDocument/2006/relationships" r:id="rId5"/>
          </a:graphicData>
        </a:graphic>
      </p:graphicFrame>
      <p:sp>
        <p:nvSpPr>
          <p:cNvPr id="11" name="Rectangle 10"/>
          <p:cNvSpPr/>
          <p:nvPr/>
        </p:nvSpPr>
        <p:spPr>
          <a:xfrm>
            <a:off x="171450" y="6324600"/>
            <a:ext cx="6441277" cy="307777"/>
          </a:xfrm>
          <a:prstGeom prst="rect">
            <a:avLst/>
          </a:prstGeom>
        </p:spPr>
        <p:txBody>
          <a:bodyPr wrap="square">
            <a:spAutoFit/>
          </a:bodyPr>
          <a:lstStyle/>
          <a:p>
            <a:pPr algn="r" rtl="1"/>
            <a:r>
              <a:rPr lang="ar-AE" sz="1400" b="1" dirty="0">
                <a:solidFill>
                  <a:srgbClr val="C00000"/>
                </a:solidFill>
                <a:latin typeface="Sakkal Majalla" panose="02000000000000000000" pitchFamily="2" charset="-78"/>
                <a:cs typeface="Sakkal Majalla" panose="02000000000000000000" pitchFamily="2" charset="-78"/>
              </a:rPr>
              <a:t> ملاحظة: تم احتساب نسبة الرضا عن المكافأة بناء على  الموظفين الذين أجابوا بـــ(تم ترشيحي و تم تكريمي</a:t>
            </a:r>
            <a:r>
              <a:rPr lang="ar-AE" sz="1400" b="1" dirty="0" smtClean="0">
                <a:solidFill>
                  <a:srgbClr val="C00000"/>
                </a:solidFill>
                <a:latin typeface="Sakkal Majalla" panose="02000000000000000000" pitchFamily="2" charset="-78"/>
                <a:cs typeface="Sakkal Majalla" panose="02000000000000000000" pitchFamily="2" charset="-78"/>
              </a:rPr>
              <a:t>)، والبالغ عددهم 39</a:t>
            </a:r>
            <a:endParaRPr lang="ar-AE" sz="1400" b="1" dirty="0">
              <a:solidFill>
                <a:srgbClr val="C00000"/>
              </a:solidFill>
              <a:latin typeface="Sakkal Majalla" panose="02000000000000000000" pitchFamily="2" charset="-78"/>
              <a:cs typeface="Sakkal Majalla" panose="02000000000000000000" pitchFamily="2" charset="-78"/>
            </a:endParaRPr>
          </a:p>
        </p:txBody>
      </p:sp>
      <p:pic>
        <p:nvPicPr>
          <p:cNvPr id="12" name="Picture 11"/>
          <p:cNvPicPr>
            <a:picLocks noChangeAspect="1"/>
          </p:cNvPicPr>
          <p:nvPr/>
        </p:nvPicPr>
        <p:blipFill>
          <a:blip r:embed="rId6">
            <a:clrChange>
              <a:clrFrom>
                <a:srgbClr val="FFFFFF"/>
              </a:clrFrom>
              <a:clrTo>
                <a:srgbClr val="FFFFFF">
                  <a:alpha val="0"/>
                </a:srgbClr>
              </a:clrTo>
            </a:clrChange>
          </a:blip>
          <a:stretch>
            <a:fillRect/>
          </a:stretch>
        </p:blipFill>
        <p:spPr>
          <a:xfrm flipH="1">
            <a:off x="5959978" y="3657600"/>
            <a:ext cx="917073" cy="533400"/>
          </a:xfrm>
          <a:prstGeom prst="rect">
            <a:avLst/>
          </a:prstGeom>
        </p:spPr>
      </p:pic>
    </p:spTree>
    <p:extLst>
      <p:ext uri="{BB962C8B-B14F-4D97-AF65-F5344CB8AC3E}">
        <p14:creationId xmlns:p14="http://schemas.microsoft.com/office/powerpoint/2010/main" val="3854113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334"/>
          <p:cNvSpPr txBox="1"/>
          <p:nvPr/>
        </p:nvSpPr>
        <p:spPr>
          <a:xfrm rot="-5400000">
            <a:off x="6508662" y="4179807"/>
            <a:ext cx="3068897" cy="306288"/>
          </a:xfrm>
          <a:prstGeom prst="rect">
            <a:avLst/>
          </a:prstGeom>
          <a:noFill/>
          <a:ln>
            <a:noFill/>
          </a:ln>
        </p:spPr>
        <p:txBody>
          <a:bodyPr lIns="91425" tIns="45700" rIns="91425" bIns="45700" anchor="t" anchorCtr="0">
            <a:noAutofit/>
          </a:bodyPr>
          <a:lstStyle/>
          <a:p>
            <a:pPr algn="ctr">
              <a:buSzPct val="25000"/>
            </a:pPr>
            <a:endParaRPr lang="en" sz="2000" b="1" dirty="0">
              <a:solidFill>
                <a:schemeClr val="bg1"/>
              </a:solidFill>
              <a:latin typeface="Dubai" panose="020B0503030403030204" pitchFamily="34" charset="-78"/>
              <a:ea typeface="Arial"/>
              <a:cs typeface="Dubai" panose="020B0503030403030204" pitchFamily="34" charset="-78"/>
              <a:sym typeface="Arial"/>
            </a:endParaRPr>
          </a:p>
        </p:txBody>
      </p:sp>
      <p:sp>
        <p:nvSpPr>
          <p:cNvPr id="24" name="Shape 682"/>
          <p:cNvSpPr/>
          <p:nvPr/>
        </p:nvSpPr>
        <p:spPr>
          <a:xfrm>
            <a:off x="7356566" y="1447800"/>
            <a:ext cx="302174" cy="382058"/>
          </a:xfrm>
          <a:custGeom>
            <a:avLst/>
            <a:gdLst/>
            <a:ahLst/>
            <a:cxnLst/>
            <a:rect l="0" t="0" r="0" b="0"/>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chemeClr val="bg1"/>
          </a:solidFill>
          <a:ln>
            <a:noFill/>
          </a:ln>
        </p:spPr>
        <p:txBody>
          <a:bodyPr wrap="square" lIns="91425" tIns="91425" rIns="91425" bIns="91425" anchor="ctr" anchorCtr="0">
            <a:noAutofit/>
          </a:bodyPr>
          <a:lstStyle/>
          <a:p>
            <a:pPr lvl="0">
              <a:spcBef>
                <a:spcPts val="0"/>
              </a:spcBef>
              <a:buNone/>
            </a:pPr>
            <a:endParaRPr/>
          </a:p>
        </p:txBody>
      </p:sp>
      <p:sp>
        <p:nvSpPr>
          <p:cNvPr id="3" name="Title 2"/>
          <p:cNvSpPr>
            <a:spLocks noGrp="1"/>
          </p:cNvSpPr>
          <p:nvPr>
            <p:ph type="ctrTitle"/>
          </p:nvPr>
        </p:nvSpPr>
        <p:spPr>
          <a:xfrm>
            <a:off x="4674808" y="231161"/>
            <a:ext cx="6430315" cy="731783"/>
          </a:xfrm>
        </p:spPr>
        <p:txBody>
          <a:bodyPr>
            <a:noAutofit/>
          </a:bodyPr>
          <a:lstStyle/>
          <a:p>
            <a:pPr algn="ctr"/>
            <a:r>
              <a:rPr lang="ar-AE" sz="2800" dirty="0" smtClean="0">
                <a:solidFill>
                  <a:schemeClr val="tx1"/>
                </a:solidFill>
                <a:latin typeface="Sakkal Majalla" panose="02000000000000000000" pitchFamily="2" charset="-78"/>
                <a:cs typeface="Sakkal Majalla" panose="02000000000000000000" pitchFamily="2" charset="-78"/>
              </a:rPr>
              <a:t>الرضا العام عن نظام المكافآت والحوافز في الهيئة</a:t>
            </a:r>
            <a:endParaRPr lang="ar-AE"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6" name="Chart 5"/>
          <p:cNvGraphicFramePr>
            <a:graphicFrameLocks/>
          </p:cNvGraphicFramePr>
          <p:nvPr>
            <p:extLst>
              <p:ext uri="{D42A27DB-BD31-4B8C-83A1-F6EECF244321}">
                <p14:modId xmlns:p14="http://schemas.microsoft.com/office/powerpoint/2010/main" val="2720279"/>
              </p:ext>
            </p:extLst>
          </p:nvPr>
        </p:nvGraphicFramePr>
        <p:xfrm>
          <a:off x="152400" y="1295400"/>
          <a:ext cx="118110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21276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334"/>
          <p:cNvSpPr txBox="1"/>
          <p:nvPr/>
        </p:nvSpPr>
        <p:spPr>
          <a:xfrm rot="-5400000">
            <a:off x="6508662" y="4179807"/>
            <a:ext cx="3068897" cy="306288"/>
          </a:xfrm>
          <a:prstGeom prst="rect">
            <a:avLst/>
          </a:prstGeom>
          <a:noFill/>
          <a:ln>
            <a:noFill/>
          </a:ln>
        </p:spPr>
        <p:txBody>
          <a:bodyPr lIns="91425" tIns="45700" rIns="91425" bIns="45700" anchor="t" anchorCtr="0">
            <a:noAutofit/>
          </a:bodyPr>
          <a:lstStyle/>
          <a:p>
            <a:pPr algn="ctr">
              <a:buSzPct val="25000"/>
            </a:pPr>
            <a:endParaRPr lang="en" sz="2000" b="1" dirty="0">
              <a:solidFill>
                <a:schemeClr val="bg1"/>
              </a:solidFill>
              <a:latin typeface="Dubai" panose="020B0503030403030204" pitchFamily="34" charset="-78"/>
              <a:ea typeface="Arial"/>
              <a:cs typeface="Dubai" panose="020B0503030403030204" pitchFamily="34" charset="-78"/>
              <a:sym typeface="Arial"/>
            </a:endParaRPr>
          </a:p>
        </p:txBody>
      </p:sp>
      <p:sp>
        <p:nvSpPr>
          <p:cNvPr id="24" name="Shape 682"/>
          <p:cNvSpPr/>
          <p:nvPr/>
        </p:nvSpPr>
        <p:spPr>
          <a:xfrm>
            <a:off x="7356566" y="1447800"/>
            <a:ext cx="302174" cy="382058"/>
          </a:xfrm>
          <a:custGeom>
            <a:avLst/>
            <a:gdLst/>
            <a:ahLst/>
            <a:cxnLst/>
            <a:rect l="0" t="0" r="0" b="0"/>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chemeClr val="bg1"/>
          </a:solidFill>
          <a:ln>
            <a:noFill/>
          </a:ln>
        </p:spPr>
        <p:txBody>
          <a:bodyPr wrap="square" lIns="91425" tIns="91425" rIns="91425" bIns="91425" anchor="ctr" anchorCtr="0">
            <a:noAutofit/>
          </a:bodyPr>
          <a:lstStyle/>
          <a:p>
            <a:pPr lvl="0">
              <a:spcBef>
                <a:spcPts val="0"/>
              </a:spcBef>
              <a:buNone/>
            </a:pPr>
            <a:endParaRPr/>
          </a:p>
        </p:txBody>
      </p:sp>
      <p:sp>
        <p:nvSpPr>
          <p:cNvPr id="3" name="Title 2"/>
          <p:cNvSpPr>
            <a:spLocks noGrp="1"/>
          </p:cNvSpPr>
          <p:nvPr>
            <p:ph type="ctrTitle"/>
          </p:nvPr>
        </p:nvSpPr>
        <p:spPr>
          <a:xfrm>
            <a:off x="4674808" y="231161"/>
            <a:ext cx="6430315" cy="731783"/>
          </a:xfrm>
        </p:spPr>
        <p:txBody>
          <a:bodyPr>
            <a:noAutofit/>
          </a:bodyPr>
          <a:lstStyle/>
          <a:p>
            <a:pPr algn="ctr"/>
            <a:r>
              <a:rPr lang="ar-AE" sz="2800" dirty="0" smtClean="0">
                <a:solidFill>
                  <a:schemeClr val="tx1"/>
                </a:solidFill>
                <a:latin typeface="Sakkal Majalla" panose="02000000000000000000" pitchFamily="2" charset="-78"/>
                <a:cs typeface="Sakkal Majalla" panose="02000000000000000000" pitchFamily="2" charset="-78"/>
              </a:rPr>
              <a:t>الرضا العام عن نظام المكافآت والحوافز في الهيئة</a:t>
            </a:r>
            <a:endParaRPr lang="ar-AE" sz="2800" dirty="0">
              <a:solidFill>
                <a:schemeClr val="tx1"/>
              </a:solidFill>
              <a:latin typeface="Sakkal Majalla" panose="02000000000000000000" pitchFamily="2" charset="-78"/>
              <a:cs typeface="Sakkal Majalla" panose="02000000000000000000" pitchFamily="2" charset="-78"/>
            </a:endParaRPr>
          </a:p>
        </p:txBody>
      </p:sp>
      <p:sp>
        <p:nvSpPr>
          <p:cNvPr id="5" name="TextBox 4"/>
          <p:cNvSpPr txBox="1"/>
          <p:nvPr/>
        </p:nvSpPr>
        <p:spPr>
          <a:xfrm>
            <a:off x="10668000" y="1075111"/>
            <a:ext cx="1447800" cy="523220"/>
          </a:xfrm>
          <a:prstGeom prst="rect">
            <a:avLst/>
          </a:prstGeom>
          <a:solidFill>
            <a:schemeClr val="bg1">
              <a:lumMod val="75000"/>
            </a:schemeClr>
          </a:solidFill>
        </p:spPr>
        <p:txBody>
          <a:bodyPr wrap="square" rtlCol="0">
            <a:spAutoFit/>
          </a:bodyPr>
          <a:lstStyle/>
          <a:p>
            <a:pPr algn="ctr"/>
            <a:r>
              <a:rPr lang="ar-AE" sz="2800" b="1" dirty="0" smtClean="0">
                <a:latin typeface="Sakkal Majalla" panose="02000000000000000000" pitchFamily="2" charset="-78"/>
                <a:cs typeface="Sakkal Majalla" panose="02000000000000000000" pitchFamily="2" charset="-78"/>
              </a:rPr>
              <a:t>يتبع</a:t>
            </a:r>
            <a:endParaRPr lang="en-US" sz="2800" b="1" dirty="0">
              <a:latin typeface="Sakkal Majalla" panose="02000000000000000000" pitchFamily="2" charset="-78"/>
              <a:cs typeface="Sakkal Majalla" panose="02000000000000000000" pitchFamily="2" charset="-78"/>
            </a:endParaRPr>
          </a:p>
        </p:txBody>
      </p:sp>
      <p:graphicFrame>
        <p:nvGraphicFramePr>
          <p:cNvPr id="8" name="Chart 7"/>
          <p:cNvGraphicFramePr>
            <a:graphicFrameLocks/>
          </p:cNvGraphicFramePr>
          <p:nvPr>
            <p:extLst>
              <p:ext uri="{D42A27DB-BD31-4B8C-83A1-F6EECF244321}">
                <p14:modId xmlns:p14="http://schemas.microsoft.com/office/powerpoint/2010/main" val="3785404316"/>
              </p:ext>
            </p:extLst>
          </p:nvPr>
        </p:nvGraphicFramePr>
        <p:xfrm>
          <a:off x="152400" y="1295400"/>
          <a:ext cx="12039600" cy="527991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6"/>
          <p:cNvSpPr txBox="1"/>
          <p:nvPr/>
        </p:nvSpPr>
        <p:spPr>
          <a:xfrm>
            <a:off x="4647099" y="4572000"/>
            <a:ext cx="1655618" cy="715089"/>
          </a:xfrm>
          <a:prstGeom prst="roundRect">
            <a:avLst/>
          </a:prstGeom>
          <a:noFill/>
          <a:ln>
            <a:solidFill>
              <a:schemeClr val="bg1">
                <a:lumMod val="75000"/>
              </a:schemeClr>
            </a:solidFill>
          </a:ln>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Low" rtl="1"/>
            <a:r>
              <a:rPr lang="ar-AE" sz="1800" b="1" dirty="0" smtClean="0">
                <a:solidFill>
                  <a:schemeClr val="accent3">
                    <a:lumMod val="50000"/>
                  </a:schemeClr>
                </a:solidFill>
                <a:latin typeface="Sakkal Majalla" panose="02000000000000000000" pitchFamily="2" charset="-78"/>
                <a:cs typeface="Sakkal Majalla" panose="02000000000000000000" pitchFamily="2" charset="-78"/>
              </a:rPr>
              <a:t>سؤال جديد ولا </a:t>
            </a:r>
            <a:r>
              <a:rPr lang="ar-AE" sz="1800" b="1" dirty="0" smtClean="0">
                <a:solidFill>
                  <a:schemeClr val="accent3">
                    <a:lumMod val="50000"/>
                  </a:schemeClr>
                </a:solidFill>
                <a:latin typeface="Sakkal Majalla" panose="02000000000000000000" pitchFamily="2" charset="-78"/>
                <a:cs typeface="Sakkal Majalla" panose="02000000000000000000" pitchFamily="2" charset="-78"/>
              </a:rPr>
              <a:t>يتضمن </a:t>
            </a:r>
            <a:r>
              <a:rPr lang="ar-AE" sz="1800" b="1" dirty="0" smtClean="0">
                <a:solidFill>
                  <a:schemeClr val="accent3">
                    <a:lumMod val="50000"/>
                  </a:schemeClr>
                </a:solidFill>
                <a:latin typeface="Sakkal Majalla" panose="02000000000000000000" pitchFamily="2" charset="-78"/>
                <a:cs typeface="Sakkal Majalla" panose="02000000000000000000" pitchFamily="2" charset="-78"/>
              </a:rPr>
              <a:t>نتيجة سابقة</a:t>
            </a:r>
            <a:endParaRPr lang="en-US" sz="1800" b="1" dirty="0">
              <a:solidFill>
                <a:schemeClr val="accent3">
                  <a:lumMod val="50000"/>
                </a:schemeClr>
              </a:solidFill>
              <a:latin typeface="Sakkal Majalla" panose="02000000000000000000" pitchFamily="2" charset="-78"/>
              <a:cs typeface="Sakkal Majalla" panose="02000000000000000000" pitchFamily="2" charset="-78"/>
            </a:endParaRPr>
          </a:p>
        </p:txBody>
      </p:sp>
      <p:pic>
        <p:nvPicPr>
          <p:cNvPr id="11" name="Picture 6" descr="Image result for new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823236"/>
            <a:ext cx="990600" cy="93913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Image result for new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80850" y="2996217"/>
            <a:ext cx="1014950" cy="889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667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2800" dirty="0" smtClean="0">
                <a:solidFill>
                  <a:schemeClr val="tx1"/>
                </a:solidFill>
                <a:latin typeface="Sakkal Majalla" panose="02000000000000000000" pitchFamily="2" charset="-78"/>
                <a:cs typeface="Sakkal Majalla" panose="02000000000000000000" pitchFamily="2" charset="-78"/>
              </a:rPr>
              <a:t>الاقتراحات التطوير ية لنظام </a:t>
            </a:r>
            <a:r>
              <a:rPr lang="ar-AE" sz="2800" dirty="0">
                <a:solidFill>
                  <a:schemeClr val="tx1"/>
                </a:solidFill>
                <a:latin typeface="Sakkal Majalla" panose="02000000000000000000" pitchFamily="2" charset="-78"/>
                <a:cs typeface="Sakkal Majalla" panose="02000000000000000000" pitchFamily="2" charset="-78"/>
              </a:rPr>
              <a:t>المكافآت </a:t>
            </a:r>
            <a:r>
              <a:rPr lang="ar-AE" sz="2800" dirty="0" smtClean="0">
                <a:solidFill>
                  <a:schemeClr val="tx1"/>
                </a:solidFill>
                <a:latin typeface="Sakkal Majalla" panose="02000000000000000000" pitchFamily="2" charset="-78"/>
                <a:cs typeface="Sakkal Majalla" panose="02000000000000000000" pitchFamily="2" charset="-78"/>
              </a:rPr>
              <a:t>والحوافز</a:t>
            </a:r>
            <a:endParaRPr lang="en-US"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108802016"/>
              </p:ext>
            </p:extLst>
          </p:nvPr>
        </p:nvGraphicFramePr>
        <p:xfrm>
          <a:off x="228600" y="1163603"/>
          <a:ext cx="11788913" cy="5313396"/>
        </p:xfrm>
        <a:graphic>
          <a:graphicData uri="http://schemas.openxmlformats.org/drawingml/2006/table">
            <a:tbl>
              <a:tblPr firstRow="1" bandRow="1">
                <a:tableStyleId>{5C22544A-7EE6-4342-B048-85BDC9FD1C3A}</a:tableStyleId>
              </a:tblPr>
              <a:tblGrid>
                <a:gridCol w="5867400">
                  <a:extLst>
                    <a:ext uri="{9D8B030D-6E8A-4147-A177-3AD203B41FA5}">
                      <a16:colId xmlns:a16="http://schemas.microsoft.com/office/drawing/2014/main" xmlns="" val="20002"/>
                    </a:ext>
                  </a:extLst>
                </a:gridCol>
                <a:gridCol w="5921513">
                  <a:extLst>
                    <a:ext uri="{9D8B030D-6E8A-4147-A177-3AD203B41FA5}">
                      <a16:colId xmlns:a16="http://schemas.microsoft.com/office/drawing/2014/main" xmlns="" val="20003"/>
                    </a:ext>
                  </a:extLst>
                </a:gridCol>
              </a:tblGrid>
              <a:tr h="624613">
                <a:tc gridSpan="2">
                  <a:txBody>
                    <a:bodyPr/>
                    <a:lstStyle/>
                    <a:p>
                      <a:pPr marL="0" indent="0" algn="ctr" defTabSz="914400" rtl="1" eaLnBrk="1" latinLnBrk="0" hangingPunct="1">
                        <a:buFont typeface="Wingdings" panose="05000000000000000000" pitchFamily="2" charset="2"/>
                        <a:buNone/>
                      </a:pPr>
                      <a:r>
                        <a:rPr lang="ar-AE" sz="2000" b="1" kern="1200" dirty="0" smtClean="0">
                          <a:solidFill>
                            <a:schemeClr val="bg1"/>
                          </a:solidFill>
                          <a:latin typeface="Sakkal Majalla" panose="02000000000000000000" pitchFamily="2" charset="-78"/>
                          <a:ea typeface="+mn-ea"/>
                          <a:cs typeface="Sakkal Majalla" panose="02000000000000000000" pitchFamily="2" charset="-78"/>
                        </a:rPr>
                        <a:t>الاقتراحات التطويرية</a:t>
                      </a:r>
                      <a:r>
                        <a:rPr lang="ar-AE" sz="2000" b="1" kern="1200" baseline="0" dirty="0" smtClean="0">
                          <a:solidFill>
                            <a:schemeClr val="bg1"/>
                          </a:solidFill>
                          <a:latin typeface="Sakkal Majalla" panose="02000000000000000000" pitchFamily="2" charset="-78"/>
                          <a:ea typeface="+mn-ea"/>
                          <a:cs typeface="Sakkal Majalla" panose="02000000000000000000" pitchFamily="2" charset="-78"/>
                        </a:rPr>
                        <a:t> </a:t>
                      </a:r>
                      <a:r>
                        <a:rPr lang="ar-AE" sz="2000" b="1" kern="1200" dirty="0" smtClean="0">
                          <a:solidFill>
                            <a:schemeClr val="bg1"/>
                          </a:solidFill>
                          <a:latin typeface="Sakkal Majalla" panose="02000000000000000000" pitchFamily="2" charset="-78"/>
                          <a:ea typeface="+mn-ea"/>
                          <a:cs typeface="Sakkal Majalla" panose="02000000000000000000" pitchFamily="2" charset="-78"/>
                        </a:rPr>
                        <a:t>لنظام المكافآت والحوافز</a:t>
                      </a:r>
                      <a:endParaRPr lang="ar-AE" sz="2000" b="1" kern="1200" dirty="0" smtClean="0">
                        <a:solidFill>
                          <a:schemeClr val="bg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rgbClr val="B68A35"/>
                    </a:solidFill>
                  </a:tcPr>
                </a:tc>
                <a:tc hMerge="1">
                  <a:txBody>
                    <a:bodyPr/>
                    <a:lstStyle/>
                    <a:p>
                      <a:pPr marL="0" indent="0" algn="ctr" rtl="1">
                        <a:buFont typeface="Wingdings" panose="05000000000000000000" pitchFamily="2" charset="2"/>
                        <a:buNone/>
                      </a:pPr>
                      <a:endParaRPr lang="en-US" sz="1600" b="1" kern="1200" dirty="0">
                        <a:solidFill>
                          <a:srgbClr val="000000"/>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r>
              <a:tr h="1484954">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اقترح تعديل دورية النظام لتصبح ربع سنوية لضمان الاختيار والمفاضلة بين أفضل الاسهامات وأكثرها تأثيرا ومردودا</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أتمنى ان تتم المناقشة مع صاحب الفكرة او يكون جزء من الاجراء والسبب ربما تكون الفكرة غير واضحة او تفهم على أساس انها موجودة ضمن خطة وقد تحتوي الفكرة على تفاصيل يراها صاحبها مختلفة عن الاخرين وبالإضافة الى دعم مقدم الفكرة واحساسه بالانتماء والاهتمام بغض النظر عن نوع الفكرة حقيقية او غير مجدية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0"/>
                  </a:ext>
                </a:extLst>
              </a:tr>
              <a:tr h="789482">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تعديل النظام الالكتروني </a:t>
                      </a:r>
                      <a:r>
                        <a:rPr lang="en-US" sz="1600" b="1" dirty="0" smtClean="0">
                          <a:latin typeface="Sakkal Majalla" panose="02000000000000000000" pitchFamily="2" charset="-78"/>
                          <a:cs typeface="Sakkal Majalla" panose="02000000000000000000" pitchFamily="2" charset="-78"/>
                        </a:rPr>
                        <a:t>“</a:t>
                      </a:r>
                      <a:r>
                        <a:rPr lang="ar-AE" sz="1600" b="1" dirty="0" smtClean="0">
                          <a:latin typeface="Sakkal Majalla" panose="02000000000000000000" pitchFamily="2" charset="-78"/>
                          <a:cs typeface="Sakkal Majalla" panose="02000000000000000000" pitchFamily="2" charset="-78"/>
                        </a:rPr>
                        <a:t>بياناتي</a:t>
                      </a:r>
                      <a:r>
                        <a:rPr lang="en-US" sz="1600" b="1" dirty="0" smtClean="0">
                          <a:latin typeface="Sakkal Majalla" panose="02000000000000000000" pitchFamily="2" charset="-78"/>
                          <a:cs typeface="Sakkal Majalla" panose="02000000000000000000" pitchFamily="2" charset="-78"/>
                        </a:rPr>
                        <a:t>”</a:t>
                      </a:r>
                      <a:r>
                        <a:rPr lang="ar-AE" sz="1600" b="1" dirty="0" smtClean="0">
                          <a:latin typeface="Sakkal Majalla" panose="02000000000000000000" pitchFamily="2" charset="-78"/>
                          <a:cs typeface="Sakkal Majalla" panose="02000000000000000000" pitchFamily="2" charset="-78"/>
                        </a:rPr>
                        <a:t> لاحتواء التفاصيل حيث انه حاليا غير مناسب وغير عملي</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الا يتم تقييم أشخاص لم تقم بالعمل المناسب لأنه يأثر سلبا على تحفيز الموظفين المتفانيين في العمل</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1"/>
                  </a:ext>
                </a:extLst>
              </a:tr>
              <a:tr h="787469">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العدل بين الموظفين في اخيار الفئات بحيث ينشر بيئة ايجابية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إعادة منح الموظفين شهادات إلى جانب المكافئة المالية حيث يتم فقط توزيع المكافئة المالية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2"/>
                  </a:ext>
                </a:extLst>
              </a:tr>
              <a:tr h="768360">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تعميم تجربة الهيئة على الجهات الاتحادية=</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أن تكون هناك فئات تكريم جديدة من باب التحفيز والتنويع</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10003"/>
                  </a:ext>
                </a:extLst>
              </a:tr>
              <a:tr h="858518">
                <a:tc gridSpan="2">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AE" sz="1600" b="1" dirty="0" smtClean="0">
                          <a:latin typeface="Sakkal Majalla" panose="02000000000000000000" pitchFamily="2" charset="-78"/>
                          <a:cs typeface="Sakkal Majalla" panose="02000000000000000000" pitchFamily="2" charset="-78"/>
                        </a:rPr>
                        <a:t>العدل في اختيار الموظفين</a:t>
                      </a: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tc hMerge="1">
                  <a:txBody>
                    <a:bodyPr/>
                    <a:lstStyle/>
                    <a:p>
                      <a:pPr marL="0" marR="0" lvl="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endParaRPr lang="ar-AE" sz="1600" b="1" dirty="0" smtClean="0">
                        <a:latin typeface="Sakkal Majalla" panose="02000000000000000000" pitchFamily="2" charset="-78"/>
                        <a:cs typeface="Sakkal Majalla" panose="02000000000000000000" pitchFamily="2" charset="-78"/>
                      </a:endParaRPr>
                    </a:p>
                  </a:txBody>
                  <a:tcPr anchor="ctr">
                    <a:lnL w="12700" cap="flat" cmpd="sng" algn="ctr">
                      <a:solidFill>
                        <a:schemeClr val="bg1">
                          <a:lumMod val="65000"/>
                        </a:schemeClr>
                      </a:solidFill>
                      <a:prstDash val="dot"/>
                      <a:round/>
                      <a:headEnd type="none" w="med" len="med"/>
                      <a:tailEnd type="none" w="med" len="med"/>
                    </a:lnL>
                    <a:lnR w="12700" cap="flat" cmpd="sng" algn="ctr">
                      <a:solidFill>
                        <a:schemeClr val="bg1">
                          <a:lumMod val="65000"/>
                        </a:schemeClr>
                      </a:solidFill>
                      <a:prstDash val="dot"/>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solidFill>
                      <a:schemeClr val="bg1"/>
                    </a:solidFill>
                  </a:tcPr>
                </a:tc>
                <a:extLst>
                  <a:ext uri="{0D108BD9-81ED-4DB2-BD59-A6C34878D82A}">
                    <a16:rowId xmlns:a16="http://schemas.microsoft.com/office/drawing/2014/main" xmlns="" val="4270729544"/>
                  </a:ext>
                </a:extLst>
              </a:tr>
            </a:tbl>
          </a:graphicData>
        </a:graphic>
      </p:graphicFrame>
    </p:spTree>
    <p:extLst>
      <p:ext uri="{BB962C8B-B14F-4D97-AF65-F5344CB8AC3E}">
        <p14:creationId xmlns:p14="http://schemas.microsoft.com/office/powerpoint/2010/main" val="408437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smtClean="0">
                <a:solidFill>
                  <a:schemeClr val="tx1"/>
                </a:solidFill>
                <a:latin typeface="Sakkal Majalla" panose="02000000000000000000" pitchFamily="2" charset="-78"/>
                <a:cs typeface="Sakkal Majalla" panose="02000000000000000000" pitchFamily="2" charset="-78"/>
              </a:rPr>
              <a:t>الاجراءات التصحيحية</a:t>
            </a:r>
            <a:r>
              <a:rPr lang="ar-AE" sz="2800" dirty="0">
                <a:solidFill>
                  <a:schemeClr val="tx1"/>
                </a:solidFill>
                <a:latin typeface="Sakkal Majalla" panose="02000000000000000000" pitchFamily="2" charset="-78"/>
                <a:cs typeface="Sakkal Majalla" panose="02000000000000000000" pitchFamily="2" charset="-78"/>
              </a:rPr>
              <a:t> </a:t>
            </a:r>
            <a:r>
              <a:rPr lang="ar-AE" sz="2800" dirty="0" smtClean="0">
                <a:solidFill>
                  <a:schemeClr val="tx1"/>
                </a:solidFill>
                <a:latin typeface="Sakkal Majalla" panose="02000000000000000000" pitchFamily="2" charset="-78"/>
                <a:cs typeface="Sakkal Majalla" panose="02000000000000000000" pitchFamily="2" charset="-78"/>
              </a:rPr>
              <a:t>للرضا عن نظام المكافآت والحوافز</a:t>
            </a:r>
            <a:endParaRPr lang="en-US" sz="2800" dirty="0">
              <a:solidFill>
                <a:schemeClr val="tx1"/>
              </a:solidFill>
              <a:latin typeface="Sakkal Majalla" panose="02000000000000000000" pitchFamily="2" charset="-78"/>
              <a:cs typeface="Sakkal Majalla" panose="02000000000000000000"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3868144320"/>
              </p:ext>
            </p:extLst>
          </p:nvPr>
        </p:nvGraphicFramePr>
        <p:xfrm>
          <a:off x="360607" y="1302184"/>
          <a:ext cx="11668261" cy="4776644"/>
        </p:xfrm>
        <a:graphic>
          <a:graphicData uri="http://schemas.openxmlformats.org/drawingml/2006/table">
            <a:tbl>
              <a:tblPr firstRow="1" firstCol="1" bandRow="1">
                <a:tableStyleId>{5940675A-B579-460E-94D1-54222C63F5DA}</a:tableStyleId>
              </a:tblPr>
              <a:tblGrid>
                <a:gridCol w="965917"/>
                <a:gridCol w="1506828"/>
                <a:gridCol w="4275786"/>
                <a:gridCol w="4919730"/>
              </a:tblGrid>
              <a:tr h="522912">
                <a:tc>
                  <a:txBody>
                    <a:bodyPr/>
                    <a:lstStyle/>
                    <a:p>
                      <a:pPr marL="0" marR="0" indent="0" algn="ctr">
                        <a:lnSpc>
                          <a:spcPct val="150000"/>
                        </a:lnSpc>
                        <a:spcBef>
                          <a:spcPts val="0"/>
                        </a:spcBef>
                        <a:spcAft>
                          <a:spcPts val="600"/>
                        </a:spcAft>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الدليل </a:t>
                      </a:r>
                      <a:endParaRPr lang="en-US" sz="18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A9E46"/>
                    </a:solidFill>
                  </a:tcPr>
                </a:tc>
                <a:tc>
                  <a:txBody>
                    <a:bodyPr/>
                    <a:lstStyle/>
                    <a:p>
                      <a:pPr marL="0" marR="0" lvl="0" indent="0" algn="ctr" defTabSz="914400"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نسبة</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الانجاز</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A9E46"/>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الاطار</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الزمني للتنفيذ</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A9E46"/>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الإجراءات التصحيحية </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rgbClr val="CA9E46"/>
                    </a:solidFill>
                  </a:tcPr>
                </a:tc>
              </a:tr>
              <a:tr h="70717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01158">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indent="0" algn="ctr" rtl="1">
                        <a:buFont typeface="Wingdings" panose="05000000000000000000" pitchFamily="2" charset="2"/>
                        <a:buNone/>
                      </a:pPr>
                      <a:endParaRPr lang="en-US" sz="1400" b="1" dirty="0">
                        <a:solidFill>
                          <a:schemeClr val="tx1"/>
                        </a:solidFill>
                        <a:effectLst/>
                        <a:latin typeface="Sakkal Majalla" panose="02000000000000000000" pitchFamily="2" charset="-78"/>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87037">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87311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758603">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26654">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bl>
          </a:graphicData>
        </a:graphic>
      </p:graphicFrame>
    </p:spTree>
    <p:extLst>
      <p:ext uri="{BB962C8B-B14F-4D97-AF65-F5344CB8AC3E}">
        <p14:creationId xmlns:p14="http://schemas.microsoft.com/office/powerpoint/2010/main" val="395126708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نسق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مستند" ma:contentTypeID="0x010100568CE430E0D62840A7AAB60FDFE350BA" ma:contentTypeVersion="7" ma:contentTypeDescription="إنشاء مستند جديد." ma:contentTypeScope="" ma:versionID="c37a9e45cf0f893930f46920f83a1283">
  <xsd:schema xmlns:xsd="http://www.w3.org/2001/XMLSchema" xmlns:xs="http://www.w3.org/2001/XMLSchema" xmlns:p="http://schemas.microsoft.com/office/2006/metadata/properties" xmlns:ns1="http://schemas.microsoft.com/sharepoint/v3" xmlns:ns2="b25ebfa4-1b7e-48bd-a3db-e97c1109f05d" xmlns:ns3="afcbfe06-5245-49cf-88ca-92038b990d34" targetNamespace="http://schemas.microsoft.com/office/2006/metadata/properties" ma:root="true" ma:fieldsID="68d8cd2c27a3d23c39c522c2c13e0513" ns1:_="" ns2:_="" ns3:_="">
    <xsd:import namespace="http://schemas.microsoft.com/sharepoint/v3"/>
    <xsd:import namespace="b25ebfa4-1b7e-48bd-a3db-e97c1109f05d"/>
    <xsd:import namespace="afcbfe06-5245-49cf-88ca-92038b990d34"/>
    <xsd:element name="properties">
      <xsd:complexType>
        <xsd:sequence>
          <xsd:element name="documentManagement">
            <xsd:complexType>
              <xsd:all>
                <xsd:element ref="ns2:_dlc_DocId" minOccurs="0"/>
                <xsd:element ref="ns2:_dlc_DocIdUrl" minOccurs="0"/>
                <xsd:element ref="ns2:_dlc_DocIdPersistId" minOccurs="0"/>
                <xsd:element ref="ns1:ol_Department" minOccurs="0"/>
                <xsd:element ref="ns3:Sort_x0020_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11" nillable="true" ma:displayName="القسم" ma:internalName="ol_Departmen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5ebfa4-1b7e-48bd-a3db-e97c1109f05d" elementFormDefault="qualified">
    <xsd:import namespace="http://schemas.microsoft.com/office/2006/documentManagement/types"/>
    <xsd:import namespace="http://schemas.microsoft.com/office/infopath/2007/PartnerControls"/>
    <xsd:element name="_dlc_DocId" ma:index="8" nillable="true" ma:displayName="قيمة معرّف المستند" ma:description="قيمة معرّف المستند المحددة لهذا العنصر." ma:internalName="_dlc_DocId" ma:readOnly="true">
      <xsd:simpleType>
        <xsd:restriction base="dms:Text"/>
      </xsd:simpleType>
    </xsd:element>
    <xsd:element name="_dlc_DocIdUrl" ma:index="9" nillable="true" ma:displayName="معرّف المستند" ma:description="ارتباط دائم إلى هذا المست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fcbfe06-5245-49cf-88ca-92038b990d34" elementFormDefault="qualified">
    <xsd:import namespace="http://schemas.microsoft.com/office/2006/documentManagement/types"/>
    <xsd:import namespace="http://schemas.microsoft.com/office/infopath/2007/PartnerControls"/>
    <xsd:element name="Sort_x0020_Order" ma:index="12" nillable="true" ma:displayName="Sort Order" ma:description="Sort column for sorting items inside this folder" ma:indexed="true" ma:internalName="Sort_x0020_Order"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Sort_x0020_Order xmlns="afcbfe06-5245-49cf-88ca-92038b990d34" xsi:nil="true"/>
    <ol_Department xmlns="http://schemas.microsoft.com/sharepoint/v3" xsi:nil="true"/>
    <_dlc_DocId xmlns="b25ebfa4-1b7e-48bd-a3db-e97c1109f05d">FAHRDOCID-61-21551</_dlc_DocId>
    <_dlc_DocIdUrl xmlns="b25ebfa4-1b7e-48bd-a3db-e97c1109f05d">
      <Url>http://portal.fahr.gov.ae/_layouts/15/DocIdRedir.aspx?ID=FAHRDOCID-61-21551</Url>
      <Description>FAHRDOCID-61-21551</Description>
    </_dlc_DocIdUrl>
  </documentManagement>
</p:properties>
</file>

<file path=customXml/itemProps1.xml><?xml version="1.0" encoding="utf-8"?>
<ds:datastoreItem xmlns:ds="http://schemas.openxmlformats.org/officeDocument/2006/customXml" ds:itemID="{4CEAF4AF-2BAC-4F6E-AE46-B18F6EBB1D56}">
  <ds:schemaRefs>
    <ds:schemaRef ds:uri="http://schemas.microsoft.com/sharepoint/events"/>
  </ds:schemaRefs>
</ds:datastoreItem>
</file>

<file path=customXml/itemProps2.xml><?xml version="1.0" encoding="utf-8"?>
<ds:datastoreItem xmlns:ds="http://schemas.openxmlformats.org/officeDocument/2006/customXml" ds:itemID="{74C3E0DC-E4C4-4A81-814B-1492F77C7A06}">
  <ds:schemaRefs>
    <ds:schemaRef ds:uri="http://schemas.microsoft.com/sharepoint/v3/contenttype/forms"/>
  </ds:schemaRefs>
</ds:datastoreItem>
</file>

<file path=customXml/itemProps3.xml><?xml version="1.0" encoding="utf-8"?>
<ds:datastoreItem xmlns:ds="http://schemas.openxmlformats.org/officeDocument/2006/customXml" ds:itemID="{E5C40051-E34A-4AF2-A6FB-8928ED4AF9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5ebfa4-1b7e-48bd-a3db-e97c1109f05d"/>
    <ds:schemaRef ds:uri="afcbfe06-5245-49cf-88ca-92038b990d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BFDCBAE-98E4-4041-9617-42670BF16DE7}">
  <ds:schemaRefs>
    <ds:schemaRef ds:uri="http://www.w3.org/XML/1998/namespace"/>
    <ds:schemaRef ds:uri="http://schemas.microsoft.com/office/2006/documentManagement/types"/>
    <ds:schemaRef ds:uri="http://schemas.microsoft.com/office/infopath/2007/PartnerControls"/>
    <ds:schemaRef ds:uri="b25ebfa4-1b7e-48bd-a3db-e97c1109f05d"/>
    <ds:schemaRef ds:uri="http://purl.org/dc/terms/"/>
    <ds:schemaRef ds:uri="http://schemas.openxmlformats.org/package/2006/metadata/core-properties"/>
    <ds:schemaRef ds:uri="afcbfe06-5245-49cf-88ca-92038b990d34"/>
    <ds:schemaRef ds:uri="http://purl.org/dc/elements/1.1/"/>
    <ds:schemaRef ds:uri="http://schemas.microsoft.com/sharepoint/v3"/>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6008</TotalTime>
  <Words>432</Words>
  <Application>Microsoft Office PowerPoint</Application>
  <PresentationFormat>Widescreen</PresentationFormat>
  <Paragraphs>69</Paragraphs>
  <Slides>10</Slides>
  <Notes>2</Notes>
  <HiddenSlides>0</HiddenSlides>
  <MMClips>0</MMClips>
  <ScaleCrop>false</ScaleCrop>
  <HeadingPairs>
    <vt:vector size="8" baseType="variant">
      <vt:variant>
        <vt:lpstr>Fonts Used</vt:lpstr>
      </vt:variant>
      <vt:variant>
        <vt:i4>5</vt:i4>
      </vt:variant>
      <vt:variant>
        <vt:lpstr>Theme</vt:lpstr>
      </vt:variant>
      <vt:variant>
        <vt:i4>2</vt:i4>
      </vt:variant>
      <vt:variant>
        <vt:lpstr>Links</vt:lpstr>
      </vt:variant>
      <vt:variant>
        <vt:i4>1</vt:i4>
      </vt:variant>
      <vt:variant>
        <vt:lpstr>Slide Titles</vt:lpstr>
      </vt:variant>
      <vt:variant>
        <vt:i4>10</vt:i4>
      </vt:variant>
    </vt:vector>
  </HeadingPairs>
  <TitlesOfParts>
    <vt:vector size="18" baseType="lpstr">
      <vt:lpstr>Arial</vt:lpstr>
      <vt:lpstr>Calibri</vt:lpstr>
      <vt:lpstr>Dubai</vt:lpstr>
      <vt:lpstr>Sakkal Majalla</vt:lpstr>
      <vt:lpstr>Wingdings</vt:lpstr>
      <vt:lpstr>نسق Office</vt:lpstr>
      <vt:lpstr>4_نسق Office</vt:lpstr>
      <vt:lpstr>C:\Users\sara745\Desktop\survey\2018\الاستبيانات\الربع الرابع\done\المكافآت و الحوافز\تحليل الاستبيان\استبيان الرضا عن نظام المكافآت والحوافز.pdf</vt:lpstr>
      <vt:lpstr>PowerPoint Presentation</vt:lpstr>
      <vt:lpstr>محاور العرض</vt:lpstr>
      <vt:lpstr>الرضا العام عن نظام المكافآت والحوافز  في الهيئة </vt:lpstr>
      <vt:lpstr>PowerPoint Presentation</vt:lpstr>
      <vt:lpstr>الترشيح/التكريم ضمن نظام المكافآت والحوافز</vt:lpstr>
      <vt:lpstr>الرضا العام عن نظام المكافآت والحوافز في الهيئة</vt:lpstr>
      <vt:lpstr>الرضا العام عن نظام المكافآت والحوافز في الهيئة</vt:lpstr>
      <vt:lpstr>الاقتراحات التطوير ية لنظام المكافآت والحوافز</vt:lpstr>
      <vt:lpstr>الاجراءات التصحيحية للرضا عن نظام المكافآت والحوافز</vt:lpstr>
      <vt:lpstr>PowerPoint Presentation</vt:lpstr>
    </vt:vector>
  </TitlesOfParts>
  <Company>FAHR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ايريل بولد 40 بوينت</dc:title>
  <dc:creator>Waiel Sadek</dc:creator>
  <cp:lastModifiedBy>Meitha A. Kolthoum</cp:lastModifiedBy>
  <cp:revision>1439</cp:revision>
  <dcterms:created xsi:type="dcterms:W3CDTF">2015-10-26T06:27:33Z</dcterms:created>
  <dcterms:modified xsi:type="dcterms:W3CDTF">2019-01-07T10:22:24Z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0x010100568CE430E0D62840A7AAB60FDFE350BA</vt:lpwstr>
  </property>
  <property fmtid="{D5CDD505-2E9C-101B-9397-08002B2CF9AE}" pid="3" name="_dlc_DocIdItemGuid">
    <vt:lpwstr>67f4def8-8072-495f-a100-199814118ad3</vt:lpwstr>
  </property>
</Properties>
</file>