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3652" r:id="rId6"/>
  </p:sldMasterIdLst>
  <p:notesMasterIdLst>
    <p:notesMasterId r:id="rId21"/>
  </p:notesMasterIdLst>
  <p:handoutMasterIdLst>
    <p:handoutMasterId r:id="rId22"/>
  </p:handoutMasterIdLst>
  <p:sldIdLst>
    <p:sldId id="256" r:id="rId7"/>
    <p:sldId id="349" r:id="rId8"/>
    <p:sldId id="350" r:id="rId9"/>
    <p:sldId id="356" r:id="rId10"/>
    <p:sldId id="319" r:id="rId11"/>
    <p:sldId id="337" r:id="rId12"/>
    <p:sldId id="354" r:id="rId13"/>
    <p:sldId id="339" r:id="rId14"/>
    <p:sldId id="353" r:id="rId15"/>
    <p:sldId id="335" r:id="rId16"/>
    <p:sldId id="348" r:id="rId17"/>
    <p:sldId id="331" r:id="rId18"/>
    <p:sldId id="332" r:id="rId19"/>
    <p:sldId id="26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a A. Ibrahim" initials="AAI" lastIdx="3" clrIdx="0">
    <p:extLst>
      <p:ext uri="{19B8F6BF-5375-455C-9EA6-DF929625EA0E}">
        <p15:presenceInfo xmlns:p15="http://schemas.microsoft.com/office/powerpoint/2012/main" userId="S-1-5-21-2952978500-1401317594-660745576-77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D36"/>
    <a:srgbClr val="98742C"/>
    <a:srgbClr val="CA9F4A"/>
    <a:srgbClr val="D2AD64"/>
    <a:srgbClr val="7F7F7F"/>
    <a:srgbClr val="D3B06B"/>
    <a:srgbClr val="C89C44"/>
    <a:srgbClr val="B68A35"/>
    <a:srgbClr val="F5ECDB"/>
    <a:srgbClr val="EEE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2" autoAdjust="0"/>
    <p:restoredTop sz="96305" autoAdjust="0"/>
  </p:normalViewPr>
  <p:slideViewPr>
    <p:cSldViewPr>
      <p:cViewPr varScale="1">
        <p:scale>
          <a:sx n="110" d="100"/>
          <a:sy n="110" d="100"/>
        </p:scale>
        <p:origin x="11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602;&#1583;&#1585;&#1575;&#1578;\&#1575;&#1604;&#1578;&#1581;&#1604;&#1610;&#1604;\&#1578;&#1581;&#1604;&#1610;&#1604;%20&#1575;&#1587;&#1578;&#1576;&#1610;&#1575;&#1606;%20&#1575;&#1604;&#1585;&#1590;&#1575;%20&#1593;&#1606;%20&#1602;&#1583;&#1585;&#1575;&#1578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602;&#1583;&#1585;&#1575;&#1578;\&#1575;&#1604;&#1578;&#1581;&#1604;&#1610;&#1604;\&#1578;&#1581;&#1604;&#1610;&#1604;%20&#1575;&#1587;&#1578;&#1576;&#1610;&#1575;&#1606;%20&#1575;&#1604;&#1585;&#1590;&#1575;%20&#1593;&#1606;%20&#1602;&#1583;&#1585;&#1575;&#1578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602;&#1583;&#1585;&#1575;&#1578;\&#1575;&#1604;&#1578;&#1581;&#1604;&#1610;&#1604;\&#1578;&#1581;&#1604;&#1610;&#1604;%20&#1575;&#1587;&#1578;&#1576;&#1610;&#1575;&#1606;%20&#1575;&#1604;&#1585;&#1590;&#1575;%20&#1593;&#1606;%20&#1602;&#1583;&#1585;&#1575;&#1578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602;&#1583;&#1585;&#1575;&#1578;\&#1575;&#1604;&#1578;&#1581;&#1604;&#1610;&#1604;\&#1578;&#1581;&#1604;&#1610;&#1604;%20&#1575;&#1587;&#1578;&#1576;&#1610;&#1575;&#1606;%20&#1575;&#1604;&#1585;&#1590;&#1575;%20&#1593;&#1606;%20&#1602;&#1583;&#1585;&#1575;&#1578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602;&#1583;&#1585;&#1575;&#1578;\&#1575;&#1604;&#1578;&#1581;&#1604;&#1610;&#1604;\&#1578;&#1581;&#1604;&#1610;&#1604;%20&#1575;&#1587;&#1578;&#1576;&#1610;&#1575;&#1606;%20&#1575;&#1604;&#1585;&#1590;&#1575;%20&#1593;&#1606;%20&#1602;&#1583;&#1585;&#1575;&#1578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602;&#1583;&#1585;&#1575;&#1578;\&#1575;&#1604;&#1578;&#1581;&#1604;&#1610;&#1604;\&#1578;&#1581;&#1604;&#1610;&#1604;%20&#1575;&#1587;&#1578;&#1576;&#1610;&#1575;&#1606;%20&#1575;&#1604;&#1585;&#1590;&#1575;%20&#1593;&#1606;%20&#1602;&#1583;&#1585;&#1575;&#1578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602;&#1583;&#1585;&#1575;&#1578;\&#1575;&#1604;&#1578;&#1581;&#1604;&#1610;&#1604;\&#1578;&#1581;&#1604;&#1610;&#1604;%20&#1575;&#1587;&#1578;&#1576;&#1610;&#1575;&#1606;%20&#1575;&#1604;&#1585;&#1590;&#1575;%20&#1593;&#1606;%20&#1602;&#1583;&#1585;&#1575;&#1578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602;&#1583;&#1585;&#1575;&#1578;\&#1575;&#1604;&#1578;&#1581;&#1604;&#1610;&#1604;\&#1578;&#1581;&#1604;&#1610;&#1604;%20&#1575;&#1587;&#1578;&#1576;&#1610;&#1575;&#1606;%20&#1575;&#1604;&#1585;&#1590;&#1575;%20&#1593;&#1606;%20&#1602;&#1583;&#1585;&#1575;&#1578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602;&#1583;&#1585;&#1575;&#1578;\&#1575;&#1604;&#1578;&#1581;&#1604;&#1610;&#1604;\&#1578;&#1581;&#1604;&#1610;&#1604;%20&#1575;&#1587;&#1578;&#1576;&#1610;&#1575;&#1606;%20&#1575;&#1604;&#1585;&#1590;&#1575;%20&#1593;&#1606;%20&#1602;&#1583;&#1585;&#1575;&#1578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602;&#1583;&#1585;&#1575;&#1578;\&#1575;&#1604;&#1578;&#1581;&#1604;&#1610;&#1604;\&#1578;&#1581;&#1604;&#1610;&#1604;%20&#1575;&#1587;&#1578;&#1576;&#1610;&#1575;&#1606;%20&#1575;&#1604;&#1585;&#1590;&#1575;%20&#1593;&#1606;%20&#1602;&#1583;&#1585;&#1575;&#1578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602;&#1583;&#1585;&#1575;&#1578;\&#1575;&#1604;&#1578;&#1581;&#1604;&#1610;&#1604;\&#1578;&#1581;&#1604;&#1610;&#1604;%20&#1575;&#1587;&#1578;&#1576;&#1610;&#1575;&#1606;%20&#1575;&#1604;&#1585;&#1590;&#1575;%20&#1593;&#1606;%20&#1602;&#1583;&#1585;&#1575;&#1578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602;&#1583;&#1585;&#1575;&#1578;\&#1575;&#1604;&#1578;&#1581;&#1604;&#1610;&#1604;\&#1578;&#1581;&#1604;&#1610;&#1604;%20&#1575;&#1587;&#1578;&#1576;&#1610;&#1575;&#1606;%20&#1575;&#1604;&#1585;&#1590;&#1575;%20&#1593;&#1606;%20&#1602;&#1583;&#1585;&#1575;&#1578;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000"/>
              <a:t>الرضا العام عن مبادرة شركاء قياس القدرات المفضلين (قدرات) </a:t>
            </a:r>
            <a:endParaRPr lang="en-US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'الرضا العام'!$B$3</c:f>
              <c:strCache>
                <c:ptCount val="1"/>
                <c:pt idx="0">
                  <c:v>المستهدف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'الرضا العام'!$C$2:$D$2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'الرضا العام'!$C$3:$D$3</c:f>
              <c:numCache>
                <c:formatCode>0%</c:formatCode>
                <c:ptCount val="2"/>
                <c:pt idx="0">
                  <c:v>0.7</c:v>
                </c:pt>
                <c:pt idx="1">
                  <c:v>0.77</c:v>
                </c:pt>
              </c:numCache>
            </c:numRef>
          </c:val>
        </c:ser>
        <c:ser>
          <c:idx val="1"/>
          <c:order val="1"/>
          <c:tx>
            <c:strRef>
              <c:f>'الرضا العام'!$B$4</c:f>
              <c:strCache>
                <c:ptCount val="1"/>
                <c:pt idx="0">
                  <c:v>المحقق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'الرضا العام'!$C$2:$D$2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'الرضا العام'!$C$4:$D$4</c:f>
              <c:numCache>
                <c:formatCode>0%</c:formatCode>
                <c:ptCount val="2"/>
                <c:pt idx="0">
                  <c:v>0.77</c:v>
                </c:pt>
                <c:pt idx="1">
                  <c:v>0.95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9"/>
        <c:overlap val="-27"/>
        <c:axId val="425013096"/>
        <c:axId val="425009568"/>
      </c:barChart>
      <c:catAx>
        <c:axId val="42501309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425009568"/>
        <c:crosses val="autoZero"/>
        <c:auto val="1"/>
        <c:lblAlgn val="ctr"/>
        <c:lblOffset val="100"/>
        <c:noMultiLvlLbl val="0"/>
      </c:catAx>
      <c:valAx>
        <c:axId val="425009568"/>
        <c:scaling>
          <c:orientation val="minMax"/>
        </c:scaling>
        <c:delete val="1"/>
        <c:axPos val="r"/>
        <c:numFmt formatCode="0%" sourceLinked="1"/>
        <c:majorTickMark val="none"/>
        <c:minorTickMark val="none"/>
        <c:tickLblPos val="nextTo"/>
        <c:crossAx val="425013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1800" dirty="0"/>
              <a:t>بأي من الشركاء التاليين تم الاستعانة لتنفيذ برنامج قياس القدرات</a:t>
            </a:r>
            <a:endParaRPr lang="en-US" sz="1800" dirty="0"/>
          </a:p>
        </c:rich>
      </c:tx>
      <c:layout>
        <c:manualLayout>
          <c:xMode val="edge"/>
          <c:yMode val="edge"/>
          <c:x val="0.122025488898305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Sheet1!$B$170:$B$180</c:f>
              <c:strCache>
                <c:ptCount val="11"/>
                <c:pt idx="0">
                  <c:v>مينيتس – هوجان</c:v>
                </c:pt>
                <c:pt idx="1">
                  <c:v>أنوفيشن بوينت</c:v>
                </c:pt>
                <c:pt idx="2">
                  <c:v>سكاي روكت</c:v>
                </c:pt>
                <c:pt idx="3">
                  <c:v>كات-أي </c:v>
                </c:pt>
                <c:pt idx="4">
                  <c:v>مجموعة المعارف</c:v>
                </c:pt>
                <c:pt idx="5">
                  <c:v>أي كيو أر</c:v>
                </c:pt>
                <c:pt idx="6">
                  <c:v>كيوبكس</c:v>
                </c:pt>
                <c:pt idx="7">
                  <c:v>مينتور</c:v>
                </c:pt>
                <c:pt idx="8">
                  <c:v>تالنت 3</c:v>
                </c:pt>
                <c:pt idx="9">
                  <c:v>افاق</c:v>
                </c:pt>
                <c:pt idx="10">
                  <c:v>توماس</c:v>
                </c:pt>
              </c:strCache>
            </c:strRef>
          </c:cat>
          <c:val>
            <c:numRef>
              <c:f>Sheet1!$C$170:$C$180</c:f>
              <c:numCache>
                <c:formatCode>General</c:formatCode>
                <c:ptCount val="11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axId val="427097704"/>
        <c:axId val="427092216"/>
      </c:barChart>
      <c:catAx>
        <c:axId val="4270977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427092216"/>
        <c:crosses val="autoZero"/>
        <c:auto val="1"/>
        <c:lblAlgn val="ctr"/>
        <c:lblOffset val="100"/>
        <c:noMultiLvlLbl val="0"/>
      </c:catAx>
      <c:valAx>
        <c:axId val="42709221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427097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8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1800" dirty="0"/>
              <a:t>ما هو الهدف الذي تم من اجله تطبيق برنامج </a:t>
            </a:r>
            <a:r>
              <a:rPr lang="ar-AE" sz="1800" dirty="0" smtClean="0"/>
              <a:t>قياس</a:t>
            </a:r>
          </a:p>
          <a:p>
            <a:pPr>
              <a:defRPr sz="1800"/>
            </a:pPr>
            <a:r>
              <a:rPr lang="ar-AE" sz="1800" dirty="0" smtClean="0"/>
              <a:t> </a:t>
            </a:r>
            <a:r>
              <a:rPr lang="ar-AE" sz="1800" dirty="0"/>
              <a:t>القدرات في جهتكم </a:t>
            </a:r>
            <a:endParaRPr lang="en-US" sz="1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3">
                <a:lumMod val="75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Sheet1!$B$106:$B$108</c:f>
              <c:strCache>
                <c:ptCount val="3"/>
                <c:pt idx="0">
                  <c:v> تحسين اداء موظفين بناءً على نتائج تقييم الاداء</c:v>
                </c:pt>
                <c:pt idx="1">
                  <c:v>تعيين موظفين جدد</c:v>
                </c:pt>
                <c:pt idx="2">
                  <c:v>الترقيات</c:v>
                </c:pt>
              </c:strCache>
            </c:strRef>
          </c:cat>
          <c:val>
            <c:numRef>
              <c:f>Sheet1!$C$106:$C$108</c:f>
              <c:numCache>
                <c:formatCode>General</c:formatCode>
                <c:ptCount val="3"/>
                <c:pt idx="0">
                  <c:v>8</c:v>
                </c:pt>
                <c:pt idx="1">
                  <c:v>8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27098880"/>
        <c:axId val="427098096"/>
      </c:barChart>
      <c:valAx>
        <c:axId val="4270980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27098880"/>
        <c:crosses val="autoZero"/>
        <c:crossBetween val="between"/>
      </c:valAx>
      <c:catAx>
        <c:axId val="4270988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rtl="1">
              <a:defRPr sz="17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427098096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ysClr val="windowText" lastClr="00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000"/>
              <a:t>ما هي وسائل التواصل المفضلة لديك للتواصل مع الهيئة حول مبادرة قدرات؟</a:t>
            </a:r>
            <a:endParaRPr lang="en-US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ysClr val="windowText" lastClr="00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Sheet1!$B$144:$B$148</c:f>
              <c:strCache>
                <c:ptCount val="5"/>
                <c:pt idx="0">
                  <c:v>الموقع الإلكتروني</c:v>
                </c:pt>
                <c:pt idx="1">
                  <c:v>البريد الرسمي</c:v>
                </c:pt>
                <c:pt idx="2">
                  <c:v>البريد الإلكتروني</c:v>
                </c:pt>
                <c:pt idx="3">
                  <c:v>الاتصال الهاتفي (مركز الاتصال)</c:v>
                </c:pt>
                <c:pt idx="4">
                  <c:v>وسائل التواصل الاجتماعي</c:v>
                </c:pt>
              </c:strCache>
            </c:strRef>
          </c:cat>
          <c:val>
            <c:numRef>
              <c:f>Sheet1!$C$144:$C$148</c:f>
              <c:numCache>
                <c:formatCode>General</c:formatCode>
                <c:ptCount val="5"/>
                <c:pt idx="0">
                  <c:v>18</c:v>
                </c:pt>
                <c:pt idx="1">
                  <c:v>14</c:v>
                </c:pt>
                <c:pt idx="2">
                  <c:v>12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427093784"/>
        <c:axId val="427091432"/>
      </c:barChart>
      <c:catAx>
        <c:axId val="4270937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427091432"/>
        <c:crosses val="autoZero"/>
        <c:auto val="1"/>
        <c:lblAlgn val="ctr"/>
        <c:lblOffset val="100"/>
        <c:noMultiLvlLbl val="0"/>
      </c:catAx>
      <c:valAx>
        <c:axId val="42709143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427093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800" b="1">
          <a:solidFill>
            <a:sysClr val="windowText" lastClr="000000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ysClr val="windowText" lastClr="00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000"/>
              <a:t>فئة المتعامل</a:t>
            </a:r>
            <a:endParaRPr lang="en-US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ysClr val="windowText" lastClr="00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295327717942784"/>
          <c:y val="0.18490085574713308"/>
          <c:w val="0.58863528240104745"/>
          <c:h val="0.68164836572350052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8772241690410402"/>
                  <c:y val="1.462977466690314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091835048677018"/>
                      <c:h val="0.42899954960677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5535417735238624"/>
                  <c:y val="-2.518501292912028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 rtl="1"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Sheet1!$B$44:$B$45</c:f>
              <c:strCache>
                <c:ptCount val="2"/>
                <c:pt idx="0">
                  <c:v>جهة اتحادية (هيئة)</c:v>
                </c:pt>
                <c:pt idx="1">
                  <c:v>جهة اتحادية (وزارة)</c:v>
                </c:pt>
              </c:strCache>
            </c:strRef>
          </c:cat>
          <c:val>
            <c:numRef>
              <c:f>Sheet1!$C$44:$C$45</c:f>
              <c:numCache>
                <c:formatCode>General</c:formatCode>
                <c:ptCount val="2"/>
                <c:pt idx="0">
                  <c:v>10</c:v>
                </c:pt>
                <c:pt idx="1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02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>
          <a:solidFill>
            <a:sysClr val="windowText" lastClr="000000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000"/>
              <a:t>الجنس</a:t>
            </a:r>
            <a:endParaRPr lang="en-US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272570127952756"/>
                  <c:y val="5.709877930853973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399304872047244"/>
                  <c:y val="-4.783951779904686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7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Sheet1!$B$90:$B$91</c:f>
              <c:strCache>
                <c:ptCount val="2"/>
                <c:pt idx="0">
                  <c:v>ذكر</c:v>
                </c:pt>
                <c:pt idx="1">
                  <c:v>أنثى</c:v>
                </c:pt>
              </c:strCache>
            </c:strRef>
          </c:cat>
          <c:val>
            <c:numRef>
              <c:f>Sheet1!$C$90:$C$91</c:f>
              <c:numCache>
                <c:formatCode>General</c:formatCode>
                <c:ptCount val="2"/>
                <c:pt idx="0">
                  <c:v>11</c:v>
                </c:pt>
                <c:pt idx="1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 sz="18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000"/>
              <a:t>مكان الاقامة</a:t>
            </a:r>
            <a:endParaRPr lang="en-US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172152475534597"/>
          <c:y val="0.116757851389266"/>
          <c:w val="0.54383230726795706"/>
          <c:h val="0.74099194497239562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3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1.3336386647937934E-3"/>
                  <c:y val="2.9667843243731413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455324101097483E-3"/>
                  <c:y val="-5.816386098289438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4833456246405808E-2"/>
                  <c:y val="8.479613539686846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9217150284355144"/>
                  <c:y val="3.831342202914291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22987872041762436"/>
                  <c:y val="0.167136844963345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7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Sheet1!$B$79:$B$83</c:f>
              <c:strCache>
                <c:ptCount val="5"/>
                <c:pt idx="0">
                  <c:v>أبوظبي</c:v>
                </c:pt>
                <c:pt idx="1">
                  <c:v>دبي</c:v>
                </c:pt>
                <c:pt idx="2">
                  <c:v>الشارقة</c:v>
                </c:pt>
                <c:pt idx="3">
                  <c:v>أم القيوين</c:v>
                </c:pt>
                <c:pt idx="4">
                  <c:v>رأس الخيمة </c:v>
                </c:pt>
              </c:strCache>
            </c:strRef>
          </c:cat>
          <c:val>
            <c:numRef>
              <c:f>Sheet1!$C$79:$C$83</c:f>
              <c:numCache>
                <c:formatCode>General</c:formatCode>
                <c:ptCount val="5"/>
                <c:pt idx="0">
                  <c:v>4</c:v>
                </c:pt>
                <c:pt idx="1">
                  <c:v>10</c:v>
                </c:pt>
                <c:pt idx="2">
                  <c:v>9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3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 sz="18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ysClr val="windowText" lastClr="00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000"/>
              <a:t>هل شاركت جهتكم بتنفيذ أي من برامج قياس القدرات؟</a:t>
            </a:r>
            <a:endParaRPr lang="en-US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ysClr val="windowText" lastClr="00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spPr>
            <a:solidFill>
              <a:schemeClr val="bg1">
                <a:lumMod val="65000"/>
              </a:schemeClr>
            </a:solidFill>
          </c:spPr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1168264293050327"/>
                  <c:y val="-2.950888350494649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5863098634409921E-2"/>
                  <c:y val="4.977185544114683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Sheet1!$B$101:$B$102</c:f>
              <c:strCache>
                <c:ptCount val="2"/>
                <c:pt idx="0">
                  <c:v>نعم</c:v>
                </c:pt>
                <c:pt idx="1">
                  <c:v>لا </c:v>
                </c:pt>
              </c:strCache>
            </c:strRef>
          </c:cat>
          <c:val>
            <c:numRef>
              <c:f>Sheet1!$C$101:$C$102</c:f>
              <c:numCache>
                <c:formatCode>General</c:formatCode>
                <c:ptCount val="2"/>
                <c:pt idx="0">
                  <c:v>16</c:v>
                </c:pt>
                <c:pt idx="1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43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800" b="1">
          <a:solidFill>
            <a:sysClr val="windowText" lastClr="000000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ysClr val="windowText" lastClr="00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000"/>
              <a:t>هل لديك فكرة عن مبادرة قدرات (شركاء قياس القدرات المفضلين للحكومة الاتحادية)؟</a:t>
            </a:r>
            <a:endParaRPr lang="en-US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ysClr val="windowText" lastClr="00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768498135635367"/>
          <c:y val="0.23156613235845519"/>
          <c:w val="0.53979609486726077"/>
          <c:h val="0.68526059242594661"/>
        </c:manualLayout>
      </c:layout>
      <c:doughnutChart>
        <c:varyColors val="1"/>
        <c:ser>
          <c:idx val="0"/>
          <c:order val="0"/>
          <c:spPr>
            <a:solidFill>
              <a:schemeClr val="accent3">
                <a:lumMod val="75000"/>
              </a:schemeClr>
            </a:solidFill>
          </c:spPr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1793114689760827"/>
                  <c:y val="-4.994643539762874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00426979097961"/>
                  <c:y val="3.377821055948922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Sheet1!$B$96:$B$97</c:f>
              <c:strCache>
                <c:ptCount val="2"/>
                <c:pt idx="0">
                  <c:v>نعم</c:v>
                </c:pt>
                <c:pt idx="1">
                  <c:v>لا </c:v>
                </c:pt>
              </c:strCache>
            </c:strRef>
          </c:cat>
          <c:val>
            <c:numRef>
              <c:f>Sheet1!$C$96:$C$97</c:f>
              <c:numCache>
                <c:formatCode>General</c:formatCode>
                <c:ptCount val="2"/>
                <c:pt idx="0">
                  <c:v>15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49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800" b="1">
          <a:solidFill>
            <a:sysClr val="windowText" lastClr="000000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ysClr val="windowText" lastClr="00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000" b="1" i="0" u="none" strike="noStrike" baseline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هل استخدمت البوابة الإلكترونية لمبادرة قدرات (المعدة من قبل الهيئة الاتحادية للموارد البشرية الحكومية</a:t>
            </a:r>
            <a:r>
              <a:rPr lang="ar-AE" sz="2000" b="1" i="0" u="none" strike="noStrike" baseline="0" dirty="0" smtClean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)؟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c:rich>
      </c:tx>
      <c:layout>
        <c:manualLayout>
          <c:xMode val="edge"/>
          <c:yMode val="edge"/>
          <c:x val="0.10930356308201201"/>
          <c:y val="5.952383742212102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ysClr val="windowText" lastClr="00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3424657534246576"/>
                  <c:y val="-2.434491294370142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004979685758459"/>
                  <c:y val="-4.830300940213617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5512170567720132"/>
                  <c:y val="0.1184964327043657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231384604321719"/>
                      <c:h val="0.2829508805453467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1" i="0" u="none" strike="noStrike" kern="1200" baseline="0">
                    <a:solidFill>
                      <a:sysClr val="windowText" lastClr="000000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Sheet1!$B$135:$B$137</c:f>
              <c:strCache>
                <c:ptCount val="3"/>
                <c:pt idx="0">
                  <c:v>نعم</c:v>
                </c:pt>
                <c:pt idx="1">
                  <c:v>لا</c:v>
                </c:pt>
                <c:pt idx="2">
                  <c:v>لا علم لي بوجودها</c:v>
                </c:pt>
              </c:strCache>
            </c:strRef>
          </c:cat>
          <c:val>
            <c:numRef>
              <c:f>Sheet1!$C$135:$C$137</c:f>
              <c:numCache>
                <c:formatCode>General</c:formatCode>
                <c:ptCount val="3"/>
                <c:pt idx="0">
                  <c:v>12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13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100" b="1">
          <a:solidFill>
            <a:sysClr val="windowText" lastClr="000000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000" dirty="0"/>
              <a:t>كيف كان تقييمك لنتائج قياس القدرات من قبل الشريك؟</a:t>
            </a:r>
            <a:endParaRPr lang="en-US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98742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5966191535453259"/>
                  <c:y val="-0.1405722947748150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8405349794238698"/>
                  <c:y val="1.6299962963180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069958847736611"/>
                  <c:y val="3.761647491784293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5390946502057613E-2"/>
                  <c:y val="0.175084920135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7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Sheet1!$B$127:$B$130</c:f>
              <c:strCache>
                <c:ptCount val="4"/>
                <c:pt idx="0">
                  <c:v>ممتاز</c:v>
                </c:pt>
                <c:pt idx="1">
                  <c:v>جيد</c:v>
                </c:pt>
                <c:pt idx="2">
                  <c:v>ضعيف</c:v>
                </c:pt>
                <c:pt idx="3">
                  <c:v>لا ينطبق</c:v>
                </c:pt>
              </c:strCache>
            </c:strRef>
          </c:cat>
          <c:val>
            <c:numRef>
              <c:f>Sheet1!$C$127:$C$130</c:f>
              <c:numCache>
                <c:formatCode>General</c:formatCode>
                <c:ptCount val="4"/>
                <c:pt idx="0">
                  <c:v>9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33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000"/>
              <a:t>الرضا العام عن مبادرة شركاء قياس القدرات المفضلين (قدرات) حسب المحاور </a:t>
            </a:r>
            <a:endParaRPr lang="en-US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'الرضا العام'!$B$6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'الرضا العام'!$A$7:$A$10</c:f>
              <c:strCache>
                <c:ptCount val="4"/>
                <c:pt idx="0">
                  <c:v>بشكل عام انا راضِ عن الموقع الإلكتروني  لقدرات المعد من الهيئة الاتحادية للموارد البشرية الحكومية</c:v>
                </c:pt>
                <c:pt idx="1">
                  <c:v>ساهمت البوابة الإلكترونية لقدرات بتوفير المعلومات المناسبة حول المبادرة واجراءاتها المختلفة</c:v>
                </c:pt>
                <c:pt idx="2">
                  <c:v>تعتبر متطلبات/ معلومات الحصول على أي من خدمات مبادرة قدرات واضحة</c:v>
                </c:pt>
                <c:pt idx="3">
                  <c:v>يتمتع موظفي الهيئة القائمين على مبادرة قدرات بالمعلومات اللازمة و يقومون بالرد على الاستفسارات بالطرق المناسبة و الوقت المحدد</c:v>
                </c:pt>
              </c:strCache>
            </c:strRef>
          </c:cat>
          <c:val>
            <c:numRef>
              <c:f>'الرضا العام'!$B$7:$B$10</c:f>
              <c:numCache>
                <c:formatCode>0%</c:formatCode>
                <c:ptCount val="4"/>
                <c:pt idx="0">
                  <c:v>0</c:v>
                </c:pt>
                <c:pt idx="1">
                  <c:v>0.72413793103448276</c:v>
                </c:pt>
                <c:pt idx="2">
                  <c:v>0.7448275862068966</c:v>
                </c:pt>
                <c:pt idx="3">
                  <c:v>0.6827586206896552</c:v>
                </c:pt>
              </c:numCache>
            </c:numRef>
          </c:val>
        </c:ser>
        <c:ser>
          <c:idx val="1"/>
          <c:order val="1"/>
          <c:tx>
            <c:strRef>
              <c:f>'الرضا العام'!$C$6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'الرضا العام'!$A$7:$A$10</c:f>
              <c:strCache>
                <c:ptCount val="4"/>
                <c:pt idx="0">
                  <c:v>بشكل عام انا راضِ عن الموقع الإلكتروني  لقدرات المعد من الهيئة الاتحادية للموارد البشرية الحكومية</c:v>
                </c:pt>
                <c:pt idx="1">
                  <c:v>ساهمت البوابة الإلكترونية لقدرات بتوفير المعلومات المناسبة حول المبادرة واجراءاتها المختلفة</c:v>
                </c:pt>
                <c:pt idx="2">
                  <c:v>تعتبر متطلبات/ معلومات الحصول على أي من خدمات مبادرة قدرات واضحة</c:v>
                </c:pt>
                <c:pt idx="3">
                  <c:v>يتمتع موظفي الهيئة القائمين على مبادرة قدرات بالمعلومات اللازمة و يقومون بالرد على الاستفسارات بالطرق المناسبة و الوقت المحدد</c:v>
                </c:pt>
              </c:strCache>
            </c:strRef>
          </c:cat>
          <c:val>
            <c:numRef>
              <c:f>'الرضا العام'!$C$7:$C$10</c:f>
              <c:numCache>
                <c:formatCode>0%</c:formatCode>
                <c:ptCount val="4"/>
                <c:pt idx="0">
                  <c:v>0.88</c:v>
                </c:pt>
                <c:pt idx="1">
                  <c:v>0.83</c:v>
                </c:pt>
                <c:pt idx="2">
                  <c:v>0.88</c:v>
                </c:pt>
                <c:pt idx="3">
                  <c:v>0.87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1"/>
        <c:overlap val="-27"/>
        <c:axId val="427094960"/>
        <c:axId val="427097312"/>
      </c:barChart>
      <c:catAx>
        <c:axId val="427094960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427097312"/>
        <c:crosses val="autoZero"/>
        <c:auto val="1"/>
        <c:lblAlgn val="ctr"/>
        <c:lblOffset val="100"/>
        <c:noMultiLvlLbl val="0"/>
      </c:catAx>
      <c:valAx>
        <c:axId val="427097312"/>
        <c:scaling>
          <c:orientation val="minMax"/>
        </c:scaling>
        <c:delete val="1"/>
        <c:axPos val="r"/>
        <c:numFmt formatCode="0%" sourceLinked="1"/>
        <c:majorTickMark val="none"/>
        <c:minorTickMark val="none"/>
        <c:tickLblPos val="nextTo"/>
        <c:crossAx val="427094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 i="0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0.78146</cdr:x>
      <cdr:y>0.26866</cdr:y>
    </cdr:from>
    <cdr:to>
      <cdr:x>0.8525</cdr:x>
      <cdr:y>0.42715</cdr:y>
    </cdr:to>
    <cdr:pic>
      <cdr:nvPicPr>
        <cdr:cNvPr id="3" name="Picture 2" descr="Image result for new png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8991600" y="1371600"/>
          <a:ext cx="817417" cy="809188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  <cdr:relSizeAnchor xmlns:cdr="http://schemas.openxmlformats.org/drawingml/2006/chartDrawing">
    <cdr:from>
      <cdr:x>0.86093</cdr:x>
      <cdr:y>0.51667</cdr:y>
    </cdr:from>
    <cdr:to>
      <cdr:x>0.98675</cdr:x>
      <cdr:y>0.64339</cdr:y>
    </cdr:to>
    <cdr:sp macro="" textlink="">
      <cdr:nvSpPr>
        <cdr:cNvPr id="4" name="TextBox 6"/>
        <cdr:cNvSpPr txBox="1"/>
      </cdr:nvSpPr>
      <cdr:spPr>
        <a:xfrm xmlns:a="http://schemas.openxmlformats.org/drawingml/2006/main">
          <a:off x="9906000" y="2362200"/>
          <a:ext cx="1447710" cy="579364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chemeClr val="bg1">
              <a:lumMod val="75000"/>
            </a:schemeClr>
          </a:solidFill>
        </a:ln>
      </cdr:spPr>
      <cdr:txBody>
        <a:bodyPr xmlns:a="http://schemas.openxmlformats.org/drawingml/2006/main" wrap="square" rtlCol="0" anchor="ctr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Low" rtl="1"/>
          <a:r>
            <a:rPr lang="ar-AE" sz="1600" b="1" dirty="0" smtClean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سؤال جديد ولا يتضمن نتائج سابقة</a:t>
          </a:r>
          <a:endParaRPr lang="en-US" sz="1600" b="1" dirty="0">
            <a:solidFill>
              <a:srgbClr val="AC8332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8F011-1A44-42A4-9795-97F144430F8C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E177A-26E8-409B-96FE-5DD82AEFA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8926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2BC11-6803-4E0B-8603-89B6A2963DC3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75373-734A-4BD7-B097-934598F52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085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75373-734A-4BD7-B097-934598F528BC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21708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عنصر نائب لرقم الشريحة 5"/>
          <p:cNvSpPr txBox="1">
            <a:spLocks/>
          </p:cNvSpPr>
          <p:nvPr userDrawn="1"/>
        </p:nvSpPr>
        <p:spPr>
          <a:xfrm>
            <a:off x="-5080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411" y="1005031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08817" y="157364"/>
            <a:ext cx="6430315" cy="731783"/>
          </a:xfrm>
          <a:prstGeom prst="rect">
            <a:avLst/>
          </a:prstGeom>
        </p:spPr>
        <p:txBody>
          <a:bodyPr lIns="91410" tIns="45710" rIns="91410" bIns="45710" anchor="ctr" anchorCtr="0">
            <a:normAutofit/>
          </a:bodyPr>
          <a:lstStyle>
            <a:lvl1pPr marL="0" indent="0" algn="r" defTabSz="914264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8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748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" y="990600"/>
            <a:ext cx="12070080" cy="0"/>
          </a:xfrm>
          <a:prstGeom prst="line">
            <a:avLst/>
          </a:prstGeom>
          <a:ln>
            <a:solidFill>
              <a:srgbClr val="CFA859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67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525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fld id="{56427F38-63A5-4D63-9399-D970397CA46A}" type="slidenum">
              <a:rPr lang="en-US" sz="1900">
                <a:solidFill>
                  <a:prstClr val="black"/>
                </a:solidFill>
              </a:rPr>
              <a:pPr defTabSz="914264"/>
              <a:t>‹#›</a:t>
            </a:fld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823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ديسمبر2017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037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عنصر نائب لرقم الشريحة 5"/>
          <p:cNvSpPr txBox="1">
            <a:spLocks/>
          </p:cNvSpPr>
          <p:nvPr userDrawn="1"/>
        </p:nvSpPr>
        <p:spPr>
          <a:xfrm>
            <a:off x="-5080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411" y="1005031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08817" y="157364"/>
            <a:ext cx="6430315" cy="731783"/>
          </a:xfrm>
          <a:prstGeom prst="rect">
            <a:avLst/>
          </a:prstGeom>
        </p:spPr>
        <p:txBody>
          <a:bodyPr lIns="91410" tIns="45710" rIns="91410" bIns="45710" anchor="ctr" anchorCtr="0">
            <a:normAutofit/>
          </a:bodyPr>
          <a:lstStyle>
            <a:lvl1pPr marL="0" indent="0" algn="r" defTabSz="914264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8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7485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4600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8" rIns="91411" bIns="45708" rtlCol="0" anchor="ctr"/>
          <a:lstStyle/>
          <a:p>
            <a:pPr defTabSz="914118" rtl="1"/>
            <a:endParaRPr lang="en-US" sz="1100" b="1" dirty="0">
              <a:solidFill>
                <a:srgbClr val="FFFFFF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84835" y="990600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5181600" y="142931"/>
            <a:ext cx="6096000" cy="731783"/>
          </a:xfrm>
          <a:prstGeom prst="rect">
            <a:avLst/>
          </a:prstGeom>
        </p:spPr>
        <p:txBody>
          <a:bodyPr lIns="91422" tIns="45710" rIns="91422" bIns="45710" anchor="ctr" anchorCtr="0">
            <a:normAutofit/>
          </a:bodyPr>
          <a:lstStyle>
            <a:lvl1pPr marL="0" indent="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6" name="عنصر نائب لرقم الشريحة 5"/>
          <p:cNvSpPr txBox="1">
            <a:spLocks/>
          </p:cNvSpPr>
          <p:nvPr userDrawn="1"/>
        </p:nvSpPr>
        <p:spPr>
          <a:xfrm>
            <a:off x="11684000" y="6608763"/>
            <a:ext cx="71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5229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fld id="{56427F38-63A5-4D63-9399-D970397CA46A}" type="slidenum">
              <a:rPr lang="en-US" sz="1900">
                <a:solidFill>
                  <a:prstClr val="black"/>
                </a:solidFill>
              </a:rPr>
              <a:pPr defTabSz="914264"/>
              <a:t>‹#›</a:t>
            </a:fld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487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0" y="76200"/>
            <a:ext cx="879001" cy="89138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203667"/>
            <a:ext cx="5283200" cy="63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8" y="76200"/>
            <a:ext cx="879001" cy="891381"/>
          </a:xfrm>
          <a:prstGeom prst="rect">
            <a:avLst/>
          </a:prstGeom>
        </p:spPr>
      </p:pic>
      <p:sp>
        <p:nvSpPr>
          <p:cNvPr id="6" name="عنصر نائب لرقم الشريحة 5"/>
          <p:cNvSpPr txBox="1">
            <a:spLocks/>
          </p:cNvSpPr>
          <p:nvPr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pic>
        <p:nvPicPr>
          <p:cNvPr id="143362" name="Picture 2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2" y="130572"/>
            <a:ext cx="4794928" cy="782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804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iming>
    <p:tnLst>
      <p:par>
        <p:cTn id="1" dur="indefinite" restart="never" nodeType="tmRoot"/>
      </p:par>
    </p:tnLst>
  </p:timing>
  <p:hf hdr="0"/>
  <p:txStyles>
    <p:titleStyle>
      <a:lvl1pPr algn="ctr" defTabSz="91426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0" indent="-342850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9" indent="-285710" algn="l" defTabSz="914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4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8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2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4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8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578;&#1602;&#1575;&#1585;&#1610;&#1585;%20&#1575;&#1604;&#1575;&#1587;&#1578;&#1576;&#1610;&#1575;&#1606;&#1575;&#1578;\&#1602;&#1583;&#1585;&#1575;&#1578;\&#1575;&#1604;&#1578;&#1581;&#1604;&#1610;&#1604;\&#1575;&#1587;&#1578;&#1576;&#1610;&#1575;&#1606;%20&#1575;&#1604;&#1585;&#1590;&#1575;%20&#1593;&#1606;%20&#1605;&#1576;&#1575;&#1583;&#1585;&#1577;%20&#1588;&#1585;&#1603;&#1575;&#1569;%20&#1602;&#1610;&#1575;&#1587;%20&#1575;&#1604;&#1602;&#1583;&#1585;&#1575;&#1578;%20&#1575;&#1604;&#1605;&#1601;&#1590;&#1604;&#1610;&#1606;%20(&#1602;&#1583;&#1585;&#1575;&#1578;)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فرعي 2"/>
          <p:cNvSpPr txBox="1">
            <a:spLocks/>
          </p:cNvSpPr>
          <p:nvPr/>
        </p:nvSpPr>
        <p:spPr>
          <a:xfrm>
            <a:off x="5067300" y="4526408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200" b="1" dirty="0">
                <a:solidFill>
                  <a:srgbClr val="B68A35"/>
                </a:solidFill>
              </a:rPr>
              <a:t>Federal Authority | </a:t>
            </a:r>
            <a:r>
              <a:rPr lang="ar-AE" sz="1200" b="1" dirty="0">
                <a:solidFill>
                  <a:srgbClr val="B68A35"/>
                </a:solidFill>
              </a:rPr>
              <a:t>هيئة اتحادية</a:t>
            </a:r>
            <a:endParaRPr lang="en-US" sz="1200" dirty="0">
              <a:solidFill>
                <a:srgbClr val="B68A35"/>
              </a:solidFill>
            </a:endParaRPr>
          </a:p>
        </p:txBody>
      </p:sp>
      <p:sp>
        <p:nvSpPr>
          <p:cNvPr id="2" name="AutoShape 2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984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8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2136775" y="3127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2289175" y="4651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عنوان فرعي 2"/>
          <p:cNvSpPr txBox="1">
            <a:spLocks/>
          </p:cNvSpPr>
          <p:nvPr/>
        </p:nvSpPr>
        <p:spPr>
          <a:xfrm>
            <a:off x="5219700" y="5067300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sz="1400" b="1" u="sng" dirty="0" smtClean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10/1/2019</a:t>
            </a:r>
            <a:endParaRPr lang="en-US" sz="1400" b="1" u="sng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38600" y="1819209"/>
            <a:ext cx="7239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“</a:t>
            </a:r>
            <a:r>
              <a:rPr lang="ar-A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تقرير نتائج استبيان الرضا عن </a:t>
            </a:r>
            <a:r>
              <a:rPr lang="ar-A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مبادرة شركاء قياس القدرات المفضلين (قدرات) </a:t>
            </a:r>
            <a:r>
              <a:rPr 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”</a:t>
            </a:r>
            <a:r>
              <a:rPr lang="ar-A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62" y="1357087"/>
            <a:ext cx="3349625" cy="237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9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62600" y="197856"/>
            <a:ext cx="4433086" cy="731783"/>
          </a:xfrm>
        </p:spPr>
        <p:txBody>
          <a:bodyPr>
            <a:noAutofit/>
          </a:bodyPr>
          <a:lstStyle/>
          <a:p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وسائل التواصل حول مبادرة قدرات </a:t>
            </a:r>
            <a:endParaRPr lang="ar-AE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2487449"/>
              </p:ext>
            </p:extLst>
          </p:nvPr>
        </p:nvGraphicFramePr>
        <p:xfrm>
          <a:off x="228600" y="1295400"/>
          <a:ext cx="11734800" cy="4632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3467100" y="6138446"/>
            <a:ext cx="5257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1600" b="1" dirty="0">
                <a:solidFill>
                  <a:schemeClr val="accent3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ملاحظة: </a:t>
            </a:r>
            <a:r>
              <a:rPr lang="ar-AE" altLang="en-US" sz="1600" b="1" dirty="0" smtClean="0">
                <a:solidFill>
                  <a:schemeClr val="accent3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يتيح هذا السؤال إمكانية اختيار أكثر من قناة للإجابة</a:t>
            </a:r>
            <a:endParaRPr lang="ar-SA" altLang="en-US" sz="1600" b="1" dirty="0">
              <a:solidFill>
                <a:schemeClr val="accent3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79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المقترحات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الواردة 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لمبادرة 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شركاء قياس القدرات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المفضلين 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(قدرات) </a:t>
            </a:r>
            <a:endParaRPr lang="en-US" sz="2800" dirty="0"/>
          </a:p>
        </p:txBody>
      </p:sp>
      <p:sp>
        <p:nvSpPr>
          <p:cNvPr id="3" name="Shape 99"/>
          <p:cNvSpPr/>
          <p:nvPr/>
        </p:nvSpPr>
        <p:spPr>
          <a:xfrm flipH="1">
            <a:off x="9525000" y="1676400"/>
            <a:ext cx="1116184" cy="576000"/>
          </a:xfrm>
          <a:prstGeom prst="homePlate">
            <a:avLst>
              <a:gd name="adj" fmla="val 54918"/>
            </a:avLst>
          </a:prstGeom>
          <a:solidFill>
            <a:srgbClr val="D2AD64"/>
          </a:solidFill>
          <a:ln>
            <a:solidFill>
              <a:srgbClr val="D2AD64"/>
            </a:solidFill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100"/>
          <p:cNvSpPr/>
          <p:nvPr/>
        </p:nvSpPr>
        <p:spPr>
          <a:xfrm flipH="1">
            <a:off x="990600" y="1676400"/>
            <a:ext cx="8777131" cy="576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7355" y="60000"/>
                </a:ln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rgbClr val="D2AD6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101"/>
          <p:cNvSpPr txBox="1"/>
          <p:nvPr/>
        </p:nvSpPr>
        <p:spPr>
          <a:xfrm flipH="1">
            <a:off x="9884146" y="1755396"/>
            <a:ext cx="604638" cy="430886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</a:p>
        </p:txBody>
      </p:sp>
      <p:sp>
        <p:nvSpPr>
          <p:cNvPr id="9" name="Shape 105"/>
          <p:cNvSpPr/>
          <p:nvPr/>
        </p:nvSpPr>
        <p:spPr>
          <a:xfrm flipH="1">
            <a:off x="9525000" y="2374276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hape 106"/>
          <p:cNvSpPr/>
          <p:nvPr/>
        </p:nvSpPr>
        <p:spPr>
          <a:xfrm flipH="1">
            <a:off x="990600" y="2374276"/>
            <a:ext cx="8777131" cy="576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7355" y="60000"/>
                </a:ln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Shape 107"/>
          <p:cNvSpPr txBox="1"/>
          <p:nvPr/>
        </p:nvSpPr>
        <p:spPr>
          <a:xfrm flipH="1">
            <a:off x="9884146" y="2426750"/>
            <a:ext cx="604638" cy="430886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</a:p>
        </p:txBody>
      </p:sp>
      <p:sp>
        <p:nvSpPr>
          <p:cNvPr id="15" name="Shape 111"/>
          <p:cNvSpPr/>
          <p:nvPr/>
        </p:nvSpPr>
        <p:spPr>
          <a:xfrm flipH="1">
            <a:off x="9525000" y="3072152"/>
            <a:ext cx="1116184" cy="576000"/>
          </a:xfrm>
          <a:prstGeom prst="homePlate">
            <a:avLst>
              <a:gd name="adj" fmla="val 54918"/>
            </a:avLst>
          </a:prstGeom>
          <a:solidFill>
            <a:srgbClr val="D2AD64"/>
          </a:solidFill>
          <a:ln>
            <a:solidFill>
              <a:srgbClr val="D2AD64"/>
            </a:solidFill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Shape 112"/>
          <p:cNvSpPr/>
          <p:nvPr/>
        </p:nvSpPr>
        <p:spPr>
          <a:xfrm flipH="1">
            <a:off x="990600" y="3072152"/>
            <a:ext cx="8777131" cy="576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7355" y="60000"/>
                </a:ln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rgbClr val="D2AD6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Shape 113"/>
          <p:cNvSpPr txBox="1"/>
          <p:nvPr/>
        </p:nvSpPr>
        <p:spPr>
          <a:xfrm flipH="1">
            <a:off x="9884146" y="3124627"/>
            <a:ext cx="604638" cy="430886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</a:p>
        </p:txBody>
      </p:sp>
      <p:sp>
        <p:nvSpPr>
          <p:cNvPr id="21" name="Shape 117"/>
          <p:cNvSpPr/>
          <p:nvPr/>
        </p:nvSpPr>
        <p:spPr>
          <a:xfrm flipH="1">
            <a:off x="9525000" y="3770028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118"/>
          <p:cNvSpPr/>
          <p:nvPr/>
        </p:nvSpPr>
        <p:spPr>
          <a:xfrm flipH="1">
            <a:off x="990600" y="3770028"/>
            <a:ext cx="8777131" cy="576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7355" y="60000"/>
                </a:ln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119"/>
          <p:cNvSpPr txBox="1"/>
          <p:nvPr/>
        </p:nvSpPr>
        <p:spPr>
          <a:xfrm flipH="1">
            <a:off x="9884146" y="3822502"/>
            <a:ext cx="604638" cy="430886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</a:p>
        </p:txBody>
      </p:sp>
      <p:sp>
        <p:nvSpPr>
          <p:cNvPr id="27" name="Shape 123"/>
          <p:cNvSpPr/>
          <p:nvPr/>
        </p:nvSpPr>
        <p:spPr>
          <a:xfrm flipH="1">
            <a:off x="9525000" y="4467902"/>
            <a:ext cx="1116184" cy="576000"/>
          </a:xfrm>
          <a:prstGeom prst="homePlate">
            <a:avLst>
              <a:gd name="adj" fmla="val 54918"/>
            </a:avLst>
          </a:prstGeom>
          <a:solidFill>
            <a:srgbClr val="D2AD64"/>
          </a:solidFill>
          <a:ln>
            <a:solidFill>
              <a:srgbClr val="D2AD64"/>
            </a:solidFill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124"/>
          <p:cNvSpPr/>
          <p:nvPr/>
        </p:nvSpPr>
        <p:spPr>
          <a:xfrm flipH="1">
            <a:off x="990600" y="4467902"/>
            <a:ext cx="8777131" cy="576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7355" y="60000"/>
                </a:ln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rgbClr val="D2AD6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Shape 125"/>
          <p:cNvSpPr txBox="1"/>
          <p:nvPr/>
        </p:nvSpPr>
        <p:spPr>
          <a:xfrm flipH="1">
            <a:off x="9884146" y="4520377"/>
            <a:ext cx="604638" cy="430886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05</a:t>
            </a:r>
          </a:p>
        </p:txBody>
      </p:sp>
      <p:sp>
        <p:nvSpPr>
          <p:cNvPr id="72" name="Rectangle 71"/>
          <p:cNvSpPr/>
          <p:nvPr/>
        </p:nvSpPr>
        <p:spPr>
          <a:xfrm>
            <a:off x="6116580" y="3906071"/>
            <a:ext cx="2961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ctr" rtl="1">
              <a:buFont typeface="Wingdings" panose="05000000000000000000" pitchFamily="2" charset="2"/>
              <a:buChar char="v"/>
              <a:defRPr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التعميم عن هذه المبادرة بشكل اوسع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124200" y="2502878"/>
            <a:ext cx="632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 rtl="1"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عقد اجتماعات دورية مع مسؤولي القياس في الوزارة والشركاء المعنيين بالمبادرة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48000" y="4572000"/>
            <a:ext cx="6029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عمل حلقات نقاشيه واستدعاء موظفين بالاسم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للمشاركة</a:t>
            </a: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374641" y="1840468"/>
            <a:ext cx="8531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 rtl="1"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يرجى افادة الفئة المستهدفة من الموظفين قبل اطلاق المبادرة بوقت كافي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مع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نبذة مبسطة عن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المبادرة</a:t>
            </a: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91000" y="3186181"/>
            <a:ext cx="5381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 rtl="1"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نشر مبادرة قدرات على الجهات لزيادة الثقافة عليها والتوعية</a:t>
            </a:r>
          </a:p>
        </p:txBody>
      </p:sp>
    </p:spTree>
    <p:extLst>
      <p:ext uri="{BB962C8B-B14F-4D97-AF65-F5344CB8AC3E}">
        <p14:creationId xmlns:p14="http://schemas.microsoft.com/office/powerpoint/2010/main" val="13726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743200"/>
            <a:ext cx="6430315" cy="731783"/>
          </a:xfrm>
        </p:spPr>
        <p:txBody>
          <a:bodyPr>
            <a:noAutofit/>
          </a:bodyPr>
          <a:lstStyle/>
          <a:p>
            <a:pPr algn="ctr"/>
            <a:r>
              <a:rPr lang="ar-AE" sz="4800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الاجراءات التصحيحية </a:t>
            </a:r>
            <a:endParaRPr lang="en-US" sz="4800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606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8817" y="258817"/>
            <a:ext cx="6430315" cy="731783"/>
          </a:xfrm>
        </p:spPr>
        <p:txBody>
          <a:bodyPr>
            <a:noAutofit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الإجراءات التصحيحية 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عن لمبادرة شركاء قياس القدرات </a:t>
            </a:r>
            <a:b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المفضلين (قدرات) 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146478"/>
              </p:ext>
            </p:extLst>
          </p:nvPr>
        </p:nvGraphicFramePr>
        <p:xfrm>
          <a:off x="360607" y="1302184"/>
          <a:ext cx="11668261" cy="47766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65917"/>
                <a:gridCol w="1506828"/>
                <a:gridCol w="4275786"/>
                <a:gridCol w="4919730"/>
              </a:tblGrid>
              <a:tr h="52291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الدليل </a:t>
                      </a:r>
                      <a:endParaRPr lang="en-US" sz="18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نسبة</a:t>
                      </a:r>
                      <a:r>
                        <a:rPr lang="ar-AE" sz="18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الانجاز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الاطار</a:t>
                      </a:r>
                      <a:r>
                        <a:rPr lang="ar-AE" sz="18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الزمني للتنفيذ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الإجراءات التصحيحية 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</a:tr>
              <a:tr h="70717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158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buFont typeface="Wingdings" panose="05000000000000000000" pitchFamily="2" charset="2"/>
                        <a:buNone/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03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11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60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65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267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803006"/>
              </p:ext>
            </p:extLst>
          </p:nvPr>
        </p:nvGraphicFramePr>
        <p:xfrm>
          <a:off x="2667000" y="2194560"/>
          <a:ext cx="6934200" cy="199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67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15202">
                <a:tc gridSpan="2">
                  <a:txBody>
                    <a:bodyPr/>
                    <a:lstStyle/>
                    <a:p>
                      <a:pPr algn="ctr"/>
                      <a:r>
                        <a:rPr lang="ar-AE" sz="2400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المرفقات</a:t>
                      </a:r>
                      <a:endParaRPr lang="en-US" sz="24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A8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812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1" eaLnBrk="1" latinLnBrk="0" hangingPunct="1">
                        <a:buFontTx/>
                        <a:buNone/>
                      </a:pPr>
                      <a:r>
                        <a:rPr lang="ar-AE" sz="2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نتائج الاستبيان</a:t>
                      </a:r>
                      <a:endParaRPr lang="en-US" sz="2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297251"/>
              </p:ext>
            </p:extLst>
          </p:nvPr>
        </p:nvGraphicFramePr>
        <p:xfrm>
          <a:off x="3810000" y="319278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Acrobat Document" showAsIcon="1" r:id="rId3" imgW="914400" imgH="771480" progId="AcroExch.Document.DC">
                  <p:link updateAutomatic="1"/>
                </p:oleObj>
              </mc:Choice>
              <mc:Fallback>
                <p:oleObj name="Acrobat Document" showAsIcon="1" r:id="rId3" imgW="914400" imgH="771480" progId="AcroExch.Document.DC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0" y="319278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8422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93061" y="184019"/>
            <a:ext cx="6430315" cy="731783"/>
          </a:xfrm>
        </p:spPr>
        <p:txBody>
          <a:bodyPr>
            <a:noAutofit/>
          </a:bodyPr>
          <a:lstStyle/>
          <a:p>
            <a:pPr algn="ctr"/>
            <a:r>
              <a:rPr lang="ar-AE" sz="4400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محاور العرض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3657600" y="1447800"/>
            <a:ext cx="82296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AE" sz="24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الرضا العام عن مبادرة شركاء قياس القدرات المفضلين </a:t>
            </a:r>
            <a:endParaRPr lang="ar-AE" sz="2400" b="1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  <a:sym typeface="Arial"/>
            </a:endParaRPr>
          </a:p>
          <a:p>
            <a:pPr marL="285750" lvl="0" indent="-285750" algn="r" rtl="1">
              <a:lnSpc>
                <a:spcPct val="200000"/>
              </a:lnSpc>
              <a:buFont typeface="Wingdings" panose="05000000000000000000" pitchFamily="2" charset="2"/>
              <a:buChar char="v"/>
              <a:defRPr/>
            </a:pPr>
            <a:r>
              <a:rPr lang="ar-AE" sz="24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فئة متعاملي مبادرة شركاء القدرات (قدرات)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AE" sz="24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الرضا </a:t>
            </a:r>
            <a:r>
              <a:rPr lang="ar-AE" sz="24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العام عن مبادرة شركاء قياس القدرات المفضلين </a:t>
            </a:r>
            <a:r>
              <a:rPr lang="ar-AE" sz="24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حسب المحاور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AE" sz="24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المقترحات </a:t>
            </a:r>
            <a:r>
              <a:rPr lang="ar-AE" sz="24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الواردة  لمبادرة شركاء قياس القدرات المفضلين (قدرات) </a:t>
            </a:r>
            <a:endParaRPr lang="ar-AE" sz="2400" b="1" dirty="0" smtClean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AE" sz="24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الإجراءات التصحيحية </a:t>
            </a:r>
            <a:endParaRPr lang="ar-AE" sz="2400" b="1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AE" sz="24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المرفقات</a:t>
            </a:r>
          </a:p>
        </p:txBody>
      </p:sp>
    </p:spTree>
    <p:extLst>
      <p:ext uri="{BB962C8B-B14F-4D97-AF65-F5344CB8AC3E}">
        <p14:creationId xmlns:p14="http://schemas.microsoft.com/office/powerpoint/2010/main" val="406149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6062" y="152400"/>
            <a:ext cx="6819532" cy="731783"/>
          </a:xfrm>
        </p:spPr>
        <p:txBody>
          <a:bodyPr>
            <a:noAutofit/>
          </a:bodyPr>
          <a:lstStyle/>
          <a:p>
            <a:pPr algn="ctr"/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الرضا العام عن مبادرة شركاء قياس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القدرات</a:t>
            </a:r>
            <a:b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المفضلين (قدرات)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978580"/>
              </p:ext>
            </p:extLst>
          </p:nvPr>
        </p:nvGraphicFramePr>
        <p:xfrm>
          <a:off x="6172200" y="1600640"/>
          <a:ext cx="5750044" cy="46477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020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11392">
                <a:tc gridSpan="2">
                  <a:txBody>
                    <a:bodyPr/>
                    <a:lstStyle/>
                    <a:p>
                      <a:pPr algn="ctr"/>
                      <a:r>
                        <a:rPr lang="ar-AE" sz="2400" b="1" u="none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الردود</a:t>
                      </a:r>
                      <a:r>
                        <a:rPr lang="ar-AE" sz="2400" b="1" u="none" baseline="0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 الفئات المستهدفة</a:t>
                      </a:r>
                      <a:endParaRPr lang="en-US" sz="2400" b="1" u="none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rgbClr val="B88D3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5948">
                <a:tc>
                  <a:txBody>
                    <a:bodyPr/>
                    <a:lstStyle/>
                    <a:p>
                      <a:pPr algn="ctr" rtl="1"/>
                      <a:r>
                        <a:rPr lang="ar-AE" sz="1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موظفو إدارات الموارد البشرية</a:t>
                      </a:r>
                      <a:r>
                        <a:rPr lang="ar-AE" sz="18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في الحكومة الاتحادية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المستهدفة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2826">
                <a:tc>
                  <a:txBody>
                    <a:bodyPr/>
                    <a:lstStyle/>
                    <a:p>
                      <a:pPr algn="ctr"/>
                      <a:r>
                        <a:rPr lang="ar-AE" sz="17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ضمن الخطة التشغيلية</a:t>
                      </a:r>
                      <a:endParaRPr lang="en-US" sz="17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حالة 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الاستبيان 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95948"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25</a:t>
                      </a:r>
                      <a:endParaRPr lang="ar-AE" sz="17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عدد الردود للاستبيان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51645">
                <a:tc>
                  <a:txBody>
                    <a:bodyPr/>
                    <a:lstStyle/>
                    <a:p>
                      <a:pPr algn="ctr" rtl="1"/>
                      <a:r>
                        <a:rPr lang="ar-AE" sz="1700" b="1" u="sng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تاري</a:t>
                      </a:r>
                      <a:r>
                        <a:rPr lang="ar-AE" sz="1700" b="1" u="sng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 الأطلاق:  9/ديسمبر/2018</a:t>
                      </a:r>
                    </a:p>
                    <a:p>
                      <a:pPr algn="ctr" rtl="1"/>
                      <a:r>
                        <a:rPr lang="ar-AE" sz="1700" b="1" u="sng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تاريخ الإغلاق: 31/ ديسمبر/2018</a:t>
                      </a:r>
                      <a:endParaRPr lang="en-US" sz="1700" b="1" u="sng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تاريخ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إطلاق و اغلاق الاستبيان 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1241575"/>
              </p:ext>
            </p:extLst>
          </p:nvPr>
        </p:nvGraphicFramePr>
        <p:xfrm>
          <a:off x="0" y="1600639"/>
          <a:ext cx="5943600" cy="4941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31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hape 930"/>
          <p:cNvGrpSpPr/>
          <p:nvPr/>
        </p:nvGrpSpPr>
        <p:grpSpPr>
          <a:xfrm>
            <a:off x="11506200" y="3004787"/>
            <a:ext cx="324660" cy="338956"/>
            <a:chOff x="3294650" y="3652450"/>
            <a:chExt cx="388350" cy="405450"/>
          </a:xfrm>
          <a:solidFill>
            <a:schemeClr val="bg1"/>
          </a:solidFill>
        </p:grpSpPr>
        <p:sp>
          <p:nvSpPr>
            <p:cNvPr id="8" name="Shape 931"/>
            <p:cNvSpPr/>
            <p:nvPr/>
          </p:nvSpPr>
          <p:spPr>
            <a:xfrm>
              <a:off x="3294650" y="3681775"/>
              <a:ext cx="376150" cy="376125"/>
            </a:xfrm>
            <a:custGeom>
              <a:avLst/>
              <a:gdLst/>
              <a:ahLst/>
              <a:cxnLst/>
              <a:rect l="0" t="0" r="0" b="0"/>
              <a:pathLst>
                <a:path w="15046" h="15045" extrusionOk="0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932"/>
            <p:cNvSpPr/>
            <p:nvPr/>
          </p:nvSpPr>
          <p:spPr>
            <a:xfrm>
              <a:off x="3494925" y="3760525"/>
              <a:ext cx="188075" cy="97100"/>
            </a:xfrm>
            <a:custGeom>
              <a:avLst/>
              <a:gdLst/>
              <a:ahLst/>
              <a:cxnLst/>
              <a:rect l="0" t="0" r="0" b="0"/>
              <a:pathLst>
                <a:path w="7523" h="3884" extrusionOk="0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933"/>
            <p:cNvSpPr/>
            <p:nvPr/>
          </p:nvSpPr>
          <p:spPr>
            <a:xfrm>
              <a:off x="3494925" y="3652450"/>
              <a:ext cx="161200" cy="188100"/>
            </a:xfrm>
            <a:custGeom>
              <a:avLst/>
              <a:gdLst/>
              <a:ahLst/>
              <a:cxnLst/>
              <a:rect l="0" t="0" r="0" b="0"/>
              <a:pathLst>
                <a:path w="6448" h="7524" extrusionOk="0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181239"/>
            <a:ext cx="6430315" cy="731783"/>
          </a:xfrm>
        </p:spPr>
        <p:txBody>
          <a:bodyPr>
            <a:normAutofit/>
          </a:bodyPr>
          <a:lstStyle/>
          <a:p>
            <a:pPr algn="ctr"/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فئة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متعاملي </a:t>
            </a:r>
            <a:r>
              <a:rPr lang="ar-AE" sz="2800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مبادرة </a:t>
            </a:r>
            <a:r>
              <a:rPr lang="ar-AE" sz="2800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شركاء القدرات (قدرات)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403539"/>
              </p:ext>
            </p:extLst>
          </p:nvPr>
        </p:nvGraphicFramePr>
        <p:xfrm>
          <a:off x="3772989" y="1538612"/>
          <a:ext cx="3416733" cy="4462000"/>
        </p:xfrm>
        <a:graphic>
          <a:graphicData uri="http://schemas.openxmlformats.org/drawingml/2006/table">
            <a:tbl>
              <a:tblPr rtl="1"/>
              <a:tblGrid>
                <a:gridCol w="433252">
                  <a:extLst>
                    <a:ext uri="{9D8B030D-6E8A-4147-A177-3AD203B41FA5}">
                      <a16:colId xmlns="" xmlns:a16="http://schemas.microsoft.com/office/drawing/2014/main" val="2419164936"/>
                    </a:ext>
                  </a:extLst>
                </a:gridCol>
                <a:gridCol w="2196736">
                  <a:extLst>
                    <a:ext uri="{9D8B030D-6E8A-4147-A177-3AD203B41FA5}">
                      <a16:colId xmlns="" xmlns:a16="http://schemas.microsoft.com/office/drawing/2014/main" val="2371178437"/>
                    </a:ext>
                  </a:extLst>
                </a:gridCol>
                <a:gridCol w="786745">
                  <a:extLst>
                    <a:ext uri="{9D8B030D-6E8A-4147-A177-3AD203B41FA5}">
                      <a16:colId xmlns="" xmlns:a16="http://schemas.microsoft.com/office/drawing/2014/main" val="864692345"/>
                    </a:ext>
                  </a:extLst>
                </a:gridCol>
              </a:tblGrid>
              <a:tr h="44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#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AE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جهة اتحادية (وزارة)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85506987"/>
                  </a:ext>
                </a:extLst>
              </a:tr>
              <a:tr h="44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الصحة ووقاية المجتمع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51937002"/>
                  </a:ext>
                </a:extLst>
              </a:tr>
              <a:tr h="44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التربية والتعليم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17117701"/>
                  </a:ext>
                </a:extLst>
              </a:tr>
              <a:tr h="44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الطاقة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9908767"/>
                  </a:ext>
                </a:extLst>
              </a:tr>
              <a:tr h="44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التغيير المناخي والبيئة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01333071"/>
                  </a:ext>
                </a:extLst>
              </a:tr>
              <a:tr h="44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الخارجية والتعاون الدولي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66905651"/>
                  </a:ext>
                </a:extLst>
              </a:tr>
              <a:tr h="44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المالية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31079308"/>
                  </a:ext>
                </a:extLst>
              </a:tr>
              <a:tr h="44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تنمية المجتمع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97836601"/>
                  </a:ext>
                </a:extLst>
              </a:tr>
              <a:tr h="44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الموارد البشرية والتوطين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53063288"/>
                  </a:ext>
                </a:extLst>
              </a:tr>
              <a:tr h="446200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A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الإجمالي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231291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736123"/>
              </p:ext>
            </p:extLst>
          </p:nvPr>
        </p:nvGraphicFramePr>
        <p:xfrm>
          <a:off x="192275" y="1538610"/>
          <a:ext cx="3351617" cy="4462001"/>
        </p:xfrm>
        <a:graphic>
          <a:graphicData uri="http://schemas.openxmlformats.org/drawingml/2006/table">
            <a:tbl>
              <a:tblPr rtl="1"/>
              <a:tblGrid>
                <a:gridCol w="303314">
                  <a:extLst>
                    <a:ext uri="{9D8B030D-6E8A-4147-A177-3AD203B41FA5}">
                      <a16:colId xmlns="" xmlns:a16="http://schemas.microsoft.com/office/drawing/2014/main" val="2509190850"/>
                    </a:ext>
                  </a:extLst>
                </a:gridCol>
                <a:gridCol w="2320349">
                  <a:extLst>
                    <a:ext uri="{9D8B030D-6E8A-4147-A177-3AD203B41FA5}">
                      <a16:colId xmlns="" xmlns:a16="http://schemas.microsoft.com/office/drawing/2014/main" val="1409429431"/>
                    </a:ext>
                  </a:extLst>
                </a:gridCol>
                <a:gridCol w="727954">
                  <a:extLst>
                    <a:ext uri="{9D8B030D-6E8A-4147-A177-3AD203B41FA5}">
                      <a16:colId xmlns="" xmlns:a16="http://schemas.microsoft.com/office/drawing/2014/main" val="2783332047"/>
                    </a:ext>
                  </a:extLst>
                </a:gridCol>
              </a:tblGrid>
              <a:tr h="447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#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AE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جهة اتحادية (</a:t>
                      </a:r>
                      <a:r>
                        <a:rPr lang="ar-A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هيئة)</a:t>
                      </a:r>
                      <a:endParaRPr lang="ar-AE" sz="18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33928221"/>
                  </a:ext>
                </a:extLst>
              </a:tr>
              <a:tr h="5014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الهيئة الاتحادية للموارد البشرية الحكومية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78154117"/>
                  </a:ext>
                </a:extLst>
              </a:tr>
              <a:tr h="5014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الهيئة الاتحادية للجمارك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61584967"/>
                  </a:ext>
                </a:extLst>
              </a:tr>
              <a:tr h="5014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صندوق الزكاة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18333239"/>
                  </a:ext>
                </a:extLst>
              </a:tr>
              <a:tr h="501422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برنامج الشيخ زايد للإسكان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422">
                <a:tc>
                  <a:txBody>
                    <a:bodyPr/>
                    <a:lstStyle/>
                    <a:p>
                      <a:pPr marL="0" algn="ctr" defTabSz="914264" rtl="0" eaLnBrk="1" fontAlgn="ctr" latinLnBrk="0" hangingPunct="1"/>
                      <a:r>
                        <a:rPr lang="ar-AE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الهيئة الوطنية للمؤهلات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61391728"/>
                  </a:ext>
                </a:extLst>
              </a:tr>
              <a:tr h="501422">
                <a:tc>
                  <a:txBody>
                    <a:bodyPr/>
                    <a:lstStyle/>
                    <a:p>
                      <a:pPr marL="0" algn="ctr" defTabSz="914264" rtl="0" eaLnBrk="1" fontAlgn="ctr" latinLnBrk="0" hangingPunct="1"/>
                      <a:r>
                        <a:rPr lang="ar-AE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هيئة الأوراق المالية والسلع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24799910"/>
                  </a:ext>
                </a:extLst>
              </a:tr>
              <a:tr h="504151">
                <a:tc>
                  <a:txBody>
                    <a:bodyPr/>
                    <a:lstStyle/>
                    <a:p>
                      <a:pPr marL="0" algn="ctr" defTabSz="914264" rtl="0" eaLnBrk="1" fontAlgn="ctr" latinLnBrk="0" hangingPunct="1"/>
                      <a:r>
                        <a:rPr lang="ar-AE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هيئة التأمين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61870259"/>
                  </a:ext>
                </a:extLst>
              </a:tr>
              <a:tr h="501422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A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الإجمالي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858743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418819" y="1543188"/>
            <a:ext cx="4389574" cy="707886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AE" sz="2000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000" b="1" u="sng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15</a:t>
            </a:r>
            <a:r>
              <a:rPr lang="ar-AE" sz="2000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جهة اتحادية مشاركة</a:t>
            </a:r>
          </a:p>
          <a:p>
            <a:pPr algn="ctr" rtl="1"/>
            <a:r>
              <a:rPr lang="ar-AE" sz="2000" b="1" u="sng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25</a:t>
            </a:r>
            <a:r>
              <a:rPr lang="ar-AE" sz="20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موظف</a:t>
            </a: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مشارك</a:t>
            </a:r>
            <a:endParaRPr lang="ar-AE" sz="2000" b="1" dirty="0" smtClean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3093169"/>
              </p:ext>
            </p:extLst>
          </p:nvPr>
        </p:nvGraphicFramePr>
        <p:xfrm>
          <a:off x="7418819" y="2285996"/>
          <a:ext cx="4412041" cy="3810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674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953000" y="381000"/>
            <a:ext cx="58673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64" rtl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المعلومات </a:t>
            </a:r>
            <a:r>
              <a:rPr lang="ar-AE" sz="2800" b="1" dirty="0" smtClean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الديموغرافية</a:t>
            </a:r>
            <a:endParaRPr lang="ar-AE" sz="2800" b="1" dirty="0">
              <a:solidFill>
                <a:srgbClr val="B68A35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6649564"/>
              </p:ext>
            </p:extLst>
          </p:nvPr>
        </p:nvGraphicFramePr>
        <p:xfrm>
          <a:off x="304800" y="1399309"/>
          <a:ext cx="5181600" cy="4447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4072358"/>
              </p:ext>
            </p:extLst>
          </p:nvPr>
        </p:nvGraphicFramePr>
        <p:xfrm>
          <a:off x="5943600" y="1399309"/>
          <a:ext cx="6021871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342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hape 930"/>
          <p:cNvGrpSpPr/>
          <p:nvPr/>
        </p:nvGrpSpPr>
        <p:grpSpPr>
          <a:xfrm>
            <a:off x="11506200" y="3004787"/>
            <a:ext cx="324660" cy="338956"/>
            <a:chOff x="3294650" y="3652450"/>
            <a:chExt cx="388350" cy="405450"/>
          </a:xfrm>
          <a:solidFill>
            <a:schemeClr val="bg1"/>
          </a:solidFill>
        </p:grpSpPr>
        <p:sp>
          <p:nvSpPr>
            <p:cNvPr id="8" name="Shape 931"/>
            <p:cNvSpPr/>
            <p:nvPr/>
          </p:nvSpPr>
          <p:spPr>
            <a:xfrm>
              <a:off x="3294650" y="3681775"/>
              <a:ext cx="376150" cy="376125"/>
            </a:xfrm>
            <a:custGeom>
              <a:avLst/>
              <a:gdLst/>
              <a:ahLst/>
              <a:cxnLst/>
              <a:rect l="0" t="0" r="0" b="0"/>
              <a:pathLst>
                <a:path w="15046" h="15045" extrusionOk="0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932"/>
            <p:cNvSpPr/>
            <p:nvPr/>
          </p:nvSpPr>
          <p:spPr>
            <a:xfrm>
              <a:off x="3494925" y="3760525"/>
              <a:ext cx="188075" cy="97100"/>
            </a:xfrm>
            <a:custGeom>
              <a:avLst/>
              <a:gdLst/>
              <a:ahLst/>
              <a:cxnLst/>
              <a:rect l="0" t="0" r="0" b="0"/>
              <a:pathLst>
                <a:path w="7523" h="3884" extrusionOk="0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933"/>
            <p:cNvSpPr/>
            <p:nvPr/>
          </p:nvSpPr>
          <p:spPr>
            <a:xfrm>
              <a:off x="3494925" y="3652450"/>
              <a:ext cx="161200" cy="188100"/>
            </a:xfrm>
            <a:custGeom>
              <a:avLst/>
              <a:gdLst/>
              <a:ahLst/>
              <a:cxnLst/>
              <a:rect l="0" t="0" r="0" b="0"/>
              <a:pathLst>
                <a:path w="6448" h="7524" extrusionOk="0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181239"/>
            <a:ext cx="6430315" cy="731783"/>
          </a:xfrm>
        </p:spPr>
        <p:txBody>
          <a:bodyPr>
            <a:normAutofit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المشاركة في مبادرة شركاء قياس القدرات 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5307505"/>
              </p:ext>
            </p:extLst>
          </p:nvPr>
        </p:nvGraphicFramePr>
        <p:xfrm>
          <a:off x="526473" y="1219200"/>
          <a:ext cx="52578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6057036"/>
              </p:ext>
            </p:extLst>
          </p:nvPr>
        </p:nvGraphicFramePr>
        <p:xfrm>
          <a:off x="6317673" y="1219200"/>
          <a:ext cx="5417127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935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hape 930"/>
          <p:cNvGrpSpPr/>
          <p:nvPr/>
        </p:nvGrpSpPr>
        <p:grpSpPr>
          <a:xfrm>
            <a:off x="11506200" y="3004787"/>
            <a:ext cx="324660" cy="338956"/>
            <a:chOff x="3294650" y="3652450"/>
            <a:chExt cx="388350" cy="405450"/>
          </a:xfrm>
          <a:solidFill>
            <a:schemeClr val="bg1"/>
          </a:solidFill>
        </p:grpSpPr>
        <p:sp>
          <p:nvSpPr>
            <p:cNvPr id="8" name="Shape 931"/>
            <p:cNvSpPr/>
            <p:nvPr/>
          </p:nvSpPr>
          <p:spPr>
            <a:xfrm>
              <a:off x="3294650" y="3681775"/>
              <a:ext cx="376150" cy="376125"/>
            </a:xfrm>
            <a:custGeom>
              <a:avLst/>
              <a:gdLst/>
              <a:ahLst/>
              <a:cxnLst/>
              <a:rect l="0" t="0" r="0" b="0"/>
              <a:pathLst>
                <a:path w="15046" h="15045" extrusionOk="0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932"/>
            <p:cNvSpPr/>
            <p:nvPr/>
          </p:nvSpPr>
          <p:spPr>
            <a:xfrm>
              <a:off x="3494925" y="3760525"/>
              <a:ext cx="188075" cy="97100"/>
            </a:xfrm>
            <a:custGeom>
              <a:avLst/>
              <a:gdLst/>
              <a:ahLst/>
              <a:cxnLst/>
              <a:rect l="0" t="0" r="0" b="0"/>
              <a:pathLst>
                <a:path w="7523" h="3884" extrusionOk="0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933"/>
            <p:cNvSpPr/>
            <p:nvPr/>
          </p:nvSpPr>
          <p:spPr>
            <a:xfrm>
              <a:off x="3494925" y="3652450"/>
              <a:ext cx="161200" cy="188100"/>
            </a:xfrm>
            <a:custGeom>
              <a:avLst/>
              <a:gdLst/>
              <a:ahLst/>
              <a:cxnLst/>
              <a:rect l="0" t="0" r="0" b="0"/>
              <a:pathLst>
                <a:path w="6448" h="7524" extrusionOk="0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181239"/>
            <a:ext cx="6430315" cy="731783"/>
          </a:xfrm>
        </p:spPr>
        <p:txBody>
          <a:bodyPr>
            <a:normAutofit/>
          </a:bodyPr>
          <a:lstStyle/>
          <a:p>
            <a:pPr algn="ctr"/>
            <a:r>
              <a:rPr lang="ar-AE" sz="2800" dirty="0" smtClean="0">
                <a:solidFill>
                  <a:srgbClr val="B88D36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تقييم شركاء القدرات و استخدام </a:t>
            </a:r>
            <a:r>
              <a:rPr lang="ar-AE" sz="2800" dirty="0">
                <a:solidFill>
                  <a:srgbClr val="B88D36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البوابة الإلكترونية </a:t>
            </a:r>
            <a:endParaRPr lang="en-US" sz="2800" dirty="0">
              <a:solidFill>
                <a:srgbClr val="B88D36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0724195"/>
              </p:ext>
            </p:extLst>
          </p:nvPr>
        </p:nvGraphicFramePr>
        <p:xfrm>
          <a:off x="6477000" y="1371600"/>
          <a:ext cx="5562600" cy="4321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6364283"/>
              </p:ext>
            </p:extLst>
          </p:nvPr>
        </p:nvGraphicFramePr>
        <p:xfrm>
          <a:off x="232524" y="1371600"/>
          <a:ext cx="5743887" cy="4321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78485" y="5999852"/>
            <a:ext cx="11002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1600" b="1" dirty="0" smtClean="0">
                <a:solidFill>
                  <a:srgbClr val="98742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ملاحظة: </a:t>
            </a:r>
            <a:r>
              <a:rPr lang="ar-AE" sz="1600" b="1" dirty="0" smtClean="0">
                <a:solidFill>
                  <a:srgbClr val="98742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تم احتساب نتائج السؤالين أعلاه بناء </a:t>
            </a:r>
            <a:r>
              <a:rPr lang="ar-AE" sz="1600" b="1" dirty="0" smtClean="0">
                <a:solidFill>
                  <a:srgbClr val="98742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على عدد الاشخاص </a:t>
            </a:r>
            <a:r>
              <a:rPr lang="ar-AE" sz="1600" b="1" dirty="0" smtClean="0">
                <a:solidFill>
                  <a:srgbClr val="98742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الذين أجابوا بـ (نعم) في السؤال «هل شاركت جهتكم بتنفيذ أي من برامج قياس القدرات»  والبالغ </a:t>
            </a:r>
            <a:r>
              <a:rPr lang="ar-AE" sz="1600" b="1" dirty="0" smtClean="0">
                <a:solidFill>
                  <a:srgbClr val="98742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عددهم </a:t>
            </a:r>
            <a:r>
              <a:rPr lang="ar-AE" sz="1600" b="1" u="sng" dirty="0" smtClean="0">
                <a:solidFill>
                  <a:srgbClr val="98742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16 </a:t>
            </a:r>
            <a:r>
              <a:rPr lang="ar-AE" sz="1600" b="1" dirty="0" smtClean="0">
                <a:solidFill>
                  <a:srgbClr val="98742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مشارك</a:t>
            </a:r>
            <a:endParaRPr lang="en-US" sz="1600" b="1" dirty="0">
              <a:solidFill>
                <a:srgbClr val="98742C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960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876800" y="76200"/>
            <a:ext cx="6019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28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الرضا العام عن مبادرة شركاء </a:t>
            </a:r>
            <a:r>
              <a:rPr lang="ar-AE" sz="28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قياس القدرات </a:t>
            </a:r>
          </a:p>
          <a:p>
            <a:pPr algn="ctr" rtl="1"/>
            <a:r>
              <a:rPr lang="ar-AE" sz="28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المفضلين </a:t>
            </a:r>
            <a:r>
              <a:rPr lang="ar-AE" sz="28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</a:t>
            </a:r>
            <a:r>
              <a:rPr lang="ar-AE" sz="28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قدرات) </a:t>
            </a:r>
            <a:endParaRPr lang="en-US" sz="2800" b="1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0027018"/>
              </p:ext>
            </p:extLst>
          </p:nvPr>
        </p:nvGraphicFramePr>
        <p:xfrm>
          <a:off x="381000" y="1295400"/>
          <a:ext cx="11506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685800" y="5867400"/>
            <a:ext cx="1082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b="1" dirty="0">
                <a:solidFill>
                  <a:schemeClr val="accent3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ملاحظة: تم احتساب نتائج </a:t>
            </a:r>
            <a:r>
              <a:rPr lang="ar-AE" b="1" dirty="0" smtClean="0">
                <a:solidFill>
                  <a:schemeClr val="accent3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الرضا العام عن مبادرة شركاء قياس القدرات المفضلين (قدرات) حسب المحاور بناء </a:t>
            </a:r>
            <a:r>
              <a:rPr lang="ar-AE" b="1" dirty="0">
                <a:solidFill>
                  <a:schemeClr val="accent3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على عدد الاشخاص الذين أجابوا بـ (نعم) في السؤال «هل شاركت جهتكم بتنفيذ أي من برامج قياس القدرات»  والبالغ عددهم </a:t>
            </a:r>
            <a:r>
              <a:rPr lang="ar-AE" b="1" u="sng" dirty="0">
                <a:solidFill>
                  <a:schemeClr val="accent3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16 </a:t>
            </a:r>
            <a:r>
              <a:rPr lang="ar-AE" b="1" dirty="0">
                <a:solidFill>
                  <a:schemeClr val="accent3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مشارك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684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hape 930"/>
          <p:cNvGrpSpPr/>
          <p:nvPr/>
        </p:nvGrpSpPr>
        <p:grpSpPr>
          <a:xfrm>
            <a:off x="11506200" y="3004787"/>
            <a:ext cx="324660" cy="338956"/>
            <a:chOff x="3294650" y="3652450"/>
            <a:chExt cx="388350" cy="405450"/>
          </a:xfrm>
          <a:solidFill>
            <a:schemeClr val="bg1"/>
          </a:solidFill>
        </p:grpSpPr>
        <p:sp>
          <p:nvSpPr>
            <p:cNvPr id="8" name="Shape 931"/>
            <p:cNvSpPr/>
            <p:nvPr/>
          </p:nvSpPr>
          <p:spPr>
            <a:xfrm>
              <a:off x="3294650" y="3681775"/>
              <a:ext cx="376150" cy="376125"/>
            </a:xfrm>
            <a:custGeom>
              <a:avLst/>
              <a:gdLst/>
              <a:ahLst/>
              <a:cxnLst/>
              <a:rect l="0" t="0" r="0" b="0"/>
              <a:pathLst>
                <a:path w="15046" h="15045" extrusionOk="0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932"/>
            <p:cNvSpPr/>
            <p:nvPr/>
          </p:nvSpPr>
          <p:spPr>
            <a:xfrm>
              <a:off x="3494925" y="3760525"/>
              <a:ext cx="188075" cy="97100"/>
            </a:xfrm>
            <a:custGeom>
              <a:avLst/>
              <a:gdLst/>
              <a:ahLst/>
              <a:cxnLst/>
              <a:rect l="0" t="0" r="0" b="0"/>
              <a:pathLst>
                <a:path w="7523" h="3884" extrusionOk="0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933"/>
            <p:cNvSpPr/>
            <p:nvPr/>
          </p:nvSpPr>
          <p:spPr>
            <a:xfrm>
              <a:off x="3494925" y="3652450"/>
              <a:ext cx="161200" cy="188100"/>
            </a:xfrm>
            <a:custGeom>
              <a:avLst/>
              <a:gdLst/>
              <a:ahLst/>
              <a:cxnLst/>
              <a:rect l="0" t="0" r="0" b="0"/>
              <a:pathLst>
                <a:path w="6448" h="7524" extrusionOk="0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181239"/>
            <a:ext cx="6430315" cy="731783"/>
          </a:xfrm>
        </p:spPr>
        <p:txBody>
          <a:bodyPr>
            <a:noAutofit/>
          </a:bodyPr>
          <a:lstStyle/>
          <a:p>
            <a:pPr algn="ctr"/>
            <a:r>
              <a:rPr lang="ar-AE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قائمة </a:t>
            </a:r>
            <a:r>
              <a:rPr lang="ar-AE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شركاء الذين تم الاستعانة بهم في قدرات والهدف من تطبيق البرنامج</a:t>
            </a:r>
            <a:endParaRPr lang="en-US" sz="2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971351"/>
              </p:ext>
            </p:extLst>
          </p:nvPr>
        </p:nvGraphicFramePr>
        <p:xfrm>
          <a:off x="5867400" y="1295400"/>
          <a:ext cx="5963459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4286313"/>
              </p:ext>
            </p:extLst>
          </p:nvPr>
        </p:nvGraphicFramePr>
        <p:xfrm>
          <a:off x="228600" y="1295399"/>
          <a:ext cx="5257800" cy="4876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10"/>
          <p:cNvSpPr/>
          <p:nvPr/>
        </p:nvSpPr>
        <p:spPr>
          <a:xfrm>
            <a:off x="5867399" y="6248400"/>
            <a:ext cx="59634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1600" b="1" dirty="0">
                <a:solidFill>
                  <a:schemeClr val="accent3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ملاحظة: </a:t>
            </a:r>
            <a:r>
              <a:rPr lang="ar-AE" altLang="en-US" sz="1600" b="1" dirty="0" smtClean="0">
                <a:solidFill>
                  <a:schemeClr val="accent3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يتيح هذا السؤال إمكانية اختيار أكثر من إجابة </a:t>
            </a:r>
            <a:r>
              <a:rPr lang="ar-SA" altLang="en-US" sz="1600" b="1" dirty="0" smtClean="0">
                <a:solidFill>
                  <a:schemeClr val="accent3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ar-SA" altLang="en-US" sz="1600" b="1" dirty="0">
              <a:solidFill>
                <a:schemeClr val="accent3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601" y="6248400"/>
            <a:ext cx="5257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1600" b="1" dirty="0">
                <a:solidFill>
                  <a:schemeClr val="accent3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ملاحظة: </a:t>
            </a:r>
            <a:r>
              <a:rPr lang="ar-AE" altLang="en-US" sz="1600" b="1" dirty="0" smtClean="0">
                <a:solidFill>
                  <a:schemeClr val="accent3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يتيح هذا السؤال إمكانية اختيار أكثر من إجابة </a:t>
            </a:r>
            <a:r>
              <a:rPr lang="ar-SA" altLang="en-US" sz="1600" b="1" dirty="0" smtClean="0">
                <a:solidFill>
                  <a:schemeClr val="accent3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ar-SA" altLang="en-US" sz="1600" b="1" dirty="0">
              <a:solidFill>
                <a:schemeClr val="accent3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76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نسق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568CE430E0D62840A7AAB60FDFE350BA" ma:contentTypeVersion="7" ma:contentTypeDescription="إنشاء مستند جديد." ma:contentTypeScope="" ma:versionID="c37a9e45cf0f893930f46920f83a1283">
  <xsd:schema xmlns:xsd="http://www.w3.org/2001/XMLSchema" xmlns:xs="http://www.w3.org/2001/XMLSchema" xmlns:p="http://schemas.microsoft.com/office/2006/metadata/properties" xmlns:ns1="http://schemas.microsoft.com/sharepoint/v3" xmlns:ns2="b25ebfa4-1b7e-48bd-a3db-e97c1109f05d" xmlns:ns3="afcbfe06-5245-49cf-88ca-92038b990d34" targetNamespace="http://schemas.microsoft.com/office/2006/metadata/properties" ma:root="true" ma:fieldsID="68d8cd2c27a3d23c39c522c2c13e0513" ns1:_="" ns2:_="" ns3:_="">
    <xsd:import namespace="http://schemas.microsoft.com/sharepoint/v3"/>
    <xsd:import namespace="b25ebfa4-1b7e-48bd-a3db-e97c1109f05d"/>
    <xsd:import namespace="afcbfe06-5245-49cf-88ca-92038b990d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ol_Department" minOccurs="0"/>
                <xsd:element ref="ns3:Sort_x0020_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11" nillable="true" ma:displayName="القسم" ma:internalName="ol_Departmen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5ebfa4-1b7e-48bd-a3db-e97c1109f05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قيمة معرّف المستند" ma:description="قيمة معرّف المستند المحددة لهذا العنصر." ma:internalName="_dlc_DocId" ma:readOnly="true">
      <xsd:simpleType>
        <xsd:restriction base="dms:Text"/>
      </xsd:simpleType>
    </xsd:element>
    <xsd:element name="_dlc_DocIdUrl" ma:index="9" nillable="true" ma:displayName="معرّف المستند" ma:description="ارتباط دائم إلى هذا المستند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cbfe06-5245-49cf-88ca-92038b990d34" elementFormDefault="qualified">
    <xsd:import namespace="http://schemas.microsoft.com/office/2006/documentManagement/types"/>
    <xsd:import namespace="http://schemas.microsoft.com/office/infopath/2007/PartnerControls"/>
    <xsd:element name="Sort_x0020_Order" ma:index="12" nillable="true" ma:displayName="Sort Order" ma:description="Sort column for sorting items inside this folder" ma:indexed="true" ma:internalName="Sort_x0020_Order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rt_x0020_Order xmlns="afcbfe06-5245-49cf-88ca-92038b990d34" xsi:nil="true"/>
    <ol_Department xmlns="http://schemas.microsoft.com/sharepoint/v3" xsi:nil="true"/>
    <_dlc_DocId xmlns="b25ebfa4-1b7e-48bd-a3db-e97c1109f05d">FAHRDOCID-61-21551</_dlc_DocId>
    <_dlc_DocIdUrl xmlns="b25ebfa4-1b7e-48bd-a3db-e97c1109f05d">
      <Url>http://portal.fahr.gov.ae/_layouts/15/DocIdRedir.aspx?ID=FAHRDOCID-61-21551</Url>
      <Description>FAHRDOCID-61-21551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C40051-E34A-4AF2-A6FB-8928ED4AF9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25ebfa4-1b7e-48bd-a3db-e97c1109f05d"/>
    <ds:schemaRef ds:uri="afcbfe06-5245-49cf-88ca-92038b990d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FDCBAE-98E4-4041-9617-42670BF16DE7}">
  <ds:schemaRefs>
    <ds:schemaRef ds:uri="afcbfe06-5245-49cf-88ca-92038b990d34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b25ebfa4-1b7e-48bd-a3db-e97c1109f05d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CEAF4AF-2BAC-4F6E-AE46-B18F6EBB1D56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4C3E0DC-E4C4-4A81-814B-1492F77C7A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5796</TotalTime>
  <Words>592</Words>
  <Application>Microsoft Office PowerPoint</Application>
  <PresentationFormat>Widescreen</PresentationFormat>
  <Paragraphs>143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Dubai</vt:lpstr>
      <vt:lpstr>Sakkal Majalla</vt:lpstr>
      <vt:lpstr>Wingdings</vt:lpstr>
      <vt:lpstr>نسق Office</vt:lpstr>
      <vt:lpstr>4_نسق Office</vt:lpstr>
      <vt:lpstr>C:\Users\sara745\Desktop\survey\2018\الاستبيانات\الربع الرابع\done\تقارير الاستبيانات\قدرات\التحليل\استبيان الرضا عن مبادرة شركاء قياس القدرات المفضلين (قدرات).pdf</vt:lpstr>
      <vt:lpstr>PowerPoint Presentation</vt:lpstr>
      <vt:lpstr>محاور العرض</vt:lpstr>
      <vt:lpstr>الرضا العام عن مبادرة شركاء قياس القدرات  المفضلين (قدرات) </vt:lpstr>
      <vt:lpstr>فئة متعاملي مبادرة شركاء القدرات (قدرات)</vt:lpstr>
      <vt:lpstr>PowerPoint Presentation</vt:lpstr>
      <vt:lpstr>المشاركة في مبادرة شركاء قياس القدرات </vt:lpstr>
      <vt:lpstr>تقييم شركاء القدرات و استخدام البوابة الإلكترونية </vt:lpstr>
      <vt:lpstr>PowerPoint Presentation</vt:lpstr>
      <vt:lpstr>قائمة شركاء الذين تم الاستعانة بهم في قدرات والهدف من تطبيق البرنامج</vt:lpstr>
      <vt:lpstr>وسائل التواصل حول مبادرة قدرات </vt:lpstr>
      <vt:lpstr>المقترحات الواردة  لمبادرة شركاء قياس القدرات  المفضلين (قدرات) </vt:lpstr>
      <vt:lpstr>الاجراءات التصحيحية </vt:lpstr>
      <vt:lpstr>الإجراءات التصحيحية عن لمبادرة شركاء قياس القدرات  المفضلين (قدرات) 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ايريل بولد 40 بوينت</dc:title>
  <dc:creator>Waiel Sadek</dc:creator>
  <cp:lastModifiedBy>Meitha A. Kolthoum</cp:lastModifiedBy>
  <cp:revision>1370</cp:revision>
  <dcterms:created xsi:type="dcterms:W3CDTF">2015-10-26T06:27:33Z</dcterms:created>
  <dcterms:modified xsi:type="dcterms:W3CDTF">2019-01-14T11:29:18Z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0x010100568CE430E0D62840A7AAB60FDFE350BA</vt:lpwstr>
  </property>
  <property fmtid="{D5CDD505-2E9C-101B-9397-08002B2CF9AE}" pid="3" name="_dlc_DocIdItemGuid">
    <vt:lpwstr>67f4def8-8072-495f-a100-199814118ad3</vt:lpwstr>
  </property>
</Properties>
</file>