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9" r:id="rId3"/>
    <p:sldId id="346" r:id="rId4"/>
    <p:sldId id="299" r:id="rId5"/>
    <p:sldId id="301" r:id="rId6"/>
    <p:sldId id="350" r:id="rId7"/>
    <p:sldId id="303" r:id="rId8"/>
    <p:sldId id="304" r:id="rId9"/>
    <p:sldId id="305" r:id="rId10"/>
    <p:sldId id="306" r:id="rId11"/>
    <p:sldId id="307" r:id="rId12"/>
    <p:sldId id="308" r:id="rId13"/>
    <p:sldId id="351" r:id="rId14"/>
    <p:sldId id="352" r:id="rId15"/>
    <p:sldId id="353" r:id="rId16"/>
    <p:sldId id="355" r:id="rId17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2678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606;&#1592;&#1605;%20&#1576;&#1610;&#1575;&#1606;&#1575;&#1578;&#1610;\&#1606;&#1587;&#1576;&#1577;%20&#1575;&#1604;&#1585;&#1590;&#1575;\&#1575;&#1604;&#1585;&#1590;&#1575;%20&#1593;&#1606;%20&#1606;&#1592;&#1605;%20&#1576;&#1610;&#1575;&#1606;&#1575;&#1578;&#161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بياناتي</a:t>
            </a:r>
            <a:endParaRPr lang="en-US"/>
          </a:p>
        </c:rich>
      </c:tx>
      <c:layout>
        <c:manualLayout>
          <c:xMode val="edge"/>
          <c:yMode val="edge"/>
          <c:x val="0.41836547775278088"/>
          <c:y val="1.763668430335096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النتائج!$D$16</c:f>
              <c:strCache>
                <c:ptCount val="1"/>
                <c:pt idx="0">
                  <c:v>المستهدف 2015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النتائج!$B$17:$C$17</c:f>
              <c:strCache>
                <c:ptCount val="1"/>
                <c:pt idx="0">
                  <c:v>الرضا العام عن نظام بياناتي</c:v>
                </c:pt>
              </c:strCache>
            </c:strRef>
          </c:cat>
          <c:val>
            <c:numRef>
              <c:f>النتائج!$D$17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النتائج!$E$16</c:f>
              <c:strCache>
                <c:ptCount val="1"/>
                <c:pt idx="0">
                  <c:v>المحقق 2015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النتائج!$B$17:$C$17</c:f>
              <c:strCache>
                <c:ptCount val="1"/>
                <c:pt idx="0">
                  <c:v>الرضا العام عن نظام بياناتي</c:v>
                </c:pt>
              </c:strCache>
            </c:strRef>
          </c:cat>
          <c:val>
            <c:numRef>
              <c:f>النتائج!$E$17</c:f>
              <c:numCache>
                <c:formatCode>0%</c:formatCode>
                <c:ptCount val="1"/>
                <c:pt idx="0">
                  <c:v>0.78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88771176"/>
        <c:axId val="288771568"/>
      </c:barChart>
      <c:catAx>
        <c:axId val="288771176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288771568"/>
        <c:crosses val="autoZero"/>
        <c:auto val="1"/>
        <c:lblAlgn val="ctr"/>
        <c:lblOffset val="100"/>
        <c:noMultiLvlLbl val="0"/>
      </c:catAx>
      <c:valAx>
        <c:axId val="28877156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8771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مركز الاتصال الموحد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النتائج!$C$57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النتائج!$B$58</c:f>
              <c:strCache>
                <c:ptCount val="1"/>
                <c:pt idx="0">
                  <c:v>بشكل عام انا راضٍ عن مركز الاتصال الموحد للهيئة Call center</c:v>
                </c:pt>
              </c:strCache>
            </c:strRef>
          </c:cat>
          <c:val>
            <c:numRef>
              <c:f>النتائج!$C$58</c:f>
              <c:numCache>
                <c:formatCode>0%</c:formatCode>
                <c:ptCount val="1"/>
                <c:pt idx="0">
                  <c:v>0.74</c:v>
                </c:pt>
              </c:numCache>
            </c:numRef>
          </c:val>
        </c:ser>
        <c:ser>
          <c:idx val="1"/>
          <c:order val="1"/>
          <c:tx>
            <c:strRef>
              <c:f>النتائج!$D$57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النتائج!$B$58</c:f>
              <c:strCache>
                <c:ptCount val="1"/>
                <c:pt idx="0">
                  <c:v>بشكل عام انا راضٍ عن مركز الاتصال الموحد للهيئة Call center</c:v>
                </c:pt>
              </c:strCache>
            </c:strRef>
          </c:cat>
          <c:val>
            <c:numRef>
              <c:f>النتائج!$D$58</c:f>
              <c:numCache>
                <c:formatCode>0%</c:formatCode>
                <c:ptCount val="1"/>
                <c:pt idx="0">
                  <c:v>0.7551724137931034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89358024"/>
        <c:axId val="289358416"/>
      </c:barChart>
      <c:catAx>
        <c:axId val="28935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9358416"/>
        <c:crosses val="autoZero"/>
        <c:auto val="1"/>
        <c:lblAlgn val="ctr"/>
        <c:lblOffset val="100"/>
        <c:noMultiLvlLbl val="0"/>
      </c:catAx>
      <c:valAx>
        <c:axId val="2893584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93580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ar-AE" sz="1600" dirty="0"/>
              <a:t>الرضا العام عن مركز الاتصال </a:t>
            </a:r>
            <a:r>
              <a:rPr lang="ar-AE" sz="1600" dirty="0" smtClean="0"/>
              <a:t>الموحد – حسب المحاور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النتائج!$C$57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النتائج!$B$59:$B$61</c:f>
              <c:strCache>
                <c:ptCount val="3"/>
                <c:pt idx="0">
                  <c:v>يتمتع موظفو الدعم ضمن مركز الاتصال الموحد باللباقة وحسن التعامل</c:v>
                </c:pt>
                <c:pt idx="1">
                  <c:v>يتم الرد على اتصالاتكم من قبل موظفي الدعم ضمن مركز الاتصال الموحد بالوقت والاسلوب المناسب</c:v>
                </c:pt>
                <c:pt idx="2">
                  <c:v>يتمتع موظفو الدعم ضمن مركز الاتصال الموحد بالكفاءة والقدرة على الاجابة على استفساراتكم المتعلقة بأنظمة الهيئة</c:v>
                </c:pt>
              </c:strCache>
            </c:strRef>
          </c:cat>
          <c:val>
            <c:numRef>
              <c:f>النتائج!$C$59:$C$61</c:f>
              <c:numCache>
                <c:formatCode>0%</c:formatCode>
                <c:ptCount val="3"/>
                <c:pt idx="0">
                  <c:v>0.8</c:v>
                </c:pt>
                <c:pt idx="1">
                  <c:v>0.72380952380952379</c:v>
                </c:pt>
                <c:pt idx="2">
                  <c:v>0.69523809523809521</c:v>
                </c:pt>
              </c:numCache>
            </c:numRef>
          </c:val>
        </c:ser>
        <c:ser>
          <c:idx val="1"/>
          <c:order val="1"/>
          <c:tx>
            <c:strRef>
              <c:f>النتائج!$D$57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النتائج!$B$59:$B$61</c:f>
              <c:strCache>
                <c:ptCount val="3"/>
                <c:pt idx="0">
                  <c:v>يتمتع موظفو الدعم ضمن مركز الاتصال الموحد باللباقة وحسن التعامل</c:v>
                </c:pt>
                <c:pt idx="1">
                  <c:v>يتم الرد على اتصالاتكم من قبل موظفي الدعم ضمن مركز الاتصال الموحد بالوقت والاسلوب المناسب</c:v>
                </c:pt>
                <c:pt idx="2">
                  <c:v>يتمتع موظفو الدعم ضمن مركز الاتصال الموحد بالكفاءة والقدرة على الاجابة على استفساراتكم المتعلقة بأنظمة الهيئة</c:v>
                </c:pt>
              </c:strCache>
            </c:strRef>
          </c:cat>
          <c:val>
            <c:numRef>
              <c:f>النتائج!$D$59:$D$61</c:f>
              <c:numCache>
                <c:formatCode>0%</c:formatCode>
                <c:ptCount val="3"/>
                <c:pt idx="0">
                  <c:v>0.7</c:v>
                </c:pt>
                <c:pt idx="1">
                  <c:v>0.74137931034482762</c:v>
                </c:pt>
                <c:pt idx="2">
                  <c:v>0.68620689655172418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89029560"/>
        <c:axId val="289029952"/>
      </c:barChart>
      <c:catAx>
        <c:axId val="289029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9029952"/>
        <c:crosses val="autoZero"/>
        <c:auto val="1"/>
        <c:lblAlgn val="ctr"/>
        <c:lblOffset val="100"/>
        <c:noMultiLvlLbl val="0"/>
      </c:catAx>
      <c:valAx>
        <c:axId val="28902995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90295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 smtClean="0"/>
              <a:t>الرضا العام عن دليل اجراءات الموارد البشرية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النتائج!$C$65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النتائج!$B$66</c:f>
              <c:strCache>
                <c:ptCount val="1"/>
                <c:pt idx="0">
                  <c:v>بشكل عام انا راضٍ دليل اجراءات الموارد البشرية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النتائج!$C$66</c:f>
              <c:numCache>
                <c:formatCode>0%</c:formatCode>
                <c:ptCount val="1"/>
                <c:pt idx="0">
                  <c:v>0.68965517241379315</c:v>
                </c:pt>
              </c:numCache>
            </c:numRef>
          </c:val>
        </c:ser>
        <c:ser>
          <c:idx val="1"/>
          <c:order val="1"/>
          <c:tx>
            <c:strRef>
              <c:f>النتائج!$D$65</c:f>
              <c:strCache>
                <c:ptCount val="1"/>
                <c:pt idx="0">
                  <c:v>مستهدف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النتائج!$B$66</c:f>
              <c:strCache>
                <c:ptCount val="1"/>
                <c:pt idx="0">
                  <c:v>بشكل عام انا راضٍ دليل اجراءات الموارد البشرية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النتائج!$D$66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88664376"/>
        <c:axId val="288664768"/>
      </c:barChart>
      <c:catAx>
        <c:axId val="288664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8664768"/>
        <c:crosses val="autoZero"/>
        <c:auto val="1"/>
        <c:lblAlgn val="ctr"/>
        <c:lblOffset val="100"/>
        <c:noMultiLvlLbl val="0"/>
      </c:catAx>
      <c:valAx>
        <c:axId val="28866476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86643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 dirty="0"/>
              <a:t>الرضا عن دليل اجراءات الموارد </a:t>
            </a:r>
            <a:r>
              <a:rPr lang="ar-AE" sz="1800" dirty="0" smtClean="0"/>
              <a:t>البشرية – حسب المحاور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النتائج!$C$65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النتائج!$B$67:$B$71</c:f>
              <c:strCache>
                <c:ptCount val="5"/>
                <c:pt idx="0">
                  <c:v>قام الدليل بتغطية  اجراءات الموارد البشرية الرئيسية في الجهات الاتحادية</c:v>
                </c:pt>
                <c:pt idx="1">
                  <c:v>الية شرح وتوضيح سير العمل في الاجراءات كانت واضحة ومناسبة</c:v>
                </c:pt>
                <c:pt idx="2">
                  <c:v>هنالك تكامل بين دليل اجراءات الموارد البشرية واجراءات الموارد البشرية ضمن نظام بياناتي</c:v>
                </c:pt>
                <c:pt idx="3">
                  <c:v>ساعد دليل اجراءات الموارد البشرية على تطوير اداء خدمات الموارد البشرية في جهتكم</c:v>
                </c:pt>
                <c:pt idx="4">
                  <c:v>يعتبر  الدليل مرجع رئيسي لإجراءات الموارد البشرية في جهتكم</c:v>
                </c:pt>
              </c:strCache>
            </c:strRef>
          </c:cat>
          <c:val>
            <c:numRef>
              <c:f>النتائج!$C$67:$C$71</c:f>
              <c:numCache>
                <c:formatCode>0%</c:formatCode>
                <c:ptCount val="5"/>
                <c:pt idx="0">
                  <c:v>0.70344827586206893</c:v>
                </c:pt>
                <c:pt idx="1">
                  <c:v>0.71034482758620687</c:v>
                </c:pt>
                <c:pt idx="2">
                  <c:v>0.65517241379310343</c:v>
                </c:pt>
                <c:pt idx="3">
                  <c:v>0.74137931034482762</c:v>
                </c:pt>
                <c:pt idx="4">
                  <c:v>0.72068965517241379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88665552"/>
        <c:axId val="288665944"/>
      </c:barChart>
      <c:catAx>
        <c:axId val="288665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8665944"/>
        <c:crosses val="autoZero"/>
        <c:auto val="1"/>
        <c:lblAlgn val="ctr"/>
        <c:lblOffset val="100"/>
        <c:noMultiLvlLbl val="0"/>
      </c:catAx>
      <c:valAx>
        <c:axId val="2886659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886655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/>
              <a:t>الرضا العام عن نظام التقارير الذكية</a:t>
            </a:r>
            <a:endParaRPr lang="en-US" sz="18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النتائج!$C$73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النتائج!$B$74</c:f>
              <c:strCache>
                <c:ptCount val="1"/>
                <c:pt idx="0">
                  <c:v>بشكل عام انا راضٍ عن نظام التقارير الذكية 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النتائج!$C$74</c:f>
              <c:numCache>
                <c:formatCode>0%</c:formatCode>
                <c:ptCount val="1"/>
                <c:pt idx="0">
                  <c:v>0.68965517241379315</c:v>
                </c:pt>
              </c:numCache>
            </c:numRef>
          </c:val>
        </c:ser>
        <c:ser>
          <c:idx val="1"/>
          <c:order val="1"/>
          <c:tx>
            <c:strRef>
              <c:f>النتائج!$D$73</c:f>
              <c:strCache>
                <c:ptCount val="1"/>
                <c:pt idx="0">
                  <c:v>مستهدف 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النتائج!$B$74</c:f>
              <c:strCache>
                <c:ptCount val="1"/>
                <c:pt idx="0">
                  <c:v>بشكل عام انا راضٍ عن نظام التقارير الذكية 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النتائج!$D$74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308423696"/>
        <c:axId val="308424088"/>
      </c:barChart>
      <c:catAx>
        <c:axId val="30842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08424088"/>
        <c:crosses val="autoZero"/>
        <c:auto val="1"/>
        <c:lblAlgn val="ctr"/>
        <c:lblOffset val="100"/>
        <c:noMultiLvlLbl val="0"/>
      </c:catAx>
      <c:valAx>
        <c:axId val="30842408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30842369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 dirty="0"/>
              <a:t>الرضا العام عن نظام التقارير </a:t>
            </a:r>
            <a:r>
              <a:rPr lang="ar-AE" dirty="0" smtClean="0"/>
              <a:t>الذكية – حسب المحاور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النتائج!$C$73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النتائج!$B$75:$B$77</c:f>
              <c:strCache>
                <c:ptCount val="3"/>
                <c:pt idx="0">
                  <c:v>يعتبر نظام التقارير الذكية واضح وسهل الاستخدام</c:v>
                </c:pt>
                <c:pt idx="1">
                  <c:v>يوفر النظام التقارير الرئيسية التي تحتاجها الجهة</c:v>
                </c:pt>
                <c:pt idx="2">
                  <c:v>تم التعريف بشكل واضح حول النظام وكيفية استخدامه من قبل الهيئة لموظفي الموارد البشرية في الجهات الاتحادية</c:v>
                </c:pt>
              </c:strCache>
            </c:strRef>
          </c:cat>
          <c:val>
            <c:numRef>
              <c:f>النتائج!$C$75:$C$77</c:f>
              <c:numCache>
                <c:formatCode>0%</c:formatCode>
                <c:ptCount val="3"/>
                <c:pt idx="0">
                  <c:v>0.64827586206896548</c:v>
                </c:pt>
                <c:pt idx="1">
                  <c:v>0.66206896551724137</c:v>
                </c:pt>
                <c:pt idx="2">
                  <c:v>0.65517241379310343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88967728"/>
        <c:axId val="288968120"/>
      </c:barChart>
      <c:catAx>
        <c:axId val="2889677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88968120"/>
        <c:crosses val="autoZero"/>
        <c:auto val="1"/>
        <c:lblAlgn val="ctr"/>
        <c:lblOffset val="100"/>
        <c:noMultiLvlLbl val="0"/>
      </c:catAx>
      <c:valAx>
        <c:axId val="28896812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889677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51246719160106"/>
          <c:y val="5.1400554097404488E-2"/>
          <c:w val="0.70686395450568684"/>
          <c:h val="0.50029782735491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النتائج!$D$5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النتائج!$B$6:$B$14</c:f>
              <c:strCache>
                <c:ptCount val="9"/>
                <c:pt idx="0">
                  <c:v>نظام الخدمة الذاتية</c:v>
                </c:pt>
                <c:pt idx="1">
                  <c:v>نظام اجراءات الموارد البشرية</c:v>
                </c:pt>
                <c:pt idx="2">
                  <c:v>نظام التقارير الاحصائية</c:v>
                </c:pt>
                <c:pt idx="3">
                  <c:v>نظام الدعم الفني</c:v>
                </c:pt>
                <c:pt idx="4">
                  <c:v>نظام التطبيق الذكي</c:v>
                </c:pt>
                <c:pt idx="5">
                  <c:v>مركز الاتصال</c:v>
                </c:pt>
                <c:pt idx="6">
                  <c:v>نظام اعتماد</c:v>
                </c:pt>
                <c:pt idx="7">
                  <c:v>نظام خدمة المتعاملين-تقارير الذكية</c:v>
                </c:pt>
                <c:pt idx="8">
                  <c:v>دليل اجراءات الموارد البشرية</c:v>
                </c:pt>
              </c:strCache>
            </c:strRef>
          </c:cat>
          <c:val>
            <c:numRef>
              <c:f>النتائج!$D$6:$D$14</c:f>
              <c:numCache>
                <c:formatCode>0%</c:formatCode>
                <c:ptCount val="9"/>
                <c:pt idx="0">
                  <c:v>0.75</c:v>
                </c:pt>
                <c:pt idx="1">
                  <c:v>0.8</c:v>
                </c:pt>
                <c:pt idx="2">
                  <c:v>0.72</c:v>
                </c:pt>
                <c:pt idx="3">
                  <c:v>0.65</c:v>
                </c:pt>
                <c:pt idx="4">
                  <c:v>0.79400000000000004</c:v>
                </c:pt>
                <c:pt idx="5">
                  <c:v>0.74</c:v>
                </c:pt>
                <c:pt idx="6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النتائج!$E$5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النتائج!$B$6:$B$14</c:f>
              <c:strCache>
                <c:ptCount val="9"/>
                <c:pt idx="0">
                  <c:v>نظام الخدمة الذاتية</c:v>
                </c:pt>
                <c:pt idx="1">
                  <c:v>نظام اجراءات الموارد البشرية</c:v>
                </c:pt>
                <c:pt idx="2">
                  <c:v>نظام التقارير الاحصائية</c:v>
                </c:pt>
                <c:pt idx="3">
                  <c:v>نظام الدعم الفني</c:v>
                </c:pt>
                <c:pt idx="4">
                  <c:v>نظام التطبيق الذكي</c:v>
                </c:pt>
                <c:pt idx="5">
                  <c:v>مركز الاتصال</c:v>
                </c:pt>
                <c:pt idx="6">
                  <c:v>نظام اعتماد</c:v>
                </c:pt>
                <c:pt idx="7">
                  <c:v>نظام خدمة المتعاملين-تقارير الذكية</c:v>
                </c:pt>
                <c:pt idx="8">
                  <c:v>دليل اجراءات الموارد البشرية</c:v>
                </c:pt>
              </c:strCache>
            </c:strRef>
          </c:cat>
          <c:val>
            <c:numRef>
              <c:f>النتائج!$E$6:$E$14</c:f>
              <c:numCache>
                <c:formatCode>0%</c:formatCode>
                <c:ptCount val="9"/>
                <c:pt idx="0">
                  <c:v>0.75</c:v>
                </c:pt>
                <c:pt idx="1">
                  <c:v>0.77</c:v>
                </c:pt>
                <c:pt idx="2">
                  <c:v>0.79</c:v>
                </c:pt>
                <c:pt idx="3">
                  <c:v>0.68</c:v>
                </c:pt>
                <c:pt idx="4">
                  <c:v>0.75</c:v>
                </c:pt>
                <c:pt idx="5">
                  <c:v>0.76</c:v>
                </c:pt>
                <c:pt idx="6">
                  <c:v>0.73</c:v>
                </c:pt>
                <c:pt idx="7">
                  <c:v>0.69</c:v>
                </c:pt>
                <c:pt idx="8">
                  <c:v>0.69</c:v>
                </c:pt>
              </c:numCache>
            </c:numRef>
          </c:val>
        </c:ser>
        <c:ser>
          <c:idx val="2"/>
          <c:order val="2"/>
          <c:tx>
            <c:strRef>
              <c:f>النتائج!$F$5</c:f>
              <c:strCache>
                <c:ptCount val="1"/>
                <c:pt idx="0">
                  <c:v>المستهدف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النتائج!$B$6:$B$14</c:f>
              <c:strCache>
                <c:ptCount val="9"/>
                <c:pt idx="0">
                  <c:v>نظام الخدمة الذاتية</c:v>
                </c:pt>
                <c:pt idx="1">
                  <c:v>نظام اجراءات الموارد البشرية</c:v>
                </c:pt>
                <c:pt idx="2">
                  <c:v>نظام التقارير الاحصائية</c:v>
                </c:pt>
                <c:pt idx="3">
                  <c:v>نظام الدعم الفني</c:v>
                </c:pt>
                <c:pt idx="4">
                  <c:v>نظام التطبيق الذكي</c:v>
                </c:pt>
                <c:pt idx="5">
                  <c:v>مركز الاتصال</c:v>
                </c:pt>
                <c:pt idx="6">
                  <c:v>نظام اعتماد</c:v>
                </c:pt>
                <c:pt idx="7">
                  <c:v>نظام خدمة المتعاملين-تقارير الذكية</c:v>
                </c:pt>
                <c:pt idx="8">
                  <c:v>دليل اجراءات الموارد البشرية</c:v>
                </c:pt>
              </c:strCache>
            </c:strRef>
          </c:cat>
          <c:val>
            <c:numRef>
              <c:f>النتائج!$F$6:$F$14</c:f>
              <c:numCache>
                <c:formatCode>0%</c:formatCode>
                <c:ptCount val="9"/>
                <c:pt idx="0">
                  <c:v>0.75</c:v>
                </c:pt>
                <c:pt idx="1">
                  <c:v>0.75</c:v>
                </c:pt>
                <c:pt idx="2">
                  <c:v>0.74</c:v>
                </c:pt>
                <c:pt idx="3">
                  <c:v>0.75</c:v>
                </c:pt>
                <c:pt idx="4">
                  <c:v>0.75</c:v>
                </c:pt>
                <c:pt idx="5">
                  <c:v>0.75</c:v>
                </c:pt>
                <c:pt idx="6">
                  <c:v>0.75</c:v>
                </c:pt>
                <c:pt idx="7">
                  <c:v>0.75</c:v>
                </c:pt>
                <c:pt idx="8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772352"/>
        <c:axId val="309539424"/>
      </c:barChart>
      <c:catAx>
        <c:axId val="288772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09539424"/>
        <c:crosses val="autoZero"/>
        <c:auto val="1"/>
        <c:lblAlgn val="ctr"/>
        <c:lblOffset val="100"/>
        <c:noMultiLvlLbl val="0"/>
      </c:catAx>
      <c:valAx>
        <c:axId val="309539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887723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اجراءات الموارد البشرية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النتائج!$C$22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(النتائج!$B$23,النتائج!$B$32)</c:f>
              <c:strCache>
                <c:ptCount val="2"/>
                <c:pt idx="0">
                  <c:v>بشكل عام انا راضِ عن نظام اجراءات الموارد البشرية الالكتروني المعد من قبل الهيئة الاتحادية للموارد البشرية الحكومية</c:v>
                </c:pt>
                <c:pt idx="1">
                  <c:v>بشكل عام انا راضِ عن الدعم الفني المقدم لنظام إجراءات الموارد البشرية</c:v>
                </c:pt>
              </c:strCache>
            </c:strRef>
          </c:cat>
          <c:val>
            <c:numRef>
              <c:f>(النتائج!$C$23,النتائج!$C$32)</c:f>
              <c:numCache>
                <c:formatCode>General</c:formatCode>
                <c:ptCount val="2"/>
                <c:pt idx="0" formatCode="0%">
                  <c:v>0.8</c:v>
                </c:pt>
              </c:numCache>
            </c:numRef>
          </c:val>
        </c:ser>
        <c:ser>
          <c:idx val="1"/>
          <c:order val="1"/>
          <c:tx>
            <c:strRef>
              <c:f>النتائج!$D$22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(النتائج!$B$23,النتائج!$B$32)</c:f>
              <c:strCache>
                <c:ptCount val="2"/>
                <c:pt idx="0">
                  <c:v>بشكل عام انا راضِ عن نظام اجراءات الموارد البشرية الالكتروني المعد من قبل الهيئة الاتحادية للموارد البشرية الحكومية</c:v>
                </c:pt>
                <c:pt idx="1">
                  <c:v>بشكل عام انا راضِ عن الدعم الفني المقدم لنظام إجراءات الموارد البشرية</c:v>
                </c:pt>
              </c:strCache>
            </c:strRef>
          </c:cat>
          <c:val>
            <c:numRef>
              <c:f>(النتائج!$D$23,النتائج!$D$32)</c:f>
              <c:numCache>
                <c:formatCode>0%</c:formatCode>
                <c:ptCount val="2"/>
                <c:pt idx="0">
                  <c:v>0.76896551724137929</c:v>
                </c:pt>
                <c:pt idx="1">
                  <c:v>0.8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309540600"/>
        <c:axId val="309540992"/>
      </c:barChart>
      <c:catAx>
        <c:axId val="309540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9540992"/>
        <c:crosses val="autoZero"/>
        <c:auto val="1"/>
        <c:lblAlgn val="ctr"/>
        <c:lblOffset val="100"/>
        <c:noMultiLvlLbl val="0"/>
      </c:catAx>
      <c:valAx>
        <c:axId val="3095409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309540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نظام الدعم الفني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النتائج!$C$34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النتائج!$B$35</c:f>
              <c:strCache>
                <c:ptCount val="1"/>
                <c:pt idx="0">
                  <c:v>بشكل عام انا راضٍ عن نظام الدعم الفني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النتائج!$C$35</c:f>
              <c:numCache>
                <c:formatCode>0%</c:formatCode>
                <c:ptCount val="1"/>
                <c:pt idx="0">
                  <c:v>0.64761904761904765</c:v>
                </c:pt>
              </c:numCache>
            </c:numRef>
          </c:val>
        </c:ser>
        <c:ser>
          <c:idx val="1"/>
          <c:order val="1"/>
          <c:tx>
            <c:strRef>
              <c:f>النتائج!$D$34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النتائج!$B$35</c:f>
              <c:strCache>
                <c:ptCount val="1"/>
                <c:pt idx="0">
                  <c:v>بشكل عام انا راضٍ عن نظام الدعم الفني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النتائج!$D$35</c:f>
              <c:numCache>
                <c:formatCode>0%</c:formatCode>
                <c:ptCount val="1"/>
                <c:pt idx="0">
                  <c:v>0.6827586206896552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9564480"/>
        <c:axId val="289564872"/>
      </c:barChart>
      <c:catAx>
        <c:axId val="28956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9564872"/>
        <c:crosses val="autoZero"/>
        <c:auto val="1"/>
        <c:lblAlgn val="ctr"/>
        <c:lblOffset val="100"/>
        <c:noMultiLvlLbl val="0"/>
      </c:catAx>
      <c:valAx>
        <c:axId val="28956487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895644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عن الدعم الفني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النتائج!$C$34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النتائج!$B$36:$B$39</c:f>
              <c:strCache>
                <c:ptCount val="4"/>
                <c:pt idx="0">
                  <c:v>يعتبر نظام الدعم الفني واضح وسهل الاستخدام</c:v>
                </c:pt>
                <c:pt idx="1">
                  <c:v>يتم الرد على طلبات الدعم الفني المقدمة عبر نظام الدعم ضمن الوقت المناسب</c:v>
                </c:pt>
                <c:pt idx="2">
                  <c:v>يتم الرد على طلبات الدعم الفني المقدمة عبر نظام الدعم بالأسلوب الواضح والمناسب</c:v>
                </c:pt>
                <c:pt idx="3">
                  <c:v>تم تدريب المعنيين في جهتنا على استخدام نظام الدعم الفني من قبل الهيئة</c:v>
                </c:pt>
              </c:strCache>
            </c:strRef>
          </c:cat>
          <c:val>
            <c:numRef>
              <c:f>النتائج!$C$36:$C$39</c:f>
              <c:numCache>
                <c:formatCode>0%</c:formatCode>
                <c:ptCount val="4"/>
                <c:pt idx="0">
                  <c:v>0.69523809523809521</c:v>
                </c:pt>
                <c:pt idx="1">
                  <c:v>0.61904761904761907</c:v>
                </c:pt>
                <c:pt idx="2">
                  <c:v>0.66666666666666663</c:v>
                </c:pt>
                <c:pt idx="3">
                  <c:v>0.78095238095238095</c:v>
                </c:pt>
              </c:numCache>
            </c:numRef>
          </c:val>
        </c:ser>
        <c:ser>
          <c:idx val="1"/>
          <c:order val="1"/>
          <c:tx>
            <c:strRef>
              <c:f>النتائج!$D$34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النتائج!$B$36:$B$39</c:f>
              <c:strCache>
                <c:ptCount val="4"/>
                <c:pt idx="0">
                  <c:v>يعتبر نظام الدعم الفني واضح وسهل الاستخدام</c:v>
                </c:pt>
                <c:pt idx="1">
                  <c:v>يتم الرد على طلبات الدعم الفني المقدمة عبر نظام الدعم ضمن الوقت المناسب</c:v>
                </c:pt>
                <c:pt idx="2">
                  <c:v>يتم الرد على طلبات الدعم الفني المقدمة عبر نظام الدعم بالأسلوب الواضح والمناسب</c:v>
                </c:pt>
                <c:pt idx="3">
                  <c:v>تم تدريب المعنيين في جهتنا على استخدام نظام الدعم الفني من قبل الهيئة</c:v>
                </c:pt>
              </c:strCache>
            </c:strRef>
          </c:cat>
          <c:val>
            <c:numRef>
              <c:f>النتائج!$D$36:$D$39</c:f>
              <c:numCache>
                <c:formatCode>0%</c:formatCode>
                <c:ptCount val="4"/>
                <c:pt idx="0">
                  <c:v>0.68965517241379315</c:v>
                </c:pt>
                <c:pt idx="1">
                  <c:v>0.72068965517241379</c:v>
                </c:pt>
                <c:pt idx="2">
                  <c:v>0.71379310344827585</c:v>
                </c:pt>
                <c:pt idx="3">
                  <c:v>0.72068965517241379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76554952"/>
        <c:axId val="276555344"/>
      </c:barChart>
      <c:catAx>
        <c:axId val="276554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76555344"/>
        <c:crosses val="autoZero"/>
        <c:auto val="1"/>
        <c:lblAlgn val="ctr"/>
        <c:lblOffset val="100"/>
        <c:noMultiLvlLbl val="0"/>
      </c:catAx>
      <c:valAx>
        <c:axId val="27655534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765549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legend>
      <c:legendPos val="b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ar-AE" sz="2000"/>
              <a:t>الرضا العام عن نظام اعتماد</a:t>
            </a:r>
            <a:endParaRPr lang="en-US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النتائج!$C$41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النتائج!$B$42</c:f>
              <c:strCache>
                <c:ptCount val="1"/>
                <c:pt idx="0">
                  <c:v>بشكل عام انا راضٍ عن نظام الموافقات الالكترونية "اعتماد"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النتائج!$C$42</c:f>
              <c:numCache>
                <c:formatCode>0%</c:formatCode>
                <c:ptCount val="1"/>
                <c:pt idx="0">
                  <c:v>0.79047619047619044</c:v>
                </c:pt>
              </c:numCache>
            </c:numRef>
          </c:val>
        </c:ser>
        <c:ser>
          <c:idx val="1"/>
          <c:order val="1"/>
          <c:tx>
            <c:strRef>
              <c:f>النتائج!$D$41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النتائج!$B$42</c:f>
              <c:strCache>
                <c:ptCount val="1"/>
                <c:pt idx="0">
                  <c:v>بشكل عام انا راضٍ عن نظام الموافقات الالكترونية "اعتماد"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النتائج!$D$42</c:f>
              <c:numCache>
                <c:formatCode>0%</c:formatCode>
                <c:ptCount val="1"/>
                <c:pt idx="0">
                  <c:v>0.72758620689655173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76556520"/>
        <c:axId val="288793312"/>
      </c:barChart>
      <c:catAx>
        <c:axId val="27655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8793312"/>
        <c:crosses val="autoZero"/>
        <c:auto val="1"/>
        <c:lblAlgn val="ctr"/>
        <c:lblOffset val="100"/>
        <c:noMultiLvlLbl val="0"/>
      </c:catAx>
      <c:valAx>
        <c:axId val="28879331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7655652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/>
              <a:t>الرضا العام عن نظام اعتماد – حسب المحاور</a:t>
            </a:r>
            <a:endParaRPr lang="en-US" sz="180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0738407699037604E-2"/>
          <c:y val="0.19480351414406533"/>
          <c:w val="0.87759492563429575"/>
          <c:h val="0.527744969378827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النتائج!$C$41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النتائج!$B$43:$B$46</c:f>
              <c:strCache>
                <c:ptCount val="4"/>
                <c:pt idx="0">
                  <c:v>يعتبر نظام الموافقات الالكترونية "اعتماد" واضح وسهل الاستخدام</c:v>
                </c:pt>
                <c:pt idx="1">
                  <c:v>تساهم التنبيهات التي تصل من النظام في رفع سرعة تنفيذ الإجراءات</c:v>
                </c:pt>
                <c:pt idx="2">
                  <c:v>يتمتع نظام الموافقات الالكترونية "اعتماد"   بالسرية والحماية الكافية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النتائج!$C$43:$C$46</c:f>
              <c:numCache>
                <c:formatCode>0%</c:formatCode>
                <c:ptCount val="4"/>
                <c:pt idx="0">
                  <c:v>0.8</c:v>
                </c:pt>
                <c:pt idx="1">
                  <c:v>0.79047619047619044</c:v>
                </c:pt>
                <c:pt idx="2">
                  <c:v>0.81904761904761902</c:v>
                </c:pt>
                <c:pt idx="3">
                  <c:v>0.78095238095238095</c:v>
                </c:pt>
              </c:numCache>
            </c:numRef>
          </c:val>
        </c:ser>
        <c:ser>
          <c:idx val="1"/>
          <c:order val="1"/>
          <c:tx>
            <c:strRef>
              <c:f>النتائج!$D$41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النتائج!$B$43:$B$46</c:f>
              <c:strCache>
                <c:ptCount val="4"/>
                <c:pt idx="0">
                  <c:v>يعتبر نظام الموافقات الالكترونية "اعتماد" واضح وسهل الاستخدام</c:v>
                </c:pt>
                <c:pt idx="1">
                  <c:v>تساهم التنبيهات التي تصل من النظام في رفع سرعة تنفيذ الإجراءات</c:v>
                </c:pt>
                <c:pt idx="2">
                  <c:v>يتمتع نظام الموافقات الالكترونية "اعتماد"   بالسرية والحماية الكافية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النتائج!$D$43:$D$46</c:f>
              <c:numCache>
                <c:formatCode>0%</c:formatCode>
                <c:ptCount val="4"/>
                <c:pt idx="0">
                  <c:v>0.7448275862068966</c:v>
                </c:pt>
                <c:pt idx="1">
                  <c:v>0.73793103448275865</c:v>
                </c:pt>
                <c:pt idx="2">
                  <c:v>0.73448275862068968</c:v>
                </c:pt>
                <c:pt idx="3">
                  <c:v>0.7448275862068966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88794096"/>
        <c:axId val="288794488"/>
      </c:barChart>
      <c:catAx>
        <c:axId val="28879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8794488"/>
        <c:crosses val="autoZero"/>
        <c:auto val="1"/>
        <c:lblAlgn val="ctr"/>
        <c:lblOffset val="100"/>
        <c:noMultiLvlLbl val="0"/>
      </c:catAx>
      <c:valAx>
        <c:axId val="28879448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87940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</a:t>
            </a:r>
            <a:r>
              <a:rPr lang="ar-AE" baseline="0"/>
              <a:t> العام عن نظام التقارير الاحصائية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النتائج!$C$48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النتائج!$B$49</c:f>
              <c:strCache>
                <c:ptCount val="1"/>
                <c:pt idx="0">
                  <c:v>بشكل عام انا راضٍ عن نظام التقارير الاحصائية 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النتائج!$C$49</c:f>
              <c:numCache>
                <c:formatCode>0%</c:formatCode>
                <c:ptCount val="1"/>
                <c:pt idx="0">
                  <c:v>0.72380952380952379</c:v>
                </c:pt>
              </c:numCache>
            </c:numRef>
          </c:val>
        </c:ser>
        <c:ser>
          <c:idx val="1"/>
          <c:order val="1"/>
          <c:tx>
            <c:strRef>
              <c:f>النتائج!$D$48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النتائج!$B$49</c:f>
              <c:strCache>
                <c:ptCount val="1"/>
                <c:pt idx="0">
                  <c:v>بشكل عام انا راضٍ عن نظام التقارير الاحصائية  المعد من قبل الهيئة الاتحادية للموارد البشرية الحكومية</c:v>
                </c:pt>
              </c:strCache>
            </c:strRef>
          </c:cat>
          <c:val>
            <c:numRef>
              <c:f>النتائج!$D$49</c:f>
              <c:numCache>
                <c:formatCode>0%</c:formatCode>
                <c:ptCount val="1"/>
                <c:pt idx="0">
                  <c:v>0.78965517241379313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89211832"/>
        <c:axId val="289212224"/>
      </c:barChart>
      <c:catAx>
        <c:axId val="289211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9212224"/>
        <c:crosses val="autoZero"/>
        <c:auto val="1"/>
        <c:lblAlgn val="ctr"/>
        <c:lblOffset val="100"/>
        <c:noMultiLvlLbl val="0"/>
      </c:catAx>
      <c:valAx>
        <c:axId val="28921222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92118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ar-AE" sz="1800" dirty="0"/>
              <a:t>الرضا العام عن نظام التقارير </a:t>
            </a:r>
            <a:r>
              <a:rPr lang="ar-AE" sz="1800" dirty="0" smtClean="0"/>
              <a:t>الاحصائية</a:t>
            </a:r>
            <a:r>
              <a:rPr lang="en-US" sz="1800" dirty="0" smtClean="0"/>
              <a:t> </a:t>
            </a:r>
            <a:r>
              <a:rPr lang="ar-AE" sz="1800" dirty="0" smtClean="0"/>
              <a:t>–</a:t>
            </a:r>
            <a:r>
              <a:rPr lang="ar-AE" sz="1800" baseline="0" dirty="0" smtClean="0"/>
              <a:t> حسب المحاور</a:t>
            </a:r>
            <a:endParaRPr lang="en-US" sz="18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النتائج!$C$48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النتائج!$B$50:$B$53</c:f>
              <c:strCache>
                <c:ptCount val="4"/>
                <c:pt idx="0">
                  <c:v>يعتبر نظام التقارير الاحصائية واضح وسهل الاستخدام</c:v>
                </c:pt>
                <c:pt idx="1">
                  <c:v>يوفر النظام التقارير الاحصائية الرئيسية التي تحتاجها الجهة</c:v>
                </c:pt>
                <c:pt idx="2">
                  <c:v>ساهم النظام في توفير معلومات واحصائيات واضحة حول معاملات واجراءات والارقام المتعلقة بالموارد البشرية في الجهة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النتائج!$C$50:$C$53</c:f>
              <c:numCache>
                <c:formatCode>0%</c:formatCode>
                <c:ptCount val="4"/>
                <c:pt idx="0">
                  <c:v>0.73333333333333328</c:v>
                </c:pt>
                <c:pt idx="1">
                  <c:v>0.68571428571428572</c:v>
                </c:pt>
                <c:pt idx="2">
                  <c:v>0.70476190476190481</c:v>
                </c:pt>
                <c:pt idx="3">
                  <c:v>0.74285714285714288</c:v>
                </c:pt>
              </c:numCache>
            </c:numRef>
          </c:val>
        </c:ser>
        <c:ser>
          <c:idx val="1"/>
          <c:order val="1"/>
          <c:tx>
            <c:strRef>
              <c:f>النتائج!$D$48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النتائج!$B$50:$B$53</c:f>
              <c:strCache>
                <c:ptCount val="4"/>
                <c:pt idx="0">
                  <c:v>يعتبر نظام التقارير الاحصائية واضح وسهل الاستخدام</c:v>
                </c:pt>
                <c:pt idx="1">
                  <c:v>يوفر النظام التقارير الاحصائية الرئيسية التي تحتاجها الجهة</c:v>
                </c:pt>
                <c:pt idx="2">
                  <c:v>ساهم النظام في توفير معلومات واحصائيات واضحة حول معاملات واجراءات والارقام المتعلقة بالموارد البشرية في الجهة</c:v>
                </c:pt>
                <c:pt idx="3">
                  <c:v>تم تنفيذ التدريب المناسب حول استخدام النظام من قبل الهيئة الاتحادية للموارد البشرية الحكومية</c:v>
                </c:pt>
              </c:strCache>
            </c:strRef>
          </c:cat>
          <c:val>
            <c:numRef>
              <c:f>النتائج!$D$50:$D$53</c:f>
              <c:numCache>
                <c:formatCode>0%</c:formatCode>
                <c:ptCount val="4"/>
                <c:pt idx="0">
                  <c:v>0.73103448275862071</c:v>
                </c:pt>
                <c:pt idx="1">
                  <c:v>0.80689655172413788</c:v>
                </c:pt>
                <c:pt idx="2">
                  <c:v>0.74827586206896557</c:v>
                </c:pt>
                <c:pt idx="3">
                  <c:v>0.71034482758620687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89213008"/>
        <c:axId val="289356848"/>
      </c:barChart>
      <c:catAx>
        <c:axId val="28921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89356848"/>
        <c:crosses val="autoZero"/>
        <c:auto val="1"/>
        <c:lblAlgn val="ctr"/>
        <c:lblOffset val="100"/>
        <c:noMultiLvlLbl val="0"/>
      </c:catAx>
      <c:valAx>
        <c:axId val="289356848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2892130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AE" dirty="0" smtClean="0"/>
              <a:t>تقرير انظمة </a:t>
            </a:r>
            <a:r>
              <a:rPr lang="ar-AE" dirty="0"/>
              <a:t>بياناتي الموجهة لإدارات الموارد البشرية في </a:t>
            </a:r>
            <a:r>
              <a:rPr lang="ar-AE" dirty="0" smtClean="0"/>
              <a:t>الجهات</a:t>
            </a:r>
            <a:r>
              <a:rPr lang="en-US" dirty="0" smtClean="0"/>
              <a:t> </a:t>
            </a:r>
            <a:r>
              <a:rPr lang="ar-AE" dirty="0" smtClean="0"/>
              <a:t>لعام 2015</a:t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570232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نظام التقارير الاحصائية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942281" y="3195228"/>
            <a:ext cx="3816424" cy="3955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الاحصائية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654616"/>
              </p:ext>
            </p:extLst>
          </p:nvPr>
        </p:nvGraphicFramePr>
        <p:xfrm>
          <a:off x="755576" y="1476264"/>
          <a:ext cx="7344816" cy="41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87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89468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</a:t>
                      </a:r>
                      <a:r>
                        <a:rPr lang="en-US" sz="1800" baseline="0" dirty="0" smtClean="0"/>
                        <a:t>Call Center </a:t>
                      </a:r>
                      <a:r>
                        <a:rPr lang="ar-AE" sz="1800" baseline="0" dirty="0" smtClean="0"/>
                        <a:t>مركز الاتصال الموحد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67236"/>
            <a:ext cx="3816424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Call </a:t>
            </a:r>
            <a:r>
              <a:rPr lang="en-US" b="1" dirty="0"/>
              <a:t>Center </a:t>
            </a:r>
            <a:r>
              <a:rPr lang="ar-AE" b="1" dirty="0"/>
              <a:t>مركز الاتصال الموحد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366431"/>
              </p:ext>
            </p:extLst>
          </p:nvPr>
        </p:nvGraphicFramePr>
        <p:xfrm>
          <a:off x="1259632" y="1700808"/>
          <a:ext cx="597666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9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85087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</a:t>
                      </a:r>
                      <a:r>
                        <a:rPr lang="en-US" sz="1800" baseline="0" dirty="0" smtClean="0"/>
                        <a:t>Call Center </a:t>
                      </a:r>
                      <a:r>
                        <a:rPr lang="ar-AE" sz="1800" baseline="0" dirty="0" smtClean="0"/>
                        <a:t>مركز الاتصال الموحد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94004" y="3195228"/>
            <a:ext cx="3816424" cy="3955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Call </a:t>
            </a:r>
            <a:r>
              <a:rPr lang="en-US" b="1" dirty="0"/>
              <a:t>Center </a:t>
            </a:r>
            <a:r>
              <a:rPr lang="ar-AE" b="1" dirty="0"/>
              <a:t>مركز الاتصال الموحد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9082078"/>
              </p:ext>
            </p:extLst>
          </p:nvPr>
        </p:nvGraphicFramePr>
        <p:xfrm>
          <a:off x="1115616" y="1484782"/>
          <a:ext cx="6696744" cy="4176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71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413440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دليل اجراءات الموارد البشرية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67236"/>
            <a:ext cx="3816424" cy="39553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</a:t>
            </a:r>
            <a:r>
              <a:rPr lang="ar-AE" b="1" dirty="0" smtClean="0"/>
              <a:t>دليل اجراءات الموارد البشرية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368178"/>
              </p:ext>
            </p:extLst>
          </p:nvPr>
        </p:nvGraphicFramePr>
        <p:xfrm>
          <a:off x="1763688" y="1556791"/>
          <a:ext cx="5688632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2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1489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دليل اجراءات الموارد البشرية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6821996" y="3267236"/>
            <a:ext cx="3816424" cy="39553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en-US" b="1" dirty="0" smtClean="0"/>
              <a:t> </a:t>
            </a:r>
            <a:r>
              <a:rPr lang="ar-AE" b="1" dirty="0" smtClean="0"/>
              <a:t>دليل اجراءات الموارد البشرية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240257"/>
              </p:ext>
            </p:extLst>
          </p:nvPr>
        </p:nvGraphicFramePr>
        <p:xfrm>
          <a:off x="1403648" y="1412777"/>
          <a:ext cx="619268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2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15883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التقارير الذكية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56349"/>
            <a:ext cx="3816424" cy="395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الذكية 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091507"/>
              </p:ext>
            </p:extLst>
          </p:nvPr>
        </p:nvGraphicFramePr>
        <p:xfrm>
          <a:off x="1187624" y="1700808"/>
          <a:ext cx="619268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82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286789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التقارير الذكية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21996" y="3256349"/>
            <a:ext cx="3816424" cy="395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الذكية 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863042"/>
              </p:ext>
            </p:extLst>
          </p:nvPr>
        </p:nvGraphicFramePr>
        <p:xfrm>
          <a:off x="1043608" y="1545904"/>
          <a:ext cx="6768752" cy="404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2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21447"/>
              </p:ext>
            </p:extLst>
          </p:nvPr>
        </p:nvGraphicFramePr>
        <p:xfrm>
          <a:off x="1115616" y="1628800"/>
          <a:ext cx="6376744" cy="432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680708"/>
              </p:ext>
            </p:extLst>
          </p:nvPr>
        </p:nvGraphicFramePr>
        <p:xfrm>
          <a:off x="-1512" y="692696"/>
          <a:ext cx="9108504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الرضا العام عن نظام </a:t>
                      </a:r>
                      <a:r>
                        <a:rPr lang="ar-A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بياناتي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41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058841"/>
              </p:ext>
            </p:extLst>
          </p:nvPr>
        </p:nvGraphicFramePr>
        <p:xfrm>
          <a:off x="-1512" y="692696"/>
          <a:ext cx="9108504" cy="6480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64896"/>
                <a:gridCol w="1043608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ملخص</a:t>
                      </a:r>
                      <a:r>
                        <a:rPr lang="ar-AE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نتائج الرضا عن انظمة </a:t>
                      </a:r>
                      <a:r>
                        <a:rPr lang="ar-AE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ادارة بياناتي بشكل عام </a:t>
                      </a:r>
                      <a:endParaRPr lang="en-US" sz="2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434453"/>
              </p:ext>
            </p:extLst>
          </p:nvPr>
        </p:nvGraphicFramePr>
        <p:xfrm>
          <a:off x="251520" y="1412776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79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63945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اجراءات الموارد البشرية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58508" y="3195228"/>
            <a:ext cx="3816424" cy="39553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>
                <a:latin typeface="Simplified Arabic" pitchFamily="18" charset="-78"/>
                <a:cs typeface="Simplified Arabic" pitchFamily="18" charset="-78"/>
              </a:rPr>
              <a:t>نظام اجراءات الموارد البشرية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50550"/>
              </p:ext>
            </p:extLst>
          </p:nvPr>
        </p:nvGraphicFramePr>
        <p:xfrm>
          <a:off x="755576" y="1268760"/>
          <a:ext cx="712879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895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53139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الدعم الفني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768244" y="3195227"/>
            <a:ext cx="3816424" cy="3955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>
                <a:latin typeface="Simplified Arabic" pitchFamily="18" charset="-78"/>
                <a:cs typeface="Simplified Arabic" pitchFamily="18" charset="-78"/>
              </a:rPr>
              <a:t>نظام </a:t>
            </a:r>
            <a:r>
              <a:rPr lang="ar-AE" b="1" dirty="0" smtClean="0">
                <a:latin typeface="Simplified Arabic" pitchFamily="18" charset="-78"/>
                <a:cs typeface="Simplified Arabic" pitchFamily="18" charset="-78"/>
              </a:rPr>
              <a:t>ادعم الفني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Remedy System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6609241"/>
              </p:ext>
            </p:extLst>
          </p:nvPr>
        </p:nvGraphicFramePr>
        <p:xfrm>
          <a:off x="755576" y="1484782"/>
          <a:ext cx="7200800" cy="4320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93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23814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الدعم الفني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768244" y="3195227"/>
            <a:ext cx="3816424" cy="39553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>
                <a:latin typeface="Simplified Arabic" pitchFamily="18" charset="-78"/>
                <a:cs typeface="Simplified Arabic" pitchFamily="18" charset="-78"/>
              </a:rPr>
              <a:t>نظام </a:t>
            </a:r>
            <a:r>
              <a:rPr lang="ar-AE" b="1" dirty="0" smtClean="0">
                <a:latin typeface="Simplified Arabic" pitchFamily="18" charset="-78"/>
                <a:cs typeface="Simplified Arabic" pitchFamily="18" charset="-78"/>
              </a:rPr>
              <a:t>ادعم الفني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Remedy System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751332"/>
              </p:ext>
            </p:extLst>
          </p:nvPr>
        </p:nvGraphicFramePr>
        <p:xfrm>
          <a:off x="323528" y="1196752"/>
          <a:ext cx="78488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8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671851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الموافقات الإلكترونية – اعتماد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923011" y="3195228"/>
            <a:ext cx="3816424" cy="3955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الموافقات الإلكترونية – اعتماد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9070"/>
              </p:ext>
            </p:extLst>
          </p:nvPr>
        </p:nvGraphicFramePr>
        <p:xfrm>
          <a:off x="1115616" y="1628800"/>
          <a:ext cx="69847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43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774704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التفصيلية</a:t>
                      </a:r>
                      <a:r>
                        <a:rPr lang="ar-AE" sz="1800" baseline="0" dirty="0" smtClean="0"/>
                        <a:t> عن نظام الموافقات الإلكترونية – اعتماد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768244" y="3195228"/>
            <a:ext cx="3816424" cy="3955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الموافقات الإلكترونية – اعتماد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905084"/>
              </p:ext>
            </p:extLst>
          </p:nvPr>
        </p:nvGraphicFramePr>
        <p:xfrm>
          <a:off x="467544" y="1196752"/>
          <a:ext cx="777686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05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98206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25715"/>
                <a:gridCol w="63877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مستويات الرضا العام </a:t>
                      </a:r>
                      <a:r>
                        <a:rPr lang="ar-AE" sz="1800" baseline="0" dirty="0" smtClean="0"/>
                        <a:t>عن نظام التقارير الاحصائية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6894004" y="3224437"/>
            <a:ext cx="3816424" cy="39553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defRPr/>
            </a:pPr>
            <a:r>
              <a:rPr lang="ar-AE" b="1" dirty="0"/>
              <a:t>نظام التقارير الاحصائية</a:t>
            </a:r>
            <a:endParaRPr lang="en-US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612833"/>
              </p:ext>
            </p:extLst>
          </p:nvPr>
        </p:nvGraphicFramePr>
        <p:xfrm>
          <a:off x="1259632" y="1556792"/>
          <a:ext cx="597666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833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9303</TotalTime>
  <Words>281</Words>
  <Application>Microsoft Office PowerPoint</Application>
  <PresentationFormat>On-screen Show (4:3)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Simplified Arabic</vt:lpstr>
      <vt:lpstr>Times New Roman</vt:lpstr>
      <vt:lpstr>Office Theme</vt:lpstr>
      <vt:lpstr>تقرير انظمة بياناتي الموجهة لإدارات الموارد البشرية في الجهات لعام 2015   مايو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248</cp:revision>
  <cp:lastPrinted>2016-05-11T03:41:00Z</cp:lastPrinted>
  <dcterms:created xsi:type="dcterms:W3CDTF">2014-07-08T09:48:46Z</dcterms:created>
  <dcterms:modified xsi:type="dcterms:W3CDTF">2017-10-02T09:15:18Z</dcterms:modified>
</cp:coreProperties>
</file>