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80" r:id="rId3"/>
    <p:sldId id="383" r:id="rId4"/>
    <p:sldId id="381" r:id="rId5"/>
    <p:sldId id="382" r:id="rId6"/>
  </p:sldIdLst>
  <p:sldSz cx="9144000" cy="6858000" type="screen4x3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3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2678" autoAdjust="0"/>
  </p:normalViewPr>
  <p:slideViewPr>
    <p:cSldViewPr>
      <p:cViewPr varScale="1">
        <p:scale>
          <a:sx n="69" d="100"/>
          <a:sy n="69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120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Copy%20of%20&#1575;&#1587;&#1578;&#1576;&#1610;&#1575;&#1606;%20&#1575;&#1605;&#1578;&#1610;&#1575;&#1586;&#1575;&#1578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Copy%20of%20&#1575;&#1587;&#1578;&#1576;&#1610;&#1575;&#1606;%20&#1575;&#1605;&#1578;&#1610;&#1575;&#1586;&#1575;&#1578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Copy%20of%20&#1575;&#1587;&#1578;&#1576;&#1610;&#1575;&#1606;%20&#1575;&#1605;&#1578;&#1610;&#1575;&#1586;&#1575;&#1578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&#1575;&#1587;&#1578;&#1591;&#1604;&#1575;&#1593;%20&#1605;&#1583;&#1609;%20&#1575;&#1604;&#1585;&#1590;&#1575;%20&#1593;&#1606;%20&#1576;&#1585;&#1606;&#1575;&#1605;&#1580;%20&#1575;&#1604;&#1582;&#1589;&#1608;&#1605;&#1575;&#1578;%20&#1575;&#1604;&#1582;&#1575;&#1589;%20&#1576;&#1605;&#1608;&#1592;&#1601;&#1610;%20&#1575;&#1604;&#1581;&#1603;&#1608;&#1605;&#1577;%20&#1575;&#1604;&#1575;&#1578;&#1581;&#1575;&#1583;&#1610;&#1577;%20-%20&#1573;&#1605;&#1578;&#1610;&#1575;&#1586;&#1575;&#1578;%20(&#1575;&#1604;&#1585;&#1583;&#1608;&#1583;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&#1575;&#1587;&#1578;&#1591;&#1604;&#1575;&#1593;%20&#1605;&#1583;&#1609;%20&#1575;&#1604;&#1585;&#1590;&#1575;%20&#1593;&#1606;%20&#1576;&#1585;&#1606;&#1575;&#1605;&#1580;%20&#1575;&#1604;&#1582;&#1589;&#1608;&#1605;&#1575;&#1578;%20&#1575;&#1604;&#1582;&#1575;&#1589;%20&#1576;&#1605;&#1608;&#1592;&#1601;&#1610;%20&#1575;&#1604;&#1581;&#1603;&#1608;&#1605;&#1577;%20&#1575;&#1604;&#1575;&#1578;&#1581;&#1575;&#1583;&#1610;&#1577;%20-%20&#1573;&#1605;&#1578;&#1610;&#1575;&#1586;&#1575;&#1578;%20(&#1575;&#1604;&#1585;&#1583;&#1608;&#1583;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qauh-sdata01\STRATEGIC-SERVICES\&#1575;&#1587;&#1578;&#1576;&#1610;&#1575;&#1606;%20&#1575;&#1604;&#1585;&#1590;&#1575;\2016\&#1575;&#1605;&#1578;&#1610;&#1575;&#1586;&#1575;&#1578;\&#1575;&#1587;&#1578;&#1591;&#1604;&#1575;&#1593;%20&#1605;&#1583;&#1609;%20&#1575;&#1604;&#1585;&#1590;&#1575;%20&#1593;&#1606;%20&#1576;&#1585;&#1606;&#1575;&#1605;&#1580;%20&#1575;&#1604;&#1582;&#1589;&#1608;&#1605;&#1575;&#1578;%20&#1575;&#1604;&#1582;&#1575;&#1589;%20&#1576;&#1605;&#1608;&#1592;&#1601;&#1610;%20&#1575;&#1604;&#1581;&#1603;&#1608;&#1605;&#1577;%20&#1575;&#1604;&#1575;&#1578;&#1581;&#1575;&#1583;&#1610;&#1577;%20-%20&#1573;&#1605;&#1578;&#1610;&#1575;&#1586;&#1575;&#1578;%20(&#1575;&#1604;&#1585;&#1583;&#1608;&#1583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ar-AE"/>
              <a:t>الرضا العام عن العروض المقدمة ضمن برنامج امتيازات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المحقق2015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Sheet1!$A$8</c:f>
              <c:strCache>
                <c:ptCount val="1"/>
                <c:pt idx="0">
                  <c:v>نسبة الرضا العام</c:v>
                </c:pt>
              </c:strCache>
            </c:strRef>
          </c:cat>
          <c:val>
            <c:numRef>
              <c:f>Sheet1!$B$8</c:f>
              <c:numCache>
                <c:formatCode>0%</c:formatCode>
                <c:ptCount val="1"/>
                <c:pt idx="0">
                  <c:v>0.55625000000000002</c:v>
                </c:pt>
              </c:numCache>
            </c:numRef>
          </c:val>
        </c:ser>
        <c:ser>
          <c:idx val="1"/>
          <c:order val="1"/>
          <c:tx>
            <c:strRef>
              <c:f>Sheet1!$C$7</c:f>
              <c:strCache>
                <c:ptCount val="1"/>
                <c:pt idx="0">
                  <c:v>المستهدف2015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Sheet1!$A$8</c:f>
              <c:strCache>
                <c:ptCount val="1"/>
                <c:pt idx="0">
                  <c:v>نسبة الرضا العام</c:v>
                </c:pt>
              </c:strCache>
            </c:strRef>
          </c:cat>
          <c:val>
            <c:numRef>
              <c:f>Sheet1!$C$8</c:f>
              <c:numCache>
                <c:formatCode>0%</c:formatCode>
                <c:ptCount val="1"/>
                <c:pt idx="0">
                  <c:v>0.8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3853416"/>
        <c:axId val="193853024"/>
      </c:barChart>
      <c:catAx>
        <c:axId val="193853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3853024"/>
        <c:crosses val="autoZero"/>
        <c:auto val="1"/>
        <c:lblAlgn val="ctr"/>
        <c:lblOffset val="100"/>
        <c:noMultiLvlLbl val="0"/>
      </c:catAx>
      <c:valAx>
        <c:axId val="19385302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938534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3315801890365715"/>
          <c:y val="0.26084997735804732"/>
          <c:w val="0.3978216280289536"/>
          <c:h val="0.63916725525440132"/>
        </c:manualLayout>
      </c:layout>
      <c:pieChart>
        <c:varyColors val="1"/>
        <c:ser>
          <c:idx val="0"/>
          <c:order val="0"/>
          <c:tx>
            <c:strRef>
              <c:f>Sheet1!$A$12</c:f>
              <c:strCache>
                <c:ptCount val="1"/>
                <c:pt idx="0">
                  <c:v>نسبة الاستخدام</c:v>
                </c:pt>
              </c:strCache>
            </c:strRef>
          </c:tx>
          <c:explosion val="8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Sheet1!$B$11:$C$11</c:f>
              <c:strCache>
                <c:ptCount val="2"/>
                <c:pt idx="0">
                  <c:v>نعم</c:v>
                </c:pt>
                <c:pt idx="1">
                  <c:v>لا</c:v>
                </c:pt>
              </c:strCache>
            </c:strRef>
          </c:cat>
          <c:val>
            <c:numRef>
              <c:f>Sheet1!$B$12:$C$12</c:f>
              <c:numCache>
                <c:formatCode>General</c:formatCode>
                <c:ptCount val="2"/>
                <c:pt idx="0">
                  <c:v>12</c:v>
                </c:pt>
                <c:pt idx="1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bg1">
        <a:lumMod val="95000"/>
      </a:schemeClr>
    </a:solidFill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2569730474487307"/>
          <c:y val="0.30501337652562716"/>
          <c:w val="0.38689465546671142"/>
          <c:h val="0.59500385608682149"/>
        </c:manualLayout>
      </c:layout>
      <c:pieChart>
        <c:varyColors val="1"/>
        <c:ser>
          <c:idx val="0"/>
          <c:order val="0"/>
          <c:tx>
            <c:strRef>
              <c:f>Sheet1!$A$15</c:f>
              <c:strCache>
                <c:ptCount val="1"/>
                <c:pt idx="0">
                  <c:v>نسبة الوعي بالعروض المقدمة</c:v>
                </c:pt>
              </c:strCache>
            </c:strRef>
          </c:tx>
          <c:explosion val="9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Sheet1!$B$14:$C$14</c:f>
              <c:strCache>
                <c:ptCount val="2"/>
                <c:pt idx="0">
                  <c:v>نعم </c:v>
                </c:pt>
                <c:pt idx="1">
                  <c:v>لا</c:v>
                </c:pt>
              </c:strCache>
            </c:strRef>
          </c:cat>
          <c:val>
            <c:numRef>
              <c:f>Sheet1!$B$15:$C$15</c:f>
              <c:numCache>
                <c:formatCode>General</c:formatCode>
                <c:ptCount val="2"/>
                <c:pt idx="0">
                  <c:v>26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bg1">
        <a:lumMod val="95000"/>
      </a:schemeClr>
    </a:solidFill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التحليل!$B$10</c:f>
              <c:strCache>
                <c:ptCount val="1"/>
                <c:pt idx="0">
                  <c:v>نسبة الرضا عن برنامج امتيازات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التحليل!$C$9:$E$9</c:f>
              <c:strCache>
                <c:ptCount val="3"/>
                <c:pt idx="0">
                  <c:v>المتحقق 2014*</c:v>
                </c:pt>
                <c:pt idx="1">
                  <c:v>المستهدف 2015</c:v>
                </c:pt>
                <c:pt idx="2">
                  <c:v>المتحقق 2015</c:v>
                </c:pt>
              </c:strCache>
            </c:strRef>
          </c:cat>
          <c:val>
            <c:numRef>
              <c:f>التحليل!$C$10:$E$10</c:f>
              <c:numCache>
                <c:formatCode>0%</c:formatCode>
                <c:ptCount val="3"/>
                <c:pt idx="0">
                  <c:v>0.78</c:v>
                </c:pt>
                <c:pt idx="1">
                  <c:v>0.8</c:v>
                </c:pt>
                <c:pt idx="2">
                  <c:v>0.57714285714285718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9101848"/>
        <c:axId val="229101456"/>
      </c:barChart>
      <c:catAx>
        <c:axId val="2291018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29101456"/>
        <c:crosses val="autoZero"/>
        <c:auto val="1"/>
        <c:lblAlgn val="ctr"/>
        <c:lblOffset val="100"/>
        <c:noMultiLvlLbl val="0"/>
      </c:catAx>
      <c:valAx>
        <c:axId val="22910145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2291018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 b="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التحليل!$B$18</c:f>
              <c:strCache>
                <c:ptCount val="1"/>
                <c:pt idx="0">
                  <c:v>نسبة الوعي ببرنامج امتيازات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التحليل!$C$17:$D$17</c:f>
              <c:strCache>
                <c:ptCount val="2"/>
                <c:pt idx="0">
                  <c:v>المتحقق 2014*</c:v>
                </c:pt>
                <c:pt idx="1">
                  <c:v>المتحقق 2015</c:v>
                </c:pt>
              </c:strCache>
            </c:strRef>
          </c:cat>
          <c:val>
            <c:numRef>
              <c:f>التحليل!$C$18:$D$18</c:f>
              <c:numCache>
                <c:formatCode>0.00%</c:formatCode>
                <c:ptCount val="2"/>
                <c:pt idx="0">
                  <c:v>0.216</c:v>
                </c:pt>
                <c:pt idx="1">
                  <c:v>0.58299999999999996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29104984"/>
        <c:axId val="229103808"/>
      </c:barChart>
      <c:catAx>
        <c:axId val="229104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solidFill>
            <a:schemeClr val="bg1">
              <a:lumMod val="95000"/>
            </a:schemeClr>
          </a:solidFill>
        </c:spPr>
        <c:crossAx val="229103808"/>
        <c:crosses val="autoZero"/>
        <c:auto val="1"/>
        <c:lblAlgn val="ctr"/>
        <c:lblOffset val="100"/>
        <c:noMultiLvlLbl val="0"/>
      </c:catAx>
      <c:valAx>
        <c:axId val="22910380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291049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 b="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6336018220197754"/>
          <c:y val="0.3285802924255955"/>
          <c:w val="0.43099461170981002"/>
          <c:h val="0.6714197075744045"/>
        </c:manualLayout>
      </c:layout>
      <c:pieChart>
        <c:varyColors val="1"/>
        <c:ser>
          <c:idx val="0"/>
          <c:order val="0"/>
          <c:tx>
            <c:strRef>
              <c:f>التحليل!$B$24</c:f>
              <c:strCache>
                <c:ptCount val="1"/>
                <c:pt idx="0">
                  <c:v>نسبة الاستخدام 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التحليل!$C$23:$D$23</c:f>
              <c:strCache>
                <c:ptCount val="2"/>
                <c:pt idx="0">
                  <c:v>نعم </c:v>
                </c:pt>
                <c:pt idx="1">
                  <c:v>لا</c:v>
                </c:pt>
              </c:strCache>
            </c:strRef>
          </c:cat>
          <c:val>
            <c:numRef>
              <c:f>التحليل!$C$24:$D$24</c:f>
              <c:numCache>
                <c:formatCode>0.00%</c:formatCode>
                <c:ptCount val="2"/>
                <c:pt idx="0">
                  <c:v>8.7999999999999995E-2</c:v>
                </c:pt>
                <c:pt idx="1">
                  <c:v>0.91200000000000003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bg1">
        <a:lumMod val="95000"/>
      </a:schemeClr>
    </a:solidFill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40130E47-932E-4800-B82B-6C7F5753E21D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BA815341-221E-4C56-9F04-F2D13445D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2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6B6992C1-53A4-487E-962E-C03363F1C554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F6F567F1-E0B7-462B-9C81-BA76E24D4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" y="18281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514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9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5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-2502" y="6381328"/>
            <a:ext cx="9146502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7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2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25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9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9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image001.png@01CE496F.B91742F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B0D5-623C-458D-8D66-D9D888A17E9A}" type="datetimeFigureOut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41F18-0230-48BD-A2F7-15FBE071F11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cid:image001.png@01CE496F.B91742F0"/>
          <p:cNvPicPr/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 userDrawn="1"/>
        </p:nvSpPr>
        <p:spPr>
          <a:xfrm>
            <a:off x="2411760" y="6381328"/>
            <a:ext cx="4464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AE" sz="1800" b="1" dirty="0" smtClean="0"/>
              <a:t>ادارة</a:t>
            </a:r>
            <a:r>
              <a:rPr lang="ar-AE" sz="1800" b="1" baseline="0" dirty="0" smtClean="0"/>
              <a:t> </a:t>
            </a:r>
            <a:r>
              <a:rPr lang="ar-AE" sz="1800" b="1" dirty="0" smtClean="0"/>
              <a:t>التخطيط الاستراتيجي</a:t>
            </a:r>
            <a:r>
              <a:rPr lang="ar-AE" sz="1800" b="1" baseline="0" dirty="0" smtClean="0"/>
              <a:t> والتميز المؤسسي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1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CE496F.B91742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تقرير الرضا </a:t>
            </a:r>
            <a:r>
              <a:rPr lang="ar-AE" sz="5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عن العروض المقدمة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(</a:t>
            </a:r>
            <a:r>
              <a:rPr lang="ar-AE" sz="5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برنامج امتيازات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r>
              <a:rPr lang="en-US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5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لعام 2015</a:t>
            </a:r>
            <a:r>
              <a:rPr lang="ar-AE" dirty="0"/>
              <a:t/>
            </a:r>
            <a:br>
              <a:rPr lang="ar-AE" dirty="0"/>
            </a:br>
            <a:r>
              <a:rPr lang="ar-AE" dirty="0" smtClean="0"/>
              <a:t/>
            </a:r>
            <a:br>
              <a:rPr lang="ar-AE" dirty="0" smtClean="0"/>
            </a:br>
            <a:r>
              <a:rPr lang="ar-AE" dirty="0" smtClean="0"/>
              <a:t> </a:t>
            </a:r>
            <a:br>
              <a:rPr lang="ar-AE" dirty="0" smtClean="0"/>
            </a:br>
            <a:r>
              <a:rPr lang="ar-AE" sz="2200" dirty="0" smtClean="0"/>
              <a:t>مايو 2016</a:t>
            </a:r>
            <a:endParaRPr lang="en-US" dirty="0"/>
          </a:p>
        </p:txBody>
      </p:sp>
      <p:pic>
        <p:nvPicPr>
          <p:cNvPr id="4" name="Picture 3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4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7565797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امتيازات (داخلي ضمن موظفي الهيئة)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899349"/>
              </p:ext>
            </p:extLst>
          </p:nvPr>
        </p:nvGraphicFramePr>
        <p:xfrm>
          <a:off x="1416405" y="1484784"/>
          <a:ext cx="6323947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7306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37958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نسب الوعي و الاستخدام</a:t>
                      </a:r>
                      <a:r>
                        <a:rPr lang="ar-AE" sz="1800" baseline="0" dirty="0" smtClean="0"/>
                        <a:t> </a:t>
                      </a:r>
                      <a:r>
                        <a:rPr lang="ar-AE" sz="1800" dirty="0" smtClean="0"/>
                        <a:t>(داخلي ضمن موظفي الهيئة)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3588790"/>
              </p:ext>
            </p:extLst>
          </p:nvPr>
        </p:nvGraphicFramePr>
        <p:xfrm>
          <a:off x="395536" y="1988840"/>
          <a:ext cx="4014227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708868"/>
              </p:ext>
            </p:extLst>
          </p:nvPr>
        </p:nvGraphicFramePr>
        <p:xfrm>
          <a:off x="4788024" y="1988840"/>
          <a:ext cx="3980254" cy="2588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8906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3130477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الرضا العام عن امتيازات (خارجي لموظفي الحكومة الاتحادية)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619672" y="558924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AE" dirty="0" smtClean="0"/>
              <a:t>* عدد الردود لسؤال نسبة الرضا في عام 2014 هو17 ، اما بالنسبة للعام 2015 فعدد العينة اكبر 455 رد لذلك هناك تفاوت كبيرة في نتيجة الرضا 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8580477"/>
              </p:ext>
            </p:extLst>
          </p:nvPr>
        </p:nvGraphicFramePr>
        <p:xfrm>
          <a:off x="611560" y="1268760"/>
          <a:ext cx="763284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9423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830435"/>
              </p:ext>
            </p:extLst>
          </p:nvPr>
        </p:nvGraphicFramePr>
        <p:xfrm>
          <a:off x="107504" y="620688"/>
          <a:ext cx="8964488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64488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dirty="0" smtClean="0"/>
                        <a:t>نسبة الوعي و الاستخدام (خارجي لموظفي الحكومة الاتحادية)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cid:image001.png@01CE496F.B91742F0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02" y="0"/>
            <a:ext cx="2837815" cy="602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399336"/>
              </p:ext>
            </p:extLst>
          </p:nvPr>
        </p:nvGraphicFramePr>
        <p:xfrm>
          <a:off x="4067944" y="1556792"/>
          <a:ext cx="4752528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297124"/>
              </p:ext>
            </p:extLst>
          </p:nvPr>
        </p:nvGraphicFramePr>
        <p:xfrm>
          <a:off x="323528" y="2060848"/>
          <a:ext cx="3600400" cy="2311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4760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9297</TotalTime>
  <Words>92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Sakkal Majalla</vt:lpstr>
      <vt:lpstr>Times New Roman</vt:lpstr>
      <vt:lpstr>Office Theme</vt:lpstr>
      <vt:lpstr>  تقرير الرضا عن العروض المقدمة  (برنامج امتيازات) لعام 2015    مايو 2016</vt:lpstr>
      <vt:lpstr>PowerPoint Presentation</vt:lpstr>
      <vt:lpstr>PowerPoint Presentation</vt:lpstr>
      <vt:lpstr>PowerPoint Presentation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Ashraf S. Al Amaireh</dc:creator>
  <cp:lastModifiedBy>Sara H. AL Houli</cp:lastModifiedBy>
  <cp:revision>246</cp:revision>
  <cp:lastPrinted>2016-05-11T03:41:00Z</cp:lastPrinted>
  <dcterms:created xsi:type="dcterms:W3CDTF">2014-07-08T09:48:46Z</dcterms:created>
  <dcterms:modified xsi:type="dcterms:W3CDTF">2017-10-02T09:41:40Z</dcterms:modified>
</cp:coreProperties>
</file>