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0" r:id="rId3"/>
    <p:sldId id="314" r:id="rId4"/>
    <p:sldId id="31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43E"/>
    <a:srgbClr val="B68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8;&#1583;&#1585;&#1610;&#1576;%20&#1608;%20&#1575;&#1604;&#1578;&#1591;&#1608;&#1610;&#1585;\&#1575;&#1587;&#1578;&#1576;&#1610;&#1575;&#1606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(&#1575;&#1604;&#1585;&#1583;&#1608;&#1583;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78;&#1583;&#1585;&#1610;&#1576;%20&#1608;%20&#1575;&#1604;&#1578;&#1591;&#1608;&#1610;&#1585;\&#1575;&#1587;&#1578;&#1576;&#1610;&#1575;&#1606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(&#1575;&#1604;&#1585;&#1583;&#1608;&#1583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الرضا </a:t>
            </a:r>
            <a:r>
              <a:rPr lang="ar-AE" sz="2000" dirty="0" smtClean="0"/>
              <a:t>العام عن نظام التدريب و</a:t>
            </a:r>
            <a:r>
              <a:rPr lang="ar-AE" sz="2000" baseline="0" dirty="0" smtClean="0"/>
              <a:t> التطوير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Sheet1!$J$3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Sheet1!$I$4:$I$5</c:f>
              <c:strCache>
                <c:ptCount val="2"/>
                <c:pt idx="0">
                  <c:v>عام 2015</c:v>
                </c:pt>
                <c:pt idx="1">
                  <c:v>عام 2016</c:v>
                </c:pt>
              </c:strCache>
            </c:strRef>
          </c:cat>
          <c:val>
            <c:numRef>
              <c:f>Sheet1!$J$4:$J$5</c:f>
              <c:numCache>
                <c:formatCode>0%</c:formatCode>
                <c:ptCount val="2"/>
                <c:pt idx="0">
                  <c:v>0.61578947368421055</c:v>
                </c:pt>
                <c:pt idx="1">
                  <c:v>0.71399594320486814</c:v>
                </c:pt>
              </c:numCache>
            </c:numRef>
          </c:val>
        </c:ser>
        <c:ser>
          <c:idx val="1"/>
          <c:order val="1"/>
          <c:tx>
            <c:strRef>
              <c:f>Sheet1!$K$3</c:f>
              <c:strCache>
                <c:ptCount val="1"/>
                <c:pt idx="0">
                  <c:v>المستهدف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Sheet1!$I$4:$I$5</c:f>
              <c:strCache>
                <c:ptCount val="2"/>
                <c:pt idx="0">
                  <c:v>عام 2015</c:v>
                </c:pt>
                <c:pt idx="1">
                  <c:v>عام 2016</c:v>
                </c:pt>
              </c:strCache>
            </c:strRef>
          </c:cat>
          <c:val>
            <c:numRef>
              <c:f>Sheet1!$K$4:$K$5</c:f>
              <c:numCache>
                <c:formatCode>0%</c:formatCode>
                <c:ptCount val="2"/>
                <c:pt idx="1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7001944"/>
        <c:axId val="197002336"/>
      </c:barChart>
      <c:catAx>
        <c:axId val="197001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7002336"/>
        <c:crosses val="autoZero"/>
        <c:auto val="1"/>
        <c:lblAlgn val="ctr"/>
        <c:lblOffset val="100"/>
        <c:noMultiLvlLbl val="0"/>
      </c:catAx>
      <c:valAx>
        <c:axId val="19700233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7001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 b="1">
          <a:latin typeface="Garamond" panose="020204040303010108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 smtClean="0"/>
              <a:t>الرضا عن نظام التدريب و التطوير حسب المحاور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Sheet1!$B$56:$B$61</c:f>
              <c:strCache>
                <c:ptCount val="6"/>
                <c:pt idx="0">
                  <c:v>تعتبر مراحل تطبيق نظام التدريب والتطوير واضحة ومتسلسلة بشكل يساهم في تسهيل عملية التطبيق</c:v>
                </c:pt>
                <c:pt idx="1">
                  <c:v>يعتبر النظام الالكتروني للتدريب والتطوير مناسبا وسهل الاستخدام </c:v>
                </c:pt>
                <c:pt idx="2">
                  <c:v>قامت الهيئة بتزويدكم بالتدريب المناسب على استخدام نظام التدريب والتطوير (النظام الالكتروني)</c:v>
                </c:pt>
                <c:pt idx="3">
                  <c:v>تتناسب أشكال التدريب المحددة ضمن النظام مع احتياجات جهتكم ويمكن تطبيقها بشكل مناسب</c:v>
                </c:pt>
                <c:pt idx="4">
                  <c:v>.لدى منسقي نظام التدريب و التطوير في الهيئة المعرفة والاجابات المناسبة على استفساراتكم بخصوص النظام</c:v>
                </c:pt>
                <c:pt idx="5">
                  <c:v>يتم تقديم الدعم الفني لنظام التدريب والتطوير (الالكتروني) من قبل الهيئة ضمن الوقت المناسب و الاسلوب المناسب</c:v>
                </c:pt>
              </c:strCache>
            </c:strRef>
          </c:cat>
          <c:val>
            <c:numRef>
              <c:f>Sheet1!$C$56:$C$61</c:f>
              <c:numCache>
                <c:formatCode>0%</c:formatCode>
                <c:ptCount val="6"/>
                <c:pt idx="0">
                  <c:v>0.6957403651115619</c:v>
                </c:pt>
                <c:pt idx="1">
                  <c:v>0.70233265720081139</c:v>
                </c:pt>
                <c:pt idx="2">
                  <c:v>0.66125760649087217</c:v>
                </c:pt>
                <c:pt idx="3">
                  <c:v>0.69269776876267752</c:v>
                </c:pt>
                <c:pt idx="4" formatCode="0.0%">
                  <c:v>0.68559837728194728</c:v>
                </c:pt>
                <c:pt idx="5" formatCode="0.0%">
                  <c:v>0.69016227180527379</c:v>
                </c:pt>
              </c:numCache>
            </c:numRef>
          </c:val>
        </c:ser>
        <c:ser>
          <c:idx val="1"/>
          <c:order val="1"/>
          <c:tx>
            <c:strRef>
              <c:f>Sheet1!$D$55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Sheet1!$B$56:$B$61</c:f>
              <c:strCache>
                <c:ptCount val="6"/>
                <c:pt idx="0">
                  <c:v>تعتبر مراحل تطبيق نظام التدريب والتطوير واضحة ومتسلسلة بشكل يساهم في تسهيل عملية التطبيق</c:v>
                </c:pt>
                <c:pt idx="1">
                  <c:v>يعتبر النظام الالكتروني للتدريب والتطوير مناسبا وسهل الاستخدام </c:v>
                </c:pt>
                <c:pt idx="2">
                  <c:v>قامت الهيئة بتزويدكم بالتدريب المناسب على استخدام نظام التدريب والتطوير (النظام الالكتروني)</c:v>
                </c:pt>
                <c:pt idx="3">
                  <c:v>تتناسب أشكال التدريب المحددة ضمن النظام مع احتياجات جهتكم ويمكن تطبيقها بشكل مناسب</c:v>
                </c:pt>
                <c:pt idx="4">
                  <c:v>.لدى منسقي نظام التدريب و التطوير في الهيئة المعرفة والاجابات المناسبة على استفساراتكم بخصوص النظام</c:v>
                </c:pt>
                <c:pt idx="5">
                  <c:v>يتم تقديم الدعم الفني لنظام التدريب والتطوير (الالكتروني) من قبل الهيئة ضمن الوقت المناسب و الاسلوب المناسب</c:v>
                </c:pt>
              </c:strCache>
            </c:strRef>
          </c:cat>
          <c:val>
            <c:numRef>
              <c:f>Sheet1!$D$56:$D$61</c:f>
              <c:numCache>
                <c:formatCode>0%</c:formatCode>
                <c:ptCount val="6"/>
                <c:pt idx="0">
                  <c:v>0.58947368421052626</c:v>
                </c:pt>
                <c:pt idx="1">
                  <c:v>0.55263157894736847</c:v>
                </c:pt>
                <c:pt idx="2">
                  <c:v>0.64</c:v>
                </c:pt>
                <c:pt idx="3">
                  <c:v>0.62631578947368416</c:v>
                </c:pt>
                <c:pt idx="4">
                  <c:v>0.61</c:v>
                </c:pt>
                <c:pt idx="5">
                  <c:v>0.56000000000000005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7003120"/>
        <c:axId val="197155840"/>
      </c:barChart>
      <c:catAx>
        <c:axId val="19700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7155840"/>
        <c:crosses val="autoZero"/>
        <c:auto val="1"/>
        <c:lblAlgn val="ctr"/>
        <c:lblOffset val="100"/>
        <c:noMultiLvlLbl val="0"/>
      </c:catAx>
      <c:valAx>
        <c:axId val="1971558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70031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9144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578084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29/Jan/2017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76200"/>
            <a:ext cx="65925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3667"/>
            <a:ext cx="39624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1853201"/>
            <a:ext cx="77724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rtl="1"/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نظام التدريب و التطوير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2016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2057400" y="3758201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2200" dirty="0" smtClean="0">
                <a:solidFill>
                  <a:schemeClr val="tx1"/>
                </a:solidFill>
              </a:rPr>
              <a:t>يناير 2016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543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09801" y="1295400"/>
            <a:ext cx="492443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 smtClean="0">
                <a:solidFill>
                  <a:schemeClr val="bg1"/>
                </a:solidFill>
              </a:rPr>
              <a:t>الرضــا </a:t>
            </a:r>
            <a:r>
              <a:rPr lang="ar-AE" sz="2000" b="1" dirty="0" smtClean="0">
                <a:solidFill>
                  <a:schemeClr val="bg1"/>
                </a:solidFill>
              </a:rPr>
              <a:t>العـام عن نظام التدريب و التطوير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409752"/>
              </p:ext>
            </p:extLst>
          </p:nvPr>
        </p:nvGraphicFramePr>
        <p:xfrm>
          <a:off x="1143000" y="1295400"/>
          <a:ext cx="6705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1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314486"/>
              </p:ext>
            </p:extLst>
          </p:nvPr>
        </p:nvGraphicFramePr>
        <p:xfrm>
          <a:off x="228600" y="1219200"/>
          <a:ext cx="8077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entagon 5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09801" y="1295400"/>
            <a:ext cx="492443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b="1" dirty="0" smtClean="0">
                <a:solidFill>
                  <a:schemeClr val="bg1"/>
                </a:solidFill>
              </a:rPr>
              <a:t>الرضــا </a:t>
            </a:r>
            <a:r>
              <a:rPr lang="ar-AE" sz="2000" b="1" dirty="0" smtClean="0">
                <a:solidFill>
                  <a:schemeClr val="bg1"/>
                </a:solidFill>
              </a:rPr>
              <a:t>العـام عن نظام التدريب و التطوير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4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اهم ملاحظات الواردة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3400" y="20574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 algn="just" rtl="1">
              <a:lnSpc>
                <a:spcPct val="150000"/>
              </a:lnSpc>
              <a:buAutoNum type="arabicPeriod"/>
              <a:defRPr sz="2400"/>
            </a:lvl1pPr>
          </a:lstStyle>
          <a:p>
            <a:pPr algn="r"/>
            <a:r>
              <a:rPr lang="ar-AE" dirty="0"/>
              <a:t>ترتيب البرامج التدريبية بحسب تاريخ انعقاد البرنامج لتسهيل عملية البحث عن </a:t>
            </a:r>
            <a:r>
              <a:rPr lang="ar-AE" dirty="0" smtClean="0"/>
              <a:t>البرامج</a:t>
            </a:r>
          </a:p>
          <a:p>
            <a:pPr algn="r"/>
            <a:r>
              <a:rPr lang="ar-AE" dirty="0" smtClean="0"/>
              <a:t> </a:t>
            </a:r>
            <a:r>
              <a:rPr lang="ar-AE" dirty="0"/>
              <a:t>اضافة خاصية </a:t>
            </a:r>
            <a:r>
              <a:rPr lang="ar-AE" dirty="0" smtClean="0"/>
              <a:t>العودة </a:t>
            </a:r>
            <a:r>
              <a:rPr lang="ar-AE" dirty="0"/>
              <a:t>في </a:t>
            </a:r>
            <a:r>
              <a:rPr lang="ar-AE" dirty="0" smtClean="0"/>
              <a:t>حالة </a:t>
            </a:r>
            <a:r>
              <a:rPr lang="ar-AE" dirty="0"/>
              <a:t>الرغبة بإضافة وتعديل بيانات بدل من الذهاب إلى الصفحة الرئيسية في </a:t>
            </a:r>
            <a:r>
              <a:rPr lang="ar-AE" dirty="0" smtClean="0"/>
              <a:t>بياناتي</a:t>
            </a:r>
          </a:p>
          <a:p>
            <a:pPr algn="r"/>
            <a:r>
              <a:rPr lang="ar-AE" dirty="0" smtClean="0"/>
              <a:t>خذف </a:t>
            </a:r>
            <a:r>
              <a:rPr lang="ar-AE" dirty="0"/>
              <a:t>بعض الخانات أو الخطوات لتسهيل عملية الادخال </a:t>
            </a:r>
            <a:endParaRPr lang="ar-AE" dirty="0" smtClean="0"/>
          </a:p>
          <a:p>
            <a:pPr algn="r"/>
            <a:r>
              <a:rPr lang="ar-AE" dirty="0"/>
              <a:t>ن</a:t>
            </a:r>
            <a:r>
              <a:rPr lang="ar-AE" dirty="0" smtClean="0"/>
              <a:t>ظام </a:t>
            </a:r>
            <a:r>
              <a:rPr lang="ar-AE" dirty="0"/>
              <a:t>المستخدم والشاشات ليست سهلة للاستخدام </a:t>
            </a:r>
          </a:p>
          <a:p>
            <a:r>
              <a:rPr lang="ar-AE" dirty="0" smtClean="0"/>
              <a:t>صعوبة عملية تقييم </a:t>
            </a:r>
            <a:r>
              <a:rPr lang="ar-AE" dirty="0"/>
              <a:t>البرامج من خلال النظام 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20240" y="136975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u="sng" dirty="0" smtClean="0"/>
              <a:t>بعض ملاحظات المستخدمين 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26834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7201</TotalTime>
  <Words>94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Garamond</vt:lpstr>
      <vt:lpstr>Sakkal Majalla</vt:lpstr>
      <vt:lpstr>Times New Roman</vt:lpstr>
      <vt:lpstr>نسق Office</vt:lpstr>
      <vt:lpstr>تقرير نظام التدريب و التطوير لعام 2016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167</cp:revision>
  <dcterms:created xsi:type="dcterms:W3CDTF">2015-10-26T06:27:33Z</dcterms:created>
  <dcterms:modified xsi:type="dcterms:W3CDTF">2017-10-03T04:10:50Z</dcterms:modified>
</cp:coreProperties>
</file>