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6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7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52" r:id="rId6"/>
  </p:sldMasterIdLst>
  <p:notesMasterIdLst>
    <p:notesMasterId r:id="rId28"/>
  </p:notesMasterIdLst>
  <p:handoutMasterIdLst>
    <p:handoutMasterId r:id="rId29"/>
  </p:handoutMasterIdLst>
  <p:sldIdLst>
    <p:sldId id="256" r:id="rId7"/>
    <p:sldId id="333" r:id="rId8"/>
    <p:sldId id="259" r:id="rId9"/>
    <p:sldId id="272" r:id="rId10"/>
    <p:sldId id="292" r:id="rId11"/>
    <p:sldId id="319" r:id="rId12"/>
    <p:sldId id="284" r:id="rId13"/>
    <p:sldId id="323" r:id="rId14"/>
    <p:sldId id="324" r:id="rId15"/>
    <p:sldId id="334" r:id="rId16"/>
    <p:sldId id="335" r:id="rId17"/>
    <p:sldId id="338" r:id="rId18"/>
    <p:sldId id="340" r:id="rId19"/>
    <p:sldId id="341" r:id="rId20"/>
    <p:sldId id="342" r:id="rId21"/>
    <p:sldId id="343" r:id="rId22"/>
    <p:sldId id="344" r:id="rId23"/>
    <p:sldId id="345" r:id="rId24"/>
    <p:sldId id="331" r:id="rId25"/>
    <p:sldId id="332" r:id="rId26"/>
    <p:sldId id="26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a A. Ibrahim" initials="AAI" lastIdx="3" clrIdx="0">
    <p:extLst>
      <p:ext uri="{19B8F6BF-5375-455C-9EA6-DF929625EA0E}">
        <p15:presenceInfo xmlns:p15="http://schemas.microsoft.com/office/powerpoint/2012/main" userId="S-1-5-21-2952978500-1401317594-660745576-7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8332"/>
    <a:srgbClr val="AFAFAF"/>
    <a:srgbClr val="CA9E46"/>
    <a:srgbClr val="A25100"/>
    <a:srgbClr val="B83D00"/>
    <a:srgbClr val="993300"/>
    <a:srgbClr val="5F5F5F"/>
    <a:srgbClr val="CC9900"/>
    <a:srgbClr val="7FD13B"/>
    <a:srgbClr val="CF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2280" autoAdjust="0"/>
  </p:normalViewPr>
  <p:slideViewPr>
    <p:cSldViewPr>
      <p:cViewPr varScale="1">
        <p:scale>
          <a:sx n="42" d="100"/>
          <a:sy n="42" d="100"/>
        </p:scale>
        <p:origin x="102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83;&#1608;&#1585;%20&#1575;&#1604;&#1607;&#1610;&#1574;&#1577;%20&#1575;&#1604;&#1605;&#1580;&#1578;&#1605;&#1593;&#1610;\&#1575;&#1604;&#1578;&#1581;&#1604;&#1610;&#1604;\&#1578;&#1581;&#1604;&#1610;&#1604;%20&#1575;&#1587;&#1578;&#1576;&#1610;&#1575;&#1606;%20&#1585;&#1590;&#1575;%20&#1575;&#1604;&#1605;&#1580;&#1578;&#1605;&#1593;%20&#1593;&#1606;%20&#1583;&#1608;&#1585;%20&#1575;&#1604;&#1607;&#1610;&#1574;&#1577;%20&#1575;&#1604;&#1605;&#1580;&#1578;&#1605;&#1593;&#1610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package" Target="../embeddings/Microsoft_Excel_Worksheet4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Microsoft_Excel_Worksheet5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83;&#1608;&#1585;%20&#1575;&#1604;&#1607;&#1610;&#1574;&#1577;%20&#1575;&#1604;&#1605;&#1580;&#1578;&#1605;&#1593;&#1610;\&#1575;&#1604;&#1578;&#1581;&#1604;&#1610;&#1604;\&#1578;&#1581;&#1604;&#1610;&#1604;%20&#1575;&#1587;&#1578;&#1576;&#1610;&#1575;&#1606;%20&#1585;&#1590;&#1575;%20&#1575;&#1604;&#1605;&#1580;&#1578;&#1605;&#1593;%20&#1593;&#1606;%20&#1583;&#1608;&#1585;%20&#1575;&#1604;&#1607;&#1610;&#1574;&#1577;%20&#1575;&#1604;&#1605;&#1580;&#1578;&#1605;&#1593;&#1610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package" Target="../embeddings/Microsoft_Excel_Worksheet6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83;&#1608;&#1585;%20&#1575;&#1604;&#1607;&#1610;&#1574;&#1577;%20&#1575;&#1604;&#1605;&#1580;&#1578;&#1605;&#1593;&#1610;\&#1575;&#1604;&#1578;&#1581;&#1604;&#1610;&#1604;\&#1578;&#1581;&#1604;&#1610;&#1604;%20&#1575;&#1587;&#1578;&#1576;&#1610;&#1575;&#1606;%20&#1585;&#1590;&#1575;%20&#1575;&#1604;&#1605;&#1580;&#1578;&#1605;&#1593;%20&#1593;&#1606;%20&#1583;&#1608;&#1585;%20&#1575;&#1604;&#1607;&#1610;&#1574;&#1577;%20&#1575;&#1604;&#1605;&#1580;&#1578;&#1605;&#1593;&#161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83;&#1608;&#1585;%20&#1575;&#1604;&#1607;&#1610;&#1574;&#1577;%20&#1575;&#1604;&#1605;&#1580;&#1578;&#1605;&#1593;&#1610;\&#1575;&#1604;&#1578;&#1581;&#1604;&#1610;&#1604;\&#1578;&#1581;&#1604;&#1610;&#1604;%20&#1575;&#1587;&#1578;&#1576;&#1610;&#1575;&#1606;%20&#1585;&#1590;&#1575;%20&#1575;&#1604;&#1605;&#1580;&#1578;&#1605;&#1593;%20&#1593;&#1606;%20&#1583;&#1608;&#1585;%20&#1575;&#1604;&#1607;&#1610;&#1574;&#1577;%20&#1575;&#1604;&#1605;&#1580;&#1578;&#1605;&#1593;&#1610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83;&#1608;&#1585;%20&#1575;&#1604;&#1607;&#1610;&#1574;&#1577;%20&#1575;&#1604;&#1605;&#1580;&#1578;&#1605;&#1593;&#1610;\&#1575;&#1604;&#1578;&#1581;&#1604;&#1610;&#1604;\&#1578;&#1581;&#1604;&#1610;&#1604;%20&#1575;&#1587;&#1578;&#1576;&#1610;&#1575;&#1606;%20&#1585;&#1590;&#1575;%20&#1575;&#1604;&#1605;&#1580;&#1578;&#1605;&#1593;%20&#1593;&#1606;%20&#1583;&#1608;&#1585;%20&#1575;&#1604;&#1607;&#1610;&#1574;&#1577;%20&#1575;&#1604;&#1605;&#1580;&#1578;&#1605;&#1593;&#1610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83;&#1608;&#1585;%20&#1575;&#1604;&#1607;&#1610;&#1574;&#1577;%20&#1575;&#1604;&#1605;&#1580;&#1578;&#1605;&#1593;&#1610;\&#1575;&#1604;&#1578;&#1581;&#1604;&#1610;&#1604;\&#1578;&#1581;&#1604;&#1610;&#1604;%20&#1575;&#1587;&#1578;&#1576;&#1610;&#1575;&#1606;%20&#1585;&#1590;&#1575;%20&#1575;&#1604;&#1605;&#1580;&#1578;&#1605;&#1593;%20&#1593;&#1606;%20&#1583;&#1608;&#1585;%20&#1575;&#1604;&#1607;&#1610;&#1574;&#1577;%20&#1575;&#1604;&#1605;&#1580;&#1578;&#1605;&#1593;&#161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83;&#1608;&#1585;%20&#1575;&#1604;&#1607;&#1610;&#1574;&#1577;%20&#1575;&#1604;&#1605;&#1580;&#1578;&#1605;&#1593;&#1610;\&#1575;&#1604;&#1578;&#1581;&#1604;&#1610;&#1604;\&#1578;&#1581;&#1604;&#1610;&#1604;%20&#1575;&#1587;&#1578;&#1576;&#1610;&#1575;&#1606;%20&#1585;&#1590;&#1575;%20&#1575;&#1604;&#1605;&#1580;&#1578;&#1605;&#1593;%20&#1593;&#1606;%20&#1583;&#1608;&#1585;%20&#1575;&#1604;&#1607;&#1610;&#1574;&#1577;%20&#1575;&#1604;&#1605;&#1580;&#1578;&#1605;&#1593;&#161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83;&#1608;&#1585;%20&#1575;&#1604;&#1607;&#1610;&#1574;&#1577;%20&#1575;&#1604;&#1605;&#1580;&#1578;&#1605;&#1593;&#1610;\&#1575;&#1604;&#1578;&#1581;&#1604;&#1610;&#1604;\&#1578;&#1581;&#1604;&#1610;&#1604;%20&#1575;&#1587;&#1578;&#1576;&#1610;&#1575;&#1606;%20&#1585;&#1590;&#1575;%20&#1575;&#1604;&#1605;&#1580;&#1578;&#1605;&#1593;%20&#1593;&#1606;%20&#1583;&#1608;&#1585;%20&#1575;&#1604;&#1607;&#1610;&#1574;&#1577;%20&#1575;&#1604;&#1605;&#1580;&#1578;&#1605;&#1593;&#161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الرضا العام عن دور الهيئة المجتمعي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'الرضا العام '!$H$10</c:f>
              <c:strCache>
                <c:ptCount val="1"/>
                <c:pt idx="0">
                  <c:v>المستهدف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'الرضا العام '!$I$9:$J$9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'الرضا العام '!$I$10:$J$10</c:f>
              <c:numCache>
                <c:formatCode>0%</c:formatCode>
                <c:ptCount val="2"/>
                <c:pt idx="0">
                  <c:v>0.75</c:v>
                </c:pt>
                <c:pt idx="1">
                  <c:v>0.89</c:v>
                </c:pt>
              </c:numCache>
            </c:numRef>
          </c:val>
        </c:ser>
        <c:ser>
          <c:idx val="1"/>
          <c:order val="1"/>
          <c:tx>
            <c:strRef>
              <c:f>'الرضا العام '!$H$11</c:f>
              <c:strCache>
                <c:ptCount val="1"/>
                <c:pt idx="0">
                  <c:v>المحقق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'الرضا العام '!$I$9:$J$9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'الرضا العام '!$I$11:$J$11</c:f>
              <c:numCache>
                <c:formatCode>0%</c:formatCode>
                <c:ptCount val="2"/>
                <c:pt idx="0">
                  <c:v>0.88</c:v>
                </c:pt>
                <c:pt idx="1">
                  <c:v>0.91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-27"/>
        <c:axId val="-205001376"/>
        <c:axId val="-204997568"/>
      </c:barChart>
      <c:catAx>
        <c:axId val="-20500137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204997568"/>
        <c:crosses val="autoZero"/>
        <c:auto val="1"/>
        <c:lblAlgn val="ctr"/>
        <c:lblOffset val="100"/>
        <c:noMultiLvlLbl val="0"/>
      </c:catAx>
      <c:valAx>
        <c:axId val="-204997568"/>
        <c:scaling>
          <c:orientation val="minMax"/>
        </c:scaling>
        <c:delete val="1"/>
        <c:axPos val="r"/>
        <c:numFmt formatCode="0%" sourceLinked="1"/>
        <c:majorTickMark val="none"/>
        <c:minorTickMark val="none"/>
        <c:tickLblPos val="nextTo"/>
        <c:crossAx val="-20500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 sz="18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dirty="0"/>
              <a:t>ما هي الوسيلة/ القنوات التي تعرفت من خلالها </a:t>
            </a:r>
            <a:r>
              <a:rPr lang="ar-AE" dirty="0" smtClean="0"/>
              <a:t>عن</a:t>
            </a:r>
            <a:endParaRPr lang="en-US" dirty="0" smtClean="0"/>
          </a:p>
          <a:p>
            <a:pPr>
              <a:defRPr/>
            </a:pPr>
            <a:r>
              <a:rPr lang="ar-AE" dirty="0" smtClean="0"/>
              <a:t> </a:t>
            </a:r>
            <a:r>
              <a:rPr lang="ar-AE" dirty="0"/>
              <a:t>مبادرات الهيئة المجتمعية؟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AC833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'الرضا العام '!$B$143:$B$150</c:f>
              <c:strCache>
                <c:ptCount val="8"/>
                <c:pt idx="0">
                  <c:v>البريد الإلكتروني</c:v>
                </c:pt>
                <c:pt idx="1">
                  <c:v>الموقع الالكتروني </c:v>
                </c:pt>
                <c:pt idx="2">
                  <c:v>مجلة الموراد البشرية</c:v>
                </c:pt>
                <c:pt idx="3">
                  <c:v>مواقع التواصل الاجتماعي </c:v>
                </c:pt>
                <c:pt idx="4">
                  <c:v>المشاركة في فعاليات الهيئة </c:v>
                </c:pt>
                <c:pt idx="5">
                  <c:v>الصحف و المجلات </c:v>
                </c:pt>
                <c:pt idx="6">
                  <c:v>الرسائل النصية من الهيئة</c:v>
                </c:pt>
                <c:pt idx="7">
                  <c:v>المدارس</c:v>
                </c:pt>
              </c:strCache>
            </c:strRef>
          </c:cat>
          <c:val>
            <c:numRef>
              <c:f>'الرضا العام '!$C$143:$C$150</c:f>
              <c:numCache>
                <c:formatCode>General</c:formatCode>
                <c:ptCount val="8"/>
                <c:pt idx="0">
                  <c:v>236</c:v>
                </c:pt>
                <c:pt idx="1">
                  <c:v>174</c:v>
                </c:pt>
                <c:pt idx="2">
                  <c:v>149</c:v>
                </c:pt>
                <c:pt idx="3">
                  <c:v>138</c:v>
                </c:pt>
                <c:pt idx="4">
                  <c:v>73</c:v>
                </c:pt>
                <c:pt idx="5">
                  <c:v>68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overlap val="-10"/>
        <c:axId val="-302523216"/>
        <c:axId val="-302527568"/>
      </c:barChart>
      <c:catAx>
        <c:axId val="-302523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302527568"/>
        <c:crosses val="autoZero"/>
        <c:auto val="1"/>
        <c:lblAlgn val="ctr"/>
        <c:lblOffset val="100"/>
        <c:noMultiLvlLbl val="0"/>
      </c:catAx>
      <c:valAx>
        <c:axId val="-30252756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30252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216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الرضا المجتمع عن دور الهيئة المجتمعي حسب المحاور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216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1025641025641E-3"/>
          <c:y val="0.2067894493429151"/>
          <c:w val="0.98717948717948723"/>
          <c:h val="0.55337608551939188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التحليل!$E$4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التحليل!$B$5:$B$7</c:f>
              <c:strCache>
                <c:ptCount val="3"/>
                <c:pt idx="0">
                  <c:v>كانت الأساليب المستخدمة من قبل الهيئة لفتح المجال لي بالمشاركة في المبادرات المجتمعية مناسبة مثل التبرع عن طريق الهاتف SMS</c:v>
                </c:pt>
                <c:pt idx="1">
                  <c:v>تنوعت مبادرات الهيئة المجتمعية وغطت جزءاً مناسباً من فئات المجتمع (المرضى، كبار السن، العمال، المحتاجين ...)</c:v>
                </c:pt>
                <c:pt idx="2">
                  <c:v> كانت الحملات الإعلامية المصاحبة للمبادرات المجتمعية مناسبة وساهمت في التعريف بها ورفع مستويات المشاركة</c:v>
                </c:pt>
              </c:strCache>
            </c:strRef>
          </c:cat>
          <c:val>
            <c:numRef>
              <c:f>التحليل!$E$5:$E$7</c:f>
              <c:numCache>
                <c:formatCode>0%</c:formatCode>
                <c:ptCount val="3"/>
                <c:pt idx="0">
                  <c:v>0.86</c:v>
                </c:pt>
                <c:pt idx="1">
                  <c:v>0.87</c:v>
                </c:pt>
                <c:pt idx="2">
                  <c:v>0.84</c:v>
                </c:pt>
              </c:numCache>
            </c:numRef>
          </c:val>
        </c:ser>
        <c:ser>
          <c:idx val="3"/>
          <c:order val="3"/>
          <c:tx>
            <c:strRef>
              <c:f>التحليل!$F$4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AC833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التحليل!$B$5:$B$7</c:f>
              <c:strCache>
                <c:ptCount val="3"/>
                <c:pt idx="0">
                  <c:v>كانت الأساليب المستخدمة من قبل الهيئة لفتح المجال لي بالمشاركة في المبادرات المجتمعية مناسبة مثل التبرع عن طريق الهاتف SMS</c:v>
                </c:pt>
                <c:pt idx="1">
                  <c:v>تنوعت مبادرات الهيئة المجتمعية وغطت جزءاً مناسباً من فئات المجتمع (المرضى، كبار السن، العمال، المحتاجين ...)</c:v>
                </c:pt>
                <c:pt idx="2">
                  <c:v> كانت الحملات الإعلامية المصاحبة للمبادرات المجتمعية مناسبة وساهمت في التعريف بها ورفع مستويات المشاركة</c:v>
                </c:pt>
              </c:strCache>
            </c:strRef>
          </c:cat>
          <c:val>
            <c:numRef>
              <c:f>التحليل!$F$5:$F$7</c:f>
              <c:numCache>
                <c:formatCode>0%</c:formatCode>
                <c:ptCount val="3"/>
                <c:pt idx="0">
                  <c:v>0.9</c:v>
                </c:pt>
                <c:pt idx="1">
                  <c:v>0.89</c:v>
                </c:pt>
                <c:pt idx="2">
                  <c:v>0.88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4997024"/>
        <c:axId val="-2050084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التحليل!$C$4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التحليل!$B$5:$B$7</c15:sqref>
                        </c15:formulaRef>
                      </c:ext>
                    </c:extLst>
                    <c:strCache>
                      <c:ptCount val="3"/>
                      <c:pt idx="0">
                        <c:v>كانت الأساليب المستخدمة من قبل الهيئة لفتح المجال لي بالمشاركة في المبادرات المجتمعية مناسبة مثل التبرع عن طريق الهاتف SMS</c:v>
                      </c:pt>
                      <c:pt idx="1">
                        <c:v>تنوعت مبادرات الهيئة المجتمعية وغطت جزءاً مناسباً من فئات المجتمع (المرضى، كبار السن، العمال، المحتاجين ...)</c:v>
                      </c:pt>
                      <c:pt idx="2">
                        <c:v> كانت الحملات الإعلامية المصاحبة للمبادرات المجتمعية مناسبة وساهمت في التعريف بها ورفع مستويات المشاركة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التحليل!$C$5:$C$7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التحليل!$D$4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التحليل!$B$5:$B$7</c15:sqref>
                        </c15:formulaRef>
                      </c:ext>
                    </c:extLst>
                    <c:strCache>
                      <c:ptCount val="3"/>
                      <c:pt idx="0">
                        <c:v>كانت الأساليب المستخدمة من قبل الهيئة لفتح المجال لي بالمشاركة في المبادرات المجتمعية مناسبة مثل التبرع عن طريق الهاتف SMS</c:v>
                      </c:pt>
                      <c:pt idx="1">
                        <c:v>تنوعت مبادرات الهيئة المجتمعية وغطت جزءاً مناسباً من فئات المجتمع (المرضى، كبار السن، العمال، المحتاجين ...)</c:v>
                      </c:pt>
                      <c:pt idx="2">
                        <c:v> كانت الحملات الإعلامية المصاحبة للمبادرات المجتمعية مناسبة وساهمت في التعريف بها ورفع مستويات المشاركة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التحليل!$D$5:$D$7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</c15:ser>
            </c15:filteredBarSeries>
          </c:ext>
        </c:extLst>
      </c:barChart>
      <c:catAx>
        <c:axId val="-20499702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rtl="1">
              <a:defRPr sz="1600" b="1" i="0" u="none" strike="noStrike" kern="120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205008448"/>
        <c:crosses val="autoZero"/>
        <c:auto val="1"/>
        <c:lblAlgn val="ctr"/>
        <c:lblOffset val="100"/>
        <c:noMultiLvlLbl val="0"/>
      </c:catAx>
      <c:valAx>
        <c:axId val="-205008448"/>
        <c:scaling>
          <c:orientation val="minMax"/>
        </c:scaling>
        <c:delete val="1"/>
        <c:axPos val="r"/>
        <c:numFmt formatCode="0%" sourceLinked="1"/>
        <c:majorTickMark val="none"/>
        <c:minorTickMark val="none"/>
        <c:tickLblPos val="nextTo"/>
        <c:crossAx val="-20499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 sz="18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أي من المبادرات المجتمعية التالية التي اطلقتها الهيئة شاركت بها/ علمت عنها؟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'الرضا العام '!$C$166</c:f>
              <c:strCache>
                <c:ptCount val="1"/>
                <c:pt idx="0">
                  <c:v>شاركت بها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'الرضا العام '!$B$167:$B$172</c:f>
              <c:strCache>
                <c:ptCount val="6"/>
                <c:pt idx="0">
                  <c:v>سندهم أمانة مع هيئة الصحة بدبي و دار البر</c:v>
                </c:pt>
                <c:pt idx="1">
                  <c:v>ساهم في تعليمه</c:v>
                </c:pt>
                <c:pt idx="2">
                  <c:v>شتاهم دافئ (موجهه لفئة العمال)</c:v>
                </c:pt>
                <c:pt idx="3">
                  <c:v>مبادرة عيون تحلم بنعمة البصر مع نور دبي</c:v>
                </c:pt>
                <c:pt idx="4">
                  <c:v>كسوة العيد</c:v>
                </c:pt>
                <c:pt idx="5">
                  <c:v>عمرة العمر (للعمال)</c:v>
                </c:pt>
              </c:strCache>
            </c:strRef>
          </c:cat>
          <c:val>
            <c:numRef>
              <c:f>'الرضا العام '!$C$167:$C$172</c:f>
              <c:numCache>
                <c:formatCode>General</c:formatCode>
                <c:ptCount val="6"/>
                <c:pt idx="0">
                  <c:v>57</c:v>
                </c:pt>
                <c:pt idx="1">
                  <c:v>64</c:v>
                </c:pt>
                <c:pt idx="2">
                  <c:v>55</c:v>
                </c:pt>
                <c:pt idx="3">
                  <c:v>42</c:v>
                </c:pt>
                <c:pt idx="4">
                  <c:v>66</c:v>
                </c:pt>
                <c:pt idx="5">
                  <c:v>45</c:v>
                </c:pt>
              </c:numCache>
            </c:numRef>
          </c:val>
        </c:ser>
        <c:ser>
          <c:idx val="1"/>
          <c:order val="1"/>
          <c:tx>
            <c:strRef>
              <c:f>'الرضا العام '!$D$166</c:f>
              <c:strCache>
                <c:ptCount val="1"/>
                <c:pt idx="0">
                  <c:v>علمت عنها فقط</c:v>
                </c:pt>
              </c:strCache>
            </c:strRef>
          </c:tx>
          <c:spPr>
            <a:solidFill>
              <a:srgbClr val="AC833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'الرضا العام '!$B$167:$B$172</c:f>
              <c:strCache>
                <c:ptCount val="6"/>
                <c:pt idx="0">
                  <c:v>سندهم أمانة مع هيئة الصحة بدبي و دار البر</c:v>
                </c:pt>
                <c:pt idx="1">
                  <c:v>ساهم في تعليمه</c:v>
                </c:pt>
                <c:pt idx="2">
                  <c:v>شتاهم دافئ (موجهه لفئة العمال)</c:v>
                </c:pt>
                <c:pt idx="3">
                  <c:v>مبادرة عيون تحلم بنعمة البصر مع نور دبي</c:v>
                </c:pt>
                <c:pt idx="4">
                  <c:v>كسوة العيد</c:v>
                </c:pt>
                <c:pt idx="5">
                  <c:v>عمرة العمر (للعمال)</c:v>
                </c:pt>
              </c:strCache>
            </c:strRef>
          </c:cat>
          <c:val>
            <c:numRef>
              <c:f>'الرضا العام '!$D$167:$D$172</c:f>
              <c:numCache>
                <c:formatCode>0</c:formatCode>
                <c:ptCount val="6"/>
                <c:pt idx="0">
                  <c:v>101</c:v>
                </c:pt>
                <c:pt idx="1">
                  <c:v>94</c:v>
                </c:pt>
                <c:pt idx="2">
                  <c:v>103</c:v>
                </c:pt>
                <c:pt idx="3">
                  <c:v>116</c:v>
                </c:pt>
                <c:pt idx="4">
                  <c:v>92</c:v>
                </c:pt>
                <c:pt idx="5">
                  <c:v>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-302521584"/>
        <c:axId val="-302516688"/>
      </c:barChart>
      <c:catAx>
        <c:axId val="-30252158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302516688"/>
        <c:crosses val="autoZero"/>
        <c:auto val="1"/>
        <c:lblAlgn val="ctr"/>
        <c:lblOffset val="100"/>
        <c:noMultiLvlLbl val="0"/>
      </c:catAx>
      <c:valAx>
        <c:axId val="-302516688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-30252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هل شاركت في أي من المبادرات المجتمعية التي نفذتها الهيئة؟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90637807143669"/>
          <c:y val="0.32595516979799638"/>
          <c:w val="0.53503674400160361"/>
          <c:h val="0.59001768587089576"/>
        </c:manualLayout>
      </c:layout>
      <c:doughnutChart>
        <c:varyColors val="1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dPt>
            <c:idx val="0"/>
            <c:bubble3D val="0"/>
            <c:spPr>
              <a:solidFill>
                <a:srgbClr val="AC833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2781541177185723"/>
                  <c:y val="-3.626921173453811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3754921110381255"/>
                  <c:y val="7.1233893908218635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'الرضا العام '!$B$159:$B$160</c:f>
              <c:strCache>
                <c:ptCount val="2"/>
                <c:pt idx="0">
                  <c:v>نعم</c:v>
                </c:pt>
                <c:pt idx="1">
                  <c:v>لا</c:v>
                </c:pt>
              </c:strCache>
            </c:strRef>
          </c:cat>
          <c:val>
            <c:numRef>
              <c:f>'الرضا العام '!$C$159:$C$160</c:f>
              <c:numCache>
                <c:formatCode>General</c:formatCode>
                <c:ptCount val="2"/>
                <c:pt idx="0">
                  <c:v>158</c:v>
                </c:pt>
                <c:pt idx="1">
                  <c:v>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5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 في حال رغبتك بالمشاركة في المباردات المجتمعية، أي من التالي تفضل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AC833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'الرضا العام '!$B$177:$B$181</c:f>
              <c:strCache>
                <c:ptCount val="5"/>
                <c:pt idx="0">
                  <c:v>المشاركة عبر التبرع بالمال عن طريق الرسائل النصية SMS</c:v>
                </c:pt>
                <c:pt idx="1">
                  <c:v>المشاركة الميدانية من خلال تنفيذ الزيارات واللقاءات</c:v>
                </c:pt>
                <c:pt idx="2">
                  <c:v>المشاركة الميدانية عبر التطوع بمواهبكم وخبراتكم العملية</c:v>
                </c:pt>
                <c:pt idx="3">
                  <c:v>المشاركة الميدانية من خلال التبرع الشخصي</c:v>
                </c:pt>
                <c:pt idx="4">
                  <c:v>المشاركة الميدانية من خلال تقديم مساعدات عينية</c:v>
                </c:pt>
              </c:strCache>
            </c:strRef>
          </c:cat>
          <c:val>
            <c:numRef>
              <c:f>'الرضا العام '!$C$177:$C$181</c:f>
              <c:numCache>
                <c:formatCode>General</c:formatCode>
                <c:ptCount val="5"/>
                <c:pt idx="0">
                  <c:v>321</c:v>
                </c:pt>
                <c:pt idx="1">
                  <c:v>246</c:v>
                </c:pt>
                <c:pt idx="2">
                  <c:v>203</c:v>
                </c:pt>
                <c:pt idx="3">
                  <c:v>167</c:v>
                </c:pt>
                <c:pt idx="4">
                  <c:v>155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-205005728"/>
        <c:axId val="-205000288"/>
      </c:barChart>
      <c:catAx>
        <c:axId val="-205005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205000288"/>
        <c:crosses val="autoZero"/>
        <c:auto val="1"/>
        <c:lblAlgn val="ctr"/>
        <c:lblOffset val="100"/>
        <c:noMultiLvlLbl val="0"/>
      </c:catAx>
      <c:valAx>
        <c:axId val="-2050002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20500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فئة المتعامل</a:t>
            </a:r>
            <a:endParaRPr lang="en-US"/>
          </a:p>
        </c:rich>
      </c:tx>
      <c:layout>
        <c:manualLayout>
          <c:xMode val="edge"/>
          <c:yMode val="edge"/>
          <c:x val="0.41787498203739759"/>
          <c:y val="4.34782608695652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rgbClr val="AC8332"/>
            </a:solidFill>
          </c:spPr>
          <c:dPt>
            <c:idx val="0"/>
            <c:bubble3D val="0"/>
            <c:spPr>
              <a:solidFill>
                <a:srgbClr val="AC833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AC833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0.14444447603772431"/>
                  <c:y val="1.851848681958226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4166669765238357"/>
                  <c:y val="-5.978260869565217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'الرضا العام '!$B$44:$B$46</c:f>
              <c:strCache>
                <c:ptCount val="3"/>
                <c:pt idx="0">
                  <c:v>فئة المتعامل</c:v>
                </c:pt>
                <c:pt idx="1">
                  <c:v>جهة اتحادية (هيئة)</c:v>
                </c:pt>
                <c:pt idx="2">
                  <c:v>جهة اتحادية (وزارة)</c:v>
                </c:pt>
              </c:strCache>
            </c:strRef>
          </c:cat>
          <c:val>
            <c:numRef>
              <c:f>'الرضا العام '!$C$44:$C$46</c:f>
              <c:numCache>
                <c:formatCode>General</c:formatCode>
                <c:ptCount val="3"/>
                <c:pt idx="1">
                  <c:v>106</c:v>
                </c:pt>
                <c:pt idx="2">
                  <c:v>539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  <c:holeSize val="56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75000"/>
        </a:sysClr>
      </a:solidFill>
    </a:ln>
    <a:effectLst/>
  </c:spPr>
  <c:txPr>
    <a:bodyPr/>
    <a:lstStyle/>
    <a:p>
      <a:pPr>
        <a:defRPr sz="18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مكان الاقامة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537984835228929"/>
          <c:y val="0.24547244094488188"/>
          <c:w val="0.52757381889763777"/>
          <c:h val="0.6664090343970161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9933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A251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AC833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A9E4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5F5F5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ysClr val="window" lastClr="FFFFFF">
                  <a:lumMod val="50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ysClr val="window" lastClr="FFFFFF">
                  <a:lumMod val="7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4027777777777786"/>
                  <c:y val="-0.137183312612239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25"/>
                  <c:y val="1.2184003315375053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8703703703703703"/>
                  <c:y val="0.108946093276801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0787037037037037"/>
                  <c:y val="0.1373220270543104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537037037037037"/>
                  <c:y val="1.339026852412679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2916666666666668"/>
                  <c:y val="-5.24215626892792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8.1944444444444445E-2"/>
                  <c:y val="-0.1581907934585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'الرضا العام '!$B$106:$B$112</c:f>
              <c:strCache>
                <c:ptCount val="7"/>
                <c:pt idx="0">
                  <c:v>أبوظبي</c:v>
                </c:pt>
                <c:pt idx="1">
                  <c:v>دبي</c:v>
                </c:pt>
                <c:pt idx="2">
                  <c:v>الشارقة</c:v>
                </c:pt>
                <c:pt idx="3">
                  <c:v>الفجيرة</c:v>
                </c:pt>
                <c:pt idx="4">
                  <c:v>أم القيوين</c:v>
                </c:pt>
                <c:pt idx="5">
                  <c:v>رأس الخيمة </c:v>
                </c:pt>
                <c:pt idx="6">
                  <c:v>عجمان</c:v>
                </c:pt>
              </c:strCache>
            </c:strRef>
          </c:cat>
          <c:val>
            <c:numRef>
              <c:f>'الرضا العام '!$C$106:$C$112</c:f>
              <c:numCache>
                <c:formatCode>General</c:formatCode>
                <c:ptCount val="7"/>
                <c:pt idx="0">
                  <c:v>100</c:v>
                </c:pt>
                <c:pt idx="1">
                  <c:v>147</c:v>
                </c:pt>
                <c:pt idx="2">
                  <c:v>150</c:v>
                </c:pt>
                <c:pt idx="3">
                  <c:v>77</c:v>
                </c:pt>
                <c:pt idx="4">
                  <c:v>29</c:v>
                </c:pt>
                <c:pt idx="5">
                  <c:v>95</c:v>
                </c:pt>
                <c:pt idx="6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75000"/>
        </a:sys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الجنسية </a:t>
            </a:r>
            <a:endParaRPr lang="en-US"/>
          </a:p>
        </c:rich>
      </c:tx>
      <c:layout>
        <c:manualLayout>
          <c:xMode val="edge"/>
          <c:yMode val="edge"/>
          <c:x val="0.42605022831050227"/>
          <c:y val="3.1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318412253262866"/>
          <c:y val="0.28051345144356954"/>
          <c:w val="0.54961349009456018"/>
          <c:h val="0.62690288713910769"/>
        </c:manualLayout>
      </c:layout>
      <c:doughnutChart>
        <c:varyColors val="1"/>
        <c:ser>
          <c:idx val="0"/>
          <c:order val="0"/>
          <c:spPr>
            <a:solidFill>
              <a:srgbClr val="AC8332"/>
            </a:solidFill>
          </c:spPr>
          <c:dPt>
            <c:idx val="0"/>
            <c:bubble3D val="0"/>
            <c:spPr>
              <a:solidFill>
                <a:srgbClr val="AC833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7754930102081073"/>
                  <c:y val="-5.1680799515446121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03920919511134"/>
                      <c:h val="0.3299999999999999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6678743961352657"/>
                  <c:y val="-3.067134186351706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'الرضا العام '!$B$116:$B$117</c:f>
              <c:strCache>
                <c:ptCount val="2"/>
                <c:pt idx="0">
                  <c:v>الإمارات العربية المتحدة</c:v>
                </c:pt>
                <c:pt idx="1">
                  <c:v>مقيم</c:v>
                </c:pt>
              </c:strCache>
            </c:strRef>
          </c:cat>
          <c:val>
            <c:numRef>
              <c:f>'الرضا العام '!$C$116:$C$117</c:f>
              <c:numCache>
                <c:formatCode>General</c:formatCode>
                <c:ptCount val="2"/>
                <c:pt idx="0">
                  <c:v>469</c:v>
                </c:pt>
                <c:pt idx="1">
                  <c:v>176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4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8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الجنس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rgbClr val="CA9E46"/>
            </a:solidFill>
          </c:spPr>
          <c:dPt>
            <c:idx val="0"/>
            <c:bubble3D val="0"/>
            <c:spPr>
              <a:solidFill>
                <a:srgbClr val="D6ECFF">
                  <a:lumMod val="9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A157A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4343203593668299"/>
                  <c:y val="4.022988505747120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801834467600689"/>
                  <c:y val="-0.143678160919540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'الرضا العام '!$B$121:$B$122</c:f>
              <c:strCache>
                <c:ptCount val="2"/>
                <c:pt idx="0">
                  <c:v>ذكر</c:v>
                </c:pt>
                <c:pt idx="1">
                  <c:v>أنثى</c:v>
                </c:pt>
              </c:strCache>
            </c:strRef>
          </c:cat>
          <c:val>
            <c:numRef>
              <c:f>'الرضا العام '!$C$121:$C$122</c:f>
              <c:numCache>
                <c:formatCode>General</c:formatCode>
                <c:ptCount val="2"/>
                <c:pt idx="0">
                  <c:v>248</c:v>
                </c:pt>
                <c:pt idx="1">
                  <c:v>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75000"/>
        </a:sys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العمر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rgbClr val="AC8332"/>
            </a:solidFill>
          </c:spPr>
          <c:dPt>
            <c:idx val="0"/>
            <c:bubble3D val="0"/>
            <c:spPr>
              <a:solidFill>
                <a:srgbClr val="FEB80A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AC833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ysClr val="window" lastClr="FFFFFF">
                  <a:lumMod val="50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6635707045871573"/>
                  <c:y val="0.120689655172413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686051389784281"/>
                  <c:y val="-0.1178160919540230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9558196121497659"/>
                  <c:y val="-5.172413793103448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'الرضا العام '!$B$126:$B$128</c:f>
              <c:strCache>
                <c:ptCount val="3"/>
                <c:pt idx="0">
                  <c:v>أقل من 25</c:v>
                </c:pt>
                <c:pt idx="1">
                  <c:v>45-25</c:v>
                </c:pt>
                <c:pt idx="2">
                  <c:v>45 ومافوق</c:v>
                </c:pt>
              </c:strCache>
            </c:strRef>
          </c:cat>
          <c:val>
            <c:numRef>
              <c:f>'الرضا العام '!$C$126:$C$128</c:f>
              <c:numCache>
                <c:formatCode>General</c:formatCode>
                <c:ptCount val="3"/>
                <c:pt idx="0">
                  <c:v>14</c:v>
                </c:pt>
                <c:pt idx="1">
                  <c:v>403</c:v>
                </c:pt>
                <c:pt idx="2">
                  <c:v>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75000"/>
        </a:sysClr>
      </a:solidFill>
    </a:ln>
    <a:effectLst/>
  </c:spPr>
  <c:txPr>
    <a:bodyPr/>
    <a:lstStyle/>
    <a:p>
      <a:pPr>
        <a:defRPr sz="16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1900" dirty="0"/>
              <a:t>القناة المفضلة للتواصل بآخر مستجدات المبادرات </a:t>
            </a:r>
            <a:r>
              <a:rPr lang="ar-AE" sz="1900" dirty="0" smtClean="0"/>
              <a:t>المجتمعية</a:t>
            </a:r>
            <a:endParaRPr lang="en-US" sz="1900" dirty="0" smtClean="0"/>
          </a:p>
          <a:p>
            <a:pPr>
              <a:defRPr/>
            </a:pPr>
            <a:r>
              <a:rPr lang="ar-AE" sz="1900" dirty="0" smtClean="0"/>
              <a:t> </a:t>
            </a:r>
            <a:r>
              <a:rPr lang="ar-AE" sz="1900" dirty="0"/>
              <a:t>التي تنفذها الهيئة</a:t>
            </a:r>
            <a:endParaRPr lang="en-US" sz="19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CA9E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'الرضا العام '!$B$186:$B$191</c:f>
              <c:strCache>
                <c:ptCount val="6"/>
                <c:pt idx="0">
                  <c:v>البريد الالكتروني </c:v>
                </c:pt>
                <c:pt idx="1">
                  <c:v>الرسائل النصية "SMS"</c:v>
                </c:pt>
                <c:pt idx="2">
                  <c:v>مواقع التواصل الاجتماعي للهيئة </c:v>
                </c:pt>
                <c:pt idx="3">
                  <c:v>الموقع الالكتروني للهيئة </c:v>
                </c:pt>
                <c:pt idx="4">
                  <c:v>مجلة الموارد البشرية</c:v>
                </c:pt>
                <c:pt idx="5">
                  <c:v>إشعارات عبر التطبيق الذكي </c:v>
                </c:pt>
              </c:strCache>
            </c:strRef>
          </c:cat>
          <c:val>
            <c:numRef>
              <c:f>'الرضا العام '!$C$186:$C$191</c:f>
              <c:numCache>
                <c:formatCode>General</c:formatCode>
                <c:ptCount val="6"/>
                <c:pt idx="0">
                  <c:v>464</c:v>
                </c:pt>
                <c:pt idx="1">
                  <c:v>341</c:v>
                </c:pt>
                <c:pt idx="2">
                  <c:v>177</c:v>
                </c:pt>
                <c:pt idx="3">
                  <c:v>96</c:v>
                </c:pt>
                <c:pt idx="4">
                  <c:v>75</c:v>
                </c:pt>
                <c:pt idx="5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-302525392"/>
        <c:axId val="-302520496"/>
      </c:barChart>
      <c:catAx>
        <c:axId val="-302525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rtl="1">
              <a:defRPr sz="18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302520496"/>
        <c:crosses val="autoZero"/>
        <c:auto val="1"/>
        <c:lblAlgn val="ctr"/>
        <c:lblOffset val="100"/>
        <c:noMultiLvlLbl val="0"/>
      </c:catAx>
      <c:valAx>
        <c:axId val="-30252049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30252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1900" dirty="0"/>
              <a:t>اللغة المفضلة لديك في التواصل مع الهيئة</a:t>
            </a:r>
            <a:endParaRPr lang="en-US" sz="1900" dirty="0"/>
          </a:p>
        </c:rich>
      </c:tx>
      <c:layout>
        <c:manualLayout>
          <c:xMode val="edge"/>
          <c:yMode val="edge"/>
          <c:x val="0.20444235816676759"/>
          <c:y val="3.79511613836933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059076284819234"/>
          <c:y val="0.18346478702295552"/>
          <c:w val="0.62451739903479808"/>
          <c:h val="0.6782178263340144"/>
        </c:manualLayout>
      </c:layout>
      <c:doughnutChart>
        <c:varyColors val="1"/>
        <c:ser>
          <c:idx val="0"/>
          <c:order val="0"/>
          <c:spPr>
            <a:solidFill>
              <a:srgbClr val="AC8332"/>
            </a:solidFill>
          </c:spPr>
          <c:dPt>
            <c:idx val="0"/>
            <c:bubble3D val="0"/>
            <c:spPr>
              <a:solidFill>
                <a:srgbClr val="AC833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351261535856406"/>
                  <c:y val="-6.623017850608045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8696587926509187"/>
                  <c:y val="5.838640212875848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'الرضا العام '!$B$133:$B$134</c:f>
              <c:strCache>
                <c:ptCount val="2"/>
                <c:pt idx="0">
                  <c:v>اللغة العربية</c:v>
                </c:pt>
                <c:pt idx="1">
                  <c:v>اللغة الانجليزية</c:v>
                </c:pt>
              </c:strCache>
            </c:strRef>
          </c:cat>
          <c:val>
            <c:numRef>
              <c:f>'الرضا العام '!$C$133:$C$134</c:f>
              <c:numCache>
                <c:formatCode>General</c:formatCode>
                <c:ptCount val="2"/>
                <c:pt idx="0">
                  <c:v>622</c:v>
                </c:pt>
                <c:pt idx="1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0"/>
        <c:holeSize val="4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4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هل لديك فكرة عن أي من المبادرات المجتمعية التي نفذتها الهيئة خلال العام 2018؟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AC833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25"/>
                  <c:y val="-6.969696969696970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2797619047619035"/>
                  <c:y val="-5.5554913780450882E-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'الرضا العام '!$B$138:$B$139</c:f>
              <c:strCache>
                <c:ptCount val="2"/>
                <c:pt idx="0">
                  <c:v>نعم</c:v>
                </c:pt>
                <c:pt idx="1">
                  <c:v>لا </c:v>
                </c:pt>
              </c:strCache>
            </c:strRef>
          </c:cat>
          <c:val>
            <c:numRef>
              <c:f>'الرضا العام '!$C$138:$C$139</c:f>
              <c:numCache>
                <c:formatCode>General</c:formatCode>
                <c:ptCount val="2"/>
                <c:pt idx="0">
                  <c:v>403</c:v>
                </c:pt>
                <c:pt idx="1">
                  <c:v>242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5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F011-1A44-42A4-9795-97F144430F8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E177A-26E8-409B-96FE-5DD82AEFA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89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4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" y="990600"/>
            <a:ext cx="12070080" cy="0"/>
          </a:xfrm>
          <a:prstGeom prst="line">
            <a:avLst/>
          </a:prstGeom>
          <a:ln>
            <a:solidFill>
              <a:srgbClr val="CFA85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45720" y="6626423"/>
            <a:ext cx="7312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Dec</a:t>
            </a:r>
            <a:r>
              <a:rPr lang="en-US" sz="1400" b="1" baseline="0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2018</a:t>
            </a:r>
            <a:endParaRPr lang="en-US" sz="14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Dec</a:t>
            </a:r>
            <a:r>
              <a:rPr lang="en-US" sz="1200" b="1" baseline="0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748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0" y="76200"/>
            <a:ext cx="87900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3667"/>
            <a:ext cx="52832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8" y="76200"/>
            <a:ext cx="879001" cy="891381"/>
          </a:xfrm>
          <a:prstGeom prst="rect">
            <a:avLst/>
          </a:prstGeom>
        </p:spPr>
      </p:pic>
      <p:sp>
        <p:nvSpPr>
          <p:cNvPr id="6" name="عنصر نائب لرقم الشريحة 5"/>
          <p:cNvSpPr txBox="1">
            <a:spLocks/>
          </p:cNvSpPr>
          <p:nvPr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2" y="130572"/>
            <a:ext cx="4794928" cy="782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04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85;&#1575;&#1576;&#1593;\done\&#1578;&#1602;&#1575;&#1585;&#1610;&#1585;%20&#1575;&#1604;&#1575;&#1587;&#1578;&#1576;&#1610;&#1575;&#1606;&#1575;&#1578;\&#1583;&#1608;&#1585;%20&#1575;&#1604;&#1607;&#1610;&#1574;&#1577;%20&#1575;&#1604;&#1605;&#1580;&#1578;&#1605;&#1593;&#1610;\&#1575;&#1604;&#1578;&#1581;&#1604;&#1610;&#1604;\&#1575;&#1587;&#1578;&#1576;&#1610;&#1575;&#1606;%20&#1585;&#1590;&#1575;%20&#1575;&#1604;&#1605;&#1580;&#1578;&#1605;&#1593;%20&#1593;&#1606;%20&#1583;&#1608;&#1585;%20&#1575;&#1604;&#1607;&#1610;&#1574;&#1577;%20&#1575;&#1604;&#1605;&#1580;&#1578;&#1605;&#1593;&#1610;%20&#1608;&#1605;&#1576;&#1575;&#1583;&#1585;&#1575;&#1578;%20&#1593;&#1575;&#1605;%20&#1586;&#1575;&#1610;&#1583;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فرعي 2"/>
          <p:cNvSpPr txBox="1">
            <a:spLocks/>
          </p:cNvSpPr>
          <p:nvPr/>
        </p:nvSpPr>
        <p:spPr>
          <a:xfrm>
            <a:off x="5067300" y="4457700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 smtClean="0">
                <a:solidFill>
                  <a:srgbClr val="B68A35"/>
                </a:solidFill>
              </a:rPr>
              <a:t>Federal </a:t>
            </a:r>
            <a:r>
              <a:rPr lang="pt-BR" sz="1200" b="1" dirty="0">
                <a:solidFill>
                  <a:srgbClr val="B68A35"/>
                </a:solidFill>
              </a:rPr>
              <a:t>Authority | </a:t>
            </a:r>
            <a:r>
              <a:rPr lang="ar-AE" sz="1200" b="1" dirty="0" smtClean="0">
                <a:solidFill>
                  <a:srgbClr val="B68A35"/>
                </a:solidFill>
              </a:rPr>
              <a:t>هيئة </a:t>
            </a:r>
            <a:r>
              <a:rPr lang="ar-AE" sz="1200" b="1" dirty="0">
                <a:solidFill>
                  <a:srgbClr val="B68A35"/>
                </a:solidFill>
              </a:rPr>
              <a:t>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  <p:sp>
        <p:nvSpPr>
          <p:cNvPr id="2" name="AutoShape 2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عنوان فرعي 2"/>
          <p:cNvSpPr txBox="1">
            <a:spLocks/>
          </p:cNvSpPr>
          <p:nvPr/>
        </p:nvSpPr>
        <p:spPr>
          <a:xfrm>
            <a:off x="5219700" y="5067300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u="sng" dirty="0" smtClean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16/12/2018</a:t>
            </a:r>
            <a:endParaRPr lang="en-US" sz="1400" b="1" u="sng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3800" y="193554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“</a:t>
            </a:r>
            <a:r>
              <a:rPr lang="ar-AE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تقرير نتائج إستبيان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رضا المجتمع عن دور الهيئة المجتمعي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مبادرات عام زايد 2018</a:t>
            </a: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” </a:t>
            </a:r>
            <a:r>
              <a:rPr lang="ar-AE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4800" dirty="0">
              <a:solidFill>
                <a:srgbClr val="C00000"/>
              </a:solidFill>
            </a:endParaRPr>
          </a:p>
        </p:txBody>
      </p:sp>
      <p:pic>
        <p:nvPicPr>
          <p:cNvPr id="13" name="Picture 2" descr="نتيجة بحث الصور عن ‪federal authority for government human resources logo‬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81" y="1447800"/>
            <a:ext cx="2626988" cy="2626988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عنوان فرعي 2"/>
          <p:cNvSpPr txBox="1">
            <a:spLocks/>
          </p:cNvSpPr>
          <p:nvPr/>
        </p:nvSpPr>
        <p:spPr>
          <a:xfrm>
            <a:off x="5029200" y="46788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1200" b="1" dirty="0" smtClean="0">
                <a:solidFill>
                  <a:srgbClr val="B68A35"/>
                </a:solidFill>
                <a:latin typeface="+mj-lt"/>
              </a:rPr>
              <a:t>إدارة الاتصال الحكومي</a:t>
            </a:r>
            <a:endParaRPr lang="en-US" sz="1200" dirty="0">
              <a:solidFill>
                <a:srgbClr val="B68A35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المبادرات المجتمعية التي شارك بها الموظفين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extBox 8"/>
          <p:cNvSpPr txBox="1"/>
          <p:nvPr/>
        </p:nvSpPr>
        <p:spPr>
          <a:xfrm>
            <a:off x="7315200" y="5695794"/>
            <a:ext cx="4609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AE" sz="18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بلغ مجموع عدد المشاركين في المبادرات الذين أجابوا بـ «نعم» </a:t>
            </a:r>
            <a:r>
              <a:rPr lang="en-US" sz="18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1800" b="1" u="sng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158</a:t>
            </a:r>
            <a:r>
              <a:rPr lang="ar-AE" sz="18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وعليه سيكون مجموع كل مبادرة منفصلة تم توضيحها في الرسم البياني المقابل بنفس المجموع (158)، كما هو موضح في المثال</a:t>
            </a:r>
            <a:endParaRPr lang="en-US" sz="1800" b="1" u="sng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240811"/>
              </p:ext>
            </p:extLst>
          </p:nvPr>
        </p:nvGraphicFramePr>
        <p:xfrm>
          <a:off x="76200" y="1447800"/>
          <a:ext cx="7086600" cy="4180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386389"/>
              </p:ext>
            </p:extLst>
          </p:nvPr>
        </p:nvGraphicFramePr>
        <p:xfrm>
          <a:off x="7315200" y="1447799"/>
          <a:ext cx="4609732" cy="4180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5867400" y="2438400"/>
            <a:ext cx="1219200" cy="3169356"/>
          </a:xfrm>
          <a:prstGeom prst="rect">
            <a:avLst/>
          </a:prstGeom>
          <a:noFill/>
          <a:ln>
            <a:solidFill>
              <a:srgbClr val="AFAF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200" y="5627972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b="1" u="sng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مثال توضيحي: </a:t>
            </a:r>
          </a:p>
          <a:p>
            <a:pPr algn="r" rtl="1"/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الإجمالي 158 (مجموع المشاركين بـ علمت عنها فقط (101) و المشاركين بـ شاركت بها (57))</a:t>
            </a:r>
            <a:endParaRPr lang="en-US" b="1" u="sng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159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المبادرات المجتمعية التي يفضل الموظفين المشاركة بها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51" name="Chart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667282"/>
              </p:ext>
            </p:extLst>
          </p:nvPr>
        </p:nvGraphicFramePr>
        <p:xfrm>
          <a:off x="228600" y="1371600"/>
          <a:ext cx="11582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4808817" y="6172200"/>
            <a:ext cx="7016038" cy="3539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بلغ مجموع القنوات</a:t>
            </a:r>
            <a:r>
              <a:rPr lang="en-US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/</a:t>
            </a:r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الوسائل  </a:t>
            </a:r>
            <a:r>
              <a:rPr lang="en-US" sz="1700" b="1" u="sng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1092</a:t>
            </a:r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نظرا لامكانية اختيار اكثر من قناة لكل مشارك</a:t>
            </a:r>
            <a:endParaRPr lang="en-US" sz="17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8564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454"/>
          <p:cNvSpPr txBox="1"/>
          <p:nvPr/>
        </p:nvSpPr>
        <p:spPr>
          <a:xfrm>
            <a:off x="4998768" y="296422"/>
            <a:ext cx="6096000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مقترحات الموظفين لمبادرات مجتمعية مبتكرة </a:t>
            </a:r>
            <a:r>
              <a:rPr lang="ar-AE" sz="28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للعام </a:t>
            </a:r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2019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52400" y="1066339"/>
            <a:ext cx="11728285" cy="5563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مبادرة " ارتقاء " الارتقاء بتكريم الموظف المتميز والمبدع والحاصل على تقييم الأداء السنوي يفوق التوقعات بشكل ملحوظ ويفوق التوقعات. لزيادة الدافعية والإنتاجية والتي تسهم في استدامة روح التنافس بين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الموظفين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كل جهة حسب تخصصها يجب عليهم تطبيق مبادرات تعكس مجالاتهم لتعزيزها في المجتمع وترك المبادرات التي لا تعنيهم لذوي التخصص من الجهات الحكومية الأخرى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تخصيص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مكتبات عامة في وسائل النقل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 إعداد مكتبات متحركة لتثقيف الناس وزيادة معارفهم باللغتين العربية والإنجليزية 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مبادرات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تتعلق بالاستفادة من خبرات كبار المواطنين في مجالات التدريب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تكريم الموظفين المتقاعدين من الجهات الحكومية (وزارات + هيئات)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المشاركة في حملات الهلال الأحمر خارج الدولة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تفعيل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دور المتقاعدين بما يخدم المجتمع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مبادرات عن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المرأة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امسح على رأس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يتيم</a:t>
            </a:r>
            <a:endParaRPr lang="ar-AE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92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466"/>
          <p:cNvSpPr txBox="1"/>
          <p:nvPr/>
        </p:nvSpPr>
        <p:spPr>
          <a:xfrm>
            <a:off x="9390508" y="2530948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ar-AE" sz="2667" b="1" dirty="0" smtClean="0">
                <a:solidFill>
                  <a:prstClr val="white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lang="en" sz="2667" b="1" dirty="0">
              <a:solidFill>
                <a:prstClr val="whit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454"/>
          <p:cNvSpPr txBox="1"/>
          <p:nvPr/>
        </p:nvSpPr>
        <p:spPr>
          <a:xfrm>
            <a:off x="4998768" y="296422"/>
            <a:ext cx="6096000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مقترحات الموظفين لمبادرات مجتمعية مبتكرة لعام 2019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9600" y="1356985"/>
            <a:ext cx="1131210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مبادرة ان يكون لها مردود مالي وربحي للمواطنين محدودي الدخل تساعدهم على العيشة الكريمة بعد التقاعد وخاصة من كان راتبه الأساسي اقل من ١٥ الف 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تطوع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موظفي الحكومة الاتحادية حسب خبراتهم في المجالات المختلفة بالتعاون مع منصة متطوعي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الإمارات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تكريم الأمهات كبار السن المحتاجين للرعاية ومد يد العون و  الاهتمام بالأطفال ذوي الاحتياجات الخاصة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مشاركة جميع الجهات والوزارات في فعاليات مشتركة كبيرة وليس كل جهة بشكل فردي 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توفير فرص وخدمات مجانيه لأصحاب الهمم اقل 12 سنه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الاحتفال بيوم العلم و الاحتفال بالعيد الوطني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مبادرات تهادوا تحابوا بين موظفي الحكومة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تفعيل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دور المتقاعدين بما يخدم المجتمع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البحث عن العائلات المعوزة ومساعدتهم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مبادرة مساعدة كبار المواطنين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العمل على المبادرات الصحية</a:t>
            </a:r>
            <a:endParaRPr lang="ar-AE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79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454"/>
          <p:cNvSpPr txBox="1"/>
          <p:nvPr/>
        </p:nvSpPr>
        <p:spPr>
          <a:xfrm>
            <a:off x="4998768" y="296422"/>
            <a:ext cx="6096000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مقترحات الموظفين لمبادرات مجتمعية مبتكرة لعام 2019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6800" y="1295400"/>
            <a:ext cx="10896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إنشاء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مراكز دعم للابتكارات العلمية وكذلك المساهمة في تتبع الاسر المتعففة ومساعدتها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مشاركة مشتركة بين الدوائر الحكومية في المبادرات المجتمعية تكون عن طريق التواصل الاجتماعي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اقترح بعمل مبادرة يشارك فيها موظفي جميع الوزارات من خلال المساهمة بجمع مبالغ لبناء مساجد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بالدولة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او بالخارج لتعود على المتبرع في كسب الاجر والثواب في حياته او مماته وهذا اجر مستمر له لا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ينقطع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مبادرات موجهة للموظفين الاتحاديين خاصة فيما يخص مزايا أكثر / ترقيات / علاوات / تكريم فئات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معينة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ممر أو نفق أو جسر مشاه سواء بالكهرباء أو بالجري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(الممشى)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حتى يقلل من الازدحام المروري ونفس الوقت تكون صحة بدنية ورياضية بحيث يتم عمل جسر معلق بالزجاج بين المناطق الخارجية وصولاً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لأبوظبي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مبادرة عن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دور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المرأة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تطور وتنمية البلاد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تنفيذ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ورش تدريبية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تقديم صيانه للمنازل المتضررة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كل امارة من الدولة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مرسم حر جداري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عام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الطالب والفقير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022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54"/>
          <p:cNvSpPr txBox="1"/>
          <p:nvPr/>
        </p:nvSpPr>
        <p:spPr>
          <a:xfrm>
            <a:off x="4998768" y="296422"/>
            <a:ext cx="6096000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مقترحات الموظفين لمبادرات مجتمعية مبتكرة لعام 2019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066800"/>
            <a:ext cx="115824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الارشادات التوعوية في المدارس لبيان اهمية مد يد العون ومساعدة الاخرين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سداد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ديون الناس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مبادرة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تعيين المواطنين ودور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الهيئة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السابق في معرفة الشواغر الوزارات ويتم التعيين في الخريجين الباحثين عن عمل ولهم اكثر من سنتين او اكثر يكون التعين في اجبار الوزارات وفق التخصصات والشواغر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الموجودة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الوزارة ويكون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هناك دعم من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ديوان الرئاسة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بتعيين الخريج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ورسالة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الهيئة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بالتعيين كما كان في السابق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جدولة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جميع المبادرات المخطط مسبقا لتنفيذها ليتسنى للأفراد والمؤسسات اختيار المناسب منها في بداية السنة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اسعاد اطفال الشهداء بزيارة أسرهم وتقديم هدايا تعبر عن الوقوف بجانبهم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صحتك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لبيتك</a:t>
            </a:r>
            <a:endParaRPr lang="en-US" b="1" dirty="0" smtClean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تقديم هدايا رمزية للعاملين بدوام ساعات طويلة والعاملين خلف الكواليس وهنا لا أقصد المدراء بل المعلمين وغيرهم ممن يعملون بصمت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 ورشات لتعلم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اللغة العربية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الفصحى للطلاب والمعلمين كتابه ومحادثه في المدارس بحيث يخصص لها يوم في الاسبوع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لأنها اللغة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الام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التسامح والمحبة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رعاية الطلبة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أصحاب الهمم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تنظيم مونديال الامارات الدولي الاول للاعبين الدوليين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القدامى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تكثيف عدد المبادرات الخيرية من قبل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الهيئة</a:t>
            </a:r>
            <a:endParaRPr lang="ar-AE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60545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143000"/>
            <a:ext cx="11644745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يكون هناك برامج او تطبيق من خلال الهاتف حيث يوفر المبادرات المجتمعية التي تقوم بها الهيئة حيث يسهل و يساعد في ز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يادة عدد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المشاركين 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مشاركة أصحاب الهمم بفعاليات عام زايد من تقديم الملابس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الشتوية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للعمال و اشراكهم في حملات تطوعية و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كذلك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كفالة يتيم و حملة التبرع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بالدم </a:t>
            </a:r>
            <a:endParaRPr lang="ar-AE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النزول الى الميدان "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موظفي الو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دات الاتحادية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والوقوف على مقترحاتهم مباشره واشراكهم </a:t>
            </a:r>
            <a:r>
              <a:rPr lang="ar-AE" b="1" dirty="0" err="1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فى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هذه المبادرات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مبادرة تراثي اساسي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مبادرات تخدم أصحاب الهمم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الإكثار من المبادرات التي تعتمد على التطوع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الموهبة بمعنى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الاستفادة من خبرات المتطوعين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تنظيم حملة شتائهم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دافئ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الامارات الشمالية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مبادرة اخفض فاتورة منزلك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التركيز على التطوع التخصصي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تنظيم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مبادرات تطوعية تخصصية في كل ربع سنوي توجه للفئات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المحتاجة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ترميم منزل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التركيز على مبادرات تدعم أصحاب الهمم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زيادة عدد المبادرات </a:t>
            </a:r>
            <a:r>
              <a:rPr lang="ar-AE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الخيرية</a:t>
            </a:r>
            <a:endParaRPr lang="ar-AE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hape 454"/>
          <p:cNvSpPr txBox="1"/>
          <p:nvPr/>
        </p:nvSpPr>
        <p:spPr>
          <a:xfrm>
            <a:off x="4998768" y="296422"/>
            <a:ext cx="6096000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مقترحات الموظفين لمبادرات مجتمعية مبتكرة لعام 2019</a:t>
            </a:r>
          </a:p>
        </p:txBody>
      </p:sp>
    </p:spTree>
    <p:extLst>
      <p:ext uri="{BB962C8B-B14F-4D97-AF65-F5344CB8AC3E}">
        <p14:creationId xmlns:p14="http://schemas.microsoft.com/office/powerpoint/2010/main" val="3824869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1087189"/>
            <a:ext cx="106680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مبادرات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لتشجيع المجتمع على التطور و الرقي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تكون المبادرة على حسب الايام العالمية والمناسبات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الوطنية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او ان تكون تشجيعية او تقديرية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عن طريق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التواصل الاجتماعي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التركيز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 مرضى السرطان وذوي الاحتياجات الخاصة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توفير صندوق تكافل يخدم الموظف الاتحادي للموظفين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المتعثرين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تركيب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أدوات الرقابة والحماية لجميع المنازل وربطها بشبكة الدولة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تكريم المتقاعدين الذين خدموا الجهات الحكومية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لأكبر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فترة زمنية وليكن أكثر ١٠٠ موظف خدم أطول فترة زمنية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الخدمة المجتمعية و الوعي الإجتماعي للشباب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تفعيل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التبرعات بشكل شهري (أول أسبوع من </a:t>
            </a: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كل شهر ) - حملات التطوع داخل وخارج الدولة </a:t>
            </a:r>
            <a:endParaRPr lang="ar-AE" b="1" dirty="0" smtClean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تنويع في نوعية المبادرات - عمل زيارات من قبل المتطوعين للجهات ( دارا الأيتام- وغيرها من الجهات) الترويج لها بشكل أكبر</a:t>
            </a:r>
          </a:p>
          <a:p>
            <a:pPr marL="342900" indent="-3429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 يتم عمل زيارات خاصة لدور الايتام سواء داخل الدولة او خارجها كونها تعتبر مبادة مجتمعية</a:t>
            </a: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endParaRPr lang="ar-AE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hape 454"/>
          <p:cNvSpPr txBox="1"/>
          <p:nvPr/>
        </p:nvSpPr>
        <p:spPr>
          <a:xfrm>
            <a:off x="4998768" y="296422"/>
            <a:ext cx="6096000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مقترحات الموظفين لمبادرات مجتمعية مبتكرة لعام 2019</a:t>
            </a:r>
          </a:p>
        </p:txBody>
      </p:sp>
    </p:spTree>
    <p:extLst>
      <p:ext uri="{BB962C8B-B14F-4D97-AF65-F5344CB8AC3E}">
        <p14:creationId xmlns:p14="http://schemas.microsoft.com/office/powerpoint/2010/main" val="1338046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19400" y="1371600"/>
            <a:ext cx="9144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دورات في توجيه السلوك لطلبة المدارس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قيم الوفاء مبادرة لطلاب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المدارس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حل مشاكل الطلبة التي تعوق تقدمهم الدراسي واكتشاف الطلبة الموهوبين الذين يمكنهم اختراع شيء يفيد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الدولة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عن الحالات الاجتماعية لطلاب المدارس و التي تؤثر على دراستهم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ونفسيتهم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انشاء مدرسة في الدول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النامية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فتح مراكز تقوية للطلاب بإشراف وزارة التربية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hape 454"/>
          <p:cNvSpPr txBox="1"/>
          <p:nvPr/>
        </p:nvSpPr>
        <p:spPr>
          <a:xfrm>
            <a:off x="4998768" y="296422"/>
            <a:ext cx="6096000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مقترحات الموظفين لمبادرات مجتمعية مبتكرة لعام 2019</a:t>
            </a:r>
          </a:p>
        </p:txBody>
      </p:sp>
    </p:spTree>
    <p:extLst>
      <p:ext uri="{BB962C8B-B14F-4D97-AF65-F5344CB8AC3E}">
        <p14:creationId xmlns:p14="http://schemas.microsoft.com/office/powerpoint/2010/main" val="1723682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743200"/>
            <a:ext cx="6430315" cy="731783"/>
          </a:xfrm>
        </p:spPr>
        <p:txBody>
          <a:bodyPr>
            <a:noAutofit/>
          </a:bodyPr>
          <a:lstStyle/>
          <a:p>
            <a:pPr algn="ctr"/>
            <a:r>
              <a:rPr lang="ar-AE" sz="4800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 </a:t>
            </a:r>
            <a:endParaRPr lang="en-US" sz="4800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606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38400" y="12954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r" rtl="1">
              <a:lnSpc>
                <a:spcPct val="200000"/>
              </a:lnSpc>
              <a:buFont typeface="+mj-lt"/>
              <a:buAutoNum type="arabicPeriod"/>
            </a:pP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الرضا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العام لرضا المجتمع عن دور الهيئة المجتمعي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ومبادرات عام زايد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lnSpc>
                <a:spcPct val="200000"/>
              </a:lnSpc>
              <a:buFont typeface="+mj-lt"/>
              <a:buAutoNum type="arabicPeriod"/>
            </a:pP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البيانات الديموغرافية للاستبيان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0" indent="-457200" algn="r" rtl="1">
              <a:lnSpc>
                <a:spcPct val="200000"/>
              </a:lnSpc>
              <a:buFont typeface="+mj-lt"/>
              <a:buAutoNum type="arabicPeriod"/>
            </a:pP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تحليل الاستبيان حسب المحاور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0" indent="-457200" algn="r" rtl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الرضا العام لرضا المجتمع عن دور الهيئة المجتمعي حسب المحاور 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0" indent="-457200" algn="r" rtl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المبادرات المجتمعية التي شارك بها الموظفين 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0" indent="-457200" algn="r" rtl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مقترحات الموظفين لمبادرات مجتمعية مبتكرة لعام </a:t>
            </a:r>
            <a:r>
              <a:rPr lang="en-US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2019</a:t>
            </a:r>
            <a:endParaRPr lang="ar-AE" sz="20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0" indent="-457200" algn="r" rtl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 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0" indent="-457200" algn="r" rtl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المرفقات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وان فرعي 2"/>
          <p:cNvSpPr txBox="1">
            <a:spLocks noGrp="1"/>
          </p:cNvSpPr>
          <p:nvPr>
            <p:ph type="ctrTitle"/>
          </p:nvPr>
        </p:nvSpPr>
        <p:spPr>
          <a:xfrm>
            <a:off x="6858000" y="265306"/>
            <a:ext cx="3009532" cy="731783"/>
          </a:xfrm>
          <a:prstGeom prst="rect">
            <a:avLst/>
          </a:prstGeom>
        </p:spPr>
        <p:txBody>
          <a:bodyPr lIns="114933" tIns="57467" rIns="114933" bIns="57467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srgbClr val="AC8332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محاور العرض</a:t>
            </a:r>
            <a:endParaRPr kumimoji="0" lang="ar-AE" sz="2500" b="1" i="0" u="none" strike="noStrike" kern="1200" cap="none" spc="0" normalizeH="0" baseline="0" noProof="0" dirty="0">
              <a:ln>
                <a:noFill/>
              </a:ln>
              <a:solidFill>
                <a:srgbClr val="AC8332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971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 لرضا المجتمع عن دور الهيئة المجتمعي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146478"/>
              </p:ext>
            </p:extLst>
          </p:nvPr>
        </p:nvGraphicFramePr>
        <p:xfrm>
          <a:off x="360607" y="1302184"/>
          <a:ext cx="11668261" cy="4776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65917"/>
                <a:gridCol w="1506828"/>
                <a:gridCol w="4275786"/>
                <a:gridCol w="4919730"/>
              </a:tblGrid>
              <a:tr h="5229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الدليل </a:t>
                      </a:r>
                      <a:endParaRPr lang="en-US" sz="18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نسبة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الانجاز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الاطار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الزمني للتنفيذ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الإجراءات التصحيحية 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</a:tr>
              <a:tr h="70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58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buFont typeface="Wingdings" panose="05000000000000000000" pitchFamily="2" charset="2"/>
                        <a:buNone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0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11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60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65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7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673580"/>
              </p:ext>
            </p:extLst>
          </p:nvPr>
        </p:nvGraphicFramePr>
        <p:xfrm>
          <a:off x="2667000" y="2194560"/>
          <a:ext cx="6934200" cy="19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5202">
                <a:tc gridSpan="2">
                  <a:txBody>
                    <a:bodyPr/>
                    <a:lstStyle/>
                    <a:p>
                      <a:pPr algn="ctr"/>
                      <a:r>
                        <a:rPr lang="ar-AE" sz="24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المرفقات</a:t>
                      </a:r>
                      <a:endParaRPr lang="en-US" sz="24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A8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812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buFontTx/>
                        <a:buNone/>
                      </a:pPr>
                      <a:r>
                        <a:rPr lang="ar-AE" sz="2000" b="1" kern="1200" dirty="0" smtClean="0">
                          <a:solidFill>
                            <a:schemeClr val="tx1"/>
                          </a:solidFill>
                          <a:latin typeface="Dubai" panose="020B0503030403030204" pitchFamily="34" charset="-78"/>
                          <a:ea typeface="+mn-ea"/>
                          <a:cs typeface="Dubai" panose="020B0503030403030204" pitchFamily="34" charset="-78"/>
                        </a:rPr>
                        <a:t>نتائج الاستبيان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Dubai" panose="020B0503030403030204" pitchFamily="34" charset="-78"/>
                        <a:ea typeface="+mn-ea"/>
                        <a:cs typeface="Dubai" panose="020B0503030403030204" pitchFamily="34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454981"/>
              </p:ext>
            </p:extLst>
          </p:nvPr>
        </p:nvGraphicFramePr>
        <p:xfrm>
          <a:off x="3810000" y="318585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Acrobat Document" showAsIcon="1" r:id="rId3" imgW="914400" imgH="771480" progId="AcroExch.Document.DC">
                  <p:link updateAutomatic="1"/>
                </p:oleObj>
              </mc:Choice>
              <mc:Fallback>
                <p:oleObj name="Acrobat Document" showAsIcon="1" r:id="rId3" imgW="914400" imgH="771480" progId="AcroExch.Document.DC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318585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8422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334"/>
          <p:cNvSpPr txBox="1"/>
          <p:nvPr/>
        </p:nvSpPr>
        <p:spPr>
          <a:xfrm rot="-5400000">
            <a:off x="6508662" y="4179807"/>
            <a:ext cx="3068897" cy="306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SzPct val="25000"/>
            </a:pPr>
            <a:endParaRPr lang="en" sz="2000" b="1" dirty="0">
              <a:solidFill>
                <a:schemeClr val="bg1"/>
              </a:solidFill>
              <a:latin typeface="Dubai" panose="020B0503030403030204" pitchFamily="34" charset="-78"/>
              <a:ea typeface="Arial"/>
              <a:cs typeface="Dubai" panose="020B0503030403030204" pitchFamily="34" charset="-78"/>
              <a:sym typeface="Arial"/>
            </a:endParaRPr>
          </a:p>
        </p:txBody>
      </p:sp>
      <p:sp>
        <p:nvSpPr>
          <p:cNvPr id="24" name="Shape 682"/>
          <p:cNvSpPr/>
          <p:nvPr/>
        </p:nvSpPr>
        <p:spPr>
          <a:xfrm>
            <a:off x="7356566" y="1447800"/>
            <a:ext cx="302174" cy="382058"/>
          </a:xfrm>
          <a:custGeom>
            <a:avLst/>
            <a:gdLst/>
            <a:ahLst/>
            <a:cxnLst/>
            <a:rect l="0" t="0" r="0" b="0"/>
            <a:pathLst>
              <a:path w="12286" h="15534" extrusionOk="0">
                <a:moveTo>
                  <a:pt x="6326" y="1"/>
                </a:moveTo>
                <a:lnTo>
                  <a:pt x="5960" y="25"/>
                </a:lnTo>
                <a:lnTo>
                  <a:pt x="5716" y="74"/>
                </a:lnTo>
                <a:lnTo>
                  <a:pt x="5520" y="147"/>
                </a:lnTo>
                <a:lnTo>
                  <a:pt x="5374" y="221"/>
                </a:lnTo>
                <a:lnTo>
                  <a:pt x="4983" y="1466"/>
                </a:lnTo>
                <a:lnTo>
                  <a:pt x="4788" y="2028"/>
                </a:lnTo>
                <a:lnTo>
                  <a:pt x="4592" y="2541"/>
                </a:lnTo>
                <a:lnTo>
                  <a:pt x="4397" y="3005"/>
                </a:lnTo>
                <a:lnTo>
                  <a:pt x="4202" y="3396"/>
                </a:lnTo>
                <a:lnTo>
                  <a:pt x="4031" y="3689"/>
                </a:lnTo>
                <a:lnTo>
                  <a:pt x="3884" y="3933"/>
                </a:lnTo>
                <a:lnTo>
                  <a:pt x="3664" y="4153"/>
                </a:lnTo>
                <a:lnTo>
                  <a:pt x="3322" y="4495"/>
                </a:lnTo>
                <a:lnTo>
                  <a:pt x="2516" y="5252"/>
                </a:lnTo>
                <a:lnTo>
                  <a:pt x="1442" y="6229"/>
                </a:lnTo>
                <a:lnTo>
                  <a:pt x="1" y="6229"/>
                </a:lnTo>
                <a:lnTo>
                  <a:pt x="1" y="13433"/>
                </a:lnTo>
                <a:lnTo>
                  <a:pt x="1515" y="13433"/>
                </a:lnTo>
                <a:lnTo>
                  <a:pt x="2004" y="13678"/>
                </a:lnTo>
                <a:lnTo>
                  <a:pt x="2687" y="13971"/>
                </a:lnTo>
                <a:lnTo>
                  <a:pt x="3567" y="14313"/>
                </a:lnTo>
                <a:lnTo>
                  <a:pt x="4544" y="14679"/>
                </a:lnTo>
                <a:lnTo>
                  <a:pt x="5594" y="14997"/>
                </a:lnTo>
                <a:lnTo>
                  <a:pt x="6131" y="15143"/>
                </a:lnTo>
                <a:lnTo>
                  <a:pt x="6668" y="15265"/>
                </a:lnTo>
                <a:lnTo>
                  <a:pt x="7181" y="15387"/>
                </a:lnTo>
                <a:lnTo>
                  <a:pt x="7694" y="15461"/>
                </a:lnTo>
                <a:lnTo>
                  <a:pt x="8158" y="15509"/>
                </a:lnTo>
                <a:lnTo>
                  <a:pt x="8622" y="15534"/>
                </a:lnTo>
                <a:lnTo>
                  <a:pt x="9404" y="15534"/>
                </a:lnTo>
                <a:lnTo>
                  <a:pt x="9819" y="15509"/>
                </a:lnTo>
                <a:lnTo>
                  <a:pt x="10210" y="15461"/>
                </a:lnTo>
                <a:lnTo>
                  <a:pt x="10552" y="15363"/>
                </a:lnTo>
                <a:lnTo>
                  <a:pt x="10723" y="15314"/>
                </a:lnTo>
                <a:lnTo>
                  <a:pt x="10845" y="15265"/>
                </a:lnTo>
                <a:lnTo>
                  <a:pt x="10967" y="15192"/>
                </a:lnTo>
                <a:lnTo>
                  <a:pt x="11064" y="15094"/>
                </a:lnTo>
                <a:lnTo>
                  <a:pt x="11113" y="14997"/>
                </a:lnTo>
                <a:lnTo>
                  <a:pt x="11162" y="14874"/>
                </a:lnTo>
                <a:lnTo>
                  <a:pt x="11235" y="14166"/>
                </a:lnTo>
                <a:lnTo>
                  <a:pt x="11211" y="13995"/>
                </a:lnTo>
                <a:lnTo>
                  <a:pt x="11162" y="13849"/>
                </a:lnTo>
                <a:lnTo>
                  <a:pt x="11064" y="13702"/>
                </a:lnTo>
                <a:lnTo>
                  <a:pt x="10918" y="13580"/>
                </a:lnTo>
                <a:lnTo>
                  <a:pt x="11040" y="13556"/>
                </a:lnTo>
                <a:lnTo>
                  <a:pt x="11162" y="13507"/>
                </a:lnTo>
                <a:lnTo>
                  <a:pt x="11284" y="13458"/>
                </a:lnTo>
                <a:lnTo>
                  <a:pt x="11382" y="13360"/>
                </a:lnTo>
                <a:lnTo>
                  <a:pt x="11455" y="13263"/>
                </a:lnTo>
                <a:lnTo>
                  <a:pt x="11528" y="13140"/>
                </a:lnTo>
                <a:lnTo>
                  <a:pt x="11577" y="12994"/>
                </a:lnTo>
                <a:lnTo>
                  <a:pt x="11602" y="12872"/>
                </a:lnTo>
                <a:lnTo>
                  <a:pt x="11675" y="11993"/>
                </a:lnTo>
                <a:lnTo>
                  <a:pt x="11675" y="11870"/>
                </a:lnTo>
                <a:lnTo>
                  <a:pt x="11675" y="11773"/>
                </a:lnTo>
                <a:lnTo>
                  <a:pt x="11651" y="11651"/>
                </a:lnTo>
                <a:lnTo>
                  <a:pt x="11602" y="11553"/>
                </a:lnTo>
                <a:lnTo>
                  <a:pt x="11480" y="11382"/>
                </a:lnTo>
                <a:lnTo>
                  <a:pt x="11406" y="11309"/>
                </a:lnTo>
                <a:lnTo>
                  <a:pt x="11333" y="11235"/>
                </a:lnTo>
                <a:lnTo>
                  <a:pt x="11455" y="11211"/>
                </a:lnTo>
                <a:lnTo>
                  <a:pt x="11553" y="11162"/>
                </a:lnTo>
                <a:lnTo>
                  <a:pt x="11651" y="11089"/>
                </a:lnTo>
                <a:lnTo>
                  <a:pt x="11748" y="10991"/>
                </a:lnTo>
                <a:lnTo>
                  <a:pt x="11822" y="10893"/>
                </a:lnTo>
                <a:lnTo>
                  <a:pt x="11870" y="10796"/>
                </a:lnTo>
                <a:lnTo>
                  <a:pt x="11919" y="10674"/>
                </a:lnTo>
                <a:lnTo>
                  <a:pt x="11944" y="10527"/>
                </a:lnTo>
                <a:lnTo>
                  <a:pt x="12017" y="9672"/>
                </a:lnTo>
                <a:lnTo>
                  <a:pt x="12017" y="9550"/>
                </a:lnTo>
                <a:lnTo>
                  <a:pt x="12017" y="9428"/>
                </a:lnTo>
                <a:lnTo>
                  <a:pt x="11993" y="9306"/>
                </a:lnTo>
                <a:lnTo>
                  <a:pt x="11944" y="9208"/>
                </a:lnTo>
                <a:lnTo>
                  <a:pt x="11895" y="9111"/>
                </a:lnTo>
                <a:lnTo>
                  <a:pt x="11822" y="9037"/>
                </a:lnTo>
                <a:lnTo>
                  <a:pt x="11748" y="8964"/>
                </a:lnTo>
                <a:lnTo>
                  <a:pt x="11651" y="8891"/>
                </a:lnTo>
                <a:lnTo>
                  <a:pt x="11748" y="8866"/>
                </a:lnTo>
                <a:lnTo>
                  <a:pt x="11846" y="8793"/>
                </a:lnTo>
                <a:lnTo>
                  <a:pt x="11944" y="8720"/>
                </a:lnTo>
                <a:lnTo>
                  <a:pt x="12017" y="8647"/>
                </a:lnTo>
                <a:lnTo>
                  <a:pt x="12090" y="8549"/>
                </a:lnTo>
                <a:lnTo>
                  <a:pt x="12139" y="8451"/>
                </a:lnTo>
                <a:lnTo>
                  <a:pt x="12163" y="8329"/>
                </a:lnTo>
                <a:lnTo>
                  <a:pt x="12188" y="8207"/>
                </a:lnTo>
                <a:lnTo>
                  <a:pt x="12286" y="7328"/>
                </a:lnTo>
                <a:lnTo>
                  <a:pt x="12261" y="7206"/>
                </a:lnTo>
                <a:lnTo>
                  <a:pt x="12237" y="7083"/>
                </a:lnTo>
                <a:lnTo>
                  <a:pt x="12188" y="6986"/>
                </a:lnTo>
                <a:lnTo>
                  <a:pt x="12139" y="6888"/>
                </a:lnTo>
                <a:lnTo>
                  <a:pt x="12066" y="6790"/>
                </a:lnTo>
                <a:lnTo>
                  <a:pt x="11968" y="6717"/>
                </a:lnTo>
                <a:lnTo>
                  <a:pt x="11748" y="6571"/>
                </a:lnTo>
                <a:lnTo>
                  <a:pt x="11504" y="6448"/>
                </a:lnTo>
                <a:lnTo>
                  <a:pt x="11211" y="6351"/>
                </a:lnTo>
                <a:lnTo>
                  <a:pt x="10893" y="6278"/>
                </a:lnTo>
                <a:lnTo>
                  <a:pt x="10576" y="6229"/>
                </a:lnTo>
                <a:lnTo>
                  <a:pt x="9892" y="6131"/>
                </a:lnTo>
                <a:lnTo>
                  <a:pt x="8842" y="6033"/>
                </a:lnTo>
                <a:lnTo>
                  <a:pt x="7596" y="5960"/>
                </a:lnTo>
                <a:lnTo>
                  <a:pt x="6326" y="5887"/>
                </a:lnTo>
                <a:lnTo>
                  <a:pt x="6497" y="5594"/>
                </a:lnTo>
                <a:lnTo>
                  <a:pt x="6644" y="5252"/>
                </a:lnTo>
                <a:lnTo>
                  <a:pt x="6790" y="4885"/>
                </a:lnTo>
                <a:lnTo>
                  <a:pt x="6888" y="4495"/>
                </a:lnTo>
                <a:lnTo>
                  <a:pt x="6986" y="4104"/>
                </a:lnTo>
                <a:lnTo>
                  <a:pt x="7083" y="3689"/>
                </a:lnTo>
                <a:lnTo>
                  <a:pt x="7181" y="2883"/>
                </a:lnTo>
                <a:lnTo>
                  <a:pt x="7254" y="2150"/>
                </a:lnTo>
                <a:lnTo>
                  <a:pt x="7303" y="1539"/>
                </a:lnTo>
                <a:lnTo>
                  <a:pt x="7303" y="978"/>
                </a:lnTo>
                <a:lnTo>
                  <a:pt x="7303" y="807"/>
                </a:lnTo>
                <a:lnTo>
                  <a:pt x="7230" y="611"/>
                </a:lnTo>
                <a:lnTo>
                  <a:pt x="7157" y="465"/>
                </a:lnTo>
                <a:lnTo>
                  <a:pt x="7035" y="318"/>
                </a:lnTo>
                <a:lnTo>
                  <a:pt x="6888" y="172"/>
                </a:lnTo>
                <a:lnTo>
                  <a:pt x="6717" y="98"/>
                </a:lnTo>
                <a:lnTo>
                  <a:pt x="6522" y="25"/>
                </a:lnTo>
                <a:lnTo>
                  <a:pt x="6326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180838"/>
            <a:ext cx="6819532" cy="731783"/>
          </a:xfrm>
        </p:spPr>
        <p:txBody>
          <a:bodyPr>
            <a:noAutofit/>
          </a:bodyPr>
          <a:lstStyle/>
          <a:p>
            <a:pPr algn="ctr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استبيان رضا المجتمع عن دور الهيئة المجتمعي ومبادرات عام زايد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40750"/>
              </p:ext>
            </p:extLst>
          </p:nvPr>
        </p:nvGraphicFramePr>
        <p:xfrm>
          <a:off x="6477000" y="1377727"/>
          <a:ext cx="5445244" cy="47944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6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588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3886">
                <a:tc gridSpan="2">
                  <a:txBody>
                    <a:bodyPr/>
                    <a:lstStyle/>
                    <a:p>
                      <a:pPr algn="ctr"/>
                      <a:r>
                        <a:rPr lang="ar-AE" sz="2400" b="1" u="none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الردود</a:t>
                      </a:r>
                      <a:r>
                        <a:rPr lang="ar-AE" sz="2400" b="1" u="none" baseline="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الفئات المستهدفة</a:t>
                      </a:r>
                      <a:endParaRPr lang="en-US" sz="2400" b="1" u="none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0976">
                <a:tc>
                  <a:txBody>
                    <a:bodyPr/>
                    <a:lstStyle/>
                    <a:p>
                      <a:pPr algn="ctr"/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جميع موظفي</a:t>
                      </a:r>
                      <a:r>
                        <a:rPr lang="ar-AE" sz="1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الحكومة الاتحادية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المستهدفة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ضمن الخطة التشغيلية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حالة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9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حجم العينة المستهدفة</a:t>
                      </a:r>
                      <a:endParaRPr lang="en-US" sz="18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3109"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الردود للاستبيان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47384">
                <a:tc>
                  <a:txBody>
                    <a:bodyPr/>
                    <a:lstStyle/>
                    <a:p>
                      <a:pPr algn="ctr" rtl="0"/>
                      <a:endParaRPr lang="en-US" sz="1700" b="1" u="sng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الإطلاق:</a:t>
                      </a:r>
                      <a:r>
                        <a:rPr lang="ar-AE" sz="17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5/نوفمبر /2018</a:t>
                      </a:r>
                      <a:endParaRPr lang="ar-AE" sz="17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الإغلاق: 6/ديسمبر/2018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تاريخ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إطلاق و اغلاق 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86348">
                <a:tc>
                  <a:txBody>
                    <a:bodyPr/>
                    <a:lstStyle/>
                    <a:p>
                      <a:pPr algn="ctr" rtl="1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 قياسه</a:t>
                      </a:r>
                      <a:r>
                        <a:rPr lang="ar-AE" sz="17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في عام 2017</a:t>
                      </a:r>
                      <a:endParaRPr lang="ar-AE" sz="17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نوع 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47677"/>
              </p:ext>
            </p:extLst>
          </p:nvPr>
        </p:nvGraphicFramePr>
        <p:xfrm>
          <a:off x="228599" y="1377726"/>
          <a:ext cx="5638801" cy="4794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828481" y="6172199"/>
            <a:ext cx="44390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14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تم تحقيق ارتفاع في معدل الرضا العام عن دور الهيئة المجتمعي مقارنة بنتيجة 2017</a:t>
            </a:r>
            <a:endParaRPr lang="en-US" sz="14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8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hape 930"/>
          <p:cNvGrpSpPr/>
          <p:nvPr/>
        </p:nvGrpSpPr>
        <p:grpSpPr>
          <a:xfrm>
            <a:off x="11506200" y="3004787"/>
            <a:ext cx="324660" cy="338956"/>
            <a:chOff x="3294650" y="3652450"/>
            <a:chExt cx="388350" cy="405450"/>
          </a:xfrm>
          <a:solidFill>
            <a:schemeClr val="bg1"/>
          </a:solidFill>
        </p:grpSpPr>
        <p:sp>
          <p:nvSpPr>
            <p:cNvPr id="8" name="Shape 931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0" t="0" r="0" b="0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32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0" t="0" r="0" b="0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933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0" t="0" r="0" b="0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181239"/>
            <a:ext cx="6430315" cy="731783"/>
          </a:xfrm>
        </p:spPr>
        <p:txBody>
          <a:bodyPr>
            <a:normAutofit fontScale="90000"/>
          </a:bodyPr>
          <a:lstStyle/>
          <a:p>
            <a:pPr algn="ctr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الجهات المشاركة في استبيان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رضا المجتمع عن دور الهيئة المجتمعي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ومبادرات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عام زايد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758329"/>
              </p:ext>
            </p:extLst>
          </p:nvPr>
        </p:nvGraphicFramePr>
        <p:xfrm>
          <a:off x="227020" y="1921993"/>
          <a:ext cx="3416733" cy="4683264"/>
        </p:xfrm>
        <a:graphic>
          <a:graphicData uri="http://schemas.openxmlformats.org/drawingml/2006/table">
            <a:tbl>
              <a:tblPr rtl="1"/>
              <a:tblGrid>
                <a:gridCol w="433252">
                  <a:extLst>
                    <a:ext uri="{9D8B030D-6E8A-4147-A177-3AD203B41FA5}">
                      <a16:colId xmlns="" xmlns:a16="http://schemas.microsoft.com/office/drawing/2014/main" val="2419164936"/>
                    </a:ext>
                  </a:extLst>
                </a:gridCol>
                <a:gridCol w="2196736">
                  <a:extLst>
                    <a:ext uri="{9D8B030D-6E8A-4147-A177-3AD203B41FA5}">
                      <a16:colId xmlns="" xmlns:a16="http://schemas.microsoft.com/office/drawing/2014/main" val="2371178437"/>
                    </a:ext>
                  </a:extLst>
                </a:gridCol>
                <a:gridCol w="786745">
                  <a:extLst>
                    <a:ext uri="{9D8B030D-6E8A-4147-A177-3AD203B41FA5}">
                      <a16:colId xmlns="" xmlns:a16="http://schemas.microsoft.com/office/drawing/2014/main" val="864692345"/>
                    </a:ext>
                  </a:extLst>
                </a:gridCol>
              </a:tblGrid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#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جهة اتحادية (وزارة)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5506987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التربية والتعليم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51937002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الصحة ووقاية المجتمع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17117701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العدل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9908767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الموارد البشرية والتوطين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01333071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التغيير المناخي والبيئة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66905651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تطوير البنية التحتية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1079308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تنمية المجتمع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97836601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المالية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53063288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الاقتصاد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65095722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الطاقة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12544272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الثقافة وتنمية المعرفة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73719655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الطاقة الصناعة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4607175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وزارة الخارجية والتعاون الدولي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927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وكالة الامارات للفضاء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91779297"/>
                  </a:ext>
                </a:extLst>
              </a:tr>
              <a:tr h="29270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الإجمالي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539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231291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90652"/>
              </p:ext>
            </p:extLst>
          </p:nvPr>
        </p:nvGraphicFramePr>
        <p:xfrm>
          <a:off x="3811183" y="1914633"/>
          <a:ext cx="3351617" cy="4714767"/>
        </p:xfrm>
        <a:graphic>
          <a:graphicData uri="http://schemas.openxmlformats.org/drawingml/2006/table">
            <a:tbl>
              <a:tblPr rtl="1"/>
              <a:tblGrid>
                <a:gridCol w="303314">
                  <a:extLst>
                    <a:ext uri="{9D8B030D-6E8A-4147-A177-3AD203B41FA5}">
                      <a16:colId xmlns="" xmlns:a16="http://schemas.microsoft.com/office/drawing/2014/main" val="2509190850"/>
                    </a:ext>
                  </a:extLst>
                </a:gridCol>
                <a:gridCol w="2320349">
                  <a:extLst>
                    <a:ext uri="{9D8B030D-6E8A-4147-A177-3AD203B41FA5}">
                      <a16:colId xmlns="" xmlns:a16="http://schemas.microsoft.com/office/drawing/2014/main" val="1409429431"/>
                    </a:ext>
                  </a:extLst>
                </a:gridCol>
                <a:gridCol w="727954">
                  <a:extLst>
                    <a:ext uri="{9D8B030D-6E8A-4147-A177-3AD203B41FA5}">
                      <a16:colId xmlns="" xmlns:a16="http://schemas.microsoft.com/office/drawing/2014/main" val="2783332047"/>
                    </a:ext>
                  </a:extLst>
                </a:gridCol>
              </a:tblGrid>
              <a:tr h="27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#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جهة اتحادية (</a:t>
                      </a:r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هيئة)</a:t>
                      </a:r>
                      <a:endParaRPr lang="ar-AE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3928221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الاتحادية للموارد البشرية الحكومية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78154117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الهيئة الاتحادية للتنافسية والإحصاء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61584967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هيئة التأمين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18333239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الاتحادية للمواصلات البرية والبحرية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1391728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العامة لرعاية الشباب والرياضة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صندوق الزكاة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4799910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برنامج الشيخ زايد للإسكان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61870259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المجلس الوطني للإعلام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47820780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الاتحادية للجمارك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09119317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هيئة الإمارات للهوية و الجنسية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10554520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الوطنية للمؤهلات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1784304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هيئة الأوراق المالية والسلع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32129416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معهد التدريب و الدراسات القضائية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3921911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هيئة الإمارات للمواصفات و المقاييس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0889171"/>
                  </a:ext>
                </a:extLst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بريد الإمارات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الارشيف الوطني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الهيئة الاتحادية للضرائب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75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الإجمالي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858743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7019" y="1120914"/>
            <a:ext cx="6935781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AE" sz="2000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000" b="1" u="sng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31</a:t>
            </a:r>
            <a:r>
              <a:rPr lang="ar-AE" sz="2000" b="1" dirty="0" smtClean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جهة اتحادية مشاركة</a:t>
            </a:r>
          </a:p>
          <a:p>
            <a:pPr algn="ctr" rtl="1"/>
            <a:r>
              <a:rPr lang="ar-AE" sz="2000" b="1" u="sng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645</a:t>
            </a:r>
            <a:r>
              <a:rPr lang="ar-AE" sz="2000" b="1" u="sng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موظف مشارك</a:t>
            </a:r>
            <a:endParaRPr lang="ar-AE" sz="20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869753"/>
              </p:ext>
            </p:extLst>
          </p:nvPr>
        </p:nvGraphicFramePr>
        <p:xfrm>
          <a:off x="7330230" y="2391166"/>
          <a:ext cx="4571999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078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943600" y="304800"/>
            <a:ext cx="5310387" cy="492443"/>
          </a:xfrm>
          <a:prstGeom prst="rect">
            <a:avLst/>
          </a:prstGeom>
        </p:spPr>
        <p:txBody>
          <a:bodyPr lIns="91410" tIns="45710" rIns="91410" bIns="45710" anchor="ctr" anchorCtr="0">
            <a:noAutofit/>
          </a:bodyPr>
          <a:lstStyle/>
          <a:p>
            <a:pPr algn="ctr" defTabSz="914264" rtl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الديموغرافية للمشاركين </a:t>
            </a:r>
            <a:endParaRPr lang="ar-AE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683430"/>
              </p:ext>
            </p:extLst>
          </p:nvPr>
        </p:nvGraphicFramePr>
        <p:xfrm>
          <a:off x="450273" y="1357745"/>
          <a:ext cx="5486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895635"/>
              </p:ext>
            </p:extLst>
          </p:nvPr>
        </p:nvGraphicFramePr>
        <p:xfrm>
          <a:off x="6477000" y="1357745"/>
          <a:ext cx="5310387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4909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019800" y="304800"/>
            <a:ext cx="3921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264" rtl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 الديموغرافية للمشاركين 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895380"/>
              </p:ext>
            </p:extLst>
          </p:nvPr>
        </p:nvGraphicFramePr>
        <p:xfrm>
          <a:off x="6629400" y="1600200"/>
          <a:ext cx="5224077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120383"/>
              </p:ext>
            </p:extLst>
          </p:nvPr>
        </p:nvGraphicFramePr>
        <p:xfrm>
          <a:off x="457200" y="1600200"/>
          <a:ext cx="5649294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34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اللغة وقنوات التواصل المفضلين لدى الموظفين 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3548" y="5867400"/>
            <a:ext cx="6421582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rtl="1"/>
            <a:r>
              <a:rPr lang="ar-AE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بلغ مجموع اختيار القنوات </a:t>
            </a:r>
            <a:r>
              <a:rPr lang="en-US" b="1" u="sng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1224</a:t>
            </a:r>
            <a:r>
              <a:rPr lang="ar-AE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نظرا لامكانية اختيار اكثر من قناة لكل مشارك</a:t>
            </a:r>
            <a:endParaRPr lang="en-US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93835"/>
              </p:ext>
            </p:extLst>
          </p:nvPr>
        </p:nvGraphicFramePr>
        <p:xfrm>
          <a:off x="228600" y="1524000"/>
          <a:ext cx="6393873" cy="4336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339114"/>
              </p:ext>
            </p:extLst>
          </p:nvPr>
        </p:nvGraphicFramePr>
        <p:xfrm>
          <a:off x="7010400" y="1510145"/>
          <a:ext cx="4953000" cy="435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43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157364"/>
            <a:ext cx="6430315" cy="731783"/>
          </a:xfrm>
        </p:spPr>
        <p:txBody>
          <a:bodyPr>
            <a:normAutofit/>
          </a:bodyPr>
          <a:lstStyle/>
          <a:p>
            <a:pPr algn="ctr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اللغة وقنوات التواصل المفضلين لدى الموظفين 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5739882"/>
            <a:ext cx="46482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 بلغ عدد المشاركين الذين لديهم فكرة عن مبادرات الهيئة المجتمعية </a:t>
            </a:r>
            <a:r>
              <a:rPr lang="en-US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1700" b="1" u="sng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403</a:t>
            </a:r>
            <a:r>
              <a:rPr lang="en-US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وعليه تم اختيار قنوات التواصل المتعارف عليها لمبادرات الهيئة المجتمعية </a:t>
            </a:r>
            <a:r>
              <a:rPr lang="ar-AE" sz="17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لذين أجابوا بـ (نعم)</a:t>
            </a:r>
            <a:endParaRPr lang="en-US" sz="17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461596"/>
              </p:ext>
            </p:extLst>
          </p:nvPr>
        </p:nvGraphicFramePr>
        <p:xfrm>
          <a:off x="7239000" y="1219200"/>
          <a:ext cx="4648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901167"/>
              </p:ext>
            </p:extLst>
          </p:nvPr>
        </p:nvGraphicFramePr>
        <p:xfrm>
          <a:off x="381000" y="1219200"/>
          <a:ext cx="6629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81000" y="5715000"/>
            <a:ext cx="57912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بلغ مجموع القنوات</a:t>
            </a:r>
            <a:r>
              <a:rPr lang="en-US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/</a:t>
            </a:r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الوسائل  </a:t>
            </a:r>
            <a:r>
              <a:rPr lang="en-US" sz="1700" b="1" u="sng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841</a:t>
            </a:r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نظرا لامكانية اختيار اكثر من قناة لكل مشارك</a:t>
            </a:r>
            <a:endParaRPr lang="en-US" sz="17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945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49146" y="304800"/>
            <a:ext cx="5662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defRPr sz="16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800" dirty="0">
                <a:solidFill>
                  <a:srgbClr val="AC8332"/>
                </a:solidFill>
              </a:rPr>
              <a:t>الرضا العام عن رضا المجتمع عن دور الهيئة المجتمعي </a:t>
            </a:r>
            <a:endParaRPr lang="en-US" sz="2800" dirty="0">
              <a:solidFill>
                <a:srgbClr val="AC8332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5042213"/>
              </p:ext>
            </p:extLst>
          </p:nvPr>
        </p:nvGraphicFramePr>
        <p:xfrm>
          <a:off x="152400" y="1295400"/>
          <a:ext cx="11887200" cy="4793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1" y="6123057"/>
            <a:ext cx="11887200" cy="61555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en-US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تم احتساب نسبة رضا المجتمع عن دور الهيئة المجتمعي بناء على الذين لديهم فكرة عن مبادرات الهيئة المجتمعية والذي بلغ عددهم </a:t>
            </a:r>
            <a:r>
              <a:rPr lang="en-US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1700" b="1" u="sng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403</a:t>
            </a:r>
            <a:r>
              <a:rPr lang="ar-AE" sz="17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والذين </a:t>
            </a:r>
            <a:r>
              <a:rPr lang="ar-AE" sz="17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أجابوا بـ (نعم)</a:t>
            </a:r>
            <a:endParaRPr lang="en-US" sz="17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en-US" sz="17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889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نسق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68CE430E0D62840A7AAB60FDFE350BA" ma:contentTypeVersion="7" ma:contentTypeDescription="إنشاء مستند جديد." ma:contentTypeScope="" ma:versionID="c37a9e45cf0f893930f46920f83a1283">
  <xsd:schema xmlns:xsd="http://www.w3.org/2001/XMLSchema" xmlns:xs="http://www.w3.org/2001/XMLSchema" xmlns:p="http://schemas.microsoft.com/office/2006/metadata/properties" xmlns:ns1="http://schemas.microsoft.com/sharepoint/v3" xmlns:ns2="b25ebfa4-1b7e-48bd-a3db-e97c1109f05d" xmlns:ns3="afcbfe06-5245-49cf-88ca-92038b990d34" targetNamespace="http://schemas.microsoft.com/office/2006/metadata/properties" ma:root="true" ma:fieldsID="68d8cd2c27a3d23c39c522c2c13e0513" ns1:_="" ns2:_="" ns3:_="">
    <xsd:import namespace="http://schemas.microsoft.com/sharepoint/v3"/>
    <xsd:import namespace="b25ebfa4-1b7e-48bd-a3db-e97c1109f05d"/>
    <xsd:import namespace="afcbfe06-5245-49cf-88ca-92038b990d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ol_Department" minOccurs="0"/>
                <xsd:element ref="ns3:Sort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11" nillable="true" ma:displayName="القسم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ebfa4-1b7e-48bd-a3db-e97c1109f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قيمة معرّف المستند" ma:description="قيمة معرّف المستند المحددة لهذا العنصر." ma:internalName="_dlc_DocId" ma:readOnly="true">
      <xsd:simpleType>
        <xsd:restriction base="dms:Text"/>
      </xsd:simpleType>
    </xsd:element>
    <xsd:element name="_dlc_DocIdUrl" ma:index="9" nillable="true" ma:displayName="معرّف المستند" ma:description="ارتباط دائم إلى هذا المست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bfe06-5245-49cf-88ca-92038b990d34" elementFormDefault="qualified">
    <xsd:import namespace="http://schemas.microsoft.com/office/2006/documentManagement/types"/>
    <xsd:import namespace="http://schemas.microsoft.com/office/infopath/2007/PartnerControls"/>
    <xsd:element name="Sort_x0020_Order" ma:index="12" nillable="true" ma:displayName="Sort Order" ma:description="Sort column for sorting items inside this folder" ma:indexed="true" ma:internalName="Sort_x0020_Order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_x0020_Order xmlns="afcbfe06-5245-49cf-88ca-92038b990d34" xsi:nil="true"/>
    <ol_Department xmlns="http://schemas.microsoft.com/sharepoint/v3" xsi:nil="true"/>
    <_dlc_DocId xmlns="b25ebfa4-1b7e-48bd-a3db-e97c1109f05d">FAHRDOCID-61-21551</_dlc_DocId>
    <_dlc_DocIdUrl xmlns="b25ebfa4-1b7e-48bd-a3db-e97c1109f05d">
      <Url>http://portal.fahr.gov.ae/_layouts/15/DocIdRedir.aspx?ID=FAHRDOCID-61-21551</Url>
      <Description>FAHRDOCID-61-21551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C3E0DC-E4C4-4A81-814B-1492F77C7A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C40051-E34A-4AF2-A6FB-8928ED4AF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5ebfa4-1b7e-48bd-a3db-e97c1109f05d"/>
    <ds:schemaRef ds:uri="afcbfe06-5245-49cf-88ca-92038b990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FDCBAE-98E4-4041-9617-42670BF16DE7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b25ebfa4-1b7e-48bd-a3db-e97c1109f05d"/>
    <ds:schemaRef ds:uri="http://schemas.microsoft.com/office/infopath/2007/PartnerControls"/>
    <ds:schemaRef ds:uri="http://www.w3.org/XML/1998/namespace"/>
    <ds:schemaRef ds:uri="afcbfe06-5245-49cf-88ca-92038b990d34"/>
    <ds:schemaRef ds:uri="http://schemas.microsoft.com/sharepoint/v3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4CEAF4AF-2BAC-4F6E-AE46-B18F6EBB1D5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5545</TotalTime>
  <Words>1548</Words>
  <Application>Microsoft Office PowerPoint</Application>
  <PresentationFormat>Widescreen</PresentationFormat>
  <Paragraphs>258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Dubai</vt:lpstr>
      <vt:lpstr>Sakkal Majalla</vt:lpstr>
      <vt:lpstr>Wingdings</vt:lpstr>
      <vt:lpstr>نسق Office</vt:lpstr>
      <vt:lpstr>4_نسق Office</vt:lpstr>
      <vt:lpstr>C:\Users\sara745\Desktop\survey\2018\الاستبيانات\الربع الرابع\done\تقارير الاستبيانات\دور الهيئة المجتمعي\التحليل\استبيان رضا المجتمع عن دور الهيئة المجتمعي ومبادرات عام زايد.pdf</vt:lpstr>
      <vt:lpstr>PowerPoint Presentation</vt:lpstr>
      <vt:lpstr>محاور العرض</vt:lpstr>
      <vt:lpstr>استبيان رضا المجتمع عن دور الهيئة المجتمعي ومبادرات عام زايد</vt:lpstr>
      <vt:lpstr>الجهات المشاركة في استبيان رضا المجتمع عن دور الهيئة المجتمعي  ومبادرات عام زايد</vt:lpstr>
      <vt:lpstr>PowerPoint Presentation</vt:lpstr>
      <vt:lpstr>PowerPoint Presentation</vt:lpstr>
      <vt:lpstr>اللغة وقنوات التواصل المفضلين لدى الموظفين </vt:lpstr>
      <vt:lpstr>اللغة وقنوات التواصل المفضلين لدى الموظفين </vt:lpstr>
      <vt:lpstr>PowerPoint Presentation</vt:lpstr>
      <vt:lpstr>المبادرات المجتمعية التي شارك بها الموظفين </vt:lpstr>
      <vt:lpstr>المبادرات المجتمعية التي يفضل الموظفين المشاركة بها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الاجراءات التصحيحية </vt:lpstr>
      <vt:lpstr>الاجراءات التصحيحية لرضا المجتمع عن دور الهيئة المجتمعي 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Sara H. AL Houli</cp:lastModifiedBy>
  <cp:revision>1178</cp:revision>
  <dcterms:created xsi:type="dcterms:W3CDTF">2015-10-26T06:27:33Z</dcterms:created>
  <dcterms:modified xsi:type="dcterms:W3CDTF">2019-01-10T08:15:27Z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0x010100568CE430E0D62840A7AAB60FDFE350BA</vt:lpwstr>
  </property>
  <property fmtid="{D5CDD505-2E9C-101B-9397-08002B2CF9AE}" pid="3" name="_dlc_DocIdItemGuid">
    <vt:lpwstr>67f4def8-8072-495f-a100-199814118ad3</vt:lpwstr>
  </property>
</Properties>
</file>