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charts/chart14.xml" ContentType="application/vnd.openxmlformats-officedocument.drawingml.chart+xml"/>
  <Override PartName="/ppt/charts/chart15.xml" ContentType="application/vnd.openxmlformats-officedocument.drawingml.chart+xml"/>
  <Override PartName="/ppt/charts/chart16.xml" ContentType="application/vnd.openxmlformats-officedocument.drawingml.chart+xml"/>
  <Override PartName="/ppt/charts/chart17.xml" ContentType="application/vnd.openxmlformats-officedocument.drawingml.chart+xml"/>
  <Override PartName="/ppt/charts/chart18.xml" ContentType="application/vnd.openxmlformats-officedocument.drawingml.chart+xml"/>
  <Override PartName="/ppt/charts/chart19.xml" ContentType="application/vnd.openxmlformats-officedocument.drawingml.chart+xml"/>
  <Override PartName="/ppt/charts/chart20.xml" ContentType="application/vnd.openxmlformats-officedocument.drawingml.chart+xml"/>
  <Override PartName="/ppt/charts/chart21.xml" ContentType="application/vnd.openxmlformats-officedocument.drawingml.chart+xml"/>
  <Override PartName="/ppt/charts/chart22.xml" ContentType="application/vnd.openxmlformats-officedocument.drawingml.chart+xml"/>
  <Override PartName="/ppt/charts/chart23.xml" ContentType="application/vnd.openxmlformats-officedocument.drawingml.chart+xml"/>
  <Override PartName="/ppt/charts/chart24.xml" ContentType="application/vnd.openxmlformats-officedocument.drawingml.chart+xml"/>
  <Override PartName="/ppt/charts/chart25.xml" ContentType="application/vnd.openxmlformats-officedocument.drawingml.chart+xml"/>
  <Override PartName="/ppt/charts/chart26.xml" ContentType="application/vnd.openxmlformats-officedocument.drawingml.chart+xml"/>
  <Override PartName="/ppt/charts/chart27.xml" ContentType="application/vnd.openxmlformats-officedocument.drawingml.chart+xml"/>
  <Override PartName="/ppt/charts/chart28.xml" ContentType="application/vnd.openxmlformats-officedocument.drawingml.chart+xml"/>
  <Override PartName="/ppt/charts/chart29.xml" ContentType="application/vnd.openxmlformats-officedocument.drawingml.chart+xml"/>
  <Override PartName="/ppt/charts/chart30.xml" ContentType="application/vnd.openxmlformats-officedocument.drawingml.chart+xml"/>
  <Override PartName="/ppt/charts/chart31.xml" ContentType="application/vnd.openxmlformats-officedocument.drawingml.chart+xml"/>
  <Override PartName="/ppt/charts/chart32.xml" ContentType="application/vnd.openxmlformats-officedocument.drawingml.chart+xml"/>
  <Override PartName="/ppt/charts/chart33.xml" ContentType="application/vnd.openxmlformats-officedocument.drawingml.chart+xml"/>
  <Override PartName="/ppt/charts/chart34.xml" ContentType="application/vnd.openxmlformats-officedocument.drawingml.chart+xml"/>
  <Override PartName="/ppt/charts/chart35.xml" ContentType="application/vnd.openxmlformats-officedocument.drawingml.chart+xml"/>
  <Override PartName="/ppt/charts/chart36.xml" ContentType="application/vnd.openxmlformats-officedocument.drawingml.chart+xml"/>
  <Override PartName="/ppt/charts/chart37.xml" ContentType="application/vnd.openxmlformats-officedocument.drawingml.chart+xml"/>
  <Override PartName="/ppt/charts/chart38.xml" ContentType="application/vnd.openxmlformats-officedocument.drawingml.chart+xml"/>
  <Override PartName="/ppt/charts/chart39.xml" ContentType="application/vnd.openxmlformats-officedocument.drawingml.chart+xml"/>
  <Override PartName="/ppt/charts/chart40.xml" ContentType="application/vnd.openxmlformats-officedocument.drawingml.chart+xml"/>
  <Override PartName="/ppt/charts/chart41.xml" ContentType="application/vnd.openxmlformats-officedocument.drawingml.chart+xml"/>
  <Override PartName="/ppt/charts/chart42.xml" ContentType="application/vnd.openxmlformats-officedocument.drawingml.chart+xml"/>
  <Override PartName="/ppt/charts/chart43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9"/>
  </p:notesMasterIdLst>
  <p:handoutMasterIdLst>
    <p:handoutMasterId r:id="rId90"/>
  </p:handoutMasterIdLst>
  <p:sldIdLst>
    <p:sldId id="256" r:id="rId2"/>
    <p:sldId id="414" r:id="rId3"/>
    <p:sldId id="361" r:id="rId4"/>
    <p:sldId id="362" r:id="rId5"/>
    <p:sldId id="363" r:id="rId6"/>
    <p:sldId id="415" r:id="rId7"/>
    <p:sldId id="417" r:id="rId8"/>
    <p:sldId id="416" r:id="rId9"/>
    <p:sldId id="359" r:id="rId10"/>
    <p:sldId id="360" r:id="rId11"/>
    <p:sldId id="345" r:id="rId12"/>
    <p:sldId id="349" r:id="rId13"/>
    <p:sldId id="346" r:id="rId14"/>
    <p:sldId id="299" r:id="rId15"/>
    <p:sldId id="301" r:id="rId16"/>
    <p:sldId id="350" r:id="rId17"/>
    <p:sldId id="303" r:id="rId18"/>
    <p:sldId id="304" r:id="rId19"/>
    <p:sldId id="305" r:id="rId20"/>
    <p:sldId id="306" r:id="rId21"/>
    <p:sldId id="307" r:id="rId22"/>
    <p:sldId id="308" r:id="rId23"/>
    <p:sldId id="351" r:id="rId24"/>
    <p:sldId id="352" r:id="rId25"/>
    <p:sldId id="353" r:id="rId26"/>
    <p:sldId id="355" r:id="rId27"/>
    <p:sldId id="347" r:id="rId28"/>
    <p:sldId id="310" r:id="rId29"/>
    <p:sldId id="324" r:id="rId30"/>
    <p:sldId id="422" r:id="rId31"/>
    <p:sldId id="348" r:id="rId32"/>
    <p:sldId id="326" r:id="rId33"/>
    <p:sldId id="331" r:id="rId34"/>
    <p:sldId id="420" r:id="rId35"/>
    <p:sldId id="356" r:id="rId36"/>
    <p:sldId id="419" r:id="rId37"/>
    <p:sldId id="364" r:id="rId38"/>
    <p:sldId id="365" r:id="rId39"/>
    <p:sldId id="366" r:id="rId40"/>
    <p:sldId id="367" r:id="rId41"/>
    <p:sldId id="369" r:id="rId42"/>
    <p:sldId id="368" r:id="rId43"/>
    <p:sldId id="418" r:id="rId44"/>
    <p:sldId id="370" r:id="rId45"/>
    <p:sldId id="371" r:id="rId46"/>
    <p:sldId id="372" r:id="rId47"/>
    <p:sldId id="373" r:id="rId48"/>
    <p:sldId id="421" r:id="rId49"/>
    <p:sldId id="374" r:id="rId50"/>
    <p:sldId id="375" r:id="rId51"/>
    <p:sldId id="376" r:id="rId52"/>
    <p:sldId id="377" r:id="rId53"/>
    <p:sldId id="378" r:id="rId54"/>
    <p:sldId id="412" r:id="rId55"/>
    <p:sldId id="413" r:id="rId56"/>
    <p:sldId id="379" r:id="rId57"/>
    <p:sldId id="380" r:id="rId58"/>
    <p:sldId id="383" r:id="rId59"/>
    <p:sldId id="381" r:id="rId60"/>
    <p:sldId id="382" r:id="rId61"/>
    <p:sldId id="384" r:id="rId62"/>
    <p:sldId id="385" r:id="rId63"/>
    <p:sldId id="386" r:id="rId64"/>
    <p:sldId id="389" r:id="rId65"/>
    <p:sldId id="387" r:id="rId66"/>
    <p:sldId id="388" r:id="rId67"/>
    <p:sldId id="391" r:id="rId68"/>
    <p:sldId id="395" r:id="rId69"/>
    <p:sldId id="392" r:id="rId70"/>
    <p:sldId id="393" r:id="rId71"/>
    <p:sldId id="394" r:id="rId72"/>
    <p:sldId id="396" r:id="rId73"/>
    <p:sldId id="397" r:id="rId74"/>
    <p:sldId id="398" r:id="rId75"/>
    <p:sldId id="399" r:id="rId76"/>
    <p:sldId id="400" r:id="rId77"/>
    <p:sldId id="401" r:id="rId78"/>
    <p:sldId id="402" r:id="rId79"/>
    <p:sldId id="403" r:id="rId80"/>
    <p:sldId id="404" r:id="rId81"/>
    <p:sldId id="405" r:id="rId82"/>
    <p:sldId id="406" r:id="rId83"/>
    <p:sldId id="407" r:id="rId84"/>
    <p:sldId id="408" r:id="rId85"/>
    <p:sldId id="409" r:id="rId86"/>
    <p:sldId id="410" r:id="rId87"/>
    <p:sldId id="411" r:id="rId88"/>
  </p:sldIdLst>
  <p:sldSz cx="9144000" cy="6858000" type="screen4x3"/>
  <p:notesSz cx="6769100" cy="9906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D13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36" autoAdjust="0"/>
    <p:restoredTop sz="92678" autoAdjust="0"/>
  </p:normalViewPr>
  <p:slideViewPr>
    <p:cSldViewPr>
      <p:cViewPr>
        <p:scale>
          <a:sx n="80" d="100"/>
          <a:sy n="80" d="100"/>
        </p:scale>
        <p:origin x="-2514" y="-60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70" d="100"/>
          <a:sy n="70" d="100"/>
        </p:scale>
        <p:origin x="-3294" y="-90"/>
      </p:cViewPr>
      <p:guideLst>
        <p:guide orient="horz" pos="3120"/>
        <p:guide pos="213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slide" Target="slides/slide75.xml"/><Relationship Id="rId84" Type="http://schemas.openxmlformats.org/officeDocument/2006/relationships/slide" Target="slides/slide83.xml"/><Relationship Id="rId89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87" Type="http://schemas.openxmlformats.org/officeDocument/2006/relationships/slide" Target="slides/slide86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90" Type="http://schemas.openxmlformats.org/officeDocument/2006/relationships/handoutMaster" Target="handoutMasters/handoutMaster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93" Type="http://schemas.openxmlformats.org/officeDocument/2006/relationships/theme" Target="theme/theme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\\Hqauh-sdata01\STRATEGIC-SERVICES\&#1575;&#1587;&#1578;&#1576;&#1610;&#1575;&#1606;%20&#1575;&#1604;&#1585;&#1590;&#1575;\2016\&#1606;&#1592;&#1605;%20&#1576;&#1610;&#1575;&#1606;&#1575;&#1578;&#1610;\&#1606;&#1587;&#1576;&#1577;%20&#1575;&#1604;&#1585;&#1590;&#1575;\&#1575;&#1604;&#1585;&#1590;&#1575;%20&#1593;&#1606;%20&#1606;&#1592;&#1605;%20&#1576;&#1610;&#1575;&#1606;&#1575;&#1578;&#1610;.xls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file:///\\Hqauh-sdata01\STRATEGIC-SERVICES\&#1575;&#1587;&#1578;&#1576;&#1610;&#1575;&#1606;%20&#1575;&#1604;&#1585;&#1590;&#1575;\2016\&#1606;&#1592;&#1605;%20&#1576;&#1610;&#1575;&#1606;&#1575;&#1578;&#1610;\&#1606;&#1587;&#1576;&#1577;%20&#1575;&#1604;&#1585;&#1590;&#1575;\&#1575;&#1604;&#1585;&#1590;&#1575;%20&#1593;&#1606;%20&#1606;&#1592;&#1605;%20&#1576;&#1610;&#1575;&#1606;&#1575;&#1578;&#1610;.xls" TargetMode="Externa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oleObject" Target="file:///\\Hqauh-sdata01\STRATEGIC-SERVICES\&#1575;&#1587;&#1578;&#1576;&#1610;&#1575;&#1606;%20&#1575;&#1604;&#1585;&#1590;&#1575;\2016\&#1606;&#1592;&#1605;%20&#1576;&#1610;&#1575;&#1606;&#1575;&#1578;&#1610;\&#1606;&#1587;&#1576;&#1577;%20&#1575;&#1604;&#1585;&#1590;&#1575;\&#1575;&#1604;&#1585;&#1590;&#1575;%20&#1593;&#1606;%20&#1606;&#1592;&#1605;%20&#1576;&#1610;&#1575;&#1606;&#1575;&#1578;&#1610;.xls" TargetMode="External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oleObject" Target="file:///\\Hqauh-sdata01\STRATEGIC-SERVICES\&#1575;&#1587;&#1578;&#1576;&#1610;&#1575;&#1606;%20&#1575;&#1604;&#1585;&#1590;&#1575;\2016\&#1606;&#1592;&#1605;%20&#1576;&#1610;&#1575;&#1606;&#1575;&#1578;&#1610;\&#1606;&#1587;&#1576;&#1577;%20&#1575;&#1604;&#1585;&#1590;&#1575;\&#1575;&#1604;&#1585;&#1590;&#1575;%20&#1593;&#1606;%20&#1606;&#1592;&#1605;%20&#1576;&#1610;&#1575;&#1606;&#1575;&#1578;&#1610;.xls" TargetMode="External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oleObject" Target="file:///\\Hqauh-sdata01\STRATEGIC-SERVICES\&#1575;&#1587;&#1578;&#1576;&#1610;&#1575;&#1606;%20&#1575;&#1604;&#1585;&#1590;&#1575;\2016\&#1606;&#1592;&#1605;%20&#1576;&#1610;&#1575;&#1606;&#1575;&#1578;&#1610;\&#1606;&#1587;&#1576;&#1577;%20&#1575;&#1604;&#1585;&#1590;&#1575;\&#1575;&#1604;&#1585;&#1590;&#1575;%20&#1593;&#1606;%20&#1606;&#1592;&#1605;%20&#1576;&#1610;&#1575;&#1606;&#1575;&#1578;&#1610;.xls" TargetMode="External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oleObject" Target="file:///\\Hqauh-sdata01\STRATEGIC-SERVICES\&#1575;&#1587;&#1578;&#1576;&#1610;&#1575;&#1606;%20&#1575;&#1604;&#1585;&#1590;&#1575;\2016\&#1606;&#1592;&#1605;%20&#1576;&#1610;&#1575;&#1606;&#1575;&#1578;&#1610;\&#1606;&#1587;&#1576;&#1577;%20&#1575;&#1604;&#1585;&#1590;&#1575;\&#1575;&#1604;&#1585;&#1590;&#1575;%20&#1593;&#1606;%20&#1606;&#1592;&#1605;%20&#1576;&#1610;&#1575;&#1606;&#1575;&#1578;&#1610;.xls" TargetMode="External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oleObject" Target="file:///\\Hqauh-sdata01\STRATEGIC-SERVICES\&#1575;&#1587;&#1578;&#1576;&#1610;&#1575;&#1606;%20&#1575;&#1604;&#1585;&#1590;&#1575;\2016\&#1606;&#1592;&#1605;%20&#1576;&#1610;&#1575;&#1606;&#1575;&#1578;&#1610;\&#1606;&#1587;&#1576;&#1577;%20&#1575;&#1604;&#1585;&#1590;&#1575;\&#1575;&#1604;&#1585;&#1590;&#1575;%20&#1593;&#1606;%20&#1606;&#1592;&#1605;%20&#1576;&#1610;&#1575;&#1606;&#1575;&#1578;&#1610;.xls" TargetMode="External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oleObject" Target="file:///\\Hqauh-sdata01\STRATEGIC-SERVICES\&#1575;&#1587;&#1578;&#1576;&#1610;&#1575;&#1606;%20&#1575;&#1604;&#1585;&#1590;&#1575;\2016\&#1575;&#1604;&#1582;&#1583;&#1605;&#1577;%20&#1575;&#1604;&#1584;&#1575;&#1578;&#1610;&#1577;\&#1606;&#1587;&#1576;&#1577;%20&#1575;&#1604;&#1585;&#1590;&#1575;\2015%20&#1575;&#1604;&#1582;&#1583;&#1605;&#1577;%20&#1575;&#1604;&#1584;&#1575;&#1578;&#1610;&#1577;.xls" TargetMode="External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oleObject" Target="file:///\\Hqauh-sdata01\STRATEGIC-SERVICES\&#1575;&#1587;&#1578;&#1576;&#1610;&#1575;&#1606;%20&#1575;&#1604;&#1585;&#1590;&#1575;\2016\&#1575;&#1604;&#1582;&#1583;&#1605;&#1577;%20&#1575;&#1604;&#1584;&#1575;&#1578;&#1610;&#1577;\&#1606;&#1587;&#1576;&#1577;%20&#1575;&#1604;&#1585;&#1590;&#1575;\2015%20&#1575;&#1604;&#1582;&#1583;&#1605;&#1577;%20&#1575;&#1604;&#1584;&#1575;&#1578;&#1610;&#1577;.xls" TargetMode="External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oleObject" Target="file:///\\Hqauh-sdata01\STRATEGIC-SERVICES\&#1575;&#1587;&#1578;&#1576;&#1610;&#1575;&#1606;%20&#1575;&#1604;&#1585;&#1590;&#1575;\2016\&#1575;&#1604;&#1582;&#1583;&#1605;&#1577;%20&#1575;&#1604;&#1584;&#1575;&#1578;&#1610;&#1577;\&#1606;&#1587;&#1576;&#1577;%20&#1575;&#1604;&#1585;&#1590;&#1575;\2015%20&#1575;&#1604;&#1582;&#1583;&#1605;&#1577;%20&#1575;&#1604;&#1584;&#1575;&#1578;&#1610;&#1577;.xls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\\Hqauh-sdata01\STRATEGIC-SERVICES\&#1575;&#1587;&#1578;&#1576;&#1610;&#1575;&#1606;%20&#1575;&#1604;&#1585;&#1590;&#1575;\2016\&#1606;&#1592;&#1605;%20&#1576;&#1610;&#1575;&#1606;&#1575;&#1578;&#1610;\&#1606;&#1587;&#1576;&#1577;%20&#1575;&#1604;&#1585;&#1590;&#1575;\&#1575;&#1604;&#1585;&#1590;&#1575;%20&#1593;&#1606;%20&#1606;&#1592;&#1605;%20&#1576;&#1610;&#1575;&#1606;&#1575;&#1578;&#1610;.xls" TargetMode="External"/></Relationships>
</file>

<file path=ppt/charts/_rels/chart20.xml.rels><?xml version="1.0" encoding="UTF-8" standalone="yes"?>
<Relationships xmlns="http://schemas.openxmlformats.org/package/2006/relationships"><Relationship Id="rId1" Type="http://schemas.openxmlformats.org/officeDocument/2006/relationships/oleObject" Target="file:///\\Hqauh-sdata01\STRATEGIC-SERVICES\&#1575;&#1587;&#1578;&#1576;&#1610;&#1575;&#1606;%20&#1575;&#1604;&#1585;&#1590;&#1575;\2016\&#1606;&#1592;&#1605;%20&#1576;&#1610;&#1575;&#1606;&#1575;&#1578;&#1610;\&#1606;&#1587;&#1576;&#1577;%20&#1575;&#1604;&#1585;&#1590;&#1575;\&#1575;&#1587;&#1578;&#1576;&#1610;&#1575;&#1606;%20&#1575;&#1604;&#1578;&#1591;&#1576;&#1610;&#1602;%20&#1575;&#1604;&#1584;&#1603;&#1610;.xlsx" TargetMode="External"/></Relationships>
</file>

<file path=ppt/charts/_rels/chart21.xml.rels><?xml version="1.0" encoding="UTF-8" standalone="yes"?>
<Relationships xmlns="http://schemas.openxmlformats.org/package/2006/relationships"><Relationship Id="rId1" Type="http://schemas.openxmlformats.org/officeDocument/2006/relationships/oleObject" Target="file:///\\Hqauh-sdata01\STRATEGIC-SERVICES\&#1575;&#1587;&#1578;&#1576;&#1610;&#1575;&#1606;%20&#1575;&#1604;&#1585;&#1590;&#1575;\2016\&#1606;&#1592;&#1605;%20&#1576;&#1610;&#1575;&#1606;&#1575;&#1578;&#1610;\&#1606;&#1587;&#1576;&#1577;%20&#1575;&#1604;&#1585;&#1590;&#1575;\&#1575;&#1587;&#1578;&#1576;&#1610;&#1575;&#1606;%20&#1575;&#1604;&#1578;&#1591;&#1576;&#1610;&#1602;%20&#1575;&#1604;&#1584;&#1603;&#1610;.xlsx" TargetMode="External"/></Relationships>
</file>

<file path=ppt/charts/_rels/chart22.xml.rels><?xml version="1.0" encoding="UTF-8" standalone="yes"?>
<Relationships xmlns="http://schemas.openxmlformats.org/package/2006/relationships"><Relationship Id="rId1" Type="http://schemas.openxmlformats.org/officeDocument/2006/relationships/oleObject" Target="file:///\\Hqauh-sdata01\STRATEGIC-SERVICES\&#1575;&#1587;&#1578;&#1576;&#1610;&#1575;&#1606;%20&#1575;&#1604;&#1585;&#1590;&#1575;\2016\&#1606;&#1592;&#1605;%20&#1576;&#1610;&#1575;&#1606;&#1575;&#1578;&#1610;\&#1606;&#1587;&#1576;&#1577;%20&#1575;&#1604;&#1585;&#1590;&#1575;\&#1575;&#1587;&#1578;&#1576;&#1610;&#1575;&#1606;%20&#1575;&#1604;&#1578;&#1591;&#1576;&#1610;&#1602;%20&#1575;&#1604;&#1584;&#1603;&#1610;.xlsx" TargetMode="External"/></Relationships>
</file>

<file path=ppt/charts/_rels/chart23.xml.rels><?xml version="1.0" encoding="UTF-8" standalone="yes"?>
<Relationships xmlns="http://schemas.openxmlformats.org/package/2006/relationships"><Relationship Id="rId1" Type="http://schemas.openxmlformats.org/officeDocument/2006/relationships/oleObject" Target="file:///\\Hqauh-sdata01\STRATEGIC-SERVICES\&#1575;&#1587;&#1578;&#1576;&#1610;&#1575;&#1606;%20&#1575;&#1604;&#1585;&#1590;&#1575;\2016\&#1606;&#1592;&#1605;%20&#1576;&#1610;&#1575;&#1606;&#1575;&#1578;&#1610;\&#1606;&#1587;&#1576;&#1577;%20&#1575;&#1604;&#1585;&#1590;&#1575;\&#1575;&#1587;&#1578;&#1576;&#1610;&#1575;&#1606;%20&#1575;&#1604;&#1578;&#1591;&#1576;&#1610;&#1602;%20&#1575;&#1604;&#1584;&#1603;&#1610;.xlsx" TargetMode="External"/></Relationships>
</file>

<file path=ppt/charts/_rels/chart2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ibrahim\Desktop\&#1575;&#1583;&#1604;&#1577;%20&#1575;&#1604;&#1585;&#1576;&#1593;%20&#1575;&#1604;&#1575;&#1608;&#1604;%20&#1604;&#1604;&#1593;&#1575;&#1605;2015\&#1602;&#1591;&#1575;&#1593;%20&#1575;&#1604;&#1587;&#1610;&#1575;&#1587;&#1575;&#1578;\&#1575;&#1587;&#1578;&#1576;&#1610;&#1575;&#1606;%20&#1575;&#1604;&#1575;&#1587;&#1578;&#1588;&#1575;&#1585;&#1575;&#1578;%20&#1575;&#1604;&#1602;&#1575;&#1606;&#1608;&#1606;&#1610;&#1577;\Copy%20of%20&#1575;&#1604;&#1575;&#1587;&#1578;&#1601;&#1587;&#1575;&#1585;&#1575;&#1578;%20&#1575;&#1604;&#1602;&#1575;&#1606;&#1608;&#1606;&#1610;&#1577;.xls" TargetMode="External"/></Relationships>
</file>

<file path=ppt/charts/_rels/chart25.xml.rels><?xml version="1.0" encoding="UTF-8" standalone="yes"?>
<Relationships xmlns="http://schemas.openxmlformats.org/package/2006/relationships"><Relationship Id="rId1" Type="http://schemas.openxmlformats.org/officeDocument/2006/relationships/oleObject" Target="file:///\\Hqauh-sdata01\STRATEGIC-SERVICES\&#1575;&#1587;&#1578;&#1576;&#1610;&#1575;&#1606;%20&#1575;&#1604;&#1585;&#1590;&#1575;\2016\&#1575;&#1604;&#1575;&#1587;&#1578;&#1601;&#1587;&#1575;&#1585;&#1575;&#1578;%20&#1575;&#1604;&#1602;&#1575;&#1606;&#1608;&#1606;&#1610;&#1577;\&#1606;&#1578;&#1575;&#1574;&#1580;%20&#1575;&#1604;&#1585;&#1590;&#1575;%202015\&#1578;&#1581;&#1604;&#1610;&#1604;%20&#1575;&#1604;&#1606;&#1578;&#1575;&#1574;&#1580;.xlsx" TargetMode="External"/></Relationships>
</file>

<file path=ppt/charts/_rels/chart2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ibrahim\Desktop\&#1575;&#1583;&#1604;&#1577;%20&#1575;&#1604;&#1585;&#1576;&#1593;%20&#1575;&#1604;&#1575;&#1608;&#1604;%20&#1604;&#1604;&#1593;&#1575;&#1605;2015\&#1602;&#1591;&#1575;&#1593;%20&#1575;&#1604;&#1587;&#1610;&#1575;&#1587;&#1575;&#1578;\&#1575;&#1587;&#1578;&#1576;&#1610;&#1575;&#1606;%20&#1575;&#1604;&#1575;&#1587;&#1578;&#1588;&#1575;&#1585;&#1575;&#1578;%20&#1575;&#1604;&#1602;&#1575;&#1606;&#1608;&#1606;&#1610;&#1577;\Copy%20of%20&#1575;&#1604;&#1575;&#1587;&#1578;&#1601;&#1587;&#1575;&#1585;&#1575;&#1578;%20&#1575;&#1604;&#1602;&#1575;&#1606;&#1608;&#1606;&#1610;&#1577;.xls" TargetMode="External"/></Relationships>
</file>

<file path=ppt/charts/_rels/chart27.xml.rels><?xml version="1.0" encoding="UTF-8" standalone="yes"?>
<Relationships xmlns="http://schemas.openxmlformats.org/package/2006/relationships"><Relationship Id="rId1" Type="http://schemas.openxmlformats.org/officeDocument/2006/relationships/oleObject" Target="file:///\\Hqauh-sdata01\STRATEGIC-SERVICES\&#1575;&#1587;&#1578;&#1576;&#1610;&#1575;&#1606;%20&#1575;&#1604;&#1585;&#1590;&#1575;\2016\&#1575;&#1604;&#1575;&#1587;&#1578;&#1601;&#1587;&#1575;&#1585;&#1575;&#1578;%20&#1575;&#1604;&#1602;&#1575;&#1606;&#1608;&#1606;&#1610;&#1577;\&#1606;&#1578;&#1575;&#1574;&#1580;%20&#1575;&#1604;&#1585;&#1590;&#1575;%202015\&#1578;&#1581;&#1604;&#1610;&#1604;%20&#1575;&#1604;&#1606;&#1578;&#1575;&#1574;&#1580;.xlsx" TargetMode="External"/></Relationships>
</file>

<file path=ppt/charts/_rels/chart28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_rels/chart29.xml.rels><?xml version="1.0" encoding="UTF-8" standalone="yes"?>
<Relationships xmlns="http://schemas.openxmlformats.org/package/2006/relationships"><Relationship Id="rId1" Type="http://schemas.openxmlformats.org/officeDocument/2006/relationships/oleObject" Target="file:///\\Hqauh-sdata01\STRATEGIC-SERVICES\&#1575;&#1587;&#1578;&#1576;&#1610;&#1575;&#1606;%20&#1575;&#1604;&#1585;&#1590;&#1575;\2016\&#1575;&#1604;&#1575;&#1587;&#1578;&#1601;&#1587;&#1575;&#1585;&#1575;&#1578;%20&#1575;&#1604;&#1602;&#1575;&#1606;&#1608;&#1606;&#1610;&#1577;\&#1606;&#1578;&#1575;&#1574;&#1580;%20&#1575;&#1604;&#1585;&#1590;&#1575;%202015\&#1578;&#1581;&#1604;&#1610;&#1604;%20&#1575;&#1604;&#1606;&#1578;&#1575;&#1574;&#1580;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\\Hqauh-sdata01\STRATEGIC-SERVICES\&#1575;&#1587;&#1578;&#1576;&#1610;&#1575;&#1606;%20&#1575;&#1604;&#1585;&#1590;&#1575;\2016\&#1606;&#1592;&#1605;%20&#1576;&#1610;&#1575;&#1606;&#1575;&#1578;&#1610;\&#1606;&#1587;&#1576;&#1577;%20&#1575;&#1604;&#1585;&#1590;&#1575;\&#1575;&#1604;&#1585;&#1590;&#1575;%20&#1593;&#1606;%20&#1606;&#1592;&#1605;%20&#1576;&#1610;&#1575;&#1606;&#1575;&#1578;&#1610;.xls" TargetMode="External"/></Relationships>
</file>

<file path=ppt/charts/_rels/chart30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_rels/chart31.xml.rels><?xml version="1.0" encoding="UTF-8" standalone="yes"?>
<Relationships xmlns="http://schemas.openxmlformats.org/package/2006/relationships"><Relationship Id="rId1" Type="http://schemas.openxmlformats.org/officeDocument/2006/relationships/oleObject" Target="file:///\\Hqauh-sdata01\STRATEGIC-SERVICES\&#1575;&#1587;&#1578;&#1576;&#1610;&#1575;&#1606;%20&#1575;&#1604;&#1585;&#1590;&#1575;\2016\&#1606;&#1592;&#1575;&#1605;%20&#1575;&#1604;&#1578;&#1583;&#1585;&#1610;&#1576;%20&#1608;&#1575;&#1604;&#1578;&#1591;&#1608;&#1610;&#1585;%20-%20Feb\&#1575;&#1587;&#1578;&#1591;&#1604;&#1575;&#1593;%20&#1605;&#1583;&#1609;%20&#1575;&#1604;&#1585;&#1590;&#1575;%20&#1593;&#1606;%20&#1606;&#1592;&#1575;&#1605;%20&#1575;&#1604;&#1578;&#1583;&#1585;&#1610;&#1576;%20&#1608;&#1575;&#1604;&#1578;&#1591;&#1608;&#1610;&#1585;%20&#1601;&#1610;%20&#1575;&#1604;&#1580;&#1607;&#1575;&#1578;%20&#1575;&#1604;&#1573;&#1578;&#1581;&#1575;&#1583;&#1610;&#1577;%20-%20Excel.xlsx" TargetMode="External"/></Relationships>
</file>

<file path=ppt/charts/_rels/chart32.xml.rels><?xml version="1.0" encoding="UTF-8" standalone="yes"?>
<Relationships xmlns="http://schemas.openxmlformats.org/package/2006/relationships"><Relationship Id="rId1" Type="http://schemas.openxmlformats.org/officeDocument/2006/relationships/oleObject" Target="file:///\\Hqauh-sdata01\STRATEGIC-SERVICES\&#1575;&#1587;&#1578;&#1576;&#1610;&#1575;&#1606;%20&#1575;&#1604;&#1585;&#1590;&#1575;\2016\&#1606;&#1592;&#1575;&#1605;%20&#1575;&#1604;&#1578;&#1583;&#1585;&#1610;&#1576;%20&#1608;&#1575;&#1604;&#1578;&#1591;&#1608;&#1610;&#1585;%20-%20Feb\&#1575;&#1587;&#1578;&#1591;&#1604;&#1575;&#1593;%20&#1605;&#1583;&#1609;%20&#1575;&#1604;&#1585;&#1590;&#1575;%20&#1593;&#1606;%20&#1606;&#1592;&#1575;&#1605;%20&#1575;&#1604;&#1578;&#1583;&#1585;&#1610;&#1576;%20&#1608;&#1575;&#1604;&#1578;&#1591;&#1608;&#1610;&#1585;%20&#1601;&#1610;%20&#1575;&#1604;&#1580;&#1607;&#1575;&#1578;%20&#1575;&#1604;&#1573;&#1578;&#1581;&#1575;&#1583;&#1610;&#1577;%20-%20Excel.xlsx" TargetMode="External"/></Relationships>
</file>

<file path=ppt/charts/_rels/chart33.xml.rels><?xml version="1.0" encoding="UTF-8" standalone="yes"?>
<Relationships xmlns="http://schemas.openxmlformats.org/package/2006/relationships"><Relationship Id="rId1" Type="http://schemas.openxmlformats.org/officeDocument/2006/relationships/oleObject" Target="file:///\\Hqauh-sdata01\STRATEGIC-SERVICES\&#1575;&#1587;&#1578;&#1576;&#1610;&#1575;&#1606;%20&#1575;&#1604;&#1585;&#1590;&#1575;\2016\&#1606;&#1592;&#1575;&#1605;%20&#1575;&#1604;&#1578;&#1583;&#1585;&#1610;&#1576;%20&#1608;&#1575;&#1604;&#1578;&#1591;&#1608;&#1610;&#1585;%20-%20Feb\&#1575;&#1587;&#1578;&#1591;&#1604;&#1575;&#1593;%20&#1605;&#1583;&#1609;%20&#1575;&#1604;&#1585;&#1590;&#1575;%20&#1593;&#1606;%20&#1606;&#1592;&#1575;&#1605;%20&#1575;&#1604;&#1578;&#1583;&#1585;&#1610;&#1576;%20&#1608;&#1575;&#1604;&#1578;&#1591;&#1608;&#1610;&#1585;%20&#1601;&#1610;%20&#1575;&#1604;&#1580;&#1607;&#1575;&#1578;%20&#1575;&#1604;&#1573;&#1578;&#1581;&#1575;&#1583;&#1610;&#1577;%20-%20Excel.xlsx" TargetMode="External"/></Relationships>
</file>

<file path=ppt/charts/_rels/chart34.xml.rels><?xml version="1.0" encoding="UTF-8" standalone="yes"?>
<Relationships xmlns="http://schemas.openxmlformats.org/package/2006/relationships"><Relationship Id="rId1" Type="http://schemas.openxmlformats.org/officeDocument/2006/relationships/oleObject" Target="file:///\\Hqauh-sdata01\STRATEGIC-SERVICES\&#1575;&#1587;&#1578;&#1576;&#1610;&#1575;&#1606;%20&#1575;&#1604;&#1585;&#1590;&#1575;\2016\&#1606;&#1592;&#1575;&#1605;%20&#1575;&#1604;&#1578;&#1583;&#1585;&#1610;&#1576;%20&#1608;&#1575;&#1604;&#1578;&#1591;&#1608;&#1610;&#1585;%20-%20Feb\&#1575;&#1587;&#1578;&#1591;&#1604;&#1575;&#1593;%20&#1605;&#1583;&#1609;%20&#1575;&#1604;&#1585;&#1590;&#1575;%20&#1593;&#1606;%20&#1606;&#1592;&#1575;&#1605;%20&#1575;&#1604;&#1578;&#1583;&#1585;&#1610;&#1576;%20&#1608;&#1575;&#1604;&#1578;&#1591;&#1608;&#1610;&#1585;%20&#1601;&#1610;%20&#1575;&#1604;&#1580;&#1607;&#1575;&#1578;%20&#1575;&#1604;&#1573;&#1578;&#1581;&#1575;&#1583;&#1610;&#1577;%20-%20Excel.xlsx" TargetMode="External"/></Relationships>
</file>

<file path=ppt/charts/_rels/chart35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_rels/chart36.xml.rels><?xml version="1.0" encoding="UTF-8" standalone="yes"?>
<Relationships xmlns="http://schemas.openxmlformats.org/package/2006/relationships"><Relationship Id="rId1" Type="http://schemas.openxmlformats.org/officeDocument/2006/relationships/oleObject" Target="file:///\\Hqauh-sdata01\STRATEGIC-SERVICES\&#1575;&#1587;&#1578;&#1576;&#1610;&#1575;&#1606;%20&#1575;&#1604;&#1585;&#1590;&#1575;\2016\&#1585;&#1590;&#1575;%20&#1575;&#1604;&#1588;&#1585;&#1603;&#1575;&#1569;\&#1585;&#1590;&#1575;%20&#1575;&#1604;&#1588;&#1585;&#1603;&#1575;&#1569;.xlsx" TargetMode="External"/></Relationships>
</file>

<file path=ppt/charts/_rels/chart37.xml.rels><?xml version="1.0" encoding="UTF-8" standalone="yes"?>
<Relationships xmlns="http://schemas.openxmlformats.org/package/2006/relationships"><Relationship Id="rId1" Type="http://schemas.openxmlformats.org/officeDocument/2006/relationships/oleObject" Target="file:///\\Hqauh-sdata01\STRATEGIC-SERVICES\&#1575;&#1587;&#1578;&#1576;&#1610;&#1575;&#1606;%20&#1575;&#1604;&#1585;&#1590;&#1575;\2016\&#1585;&#1590;&#1575;%20&#1575;&#1604;&#1605;&#1608;&#1585;&#1583;&#1610;&#1606;\&#1585;&#1590;&#1575;%20&#1575;&#1604;&#1605;&#1608;&#1585;&#1583;&#1610;&#1606;.xlsx" TargetMode="External"/></Relationships>
</file>

<file path=ppt/charts/_rels/chart38.xml.rels><?xml version="1.0" encoding="UTF-8" standalone="yes"?>
<Relationships xmlns="http://schemas.openxmlformats.org/package/2006/relationships"><Relationship Id="rId1" Type="http://schemas.openxmlformats.org/officeDocument/2006/relationships/oleObject" Target="file:///\\Hqauh-sdata01\STRATEGIC-SERVICES\&#1575;&#1587;&#1578;&#1576;&#1610;&#1575;&#1606;%20&#1575;&#1604;&#1585;&#1590;&#1575;\2016\&#1575;&#1605;&#1578;&#1610;&#1575;&#1586;&#1575;&#1578;\Copy%20of%20&#1575;&#1587;&#1578;&#1576;&#1610;&#1575;&#1606;%20&#1575;&#1605;&#1578;&#1610;&#1575;&#1586;&#1575;&#1578;.xlsx" TargetMode="External"/></Relationships>
</file>

<file path=ppt/charts/_rels/chart39.xml.rels><?xml version="1.0" encoding="UTF-8" standalone="yes"?>
<Relationships xmlns="http://schemas.openxmlformats.org/package/2006/relationships"><Relationship Id="rId1" Type="http://schemas.openxmlformats.org/officeDocument/2006/relationships/oleObject" Target="file:///\\Hqauh-sdata01\STRATEGIC-SERVICES\&#1575;&#1587;&#1578;&#1576;&#1610;&#1575;&#1606;%20&#1575;&#1604;&#1585;&#1590;&#1575;\2016\&#1575;&#1605;&#1578;&#1610;&#1575;&#1586;&#1575;&#1578;\Copy%20of%20&#1575;&#1587;&#1578;&#1576;&#1610;&#1575;&#1606;%20&#1575;&#1605;&#1578;&#1610;&#1575;&#1586;&#1575;&#1578;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\\Hqauh-sdata01\STRATEGIC-SERVICES\&#1575;&#1587;&#1578;&#1576;&#1610;&#1575;&#1606;%20&#1575;&#1604;&#1585;&#1590;&#1575;\2016\&#1606;&#1592;&#1605;%20&#1576;&#1610;&#1575;&#1606;&#1575;&#1578;&#1610;\&#1606;&#1587;&#1576;&#1577;%20&#1575;&#1604;&#1585;&#1590;&#1575;\&#1575;&#1604;&#1585;&#1590;&#1575;%20&#1593;&#1606;%20&#1606;&#1592;&#1605;%20&#1576;&#1610;&#1575;&#1606;&#1575;&#1578;&#1610;.xls" TargetMode="External"/></Relationships>
</file>

<file path=ppt/charts/_rels/chart40.xml.rels><?xml version="1.0" encoding="UTF-8" standalone="yes"?>
<Relationships xmlns="http://schemas.openxmlformats.org/package/2006/relationships"><Relationship Id="rId1" Type="http://schemas.openxmlformats.org/officeDocument/2006/relationships/oleObject" Target="file:///\\Hqauh-sdata01\STRATEGIC-SERVICES\&#1575;&#1587;&#1578;&#1576;&#1610;&#1575;&#1606;%20&#1575;&#1604;&#1585;&#1590;&#1575;\2016\&#1575;&#1605;&#1578;&#1610;&#1575;&#1586;&#1575;&#1578;\Copy%20of%20&#1575;&#1587;&#1578;&#1576;&#1610;&#1575;&#1606;%20&#1575;&#1605;&#1578;&#1610;&#1575;&#1586;&#1575;&#1578;.xlsx" TargetMode="External"/></Relationships>
</file>

<file path=ppt/charts/_rels/chart41.xml.rels><?xml version="1.0" encoding="UTF-8" standalone="yes"?>
<Relationships xmlns="http://schemas.openxmlformats.org/package/2006/relationships"><Relationship Id="rId1" Type="http://schemas.openxmlformats.org/officeDocument/2006/relationships/oleObject" Target="file:///\\Hqauh-sdata01\STRATEGIC-SERVICES\&#1575;&#1587;&#1578;&#1576;&#1610;&#1575;&#1606;%20&#1575;&#1604;&#1585;&#1590;&#1575;\2016\&#1575;&#1605;&#1578;&#1610;&#1575;&#1586;&#1575;&#1578;\&#1575;&#1587;&#1578;&#1591;&#1604;&#1575;&#1593;%20&#1605;&#1583;&#1609;%20&#1575;&#1604;&#1585;&#1590;&#1575;%20&#1593;&#1606;%20&#1576;&#1585;&#1606;&#1575;&#1605;&#1580;%20&#1575;&#1604;&#1582;&#1589;&#1608;&#1605;&#1575;&#1578;%20&#1575;&#1604;&#1582;&#1575;&#1589;%20&#1576;&#1605;&#1608;&#1592;&#1601;&#1610;%20&#1575;&#1604;&#1581;&#1603;&#1608;&#1605;&#1577;%20&#1575;&#1604;&#1575;&#1578;&#1581;&#1575;&#1583;&#1610;&#1577;%20-%20&#1573;&#1605;&#1578;&#1610;&#1575;&#1586;&#1575;&#1578;%20(&#1575;&#1604;&#1585;&#1583;&#1608;&#1583;).xlsx" TargetMode="External"/></Relationships>
</file>

<file path=ppt/charts/_rels/chart42.xml.rels><?xml version="1.0" encoding="UTF-8" standalone="yes"?>
<Relationships xmlns="http://schemas.openxmlformats.org/package/2006/relationships"><Relationship Id="rId1" Type="http://schemas.openxmlformats.org/officeDocument/2006/relationships/oleObject" Target="file:///\\Hqauh-sdata01\STRATEGIC-SERVICES\&#1575;&#1587;&#1578;&#1576;&#1610;&#1575;&#1606;%20&#1575;&#1604;&#1585;&#1590;&#1575;\2016\&#1575;&#1605;&#1578;&#1610;&#1575;&#1586;&#1575;&#1578;\&#1575;&#1587;&#1578;&#1591;&#1604;&#1575;&#1593;%20&#1605;&#1583;&#1609;%20&#1575;&#1604;&#1585;&#1590;&#1575;%20&#1593;&#1606;%20&#1576;&#1585;&#1606;&#1575;&#1605;&#1580;%20&#1575;&#1604;&#1582;&#1589;&#1608;&#1605;&#1575;&#1578;%20&#1575;&#1604;&#1582;&#1575;&#1589;%20&#1576;&#1605;&#1608;&#1592;&#1601;&#1610;%20&#1575;&#1604;&#1581;&#1603;&#1608;&#1605;&#1577;%20&#1575;&#1604;&#1575;&#1578;&#1581;&#1575;&#1583;&#1610;&#1577;%20-%20&#1573;&#1605;&#1578;&#1610;&#1575;&#1586;&#1575;&#1578;%20(&#1575;&#1604;&#1585;&#1583;&#1608;&#1583;).xlsx" TargetMode="External"/></Relationships>
</file>

<file path=ppt/charts/_rels/chart43.xml.rels><?xml version="1.0" encoding="UTF-8" standalone="yes"?>
<Relationships xmlns="http://schemas.openxmlformats.org/package/2006/relationships"><Relationship Id="rId1" Type="http://schemas.openxmlformats.org/officeDocument/2006/relationships/oleObject" Target="file:///\\Hqauh-sdata01\STRATEGIC-SERVICES\&#1575;&#1587;&#1578;&#1576;&#1610;&#1575;&#1606;%20&#1575;&#1604;&#1585;&#1590;&#1575;\2016\&#1575;&#1605;&#1578;&#1610;&#1575;&#1586;&#1575;&#1578;\&#1575;&#1587;&#1578;&#1591;&#1604;&#1575;&#1593;%20&#1605;&#1583;&#1609;%20&#1575;&#1604;&#1585;&#1590;&#1575;%20&#1593;&#1606;%20&#1576;&#1585;&#1606;&#1575;&#1605;&#1580;%20&#1575;&#1604;&#1582;&#1589;&#1608;&#1605;&#1575;&#1578;%20&#1575;&#1604;&#1582;&#1575;&#1589;%20&#1576;&#1605;&#1608;&#1592;&#1601;&#1610;%20&#1575;&#1604;&#1581;&#1603;&#1608;&#1605;&#1577;%20&#1575;&#1604;&#1575;&#1578;&#1581;&#1575;&#1583;&#1610;&#1577;%20-%20&#1573;&#1605;&#1578;&#1610;&#1575;&#1586;&#1575;&#1578;%20(&#1575;&#1604;&#1585;&#1583;&#1608;&#1583;)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\\Hqauh-sdata01\STRATEGIC-SERVICES\&#1575;&#1587;&#1578;&#1576;&#1610;&#1575;&#1606;%20&#1575;&#1604;&#1585;&#1590;&#1575;\2016\&#1606;&#1592;&#1605;%20&#1576;&#1610;&#1575;&#1606;&#1575;&#1578;&#1610;\&#1606;&#1587;&#1576;&#1577;%20&#1575;&#1604;&#1585;&#1590;&#1575;\&#1575;&#1604;&#1585;&#1590;&#1575;%20&#1593;&#1606;%20&#1606;&#1592;&#1605;%20&#1576;&#1610;&#1575;&#1606;&#1575;&#1578;&#1610;.xls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\\Hqauh-sdata01\STRATEGIC-SERVICES\&#1575;&#1587;&#1578;&#1576;&#1610;&#1575;&#1606;%20&#1575;&#1604;&#1585;&#1590;&#1575;\2016\&#1606;&#1592;&#1605;%20&#1576;&#1610;&#1575;&#1606;&#1575;&#1578;&#1610;\&#1606;&#1587;&#1576;&#1577;%20&#1575;&#1604;&#1585;&#1590;&#1575;\&#1575;&#1604;&#1585;&#1590;&#1575;%20&#1593;&#1606;%20&#1606;&#1592;&#1605;%20&#1576;&#1610;&#1575;&#1606;&#1575;&#1578;&#1610;.xls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\\Hqauh-sdata01\STRATEGIC-SERVICES\&#1575;&#1587;&#1578;&#1576;&#1610;&#1575;&#1606;%20&#1575;&#1604;&#1585;&#1590;&#1575;\2016\&#1606;&#1592;&#1605;%20&#1576;&#1610;&#1575;&#1606;&#1575;&#1578;&#1610;\&#1606;&#1587;&#1576;&#1577;%20&#1575;&#1604;&#1585;&#1590;&#1575;\&#1575;&#1604;&#1585;&#1590;&#1575;%20&#1593;&#1606;%20&#1606;&#1592;&#1605;%20&#1576;&#1610;&#1575;&#1606;&#1575;&#1578;&#1610;.xls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\\Hqauh-sdata01\STRATEGIC-SERVICES\&#1575;&#1587;&#1578;&#1576;&#1610;&#1575;&#1606;%20&#1575;&#1604;&#1585;&#1590;&#1575;\2016\&#1606;&#1592;&#1605;%20&#1576;&#1610;&#1575;&#1606;&#1575;&#1578;&#1610;\&#1606;&#1587;&#1576;&#1577;%20&#1575;&#1604;&#1585;&#1590;&#1575;\&#1575;&#1604;&#1585;&#1590;&#1575;%20&#1593;&#1606;%20&#1606;&#1592;&#1605;%20&#1576;&#1610;&#1575;&#1606;&#1575;&#1578;&#1610;.xls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\\Hqauh-sdata01\STRATEGIC-SERVICES\&#1575;&#1587;&#1578;&#1576;&#1610;&#1575;&#1606;%20&#1575;&#1604;&#1585;&#1590;&#1575;\2016\&#1606;&#1592;&#1605;%20&#1576;&#1610;&#1575;&#1606;&#1575;&#1578;&#1610;\&#1606;&#1587;&#1576;&#1577;%20&#1575;&#1604;&#1585;&#1590;&#1575;\&#1575;&#1604;&#1585;&#1590;&#1575;%20&#1593;&#1606;%20&#1606;&#1592;&#1605;%20&#1576;&#1610;&#1575;&#1606;&#1575;&#1578;&#1610;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ar-AE"/>
              <a:t>لاستبيانات للعام 2016 ضمن الخطة الاستراتيجية</a:t>
            </a:r>
            <a:endParaRPr lang="en-US"/>
          </a:p>
        </c:rich>
      </c:tx>
      <c:layout/>
      <c:overlay val="0"/>
    </c:title>
    <c:autoTitleDeleted val="0"/>
    <c:plotArea>
      <c:layout/>
      <c:pieChart>
        <c:varyColors val="1"/>
        <c:ser>
          <c:idx val="0"/>
          <c:order val="0"/>
          <c:spPr>
            <a:solidFill>
              <a:srgbClr val="92D050"/>
            </a:solidFill>
          </c:spPr>
          <c:dPt>
            <c:idx val="1"/>
            <c:bubble3D val="0"/>
            <c:spPr>
              <a:solidFill>
                <a:srgbClr val="FFFF00"/>
              </a:solidFill>
            </c:spPr>
          </c:dPt>
          <c:dLbls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Sheet1!$C$6:$C$7</c:f>
              <c:strCache>
                <c:ptCount val="2"/>
                <c:pt idx="0">
                  <c:v>عدد الاستبيانات المنجزة للنصف الاول ضمن الخطة الاستراتيجية</c:v>
                </c:pt>
                <c:pt idx="1">
                  <c:v>عدد الاستبيانات قيد الانجاز للنصف الاول ضمن الخطة الاستراتيجية</c:v>
                </c:pt>
              </c:strCache>
            </c:strRef>
          </c:cat>
          <c:val>
            <c:numRef>
              <c:f>Sheet1!$D$6:$D$7</c:f>
              <c:numCache>
                <c:formatCode>General</c:formatCode>
                <c:ptCount val="2"/>
                <c:pt idx="0">
                  <c:v>10</c:v>
                </c:pt>
                <c:pt idx="1">
                  <c:v>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</c:plotArea>
    <c:legend>
      <c:legendPos val="r"/>
      <c:layout>
        <c:manualLayout>
          <c:xMode val="edge"/>
          <c:yMode val="edge"/>
          <c:x val="0.56877458060215536"/>
          <c:y val="0.17284309679876839"/>
          <c:w val="0.41566339851127654"/>
          <c:h val="0.74252384655673176"/>
        </c:manualLayout>
      </c:layout>
      <c:overlay val="0"/>
      <c:txPr>
        <a:bodyPr/>
        <a:lstStyle/>
        <a:p>
          <a:pPr rtl="0">
            <a:defRPr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400" b="1"/>
      </a:pPr>
      <a:endParaRPr lang="en-US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800"/>
            </a:pPr>
            <a:r>
              <a:rPr lang="ar-AE" sz="1800" dirty="0"/>
              <a:t>الرضا العام عن نظام التقارير </a:t>
            </a:r>
            <a:r>
              <a:rPr lang="ar-AE" sz="1800" dirty="0" smtClean="0"/>
              <a:t>الاحصائية</a:t>
            </a:r>
            <a:r>
              <a:rPr lang="en-US" sz="1800" dirty="0" smtClean="0"/>
              <a:t> </a:t>
            </a:r>
            <a:r>
              <a:rPr lang="ar-AE" sz="1800" dirty="0" smtClean="0"/>
              <a:t>–</a:t>
            </a:r>
            <a:r>
              <a:rPr lang="ar-AE" sz="1800" baseline="0" dirty="0" smtClean="0"/>
              <a:t> حسب المحاور</a:t>
            </a:r>
            <a:endParaRPr lang="en-US" sz="1800" dirty="0"/>
          </a:p>
        </c:rich>
      </c:tx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النتائج!$C$48</c:f>
              <c:strCache>
                <c:ptCount val="1"/>
                <c:pt idx="0">
                  <c:v>2014</c:v>
                </c:pt>
              </c:strCache>
            </c:strRef>
          </c:tx>
          <c:invertIfNegative val="0"/>
          <c:cat>
            <c:strRef>
              <c:f>النتائج!$B$50:$B$53</c:f>
              <c:strCache>
                <c:ptCount val="4"/>
                <c:pt idx="0">
                  <c:v>يعتبر نظام التقارير الاحصائية واضح وسهل الاستخدام</c:v>
                </c:pt>
                <c:pt idx="1">
                  <c:v>يوفر النظام التقارير الاحصائية الرئيسية التي تحتاجها الجهة</c:v>
                </c:pt>
                <c:pt idx="2">
                  <c:v>ساهم النظام في توفير معلومات واحصائيات واضحة حول معاملات واجراءات والارقام المتعلقة بالموارد البشرية في الجهة</c:v>
                </c:pt>
                <c:pt idx="3">
                  <c:v>تم تنفيذ التدريب المناسب حول استخدام النظام من قبل الهيئة الاتحادية للموارد البشرية الحكومية</c:v>
                </c:pt>
              </c:strCache>
            </c:strRef>
          </c:cat>
          <c:val>
            <c:numRef>
              <c:f>النتائج!$C$50:$C$53</c:f>
              <c:numCache>
                <c:formatCode>0%</c:formatCode>
                <c:ptCount val="4"/>
                <c:pt idx="0">
                  <c:v>0.73333333333333328</c:v>
                </c:pt>
                <c:pt idx="1">
                  <c:v>0.68571428571428572</c:v>
                </c:pt>
                <c:pt idx="2">
                  <c:v>0.70476190476190481</c:v>
                </c:pt>
                <c:pt idx="3">
                  <c:v>0.74285714285714288</c:v>
                </c:pt>
              </c:numCache>
            </c:numRef>
          </c:val>
        </c:ser>
        <c:ser>
          <c:idx val="1"/>
          <c:order val="1"/>
          <c:tx>
            <c:strRef>
              <c:f>النتائج!$D$48</c:f>
              <c:strCache>
                <c:ptCount val="1"/>
                <c:pt idx="0">
                  <c:v>2015</c:v>
                </c:pt>
              </c:strCache>
            </c:strRef>
          </c:tx>
          <c:spPr>
            <a:solidFill>
              <a:srgbClr val="92D050"/>
            </a:solidFill>
          </c:spPr>
          <c:invertIfNegative val="0"/>
          <c:cat>
            <c:strRef>
              <c:f>النتائج!$B$50:$B$53</c:f>
              <c:strCache>
                <c:ptCount val="4"/>
                <c:pt idx="0">
                  <c:v>يعتبر نظام التقارير الاحصائية واضح وسهل الاستخدام</c:v>
                </c:pt>
                <c:pt idx="1">
                  <c:v>يوفر النظام التقارير الاحصائية الرئيسية التي تحتاجها الجهة</c:v>
                </c:pt>
                <c:pt idx="2">
                  <c:v>ساهم النظام في توفير معلومات واحصائيات واضحة حول معاملات واجراءات والارقام المتعلقة بالموارد البشرية في الجهة</c:v>
                </c:pt>
                <c:pt idx="3">
                  <c:v>تم تنفيذ التدريب المناسب حول استخدام النظام من قبل الهيئة الاتحادية للموارد البشرية الحكومية</c:v>
                </c:pt>
              </c:strCache>
            </c:strRef>
          </c:cat>
          <c:val>
            <c:numRef>
              <c:f>النتائج!$D$50:$D$53</c:f>
              <c:numCache>
                <c:formatCode>0%</c:formatCode>
                <c:ptCount val="4"/>
                <c:pt idx="0">
                  <c:v>0.73103448275862071</c:v>
                </c:pt>
                <c:pt idx="1">
                  <c:v>0.80689655172413788</c:v>
                </c:pt>
                <c:pt idx="2">
                  <c:v>0.74827586206896557</c:v>
                </c:pt>
                <c:pt idx="3">
                  <c:v>0.71034482758620687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102281984"/>
        <c:axId val="102283520"/>
      </c:barChart>
      <c:catAx>
        <c:axId val="102281984"/>
        <c:scaling>
          <c:orientation val="minMax"/>
        </c:scaling>
        <c:delete val="0"/>
        <c:axPos val="b"/>
        <c:numFmt formatCode="0" sourceLinked="1"/>
        <c:majorTickMark val="none"/>
        <c:minorTickMark val="none"/>
        <c:tickLblPos val="nextTo"/>
        <c:crossAx val="102283520"/>
        <c:crosses val="autoZero"/>
        <c:auto val="1"/>
        <c:lblAlgn val="ctr"/>
        <c:lblOffset val="100"/>
        <c:noMultiLvlLbl val="0"/>
      </c:catAx>
      <c:valAx>
        <c:axId val="102283520"/>
        <c:scaling>
          <c:orientation val="minMax"/>
        </c:scaling>
        <c:delete val="0"/>
        <c:axPos val="l"/>
        <c:majorGridlines/>
        <c:numFmt formatCode="0%" sourceLinked="1"/>
        <c:majorTickMark val="none"/>
        <c:minorTickMark val="none"/>
        <c:tickLblPos val="nextTo"/>
        <c:spPr>
          <a:ln w="6350">
            <a:noFill/>
          </a:ln>
        </c:spPr>
        <c:crossAx val="102281984"/>
        <c:crosses val="autoZero"/>
        <c:crossBetween val="between"/>
      </c:valAx>
      <c:dTable>
        <c:showHorzBorder val="1"/>
        <c:showVertBorder val="1"/>
        <c:showOutline val="1"/>
        <c:showKeys val="1"/>
      </c:dTable>
    </c:plotArea>
    <c:legend>
      <c:legendPos val="b"/>
      <c:overlay val="0"/>
    </c:legend>
    <c:plotVisOnly val="1"/>
    <c:dispBlanksAs val="gap"/>
    <c:showDLblsOverMax val="0"/>
  </c:chart>
  <c:txPr>
    <a:bodyPr/>
    <a:lstStyle/>
    <a:p>
      <a:pPr>
        <a:defRPr sz="1100" b="1"/>
      </a:pPr>
      <a:endParaRPr lang="en-US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ar-AE"/>
              <a:t>الرضا العام عن مركز الاتصال الموحد</a:t>
            </a:r>
            <a:endParaRPr lang="en-US"/>
          </a:p>
        </c:rich>
      </c:tx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النتائج!$C$57</c:f>
              <c:strCache>
                <c:ptCount val="1"/>
                <c:pt idx="0">
                  <c:v>2014</c:v>
                </c:pt>
              </c:strCache>
            </c:strRef>
          </c:tx>
          <c:invertIfNegative val="0"/>
          <c:cat>
            <c:strRef>
              <c:f>النتائج!$B$58</c:f>
              <c:strCache>
                <c:ptCount val="1"/>
                <c:pt idx="0">
                  <c:v>بشكل عام انا راضٍ عن مركز الاتصال الموحد للهيئة Call center</c:v>
                </c:pt>
              </c:strCache>
            </c:strRef>
          </c:cat>
          <c:val>
            <c:numRef>
              <c:f>النتائج!$C$58</c:f>
              <c:numCache>
                <c:formatCode>0%</c:formatCode>
                <c:ptCount val="1"/>
                <c:pt idx="0">
                  <c:v>0.74</c:v>
                </c:pt>
              </c:numCache>
            </c:numRef>
          </c:val>
        </c:ser>
        <c:ser>
          <c:idx val="1"/>
          <c:order val="1"/>
          <c:tx>
            <c:strRef>
              <c:f>النتائج!$D$57</c:f>
              <c:strCache>
                <c:ptCount val="1"/>
                <c:pt idx="0">
                  <c:v>2015</c:v>
                </c:pt>
              </c:strCache>
            </c:strRef>
          </c:tx>
          <c:spPr>
            <a:solidFill>
              <a:srgbClr val="92D050"/>
            </a:solidFill>
          </c:spPr>
          <c:invertIfNegative val="0"/>
          <c:cat>
            <c:strRef>
              <c:f>النتائج!$B$58</c:f>
              <c:strCache>
                <c:ptCount val="1"/>
                <c:pt idx="0">
                  <c:v>بشكل عام انا راضٍ عن مركز الاتصال الموحد للهيئة Call center</c:v>
                </c:pt>
              </c:strCache>
            </c:strRef>
          </c:cat>
          <c:val>
            <c:numRef>
              <c:f>النتائج!$D$58</c:f>
              <c:numCache>
                <c:formatCode>0%</c:formatCode>
                <c:ptCount val="1"/>
                <c:pt idx="0">
                  <c:v>0.7551724137931034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75"/>
        <c:overlap val="-25"/>
        <c:axId val="102321152"/>
        <c:axId val="102339328"/>
      </c:barChart>
      <c:catAx>
        <c:axId val="1023211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102339328"/>
        <c:crosses val="autoZero"/>
        <c:auto val="1"/>
        <c:lblAlgn val="ctr"/>
        <c:lblOffset val="100"/>
        <c:noMultiLvlLbl val="0"/>
      </c:catAx>
      <c:valAx>
        <c:axId val="102339328"/>
        <c:scaling>
          <c:orientation val="minMax"/>
        </c:scaling>
        <c:delete val="0"/>
        <c:axPos val="l"/>
        <c:majorGridlines/>
        <c:numFmt formatCode="0%" sourceLinked="1"/>
        <c:majorTickMark val="none"/>
        <c:minorTickMark val="none"/>
        <c:tickLblPos val="nextTo"/>
        <c:spPr>
          <a:ln w="6350">
            <a:noFill/>
          </a:ln>
        </c:spPr>
        <c:crossAx val="102321152"/>
        <c:crosses val="autoZero"/>
        <c:crossBetween val="between"/>
      </c:valAx>
    </c:plotArea>
    <c:legend>
      <c:legendPos val="b"/>
      <c:overlay val="0"/>
    </c:legend>
    <c:plotVisOnly val="1"/>
    <c:dispBlanksAs val="gap"/>
    <c:showDLblsOverMax val="0"/>
  </c:chart>
  <c:txPr>
    <a:bodyPr/>
    <a:lstStyle/>
    <a:p>
      <a:pPr>
        <a:defRPr sz="1600"/>
      </a:pPr>
      <a:endParaRPr lang="en-US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600"/>
            </a:pPr>
            <a:r>
              <a:rPr lang="ar-AE" sz="1600" dirty="0"/>
              <a:t>الرضا العام عن مركز الاتصال </a:t>
            </a:r>
            <a:r>
              <a:rPr lang="ar-AE" sz="1600" dirty="0" smtClean="0"/>
              <a:t>الموحد – حسب المحاور</a:t>
            </a:r>
            <a:endParaRPr lang="en-US" sz="1600" dirty="0"/>
          </a:p>
        </c:rich>
      </c:tx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النتائج!$C$57</c:f>
              <c:strCache>
                <c:ptCount val="1"/>
                <c:pt idx="0">
                  <c:v>2014</c:v>
                </c:pt>
              </c:strCache>
            </c:strRef>
          </c:tx>
          <c:invertIfNegative val="0"/>
          <c:cat>
            <c:strRef>
              <c:f>النتائج!$B$59:$B$61</c:f>
              <c:strCache>
                <c:ptCount val="3"/>
                <c:pt idx="0">
                  <c:v>يتمتع موظفو الدعم ضمن مركز الاتصال الموحد باللباقة وحسن التعامل</c:v>
                </c:pt>
                <c:pt idx="1">
                  <c:v>يتم الرد على اتصالاتكم من قبل موظفي الدعم ضمن مركز الاتصال الموحد بالوقت والاسلوب المناسب</c:v>
                </c:pt>
                <c:pt idx="2">
                  <c:v>يتمتع موظفو الدعم ضمن مركز الاتصال الموحد بالكفاءة والقدرة على الاجابة على استفساراتكم المتعلقة بأنظمة الهيئة</c:v>
                </c:pt>
              </c:strCache>
            </c:strRef>
          </c:cat>
          <c:val>
            <c:numRef>
              <c:f>النتائج!$C$59:$C$61</c:f>
              <c:numCache>
                <c:formatCode>0%</c:formatCode>
                <c:ptCount val="3"/>
                <c:pt idx="0">
                  <c:v>0.8</c:v>
                </c:pt>
                <c:pt idx="1">
                  <c:v>0.72380952380952379</c:v>
                </c:pt>
                <c:pt idx="2">
                  <c:v>0.69523809523809521</c:v>
                </c:pt>
              </c:numCache>
            </c:numRef>
          </c:val>
        </c:ser>
        <c:ser>
          <c:idx val="1"/>
          <c:order val="1"/>
          <c:tx>
            <c:strRef>
              <c:f>النتائج!$D$57</c:f>
              <c:strCache>
                <c:ptCount val="1"/>
                <c:pt idx="0">
                  <c:v>2015</c:v>
                </c:pt>
              </c:strCache>
            </c:strRef>
          </c:tx>
          <c:spPr>
            <a:solidFill>
              <a:srgbClr val="92D050"/>
            </a:solidFill>
          </c:spPr>
          <c:invertIfNegative val="0"/>
          <c:cat>
            <c:strRef>
              <c:f>النتائج!$B$59:$B$61</c:f>
              <c:strCache>
                <c:ptCount val="3"/>
                <c:pt idx="0">
                  <c:v>يتمتع موظفو الدعم ضمن مركز الاتصال الموحد باللباقة وحسن التعامل</c:v>
                </c:pt>
                <c:pt idx="1">
                  <c:v>يتم الرد على اتصالاتكم من قبل موظفي الدعم ضمن مركز الاتصال الموحد بالوقت والاسلوب المناسب</c:v>
                </c:pt>
                <c:pt idx="2">
                  <c:v>يتمتع موظفو الدعم ضمن مركز الاتصال الموحد بالكفاءة والقدرة على الاجابة على استفساراتكم المتعلقة بأنظمة الهيئة</c:v>
                </c:pt>
              </c:strCache>
            </c:strRef>
          </c:cat>
          <c:val>
            <c:numRef>
              <c:f>النتائج!$D$59:$D$61</c:f>
              <c:numCache>
                <c:formatCode>0%</c:formatCode>
                <c:ptCount val="3"/>
                <c:pt idx="0">
                  <c:v>0.7</c:v>
                </c:pt>
                <c:pt idx="1">
                  <c:v>0.74137931034482762</c:v>
                </c:pt>
                <c:pt idx="2">
                  <c:v>0.68620689655172418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102375424"/>
        <c:axId val="102376960"/>
      </c:barChart>
      <c:catAx>
        <c:axId val="1023754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102376960"/>
        <c:crosses val="autoZero"/>
        <c:auto val="1"/>
        <c:lblAlgn val="ctr"/>
        <c:lblOffset val="100"/>
        <c:noMultiLvlLbl val="0"/>
      </c:catAx>
      <c:valAx>
        <c:axId val="102376960"/>
        <c:scaling>
          <c:orientation val="minMax"/>
        </c:scaling>
        <c:delete val="0"/>
        <c:axPos val="l"/>
        <c:majorGridlines/>
        <c:numFmt formatCode="0%" sourceLinked="1"/>
        <c:majorTickMark val="none"/>
        <c:minorTickMark val="none"/>
        <c:tickLblPos val="nextTo"/>
        <c:spPr>
          <a:ln w="6350">
            <a:noFill/>
          </a:ln>
        </c:spPr>
        <c:crossAx val="102375424"/>
        <c:crosses val="autoZero"/>
        <c:crossBetween val="between"/>
      </c:valAx>
      <c:dTable>
        <c:showHorzBorder val="1"/>
        <c:showVertBorder val="1"/>
        <c:showOutline val="1"/>
        <c:showKeys val="1"/>
      </c:dTable>
    </c:plotArea>
    <c:legend>
      <c:legendPos val="b"/>
      <c:overlay val="0"/>
    </c:legend>
    <c:plotVisOnly val="1"/>
    <c:dispBlanksAs val="gap"/>
    <c:showDLblsOverMax val="0"/>
  </c:chart>
  <c:txPr>
    <a:bodyPr/>
    <a:lstStyle/>
    <a:p>
      <a:pPr>
        <a:defRPr sz="1100" b="1"/>
      </a:pPr>
      <a:endParaRPr lang="en-US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ar-AE" dirty="0" smtClean="0"/>
              <a:t>الرضا العام عن دليل اجراءات الموارد البشرية</a:t>
            </a:r>
            <a:endParaRPr lang="en-US" dirty="0"/>
          </a:p>
        </c:rich>
      </c:tx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النتائج!$C$65</c:f>
              <c:strCache>
                <c:ptCount val="1"/>
                <c:pt idx="0">
                  <c:v>2015</c:v>
                </c:pt>
              </c:strCache>
            </c:strRef>
          </c:tx>
          <c:invertIfNegative val="0"/>
          <c:cat>
            <c:strRef>
              <c:f>النتائج!$B$66</c:f>
              <c:strCache>
                <c:ptCount val="1"/>
                <c:pt idx="0">
                  <c:v>بشكل عام انا راضٍ دليل اجراءات الموارد البشرية المعد من قبل الهيئة الاتحادية للموارد البشرية الحكومية</c:v>
                </c:pt>
              </c:strCache>
            </c:strRef>
          </c:cat>
          <c:val>
            <c:numRef>
              <c:f>النتائج!$C$66</c:f>
              <c:numCache>
                <c:formatCode>0%</c:formatCode>
                <c:ptCount val="1"/>
                <c:pt idx="0">
                  <c:v>0.68965517241379315</c:v>
                </c:pt>
              </c:numCache>
            </c:numRef>
          </c:val>
        </c:ser>
        <c:ser>
          <c:idx val="1"/>
          <c:order val="1"/>
          <c:tx>
            <c:strRef>
              <c:f>النتائج!$D$65</c:f>
              <c:strCache>
                <c:ptCount val="1"/>
                <c:pt idx="0">
                  <c:v>مستهدف 2015</c:v>
                </c:pt>
              </c:strCache>
            </c:strRef>
          </c:tx>
          <c:spPr>
            <a:solidFill>
              <a:srgbClr val="92D050"/>
            </a:solidFill>
          </c:spPr>
          <c:invertIfNegative val="0"/>
          <c:cat>
            <c:strRef>
              <c:f>النتائج!$B$66</c:f>
              <c:strCache>
                <c:ptCount val="1"/>
                <c:pt idx="0">
                  <c:v>بشكل عام انا راضٍ دليل اجراءات الموارد البشرية المعد من قبل الهيئة الاتحادية للموارد البشرية الحكومية</c:v>
                </c:pt>
              </c:strCache>
            </c:strRef>
          </c:cat>
          <c:val>
            <c:numRef>
              <c:f>النتائج!$D$66</c:f>
              <c:numCache>
                <c:formatCode>0%</c:formatCode>
                <c:ptCount val="1"/>
                <c:pt idx="0">
                  <c:v>0.7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75"/>
        <c:overlap val="-25"/>
        <c:axId val="102435072"/>
        <c:axId val="102449152"/>
      </c:barChart>
      <c:catAx>
        <c:axId val="102435072"/>
        <c:scaling>
          <c:orientation val="minMax"/>
        </c:scaling>
        <c:delete val="0"/>
        <c:axPos val="b"/>
        <c:majorTickMark val="none"/>
        <c:minorTickMark val="none"/>
        <c:tickLblPos val="nextTo"/>
        <c:crossAx val="102449152"/>
        <c:crosses val="autoZero"/>
        <c:auto val="1"/>
        <c:lblAlgn val="ctr"/>
        <c:lblOffset val="100"/>
        <c:noMultiLvlLbl val="0"/>
      </c:catAx>
      <c:valAx>
        <c:axId val="102449152"/>
        <c:scaling>
          <c:orientation val="minMax"/>
        </c:scaling>
        <c:delete val="0"/>
        <c:axPos val="l"/>
        <c:majorGridlines/>
        <c:numFmt formatCode="0%" sourceLinked="1"/>
        <c:majorTickMark val="none"/>
        <c:minorTickMark val="none"/>
        <c:tickLblPos val="nextTo"/>
        <c:spPr>
          <a:ln w="6350">
            <a:noFill/>
          </a:ln>
        </c:spPr>
        <c:crossAx val="102435072"/>
        <c:crosses val="autoZero"/>
        <c:crossBetween val="between"/>
      </c:valAx>
    </c:plotArea>
    <c:legend>
      <c:legendPos val="b"/>
      <c:overlay val="0"/>
    </c:legend>
    <c:plotVisOnly val="1"/>
    <c:dispBlanksAs val="gap"/>
    <c:showDLblsOverMax val="0"/>
  </c:chart>
  <c:txPr>
    <a:bodyPr/>
    <a:lstStyle/>
    <a:p>
      <a:pPr>
        <a:defRPr sz="1400" b="1"/>
      </a:pPr>
      <a:endParaRPr lang="en-US"/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title>
      <c:tx>
        <c:rich>
          <a:bodyPr/>
          <a:lstStyle/>
          <a:p>
            <a:pPr>
              <a:defRPr sz="1800"/>
            </a:pPr>
            <a:r>
              <a:rPr lang="ar-AE" sz="1800" dirty="0"/>
              <a:t>الرضا عن دليل اجراءات الموارد </a:t>
            </a:r>
            <a:r>
              <a:rPr lang="ar-AE" sz="1800" dirty="0" smtClean="0"/>
              <a:t>البشرية – حسب المحاور</a:t>
            </a:r>
            <a:endParaRPr lang="en-US" sz="1800" dirty="0"/>
          </a:p>
        </c:rich>
      </c:tx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النتائج!$C$65</c:f>
              <c:strCache>
                <c:ptCount val="1"/>
                <c:pt idx="0">
                  <c:v>2015</c:v>
                </c:pt>
              </c:strCache>
            </c:strRef>
          </c:tx>
          <c:spPr>
            <a:solidFill>
              <a:srgbClr val="92D050"/>
            </a:solidFill>
          </c:spPr>
          <c:invertIfNegative val="0"/>
          <c:cat>
            <c:strRef>
              <c:f>النتائج!$B$67:$B$71</c:f>
              <c:strCache>
                <c:ptCount val="5"/>
                <c:pt idx="0">
                  <c:v>قام الدليل بتغطية  اجراءات الموارد البشرية الرئيسية في الجهات الاتحادية</c:v>
                </c:pt>
                <c:pt idx="1">
                  <c:v>الية شرح وتوضيح سير العمل في الاجراءات كانت واضحة ومناسبة</c:v>
                </c:pt>
                <c:pt idx="2">
                  <c:v>هنالك تكامل بين دليل اجراءات الموارد البشرية واجراءات الموارد البشرية ضمن نظام بياناتي</c:v>
                </c:pt>
                <c:pt idx="3">
                  <c:v>ساعد دليل اجراءات الموارد البشرية على تطوير اداء خدمات الموارد البشرية في جهتكم</c:v>
                </c:pt>
                <c:pt idx="4">
                  <c:v>يعتبر  الدليل مرجع رئيسي لإجراءات الموارد البشرية في جهتكم</c:v>
                </c:pt>
              </c:strCache>
            </c:strRef>
          </c:cat>
          <c:val>
            <c:numRef>
              <c:f>النتائج!$C$67:$C$71</c:f>
              <c:numCache>
                <c:formatCode>0%</c:formatCode>
                <c:ptCount val="5"/>
                <c:pt idx="0">
                  <c:v>0.70344827586206893</c:v>
                </c:pt>
                <c:pt idx="1">
                  <c:v>0.71034482758620687</c:v>
                </c:pt>
                <c:pt idx="2">
                  <c:v>0.65517241379310343</c:v>
                </c:pt>
                <c:pt idx="3">
                  <c:v>0.74137931034482762</c:v>
                </c:pt>
                <c:pt idx="4">
                  <c:v>0.72068965517241379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102492032"/>
        <c:axId val="102493568"/>
      </c:barChart>
      <c:catAx>
        <c:axId val="102492032"/>
        <c:scaling>
          <c:orientation val="minMax"/>
        </c:scaling>
        <c:delete val="0"/>
        <c:axPos val="b"/>
        <c:majorTickMark val="none"/>
        <c:minorTickMark val="none"/>
        <c:tickLblPos val="nextTo"/>
        <c:crossAx val="102493568"/>
        <c:crosses val="autoZero"/>
        <c:auto val="1"/>
        <c:lblAlgn val="ctr"/>
        <c:lblOffset val="100"/>
        <c:noMultiLvlLbl val="0"/>
      </c:catAx>
      <c:valAx>
        <c:axId val="102493568"/>
        <c:scaling>
          <c:orientation val="minMax"/>
        </c:scaling>
        <c:delete val="0"/>
        <c:axPos val="l"/>
        <c:majorGridlines/>
        <c:numFmt formatCode="0%" sourceLinked="1"/>
        <c:majorTickMark val="none"/>
        <c:minorTickMark val="none"/>
        <c:tickLblPos val="nextTo"/>
        <c:crossAx val="102492032"/>
        <c:crosses val="autoZero"/>
        <c:crossBetween val="between"/>
      </c:valAx>
      <c:dTable>
        <c:showHorzBorder val="1"/>
        <c:showVertBorder val="1"/>
        <c:showOutline val="1"/>
        <c:showKeys val="1"/>
      </c:dTable>
    </c:plotArea>
    <c:legend>
      <c:legendPos val="b"/>
      <c:overlay val="0"/>
    </c:legend>
    <c:plotVisOnly val="1"/>
    <c:dispBlanksAs val="gap"/>
    <c:showDLblsOverMax val="0"/>
  </c:chart>
  <c:txPr>
    <a:bodyPr/>
    <a:lstStyle/>
    <a:p>
      <a:pPr>
        <a:defRPr sz="1200" b="1"/>
      </a:pPr>
      <a:endParaRPr lang="en-US"/>
    </a:p>
  </c:txPr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800"/>
            </a:pPr>
            <a:r>
              <a:rPr lang="ar-AE" sz="1800"/>
              <a:t>الرضا العام عن نظام التقارير الذكية</a:t>
            </a:r>
            <a:endParaRPr lang="en-US" sz="1800"/>
          </a:p>
        </c:rich>
      </c:tx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النتائج!$C$73</c:f>
              <c:strCache>
                <c:ptCount val="1"/>
                <c:pt idx="0">
                  <c:v>2015</c:v>
                </c:pt>
              </c:strCache>
            </c:strRef>
          </c:tx>
          <c:invertIfNegative val="0"/>
          <c:cat>
            <c:strRef>
              <c:f>النتائج!$B$74</c:f>
              <c:strCache>
                <c:ptCount val="1"/>
                <c:pt idx="0">
                  <c:v>بشكل عام انا راضٍ عن نظام التقارير الذكية  المعد من قبل الهيئة الاتحادية للموارد البشرية الحكومية</c:v>
                </c:pt>
              </c:strCache>
            </c:strRef>
          </c:cat>
          <c:val>
            <c:numRef>
              <c:f>النتائج!$C$74</c:f>
              <c:numCache>
                <c:formatCode>0%</c:formatCode>
                <c:ptCount val="1"/>
                <c:pt idx="0">
                  <c:v>0.68965517241379315</c:v>
                </c:pt>
              </c:numCache>
            </c:numRef>
          </c:val>
        </c:ser>
        <c:ser>
          <c:idx val="1"/>
          <c:order val="1"/>
          <c:tx>
            <c:strRef>
              <c:f>النتائج!$D$73</c:f>
              <c:strCache>
                <c:ptCount val="1"/>
                <c:pt idx="0">
                  <c:v>مستهدف 2015</c:v>
                </c:pt>
              </c:strCache>
            </c:strRef>
          </c:tx>
          <c:spPr>
            <a:solidFill>
              <a:srgbClr val="92D050"/>
            </a:solidFill>
          </c:spPr>
          <c:invertIfNegative val="0"/>
          <c:cat>
            <c:strRef>
              <c:f>النتائج!$B$74</c:f>
              <c:strCache>
                <c:ptCount val="1"/>
                <c:pt idx="0">
                  <c:v>بشكل عام انا راضٍ عن نظام التقارير الذكية  المعد من قبل الهيئة الاتحادية للموارد البشرية الحكومية</c:v>
                </c:pt>
              </c:strCache>
            </c:strRef>
          </c:cat>
          <c:val>
            <c:numRef>
              <c:f>النتائج!$D$74</c:f>
              <c:numCache>
                <c:formatCode>0%</c:formatCode>
                <c:ptCount val="1"/>
                <c:pt idx="0">
                  <c:v>0.75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75"/>
        <c:overlap val="-25"/>
        <c:axId val="102543744"/>
        <c:axId val="102545280"/>
      </c:barChart>
      <c:catAx>
        <c:axId val="102543744"/>
        <c:scaling>
          <c:orientation val="minMax"/>
        </c:scaling>
        <c:delete val="0"/>
        <c:axPos val="b"/>
        <c:majorTickMark val="none"/>
        <c:minorTickMark val="none"/>
        <c:tickLblPos val="nextTo"/>
        <c:crossAx val="102545280"/>
        <c:crosses val="autoZero"/>
        <c:auto val="1"/>
        <c:lblAlgn val="ctr"/>
        <c:lblOffset val="100"/>
        <c:noMultiLvlLbl val="0"/>
      </c:catAx>
      <c:valAx>
        <c:axId val="102545280"/>
        <c:scaling>
          <c:orientation val="minMax"/>
        </c:scaling>
        <c:delete val="0"/>
        <c:axPos val="l"/>
        <c:majorGridlines/>
        <c:numFmt formatCode="0%" sourceLinked="1"/>
        <c:majorTickMark val="none"/>
        <c:minorTickMark val="none"/>
        <c:tickLblPos val="nextTo"/>
        <c:spPr>
          <a:ln w="6350">
            <a:noFill/>
          </a:ln>
        </c:spPr>
        <c:crossAx val="102543744"/>
        <c:crosses val="autoZero"/>
        <c:crossBetween val="between"/>
      </c:valAx>
    </c:plotArea>
    <c:legend>
      <c:legendPos val="b"/>
      <c:overlay val="0"/>
    </c:legend>
    <c:plotVisOnly val="1"/>
    <c:dispBlanksAs val="gap"/>
    <c:showDLblsOverMax val="0"/>
  </c:chart>
  <c:txPr>
    <a:bodyPr/>
    <a:lstStyle/>
    <a:p>
      <a:pPr>
        <a:defRPr sz="1400"/>
      </a:pPr>
      <a:endParaRPr lang="en-US"/>
    </a:p>
  </c:txPr>
  <c:externalData r:id="rId1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title>
      <c:tx>
        <c:rich>
          <a:bodyPr/>
          <a:lstStyle/>
          <a:p>
            <a:pPr>
              <a:defRPr/>
            </a:pPr>
            <a:r>
              <a:rPr lang="ar-AE" dirty="0"/>
              <a:t>الرضا العام عن نظام التقارير </a:t>
            </a:r>
            <a:r>
              <a:rPr lang="ar-AE" dirty="0" smtClean="0"/>
              <a:t>الذكية – حسب المحاور</a:t>
            </a:r>
            <a:endParaRPr lang="en-US" dirty="0"/>
          </a:p>
        </c:rich>
      </c:tx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النتائج!$C$73</c:f>
              <c:strCache>
                <c:ptCount val="1"/>
                <c:pt idx="0">
                  <c:v>2015</c:v>
                </c:pt>
              </c:strCache>
            </c:strRef>
          </c:tx>
          <c:spPr>
            <a:solidFill>
              <a:srgbClr val="92D050"/>
            </a:solidFill>
          </c:spPr>
          <c:invertIfNegative val="0"/>
          <c:cat>
            <c:strRef>
              <c:f>النتائج!$B$75:$B$77</c:f>
              <c:strCache>
                <c:ptCount val="3"/>
                <c:pt idx="0">
                  <c:v>يعتبر نظام التقارير الذكية واضح وسهل الاستخدام</c:v>
                </c:pt>
                <c:pt idx="1">
                  <c:v>يوفر النظام التقارير الرئيسية التي تحتاجها الجهة</c:v>
                </c:pt>
                <c:pt idx="2">
                  <c:v>تم التعريف بشكل واضح حول النظام وكيفية استخدامه من قبل الهيئة لموظفي الموارد البشرية في الجهات الاتحادية</c:v>
                </c:pt>
              </c:strCache>
            </c:strRef>
          </c:cat>
          <c:val>
            <c:numRef>
              <c:f>النتائج!$C$75:$C$77</c:f>
              <c:numCache>
                <c:formatCode>0%</c:formatCode>
                <c:ptCount val="3"/>
                <c:pt idx="0">
                  <c:v>0.64827586206896548</c:v>
                </c:pt>
                <c:pt idx="1">
                  <c:v>0.66206896551724137</c:v>
                </c:pt>
                <c:pt idx="2">
                  <c:v>0.65517241379310343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102588416"/>
        <c:axId val="102589952"/>
      </c:barChart>
      <c:catAx>
        <c:axId val="102588416"/>
        <c:scaling>
          <c:orientation val="minMax"/>
        </c:scaling>
        <c:delete val="0"/>
        <c:axPos val="b"/>
        <c:majorTickMark val="none"/>
        <c:minorTickMark val="none"/>
        <c:tickLblPos val="nextTo"/>
        <c:crossAx val="102589952"/>
        <c:crosses val="autoZero"/>
        <c:auto val="1"/>
        <c:lblAlgn val="ctr"/>
        <c:lblOffset val="100"/>
        <c:noMultiLvlLbl val="0"/>
      </c:catAx>
      <c:valAx>
        <c:axId val="102589952"/>
        <c:scaling>
          <c:orientation val="minMax"/>
        </c:scaling>
        <c:delete val="0"/>
        <c:axPos val="l"/>
        <c:majorGridlines/>
        <c:numFmt formatCode="0%" sourceLinked="1"/>
        <c:majorTickMark val="none"/>
        <c:minorTickMark val="none"/>
        <c:tickLblPos val="nextTo"/>
        <c:crossAx val="102588416"/>
        <c:crosses val="autoZero"/>
        <c:crossBetween val="between"/>
      </c:valAx>
      <c:dTable>
        <c:showHorzBorder val="1"/>
        <c:showVertBorder val="1"/>
        <c:showOutline val="1"/>
        <c:showKeys val="1"/>
      </c:dTable>
    </c:plotArea>
    <c:legend>
      <c:legendPos val="b"/>
      <c:overlay val="0"/>
    </c:legend>
    <c:plotVisOnly val="1"/>
    <c:dispBlanksAs val="gap"/>
    <c:showDLblsOverMax val="0"/>
  </c:chart>
  <c:txPr>
    <a:bodyPr/>
    <a:lstStyle/>
    <a:p>
      <a:pPr>
        <a:defRPr sz="1400" b="1"/>
      </a:pPr>
      <a:endParaRPr lang="en-US"/>
    </a:p>
  </c:txPr>
  <c:externalData r:id="rId1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Sheet1!$C$2</c:f>
              <c:strCache>
                <c:ptCount val="1"/>
                <c:pt idx="0">
                  <c:v>2014</c:v>
                </c:pt>
              </c:strCache>
            </c:strRef>
          </c:tx>
          <c:invertIfNegative val="0"/>
          <c:cat>
            <c:strRef>
              <c:f>Sheet1!$B$3:$B$5</c:f>
              <c:strCache>
                <c:ptCount val="3"/>
                <c:pt idx="0">
                  <c:v>بشكل عام انا راضِ عن نظام الخدمة الذاتية</c:v>
                </c:pt>
                <c:pt idx="1">
                  <c:v>بشكل عام انا راضِ عن عمليات الدعم الفني للخدمة الذاتية</c:v>
                </c:pt>
                <c:pt idx="2">
                  <c:v>بشكل عام انا راضِ عن عمليات التدريب والتوعوية حول نظام الخدمة الذاتية</c:v>
                </c:pt>
              </c:strCache>
            </c:strRef>
          </c:cat>
          <c:val>
            <c:numRef>
              <c:f>Sheet1!$C$3:$C$5</c:f>
              <c:numCache>
                <c:formatCode>0%</c:formatCode>
                <c:ptCount val="3"/>
                <c:pt idx="0">
                  <c:v>0.75</c:v>
                </c:pt>
                <c:pt idx="1">
                  <c:v>0.7</c:v>
                </c:pt>
                <c:pt idx="2">
                  <c:v>0.69</c:v>
                </c:pt>
              </c:numCache>
            </c:numRef>
          </c:val>
        </c:ser>
        <c:ser>
          <c:idx val="1"/>
          <c:order val="1"/>
          <c:tx>
            <c:strRef>
              <c:f>Sheet1!$D$2</c:f>
              <c:strCache>
                <c:ptCount val="1"/>
                <c:pt idx="0">
                  <c:v>محقق 2015</c:v>
                </c:pt>
              </c:strCache>
            </c:strRef>
          </c:tx>
          <c:spPr>
            <a:solidFill>
              <a:srgbClr val="92D050"/>
            </a:solidFill>
          </c:spPr>
          <c:invertIfNegative val="0"/>
          <c:cat>
            <c:strRef>
              <c:f>Sheet1!$B$3:$B$5</c:f>
              <c:strCache>
                <c:ptCount val="3"/>
                <c:pt idx="0">
                  <c:v>بشكل عام انا راضِ عن نظام الخدمة الذاتية</c:v>
                </c:pt>
                <c:pt idx="1">
                  <c:v>بشكل عام انا راضِ عن عمليات الدعم الفني للخدمة الذاتية</c:v>
                </c:pt>
                <c:pt idx="2">
                  <c:v>بشكل عام انا راضِ عن عمليات التدريب والتوعوية حول نظام الخدمة الذاتية</c:v>
                </c:pt>
              </c:strCache>
            </c:strRef>
          </c:cat>
          <c:val>
            <c:numRef>
              <c:f>Sheet1!$D$3:$D$5</c:f>
              <c:numCache>
                <c:formatCode>0%</c:formatCode>
                <c:ptCount val="3"/>
                <c:pt idx="0">
                  <c:v>0.7493346980552712</c:v>
                </c:pt>
                <c:pt idx="1">
                  <c:v>0.70040941658137157</c:v>
                </c:pt>
                <c:pt idx="2">
                  <c:v>0.68955987717502554</c:v>
                </c:pt>
              </c:numCache>
            </c:numRef>
          </c:val>
        </c:ser>
        <c:ser>
          <c:idx val="2"/>
          <c:order val="2"/>
          <c:tx>
            <c:strRef>
              <c:f>Sheet1!$E$2</c:f>
              <c:strCache>
                <c:ptCount val="1"/>
                <c:pt idx="0">
                  <c:v>مستهدف</c:v>
                </c:pt>
              </c:strCache>
            </c:strRef>
          </c:tx>
          <c:spPr>
            <a:solidFill>
              <a:schemeClr val="accent2">
                <a:lumMod val="75000"/>
              </a:schemeClr>
            </a:solidFill>
          </c:spPr>
          <c:invertIfNegative val="0"/>
          <c:cat>
            <c:strRef>
              <c:f>Sheet1!$B$3:$B$5</c:f>
              <c:strCache>
                <c:ptCount val="3"/>
                <c:pt idx="0">
                  <c:v>بشكل عام انا راضِ عن نظام الخدمة الذاتية</c:v>
                </c:pt>
                <c:pt idx="1">
                  <c:v>بشكل عام انا راضِ عن عمليات الدعم الفني للخدمة الذاتية</c:v>
                </c:pt>
                <c:pt idx="2">
                  <c:v>بشكل عام انا راضِ عن عمليات التدريب والتوعوية حول نظام الخدمة الذاتية</c:v>
                </c:pt>
              </c:strCache>
            </c:strRef>
          </c:cat>
          <c:val>
            <c:numRef>
              <c:f>Sheet1!$E$3:$E$5</c:f>
              <c:numCache>
                <c:formatCode>0%</c:formatCode>
                <c:ptCount val="3"/>
                <c:pt idx="0">
                  <c:v>0.75</c:v>
                </c:pt>
                <c:pt idx="1">
                  <c:v>0.7</c:v>
                </c:pt>
                <c:pt idx="2">
                  <c:v>0.7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102658048"/>
        <c:axId val="102659584"/>
      </c:barChart>
      <c:catAx>
        <c:axId val="102658048"/>
        <c:scaling>
          <c:orientation val="minMax"/>
        </c:scaling>
        <c:delete val="0"/>
        <c:axPos val="b"/>
        <c:majorTickMark val="out"/>
        <c:minorTickMark val="none"/>
        <c:tickLblPos val="nextTo"/>
        <c:crossAx val="102659584"/>
        <c:crosses val="autoZero"/>
        <c:auto val="1"/>
        <c:lblAlgn val="ctr"/>
        <c:lblOffset val="100"/>
        <c:noMultiLvlLbl val="0"/>
      </c:catAx>
      <c:valAx>
        <c:axId val="102659584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102658048"/>
        <c:crosses val="autoZero"/>
        <c:crossBetween val="between"/>
      </c:valAx>
      <c:dTable>
        <c:showHorzBorder val="1"/>
        <c:showVertBorder val="1"/>
        <c:showOutline val="1"/>
        <c:showKeys val="1"/>
      </c:dTable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400" b="1"/>
      </a:pPr>
      <a:endParaRPr lang="en-US"/>
    </a:p>
  </c:txPr>
  <c:externalData r:id="rId1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800"/>
            </a:pPr>
            <a:r>
              <a:rPr lang="ar-AE" sz="1800" dirty="0" smtClean="0"/>
              <a:t>الرضا عن نظام</a:t>
            </a:r>
            <a:r>
              <a:rPr lang="ar-AE" sz="1800" baseline="0" dirty="0" smtClean="0"/>
              <a:t> </a:t>
            </a:r>
            <a:r>
              <a:rPr lang="ar-AE" sz="1800" dirty="0" smtClean="0"/>
              <a:t>الخدمة الذاتية - حسب المحاور</a:t>
            </a:r>
            <a:endParaRPr lang="en-US" sz="1800" dirty="0"/>
          </a:p>
        </c:rich>
      </c:tx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Sheet1!$C$7</c:f>
              <c:strCache>
                <c:ptCount val="1"/>
                <c:pt idx="0">
                  <c:v>2014</c:v>
                </c:pt>
              </c:strCache>
            </c:strRef>
          </c:tx>
          <c:invertIfNegative val="0"/>
          <c:cat>
            <c:strRef>
              <c:f>Sheet1!$B$8:$B$11</c:f>
              <c:strCache>
                <c:ptCount val="4"/>
                <c:pt idx="0">
                  <c:v>نسبة الرضا عن الوصول للخدمة</c:v>
                </c:pt>
                <c:pt idx="1">
                  <c:v>نسبة الرضا توفر الخدمة وسهولة الحصول عليها</c:v>
                </c:pt>
                <c:pt idx="2">
                  <c:v>معلومات الخدمة والتدريب على استخدامها</c:v>
                </c:pt>
                <c:pt idx="3">
                  <c:v>الدعم الفني لنظام الخدمة الذاتية</c:v>
                </c:pt>
              </c:strCache>
            </c:strRef>
          </c:cat>
          <c:val>
            <c:numRef>
              <c:f>Sheet1!$C$8:$C$11</c:f>
              <c:numCache>
                <c:formatCode>0%</c:formatCode>
                <c:ptCount val="4"/>
                <c:pt idx="0">
                  <c:v>0.75</c:v>
                </c:pt>
                <c:pt idx="1">
                  <c:v>0.74282878411910669</c:v>
                </c:pt>
                <c:pt idx="2">
                  <c:v>0.72582465277777775</c:v>
                </c:pt>
                <c:pt idx="3">
                  <c:v>0.68298611111111107</c:v>
                </c:pt>
              </c:numCache>
            </c:numRef>
          </c:val>
        </c:ser>
        <c:ser>
          <c:idx val="1"/>
          <c:order val="1"/>
          <c:tx>
            <c:strRef>
              <c:f>Sheet1!$D$7</c:f>
              <c:strCache>
                <c:ptCount val="1"/>
                <c:pt idx="0">
                  <c:v>2015</c:v>
                </c:pt>
              </c:strCache>
            </c:strRef>
          </c:tx>
          <c:spPr>
            <a:solidFill>
              <a:srgbClr val="92D050"/>
            </a:solidFill>
          </c:spPr>
          <c:invertIfNegative val="0"/>
          <c:cat>
            <c:strRef>
              <c:f>Sheet1!$B$8:$B$11</c:f>
              <c:strCache>
                <c:ptCount val="4"/>
                <c:pt idx="0">
                  <c:v>نسبة الرضا عن الوصول للخدمة</c:v>
                </c:pt>
                <c:pt idx="1">
                  <c:v>نسبة الرضا توفر الخدمة وسهولة الحصول عليها</c:v>
                </c:pt>
                <c:pt idx="2">
                  <c:v>معلومات الخدمة والتدريب على استخدامها</c:v>
                </c:pt>
                <c:pt idx="3">
                  <c:v>الدعم الفني لنظام الخدمة الذاتية</c:v>
                </c:pt>
              </c:strCache>
            </c:strRef>
          </c:cat>
          <c:val>
            <c:numRef>
              <c:f>Sheet1!$D$8:$D$11</c:f>
              <c:numCache>
                <c:formatCode>0%</c:formatCode>
                <c:ptCount val="4"/>
                <c:pt idx="0">
                  <c:v>0.76116375727348295</c:v>
                </c:pt>
                <c:pt idx="1">
                  <c:v>0.75279800498753113</c:v>
                </c:pt>
                <c:pt idx="2">
                  <c:v>0.74060900716479017</c:v>
                </c:pt>
                <c:pt idx="3">
                  <c:v>0.67784032753326506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75"/>
        <c:overlap val="-25"/>
        <c:axId val="102705024"/>
        <c:axId val="102706560"/>
      </c:barChart>
      <c:catAx>
        <c:axId val="102705024"/>
        <c:scaling>
          <c:orientation val="minMax"/>
        </c:scaling>
        <c:delete val="0"/>
        <c:axPos val="b"/>
        <c:majorTickMark val="none"/>
        <c:minorTickMark val="none"/>
        <c:tickLblPos val="nextTo"/>
        <c:crossAx val="102706560"/>
        <c:crosses val="autoZero"/>
        <c:auto val="1"/>
        <c:lblAlgn val="ctr"/>
        <c:lblOffset val="100"/>
        <c:noMultiLvlLbl val="0"/>
      </c:catAx>
      <c:valAx>
        <c:axId val="102706560"/>
        <c:scaling>
          <c:orientation val="minMax"/>
        </c:scaling>
        <c:delete val="0"/>
        <c:axPos val="l"/>
        <c:majorGridlines/>
        <c:numFmt formatCode="0%" sourceLinked="1"/>
        <c:majorTickMark val="none"/>
        <c:minorTickMark val="none"/>
        <c:tickLblPos val="nextTo"/>
        <c:spPr>
          <a:ln w="6350">
            <a:noFill/>
          </a:ln>
        </c:spPr>
        <c:crossAx val="102705024"/>
        <c:crosses val="autoZero"/>
        <c:crossBetween val="between"/>
      </c:valAx>
      <c:dTable>
        <c:showHorzBorder val="1"/>
        <c:showVertBorder val="1"/>
        <c:showOutline val="1"/>
        <c:showKeys val="1"/>
      </c:dTable>
    </c:plotArea>
    <c:legend>
      <c:legendPos val="b"/>
      <c:overlay val="0"/>
    </c:legend>
    <c:plotVisOnly val="1"/>
    <c:dispBlanksAs val="gap"/>
    <c:showDLblsOverMax val="0"/>
  </c:chart>
  <c:txPr>
    <a:bodyPr/>
    <a:lstStyle/>
    <a:p>
      <a:pPr>
        <a:defRPr sz="1200" b="1">
          <a:latin typeface="Arial" panose="020B0604020202020204" pitchFamily="34" charset="0"/>
          <a:cs typeface="Arial" panose="020B0604020202020204" pitchFamily="34" charset="0"/>
        </a:defRPr>
      </a:pPr>
      <a:endParaRPr lang="en-US"/>
    </a:p>
  </c:txPr>
  <c:externalData r:id="rId1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ar-AE"/>
              <a:t>معدل استخدامك للخدمة الذاتية</a:t>
            </a:r>
          </a:p>
        </c:rich>
      </c:tx>
      <c:overlay val="0"/>
    </c:title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</c:dPt>
          <c:dPt>
            <c:idx val="1"/>
            <c:bubble3D val="0"/>
          </c:dPt>
          <c:dPt>
            <c:idx val="2"/>
            <c:bubble3D val="0"/>
          </c:dPt>
          <c:dPt>
            <c:idx val="3"/>
            <c:bubble3D val="0"/>
          </c:dPt>
          <c:dLbls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'Question 7'!$A$4:$A$7</c:f>
              <c:strCache>
                <c:ptCount val="4"/>
                <c:pt idx="0">
                  <c:v>يومياً</c:v>
                </c:pt>
                <c:pt idx="1">
                  <c:v>أسبوعياً</c:v>
                </c:pt>
                <c:pt idx="2">
                  <c:v>شهرياً</c:v>
                </c:pt>
                <c:pt idx="3">
                  <c:v>نادراً</c:v>
                </c:pt>
              </c:strCache>
            </c:strRef>
          </c:cat>
          <c:val>
            <c:numRef>
              <c:f>'Question 7'!$C$4:$C$7</c:f>
              <c:numCache>
                <c:formatCode>0.0%</c:formatCode>
                <c:ptCount val="4"/>
                <c:pt idx="0">
                  <c:v>0.215</c:v>
                </c:pt>
                <c:pt idx="1">
                  <c:v>0.33200000000000002</c:v>
                </c:pt>
                <c:pt idx="2">
                  <c:v>0.26</c:v>
                </c:pt>
                <c:pt idx="3">
                  <c:v>0.192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</c:plotArea>
    <c:legend>
      <c:legendPos val="r"/>
      <c:overlay val="0"/>
    </c:legend>
    <c:plotVisOnly val="1"/>
    <c:dispBlanksAs val="zero"/>
    <c:showDLblsOverMax val="0"/>
  </c:chart>
  <c:txPr>
    <a:bodyPr/>
    <a:lstStyle/>
    <a:p>
      <a:pPr>
        <a:defRPr sz="2000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ar-AE"/>
              <a:t>الرضا العام عن نظام بياناتي</a:t>
            </a:r>
            <a:endParaRPr lang="en-US"/>
          </a:p>
        </c:rich>
      </c:tx>
      <c:layout>
        <c:manualLayout>
          <c:xMode val="edge"/>
          <c:yMode val="edge"/>
          <c:x val="0.41836547775278088"/>
          <c:y val="1.7636684303350969E-2"/>
        </c:manualLayout>
      </c:layout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النتائج!$D$16</c:f>
              <c:strCache>
                <c:ptCount val="1"/>
                <c:pt idx="0">
                  <c:v>المستهدف 2015</c:v>
                </c:pt>
              </c:strCache>
            </c:strRef>
          </c:tx>
          <c:spPr>
            <a:solidFill>
              <a:schemeClr val="accent2">
                <a:lumMod val="75000"/>
              </a:schemeClr>
            </a:solidFill>
          </c:spPr>
          <c:invertIfNegative val="0"/>
          <c:cat>
            <c:strRef>
              <c:f>النتائج!$B$17:$C$17</c:f>
              <c:strCache>
                <c:ptCount val="1"/>
                <c:pt idx="0">
                  <c:v>الرضا العام عن نظام بياناتي</c:v>
                </c:pt>
              </c:strCache>
            </c:strRef>
          </c:cat>
          <c:val>
            <c:numRef>
              <c:f>النتائج!$D$17</c:f>
              <c:numCache>
                <c:formatCode>0%</c:formatCode>
                <c:ptCount val="1"/>
                <c:pt idx="0">
                  <c:v>0.75</c:v>
                </c:pt>
              </c:numCache>
            </c:numRef>
          </c:val>
        </c:ser>
        <c:ser>
          <c:idx val="1"/>
          <c:order val="1"/>
          <c:tx>
            <c:strRef>
              <c:f>النتائج!$E$16</c:f>
              <c:strCache>
                <c:ptCount val="1"/>
                <c:pt idx="0">
                  <c:v>المحقق 2015</c:v>
                </c:pt>
              </c:strCache>
            </c:strRef>
          </c:tx>
          <c:invertIfNegative val="0"/>
          <c:dPt>
            <c:idx val="0"/>
            <c:invertIfNegative val="0"/>
            <c:bubble3D val="0"/>
            <c:spPr>
              <a:solidFill>
                <a:srgbClr val="92D050"/>
              </a:solidFill>
            </c:spPr>
          </c:dPt>
          <c:cat>
            <c:strRef>
              <c:f>النتائج!$B$17:$C$17</c:f>
              <c:strCache>
                <c:ptCount val="1"/>
                <c:pt idx="0">
                  <c:v>الرضا العام عن نظام بياناتي</c:v>
                </c:pt>
              </c:strCache>
            </c:strRef>
          </c:cat>
          <c:val>
            <c:numRef>
              <c:f>النتائج!$E$17</c:f>
              <c:numCache>
                <c:formatCode>0%</c:formatCode>
                <c:ptCount val="1"/>
                <c:pt idx="0">
                  <c:v>0.78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99074048"/>
        <c:axId val="99075584"/>
      </c:barChart>
      <c:catAx>
        <c:axId val="99074048"/>
        <c:scaling>
          <c:orientation val="minMax"/>
        </c:scaling>
        <c:delete val="1"/>
        <c:axPos val="b"/>
        <c:majorTickMark val="none"/>
        <c:minorTickMark val="none"/>
        <c:tickLblPos val="nextTo"/>
        <c:crossAx val="99075584"/>
        <c:crosses val="autoZero"/>
        <c:auto val="1"/>
        <c:lblAlgn val="ctr"/>
        <c:lblOffset val="100"/>
        <c:noMultiLvlLbl val="0"/>
      </c:catAx>
      <c:valAx>
        <c:axId val="99075584"/>
        <c:scaling>
          <c:orientation val="minMax"/>
        </c:scaling>
        <c:delete val="0"/>
        <c:axPos val="l"/>
        <c:majorGridlines/>
        <c:numFmt formatCode="0%" sourceLinked="1"/>
        <c:majorTickMark val="none"/>
        <c:minorTickMark val="none"/>
        <c:tickLblPos val="nextTo"/>
        <c:spPr>
          <a:ln w="6350">
            <a:noFill/>
          </a:ln>
        </c:spPr>
        <c:crossAx val="99074048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ar-AE"/>
              <a:t>الرضا العام عن التطبيق الذكي</a:t>
            </a:r>
            <a:endParaRPr lang="en-US"/>
          </a:p>
        </c:rich>
      </c:tx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Sheet1!$C$40</c:f>
              <c:strCache>
                <c:ptCount val="1"/>
                <c:pt idx="0">
                  <c:v>2015</c:v>
                </c:pt>
              </c:strCache>
            </c:strRef>
          </c:tx>
          <c:spPr>
            <a:solidFill>
              <a:srgbClr val="92D050"/>
            </a:solidFill>
          </c:spPr>
          <c:invertIfNegative val="0"/>
          <c:cat>
            <c:strRef>
              <c:f>Sheet1!$B$41</c:f>
              <c:strCache>
                <c:ptCount val="1"/>
                <c:pt idx="0">
                  <c:v> بشكل عام انا راضٍ عن التطبيق الذكي للهيئة </c:v>
                </c:pt>
              </c:strCache>
            </c:strRef>
          </c:cat>
          <c:val>
            <c:numRef>
              <c:f>Sheet1!$C$41</c:f>
              <c:numCache>
                <c:formatCode>0%</c:formatCode>
                <c:ptCount val="1"/>
                <c:pt idx="0">
                  <c:v>0.74909090909090914</c:v>
                </c:pt>
              </c:numCache>
            </c:numRef>
          </c:val>
        </c:ser>
        <c:ser>
          <c:idx val="1"/>
          <c:order val="1"/>
          <c:tx>
            <c:strRef>
              <c:f>Sheet1!$D$40</c:f>
              <c:strCache>
                <c:ptCount val="1"/>
                <c:pt idx="0">
                  <c:v>2014</c:v>
                </c:pt>
              </c:strCache>
            </c:strRef>
          </c:tx>
          <c:spPr>
            <a:solidFill>
              <a:schemeClr val="accent1">
                <a:lumMod val="75000"/>
              </a:schemeClr>
            </a:solidFill>
          </c:spPr>
          <c:invertIfNegative val="0"/>
          <c:cat>
            <c:strRef>
              <c:f>Sheet1!$B$41</c:f>
              <c:strCache>
                <c:ptCount val="1"/>
                <c:pt idx="0">
                  <c:v> بشكل عام انا راضٍ عن التطبيق الذكي للهيئة </c:v>
                </c:pt>
              </c:strCache>
            </c:strRef>
          </c:cat>
          <c:val>
            <c:numRef>
              <c:f>Sheet1!$D$41</c:f>
              <c:numCache>
                <c:formatCode>0.0%</c:formatCode>
                <c:ptCount val="1"/>
                <c:pt idx="0">
                  <c:v>0.79400000000000004</c:v>
                </c:pt>
              </c:numCache>
            </c:numRef>
          </c:val>
        </c:ser>
        <c:ser>
          <c:idx val="2"/>
          <c:order val="2"/>
          <c:tx>
            <c:strRef>
              <c:f>Sheet1!$E$40</c:f>
              <c:strCache>
                <c:ptCount val="1"/>
                <c:pt idx="0">
                  <c:v>المستهدف 2015</c:v>
                </c:pt>
              </c:strCache>
            </c:strRef>
          </c:tx>
          <c:spPr>
            <a:solidFill>
              <a:schemeClr val="accent2">
                <a:lumMod val="75000"/>
              </a:schemeClr>
            </a:solidFill>
          </c:spPr>
          <c:invertIfNegative val="0"/>
          <c:cat>
            <c:strRef>
              <c:f>Sheet1!$B$41</c:f>
              <c:strCache>
                <c:ptCount val="1"/>
                <c:pt idx="0">
                  <c:v> بشكل عام انا راضٍ عن التطبيق الذكي للهيئة </c:v>
                </c:pt>
              </c:strCache>
            </c:strRef>
          </c:cat>
          <c:val>
            <c:numRef>
              <c:f>Sheet1!$E$41</c:f>
              <c:numCache>
                <c:formatCode>0%</c:formatCode>
                <c:ptCount val="1"/>
                <c:pt idx="0">
                  <c:v>0.75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99451648"/>
        <c:axId val="99453184"/>
      </c:barChart>
      <c:catAx>
        <c:axId val="99451648"/>
        <c:scaling>
          <c:orientation val="minMax"/>
        </c:scaling>
        <c:delete val="0"/>
        <c:axPos val="b"/>
        <c:majorTickMark val="none"/>
        <c:minorTickMark val="none"/>
        <c:tickLblPos val="nextTo"/>
        <c:crossAx val="99453184"/>
        <c:crosses val="autoZero"/>
        <c:auto val="1"/>
        <c:lblAlgn val="ctr"/>
        <c:lblOffset val="100"/>
        <c:noMultiLvlLbl val="0"/>
      </c:catAx>
      <c:valAx>
        <c:axId val="99453184"/>
        <c:scaling>
          <c:orientation val="minMax"/>
        </c:scaling>
        <c:delete val="0"/>
        <c:axPos val="l"/>
        <c:majorGridlines/>
        <c:numFmt formatCode="0%" sourceLinked="1"/>
        <c:majorTickMark val="none"/>
        <c:minorTickMark val="none"/>
        <c:tickLblPos val="nextTo"/>
        <c:crossAx val="99451648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600" b="1"/>
      </a:pPr>
      <a:endParaRPr lang="en-US"/>
    </a:p>
  </c:txPr>
  <c:externalData r:id="rId1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ar-AE" sz="1800" b="1" i="0" baseline="0" dirty="0" smtClean="0">
                <a:effectLst/>
              </a:rPr>
              <a:t>الرضا العام عن التطبيق الذكي – حسب المحاور التفصيلية</a:t>
            </a:r>
            <a:endParaRPr lang="en-US" dirty="0">
              <a:effectLst/>
            </a:endParaRPr>
          </a:p>
        </c:rich>
      </c:tx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Sheet1!$C$30</c:f>
              <c:strCache>
                <c:ptCount val="1"/>
                <c:pt idx="0">
                  <c:v>2015</c:v>
                </c:pt>
              </c:strCache>
            </c:strRef>
          </c:tx>
          <c:spPr>
            <a:solidFill>
              <a:srgbClr val="92D050"/>
            </a:solidFill>
          </c:spPr>
          <c:invertIfNegative val="0"/>
          <c:dLbls>
            <c:txPr>
              <a:bodyPr/>
              <a:lstStyle/>
              <a:p>
                <a:pPr>
                  <a:defRPr sz="1200" b="1"/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Sheet1!$B$31:$B$38</c:f>
              <c:strCache>
                <c:ptCount val="8"/>
                <c:pt idx="0">
                  <c:v>يتضمن التطبيق الذكي الخدمات الذاتية الأولوية لموظفي الجهات الاتحادية</c:v>
                </c:pt>
                <c:pt idx="1">
                  <c:v> توفر التطبيق الذكي بأكثر من لغة (العربية والانجليزية) يمكن المتعامل من استخدامه بالصورة المناسبة ]</c:v>
                </c:pt>
                <c:pt idx="2">
                  <c:v> يوفر التطبيق الذكي التنبيهات/ الاشعارات المناسبة بناءً على الخدمات المتوفرة ضمن التطبيق]</c:v>
                </c:pt>
                <c:pt idx="3">
                  <c:v>يوفر التطبيق الذكي خدمة الدعم الفني المناسبة لمستخدمي التطبيق</c:v>
                </c:pt>
                <c:pt idx="4">
                  <c:v> المميزات الاضافية للتطبيق (تكبير حجم الخط، ارفق الوثائق ...) ساهمت في رفع كفاءة استخدامه</c:v>
                </c:pt>
                <c:pt idx="5">
                  <c:v> من السهل الوصول الى وتحميل التطبيق الذكي للهيئة في  المتاجر العالمية الذكية المعتمدة واستطيع تحميله بسهولة</c:v>
                </c:pt>
                <c:pt idx="6">
                  <c:v> يتسم التطبيق الذكي للهيئة بمظهر جميل  وتصميم بسيط</c:v>
                </c:pt>
                <c:pt idx="7">
                  <c:v>يتميز التطبيق الذكي للهيئة  بسهولة التصفح والاستخدام</c:v>
                </c:pt>
              </c:strCache>
            </c:strRef>
          </c:cat>
          <c:val>
            <c:numRef>
              <c:f>Sheet1!$C$31:$C$38</c:f>
              <c:numCache>
                <c:formatCode>0%</c:formatCode>
                <c:ptCount val="8"/>
                <c:pt idx="0">
                  <c:v>0.79893048128342248</c:v>
                </c:pt>
                <c:pt idx="1">
                  <c:v>0.83957219251336901</c:v>
                </c:pt>
                <c:pt idx="2">
                  <c:v>0.77454545454545454</c:v>
                </c:pt>
                <c:pt idx="3">
                  <c:v>0.71443850267379683</c:v>
                </c:pt>
                <c:pt idx="4">
                  <c:v>0.75529411764705878</c:v>
                </c:pt>
                <c:pt idx="5">
                  <c:v>0.84342245989304809</c:v>
                </c:pt>
                <c:pt idx="6">
                  <c:v>0.82374331550802138</c:v>
                </c:pt>
                <c:pt idx="7">
                  <c:v>0.77668449197860967</c:v>
                </c:pt>
              </c:numCache>
            </c:numRef>
          </c:val>
        </c:ser>
        <c:ser>
          <c:idx val="1"/>
          <c:order val="1"/>
          <c:tx>
            <c:strRef>
              <c:f>Sheet1!$D$30</c:f>
              <c:strCache>
                <c:ptCount val="1"/>
                <c:pt idx="0">
                  <c:v>2014</c:v>
                </c:pt>
              </c:strCache>
            </c:strRef>
          </c:tx>
          <c:spPr>
            <a:solidFill>
              <a:schemeClr val="accent1">
                <a:lumMod val="75000"/>
              </a:schemeClr>
            </a:solidFill>
          </c:spPr>
          <c:invertIfNegative val="0"/>
          <c:dLbls>
            <c:txPr>
              <a:bodyPr/>
              <a:lstStyle/>
              <a:p>
                <a:pPr>
                  <a:defRPr sz="1200" b="1"/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Sheet1!$B$31:$B$38</c:f>
              <c:strCache>
                <c:ptCount val="8"/>
                <c:pt idx="0">
                  <c:v>يتضمن التطبيق الذكي الخدمات الذاتية الأولوية لموظفي الجهات الاتحادية</c:v>
                </c:pt>
                <c:pt idx="1">
                  <c:v> توفر التطبيق الذكي بأكثر من لغة (العربية والانجليزية) يمكن المتعامل من استخدامه بالصورة المناسبة ]</c:v>
                </c:pt>
                <c:pt idx="2">
                  <c:v> يوفر التطبيق الذكي التنبيهات/ الاشعارات المناسبة بناءً على الخدمات المتوفرة ضمن التطبيق]</c:v>
                </c:pt>
                <c:pt idx="3">
                  <c:v>يوفر التطبيق الذكي خدمة الدعم الفني المناسبة لمستخدمي التطبيق</c:v>
                </c:pt>
                <c:pt idx="4">
                  <c:v> المميزات الاضافية للتطبيق (تكبير حجم الخط، ارفق الوثائق ...) ساهمت في رفع كفاءة استخدامه</c:v>
                </c:pt>
                <c:pt idx="5">
                  <c:v> من السهل الوصول الى وتحميل التطبيق الذكي للهيئة في  المتاجر العالمية الذكية المعتمدة واستطيع تحميله بسهولة</c:v>
                </c:pt>
                <c:pt idx="6">
                  <c:v> يتسم التطبيق الذكي للهيئة بمظهر جميل  وتصميم بسيط</c:v>
                </c:pt>
                <c:pt idx="7">
                  <c:v>يتميز التطبيق الذكي للهيئة  بسهولة التصفح والاستخدام</c:v>
                </c:pt>
              </c:strCache>
            </c:strRef>
          </c:cat>
          <c:val>
            <c:numRef>
              <c:f>Sheet1!$D$31:$D$38</c:f>
              <c:numCache>
                <c:formatCode>0.0%</c:formatCode>
                <c:ptCount val="8"/>
                <c:pt idx="0">
                  <c:v>0.77500000000000002</c:v>
                </c:pt>
                <c:pt idx="1">
                  <c:v>0.84399999999999997</c:v>
                </c:pt>
                <c:pt idx="2">
                  <c:v>0.79500000000000004</c:v>
                </c:pt>
                <c:pt idx="3">
                  <c:v>0.72899999999999998</c:v>
                </c:pt>
                <c:pt idx="5">
                  <c:v>0.85699999999999998</c:v>
                </c:pt>
                <c:pt idx="6">
                  <c:v>0.84599999999999997</c:v>
                </c:pt>
                <c:pt idx="7">
                  <c:v>0.8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99517568"/>
        <c:axId val="99519104"/>
      </c:barChart>
      <c:catAx>
        <c:axId val="99517568"/>
        <c:scaling>
          <c:orientation val="minMax"/>
        </c:scaling>
        <c:delete val="0"/>
        <c:axPos val="b"/>
        <c:majorTickMark val="none"/>
        <c:minorTickMark val="none"/>
        <c:tickLblPos val="nextTo"/>
        <c:crossAx val="99519104"/>
        <c:crosses val="autoZero"/>
        <c:auto val="1"/>
        <c:lblAlgn val="ctr"/>
        <c:lblOffset val="100"/>
        <c:noMultiLvlLbl val="0"/>
      </c:catAx>
      <c:valAx>
        <c:axId val="99519104"/>
        <c:scaling>
          <c:orientation val="minMax"/>
        </c:scaling>
        <c:delete val="0"/>
        <c:axPos val="l"/>
        <c:majorGridlines/>
        <c:numFmt formatCode="0%" sourceLinked="1"/>
        <c:majorTickMark val="none"/>
        <c:minorTickMark val="none"/>
        <c:tickLblPos val="nextTo"/>
        <c:crossAx val="99517568"/>
        <c:crosses val="autoZero"/>
        <c:crossBetween val="between"/>
      </c:valAx>
      <c:dTable>
        <c:showHorzBorder val="1"/>
        <c:showVertBorder val="1"/>
        <c:showOutline val="1"/>
        <c:showKeys val="1"/>
        <c:txPr>
          <a:bodyPr/>
          <a:lstStyle/>
          <a:p>
            <a:pPr rtl="0">
              <a:defRPr sz="1100" b="1"/>
            </a:pPr>
            <a:endParaRPr lang="en-US"/>
          </a:p>
        </c:txPr>
      </c:dTable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600"/>
      </a:pPr>
      <a:endParaRPr lang="en-US"/>
    </a:p>
  </c:txPr>
  <c:externalData r:id="rId1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ar-AE"/>
              <a:t>اسباب</a:t>
            </a:r>
            <a:r>
              <a:rPr lang="ar-AE" baseline="0"/>
              <a:t> عدم تحميل التطبيق الذكي</a:t>
            </a:r>
          </a:p>
        </c:rich>
      </c:tx>
      <c:overlay val="0"/>
    </c:title>
    <c:autoTitleDeleted val="0"/>
    <c:plotArea>
      <c:layout/>
      <c:pieChart>
        <c:varyColors val="1"/>
        <c:ser>
          <c:idx val="0"/>
          <c:order val="0"/>
          <c:dLbls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Sheet1!$B$79:$B$84</c:f>
              <c:strCache>
                <c:ptCount val="6"/>
                <c:pt idx="0">
                  <c:v>لم استطع ايجاده على المتاجر العالمية المتوفرة </c:v>
                </c:pt>
                <c:pt idx="1">
                  <c:v> لا علم لدي بوجوده </c:v>
                </c:pt>
                <c:pt idx="2">
                  <c:v>غير مهتم </c:v>
                </c:pt>
                <c:pt idx="3">
                  <c:v> حاولت تحميله وواجهت مشكلة منعتني من ذلك </c:v>
                </c:pt>
                <c:pt idx="4">
                  <c:v>لم يكن لدي وقت لتحميله </c:v>
                </c:pt>
                <c:pt idx="5">
                  <c:v> غير ذلك </c:v>
                </c:pt>
              </c:strCache>
            </c:strRef>
          </c:cat>
          <c:val>
            <c:numRef>
              <c:f>Sheet1!$C$79:$C$84</c:f>
              <c:numCache>
                <c:formatCode>General</c:formatCode>
                <c:ptCount val="6"/>
                <c:pt idx="0">
                  <c:v>8</c:v>
                </c:pt>
                <c:pt idx="1">
                  <c:v>46</c:v>
                </c:pt>
                <c:pt idx="2">
                  <c:v>23</c:v>
                </c:pt>
                <c:pt idx="3">
                  <c:v>55</c:v>
                </c:pt>
                <c:pt idx="4">
                  <c:v>33</c:v>
                </c:pt>
                <c:pt idx="5">
                  <c:v>11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</c:plotArea>
    <c:legend>
      <c:legendPos val="r"/>
      <c:overlay val="0"/>
      <c:txPr>
        <a:bodyPr/>
        <a:lstStyle/>
        <a:p>
          <a:pPr>
            <a:defRPr sz="1050" b="1"/>
          </a:pPr>
          <a:endParaRPr lang="en-US"/>
        </a:p>
      </c:txPr>
    </c:legend>
    <c:plotVisOnly val="1"/>
    <c:dispBlanksAs val="gap"/>
    <c:showDLblsOverMax val="0"/>
  </c:chart>
  <c:spPr>
    <a:ln>
      <a:solidFill>
        <a:schemeClr val="tx1"/>
      </a:solidFill>
    </a:ln>
  </c:spPr>
  <c:externalData r:id="rId1">
    <c:autoUpdate val="0"/>
  </c:externalData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ar-AE" dirty="0" smtClean="0"/>
              <a:t>نسبة</a:t>
            </a:r>
            <a:r>
              <a:rPr lang="ar-AE" baseline="0" dirty="0" smtClean="0"/>
              <a:t> الاستخدام</a:t>
            </a:r>
            <a:endParaRPr lang="en-US" dirty="0"/>
          </a:p>
        </c:rich>
      </c:tx>
      <c:overlay val="0"/>
    </c:title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2">
                  <a:lumMod val="75000"/>
                </a:schemeClr>
              </a:solidFill>
            </c:spPr>
          </c:dPt>
          <c:dPt>
            <c:idx val="1"/>
            <c:bubble3D val="0"/>
            <c:spPr>
              <a:solidFill>
                <a:srgbClr val="92D050"/>
              </a:solidFill>
            </c:spPr>
          </c:dPt>
          <c:dLbls>
            <c:txPr>
              <a:bodyPr/>
              <a:lstStyle/>
              <a:p>
                <a:pPr>
                  <a:defRPr sz="1100" b="1"/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Sheet1!$B$51:$B$52</c:f>
              <c:strCache>
                <c:ptCount val="2"/>
                <c:pt idx="0">
                  <c:v>لم يحمل التطبيق</c:v>
                </c:pt>
                <c:pt idx="1">
                  <c:v>قام بتحميل التطبيق</c:v>
                </c:pt>
              </c:strCache>
            </c:strRef>
          </c:cat>
          <c:val>
            <c:numRef>
              <c:f>Sheet1!$C$51:$C$52</c:f>
              <c:numCache>
                <c:formatCode>General</c:formatCode>
                <c:ptCount val="2"/>
                <c:pt idx="0">
                  <c:v>150</c:v>
                </c:pt>
                <c:pt idx="1">
                  <c:v>785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</c:plotArea>
    <c:legend>
      <c:legendPos val="r"/>
      <c:overlay val="0"/>
      <c:txPr>
        <a:bodyPr/>
        <a:lstStyle/>
        <a:p>
          <a:pPr>
            <a:defRPr sz="1400" b="1"/>
          </a:pPr>
          <a:endParaRPr lang="en-US"/>
        </a:p>
      </c:txPr>
    </c:legend>
    <c:plotVisOnly val="1"/>
    <c:dispBlanksAs val="gap"/>
    <c:showDLblsOverMax val="0"/>
  </c:chart>
  <c:spPr>
    <a:ln>
      <a:solidFill>
        <a:schemeClr val="tx1"/>
      </a:solidFill>
    </a:ln>
  </c:spPr>
  <c:externalData r:id="rId1">
    <c:autoUpdate val="0"/>
  </c:externalData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104149760"/>
        <c:axId val="104151296"/>
      </c:barChart>
      <c:catAx>
        <c:axId val="10414976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04151296"/>
        <c:crosses val="autoZero"/>
        <c:auto val="1"/>
        <c:lblAlgn val="ctr"/>
        <c:lblOffset val="100"/>
        <c:noMultiLvlLbl val="0"/>
      </c:catAx>
      <c:valAx>
        <c:axId val="104151296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104149760"/>
        <c:crosses val="autoZero"/>
        <c:crossBetween val="between"/>
      </c:valAx>
      <c:spPr>
        <a:noFill/>
        <a:ln w="25400">
          <a:noFill/>
        </a:ln>
      </c:spPr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600" b="1">
          <a:latin typeface="Sakkal Majalla" panose="02000000000000000000" pitchFamily="2" charset="-78"/>
          <a:cs typeface="Sakkal Majalla" panose="02000000000000000000" pitchFamily="2" charset="-78"/>
        </a:defRPr>
      </a:pPr>
      <a:endParaRPr lang="en-US"/>
    </a:p>
  </c:txPr>
  <c:externalData r:id="rId1">
    <c:autoUpdate val="0"/>
  </c:externalData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800"/>
            </a:pPr>
            <a:r>
              <a:rPr lang="ar-AE" sz="1800"/>
              <a:t>نسبة الرضا العام</a:t>
            </a:r>
          </a:p>
        </c:rich>
      </c:tx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Sheet1!$C$2</c:f>
              <c:strCache>
                <c:ptCount val="1"/>
                <c:pt idx="0">
                  <c:v>محقق</c:v>
                </c:pt>
              </c:strCache>
            </c:strRef>
          </c:tx>
          <c:spPr>
            <a:solidFill>
              <a:srgbClr val="92D050"/>
            </a:solidFill>
          </c:spPr>
          <c:invertIfNegative val="0"/>
          <c:dLbls>
            <c:txPr>
              <a:bodyPr/>
              <a:lstStyle/>
              <a:p>
                <a:pPr>
                  <a:defRPr sz="1800"/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Sheet1!$B$3:$B$5</c:f>
              <c:strCache>
                <c:ptCount val="3"/>
                <c:pt idx="0">
                  <c:v>بشكل عام انا راضِ عن خدمة الرد على الاستفسارات القانونية</c:v>
                </c:pt>
                <c:pt idx="1">
                  <c:v>بشكل عام انا راضِ عن خدمة الاعتراضات على قرارات لجان التظلمات</c:v>
                </c:pt>
                <c:pt idx="2">
                  <c:v>بشكل عام انا راضِ عن نظام اسأل الخبير القانوني</c:v>
                </c:pt>
              </c:strCache>
            </c:strRef>
          </c:cat>
          <c:val>
            <c:numRef>
              <c:f>Sheet1!$C$3:$C$5</c:f>
              <c:numCache>
                <c:formatCode>0%</c:formatCode>
                <c:ptCount val="3"/>
                <c:pt idx="0">
                  <c:v>0.70645161290322578</c:v>
                </c:pt>
                <c:pt idx="1">
                  <c:v>0.65340501792114691</c:v>
                </c:pt>
                <c:pt idx="2">
                  <c:v>0.6752688172043011</c:v>
                </c:pt>
              </c:numCache>
            </c:numRef>
          </c:val>
        </c:ser>
        <c:ser>
          <c:idx val="1"/>
          <c:order val="1"/>
          <c:tx>
            <c:strRef>
              <c:f>Sheet1!$D$2</c:f>
              <c:strCache>
                <c:ptCount val="1"/>
                <c:pt idx="0">
                  <c:v>مستهدف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800"/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Sheet1!$B$3:$B$5</c:f>
              <c:strCache>
                <c:ptCount val="3"/>
                <c:pt idx="0">
                  <c:v>بشكل عام انا راضِ عن خدمة الرد على الاستفسارات القانونية</c:v>
                </c:pt>
                <c:pt idx="1">
                  <c:v>بشكل عام انا راضِ عن خدمة الاعتراضات على قرارات لجان التظلمات</c:v>
                </c:pt>
                <c:pt idx="2">
                  <c:v>بشكل عام انا راضِ عن نظام اسأل الخبير القانوني</c:v>
                </c:pt>
              </c:strCache>
            </c:strRef>
          </c:cat>
          <c:val>
            <c:numRef>
              <c:f>Sheet1!$D$3:$D$5</c:f>
              <c:numCache>
                <c:formatCode>0%</c:formatCode>
                <c:ptCount val="3"/>
                <c:pt idx="0">
                  <c:v>0.7</c:v>
                </c:pt>
                <c:pt idx="1">
                  <c:v>0.7</c:v>
                </c:pt>
                <c:pt idx="2">
                  <c:v>0.7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75"/>
        <c:overlap val="-25"/>
        <c:axId val="104194432"/>
        <c:axId val="104195968"/>
      </c:barChart>
      <c:catAx>
        <c:axId val="104194432"/>
        <c:scaling>
          <c:orientation val="minMax"/>
        </c:scaling>
        <c:delete val="0"/>
        <c:axPos val="b"/>
        <c:majorTickMark val="none"/>
        <c:minorTickMark val="none"/>
        <c:tickLblPos val="nextTo"/>
        <c:spPr>
          <a:ln>
            <a:solidFill>
              <a:schemeClr val="tx1"/>
            </a:solidFill>
          </a:ln>
        </c:spPr>
        <c:txPr>
          <a:bodyPr rot="0" vert="horz"/>
          <a:lstStyle/>
          <a:p>
            <a:pPr>
              <a:defRPr sz="1400" b="1"/>
            </a:pPr>
            <a:endParaRPr lang="en-US"/>
          </a:p>
        </c:txPr>
        <c:crossAx val="104195968"/>
        <c:crosses val="autoZero"/>
        <c:auto val="1"/>
        <c:lblAlgn val="ctr"/>
        <c:lblOffset val="100"/>
        <c:noMultiLvlLbl val="0"/>
      </c:catAx>
      <c:valAx>
        <c:axId val="104195968"/>
        <c:scaling>
          <c:orientation val="minMax"/>
        </c:scaling>
        <c:delete val="0"/>
        <c:axPos val="l"/>
        <c:majorGridlines/>
        <c:numFmt formatCode="0%" sourceLinked="1"/>
        <c:majorTickMark val="none"/>
        <c:minorTickMark val="none"/>
        <c:tickLblPos val="nextTo"/>
        <c:spPr>
          <a:ln w="9525">
            <a:noFill/>
          </a:ln>
        </c:spPr>
        <c:txPr>
          <a:bodyPr/>
          <a:lstStyle/>
          <a:p>
            <a:pPr>
              <a:defRPr sz="1200"/>
            </a:pPr>
            <a:endParaRPr lang="en-US"/>
          </a:p>
        </c:txPr>
        <c:crossAx val="104194432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.32780922892625458"/>
          <c:y val="0.93162940604197131"/>
          <c:w val="0.32334136786733841"/>
          <c:h val="6.7706441026072178E-2"/>
        </c:manualLayout>
      </c:layout>
      <c:overlay val="0"/>
      <c:txPr>
        <a:bodyPr/>
        <a:lstStyle/>
        <a:p>
          <a:pPr>
            <a:defRPr sz="140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100" b="1"/>
      </a:pPr>
      <a:endParaRPr lang="en-US"/>
    </a:p>
  </c:txPr>
  <c:externalData r:id="rId1">
    <c:autoUpdate val="0"/>
  </c:externalData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104211584"/>
        <c:axId val="104248832"/>
      </c:barChart>
      <c:catAx>
        <c:axId val="10421158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04248832"/>
        <c:crosses val="autoZero"/>
        <c:auto val="1"/>
        <c:lblAlgn val="ctr"/>
        <c:lblOffset val="100"/>
        <c:noMultiLvlLbl val="0"/>
      </c:catAx>
      <c:valAx>
        <c:axId val="104248832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104211584"/>
        <c:crosses val="autoZero"/>
        <c:crossBetween val="between"/>
      </c:valAx>
      <c:spPr>
        <a:noFill/>
        <a:ln w="25400">
          <a:noFill/>
        </a:ln>
      </c:spPr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600" b="1">
          <a:latin typeface="Sakkal Majalla" panose="02000000000000000000" pitchFamily="2" charset="-78"/>
          <a:cs typeface="Sakkal Majalla" panose="02000000000000000000" pitchFamily="2" charset="-78"/>
        </a:defRPr>
      </a:pPr>
      <a:endParaRPr lang="en-US"/>
    </a:p>
  </c:txPr>
  <c:externalData r:id="rId1">
    <c:autoUpdate val="0"/>
  </c:externalData>
</c:chartSpace>
</file>

<file path=ppt/charts/chart2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ar-AE"/>
              <a:t>نسبة الرضا لعام 2015 بالمقارنة بعام 2014</a:t>
            </a:r>
            <a:endParaRPr lang="en-US"/>
          </a:p>
        </c:rich>
      </c:tx>
      <c:overlay val="1"/>
    </c:title>
    <c:autoTitleDeleted val="0"/>
    <c:plotArea>
      <c:layout>
        <c:manualLayout>
          <c:layoutTarget val="inner"/>
          <c:xMode val="edge"/>
          <c:yMode val="edge"/>
          <c:x val="9.0981353753762317E-2"/>
          <c:y val="0.10467659480621556"/>
          <c:w val="0.76546375071475237"/>
          <c:h val="0.6631564154563257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Sheet1!$C$2</c:f>
              <c:strCache>
                <c:ptCount val="1"/>
                <c:pt idx="0">
                  <c:v>محقق 2015</c:v>
                </c:pt>
              </c:strCache>
            </c:strRef>
          </c:tx>
          <c:spPr>
            <a:solidFill>
              <a:srgbClr val="92D050"/>
            </a:solidFill>
          </c:spPr>
          <c:invertIfNegative val="0"/>
          <c:dLbls>
            <c:txPr>
              <a:bodyPr/>
              <a:lstStyle/>
              <a:p>
                <a:pPr>
                  <a:defRPr sz="1600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Sheet1!$B$3:$B$4</c:f>
              <c:strCache>
                <c:ptCount val="2"/>
                <c:pt idx="0">
                  <c:v>بشكل عام انا راضِ عن خدمة الرد على الاستفسارات القانونية</c:v>
                </c:pt>
                <c:pt idx="1">
                  <c:v>بشكل عام انا راضِ عن خدمة الاعتراضات على قرارات لجان التظلمات</c:v>
                </c:pt>
              </c:strCache>
            </c:strRef>
          </c:cat>
          <c:val>
            <c:numRef>
              <c:f>Sheet1!$C$3:$C$4</c:f>
              <c:numCache>
                <c:formatCode>0%</c:formatCode>
                <c:ptCount val="2"/>
                <c:pt idx="0">
                  <c:v>0.70645161290322578</c:v>
                </c:pt>
                <c:pt idx="1">
                  <c:v>0.65340501792114691</c:v>
                </c:pt>
              </c:numCache>
            </c:numRef>
          </c:val>
        </c:ser>
        <c:ser>
          <c:idx val="1"/>
          <c:order val="1"/>
          <c:tx>
            <c:strRef>
              <c:f>Sheet1!$E$2</c:f>
              <c:strCache>
                <c:ptCount val="1"/>
                <c:pt idx="0">
                  <c:v>محقق 2014</c:v>
                </c:pt>
              </c:strCache>
            </c:strRef>
          </c:tx>
          <c:spPr>
            <a:solidFill>
              <a:schemeClr val="accent1">
                <a:lumMod val="75000"/>
              </a:schemeClr>
            </a:solidFill>
          </c:spPr>
          <c:invertIfNegative val="0"/>
          <c:dLbls>
            <c:txPr>
              <a:bodyPr/>
              <a:lstStyle/>
              <a:p>
                <a:pPr>
                  <a:defRPr sz="1600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Sheet1!$B$3:$B$4</c:f>
              <c:strCache>
                <c:ptCount val="2"/>
                <c:pt idx="0">
                  <c:v>بشكل عام انا راضِ عن خدمة الرد على الاستفسارات القانونية</c:v>
                </c:pt>
                <c:pt idx="1">
                  <c:v>بشكل عام انا راضِ عن خدمة الاعتراضات على قرارات لجان التظلمات</c:v>
                </c:pt>
              </c:strCache>
            </c:strRef>
          </c:cat>
          <c:val>
            <c:numRef>
              <c:f>Sheet1!$E$3:$E$4</c:f>
              <c:numCache>
                <c:formatCode>0%</c:formatCode>
                <c:ptCount val="2"/>
                <c:pt idx="0">
                  <c:v>0.67793696275071635</c:v>
                </c:pt>
                <c:pt idx="1">
                  <c:v>0.6605539637058262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104794752"/>
        <c:axId val="104796544"/>
      </c:barChart>
      <c:catAx>
        <c:axId val="104794752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2000" b="1"/>
            </a:pPr>
            <a:endParaRPr lang="en-US"/>
          </a:p>
        </c:txPr>
        <c:crossAx val="104796544"/>
        <c:crosses val="autoZero"/>
        <c:auto val="1"/>
        <c:lblAlgn val="ctr"/>
        <c:lblOffset val="100"/>
        <c:noMultiLvlLbl val="0"/>
      </c:catAx>
      <c:valAx>
        <c:axId val="104796544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600" b="1"/>
            </a:pPr>
            <a:endParaRPr lang="en-US"/>
          </a:p>
        </c:txPr>
        <c:crossAx val="10479475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6154119800381324"/>
          <c:y val="0.35668879053121089"/>
          <c:w val="0.12776975397795307"/>
          <c:h val="0.20788612773183932"/>
        </c:manualLayout>
      </c:layout>
      <c:overlay val="0"/>
      <c:txPr>
        <a:bodyPr/>
        <a:lstStyle/>
        <a:p>
          <a:pPr>
            <a:defRPr sz="1200" b="1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2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ar-AE"/>
              <a:t>نسبة</a:t>
            </a:r>
            <a:r>
              <a:rPr lang="ar-AE" baseline="0"/>
              <a:t> الرضا حسب المحاور المختلفة</a:t>
            </a:r>
            <a:endParaRPr lang="en-US"/>
          </a:p>
        </c:rich>
      </c:tx>
      <c:overlay val="0"/>
    </c:title>
    <c:autoTitleDeleted val="0"/>
    <c:plotArea>
      <c:layout/>
      <c:barChart>
        <c:barDir val="col"/>
        <c:grouping val="clustere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-25"/>
        <c:axId val="104841984"/>
        <c:axId val="104843520"/>
      </c:barChart>
      <c:catAx>
        <c:axId val="104841984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/>
          <a:lstStyle/>
          <a:p>
            <a:pPr>
              <a:defRPr sz="1200" b="1"/>
            </a:pPr>
            <a:endParaRPr lang="en-US"/>
          </a:p>
        </c:txPr>
        <c:crossAx val="104843520"/>
        <c:crosses val="autoZero"/>
        <c:auto val="1"/>
        <c:lblAlgn val="ctr"/>
        <c:lblOffset val="100"/>
        <c:noMultiLvlLbl val="0"/>
      </c:catAx>
      <c:valAx>
        <c:axId val="104843520"/>
        <c:scaling>
          <c:orientation val="minMax"/>
        </c:scaling>
        <c:delete val="0"/>
        <c:axPos val="l"/>
        <c:majorGridlines/>
        <c:numFmt formatCode="0%" sourceLinked="1"/>
        <c:majorTickMark val="none"/>
        <c:minorTickMark val="none"/>
        <c:tickLblPos val="nextTo"/>
        <c:spPr>
          <a:ln w="9525">
            <a:noFill/>
          </a:ln>
        </c:spPr>
        <c:txPr>
          <a:bodyPr/>
          <a:lstStyle/>
          <a:p>
            <a:pPr>
              <a:defRPr sz="1100" b="1">
                <a:latin typeface="Garamond" panose="02020404030301010803" pitchFamily="18" charset="0"/>
              </a:defRPr>
            </a:pPr>
            <a:endParaRPr lang="en-US"/>
          </a:p>
        </c:txPr>
        <c:crossAx val="104841984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2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2400"/>
            </a:pPr>
            <a:r>
              <a:rPr lang="ar-AE" sz="2400"/>
              <a:t>نسبة</a:t>
            </a:r>
            <a:r>
              <a:rPr lang="ar-AE" sz="2400" baseline="0"/>
              <a:t> الرضا حسب المحاور المختلفة</a:t>
            </a:r>
            <a:endParaRPr lang="en-US" sz="2400"/>
          </a:p>
        </c:rich>
      </c:tx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Sheet1!$C$20</c:f>
              <c:strCache>
                <c:ptCount val="1"/>
                <c:pt idx="0">
                  <c:v>مجقق 2015</c:v>
                </c:pt>
              </c:strCache>
            </c:strRef>
          </c:tx>
          <c:spPr>
            <a:solidFill>
              <a:srgbClr val="92D050"/>
            </a:solidFill>
          </c:spPr>
          <c:invertIfNegative val="0"/>
          <c:dLbls>
            <c:txPr>
              <a:bodyPr/>
              <a:lstStyle/>
              <a:p>
                <a:pPr>
                  <a:defRPr sz="1600" b="1"/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Sheet1!$B$21:$B$24</c:f>
              <c:strCache>
                <c:ptCount val="4"/>
                <c:pt idx="0">
                  <c:v>اسلوب وكفاءة موظفي الهيئة في التعامل معكم</c:v>
                </c:pt>
                <c:pt idx="1">
                  <c:v>سرعة تقديم الخدمة</c:v>
                </c:pt>
                <c:pt idx="2">
                  <c:v>سهولة الوصول للخدمة</c:v>
                </c:pt>
                <c:pt idx="3">
                  <c:v>نسبة الرضا عن مخرجات الخدمة</c:v>
                </c:pt>
              </c:strCache>
            </c:strRef>
          </c:cat>
          <c:val>
            <c:numRef>
              <c:f>Sheet1!$C$21:$C$24</c:f>
              <c:numCache>
                <c:formatCode>0%</c:formatCode>
                <c:ptCount val="4"/>
                <c:pt idx="0">
                  <c:v>0.66648745519713248</c:v>
                </c:pt>
                <c:pt idx="1">
                  <c:v>0.64348864994026289</c:v>
                </c:pt>
                <c:pt idx="2">
                  <c:v>0.65328554360812419</c:v>
                </c:pt>
                <c:pt idx="3">
                  <c:v>0.66254480286738349</c:v>
                </c:pt>
              </c:numCache>
            </c:numRef>
          </c:val>
        </c:ser>
        <c:ser>
          <c:idx val="1"/>
          <c:order val="1"/>
          <c:tx>
            <c:strRef>
              <c:f>Sheet1!$D$20</c:f>
              <c:strCache>
                <c:ptCount val="1"/>
                <c:pt idx="0">
                  <c:v>محقق 2014</c:v>
                </c:pt>
              </c:strCache>
            </c:strRef>
          </c:tx>
          <c:spPr>
            <a:solidFill>
              <a:schemeClr val="accent1">
                <a:lumMod val="75000"/>
              </a:schemeClr>
            </a:solidFill>
          </c:spPr>
          <c:invertIfNegative val="0"/>
          <c:dLbls>
            <c:txPr>
              <a:bodyPr/>
              <a:lstStyle/>
              <a:p>
                <a:pPr>
                  <a:defRPr sz="1600" b="1"/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Sheet1!$B$21:$B$24</c:f>
              <c:strCache>
                <c:ptCount val="4"/>
                <c:pt idx="0">
                  <c:v>اسلوب وكفاءة موظفي الهيئة في التعامل معكم</c:v>
                </c:pt>
                <c:pt idx="1">
                  <c:v>سرعة تقديم الخدمة</c:v>
                </c:pt>
                <c:pt idx="2">
                  <c:v>سهولة الوصول للخدمة</c:v>
                </c:pt>
                <c:pt idx="3">
                  <c:v>نسبة الرضا عن مخرجات الخدمة</c:v>
                </c:pt>
              </c:strCache>
            </c:strRef>
          </c:cat>
          <c:val>
            <c:numRef>
              <c:f>Sheet1!$D$21:$D$24</c:f>
              <c:numCache>
                <c:formatCode>0%</c:formatCode>
                <c:ptCount val="4"/>
                <c:pt idx="0">
                  <c:v>0.68543457497612226</c:v>
                </c:pt>
                <c:pt idx="1">
                  <c:v>0.65889843998726516</c:v>
                </c:pt>
                <c:pt idx="2">
                  <c:v>0.66329194524036927</c:v>
                </c:pt>
                <c:pt idx="3">
                  <c:v>0.67516714422158541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-25"/>
        <c:axId val="104856960"/>
        <c:axId val="89199744"/>
      </c:barChart>
      <c:catAx>
        <c:axId val="104856960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/>
          <a:lstStyle/>
          <a:p>
            <a:pPr>
              <a:defRPr sz="1800" b="1"/>
            </a:pPr>
            <a:endParaRPr lang="en-US"/>
          </a:p>
        </c:txPr>
        <c:crossAx val="89199744"/>
        <c:crosses val="autoZero"/>
        <c:auto val="1"/>
        <c:lblAlgn val="ctr"/>
        <c:lblOffset val="100"/>
        <c:noMultiLvlLbl val="0"/>
      </c:catAx>
      <c:valAx>
        <c:axId val="89199744"/>
        <c:scaling>
          <c:orientation val="minMax"/>
        </c:scaling>
        <c:delete val="0"/>
        <c:axPos val="l"/>
        <c:majorGridlines/>
        <c:numFmt formatCode="0%" sourceLinked="1"/>
        <c:majorTickMark val="none"/>
        <c:minorTickMark val="none"/>
        <c:tickLblPos val="nextTo"/>
        <c:spPr>
          <a:ln w="9525">
            <a:noFill/>
          </a:ln>
        </c:spPr>
        <c:txPr>
          <a:bodyPr/>
          <a:lstStyle/>
          <a:p>
            <a:pPr>
              <a:defRPr sz="1600" b="1">
                <a:latin typeface="Garamond" panose="02020404030301010803" pitchFamily="18" charset="0"/>
              </a:defRPr>
            </a:pPr>
            <a:endParaRPr lang="en-US"/>
          </a:p>
        </c:txPr>
        <c:crossAx val="104856960"/>
        <c:crosses val="autoZero"/>
        <c:crossBetween val="between"/>
      </c:valAx>
    </c:plotArea>
    <c:legend>
      <c:legendPos val="b"/>
      <c:overlay val="0"/>
      <c:txPr>
        <a:bodyPr/>
        <a:lstStyle/>
        <a:p>
          <a:pPr>
            <a:defRPr sz="1400" b="1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2851246719160106"/>
          <c:y val="5.1400554097404488E-2"/>
          <c:w val="0.70686395450568684"/>
          <c:h val="0.5002978273549140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النتائج!$D$5</c:f>
              <c:strCache>
                <c:ptCount val="1"/>
                <c:pt idx="0">
                  <c:v>2014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100"/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النتائج!$B$6:$B$14</c:f>
              <c:strCache>
                <c:ptCount val="9"/>
                <c:pt idx="0">
                  <c:v>نظام الخدمة الذاتية</c:v>
                </c:pt>
                <c:pt idx="1">
                  <c:v>نظام اجراءات الموارد البشرية</c:v>
                </c:pt>
                <c:pt idx="2">
                  <c:v>نظام التقارير الاحصائية</c:v>
                </c:pt>
                <c:pt idx="3">
                  <c:v>نظام الدعم الفني</c:v>
                </c:pt>
                <c:pt idx="4">
                  <c:v>نظام التطبيق الذكي</c:v>
                </c:pt>
                <c:pt idx="5">
                  <c:v>مركز الاتصال</c:v>
                </c:pt>
                <c:pt idx="6">
                  <c:v>نظام اعتماد</c:v>
                </c:pt>
                <c:pt idx="7">
                  <c:v>نظام خدمة المتعاملين-تقارير الذكية</c:v>
                </c:pt>
                <c:pt idx="8">
                  <c:v>دليل اجراءات الموارد البشرية</c:v>
                </c:pt>
              </c:strCache>
            </c:strRef>
          </c:cat>
          <c:val>
            <c:numRef>
              <c:f>النتائج!$D$6:$D$14</c:f>
              <c:numCache>
                <c:formatCode>0%</c:formatCode>
                <c:ptCount val="9"/>
                <c:pt idx="0">
                  <c:v>0.75</c:v>
                </c:pt>
                <c:pt idx="1">
                  <c:v>0.8</c:v>
                </c:pt>
                <c:pt idx="2">
                  <c:v>0.72</c:v>
                </c:pt>
                <c:pt idx="3">
                  <c:v>0.65</c:v>
                </c:pt>
                <c:pt idx="4">
                  <c:v>0.79400000000000004</c:v>
                </c:pt>
                <c:pt idx="5">
                  <c:v>0.74</c:v>
                </c:pt>
                <c:pt idx="6">
                  <c:v>0.79</c:v>
                </c:pt>
              </c:numCache>
            </c:numRef>
          </c:val>
        </c:ser>
        <c:ser>
          <c:idx val="1"/>
          <c:order val="1"/>
          <c:tx>
            <c:strRef>
              <c:f>النتائج!$E$5</c:f>
              <c:strCache>
                <c:ptCount val="1"/>
                <c:pt idx="0">
                  <c:v>2015</c:v>
                </c:pt>
              </c:strCache>
            </c:strRef>
          </c:tx>
          <c:spPr>
            <a:solidFill>
              <a:srgbClr val="92D050"/>
            </a:solidFill>
          </c:spPr>
          <c:invertIfNegative val="0"/>
          <c:dLbls>
            <c:txPr>
              <a:bodyPr/>
              <a:lstStyle/>
              <a:p>
                <a:pPr>
                  <a:defRPr sz="1100"/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النتائج!$B$6:$B$14</c:f>
              <c:strCache>
                <c:ptCount val="9"/>
                <c:pt idx="0">
                  <c:v>نظام الخدمة الذاتية</c:v>
                </c:pt>
                <c:pt idx="1">
                  <c:v>نظام اجراءات الموارد البشرية</c:v>
                </c:pt>
                <c:pt idx="2">
                  <c:v>نظام التقارير الاحصائية</c:v>
                </c:pt>
                <c:pt idx="3">
                  <c:v>نظام الدعم الفني</c:v>
                </c:pt>
                <c:pt idx="4">
                  <c:v>نظام التطبيق الذكي</c:v>
                </c:pt>
                <c:pt idx="5">
                  <c:v>مركز الاتصال</c:v>
                </c:pt>
                <c:pt idx="6">
                  <c:v>نظام اعتماد</c:v>
                </c:pt>
                <c:pt idx="7">
                  <c:v>نظام خدمة المتعاملين-تقارير الذكية</c:v>
                </c:pt>
                <c:pt idx="8">
                  <c:v>دليل اجراءات الموارد البشرية</c:v>
                </c:pt>
              </c:strCache>
            </c:strRef>
          </c:cat>
          <c:val>
            <c:numRef>
              <c:f>النتائج!$E$6:$E$14</c:f>
              <c:numCache>
                <c:formatCode>0%</c:formatCode>
                <c:ptCount val="9"/>
                <c:pt idx="0">
                  <c:v>0.75</c:v>
                </c:pt>
                <c:pt idx="1">
                  <c:v>0.77</c:v>
                </c:pt>
                <c:pt idx="2">
                  <c:v>0.79</c:v>
                </c:pt>
                <c:pt idx="3">
                  <c:v>0.68</c:v>
                </c:pt>
                <c:pt idx="4">
                  <c:v>0.75</c:v>
                </c:pt>
                <c:pt idx="5">
                  <c:v>0.76</c:v>
                </c:pt>
                <c:pt idx="6">
                  <c:v>0.73</c:v>
                </c:pt>
                <c:pt idx="7">
                  <c:v>0.69</c:v>
                </c:pt>
                <c:pt idx="8">
                  <c:v>0.69</c:v>
                </c:pt>
              </c:numCache>
            </c:numRef>
          </c:val>
        </c:ser>
        <c:ser>
          <c:idx val="2"/>
          <c:order val="2"/>
          <c:tx>
            <c:strRef>
              <c:f>النتائج!$F$5</c:f>
              <c:strCache>
                <c:ptCount val="1"/>
                <c:pt idx="0">
                  <c:v>المستهدف</c:v>
                </c:pt>
              </c:strCache>
            </c:strRef>
          </c:tx>
          <c:spPr>
            <a:solidFill>
              <a:schemeClr val="accent2">
                <a:lumMod val="75000"/>
              </a:schemeClr>
            </a:solidFill>
          </c:spPr>
          <c:invertIfNegative val="0"/>
          <c:dLbls>
            <c:txPr>
              <a:bodyPr/>
              <a:lstStyle/>
              <a:p>
                <a:pPr>
                  <a:defRPr sz="1100"/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النتائج!$B$6:$B$14</c:f>
              <c:strCache>
                <c:ptCount val="9"/>
                <c:pt idx="0">
                  <c:v>نظام الخدمة الذاتية</c:v>
                </c:pt>
                <c:pt idx="1">
                  <c:v>نظام اجراءات الموارد البشرية</c:v>
                </c:pt>
                <c:pt idx="2">
                  <c:v>نظام التقارير الاحصائية</c:v>
                </c:pt>
                <c:pt idx="3">
                  <c:v>نظام الدعم الفني</c:v>
                </c:pt>
                <c:pt idx="4">
                  <c:v>نظام التطبيق الذكي</c:v>
                </c:pt>
                <c:pt idx="5">
                  <c:v>مركز الاتصال</c:v>
                </c:pt>
                <c:pt idx="6">
                  <c:v>نظام اعتماد</c:v>
                </c:pt>
                <c:pt idx="7">
                  <c:v>نظام خدمة المتعاملين-تقارير الذكية</c:v>
                </c:pt>
                <c:pt idx="8">
                  <c:v>دليل اجراءات الموارد البشرية</c:v>
                </c:pt>
              </c:strCache>
            </c:strRef>
          </c:cat>
          <c:val>
            <c:numRef>
              <c:f>النتائج!$F$6:$F$14</c:f>
              <c:numCache>
                <c:formatCode>0%</c:formatCode>
                <c:ptCount val="9"/>
                <c:pt idx="0">
                  <c:v>0.75</c:v>
                </c:pt>
                <c:pt idx="1">
                  <c:v>0.75</c:v>
                </c:pt>
                <c:pt idx="2">
                  <c:v>0.74</c:v>
                </c:pt>
                <c:pt idx="3">
                  <c:v>0.75</c:v>
                </c:pt>
                <c:pt idx="4">
                  <c:v>0.75</c:v>
                </c:pt>
                <c:pt idx="5">
                  <c:v>0.75</c:v>
                </c:pt>
                <c:pt idx="6">
                  <c:v>0.75</c:v>
                </c:pt>
                <c:pt idx="7">
                  <c:v>0.75</c:v>
                </c:pt>
                <c:pt idx="8">
                  <c:v>0.7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00189696"/>
        <c:axId val="100191232"/>
      </c:barChart>
      <c:catAx>
        <c:axId val="10018969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00191232"/>
        <c:crosses val="autoZero"/>
        <c:auto val="1"/>
        <c:lblAlgn val="ctr"/>
        <c:lblOffset val="100"/>
        <c:noMultiLvlLbl val="0"/>
      </c:catAx>
      <c:valAx>
        <c:axId val="100191232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100189696"/>
        <c:crosses val="autoZero"/>
        <c:crossBetween val="between"/>
      </c:valAx>
      <c:dTable>
        <c:showHorzBorder val="1"/>
        <c:showVertBorder val="1"/>
        <c:showOutline val="1"/>
        <c:showKeys val="1"/>
      </c:dTable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400" b="1"/>
      </a:pPr>
      <a:endParaRPr lang="en-US"/>
    </a:p>
  </c:txPr>
  <c:externalData r:id="rId1">
    <c:autoUpdate val="0"/>
  </c:externalData>
</c:chartSpace>
</file>

<file path=ppt/charts/chart3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1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r>
              <a:rPr lang="ar-AE" sz="1800" b="1" dirty="0" smtClean="0">
                <a:effectLst/>
              </a:rPr>
              <a:t>نسب</a:t>
            </a:r>
            <a:r>
              <a:rPr lang="ar-AE" sz="1800" b="1" baseline="0" dirty="0" smtClean="0">
                <a:effectLst/>
              </a:rPr>
              <a:t> الرضا حسب المحاور ل</a:t>
            </a:r>
            <a:r>
              <a:rPr lang="ar-AE" sz="1800" b="1" dirty="0" smtClean="0">
                <a:effectLst/>
              </a:rPr>
              <a:t>نظام اسأل الخبير القانوني</a:t>
            </a:r>
            <a:endParaRPr lang="en-US" dirty="0" smtClean="0">
              <a:effectLst/>
            </a:endParaRPr>
          </a:p>
        </c:rich>
      </c:tx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rgbClr val="92D050"/>
            </a:solidFill>
          </c:spPr>
          <c:invertIfNegative val="0"/>
          <c:dLbls>
            <c:txPr>
              <a:bodyPr/>
              <a:lstStyle/>
              <a:p>
                <a:pPr>
                  <a:defRPr sz="1600" b="1">
                    <a:latin typeface="Garamond" panose="02020404030301010803" pitchFamily="18" charset="0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Sheet1!$B$58:$B$61</c:f>
              <c:strCache>
                <c:ptCount val="4"/>
                <c:pt idx="0">
                  <c:v> ساهم النظام في توفير الوقت والجهد في الرد على الاستفسارات</c:v>
                </c:pt>
                <c:pt idx="1">
                  <c:v>يعتبر النظام سهل الاستخدام ومناسب</c:v>
                </c:pt>
                <c:pt idx="2">
                  <c:v>يحتوي النظام على الاستفسارات الرئيسية التي احتاجها كموظف حكومي اتحادي حول قانون ولائحة الموارد البشرية</c:v>
                </c:pt>
                <c:pt idx="3">
                  <c:v>الاجابات المتوفرة على النظام واضحة ويمكن الاعتماد عليها</c:v>
                </c:pt>
              </c:strCache>
            </c:strRef>
          </c:cat>
          <c:val>
            <c:numRef>
              <c:f>Sheet1!$C$58:$C$61</c:f>
              <c:numCache>
                <c:formatCode>0%</c:formatCode>
                <c:ptCount val="4"/>
                <c:pt idx="0">
                  <c:v>0.66344086021505377</c:v>
                </c:pt>
                <c:pt idx="1">
                  <c:v>0.67060931899641574</c:v>
                </c:pt>
                <c:pt idx="2">
                  <c:v>0.6645161290322581</c:v>
                </c:pt>
                <c:pt idx="3">
                  <c:v>0.6591397849462366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89259008"/>
        <c:axId val="105120512"/>
      </c:barChart>
      <c:catAx>
        <c:axId val="89259008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400" b="1"/>
            </a:pPr>
            <a:endParaRPr lang="en-US"/>
          </a:p>
        </c:txPr>
        <c:crossAx val="105120512"/>
        <c:crosses val="autoZero"/>
        <c:auto val="1"/>
        <c:lblAlgn val="ctr"/>
        <c:lblOffset val="100"/>
        <c:noMultiLvlLbl val="0"/>
      </c:catAx>
      <c:valAx>
        <c:axId val="105120512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100" b="1">
                <a:latin typeface="Garamond" panose="02020404030301010803" pitchFamily="18" charset="0"/>
              </a:defRPr>
            </a:pPr>
            <a:endParaRPr lang="en-US"/>
          </a:p>
        </c:txPr>
        <c:crossAx val="89259008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3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29"/>
    </mc:Choice>
    <mc:Fallback>
      <c:style val="29"/>
    </mc:Fallback>
  </mc:AlternateContent>
  <c:chart>
    <c:title>
      <c:tx>
        <c:rich>
          <a:bodyPr/>
          <a:lstStyle/>
          <a:p>
            <a:pPr>
              <a:defRPr sz="2400"/>
            </a:pPr>
            <a:r>
              <a:rPr lang="ar-AE" sz="2400"/>
              <a:t>الرضا العام عن نظام التدريب والتطوير </a:t>
            </a:r>
          </a:p>
        </c:rich>
      </c:tx>
      <c:overlay val="0"/>
    </c:title>
    <c:autoTitleDeleted val="0"/>
    <c:plotArea>
      <c:layout>
        <c:manualLayout>
          <c:layoutTarget val="inner"/>
          <c:xMode val="edge"/>
          <c:yMode val="edge"/>
          <c:x val="9.1849518810148731E-2"/>
          <c:y val="0.21889250256761383"/>
          <c:w val="0.68627994285524441"/>
          <c:h val="0.659271938833732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Sheet2!$A$8</c:f>
              <c:strCache>
                <c:ptCount val="1"/>
                <c:pt idx="0">
                  <c:v>السؤال الثالث : بشكل عام انا راضِ عن نظام التدريب والتطوير المعد من قبل الهيئة الاتحادية للموارد البشرية الحكومية</c:v>
                </c:pt>
              </c:strCache>
            </c:strRef>
          </c:tx>
          <c:spPr>
            <a:solidFill>
              <a:schemeClr val="accent2">
                <a:lumMod val="75000"/>
              </a:schemeClr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rgbClr val="92D050"/>
              </a:solidFill>
            </c:spPr>
          </c:dPt>
          <c:dPt>
            <c:idx val="1"/>
            <c:invertIfNegative val="0"/>
            <c:bubble3D val="0"/>
          </c:dPt>
          <c:dLbls>
            <c:txPr>
              <a:bodyPr/>
              <a:lstStyle/>
              <a:p>
                <a:pPr>
                  <a:defRPr b="1">
                    <a:latin typeface="Garamond" panose="02020404030301010803" pitchFamily="18" charset="0"/>
                    <a:cs typeface="Arial" panose="020B0604020202020204" pitchFamily="34" charset="0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Sheet2!$B$7:$C$7</c:f>
              <c:strCache>
                <c:ptCount val="2"/>
                <c:pt idx="0">
                  <c:v>المحقق</c:v>
                </c:pt>
                <c:pt idx="1">
                  <c:v>المستهدف</c:v>
                </c:pt>
              </c:strCache>
            </c:strRef>
          </c:cat>
          <c:val>
            <c:numRef>
              <c:f>Sheet2!$B$8:$C$8</c:f>
              <c:numCache>
                <c:formatCode>0%</c:formatCode>
                <c:ptCount val="2"/>
                <c:pt idx="0">
                  <c:v>0.61578947368421055</c:v>
                </c:pt>
                <c:pt idx="1">
                  <c:v>0.75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3640320"/>
        <c:axId val="43641856"/>
      </c:barChart>
      <c:catAx>
        <c:axId val="43640320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/>
          <a:lstStyle/>
          <a:p>
            <a:pPr>
              <a:defRPr b="1"/>
            </a:pPr>
            <a:endParaRPr lang="en-US"/>
          </a:p>
        </c:txPr>
        <c:crossAx val="43641856"/>
        <c:crosses val="autoZero"/>
        <c:auto val="1"/>
        <c:lblAlgn val="ctr"/>
        <c:lblOffset val="100"/>
        <c:noMultiLvlLbl val="0"/>
      </c:catAx>
      <c:valAx>
        <c:axId val="43641856"/>
        <c:scaling>
          <c:orientation val="minMax"/>
        </c:scaling>
        <c:delete val="0"/>
        <c:axPos val="l"/>
        <c:majorGridlines/>
        <c:numFmt formatCode="0%" sourceLinked="1"/>
        <c:majorTickMark val="none"/>
        <c:minorTickMark val="none"/>
        <c:tickLblPos val="nextTo"/>
        <c:txPr>
          <a:bodyPr/>
          <a:lstStyle/>
          <a:p>
            <a:pPr>
              <a:defRPr b="0">
                <a:latin typeface="Garamond" panose="02020404030301010803" pitchFamily="18" charset="0"/>
                <a:cs typeface="Arial" panose="020B0604020202020204" pitchFamily="34" charset="0"/>
              </a:defRPr>
            </a:pPr>
            <a:endParaRPr lang="en-US"/>
          </a:p>
        </c:txPr>
        <c:crossAx val="43640320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3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29"/>
    </mc:Choice>
    <mc:Fallback>
      <c:style val="29"/>
    </mc:Fallback>
  </mc:AlternateContent>
  <c:chart>
    <c:autoTitleDeleted val="0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chemeClr val="accent2">
                <a:lumMod val="75000"/>
              </a:schemeClr>
            </a:solidFill>
          </c:spPr>
          <c:invertIfNegative val="0"/>
          <c:dLbls>
            <c:txPr>
              <a:bodyPr/>
              <a:lstStyle/>
              <a:p>
                <a:pPr>
                  <a:defRPr sz="1600" b="1">
                    <a:latin typeface="Garamond" panose="02020404030301010803" pitchFamily="18" charset="0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Sheet2!$A$12:$A$16</c:f>
              <c:strCache>
                <c:ptCount val="5"/>
                <c:pt idx="0">
                  <c:v>تعتبر مراحل تطبيق نظام التدريب والتطوير واضحة ومتسلسلة بشكل يساهم في تسهيل عملية التطبيق</c:v>
                </c:pt>
                <c:pt idx="1">
                  <c:v>تعتبر النماذج المستخدمة ضمن النظام و الموضحة ضمن الدليل الاسترشادي للنظام مناسبة و سهلة الاستخدام</c:v>
                </c:pt>
                <c:pt idx="2">
                  <c:v>تتناسب أشكال التدريب المحددة ضمن النظام مع احتياجات جهتكم و يمكن تطبيقها بشكل مناسب</c:v>
                </c:pt>
                <c:pt idx="3">
                  <c:v>وسائل و أساليب التواصل المتبعة مع منسقي نظام التدريب و التطوير في الهيئة مناسبة</c:v>
                </c:pt>
                <c:pt idx="4">
                  <c:v>لدى منسقي نظام التدريب و التطوير في الهيئة المعرفة والاجابات المناسبة على استفساراتكم بخصوص النظام</c:v>
                </c:pt>
              </c:strCache>
            </c:strRef>
          </c:cat>
          <c:val>
            <c:numRef>
              <c:f>Sheet2!$B$12:$B$16</c:f>
              <c:numCache>
                <c:formatCode>0%</c:formatCode>
                <c:ptCount val="5"/>
                <c:pt idx="0">
                  <c:v>0.58947368421052626</c:v>
                </c:pt>
                <c:pt idx="1">
                  <c:v>0.58421052631578951</c:v>
                </c:pt>
                <c:pt idx="2">
                  <c:v>0.62631578947368416</c:v>
                </c:pt>
                <c:pt idx="3">
                  <c:v>0.62105263157894741</c:v>
                </c:pt>
                <c:pt idx="4">
                  <c:v>0.61052631578947369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43713280"/>
        <c:axId val="43734912"/>
      </c:barChart>
      <c:catAx>
        <c:axId val="43713280"/>
        <c:scaling>
          <c:orientation val="minMax"/>
        </c:scaling>
        <c:delete val="0"/>
        <c:axPos val="l"/>
        <c:majorTickMark val="out"/>
        <c:minorTickMark val="none"/>
        <c:tickLblPos val="nextTo"/>
        <c:spPr>
          <a:noFill/>
        </c:spPr>
        <c:txPr>
          <a:bodyPr/>
          <a:lstStyle/>
          <a:p>
            <a:pPr>
              <a:defRPr sz="1600" b="1"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en-US"/>
          </a:p>
        </c:txPr>
        <c:crossAx val="43734912"/>
        <c:crosses val="autoZero"/>
        <c:auto val="1"/>
        <c:lblAlgn val="ctr"/>
        <c:lblOffset val="100"/>
        <c:noMultiLvlLbl val="0"/>
      </c:catAx>
      <c:valAx>
        <c:axId val="43734912"/>
        <c:scaling>
          <c:orientation val="minMax"/>
        </c:scaling>
        <c:delete val="0"/>
        <c:axPos val="b"/>
        <c:majorGridlines/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600" b="1">
                <a:latin typeface="Garamond" panose="02020404030301010803" pitchFamily="18" charset="0"/>
              </a:defRPr>
            </a:pPr>
            <a:endParaRPr lang="en-US"/>
          </a:p>
        </c:txPr>
        <c:crossAx val="43713280"/>
        <c:crosses val="autoZero"/>
        <c:crossBetween val="between"/>
      </c:valAx>
      <c:spPr>
        <a:solidFill>
          <a:schemeClr val="bg1">
            <a:lumMod val="95000"/>
          </a:schemeClr>
        </a:solidFill>
      </c:spPr>
    </c:plotArea>
    <c:plotVisOnly val="1"/>
    <c:dispBlanksAs val="gap"/>
    <c:showDLblsOverMax val="0"/>
  </c:chart>
  <c:spPr>
    <a:solidFill>
      <a:schemeClr val="bg1">
        <a:lumMod val="95000"/>
      </a:schemeClr>
    </a:solidFill>
  </c:spPr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3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28"/>
    </mc:Choice>
    <mc:Fallback>
      <c:style val="28"/>
    </mc:Fallback>
  </mc:AlternateContent>
  <c:chart>
    <c:autoTitleDeleted val="0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chemeClr val="accent2">
                <a:lumMod val="75000"/>
              </a:schemeClr>
            </a:solidFill>
          </c:spPr>
          <c:invertIfNegative val="0"/>
          <c:dLbls>
            <c:txPr>
              <a:bodyPr/>
              <a:lstStyle/>
              <a:p>
                <a:pPr>
                  <a:defRPr sz="1400" b="1">
                    <a:latin typeface="Garamond" panose="02020404030301010803" pitchFamily="18" charset="0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Sheet2!$A$20:$A$23</c:f>
              <c:strCache>
                <c:ptCount val="4"/>
                <c:pt idx="0">
                  <c:v> يعتبر النظام الالكتروني للتدريب و التطوير مناسبا و سهل الاستخدام</c:v>
                </c:pt>
                <c:pt idx="1">
                  <c:v>قامت الهيئة بتزويدكم بالتدريب المناسب على استخدام نظام التدريب و التطوير ( النظام الالكتروني)</c:v>
                </c:pt>
                <c:pt idx="2">
                  <c:v>يتم تقديم الدعم الفني لنظام التدريب والتطوير (الالكتروني) من قبل الهيئة ضمن الوقت المناسب</c:v>
                </c:pt>
                <c:pt idx="3">
                  <c:v>يتم تقديم الدعم الفني لنظام التدريب والتطوير (الالكتروني) من قبل الهيئة بالاسلوب المناسب</c:v>
                </c:pt>
              </c:strCache>
            </c:strRef>
          </c:cat>
          <c:val>
            <c:numRef>
              <c:f>Sheet2!$B$20:$B$23</c:f>
              <c:numCache>
                <c:formatCode>0%</c:formatCode>
                <c:ptCount val="4"/>
                <c:pt idx="0">
                  <c:v>0.55263157894736847</c:v>
                </c:pt>
                <c:pt idx="1">
                  <c:v>0.63684210526315788</c:v>
                </c:pt>
                <c:pt idx="2">
                  <c:v>0.56315789473684208</c:v>
                </c:pt>
                <c:pt idx="3">
                  <c:v>0.59473684210526312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43755008"/>
        <c:axId val="44503424"/>
      </c:barChart>
      <c:catAx>
        <c:axId val="43755008"/>
        <c:scaling>
          <c:orientation val="minMax"/>
        </c:scaling>
        <c:delete val="0"/>
        <c:axPos val="l"/>
        <c:majorTickMark val="out"/>
        <c:minorTickMark val="none"/>
        <c:tickLblPos val="nextTo"/>
        <c:txPr>
          <a:bodyPr/>
          <a:lstStyle/>
          <a:p>
            <a:pPr>
              <a:defRPr sz="1400" b="1"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en-US"/>
          </a:p>
        </c:txPr>
        <c:crossAx val="44503424"/>
        <c:crosses val="autoZero"/>
        <c:auto val="1"/>
        <c:lblAlgn val="ctr"/>
        <c:lblOffset val="100"/>
        <c:noMultiLvlLbl val="0"/>
      </c:catAx>
      <c:valAx>
        <c:axId val="44503424"/>
        <c:scaling>
          <c:orientation val="minMax"/>
        </c:scaling>
        <c:delete val="0"/>
        <c:axPos val="b"/>
        <c:majorGridlines/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400" b="1">
                <a:latin typeface="Garamond" panose="02020404030301010803" pitchFamily="18" charset="0"/>
                <a:cs typeface="Arial" panose="020B0604020202020204" pitchFamily="34" charset="0"/>
              </a:defRPr>
            </a:pPr>
            <a:endParaRPr lang="en-US"/>
          </a:p>
        </c:txPr>
        <c:crossAx val="43755008"/>
        <c:crosses val="autoZero"/>
        <c:crossBetween val="between"/>
      </c:valAx>
    </c:plotArea>
    <c:plotVisOnly val="1"/>
    <c:dispBlanksAs val="gap"/>
    <c:showDLblsOverMax val="0"/>
  </c:chart>
  <c:spPr>
    <a:solidFill>
      <a:schemeClr val="bg1">
        <a:lumMod val="95000"/>
      </a:schemeClr>
    </a:solidFill>
  </c:spPr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3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28"/>
    </mc:Choice>
    <mc:Fallback>
      <c:style val="28"/>
    </mc:Fallback>
  </mc:AlternateContent>
  <c:chart>
    <c:title>
      <c:tx>
        <c:rich>
          <a:bodyPr/>
          <a:lstStyle/>
          <a:p>
            <a:pPr>
              <a:defRPr sz="2000"/>
            </a:pPr>
            <a:r>
              <a:rPr lang="ar-AE" sz="2000"/>
              <a:t>ما هي اهم الجوانب التي ترغبون في وجودها ضمن نظام التدريب والتطوير الالكتروني</a:t>
            </a:r>
            <a:endParaRPr lang="en-US" sz="2000"/>
          </a:p>
        </c:rich>
      </c:tx>
      <c:overlay val="0"/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invertIfNegative val="0"/>
          <c:dPt>
            <c:idx val="0"/>
            <c:invertIfNegative val="0"/>
            <c:bubble3D val="0"/>
            <c:spPr>
              <a:solidFill>
                <a:schemeClr val="accent6">
                  <a:lumMod val="75000"/>
                </a:schemeClr>
              </a:solidFill>
            </c:spPr>
          </c:dPt>
          <c:dPt>
            <c:idx val="1"/>
            <c:invertIfNegative val="0"/>
            <c:bubble3D val="0"/>
            <c:spPr>
              <a:solidFill>
                <a:schemeClr val="tx1">
                  <a:lumMod val="65000"/>
                  <a:lumOff val="35000"/>
                </a:schemeClr>
              </a:solidFill>
            </c:spPr>
          </c:dPt>
          <c:dPt>
            <c:idx val="2"/>
            <c:invertIfNegative val="0"/>
            <c:bubble3D val="0"/>
            <c:spPr>
              <a:solidFill>
                <a:schemeClr val="tx2">
                  <a:lumMod val="60000"/>
                  <a:lumOff val="40000"/>
                </a:schemeClr>
              </a:solidFill>
            </c:spPr>
          </c:dPt>
          <c:dPt>
            <c:idx val="3"/>
            <c:invertIfNegative val="0"/>
            <c:bubble3D val="0"/>
            <c:spPr>
              <a:solidFill>
                <a:srgbClr val="FFFF00"/>
              </a:solidFill>
            </c:spPr>
          </c:dPt>
          <c:dPt>
            <c:idx val="5"/>
            <c:invertIfNegative val="0"/>
            <c:bubble3D val="0"/>
            <c:spPr>
              <a:solidFill>
                <a:srgbClr val="92D050"/>
              </a:solidFill>
            </c:spPr>
          </c:dPt>
          <c:dLbls>
            <c:txPr>
              <a:bodyPr/>
              <a:lstStyle/>
              <a:p>
                <a:pPr>
                  <a:defRPr sz="1600" b="1">
                    <a:latin typeface="Garamond" panose="02020404030301010803" pitchFamily="18" charset="0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Sheet3!$B$18:$B$23</c:f>
              <c:strCache>
                <c:ptCount val="6"/>
                <c:pt idx="0">
                  <c:v>الربط الالكتروني بين نظام التدريب والتطوير ومخرجات نظام ادارة الاداء الوظيفي</c:v>
                </c:pt>
                <c:pt idx="1">
                  <c:v> خاصية استخراج تقارير احصائية عن الدورات التدريبية والمتدربين</c:v>
                </c:pt>
                <c:pt idx="2">
                  <c:v>امكانية اعداد وعرض الخطة التدريبية من النظام</c:v>
                </c:pt>
                <c:pt idx="3">
                  <c:v>الترشيح الالكتروني للدورات التدريبية من قبل الموظفين</c:v>
                </c:pt>
                <c:pt idx="4">
                  <c:v>تقييم المتدربين وقياس اثر العائد من التدريب</c:v>
                </c:pt>
                <c:pt idx="5">
                  <c:v>الربط الالكتروني بين نتائج قياس اثر التدريب وتحديثات خطة التطوير الفردية</c:v>
                </c:pt>
              </c:strCache>
            </c:strRef>
          </c:cat>
          <c:val>
            <c:numRef>
              <c:f>Sheet3!$D$18:$D$23</c:f>
              <c:numCache>
                <c:formatCode>0%</c:formatCode>
                <c:ptCount val="6"/>
                <c:pt idx="0">
                  <c:v>0.19230769230769232</c:v>
                </c:pt>
                <c:pt idx="1">
                  <c:v>0.16025641025641027</c:v>
                </c:pt>
                <c:pt idx="2">
                  <c:v>0.15384615384615385</c:v>
                </c:pt>
                <c:pt idx="3">
                  <c:v>0.12820512820512819</c:v>
                </c:pt>
                <c:pt idx="4">
                  <c:v>0.1858974358974359</c:v>
                </c:pt>
                <c:pt idx="5">
                  <c:v>0.17948717948717949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4554880"/>
        <c:axId val="44560768"/>
      </c:barChart>
      <c:catAx>
        <c:axId val="44554880"/>
        <c:scaling>
          <c:orientation val="minMax"/>
        </c:scaling>
        <c:delete val="0"/>
        <c:axPos val="l"/>
        <c:majorTickMark val="none"/>
        <c:minorTickMark val="none"/>
        <c:tickLblPos val="nextTo"/>
        <c:txPr>
          <a:bodyPr/>
          <a:lstStyle/>
          <a:p>
            <a:pPr>
              <a:defRPr sz="1600" b="1"/>
            </a:pPr>
            <a:endParaRPr lang="en-US"/>
          </a:p>
        </c:txPr>
        <c:crossAx val="44560768"/>
        <c:crosses val="autoZero"/>
        <c:auto val="1"/>
        <c:lblAlgn val="ctr"/>
        <c:lblOffset val="100"/>
        <c:noMultiLvlLbl val="0"/>
      </c:catAx>
      <c:valAx>
        <c:axId val="44560768"/>
        <c:scaling>
          <c:orientation val="minMax"/>
        </c:scaling>
        <c:delete val="0"/>
        <c:axPos val="b"/>
        <c:majorGridlines/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600" b="1">
                <a:latin typeface="Garamond" panose="02020404030301010803" pitchFamily="18" charset="0"/>
              </a:defRPr>
            </a:pPr>
            <a:endParaRPr lang="en-US"/>
          </a:p>
        </c:txPr>
        <c:crossAx val="44554880"/>
        <c:crosses val="autoZero"/>
        <c:crossBetween val="between"/>
      </c:valAx>
    </c:plotArea>
    <c:plotVisOnly val="1"/>
    <c:dispBlanksAs val="gap"/>
    <c:showDLblsOverMax val="0"/>
  </c:chart>
  <c:spPr>
    <a:solidFill>
      <a:schemeClr val="bg1">
        <a:lumMod val="95000"/>
      </a:schemeClr>
    </a:solidFill>
    <a:ln>
      <a:solidFill>
        <a:schemeClr val="tx2">
          <a:lumMod val="40000"/>
          <a:lumOff val="60000"/>
        </a:schemeClr>
      </a:solidFill>
    </a:ln>
  </c:spPr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3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2"/>
    </mc:Choice>
    <mc:Fallback>
      <c:style val="12"/>
    </mc:Fallback>
  </mc:AlternateContent>
  <c:chart>
    <c:title>
      <c:tx>
        <c:rich>
          <a:bodyPr/>
          <a:lstStyle/>
          <a:p>
            <a:pPr>
              <a:defRPr/>
            </a:pPr>
            <a:r>
              <a:rPr lang="ar-AE"/>
              <a:t>نسبة الرضا عن الموقع الالكتروني للهيئة</a:t>
            </a:r>
          </a:p>
        </c:rich>
      </c:tx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Sheet1!$B$9</c:f>
              <c:strCache>
                <c:ptCount val="1"/>
                <c:pt idx="0">
                  <c:v>نسبة الرضا عن الموقع الالكتروني</c:v>
                </c:pt>
              </c:strCache>
            </c:strRef>
          </c:tx>
          <c:spPr>
            <a:solidFill>
              <a:schemeClr val="accent2">
                <a:lumMod val="75000"/>
              </a:schemeClr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chemeClr val="accent1">
                  <a:lumMod val="75000"/>
                </a:schemeClr>
              </a:solidFill>
            </c:spPr>
          </c:dPt>
          <c:dPt>
            <c:idx val="2"/>
            <c:invertIfNegative val="0"/>
            <c:bubble3D val="0"/>
            <c:spPr>
              <a:solidFill>
                <a:srgbClr val="92D050"/>
              </a:solidFill>
            </c:spPr>
          </c:dPt>
          <c:cat>
            <c:strRef>
              <c:f>Sheet1!$C$8:$E$8</c:f>
              <c:strCache>
                <c:ptCount val="3"/>
                <c:pt idx="0">
                  <c:v>المتحقق 2014</c:v>
                </c:pt>
                <c:pt idx="1">
                  <c:v>الممستهدف 2015</c:v>
                </c:pt>
                <c:pt idx="2">
                  <c:v>المتحقق 2015</c:v>
                </c:pt>
              </c:strCache>
            </c:strRef>
          </c:cat>
          <c:val>
            <c:numRef>
              <c:f>Sheet1!$C$9:$E$9</c:f>
              <c:numCache>
                <c:formatCode>0%</c:formatCode>
                <c:ptCount val="3"/>
                <c:pt idx="0">
                  <c:v>0.83</c:v>
                </c:pt>
                <c:pt idx="1">
                  <c:v>0.8</c:v>
                </c:pt>
                <c:pt idx="2">
                  <c:v>0.84210526315789469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44612224"/>
        <c:axId val="44622208"/>
      </c:barChart>
      <c:catAx>
        <c:axId val="44612224"/>
        <c:scaling>
          <c:orientation val="minMax"/>
        </c:scaling>
        <c:delete val="0"/>
        <c:axPos val="b"/>
        <c:majorTickMark val="none"/>
        <c:minorTickMark val="none"/>
        <c:tickLblPos val="nextTo"/>
        <c:crossAx val="44622208"/>
        <c:crosses val="autoZero"/>
        <c:auto val="1"/>
        <c:lblAlgn val="ctr"/>
        <c:lblOffset val="100"/>
        <c:noMultiLvlLbl val="0"/>
      </c:catAx>
      <c:valAx>
        <c:axId val="44622208"/>
        <c:scaling>
          <c:orientation val="minMax"/>
        </c:scaling>
        <c:delete val="0"/>
        <c:axPos val="l"/>
        <c:majorGridlines/>
        <c:numFmt formatCode="0%" sourceLinked="1"/>
        <c:majorTickMark val="none"/>
        <c:minorTickMark val="none"/>
        <c:tickLblPos val="nextTo"/>
        <c:crossAx val="44612224"/>
        <c:crosses val="autoZero"/>
        <c:crossBetween val="between"/>
      </c:valAx>
      <c:dTable>
        <c:showHorzBorder val="1"/>
        <c:showVertBorder val="1"/>
        <c:showOutline val="1"/>
        <c:showKeys val="1"/>
      </c:dTable>
    </c:plotArea>
    <c:plotVisOnly val="1"/>
    <c:dispBlanksAs val="gap"/>
    <c:showDLblsOverMax val="0"/>
  </c:chart>
  <c:txPr>
    <a:bodyPr/>
    <a:lstStyle/>
    <a:p>
      <a:pPr>
        <a:defRPr sz="1800" b="1">
          <a:latin typeface="Arial" panose="020B0604020202020204" pitchFamily="34" charset="0"/>
          <a:cs typeface="Arial" panose="020B0604020202020204" pitchFamily="34" charset="0"/>
        </a:defRPr>
      </a:pPr>
      <a:endParaRPr lang="en-US"/>
    </a:p>
  </c:txPr>
  <c:externalData r:id="rId1">
    <c:autoUpdate val="0"/>
  </c:externalData>
</c:chartSpace>
</file>

<file path=ppt/charts/chart3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title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Sheet1!$B$12</c:f>
              <c:strCache>
                <c:ptCount val="1"/>
                <c:pt idx="0">
                  <c:v>نسبة الرضا العام للشركاء</c:v>
                </c:pt>
              </c:strCache>
            </c:strRef>
          </c:tx>
          <c:invertIfNegative val="0"/>
          <c:dPt>
            <c:idx val="0"/>
            <c:invertIfNegative val="0"/>
            <c:bubble3D val="0"/>
            <c:spPr>
              <a:solidFill>
                <a:schemeClr val="accent1">
                  <a:lumMod val="75000"/>
                </a:schemeClr>
              </a:solidFill>
            </c:spPr>
          </c:dPt>
          <c:dPt>
            <c:idx val="1"/>
            <c:invertIfNegative val="0"/>
            <c:bubble3D val="0"/>
            <c:spPr>
              <a:solidFill>
                <a:schemeClr val="accent2">
                  <a:lumMod val="75000"/>
                </a:schemeClr>
              </a:solidFill>
            </c:spPr>
          </c:dPt>
          <c:dPt>
            <c:idx val="2"/>
            <c:invertIfNegative val="0"/>
            <c:bubble3D val="0"/>
            <c:spPr>
              <a:solidFill>
                <a:srgbClr val="92D050"/>
              </a:solidFill>
            </c:spPr>
          </c:dPt>
          <c:cat>
            <c:strRef>
              <c:f>Sheet1!$C$11:$E$11</c:f>
              <c:strCache>
                <c:ptCount val="3"/>
                <c:pt idx="0">
                  <c:v>المتحقق 2014</c:v>
                </c:pt>
                <c:pt idx="1">
                  <c:v>المستهدف 2015</c:v>
                </c:pt>
                <c:pt idx="2">
                  <c:v>المتحقق 2015</c:v>
                </c:pt>
              </c:strCache>
            </c:strRef>
          </c:cat>
          <c:val>
            <c:numRef>
              <c:f>Sheet1!$C$12:$E$12</c:f>
              <c:numCache>
                <c:formatCode>0%</c:formatCode>
                <c:ptCount val="3"/>
                <c:pt idx="0">
                  <c:v>0.8</c:v>
                </c:pt>
                <c:pt idx="1">
                  <c:v>0.8</c:v>
                </c:pt>
                <c:pt idx="2">
                  <c:v>0.93500000000000005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44680320"/>
        <c:axId val="44681856"/>
      </c:barChart>
      <c:catAx>
        <c:axId val="44680320"/>
        <c:scaling>
          <c:orientation val="minMax"/>
        </c:scaling>
        <c:delete val="0"/>
        <c:axPos val="b"/>
        <c:majorTickMark val="none"/>
        <c:minorTickMark val="none"/>
        <c:tickLblPos val="nextTo"/>
        <c:crossAx val="44681856"/>
        <c:crosses val="autoZero"/>
        <c:auto val="1"/>
        <c:lblAlgn val="ctr"/>
        <c:lblOffset val="100"/>
        <c:noMultiLvlLbl val="0"/>
      </c:catAx>
      <c:valAx>
        <c:axId val="44681856"/>
        <c:scaling>
          <c:orientation val="minMax"/>
        </c:scaling>
        <c:delete val="0"/>
        <c:axPos val="l"/>
        <c:majorGridlines/>
        <c:numFmt formatCode="0%" sourceLinked="1"/>
        <c:majorTickMark val="none"/>
        <c:minorTickMark val="none"/>
        <c:tickLblPos val="nextTo"/>
        <c:crossAx val="44680320"/>
        <c:crosses val="autoZero"/>
        <c:crossBetween val="between"/>
      </c:valAx>
      <c:dTable>
        <c:showHorzBorder val="1"/>
        <c:showVertBorder val="1"/>
        <c:showOutline val="1"/>
        <c:showKeys val="1"/>
      </c:dTable>
    </c:plotArea>
    <c:plotVisOnly val="1"/>
    <c:dispBlanksAs val="gap"/>
    <c:showDLblsOverMax val="0"/>
  </c:chart>
  <c:txPr>
    <a:bodyPr/>
    <a:lstStyle/>
    <a:p>
      <a:pPr>
        <a:defRPr sz="1800" b="1">
          <a:latin typeface="Arial" panose="020B0604020202020204" pitchFamily="34" charset="0"/>
          <a:cs typeface="Arial" panose="020B0604020202020204" pitchFamily="34" charset="0"/>
        </a:defRPr>
      </a:pPr>
      <a:endParaRPr lang="en-US"/>
    </a:p>
  </c:txPr>
  <c:externalData r:id="rId1">
    <c:autoUpdate val="0"/>
  </c:externalData>
</c:chartSpace>
</file>

<file path=ppt/charts/chart3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title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Sheet1!$B$56</c:f>
              <c:strCache>
                <c:ptCount val="1"/>
                <c:pt idx="0">
                  <c:v>نسبة الرضا العام للموردين للعام </c:v>
                </c:pt>
              </c:strCache>
            </c:strRef>
          </c:tx>
          <c:invertIfNegative val="0"/>
          <c:dPt>
            <c:idx val="0"/>
            <c:invertIfNegative val="0"/>
            <c:bubble3D val="0"/>
            <c:spPr>
              <a:solidFill>
                <a:schemeClr val="accent1">
                  <a:lumMod val="75000"/>
                </a:schemeClr>
              </a:solidFill>
            </c:spPr>
          </c:dPt>
          <c:dPt>
            <c:idx val="1"/>
            <c:invertIfNegative val="0"/>
            <c:bubble3D val="0"/>
            <c:spPr>
              <a:solidFill>
                <a:schemeClr val="accent2">
                  <a:lumMod val="75000"/>
                </a:schemeClr>
              </a:solidFill>
            </c:spPr>
          </c:dPt>
          <c:dPt>
            <c:idx val="2"/>
            <c:invertIfNegative val="0"/>
            <c:bubble3D val="0"/>
            <c:spPr>
              <a:solidFill>
                <a:srgbClr val="92D050"/>
              </a:solidFill>
            </c:spPr>
          </c:dPt>
          <c:cat>
            <c:strRef>
              <c:f>Sheet1!$C$55:$E$55</c:f>
              <c:strCache>
                <c:ptCount val="3"/>
                <c:pt idx="0">
                  <c:v>متحقق 2014</c:v>
                </c:pt>
                <c:pt idx="1">
                  <c:v>مستهدف 2015</c:v>
                </c:pt>
                <c:pt idx="2">
                  <c:v>متحقق 2015</c:v>
                </c:pt>
              </c:strCache>
            </c:strRef>
          </c:cat>
          <c:val>
            <c:numRef>
              <c:f>Sheet1!$C$56:$E$56</c:f>
              <c:numCache>
                <c:formatCode>0%</c:formatCode>
                <c:ptCount val="3"/>
                <c:pt idx="0">
                  <c:v>0.95</c:v>
                </c:pt>
                <c:pt idx="1">
                  <c:v>0.85</c:v>
                </c:pt>
                <c:pt idx="2">
                  <c:v>0.91999999999999993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44739968"/>
        <c:axId val="44749952"/>
      </c:barChart>
      <c:catAx>
        <c:axId val="44739968"/>
        <c:scaling>
          <c:orientation val="minMax"/>
        </c:scaling>
        <c:delete val="0"/>
        <c:axPos val="b"/>
        <c:majorTickMark val="none"/>
        <c:minorTickMark val="none"/>
        <c:tickLblPos val="nextTo"/>
        <c:crossAx val="44749952"/>
        <c:crosses val="autoZero"/>
        <c:auto val="1"/>
        <c:lblAlgn val="ctr"/>
        <c:lblOffset val="100"/>
        <c:noMultiLvlLbl val="0"/>
      </c:catAx>
      <c:valAx>
        <c:axId val="44749952"/>
        <c:scaling>
          <c:orientation val="minMax"/>
        </c:scaling>
        <c:delete val="0"/>
        <c:axPos val="l"/>
        <c:majorGridlines/>
        <c:numFmt formatCode="0%" sourceLinked="1"/>
        <c:majorTickMark val="none"/>
        <c:minorTickMark val="none"/>
        <c:tickLblPos val="nextTo"/>
        <c:crossAx val="44739968"/>
        <c:crosses val="autoZero"/>
        <c:crossBetween val="between"/>
      </c:valAx>
      <c:dTable>
        <c:showHorzBorder val="1"/>
        <c:showVertBorder val="1"/>
        <c:showOutline val="1"/>
        <c:showKeys val="1"/>
      </c:dTable>
    </c:plotArea>
    <c:plotVisOnly val="1"/>
    <c:dispBlanksAs val="gap"/>
    <c:showDLblsOverMax val="0"/>
  </c:chart>
  <c:txPr>
    <a:bodyPr/>
    <a:lstStyle/>
    <a:p>
      <a:pPr>
        <a:defRPr sz="1800" b="1"/>
      </a:pPr>
      <a:endParaRPr lang="en-US"/>
    </a:p>
  </c:txPr>
  <c:externalData r:id="rId1">
    <c:autoUpdate val="0"/>
  </c:externalData>
</c:chartSpace>
</file>

<file path=ppt/charts/chart3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ar-AE"/>
              <a:t>الرضا العام عن العروض المقدمة ضمن برنامج امتيازات</a:t>
            </a:r>
            <a:endParaRPr lang="en-US"/>
          </a:p>
        </c:rich>
      </c:tx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Sheet1!$B$7</c:f>
              <c:strCache>
                <c:ptCount val="1"/>
                <c:pt idx="0">
                  <c:v>المحقق2015</c:v>
                </c:pt>
              </c:strCache>
            </c:strRef>
          </c:tx>
          <c:spPr>
            <a:solidFill>
              <a:srgbClr val="92D050"/>
            </a:solidFill>
          </c:spPr>
          <c:invertIfNegative val="0"/>
          <c:cat>
            <c:strRef>
              <c:f>Sheet1!$A$8</c:f>
              <c:strCache>
                <c:ptCount val="1"/>
                <c:pt idx="0">
                  <c:v>نسبة الرضا العام</c:v>
                </c:pt>
              </c:strCache>
            </c:strRef>
          </c:cat>
          <c:val>
            <c:numRef>
              <c:f>Sheet1!$B$8</c:f>
              <c:numCache>
                <c:formatCode>0%</c:formatCode>
                <c:ptCount val="1"/>
                <c:pt idx="0">
                  <c:v>0.55625000000000002</c:v>
                </c:pt>
              </c:numCache>
            </c:numRef>
          </c:val>
        </c:ser>
        <c:ser>
          <c:idx val="1"/>
          <c:order val="1"/>
          <c:tx>
            <c:strRef>
              <c:f>Sheet1!$C$7</c:f>
              <c:strCache>
                <c:ptCount val="1"/>
                <c:pt idx="0">
                  <c:v>المستهدف2015</c:v>
                </c:pt>
              </c:strCache>
            </c:strRef>
          </c:tx>
          <c:invertIfNegative val="0"/>
          <c:cat>
            <c:strRef>
              <c:f>Sheet1!$A$8</c:f>
              <c:strCache>
                <c:ptCount val="1"/>
                <c:pt idx="0">
                  <c:v>نسبة الرضا العام</c:v>
                </c:pt>
              </c:strCache>
            </c:strRef>
          </c:cat>
          <c:val>
            <c:numRef>
              <c:f>Sheet1!$C$8</c:f>
              <c:numCache>
                <c:formatCode>0%</c:formatCode>
                <c:ptCount val="1"/>
                <c:pt idx="0">
                  <c:v>0.8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44791680"/>
        <c:axId val="44793216"/>
      </c:barChart>
      <c:catAx>
        <c:axId val="44791680"/>
        <c:scaling>
          <c:orientation val="minMax"/>
        </c:scaling>
        <c:delete val="0"/>
        <c:axPos val="b"/>
        <c:majorTickMark val="none"/>
        <c:minorTickMark val="none"/>
        <c:tickLblPos val="nextTo"/>
        <c:crossAx val="44793216"/>
        <c:crosses val="autoZero"/>
        <c:auto val="1"/>
        <c:lblAlgn val="ctr"/>
        <c:lblOffset val="100"/>
        <c:noMultiLvlLbl val="0"/>
      </c:catAx>
      <c:valAx>
        <c:axId val="44793216"/>
        <c:scaling>
          <c:orientation val="minMax"/>
        </c:scaling>
        <c:delete val="0"/>
        <c:axPos val="l"/>
        <c:majorGridlines/>
        <c:numFmt formatCode="0%" sourceLinked="1"/>
        <c:majorTickMark val="none"/>
        <c:minorTickMark val="none"/>
        <c:tickLblPos val="nextTo"/>
        <c:crossAx val="44791680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800" b="1">
          <a:latin typeface="Arial" panose="020B0604020202020204" pitchFamily="34" charset="0"/>
          <a:cs typeface="Arial" panose="020B0604020202020204" pitchFamily="34" charset="0"/>
        </a:defRPr>
      </a:pPr>
      <a:endParaRPr lang="en-US"/>
    </a:p>
  </c:txPr>
  <c:externalData r:id="rId1">
    <c:autoUpdate val="0"/>
  </c:externalData>
</c:chartSpace>
</file>

<file path=ppt/charts/chart3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</c:title>
    <c:autoTitleDeleted val="0"/>
    <c:plotArea>
      <c:layout>
        <c:manualLayout>
          <c:layoutTarget val="inner"/>
          <c:xMode val="edge"/>
          <c:yMode val="edge"/>
          <c:x val="0.33315801890365715"/>
          <c:y val="0.26084997735804732"/>
          <c:w val="0.3978216280289536"/>
          <c:h val="0.63916725525440132"/>
        </c:manualLayout>
      </c:layout>
      <c:pieChart>
        <c:varyColors val="1"/>
        <c:ser>
          <c:idx val="0"/>
          <c:order val="0"/>
          <c:tx>
            <c:strRef>
              <c:f>Sheet1!$A$12</c:f>
              <c:strCache>
                <c:ptCount val="1"/>
                <c:pt idx="0">
                  <c:v>نسبة الاستخدام</c:v>
                </c:pt>
              </c:strCache>
            </c:strRef>
          </c:tx>
          <c:explosion val="8"/>
          <c:dLbls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Sheet1!$B$11:$C$11</c:f>
              <c:strCache>
                <c:ptCount val="2"/>
                <c:pt idx="0">
                  <c:v>نعم</c:v>
                </c:pt>
                <c:pt idx="1">
                  <c:v>لا</c:v>
                </c:pt>
              </c:strCache>
            </c:strRef>
          </c:cat>
          <c:val>
            <c:numRef>
              <c:f>Sheet1!$B$12:$C$12</c:f>
              <c:numCache>
                <c:formatCode>General</c:formatCode>
                <c:ptCount val="2"/>
                <c:pt idx="0">
                  <c:v>12</c:v>
                </c:pt>
                <c:pt idx="1">
                  <c:v>26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</c:plotArea>
    <c:legend>
      <c:legendPos val="t"/>
      <c:overlay val="0"/>
    </c:legend>
    <c:plotVisOnly val="1"/>
    <c:dispBlanksAs val="gap"/>
    <c:showDLblsOverMax val="0"/>
  </c:chart>
  <c:spPr>
    <a:solidFill>
      <a:schemeClr val="bg1">
        <a:lumMod val="95000"/>
      </a:schemeClr>
    </a:solidFill>
  </c:spPr>
  <c:txPr>
    <a:bodyPr/>
    <a:lstStyle/>
    <a:p>
      <a:pPr>
        <a:defRPr sz="1400" b="1"/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ar-AE"/>
              <a:t>الرضا العام عن نظام اجراءات الموارد البشرية</a:t>
            </a:r>
            <a:endParaRPr lang="en-US"/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النتائج!$C$22</c:f>
              <c:strCache>
                <c:ptCount val="1"/>
                <c:pt idx="0">
                  <c:v>2014</c:v>
                </c:pt>
              </c:strCache>
            </c:strRef>
          </c:tx>
          <c:spPr>
            <a:solidFill>
              <a:schemeClr val="accent1">
                <a:lumMod val="75000"/>
              </a:schemeClr>
            </a:solidFill>
          </c:spPr>
          <c:invertIfNegative val="0"/>
          <c:cat>
            <c:strRef>
              <c:f>(النتائج!$B$23,النتائج!$B$32)</c:f>
              <c:strCache>
                <c:ptCount val="2"/>
                <c:pt idx="0">
                  <c:v>بشكل عام انا راضِ عن نظام اجراءات الموارد البشرية الالكتروني المعد من قبل الهيئة الاتحادية للموارد البشرية الحكومية</c:v>
                </c:pt>
                <c:pt idx="1">
                  <c:v>بشكل عام انا راضِ عن الدعم الفني المقدم لنظام إجراءات الموارد البشرية</c:v>
                </c:pt>
              </c:strCache>
            </c:strRef>
          </c:cat>
          <c:val>
            <c:numRef>
              <c:f>(النتائج!$C$23,النتائج!$C$32)</c:f>
              <c:numCache>
                <c:formatCode>General</c:formatCode>
                <c:ptCount val="2"/>
                <c:pt idx="0" formatCode="0%">
                  <c:v>0.8</c:v>
                </c:pt>
              </c:numCache>
            </c:numRef>
          </c:val>
        </c:ser>
        <c:ser>
          <c:idx val="1"/>
          <c:order val="1"/>
          <c:tx>
            <c:strRef>
              <c:f>النتائج!$D$22</c:f>
              <c:strCache>
                <c:ptCount val="1"/>
                <c:pt idx="0">
                  <c:v>2015</c:v>
                </c:pt>
              </c:strCache>
            </c:strRef>
          </c:tx>
          <c:spPr>
            <a:solidFill>
              <a:srgbClr val="92D050"/>
            </a:solidFill>
          </c:spPr>
          <c:invertIfNegative val="0"/>
          <c:cat>
            <c:strRef>
              <c:f>(النتائج!$B$23,النتائج!$B$32)</c:f>
              <c:strCache>
                <c:ptCount val="2"/>
                <c:pt idx="0">
                  <c:v>بشكل عام انا راضِ عن نظام اجراءات الموارد البشرية الالكتروني المعد من قبل الهيئة الاتحادية للموارد البشرية الحكومية</c:v>
                </c:pt>
                <c:pt idx="1">
                  <c:v>بشكل عام انا راضِ عن الدعم الفني المقدم لنظام إجراءات الموارد البشرية</c:v>
                </c:pt>
              </c:strCache>
            </c:strRef>
          </c:cat>
          <c:val>
            <c:numRef>
              <c:f>(النتائج!$D$23,النتائج!$D$32)</c:f>
              <c:numCache>
                <c:formatCode>0%</c:formatCode>
                <c:ptCount val="2"/>
                <c:pt idx="0">
                  <c:v>0.76896551724137929</c:v>
                </c:pt>
                <c:pt idx="1">
                  <c:v>0.8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75"/>
        <c:overlap val="-25"/>
        <c:axId val="100248576"/>
        <c:axId val="100336384"/>
      </c:barChart>
      <c:catAx>
        <c:axId val="1002485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100336384"/>
        <c:crosses val="autoZero"/>
        <c:auto val="1"/>
        <c:lblAlgn val="ctr"/>
        <c:lblOffset val="100"/>
        <c:noMultiLvlLbl val="0"/>
      </c:catAx>
      <c:valAx>
        <c:axId val="100336384"/>
        <c:scaling>
          <c:orientation val="minMax"/>
        </c:scaling>
        <c:delete val="0"/>
        <c:axPos val="l"/>
        <c:majorGridlines/>
        <c:numFmt formatCode="0%" sourceLinked="1"/>
        <c:majorTickMark val="none"/>
        <c:minorTickMark val="none"/>
        <c:tickLblPos val="nextTo"/>
        <c:spPr>
          <a:ln w="6350">
            <a:noFill/>
          </a:ln>
        </c:spPr>
        <c:crossAx val="100248576"/>
        <c:crosses val="autoZero"/>
        <c:crossBetween val="between"/>
      </c:valAx>
      <c:dTable>
        <c:showHorzBorder val="1"/>
        <c:showVertBorder val="1"/>
        <c:showOutline val="1"/>
        <c:showKeys val="1"/>
      </c:dTable>
    </c:plotArea>
    <c:legend>
      <c:legendPos val="b"/>
      <c:layout/>
      <c:overlay val="0"/>
    </c:legend>
    <c:plotVisOnly val="1"/>
    <c:dispBlanksAs val="gap"/>
    <c:showDLblsOverMax val="0"/>
  </c:chart>
  <c:txPr>
    <a:bodyPr/>
    <a:lstStyle/>
    <a:p>
      <a:pPr>
        <a:defRPr sz="1200" b="1"/>
      </a:pPr>
      <a:endParaRPr lang="en-US"/>
    </a:p>
  </c:txPr>
  <c:externalData r:id="rId1">
    <c:autoUpdate val="0"/>
  </c:externalData>
</c:chartSpace>
</file>

<file path=ppt/charts/chart4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</c:title>
    <c:autoTitleDeleted val="0"/>
    <c:plotArea>
      <c:layout>
        <c:manualLayout>
          <c:layoutTarget val="inner"/>
          <c:xMode val="edge"/>
          <c:yMode val="edge"/>
          <c:x val="0.32569730474487307"/>
          <c:y val="0.30501337652562716"/>
          <c:w val="0.38689465546671142"/>
          <c:h val="0.59500385608682149"/>
        </c:manualLayout>
      </c:layout>
      <c:pieChart>
        <c:varyColors val="1"/>
        <c:ser>
          <c:idx val="0"/>
          <c:order val="0"/>
          <c:tx>
            <c:strRef>
              <c:f>Sheet1!$A$15</c:f>
              <c:strCache>
                <c:ptCount val="1"/>
                <c:pt idx="0">
                  <c:v>نسبة الوعي بالعروض المقدمة</c:v>
                </c:pt>
              </c:strCache>
            </c:strRef>
          </c:tx>
          <c:explosion val="9"/>
          <c:dLbls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Sheet1!$B$14:$C$14</c:f>
              <c:strCache>
                <c:ptCount val="2"/>
                <c:pt idx="0">
                  <c:v>نعم </c:v>
                </c:pt>
                <c:pt idx="1">
                  <c:v>لا</c:v>
                </c:pt>
              </c:strCache>
            </c:strRef>
          </c:cat>
          <c:val>
            <c:numRef>
              <c:f>Sheet1!$B$15:$C$15</c:f>
              <c:numCache>
                <c:formatCode>General</c:formatCode>
                <c:ptCount val="2"/>
                <c:pt idx="0">
                  <c:v>26</c:v>
                </c:pt>
                <c:pt idx="1">
                  <c:v>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</c:plotArea>
    <c:legend>
      <c:legendPos val="t"/>
      <c:overlay val="0"/>
    </c:legend>
    <c:plotVisOnly val="1"/>
    <c:dispBlanksAs val="gap"/>
    <c:showDLblsOverMax val="0"/>
  </c:chart>
  <c:spPr>
    <a:solidFill>
      <a:schemeClr val="bg1">
        <a:lumMod val="95000"/>
      </a:schemeClr>
    </a:solidFill>
  </c:spPr>
  <c:txPr>
    <a:bodyPr/>
    <a:lstStyle/>
    <a:p>
      <a:pPr>
        <a:defRPr sz="1400" b="1"/>
      </a:pPr>
      <a:endParaRPr lang="en-US"/>
    </a:p>
  </c:txPr>
  <c:externalData r:id="rId1">
    <c:autoUpdate val="0"/>
  </c:externalData>
</c:chartSpace>
</file>

<file path=ppt/charts/chart4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title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التحليل!$B$10</c:f>
              <c:strCache>
                <c:ptCount val="1"/>
                <c:pt idx="0">
                  <c:v>نسبة الرضا عن برنامج امتيازات</c:v>
                </c:pt>
              </c:strCache>
            </c:strRef>
          </c:tx>
          <c:invertIfNegative val="0"/>
          <c:dPt>
            <c:idx val="0"/>
            <c:invertIfNegative val="0"/>
            <c:bubble3D val="0"/>
            <c:spPr>
              <a:solidFill>
                <a:schemeClr val="accent1">
                  <a:lumMod val="75000"/>
                </a:schemeClr>
              </a:solidFill>
            </c:spPr>
          </c:dPt>
          <c:dPt>
            <c:idx val="1"/>
            <c:invertIfNegative val="0"/>
            <c:bubble3D val="0"/>
            <c:spPr>
              <a:solidFill>
                <a:schemeClr val="accent2">
                  <a:lumMod val="75000"/>
                </a:schemeClr>
              </a:solidFill>
            </c:spPr>
          </c:dPt>
          <c:dPt>
            <c:idx val="2"/>
            <c:invertIfNegative val="0"/>
            <c:bubble3D val="0"/>
            <c:spPr>
              <a:solidFill>
                <a:srgbClr val="92D050"/>
              </a:solidFill>
            </c:spPr>
          </c:dPt>
          <c:cat>
            <c:strRef>
              <c:f>التحليل!$C$9:$E$9</c:f>
              <c:strCache>
                <c:ptCount val="3"/>
                <c:pt idx="0">
                  <c:v>المتحقق 2014*</c:v>
                </c:pt>
                <c:pt idx="1">
                  <c:v>المستهدف 2015</c:v>
                </c:pt>
                <c:pt idx="2">
                  <c:v>المتحقق 2015</c:v>
                </c:pt>
              </c:strCache>
            </c:strRef>
          </c:cat>
          <c:val>
            <c:numRef>
              <c:f>التحليل!$C$10:$E$10</c:f>
              <c:numCache>
                <c:formatCode>0%</c:formatCode>
                <c:ptCount val="3"/>
                <c:pt idx="0">
                  <c:v>0.78</c:v>
                </c:pt>
                <c:pt idx="1">
                  <c:v>0.8</c:v>
                </c:pt>
                <c:pt idx="2">
                  <c:v>0.57714285714285718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45040768"/>
        <c:axId val="45042304"/>
      </c:barChart>
      <c:catAx>
        <c:axId val="45040768"/>
        <c:scaling>
          <c:orientation val="minMax"/>
        </c:scaling>
        <c:delete val="0"/>
        <c:axPos val="b"/>
        <c:majorTickMark val="none"/>
        <c:minorTickMark val="none"/>
        <c:tickLblPos val="nextTo"/>
        <c:crossAx val="45042304"/>
        <c:crosses val="autoZero"/>
        <c:auto val="1"/>
        <c:lblAlgn val="ctr"/>
        <c:lblOffset val="100"/>
        <c:noMultiLvlLbl val="0"/>
      </c:catAx>
      <c:valAx>
        <c:axId val="45042304"/>
        <c:scaling>
          <c:orientation val="minMax"/>
        </c:scaling>
        <c:delete val="0"/>
        <c:axPos val="l"/>
        <c:majorGridlines/>
        <c:numFmt formatCode="0%" sourceLinked="1"/>
        <c:majorTickMark val="none"/>
        <c:minorTickMark val="none"/>
        <c:tickLblPos val="nextTo"/>
        <c:crossAx val="45040768"/>
        <c:crosses val="autoZero"/>
        <c:crossBetween val="between"/>
      </c:valAx>
      <c:dTable>
        <c:showHorzBorder val="1"/>
        <c:showVertBorder val="1"/>
        <c:showOutline val="1"/>
        <c:showKeys val="1"/>
      </c:dTable>
    </c:plotArea>
    <c:plotVisOnly val="1"/>
    <c:dispBlanksAs val="gap"/>
    <c:showDLblsOverMax val="0"/>
  </c:chart>
  <c:txPr>
    <a:bodyPr/>
    <a:lstStyle/>
    <a:p>
      <a:pPr>
        <a:defRPr sz="1800" b="1"/>
      </a:pPr>
      <a:endParaRPr lang="en-US"/>
    </a:p>
  </c:txPr>
  <c:externalData r:id="rId1">
    <c:autoUpdate val="0"/>
  </c:externalData>
</c:chartSpace>
</file>

<file path=ppt/charts/chart4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التحليل!$B$18</c:f>
              <c:strCache>
                <c:ptCount val="1"/>
                <c:pt idx="0">
                  <c:v>نسبة الوعي ببرنامج امتيازات</c:v>
                </c:pt>
              </c:strCache>
            </c:strRef>
          </c:tx>
          <c:invertIfNegative val="0"/>
          <c:dPt>
            <c:idx val="1"/>
            <c:invertIfNegative val="0"/>
            <c:bubble3D val="0"/>
            <c:spPr>
              <a:solidFill>
                <a:srgbClr val="92D050"/>
              </a:solidFill>
            </c:spPr>
          </c:dPt>
          <c:cat>
            <c:strRef>
              <c:f>التحليل!$C$17:$D$17</c:f>
              <c:strCache>
                <c:ptCount val="2"/>
                <c:pt idx="0">
                  <c:v>المتحقق 2014*</c:v>
                </c:pt>
                <c:pt idx="1">
                  <c:v>المتحقق 2015</c:v>
                </c:pt>
              </c:strCache>
            </c:strRef>
          </c:cat>
          <c:val>
            <c:numRef>
              <c:f>التحليل!$C$18:$D$18</c:f>
              <c:numCache>
                <c:formatCode>0.00%</c:formatCode>
                <c:ptCount val="2"/>
                <c:pt idx="0">
                  <c:v>0.216</c:v>
                </c:pt>
                <c:pt idx="1">
                  <c:v>0.58299999999999996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45070976"/>
        <c:axId val="44962176"/>
      </c:barChart>
      <c:catAx>
        <c:axId val="45070976"/>
        <c:scaling>
          <c:orientation val="minMax"/>
        </c:scaling>
        <c:delete val="0"/>
        <c:axPos val="b"/>
        <c:majorTickMark val="out"/>
        <c:minorTickMark val="none"/>
        <c:tickLblPos val="nextTo"/>
        <c:spPr>
          <a:solidFill>
            <a:schemeClr val="bg1">
              <a:lumMod val="95000"/>
            </a:schemeClr>
          </a:solidFill>
        </c:spPr>
        <c:crossAx val="44962176"/>
        <c:crosses val="autoZero"/>
        <c:auto val="1"/>
        <c:lblAlgn val="ctr"/>
        <c:lblOffset val="100"/>
        <c:noMultiLvlLbl val="0"/>
      </c:catAx>
      <c:valAx>
        <c:axId val="44962176"/>
        <c:scaling>
          <c:orientation val="minMax"/>
        </c:scaling>
        <c:delete val="0"/>
        <c:axPos val="l"/>
        <c:majorGridlines/>
        <c:numFmt formatCode="0%" sourceLinked="0"/>
        <c:majorTickMark val="out"/>
        <c:minorTickMark val="none"/>
        <c:tickLblPos val="nextTo"/>
        <c:crossAx val="45070976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200" b="1"/>
      </a:pPr>
      <a:endParaRPr lang="en-US"/>
    </a:p>
  </c:txPr>
  <c:externalData r:id="rId1">
    <c:autoUpdate val="0"/>
  </c:externalData>
</c:chartSpace>
</file>

<file path=ppt/charts/chart4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</c:title>
    <c:autoTitleDeleted val="0"/>
    <c:plotArea>
      <c:layout>
        <c:manualLayout>
          <c:layoutTarget val="inner"/>
          <c:xMode val="edge"/>
          <c:yMode val="edge"/>
          <c:x val="0.26336018220197754"/>
          <c:y val="0.3285802924255955"/>
          <c:w val="0.43099461170981002"/>
          <c:h val="0.6714197075744045"/>
        </c:manualLayout>
      </c:layout>
      <c:pieChart>
        <c:varyColors val="1"/>
        <c:ser>
          <c:idx val="0"/>
          <c:order val="0"/>
          <c:tx>
            <c:strRef>
              <c:f>التحليل!$B$24</c:f>
              <c:strCache>
                <c:ptCount val="1"/>
                <c:pt idx="0">
                  <c:v>نسبة الاستخدام </c:v>
                </c:pt>
              </c:strCache>
            </c:strRef>
          </c:tx>
          <c:dPt>
            <c:idx val="0"/>
            <c:bubble3D val="0"/>
            <c:spPr>
              <a:solidFill>
                <a:srgbClr val="92D050"/>
              </a:solidFill>
            </c:spPr>
          </c:dPt>
          <c:dLbls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التحليل!$C$23:$D$23</c:f>
              <c:strCache>
                <c:ptCount val="2"/>
                <c:pt idx="0">
                  <c:v>نعم </c:v>
                </c:pt>
                <c:pt idx="1">
                  <c:v>لا</c:v>
                </c:pt>
              </c:strCache>
            </c:strRef>
          </c:cat>
          <c:val>
            <c:numRef>
              <c:f>التحليل!$C$24:$D$24</c:f>
              <c:numCache>
                <c:formatCode>0.00%</c:formatCode>
                <c:ptCount val="2"/>
                <c:pt idx="0">
                  <c:v>8.7999999999999995E-2</c:v>
                </c:pt>
                <c:pt idx="1">
                  <c:v>0.91200000000000003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</c:plotArea>
    <c:legend>
      <c:legendPos val="t"/>
      <c:overlay val="0"/>
    </c:legend>
    <c:plotVisOnly val="1"/>
    <c:dispBlanksAs val="gap"/>
    <c:showDLblsOverMax val="0"/>
  </c:chart>
  <c:spPr>
    <a:solidFill>
      <a:schemeClr val="bg1">
        <a:lumMod val="95000"/>
      </a:schemeClr>
    </a:solidFill>
  </c:spPr>
  <c:txPr>
    <a:bodyPr/>
    <a:lstStyle/>
    <a:p>
      <a:pPr>
        <a:defRPr sz="1400" b="1"/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ar-AE"/>
              <a:t>الرضا العام عن نظام الدعم الفني</a:t>
            </a:r>
            <a:endParaRPr lang="en-US"/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النتائج!$C$34</c:f>
              <c:strCache>
                <c:ptCount val="1"/>
                <c:pt idx="0">
                  <c:v>2014</c:v>
                </c:pt>
              </c:strCache>
            </c:strRef>
          </c:tx>
          <c:spPr>
            <a:solidFill>
              <a:schemeClr val="accent1">
                <a:lumMod val="75000"/>
              </a:schemeClr>
            </a:solidFill>
          </c:spPr>
          <c:invertIfNegative val="0"/>
          <c:cat>
            <c:strRef>
              <c:f>النتائج!$B$35</c:f>
              <c:strCache>
                <c:ptCount val="1"/>
                <c:pt idx="0">
                  <c:v>بشكل عام انا راضٍ عن نظام الدعم الفني المعد من قبل الهيئة الاتحادية للموارد البشرية الحكومية</c:v>
                </c:pt>
              </c:strCache>
            </c:strRef>
          </c:cat>
          <c:val>
            <c:numRef>
              <c:f>النتائج!$C$35</c:f>
              <c:numCache>
                <c:formatCode>0%</c:formatCode>
                <c:ptCount val="1"/>
                <c:pt idx="0">
                  <c:v>0.64761904761904765</c:v>
                </c:pt>
              </c:numCache>
            </c:numRef>
          </c:val>
        </c:ser>
        <c:ser>
          <c:idx val="1"/>
          <c:order val="1"/>
          <c:tx>
            <c:strRef>
              <c:f>النتائج!$D$34</c:f>
              <c:strCache>
                <c:ptCount val="1"/>
                <c:pt idx="0">
                  <c:v>2015</c:v>
                </c:pt>
              </c:strCache>
            </c:strRef>
          </c:tx>
          <c:spPr>
            <a:solidFill>
              <a:srgbClr val="92D050"/>
            </a:solidFill>
          </c:spPr>
          <c:invertIfNegative val="0"/>
          <c:cat>
            <c:strRef>
              <c:f>النتائج!$B$35</c:f>
              <c:strCache>
                <c:ptCount val="1"/>
                <c:pt idx="0">
                  <c:v>بشكل عام انا راضٍ عن نظام الدعم الفني المعد من قبل الهيئة الاتحادية للموارد البشرية الحكومية</c:v>
                </c:pt>
              </c:strCache>
            </c:strRef>
          </c:cat>
          <c:val>
            <c:numRef>
              <c:f>النتائج!$D$35</c:f>
              <c:numCache>
                <c:formatCode>0%</c:formatCode>
                <c:ptCount val="1"/>
                <c:pt idx="0">
                  <c:v>0.6827586206896552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100365824"/>
        <c:axId val="100367360"/>
      </c:barChart>
      <c:catAx>
        <c:axId val="1003658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100367360"/>
        <c:crosses val="autoZero"/>
        <c:auto val="1"/>
        <c:lblAlgn val="ctr"/>
        <c:lblOffset val="100"/>
        <c:noMultiLvlLbl val="0"/>
      </c:catAx>
      <c:valAx>
        <c:axId val="100367360"/>
        <c:scaling>
          <c:orientation val="minMax"/>
        </c:scaling>
        <c:delete val="0"/>
        <c:axPos val="l"/>
        <c:majorGridlines/>
        <c:numFmt formatCode="0%" sourceLinked="1"/>
        <c:majorTickMark val="none"/>
        <c:minorTickMark val="none"/>
        <c:tickLblPos val="nextTo"/>
        <c:crossAx val="100365824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400" b="1"/>
      </a:pPr>
      <a:endParaRPr lang="en-US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ar-AE"/>
              <a:t>الرضا عن الدعم الفني</a:t>
            </a:r>
            <a:endParaRPr lang="en-US"/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النتائج!$C$34</c:f>
              <c:strCache>
                <c:ptCount val="1"/>
                <c:pt idx="0">
                  <c:v>2014</c:v>
                </c:pt>
              </c:strCache>
            </c:strRef>
          </c:tx>
          <c:spPr>
            <a:solidFill>
              <a:schemeClr val="accent1">
                <a:lumMod val="75000"/>
              </a:schemeClr>
            </a:solidFill>
          </c:spPr>
          <c:invertIfNegative val="0"/>
          <c:cat>
            <c:strRef>
              <c:f>النتائج!$B$36:$B$39</c:f>
              <c:strCache>
                <c:ptCount val="4"/>
                <c:pt idx="0">
                  <c:v>يعتبر نظام الدعم الفني واضح وسهل الاستخدام</c:v>
                </c:pt>
                <c:pt idx="1">
                  <c:v>يتم الرد على طلبات الدعم الفني المقدمة عبر نظام الدعم ضمن الوقت المناسب</c:v>
                </c:pt>
                <c:pt idx="2">
                  <c:v>يتم الرد على طلبات الدعم الفني المقدمة عبر نظام الدعم بالأسلوب الواضح والمناسب</c:v>
                </c:pt>
                <c:pt idx="3">
                  <c:v>تم تدريب المعنيين في جهتنا على استخدام نظام الدعم الفني من قبل الهيئة</c:v>
                </c:pt>
              </c:strCache>
            </c:strRef>
          </c:cat>
          <c:val>
            <c:numRef>
              <c:f>النتائج!$C$36:$C$39</c:f>
              <c:numCache>
                <c:formatCode>0%</c:formatCode>
                <c:ptCount val="4"/>
                <c:pt idx="0">
                  <c:v>0.69523809523809521</c:v>
                </c:pt>
                <c:pt idx="1">
                  <c:v>0.61904761904761907</c:v>
                </c:pt>
                <c:pt idx="2">
                  <c:v>0.66666666666666663</c:v>
                </c:pt>
                <c:pt idx="3">
                  <c:v>0.78095238095238095</c:v>
                </c:pt>
              </c:numCache>
            </c:numRef>
          </c:val>
        </c:ser>
        <c:ser>
          <c:idx val="1"/>
          <c:order val="1"/>
          <c:tx>
            <c:strRef>
              <c:f>النتائج!$D$34</c:f>
              <c:strCache>
                <c:ptCount val="1"/>
                <c:pt idx="0">
                  <c:v>2015</c:v>
                </c:pt>
              </c:strCache>
            </c:strRef>
          </c:tx>
          <c:spPr>
            <a:solidFill>
              <a:srgbClr val="92D050"/>
            </a:solidFill>
          </c:spPr>
          <c:invertIfNegative val="0"/>
          <c:cat>
            <c:strRef>
              <c:f>النتائج!$B$36:$B$39</c:f>
              <c:strCache>
                <c:ptCount val="4"/>
                <c:pt idx="0">
                  <c:v>يعتبر نظام الدعم الفني واضح وسهل الاستخدام</c:v>
                </c:pt>
                <c:pt idx="1">
                  <c:v>يتم الرد على طلبات الدعم الفني المقدمة عبر نظام الدعم ضمن الوقت المناسب</c:v>
                </c:pt>
                <c:pt idx="2">
                  <c:v>يتم الرد على طلبات الدعم الفني المقدمة عبر نظام الدعم بالأسلوب الواضح والمناسب</c:v>
                </c:pt>
                <c:pt idx="3">
                  <c:v>تم تدريب المعنيين في جهتنا على استخدام نظام الدعم الفني من قبل الهيئة</c:v>
                </c:pt>
              </c:strCache>
            </c:strRef>
          </c:cat>
          <c:val>
            <c:numRef>
              <c:f>النتائج!$D$36:$D$39</c:f>
              <c:numCache>
                <c:formatCode>0%</c:formatCode>
                <c:ptCount val="4"/>
                <c:pt idx="0">
                  <c:v>0.68965517241379315</c:v>
                </c:pt>
                <c:pt idx="1">
                  <c:v>0.72068965517241379</c:v>
                </c:pt>
                <c:pt idx="2">
                  <c:v>0.71379310344827585</c:v>
                </c:pt>
                <c:pt idx="3">
                  <c:v>0.72068965517241379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75"/>
        <c:overlap val="-25"/>
        <c:axId val="100493568"/>
        <c:axId val="100503552"/>
      </c:barChart>
      <c:catAx>
        <c:axId val="100493568"/>
        <c:scaling>
          <c:orientation val="minMax"/>
        </c:scaling>
        <c:delete val="0"/>
        <c:axPos val="b"/>
        <c:majorTickMark val="none"/>
        <c:minorTickMark val="none"/>
        <c:tickLblPos val="nextTo"/>
        <c:crossAx val="100503552"/>
        <c:crosses val="autoZero"/>
        <c:auto val="1"/>
        <c:lblAlgn val="ctr"/>
        <c:lblOffset val="100"/>
        <c:noMultiLvlLbl val="0"/>
      </c:catAx>
      <c:valAx>
        <c:axId val="100503552"/>
        <c:scaling>
          <c:orientation val="minMax"/>
        </c:scaling>
        <c:delete val="0"/>
        <c:axPos val="l"/>
        <c:majorGridlines/>
        <c:numFmt formatCode="0%" sourceLinked="1"/>
        <c:majorTickMark val="none"/>
        <c:minorTickMark val="none"/>
        <c:tickLblPos val="nextTo"/>
        <c:spPr>
          <a:ln w="6350">
            <a:noFill/>
          </a:ln>
        </c:spPr>
        <c:crossAx val="100493568"/>
        <c:crosses val="autoZero"/>
        <c:crossBetween val="between"/>
      </c:valAx>
      <c:dTable>
        <c:showHorzBorder val="1"/>
        <c:showVertBorder val="1"/>
        <c:showOutline val="1"/>
        <c:showKeys val="1"/>
        <c:txPr>
          <a:bodyPr/>
          <a:lstStyle/>
          <a:p>
            <a:pPr rtl="0">
              <a:defRPr sz="1400"/>
            </a:pPr>
            <a:endParaRPr lang="en-US"/>
          </a:p>
        </c:txPr>
      </c:dTable>
    </c:plotArea>
    <c:legend>
      <c:legendPos val="b"/>
      <c:layout/>
      <c:overlay val="0"/>
      <c:txPr>
        <a:bodyPr/>
        <a:lstStyle/>
        <a:p>
          <a:pPr>
            <a:defRPr sz="140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100" b="1"/>
      </a:pPr>
      <a:endParaRPr lang="en-US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2000"/>
            </a:pPr>
            <a:r>
              <a:rPr lang="ar-AE" sz="2000"/>
              <a:t>الرضا العام عن نظام اعتماد</a:t>
            </a:r>
            <a:endParaRPr lang="en-US" sz="2000"/>
          </a:p>
        </c:rich>
      </c:tx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النتائج!$C$41</c:f>
              <c:strCache>
                <c:ptCount val="1"/>
                <c:pt idx="0">
                  <c:v>2014</c:v>
                </c:pt>
              </c:strCache>
            </c:strRef>
          </c:tx>
          <c:invertIfNegative val="0"/>
          <c:cat>
            <c:strRef>
              <c:f>النتائج!$B$42</c:f>
              <c:strCache>
                <c:ptCount val="1"/>
                <c:pt idx="0">
                  <c:v>بشكل عام انا راضٍ عن نظام الموافقات الالكترونية "اعتماد" المعد من قبل الهيئة الاتحادية للموارد البشرية الحكومية</c:v>
                </c:pt>
              </c:strCache>
            </c:strRef>
          </c:cat>
          <c:val>
            <c:numRef>
              <c:f>النتائج!$C$42</c:f>
              <c:numCache>
                <c:formatCode>0%</c:formatCode>
                <c:ptCount val="1"/>
                <c:pt idx="0">
                  <c:v>0.79047619047619044</c:v>
                </c:pt>
              </c:numCache>
            </c:numRef>
          </c:val>
        </c:ser>
        <c:ser>
          <c:idx val="1"/>
          <c:order val="1"/>
          <c:tx>
            <c:strRef>
              <c:f>النتائج!$D$41</c:f>
              <c:strCache>
                <c:ptCount val="1"/>
                <c:pt idx="0">
                  <c:v>2015</c:v>
                </c:pt>
              </c:strCache>
            </c:strRef>
          </c:tx>
          <c:spPr>
            <a:solidFill>
              <a:srgbClr val="92D050"/>
            </a:solidFill>
          </c:spPr>
          <c:invertIfNegative val="0"/>
          <c:cat>
            <c:strRef>
              <c:f>النتائج!$B$42</c:f>
              <c:strCache>
                <c:ptCount val="1"/>
                <c:pt idx="0">
                  <c:v>بشكل عام انا راضٍ عن نظام الموافقات الالكترونية "اعتماد" المعد من قبل الهيئة الاتحادية للموارد البشرية الحكومية</c:v>
                </c:pt>
              </c:strCache>
            </c:strRef>
          </c:cat>
          <c:val>
            <c:numRef>
              <c:f>النتائج!$D$42</c:f>
              <c:numCache>
                <c:formatCode>0%</c:formatCode>
                <c:ptCount val="1"/>
                <c:pt idx="0">
                  <c:v>0.72758620689655173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75"/>
        <c:overlap val="-25"/>
        <c:axId val="100528896"/>
        <c:axId val="100530432"/>
      </c:barChart>
      <c:catAx>
        <c:axId val="1005288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100530432"/>
        <c:crosses val="autoZero"/>
        <c:auto val="1"/>
        <c:lblAlgn val="ctr"/>
        <c:lblOffset val="100"/>
        <c:noMultiLvlLbl val="0"/>
      </c:catAx>
      <c:valAx>
        <c:axId val="100530432"/>
        <c:scaling>
          <c:orientation val="minMax"/>
        </c:scaling>
        <c:delete val="0"/>
        <c:axPos val="l"/>
        <c:majorGridlines/>
        <c:numFmt formatCode="0%" sourceLinked="1"/>
        <c:majorTickMark val="none"/>
        <c:minorTickMark val="none"/>
        <c:tickLblPos val="nextTo"/>
        <c:spPr>
          <a:ln w="6350">
            <a:noFill/>
          </a:ln>
        </c:spPr>
        <c:crossAx val="100528896"/>
        <c:crosses val="autoZero"/>
        <c:crossBetween val="between"/>
      </c:valAx>
    </c:plotArea>
    <c:legend>
      <c:legendPos val="b"/>
      <c:overlay val="0"/>
    </c:legend>
    <c:plotVisOnly val="1"/>
    <c:dispBlanksAs val="gap"/>
    <c:showDLblsOverMax val="0"/>
  </c:chart>
  <c:txPr>
    <a:bodyPr/>
    <a:lstStyle/>
    <a:p>
      <a:pPr>
        <a:defRPr sz="1400" b="1"/>
      </a:pPr>
      <a:endParaRPr lang="en-US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800"/>
            </a:pPr>
            <a:r>
              <a:rPr lang="ar-AE" sz="1800"/>
              <a:t>الرضا العام عن نظام اعتماد – حسب المحاور</a:t>
            </a:r>
            <a:endParaRPr lang="en-US" sz="1800"/>
          </a:p>
        </c:rich>
      </c:tx>
      <c:overlay val="0"/>
    </c:title>
    <c:autoTitleDeleted val="0"/>
    <c:plotArea>
      <c:layout>
        <c:manualLayout>
          <c:layoutTarget val="inner"/>
          <c:xMode val="edge"/>
          <c:yMode val="edge"/>
          <c:x val="8.0738407699037604E-2"/>
          <c:y val="0.19480351414406533"/>
          <c:w val="0.87759492563429575"/>
          <c:h val="0.5277449693788276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النتائج!$C$41</c:f>
              <c:strCache>
                <c:ptCount val="1"/>
                <c:pt idx="0">
                  <c:v>2014</c:v>
                </c:pt>
              </c:strCache>
            </c:strRef>
          </c:tx>
          <c:invertIfNegative val="0"/>
          <c:cat>
            <c:strRef>
              <c:f>النتائج!$B$43:$B$46</c:f>
              <c:strCache>
                <c:ptCount val="4"/>
                <c:pt idx="0">
                  <c:v>يعتبر نظام الموافقات الالكترونية "اعتماد" واضح وسهل الاستخدام</c:v>
                </c:pt>
                <c:pt idx="1">
                  <c:v>تساهم التنبيهات التي تصل من النظام في رفع سرعة تنفيذ الإجراءات</c:v>
                </c:pt>
                <c:pt idx="2">
                  <c:v>يتمتع نظام الموافقات الالكترونية "اعتماد"   بالسرية والحماية الكافية</c:v>
                </c:pt>
                <c:pt idx="3">
                  <c:v>تم تنفيذ التدريب المناسب حول استخدام النظام من قبل الهيئة الاتحادية للموارد البشرية الحكومية</c:v>
                </c:pt>
              </c:strCache>
            </c:strRef>
          </c:cat>
          <c:val>
            <c:numRef>
              <c:f>النتائج!$C$43:$C$46</c:f>
              <c:numCache>
                <c:formatCode>0%</c:formatCode>
                <c:ptCount val="4"/>
                <c:pt idx="0">
                  <c:v>0.8</c:v>
                </c:pt>
                <c:pt idx="1">
                  <c:v>0.79047619047619044</c:v>
                </c:pt>
                <c:pt idx="2">
                  <c:v>0.81904761904761902</c:v>
                </c:pt>
                <c:pt idx="3">
                  <c:v>0.78095238095238095</c:v>
                </c:pt>
              </c:numCache>
            </c:numRef>
          </c:val>
        </c:ser>
        <c:ser>
          <c:idx val="1"/>
          <c:order val="1"/>
          <c:tx>
            <c:strRef>
              <c:f>النتائج!$D$41</c:f>
              <c:strCache>
                <c:ptCount val="1"/>
                <c:pt idx="0">
                  <c:v>2015</c:v>
                </c:pt>
              </c:strCache>
            </c:strRef>
          </c:tx>
          <c:spPr>
            <a:solidFill>
              <a:srgbClr val="92D050"/>
            </a:solidFill>
          </c:spPr>
          <c:invertIfNegative val="0"/>
          <c:cat>
            <c:strRef>
              <c:f>النتائج!$B$43:$B$46</c:f>
              <c:strCache>
                <c:ptCount val="4"/>
                <c:pt idx="0">
                  <c:v>يعتبر نظام الموافقات الالكترونية "اعتماد" واضح وسهل الاستخدام</c:v>
                </c:pt>
                <c:pt idx="1">
                  <c:v>تساهم التنبيهات التي تصل من النظام في رفع سرعة تنفيذ الإجراءات</c:v>
                </c:pt>
                <c:pt idx="2">
                  <c:v>يتمتع نظام الموافقات الالكترونية "اعتماد"   بالسرية والحماية الكافية</c:v>
                </c:pt>
                <c:pt idx="3">
                  <c:v>تم تنفيذ التدريب المناسب حول استخدام النظام من قبل الهيئة الاتحادية للموارد البشرية الحكومية</c:v>
                </c:pt>
              </c:strCache>
            </c:strRef>
          </c:cat>
          <c:val>
            <c:numRef>
              <c:f>النتائج!$D$43:$D$46</c:f>
              <c:numCache>
                <c:formatCode>0%</c:formatCode>
                <c:ptCount val="4"/>
                <c:pt idx="0">
                  <c:v>0.7448275862068966</c:v>
                </c:pt>
                <c:pt idx="1">
                  <c:v>0.73793103448275865</c:v>
                </c:pt>
                <c:pt idx="2">
                  <c:v>0.73448275862068968</c:v>
                </c:pt>
                <c:pt idx="3">
                  <c:v>0.7448275862068966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101889536"/>
        <c:axId val="101891072"/>
      </c:barChart>
      <c:catAx>
        <c:axId val="1018895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101891072"/>
        <c:crosses val="autoZero"/>
        <c:auto val="1"/>
        <c:lblAlgn val="ctr"/>
        <c:lblOffset val="100"/>
        <c:noMultiLvlLbl val="0"/>
      </c:catAx>
      <c:valAx>
        <c:axId val="101891072"/>
        <c:scaling>
          <c:orientation val="minMax"/>
        </c:scaling>
        <c:delete val="0"/>
        <c:axPos val="l"/>
        <c:majorGridlines/>
        <c:numFmt formatCode="0%" sourceLinked="1"/>
        <c:majorTickMark val="none"/>
        <c:minorTickMark val="none"/>
        <c:tickLblPos val="nextTo"/>
        <c:spPr>
          <a:ln w="6350">
            <a:noFill/>
          </a:ln>
        </c:spPr>
        <c:crossAx val="101889536"/>
        <c:crosses val="autoZero"/>
        <c:crossBetween val="between"/>
      </c:valAx>
      <c:dTable>
        <c:showHorzBorder val="1"/>
        <c:showVertBorder val="1"/>
        <c:showOutline val="1"/>
        <c:showKeys val="1"/>
      </c:dTable>
    </c:plotArea>
    <c:plotVisOnly val="1"/>
    <c:dispBlanksAs val="gap"/>
    <c:showDLblsOverMax val="0"/>
  </c:chart>
  <c:txPr>
    <a:bodyPr/>
    <a:lstStyle/>
    <a:p>
      <a:pPr>
        <a:defRPr sz="1400" b="1"/>
      </a:pPr>
      <a:endParaRPr lang="en-US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ar-AE"/>
              <a:t>الرضا</a:t>
            </a:r>
            <a:r>
              <a:rPr lang="ar-AE" baseline="0"/>
              <a:t> العام عن نظام التقارير الاحصائية</a:t>
            </a:r>
            <a:endParaRPr lang="en-US"/>
          </a:p>
        </c:rich>
      </c:tx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النتائج!$C$48</c:f>
              <c:strCache>
                <c:ptCount val="1"/>
                <c:pt idx="0">
                  <c:v>2014</c:v>
                </c:pt>
              </c:strCache>
            </c:strRef>
          </c:tx>
          <c:invertIfNegative val="0"/>
          <c:cat>
            <c:strRef>
              <c:f>النتائج!$B$49</c:f>
              <c:strCache>
                <c:ptCount val="1"/>
                <c:pt idx="0">
                  <c:v>بشكل عام انا راضٍ عن نظام التقارير الاحصائية  المعد من قبل الهيئة الاتحادية للموارد البشرية الحكومية</c:v>
                </c:pt>
              </c:strCache>
            </c:strRef>
          </c:cat>
          <c:val>
            <c:numRef>
              <c:f>النتائج!$C$49</c:f>
              <c:numCache>
                <c:formatCode>0%</c:formatCode>
                <c:ptCount val="1"/>
                <c:pt idx="0">
                  <c:v>0.72380952380952379</c:v>
                </c:pt>
              </c:numCache>
            </c:numRef>
          </c:val>
        </c:ser>
        <c:ser>
          <c:idx val="1"/>
          <c:order val="1"/>
          <c:tx>
            <c:strRef>
              <c:f>النتائج!$D$48</c:f>
              <c:strCache>
                <c:ptCount val="1"/>
                <c:pt idx="0">
                  <c:v>2015</c:v>
                </c:pt>
              </c:strCache>
            </c:strRef>
          </c:tx>
          <c:invertIfNegative val="0"/>
          <c:dPt>
            <c:idx val="0"/>
            <c:invertIfNegative val="0"/>
            <c:bubble3D val="0"/>
            <c:spPr>
              <a:solidFill>
                <a:srgbClr val="92D050"/>
              </a:solidFill>
            </c:spPr>
          </c:dPt>
          <c:cat>
            <c:strRef>
              <c:f>النتائج!$B$49</c:f>
              <c:strCache>
                <c:ptCount val="1"/>
                <c:pt idx="0">
                  <c:v>بشكل عام انا راضٍ عن نظام التقارير الاحصائية  المعد من قبل الهيئة الاتحادية للموارد البشرية الحكومية</c:v>
                </c:pt>
              </c:strCache>
            </c:strRef>
          </c:cat>
          <c:val>
            <c:numRef>
              <c:f>النتائج!$D$49</c:f>
              <c:numCache>
                <c:formatCode>0%</c:formatCode>
                <c:ptCount val="1"/>
                <c:pt idx="0">
                  <c:v>0.78965517241379313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75"/>
        <c:overlap val="-25"/>
        <c:axId val="102227968"/>
        <c:axId val="102229504"/>
      </c:barChart>
      <c:catAx>
        <c:axId val="102227968"/>
        <c:scaling>
          <c:orientation val="minMax"/>
        </c:scaling>
        <c:delete val="0"/>
        <c:axPos val="b"/>
        <c:numFmt formatCode="0" sourceLinked="1"/>
        <c:majorTickMark val="none"/>
        <c:minorTickMark val="none"/>
        <c:tickLblPos val="nextTo"/>
        <c:crossAx val="102229504"/>
        <c:crosses val="autoZero"/>
        <c:auto val="1"/>
        <c:lblAlgn val="ctr"/>
        <c:lblOffset val="100"/>
        <c:noMultiLvlLbl val="0"/>
      </c:catAx>
      <c:valAx>
        <c:axId val="102229504"/>
        <c:scaling>
          <c:orientation val="minMax"/>
        </c:scaling>
        <c:delete val="0"/>
        <c:axPos val="l"/>
        <c:majorGridlines/>
        <c:numFmt formatCode="0%" sourceLinked="1"/>
        <c:majorTickMark val="none"/>
        <c:minorTickMark val="none"/>
        <c:tickLblPos val="nextTo"/>
        <c:spPr>
          <a:ln w="6350">
            <a:noFill/>
          </a:ln>
        </c:spPr>
        <c:crossAx val="102227968"/>
        <c:crosses val="autoZero"/>
        <c:crossBetween val="between"/>
      </c:valAx>
    </c:plotArea>
    <c:legend>
      <c:legendPos val="b"/>
      <c:overlay val="0"/>
    </c:legend>
    <c:plotVisOnly val="1"/>
    <c:dispBlanksAs val="gap"/>
    <c:showDLblsOverMax val="0"/>
  </c:chart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33277" cy="495300"/>
          </a:xfrm>
          <a:prstGeom prst="rect">
            <a:avLst/>
          </a:prstGeom>
        </p:spPr>
        <p:txBody>
          <a:bodyPr vert="horz" lIns="91166" tIns="45583" rIns="91166" bIns="45583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34257" y="0"/>
            <a:ext cx="2933277" cy="495300"/>
          </a:xfrm>
          <a:prstGeom prst="rect">
            <a:avLst/>
          </a:prstGeom>
        </p:spPr>
        <p:txBody>
          <a:bodyPr vert="horz" lIns="91166" tIns="45583" rIns="91166" bIns="45583" rtlCol="0"/>
          <a:lstStyle>
            <a:lvl1pPr algn="r">
              <a:defRPr sz="1200"/>
            </a:lvl1pPr>
          </a:lstStyle>
          <a:p>
            <a:fld id="{40130E47-932E-4800-B82B-6C7F5753E21D}" type="datetimeFigureOut">
              <a:rPr lang="en-US" smtClean="0"/>
              <a:t>10/10/2016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08981"/>
            <a:ext cx="2933277" cy="495300"/>
          </a:xfrm>
          <a:prstGeom prst="rect">
            <a:avLst/>
          </a:prstGeom>
        </p:spPr>
        <p:txBody>
          <a:bodyPr vert="horz" lIns="91166" tIns="45583" rIns="91166" bIns="45583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34257" y="9408981"/>
            <a:ext cx="2933277" cy="495300"/>
          </a:xfrm>
          <a:prstGeom prst="rect">
            <a:avLst/>
          </a:prstGeom>
        </p:spPr>
        <p:txBody>
          <a:bodyPr vert="horz" lIns="91166" tIns="45583" rIns="91166" bIns="45583" rtlCol="0" anchor="b"/>
          <a:lstStyle>
            <a:lvl1pPr algn="r">
              <a:defRPr sz="1200"/>
            </a:lvl1pPr>
          </a:lstStyle>
          <a:p>
            <a:fld id="{BA815341-221E-4C56-9F04-F2D13445D7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09242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33277" cy="495300"/>
          </a:xfrm>
          <a:prstGeom prst="rect">
            <a:avLst/>
          </a:prstGeom>
        </p:spPr>
        <p:txBody>
          <a:bodyPr vert="horz" lIns="91166" tIns="45583" rIns="91166" bIns="45583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34257" y="0"/>
            <a:ext cx="2933277" cy="495300"/>
          </a:xfrm>
          <a:prstGeom prst="rect">
            <a:avLst/>
          </a:prstGeom>
        </p:spPr>
        <p:txBody>
          <a:bodyPr vert="horz" lIns="91166" tIns="45583" rIns="91166" bIns="45583" rtlCol="0"/>
          <a:lstStyle>
            <a:lvl1pPr algn="r">
              <a:defRPr sz="1200"/>
            </a:lvl1pPr>
          </a:lstStyle>
          <a:p>
            <a:fld id="{6B6992C1-53A4-487E-962E-C03363F1C554}" type="datetimeFigureOut">
              <a:rPr lang="en-US" smtClean="0"/>
              <a:t>10/10/2016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08050" y="742950"/>
            <a:ext cx="4953000" cy="3714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166" tIns="45583" rIns="91166" bIns="45583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6910" y="4705350"/>
            <a:ext cx="5415280" cy="4457700"/>
          </a:xfrm>
          <a:prstGeom prst="rect">
            <a:avLst/>
          </a:prstGeom>
        </p:spPr>
        <p:txBody>
          <a:bodyPr vert="horz" lIns="91166" tIns="45583" rIns="91166" bIns="45583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08981"/>
            <a:ext cx="2933277" cy="495300"/>
          </a:xfrm>
          <a:prstGeom prst="rect">
            <a:avLst/>
          </a:prstGeom>
        </p:spPr>
        <p:txBody>
          <a:bodyPr vert="horz" lIns="91166" tIns="45583" rIns="91166" bIns="45583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34257" y="9408981"/>
            <a:ext cx="2933277" cy="495300"/>
          </a:xfrm>
          <a:prstGeom prst="rect">
            <a:avLst/>
          </a:prstGeom>
        </p:spPr>
        <p:txBody>
          <a:bodyPr vert="horz" lIns="91166" tIns="45583" rIns="91166" bIns="45583" rtlCol="0" anchor="b"/>
          <a:lstStyle>
            <a:lvl1pPr algn="r">
              <a:defRPr sz="1200"/>
            </a:lvl1pPr>
          </a:lstStyle>
          <a:p>
            <a:fld id="{F6F567F1-E0B7-462B-9C81-BA76E24D4A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0511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dirty="0" smtClean="0">
                <a:solidFill>
                  <a:srgbClr val="FF0000"/>
                </a:solidFill>
              </a:rPr>
              <a:t>It</a:t>
            </a:r>
            <a:r>
              <a:rPr lang="en-US" baseline="0" dirty="0" smtClean="0">
                <a:solidFill>
                  <a:srgbClr val="FF0000"/>
                </a:solidFill>
              </a:rPr>
              <a:t> should take a place in quarter 4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as an </a:t>
            </a:r>
            <a:r>
              <a:rPr lang="en-US" sz="1200" kern="120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alternative </a:t>
            </a:r>
            <a:r>
              <a:rPr lang="en-US" baseline="0" smtClean="0">
                <a:solidFill>
                  <a:srgbClr val="FF0000"/>
                </a:solidFill>
              </a:rPr>
              <a:t>of </a:t>
            </a:r>
            <a:r>
              <a:rPr lang="en-US" baseline="0" dirty="0" smtClean="0">
                <a:solidFill>
                  <a:srgbClr val="FF0000"/>
                </a:solidFill>
              </a:rPr>
              <a:t>quarter 3.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F567F1-E0B7-462B-9C81-BA76E24D4A66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046592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Font typeface="+mj-lt"/>
              <a:buAutoNum type="alphaUcPeriod"/>
            </a:pPr>
            <a:r>
              <a:rPr lang="en-US" dirty="0" smtClean="0">
                <a:solidFill>
                  <a:srgbClr val="FF0000"/>
                </a:solidFill>
              </a:rPr>
              <a:t>It’s written </a:t>
            </a:r>
            <a:r>
              <a:rPr lang="en-US" baseline="0" dirty="0" smtClean="0">
                <a:solidFill>
                  <a:srgbClr val="FF0000"/>
                </a:solidFill>
              </a:rPr>
              <a:t>70% instead of 100% .. Plus, it should be in quarter 2 not quarter 4.</a:t>
            </a:r>
          </a:p>
          <a:p>
            <a:pPr marL="228600" indent="-228600">
              <a:buFont typeface="+mj-lt"/>
              <a:buAutoNum type="alphaUcPeriod"/>
            </a:pPr>
            <a:r>
              <a:rPr lang="en-US" baseline="0" dirty="0" smtClean="0">
                <a:solidFill>
                  <a:srgbClr val="FF0000"/>
                </a:solidFill>
              </a:rPr>
              <a:t>It should be in Quarter 3 not quarter 4.</a:t>
            </a:r>
          </a:p>
          <a:p>
            <a:pPr marL="228600" indent="-228600">
              <a:buFont typeface="+mj-lt"/>
              <a:buAutoNum type="alphaUcPeriod"/>
            </a:pPr>
            <a:r>
              <a:rPr lang="en-US" baseline="0" dirty="0" smtClean="0">
                <a:solidFill>
                  <a:srgbClr val="FF0000"/>
                </a:solidFill>
              </a:rPr>
              <a:t>Written 75% instead of 72% . </a:t>
            </a:r>
          </a:p>
          <a:p>
            <a:pPr marL="228600" indent="-228600">
              <a:buFont typeface="+mj-lt"/>
              <a:buAutoNum type="alphaUcPeriod"/>
            </a:pPr>
            <a:endParaRPr lang="en-US" baseline="0" dirty="0" smtClean="0">
              <a:solidFill>
                <a:srgbClr val="FF0000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dirty="0" smtClean="0">
              <a:solidFill>
                <a:srgbClr val="FF0000"/>
              </a:solidFill>
            </a:endParaRPr>
          </a:p>
          <a:p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F567F1-E0B7-462B-9C81-BA76E24D4A66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01653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cid:image001.png@01CE496F.B91742F0" TargetMode="External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cid:image001.png@01CE496F.B91742F0" TargetMode="External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cid:image001.png@01CE496F.B91742F0" TargetMode="External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4B0D5-623C-458D-8D66-D9D888A17E9A}" type="datetimeFigureOut">
              <a:rPr lang="en-US" smtClean="0"/>
              <a:t>10/10/2016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41F18-0230-48BD-A2F7-15FBE071F111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 descr="cid:image001.png@01CE496F.B91742F0"/>
          <p:cNvPicPr/>
          <p:nvPr userDrawn="1"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502" y="0"/>
            <a:ext cx="2837815" cy="602407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Picture 7" descr="cid:image001.png@01CE496F.B91742F0"/>
          <p:cNvPicPr/>
          <p:nvPr userDrawn="1"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93" y="18281"/>
            <a:ext cx="2837815" cy="602407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0" name="Straight Connector 9"/>
          <p:cNvCxnSpPr/>
          <p:nvPr userDrawn="1"/>
        </p:nvCxnSpPr>
        <p:spPr>
          <a:xfrm>
            <a:off x="-2502" y="6381328"/>
            <a:ext cx="9146502" cy="0"/>
          </a:xfrm>
          <a:prstGeom prst="line">
            <a:avLst/>
          </a:prstGeom>
          <a:ln w="28575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685142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4B0D5-623C-458D-8D66-D9D888A17E9A}" type="datetimeFigureOut">
              <a:rPr lang="en-US" smtClean="0"/>
              <a:t>10/10/2016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41F18-0230-48BD-A2F7-15FBE071F1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02100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4B0D5-623C-458D-8D66-D9D888A17E9A}" type="datetimeFigureOut">
              <a:rPr lang="en-US" smtClean="0"/>
              <a:t>10/10/2016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41F18-0230-48BD-A2F7-15FBE071F1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99066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4B0D5-623C-458D-8D66-D9D888A17E9A}" type="datetimeFigureOut">
              <a:rPr lang="en-US" smtClean="0"/>
              <a:t>10/10/2016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41F18-0230-48BD-A2F7-15FBE071F111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 descr="cid:image001.png@01CE496F.B91742F0"/>
          <p:cNvPicPr/>
          <p:nvPr userDrawn="1"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502" y="0"/>
            <a:ext cx="2837815" cy="602407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0" name="Straight Connector 9"/>
          <p:cNvCxnSpPr/>
          <p:nvPr userDrawn="1"/>
        </p:nvCxnSpPr>
        <p:spPr>
          <a:xfrm>
            <a:off x="-2502" y="6381328"/>
            <a:ext cx="9146502" cy="0"/>
          </a:xfrm>
          <a:prstGeom prst="line">
            <a:avLst/>
          </a:prstGeom>
          <a:ln w="28575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10582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4B0D5-623C-458D-8D66-D9D888A17E9A}" type="datetimeFigureOut">
              <a:rPr lang="en-US" smtClean="0"/>
              <a:t>10/10/2016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41F18-0230-48BD-A2F7-15FBE071F111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 descr="cid:image001.png@01CE496F.B91742F0"/>
          <p:cNvPicPr/>
          <p:nvPr userDrawn="1"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502" y="0"/>
            <a:ext cx="2837815" cy="602407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9" name="Straight Connector 8"/>
          <p:cNvCxnSpPr/>
          <p:nvPr userDrawn="1"/>
        </p:nvCxnSpPr>
        <p:spPr>
          <a:xfrm>
            <a:off x="-2502" y="6381328"/>
            <a:ext cx="9146502" cy="0"/>
          </a:xfrm>
          <a:prstGeom prst="line">
            <a:avLst/>
          </a:prstGeom>
          <a:ln w="28575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96794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4B0D5-623C-458D-8D66-D9D888A17E9A}" type="datetimeFigureOut">
              <a:rPr lang="en-US" smtClean="0"/>
              <a:t>10/10/2016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41F18-0230-48BD-A2F7-15FBE071F1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34724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4B0D5-623C-458D-8D66-D9D888A17E9A}" type="datetimeFigureOut">
              <a:rPr lang="en-US" smtClean="0"/>
              <a:t>10/10/2016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41F18-0230-48BD-A2F7-15FBE071F1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40251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4B0D5-623C-458D-8D66-D9D888A17E9A}" type="datetimeFigureOut">
              <a:rPr lang="en-US" smtClean="0"/>
              <a:t>10/10/2016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41F18-0230-48BD-A2F7-15FBE071F1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09969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4B0D5-623C-458D-8D66-D9D888A17E9A}" type="datetimeFigureOut">
              <a:rPr lang="en-US" smtClean="0"/>
              <a:t>10/10/2016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41F18-0230-48BD-A2F7-15FBE071F1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10807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4B0D5-623C-458D-8D66-D9D888A17E9A}" type="datetimeFigureOut">
              <a:rPr lang="en-US" smtClean="0"/>
              <a:t>10/10/2016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41F18-0230-48BD-A2F7-15FBE071F1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04929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4B0D5-623C-458D-8D66-D9D888A17E9A}" type="datetimeFigureOut">
              <a:rPr lang="en-US" smtClean="0"/>
              <a:t>10/10/2016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41F18-0230-48BD-A2F7-15FBE071F1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01784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cid:image001.png@01CE496F.B91742F0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94B0D5-623C-458D-8D66-D9D888A17E9A}" type="datetimeFigureOut">
              <a:rPr lang="en-US" smtClean="0"/>
              <a:t>10/10/2016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B41F18-0230-48BD-A2F7-15FBE071F111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 descr="cid:image001.png@01CE496F.B91742F0"/>
          <p:cNvPicPr/>
          <p:nvPr userDrawn="1"/>
        </p:nvPicPr>
        <p:blipFill>
          <a:blip r:embed="rId13" r:link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502" y="0"/>
            <a:ext cx="2837815" cy="602407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Rectangle 8"/>
          <p:cNvSpPr/>
          <p:nvPr userDrawn="1"/>
        </p:nvSpPr>
        <p:spPr>
          <a:xfrm>
            <a:off x="2411760" y="6381328"/>
            <a:ext cx="446449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AE" sz="1800" b="1" dirty="0" smtClean="0"/>
              <a:t>ادارة</a:t>
            </a:r>
            <a:r>
              <a:rPr lang="ar-AE" sz="1800" b="1" baseline="0" dirty="0" smtClean="0"/>
              <a:t> </a:t>
            </a:r>
            <a:r>
              <a:rPr lang="ar-AE" sz="1800" b="1" dirty="0" smtClean="0"/>
              <a:t>التخطيط الاستراتيجي</a:t>
            </a:r>
            <a:r>
              <a:rPr lang="ar-AE" sz="1800" b="1" baseline="0" dirty="0" smtClean="0"/>
              <a:t> والتميز المؤسسي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89195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cid:image001.png@01CE496F.B91742F0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9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0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1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3.xml"/><Relationship Id="rId2" Type="http://schemas.openxmlformats.org/officeDocument/2006/relationships/chart" Target="../charts/chart22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5.xml"/><Relationship Id="rId2" Type="http://schemas.openxmlformats.org/officeDocument/2006/relationships/chart" Target="../charts/chart24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7.xml"/><Relationship Id="rId2" Type="http://schemas.openxmlformats.org/officeDocument/2006/relationships/chart" Target="../charts/chart26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9.xml"/><Relationship Id="rId2" Type="http://schemas.openxmlformats.org/officeDocument/2006/relationships/chart" Target="../charts/chart28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0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cid:image001.png@01CE496F.B91742F0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31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image" Target="cid:image001.png@01CE496F.B91742F0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32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image" Target="cid:image001.png@01CE496F.B91742F0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33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image" Target="cid:image001.png@01CE496F.B91742F0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34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image" Target="cid:image001.png@01CE496F.B91742F0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image" Target="cid:image001.png@01CE496F.B91742F0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35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image" Target="cid:image001.png@01CE496F.B91742F0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36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image" Target="cid:image001.png@01CE496F.B91742F0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37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3" Type="http://schemas.openxmlformats.org/officeDocument/2006/relationships/image" Target="cid:image001.png@01CE496F.B91742F0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38.xml"/></Relationships>
</file>

<file path=ppt/slides/_rels/slide58.xml.rels><?xml version="1.0" encoding="UTF-8" standalone="yes"?>
<Relationships xmlns="http://schemas.openxmlformats.org/package/2006/relationships"><Relationship Id="rId3" Type="http://schemas.openxmlformats.org/officeDocument/2006/relationships/image" Target="cid:image001.png@01CE496F.B91742F0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40.xml"/><Relationship Id="rId4" Type="http://schemas.openxmlformats.org/officeDocument/2006/relationships/chart" Target="../charts/chart39.xml"/></Relationships>
</file>

<file path=ppt/slides/_rels/slide59.xml.rels><?xml version="1.0" encoding="UTF-8" standalone="yes"?>
<Relationships xmlns="http://schemas.openxmlformats.org/package/2006/relationships"><Relationship Id="rId3" Type="http://schemas.openxmlformats.org/officeDocument/2006/relationships/image" Target="cid:image001.png@01CE496F.B91742F0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4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3" Type="http://schemas.openxmlformats.org/officeDocument/2006/relationships/image" Target="cid:image001.png@01CE496F.B91742F0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43.xml"/><Relationship Id="rId4" Type="http://schemas.openxmlformats.org/officeDocument/2006/relationships/chart" Target="../charts/chart42.xml"/></Relationships>
</file>

<file path=ppt/slides/_rels/slide61.xml.rels><?xml version="1.0" encoding="UTF-8" standalone="yes"?>
<Relationships xmlns="http://schemas.openxmlformats.org/package/2006/relationships"><Relationship Id="rId3" Type="http://schemas.openxmlformats.org/officeDocument/2006/relationships/image" Target="cid:image001.png@01CE496F.B91742F0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3" Type="http://schemas.openxmlformats.org/officeDocument/2006/relationships/image" Target="cid:image001.png@01CE496F.B91742F0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3" Type="http://schemas.openxmlformats.org/officeDocument/2006/relationships/image" Target="cid:image001.png@01CE496F.B91742F0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65.xml.rels><?xml version="1.0" encoding="UTF-8" standalone="yes"?>
<Relationships xmlns="http://schemas.openxmlformats.org/package/2006/relationships"><Relationship Id="rId3" Type="http://schemas.openxmlformats.org/officeDocument/2006/relationships/image" Target="cid:image001.png@01CE496F.B91742F0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66.xml.rels><?xml version="1.0" encoding="UTF-8" standalone="yes"?>
<Relationships xmlns="http://schemas.openxmlformats.org/package/2006/relationships"><Relationship Id="rId3" Type="http://schemas.openxmlformats.org/officeDocument/2006/relationships/image" Target="cid:image001.png@01CE496F.B91742F0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67.xml.rels><?xml version="1.0" encoding="UTF-8" standalone="yes"?>
<Relationships xmlns="http://schemas.openxmlformats.org/package/2006/relationships"><Relationship Id="rId3" Type="http://schemas.openxmlformats.org/officeDocument/2006/relationships/image" Target="cid:image001.png@01CE496F.B91742F0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3" Type="http://schemas.openxmlformats.org/officeDocument/2006/relationships/image" Target="cid:image001.png@01CE496F.B91742F0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69.xml.rels><?xml version="1.0" encoding="UTF-8" standalone="yes"?>
<Relationships xmlns="http://schemas.openxmlformats.org/package/2006/relationships"><Relationship Id="rId3" Type="http://schemas.openxmlformats.org/officeDocument/2006/relationships/image" Target="cid:image001.png@01CE496F.B91742F0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3" Type="http://schemas.openxmlformats.org/officeDocument/2006/relationships/image" Target="cid:image001.png@01CE496F.B91742F0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71.xml.rels><?xml version="1.0" encoding="UTF-8" standalone="yes"?>
<Relationships xmlns="http://schemas.openxmlformats.org/package/2006/relationships"><Relationship Id="rId3" Type="http://schemas.openxmlformats.org/officeDocument/2006/relationships/image" Target="cid:image001.png@01CE496F.B91742F0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72.xml.rels><?xml version="1.0" encoding="UTF-8" standalone="yes"?>
<Relationships xmlns="http://schemas.openxmlformats.org/package/2006/relationships"><Relationship Id="rId3" Type="http://schemas.openxmlformats.org/officeDocument/2006/relationships/image" Target="cid:image001.png@01CE496F.B91742F0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3" Type="http://schemas.openxmlformats.org/officeDocument/2006/relationships/image" Target="cid:image001.png@01CE496F.B91742F0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9.png"/></Relationships>
</file>

<file path=ppt/slides/_rels/slide74.xml.rels><?xml version="1.0" encoding="UTF-8" standalone="yes"?>
<Relationships xmlns="http://schemas.openxmlformats.org/package/2006/relationships"><Relationship Id="rId3" Type="http://schemas.openxmlformats.org/officeDocument/2006/relationships/image" Target="cid:image001.png@01CE496F.B91742F0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75.xml.rels><?xml version="1.0" encoding="UTF-8" standalone="yes"?>
<Relationships xmlns="http://schemas.openxmlformats.org/package/2006/relationships"><Relationship Id="rId3" Type="http://schemas.openxmlformats.org/officeDocument/2006/relationships/image" Target="cid:image001.png@01CE496F.B91742F0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4" Type="http://schemas.openxmlformats.org/officeDocument/2006/relationships/image" Target="cid:image001.png@01CE496F.B91742F0" TargetMode="External"/></Relationships>
</file>

<file path=ppt/slides/_rels/slide77.xml.rels><?xml version="1.0" encoding="UTF-8" standalone="yes"?>
<Relationships xmlns="http://schemas.openxmlformats.org/package/2006/relationships"><Relationship Id="rId3" Type="http://schemas.openxmlformats.org/officeDocument/2006/relationships/image" Target="cid:image001.png@01CE496F.B91742F0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2.png"/></Relationships>
</file>

<file path=ppt/slides/_rels/slide78.xml.rels><?xml version="1.0" encoding="UTF-8" standalone="yes"?>
<Relationships xmlns="http://schemas.openxmlformats.org/package/2006/relationships"><Relationship Id="rId3" Type="http://schemas.openxmlformats.org/officeDocument/2006/relationships/image" Target="cid:image001.png@01CE496F.B91742F0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3.png"/></Relationships>
</file>

<file path=ppt/slides/_rels/slide7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Relationship Id="rId4" Type="http://schemas.openxmlformats.org/officeDocument/2006/relationships/image" Target="cid:image001.png@01CE496F.B91742F0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3" Type="http://schemas.openxmlformats.org/officeDocument/2006/relationships/image" Target="cid:image001.png@01CE496F.B91742F0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5.png"/></Relationships>
</file>

<file path=ppt/slides/_rels/slide81.xml.rels><?xml version="1.0" encoding="UTF-8" standalone="yes"?>
<Relationships xmlns="http://schemas.openxmlformats.org/package/2006/relationships"><Relationship Id="rId3" Type="http://schemas.openxmlformats.org/officeDocument/2006/relationships/image" Target="cid:image001.png@01CE496F.B91742F0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6.png"/></Relationships>
</file>

<file path=ppt/slides/_rels/slide82.xml.rels><?xml version="1.0" encoding="UTF-8" standalone="yes"?>
<Relationships xmlns="http://schemas.openxmlformats.org/package/2006/relationships"><Relationship Id="rId3" Type="http://schemas.openxmlformats.org/officeDocument/2006/relationships/image" Target="cid:image001.png@01CE496F.B91742F0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7.png"/></Relationships>
</file>

<file path=ppt/slides/_rels/slide83.xml.rels><?xml version="1.0" encoding="UTF-8" standalone="yes"?>
<Relationships xmlns="http://schemas.openxmlformats.org/package/2006/relationships"><Relationship Id="rId3" Type="http://schemas.openxmlformats.org/officeDocument/2006/relationships/image" Target="cid:image001.png@01CE496F.B91742F0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8.png"/></Relationships>
</file>

<file path=ppt/slides/_rels/slide84.xml.rels><?xml version="1.0" encoding="UTF-8" standalone="yes"?>
<Relationships xmlns="http://schemas.openxmlformats.org/package/2006/relationships"><Relationship Id="rId3" Type="http://schemas.openxmlformats.org/officeDocument/2006/relationships/image" Target="cid:image001.png@01CE496F.B91742F0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9.png"/></Relationships>
</file>

<file path=ppt/slides/_rels/slide85.xml.rels><?xml version="1.0" encoding="UTF-8" standalone="yes"?>
<Relationships xmlns="http://schemas.openxmlformats.org/package/2006/relationships"><Relationship Id="rId3" Type="http://schemas.openxmlformats.org/officeDocument/2006/relationships/image" Target="cid:image001.png@01CE496F.B91742F0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0.png"/></Relationships>
</file>

<file path=ppt/slides/_rels/slide86.xml.rels><?xml version="1.0" encoding="UTF-8" standalone="yes"?>
<Relationships xmlns="http://schemas.openxmlformats.org/package/2006/relationships"><Relationship Id="rId3" Type="http://schemas.openxmlformats.org/officeDocument/2006/relationships/image" Target="cid:image001.png@01CE496F.B91742F0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1.png"/></Relationships>
</file>

<file path=ppt/slides/_rels/slide87.xml.rels><?xml version="1.0" encoding="UTF-8" standalone="yes"?>
<Relationships xmlns="http://schemas.openxmlformats.org/package/2006/relationships"><Relationship Id="rId3" Type="http://schemas.openxmlformats.org/officeDocument/2006/relationships/image" Target="cid:image001.png@01CE496F.B91742F0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2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751063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ar-AE" dirty="0" smtClean="0"/>
              <a:t/>
            </a:r>
            <a:br>
              <a:rPr lang="ar-AE" dirty="0" smtClean="0"/>
            </a:br>
            <a:r>
              <a:rPr lang="ar-AE" dirty="0" smtClean="0"/>
              <a:t> </a:t>
            </a:r>
            <a:r>
              <a:rPr lang="ar-AE" sz="5300" b="1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تقرير نتائج استبيانات الرضا</a:t>
            </a:r>
            <a:br>
              <a:rPr lang="ar-AE" sz="5300" b="1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</a:br>
            <a:r>
              <a:rPr lang="ar-AE" sz="5300" b="1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للعام 2015-2016</a:t>
            </a:r>
            <a:r>
              <a:rPr lang="ar-AE" dirty="0" smtClean="0"/>
              <a:t/>
            </a:r>
            <a:br>
              <a:rPr lang="ar-AE" dirty="0" smtClean="0"/>
            </a:br>
            <a:r>
              <a:rPr lang="ar-AE" dirty="0"/>
              <a:t/>
            </a:r>
            <a:br>
              <a:rPr lang="ar-AE" dirty="0"/>
            </a:br>
            <a:r>
              <a:rPr lang="ar-AE" dirty="0" smtClean="0"/>
              <a:t/>
            </a:r>
            <a:br>
              <a:rPr lang="ar-AE" dirty="0" smtClean="0"/>
            </a:br>
            <a:r>
              <a:rPr lang="ar-AE" dirty="0" smtClean="0"/>
              <a:t> </a:t>
            </a:r>
            <a:br>
              <a:rPr lang="ar-AE" dirty="0" smtClean="0"/>
            </a:br>
            <a:r>
              <a:rPr lang="ar-AE" sz="2200" dirty="0" smtClean="0"/>
              <a:t>مايو 2016</a:t>
            </a:r>
            <a:endParaRPr lang="en-US" dirty="0"/>
          </a:p>
        </p:txBody>
      </p:sp>
      <p:pic>
        <p:nvPicPr>
          <p:cNvPr id="4" name="Picture 3" descr="cid:image001.png@01CE496F.B91742F0"/>
          <p:cNvPicPr/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502" y="0"/>
            <a:ext cx="2837815" cy="60240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454418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22745925"/>
              </p:ext>
            </p:extLst>
          </p:nvPr>
        </p:nvGraphicFramePr>
        <p:xfrm>
          <a:off x="-1512" y="692696"/>
          <a:ext cx="9108504" cy="57912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8064896"/>
                <a:gridCol w="1043608"/>
              </a:tblGrid>
              <a:tr h="579120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28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الاستبيانات للنصف الثاني</a:t>
                      </a:r>
                      <a:endParaRPr lang="en-US" sz="2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AE" sz="32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7628710"/>
              </p:ext>
            </p:extLst>
          </p:nvPr>
        </p:nvGraphicFramePr>
        <p:xfrm>
          <a:off x="323528" y="1484784"/>
          <a:ext cx="8496946" cy="4654175"/>
        </p:xfrm>
        <a:graphic>
          <a:graphicData uri="http://schemas.openxmlformats.org/drawingml/2006/table">
            <a:tbl>
              <a:tblPr rtl="1">
                <a:tableStyleId>{69C7853C-536D-4A76-A0AE-DD22124D55A5}</a:tableStyleId>
              </a:tblPr>
              <a:tblGrid>
                <a:gridCol w="3119784"/>
                <a:gridCol w="1004462"/>
                <a:gridCol w="1225682"/>
                <a:gridCol w="1225682"/>
                <a:gridCol w="1921336"/>
              </a:tblGrid>
              <a:tr h="801170">
                <a:tc>
                  <a:txBody>
                    <a:bodyPr/>
                    <a:lstStyle/>
                    <a:p>
                      <a:pPr algn="ctr" rtl="1" fontAlgn="ctr"/>
                      <a:r>
                        <a:rPr lang="ar-AE" sz="1800" b="1" u="none" strike="noStrike" dirty="0" smtClean="0">
                          <a:solidFill>
                            <a:schemeClr val="bg1"/>
                          </a:solidFill>
                          <a:effectLst/>
                        </a:rPr>
                        <a:t>اسم </a:t>
                      </a:r>
                      <a:r>
                        <a:rPr lang="ar-AE" sz="18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مقياس الأداء التشغيلي</a:t>
                      </a:r>
                      <a:endParaRPr lang="ar-AE" sz="1800" b="1" i="0" u="none" strike="noStrike" dirty="0">
                        <a:solidFill>
                          <a:schemeClr val="bg1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r>
                        <a:rPr lang="ar-AE" sz="1800" b="1" u="none" strike="noStrike" dirty="0" smtClean="0">
                          <a:solidFill>
                            <a:schemeClr val="bg1"/>
                          </a:solidFill>
                          <a:effectLst/>
                        </a:rPr>
                        <a:t>المسؤول </a:t>
                      </a:r>
                      <a:r>
                        <a:rPr lang="ar-AE" sz="18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عن المقياس</a:t>
                      </a:r>
                      <a:endParaRPr lang="ar-AE" sz="1800" b="1" i="0" u="none" strike="noStrike" dirty="0">
                        <a:solidFill>
                          <a:schemeClr val="bg1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ar-AE" sz="16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الربع الثالث </a:t>
                      </a:r>
                      <a:endParaRPr lang="ar-AE" sz="1600" b="1" i="0" u="none" strike="noStrike" dirty="0">
                        <a:solidFill>
                          <a:schemeClr val="bg1"/>
                        </a:solidFill>
                        <a:effectLst/>
                        <a:latin typeface="Arial"/>
                      </a:endParaRPr>
                    </a:p>
                    <a:p>
                      <a:pPr algn="ctr" rtl="1" fontAlgn="ctr"/>
                      <a:r>
                        <a:rPr lang="ar-AE" sz="18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المستهدف</a:t>
                      </a:r>
                      <a:endParaRPr lang="ar-AE" sz="1800" b="1" i="0" u="none" strike="noStrike" dirty="0">
                        <a:solidFill>
                          <a:schemeClr val="bg1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ar-AE" sz="16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الربع الرابع</a:t>
                      </a:r>
                      <a:endParaRPr lang="ar-AE" sz="1600" b="1" i="0" u="none" strike="noStrike" dirty="0">
                        <a:solidFill>
                          <a:schemeClr val="bg1"/>
                        </a:solidFill>
                        <a:effectLst/>
                        <a:latin typeface="Arial"/>
                      </a:endParaRPr>
                    </a:p>
                    <a:p>
                      <a:pPr algn="ctr" rtl="1" fontAlgn="ctr"/>
                      <a:r>
                        <a:rPr lang="ar-AE" sz="18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المستهدف</a:t>
                      </a:r>
                      <a:endParaRPr lang="ar-AE" sz="1800" b="1" i="0" u="none" strike="noStrike" dirty="0">
                        <a:solidFill>
                          <a:schemeClr val="bg1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ar-AE" sz="18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نوع الاستبيان المستخدم</a:t>
                      </a:r>
                      <a:endParaRPr lang="ar-AE" sz="1800" b="1" i="0" u="none" strike="noStrike" dirty="0">
                        <a:solidFill>
                          <a:schemeClr val="bg1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  <a:tr h="311565">
                <a:tc>
                  <a:txBody>
                    <a:bodyPr/>
                    <a:lstStyle/>
                    <a:p>
                      <a:pPr algn="r" rtl="1" fontAlgn="t"/>
                      <a:r>
                        <a:rPr lang="ar-AE" sz="1400" b="1" u="none" strike="noStrike" dirty="0">
                          <a:effectLst/>
                        </a:rPr>
                        <a:t>نسبة رضا المتعاملين عن نظام خدمة المتعاملين</a:t>
                      </a:r>
                      <a:endParaRPr lang="ar-AE" sz="14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ar-AE" sz="1400" b="1" u="none" strike="noStrike">
                          <a:effectLst/>
                        </a:rPr>
                        <a:t>بياناتي</a:t>
                      </a:r>
                      <a:endParaRPr lang="ar-AE" sz="14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>
                          <a:effectLst/>
                        </a:rPr>
                        <a:t> 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effectLst/>
                        </a:rPr>
                        <a:t>80%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>
                          <a:effectLst/>
                        </a:rPr>
                        <a:t>Google Forms</a:t>
                      </a:r>
                      <a:endParaRPr lang="en-US" sz="1400" b="1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</a:tr>
              <a:tr h="425780">
                <a:tc>
                  <a:txBody>
                    <a:bodyPr/>
                    <a:lstStyle/>
                    <a:p>
                      <a:pPr algn="r" rtl="1" fontAlgn="t"/>
                      <a:r>
                        <a:rPr lang="ar-AE" sz="1400" b="1" u="none" strike="noStrike" dirty="0">
                          <a:effectLst/>
                        </a:rPr>
                        <a:t>نسبة رضا المتعاملين عن نظام التوظيف الالكتروني</a:t>
                      </a:r>
                      <a:endParaRPr lang="ar-AE" sz="14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ar-AE" sz="1400" b="1" u="none" strike="noStrike">
                          <a:effectLst/>
                        </a:rPr>
                        <a:t>بياناتي</a:t>
                      </a:r>
                      <a:endParaRPr lang="ar-AE" sz="14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>
                          <a:effectLst/>
                        </a:rPr>
                        <a:t> 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effectLst/>
                        </a:rPr>
                        <a:t>70%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>
                          <a:effectLst/>
                        </a:rPr>
                        <a:t>Google Forms</a:t>
                      </a:r>
                      <a:endParaRPr lang="en-US" sz="1400" b="1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</a:tr>
              <a:tr h="623132">
                <a:tc>
                  <a:txBody>
                    <a:bodyPr/>
                    <a:lstStyle/>
                    <a:p>
                      <a:pPr algn="r" rtl="1" fontAlgn="t"/>
                      <a:r>
                        <a:rPr lang="ar-AE" sz="1400" b="1" u="none" strike="noStrike" dirty="0" smtClean="0">
                          <a:solidFill>
                            <a:schemeClr val="accent2"/>
                          </a:solidFill>
                          <a:effectLst/>
                        </a:rPr>
                        <a:t>نسبة </a:t>
                      </a:r>
                      <a:r>
                        <a:rPr lang="ar-AE" sz="1400" b="1" u="none" strike="noStrike" dirty="0">
                          <a:solidFill>
                            <a:schemeClr val="accent2"/>
                          </a:solidFill>
                          <a:effectLst/>
                        </a:rPr>
                        <a:t>رضا الجهات عن نظام الحضور والانصراف للجهات الاتحادية بنظام </a:t>
                      </a:r>
                      <a:r>
                        <a:rPr lang="ar-AE" sz="1400" b="1" u="none" strike="noStrike" dirty="0" smtClean="0">
                          <a:solidFill>
                            <a:schemeClr val="accent2"/>
                          </a:solidFill>
                          <a:effectLst/>
                        </a:rPr>
                        <a:t>بياناتي</a:t>
                      </a:r>
                      <a:r>
                        <a:rPr lang="en-US" sz="1400" b="1" u="none" strike="noStrike" dirty="0" smtClean="0">
                          <a:solidFill>
                            <a:schemeClr val="accent2"/>
                          </a:solidFill>
                          <a:effectLst/>
                        </a:rPr>
                        <a:t>  </a:t>
                      </a:r>
                      <a:r>
                        <a:rPr lang="en-US" sz="1800" b="1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A</a:t>
                      </a:r>
                      <a:r>
                        <a:rPr lang="en-US" sz="1400" b="1" u="none" strike="noStrike" dirty="0" smtClean="0">
                          <a:solidFill>
                            <a:schemeClr val="accent2"/>
                          </a:solidFill>
                          <a:effectLst/>
                        </a:rPr>
                        <a:t> </a:t>
                      </a:r>
                      <a:endParaRPr lang="ar-AE" sz="1400" b="1" i="0" u="none" strike="noStrike" dirty="0">
                        <a:solidFill>
                          <a:schemeClr val="accent2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ar-AE" sz="1400" b="1" u="none" strike="noStrike" dirty="0">
                          <a:solidFill>
                            <a:schemeClr val="accent2"/>
                          </a:solidFill>
                          <a:effectLst/>
                        </a:rPr>
                        <a:t>بياناتي</a:t>
                      </a:r>
                      <a:endParaRPr lang="ar-AE" sz="1400" b="1" i="0" u="none" strike="noStrike" dirty="0">
                        <a:solidFill>
                          <a:schemeClr val="accent2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accent2"/>
                          </a:solidFill>
                          <a:effectLst/>
                        </a:rPr>
                        <a:t> </a:t>
                      </a:r>
                      <a:endParaRPr lang="en-US" sz="1400" b="1" i="0" u="none" strike="noStrike" dirty="0">
                        <a:solidFill>
                          <a:schemeClr val="accent2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accent2"/>
                          </a:solidFill>
                          <a:effectLst/>
                        </a:rPr>
                        <a:t>70%</a:t>
                      </a:r>
                      <a:endParaRPr lang="en-US" sz="1400" b="1" i="0" u="none" strike="noStrike" dirty="0">
                        <a:solidFill>
                          <a:schemeClr val="accent2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accent2"/>
                          </a:solidFill>
                          <a:effectLst/>
                        </a:rPr>
                        <a:t>Google Forms</a:t>
                      </a:r>
                      <a:endParaRPr lang="en-US" sz="1400" b="1" i="0" u="none" strike="noStrike" dirty="0">
                        <a:solidFill>
                          <a:schemeClr val="accent2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solidFill>
                      <a:srgbClr val="FFFF00"/>
                    </a:solidFill>
                  </a:tcPr>
                </a:tc>
              </a:tr>
              <a:tr h="623132">
                <a:tc>
                  <a:txBody>
                    <a:bodyPr/>
                    <a:lstStyle/>
                    <a:p>
                      <a:pPr algn="r" rtl="1" fontAlgn="t"/>
                      <a:r>
                        <a:rPr lang="ar-AE" sz="1400" b="1" u="none" strike="noStrike" dirty="0" smtClean="0">
                          <a:solidFill>
                            <a:schemeClr val="accent2"/>
                          </a:solidFill>
                          <a:effectLst/>
                        </a:rPr>
                        <a:t>نسبة </a:t>
                      </a:r>
                      <a:r>
                        <a:rPr lang="ar-AE" sz="1400" b="1" u="none" strike="noStrike" dirty="0">
                          <a:solidFill>
                            <a:schemeClr val="accent2"/>
                          </a:solidFill>
                          <a:effectLst/>
                        </a:rPr>
                        <a:t>الرضا الوظيفي حول توفير الخدمات </a:t>
                      </a:r>
                      <a:r>
                        <a:rPr lang="ar-AE" sz="1400" b="1" u="none" strike="noStrike" dirty="0" smtClean="0">
                          <a:solidFill>
                            <a:schemeClr val="accent2"/>
                          </a:solidFill>
                          <a:effectLst/>
                        </a:rPr>
                        <a:t>المشتركة</a:t>
                      </a:r>
                      <a:r>
                        <a:rPr lang="en-US" sz="1400" b="1" u="none" strike="noStrike" dirty="0" smtClean="0">
                          <a:solidFill>
                            <a:schemeClr val="accent2"/>
                          </a:solidFill>
                          <a:effectLst/>
                        </a:rPr>
                        <a:t>  </a:t>
                      </a:r>
                      <a:r>
                        <a:rPr lang="en-US" sz="2400" b="1" u="none" strike="noStrike" dirty="0" smtClean="0">
                          <a:solidFill>
                            <a:schemeClr val="accent2"/>
                          </a:solidFill>
                          <a:effectLst/>
                        </a:rPr>
                        <a:t>B</a:t>
                      </a:r>
                      <a:r>
                        <a:rPr lang="en-US" sz="1400" b="1" u="none" strike="noStrike" dirty="0" smtClean="0">
                          <a:solidFill>
                            <a:schemeClr val="accent2"/>
                          </a:solidFill>
                          <a:effectLst/>
                        </a:rPr>
                        <a:t> </a:t>
                      </a:r>
                      <a:endParaRPr lang="ar-AE" sz="1400" b="1" i="0" u="none" strike="noStrike" dirty="0">
                        <a:solidFill>
                          <a:schemeClr val="accent2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ar-AE" sz="1400" b="1" u="none" strike="noStrike">
                          <a:solidFill>
                            <a:schemeClr val="accent2"/>
                          </a:solidFill>
                          <a:effectLst/>
                        </a:rPr>
                        <a:t>قطاع الخدمات المساندة</a:t>
                      </a:r>
                      <a:endParaRPr lang="ar-AE" sz="1400" b="1" i="0" u="none" strike="noStrike">
                        <a:solidFill>
                          <a:schemeClr val="accent2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accent2"/>
                          </a:solidFill>
                          <a:effectLst/>
                        </a:rPr>
                        <a:t> </a:t>
                      </a:r>
                      <a:endParaRPr lang="en-US" sz="1400" b="1" i="0" u="none" strike="noStrike" dirty="0">
                        <a:solidFill>
                          <a:schemeClr val="accent2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accent2"/>
                          </a:solidFill>
                          <a:effectLst/>
                        </a:rPr>
                        <a:t>75%</a:t>
                      </a:r>
                      <a:endParaRPr lang="en-US" sz="1400" b="1" i="0" u="none" strike="noStrike" dirty="0">
                        <a:solidFill>
                          <a:schemeClr val="accent2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u="none" strike="noStrike" dirty="0" smtClean="0">
                          <a:solidFill>
                            <a:schemeClr val="accent2"/>
                          </a:solidFill>
                          <a:effectLst/>
                        </a:rPr>
                        <a:t>Google Forms +</a:t>
                      </a:r>
                      <a:r>
                        <a:rPr lang="en-US" sz="1400" b="1" u="none" strike="noStrike" dirty="0" err="1" smtClean="0">
                          <a:solidFill>
                            <a:schemeClr val="accent2"/>
                          </a:solidFill>
                          <a:effectLst/>
                        </a:rPr>
                        <a:t>Mintmeter</a:t>
                      </a:r>
                      <a:endParaRPr lang="en-US" sz="1400" b="1" i="0" u="none" strike="noStrike" dirty="0" smtClean="0">
                        <a:solidFill>
                          <a:schemeClr val="accent2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solidFill>
                      <a:srgbClr val="FFFF00"/>
                    </a:solidFill>
                  </a:tcPr>
                </a:tc>
              </a:tr>
              <a:tr h="623132">
                <a:tc>
                  <a:txBody>
                    <a:bodyPr/>
                    <a:lstStyle/>
                    <a:p>
                      <a:pPr algn="r" rtl="1" fontAlgn="t"/>
                      <a:r>
                        <a:rPr lang="ar-AE" sz="1400" b="1" u="none" strike="noStrike" dirty="0">
                          <a:effectLst/>
                        </a:rPr>
                        <a:t>نسبة رضا الموظفين عن الدورات التدريبية</a:t>
                      </a:r>
                      <a:endParaRPr lang="ar-AE" sz="14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ar-AE" sz="1400" b="1" u="none" strike="noStrike">
                          <a:effectLst/>
                        </a:rPr>
                        <a:t>الموارد البشرية</a:t>
                      </a:r>
                      <a:endParaRPr lang="ar-AE" sz="14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>
                          <a:effectLst/>
                        </a:rPr>
                        <a:t> 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effectLst/>
                        </a:rPr>
                        <a:t>80%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effectLst/>
                        </a:rPr>
                        <a:t>Google Forms</a:t>
                      </a:r>
                      <a:endParaRPr lang="en-US" sz="1400" b="1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</a:tr>
              <a:tr h="623132">
                <a:tc>
                  <a:txBody>
                    <a:bodyPr/>
                    <a:lstStyle/>
                    <a:p>
                      <a:pPr algn="r" rtl="1" fontAlgn="t"/>
                      <a:r>
                        <a:rPr lang="ar-AE" sz="1400" b="1" u="none" strike="noStrike" dirty="0">
                          <a:solidFill>
                            <a:schemeClr val="accent2"/>
                          </a:solidFill>
                          <a:effectLst/>
                        </a:rPr>
                        <a:t>نسبة الرضا عن خدمة الاستفسارات </a:t>
                      </a:r>
                      <a:r>
                        <a:rPr lang="ar-AE" sz="1400" b="1" u="none" strike="noStrike" dirty="0" smtClean="0">
                          <a:solidFill>
                            <a:schemeClr val="accent2"/>
                          </a:solidFill>
                          <a:effectLst/>
                        </a:rPr>
                        <a:t>القانونية</a:t>
                      </a:r>
                      <a:r>
                        <a:rPr lang="en-US" sz="1400" b="1" u="none" strike="noStrike" dirty="0" smtClean="0">
                          <a:solidFill>
                            <a:schemeClr val="accent2"/>
                          </a:solidFill>
                          <a:effectLst/>
                        </a:rPr>
                        <a:t> </a:t>
                      </a:r>
                      <a:r>
                        <a:rPr lang="en-US" sz="1800" b="1" u="none" strike="noStrike" dirty="0" smtClean="0">
                          <a:solidFill>
                            <a:schemeClr val="accent2"/>
                          </a:solidFill>
                          <a:effectLst/>
                        </a:rPr>
                        <a:t>C </a:t>
                      </a:r>
                      <a:endParaRPr lang="ar-AE" sz="1800" b="1" i="0" u="none" strike="noStrike" dirty="0">
                        <a:solidFill>
                          <a:schemeClr val="accent2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ar-AE" sz="1400" b="1" u="none" strike="noStrike">
                          <a:solidFill>
                            <a:schemeClr val="accent2"/>
                          </a:solidFill>
                          <a:effectLst/>
                        </a:rPr>
                        <a:t>قطاع السياسات</a:t>
                      </a:r>
                      <a:endParaRPr lang="ar-AE" sz="1400" b="1" i="0" u="none" strike="noStrike">
                        <a:solidFill>
                          <a:schemeClr val="accent2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accent2"/>
                          </a:solidFill>
                          <a:effectLst/>
                        </a:rPr>
                        <a:t> </a:t>
                      </a:r>
                      <a:endParaRPr lang="en-US" sz="1400" b="1" i="0" u="none" strike="noStrike" dirty="0">
                        <a:solidFill>
                          <a:schemeClr val="accent2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accent2"/>
                          </a:solidFill>
                          <a:effectLst/>
                        </a:rPr>
                        <a:t>75%</a:t>
                      </a:r>
                      <a:endParaRPr lang="en-US" sz="1400" b="1" i="0" u="none" strike="noStrike" dirty="0">
                        <a:solidFill>
                          <a:schemeClr val="accent2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accent2"/>
                          </a:solidFill>
                          <a:effectLst/>
                        </a:rPr>
                        <a:t>Google Forms</a:t>
                      </a:r>
                      <a:endParaRPr lang="en-US" sz="1400" b="1" i="0" u="none" strike="noStrike" dirty="0">
                        <a:solidFill>
                          <a:schemeClr val="accent2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solidFill>
                      <a:srgbClr val="FFFF00"/>
                    </a:solidFill>
                  </a:tcPr>
                </a:tc>
              </a:tr>
              <a:tr h="623132">
                <a:tc>
                  <a:txBody>
                    <a:bodyPr/>
                    <a:lstStyle/>
                    <a:p>
                      <a:pPr algn="r" rtl="1" fontAlgn="t"/>
                      <a:r>
                        <a:rPr lang="ar-AE" sz="1400" b="1" u="none" strike="noStrike" dirty="0">
                          <a:effectLst/>
                        </a:rPr>
                        <a:t>نسبة الرضا عن الخدمة الذاتية</a:t>
                      </a:r>
                      <a:endParaRPr lang="ar-AE" sz="14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ar-AE" sz="1400" b="1" u="none" strike="noStrike" dirty="0">
                          <a:effectLst/>
                        </a:rPr>
                        <a:t>بياناتي </a:t>
                      </a:r>
                      <a:endParaRPr lang="ar-AE" sz="14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effectLst/>
                        </a:rPr>
                        <a:t> </a:t>
                      </a:r>
                      <a:endParaRPr lang="en-US" sz="1400" b="1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effectLst/>
                        </a:rPr>
                        <a:t>80%</a:t>
                      </a:r>
                      <a:endParaRPr lang="en-US" sz="1400" b="1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effectLst/>
                        </a:rPr>
                        <a:t>Google Forms</a:t>
                      </a:r>
                      <a:endParaRPr lang="en-US" sz="1400" b="1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58434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06011802"/>
              </p:ext>
            </p:extLst>
          </p:nvPr>
        </p:nvGraphicFramePr>
        <p:xfrm>
          <a:off x="35496" y="2348880"/>
          <a:ext cx="9108504" cy="1728192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8064896"/>
                <a:gridCol w="1043608"/>
              </a:tblGrid>
              <a:tr h="1728192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AE" sz="32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3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انظمة بياناتي الموجهة لإدارات الموارد البشرية في الجهات</a:t>
                      </a:r>
                      <a:endParaRPr lang="en-US" sz="3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32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3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اولا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62069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3621447"/>
              </p:ext>
            </p:extLst>
          </p:nvPr>
        </p:nvGraphicFramePr>
        <p:xfrm>
          <a:off x="1115616" y="1628800"/>
          <a:ext cx="6376744" cy="43205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21680708"/>
              </p:ext>
            </p:extLst>
          </p:nvPr>
        </p:nvGraphicFramePr>
        <p:xfrm>
          <a:off x="-1512" y="692696"/>
          <a:ext cx="9108504" cy="57912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8064896"/>
                <a:gridCol w="1043608"/>
              </a:tblGrid>
              <a:tr h="504056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28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الرضا العام عن نظام </a:t>
                      </a:r>
                      <a:r>
                        <a:rPr lang="ar-AE" sz="2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بياناتي</a:t>
                      </a:r>
                      <a:endParaRPr lang="en-US" sz="2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AE" sz="32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64411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08058841"/>
              </p:ext>
            </p:extLst>
          </p:nvPr>
        </p:nvGraphicFramePr>
        <p:xfrm>
          <a:off x="-1512" y="692696"/>
          <a:ext cx="9108504" cy="648072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8064896"/>
                <a:gridCol w="1043608"/>
              </a:tblGrid>
              <a:tr h="648072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2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ملخص</a:t>
                      </a:r>
                      <a:r>
                        <a:rPr lang="ar-AE" sz="28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نتائج الرضا عن انظمة </a:t>
                      </a:r>
                      <a:r>
                        <a:rPr lang="ar-AE" sz="2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ادارة بياناتي بشكل عام </a:t>
                      </a:r>
                      <a:endParaRPr lang="en-US" sz="2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AE" sz="32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38434453"/>
              </p:ext>
            </p:extLst>
          </p:nvPr>
        </p:nvGraphicFramePr>
        <p:xfrm>
          <a:off x="251520" y="1412776"/>
          <a:ext cx="8640960" cy="48245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367913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52639451"/>
              </p:ext>
            </p:extLst>
          </p:nvPr>
        </p:nvGraphicFramePr>
        <p:xfrm>
          <a:off x="107504" y="620688"/>
          <a:ext cx="8964488" cy="37084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8325715"/>
                <a:gridCol w="638773"/>
              </a:tblGrid>
              <a:tr h="370840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800" dirty="0" smtClean="0"/>
                        <a:t>مستويات الرضا العام </a:t>
                      </a:r>
                      <a:r>
                        <a:rPr lang="ar-AE" sz="1800" baseline="0" dirty="0" smtClean="0"/>
                        <a:t>عن نظام اجراءات الموارد البشرية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Rectangle 6"/>
          <p:cNvSpPr/>
          <p:nvPr/>
        </p:nvSpPr>
        <p:spPr>
          <a:xfrm rot="16200000">
            <a:off x="6858508" y="3195228"/>
            <a:ext cx="3816424" cy="395536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rtl="1">
              <a:defRPr/>
            </a:pPr>
            <a:r>
              <a:rPr lang="ar-AE" b="1" dirty="0">
                <a:latin typeface="Simplified Arabic" pitchFamily="18" charset="-78"/>
                <a:cs typeface="Simplified Arabic" pitchFamily="18" charset="-78"/>
              </a:rPr>
              <a:t>نظام اجراءات الموارد البشرية</a:t>
            </a:r>
            <a:endParaRPr lang="en-US" b="1" dirty="0">
              <a:latin typeface="Simplified Arabic" pitchFamily="18" charset="-78"/>
              <a:cs typeface="Simplified Arabic" pitchFamily="18" charset="-78"/>
            </a:endParaRPr>
          </a:p>
        </p:txBody>
      </p:sp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7650550"/>
              </p:ext>
            </p:extLst>
          </p:nvPr>
        </p:nvGraphicFramePr>
        <p:xfrm>
          <a:off x="755576" y="1268760"/>
          <a:ext cx="7128792" cy="46805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78955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49531396"/>
              </p:ext>
            </p:extLst>
          </p:nvPr>
        </p:nvGraphicFramePr>
        <p:xfrm>
          <a:off x="107504" y="620688"/>
          <a:ext cx="8964488" cy="37084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8325715"/>
                <a:gridCol w="638773"/>
              </a:tblGrid>
              <a:tr h="370840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800" dirty="0" smtClean="0"/>
                        <a:t>مستويات الرضا العام </a:t>
                      </a:r>
                      <a:r>
                        <a:rPr lang="ar-AE" sz="1800" baseline="0" dirty="0" smtClean="0"/>
                        <a:t>عن نظام الدعم الفني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Rectangle 6"/>
          <p:cNvSpPr/>
          <p:nvPr/>
        </p:nvSpPr>
        <p:spPr>
          <a:xfrm rot="16200000">
            <a:off x="6768244" y="3195227"/>
            <a:ext cx="3816424" cy="395536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rtl="1">
              <a:defRPr/>
            </a:pPr>
            <a:r>
              <a:rPr lang="ar-AE" b="1" dirty="0">
                <a:latin typeface="Simplified Arabic" pitchFamily="18" charset="-78"/>
                <a:cs typeface="Simplified Arabic" pitchFamily="18" charset="-78"/>
              </a:rPr>
              <a:t>نظام </a:t>
            </a:r>
            <a:r>
              <a:rPr lang="ar-AE" b="1" dirty="0" smtClean="0">
                <a:latin typeface="Simplified Arabic" pitchFamily="18" charset="-78"/>
                <a:cs typeface="Simplified Arabic" pitchFamily="18" charset="-78"/>
              </a:rPr>
              <a:t>ادعم الفني </a:t>
            </a:r>
            <a:r>
              <a:rPr lang="en-US" b="1" dirty="0" smtClean="0">
                <a:latin typeface="Simplified Arabic" pitchFamily="18" charset="-78"/>
                <a:cs typeface="Simplified Arabic" pitchFamily="18" charset="-78"/>
              </a:rPr>
              <a:t>Remedy System</a:t>
            </a:r>
            <a:endParaRPr lang="en-US" b="1" dirty="0">
              <a:latin typeface="Simplified Arabic" pitchFamily="18" charset="-78"/>
              <a:cs typeface="Simplified Arabic" pitchFamily="18" charset="-78"/>
            </a:endParaRPr>
          </a:p>
        </p:txBody>
      </p:sp>
      <p:graphicFrame>
        <p:nvGraphicFramePr>
          <p:cNvPr id="9" name="Chart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46609241"/>
              </p:ext>
            </p:extLst>
          </p:nvPr>
        </p:nvGraphicFramePr>
        <p:xfrm>
          <a:off x="755576" y="1484782"/>
          <a:ext cx="7200800" cy="43204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319310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50238145"/>
              </p:ext>
            </p:extLst>
          </p:nvPr>
        </p:nvGraphicFramePr>
        <p:xfrm>
          <a:off x="107504" y="620688"/>
          <a:ext cx="8964488" cy="37084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8325715"/>
                <a:gridCol w="638773"/>
              </a:tblGrid>
              <a:tr h="370840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800" dirty="0" smtClean="0"/>
                        <a:t>مستويات الرضا العام </a:t>
                      </a:r>
                      <a:r>
                        <a:rPr lang="ar-AE" sz="1800" baseline="0" dirty="0" smtClean="0"/>
                        <a:t>عن نظام الدعم الفني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Rectangle 6"/>
          <p:cNvSpPr/>
          <p:nvPr/>
        </p:nvSpPr>
        <p:spPr>
          <a:xfrm rot="16200000">
            <a:off x="6768244" y="3195227"/>
            <a:ext cx="3816424" cy="395536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rtl="1">
              <a:defRPr/>
            </a:pPr>
            <a:r>
              <a:rPr lang="ar-AE" b="1" dirty="0">
                <a:latin typeface="Simplified Arabic" pitchFamily="18" charset="-78"/>
                <a:cs typeface="Simplified Arabic" pitchFamily="18" charset="-78"/>
              </a:rPr>
              <a:t>نظام </a:t>
            </a:r>
            <a:r>
              <a:rPr lang="ar-AE" b="1" dirty="0" smtClean="0">
                <a:latin typeface="Simplified Arabic" pitchFamily="18" charset="-78"/>
                <a:cs typeface="Simplified Arabic" pitchFamily="18" charset="-78"/>
              </a:rPr>
              <a:t>ادعم الفني </a:t>
            </a:r>
            <a:r>
              <a:rPr lang="en-US" b="1" dirty="0" smtClean="0">
                <a:latin typeface="Simplified Arabic" pitchFamily="18" charset="-78"/>
                <a:cs typeface="Simplified Arabic" pitchFamily="18" charset="-78"/>
              </a:rPr>
              <a:t>Remedy System</a:t>
            </a:r>
            <a:endParaRPr lang="en-US" b="1" dirty="0">
              <a:latin typeface="Simplified Arabic" pitchFamily="18" charset="-78"/>
              <a:cs typeface="Simplified Arabic" pitchFamily="18" charset="-78"/>
            </a:endParaRPr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49751332"/>
              </p:ext>
            </p:extLst>
          </p:nvPr>
        </p:nvGraphicFramePr>
        <p:xfrm>
          <a:off x="323528" y="1196752"/>
          <a:ext cx="7848872" cy="44644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73888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52671851"/>
              </p:ext>
            </p:extLst>
          </p:nvPr>
        </p:nvGraphicFramePr>
        <p:xfrm>
          <a:off x="107504" y="620688"/>
          <a:ext cx="8964488" cy="37084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8325715"/>
                <a:gridCol w="638773"/>
              </a:tblGrid>
              <a:tr h="370840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800" dirty="0" smtClean="0"/>
                        <a:t>مستويات الرضا العام </a:t>
                      </a:r>
                      <a:r>
                        <a:rPr lang="ar-AE" sz="1800" baseline="0" dirty="0" smtClean="0"/>
                        <a:t>عن نظام الموافقات الإلكترونية – اعتماد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Rectangle 6"/>
          <p:cNvSpPr/>
          <p:nvPr/>
        </p:nvSpPr>
        <p:spPr>
          <a:xfrm rot="16200000">
            <a:off x="6923011" y="3195228"/>
            <a:ext cx="3816424" cy="395536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rtl="1">
              <a:defRPr/>
            </a:pPr>
            <a:r>
              <a:rPr lang="ar-AE" b="1" dirty="0"/>
              <a:t>نظام الموافقات الإلكترونية – اعتماد</a:t>
            </a:r>
            <a:endParaRPr lang="en-US" b="1" dirty="0">
              <a:latin typeface="Simplified Arabic" pitchFamily="18" charset="-78"/>
              <a:cs typeface="Simplified Arabic" pitchFamily="18" charset="-78"/>
            </a:endParaRPr>
          </a:p>
        </p:txBody>
      </p:sp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489070"/>
              </p:ext>
            </p:extLst>
          </p:nvPr>
        </p:nvGraphicFramePr>
        <p:xfrm>
          <a:off x="1115616" y="1628800"/>
          <a:ext cx="6984776" cy="42484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274389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34774704"/>
              </p:ext>
            </p:extLst>
          </p:nvPr>
        </p:nvGraphicFramePr>
        <p:xfrm>
          <a:off x="107504" y="620688"/>
          <a:ext cx="8964488" cy="37084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8325715"/>
                <a:gridCol w="638773"/>
              </a:tblGrid>
              <a:tr h="370840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800" dirty="0" smtClean="0"/>
                        <a:t>مستويات الرضا التفصيلية</a:t>
                      </a:r>
                      <a:r>
                        <a:rPr lang="ar-AE" sz="1800" baseline="0" dirty="0" smtClean="0"/>
                        <a:t> عن نظام الموافقات الإلكترونية – اعتماد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Rectangle 6"/>
          <p:cNvSpPr/>
          <p:nvPr/>
        </p:nvSpPr>
        <p:spPr>
          <a:xfrm rot="16200000">
            <a:off x="6768244" y="3195228"/>
            <a:ext cx="3816424" cy="395536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rtl="1">
              <a:defRPr/>
            </a:pPr>
            <a:r>
              <a:rPr lang="ar-AE" b="1" dirty="0"/>
              <a:t>نظام الموافقات الإلكترونية – اعتماد</a:t>
            </a:r>
            <a:endParaRPr lang="en-US" b="1" dirty="0">
              <a:latin typeface="Simplified Arabic" pitchFamily="18" charset="-78"/>
              <a:cs typeface="Simplified Arabic" pitchFamily="18" charset="-78"/>
            </a:endParaRPr>
          </a:p>
        </p:txBody>
      </p:sp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09905084"/>
              </p:ext>
            </p:extLst>
          </p:nvPr>
        </p:nvGraphicFramePr>
        <p:xfrm>
          <a:off x="467544" y="1196752"/>
          <a:ext cx="7776864" cy="49685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170558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59598206"/>
              </p:ext>
            </p:extLst>
          </p:nvPr>
        </p:nvGraphicFramePr>
        <p:xfrm>
          <a:off x="107504" y="620688"/>
          <a:ext cx="8964488" cy="37084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8325715"/>
                <a:gridCol w="638773"/>
              </a:tblGrid>
              <a:tr h="370840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800" dirty="0" smtClean="0"/>
                        <a:t>مستويات الرضا العام </a:t>
                      </a:r>
                      <a:r>
                        <a:rPr lang="ar-AE" sz="1800" baseline="0" dirty="0" smtClean="0"/>
                        <a:t>عن نظام التقارير الاحصائية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Rectangle 6"/>
          <p:cNvSpPr/>
          <p:nvPr/>
        </p:nvSpPr>
        <p:spPr>
          <a:xfrm rot="16200000">
            <a:off x="6894004" y="3224437"/>
            <a:ext cx="3816424" cy="395536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rtl="1">
              <a:defRPr/>
            </a:pPr>
            <a:r>
              <a:rPr lang="ar-AE" b="1" dirty="0"/>
              <a:t>نظام التقارير الاحصائية</a:t>
            </a:r>
            <a:endParaRPr lang="en-US" b="1" dirty="0">
              <a:latin typeface="Simplified Arabic" pitchFamily="18" charset="-78"/>
              <a:cs typeface="Simplified Arabic" pitchFamily="18" charset="-78"/>
            </a:endParaRPr>
          </a:p>
        </p:txBody>
      </p:sp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14612833"/>
              </p:ext>
            </p:extLst>
          </p:nvPr>
        </p:nvGraphicFramePr>
        <p:xfrm>
          <a:off x="1259632" y="1556792"/>
          <a:ext cx="5976664" cy="3600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118336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98957314"/>
              </p:ext>
            </p:extLst>
          </p:nvPr>
        </p:nvGraphicFramePr>
        <p:xfrm>
          <a:off x="-1512" y="692696"/>
          <a:ext cx="9108504" cy="57912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8064896"/>
                <a:gridCol w="1043608"/>
              </a:tblGrid>
              <a:tr h="504056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28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المحتويات</a:t>
                      </a:r>
                      <a:endParaRPr lang="en-US" sz="2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AE" sz="32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467544" y="1412776"/>
            <a:ext cx="8229600" cy="4525963"/>
          </a:xfrm>
        </p:spPr>
        <p:txBody>
          <a:bodyPr>
            <a:noAutofit/>
          </a:bodyPr>
          <a:lstStyle/>
          <a:p>
            <a:pPr algn="r" rtl="1"/>
            <a:r>
              <a:rPr lang="ar-AE" sz="2000" b="1" u="sng" dirty="0" smtClean="0"/>
              <a:t>ملخص الاستبيانات ونتائج النصف الاول ومستهدفات النصف الثاني</a:t>
            </a:r>
          </a:p>
          <a:p>
            <a:pPr algn="r" rtl="1"/>
            <a:r>
              <a:rPr lang="ar-AE" sz="2000" b="1" u="sng" dirty="0" smtClean="0"/>
              <a:t>تحليل الاستبيانات للنصف الاول: </a:t>
            </a:r>
          </a:p>
          <a:p>
            <a:pPr marL="514350" indent="-514350" algn="r" rtl="1">
              <a:buFont typeface="+mj-lt"/>
              <a:buAutoNum type="arabicPeriod"/>
            </a:pPr>
            <a:r>
              <a:rPr lang="ar-AE" sz="2000" b="1" dirty="0" smtClean="0"/>
              <a:t> </a:t>
            </a:r>
            <a:r>
              <a:rPr lang="ar-AE" sz="2000" b="1" dirty="0"/>
              <a:t>انظمة بياناتي الموجهة لإدارات الموارد البشرية في </a:t>
            </a:r>
            <a:r>
              <a:rPr lang="ar-AE" sz="2000" b="1" dirty="0" smtClean="0"/>
              <a:t>الجهات</a:t>
            </a:r>
          </a:p>
          <a:p>
            <a:pPr marL="514350" indent="-514350" algn="r" rtl="1">
              <a:buFont typeface="+mj-lt"/>
              <a:buAutoNum type="arabicPeriod"/>
            </a:pPr>
            <a:r>
              <a:rPr lang="ar-AE" sz="2000" b="1" dirty="0"/>
              <a:t>نظام الخدمة </a:t>
            </a:r>
            <a:r>
              <a:rPr lang="ar-AE" sz="2000" b="1" dirty="0" smtClean="0"/>
              <a:t>الذاتية</a:t>
            </a:r>
          </a:p>
          <a:p>
            <a:pPr marL="514350" indent="-514350" algn="r" rtl="1">
              <a:buFont typeface="+mj-lt"/>
              <a:buAutoNum type="arabicPeriod"/>
            </a:pPr>
            <a:r>
              <a:rPr lang="ar-AE" sz="2000" b="1" dirty="0"/>
              <a:t>التطبيق الذكي </a:t>
            </a:r>
            <a:r>
              <a:rPr lang="ar-AE" sz="2000" b="1" dirty="0" smtClean="0"/>
              <a:t>للهيئة</a:t>
            </a:r>
          </a:p>
          <a:p>
            <a:pPr marL="514350" indent="-514350" algn="r" rtl="1">
              <a:buFont typeface="+mj-lt"/>
              <a:buAutoNum type="arabicPeriod"/>
            </a:pPr>
            <a:r>
              <a:rPr lang="ar-AE" sz="2000" b="1" dirty="0"/>
              <a:t>الاستشارات القانونية و نظام </a:t>
            </a:r>
            <a:r>
              <a:rPr lang="ar-AE" sz="2000" b="1" dirty="0" smtClean="0"/>
              <a:t>أتمته </a:t>
            </a:r>
            <a:r>
              <a:rPr lang="ar-AE" sz="2000" b="1" dirty="0"/>
              <a:t>السياسات</a:t>
            </a:r>
          </a:p>
          <a:p>
            <a:pPr marL="514350" indent="-514350" algn="r" rtl="1">
              <a:buFont typeface="+mj-lt"/>
              <a:buAutoNum type="arabicPeriod"/>
            </a:pPr>
            <a:r>
              <a:rPr lang="ar-AE" sz="2000" b="1" dirty="0" smtClean="0"/>
              <a:t>نظام </a:t>
            </a:r>
            <a:r>
              <a:rPr lang="ar-AE" sz="2000" b="1" dirty="0"/>
              <a:t>التدريب و </a:t>
            </a:r>
            <a:r>
              <a:rPr lang="ar-AE" sz="2000" b="1" dirty="0" smtClean="0"/>
              <a:t>التطوير</a:t>
            </a:r>
          </a:p>
          <a:p>
            <a:pPr marL="514350" indent="-514350" algn="r" rtl="1">
              <a:buFont typeface="+mj-lt"/>
              <a:buAutoNum type="arabicPeriod"/>
            </a:pPr>
            <a:r>
              <a:rPr lang="ar-AE" sz="2000" b="1" dirty="0"/>
              <a:t>الرضا عن الموقع الالكتروني </a:t>
            </a:r>
            <a:endParaRPr lang="ar-AE" sz="2000" b="1" dirty="0" smtClean="0"/>
          </a:p>
          <a:p>
            <a:pPr marL="514350" indent="-514350" algn="r" rtl="1">
              <a:buFont typeface="+mj-lt"/>
              <a:buAutoNum type="arabicPeriod"/>
            </a:pPr>
            <a:r>
              <a:rPr lang="ar-AE" sz="2000" b="1" dirty="0"/>
              <a:t>رضا </a:t>
            </a:r>
            <a:r>
              <a:rPr lang="ar-AE" sz="2000" b="1" dirty="0" smtClean="0"/>
              <a:t>الشركاء</a:t>
            </a:r>
          </a:p>
          <a:p>
            <a:pPr marL="514350" indent="-514350" algn="r" rtl="1">
              <a:buFont typeface="+mj-lt"/>
              <a:buAutoNum type="arabicPeriod"/>
            </a:pPr>
            <a:r>
              <a:rPr lang="ar-AE" sz="2000" b="1" dirty="0"/>
              <a:t>رضا الموردين</a:t>
            </a:r>
          </a:p>
          <a:p>
            <a:pPr marL="514350" indent="-514350" algn="r" rtl="1">
              <a:buFont typeface="+mj-lt"/>
              <a:buAutoNum type="arabicPeriod"/>
            </a:pPr>
            <a:r>
              <a:rPr lang="ar-AE" sz="2000" b="1" dirty="0"/>
              <a:t>الرضا عن العروض المقدمة (برنامج امتيازات)</a:t>
            </a:r>
          </a:p>
          <a:p>
            <a:pPr marL="514350" indent="-514350" algn="r" rtl="1">
              <a:buFont typeface="+mj-lt"/>
              <a:buAutoNum type="arabicPeriod"/>
            </a:pPr>
            <a:r>
              <a:rPr lang="ar-AE" sz="2000" b="1" dirty="0"/>
              <a:t>الاستبيانات الفورية </a:t>
            </a:r>
          </a:p>
          <a:p>
            <a:pPr marL="0" indent="0" algn="r" rtl="1">
              <a:buNone/>
            </a:pPr>
            <a:endParaRPr lang="ar-AE" sz="2000" b="1" dirty="0" smtClean="0"/>
          </a:p>
          <a:p>
            <a:pPr marL="514350" indent="-514350" algn="r" rtl="1">
              <a:buFont typeface="+mj-lt"/>
              <a:buAutoNum type="arabicPeriod"/>
            </a:pPr>
            <a:endParaRPr lang="ar-AE" sz="2000" b="1" dirty="0" smtClean="0"/>
          </a:p>
          <a:p>
            <a:pPr marL="514350" indent="-514350" algn="r" rtl="1">
              <a:buFont typeface="+mj-lt"/>
              <a:buAutoNum type="arabicPeriod"/>
            </a:pPr>
            <a:endParaRPr lang="ar-AE" sz="2000" b="1" dirty="0" smtClean="0"/>
          </a:p>
          <a:p>
            <a:pPr marL="514350" indent="-514350" algn="r" rtl="1">
              <a:buFont typeface="+mj-lt"/>
              <a:buAutoNum type="arabicPeriod"/>
            </a:pPr>
            <a:endParaRPr lang="ar-AE" sz="2000" b="1" dirty="0"/>
          </a:p>
          <a:p>
            <a:pPr marL="514350" indent="-514350" algn="r" rtl="1">
              <a:buFont typeface="+mj-lt"/>
              <a:buAutoNum type="arabicPeriod"/>
            </a:pPr>
            <a:endParaRPr lang="ar-AE" sz="2000" b="1" dirty="0" smtClean="0"/>
          </a:p>
          <a:p>
            <a:pPr marL="514350" indent="-514350" algn="r" rtl="1">
              <a:buFont typeface="+mj-lt"/>
              <a:buAutoNum type="arabicPeriod"/>
            </a:pPr>
            <a:endParaRPr lang="ar-AE" sz="2000" b="1" dirty="0" smtClean="0"/>
          </a:p>
          <a:p>
            <a:pPr marL="514350" indent="-514350" algn="r" rtl="1">
              <a:buFont typeface="+mj-lt"/>
              <a:buAutoNum type="arabicPeriod"/>
            </a:pPr>
            <a:endParaRPr lang="ar-AE" sz="2000" b="1" dirty="0" smtClean="0"/>
          </a:p>
          <a:p>
            <a:pPr marL="514350" indent="-514350" algn="r" rtl="1">
              <a:buFont typeface="+mj-lt"/>
              <a:buAutoNum type="arabicPeriod"/>
            </a:pPr>
            <a:endParaRPr lang="ar-AE" sz="2000" b="1" dirty="0"/>
          </a:p>
          <a:p>
            <a:pPr algn="r" rtl="1"/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3174801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18570232"/>
              </p:ext>
            </p:extLst>
          </p:nvPr>
        </p:nvGraphicFramePr>
        <p:xfrm>
          <a:off x="107504" y="620688"/>
          <a:ext cx="8964488" cy="37084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8325715"/>
                <a:gridCol w="638773"/>
              </a:tblGrid>
              <a:tr h="370840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800" dirty="0" smtClean="0"/>
                        <a:t>مستويات الرضا التفصيلية</a:t>
                      </a:r>
                      <a:r>
                        <a:rPr lang="ar-AE" sz="1800" baseline="0" dirty="0" smtClean="0"/>
                        <a:t> عن نظام التقارير الاحصائية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Rectangle 6"/>
          <p:cNvSpPr/>
          <p:nvPr/>
        </p:nvSpPr>
        <p:spPr>
          <a:xfrm rot="16200000">
            <a:off x="6942281" y="3195228"/>
            <a:ext cx="3816424" cy="395536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rtl="1">
              <a:defRPr/>
            </a:pPr>
            <a:r>
              <a:rPr lang="ar-AE" b="1" dirty="0"/>
              <a:t>نظام التقارير الاحصائية</a:t>
            </a:r>
            <a:endParaRPr lang="en-US" b="1" dirty="0">
              <a:latin typeface="Simplified Arabic" pitchFamily="18" charset="-78"/>
              <a:cs typeface="Simplified Arabic" pitchFamily="18" charset="-78"/>
            </a:endParaRPr>
          </a:p>
        </p:txBody>
      </p:sp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32654616"/>
              </p:ext>
            </p:extLst>
          </p:nvPr>
        </p:nvGraphicFramePr>
        <p:xfrm>
          <a:off x="755576" y="1476264"/>
          <a:ext cx="7344816" cy="41849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964876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76894689"/>
              </p:ext>
            </p:extLst>
          </p:nvPr>
        </p:nvGraphicFramePr>
        <p:xfrm>
          <a:off x="107504" y="620688"/>
          <a:ext cx="8964488" cy="37084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8325715"/>
                <a:gridCol w="638773"/>
              </a:tblGrid>
              <a:tr h="370840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800" dirty="0" smtClean="0"/>
                        <a:t>مستويات الرضا العام </a:t>
                      </a:r>
                      <a:r>
                        <a:rPr lang="ar-AE" sz="1800" baseline="0" dirty="0" smtClean="0"/>
                        <a:t>عن </a:t>
                      </a:r>
                      <a:r>
                        <a:rPr lang="en-US" sz="1800" baseline="0" dirty="0" smtClean="0"/>
                        <a:t>Call Center </a:t>
                      </a:r>
                      <a:r>
                        <a:rPr lang="ar-AE" sz="1800" baseline="0" dirty="0" smtClean="0"/>
                        <a:t>مركز الاتصال الموحد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Rectangle 6"/>
          <p:cNvSpPr/>
          <p:nvPr/>
        </p:nvSpPr>
        <p:spPr>
          <a:xfrm rot="16200000">
            <a:off x="6821996" y="3267236"/>
            <a:ext cx="3816424" cy="395536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rtl="1">
              <a:defRPr/>
            </a:pPr>
            <a:r>
              <a:rPr lang="en-US" b="1" dirty="0" smtClean="0"/>
              <a:t> Call </a:t>
            </a:r>
            <a:r>
              <a:rPr lang="en-US" b="1" dirty="0"/>
              <a:t>Center </a:t>
            </a:r>
            <a:r>
              <a:rPr lang="ar-AE" b="1" dirty="0"/>
              <a:t>مركز الاتصال الموحد</a:t>
            </a:r>
            <a:endParaRPr lang="en-US" b="1" dirty="0">
              <a:latin typeface="Simplified Arabic" pitchFamily="18" charset="-78"/>
              <a:cs typeface="Simplified Arabic" pitchFamily="18" charset="-78"/>
            </a:endParaRPr>
          </a:p>
        </p:txBody>
      </p:sp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11366431"/>
              </p:ext>
            </p:extLst>
          </p:nvPr>
        </p:nvGraphicFramePr>
        <p:xfrm>
          <a:off x="1259632" y="1700808"/>
          <a:ext cx="5976664" cy="37444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83999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78850874"/>
              </p:ext>
            </p:extLst>
          </p:nvPr>
        </p:nvGraphicFramePr>
        <p:xfrm>
          <a:off x="107504" y="620688"/>
          <a:ext cx="8964488" cy="37084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8325715"/>
                <a:gridCol w="638773"/>
              </a:tblGrid>
              <a:tr h="370840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800" dirty="0" smtClean="0"/>
                        <a:t>مستويات الرضا التفصيلية</a:t>
                      </a:r>
                      <a:r>
                        <a:rPr lang="ar-AE" sz="1800" baseline="0" dirty="0" smtClean="0"/>
                        <a:t> عن </a:t>
                      </a:r>
                      <a:r>
                        <a:rPr lang="en-US" sz="1800" baseline="0" dirty="0" smtClean="0"/>
                        <a:t>Call Center </a:t>
                      </a:r>
                      <a:r>
                        <a:rPr lang="ar-AE" sz="1800" baseline="0" dirty="0" smtClean="0"/>
                        <a:t>مركز الاتصال الموحد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Rectangle 6"/>
          <p:cNvSpPr/>
          <p:nvPr/>
        </p:nvSpPr>
        <p:spPr>
          <a:xfrm rot="16200000">
            <a:off x="6894004" y="3195228"/>
            <a:ext cx="3816424" cy="395536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rtl="1">
              <a:defRPr/>
            </a:pPr>
            <a:r>
              <a:rPr lang="en-US" b="1" dirty="0" smtClean="0"/>
              <a:t> Call </a:t>
            </a:r>
            <a:r>
              <a:rPr lang="en-US" b="1" dirty="0"/>
              <a:t>Center </a:t>
            </a:r>
            <a:r>
              <a:rPr lang="ar-AE" b="1" dirty="0"/>
              <a:t>مركز الاتصال الموحد</a:t>
            </a:r>
            <a:endParaRPr lang="en-US" b="1" dirty="0">
              <a:latin typeface="Simplified Arabic" pitchFamily="18" charset="-78"/>
              <a:cs typeface="Simplified Arabic" pitchFamily="18" charset="-78"/>
            </a:endParaRPr>
          </a:p>
        </p:txBody>
      </p:sp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59082078"/>
              </p:ext>
            </p:extLst>
          </p:nvPr>
        </p:nvGraphicFramePr>
        <p:xfrm>
          <a:off x="1115616" y="1484782"/>
          <a:ext cx="6696744" cy="417646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193715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14413440"/>
              </p:ext>
            </p:extLst>
          </p:nvPr>
        </p:nvGraphicFramePr>
        <p:xfrm>
          <a:off x="107504" y="620688"/>
          <a:ext cx="8964488" cy="37084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8325715"/>
                <a:gridCol w="638773"/>
              </a:tblGrid>
              <a:tr h="370840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800" dirty="0" smtClean="0"/>
                        <a:t>مستويات الرضا العام </a:t>
                      </a:r>
                      <a:r>
                        <a:rPr lang="ar-AE" sz="1800" baseline="0" dirty="0" smtClean="0"/>
                        <a:t>عن دليل اجراءات الموارد البشرية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Rectangle 6"/>
          <p:cNvSpPr/>
          <p:nvPr/>
        </p:nvSpPr>
        <p:spPr>
          <a:xfrm rot="16200000">
            <a:off x="6821996" y="3267236"/>
            <a:ext cx="3816424" cy="395536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rtl="1">
              <a:defRPr/>
            </a:pPr>
            <a:r>
              <a:rPr lang="en-US" b="1" dirty="0" smtClean="0"/>
              <a:t> </a:t>
            </a:r>
            <a:r>
              <a:rPr lang="ar-AE" b="1" dirty="0" smtClean="0"/>
              <a:t>دليل اجراءات الموارد البشرية</a:t>
            </a:r>
            <a:endParaRPr lang="en-US" b="1" dirty="0">
              <a:latin typeface="Simplified Arabic" pitchFamily="18" charset="-78"/>
              <a:cs typeface="Simplified Arabic" pitchFamily="18" charset="-78"/>
            </a:endParaRPr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22368178"/>
              </p:ext>
            </p:extLst>
          </p:nvPr>
        </p:nvGraphicFramePr>
        <p:xfrm>
          <a:off x="1763688" y="1556791"/>
          <a:ext cx="5688632" cy="3816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28229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93414894"/>
              </p:ext>
            </p:extLst>
          </p:nvPr>
        </p:nvGraphicFramePr>
        <p:xfrm>
          <a:off x="107504" y="620688"/>
          <a:ext cx="8964488" cy="37084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8325715"/>
                <a:gridCol w="638773"/>
              </a:tblGrid>
              <a:tr h="370840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800" dirty="0" smtClean="0"/>
                        <a:t>مستويات الرضا العام </a:t>
                      </a:r>
                      <a:r>
                        <a:rPr lang="ar-AE" sz="1800" baseline="0" dirty="0" smtClean="0"/>
                        <a:t>عن دليل اجراءات الموارد البشرية 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 rot="16200000">
            <a:off x="6821996" y="3267236"/>
            <a:ext cx="3816424" cy="395536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rtl="1">
              <a:defRPr/>
            </a:pPr>
            <a:r>
              <a:rPr lang="en-US" b="1" dirty="0" smtClean="0"/>
              <a:t> </a:t>
            </a:r>
            <a:r>
              <a:rPr lang="ar-AE" b="1" dirty="0" smtClean="0"/>
              <a:t>دليل اجراءات الموارد البشرية</a:t>
            </a:r>
            <a:endParaRPr lang="en-US" b="1" dirty="0">
              <a:latin typeface="Simplified Arabic" pitchFamily="18" charset="-78"/>
              <a:cs typeface="Simplified Arabic" pitchFamily="18" charset="-78"/>
            </a:endParaRPr>
          </a:p>
        </p:txBody>
      </p:sp>
      <p:graphicFrame>
        <p:nvGraphicFramePr>
          <p:cNvPr id="10" name="Chart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57240257"/>
              </p:ext>
            </p:extLst>
          </p:nvPr>
        </p:nvGraphicFramePr>
        <p:xfrm>
          <a:off x="1403648" y="1412777"/>
          <a:ext cx="6192688" cy="41044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28229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01158834"/>
              </p:ext>
            </p:extLst>
          </p:nvPr>
        </p:nvGraphicFramePr>
        <p:xfrm>
          <a:off x="107504" y="620688"/>
          <a:ext cx="8964488" cy="37084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8325715"/>
                <a:gridCol w="638773"/>
              </a:tblGrid>
              <a:tr h="370840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800" dirty="0" smtClean="0"/>
                        <a:t>مستويات الرضا العام </a:t>
                      </a:r>
                      <a:r>
                        <a:rPr lang="ar-AE" sz="1800" baseline="0" dirty="0" smtClean="0"/>
                        <a:t>عن نظام التقارير الذكية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Rectangle 6"/>
          <p:cNvSpPr/>
          <p:nvPr/>
        </p:nvSpPr>
        <p:spPr>
          <a:xfrm rot="16200000">
            <a:off x="6821996" y="3256349"/>
            <a:ext cx="3816424" cy="395536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rtl="1">
              <a:defRPr/>
            </a:pPr>
            <a:r>
              <a:rPr lang="ar-AE" b="1" dirty="0"/>
              <a:t>نظام التقارير الذكية </a:t>
            </a:r>
            <a:endParaRPr lang="en-US" b="1" dirty="0"/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61091507"/>
              </p:ext>
            </p:extLst>
          </p:nvPr>
        </p:nvGraphicFramePr>
        <p:xfrm>
          <a:off x="1187624" y="1700808"/>
          <a:ext cx="6192688" cy="34563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28229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98286789"/>
              </p:ext>
            </p:extLst>
          </p:nvPr>
        </p:nvGraphicFramePr>
        <p:xfrm>
          <a:off x="107504" y="620688"/>
          <a:ext cx="8964488" cy="37084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8325715"/>
                <a:gridCol w="638773"/>
              </a:tblGrid>
              <a:tr h="370840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800" dirty="0" smtClean="0"/>
                        <a:t>مستويات الرضا العام </a:t>
                      </a:r>
                      <a:r>
                        <a:rPr lang="ar-AE" sz="1800" baseline="0" dirty="0" smtClean="0"/>
                        <a:t>عن نظام التقارير الذكية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Rectangle 6"/>
          <p:cNvSpPr/>
          <p:nvPr/>
        </p:nvSpPr>
        <p:spPr>
          <a:xfrm rot="16200000">
            <a:off x="6821996" y="3256349"/>
            <a:ext cx="3816424" cy="395536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rtl="1">
              <a:defRPr/>
            </a:pPr>
            <a:r>
              <a:rPr lang="ar-AE" b="1" dirty="0"/>
              <a:t>نظام التقارير الذكية </a:t>
            </a:r>
            <a:endParaRPr lang="en-US" b="1" dirty="0"/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50863042"/>
              </p:ext>
            </p:extLst>
          </p:nvPr>
        </p:nvGraphicFramePr>
        <p:xfrm>
          <a:off x="1043608" y="1545904"/>
          <a:ext cx="6768752" cy="40433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95323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21729581"/>
              </p:ext>
            </p:extLst>
          </p:nvPr>
        </p:nvGraphicFramePr>
        <p:xfrm>
          <a:off x="35496" y="2348880"/>
          <a:ext cx="9108504" cy="1728192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8064896"/>
                <a:gridCol w="1043608"/>
              </a:tblGrid>
              <a:tr h="1728192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AE" sz="32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3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نظام الخدمة الذاتية</a:t>
                      </a:r>
                      <a:endParaRPr lang="en-US" sz="3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AE" sz="32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3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ثانياً</a:t>
                      </a:r>
                      <a:endParaRPr lang="en-US" sz="3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66157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21456790"/>
              </p:ext>
            </p:extLst>
          </p:nvPr>
        </p:nvGraphicFramePr>
        <p:xfrm>
          <a:off x="827584" y="1124744"/>
          <a:ext cx="7488830" cy="792087"/>
        </p:xfrm>
        <a:graphic>
          <a:graphicData uri="http://schemas.openxmlformats.org/drawingml/2006/table">
            <a:tbl>
              <a:tblPr rtl="1">
                <a:tableStyleId>{5DA37D80-6434-44D0-A028-1B22A696006F}</a:tableStyleId>
              </a:tblPr>
              <a:tblGrid>
                <a:gridCol w="4707680"/>
                <a:gridCol w="1390575"/>
                <a:gridCol w="1390575"/>
              </a:tblGrid>
              <a:tr h="264029">
                <a:tc>
                  <a:txBody>
                    <a:bodyPr/>
                    <a:lstStyle/>
                    <a:p>
                      <a:pPr algn="ctr" rtl="1" fontAlgn="b"/>
                      <a:r>
                        <a:rPr lang="ar-AE" sz="16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جهة حكومية اتحادية - وزارات</a:t>
                      </a:r>
                      <a:endParaRPr lang="ar-AE" sz="16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2073</a:t>
                      </a:r>
                      <a:endParaRPr lang="en-US" sz="16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96.1%</a:t>
                      </a:r>
                      <a:endParaRPr lang="en-US" sz="16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</a:tr>
              <a:tr h="264029">
                <a:tc>
                  <a:txBody>
                    <a:bodyPr/>
                    <a:lstStyle/>
                    <a:p>
                      <a:pPr algn="ctr" rtl="1" fontAlgn="b"/>
                      <a:r>
                        <a:rPr lang="ar-AE" sz="16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جهة حكومية اتحادية مستقلة</a:t>
                      </a:r>
                      <a:endParaRPr lang="ar-AE" sz="16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85</a:t>
                      </a:r>
                      <a:endParaRPr lang="en-US" sz="16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3.9%</a:t>
                      </a:r>
                      <a:endParaRPr lang="en-US" sz="16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</a:tr>
              <a:tr h="264029"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1" i="0" u="none" strike="noStrike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2158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graphicFrame>
        <p:nvGraphicFramePr>
          <p:cNvPr id="5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10161193"/>
              </p:ext>
            </p:extLst>
          </p:nvPr>
        </p:nvGraphicFramePr>
        <p:xfrm>
          <a:off x="107504" y="620688"/>
          <a:ext cx="8964488" cy="37084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8325715"/>
                <a:gridCol w="638773"/>
              </a:tblGrid>
              <a:tr h="370840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800" b="1" dirty="0" smtClean="0"/>
                        <a:t>استطلاع مدى الرضا عن نظام الخدمة الذاتية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29220185"/>
              </p:ext>
            </p:extLst>
          </p:nvPr>
        </p:nvGraphicFramePr>
        <p:xfrm>
          <a:off x="467544" y="2060848"/>
          <a:ext cx="7776864" cy="41764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525102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85461192"/>
              </p:ext>
            </p:extLst>
          </p:nvPr>
        </p:nvGraphicFramePr>
        <p:xfrm>
          <a:off x="107504" y="620688"/>
          <a:ext cx="8964488" cy="37084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8325715"/>
                <a:gridCol w="638773"/>
              </a:tblGrid>
              <a:tr h="370840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800" b="1" dirty="0" smtClean="0"/>
                        <a:t>النتائج التفصيلية حسب المحاور </a:t>
                      </a:r>
                      <a:r>
                        <a:rPr lang="ar-AE" sz="1800" b="1" baseline="0" dirty="0" smtClean="0"/>
                        <a:t>الرئيسية ضمن استطلاع الرضا </a:t>
                      </a:r>
                      <a:r>
                        <a:rPr lang="ar-AE" sz="1800" b="1" dirty="0" smtClean="0"/>
                        <a:t>عن نظام الخدمة الذاتية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63152023"/>
              </p:ext>
            </p:extLst>
          </p:nvPr>
        </p:nvGraphicFramePr>
        <p:xfrm>
          <a:off x="683568" y="1340768"/>
          <a:ext cx="7272808" cy="46805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206299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15377069"/>
              </p:ext>
            </p:extLst>
          </p:nvPr>
        </p:nvGraphicFramePr>
        <p:xfrm>
          <a:off x="-1512" y="692696"/>
          <a:ext cx="9108504" cy="57912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8064896"/>
                <a:gridCol w="1043608"/>
              </a:tblGrid>
              <a:tr h="504056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28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نتائج الرضا العام</a:t>
                      </a:r>
                      <a:endParaRPr lang="en-US" sz="2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AE" sz="32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19644267"/>
              </p:ext>
            </p:extLst>
          </p:nvPr>
        </p:nvGraphicFramePr>
        <p:xfrm>
          <a:off x="1403648" y="1484784"/>
          <a:ext cx="6192688" cy="2008261"/>
        </p:xfrm>
        <a:graphic>
          <a:graphicData uri="http://schemas.openxmlformats.org/drawingml/2006/table">
            <a:tbl>
              <a:tblPr rtl="1">
                <a:tableStyleId>{69C7853C-536D-4A76-A0AE-DD22124D55A5}</a:tableStyleId>
              </a:tblPr>
              <a:tblGrid>
                <a:gridCol w="4593923"/>
                <a:gridCol w="1598765"/>
              </a:tblGrid>
              <a:tr h="416125">
                <a:tc>
                  <a:txBody>
                    <a:bodyPr/>
                    <a:lstStyle/>
                    <a:p>
                      <a:pPr algn="ctr" rtl="1" fontAlgn="ctr"/>
                      <a:r>
                        <a:rPr lang="ar-AE" sz="2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ملخص </a:t>
                      </a:r>
                      <a:r>
                        <a:rPr lang="ar-AE" sz="2400" b="1" u="none" strike="noStrike" dirty="0" smtClean="0">
                          <a:solidFill>
                            <a:schemeClr val="bg1"/>
                          </a:solidFill>
                          <a:effectLst/>
                        </a:rPr>
                        <a:t>الاستبيانات</a:t>
                      </a:r>
                      <a:r>
                        <a:rPr lang="en-US" sz="2400" b="1" u="none" strike="noStrike" dirty="0" smtClean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ar-AE" sz="2400" b="1" u="none" strike="noStrike" dirty="0" smtClean="0">
                          <a:solidFill>
                            <a:schemeClr val="bg1"/>
                          </a:solidFill>
                          <a:effectLst/>
                        </a:rPr>
                        <a:t>لعام</a:t>
                      </a:r>
                      <a:r>
                        <a:rPr lang="ar-AE" sz="2400" b="1" u="none" strike="noStrike" baseline="0" dirty="0" smtClean="0">
                          <a:solidFill>
                            <a:schemeClr val="bg1"/>
                          </a:solidFill>
                          <a:effectLst/>
                        </a:rPr>
                        <a:t>  2016 </a:t>
                      </a:r>
                      <a:endParaRPr lang="ar-AE" sz="2400" b="1" i="0" u="none" strike="noStrike" dirty="0">
                        <a:solidFill>
                          <a:schemeClr val="bg1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ar-AE" sz="2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العدد</a:t>
                      </a:r>
                      <a:endParaRPr lang="ar-AE" sz="2400" b="1" i="0" u="none" strike="noStrike" dirty="0">
                        <a:solidFill>
                          <a:schemeClr val="bg1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  <a:tr h="398034">
                <a:tc>
                  <a:txBody>
                    <a:bodyPr/>
                    <a:lstStyle/>
                    <a:p>
                      <a:pPr algn="r" rtl="1" fontAlgn="ctr"/>
                      <a:r>
                        <a:rPr lang="ar-AE" sz="1600" b="1" u="none" strike="noStrike" dirty="0">
                          <a:effectLst/>
                        </a:rPr>
                        <a:t>عدد الاستبيانات للعام 2016 ضمن الخطة الاستراتيجية</a:t>
                      </a:r>
                      <a:endParaRPr lang="ar-AE" sz="1600" b="1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ar-AE" sz="1600" b="1" u="none" strike="noStrike" dirty="0" smtClean="0">
                          <a:effectLst/>
                        </a:rPr>
                        <a:t>26</a:t>
                      </a:r>
                      <a:endParaRPr lang="en-US" sz="1600" b="1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</a:tr>
              <a:tr h="398034">
                <a:tc>
                  <a:txBody>
                    <a:bodyPr/>
                    <a:lstStyle/>
                    <a:p>
                      <a:pPr algn="r" rtl="1" fontAlgn="ctr"/>
                      <a:r>
                        <a:rPr lang="ar-AE" sz="1600" b="1" u="none" strike="noStrike" dirty="0">
                          <a:effectLst/>
                        </a:rPr>
                        <a:t>عدد الاستبيانات المطلوبة للنصف الاول  ضمن الخطة الاستراتيجية</a:t>
                      </a:r>
                      <a:endParaRPr lang="ar-AE" sz="1600" b="1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ar-AE" sz="1600" b="1" u="none" strike="noStrike" dirty="0" smtClean="0">
                          <a:effectLst/>
                        </a:rPr>
                        <a:t>12</a:t>
                      </a:r>
                      <a:endParaRPr lang="en-US" sz="1600" b="1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</a:tr>
              <a:tr h="398034">
                <a:tc>
                  <a:txBody>
                    <a:bodyPr/>
                    <a:lstStyle/>
                    <a:p>
                      <a:pPr algn="r" rtl="1" fontAlgn="ctr"/>
                      <a:r>
                        <a:rPr lang="ar-AE" sz="1600" b="1" u="none" strike="noStrike" dirty="0">
                          <a:effectLst/>
                        </a:rPr>
                        <a:t>عدد الاستبيانات المنجزة للنصف الاول ضمن الخطة الاستراتيجية</a:t>
                      </a:r>
                      <a:endParaRPr lang="ar-AE" sz="1600" b="1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ar-AE" sz="1600" b="1" i="0" u="none" strike="noStrike" dirty="0" smtClean="0">
                          <a:effectLst/>
                          <a:latin typeface="+mn-lt"/>
                        </a:rPr>
                        <a:t>10</a:t>
                      </a:r>
                      <a:endParaRPr lang="en-US" sz="1600" b="1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</a:tr>
              <a:tr h="398034">
                <a:tc>
                  <a:txBody>
                    <a:bodyPr/>
                    <a:lstStyle/>
                    <a:p>
                      <a:pPr algn="r" rtl="1" fontAlgn="ctr"/>
                      <a:r>
                        <a:rPr lang="ar-AE" sz="1600" b="1" u="none" strike="noStrike" dirty="0">
                          <a:effectLst/>
                        </a:rPr>
                        <a:t>عدد الاستبيانات قيد الانجاز للنصف الاول ضمن الخطة الاستراتيجية</a:t>
                      </a:r>
                      <a:endParaRPr lang="ar-AE" sz="1600" b="1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ar-AE" sz="1600" b="1" i="0" u="none" strike="noStrike" dirty="0" smtClean="0">
                          <a:effectLst/>
                          <a:latin typeface="+mn-lt"/>
                        </a:rPr>
                        <a:t>2</a:t>
                      </a:r>
                      <a:endParaRPr lang="en-US" sz="1600" b="1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41922808"/>
              </p:ext>
            </p:extLst>
          </p:nvPr>
        </p:nvGraphicFramePr>
        <p:xfrm>
          <a:off x="1043608" y="3573016"/>
          <a:ext cx="7200800" cy="2592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02978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71651510"/>
              </p:ext>
            </p:extLst>
          </p:nvPr>
        </p:nvGraphicFramePr>
        <p:xfrm>
          <a:off x="107504" y="620688"/>
          <a:ext cx="8964488" cy="37084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8325715"/>
                <a:gridCol w="638773"/>
              </a:tblGrid>
              <a:tr h="370840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800" b="1" dirty="0" smtClean="0"/>
                        <a:t>معدل استخدام  نظام الخدمة الذاتية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01524011"/>
              </p:ext>
            </p:extLst>
          </p:nvPr>
        </p:nvGraphicFramePr>
        <p:xfrm>
          <a:off x="1691680" y="1484784"/>
          <a:ext cx="5544616" cy="42484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62274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58485538"/>
              </p:ext>
            </p:extLst>
          </p:nvPr>
        </p:nvGraphicFramePr>
        <p:xfrm>
          <a:off x="35496" y="2348880"/>
          <a:ext cx="9108504" cy="1728192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8064896"/>
                <a:gridCol w="1043608"/>
              </a:tblGrid>
              <a:tr h="1728192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AE" sz="32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3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التطبيق الذكي للهيئة</a:t>
                      </a:r>
                      <a:endParaRPr lang="en-US" sz="3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AE" sz="32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3200" b="1" kern="120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ثالثاً</a:t>
                      </a:r>
                      <a:endParaRPr lang="en-US" sz="3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85391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69611756"/>
              </p:ext>
            </p:extLst>
          </p:nvPr>
        </p:nvGraphicFramePr>
        <p:xfrm>
          <a:off x="107504" y="609888"/>
          <a:ext cx="8964488" cy="37084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8325715"/>
                <a:gridCol w="638773"/>
              </a:tblGrid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800" dirty="0" smtClean="0"/>
                        <a:t>الرضا العام</a:t>
                      </a:r>
                      <a:r>
                        <a:rPr lang="ar-AE" sz="1800" baseline="0" dirty="0" smtClean="0"/>
                        <a:t> عن التطبيق الذكي للهيئة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9" name="Chart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84361320"/>
              </p:ext>
            </p:extLst>
          </p:nvPr>
        </p:nvGraphicFramePr>
        <p:xfrm>
          <a:off x="827584" y="1988840"/>
          <a:ext cx="7200800" cy="42484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5796136" y="1268760"/>
            <a:ext cx="18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AE" dirty="0" smtClean="0"/>
              <a:t>عدد الردود: 935</a:t>
            </a:r>
          </a:p>
        </p:txBody>
      </p:sp>
    </p:spTree>
    <p:extLst>
      <p:ext uri="{BB962C8B-B14F-4D97-AF65-F5344CB8AC3E}">
        <p14:creationId xmlns:p14="http://schemas.microsoft.com/office/powerpoint/2010/main" val="1852792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65818346"/>
              </p:ext>
            </p:extLst>
          </p:nvPr>
        </p:nvGraphicFramePr>
        <p:xfrm>
          <a:off x="107504" y="609888"/>
          <a:ext cx="8964488" cy="37084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8325715"/>
                <a:gridCol w="638773"/>
              </a:tblGrid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800" dirty="0" smtClean="0"/>
                        <a:t>الرضا عن ال</a:t>
                      </a:r>
                      <a:r>
                        <a:rPr lang="ar-AE" sz="1800" baseline="0" dirty="0" smtClean="0"/>
                        <a:t>عم التطبيق الذكي للهيئة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48229180"/>
              </p:ext>
            </p:extLst>
          </p:nvPr>
        </p:nvGraphicFramePr>
        <p:xfrm>
          <a:off x="107504" y="1124744"/>
          <a:ext cx="8352928" cy="52565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810894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rot="16200000">
            <a:off x="5683560" y="2992896"/>
            <a:ext cx="6381328" cy="395536"/>
          </a:xfrm>
          <a:prstGeom prst="rect">
            <a:avLst/>
          </a:prstGeom>
          <a:solidFill>
            <a:srgbClr val="9D139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AE" b="1" dirty="0" smtClean="0"/>
              <a:t>التطبيق الذكي للهيئة</a:t>
            </a:r>
            <a:endParaRPr lang="en-US" b="1" dirty="0"/>
          </a:p>
        </p:txBody>
      </p:sp>
      <p:graphicFrame>
        <p:nvGraphicFramePr>
          <p:cNvPr id="6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12487037"/>
              </p:ext>
            </p:extLst>
          </p:nvPr>
        </p:nvGraphicFramePr>
        <p:xfrm>
          <a:off x="107504" y="609888"/>
          <a:ext cx="8964488" cy="37084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8325715"/>
                <a:gridCol w="638773"/>
              </a:tblGrid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800" dirty="0" smtClean="0"/>
                        <a:t>الاحصائيات الديموغرافية للدراسة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3" name="Chart 1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6387851"/>
              </p:ext>
            </p:extLst>
          </p:nvPr>
        </p:nvGraphicFramePr>
        <p:xfrm>
          <a:off x="4139952" y="1052736"/>
          <a:ext cx="4392488" cy="29592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97804350"/>
              </p:ext>
            </p:extLst>
          </p:nvPr>
        </p:nvGraphicFramePr>
        <p:xfrm>
          <a:off x="107504" y="1052736"/>
          <a:ext cx="3960440" cy="29523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827584" y="4221088"/>
            <a:ext cx="756084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rtl="1"/>
            <a:r>
              <a:rPr lang="ar-AE" b="1" dirty="0" smtClean="0"/>
              <a:t>اهم الملاحظات التحسينية الواردة :</a:t>
            </a:r>
          </a:p>
          <a:p>
            <a:pPr algn="just" rtl="1"/>
            <a:endParaRPr lang="ar-AE" dirty="0" smtClean="0"/>
          </a:p>
          <a:p>
            <a:pPr marL="342900" indent="-342900" algn="just" rtl="1">
              <a:buAutoNum type="arabicPeriod"/>
            </a:pPr>
            <a:r>
              <a:rPr lang="ar-AE" dirty="0" smtClean="0"/>
              <a:t>امكانية تسجيل الدخول مرة واحدة من الموبايل نفسه وحفظ كلمة المرور</a:t>
            </a:r>
          </a:p>
          <a:p>
            <a:pPr marL="342900" indent="-342900" algn="just" rtl="1">
              <a:buAutoNum type="arabicPeriod"/>
            </a:pPr>
            <a:endParaRPr lang="ar-AE" dirty="0" smtClean="0"/>
          </a:p>
          <a:p>
            <a:pPr marL="342900" indent="-342900" algn="just" rtl="1">
              <a:buAutoNum type="arabicPeriod"/>
            </a:pPr>
            <a:r>
              <a:rPr lang="ar-AE" dirty="0" smtClean="0"/>
              <a:t>تسهيل عملية البحث عن خاصية الموظف البديل عند طلي الاجازات بحيث اما يتوفر الترتيب الابجدي للأسماء، او خاصية كتابة الاسم او خاصية البحث عن الاسم.</a:t>
            </a:r>
          </a:p>
          <a:p>
            <a:pPr marL="342900" indent="-342900" algn="just" rtl="1">
              <a:buAutoNum type="arabicPeriod"/>
            </a:pPr>
            <a:endParaRPr lang="ar-AE" dirty="0" smtClean="0"/>
          </a:p>
          <a:p>
            <a:pPr marL="342900" indent="-342900" algn="just" rtl="1"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7543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06168773"/>
              </p:ext>
            </p:extLst>
          </p:nvPr>
        </p:nvGraphicFramePr>
        <p:xfrm>
          <a:off x="0" y="631215"/>
          <a:ext cx="8964488" cy="37084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8325715"/>
                <a:gridCol w="638773"/>
              </a:tblGrid>
              <a:tr h="370840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dirty="0" smtClean="0"/>
                        <a:t>نقاط</a:t>
                      </a:r>
                      <a:r>
                        <a:rPr lang="ar-SA" baseline="0" dirty="0" smtClean="0"/>
                        <a:t> القوة و الضعف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Rectangle 7"/>
          <p:cNvSpPr/>
          <p:nvPr/>
        </p:nvSpPr>
        <p:spPr>
          <a:xfrm flipH="1">
            <a:off x="108522" y="1340768"/>
            <a:ext cx="8604445" cy="4987915"/>
          </a:xfrm>
          <a:prstGeom prst="rect">
            <a:avLst/>
          </a:prstGeom>
          <a:solidFill>
            <a:srgbClr val="E9DB9F">
              <a:alpha val="34118"/>
            </a:srgbClr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2">
              <a:tint val="50000"/>
              <a:hueOff val="0"/>
              <a:satOff val="0"/>
              <a:lumOff val="0"/>
              <a:alphaOff val="0"/>
            </a:schemeClr>
          </a:fillRef>
          <a:effectRef idx="0">
            <a:schemeClr val="accent2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9" name="Cross 8"/>
          <p:cNvSpPr/>
          <p:nvPr/>
        </p:nvSpPr>
        <p:spPr>
          <a:xfrm flipH="1">
            <a:off x="6121950" y="1180795"/>
            <a:ext cx="543922" cy="496422"/>
          </a:xfrm>
          <a:prstGeom prst="plus">
            <a:avLst>
              <a:gd name="adj" fmla="val 32810"/>
            </a:avLst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 flipH="1">
            <a:off x="1846735" y="1356970"/>
            <a:ext cx="365010" cy="144072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</p:sp>
      <p:sp>
        <p:nvSpPr>
          <p:cNvPr id="11" name="Straight Connector 10"/>
          <p:cNvSpPr/>
          <p:nvPr/>
        </p:nvSpPr>
        <p:spPr>
          <a:xfrm>
            <a:off x="4265689" y="2010245"/>
            <a:ext cx="0" cy="4149161"/>
          </a:xfrm>
          <a:prstGeom prst="line">
            <a:avLst/>
          </a:prstGeom>
          <a:ln w="3175">
            <a:prstDash val="dash"/>
          </a:ln>
        </p:spPr>
        <p:style>
          <a:lnRef idx="2">
            <a:schemeClr val="accent2">
              <a:shade val="80000"/>
              <a:hueOff val="0"/>
              <a:satOff val="0"/>
              <a:lumOff val="0"/>
              <a:alphaOff val="0"/>
            </a:schemeClr>
          </a:lnRef>
          <a:fillRef idx="0">
            <a:schemeClr val="accent2">
              <a:shade val="80000"/>
              <a:hueOff val="0"/>
              <a:satOff val="0"/>
              <a:lumOff val="0"/>
              <a:alphaOff val="0"/>
            </a:schemeClr>
          </a:fillRef>
          <a:effectRef idx="0">
            <a:schemeClr val="accent2">
              <a:shade val="8000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2" name="Rectangle 11"/>
          <p:cNvSpPr/>
          <p:nvPr/>
        </p:nvSpPr>
        <p:spPr>
          <a:xfrm>
            <a:off x="4329775" y="1823396"/>
            <a:ext cx="4128273" cy="7232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3038" indent="-173038" algn="r" rtl="1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ar-AE" b="1" dirty="0" smtClean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173038" indent="-173038" algn="r" rtl="1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ar-AE" b="1" dirty="0" smtClean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61887" y="2060848"/>
            <a:ext cx="417487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3038" indent="-173038" algn="r" rtl="1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ar-SA" b="1" dirty="0" smtClean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173038" indent="-173038" algn="r" rtl="1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ar-SA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algn="r" rtl="1">
              <a:spcAft>
                <a:spcPts val="600"/>
              </a:spcAft>
            </a:pPr>
            <a:endParaRPr lang="ar-AE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60" name="Rectangle 59"/>
          <p:cNvSpPr/>
          <p:nvPr/>
        </p:nvSpPr>
        <p:spPr>
          <a:xfrm>
            <a:off x="3741952" y="6093296"/>
            <a:ext cx="161634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b="1" dirty="0" smtClean="0">
                <a:solidFill>
                  <a:schemeClr val="bg1"/>
                </a:solidFill>
              </a:rPr>
              <a:t>www.fahr.gov.ae</a:t>
            </a:r>
            <a:endParaRPr lang="en-US" sz="1600" b="1" dirty="0">
              <a:solidFill>
                <a:schemeClr val="bg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0" y="1743596"/>
            <a:ext cx="4128273" cy="24929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3038" indent="-173038" algn="r" rtl="1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ar-AE" b="1" dirty="0" smtClean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173038" indent="-173038" algn="r" rtl="1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ar-AE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173038" indent="-173038" algn="r" rtl="1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ar-AE" b="1" dirty="0" smtClean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173038" indent="-173038" algn="r" rtl="1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ar-AE" b="1" dirty="0" smtClean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173038" indent="-173038" algn="r" rtl="1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ar-AE" b="1" dirty="0" smtClean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173038" indent="-173038" algn="r" rtl="1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ar-AE" b="1" dirty="0" smtClean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173038" indent="-173038" algn="r" rtl="1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ar-AE" b="1" dirty="0" smtClean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550122" y="1677217"/>
            <a:ext cx="3907926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r" rtl="1">
              <a:buFont typeface="Arial" panose="020B0604020202020204" pitchFamily="34" charset="0"/>
              <a:buChar char="•"/>
            </a:pPr>
            <a:r>
              <a:rPr lang="ar-AE" sz="1600" b="1" dirty="0" smtClean="0"/>
              <a:t>ارتفاع نسبة الرضا عن نظام التقارير الاحصائية بنسبة 5% مقارنة بالمستهدف وبنسبة 7% مقارنة  بنتيجة عام 2014.</a:t>
            </a:r>
          </a:p>
          <a:p>
            <a:pPr marL="285750" indent="-285750" algn="r" rtl="1">
              <a:buFont typeface="Arial" panose="020B0604020202020204" pitchFamily="34" charset="0"/>
              <a:buChar char="•"/>
            </a:pPr>
            <a:r>
              <a:rPr lang="ar-AE" sz="1600" b="1" dirty="0" smtClean="0"/>
              <a:t>ارتفعت نسبة الرضا عن مركز الاتصال الموحد بنسبة طفيفة عن المستهدف و عن نتيجة عام 2014.</a:t>
            </a:r>
          </a:p>
          <a:p>
            <a:pPr marL="285750" indent="-285750" algn="r" rtl="1">
              <a:buFont typeface="Arial" panose="020B0604020202020204" pitchFamily="34" charset="0"/>
              <a:buChar char="•"/>
            </a:pPr>
            <a:r>
              <a:rPr lang="ar-AE" sz="1600" b="1" dirty="0" smtClean="0"/>
              <a:t>ارتفعت نسبة الرضا عن الدعم الفني لنظام اجراءات الموارد البشرية بنسبة 8% عن المستهدف.</a:t>
            </a:r>
          </a:p>
          <a:p>
            <a:pPr marL="285750" indent="-285750" algn="r" rtl="1">
              <a:buFont typeface="Arial" panose="020B0604020202020204" pitchFamily="34" charset="0"/>
              <a:buChar char="•"/>
            </a:pPr>
            <a:r>
              <a:rPr lang="ar-AE" sz="1600" b="1" dirty="0" smtClean="0"/>
              <a:t>ارتفاع نسبة الرضا عن نظام الدعم الفني  بشكل طفيف مقارنة بنتيجة 2014.</a:t>
            </a:r>
          </a:p>
          <a:p>
            <a:pPr marL="285750" indent="-285750" algn="r" rtl="1">
              <a:buFont typeface="Arial" panose="020B0604020202020204" pitchFamily="34" charset="0"/>
              <a:buChar char="•"/>
            </a:pPr>
            <a:r>
              <a:rPr lang="ar-AE" sz="1600" b="1" dirty="0" smtClean="0"/>
              <a:t>ارتفاع في نسبة الرضا عن محور(توفير التقارير الاحصائية الاساسية) في نظام التقارير الاحصائية بنسبة 12% مقارنة بعام 2014 مما يعكس التطور في النظام.</a:t>
            </a:r>
          </a:p>
          <a:p>
            <a:pPr marL="285750" indent="-285750" algn="r" rtl="1">
              <a:buFont typeface="Arial" panose="020B0604020202020204" pitchFamily="34" charset="0"/>
              <a:buChar char="•"/>
            </a:pPr>
            <a:r>
              <a:rPr lang="ar-AE" sz="1600" b="1" dirty="0" smtClean="0"/>
              <a:t>ارتفاع ملحوظ في نسبة تحميل التطبيق الذكي بنسبة 32% عن عام 2014</a:t>
            </a:r>
          </a:p>
          <a:p>
            <a:pPr marL="285750" indent="-285750" algn="r" rtl="1">
              <a:buFont typeface="Arial" panose="020B0604020202020204" pitchFamily="34" charset="0"/>
              <a:buChar char="•"/>
            </a:pPr>
            <a:endParaRPr lang="ar-AE" sz="1600" b="1" dirty="0" smtClean="0"/>
          </a:p>
          <a:p>
            <a:pPr marL="285750" indent="-285750" algn="r" rtl="1">
              <a:buFont typeface="Arial" panose="020B0604020202020204" pitchFamily="34" charset="0"/>
              <a:buChar char="•"/>
            </a:pPr>
            <a:endParaRPr lang="en-US" sz="1600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94679" y="1743595"/>
            <a:ext cx="390792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r" rtl="1">
              <a:buFont typeface="Arial" panose="020B0604020202020204" pitchFamily="34" charset="0"/>
              <a:buChar char="•"/>
            </a:pPr>
            <a:endParaRPr lang="ar-AE" dirty="0" smtClean="0"/>
          </a:p>
          <a:p>
            <a:pPr marL="285750" indent="-285750" algn="r" rtl="1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61887" y="1558930"/>
            <a:ext cx="4077846" cy="54014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r" rtl="1">
              <a:buFont typeface="Arial" panose="020B0604020202020204" pitchFamily="34" charset="0"/>
              <a:buChar char="•"/>
            </a:pPr>
            <a:r>
              <a:rPr lang="ar-AE" sz="1500" b="1" dirty="0" smtClean="0"/>
              <a:t>انخفضت نسبة الرضا عن نظام اعتماد بنسبة 7% عن نتيجة عام 2014 و بنسبة 2 % عن المستهدف.</a:t>
            </a:r>
          </a:p>
          <a:p>
            <a:pPr marL="285750" indent="-285750" algn="r" rtl="1">
              <a:buFont typeface="Arial" panose="020B0604020202020204" pitchFamily="34" charset="0"/>
              <a:buChar char="•"/>
            </a:pPr>
            <a:r>
              <a:rPr lang="ar-AE" sz="1500" b="1" dirty="0" smtClean="0"/>
              <a:t>انخفضت نسبة الرضا عن التطبيق الذكي بنسبة 4% عن نتيجة عام 2014 .</a:t>
            </a:r>
          </a:p>
          <a:p>
            <a:pPr marL="285750" indent="-285750" algn="r" rtl="1">
              <a:buFont typeface="Arial" panose="020B0604020202020204" pitchFamily="34" charset="0"/>
              <a:buChar char="•"/>
            </a:pPr>
            <a:r>
              <a:rPr lang="ar-AE" sz="1500" b="1" dirty="0" smtClean="0"/>
              <a:t>انخفضت نسبة الرضا عن نظام اجراءات الموارد البشرية بنسبة 3% مقارنة بعام 2014 ولكن النتيجة اعلى من المستهدف.</a:t>
            </a:r>
          </a:p>
          <a:p>
            <a:pPr marL="285750" indent="-285750" algn="r" rtl="1">
              <a:buFont typeface="Arial" panose="020B0604020202020204" pitchFamily="34" charset="0"/>
              <a:buChar char="•"/>
            </a:pPr>
            <a:r>
              <a:rPr lang="ar-AE" sz="1500" b="1" dirty="0" smtClean="0"/>
              <a:t>ثبوت في نتيجة الرضا عن نظام الخدمة الذاتية لعام 2014 و 2015 .</a:t>
            </a:r>
          </a:p>
          <a:p>
            <a:pPr marL="285750" indent="-285750" algn="r" rtl="1">
              <a:buFont typeface="Arial" panose="020B0604020202020204" pitchFamily="34" charset="0"/>
              <a:buChar char="•"/>
            </a:pPr>
            <a:r>
              <a:rPr lang="ar-AE" sz="1500" b="1" dirty="0" smtClean="0"/>
              <a:t>نتيجة الرضا عن نظام التقارير الذكية اقل من المستهدف بنسبة 6%.</a:t>
            </a:r>
          </a:p>
          <a:p>
            <a:pPr marL="285750" indent="-285750" algn="r" rtl="1">
              <a:buFont typeface="Arial" panose="020B0604020202020204" pitchFamily="34" charset="0"/>
              <a:buChar char="•"/>
            </a:pPr>
            <a:r>
              <a:rPr lang="ar-AE" sz="1500" b="1" dirty="0" smtClean="0"/>
              <a:t>نتيجة الرضا عن دليل اجراءات الموارد البشرية اقل من المستهدف بنسبة 1%.</a:t>
            </a:r>
          </a:p>
          <a:p>
            <a:pPr marL="285750" indent="-285750" algn="r" rtl="1">
              <a:buFont typeface="Arial" panose="020B0604020202020204" pitchFamily="34" charset="0"/>
              <a:buChar char="•"/>
            </a:pPr>
            <a:r>
              <a:rPr lang="ar-AE" sz="1500" b="1" dirty="0" smtClean="0"/>
              <a:t>نسبة الرضا عن الدعم الفني اقل بنسبة 7% من المستهدف.</a:t>
            </a:r>
          </a:p>
          <a:p>
            <a:pPr marL="285750" indent="-285750" algn="r" rtl="1">
              <a:buFont typeface="Arial" panose="020B0604020202020204" pitchFamily="34" charset="0"/>
              <a:buChar char="•"/>
            </a:pPr>
            <a:r>
              <a:rPr lang="ar-AE" sz="1500" b="1" dirty="0" smtClean="0"/>
              <a:t>انخفاض ملحوظ 40% في نسبة الاستخدام اليومي للتطبيق الذكي مقارنة بعام 2014 وتحوله الى الاستخدام الاسبوعي.</a:t>
            </a:r>
          </a:p>
          <a:p>
            <a:pPr marL="285750" indent="-285750" algn="r" rtl="1">
              <a:buFont typeface="Arial" panose="020B0604020202020204" pitchFamily="34" charset="0"/>
              <a:buChar char="•"/>
            </a:pPr>
            <a:r>
              <a:rPr lang="ar-AE" sz="1500" b="1" dirty="0" smtClean="0"/>
              <a:t>نسبة 31% من المتعاملين يواجهون مشكلة اثناء تحميل التطبيق الذكي.</a:t>
            </a:r>
          </a:p>
          <a:p>
            <a:pPr marL="285750" indent="-285750" algn="r" rtl="1">
              <a:buFont typeface="Arial" panose="020B0604020202020204" pitchFamily="34" charset="0"/>
              <a:buChar char="•"/>
            </a:pPr>
            <a:r>
              <a:rPr lang="ar-AE" sz="1500" b="1" dirty="0" smtClean="0"/>
              <a:t>نسبة 26% من المتعاملين ليس لديهم علم بوجود التطبيق</a:t>
            </a:r>
          </a:p>
          <a:p>
            <a:pPr algn="r" rtl="1"/>
            <a:r>
              <a:rPr lang="ar-AE" sz="1500" b="1" dirty="0" smtClean="0"/>
              <a:t> </a:t>
            </a:r>
          </a:p>
          <a:p>
            <a:pPr marL="285750" indent="-285750" algn="r" rtl="1">
              <a:buFont typeface="Arial" panose="020B0604020202020204" pitchFamily="34" charset="0"/>
              <a:buChar char="•"/>
            </a:pPr>
            <a:endParaRPr lang="en-US" sz="1500" b="1" dirty="0"/>
          </a:p>
        </p:txBody>
      </p:sp>
    </p:spTree>
    <p:extLst>
      <p:ext uri="{BB962C8B-B14F-4D97-AF65-F5344CB8AC3E}">
        <p14:creationId xmlns:p14="http://schemas.microsoft.com/office/powerpoint/2010/main" val="2762285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58066936"/>
              </p:ext>
            </p:extLst>
          </p:nvPr>
        </p:nvGraphicFramePr>
        <p:xfrm>
          <a:off x="107504" y="620688"/>
          <a:ext cx="8964488" cy="37084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8325715"/>
                <a:gridCol w="638773"/>
              </a:tblGrid>
              <a:tr h="370840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baseline="0" dirty="0" smtClean="0"/>
                        <a:t>الخطوات القادمة</a:t>
                      </a:r>
                      <a:r>
                        <a:rPr lang="ar-AE" baseline="0" dirty="0" smtClean="0"/>
                        <a:t> (الاجراءات التصحيحية)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pSp>
        <p:nvGrpSpPr>
          <p:cNvPr id="5" name="Group 4"/>
          <p:cNvGrpSpPr/>
          <p:nvPr/>
        </p:nvGrpSpPr>
        <p:grpSpPr>
          <a:xfrm>
            <a:off x="7162039" y="2564904"/>
            <a:ext cx="1320453" cy="1814224"/>
            <a:chOff x="5678229" y="349449"/>
            <a:chExt cx="1282374" cy="1512000"/>
          </a:xfrm>
        </p:grpSpPr>
        <p:sp>
          <p:nvSpPr>
            <p:cNvPr id="6" name="Rounded Rectangle 5"/>
            <p:cNvSpPr/>
            <p:nvPr/>
          </p:nvSpPr>
          <p:spPr>
            <a:xfrm>
              <a:off x="5678229" y="349449"/>
              <a:ext cx="1252200" cy="1512000"/>
            </a:xfrm>
            <a:prstGeom prst="roundRect">
              <a:avLst>
                <a:gd name="adj" fmla="val 10000"/>
              </a:avLst>
            </a:pr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2">
                <a:hueOff val="0"/>
                <a:satOff val="0"/>
                <a:lumOff val="0"/>
                <a:alphaOff val="0"/>
              </a:schemeClr>
            </a:fillRef>
            <a:effectRef idx="2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8" name="Rounded Rectangle 10"/>
            <p:cNvSpPr/>
            <p:nvPr/>
          </p:nvSpPr>
          <p:spPr>
            <a:xfrm>
              <a:off x="5708403" y="349449"/>
              <a:ext cx="1252200" cy="38233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92456" tIns="92456" rIns="92456" bIns="49530" numCol="1" spcCol="1270" anchor="t" anchorCtr="0">
              <a:noAutofit/>
            </a:bodyPr>
            <a:lstStyle/>
            <a:p>
              <a:pPr algn="ctr" defTabSz="577850" rtl="1">
                <a:lnSpc>
                  <a:spcPct val="90000"/>
                </a:lnSpc>
                <a:spcAft>
                  <a:spcPct val="35000"/>
                </a:spcAft>
              </a:pPr>
              <a:endParaRPr lang="en-US" sz="1600" b="1" dirty="0">
                <a:solidFill>
                  <a:prstClr val="white"/>
                </a:solidFill>
                <a:latin typeface="Sakkal Majalla" pitchFamily="2" charset="-78"/>
                <a:cs typeface="Sakkal Majalla" pitchFamily="2" charset="-78"/>
              </a:endParaRPr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7060558" y="3285694"/>
            <a:ext cx="1320453" cy="1717610"/>
            <a:chOff x="5578627" y="696141"/>
            <a:chExt cx="1148376" cy="1431480"/>
          </a:xfrm>
        </p:grpSpPr>
        <p:sp>
          <p:nvSpPr>
            <p:cNvPr id="10" name="Rounded Rectangle 9"/>
            <p:cNvSpPr/>
            <p:nvPr/>
          </p:nvSpPr>
          <p:spPr>
            <a:xfrm>
              <a:off x="5578627" y="696141"/>
              <a:ext cx="1148376" cy="1431480"/>
            </a:xfrm>
            <a:prstGeom prst="roundRect">
              <a:avLst>
                <a:gd name="adj" fmla="val 10000"/>
              </a:avLst>
            </a:prstGeom>
          </p:spPr>
          <p:style>
            <a:lnRef idx="1">
              <a:schemeClr val="accent2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pPr algn="r"/>
              <a:r>
                <a:rPr lang="ar-AE" dirty="0" smtClean="0"/>
                <a:t>اجراء تحليل تفصيلي للاستبانات و تحديد  الاجراءات </a:t>
              </a:r>
              <a:r>
                <a:rPr lang="ar-AE" dirty="0" err="1" smtClean="0"/>
                <a:t>التصحيحة</a:t>
              </a:r>
              <a:endParaRPr lang="en-US" dirty="0"/>
            </a:p>
          </p:txBody>
        </p:sp>
        <p:sp>
          <p:nvSpPr>
            <p:cNvPr id="11" name="Rounded Rectangle 12"/>
            <p:cNvSpPr/>
            <p:nvPr/>
          </p:nvSpPr>
          <p:spPr>
            <a:xfrm>
              <a:off x="5612261" y="729776"/>
              <a:ext cx="1114741" cy="136421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92456" tIns="92456" rIns="92456" bIns="92456" numCol="1" spcCol="1270" anchor="t" anchorCtr="0">
              <a:noAutofit/>
            </a:bodyPr>
            <a:lstStyle/>
            <a:p>
              <a:pPr marL="114300" lvl="1" indent="-114300" algn="r" defTabSz="577850" rtl="1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FontTx/>
                <a:buChar char="••"/>
              </a:pPr>
              <a:endParaRPr lang="ar-AE" sz="1300" b="1" dirty="0">
                <a:solidFill>
                  <a:srgbClr val="FF0000"/>
                </a:solidFill>
                <a:latin typeface="Sakkal Majalla" pitchFamily="2" charset="-78"/>
                <a:cs typeface="Sakkal Majalla" pitchFamily="2" charset="-78"/>
              </a:endParaRPr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5559767" y="2582624"/>
            <a:ext cx="1137057" cy="1814224"/>
            <a:chOff x="3962141" y="364217"/>
            <a:chExt cx="1253038" cy="1512000"/>
          </a:xfrm>
        </p:grpSpPr>
        <p:sp>
          <p:nvSpPr>
            <p:cNvPr id="13" name="Rounded Rectangle 12"/>
            <p:cNvSpPr/>
            <p:nvPr/>
          </p:nvSpPr>
          <p:spPr>
            <a:xfrm>
              <a:off x="3962141" y="364217"/>
              <a:ext cx="1223554" cy="1512000"/>
            </a:xfrm>
            <a:prstGeom prst="roundRect">
              <a:avLst>
                <a:gd name="adj" fmla="val 10000"/>
              </a:avLst>
            </a:pr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2">
                <a:hueOff val="0"/>
                <a:satOff val="0"/>
                <a:lumOff val="0"/>
                <a:alphaOff val="0"/>
              </a:schemeClr>
            </a:fillRef>
            <a:effectRef idx="2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4" name="Rounded Rectangle 16"/>
            <p:cNvSpPr/>
            <p:nvPr/>
          </p:nvSpPr>
          <p:spPr>
            <a:xfrm>
              <a:off x="3991625" y="364217"/>
              <a:ext cx="1223554" cy="38233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92456" tIns="92456" rIns="92456" bIns="49530" numCol="1" spcCol="1270" anchor="t" anchorCtr="0">
              <a:noAutofit/>
            </a:bodyPr>
            <a:lstStyle/>
            <a:p>
              <a:pPr algn="ctr" defTabSz="577850" rtl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1600" b="1" dirty="0">
                <a:solidFill>
                  <a:prstClr val="white"/>
                </a:solidFill>
                <a:latin typeface="Sakkal Majalla" pitchFamily="2" charset="-78"/>
                <a:cs typeface="Sakkal Majalla" pitchFamily="2" charset="-78"/>
              </a:endParaRPr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5302328" y="3338851"/>
            <a:ext cx="1137057" cy="1646735"/>
            <a:chOff x="3709469" y="740443"/>
            <a:chExt cx="1342633" cy="1372412"/>
          </a:xfrm>
        </p:grpSpPr>
        <p:sp>
          <p:nvSpPr>
            <p:cNvPr id="16" name="Rounded Rectangle 15"/>
            <p:cNvSpPr/>
            <p:nvPr/>
          </p:nvSpPr>
          <p:spPr>
            <a:xfrm>
              <a:off x="3709469" y="740443"/>
              <a:ext cx="1342633" cy="1372412"/>
            </a:xfrm>
            <a:prstGeom prst="roundRect">
              <a:avLst>
                <a:gd name="adj" fmla="val 10000"/>
              </a:avLst>
            </a:prstGeom>
          </p:spPr>
          <p:style>
            <a:lnRef idx="1">
              <a:schemeClr val="accent2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pPr algn="r"/>
              <a:r>
                <a:rPr lang="ar-AE" dirty="0" smtClean="0"/>
                <a:t>عمل استبيانات رضى مع تحديد جهة العمل </a:t>
              </a:r>
              <a:endParaRPr lang="en-US" dirty="0"/>
            </a:p>
          </p:txBody>
        </p:sp>
        <p:sp>
          <p:nvSpPr>
            <p:cNvPr id="17" name="Rounded Rectangle 18"/>
            <p:cNvSpPr/>
            <p:nvPr/>
          </p:nvSpPr>
          <p:spPr>
            <a:xfrm>
              <a:off x="3870057" y="779767"/>
              <a:ext cx="1142719" cy="129376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92456" tIns="92456" rIns="92456" bIns="92456" numCol="1" spcCol="1270" anchor="t" anchorCtr="0">
              <a:noAutofit/>
            </a:bodyPr>
            <a:lstStyle/>
            <a:p>
              <a:pPr marL="0" lvl="1" algn="r" defTabSz="577850" rtl="1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</a:pPr>
              <a:endParaRPr lang="en-US" sz="1300" b="1" dirty="0">
                <a:solidFill>
                  <a:srgbClr val="FF0000"/>
                </a:solidFill>
                <a:latin typeface="Sakkal Majalla" pitchFamily="2" charset="-78"/>
                <a:cs typeface="Sakkal Majalla" pitchFamily="2" charset="-78"/>
              </a:endParaRPr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5078693" y="2669232"/>
            <a:ext cx="359635" cy="285546"/>
            <a:chOff x="3472151" y="436397"/>
            <a:chExt cx="352975" cy="237978"/>
          </a:xfrm>
        </p:grpSpPr>
        <p:sp>
          <p:nvSpPr>
            <p:cNvPr id="19" name="Right Arrow 18"/>
            <p:cNvSpPr/>
            <p:nvPr/>
          </p:nvSpPr>
          <p:spPr>
            <a:xfrm rot="10800000">
              <a:off x="3472151" y="436397"/>
              <a:ext cx="352975" cy="237978"/>
            </a:xfrm>
            <a:prstGeom prst="rightArrow">
              <a:avLst>
                <a:gd name="adj1" fmla="val 60000"/>
                <a:gd name="adj2" fmla="val 50000"/>
              </a:avLst>
            </a:prstGeom>
          </p:spPr>
          <p:style>
            <a:lnRef idx="0">
              <a:schemeClr val="accent2">
                <a:tint val="60000"/>
                <a:hueOff val="0"/>
                <a:satOff val="0"/>
                <a:lumOff val="0"/>
                <a:alphaOff val="0"/>
              </a:schemeClr>
            </a:lnRef>
            <a:fillRef idx="3">
              <a:schemeClr val="accent2">
                <a:tint val="60000"/>
                <a:hueOff val="0"/>
                <a:satOff val="0"/>
                <a:lumOff val="0"/>
                <a:alphaOff val="0"/>
              </a:schemeClr>
            </a:fillRef>
            <a:effectRef idx="2">
              <a:schemeClr val="accent2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0" name="Right Arrow 20"/>
            <p:cNvSpPr/>
            <p:nvPr/>
          </p:nvSpPr>
          <p:spPr>
            <a:xfrm rot="21600000">
              <a:off x="3543544" y="483993"/>
              <a:ext cx="281582" cy="14278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algn="ctr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1300" b="1">
                <a:solidFill>
                  <a:prstClr val="white"/>
                </a:solidFill>
                <a:latin typeface="Sakkal Majalla" pitchFamily="2" charset="-78"/>
                <a:cs typeface="Sakkal Majalla" pitchFamily="2" charset="-78"/>
              </a:endParaRPr>
            </a:p>
          </p:txBody>
        </p:sp>
      </p:grpSp>
      <p:grpSp>
        <p:nvGrpSpPr>
          <p:cNvPr id="21" name="Group 20"/>
          <p:cNvGrpSpPr/>
          <p:nvPr/>
        </p:nvGrpSpPr>
        <p:grpSpPr>
          <a:xfrm>
            <a:off x="3708701" y="2582624"/>
            <a:ext cx="1320453" cy="1814224"/>
            <a:chOff x="2127530" y="364217"/>
            <a:chExt cx="1198102" cy="1512000"/>
          </a:xfrm>
        </p:grpSpPr>
        <p:sp>
          <p:nvSpPr>
            <p:cNvPr id="22" name="Rounded Rectangle 21"/>
            <p:cNvSpPr/>
            <p:nvPr/>
          </p:nvSpPr>
          <p:spPr>
            <a:xfrm>
              <a:off x="2127530" y="364217"/>
              <a:ext cx="1169911" cy="1512000"/>
            </a:xfrm>
            <a:prstGeom prst="roundRect">
              <a:avLst>
                <a:gd name="adj" fmla="val 10000"/>
              </a:avLst>
            </a:pr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2">
                <a:hueOff val="0"/>
                <a:satOff val="0"/>
                <a:lumOff val="0"/>
                <a:alphaOff val="0"/>
              </a:schemeClr>
            </a:fillRef>
            <a:effectRef idx="2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3" name="Rounded Rectangle 22"/>
            <p:cNvSpPr/>
            <p:nvPr/>
          </p:nvSpPr>
          <p:spPr>
            <a:xfrm>
              <a:off x="2155721" y="364217"/>
              <a:ext cx="1169911" cy="38233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92456" tIns="92456" rIns="92456" bIns="49530" numCol="1" spcCol="1270" anchor="t" anchorCtr="0">
              <a:noAutofit/>
            </a:bodyPr>
            <a:lstStyle/>
            <a:p>
              <a:pPr algn="ctr" defTabSz="577850" rtl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1600" b="1" dirty="0">
                <a:solidFill>
                  <a:prstClr val="white"/>
                </a:solidFill>
                <a:latin typeface="Sakkal Majalla" pitchFamily="2" charset="-78"/>
                <a:cs typeface="Sakkal Majalla" pitchFamily="2" charset="-78"/>
              </a:endParaRPr>
            </a:p>
          </p:txBody>
        </p:sp>
      </p:grpSp>
      <p:grpSp>
        <p:nvGrpSpPr>
          <p:cNvPr id="24" name="Group 23"/>
          <p:cNvGrpSpPr/>
          <p:nvPr/>
        </p:nvGrpSpPr>
        <p:grpSpPr>
          <a:xfrm>
            <a:off x="3470219" y="3338851"/>
            <a:ext cx="1320453" cy="1646735"/>
            <a:chOff x="1893464" y="740443"/>
            <a:chExt cx="1292556" cy="1372412"/>
          </a:xfrm>
        </p:grpSpPr>
        <p:sp>
          <p:nvSpPr>
            <p:cNvPr id="25" name="Rounded Rectangle 24"/>
            <p:cNvSpPr/>
            <p:nvPr/>
          </p:nvSpPr>
          <p:spPr>
            <a:xfrm>
              <a:off x="1893464" y="740443"/>
              <a:ext cx="1292556" cy="1372412"/>
            </a:xfrm>
            <a:prstGeom prst="roundRect">
              <a:avLst>
                <a:gd name="adj" fmla="val 10000"/>
              </a:avLst>
            </a:prstGeom>
          </p:spPr>
          <p:style>
            <a:lnRef idx="1">
              <a:schemeClr val="accent2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pPr algn="r"/>
              <a:r>
                <a:rPr lang="ar-AE" dirty="0" smtClean="0"/>
                <a:t>وضع الاولويات بناء على جهات العمل الاقل رضاً</a:t>
              </a:r>
              <a:endParaRPr lang="en-US" dirty="0"/>
            </a:p>
          </p:txBody>
        </p:sp>
        <p:sp>
          <p:nvSpPr>
            <p:cNvPr id="26" name="Rounded Rectangle 24"/>
            <p:cNvSpPr/>
            <p:nvPr/>
          </p:nvSpPr>
          <p:spPr>
            <a:xfrm>
              <a:off x="1931322" y="778301"/>
              <a:ext cx="1216840" cy="129669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92456" tIns="92456" rIns="92456" bIns="92456" numCol="1" spcCol="1270" anchor="t" anchorCtr="0">
              <a:noAutofit/>
            </a:bodyPr>
            <a:lstStyle/>
            <a:p>
              <a:pPr marL="0" lvl="1" algn="r" defTabSz="577850" rtl="1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</a:pPr>
              <a:endParaRPr lang="en-US" sz="1300" b="1" dirty="0">
                <a:solidFill>
                  <a:srgbClr val="FF0000"/>
                </a:solidFill>
                <a:latin typeface="Sakkal Majalla" pitchFamily="2" charset="-78"/>
                <a:cs typeface="Sakkal Majalla" pitchFamily="2" charset="-78"/>
              </a:endParaRPr>
            </a:p>
          </p:txBody>
        </p:sp>
      </p:grpSp>
      <p:grpSp>
        <p:nvGrpSpPr>
          <p:cNvPr id="27" name="Group 26"/>
          <p:cNvGrpSpPr/>
          <p:nvPr/>
        </p:nvGrpSpPr>
        <p:grpSpPr>
          <a:xfrm>
            <a:off x="3242387" y="2685351"/>
            <a:ext cx="348928" cy="285546"/>
            <a:chOff x="1651749" y="449831"/>
            <a:chExt cx="342466" cy="237978"/>
          </a:xfrm>
        </p:grpSpPr>
        <p:sp>
          <p:nvSpPr>
            <p:cNvPr id="28" name="Right Arrow 27"/>
            <p:cNvSpPr/>
            <p:nvPr/>
          </p:nvSpPr>
          <p:spPr>
            <a:xfrm rot="10749680">
              <a:off x="1651749" y="449831"/>
              <a:ext cx="342466" cy="237978"/>
            </a:xfrm>
            <a:prstGeom prst="rightArrow">
              <a:avLst>
                <a:gd name="adj1" fmla="val 60000"/>
                <a:gd name="adj2" fmla="val 50000"/>
              </a:avLst>
            </a:prstGeom>
          </p:spPr>
          <p:style>
            <a:lnRef idx="0">
              <a:schemeClr val="accent2">
                <a:tint val="60000"/>
                <a:hueOff val="0"/>
                <a:satOff val="0"/>
                <a:lumOff val="0"/>
                <a:alphaOff val="0"/>
              </a:schemeClr>
            </a:lnRef>
            <a:fillRef idx="3">
              <a:schemeClr val="accent2">
                <a:tint val="60000"/>
                <a:hueOff val="0"/>
                <a:satOff val="0"/>
                <a:lumOff val="0"/>
                <a:alphaOff val="0"/>
              </a:schemeClr>
            </a:fillRef>
            <a:effectRef idx="2">
              <a:schemeClr val="accent2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9" name="Right Arrow 26"/>
            <p:cNvSpPr/>
            <p:nvPr/>
          </p:nvSpPr>
          <p:spPr>
            <a:xfrm rot="21549680">
              <a:off x="1723138" y="496905"/>
              <a:ext cx="271073" cy="14278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algn="ctr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1300" b="1">
                <a:solidFill>
                  <a:prstClr val="white"/>
                </a:solidFill>
                <a:latin typeface="Sakkal Majalla" pitchFamily="2" charset="-78"/>
                <a:cs typeface="Sakkal Majalla" pitchFamily="2" charset="-78"/>
              </a:endParaRPr>
            </a:p>
          </p:txBody>
        </p:sp>
      </p:grpSp>
      <p:grpSp>
        <p:nvGrpSpPr>
          <p:cNvPr id="30" name="Group 29"/>
          <p:cNvGrpSpPr/>
          <p:nvPr/>
        </p:nvGrpSpPr>
        <p:grpSpPr>
          <a:xfrm>
            <a:off x="2102749" y="2614511"/>
            <a:ext cx="1100377" cy="1814224"/>
            <a:chOff x="312621" y="390792"/>
            <a:chExt cx="1197006" cy="1512000"/>
          </a:xfrm>
        </p:grpSpPr>
        <p:sp>
          <p:nvSpPr>
            <p:cNvPr id="31" name="Rounded Rectangle 30"/>
            <p:cNvSpPr/>
            <p:nvPr/>
          </p:nvSpPr>
          <p:spPr>
            <a:xfrm>
              <a:off x="312621" y="390792"/>
              <a:ext cx="1168841" cy="1512000"/>
            </a:xfrm>
            <a:prstGeom prst="roundRect">
              <a:avLst>
                <a:gd name="adj" fmla="val 10000"/>
              </a:avLst>
            </a:pr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2">
                <a:hueOff val="0"/>
                <a:satOff val="0"/>
                <a:lumOff val="0"/>
                <a:alphaOff val="0"/>
              </a:schemeClr>
            </a:fillRef>
            <a:effectRef idx="2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2" name="Rounded Rectangle 28"/>
            <p:cNvSpPr/>
            <p:nvPr/>
          </p:nvSpPr>
          <p:spPr>
            <a:xfrm>
              <a:off x="340786" y="390792"/>
              <a:ext cx="1168841" cy="38233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92456" tIns="92456" rIns="92456" bIns="49530" numCol="1" spcCol="1270" anchor="t" anchorCtr="0">
              <a:noAutofit/>
            </a:bodyPr>
            <a:lstStyle/>
            <a:p>
              <a:pPr algn="ctr" defTabSz="577850" rtl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1600" b="1" dirty="0">
                <a:solidFill>
                  <a:prstClr val="white"/>
                </a:solidFill>
                <a:latin typeface="Sakkal Majalla" pitchFamily="2" charset="-78"/>
                <a:cs typeface="Sakkal Majalla" pitchFamily="2" charset="-78"/>
              </a:endParaRPr>
            </a:p>
          </p:txBody>
        </p:sp>
      </p:grpSp>
      <p:grpSp>
        <p:nvGrpSpPr>
          <p:cNvPr id="33" name="Group 32"/>
          <p:cNvGrpSpPr/>
          <p:nvPr/>
        </p:nvGrpSpPr>
        <p:grpSpPr>
          <a:xfrm>
            <a:off x="1879293" y="3285695"/>
            <a:ext cx="1323833" cy="1668005"/>
            <a:chOff x="93303" y="696141"/>
            <a:chExt cx="1518263" cy="1390138"/>
          </a:xfrm>
        </p:grpSpPr>
        <p:sp>
          <p:nvSpPr>
            <p:cNvPr id="34" name="Rounded Rectangle 33"/>
            <p:cNvSpPr/>
            <p:nvPr/>
          </p:nvSpPr>
          <p:spPr>
            <a:xfrm>
              <a:off x="93303" y="696141"/>
              <a:ext cx="1518263" cy="1390138"/>
            </a:xfrm>
            <a:prstGeom prst="roundRect">
              <a:avLst>
                <a:gd name="adj" fmla="val 10000"/>
              </a:avLst>
            </a:prstGeom>
          </p:spPr>
          <p:style>
            <a:lnRef idx="1">
              <a:schemeClr val="accent2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pPr algn="r"/>
              <a:r>
                <a:rPr lang="ar-AE" dirty="0" smtClean="0"/>
                <a:t>تنفيذ ورش </a:t>
              </a:r>
              <a:r>
                <a:rPr lang="ar-AE" smtClean="0"/>
                <a:t>العمل و </a:t>
              </a:r>
              <a:r>
                <a:rPr lang="ar-AE" dirty="0" smtClean="0"/>
                <a:t>الاجراءات التصحيحية بناء على الأولويات </a:t>
              </a:r>
              <a:endParaRPr lang="en-US" dirty="0"/>
            </a:p>
          </p:txBody>
        </p:sp>
        <p:sp>
          <p:nvSpPr>
            <p:cNvPr id="35" name="Rounded Rectangle 30"/>
            <p:cNvSpPr/>
            <p:nvPr/>
          </p:nvSpPr>
          <p:spPr>
            <a:xfrm>
              <a:off x="349578" y="857133"/>
              <a:ext cx="968751" cy="119218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92456" tIns="92456" rIns="92456" bIns="92456" numCol="1" spcCol="1270" anchor="t" anchorCtr="0">
              <a:noAutofit/>
            </a:bodyPr>
            <a:lstStyle/>
            <a:p>
              <a:pPr marL="63500" lvl="1" indent="-63500" algn="r" defTabSz="577850" rtl="1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FontTx/>
                <a:buChar char="••"/>
              </a:pPr>
              <a:endParaRPr lang="en-US" sz="1300" b="1" dirty="0">
                <a:solidFill>
                  <a:srgbClr val="FF0000"/>
                </a:solidFill>
                <a:latin typeface="Sakkal Majalla" pitchFamily="2" charset="-78"/>
                <a:cs typeface="Sakkal Majalla" pitchFamily="2" charset="-78"/>
              </a:endParaRPr>
            </a:p>
          </p:txBody>
        </p:sp>
      </p:grpSp>
      <p:grpSp>
        <p:nvGrpSpPr>
          <p:cNvPr id="36" name="Group 35"/>
          <p:cNvGrpSpPr/>
          <p:nvPr/>
        </p:nvGrpSpPr>
        <p:grpSpPr>
          <a:xfrm>
            <a:off x="6728443" y="2675766"/>
            <a:ext cx="359635" cy="285546"/>
            <a:chOff x="3472151" y="436397"/>
            <a:chExt cx="352975" cy="237978"/>
          </a:xfrm>
        </p:grpSpPr>
        <p:sp>
          <p:nvSpPr>
            <p:cNvPr id="37" name="Right Arrow 36"/>
            <p:cNvSpPr/>
            <p:nvPr/>
          </p:nvSpPr>
          <p:spPr>
            <a:xfrm rot="10800000">
              <a:off x="3472151" y="436397"/>
              <a:ext cx="352975" cy="237978"/>
            </a:xfrm>
            <a:prstGeom prst="rightArrow">
              <a:avLst>
                <a:gd name="adj1" fmla="val 60000"/>
                <a:gd name="adj2" fmla="val 50000"/>
              </a:avLst>
            </a:prstGeom>
          </p:spPr>
          <p:style>
            <a:lnRef idx="0">
              <a:schemeClr val="accent2">
                <a:tint val="60000"/>
                <a:hueOff val="0"/>
                <a:satOff val="0"/>
                <a:lumOff val="0"/>
                <a:alphaOff val="0"/>
              </a:schemeClr>
            </a:lnRef>
            <a:fillRef idx="3">
              <a:schemeClr val="accent2">
                <a:tint val="60000"/>
                <a:hueOff val="0"/>
                <a:satOff val="0"/>
                <a:lumOff val="0"/>
                <a:alphaOff val="0"/>
              </a:schemeClr>
            </a:fillRef>
            <a:effectRef idx="2">
              <a:schemeClr val="accent2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8" name="Right Arrow 20"/>
            <p:cNvSpPr/>
            <p:nvPr/>
          </p:nvSpPr>
          <p:spPr>
            <a:xfrm rot="21600000">
              <a:off x="3543544" y="483993"/>
              <a:ext cx="281582" cy="14278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algn="ctr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1300" b="1">
                <a:solidFill>
                  <a:prstClr val="white"/>
                </a:solidFill>
                <a:latin typeface="Sakkal Majalla" pitchFamily="2" charset="-78"/>
                <a:cs typeface="Sakkal Majalla" pitchFamily="2" charset="-78"/>
              </a:endParaRPr>
            </a:p>
          </p:txBody>
        </p:sp>
      </p:grpSp>
      <p:grpSp>
        <p:nvGrpSpPr>
          <p:cNvPr id="39" name="Group 38"/>
          <p:cNvGrpSpPr/>
          <p:nvPr/>
        </p:nvGrpSpPr>
        <p:grpSpPr>
          <a:xfrm>
            <a:off x="1615986" y="2666427"/>
            <a:ext cx="348928" cy="285546"/>
            <a:chOff x="1651749" y="449831"/>
            <a:chExt cx="342466" cy="237978"/>
          </a:xfrm>
        </p:grpSpPr>
        <p:sp>
          <p:nvSpPr>
            <p:cNvPr id="40" name="Right Arrow 39"/>
            <p:cNvSpPr/>
            <p:nvPr/>
          </p:nvSpPr>
          <p:spPr>
            <a:xfrm rot="10749680">
              <a:off x="1651749" y="449831"/>
              <a:ext cx="342466" cy="237978"/>
            </a:xfrm>
            <a:prstGeom prst="rightArrow">
              <a:avLst>
                <a:gd name="adj1" fmla="val 60000"/>
                <a:gd name="adj2" fmla="val 50000"/>
              </a:avLst>
            </a:prstGeom>
          </p:spPr>
          <p:style>
            <a:lnRef idx="0">
              <a:schemeClr val="accent2">
                <a:tint val="60000"/>
                <a:hueOff val="0"/>
                <a:satOff val="0"/>
                <a:lumOff val="0"/>
                <a:alphaOff val="0"/>
              </a:schemeClr>
            </a:lnRef>
            <a:fillRef idx="3">
              <a:schemeClr val="accent2">
                <a:tint val="60000"/>
                <a:hueOff val="0"/>
                <a:satOff val="0"/>
                <a:lumOff val="0"/>
                <a:alphaOff val="0"/>
              </a:schemeClr>
            </a:fillRef>
            <a:effectRef idx="2">
              <a:schemeClr val="accent2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41" name="Right Arrow 26"/>
            <p:cNvSpPr/>
            <p:nvPr/>
          </p:nvSpPr>
          <p:spPr>
            <a:xfrm rot="21549680">
              <a:off x="1723138" y="496905"/>
              <a:ext cx="271073" cy="14278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algn="ctr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1300" b="1">
                <a:solidFill>
                  <a:prstClr val="white"/>
                </a:solidFill>
                <a:latin typeface="Sakkal Majalla" pitchFamily="2" charset="-78"/>
                <a:cs typeface="Sakkal Majalla" pitchFamily="2" charset="-78"/>
              </a:endParaRPr>
            </a:p>
          </p:txBody>
        </p:sp>
      </p:grpSp>
      <p:grpSp>
        <p:nvGrpSpPr>
          <p:cNvPr id="42" name="Group 41"/>
          <p:cNvGrpSpPr/>
          <p:nvPr/>
        </p:nvGrpSpPr>
        <p:grpSpPr>
          <a:xfrm>
            <a:off x="476348" y="2595587"/>
            <a:ext cx="1100377" cy="1814224"/>
            <a:chOff x="312621" y="390792"/>
            <a:chExt cx="1197006" cy="1512000"/>
          </a:xfrm>
        </p:grpSpPr>
        <p:sp>
          <p:nvSpPr>
            <p:cNvPr id="43" name="Rounded Rectangle 42"/>
            <p:cNvSpPr/>
            <p:nvPr/>
          </p:nvSpPr>
          <p:spPr>
            <a:xfrm>
              <a:off x="312621" y="390792"/>
              <a:ext cx="1168841" cy="1512000"/>
            </a:xfrm>
            <a:prstGeom prst="roundRect">
              <a:avLst>
                <a:gd name="adj" fmla="val 10000"/>
              </a:avLst>
            </a:pr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2">
                <a:hueOff val="0"/>
                <a:satOff val="0"/>
                <a:lumOff val="0"/>
                <a:alphaOff val="0"/>
              </a:schemeClr>
            </a:fillRef>
            <a:effectRef idx="2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44" name="Rounded Rectangle 28"/>
            <p:cNvSpPr/>
            <p:nvPr/>
          </p:nvSpPr>
          <p:spPr>
            <a:xfrm>
              <a:off x="340786" y="390792"/>
              <a:ext cx="1168841" cy="38233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92456" tIns="92456" rIns="92456" bIns="49530" numCol="1" spcCol="1270" anchor="t" anchorCtr="0">
              <a:noAutofit/>
            </a:bodyPr>
            <a:lstStyle/>
            <a:p>
              <a:pPr algn="ctr" defTabSz="577850" rtl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1600" b="1" dirty="0">
                <a:solidFill>
                  <a:prstClr val="white"/>
                </a:solidFill>
                <a:latin typeface="Sakkal Majalla" pitchFamily="2" charset="-78"/>
                <a:cs typeface="Sakkal Majalla" pitchFamily="2" charset="-78"/>
              </a:endParaRPr>
            </a:p>
          </p:txBody>
        </p:sp>
      </p:grpSp>
      <p:grpSp>
        <p:nvGrpSpPr>
          <p:cNvPr id="45" name="Group 44"/>
          <p:cNvGrpSpPr/>
          <p:nvPr/>
        </p:nvGrpSpPr>
        <p:grpSpPr>
          <a:xfrm>
            <a:off x="252892" y="3285694"/>
            <a:ext cx="1297942" cy="1649081"/>
            <a:chOff x="93303" y="820171"/>
            <a:chExt cx="1261988" cy="1266108"/>
          </a:xfrm>
        </p:grpSpPr>
        <p:sp>
          <p:nvSpPr>
            <p:cNvPr id="46" name="Rounded Rectangle 45"/>
            <p:cNvSpPr/>
            <p:nvPr/>
          </p:nvSpPr>
          <p:spPr>
            <a:xfrm>
              <a:off x="93303" y="820171"/>
              <a:ext cx="1261988" cy="1266108"/>
            </a:xfrm>
            <a:prstGeom prst="roundRect">
              <a:avLst>
                <a:gd name="adj" fmla="val 10000"/>
              </a:avLst>
            </a:prstGeom>
          </p:spPr>
          <p:style>
            <a:lnRef idx="1">
              <a:schemeClr val="accent2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pPr algn="r"/>
              <a:r>
                <a:rPr lang="ar-AE" dirty="0" smtClean="0"/>
                <a:t>اعادة قياس الرضى و تحديد مستهدفات جديدة </a:t>
              </a:r>
              <a:endParaRPr lang="en-US" dirty="0"/>
            </a:p>
          </p:txBody>
        </p:sp>
        <p:sp>
          <p:nvSpPr>
            <p:cNvPr id="47" name="Rounded Rectangle 30"/>
            <p:cNvSpPr/>
            <p:nvPr/>
          </p:nvSpPr>
          <p:spPr>
            <a:xfrm>
              <a:off x="188483" y="857133"/>
              <a:ext cx="1129846" cy="119218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92456" tIns="92456" rIns="92456" bIns="92456" numCol="1" spcCol="1270" anchor="t" anchorCtr="0">
              <a:noAutofit/>
            </a:bodyPr>
            <a:lstStyle/>
            <a:p>
              <a:pPr marL="0" lvl="1" algn="r" defTabSz="577850" rtl="1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</a:pPr>
              <a:endParaRPr lang="en-US" sz="1300" b="1" dirty="0">
                <a:solidFill>
                  <a:srgbClr val="FF0000"/>
                </a:solidFill>
                <a:latin typeface="Sakkal Majalla" pitchFamily="2" charset="-78"/>
                <a:cs typeface="Sakkal Majalla" pitchFamily="2" charset="-78"/>
              </a:endParaRPr>
            </a:p>
          </p:txBody>
        </p:sp>
      </p:grpSp>
      <p:sp>
        <p:nvSpPr>
          <p:cNvPr id="48" name="Rectangle 47"/>
          <p:cNvSpPr/>
          <p:nvPr/>
        </p:nvSpPr>
        <p:spPr>
          <a:xfrm>
            <a:off x="4120081" y="1196752"/>
            <a:ext cx="4572000" cy="677108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 rtl="1"/>
            <a:endParaRPr lang="ar-AE" dirty="0">
              <a:solidFill>
                <a:prstClr val="black"/>
              </a:solidFill>
              <a:latin typeface="Sakkal Majalla" pitchFamily="2" charset="-78"/>
              <a:cs typeface="Sakkal Majalla" pitchFamily="2" charset="-78"/>
            </a:endParaRPr>
          </a:p>
          <a:p>
            <a:pPr algn="just" rtl="1"/>
            <a:r>
              <a:rPr lang="ar-AE" sz="2000" b="1" dirty="0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و سيتم تنفيذ العمليات التالية :</a:t>
            </a:r>
            <a:endParaRPr lang="en-US" sz="2000" b="1" dirty="0">
              <a:solidFill>
                <a:prstClr val="black"/>
              </a:solidFill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3" name="U-Turn Arrow 2"/>
          <p:cNvSpPr/>
          <p:nvPr/>
        </p:nvSpPr>
        <p:spPr>
          <a:xfrm>
            <a:off x="683568" y="1916832"/>
            <a:ext cx="7037216" cy="576064"/>
          </a:xfrm>
          <a:prstGeom prst="uturn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785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0505289"/>
              </p:ext>
            </p:extLst>
          </p:nvPr>
        </p:nvGraphicFramePr>
        <p:xfrm>
          <a:off x="35496" y="2348880"/>
          <a:ext cx="9108504" cy="1728192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8064896"/>
                <a:gridCol w="1043608"/>
              </a:tblGrid>
              <a:tr h="1728192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3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الاستشارات القانونية و نظام أتمته السياسات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3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رابعاً</a:t>
                      </a:r>
                      <a:endParaRPr lang="en-US" sz="3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83852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99159388"/>
              </p:ext>
            </p:extLst>
          </p:nvPr>
        </p:nvGraphicFramePr>
        <p:xfrm>
          <a:off x="107504" y="620688"/>
          <a:ext cx="8964488" cy="37084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8325715"/>
                <a:gridCol w="638773"/>
              </a:tblGrid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dirty="0" smtClean="0"/>
                        <a:t>نسبة</a:t>
                      </a:r>
                      <a:r>
                        <a:rPr lang="ar-SA" baseline="0" dirty="0" smtClean="0"/>
                        <a:t> الرضا العام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22476315"/>
              </p:ext>
            </p:extLst>
          </p:nvPr>
        </p:nvGraphicFramePr>
        <p:xfrm>
          <a:off x="827584" y="1412776"/>
          <a:ext cx="6480720" cy="44644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6" name="Rectangle 15"/>
          <p:cNvSpPr/>
          <p:nvPr/>
        </p:nvSpPr>
        <p:spPr>
          <a:xfrm>
            <a:off x="5868144" y="5445224"/>
            <a:ext cx="2376264" cy="576064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3275856" y="5445224"/>
            <a:ext cx="2448272" cy="576064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755576" y="5445224"/>
            <a:ext cx="2376264" cy="576064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9" name="Chart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43301506"/>
              </p:ext>
            </p:extLst>
          </p:nvPr>
        </p:nvGraphicFramePr>
        <p:xfrm>
          <a:off x="179512" y="1052736"/>
          <a:ext cx="8280920" cy="53285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9" name="TextBox 18"/>
          <p:cNvSpPr txBox="1"/>
          <p:nvPr/>
        </p:nvSpPr>
        <p:spPr>
          <a:xfrm>
            <a:off x="7070960" y="980728"/>
            <a:ext cx="15121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AE" b="1" dirty="0" smtClean="0"/>
              <a:t>حجم العينة:750</a:t>
            </a:r>
          </a:p>
          <a:p>
            <a:pPr algn="r"/>
            <a:r>
              <a:rPr lang="ar-AE" b="1" dirty="0" smtClean="0"/>
              <a:t>الردود: 558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494194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92911886"/>
              </p:ext>
            </p:extLst>
          </p:nvPr>
        </p:nvGraphicFramePr>
        <p:xfrm>
          <a:off x="107504" y="620688"/>
          <a:ext cx="8964488" cy="37084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8325715"/>
                <a:gridCol w="638773"/>
              </a:tblGrid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dirty="0" smtClean="0"/>
                        <a:t> </a:t>
                      </a:r>
                      <a:r>
                        <a:rPr lang="ar-SA" dirty="0" smtClean="0"/>
                        <a:t>نسبة</a:t>
                      </a:r>
                      <a:r>
                        <a:rPr lang="ar-SA" baseline="0" dirty="0" smtClean="0"/>
                        <a:t> الرضا العام</a:t>
                      </a:r>
                      <a:r>
                        <a:rPr lang="ar-AE" baseline="0" dirty="0" smtClean="0"/>
                        <a:t> لعام 2015 مقارنة بالعام 2015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51032293"/>
              </p:ext>
            </p:extLst>
          </p:nvPr>
        </p:nvGraphicFramePr>
        <p:xfrm>
          <a:off x="827584" y="1412776"/>
          <a:ext cx="6480720" cy="44644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Rectangle 1"/>
          <p:cNvSpPr/>
          <p:nvPr/>
        </p:nvSpPr>
        <p:spPr>
          <a:xfrm>
            <a:off x="4499992" y="4869160"/>
            <a:ext cx="2664296" cy="108012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1331640" y="4869160"/>
            <a:ext cx="2952328" cy="108012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0" name="Chart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13766415"/>
              </p:ext>
            </p:extLst>
          </p:nvPr>
        </p:nvGraphicFramePr>
        <p:xfrm>
          <a:off x="539552" y="1124744"/>
          <a:ext cx="7848872" cy="48245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7070960" y="980728"/>
            <a:ext cx="15121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AE" b="1" dirty="0" smtClean="0"/>
              <a:t>حجم العينة:750</a:t>
            </a:r>
          </a:p>
          <a:p>
            <a:pPr algn="r"/>
            <a:r>
              <a:rPr lang="ar-AE" b="1" dirty="0" smtClean="0"/>
              <a:t>الردود: 558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720455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16167556"/>
              </p:ext>
            </p:extLst>
          </p:nvPr>
        </p:nvGraphicFramePr>
        <p:xfrm>
          <a:off x="-1512" y="692696"/>
          <a:ext cx="9108504" cy="57912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8064896"/>
                <a:gridCol w="1043608"/>
              </a:tblGrid>
              <a:tr h="504056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28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الاستبيانات للنصف الاول </a:t>
                      </a:r>
                      <a:endParaRPr lang="en-US" sz="2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AE" sz="32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22734938"/>
              </p:ext>
            </p:extLst>
          </p:nvPr>
        </p:nvGraphicFramePr>
        <p:xfrm>
          <a:off x="179513" y="1340769"/>
          <a:ext cx="8784975" cy="4855206"/>
        </p:xfrm>
        <a:graphic>
          <a:graphicData uri="http://schemas.openxmlformats.org/drawingml/2006/table">
            <a:tbl>
              <a:tblPr rtl="1">
                <a:tableStyleId>{69C7853C-536D-4A76-A0AE-DD22124D55A5}</a:tableStyleId>
              </a:tblPr>
              <a:tblGrid>
                <a:gridCol w="2199369"/>
                <a:gridCol w="912238"/>
                <a:gridCol w="924734"/>
                <a:gridCol w="924734"/>
                <a:gridCol w="924734"/>
                <a:gridCol w="1287255"/>
                <a:gridCol w="1611911"/>
              </a:tblGrid>
              <a:tr h="816001">
                <a:tc>
                  <a:txBody>
                    <a:bodyPr/>
                    <a:lstStyle/>
                    <a:p>
                      <a:pPr algn="r" rtl="1" fontAlgn="ctr"/>
                      <a:r>
                        <a:rPr lang="ar-AE" sz="18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اسم مقياس الأداء التشغيلي</a:t>
                      </a:r>
                      <a:endParaRPr lang="ar-AE" sz="1800" b="1" i="0" u="none" strike="noStrike" dirty="0">
                        <a:solidFill>
                          <a:schemeClr val="bg1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ar-AE" sz="18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المسؤول عن المقياس</a:t>
                      </a:r>
                      <a:endParaRPr lang="ar-AE" sz="1800" b="1" i="0" u="none" strike="noStrike" dirty="0">
                        <a:solidFill>
                          <a:schemeClr val="bg1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ar-AE" sz="1800" b="1" u="none" strike="noStrike" dirty="0" smtClean="0">
                          <a:solidFill>
                            <a:schemeClr val="bg1"/>
                          </a:solidFill>
                          <a:effectLst/>
                        </a:rPr>
                        <a:t>المستهدف للربع الاول </a:t>
                      </a:r>
                      <a:endParaRPr lang="ar-AE" sz="1800" b="1" i="0" u="none" strike="noStrike" dirty="0">
                        <a:solidFill>
                          <a:schemeClr val="bg1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ar-AE" sz="1800" b="1" u="none" strike="noStrike" dirty="0" smtClean="0">
                          <a:solidFill>
                            <a:schemeClr val="bg1"/>
                          </a:solidFill>
                          <a:effectLst/>
                        </a:rPr>
                        <a:t>المستهدف للربع الثاني </a:t>
                      </a:r>
                      <a:endParaRPr lang="ar-AE" sz="1800" b="1" i="0" u="none" strike="noStrike" dirty="0">
                        <a:solidFill>
                          <a:schemeClr val="bg1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ar-AE" sz="18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المتحقق لعام 2015</a:t>
                      </a:r>
                      <a:endParaRPr lang="ar-AE" sz="1800" b="1" i="0" u="none" strike="noStrike" dirty="0">
                        <a:solidFill>
                          <a:schemeClr val="bg1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ar-AE" sz="1800" b="1" u="none" strike="noStrike" dirty="0" smtClean="0">
                          <a:solidFill>
                            <a:schemeClr val="bg1"/>
                          </a:solidFill>
                          <a:effectLst/>
                        </a:rPr>
                        <a:t>الاداة المستخدمة </a:t>
                      </a:r>
                      <a:r>
                        <a:rPr lang="en-US" sz="18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1800" b="1" i="0" u="none" strike="noStrike" dirty="0">
                        <a:solidFill>
                          <a:schemeClr val="bg1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ar-AE" sz="1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/>
                        </a:rPr>
                        <a:t>ملاحظات</a:t>
                      </a:r>
                      <a:endParaRPr lang="en-US" sz="1800" b="1" i="0" u="none" strike="noStrike" dirty="0">
                        <a:solidFill>
                          <a:schemeClr val="bg1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  <a:tr h="423112">
                <a:tc>
                  <a:txBody>
                    <a:bodyPr/>
                    <a:lstStyle/>
                    <a:p>
                      <a:pPr algn="r" rtl="1" fontAlgn="t"/>
                      <a:r>
                        <a:rPr lang="ar-AE" sz="1400" b="1" u="none" strike="noStrike" dirty="0">
                          <a:effectLst/>
                        </a:rPr>
                        <a:t>نسبة رضا المتعاملين عن نظام </a:t>
                      </a:r>
                      <a:r>
                        <a:rPr lang="ar-AE" sz="1400" b="1" u="none" strike="noStrike" dirty="0" smtClean="0">
                          <a:effectLst/>
                        </a:rPr>
                        <a:t>أتمته </a:t>
                      </a:r>
                      <a:r>
                        <a:rPr lang="ar-AE" sz="1400" b="1" u="none" strike="noStrike" dirty="0">
                          <a:effectLst/>
                        </a:rPr>
                        <a:t>السياسات</a:t>
                      </a:r>
                      <a:endParaRPr lang="ar-AE" sz="14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ar-AE" sz="1400" b="1" u="none" strike="noStrike" dirty="0">
                          <a:effectLst/>
                        </a:rPr>
                        <a:t>قطاع السياسات</a:t>
                      </a:r>
                      <a:endParaRPr lang="ar-AE" sz="14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effectLst/>
                        </a:rPr>
                        <a:t>70%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effectLst/>
                        </a:rPr>
                        <a:t> 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effectLst/>
                        </a:rPr>
                        <a:t>68%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effectLst/>
                        </a:rPr>
                        <a:t>Google Forms</a:t>
                      </a:r>
                      <a:endParaRPr lang="en-US" sz="1400" b="1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ar-AE" sz="1400" b="1" i="0" u="none" strike="noStrike" dirty="0" smtClean="0">
                          <a:effectLst/>
                          <a:latin typeface="Arial"/>
                        </a:rPr>
                        <a:t>تم ارساله  للإدارة و وضع الاجراءات التصحيحية</a:t>
                      </a:r>
                      <a:endParaRPr lang="en-US" sz="1400" b="1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solidFill>
                      <a:srgbClr val="92D050"/>
                    </a:solidFill>
                  </a:tcPr>
                </a:tc>
              </a:tr>
              <a:tr h="412085">
                <a:tc>
                  <a:txBody>
                    <a:bodyPr/>
                    <a:lstStyle/>
                    <a:p>
                      <a:pPr algn="r" rtl="1" fontAlgn="t"/>
                      <a:r>
                        <a:rPr lang="ar-AE" sz="1400" b="1" u="none" strike="noStrike" dirty="0">
                          <a:effectLst/>
                        </a:rPr>
                        <a:t>نسبة رضا المشاركين عن الجائزة</a:t>
                      </a:r>
                      <a:endParaRPr lang="ar-AE" sz="14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ar-AE" sz="1400" b="1" u="none" strike="noStrike" dirty="0">
                          <a:effectLst/>
                        </a:rPr>
                        <a:t>قطاع السياسات</a:t>
                      </a:r>
                      <a:endParaRPr lang="ar-AE" sz="14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effectLst/>
                        </a:rPr>
                        <a:t> 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effectLst/>
                        </a:rPr>
                        <a:t>70%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ar-AE" sz="1400" b="1" u="none" strike="noStrike" dirty="0" smtClean="0">
                          <a:effectLst/>
                        </a:rPr>
                        <a:t>جاري العمل </a:t>
                      </a:r>
                      <a:r>
                        <a:rPr lang="en-US" sz="1400" b="1" u="none" strike="noStrike" dirty="0">
                          <a:effectLst/>
                        </a:rPr>
                        <a:t> 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effectLst/>
                        </a:rPr>
                        <a:t>Google Forms</a:t>
                      </a:r>
                      <a:endParaRPr lang="en-US" sz="1400" b="1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ar-AE" sz="1400" b="1" i="0" u="none" strike="noStrike" dirty="0" smtClean="0">
                          <a:effectLst/>
                          <a:latin typeface="Arial"/>
                        </a:rPr>
                        <a:t>للإطلاق خلال اسبوع القادم</a:t>
                      </a:r>
                      <a:endParaRPr lang="en-US" sz="1400" b="1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</a:tr>
              <a:tr h="423112">
                <a:tc>
                  <a:txBody>
                    <a:bodyPr/>
                    <a:lstStyle/>
                    <a:p>
                      <a:pPr algn="r" rtl="1" fontAlgn="t"/>
                      <a:r>
                        <a:rPr lang="ar-AE" sz="1400" b="1" u="none" strike="noStrike" dirty="0">
                          <a:effectLst/>
                        </a:rPr>
                        <a:t>نسبة رضا المتعاملين عن </a:t>
                      </a:r>
                      <a:r>
                        <a:rPr lang="ar-AE" sz="1400" b="1" u="none" strike="noStrike" dirty="0" smtClean="0">
                          <a:effectLst/>
                        </a:rPr>
                        <a:t>التطبيقات </a:t>
                      </a:r>
                      <a:r>
                        <a:rPr lang="ar-AE" sz="1400" b="1" u="none" strike="noStrike" dirty="0">
                          <a:effectLst/>
                        </a:rPr>
                        <a:t>الذكية</a:t>
                      </a:r>
                      <a:endParaRPr lang="ar-AE" sz="14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ar-AE" sz="1400" b="1" u="none" strike="noStrike">
                          <a:effectLst/>
                        </a:rPr>
                        <a:t>بياناتي</a:t>
                      </a:r>
                      <a:endParaRPr lang="ar-AE" sz="14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>
                          <a:effectLst/>
                        </a:rPr>
                        <a:t>75%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>
                          <a:effectLst/>
                        </a:rPr>
                        <a:t> 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effectLst/>
                        </a:rPr>
                        <a:t>75%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>
                          <a:effectLst/>
                        </a:rPr>
                        <a:t>Google Forms</a:t>
                      </a:r>
                      <a:endParaRPr lang="en-US" sz="1400" b="1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ar-AE" sz="1400" b="1" i="0" u="none" strike="noStrike" smtClean="0">
                          <a:effectLst/>
                          <a:latin typeface="Arial"/>
                        </a:rPr>
                        <a:t>تم ارساله  للإدارة و وضع الاجراءات التصحيحية</a:t>
                      </a:r>
                      <a:endParaRPr lang="en-US" sz="1400" b="1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solidFill>
                      <a:srgbClr val="92D050"/>
                    </a:solidFill>
                  </a:tcPr>
                </a:tc>
              </a:tr>
              <a:tr h="423112">
                <a:tc>
                  <a:txBody>
                    <a:bodyPr/>
                    <a:lstStyle/>
                    <a:p>
                      <a:pPr algn="r" rtl="1" fontAlgn="ctr"/>
                      <a:r>
                        <a:rPr lang="ar-AE" sz="1400" b="1" u="none" strike="noStrike" dirty="0">
                          <a:effectLst/>
                        </a:rPr>
                        <a:t>نسبة رضا المتعاملين عن نظام التقارير الذكية</a:t>
                      </a:r>
                      <a:endParaRPr lang="ar-AE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ar-AE" sz="1400" b="1" u="none" strike="noStrike">
                          <a:effectLst/>
                        </a:rPr>
                        <a:t>بياناتي</a:t>
                      </a:r>
                      <a:endParaRPr lang="ar-AE" sz="14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>
                          <a:effectLst/>
                        </a:rPr>
                        <a:t>75%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>
                          <a:effectLst/>
                        </a:rPr>
                        <a:t> 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effectLst/>
                        </a:rPr>
                        <a:t>69%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>
                          <a:effectLst/>
                        </a:rPr>
                        <a:t>Google Forms</a:t>
                      </a:r>
                      <a:endParaRPr lang="en-US" sz="1400" b="1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ar-AE" sz="1400" b="1" i="0" u="none" strike="noStrike" smtClean="0">
                          <a:effectLst/>
                          <a:latin typeface="Arial"/>
                        </a:rPr>
                        <a:t>تم ارساله  للإدارة و وضع الاجراءات التصحيحية</a:t>
                      </a:r>
                      <a:endParaRPr lang="en-US" sz="1400" b="1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solidFill>
                      <a:srgbClr val="92D050"/>
                    </a:solidFill>
                  </a:tcPr>
                </a:tc>
              </a:tr>
              <a:tr h="423112">
                <a:tc>
                  <a:txBody>
                    <a:bodyPr/>
                    <a:lstStyle/>
                    <a:p>
                      <a:pPr algn="r" rtl="1" fontAlgn="t"/>
                      <a:r>
                        <a:rPr lang="ar-AE" sz="1400" b="1" u="none" strike="noStrike" dirty="0">
                          <a:effectLst/>
                        </a:rPr>
                        <a:t>نسبة رضا الجهات الاتحادية عن نظام بياناتي</a:t>
                      </a:r>
                      <a:endParaRPr lang="ar-AE" sz="14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ar-AE" sz="1400" b="1" u="none" strike="noStrike">
                          <a:effectLst/>
                        </a:rPr>
                        <a:t>بياناتي</a:t>
                      </a:r>
                      <a:endParaRPr lang="ar-AE" sz="14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>
                          <a:effectLst/>
                        </a:rPr>
                        <a:t>75%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>
                          <a:effectLst/>
                        </a:rPr>
                        <a:t> 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effectLst/>
                        </a:rPr>
                        <a:t>78%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>
                          <a:effectLst/>
                        </a:rPr>
                        <a:t>Google Forms</a:t>
                      </a:r>
                      <a:endParaRPr lang="en-US" sz="1400" b="1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ar-AE" sz="1400" b="1" i="0" u="none" strike="noStrike" smtClean="0">
                          <a:effectLst/>
                          <a:latin typeface="Arial"/>
                        </a:rPr>
                        <a:t>تم ارساله  للإدارة و وضع الاجراءات التصحيحية</a:t>
                      </a:r>
                      <a:endParaRPr lang="en-US" sz="1400" b="1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solidFill>
                      <a:srgbClr val="92D050"/>
                    </a:solidFill>
                  </a:tcPr>
                </a:tc>
              </a:tr>
              <a:tr h="423112">
                <a:tc>
                  <a:txBody>
                    <a:bodyPr/>
                    <a:lstStyle/>
                    <a:p>
                      <a:pPr algn="r" rtl="1" fontAlgn="ctr"/>
                      <a:r>
                        <a:rPr lang="ar-AE" sz="1400" b="1" u="none" strike="noStrike" dirty="0">
                          <a:effectLst/>
                        </a:rPr>
                        <a:t>نسبة رضا المتعاملين على نظام مكتب الخدمة</a:t>
                      </a:r>
                      <a:endParaRPr lang="ar-AE" sz="14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ar-AE" sz="1400" b="1" u="none" strike="noStrike">
                          <a:effectLst/>
                        </a:rPr>
                        <a:t>بياناتي</a:t>
                      </a:r>
                      <a:endParaRPr lang="ar-AE" sz="14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>
                          <a:effectLst/>
                        </a:rPr>
                        <a:t>75%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>
                          <a:effectLst/>
                        </a:rPr>
                        <a:t> 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effectLst/>
                        </a:rPr>
                        <a:t>76%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>
                          <a:effectLst/>
                        </a:rPr>
                        <a:t>Google Forms</a:t>
                      </a:r>
                      <a:endParaRPr lang="en-US" sz="1400" b="1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ar-AE" sz="1400" b="1" i="0" u="none" strike="noStrike" dirty="0" smtClean="0">
                          <a:effectLst/>
                          <a:latin typeface="Arial"/>
                        </a:rPr>
                        <a:t>تم ارساله  للإدارة و وضع الاجراءات التصحيحية</a:t>
                      </a:r>
                      <a:endParaRPr lang="en-US" sz="1400" b="1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solidFill>
                      <a:srgbClr val="92D050"/>
                    </a:solidFill>
                  </a:tcPr>
                </a:tc>
              </a:tr>
              <a:tr h="423112">
                <a:tc>
                  <a:txBody>
                    <a:bodyPr/>
                    <a:lstStyle/>
                    <a:p>
                      <a:pPr algn="r" rtl="1" fontAlgn="t"/>
                      <a:r>
                        <a:rPr lang="ar-AE" sz="1400" b="1" u="none" strike="noStrike" dirty="0">
                          <a:effectLst/>
                        </a:rPr>
                        <a:t>نسبة رضا الجهات الاتحادية عن نظام تقييم الاداء</a:t>
                      </a:r>
                      <a:endParaRPr lang="ar-AE" sz="14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ar-AE" sz="1400" b="1" u="none" strike="noStrike">
                          <a:effectLst/>
                        </a:rPr>
                        <a:t>قطاع البرامج</a:t>
                      </a:r>
                      <a:endParaRPr lang="ar-AE" sz="14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effectLst/>
                        </a:rPr>
                        <a:t> 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>
                          <a:effectLst/>
                        </a:rPr>
                        <a:t>70%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effectLst/>
                        </a:rPr>
                        <a:t> </a:t>
                      </a:r>
                      <a:r>
                        <a:rPr lang="ar-AE" sz="1400" b="1" u="none" strike="noStrike" dirty="0" smtClean="0">
                          <a:effectLst/>
                        </a:rPr>
                        <a:t>جاري العمل</a:t>
                      </a:r>
                      <a:r>
                        <a:rPr lang="ar-AE" sz="1400" b="1" u="none" strike="noStrike" baseline="0" dirty="0" smtClean="0">
                          <a:effectLst/>
                        </a:rPr>
                        <a:t> 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>
                          <a:effectLst/>
                        </a:rPr>
                        <a:t>Google Forms</a:t>
                      </a:r>
                      <a:endParaRPr lang="en-US" sz="1400" b="1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400" b="1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</a:tr>
              <a:tr h="423112">
                <a:tc>
                  <a:txBody>
                    <a:bodyPr/>
                    <a:lstStyle/>
                    <a:p>
                      <a:pPr algn="r" rtl="1" fontAlgn="t"/>
                      <a:r>
                        <a:rPr lang="ar-AE" sz="1400" b="1" u="none" strike="noStrike" dirty="0">
                          <a:effectLst/>
                        </a:rPr>
                        <a:t>نسبة الرضا عن نظام التدريب والتطوير</a:t>
                      </a:r>
                      <a:endParaRPr lang="ar-AE" sz="14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ar-AE" sz="1400" b="1" u="none" strike="noStrike">
                          <a:effectLst/>
                        </a:rPr>
                        <a:t>قطاع البرامج</a:t>
                      </a:r>
                      <a:endParaRPr lang="ar-AE" sz="14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>
                          <a:effectLst/>
                        </a:rPr>
                        <a:t>75%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>
                          <a:effectLst/>
                        </a:rPr>
                        <a:t> 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effectLst/>
                        </a:rPr>
                        <a:t>62%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>
                          <a:effectLst/>
                        </a:rPr>
                        <a:t>Google Forms</a:t>
                      </a:r>
                      <a:endParaRPr lang="en-US" sz="1400" b="1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i="0" u="none" strike="noStrike" dirty="0" smtClean="0">
                          <a:effectLst/>
                          <a:latin typeface="Arial"/>
                        </a:rPr>
                        <a:t>تم ارساله</a:t>
                      </a:r>
                      <a:r>
                        <a:rPr lang="ar-AE" sz="1400" b="1" i="0" u="none" strike="noStrike" baseline="0" dirty="0" smtClean="0">
                          <a:effectLst/>
                          <a:latin typeface="Arial"/>
                        </a:rPr>
                        <a:t> للإدارة وبانتظار الاجراءات التصحيحية</a:t>
                      </a:r>
                      <a:endParaRPr lang="en-US" sz="1400" b="1" i="0" u="none" strike="noStrike" dirty="0" smtClean="0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solidFill>
                      <a:srgbClr val="FFFF00"/>
                    </a:solidFill>
                  </a:tcPr>
                </a:tc>
              </a:tr>
              <a:tr h="634668">
                <a:tc>
                  <a:txBody>
                    <a:bodyPr/>
                    <a:lstStyle/>
                    <a:p>
                      <a:pPr algn="r" rtl="1" fontAlgn="t"/>
                      <a:r>
                        <a:rPr lang="ar-AE" sz="1400" b="1" u="none" strike="noStrike" dirty="0">
                          <a:effectLst/>
                        </a:rPr>
                        <a:t>نسبة رضا الموظفين عن العروض المقدمة (برنامج امتيازات</a:t>
                      </a:r>
                      <a:endParaRPr lang="ar-AE" sz="14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ar-AE" sz="1400" b="1" u="none" strike="noStrike" dirty="0">
                          <a:effectLst/>
                        </a:rPr>
                        <a:t>الاتصال الحكومي</a:t>
                      </a:r>
                      <a:endParaRPr lang="ar-AE" sz="14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effectLst/>
                        </a:rPr>
                        <a:t> 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effectLst/>
                        </a:rPr>
                        <a:t>80%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effectLst/>
                        </a:rPr>
                        <a:t> </a:t>
                      </a:r>
                      <a:r>
                        <a:rPr lang="ar-AE" sz="1400" b="1" u="none" strike="noStrike" dirty="0" smtClean="0">
                          <a:effectLst/>
                        </a:rPr>
                        <a:t>58%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u="none" strike="noStrike" dirty="0" smtClean="0">
                          <a:effectLst/>
                        </a:rPr>
                        <a:t>Google Forms (external)+</a:t>
                      </a:r>
                      <a:r>
                        <a:rPr lang="en-US" sz="1400" b="1" u="none" strike="noStrike" dirty="0" err="1" smtClean="0">
                          <a:effectLst/>
                        </a:rPr>
                        <a:t>Mintmeter</a:t>
                      </a:r>
                      <a:r>
                        <a:rPr lang="en-US" sz="1400" b="1" u="none" strike="noStrike" dirty="0" smtClean="0">
                          <a:effectLst/>
                        </a:rPr>
                        <a:t> (Internal)</a:t>
                      </a:r>
                      <a:endParaRPr lang="en-US" sz="1400" b="1" i="0" u="none" strike="noStrike" dirty="0" smtClean="0"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i="0" u="none" strike="noStrike" dirty="0" smtClean="0">
                          <a:effectLst/>
                          <a:latin typeface="Arial"/>
                        </a:rPr>
                        <a:t>تم ارساله</a:t>
                      </a:r>
                      <a:r>
                        <a:rPr lang="ar-AE" sz="1400" b="1" i="0" u="none" strike="noStrike" baseline="0" dirty="0" smtClean="0">
                          <a:effectLst/>
                          <a:latin typeface="Arial"/>
                        </a:rPr>
                        <a:t> للإدارة وبانتظار الاجراءات التصحيحية</a:t>
                      </a:r>
                      <a:endParaRPr lang="en-US" sz="1400" b="1" i="0" u="none" strike="noStrike" dirty="0" smtClean="0"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33904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08769180"/>
              </p:ext>
            </p:extLst>
          </p:nvPr>
        </p:nvGraphicFramePr>
        <p:xfrm>
          <a:off x="107504" y="620688"/>
          <a:ext cx="8964488" cy="37084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8325715"/>
                <a:gridCol w="638773"/>
              </a:tblGrid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dirty="0" smtClean="0"/>
                        <a:t> </a:t>
                      </a:r>
                      <a:r>
                        <a:rPr lang="ar-SA" dirty="0" smtClean="0"/>
                        <a:t>نسبة الرضا عن الخدمة حسب المحاور</a:t>
                      </a:r>
                      <a:r>
                        <a:rPr lang="ar-AE" dirty="0" smtClean="0"/>
                        <a:t> لعامي 2015 و2014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87677432"/>
              </p:ext>
            </p:extLst>
          </p:nvPr>
        </p:nvGraphicFramePr>
        <p:xfrm>
          <a:off x="1403648" y="1354459"/>
          <a:ext cx="5832648" cy="36724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18099343"/>
              </p:ext>
            </p:extLst>
          </p:nvPr>
        </p:nvGraphicFramePr>
        <p:xfrm>
          <a:off x="323528" y="1268760"/>
          <a:ext cx="7776864" cy="49685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7070960" y="980728"/>
            <a:ext cx="15121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AE" b="1" dirty="0" smtClean="0"/>
              <a:t>حجم العينة:750</a:t>
            </a:r>
          </a:p>
          <a:p>
            <a:pPr algn="r"/>
            <a:r>
              <a:rPr lang="ar-AE" b="1" dirty="0" smtClean="0"/>
              <a:t>الردود: 558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980264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54066074"/>
              </p:ext>
            </p:extLst>
          </p:nvPr>
        </p:nvGraphicFramePr>
        <p:xfrm>
          <a:off x="107504" y="609888"/>
          <a:ext cx="8964488" cy="64008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8325715"/>
                <a:gridCol w="638773"/>
              </a:tblGrid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مستويات الرضا التفصيلية </a:t>
                      </a:r>
                      <a:r>
                        <a:rPr lang="ar-SA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عن خدمة الرد على الاستفسارات القانونية حسب المحاور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0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42945904"/>
              </p:ext>
            </p:extLst>
          </p:nvPr>
        </p:nvGraphicFramePr>
        <p:xfrm>
          <a:off x="107504" y="1052736"/>
          <a:ext cx="8964488" cy="37084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8325715"/>
                <a:gridCol w="638773"/>
              </a:tblGrid>
              <a:tr h="370840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dirty="0" smtClean="0"/>
                        <a:t>نسب</a:t>
                      </a:r>
                      <a:r>
                        <a:rPr lang="ar-AE" baseline="0" dirty="0" smtClean="0"/>
                        <a:t> الرضا حسب المحاور ل</a:t>
                      </a:r>
                      <a:r>
                        <a:rPr lang="ar-AE" dirty="0" smtClean="0"/>
                        <a:t>نظام اسأل الخبير القانوني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42504846"/>
              </p:ext>
            </p:extLst>
          </p:nvPr>
        </p:nvGraphicFramePr>
        <p:xfrm>
          <a:off x="755576" y="1556792"/>
          <a:ext cx="7416824" cy="45365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7098468" y="1412776"/>
            <a:ext cx="15121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AE" b="1" dirty="0" smtClean="0"/>
              <a:t>حجم العينة:750</a:t>
            </a:r>
          </a:p>
          <a:p>
            <a:pPr algn="r"/>
            <a:r>
              <a:rPr lang="ar-AE" b="1" dirty="0" smtClean="0"/>
              <a:t>الردود: 558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643931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36182236"/>
              </p:ext>
            </p:extLst>
          </p:nvPr>
        </p:nvGraphicFramePr>
        <p:xfrm>
          <a:off x="0" y="631215"/>
          <a:ext cx="8964488" cy="37084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8325715"/>
                <a:gridCol w="638773"/>
              </a:tblGrid>
              <a:tr h="370840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dirty="0" smtClean="0"/>
                        <a:t>نقاط</a:t>
                      </a:r>
                      <a:r>
                        <a:rPr lang="ar-SA" baseline="0" dirty="0" smtClean="0"/>
                        <a:t> القوة و الضعف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Rectangle 7"/>
          <p:cNvSpPr/>
          <p:nvPr/>
        </p:nvSpPr>
        <p:spPr>
          <a:xfrm flipH="1">
            <a:off x="108520" y="1180795"/>
            <a:ext cx="8604445" cy="5147889"/>
          </a:xfrm>
          <a:prstGeom prst="rect">
            <a:avLst/>
          </a:prstGeom>
          <a:solidFill>
            <a:srgbClr val="E9DB9F">
              <a:alpha val="34118"/>
            </a:srgbClr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2">
              <a:tint val="50000"/>
              <a:hueOff val="0"/>
              <a:satOff val="0"/>
              <a:lumOff val="0"/>
              <a:alphaOff val="0"/>
            </a:schemeClr>
          </a:fillRef>
          <a:effectRef idx="0">
            <a:schemeClr val="accent2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9" name="Cross 8"/>
          <p:cNvSpPr/>
          <p:nvPr/>
        </p:nvSpPr>
        <p:spPr>
          <a:xfrm flipH="1">
            <a:off x="6206501" y="1053967"/>
            <a:ext cx="543922" cy="496422"/>
          </a:xfrm>
          <a:prstGeom prst="plus">
            <a:avLst>
              <a:gd name="adj" fmla="val 32810"/>
            </a:avLst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 flipH="1">
            <a:off x="1800034" y="1108759"/>
            <a:ext cx="365010" cy="144072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</p:sp>
      <p:sp>
        <p:nvSpPr>
          <p:cNvPr id="11" name="Straight Connector 10"/>
          <p:cNvSpPr/>
          <p:nvPr/>
        </p:nvSpPr>
        <p:spPr>
          <a:xfrm>
            <a:off x="4265689" y="2010245"/>
            <a:ext cx="0" cy="4149161"/>
          </a:xfrm>
          <a:prstGeom prst="line">
            <a:avLst/>
          </a:prstGeom>
          <a:ln w="3175">
            <a:prstDash val="dash"/>
          </a:ln>
        </p:spPr>
        <p:style>
          <a:lnRef idx="2">
            <a:schemeClr val="accent2">
              <a:shade val="80000"/>
              <a:hueOff val="0"/>
              <a:satOff val="0"/>
              <a:lumOff val="0"/>
              <a:alphaOff val="0"/>
            </a:schemeClr>
          </a:lnRef>
          <a:fillRef idx="0">
            <a:schemeClr val="accent2">
              <a:shade val="80000"/>
              <a:hueOff val="0"/>
              <a:satOff val="0"/>
              <a:lumOff val="0"/>
              <a:alphaOff val="0"/>
            </a:schemeClr>
          </a:fillRef>
          <a:effectRef idx="0">
            <a:schemeClr val="accent2">
              <a:shade val="8000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2" name="Rectangle 11"/>
          <p:cNvSpPr/>
          <p:nvPr/>
        </p:nvSpPr>
        <p:spPr>
          <a:xfrm>
            <a:off x="4329775" y="1823396"/>
            <a:ext cx="4128273" cy="34470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3038" indent="-173038" algn="r" rtl="1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ar-AE" b="1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ارتفعت نسبة الرضا العام عن خدمة الاستفسارات </a:t>
            </a:r>
            <a:r>
              <a:rPr lang="ar-AE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القانونية بنسبة </a:t>
            </a:r>
            <a:r>
              <a:rPr lang="ar-AE" b="1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3%عن عام 2014 </a:t>
            </a:r>
          </a:p>
          <a:p>
            <a:pPr marL="173038" indent="-173038" algn="r" rtl="1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ar-AE" b="1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ارتفعت </a:t>
            </a:r>
            <a:r>
              <a:rPr lang="ar-SA" b="1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نسبة </a:t>
            </a:r>
            <a:r>
              <a:rPr lang="ar-SA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الوعي عن خدمة الاستشارات القانونية حول القانون واللائحة المقدمة من الهيئة الاتحادية للموارد البشرية </a:t>
            </a:r>
            <a:r>
              <a:rPr lang="ar-SA" b="1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الحكومية</a:t>
            </a:r>
            <a:r>
              <a:rPr lang="ar-AE" b="1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r>
              <a:rPr lang="ar-AE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بنسبة 5%</a:t>
            </a:r>
            <a:r>
              <a:rPr lang="ar-AE" b="1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عن عام 2014</a:t>
            </a:r>
          </a:p>
          <a:p>
            <a:pPr marL="173038" indent="-173038" algn="r" rtl="1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ar-AE" b="1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ارتفاع طفيف في نسبة الوعي مقارنة بعام 2014 عن خدمتي الاستشارات </a:t>
            </a:r>
            <a:r>
              <a:rPr lang="ar-AE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القانونية وخدمة النظر في الاعتراضات المقدمة على قرارات لجان التظلمات في الحكومة الاتحادية </a:t>
            </a:r>
            <a:r>
              <a:rPr lang="ar-AE" b="1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.</a:t>
            </a:r>
            <a:endParaRPr lang="ar-AE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173038" indent="-173038" algn="r" rtl="1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ar-AE" b="1" dirty="0" smtClean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173038" indent="-173038" algn="r" rtl="1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ar-AE" b="1" dirty="0" smtClean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61887" y="2060848"/>
            <a:ext cx="417487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3038" indent="-173038" algn="r" rtl="1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ar-SA" b="1" dirty="0" smtClean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173038" indent="-173038" algn="r" rtl="1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ar-SA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algn="r" rtl="1">
              <a:spcAft>
                <a:spcPts val="600"/>
              </a:spcAft>
            </a:pPr>
            <a:endParaRPr lang="ar-AE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60" name="Rectangle 59"/>
          <p:cNvSpPr/>
          <p:nvPr/>
        </p:nvSpPr>
        <p:spPr>
          <a:xfrm>
            <a:off x="3741952" y="6159406"/>
            <a:ext cx="161634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b="1" dirty="0" smtClean="0">
                <a:solidFill>
                  <a:schemeClr val="bg1"/>
                </a:solidFill>
              </a:rPr>
              <a:t>www.fahr.gov.ae</a:t>
            </a:r>
            <a:endParaRPr lang="en-US" sz="1600" b="1" dirty="0">
              <a:solidFill>
                <a:schemeClr val="bg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53151" y="1538703"/>
            <a:ext cx="4128273" cy="71096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3038" indent="-173038" algn="r" rtl="1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ar-AE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نسبة الرضا العام عن خدمة الاعتراضات على قرارات لجان التظلمات اقل من </a:t>
            </a:r>
            <a:r>
              <a:rPr lang="ar-AE" b="1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المستهدف.</a:t>
            </a:r>
            <a:endParaRPr lang="ar-AE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173038" indent="-173038" algn="r" rtl="1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ar-AE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نسبة الرضا العام عن نظام اسأل الخبير </a:t>
            </a:r>
            <a:r>
              <a:rPr lang="ar-AE" b="1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القانوني اقل من المستهدف.</a:t>
            </a:r>
          </a:p>
          <a:p>
            <a:pPr marL="173038" indent="-173038" algn="r" rtl="1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ar-AE" b="1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لا يوجد تحسن في نسبة المشاركة في الورش التدريبية </a:t>
            </a:r>
            <a:r>
              <a:rPr lang="ar-AE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التي عقدتها الهيئة مقارنة بعام 2014 حيث بقيت النتيجة 21% فقط</a:t>
            </a:r>
          </a:p>
          <a:p>
            <a:pPr marL="173038" indent="-173038" algn="r" rtl="1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ar-AE" b="1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 انخفاض طفيف بنسبة 1% في محاور نسبة الرضا عن الورش التوعوية مقارنة بعام 2014</a:t>
            </a:r>
          </a:p>
          <a:p>
            <a:pPr marL="173038" indent="-173038" algn="r" rtl="1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ar-AE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انخفاض طفيف بنسبة 1% في محاور نسبة الرضا عن </a:t>
            </a:r>
            <a:r>
              <a:rPr lang="ar-AE" b="1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مخرجات خدمة الاستفسارات القانونية مقارنة </a:t>
            </a:r>
            <a:r>
              <a:rPr lang="ar-AE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بعام </a:t>
            </a:r>
            <a:r>
              <a:rPr lang="ar-AE" b="1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2014</a:t>
            </a:r>
          </a:p>
          <a:p>
            <a:pPr marL="173038" indent="-173038" algn="r" rtl="1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ar-AE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انخفاض </a:t>
            </a:r>
            <a:r>
              <a:rPr lang="ar-AE" b="1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بنسبة 2% </a:t>
            </a:r>
            <a:r>
              <a:rPr lang="ar-AE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في محاور نسبة الرضا عن </a:t>
            </a:r>
            <a:r>
              <a:rPr lang="ar-AE" dirty="0"/>
              <a:t>اسلوب وكفاءة موظفي الهيئة في التعامل</a:t>
            </a:r>
            <a:r>
              <a:rPr lang="ar-SA" dirty="0"/>
              <a:t> مع المتعاملين</a:t>
            </a:r>
            <a:r>
              <a:rPr lang="ar-AE" b="1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r>
              <a:rPr lang="ar-AE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مقارنة بعام </a:t>
            </a:r>
            <a:r>
              <a:rPr lang="ar-AE" b="1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2014</a:t>
            </a:r>
            <a:endParaRPr lang="en-US" b="1" dirty="0" smtClean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173038" indent="-173038" algn="r" rtl="1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ar-AE" b="1" dirty="0" smtClean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173038" indent="-173038" algn="r" rtl="1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ar-AE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173038" indent="-173038" algn="r" rtl="1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ar-AE" b="1" dirty="0" smtClean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173038" indent="-173038" algn="r" rtl="1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ar-AE" b="1" dirty="0" smtClean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173038" indent="-173038" algn="r" rtl="1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ar-AE" b="1" dirty="0" smtClean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173038" indent="-173038" algn="r" rtl="1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ar-AE" b="1" dirty="0" smtClean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173038" indent="-173038" algn="r" rtl="1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ar-AE" b="1" dirty="0" smtClean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451916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73517704"/>
              </p:ext>
            </p:extLst>
          </p:nvPr>
        </p:nvGraphicFramePr>
        <p:xfrm>
          <a:off x="0" y="620688"/>
          <a:ext cx="9071992" cy="37084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8425559"/>
                <a:gridCol w="646433"/>
              </a:tblGrid>
              <a:tr h="370840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baseline="0" dirty="0" smtClean="0"/>
                        <a:t>الخطوات القادمة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Rectangle 2"/>
          <p:cNvSpPr/>
          <p:nvPr/>
        </p:nvSpPr>
        <p:spPr>
          <a:xfrm>
            <a:off x="251520" y="1026016"/>
            <a:ext cx="8712968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1"/>
            <a:r>
              <a:rPr lang="ar-AE" b="1" u="sng" dirty="0" err="1" smtClean="0"/>
              <a:t>االاقتراحات</a:t>
            </a:r>
            <a:r>
              <a:rPr lang="ar-AE" b="1" u="sng" dirty="0" smtClean="0"/>
              <a:t> التحسينية : </a:t>
            </a:r>
            <a:r>
              <a:rPr lang="ar-AE" dirty="0"/>
              <a:t>اغلب الاقتراحات الواردة لتحسين الخدمة كانت بطلب ورش توعوية اضافية و توجيه الدعوات لمختلف الفئات و التأكيد على الوزارات تسهيل عملية الحضور </a:t>
            </a:r>
            <a:r>
              <a:rPr lang="ar-AE" dirty="0" smtClean="0"/>
              <a:t>لموظفيها.</a:t>
            </a:r>
          </a:p>
          <a:p>
            <a:pPr algn="just" rtl="1"/>
            <a:endParaRPr lang="ar-AE" dirty="0" smtClean="0"/>
          </a:p>
          <a:p>
            <a:pPr algn="just" rtl="1"/>
            <a:r>
              <a:rPr lang="ar-AE" b="1" dirty="0" smtClean="0"/>
              <a:t>وعليه ارتأت الادارة تحديد ال</a:t>
            </a:r>
            <a:r>
              <a:rPr lang="ar-AE" b="1" dirty="0"/>
              <a:t>خطوات القادمة </a:t>
            </a:r>
            <a:r>
              <a:rPr lang="ar-AE" b="1" dirty="0" smtClean="0"/>
              <a:t>كالتالي:</a:t>
            </a:r>
            <a:endParaRPr lang="ar-AE" b="1" dirty="0"/>
          </a:p>
          <a:p>
            <a:pPr algn="just" rtl="1"/>
            <a:r>
              <a:rPr lang="ar-SA" b="1" u="sng" dirty="0" smtClean="0"/>
              <a:t>اولا </a:t>
            </a:r>
            <a:r>
              <a:rPr lang="ar-SA" b="1" u="sng" dirty="0"/>
              <a:t>: اسأل الخبير القانوني</a:t>
            </a:r>
            <a:r>
              <a:rPr lang="en-US" b="1" u="sng" dirty="0"/>
              <a:t> : </a:t>
            </a:r>
            <a:endParaRPr lang="en-US" sz="1400" dirty="0"/>
          </a:p>
          <a:p>
            <a:pPr algn="just" rtl="1"/>
            <a:r>
              <a:rPr lang="ar-SA" dirty="0"/>
              <a:t> </a:t>
            </a:r>
            <a:endParaRPr lang="en-US" sz="1400" dirty="0"/>
          </a:p>
          <a:p>
            <a:pPr lvl="0" algn="just" rtl="1"/>
            <a:r>
              <a:rPr lang="ar-SA" dirty="0"/>
              <a:t>العمل على تسويق النظام عبر الطرق المختلفة بالتنسيق مع الزملاء في الاتصال الحكومي ، وكذلك التركيز وتسليط الضوء على النظام أثناء الورش والملتقيات</a:t>
            </a:r>
            <a:r>
              <a:rPr lang="en-US" dirty="0"/>
              <a:t>.</a:t>
            </a:r>
            <a:endParaRPr lang="en-US" sz="1400" dirty="0"/>
          </a:p>
          <a:p>
            <a:pPr lvl="0" algn="just" rtl="1"/>
            <a:r>
              <a:rPr lang="ar-SA" dirty="0"/>
              <a:t>تدريب الجهات الاتحادية أثناء الملتقيات القانونية على كيفية استخدام نظام "اسأل الخبير القانوني". (علما بأننا قمنا بتدريب بعض الجهات على كيفية استخدام النظام وذلك ضمن الملتقيات القانونية وسنستمر في ذلك)</a:t>
            </a:r>
            <a:endParaRPr lang="en-US" sz="1400" dirty="0"/>
          </a:p>
          <a:p>
            <a:pPr lvl="0" algn="just" rtl="1"/>
            <a:r>
              <a:rPr lang="ar-AE" dirty="0"/>
              <a:t>تطوير المحتوى القانوني لنظام "أسال الخبير القانوني" بشكل مستمر ودائم.</a:t>
            </a:r>
            <a:endParaRPr lang="en-US" sz="1400" dirty="0"/>
          </a:p>
          <a:p>
            <a:pPr algn="just" rtl="1"/>
            <a:r>
              <a:rPr lang="en-US" dirty="0"/>
              <a:t>  </a:t>
            </a:r>
            <a:endParaRPr lang="en-US" sz="1400" dirty="0"/>
          </a:p>
          <a:p>
            <a:pPr algn="just" rtl="1"/>
            <a:r>
              <a:rPr lang="ar-SA" b="1" u="sng" dirty="0"/>
              <a:t>ثانيا : الاعتراضات على قرارات لجان التظلمات</a:t>
            </a:r>
            <a:r>
              <a:rPr lang="en-US" b="1" u="sng" dirty="0"/>
              <a:t> :</a:t>
            </a:r>
            <a:endParaRPr lang="en-US" sz="1400" dirty="0"/>
          </a:p>
          <a:p>
            <a:pPr algn="just" rtl="1"/>
            <a:r>
              <a:rPr lang="ar-SA" b="1" dirty="0"/>
              <a:t> </a:t>
            </a:r>
            <a:r>
              <a:rPr lang="ar-SA" dirty="0" smtClean="0"/>
              <a:t>متابعة </a:t>
            </a:r>
            <a:r>
              <a:rPr lang="ar-SA" dirty="0"/>
              <a:t>الجهات الحكومية في التعريف ونشر الوعي على ضرورة عمل لجان التظلمات لديها والتأكيد على أهمية البت في أعمالها ومتابعة الرد على المتظلمين وربطها بخلق بيئة عمل سعيدة وإيجابية.</a:t>
            </a:r>
            <a:endParaRPr lang="en-US" sz="1400" dirty="0"/>
          </a:p>
          <a:p>
            <a:pPr algn="just" rtl="1"/>
            <a:r>
              <a:rPr lang="ar-SA" dirty="0"/>
              <a:t> </a:t>
            </a:r>
            <a:endParaRPr lang="en-US" sz="1400" dirty="0"/>
          </a:p>
          <a:p>
            <a:pPr algn="just" rtl="1"/>
            <a:r>
              <a:rPr lang="ar-SA" b="1" u="sng" dirty="0"/>
              <a:t>ثالثا : الاستفسارات القانونية</a:t>
            </a:r>
            <a:r>
              <a:rPr lang="en-US" b="1" u="sng" dirty="0"/>
              <a:t> :</a:t>
            </a:r>
            <a:endParaRPr lang="en-US" sz="1400" dirty="0"/>
          </a:p>
          <a:p>
            <a:pPr algn="just" rtl="1"/>
            <a:r>
              <a:rPr lang="en-US" dirty="0"/>
              <a:t> </a:t>
            </a:r>
            <a:r>
              <a:rPr lang="ar-SA" dirty="0" smtClean="0"/>
              <a:t>مناقشة </a:t>
            </a:r>
            <a:r>
              <a:rPr lang="ar-SA" dirty="0"/>
              <a:t>الجهات الاتحادية في الملتقيات القانونية على أهم الاستفسارات القانونية الواردة الى الهيئة والعمل على ضرورة التواصل بين إدارات الشؤون القانونية والموارد البشرية لدى الجهة.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022272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1808438"/>
              </p:ext>
            </p:extLst>
          </p:nvPr>
        </p:nvGraphicFramePr>
        <p:xfrm>
          <a:off x="35496" y="2348880"/>
          <a:ext cx="9108504" cy="1728192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8064896"/>
                <a:gridCol w="1043608"/>
              </a:tblGrid>
              <a:tr h="1728192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3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نظام</a:t>
                      </a:r>
                      <a:r>
                        <a:rPr lang="ar-AE" sz="32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التدريب و التطوير</a:t>
                      </a:r>
                      <a:endParaRPr lang="ar-AE" sz="32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3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خامسا</a:t>
                      </a:r>
                      <a:endParaRPr lang="en-US" sz="3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12076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91177702"/>
              </p:ext>
            </p:extLst>
          </p:nvPr>
        </p:nvGraphicFramePr>
        <p:xfrm>
          <a:off x="107504" y="620688"/>
          <a:ext cx="8964488" cy="37084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8964488"/>
              </a:tblGrid>
              <a:tr h="370840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800" dirty="0" smtClean="0"/>
                        <a:t>الرضا العام عن نظام التدريب والتطوير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7" name="Picture 6" descr="cid:image001.png@01CE496F.B91742F0"/>
          <p:cNvPicPr/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502" y="0"/>
            <a:ext cx="2837815" cy="602407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47273210"/>
              </p:ext>
            </p:extLst>
          </p:nvPr>
        </p:nvGraphicFramePr>
        <p:xfrm>
          <a:off x="1295400" y="1371600"/>
          <a:ext cx="6248399" cy="944880"/>
        </p:xfrm>
        <a:graphic>
          <a:graphicData uri="http://schemas.openxmlformats.org/drawingml/2006/table">
            <a:tbl>
              <a:tblPr rtl="1">
                <a:tableStyleId>{5DA37D80-6434-44D0-A028-1B22A696006F}</a:tableStyleId>
              </a:tblPr>
              <a:tblGrid>
                <a:gridCol w="2982685"/>
                <a:gridCol w="1785256"/>
                <a:gridCol w="1480458"/>
              </a:tblGrid>
              <a:tr h="203200">
                <a:tc>
                  <a:txBody>
                    <a:bodyPr/>
                    <a:lstStyle/>
                    <a:p>
                      <a:pPr algn="ctr" rtl="1" fontAlgn="b"/>
                      <a:r>
                        <a:rPr lang="ar-AE" sz="1800" b="1" u="none" strike="noStrike" dirty="0">
                          <a:effectLst/>
                          <a:cs typeface="+mn-cs"/>
                        </a:rPr>
                        <a:t>فئة </a:t>
                      </a:r>
                      <a:r>
                        <a:rPr lang="ar-AE" sz="1800" b="1" u="none" strike="noStrike" dirty="0" smtClean="0">
                          <a:effectLst/>
                          <a:cs typeface="+mn-cs"/>
                        </a:rPr>
                        <a:t>الجهة</a:t>
                      </a:r>
                      <a:endParaRPr lang="ar-AE" sz="18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  <a:cs typeface="+mn-cs"/>
                      </a:endParaRPr>
                    </a:p>
                  </a:txBody>
                  <a:tcPr marL="7620" marR="7620" marT="7620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AE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cs typeface="+mn-cs"/>
                        </a:rPr>
                        <a:t>النسبة</a:t>
                      </a:r>
                      <a:endParaRPr lang="ar-AE" sz="18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  <a:cs typeface="+mn-cs"/>
                      </a:endParaRPr>
                    </a:p>
                  </a:txBody>
                  <a:tcPr marL="7620" marR="7620" marT="762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AE" sz="1800" b="1" u="none" strike="noStrike" dirty="0" smtClean="0">
                          <a:effectLst/>
                          <a:cs typeface="+mn-cs"/>
                        </a:rPr>
                        <a:t>عدد</a:t>
                      </a:r>
                      <a:endParaRPr lang="ar-AE" sz="18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  <a:cs typeface="+mn-cs"/>
                      </a:endParaRPr>
                    </a:p>
                  </a:txBody>
                  <a:tcPr marL="7620" marR="7620" marT="762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203200">
                <a:tc>
                  <a:txBody>
                    <a:bodyPr/>
                    <a:lstStyle/>
                    <a:p>
                      <a:pPr algn="r" rtl="1" fontAlgn="b"/>
                      <a:r>
                        <a:rPr lang="ar-AE" sz="1400" b="1" u="none" strike="noStrike" dirty="0">
                          <a:effectLst/>
                          <a:cs typeface="+mn-cs"/>
                        </a:rPr>
                        <a:t>جهة حكومة اتحادية (وزارات)</a:t>
                      </a:r>
                      <a:endParaRPr lang="ar-AE" sz="14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  <a:cs typeface="+mn-cs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AE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cs typeface="+mn-cs"/>
                        </a:rPr>
                        <a:t>55%</a:t>
                      </a:r>
                      <a:endParaRPr lang="ar-AE" sz="1400" b="0" i="0" u="none" strike="noStrike" dirty="0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  <a:cs typeface="+mn-cs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u="none" strike="noStrike" dirty="0">
                          <a:effectLst/>
                          <a:latin typeface="Garamond" panose="02020404030301010803" pitchFamily="18" charset="0"/>
                          <a:cs typeface="+mn-cs"/>
                        </a:rPr>
                        <a:t>21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  <a:cs typeface="+mn-cs"/>
                      </a:endParaRPr>
                    </a:p>
                  </a:txBody>
                  <a:tcPr marL="7620" marR="7620" marT="7620" marB="0" anchor="ctr"/>
                </a:tc>
              </a:tr>
              <a:tr h="203200">
                <a:tc>
                  <a:txBody>
                    <a:bodyPr/>
                    <a:lstStyle/>
                    <a:p>
                      <a:pPr algn="r" rtl="1" fontAlgn="b"/>
                      <a:r>
                        <a:rPr lang="ar-AE" sz="1400" b="1" u="none" strike="noStrike" dirty="0">
                          <a:effectLst/>
                          <a:cs typeface="+mn-cs"/>
                        </a:rPr>
                        <a:t>جهة حكومة اتحادية (جهات مستقلة)</a:t>
                      </a:r>
                      <a:endParaRPr lang="ar-AE" sz="14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  <a:cs typeface="+mn-cs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AE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cs typeface="+mn-cs"/>
                        </a:rPr>
                        <a:t>44%</a:t>
                      </a:r>
                      <a:endParaRPr lang="ar-AE" sz="1400" b="0" i="0" u="none" strike="noStrike" dirty="0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  <a:cs typeface="+mn-cs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u="none" strike="noStrike" dirty="0">
                          <a:effectLst/>
                          <a:latin typeface="Garamond" panose="02020404030301010803" pitchFamily="18" charset="0"/>
                          <a:cs typeface="+mn-cs"/>
                        </a:rPr>
                        <a:t>17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  <a:cs typeface="+mn-cs"/>
                      </a:endParaRPr>
                    </a:p>
                  </a:txBody>
                  <a:tcPr marL="7620" marR="7620" marT="7620" marB="0" anchor="ctr"/>
                </a:tc>
              </a:tr>
              <a:tr h="203200">
                <a:tc>
                  <a:txBody>
                    <a:bodyPr/>
                    <a:lstStyle/>
                    <a:p>
                      <a:pPr algn="r" rtl="1" fontAlgn="b"/>
                      <a:r>
                        <a:rPr lang="ar-AE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cs typeface="+mn-cs"/>
                        </a:rPr>
                        <a:t>مجموع الردود</a:t>
                      </a:r>
                      <a:endParaRPr lang="ar-AE" sz="14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  <a:cs typeface="+mn-cs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AE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cs typeface="+mn-cs"/>
                        </a:rPr>
                        <a:t>100%</a:t>
                      </a:r>
                      <a:endParaRPr lang="ar-AE" sz="1400" b="0" i="0" u="none" strike="noStrike" dirty="0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  <a:cs typeface="+mn-cs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ar-AE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cs typeface="+mn-cs"/>
                        </a:rPr>
                        <a:t>38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  <a:cs typeface="+mn-cs"/>
                      </a:endParaRPr>
                    </a:p>
                  </a:txBody>
                  <a:tcPr marL="7620" marR="7620" marT="7620" marB="0" anchor="ctr"/>
                </a:tc>
              </a:tr>
            </a:tbl>
          </a:graphicData>
        </a:graphic>
      </p:graphicFrame>
      <p:graphicFrame>
        <p:nvGraphicFramePr>
          <p:cNvPr id="12" name="Chart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42321478"/>
              </p:ext>
            </p:extLst>
          </p:nvPr>
        </p:nvGraphicFramePr>
        <p:xfrm>
          <a:off x="1577340" y="2667000"/>
          <a:ext cx="6019800" cy="3505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136560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38197393"/>
              </p:ext>
            </p:extLst>
          </p:nvPr>
        </p:nvGraphicFramePr>
        <p:xfrm>
          <a:off x="107504" y="620688"/>
          <a:ext cx="8964488" cy="37084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8964488"/>
              </a:tblGrid>
              <a:tr h="370840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800" dirty="0" smtClean="0"/>
                        <a:t>الرضا العام عن نظام التدريب والتطوير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7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92647286"/>
              </p:ext>
            </p:extLst>
          </p:nvPr>
        </p:nvGraphicFramePr>
        <p:xfrm>
          <a:off x="107504" y="1052736"/>
          <a:ext cx="8964488" cy="37084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8964488"/>
              </a:tblGrid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800" dirty="0" smtClean="0"/>
                        <a:t>دليل</a:t>
                      </a:r>
                      <a:r>
                        <a:rPr lang="ar-AE" sz="1800" baseline="0" dirty="0" smtClean="0"/>
                        <a:t> التدريب والتطوير 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11" name="Picture 10" descr="cid:image001.png@01CE496F.B91742F0"/>
          <p:cNvPicPr/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502" y="0"/>
            <a:ext cx="2837815" cy="602407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13" name="Chart 1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02071150"/>
              </p:ext>
            </p:extLst>
          </p:nvPr>
        </p:nvGraphicFramePr>
        <p:xfrm>
          <a:off x="304800" y="1905000"/>
          <a:ext cx="8305800" cy="4191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179766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7480441"/>
              </p:ext>
            </p:extLst>
          </p:nvPr>
        </p:nvGraphicFramePr>
        <p:xfrm>
          <a:off x="107504" y="620688"/>
          <a:ext cx="8964488" cy="37084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8964488"/>
              </a:tblGrid>
              <a:tr h="370840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800" dirty="0" smtClean="0"/>
                        <a:t>الرضا العام عن نظام التدريب والتطوير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7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83450608"/>
              </p:ext>
            </p:extLst>
          </p:nvPr>
        </p:nvGraphicFramePr>
        <p:xfrm>
          <a:off x="107504" y="1052736"/>
          <a:ext cx="8964488" cy="37084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8964488"/>
              </a:tblGrid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800" dirty="0" smtClean="0"/>
                        <a:t>النظام الإلكتروني لل</a:t>
                      </a:r>
                      <a:r>
                        <a:rPr lang="ar-AE" sz="1800" baseline="0" dirty="0" smtClean="0"/>
                        <a:t>تدريب والتطوير 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11" name="Picture 10" descr="cid:image001.png@01CE496F.B91742F0"/>
          <p:cNvPicPr/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502" y="0"/>
            <a:ext cx="2837815" cy="602407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12" name="Chart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17954322"/>
              </p:ext>
            </p:extLst>
          </p:nvPr>
        </p:nvGraphicFramePr>
        <p:xfrm>
          <a:off x="381000" y="1676400"/>
          <a:ext cx="8229600" cy="4191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269974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3844722"/>
              </p:ext>
            </p:extLst>
          </p:nvPr>
        </p:nvGraphicFramePr>
        <p:xfrm>
          <a:off x="107504" y="620688"/>
          <a:ext cx="8964488" cy="37084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8964488"/>
              </a:tblGrid>
              <a:tr h="370840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800" dirty="0" smtClean="0"/>
                        <a:t>جوانب التحسين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8" name="Picture 7" descr="cid:image001.png@01CE496F.B91742F0"/>
          <p:cNvPicPr/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502" y="0"/>
            <a:ext cx="2837815" cy="602407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10" name="Chart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10444975"/>
              </p:ext>
            </p:extLst>
          </p:nvPr>
        </p:nvGraphicFramePr>
        <p:xfrm>
          <a:off x="381000" y="1219200"/>
          <a:ext cx="8305800" cy="5029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362506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99973941"/>
              </p:ext>
            </p:extLst>
          </p:nvPr>
        </p:nvGraphicFramePr>
        <p:xfrm>
          <a:off x="107504" y="695960"/>
          <a:ext cx="8964488" cy="37084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8964488"/>
              </a:tblGrid>
              <a:tr h="370840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800" dirty="0" smtClean="0"/>
                        <a:t>نطاق</a:t>
                      </a:r>
                      <a:r>
                        <a:rPr lang="ar-AE" sz="1800" baseline="0" dirty="0" smtClean="0"/>
                        <a:t> القوة و الضعف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7" name="Picture 6" descr="cid:image001.png@01CE496F.B91742F0"/>
          <p:cNvPicPr/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502" y="0"/>
            <a:ext cx="2837815" cy="602407"/>
          </a:xfrm>
          <a:prstGeom prst="rect">
            <a:avLst/>
          </a:prstGeom>
          <a:noFill/>
          <a:ln>
            <a:noFill/>
          </a:ln>
        </p:spPr>
      </p:pic>
      <p:sp>
        <p:nvSpPr>
          <p:cNvPr id="66" name="Rectangle 65"/>
          <p:cNvSpPr/>
          <p:nvPr/>
        </p:nvSpPr>
        <p:spPr>
          <a:xfrm flipH="1">
            <a:off x="91596" y="1275269"/>
            <a:ext cx="8914351" cy="2344057"/>
          </a:xfrm>
          <a:prstGeom prst="rect">
            <a:avLst/>
          </a:prstGeom>
          <a:solidFill>
            <a:srgbClr val="E9DB9F">
              <a:alpha val="34118"/>
            </a:srgbClr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2">
              <a:tint val="50000"/>
              <a:hueOff val="0"/>
              <a:satOff val="0"/>
              <a:lumOff val="0"/>
              <a:alphaOff val="0"/>
            </a:schemeClr>
          </a:fillRef>
          <a:effectRef idx="0">
            <a:schemeClr val="accent2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r>
              <a:rPr lang="ar-AE" dirty="0" smtClean="0"/>
              <a:t>ا</a:t>
            </a:r>
            <a:endParaRPr lang="en-US" dirty="0"/>
          </a:p>
        </p:txBody>
      </p:sp>
      <p:sp>
        <p:nvSpPr>
          <p:cNvPr id="67" name="Straight Connector 66"/>
          <p:cNvSpPr/>
          <p:nvPr/>
        </p:nvSpPr>
        <p:spPr>
          <a:xfrm flipH="1">
            <a:off x="4430477" y="1269513"/>
            <a:ext cx="0" cy="2581845"/>
          </a:xfrm>
          <a:prstGeom prst="line">
            <a:avLst/>
          </a:prstGeom>
          <a:ln w="3175">
            <a:prstDash val="dash"/>
          </a:ln>
        </p:spPr>
        <p:style>
          <a:lnRef idx="2">
            <a:schemeClr val="accent2">
              <a:shade val="80000"/>
              <a:hueOff val="0"/>
              <a:satOff val="0"/>
              <a:lumOff val="0"/>
              <a:alphaOff val="0"/>
            </a:schemeClr>
          </a:lnRef>
          <a:fillRef idx="0">
            <a:schemeClr val="accent2">
              <a:shade val="80000"/>
              <a:hueOff val="0"/>
              <a:satOff val="0"/>
              <a:lumOff val="0"/>
              <a:alphaOff val="0"/>
            </a:schemeClr>
          </a:fillRef>
          <a:effectRef idx="0">
            <a:schemeClr val="accent2">
              <a:shade val="8000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12" name="Rectangle 111"/>
          <p:cNvSpPr/>
          <p:nvPr/>
        </p:nvSpPr>
        <p:spPr>
          <a:xfrm flipH="1">
            <a:off x="1792338" y="1238811"/>
            <a:ext cx="365010" cy="144072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</p:sp>
      <p:sp>
        <p:nvSpPr>
          <p:cNvPr id="113" name="Cross 112"/>
          <p:cNvSpPr/>
          <p:nvPr/>
        </p:nvSpPr>
        <p:spPr>
          <a:xfrm flipH="1">
            <a:off x="6539198" y="1186741"/>
            <a:ext cx="418490" cy="392283"/>
          </a:xfrm>
          <a:prstGeom prst="plus">
            <a:avLst>
              <a:gd name="adj" fmla="val 32810"/>
            </a:avLst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</p:sp>
      <p:sp>
        <p:nvSpPr>
          <p:cNvPr id="2" name="TextBox 1"/>
          <p:cNvSpPr txBox="1"/>
          <p:nvPr/>
        </p:nvSpPr>
        <p:spPr>
          <a:xfrm>
            <a:off x="4587240" y="1579024"/>
            <a:ext cx="417576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r" rtl="1">
              <a:buFont typeface="Arial" panose="020B0604020202020204" pitchFamily="34" charset="0"/>
              <a:buChar char="•"/>
            </a:pPr>
            <a:r>
              <a:rPr lang="ar-AE" dirty="0" smtClean="0">
                <a:latin typeface="ae_AlMohanad" panose="02060603050605020204" pitchFamily="18" charset="-78"/>
                <a:cs typeface="ae_AlMohanad" panose="02060603050605020204" pitchFamily="18" charset="-78"/>
              </a:rPr>
              <a:t>ارتفاع نسبة تطبيق النظام الالكتروني من 31% لعام 2014 الى 47% لعام 2015</a:t>
            </a:r>
          </a:p>
          <a:p>
            <a:pPr marL="285750" indent="-285750" algn="r" rtl="1">
              <a:buFont typeface="Arial" panose="020B0604020202020204" pitchFamily="34" charset="0"/>
              <a:buChar char="•"/>
            </a:pPr>
            <a:r>
              <a:rPr lang="ar-AE" dirty="0" smtClean="0">
                <a:latin typeface="ae_AlMohanad" panose="02060603050605020204" pitchFamily="18" charset="-78"/>
                <a:cs typeface="ae_AlMohanad" panose="02060603050605020204" pitchFamily="18" charset="-78"/>
              </a:rPr>
              <a:t>انخفاض نسبة تطبيق النظام بصورة ورقية من 41% لعام 2014 الى 34% لعام 2015</a:t>
            </a:r>
          </a:p>
          <a:p>
            <a:pPr marL="285750" indent="-285750" algn="r" rtl="1">
              <a:buFont typeface="Arial" panose="020B0604020202020204" pitchFamily="34" charset="0"/>
              <a:buChar char="•"/>
            </a:pPr>
            <a:endParaRPr lang="en-US" dirty="0">
              <a:latin typeface="ae_AlMohanad" panose="02060603050605020204" pitchFamily="18" charset="-78"/>
              <a:cs typeface="ae_AlMohanad" panose="02060603050605020204" pitchFamily="18" charset="-78"/>
            </a:endParaRPr>
          </a:p>
        </p:txBody>
      </p:sp>
      <p:sp>
        <p:nvSpPr>
          <p:cNvPr id="114" name="TextBox 113"/>
          <p:cNvSpPr txBox="1"/>
          <p:nvPr/>
        </p:nvSpPr>
        <p:spPr>
          <a:xfrm>
            <a:off x="91596" y="1566054"/>
            <a:ext cx="417576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r" rtl="1">
              <a:buFont typeface="Arial" panose="020B0604020202020204" pitchFamily="34" charset="0"/>
              <a:buChar char="•"/>
            </a:pPr>
            <a:r>
              <a:rPr lang="ar-AE" dirty="0" smtClean="0">
                <a:latin typeface="ae_AlMohanad" panose="02060603050605020204" pitchFamily="18" charset="-78"/>
                <a:cs typeface="ae_AlMohanad" panose="02060603050605020204" pitchFamily="18" charset="-78"/>
              </a:rPr>
              <a:t>انخفاض نسبة الرضا العام عن نظام التدريب و التطوير عن عام 2014 </a:t>
            </a:r>
            <a:r>
              <a:rPr lang="ar-AE" dirty="0">
                <a:latin typeface="ae_AlMohanad" panose="02060603050605020204" pitchFamily="18" charset="-78"/>
                <a:cs typeface="ae_AlMohanad" panose="02060603050605020204" pitchFamily="18" charset="-78"/>
              </a:rPr>
              <a:t>و عدم تحقيقها </a:t>
            </a:r>
            <a:r>
              <a:rPr lang="ar-AE" dirty="0" smtClean="0">
                <a:latin typeface="ae_AlMohanad" panose="02060603050605020204" pitchFamily="18" charset="-78"/>
                <a:cs typeface="ae_AlMohanad" panose="02060603050605020204" pitchFamily="18" charset="-78"/>
              </a:rPr>
              <a:t>للمستهدف.</a:t>
            </a:r>
            <a:endParaRPr lang="ar-AE" dirty="0">
              <a:latin typeface="ae_AlMohanad" panose="02060603050605020204" pitchFamily="18" charset="-78"/>
              <a:cs typeface="ae_AlMohanad" panose="02060603050605020204" pitchFamily="18" charset="-78"/>
            </a:endParaRPr>
          </a:p>
          <a:p>
            <a:pPr marL="285750" indent="-285750" algn="r" rtl="1">
              <a:buFont typeface="Arial" panose="020B0604020202020204" pitchFamily="34" charset="0"/>
              <a:buChar char="•"/>
            </a:pPr>
            <a:r>
              <a:rPr lang="ar-AE" dirty="0" smtClean="0">
                <a:latin typeface="ae_AlMohanad" panose="02060603050605020204" pitchFamily="18" charset="-78"/>
                <a:cs typeface="ae_AlMohanad" panose="02060603050605020204" pitchFamily="18" charset="-78"/>
              </a:rPr>
              <a:t>انخفاض نسب الرضا في المحاور المختلفة عن نتائج العام 2014 و عدم تحقيقها للمستهدف</a:t>
            </a:r>
          </a:p>
          <a:p>
            <a:pPr marL="285750" indent="-285750" algn="r" rtl="1">
              <a:buFont typeface="Arial" panose="020B0604020202020204" pitchFamily="34" charset="0"/>
              <a:buChar char="•"/>
            </a:pPr>
            <a:endParaRPr lang="en-US" dirty="0">
              <a:latin typeface="ae_AlMohanad" panose="02060603050605020204" pitchFamily="18" charset="-78"/>
              <a:cs typeface="ae_AlMohanad" panose="020606030506050202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631249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98297682"/>
              </p:ext>
            </p:extLst>
          </p:nvPr>
        </p:nvGraphicFramePr>
        <p:xfrm>
          <a:off x="-1512" y="692696"/>
          <a:ext cx="9108504" cy="57912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8064896"/>
                <a:gridCol w="1043608"/>
              </a:tblGrid>
              <a:tr h="579120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28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الاستبيانات للنصف الاول </a:t>
                      </a:r>
                      <a:endParaRPr lang="en-US" sz="2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AE" sz="32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2696666"/>
              </p:ext>
            </p:extLst>
          </p:nvPr>
        </p:nvGraphicFramePr>
        <p:xfrm>
          <a:off x="323528" y="1484785"/>
          <a:ext cx="8352928" cy="2259585"/>
        </p:xfrm>
        <a:graphic>
          <a:graphicData uri="http://schemas.openxmlformats.org/drawingml/2006/table">
            <a:tbl>
              <a:tblPr rtl="1">
                <a:tableStyleId>{69C7853C-536D-4A76-A0AE-DD22124D55A5}</a:tableStyleId>
              </a:tblPr>
              <a:tblGrid>
                <a:gridCol w="2091205"/>
                <a:gridCol w="867374"/>
                <a:gridCol w="879255"/>
                <a:gridCol w="879255"/>
                <a:gridCol w="879255"/>
                <a:gridCol w="1378292"/>
                <a:gridCol w="1378292"/>
              </a:tblGrid>
              <a:tr h="561221">
                <a:tc>
                  <a:txBody>
                    <a:bodyPr/>
                    <a:lstStyle/>
                    <a:p>
                      <a:pPr algn="r" rtl="1" fontAlgn="ctr"/>
                      <a:r>
                        <a:rPr lang="ar-AE" sz="18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اسم مقياس الأداء التشغيلي</a:t>
                      </a:r>
                      <a:endParaRPr lang="ar-AE" sz="1800" b="1" i="0" u="none" strike="noStrike" dirty="0">
                        <a:solidFill>
                          <a:schemeClr val="bg1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ar-AE" sz="18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المسؤول عن المقياس</a:t>
                      </a:r>
                      <a:endParaRPr lang="ar-AE" sz="1800" b="1" i="0" u="none" strike="noStrike" dirty="0">
                        <a:solidFill>
                          <a:schemeClr val="bg1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ar-AE" sz="1800" b="1" u="none" strike="noStrike" dirty="0" smtClean="0">
                          <a:solidFill>
                            <a:schemeClr val="bg1"/>
                          </a:solidFill>
                          <a:effectLst/>
                        </a:rPr>
                        <a:t>المستهدف للربع الاول </a:t>
                      </a:r>
                      <a:endParaRPr lang="ar-AE" sz="1800" b="1" i="0" u="none" strike="noStrike" dirty="0">
                        <a:solidFill>
                          <a:schemeClr val="bg1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ar-AE" sz="1800" b="1" u="none" strike="noStrike" dirty="0" smtClean="0">
                          <a:solidFill>
                            <a:schemeClr val="bg1"/>
                          </a:solidFill>
                          <a:effectLst/>
                        </a:rPr>
                        <a:t>المستهدف للربع الثاني </a:t>
                      </a:r>
                      <a:endParaRPr lang="ar-AE" sz="1800" b="1" i="0" u="none" strike="noStrike" dirty="0">
                        <a:solidFill>
                          <a:schemeClr val="bg1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ar-AE" sz="18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المتحقق لعام 2015</a:t>
                      </a:r>
                      <a:endParaRPr lang="ar-AE" sz="1800" b="1" i="0" u="none" strike="noStrike" dirty="0">
                        <a:solidFill>
                          <a:schemeClr val="bg1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ar-AE" sz="1800" b="1" u="none" strike="noStrike" dirty="0" smtClean="0">
                          <a:solidFill>
                            <a:schemeClr val="bg1"/>
                          </a:solidFill>
                          <a:effectLst/>
                        </a:rPr>
                        <a:t>الاداة المستخدمة </a:t>
                      </a:r>
                      <a:r>
                        <a:rPr lang="en-US" sz="18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1800" b="1" i="0" u="none" strike="noStrike" dirty="0">
                        <a:solidFill>
                          <a:schemeClr val="bg1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ar-AE" sz="1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/>
                        </a:rPr>
                        <a:t>الملاحظات</a:t>
                      </a:r>
                      <a:endParaRPr lang="en-US" sz="1800" b="1" i="0" u="none" strike="noStrike" dirty="0">
                        <a:solidFill>
                          <a:schemeClr val="bg1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  <a:tr h="436505">
                <a:tc>
                  <a:txBody>
                    <a:bodyPr/>
                    <a:lstStyle/>
                    <a:p>
                      <a:pPr algn="r" rtl="1" fontAlgn="t"/>
                      <a:r>
                        <a:rPr lang="ar-AE" sz="1400" b="1" u="none" strike="noStrike" dirty="0">
                          <a:effectLst/>
                        </a:rPr>
                        <a:t>نسبة رضا الشركاء</a:t>
                      </a:r>
                      <a:endParaRPr lang="ar-AE" sz="14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ar-AE" sz="1400" b="1" u="none" strike="noStrike" dirty="0">
                          <a:effectLst/>
                        </a:rPr>
                        <a:t>الاتصال الحكومي</a:t>
                      </a:r>
                      <a:endParaRPr lang="ar-AE" sz="14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effectLst/>
                        </a:rPr>
                        <a:t>80%</a:t>
                      </a:r>
                      <a:endParaRPr lang="en-US" sz="1400" b="1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effectLst/>
                        </a:rPr>
                        <a:t> </a:t>
                      </a:r>
                      <a:endParaRPr lang="en-US" sz="1400" b="1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effectLst/>
                        </a:rPr>
                        <a:t>94%</a:t>
                      </a:r>
                      <a:endParaRPr lang="en-US" sz="1400" b="1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effectLst/>
                        </a:rPr>
                        <a:t>Google Forms</a:t>
                      </a:r>
                      <a:endParaRPr lang="en-US" sz="1400" b="1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ar-AE" sz="1400" b="1" i="0" u="none" strike="noStrike" dirty="0" smtClean="0">
                          <a:effectLst/>
                          <a:latin typeface="Arial"/>
                        </a:rPr>
                        <a:t>تم ارساله</a:t>
                      </a:r>
                      <a:endParaRPr lang="en-US" sz="1400" b="1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solidFill>
                      <a:srgbClr val="92D050"/>
                    </a:solidFill>
                  </a:tcPr>
                </a:tc>
              </a:tr>
              <a:tr h="436505">
                <a:tc>
                  <a:txBody>
                    <a:bodyPr/>
                    <a:lstStyle/>
                    <a:p>
                      <a:pPr algn="r" rtl="1" fontAlgn="t"/>
                      <a:r>
                        <a:rPr lang="ar-AE" sz="1400" b="1" u="none" strike="noStrike" dirty="0">
                          <a:effectLst/>
                        </a:rPr>
                        <a:t>نسبة الرضا عن خدمات الموقع الالكتروني</a:t>
                      </a:r>
                      <a:endParaRPr lang="ar-AE" sz="14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ar-AE" sz="1400" b="1" u="none" strike="noStrike" dirty="0">
                          <a:effectLst/>
                        </a:rPr>
                        <a:t>تقنية المعلومات</a:t>
                      </a:r>
                      <a:endParaRPr lang="ar-AE" sz="14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effectLst/>
                        </a:rPr>
                        <a:t>80%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effectLst/>
                        </a:rPr>
                        <a:t> 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effectLst/>
                        </a:rPr>
                        <a:t>84%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 err="1">
                          <a:effectLst/>
                        </a:rPr>
                        <a:t>fahr</a:t>
                      </a:r>
                      <a:r>
                        <a:rPr lang="en-US" sz="1400" b="1" u="none" strike="noStrike" dirty="0">
                          <a:effectLst/>
                        </a:rPr>
                        <a:t> website</a:t>
                      </a:r>
                      <a:endParaRPr lang="en-US" sz="1400" b="1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ar-AE" sz="1400" b="1" i="0" u="none" strike="noStrike" dirty="0" smtClean="0">
                          <a:effectLst/>
                          <a:latin typeface="Arial"/>
                        </a:rPr>
                        <a:t>جاري العمل على المعايير الجديدة</a:t>
                      </a:r>
                      <a:r>
                        <a:rPr lang="ar-AE" sz="1400" b="1" i="0" u="none" strike="noStrike" baseline="0" dirty="0" smtClean="0">
                          <a:effectLst/>
                          <a:latin typeface="Arial"/>
                        </a:rPr>
                        <a:t> للمكنات الحكومة الذكية</a:t>
                      </a:r>
                      <a:endParaRPr lang="en-US" sz="1400" b="1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</a:tr>
              <a:tr h="360040">
                <a:tc>
                  <a:txBody>
                    <a:bodyPr/>
                    <a:lstStyle/>
                    <a:p>
                      <a:pPr algn="r" rtl="1" fontAlgn="t"/>
                      <a:r>
                        <a:rPr lang="ar-AE" sz="1400" b="1" u="none" strike="noStrike" dirty="0">
                          <a:effectLst/>
                        </a:rPr>
                        <a:t>نسبة رضا الموردين</a:t>
                      </a:r>
                      <a:endParaRPr lang="ar-AE" sz="14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ar-AE" sz="1400" b="1" u="none" strike="noStrike">
                          <a:effectLst/>
                        </a:rPr>
                        <a:t>الشؤون المالية</a:t>
                      </a:r>
                      <a:endParaRPr lang="ar-AE" sz="14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>
                          <a:effectLst/>
                        </a:rPr>
                        <a:t> </a:t>
                      </a:r>
                      <a:endParaRPr lang="en-US" sz="1400" b="1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>
                          <a:effectLst/>
                        </a:rPr>
                        <a:t>85%</a:t>
                      </a:r>
                      <a:endParaRPr lang="en-US" sz="1400" b="1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ar-AE" sz="1400" b="1" u="none" strike="noStrike" dirty="0" smtClean="0">
                          <a:effectLst/>
                        </a:rPr>
                        <a:t>92%</a:t>
                      </a:r>
                      <a:endParaRPr lang="en-US" sz="1400" b="1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effectLst/>
                        </a:rPr>
                        <a:t>Google Forms</a:t>
                      </a:r>
                      <a:endParaRPr lang="en-US" sz="1400" b="1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ar-AE" sz="1400" b="1" i="0" u="none" strike="noStrike" dirty="0" smtClean="0">
                          <a:effectLst/>
                          <a:latin typeface="Arial"/>
                        </a:rPr>
                        <a:t>تم ارساله</a:t>
                      </a:r>
                      <a:endParaRPr lang="en-US" sz="1400" b="1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solidFill>
                      <a:srgbClr val="92D050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06324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51480233"/>
              </p:ext>
            </p:extLst>
          </p:nvPr>
        </p:nvGraphicFramePr>
        <p:xfrm>
          <a:off x="35496" y="2348880"/>
          <a:ext cx="9108504" cy="1728192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8064896"/>
                <a:gridCol w="1043608"/>
              </a:tblGrid>
              <a:tr h="1728192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3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الرضا</a:t>
                      </a:r>
                      <a:r>
                        <a:rPr lang="ar-AE" sz="32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عن الموقع الالكتروني </a:t>
                      </a:r>
                      <a:endParaRPr lang="ar-AE" sz="32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3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سادسا</a:t>
                      </a:r>
                      <a:endParaRPr lang="en-US" sz="3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28549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26958411"/>
              </p:ext>
            </p:extLst>
          </p:nvPr>
        </p:nvGraphicFramePr>
        <p:xfrm>
          <a:off x="107504" y="620688"/>
          <a:ext cx="8964488" cy="37084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8964488"/>
              </a:tblGrid>
              <a:tr h="370840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800" dirty="0" smtClean="0"/>
                        <a:t>الرضا العام عن الموقع</a:t>
                      </a:r>
                      <a:r>
                        <a:rPr lang="ar-AE" sz="1800" baseline="0" dirty="0" smtClean="0"/>
                        <a:t> الإلكتروني للهيئة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7" name="Picture 6" descr="cid:image001.png@01CE496F.B91742F0"/>
          <p:cNvPicPr/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502" y="0"/>
            <a:ext cx="2837815" cy="602407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32290216"/>
              </p:ext>
            </p:extLst>
          </p:nvPr>
        </p:nvGraphicFramePr>
        <p:xfrm>
          <a:off x="323528" y="1412776"/>
          <a:ext cx="7776864" cy="45365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911436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24499149"/>
              </p:ext>
            </p:extLst>
          </p:nvPr>
        </p:nvGraphicFramePr>
        <p:xfrm>
          <a:off x="35496" y="2348880"/>
          <a:ext cx="9108504" cy="1728192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8064896"/>
                <a:gridCol w="1043608"/>
              </a:tblGrid>
              <a:tr h="1728192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3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رضا الشركاء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3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سابعا</a:t>
                      </a:r>
                      <a:endParaRPr lang="en-US" sz="3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82164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52538843"/>
              </p:ext>
            </p:extLst>
          </p:nvPr>
        </p:nvGraphicFramePr>
        <p:xfrm>
          <a:off x="107504" y="620688"/>
          <a:ext cx="8964488" cy="37084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8964488"/>
              </a:tblGrid>
              <a:tr h="370840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800" dirty="0" smtClean="0"/>
                        <a:t>رضا الشركاء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7" name="Picture 6" descr="cid:image001.png@01CE496F.B91742F0"/>
          <p:cNvPicPr/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502" y="0"/>
            <a:ext cx="2837815" cy="602407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96410545"/>
              </p:ext>
            </p:extLst>
          </p:nvPr>
        </p:nvGraphicFramePr>
        <p:xfrm>
          <a:off x="683568" y="1412776"/>
          <a:ext cx="7776864" cy="44644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4227633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37846968"/>
              </p:ext>
            </p:extLst>
          </p:nvPr>
        </p:nvGraphicFramePr>
        <p:xfrm>
          <a:off x="35496" y="2348880"/>
          <a:ext cx="9108504" cy="1728192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8064896"/>
                <a:gridCol w="1043608"/>
              </a:tblGrid>
              <a:tr h="1728192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3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رضا الموردين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3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ثامنا</a:t>
                      </a:r>
                      <a:endParaRPr lang="en-US" sz="3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14726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80926853"/>
              </p:ext>
            </p:extLst>
          </p:nvPr>
        </p:nvGraphicFramePr>
        <p:xfrm>
          <a:off x="107504" y="620688"/>
          <a:ext cx="8964488" cy="37084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8964488"/>
              </a:tblGrid>
              <a:tr h="370840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800" dirty="0" smtClean="0"/>
                        <a:t>رضا الموردين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7" name="Picture 6" descr="cid:image001.png@01CE496F.B91742F0"/>
          <p:cNvPicPr/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502" y="0"/>
            <a:ext cx="2837815" cy="602407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9" name="Chart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93423208"/>
              </p:ext>
            </p:extLst>
          </p:nvPr>
        </p:nvGraphicFramePr>
        <p:xfrm>
          <a:off x="899592" y="1268760"/>
          <a:ext cx="7344816" cy="46085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761862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19219172"/>
              </p:ext>
            </p:extLst>
          </p:nvPr>
        </p:nvGraphicFramePr>
        <p:xfrm>
          <a:off x="35496" y="2348880"/>
          <a:ext cx="9108504" cy="1728192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8064896"/>
                <a:gridCol w="1043608"/>
              </a:tblGrid>
              <a:tr h="1728192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3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الرضا عن العروض المقدمة (برنامج</a:t>
                      </a:r>
                      <a:r>
                        <a:rPr lang="ar-AE" sz="32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امتيازات)</a:t>
                      </a:r>
                      <a:endParaRPr lang="ar-AE" sz="32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3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تاسعا</a:t>
                      </a:r>
                      <a:endParaRPr lang="en-US" sz="3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62774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37565797"/>
              </p:ext>
            </p:extLst>
          </p:nvPr>
        </p:nvGraphicFramePr>
        <p:xfrm>
          <a:off x="107504" y="620688"/>
          <a:ext cx="8964488" cy="37084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8964488"/>
              </a:tblGrid>
              <a:tr h="370840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800" dirty="0" smtClean="0"/>
                        <a:t>الرضا العام عن امتيازات (داخلي ضمن موظفي الهيئة)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7" name="Picture 6" descr="cid:image001.png@01CE496F.B91742F0"/>
          <p:cNvPicPr/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502" y="0"/>
            <a:ext cx="2837815" cy="602407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38899349"/>
              </p:ext>
            </p:extLst>
          </p:nvPr>
        </p:nvGraphicFramePr>
        <p:xfrm>
          <a:off x="1416405" y="1484784"/>
          <a:ext cx="6323947" cy="39604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473062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37037958"/>
              </p:ext>
            </p:extLst>
          </p:nvPr>
        </p:nvGraphicFramePr>
        <p:xfrm>
          <a:off x="107504" y="620688"/>
          <a:ext cx="8964488" cy="37084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8964488"/>
              </a:tblGrid>
              <a:tr h="370840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800" dirty="0" smtClean="0"/>
                        <a:t>نسب الوعي و الاستخدام</a:t>
                      </a:r>
                      <a:r>
                        <a:rPr lang="ar-AE" sz="1800" baseline="0" dirty="0" smtClean="0"/>
                        <a:t> </a:t>
                      </a:r>
                      <a:r>
                        <a:rPr lang="ar-AE" sz="1800" dirty="0" smtClean="0"/>
                        <a:t>(داخلي ضمن موظفي الهيئة)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7" name="Picture 6" descr="cid:image001.png@01CE496F.B91742F0"/>
          <p:cNvPicPr/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502" y="0"/>
            <a:ext cx="2837815" cy="602407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53588790"/>
              </p:ext>
            </p:extLst>
          </p:nvPr>
        </p:nvGraphicFramePr>
        <p:xfrm>
          <a:off x="395536" y="1988840"/>
          <a:ext cx="4014227" cy="2592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9" name="Chart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79708868"/>
              </p:ext>
            </p:extLst>
          </p:nvPr>
        </p:nvGraphicFramePr>
        <p:xfrm>
          <a:off x="4788024" y="1988840"/>
          <a:ext cx="3980254" cy="25881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3589066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53130477"/>
              </p:ext>
            </p:extLst>
          </p:nvPr>
        </p:nvGraphicFramePr>
        <p:xfrm>
          <a:off x="107504" y="620688"/>
          <a:ext cx="8964488" cy="37084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8964488"/>
              </a:tblGrid>
              <a:tr h="370840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800" dirty="0" smtClean="0"/>
                        <a:t>الرضا العام عن امتيازات (خارجي لموظفي الحكومة الاتحادية)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7" name="Picture 6" descr="cid:image001.png@01CE496F.B91742F0"/>
          <p:cNvPicPr/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502" y="0"/>
            <a:ext cx="2837815" cy="602407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/>
          <p:cNvSpPr txBox="1"/>
          <p:nvPr/>
        </p:nvSpPr>
        <p:spPr>
          <a:xfrm>
            <a:off x="1619672" y="5589240"/>
            <a:ext cx="64807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AE" dirty="0" smtClean="0"/>
              <a:t>* عدد الردود لسؤال نسبة الرضا في عام 2014 هو17 ، اما بالنسبة للعام 2015 فعدد العينة اكبر 455 رد لذلك هناك تفاوت كبيرة في نتيجة الرضا </a:t>
            </a:r>
            <a:endParaRPr lang="en-US" dirty="0"/>
          </a:p>
        </p:txBody>
      </p:sp>
      <p:graphicFrame>
        <p:nvGraphicFramePr>
          <p:cNvPr id="9" name="Chart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28580477"/>
              </p:ext>
            </p:extLst>
          </p:nvPr>
        </p:nvGraphicFramePr>
        <p:xfrm>
          <a:off x="611560" y="1268760"/>
          <a:ext cx="7632848" cy="42484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294238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04485501"/>
              </p:ext>
            </p:extLst>
          </p:nvPr>
        </p:nvGraphicFramePr>
        <p:xfrm>
          <a:off x="-1512" y="692696"/>
          <a:ext cx="9108504" cy="57912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8064896"/>
                <a:gridCol w="1043608"/>
              </a:tblGrid>
              <a:tr h="504056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28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نتائج الرضا العام</a:t>
                      </a:r>
                      <a:r>
                        <a:rPr lang="en-US" sz="28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- </a:t>
                      </a:r>
                      <a:r>
                        <a:rPr lang="ar-AE" sz="28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الاستبيانات الاضافية</a:t>
                      </a:r>
                      <a:endParaRPr lang="en-US" sz="2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AE" sz="32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8928306"/>
              </p:ext>
            </p:extLst>
          </p:nvPr>
        </p:nvGraphicFramePr>
        <p:xfrm>
          <a:off x="323528" y="1772816"/>
          <a:ext cx="8352928" cy="864096"/>
        </p:xfrm>
        <a:graphic>
          <a:graphicData uri="http://schemas.openxmlformats.org/drawingml/2006/table">
            <a:tbl>
              <a:tblPr rtl="1">
                <a:tableStyleId>{69C7853C-536D-4A76-A0AE-DD22124D55A5}</a:tableStyleId>
              </a:tblPr>
              <a:tblGrid>
                <a:gridCol w="6196454"/>
                <a:gridCol w="2156474"/>
              </a:tblGrid>
              <a:tr h="441648">
                <a:tc>
                  <a:txBody>
                    <a:bodyPr/>
                    <a:lstStyle/>
                    <a:p>
                      <a:pPr algn="ctr" rtl="1" fontAlgn="ctr"/>
                      <a:r>
                        <a:rPr lang="ar-AE" sz="2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ملخص </a:t>
                      </a:r>
                      <a:r>
                        <a:rPr lang="ar-AE" sz="2400" b="1" u="none" strike="noStrike" dirty="0" smtClean="0">
                          <a:solidFill>
                            <a:schemeClr val="bg1"/>
                          </a:solidFill>
                          <a:effectLst/>
                        </a:rPr>
                        <a:t>الاستبيانات</a:t>
                      </a:r>
                      <a:r>
                        <a:rPr lang="en-US" sz="2400" b="1" u="none" strike="noStrike" dirty="0" smtClean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ar-AE" sz="2400" b="1" u="none" strike="noStrike" dirty="0" smtClean="0">
                          <a:solidFill>
                            <a:schemeClr val="bg1"/>
                          </a:solidFill>
                          <a:effectLst/>
                        </a:rPr>
                        <a:t>لعام</a:t>
                      </a:r>
                      <a:r>
                        <a:rPr lang="ar-AE" sz="2400" b="1" u="none" strike="noStrike" baseline="0" dirty="0" smtClean="0">
                          <a:solidFill>
                            <a:schemeClr val="bg1"/>
                          </a:solidFill>
                          <a:effectLst/>
                        </a:rPr>
                        <a:t>  2016 </a:t>
                      </a:r>
                      <a:endParaRPr lang="ar-AE" sz="2400" b="1" i="0" u="none" strike="noStrike" dirty="0">
                        <a:solidFill>
                          <a:schemeClr val="bg1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ar-AE" sz="2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العدد</a:t>
                      </a:r>
                      <a:endParaRPr lang="ar-AE" sz="2400" b="1" i="0" u="none" strike="noStrike" dirty="0">
                        <a:solidFill>
                          <a:schemeClr val="bg1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  <a:tr h="422448">
                <a:tc>
                  <a:txBody>
                    <a:bodyPr/>
                    <a:lstStyle/>
                    <a:p>
                      <a:pPr algn="r" rtl="1" fontAlgn="ctr"/>
                      <a:r>
                        <a:rPr lang="ar-AE" sz="1600" b="1" u="none" strike="noStrike" dirty="0">
                          <a:effectLst/>
                        </a:rPr>
                        <a:t>عدد الاستبيانات </a:t>
                      </a:r>
                      <a:r>
                        <a:rPr lang="ar-AE" sz="1600" b="1" u="sng" strike="noStrike" dirty="0" smtClean="0">
                          <a:effectLst/>
                        </a:rPr>
                        <a:t>الإضافية</a:t>
                      </a:r>
                      <a:r>
                        <a:rPr lang="ar-AE" sz="1600" b="1" u="none" strike="noStrike" dirty="0" smtClean="0">
                          <a:effectLst/>
                        </a:rPr>
                        <a:t> </a:t>
                      </a:r>
                      <a:r>
                        <a:rPr lang="ar-AE" sz="1600" b="1" u="none" strike="noStrike" dirty="0">
                          <a:effectLst/>
                        </a:rPr>
                        <a:t>المنجزة للنصف الاول</a:t>
                      </a:r>
                      <a:endParaRPr lang="ar-AE" sz="1600" b="1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u="none" strike="noStrike" dirty="0">
                          <a:effectLst/>
                        </a:rPr>
                        <a:t>4</a:t>
                      </a:r>
                      <a:endParaRPr lang="en-US" sz="1600" b="1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22493"/>
              </p:ext>
            </p:extLst>
          </p:nvPr>
        </p:nvGraphicFramePr>
        <p:xfrm>
          <a:off x="323528" y="3068960"/>
          <a:ext cx="8352928" cy="2808312"/>
        </p:xfrm>
        <a:graphic>
          <a:graphicData uri="http://schemas.openxmlformats.org/drawingml/2006/table">
            <a:tbl>
              <a:tblPr rtl="1">
                <a:tableStyleId>{69C7853C-536D-4A76-A0AE-DD22124D55A5}</a:tableStyleId>
              </a:tblPr>
              <a:tblGrid>
                <a:gridCol w="2337230"/>
                <a:gridCol w="969418"/>
                <a:gridCol w="982696"/>
                <a:gridCol w="982696"/>
                <a:gridCol w="1540444"/>
                <a:gridCol w="1540444"/>
              </a:tblGrid>
              <a:tr h="903069">
                <a:tc>
                  <a:txBody>
                    <a:bodyPr/>
                    <a:lstStyle/>
                    <a:p>
                      <a:pPr algn="r" rtl="1" fontAlgn="ctr"/>
                      <a:r>
                        <a:rPr lang="ar-AE" sz="18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اسم مقياس الأداء التشغيلي</a:t>
                      </a:r>
                      <a:endParaRPr lang="ar-AE" sz="1800" b="1" i="0" u="none" strike="noStrike" dirty="0">
                        <a:solidFill>
                          <a:schemeClr val="bg1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ar-AE" sz="18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المسؤول عن المقياس</a:t>
                      </a:r>
                      <a:endParaRPr lang="ar-AE" sz="1800" b="1" i="0" u="none" strike="noStrike" dirty="0">
                        <a:solidFill>
                          <a:schemeClr val="bg1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ar-AE" sz="1800" b="1" u="none" strike="noStrike" dirty="0" smtClean="0">
                          <a:solidFill>
                            <a:schemeClr val="bg1"/>
                          </a:solidFill>
                          <a:effectLst/>
                        </a:rPr>
                        <a:t>المستهدف للربع الثاني </a:t>
                      </a:r>
                      <a:endParaRPr lang="ar-AE" sz="1800" b="1" i="0" u="none" strike="noStrike" dirty="0">
                        <a:solidFill>
                          <a:schemeClr val="bg1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ar-AE" sz="18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المتحقق لعام 2015</a:t>
                      </a:r>
                      <a:endParaRPr lang="ar-AE" sz="1800" b="1" i="0" u="none" strike="noStrike" dirty="0">
                        <a:solidFill>
                          <a:schemeClr val="bg1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ar-AE" sz="1800" b="1" u="none" strike="noStrike" dirty="0" smtClean="0">
                          <a:solidFill>
                            <a:schemeClr val="bg1"/>
                          </a:solidFill>
                          <a:effectLst/>
                        </a:rPr>
                        <a:t>الاداة المستخدمة </a:t>
                      </a:r>
                      <a:r>
                        <a:rPr lang="en-US" sz="18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1800" b="1" i="0" u="none" strike="noStrike" dirty="0">
                        <a:solidFill>
                          <a:schemeClr val="bg1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ar-AE" sz="1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/>
                        </a:rPr>
                        <a:t>الملاحظات</a:t>
                      </a:r>
                      <a:endParaRPr lang="en-US" sz="1800" b="1" i="0" u="none" strike="noStrike" dirty="0">
                        <a:solidFill>
                          <a:schemeClr val="bg1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  <a:tr h="468258">
                <a:tc>
                  <a:txBody>
                    <a:bodyPr/>
                    <a:lstStyle/>
                    <a:p>
                      <a:pPr algn="r" rtl="1" fontAlgn="b"/>
                      <a:r>
                        <a:rPr lang="ar-AE" sz="1400" b="1" u="none" strike="noStrike" dirty="0">
                          <a:effectLst/>
                        </a:rPr>
                        <a:t>استبيان اسعد بيئة عمل</a:t>
                      </a:r>
                      <a:endParaRPr lang="ar-AE" sz="1400" b="1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ar-AE" sz="1400" b="1" u="none" strike="noStrike">
                          <a:effectLst/>
                        </a:rPr>
                        <a:t>الموارد البشرية</a:t>
                      </a:r>
                      <a:endParaRPr lang="ar-AE" sz="1400" b="1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ar-AE" sz="1400" b="1" u="none" strike="noStrike">
                          <a:effectLst/>
                        </a:rPr>
                        <a:t>لا يوجد</a:t>
                      </a:r>
                      <a:endParaRPr lang="ar-AE" sz="1400" b="1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ar-AE" sz="1400" b="1" u="none" strike="noStrike" dirty="0" smtClean="0">
                          <a:effectLst/>
                        </a:rPr>
                        <a:t>جاري الاحتساب</a:t>
                      </a:r>
                      <a:r>
                        <a:rPr lang="en-US" sz="1400" b="1" u="none" strike="noStrike" dirty="0">
                          <a:effectLst/>
                        </a:rPr>
                        <a:t> </a:t>
                      </a:r>
                      <a:endParaRPr lang="en-US" sz="1400" b="1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 err="1">
                          <a:effectLst/>
                        </a:rPr>
                        <a:t>mintemetr</a:t>
                      </a:r>
                      <a:r>
                        <a:rPr lang="en-US" sz="1400" b="1" u="none" strike="noStrike" dirty="0">
                          <a:effectLst/>
                        </a:rPr>
                        <a:t> </a:t>
                      </a:r>
                      <a:r>
                        <a:rPr lang="ar-AE" sz="1400" b="1" u="none" strike="noStrike" dirty="0" smtClean="0">
                          <a:effectLst/>
                        </a:rPr>
                        <a:t>/</a:t>
                      </a:r>
                      <a:r>
                        <a:rPr lang="en-US" sz="1400" b="1" u="none" strike="noStrike" dirty="0" smtClean="0">
                          <a:effectLst/>
                        </a:rPr>
                        <a:t>GREAT</a:t>
                      </a:r>
                      <a:r>
                        <a:rPr lang="en-US" sz="1400" b="1" u="none" strike="noStrike" baseline="0" dirty="0" smtClean="0">
                          <a:effectLst/>
                        </a:rPr>
                        <a:t> PLACE TO WORK</a:t>
                      </a:r>
                      <a:endParaRPr lang="en-US" sz="1400" b="1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ar-AE" sz="1400" b="1" i="0" u="none" strike="noStrike" dirty="0" smtClean="0">
                          <a:effectLst/>
                          <a:latin typeface="Arial"/>
                        </a:rPr>
                        <a:t>تم ارساله</a:t>
                      </a:r>
                      <a:r>
                        <a:rPr lang="ar-AE" sz="1400" b="1" i="0" u="none" strike="noStrike" baseline="0" dirty="0" smtClean="0">
                          <a:effectLst/>
                          <a:latin typeface="Arial"/>
                        </a:rPr>
                        <a:t> للإدارة وبانتظار الاجراءات التصحيحية</a:t>
                      </a:r>
                      <a:endParaRPr lang="en-US" sz="1400" b="1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</a:tr>
              <a:tr h="478995">
                <a:tc>
                  <a:txBody>
                    <a:bodyPr/>
                    <a:lstStyle/>
                    <a:p>
                      <a:pPr algn="r" rtl="1" fontAlgn="b"/>
                      <a:r>
                        <a:rPr lang="ar-AE" sz="1400" b="1" u="none" strike="noStrike" dirty="0">
                          <a:effectLst/>
                        </a:rPr>
                        <a:t>استبيان الرضا ضمن و رشة اطلاق بنك البرامج </a:t>
                      </a:r>
                      <a:r>
                        <a:rPr lang="ar-AE" sz="1400" b="1" u="none" strike="noStrike" dirty="0" smtClean="0">
                          <a:effectLst/>
                        </a:rPr>
                        <a:t>التدريبية</a:t>
                      </a:r>
                      <a:endParaRPr lang="ar-AE" sz="1400" b="1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ar-AE" sz="1400" b="1" u="none" strike="noStrike">
                          <a:effectLst/>
                        </a:rPr>
                        <a:t>البرامج</a:t>
                      </a:r>
                      <a:endParaRPr lang="ar-AE" sz="1400" b="1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ar-AE" sz="1400" b="1" u="none" strike="noStrike">
                          <a:effectLst/>
                        </a:rPr>
                        <a:t>لا يوجد</a:t>
                      </a:r>
                      <a:endParaRPr lang="ar-AE" sz="1400" b="1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ar-AE" sz="1400" b="1" u="none" strike="noStrike" dirty="0" smtClean="0">
                          <a:effectLst/>
                        </a:rPr>
                        <a:t>77%</a:t>
                      </a:r>
                      <a:r>
                        <a:rPr lang="en-US" sz="1400" b="1" u="none" strike="noStrike" dirty="0">
                          <a:effectLst/>
                        </a:rPr>
                        <a:t> </a:t>
                      </a:r>
                      <a:endParaRPr lang="en-US" sz="1400" b="1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 err="1">
                          <a:effectLst/>
                        </a:rPr>
                        <a:t>mintemetr</a:t>
                      </a:r>
                      <a:r>
                        <a:rPr lang="en-US" sz="1400" b="1" u="none" strike="noStrike" dirty="0">
                          <a:effectLst/>
                        </a:rPr>
                        <a:t> </a:t>
                      </a:r>
                      <a:endParaRPr lang="en-US" sz="1400" b="1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ar-AE" sz="1400" b="1" i="0" u="none" strike="noStrike" smtClean="0">
                          <a:effectLst/>
                          <a:latin typeface="Arial"/>
                        </a:rPr>
                        <a:t>تم ارساله</a:t>
                      </a:r>
                      <a:r>
                        <a:rPr lang="ar-AE" sz="1400" b="1" i="0" u="none" strike="noStrike" baseline="0" smtClean="0">
                          <a:effectLst/>
                          <a:latin typeface="Arial"/>
                        </a:rPr>
                        <a:t> للإدارة وبانتظار الاجراءات التصحيحية</a:t>
                      </a:r>
                      <a:endParaRPr lang="en-US" sz="1400" b="1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</a:tr>
              <a:tr h="478995">
                <a:tc>
                  <a:txBody>
                    <a:bodyPr/>
                    <a:lstStyle/>
                    <a:p>
                      <a:pPr algn="r" rtl="1" fontAlgn="b"/>
                      <a:r>
                        <a:rPr lang="ar-AE" sz="1400" b="1" u="none" strike="noStrike" dirty="0">
                          <a:effectLst/>
                        </a:rPr>
                        <a:t>استبيان الرضا ضمن و رشة اطلاق الكفاءات التخصصية</a:t>
                      </a:r>
                      <a:endParaRPr lang="ar-AE" sz="1400" b="1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ar-AE" sz="1400" b="1" u="none" strike="noStrike" dirty="0">
                          <a:effectLst/>
                        </a:rPr>
                        <a:t>السياسات</a:t>
                      </a:r>
                      <a:endParaRPr lang="ar-AE" sz="1400" b="1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ar-AE" sz="1400" b="1" u="none" strike="noStrike" dirty="0">
                          <a:effectLst/>
                        </a:rPr>
                        <a:t>لا يوجد</a:t>
                      </a:r>
                      <a:endParaRPr lang="ar-AE" sz="1400" b="1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effectLst/>
                        </a:rPr>
                        <a:t> </a:t>
                      </a:r>
                      <a:r>
                        <a:rPr lang="ar-AE" sz="1400" b="1" u="none" strike="noStrike" dirty="0" smtClean="0">
                          <a:effectLst/>
                        </a:rPr>
                        <a:t>81%</a:t>
                      </a:r>
                      <a:endParaRPr lang="en-US" sz="1400" b="1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 err="1">
                          <a:effectLst/>
                        </a:rPr>
                        <a:t>mintemetr</a:t>
                      </a:r>
                      <a:r>
                        <a:rPr lang="en-US" sz="1400" b="1" u="none" strike="noStrike" dirty="0">
                          <a:effectLst/>
                        </a:rPr>
                        <a:t> </a:t>
                      </a:r>
                      <a:endParaRPr lang="en-US" sz="1400" b="1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ar-AE" sz="1400" b="1" i="0" u="none" strike="noStrike" dirty="0" smtClean="0">
                          <a:effectLst/>
                          <a:latin typeface="Arial"/>
                        </a:rPr>
                        <a:t>تم ارساله</a:t>
                      </a:r>
                      <a:r>
                        <a:rPr lang="ar-AE" sz="1400" b="1" i="0" u="none" strike="noStrike" baseline="0" dirty="0" smtClean="0">
                          <a:effectLst/>
                          <a:latin typeface="Arial"/>
                        </a:rPr>
                        <a:t> للإدارة وبانتظار الاجراءات التصحيحية</a:t>
                      </a:r>
                      <a:endParaRPr lang="en-US" sz="1400" b="1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</a:tr>
              <a:tr h="478995">
                <a:tc>
                  <a:txBody>
                    <a:bodyPr/>
                    <a:lstStyle/>
                    <a:p>
                      <a:pPr algn="r" rtl="1" fontAlgn="b"/>
                      <a:r>
                        <a:rPr lang="ar-AE" sz="1400" b="1" u="none" strike="noStrike" dirty="0">
                          <a:effectLst/>
                        </a:rPr>
                        <a:t>استبيان الرضا ضمن و رشة اطلاق بطاقة الاداء المتوازن</a:t>
                      </a:r>
                      <a:endParaRPr lang="ar-AE" sz="1400" b="1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ar-AE" sz="1400" b="1" u="none" strike="noStrike" dirty="0">
                          <a:effectLst/>
                        </a:rPr>
                        <a:t>السياسات</a:t>
                      </a:r>
                      <a:endParaRPr lang="ar-AE" sz="1400" b="1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ar-AE" sz="1400" b="1" u="none" strike="noStrike" dirty="0">
                          <a:effectLst/>
                        </a:rPr>
                        <a:t>لا يوجد</a:t>
                      </a:r>
                      <a:endParaRPr lang="ar-AE" sz="1400" b="1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effectLst/>
                        </a:rPr>
                        <a:t> </a:t>
                      </a:r>
                      <a:r>
                        <a:rPr lang="ar-AE" sz="1400" b="1" u="none" strike="noStrike" dirty="0" smtClean="0">
                          <a:effectLst/>
                        </a:rPr>
                        <a:t>92%</a:t>
                      </a:r>
                      <a:endParaRPr lang="en-US" sz="1400" b="1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 err="1">
                          <a:effectLst/>
                        </a:rPr>
                        <a:t>mintemetr</a:t>
                      </a:r>
                      <a:r>
                        <a:rPr lang="en-US" sz="1400" b="1" u="none" strike="noStrike" dirty="0">
                          <a:effectLst/>
                        </a:rPr>
                        <a:t> </a:t>
                      </a:r>
                      <a:endParaRPr lang="en-US" sz="1400" b="1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ar-AE" sz="1400" b="1" i="0" u="none" strike="noStrike" smtClean="0">
                          <a:effectLst/>
                          <a:latin typeface="Arial"/>
                        </a:rPr>
                        <a:t>تم ارساله</a:t>
                      </a:r>
                      <a:r>
                        <a:rPr lang="ar-AE" sz="1400" b="1" i="0" u="none" strike="noStrike" baseline="0" smtClean="0">
                          <a:effectLst/>
                          <a:latin typeface="Arial"/>
                        </a:rPr>
                        <a:t> للإدارة وبانتظار الاجراءات التصحيحية</a:t>
                      </a:r>
                      <a:endParaRPr lang="en-US" sz="1400" b="1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63283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5830435"/>
              </p:ext>
            </p:extLst>
          </p:nvPr>
        </p:nvGraphicFramePr>
        <p:xfrm>
          <a:off x="107504" y="620688"/>
          <a:ext cx="8964488" cy="37084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8964488"/>
              </a:tblGrid>
              <a:tr h="370840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800" dirty="0" smtClean="0"/>
                        <a:t>نسبة الوعي و الاستخدام (خارجي لموظفي الحكومة الاتحادية)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7" name="Picture 6" descr="cid:image001.png@01CE496F.B91742F0"/>
          <p:cNvPicPr/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502" y="0"/>
            <a:ext cx="2837815" cy="602407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22399336"/>
              </p:ext>
            </p:extLst>
          </p:nvPr>
        </p:nvGraphicFramePr>
        <p:xfrm>
          <a:off x="4067944" y="1556792"/>
          <a:ext cx="4752528" cy="30963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9" name="Chart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28297124"/>
              </p:ext>
            </p:extLst>
          </p:nvPr>
        </p:nvGraphicFramePr>
        <p:xfrm>
          <a:off x="323528" y="2060848"/>
          <a:ext cx="3600400" cy="23111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1247602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60588767"/>
              </p:ext>
            </p:extLst>
          </p:nvPr>
        </p:nvGraphicFramePr>
        <p:xfrm>
          <a:off x="107504" y="695960"/>
          <a:ext cx="8964488" cy="37084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8964488"/>
              </a:tblGrid>
              <a:tr h="370840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800" dirty="0" smtClean="0"/>
                        <a:t>نطاق</a:t>
                      </a:r>
                      <a:r>
                        <a:rPr lang="ar-AE" sz="1800" baseline="0" dirty="0" smtClean="0"/>
                        <a:t> القوة و الضعف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7" name="Picture 6" descr="cid:image001.png@01CE496F.B91742F0"/>
          <p:cNvPicPr/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502" y="0"/>
            <a:ext cx="2837815" cy="602407"/>
          </a:xfrm>
          <a:prstGeom prst="rect">
            <a:avLst/>
          </a:prstGeom>
          <a:noFill/>
          <a:ln>
            <a:noFill/>
          </a:ln>
        </p:spPr>
      </p:pic>
      <p:sp>
        <p:nvSpPr>
          <p:cNvPr id="66" name="Rectangle 65"/>
          <p:cNvSpPr/>
          <p:nvPr/>
        </p:nvSpPr>
        <p:spPr>
          <a:xfrm flipH="1">
            <a:off x="91595" y="1275269"/>
            <a:ext cx="8914351" cy="3449875"/>
          </a:xfrm>
          <a:prstGeom prst="rect">
            <a:avLst/>
          </a:prstGeom>
          <a:solidFill>
            <a:srgbClr val="E9DB9F">
              <a:alpha val="34118"/>
            </a:srgbClr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2">
              <a:tint val="50000"/>
              <a:hueOff val="0"/>
              <a:satOff val="0"/>
              <a:lumOff val="0"/>
              <a:alphaOff val="0"/>
            </a:schemeClr>
          </a:fillRef>
          <a:effectRef idx="0">
            <a:schemeClr val="accent2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r>
              <a:rPr lang="ar-AE" dirty="0" smtClean="0"/>
              <a:t>ا</a:t>
            </a:r>
            <a:endParaRPr lang="en-US" dirty="0"/>
          </a:p>
        </p:txBody>
      </p:sp>
      <p:sp>
        <p:nvSpPr>
          <p:cNvPr id="67" name="Straight Connector 66"/>
          <p:cNvSpPr/>
          <p:nvPr/>
        </p:nvSpPr>
        <p:spPr>
          <a:xfrm flipH="1">
            <a:off x="4430477" y="1269513"/>
            <a:ext cx="0" cy="2581845"/>
          </a:xfrm>
          <a:prstGeom prst="line">
            <a:avLst/>
          </a:prstGeom>
          <a:ln w="3175">
            <a:prstDash val="dash"/>
          </a:ln>
        </p:spPr>
        <p:style>
          <a:lnRef idx="2">
            <a:schemeClr val="accent2">
              <a:shade val="80000"/>
              <a:hueOff val="0"/>
              <a:satOff val="0"/>
              <a:lumOff val="0"/>
              <a:alphaOff val="0"/>
            </a:schemeClr>
          </a:lnRef>
          <a:fillRef idx="0">
            <a:schemeClr val="accent2">
              <a:shade val="80000"/>
              <a:hueOff val="0"/>
              <a:satOff val="0"/>
              <a:lumOff val="0"/>
              <a:alphaOff val="0"/>
            </a:schemeClr>
          </a:fillRef>
          <a:effectRef idx="0">
            <a:schemeClr val="accent2">
              <a:shade val="8000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12" name="Rectangle 111"/>
          <p:cNvSpPr/>
          <p:nvPr/>
        </p:nvSpPr>
        <p:spPr>
          <a:xfrm flipH="1">
            <a:off x="1792338" y="1238811"/>
            <a:ext cx="365010" cy="144072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</p:sp>
      <p:sp>
        <p:nvSpPr>
          <p:cNvPr id="113" name="Cross 112"/>
          <p:cNvSpPr/>
          <p:nvPr/>
        </p:nvSpPr>
        <p:spPr>
          <a:xfrm flipH="1">
            <a:off x="6539198" y="1186741"/>
            <a:ext cx="418490" cy="392283"/>
          </a:xfrm>
          <a:prstGeom prst="plus">
            <a:avLst>
              <a:gd name="adj" fmla="val 32810"/>
            </a:avLst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</p:sp>
      <p:sp>
        <p:nvSpPr>
          <p:cNvPr id="2" name="TextBox 1"/>
          <p:cNvSpPr txBox="1"/>
          <p:nvPr/>
        </p:nvSpPr>
        <p:spPr>
          <a:xfrm>
            <a:off x="4544703" y="1579024"/>
            <a:ext cx="417576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r" rtl="1">
              <a:buFont typeface="Arial" panose="020B0604020202020204" pitchFamily="34" charset="0"/>
              <a:buChar char="•"/>
            </a:pPr>
            <a:r>
              <a:rPr lang="ar-AE" sz="2400" b="1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ارتفعت نسبة الوعي بالبرنامج بنسبة 30% عن عام 2014</a:t>
            </a:r>
          </a:p>
          <a:p>
            <a:pPr marL="285750" indent="-285750" algn="r" rtl="1">
              <a:buFont typeface="Arial" panose="020B0604020202020204" pitchFamily="34" charset="0"/>
              <a:buChar char="•"/>
            </a:pPr>
            <a:r>
              <a:rPr lang="ar-AE" sz="2400" b="1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لا يمكن مقارنة نسبة الرضا العام لعام 2014 بالعام 2015 و ذلك لان</a:t>
            </a:r>
            <a:r>
              <a:rPr lang="ar-AE" sz="24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 عدد الردود لسؤال نسبة الرضا في عام 2014 هو17 ، اما بالنسبة للعام 2015 فعدد العينة اكبر 455 رد لذلك هناك تفاوت كبيرة في نتيجة الرضا</a:t>
            </a:r>
            <a:r>
              <a:rPr lang="ar-AE" sz="2400" b="1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endParaRPr lang="en-US" sz="24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114" name="TextBox 113"/>
          <p:cNvSpPr txBox="1"/>
          <p:nvPr/>
        </p:nvSpPr>
        <p:spPr>
          <a:xfrm>
            <a:off x="91596" y="1566054"/>
            <a:ext cx="417576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285750" indent="-285750" algn="r" rtl="1">
              <a:buFont typeface="Arial" panose="020B0604020202020204" pitchFamily="34" charset="0"/>
              <a:buChar char="•"/>
              <a:defRPr sz="2400" b="1">
                <a:latin typeface="Sakkal Majalla" panose="02000000000000000000" pitchFamily="2" charset="-78"/>
                <a:cs typeface="Sakkal Majalla" panose="02000000000000000000" pitchFamily="2" charset="-78"/>
              </a:defRPr>
            </a:lvl1pPr>
          </a:lstStyle>
          <a:p>
            <a:r>
              <a:rPr lang="ar-AE" dirty="0"/>
              <a:t>لا يوجد تغيير في نسبة الاستخدام بين العامين 2014 و2015 حيث ان النسبة هي فقط 9% منخفضة جدا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3389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67147169"/>
              </p:ext>
            </p:extLst>
          </p:nvPr>
        </p:nvGraphicFramePr>
        <p:xfrm>
          <a:off x="35496" y="2348880"/>
          <a:ext cx="9108504" cy="1728192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8064896"/>
                <a:gridCol w="1043608"/>
              </a:tblGrid>
              <a:tr h="1728192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3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الاستبيانات الفورية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3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عاشرا</a:t>
                      </a:r>
                      <a:endParaRPr lang="en-US" sz="3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69889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2440" y="2133600"/>
            <a:ext cx="8229600" cy="29718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ar-AE" sz="5400" b="1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نتائج استبيان الكفاءات التخصصية</a:t>
            </a:r>
          </a:p>
          <a:p>
            <a:pPr marL="0" indent="0" algn="ctr">
              <a:buNone/>
            </a:pPr>
            <a:r>
              <a:rPr lang="ar-AE" sz="5400" b="1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الهيئة الاتحادية للموارد البشرية </a:t>
            </a:r>
          </a:p>
          <a:p>
            <a:pPr marL="0" indent="0" algn="ctr">
              <a:buNone/>
            </a:pPr>
            <a:r>
              <a:rPr lang="ar-AE" sz="5400" b="1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r>
              <a:rPr lang="ar-AE" sz="4000" b="1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دبي</a:t>
            </a:r>
          </a:p>
        </p:txBody>
      </p:sp>
      <p:pic>
        <p:nvPicPr>
          <p:cNvPr id="4" name="Picture 3" descr="cid:image001.png@01CE496F.B91742F0"/>
          <p:cNvPicPr/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502" y="0"/>
            <a:ext cx="2837815" cy="60240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73512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id:image001.png@01CE496F.B91742F0"/>
          <p:cNvPicPr/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502" y="0"/>
            <a:ext cx="2837815" cy="602407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8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5471781"/>
              </p:ext>
            </p:extLst>
          </p:nvPr>
        </p:nvGraphicFramePr>
        <p:xfrm>
          <a:off x="15240" y="762000"/>
          <a:ext cx="9113520" cy="3657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9113520"/>
              </a:tblGrid>
              <a:tr h="304800"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ar-AE" sz="1800" b="1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الكفاءات التخصصية</a:t>
                      </a: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3865" y="1295400"/>
            <a:ext cx="8286750" cy="4752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3"/>
          <p:cNvSpPr/>
          <p:nvPr/>
        </p:nvSpPr>
        <p:spPr>
          <a:xfrm>
            <a:off x="5832834" y="1524000"/>
            <a:ext cx="259237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AE" sz="2000" b="1" dirty="0" smtClean="0"/>
              <a:t>رأيك حول الورشة بشكل عام </a:t>
            </a:r>
            <a:endParaRPr lang="en-US" sz="20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2123728" y="5445224"/>
            <a:ext cx="59046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AE" sz="2000" b="1" dirty="0" smtClean="0"/>
              <a:t>نسبة الرضا العام عن الورشة  81%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963893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id:image001.png@01CE496F.B91742F0"/>
          <p:cNvPicPr/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502" y="0"/>
            <a:ext cx="2837815" cy="602407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8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72394537"/>
              </p:ext>
            </p:extLst>
          </p:nvPr>
        </p:nvGraphicFramePr>
        <p:xfrm>
          <a:off x="15240" y="762000"/>
          <a:ext cx="9113520" cy="3657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9113520"/>
              </a:tblGrid>
              <a:tr h="304800"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ar-AE" sz="1800" b="1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الكفاءات التخصصية</a:t>
                      </a: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3865" y="1524000"/>
            <a:ext cx="8286750" cy="4752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3"/>
          <p:cNvSpPr/>
          <p:nvPr/>
        </p:nvSpPr>
        <p:spPr>
          <a:xfrm>
            <a:off x="2209800" y="1551355"/>
            <a:ext cx="62484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ar-AE" sz="2000" b="1" dirty="0" smtClean="0"/>
              <a:t>يعتبر محتوى الورشة حول دليل الكفاءات التخصصية واضح ومناسب 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3668152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id:image001.png@01CE496F.B91742F0"/>
          <p:cNvPicPr/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502" y="0"/>
            <a:ext cx="2837815" cy="602407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8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59033792"/>
              </p:ext>
            </p:extLst>
          </p:nvPr>
        </p:nvGraphicFramePr>
        <p:xfrm>
          <a:off x="15240" y="762000"/>
          <a:ext cx="9113520" cy="3657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9113520"/>
              </a:tblGrid>
              <a:tr h="304800"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ar-AE" sz="1800" b="1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الكفاءات التخصصية</a:t>
                      </a: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2925" y="1219200"/>
            <a:ext cx="8286750" cy="4752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3"/>
          <p:cNvSpPr/>
          <p:nvPr/>
        </p:nvSpPr>
        <p:spPr>
          <a:xfrm>
            <a:off x="5943600" y="1447800"/>
            <a:ext cx="278313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AE" sz="2000" b="1" dirty="0" smtClean="0"/>
              <a:t>الوقت والمكان مناسبين للورشة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2651797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2440" y="2133600"/>
            <a:ext cx="8229600" cy="29718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ar-AE" sz="5400" b="1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نتائج استبيان بنك البرامج التدريبية </a:t>
            </a:r>
          </a:p>
          <a:p>
            <a:pPr marL="0" indent="0" algn="ctr">
              <a:buNone/>
            </a:pPr>
            <a:r>
              <a:rPr lang="ar-AE" sz="5400" b="1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الهيئة الاتحادية للموارد البشرية </a:t>
            </a:r>
          </a:p>
          <a:p>
            <a:pPr marL="0" indent="0" algn="ctr">
              <a:buNone/>
            </a:pPr>
            <a:r>
              <a:rPr lang="ar-AE" sz="5400" b="1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r>
              <a:rPr lang="ar-AE" sz="4000" b="1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دبي</a:t>
            </a:r>
          </a:p>
        </p:txBody>
      </p:sp>
      <p:pic>
        <p:nvPicPr>
          <p:cNvPr id="4" name="Picture 3" descr="cid:image001.png@01CE496F.B91742F0"/>
          <p:cNvPicPr/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502" y="0"/>
            <a:ext cx="2837815" cy="60240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136565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id:image001.png@01CE496F.B91742F0"/>
          <p:cNvPicPr/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502" y="0"/>
            <a:ext cx="2837815" cy="602407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8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26302160"/>
              </p:ext>
            </p:extLst>
          </p:nvPr>
        </p:nvGraphicFramePr>
        <p:xfrm>
          <a:off x="15240" y="762000"/>
          <a:ext cx="9113520" cy="3657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9113520"/>
              </a:tblGrid>
              <a:tr h="304800"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ar-AE" sz="1800" b="1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بنك البرامج التدريبية </a:t>
                      </a: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2925" y="1447800"/>
            <a:ext cx="8286750" cy="4752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5943600" y="1600200"/>
            <a:ext cx="275267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AE" sz="2000" b="1" dirty="0"/>
              <a:t>بشكل عام كانت الورشة مناسبة</a:t>
            </a:r>
            <a:endParaRPr lang="en-US" sz="20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2123728" y="5445224"/>
            <a:ext cx="59046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AE" sz="2000" b="1" dirty="0" smtClean="0"/>
              <a:t>نسبة الرضا العام عن الورشة  77%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2669763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id:image001.png@01CE496F.B91742F0"/>
          <p:cNvPicPr/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502" y="0"/>
            <a:ext cx="2837815" cy="602407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8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32135802"/>
              </p:ext>
            </p:extLst>
          </p:nvPr>
        </p:nvGraphicFramePr>
        <p:xfrm>
          <a:off x="15240" y="762000"/>
          <a:ext cx="9113520" cy="3657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9113520"/>
              </a:tblGrid>
              <a:tr h="304800"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ar-AE" sz="1800" b="1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بنك البرامج التدريبية </a:t>
                      </a: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692" y="1371600"/>
            <a:ext cx="8286750" cy="4752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1600200" y="1430181"/>
            <a:ext cx="69342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ar-AE" sz="2000" b="1" dirty="0"/>
              <a:t>سيوفر بنك البرامج التدريبية تصور واضح لنوعية البرامج الممكن التدريب عليها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2445995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61128597"/>
              </p:ext>
            </p:extLst>
          </p:nvPr>
        </p:nvGraphicFramePr>
        <p:xfrm>
          <a:off x="-1512" y="692696"/>
          <a:ext cx="9108504" cy="57912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8064896"/>
                <a:gridCol w="1043608"/>
              </a:tblGrid>
              <a:tr h="579120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28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الاستبيانات للنصف الاول -</a:t>
                      </a:r>
                      <a:r>
                        <a:rPr lang="en-US" sz="28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PMO</a:t>
                      </a:r>
                      <a:endParaRPr lang="en-US" sz="2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AE" sz="32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96652905"/>
              </p:ext>
            </p:extLst>
          </p:nvPr>
        </p:nvGraphicFramePr>
        <p:xfrm>
          <a:off x="323528" y="1412776"/>
          <a:ext cx="8352928" cy="864096"/>
        </p:xfrm>
        <a:graphic>
          <a:graphicData uri="http://schemas.openxmlformats.org/drawingml/2006/table">
            <a:tbl>
              <a:tblPr rtl="1">
                <a:tableStyleId>{69C7853C-536D-4A76-A0AE-DD22124D55A5}</a:tableStyleId>
              </a:tblPr>
              <a:tblGrid>
                <a:gridCol w="6196454"/>
                <a:gridCol w="2156474"/>
              </a:tblGrid>
              <a:tr h="441648">
                <a:tc>
                  <a:txBody>
                    <a:bodyPr/>
                    <a:lstStyle/>
                    <a:p>
                      <a:pPr algn="ctr" rtl="1" fontAlgn="ctr"/>
                      <a:r>
                        <a:rPr lang="ar-AE" sz="2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ملخص </a:t>
                      </a:r>
                      <a:r>
                        <a:rPr lang="ar-AE" sz="2400" b="1" u="none" strike="noStrike" dirty="0" smtClean="0">
                          <a:solidFill>
                            <a:schemeClr val="bg1"/>
                          </a:solidFill>
                          <a:effectLst/>
                        </a:rPr>
                        <a:t>الاستبيانات</a:t>
                      </a:r>
                      <a:r>
                        <a:rPr lang="en-US" sz="2400" b="1" u="none" strike="noStrike" dirty="0" smtClean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ar-AE" sz="2400" b="1" u="none" strike="noStrike" dirty="0" smtClean="0">
                          <a:solidFill>
                            <a:schemeClr val="bg1"/>
                          </a:solidFill>
                          <a:effectLst/>
                        </a:rPr>
                        <a:t>لعام</a:t>
                      </a:r>
                      <a:r>
                        <a:rPr lang="ar-AE" sz="2400" b="1" u="none" strike="noStrike" baseline="0" dirty="0" smtClean="0">
                          <a:solidFill>
                            <a:schemeClr val="bg1"/>
                          </a:solidFill>
                          <a:effectLst/>
                        </a:rPr>
                        <a:t>  2016 </a:t>
                      </a:r>
                      <a:endParaRPr lang="ar-AE" sz="2400" b="1" i="0" u="none" strike="noStrike" dirty="0">
                        <a:solidFill>
                          <a:schemeClr val="bg1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ar-AE" sz="2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العدد</a:t>
                      </a:r>
                      <a:endParaRPr lang="ar-AE" sz="2400" b="1" i="0" u="none" strike="noStrike" dirty="0">
                        <a:solidFill>
                          <a:schemeClr val="bg1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  <a:tr h="422448">
                <a:tc>
                  <a:txBody>
                    <a:bodyPr/>
                    <a:lstStyle/>
                    <a:p>
                      <a:pPr algn="r" rtl="1" fontAlgn="ctr"/>
                      <a:r>
                        <a:rPr lang="ar-AE" sz="1600" b="1" u="none" strike="noStrike" dirty="0">
                          <a:effectLst/>
                        </a:rPr>
                        <a:t>عدد الاستبيانات </a:t>
                      </a:r>
                      <a:r>
                        <a:rPr lang="ar-AE" sz="1600" b="1" u="sng" strike="noStrike" dirty="0" smtClean="0">
                          <a:effectLst/>
                        </a:rPr>
                        <a:t>المعدة</a:t>
                      </a:r>
                      <a:r>
                        <a:rPr lang="ar-AE" sz="1600" b="1" u="sng" strike="noStrike" baseline="0" dirty="0" smtClean="0">
                          <a:effectLst/>
                        </a:rPr>
                        <a:t> من مكتب رئاسة مجلس الوزراء </a:t>
                      </a:r>
                      <a:endParaRPr lang="ar-AE" sz="1600" b="1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ar-AE" sz="1600" b="1" u="none" strike="noStrike" dirty="0" smtClean="0">
                          <a:effectLst/>
                        </a:rPr>
                        <a:t>3</a:t>
                      </a:r>
                      <a:endParaRPr lang="en-US" sz="1600" b="1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6358666"/>
              </p:ext>
            </p:extLst>
          </p:nvPr>
        </p:nvGraphicFramePr>
        <p:xfrm>
          <a:off x="323528" y="2492896"/>
          <a:ext cx="8352928" cy="3227774"/>
        </p:xfrm>
        <a:graphic>
          <a:graphicData uri="http://schemas.openxmlformats.org/drawingml/2006/table">
            <a:tbl>
              <a:tblPr rtl="1">
                <a:tableStyleId>{69C7853C-536D-4A76-A0AE-DD22124D55A5}</a:tableStyleId>
              </a:tblPr>
              <a:tblGrid>
                <a:gridCol w="2865726"/>
                <a:gridCol w="1188624"/>
                <a:gridCol w="1204904"/>
                <a:gridCol w="1204904"/>
                <a:gridCol w="1888770"/>
              </a:tblGrid>
              <a:tr h="648072">
                <a:tc>
                  <a:txBody>
                    <a:bodyPr/>
                    <a:lstStyle/>
                    <a:p>
                      <a:pPr algn="r" rtl="1" fontAlgn="ctr"/>
                      <a:r>
                        <a:rPr lang="ar-AE" sz="18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اسم مقياس الأداء التشغيلي</a:t>
                      </a:r>
                      <a:endParaRPr lang="ar-AE" sz="1800" b="1" i="0" u="none" strike="noStrike" dirty="0">
                        <a:solidFill>
                          <a:schemeClr val="bg1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ar-AE" sz="18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المسؤول عن المقياس</a:t>
                      </a:r>
                      <a:endParaRPr lang="ar-AE" sz="1800" b="1" i="0" u="none" strike="noStrike" dirty="0">
                        <a:solidFill>
                          <a:schemeClr val="bg1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ar-AE" sz="1800" b="1" u="none" strike="noStrike" dirty="0" smtClean="0">
                          <a:solidFill>
                            <a:schemeClr val="bg1"/>
                          </a:solidFill>
                          <a:effectLst/>
                        </a:rPr>
                        <a:t>المستهدف 2015</a:t>
                      </a:r>
                      <a:endParaRPr lang="ar-AE" sz="1800" b="1" i="0" u="none" strike="noStrike" dirty="0">
                        <a:solidFill>
                          <a:schemeClr val="bg1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ar-AE" sz="18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المتحقق لعام 2015</a:t>
                      </a:r>
                      <a:endParaRPr lang="ar-AE" sz="1800" b="1" i="0" u="none" strike="noStrike" dirty="0">
                        <a:solidFill>
                          <a:schemeClr val="bg1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ar-AE" sz="1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/>
                        </a:rPr>
                        <a:t>الملاحظات</a:t>
                      </a:r>
                      <a:endParaRPr lang="en-US" sz="1800" b="1" i="0" u="none" strike="noStrike" dirty="0">
                        <a:solidFill>
                          <a:schemeClr val="bg1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  <a:tr h="506646">
                <a:tc>
                  <a:txBody>
                    <a:bodyPr/>
                    <a:lstStyle/>
                    <a:p>
                      <a:pPr algn="r" rtl="1" fontAlgn="b"/>
                      <a:r>
                        <a:rPr lang="ar-AE" sz="1400" b="1" i="0" u="none" strike="noStrike" dirty="0" smtClean="0">
                          <a:effectLst/>
                          <a:latin typeface="Arial"/>
                        </a:rPr>
                        <a:t>استبيان</a:t>
                      </a:r>
                      <a:r>
                        <a:rPr lang="ar-AE" sz="1400" b="1" i="0" u="none" strike="noStrike" baseline="0" dirty="0" smtClean="0">
                          <a:effectLst/>
                          <a:latin typeface="Arial"/>
                        </a:rPr>
                        <a:t> الرضا الوظيفي</a:t>
                      </a:r>
                      <a:endParaRPr lang="ar-AE" sz="1400" b="1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 rowSpan="4">
                  <a:txBody>
                    <a:bodyPr/>
                    <a:lstStyle/>
                    <a:p>
                      <a:pPr marL="0" algn="ctr" defTabSz="914400" rtl="1" eaLnBrk="1" fontAlgn="ctr" latinLnBrk="0" hangingPunct="1"/>
                      <a:r>
                        <a:rPr lang="ar-AE" sz="14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الموارد </a:t>
                      </a:r>
                      <a:r>
                        <a:rPr lang="ar-AE" sz="140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البشرية</a:t>
                      </a:r>
                    </a:p>
                    <a:p>
                      <a:pPr marL="0" algn="ctr" defTabSz="914400" rtl="1" eaLnBrk="1" fontAlgn="ctr" latinLnBrk="0" hangingPunct="1"/>
                      <a:endParaRPr lang="en-US" sz="1400" b="1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1" eaLnBrk="1" fontAlgn="ctr" latinLnBrk="0" hangingPunct="1"/>
                      <a:r>
                        <a:rPr lang="ar-AE" sz="140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79%</a:t>
                      </a:r>
                      <a:endParaRPr lang="ar-AE" sz="1400" b="1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ar-AE" sz="1400" b="1" i="0" u="none" strike="noStrike" dirty="0" smtClean="0">
                          <a:effectLst/>
                          <a:latin typeface="Arial"/>
                        </a:rPr>
                        <a:t>64%</a:t>
                      </a:r>
                      <a:endParaRPr lang="en-US" sz="1400" b="1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 rowSpan="4">
                  <a:txBody>
                    <a:bodyPr/>
                    <a:lstStyle/>
                    <a:p>
                      <a:pPr algn="ctr" rtl="0" fontAlgn="ctr"/>
                      <a:r>
                        <a:rPr lang="ar-AE" sz="1400" b="1" i="0" u="none" strike="noStrike" dirty="0" smtClean="0">
                          <a:effectLst/>
                          <a:latin typeface="Arial"/>
                        </a:rPr>
                        <a:t>جاري العمل على اعداد تقرير الاجراءات</a:t>
                      </a:r>
                      <a:r>
                        <a:rPr lang="ar-AE" sz="1400" b="1" i="0" u="none" strike="noStrike" baseline="0" dirty="0" smtClean="0">
                          <a:effectLst/>
                          <a:latin typeface="Arial"/>
                        </a:rPr>
                        <a:t> التصحيحية </a:t>
                      </a:r>
                      <a:endParaRPr lang="en-US" sz="1400" b="1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</a:tr>
              <a:tr h="518264">
                <a:tc>
                  <a:txBody>
                    <a:bodyPr/>
                    <a:lstStyle/>
                    <a:p>
                      <a:pPr algn="r" rtl="1" fontAlgn="b"/>
                      <a:r>
                        <a:rPr lang="ar-AE" sz="1400" b="1" i="0" u="none" strike="noStrike" dirty="0" smtClean="0">
                          <a:effectLst/>
                          <a:latin typeface="Arial"/>
                        </a:rPr>
                        <a:t>التناغم</a:t>
                      </a:r>
                      <a:endParaRPr lang="ar-AE" sz="1400" b="1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pPr marL="0" algn="ctr" defTabSz="914400" rtl="1" eaLnBrk="1" fontAlgn="ctr" latinLnBrk="0" hangingPunct="1"/>
                      <a:endParaRPr lang="en-US" sz="1400" b="1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1" eaLnBrk="1" fontAlgn="ctr" latinLnBrk="0" hangingPunct="1"/>
                      <a:r>
                        <a:rPr lang="ar-AE" sz="140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70%</a:t>
                      </a:r>
                      <a:endParaRPr lang="ar-AE" sz="1400" b="1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ar-AE" sz="1400" b="1" i="0" u="none" strike="noStrike" dirty="0" smtClean="0">
                          <a:effectLst/>
                          <a:latin typeface="Arial"/>
                        </a:rPr>
                        <a:t>42% </a:t>
                      </a:r>
                      <a:endParaRPr lang="en-US" sz="1400" b="1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en-US" sz="1400" b="1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</a:tr>
              <a:tr h="518264">
                <a:tc>
                  <a:txBody>
                    <a:bodyPr/>
                    <a:lstStyle/>
                    <a:p>
                      <a:pPr algn="r" rtl="1" fontAlgn="b"/>
                      <a:r>
                        <a:rPr lang="ar-AE" sz="1400" b="1" i="0" u="none" strike="noStrike" dirty="0" smtClean="0">
                          <a:effectLst/>
                          <a:latin typeface="Arial"/>
                        </a:rPr>
                        <a:t>السعادة</a:t>
                      </a:r>
                      <a:endParaRPr lang="ar-AE" sz="1400" b="1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pPr marL="0" algn="ctr" defTabSz="914400" rtl="1" eaLnBrk="1" fontAlgn="ctr" latinLnBrk="0" hangingPunct="1"/>
                      <a:endParaRPr lang="en-US" sz="1400" b="1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70%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ar-AE" sz="1400" b="1" i="0" u="none" strike="noStrike" dirty="0" smtClean="0">
                          <a:effectLst/>
                          <a:latin typeface="Arial"/>
                        </a:rPr>
                        <a:t>48%</a:t>
                      </a:r>
                      <a:endParaRPr lang="en-US" sz="1400" b="1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en-US" sz="1400" b="1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</a:tr>
              <a:tr h="518264">
                <a:tc>
                  <a:txBody>
                    <a:bodyPr/>
                    <a:lstStyle/>
                    <a:p>
                      <a:pPr algn="r" rtl="1" fontAlgn="b"/>
                      <a:r>
                        <a:rPr lang="ar-AE" sz="1400" b="1" i="0" u="none" strike="noStrike" dirty="0" smtClean="0">
                          <a:effectLst/>
                          <a:latin typeface="Arial"/>
                        </a:rPr>
                        <a:t>الولاء الوظيفي</a:t>
                      </a:r>
                      <a:endParaRPr lang="ar-AE" sz="1400" b="1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pPr marL="0" algn="ctr" defTabSz="914400" rtl="1" eaLnBrk="1" fontAlgn="ctr" latinLnBrk="0" hangingPunct="1"/>
                      <a:endParaRPr lang="en-US" sz="1400" b="1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70%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ar-AE" sz="1400" b="1" i="0" u="none" strike="noStrike" dirty="0" smtClean="0">
                          <a:effectLst/>
                          <a:latin typeface="Arial"/>
                        </a:rPr>
                        <a:t>68%</a:t>
                      </a:r>
                      <a:endParaRPr lang="en-US" sz="1400" b="1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en-US" sz="1400" b="1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</a:tr>
              <a:tr h="518264">
                <a:tc>
                  <a:txBody>
                    <a:bodyPr/>
                    <a:lstStyle/>
                    <a:p>
                      <a:pPr algn="r" rtl="1" fontAlgn="b"/>
                      <a:r>
                        <a:rPr lang="ar-AE" sz="1400" b="1" i="0" u="none" strike="noStrike" dirty="0" smtClean="0">
                          <a:effectLst/>
                          <a:latin typeface="Arial"/>
                        </a:rPr>
                        <a:t>استبيان جاهزية</a:t>
                      </a:r>
                      <a:r>
                        <a:rPr lang="ar-AE" sz="1400" b="1" i="0" u="none" strike="noStrike" baseline="0" dirty="0" smtClean="0">
                          <a:effectLst/>
                          <a:latin typeface="Arial"/>
                        </a:rPr>
                        <a:t> الابتكار </a:t>
                      </a:r>
                      <a:endParaRPr lang="ar-AE" sz="1400" b="1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1" eaLnBrk="1" fontAlgn="ctr" latinLnBrk="0" hangingPunct="1"/>
                      <a:r>
                        <a:rPr lang="ar-AE" sz="140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فرسان الابتكار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ar-AE" sz="1400" b="1" i="0" u="none" strike="noStrike" dirty="0" smtClean="0">
                          <a:effectLst/>
                          <a:latin typeface="Arial"/>
                        </a:rPr>
                        <a:t>خط اساس</a:t>
                      </a:r>
                      <a:endParaRPr lang="ar-AE" sz="1400" b="1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ar-AE" sz="1400" b="1" i="0" u="none" strike="noStrike" dirty="0" smtClean="0">
                          <a:effectLst/>
                          <a:latin typeface="Arial"/>
                        </a:rPr>
                        <a:t> 6.6</a:t>
                      </a:r>
                      <a:endParaRPr lang="en-US" sz="1400" b="1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ar-AE" sz="1400" b="1" i="0" u="none" strike="noStrike" dirty="0" smtClean="0">
                          <a:effectLst/>
                          <a:latin typeface="Arial"/>
                        </a:rPr>
                        <a:t>تم اعداد مسودة الاجراءات</a:t>
                      </a:r>
                      <a:r>
                        <a:rPr lang="ar-AE" sz="1400" b="1" i="0" u="none" strike="noStrike" baseline="0" dirty="0" smtClean="0">
                          <a:effectLst/>
                          <a:latin typeface="Arial"/>
                        </a:rPr>
                        <a:t> التصحيحية </a:t>
                      </a:r>
                      <a:endParaRPr lang="en-US" sz="1400" b="1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71742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id:image001.png@01CE496F.B91742F0"/>
          <p:cNvPicPr/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502" y="0"/>
            <a:ext cx="2837815" cy="602407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8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64466609"/>
              </p:ext>
            </p:extLst>
          </p:nvPr>
        </p:nvGraphicFramePr>
        <p:xfrm>
          <a:off x="15240" y="762000"/>
          <a:ext cx="9113520" cy="3657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9113520"/>
              </a:tblGrid>
              <a:tr h="304800"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ar-AE" sz="1800" b="1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بنك البرامج التدريبية </a:t>
                      </a: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3865" y="1447800"/>
            <a:ext cx="8286750" cy="4752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3200400" y="1454835"/>
            <a:ext cx="5530215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AE" sz="2000" b="1" dirty="0"/>
              <a:t>يعتبر محتوى الورشة حول بنك البرامج التدريبية واضح ومناسب 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2025089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id:image001.png@01CE496F.B91742F0"/>
          <p:cNvPicPr/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502" y="0"/>
            <a:ext cx="2837815" cy="602407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8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97418093"/>
              </p:ext>
            </p:extLst>
          </p:nvPr>
        </p:nvGraphicFramePr>
        <p:xfrm>
          <a:off x="15240" y="762000"/>
          <a:ext cx="9113520" cy="3657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9113520"/>
              </a:tblGrid>
              <a:tr h="304800"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ar-AE" sz="1800" b="1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بنك البرامج التدريبية </a:t>
                      </a: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2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625" y="1524000"/>
            <a:ext cx="8286750" cy="4752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ctangle 2"/>
          <p:cNvSpPr/>
          <p:nvPr/>
        </p:nvSpPr>
        <p:spPr>
          <a:xfrm>
            <a:off x="5900181" y="1524000"/>
            <a:ext cx="281519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AE" sz="2000" b="1" dirty="0"/>
              <a:t>مكان ووقت عقد الورشة مناسب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3788416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2440" y="2133600"/>
            <a:ext cx="8229600" cy="29718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ar-AE" sz="5400" b="1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نتائج استبيان بطاقة الاداء المتوازن</a:t>
            </a:r>
          </a:p>
          <a:p>
            <a:pPr marL="0" indent="0" algn="ctr">
              <a:buNone/>
            </a:pPr>
            <a:r>
              <a:rPr lang="ar-AE" sz="5400" b="1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الهيئة الاتحادية للموارد البشرية </a:t>
            </a:r>
          </a:p>
          <a:p>
            <a:pPr marL="0" indent="0" algn="ctr">
              <a:buNone/>
            </a:pPr>
            <a:r>
              <a:rPr lang="ar-AE" sz="5400" b="1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r>
              <a:rPr lang="ar-AE" sz="4000" b="1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دبي</a:t>
            </a:r>
          </a:p>
        </p:txBody>
      </p:sp>
      <p:pic>
        <p:nvPicPr>
          <p:cNvPr id="4" name="Picture 3" descr="cid:image001.png@01CE496F.B91742F0"/>
          <p:cNvPicPr/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502" y="0"/>
            <a:ext cx="2837815" cy="60240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207273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id:image001.png@01CE496F.B91742F0"/>
          <p:cNvPicPr/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502" y="0"/>
            <a:ext cx="2837815" cy="602407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8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59580660"/>
              </p:ext>
            </p:extLst>
          </p:nvPr>
        </p:nvGraphicFramePr>
        <p:xfrm>
          <a:off x="15240" y="762000"/>
          <a:ext cx="9113520" cy="3657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9113520"/>
              </a:tblGrid>
              <a:tr h="304800"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ar-AE" sz="1800" b="1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بطاقة الاداء المتوازن</a:t>
                      </a: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2925" y="1447800"/>
            <a:ext cx="8286750" cy="4752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5638800" y="1457867"/>
            <a:ext cx="315182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AE" sz="2000" b="1" dirty="0"/>
              <a:t>ما هو رأيك حول الورشة بشكل عام </a:t>
            </a:r>
            <a:endParaRPr lang="en-US" sz="20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2123728" y="5445224"/>
            <a:ext cx="59046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AE" sz="2000" b="1" dirty="0" smtClean="0"/>
              <a:t>نسبة الرضا العام عن الورشة  94%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207038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id:image001.png@01CE496F.B91742F0"/>
          <p:cNvPicPr/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502" y="0"/>
            <a:ext cx="2837815" cy="602407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8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93096021"/>
              </p:ext>
            </p:extLst>
          </p:nvPr>
        </p:nvGraphicFramePr>
        <p:xfrm>
          <a:off x="15240" y="762000"/>
          <a:ext cx="9113520" cy="3657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9113520"/>
              </a:tblGrid>
              <a:tr h="304800"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ar-AE" sz="1800" b="1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بطاقة الاداء المتوازن</a:t>
                      </a: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2925" y="1447800"/>
            <a:ext cx="8286750" cy="4752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4267200" y="1474801"/>
            <a:ext cx="450315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AE" sz="2000" b="1" dirty="0"/>
              <a:t>كان المحتوى الخاص ببطاقات الاداء المتوازن واضح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4192062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2440" y="2133600"/>
            <a:ext cx="8229600" cy="29718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ar-AE" sz="5400" b="1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نتائج استبيان اسعد بيئة عمل</a:t>
            </a:r>
          </a:p>
          <a:p>
            <a:pPr marL="0" indent="0" algn="ctr">
              <a:buNone/>
            </a:pPr>
            <a:r>
              <a:rPr lang="ar-AE" sz="5400" b="1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الهيئة الاتحادية للموارد البشرية </a:t>
            </a:r>
          </a:p>
        </p:txBody>
      </p:sp>
      <p:pic>
        <p:nvPicPr>
          <p:cNvPr id="4" name="Picture 3" descr="cid:image001.png@01CE496F.B91742F0"/>
          <p:cNvPicPr/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502" y="0"/>
            <a:ext cx="2837815" cy="60240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689554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 descr="C:\Users\aibrahim\Downloads\download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" y="1219200"/>
            <a:ext cx="7802880" cy="51358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 descr="cid:image001.png@01CE496F.B91742F0"/>
          <p:cNvPicPr/>
          <p:nvPr/>
        </p:nvPicPr>
        <p:blipFill>
          <a:blip r:embed="rId3" r:link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502" y="0"/>
            <a:ext cx="2837815" cy="602407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8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57687213"/>
              </p:ext>
            </p:extLst>
          </p:nvPr>
        </p:nvGraphicFramePr>
        <p:xfrm>
          <a:off x="15240" y="762000"/>
          <a:ext cx="9113520" cy="3657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9113520"/>
              </a:tblGrid>
              <a:tr h="304800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800" dirty="0" smtClean="0"/>
                        <a:t>اسعد بيئة عمل 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26822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cid:image001.png@01CE496F.B91742F0"/>
          <p:cNvPicPr/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502" y="0"/>
            <a:ext cx="2837815" cy="602407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4" name="Straight Connector 3"/>
          <p:cNvCxnSpPr/>
          <p:nvPr/>
        </p:nvCxnSpPr>
        <p:spPr>
          <a:xfrm flipH="1">
            <a:off x="38098" y="6381328"/>
            <a:ext cx="9144000" cy="0"/>
          </a:xfrm>
          <a:prstGeom prst="line">
            <a:avLst/>
          </a:prstGeom>
          <a:ln w="28575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2362200" y="5851712"/>
            <a:ext cx="464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AE" dirty="0" smtClean="0"/>
              <a:t>ا</a:t>
            </a:r>
            <a:r>
              <a:rPr lang="ar-AE" b="1" dirty="0" smtClean="0"/>
              <a:t>دارة التخطيط الاستراتيجي و التميز المؤسسي</a:t>
            </a:r>
            <a:endParaRPr lang="en-US" b="1" dirty="0"/>
          </a:p>
        </p:txBody>
      </p:sp>
      <p:graphicFrame>
        <p:nvGraphicFramePr>
          <p:cNvPr id="6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59573202"/>
              </p:ext>
            </p:extLst>
          </p:nvPr>
        </p:nvGraphicFramePr>
        <p:xfrm>
          <a:off x="15240" y="762000"/>
          <a:ext cx="9113520" cy="3657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9113520"/>
              </a:tblGrid>
              <a:tr h="304800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800" dirty="0" smtClean="0"/>
                        <a:t>اسعد بيئة عمل 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57" t="12410" r="5302" b="20772"/>
          <a:stretch/>
        </p:blipFill>
        <p:spPr bwMode="auto">
          <a:xfrm>
            <a:off x="197318" y="1945377"/>
            <a:ext cx="8825561" cy="42756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6"/>
          <p:cNvSpPr/>
          <p:nvPr/>
        </p:nvSpPr>
        <p:spPr>
          <a:xfrm>
            <a:off x="3200400" y="1268567"/>
            <a:ext cx="55626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ar-AE" b="1" dirty="0"/>
              <a:t>ما هي الوسيلة المثلى لكي تعرف كموظف ما هو متوقع منك في العمل ؟ 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863281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cid:image001.png@01CE496F.B91742F0"/>
          <p:cNvPicPr/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502" y="0"/>
            <a:ext cx="2837815" cy="602407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4" name="Straight Connector 3"/>
          <p:cNvCxnSpPr/>
          <p:nvPr/>
        </p:nvCxnSpPr>
        <p:spPr>
          <a:xfrm flipH="1">
            <a:off x="15240" y="6309320"/>
            <a:ext cx="9144000" cy="0"/>
          </a:xfrm>
          <a:prstGeom prst="line">
            <a:avLst/>
          </a:prstGeom>
          <a:ln w="28575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6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16138988"/>
              </p:ext>
            </p:extLst>
          </p:nvPr>
        </p:nvGraphicFramePr>
        <p:xfrm>
          <a:off x="15240" y="762000"/>
          <a:ext cx="9113520" cy="3657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9113520"/>
              </a:tblGrid>
              <a:tr h="304800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800" dirty="0" smtClean="0"/>
                        <a:t>اسعد بيئة عمل 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625" y="1676401"/>
            <a:ext cx="8286750" cy="44168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5044991" y="1307068"/>
            <a:ext cx="374493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AE" b="1" dirty="0"/>
              <a:t>ما هي الادوات اللازم توفيرها لتنفيذ مهام عملك 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365268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C:\Users\aibrahim\Downloads\download (6)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" y="1097280"/>
            <a:ext cx="7802880" cy="51400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 descr="cid:image001.png@01CE496F.B91742F0"/>
          <p:cNvPicPr/>
          <p:nvPr/>
        </p:nvPicPr>
        <p:blipFill>
          <a:blip r:embed="rId3" r:link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502" y="0"/>
            <a:ext cx="2837815" cy="602407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4" name="Straight Connector 3"/>
          <p:cNvCxnSpPr/>
          <p:nvPr/>
        </p:nvCxnSpPr>
        <p:spPr>
          <a:xfrm flipH="1">
            <a:off x="15240" y="6381328"/>
            <a:ext cx="9144000" cy="0"/>
          </a:xfrm>
          <a:prstGeom prst="line">
            <a:avLst/>
          </a:prstGeom>
          <a:ln w="28575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6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70952803"/>
              </p:ext>
            </p:extLst>
          </p:nvPr>
        </p:nvGraphicFramePr>
        <p:xfrm>
          <a:off x="15240" y="762000"/>
          <a:ext cx="9113520" cy="3657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9113520"/>
              </a:tblGrid>
              <a:tr h="304800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800" dirty="0" smtClean="0"/>
                        <a:t>اسعد بيئة عمل 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66742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21481914"/>
              </p:ext>
            </p:extLst>
          </p:nvPr>
        </p:nvGraphicFramePr>
        <p:xfrm>
          <a:off x="-1512" y="692696"/>
          <a:ext cx="9108504" cy="57912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8064896"/>
                <a:gridCol w="1043608"/>
              </a:tblGrid>
              <a:tr h="504056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28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نتائج الرضا العام</a:t>
                      </a:r>
                      <a:endParaRPr lang="en-US" sz="2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AE" sz="32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69209240"/>
              </p:ext>
            </p:extLst>
          </p:nvPr>
        </p:nvGraphicFramePr>
        <p:xfrm>
          <a:off x="1331640" y="1988840"/>
          <a:ext cx="6192688" cy="1212193"/>
        </p:xfrm>
        <a:graphic>
          <a:graphicData uri="http://schemas.openxmlformats.org/drawingml/2006/table">
            <a:tbl>
              <a:tblPr rtl="1">
                <a:tableStyleId>{69C7853C-536D-4A76-A0AE-DD22124D55A5}</a:tableStyleId>
              </a:tblPr>
              <a:tblGrid>
                <a:gridCol w="4593923"/>
                <a:gridCol w="1598765"/>
              </a:tblGrid>
              <a:tr h="416125">
                <a:tc>
                  <a:txBody>
                    <a:bodyPr/>
                    <a:lstStyle/>
                    <a:p>
                      <a:pPr algn="ctr" rtl="1" fontAlgn="ctr"/>
                      <a:r>
                        <a:rPr lang="ar-AE" sz="2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ملخص </a:t>
                      </a:r>
                      <a:r>
                        <a:rPr lang="ar-AE" sz="2400" b="1" u="none" strike="noStrike" dirty="0" smtClean="0">
                          <a:solidFill>
                            <a:schemeClr val="bg1"/>
                          </a:solidFill>
                          <a:effectLst/>
                        </a:rPr>
                        <a:t>الاستبيانات</a:t>
                      </a:r>
                      <a:r>
                        <a:rPr lang="en-US" sz="2400" b="1" u="none" strike="noStrike" dirty="0" smtClean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ar-AE" sz="2400" b="1" u="none" strike="noStrike" dirty="0" smtClean="0">
                          <a:solidFill>
                            <a:schemeClr val="bg1"/>
                          </a:solidFill>
                          <a:effectLst/>
                        </a:rPr>
                        <a:t>لعام</a:t>
                      </a:r>
                      <a:r>
                        <a:rPr lang="ar-AE" sz="2400" b="1" u="none" strike="noStrike" baseline="0" dirty="0" smtClean="0">
                          <a:solidFill>
                            <a:schemeClr val="bg1"/>
                          </a:solidFill>
                          <a:effectLst/>
                        </a:rPr>
                        <a:t>  2016 </a:t>
                      </a:r>
                      <a:endParaRPr lang="ar-AE" sz="2400" b="1" i="0" u="none" strike="noStrike" dirty="0">
                        <a:solidFill>
                          <a:schemeClr val="bg1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ar-AE" sz="2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العدد</a:t>
                      </a:r>
                      <a:endParaRPr lang="ar-AE" sz="2400" b="1" i="0" u="none" strike="noStrike" dirty="0">
                        <a:solidFill>
                          <a:schemeClr val="bg1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  <a:tr h="398034">
                <a:tc>
                  <a:txBody>
                    <a:bodyPr/>
                    <a:lstStyle/>
                    <a:p>
                      <a:pPr algn="r" rtl="1" fontAlgn="ctr"/>
                      <a:r>
                        <a:rPr lang="ar-AE" sz="1600" b="1" u="none" strike="noStrike" dirty="0">
                          <a:effectLst/>
                        </a:rPr>
                        <a:t>عدد الاستبيانات للعام 2016 ضمن الخطة الاستراتيجية</a:t>
                      </a:r>
                      <a:endParaRPr lang="ar-AE" sz="1600" b="1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u="none" strike="noStrike" dirty="0" smtClean="0">
                          <a:effectLst/>
                        </a:rPr>
                        <a:t>26</a:t>
                      </a:r>
                      <a:endParaRPr lang="en-US" sz="1600" b="1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</a:tr>
              <a:tr h="398034">
                <a:tc>
                  <a:txBody>
                    <a:bodyPr/>
                    <a:lstStyle/>
                    <a:p>
                      <a:pPr algn="r" rtl="1" fontAlgn="ctr"/>
                      <a:r>
                        <a:rPr lang="ar-AE" sz="1600" b="1" u="none" strike="noStrike" dirty="0">
                          <a:effectLst/>
                        </a:rPr>
                        <a:t>عدد الاستبيانات المطلوبة للنصف </a:t>
                      </a:r>
                      <a:r>
                        <a:rPr lang="ar-AE" sz="1600" b="1" u="none" strike="noStrike" dirty="0" smtClean="0">
                          <a:effectLst/>
                        </a:rPr>
                        <a:t>الثاني  </a:t>
                      </a:r>
                      <a:r>
                        <a:rPr lang="ar-AE" sz="1600" b="1" u="none" strike="noStrike" dirty="0">
                          <a:effectLst/>
                        </a:rPr>
                        <a:t>ضمن الخطة الاستراتيجية</a:t>
                      </a:r>
                      <a:endParaRPr lang="ar-AE" sz="1600" b="1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ar-AE" sz="1600" b="1" u="none" strike="noStrike" dirty="0" smtClean="0">
                          <a:effectLst/>
                        </a:rPr>
                        <a:t>14</a:t>
                      </a:r>
                      <a:endParaRPr lang="en-US" sz="1600" b="1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63283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cid:image001.png@01CE496F.B91742F0"/>
          <p:cNvPicPr/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502" y="0"/>
            <a:ext cx="2837815" cy="602407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4" name="Straight Connector 3"/>
          <p:cNvCxnSpPr/>
          <p:nvPr/>
        </p:nvCxnSpPr>
        <p:spPr>
          <a:xfrm flipH="1">
            <a:off x="0" y="6324600"/>
            <a:ext cx="9144000" cy="0"/>
          </a:xfrm>
          <a:prstGeom prst="line">
            <a:avLst/>
          </a:prstGeom>
          <a:ln w="28575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6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00658564"/>
              </p:ext>
            </p:extLst>
          </p:nvPr>
        </p:nvGraphicFramePr>
        <p:xfrm>
          <a:off x="15240" y="762000"/>
          <a:ext cx="9113520" cy="3657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9113520"/>
              </a:tblGrid>
              <a:tr h="304800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800" dirty="0" smtClean="0"/>
                        <a:t>اسعد بيئة عمل 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3074" name="Picture 2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598" t="9299" r="5127" b="16633"/>
          <a:stretch/>
        </p:blipFill>
        <p:spPr bwMode="auto">
          <a:xfrm>
            <a:off x="585697" y="1965960"/>
            <a:ext cx="7720103" cy="41993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3505200" y="1319629"/>
            <a:ext cx="52578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ar-AE" b="1" dirty="0"/>
              <a:t>أي من الامور التالية تشعرك  بالفخر  حول عملك لدى الهيئة ؟ 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337460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cid:image001.png@01CE496F.B91742F0"/>
          <p:cNvPicPr/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502" y="0"/>
            <a:ext cx="2837815" cy="602407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4" name="Straight Connector 3"/>
          <p:cNvCxnSpPr/>
          <p:nvPr/>
        </p:nvCxnSpPr>
        <p:spPr>
          <a:xfrm flipH="1">
            <a:off x="15240" y="6381328"/>
            <a:ext cx="9144000" cy="0"/>
          </a:xfrm>
          <a:prstGeom prst="line">
            <a:avLst/>
          </a:prstGeom>
          <a:ln w="28575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6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96878595"/>
              </p:ext>
            </p:extLst>
          </p:nvPr>
        </p:nvGraphicFramePr>
        <p:xfrm>
          <a:off x="15240" y="762000"/>
          <a:ext cx="9113520" cy="3657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9113520"/>
              </a:tblGrid>
              <a:tr h="304800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800" dirty="0" smtClean="0"/>
                        <a:t>اسعد بيئة عمل 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4098" name="Picture 2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413" t="11864" r="5863" b="17275"/>
          <a:stretch/>
        </p:blipFill>
        <p:spPr bwMode="auto">
          <a:xfrm>
            <a:off x="426204" y="1981200"/>
            <a:ext cx="8322072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3276600" y="1361718"/>
            <a:ext cx="545643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ar-AE" b="1" dirty="0"/>
              <a:t>ما هدفك من التواصل مع زملائك في العمل خارج اوقات الدوام الرسمي؟ 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540723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cid:image001.png@01CE496F.B91742F0"/>
          <p:cNvPicPr/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502" y="0"/>
            <a:ext cx="2837815" cy="602407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4" name="Straight Connector 3"/>
          <p:cNvCxnSpPr/>
          <p:nvPr/>
        </p:nvCxnSpPr>
        <p:spPr>
          <a:xfrm flipH="1">
            <a:off x="15240" y="6309320"/>
            <a:ext cx="9144000" cy="0"/>
          </a:xfrm>
          <a:prstGeom prst="line">
            <a:avLst/>
          </a:prstGeom>
          <a:ln w="28575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6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264076"/>
              </p:ext>
            </p:extLst>
          </p:nvPr>
        </p:nvGraphicFramePr>
        <p:xfrm>
          <a:off x="15240" y="762000"/>
          <a:ext cx="9113520" cy="3657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9113520"/>
              </a:tblGrid>
              <a:tr h="304800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800" dirty="0" smtClean="0"/>
                        <a:t>اسعد بيئة عمل 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5122" name="Picture 2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94" t="8336" r="5679" b="17596"/>
          <a:stretch/>
        </p:blipFill>
        <p:spPr bwMode="auto">
          <a:xfrm>
            <a:off x="218902" y="2057400"/>
            <a:ext cx="8511714" cy="40708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2514600" y="1277034"/>
            <a:ext cx="621601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ar-AE" b="1" dirty="0"/>
              <a:t>أي من التالي يمكن ان يضمن استمراريتك للعمل في الهيئة للثلاثة سنوات القادمة؟ 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720774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cid:image001.png@01CE496F.B91742F0"/>
          <p:cNvPicPr/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502" y="0"/>
            <a:ext cx="2837815" cy="602407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4" name="Straight Connector 3"/>
          <p:cNvCxnSpPr/>
          <p:nvPr/>
        </p:nvCxnSpPr>
        <p:spPr>
          <a:xfrm flipH="1">
            <a:off x="15240" y="6316136"/>
            <a:ext cx="9144000" cy="0"/>
          </a:xfrm>
          <a:prstGeom prst="line">
            <a:avLst/>
          </a:prstGeom>
          <a:ln w="28575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6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59677895"/>
              </p:ext>
            </p:extLst>
          </p:nvPr>
        </p:nvGraphicFramePr>
        <p:xfrm>
          <a:off x="15240" y="762000"/>
          <a:ext cx="9113520" cy="3657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9113520"/>
              </a:tblGrid>
              <a:tr h="304800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800" dirty="0" smtClean="0"/>
                        <a:t>اسعد بيئة عمل 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6146" name="Picture 2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21" t="10561" r="4942" b="19860"/>
          <a:stretch/>
        </p:blipFill>
        <p:spPr bwMode="auto">
          <a:xfrm>
            <a:off x="769619" y="1817132"/>
            <a:ext cx="7635241" cy="43093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2835313" y="1447800"/>
            <a:ext cx="560002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ar-AE" b="1" dirty="0"/>
              <a:t>بوجهة نظرك ما هي اهم التعديلات المطلوبة على نظام </a:t>
            </a:r>
            <a:r>
              <a:rPr lang="ar-AE" b="1" dirty="0" err="1"/>
              <a:t>المكافات</a:t>
            </a:r>
            <a:r>
              <a:rPr lang="ar-AE" b="1" dirty="0"/>
              <a:t> والحوافز 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461457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cid:image001.png@01CE496F.B91742F0"/>
          <p:cNvPicPr/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502" y="0"/>
            <a:ext cx="2837815" cy="602407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4" name="Straight Connector 3"/>
          <p:cNvCxnSpPr/>
          <p:nvPr/>
        </p:nvCxnSpPr>
        <p:spPr>
          <a:xfrm flipH="1">
            <a:off x="15240" y="6353175"/>
            <a:ext cx="9144000" cy="0"/>
          </a:xfrm>
          <a:prstGeom prst="line">
            <a:avLst/>
          </a:prstGeom>
          <a:ln w="28575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6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83513525"/>
              </p:ext>
            </p:extLst>
          </p:nvPr>
        </p:nvGraphicFramePr>
        <p:xfrm>
          <a:off x="15240" y="762000"/>
          <a:ext cx="9113520" cy="3657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9113520"/>
              </a:tblGrid>
              <a:tr h="304800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800" dirty="0" smtClean="0"/>
                        <a:t>اسعد بيئة عمل 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625" y="1600201"/>
            <a:ext cx="8286750" cy="4637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5050589" y="1259562"/>
            <a:ext cx="36647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AE" b="1" dirty="0"/>
              <a:t>برايك ما هي افضل وسيلة لتحفيزك في العمل ؟ 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313360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cid:image001.png@01CE496F.B91742F0"/>
          <p:cNvPicPr/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502" y="0"/>
            <a:ext cx="2837815" cy="602407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4" name="Straight Connector 3"/>
          <p:cNvCxnSpPr/>
          <p:nvPr/>
        </p:nvCxnSpPr>
        <p:spPr>
          <a:xfrm flipH="1">
            <a:off x="15240" y="6381328"/>
            <a:ext cx="9144000" cy="0"/>
          </a:xfrm>
          <a:prstGeom prst="line">
            <a:avLst/>
          </a:prstGeom>
          <a:ln w="28575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6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73043036"/>
              </p:ext>
            </p:extLst>
          </p:nvPr>
        </p:nvGraphicFramePr>
        <p:xfrm>
          <a:off x="15240" y="762000"/>
          <a:ext cx="9113520" cy="3657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9113520"/>
              </a:tblGrid>
              <a:tr h="304800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800" dirty="0" smtClean="0"/>
                        <a:t>اسعد بيئة عمل 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8194" name="Picture 2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678" t="10561" r="5862" b="15050"/>
          <a:stretch/>
        </p:blipFill>
        <p:spPr bwMode="auto">
          <a:xfrm>
            <a:off x="590254" y="1828800"/>
            <a:ext cx="7993972" cy="43365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2590800" y="1383268"/>
            <a:ext cx="599342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ar-AE" b="1" dirty="0"/>
              <a:t>ما اهم الاساليب التي يمكن ان تساعد في تطوير علاقتك مع مسؤولك المباشر 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502193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id:image001.png@01CE496F.B91742F0"/>
          <p:cNvPicPr/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502" y="0"/>
            <a:ext cx="2837815" cy="602407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5" name="Straight Connector 4"/>
          <p:cNvCxnSpPr/>
          <p:nvPr/>
        </p:nvCxnSpPr>
        <p:spPr>
          <a:xfrm flipH="1">
            <a:off x="15240" y="6263639"/>
            <a:ext cx="9144000" cy="0"/>
          </a:xfrm>
          <a:prstGeom prst="line">
            <a:avLst/>
          </a:prstGeom>
          <a:ln w="28575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7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53561515"/>
              </p:ext>
            </p:extLst>
          </p:nvPr>
        </p:nvGraphicFramePr>
        <p:xfrm>
          <a:off x="15240" y="762000"/>
          <a:ext cx="9113520" cy="3657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9113520"/>
              </a:tblGrid>
              <a:tr h="304800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800" dirty="0" smtClean="0"/>
                        <a:t>اسعد بيئة عمل 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9218" name="Picture 2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43" t="5131" r="5495" b="6373"/>
          <a:stretch/>
        </p:blipFill>
        <p:spPr bwMode="auto">
          <a:xfrm>
            <a:off x="634283" y="1752600"/>
            <a:ext cx="7905914" cy="44805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1143000" y="1185594"/>
            <a:ext cx="754189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ar-AE" b="1" dirty="0"/>
              <a:t>بوجهة نظرك ما هي اهم الامور التي يجب ان تقوم الهيئة بالتركيز عليها للخروج بمبادرات </a:t>
            </a:r>
            <a:r>
              <a:rPr lang="ar-AE" b="1" dirty="0" smtClean="0"/>
              <a:t>مبتكرة ؟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546289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cid:image001.png@01CE496F.B91742F0"/>
          <p:cNvPicPr/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502" y="0"/>
            <a:ext cx="2837815" cy="602407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4" name="Straight Connector 3"/>
          <p:cNvCxnSpPr/>
          <p:nvPr/>
        </p:nvCxnSpPr>
        <p:spPr>
          <a:xfrm flipH="1">
            <a:off x="15240" y="6309360"/>
            <a:ext cx="9144000" cy="0"/>
          </a:xfrm>
          <a:prstGeom prst="line">
            <a:avLst/>
          </a:prstGeom>
          <a:ln w="28575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6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20077280"/>
              </p:ext>
            </p:extLst>
          </p:nvPr>
        </p:nvGraphicFramePr>
        <p:xfrm>
          <a:off x="15240" y="762000"/>
          <a:ext cx="9113520" cy="3657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9113520"/>
              </a:tblGrid>
              <a:tr h="304800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800" dirty="0" smtClean="0"/>
                        <a:t>اسعد بيئة عمل 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10242" name="Picture 2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75" t="6072" r="5310" b="17936"/>
          <a:stretch/>
        </p:blipFill>
        <p:spPr bwMode="auto">
          <a:xfrm>
            <a:off x="479867" y="1828800"/>
            <a:ext cx="8412866" cy="4450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685800" y="1300518"/>
            <a:ext cx="819169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ar-AE" b="1" dirty="0"/>
              <a:t>ما هي العوامل الرئيسية التي يجب التركيز عليها اكثر  لتطبيق المبادرات المبتكرة من الهيئة لدى </a:t>
            </a:r>
            <a:r>
              <a:rPr lang="ar-AE" b="1" dirty="0" err="1" smtClean="0"/>
              <a:t>متعامليه</a:t>
            </a:r>
            <a:r>
              <a:rPr lang="en-US" b="1" dirty="0" smtClean="0"/>
              <a:t> </a:t>
            </a:r>
            <a:r>
              <a:rPr lang="ar-AE" b="1" dirty="0" smtClean="0"/>
              <a:t>؟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398979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20259199"/>
              </p:ext>
            </p:extLst>
          </p:nvPr>
        </p:nvGraphicFramePr>
        <p:xfrm>
          <a:off x="-1512" y="692696"/>
          <a:ext cx="9108504" cy="57912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8064896"/>
                <a:gridCol w="1043608"/>
              </a:tblGrid>
              <a:tr h="579120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28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الاستبيانات للنصف الثاني</a:t>
                      </a:r>
                      <a:endParaRPr lang="en-US" sz="2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AE" sz="32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37801437"/>
              </p:ext>
            </p:extLst>
          </p:nvPr>
        </p:nvGraphicFramePr>
        <p:xfrm>
          <a:off x="179512" y="1412776"/>
          <a:ext cx="8568953" cy="4426158"/>
        </p:xfrm>
        <a:graphic>
          <a:graphicData uri="http://schemas.openxmlformats.org/drawingml/2006/table">
            <a:tbl>
              <a:tblPr rtl="1">
                <a:tableStyleId>{69C7853C-536D-4A76-A0AE-DD22124D55A5}</a:tableStyleId>
              </a:tblPr>
              <a:tblGrid>
                <a:gridCol w="2939835"/>
                <a:gridCol w="1219363"/>
                <a:gridCol w="1236069"/>
                <a:gridCol w="1236069"/>
                <a:gridCol w="1937617"/>
              </a:tblGrid>
              <a:tr h="659298">
                <a:tc>
                  <a:txBody>
                    <a:bodyPr/>
                    <a:lstStyle/>
                    <a:p>
                      <a:pPr algn="r" rtl="1" fontAlgn="ctr"/>
                      <a:r>
                        <a:rPr lang="ar-AE" sz="18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اسم مقياس الأداء التشغيلي</a:t>
                      </a:r>
                      <a:endParaRPr lang="ar-AE" sz="1800" b="1" i="0" u="none" strike="noStrike" dirty="0">
                        <a:solidFill>
                          <a:schemeClr val="bg1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ar-AE" sz="18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المسؤول عن المقياس</a:t>
                      </a:r>
                      <a:endParaRPr lang="ar-AE" sz="1800" b="1" i="0" u="none" strike="noStrike" dirty="0">
                        <a:solidFill>
                          <a:schemeClr val="bg1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ar-AE" sz="16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الربع الثالث </a:t>
                      </a:r>
                      <a:endParaRPr lang="ar-AE" sz="1600" b="1" i="0" u="none" strike="noStrike" dirty="0">
                        <a:solidFill>
                          <a:schemeClr val="bg1"/>
                        </a:solidFill>
                        <a:effectLst/>
                        <a:latin typeface="Arial"/>
                      </a:endParaRPr>
                    </a:p>
                    <a:p>
                      <a:pPr algn="ctr" rtl="1" fontAlgn="ctr"/>
                      <a:r>
                        <a:rPr lang="ar-AE" sz="18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المستهدف</a:t>
                      </a:r>
                      <a:endParaRPr lang="ar-AE" sz="1800" b="1" i="0" u="none" strike="noStrike" dirty="0">
                        <a:solidFill>
                          <a:schemeClr val="bg1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ar-AE" sz="16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الربع الرابع</a:t>
                      </a:r>
                      <a:endParaRPr lang="ar-AE" sz="1600" b="1" i="0" u="none" strike="noStrike" dirty="0">
                        <a:solidFill>
                          <a:schemeClr val="bg1"/>
                        </a:solidFill>
                        <a:effectLst/>
                        <a:latin typeface="Arial"/>
                      </a:endParaRPr>
                    </a:p>
                    <a:p>
                      <a:pPr algn="ctr" rtl="1" fontAlgn="ctr"/>
                      <a:r>
                        <a:rPr lang="ar-AE" sz="18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المستهدف</a:t>
                      </a:r>
                      <a:endParaRPr lang="ar-AE" sz="1800" b="1" i="0" u="none" strike="noStrike" dirty="0">
                        <a:solidFill>
                          <a:schemeClr val="bg1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ar-AE" sz="18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نوع الاستبيان المستخدم</a:t>
                      </a:r>
                      <a:endParaRPr lang="ar-AE" sz="1800" b="1" i="0" u="none" strike="noStrike" dirty="0">
                        <a:solidFill>
                          <a:schemeClr val="bg1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  <a:tr h="769181">
                <a:tc>
                  <a:txBody>
                    <a:bodyPr/>
                    <a:lstStyle/>
                    <a:p>
                      <a:pPr algn="r" rtl="1" fontAlgn="t"/>
                      <a:r>
                        <a:rPr lang="ar-AE" sz="1400" b="1" u="none" strike="noStrike" dirty="0">
                          <a:effectLst/>
                        </a:rPr>
                        <a:t>نسبة الرضا عن المجلة (صدى الموارد البشرية)</a:t>
                      </a:r>
                      <a:endParaRPr lang="ar-AE" sz="14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ar-AE" sz="1400" b="1" u="none" strike="noStrike">
                          <a:effectLst/>
                        </a:rPr>
                        <a:t>السياسات</a:t>
                      </a:r>
                      <a:endParaRPr lang="ar-AE" sz="14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effectLst/>
                        </a:rPr>
                        <a:t>77%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effectLst/>
                        </a:rPr>
                        <a:t> 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effectLst/>
                        </a:rPr>
                        <a:t>Google Forms (external)+</a:t>
                      </a:r>
                      <a:r>
                        <a:rPr lang="en-US" sz="1400" b="1" u="none" strike="noStrike" dirty="0" err="1">
                          <a:effectLst/>
                        </a:rPr>
                        <a:t>Mintmeter</a:t>
                      </a:r>
                      <a:r>
                        <a:rPr lang="en-US" sz="1400" b="1" u="none" strike="noStrike" dirty="0">
                          <a:effectLst/>
                        </a:rPr>
                        <a:t> (Internal)</a:t>
                      </a:r>
                      <a:endParaRPr lang="en-US" sz="1400" b="1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</a:tr>
              <a:tr h="515737">
                <a:tc>
                  <a:txBody>
                    <a:bodyPr/>
                    <a:lstStyle/>
                    <a:p>
                      <a:pPr algn="r" rtl="1" fontAlgn="t"/>
                      <a:r>
                        <a:rPr lang="ar-AE" sz="1400" b="1" u="none" strike="noStrike" dirty="0">
                          <a:effectLst/>
                        </a:rPr>
                        <a:t>نسبة رضا الجهات الحكومية عن دليل الإجراءات</a:t>
                      </a:r>
                      <a:endParaRPr lang="ar-AE" sz="14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ar-AE" sz="1400" b="1" u="none" strike="noStrike">
                          <a:effectLst/>
                        </a:rPr>
                        <a:t>قطاع السياسات</a:t>
                      </a:r>
                      <a:endParaRPr lang="ar-AE" sz="14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>
                          <a:effectLst/>
                        </a:rPr>
                        <a:t> 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effectLst/>
                        </a:rPr>
                        <a:t>70%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effectLst/>
                        </a:rPr>
                        <a:t>Google Forms</a:t>
                      </a:r>
                      <a:endParaRPr lang="en-US" sz="1400" b="1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</a:tr>
              <a:tr h="472006">
                <a:tc>
                  <a:txBody>
                    <a:bodyPr/>
                    <a:lstStyle/>
                    <a:p>
                      <a:pPr algn="r" rtl="1" fontAlgn="t"/>
                      <a:r>
                        <a:rPr lang="ar-AE" sz="1400" b="1" u="none" strike="noStrike" dirty="0">
                          <a:solidFill>
                            <a:schemeClr val="accent2"/>
                          </a:solidFill>
                          <a:effectLst/>
                        </a:rPr>
                        <a:t>نسبة الرضا عن المنتدى ومحتوياته</a:t>
                      </a:r>
                      <a:endParaRPr lang="ar-AE" sz="1400" b="1" i="0" u="none" strike="noStrike" dirty="0">
                        <a:solidFill>
                          <a:schemeClr val="accent2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ar-AE" sz="1400" b="1" u="none" strike="noStrike" dirty="0">
                          <a:solidFill>
                            <a:schemeClr val="accent2"/>
                          </a:solidFill>
                          <a:effectLst/>
                        </a:rPr>
                        <a:t>قطاع البرامج</a:t>
                      </a:r>
                      <a:endParaRPr lang="ar-AE" sz="1400" b="1" i="0" u="none" strike="noStrike" dirty="0">
                        <a:solidFill>
                          <a:schemeClr val="accent2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u="none" strike="noStrike" dirty="0" smtClean="0">
                          <a:solidFill>
                            <a:schemeClr val="accent2"/>
                          </a:solidFill>
                          <a:effectLst/>
                        </a:rPr>
                        <a:t>75%</a:t>
                      </a:r>
                      <a:endParaRPr lang="en-US" sz="1400" b="1" i="0" u="none" strike="noStrike" dirty="0" smtClean="0">
                        <a:solidFill>
                          <a:schemeClr val="accent2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400" b="1" i="0" u="none" strike="noStrike" dirty="0">
                        <a:solidFill>
                          <a:schemeClr val="accent2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 smtClean="0">
                          <a:effectLst/>
                        </a:rPr>
                        <a:t>Google Forms</a:t>
                      </a:r>
                      <a:endParaRPr lang="en-US" sz="1400" b="1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solidFill>
                      <a:srgbClr val="FFFF00"/>
                    </a:solidFill>
                  </a:tcPr>
                </a:tc>
              </a:tr>
              <a:tr h="428082">
                <a:tc>
                  <a:txBody>
                    <a:bodyPr/>
                    <a:lstStyle/>
                    <a:p>
                      <a:pPr algn="r" rtl="1" fontAlgn="t"/>
                      <a:r>
                        <a:rPr lang="ar-AE" sz="1400" b="1" u="none" strike="noStrike" dirty="0">
                          <a:effectLst/>
                        </a:rPr>
                        <a:t>نسبة الرضا عن مبادرة معارف - مزودي التدريب</a:t>
                      </a:r>
                      <a:endParaRPr lang="ar-AE" sz="14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ar-AE" sz="1400" b="1" u="none" strike="noStrike">
                          <a:effectLst/>
                        </a:rPr>
                        <a:t>قطاع البرامج</a:t>
                      </a:r>
                      <a:endParaRPr lang="ar-AE" sz="14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>
                          <a:effectLst/>
                        </a:rPr>
                        <a:t> </a:t>
                      </a:r>
                      <a:endParaRPr lang="en-US" sz="1400" b="1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effectLst/>
                        </a:rPr>
                        <a:t>75%</a:t>
                      </a:r>
                      <a:endParaRPr lang="en-US" sz="1400" b="1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effectLst/>
                        </a:rPr>
                        <a:t>Google Forms</a:t>
                      </a:r>
                      <a:endParaRPr lang="en-US" sz="1400" b="1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</a:tr>
              <a:tr h="576886">
                <a:tc>
                  <a:txBody>
                    <a:bodyPr/>
                    <a:lstStyle/>
                    <a:p>
                      <a:pPr algn="r" rtl="1" fontAlgn="t"/>
                      <a:r>
                        <a:rPr lang="ar-AE" sz="1400" b="1" u="none" strike="noStrike" dirty="0">
                          <a:effectLst/>
                        </a:rPr>
                        <a:t>نسبة الرضا عن مبادرة معارف - موظفي الحكومة الاتحادية</a:t>
                      </a:r>
                      <a:endParaRPr lang="ar-AE" sz="14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ar-AE" sz="1400" b="1" u="none" strike="noStrike" dirty="0">
                          <a:effectLst/>
                        </a:rPr>
                        <a:t>قطاع البرامج</a:t>
                      </a:r>
                      <a:endParaRPr lang="ar-AE" sz="14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effectLst/>
                        </a:rPr>
                        <a:t> </a:t>
                      </a:r>
                      <a:endParaRPr lang="en-US" sz="1400" b="1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effectLst/>
                        </a:rPr>
                        <a:t>75%</a:t>
                      </a:r>
                      <a:endParaRPr lang="en-US" sz="1400" b="1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effectLst/>
                        </a:rPr>
                        <a:t>Google Forms</a:t>
                      </a:r>
                      <a:endParaRPr lang="en-US" sz="1400" b="1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</a:tr>
              <a:tr h="576886">
                <a:tc>
                  <a:txBody>
                    <a:bodyPr/>
                    <a:lstStyle/>
                    <a:p>
                      <a:pPr algn="r" rtl="1" fontAlgn="t"/>
                      <a:r>
                        <a:rPr lang="ar-AE" sz="1400" b="1" u="none" strike="noStrike" dirty="0">
                          <a:effectLst/>
                        </a:rPr>
                        <a:t>نسبة رضا الحضور عن الفعاليات التي يتم عقدها في النادي</a:t>
                      </a:r>
                      <a:endParaRPr lang="ar-AE" sz="14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ar-AE" sz="1400" b="1" u="none" strike="noStrike" dirty="0">
                          <a:effectLst/>
                        </a:rPr>
                        <a:t>قطاع البرامج</a:t>
                      </a:r>
                      <a:endParaRPr lang="ar-AE" sz="14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effectLst/>
                        </a:rPr>
                        <a:t> 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effectLst/>
                        </a:rPr>
                        <a:t>85%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effectLst/>
                        </a:rPr>
                        <a:t>Google Forms</a:t>
                      </a:r>
                      <a:endParaRPr lang="en-US" sz="1400" b="1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</a:tr>
              <a:tr h="428082">
                <a:tc>
                  <a:txBody>
                    <a:bodyPr/>
                    <a:lstStyle/>
                    <a:p>
                      <a:pPr algn="r" rtl="1" fontAlgn="t"/>
                      <a:r>
                        <a:rPr lang="ar-AE" sz="1400" b="1" u="none" strike="noStrike" dirty="0">
                          <a:effectLst/>
                        </a:rPr>
                        <a:t>نسبة رضا المجتمع</a:t>
                      </a:r>
                      <a:endParaRPr lang="ar-AE" sz="14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ar-AE" sz="1400" b="1" u="none" strike="noStrike">
                          <a:effectLst/>
                        </a:rPr>
                        <a:t>الاتصال الحكومي</a:t>
                      </a:r>
                      <a:endParaRPr lang="ar-AE" sz="14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>
                          <a:effectLst/>
                        </a:rPr>
                        <a:t> </a:t>
                      </a:r>
                      <a:endParaRPr lang="en-US" sz="1400" b="1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effectLst/>
                        </a:rPr>
                        <a:t>85%</a:t>
                      </a:r>
                      <a:endParaRPr lang="en-US" sz="1400" b="1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effectLst/>
                        </a:rPr>
                        <a:t>Google Forms</a:t>
                      </a:r>
                      <a:endParaRPr lang="en-US" sz="1400" b="1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7093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9296</TotalTime>
  <Words>2582</Words>
  <Application>Microsoft Office PowerPoint</Application>
  <PresentationFormat>On-screen Show (4:3)</PresentationFormat>
  <Paragraphs>576</Paragraphs>
  <Slides>87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87</vt:i4>
      </vt:variant>
    </vt:vector>
  </HeadingPairs>
  <TitlesOfParts>
    <vt:vector size="88" baseType="lpstr">
      <vt:lpstr>Office Theme</vt:lpstr>
      <vt:lpstr>  تقرير نتائج استبيانات الرضا للعام 2015-2016     مايو 2016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FAHR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Ashraf S. Al Amaireh</dc:creator>
  <cp:lastModifiedBy>Sara H. AL Houli</cp:lastModifiedBy>
  <cp:revision>244</cp:revision>
  <cp:lastPrinted>2016-05-11T03:41:00Z</cp:lastPrinted>
  <dcterms:created xsi:type="dcterms:W3CDTF">2014-07-08T09:48:46Z</dcterms:created>
  <dcterms:modified xsi:type="dcterms:W3CDTF">2016-10-10T07:50:08Z</dcterms:modified>
</cp:coreProperties>
</file>