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71" r:id="rId3"/>
    <p:sldId id="372" r:id="rId4"/>
    <p:sldId id="373" r:id="rId5"/>
    <p:sldId id="421" r:id="rId6"/>
  </p:sldIdLst>
  <p:sldSz cx="9144000" cy="6858000" type="screen4x3"/>
  <p:notesSz cx="67691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13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6" autoAdjust="0"/>
    <p:restoredTop sz="92678" autoAdjust="0"/>
  </p:normalViewPr>
  <p:slideViewPr>
    <p:cSldViewPr>
      <p:cViewPr varScale="1">
        <p:scale>
          <a:sx n="65" d="100"/>
          <a:sy n="65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3120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auh-sdata01\STRATEGIC-SERVICES\&#1575;&#1587;&#1578;&#1576;&#1610;&#1575;&#1606;%20&#1575;&#1604;&#1585;&#1590;&#1575;\2016\&#1606;&#1592;&#1575;&#1605;%20&#1575;&#1604;&#1578;&#1583;&#1585;&#1610;&#1576;%20&#1608;&#1575;&#1604;&#1578;&#1591;&#1608;&#1610;&#1585;%20-%20Feb\&#1575;&#1587;&#1578;&#1591;&#1604;&#1575;&#1593;%20&#1605;&#1583;&#1609;%20&#1575;&#1604;&#1585;&#1590;&#1575;%20&#1593;&#1606;%20&#1606;&#1592;&#1575;&#1605;%20&#1575;&#1604;&#1578;&#1583;&#1585;&#1610;&#1576;%20&#1608;&#1575;&#1604;&#1578;&#1591;&#1608;&#1610;&#1585;%20&#1601;&#1610;%20&#1575;&#1604;&#1580;&#1607;&#1575;&#1578;%20&#1575;&#1604;&#1573;&#1578;&#1581;&#1575;&#1583;&#1610;&#1577;%20-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auh-sdata01\STRATEGIC-SERVICES\&#1575;&#1587;&#1578;&#1576;&#1610;&#1575;&#1606;%20&#1575;&#1604;&#1585;&#1590;&#1575;\2016\&#1606;&#1592;&#1575;&#1605;%20&#1575;&#1604;&#1578;&#1583;&#1585;&#1610;&#1576;%20&#1608;&#1575;&#1604;&#1578;&#1591;&#1608;&#1610;&#1585;%20-%20Feb\&#1575;&#1587;&#1578;&#1591;&#1604;&#1575;&#1593;%20&#1605;&#1583;&#1609;%20&#1575;&#1604;&#1585;&#1590;&#1575;%20&#1593;&#1606;%20&#1606;&#1592;&#1575;&#1605;%20&#1575;&#1604;&#1578;&#1583;&#1585;&#1610;&#1576;%20&#1608;&#1575;&#1604;&#1578;&#1591;&#1608;&#1610;&#1585;%20&#1601;&#1610;%20&#1575;&#1604;&#1580;&#1607;&#1575;&#1578;%20&#1575;&#1604;&#1573;&#1578;&#1581;&#1575;&#1583;&#1610;&#1577;%20-%20Exce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auh-sdata01\STRATEGIC-SERVICES\&#1575;&#1587;&#1578;&#1576;&#1610;&#1575;&#1606;%20&#1575;&#1604;&#1585;&#1590;&#1575;\2016\&#1606;&#1592;&#1575;&#1605;%20&#1575;&#1604;&#1578;&#1583;&#1585;&#1610;&#1576;%20&#1608;&#1575;&#1604;&#1578;&#1591;&#1608;&#1610;&#1585;%20-%20Feb\&#1575;&#1587;&#1578;&#1591;&#1604;&#1575;&#1593;%20&#1605;&#1583;&#1609;%20&#1575;&#1604;&#1585;&#1590;&#1575;%20&#1593;&#1606;%20&#1606;&#1592;&#1575;&#1605;%20&#1575;&#1604;&#1578;&#1583;&#1585;&#1610;&#1576;%20&#1608;&#1575;&#1604;&#1578;&#1591;&#1608;&#1610;&#1585;%20&#1601;&#1610;%20&#1575;&#1604;&#1580;&#1607;&#1575;&#1578;%20&#1575;&#1604;&#1573;&#1578;&#1581;&#1575;&#1583;&#1610;&#1577;%20-%20Exce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auh-sdata01\STRATEGIC-SERVICES\&#1575;&#1587;&#1578;&#1576;&#1610;&#1575;&#1606;%20&#1575;&#1604;&#1585;&#1590;&#1575;\2016\&#1606;&#1592;&#1575;&#1605;%20&#1575;&#1604;&#1578;&#1583;&#1585;&#1610;&#1576;%20&#1608;&#1575;&#1604;&#1578;&#1591;&#1608;&#1610;&#1585;%20-%20Feb\&#1575;&#1587;&#1578;&#1591;&#1604;&#1575;&#1593;%20&#1605;&#1583;&#1609;%20&#1575;&#1604;&#1585;&#1590;&#1575;%20&#1593;&#1606;%20&#1606;&#1592;&#1575;&#1605;%20&#1575;&#1604;&#1578;&#1583;&#1585;&#1610;&#1576;%20&#1608;&#1575;&#1604;&#1578;&#1591;&#1608;&#1610;&#1585;%20&#1601;&#1610;%20&#1575;&#1604;&#1580;&#1607;&#1575;&#1578;%20&#1575;&#1604;&#1573;&#1578;&#1581;&#1575;&#1583;&#1610;&#1577;%20-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ar-AE" sz="2400"/>
              <a:t>الرضا العام عن نظام التدريب والتطوير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1849518810148731E-2"/>
          <c:y val="0.21889250256761383"/>
          <c:w val="0.68627994285524441"/>
          <c:h val="0.6592719388337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Sheet2!$A$8</c:f>
              <c:strCache>
                <c:ptCount val="1"/>
                <c:pt idx="0">
                  <c:v>السؤال الثالث : بشكل عام انا راضِ عن نظام التدريب والتطوير المعد من قبل الهيئة الاتحادية للموارد البشرية الحكومية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Garamond" panose="02020404030301010803" pitchFamily="18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Sheet2!$B$7:$C$7</c:f>
              <c:strCache>
                <c:ptCount val="2"/>
                <c:pt idx="0">
                  <c:v>المحقق</c:v>
                </c:pt>
                <c:pt idx="1">
                  <c:v>المستهدف</c:v>
                </c:pt>
              </c:strCache>
            </c:strRef>
          </c:cat>
          <c:val>
            <c:numRef>
              <c:f>Sheet2!$B$8:$C$8</c:f>
              <c:numCache>
                <c:formatCode>0%</c:formatCode>
                <c:ptCount val="2"/>
                <c:pt idx="0">
                  <c:v>0.61578947368421055</c:v>
                </c:pt>
                <c:pt idx="1">
                  <c:v>0.75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815640"/>
        <c:axId val="287816032"/>
      </c:barChart>
      <c:catAx>
        <c:axId val="287815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87816032"/>
        <c:crosses val="autoZero"/>
        <c:auto val="1"/>
        <c:lblAlgn val="ctr"/>
        <c:lblOffset val="100"/>
        <c:noMultiLvlLbl val="0"/>
      </c:catAx>
      <c:valAx>
        <c:axId val="28781603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b="0">
                <a:latin typeface="Garamond" panose="02020404030301010803" pitchFamily="18" charset="0"/>
                <a:cs typeface="Arial" panose="020B0604020202020204" pitchFamily="34" charset="0"/>
              </a:defRPr>
            </a:pPr>
            <a:endParaRPr lang="en-US"/>
          </a:p>
        </c:txPr>
        <c:crossAx val="287815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Garamond" panose="02020404030301010803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Sheet2!$A$12:$A$16</c:f>
              <c:strCache>
                <c:ptCount val="5"/>
                <c:pt idx="0">
                  <c:v>تعتبر مراحل تطبيق نظام التدريب والتطوير واضحة ومتسلسلة بشكل يساهم في تسهيل عملية التطبيق</c:v>
                </c:pt>
                <c:pt idx="1">
                  <c:v>تعتبر النماذج المستخدمة ضمن النظام و الموضحة ضمن الدليل الاسترشادي للنظام مناسبة و سهلة الاستخدام</c:v>
                </c:pt>
                <c:pt idx="2">
                  <c:v>تتناسب أشكال التدريب المحددة ضمن النظام مع احتياجات جهتكم و يمكن تطبيقها بشكل مناسب</c:v>
                </c:pt>
                <c:pt idx="3">
                  <c:v>وسائل و أساليب التواصل المتبعة مع منسقي نظام التدريب و التطوير في الهيئة مناسبة</c:v>
                </c:pt>
                <c:pt idx="4">
                  <c:v>لدى منسقي نظام التدريب و التطوير في الهيئة المعرفة والاجابات المناسبة على استفساراتكم بخصوص النظام</c:v>
                </c:pt>
              </c:strCache>
            </c:strRef>
          </c:cat>
          <c:val>
            <c:numRef>
              <c:f>Sheet2!$B$12:$B$16</c:f>
              <c:numCache>
                <c:formatCode>0%</c:formatCode>
                <c:ptCount val="5"/>
                <c:pt idx="0">
                  <c:v>0.58947368421052626</c:v>
                </c:pt>
                <c:pt idx="1">
                  <c:v>0.58421052631578951</c:v>
                </c:pt>
                <c:pt idx="2">
                  <c:v>0.62631578947368416</c:v>
                </c:pt>
                <c:pt idx="3">
                  <c:v>0.62105263157894741</c:v>
                </c:pt>
                <c:pt idx="4">
                  <c:v>0.61052631578947369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87816816"/>
        <c:axId val="287817208"/>
      </c:barChart>
      <c:catAx>
        <c:axId val="2878168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87817208"/>
        <c:crosses val="autoZero"/>
        <c:auto val="1"/>
        <c:lblAlgn val="ctr"/>
        <c:lblOffset val="100"/>
        <c:noMultiLvlLbl val="0"/>
      </c:catAx>
      <c:valAx>
        <c:axId val="2878172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Garamond" panose="02020404030301010803" pitchFamily="18" charset="0"/>
              </a:defRPr>
            </a:pPr>
            <a:endParaRPr lang="en-US"/>
          </a:p>
        </c:txPr>
        <c:crossAx val="28781681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Garamond" panose="02020404030301010803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Sheet2!$A$20:$A$23</c:f>
              <c:strCache>
                <c:ptCount val="4"/>
                <c:pt idx="0">
                  <c:v> يعتبر النظام الالكتروني للتدريب و التطوير مناسبا و سهل الاستخدام</c:v>
                </c:pt>
                <c:pt idx="1">
                  <c:v>قامت الهيئة بتزويدكم بالتدريب المناسب على استخدام نظام التدريب و التطوير ( النظام الالكتروني)</c:v>
                </c:pt>
                <c:pt idx="2">
                  <c:v>يتم تقديم الدعم الفني لنظام التدريب والتطوير (الالكتروني) من قبل الهيئة ضمن الوقت المناسب</c:v>
                </c:pt>
                <c:pt idx="3">
                  <c:v>يتم تقديم الدعم الفني لنظام التدريب والتطوير (الالكتروني) من قبل الهيئة بالاسلوب المناسب</c:v>
                </c:pt>
              </c:strCache>
            </c:strRef>
          </c:cat>
          <c:val>
            <c:numRef>
              <c:f>Sheet2!$B$20:$B$23</c:f>
              <c:numCache>
                <c:formatCode>0%</c:formatCode>
                <c:ptCount val="4"/>
                <c:pt idx="0">
                  <c:v>0.55263157894736847</c:v>
                </c:pt>
                <c:pt idx="1">
                  <c:v>0.63684210526315788</c:v>
                </c:pt>
                <c:pt idx="2">
                  <c:v>0.56315789473684208</c:v>
                </c:pt>
                <c:pt idx="3">
                  <c:v>0.59473684210526312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87817992"/>
        <c:axId val="287818384"/>
      </c:barChart>
      <c:catAx>
        <c:axId val="2878179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87818384"/>
        <c:crosses val="autoZero"/>
        <c:auto val="1"/>
        <c:lblAlgn val="ctr"/>
        <c:lblOffset val="100"/>
        <c:noMultiLvlLbl val="0"/>
      </c:catAx>
      <c:valAx>
        <c:axId val="2878183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Garamond" panose="02020404030301010803" pitchFamily="18" charset="0"/>
                <a:cs typeface="Arial" panose="020B0604020202020204" pitchFamily="34" charset="0"/>
              </a:defRPr>
            </a:pPr>
            <a:endParaRPr lang="en-US"/>
          </a:p>
        </c:txPr>
        <c:crossAx val="28781799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ar-AE" sz="2000"/>
              <a:t>ما هي اهم الجوانب التي ترغبون في وجودها ضمن نظام التدريب والتطوير الالكتروني</a:t>
            </a:r>
            <a:endParaRPr lang="en-US" sz="200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Garamond" panose="02020404030301010803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Sheet3!$B$18:$B$23</c:f>
              <c:strCache>
                <c:ptCount val="6"/>
                <c:pt idx="0">
                  <c:v>الربط الالكتروني بين نظام التدريب والتطوير ومخرجات نظام ادارة الاداء الوظيفي</c:v>
                </c:pt>
                <c:pt idx="1">
                  <c:v> خاصية استخراج تقارير احصائية عن الدورات التدريبية والمتدربين</c:v>
                </c:pt>
                <c:pt idx="2">
                  <c:v>امكانية اعداد وعرض الخطة التدريبية من النظام</c:v>
                </c:pt>
                <c:pt idx="3">
                  <c:v>الترشيح الالكتروني للدورات التدريبية من قبل الموظفين</c:v>
                </c:pt>
                <c:pt idx="4">
                  <c:v>تقييم المتدربين وقياس اثر العائد من التدريب</c:v>
                </c:pt>
                <c:pt idx="5">
                  <c:v>الربط الالكتروني بين نتائج قياس اثر التدريب وتحديثات خطة التطوير الفردية</c:v>
                </c:pt>
              </c:strCache>
            </c:strRef>
          </c:cat>
          <c:val>
            <c:numRef>
              <c:f>Sheet3!$D$18:$D$23</c:f>
              <c:numCache>
                <c:formatCode>0%</c:formatCode>
                <c:ptCount val="6"/>
                <c:pt idx="0">
                  <c:v>0.19230769230769232</c:v>
                </c:pt>
                <c:pt idx="1">
                  <c:v>0.16025641025641027</c:v>
                </c:pt>
                <c:pt idx="2">
                  <c:v>0.15384615384615385</c:v>
                </c:pt>
                <c:pt idx="3">
                  <c:v>0.12820512820512819</c:v>
                </c:pt>
                <c:pt idx="4">
                  <c:v>0.1858974358974359</c:v>
                </c:pt>
                <c:pt idx="5">
                  <c:v>0.17948717948717949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812896"/>
        <c:axId val="287819952"/>
      </c:barChart>
      <c:catAx>
        <c:axId val="2878128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287819952"/>
        <c:crosses val="autoZero"/>
        <c:auto val="1"/>
        <c:lblAlgn val="ctr"/>
        <c:lblOffset val="100"/>
        <c:noMultiLvlLbl val="0"/>
      </c:catAx>
      <c:valAx>
        <c:axId val="2878199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Garamond" panose="02020404030301010803" pitchFamily="18" charset="0"/>
              </a:defRPr>
            </a:pPr>
            <a:endParaRPr lang="en-US"/>
          </a:p>
        </c:txPr>
        <c:crossAx val="28781289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2">
          <a:lumMod val="40000"/>
          <a:lumOff val="6000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/>
          <a:lstStyle>
            <a:lvl1pPr algn="r">
              <a:defRPr sz="1200"/>
            </a:lvl1pPr>
          </a:lstStyle>
          <a:p>
            <a:fld id="{40130E47-932E-4800-B82B-6C7F5753E21D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 anchor="b"/>
          <a:lstStyle>
            <a:lvl1pPr algn="r">
              <a:defRPr sz="1200"/>
            </a:lvl1pPr>
          </a:lstStyle>
          <a:p>
            <a:fld id="{BA815341-221E-4C56-9F04-F2D13445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2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/>
          <a:lstStyle>
            <a:lvl1pPr algn="r">
              <a:defRPr sz="1200"/>
            </a:lvl1pPr>
          </a:lstStyle>
          <a:p>
            <a:fld id="{6B6992C1-53A4-487E-962E-C03363F1C554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66" tIns="45583" rIns="91166" bIns="45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</p:spPr>
        <p:txBody>
          <a:bodyPr vert="horz" lIns="91166" tIns="45583" rIns="91166" bIns="45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166" tIns="45583" rIns="91166" bIns="45583" rtlCol="0" anchor="b"/>
          <a:lstStyle>
            <a:lvl1pPr algn="r">
              <a:defRPr sz="1200"/>
            </a:lvl1pPr>
          </a:lstStyle>
          <a:p>
            <a:fld id="{F6F567F1-E0B7-462B-9C81-BA76E24D4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" y="18281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51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1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0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58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7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72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2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9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8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7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cid:image001.png@01CE496F.B91742F0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4B0D5-623C-458D-8D66-D9D888A17E9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411760" y="6381328"/>
            <a:ext cx="4464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1800" b="1" dirty="0" smtClean="0"/>
              <a:t>ادارة</a:t>
            </a:r>
            <a:r>
              <a:rPr lang="ar-AE" sz="1800" b="1" baseline="0" dirty="0" smtClean="0"/>
              <a:t> </a:t>
            </a:r>
            <a:r>
              <a:rPr lang="ar-AE" sz="1800" b="1" dirty="0" smtClean="0"/>
              <a:t>التخطيط الاستراتيجي</a:t>
            </a:r>
            <a:r>
              <a:rPr lang="ar-AE" sz="1800" b="1" baseline="0" dirty="0" smtClean="0"/>
              <a:t> والتميز المؤسسي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91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51063"/>
            <a:ext cx="7772400" cy="1470025"/>
          </a:xfrm>
        </p:spPr>
        <p:txBody>
          <a:bodyPr>
            <a:normAutofit fontScale="90000"/>
          </a:bodyPr>
          <a:lstStyle/>
          <a:p>
            <a:pPr rtl="1"/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> </a:t>
            </a:r>
            <a:r>
              <a:rPr lang="ar-AE" sz="5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تقرير </a:t>
            </a:r>
            <a:r>
              <a:rPr lang="ar-AE" sz="5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نظام التدريب و </a:t>
            </a:r>
            <a:r>
              <a:rPr lang="ar-AE" sz="5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التطوير</a:t>
            </a:r>
            <a:r>
              <a:rPr lang="en-US" sz="5400" b="1" dirty="0" smtClean="0"/>
              <a:t> </a:t>
            </a:r>
            <a:r>
              <a:rPr lang="ar-AE" sz="5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لعام</a:t>
            </a:r>
            <a:r>
              <a:rPr lang="en-US" sz="5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2015</a:t>
            </a:r>
            <a:r>
              <a:rPr lang="ar-AE" dirty="0" smtClean="0"/>
              <a:t/>
            </a:r>
            <a:br>
              <a:rPr lang="ar-AE" dirty="0" smtClean="0"/>
            </a:br>
            <a:r>
              <a:rPr lang="ar-AE" dirty="0"/>
              <a:t/>
            </a:r>
            <a:br>
              <a:rPr lang="ar-AE" dirty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> </a:t>
            </a:r>
            <a:br>
              <a:rPr lang="ar-AE" dirty="0" smtClean="0"/>
            </a:br>
            <a:r>
              <a:rPr lang="ar-AE" sz="2200" dirty="0" smtClean="0"/>
              <a:t>مايو 2016</a:t>
            </a:r>
            <a:endParaRPr lang="en-US" dirty="0"/>
          </a:p>
        </p:txBody>
      </p:sp>
      <p:pic>
        <p:nvPicPr>
          <p:cNvPr id="4" name="Picture 3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441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17770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273210"/>
              </p:ext>
            </p:extLst>
          </p:nvPr>
        </p:nvGraphicFramePr>
        <p:xfrm>
          <a:off x="1295400" y="1371600"/>
          <a:ext cx="6248399" cy="944880"/>
        </p:xfrm>
        <a:graphic>
          <a:graphicData uri="http://schemas.openxmlformats.org/drawingml/2006/table">
            <a:tbl>
              <a:tblPr rtl="1">
                <a:tableStyleId>{5DA37D80-6434-44D0-A028-1B22A696006F}</a:tableStyleId>
              </a:tblPr>
              <a:tblGrid>
                <a:gridCol w="2982685"/>
                <a:gridCol w="1785256"/>
                <a:gridCol w="1480458"/>
              </a:tblGrid>
              <a:tr h="203200"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800" b="1" u="none" strike="noStrike" dirty="0">
                          <a:effectLst/>
                          <a:cs typeface="+mn-cs"/>
                        </a:rPr>
                        <a:t>فئة </a:t>
                      </a:r>
                      <a:r>
                        <a:rPr lang="ar-AE" sz="1800" b="1" u="none" strike="noStrike" dirty="0" smtClean="0">
                          <a:effectLst/>
                          <a:cs typeface="+mn-cs"/>
                        </a:rPr>
                        <a:t>الجهة</a:t>
                      </a:r>
                      <a:endParaRPr lang="ar-A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cs typeface="+mn-cs"/>
                        </a:rPr>
                        <a:t>النسبة</a:t>
                      </a:r>
                      <a:endParaRPr lang="ar-A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800" b="1" u="none" strike="noStrike" dirty="0" smtClean="0">
                          <a:effectLst/>
                          <a:cs typeface="+mn-cs"/>
                        </a:rPr>
                        <a:t>عدد</a:t>
                      </a:r>
                      <a:endParaRPr lang="ar-A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400" b="1" u="none" strike="noStrike" dirty="0">
                          <a:effectLst/>
                          <a:cs typeface="+mn-cs"/>
                        </a:rPr>
                        <a:t>جهة حكومة اتحادية (وزارات)</a:t>
                      </a:r>
                      <a:endParaRPr lang="ar-A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cs typeface="+mn-cs"/>
                        </a:rPr>
                        <a:t>55%</a:t>
                      </a:r>
                      <a:endParaRPr lang="ar-AE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  <a:latin typeface="Garamond" panose="02020404030301010803" pitchFamily="18" charset="0"/>
                          <a:cs typeface="+mn-cs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400" b="1" u="none" strike="noStrike" dirty="0">
                          <a:effectLst/>
                          <a:cs typeface="+mn-cs"/>
                        </a:rPr>
                        <a:t>جهة حكومة اتحادية (جهات مستقلة)</a:t>
                      </a:r>
                      <a:endParaRPr lang="ar-A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cs typeface="+mn-cs"/>
                        </a:rPr>
                        <a:t>44%</a:t>
                      </a:r>
                      <a:endParaRPr lang="ar-AE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  <a:latin typeface="Garamond" panose="02020404030301010803" pitchFamily="18" charset="0"/>
                          <a:cs typeface="+mn-cs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cs typeface="+mn-cs"/>
                        </a:rPr>
                        <a:t>مجموع الردود</a:t>
                      </a:r>
                      <a:endParaRPr lang="ar-A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cs typeface="+mn-cs"/>
                        </a:rPr>
                        <a:t>100%</a:t>
                      </a:r>
                      <a:endParaRPr lang="ar-AE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A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cs typeface="+mn-cs"/>
                        </a:rPr>
                        <a:t>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321478"/>
              </p:ext>
            </p:extLst>
          </p:nvPr>
        </p:nvGraphicFramePr>
        <p:xfrm>
          <a:off x="1577340" y="2667000"/>
          <a:ext cx="6019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3656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8197393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647286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دليل</a:t>
                      </a:r>
                      <a:r>
                        <a:rPr lang="ar-AE" sz="1800" baseline="0" dirty="0" smtClean="0"/>
                        <a:t> التدريب والتطوير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071150"/>
              </p:ext>
            </p:extLst>
          </p:nvPr>
        </p:nvGraphicFramePr>
        <p:xfrm>
          <a:off x="304800" y="1905000"/>
          <a:ext cx="8305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797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480441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450608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النظام الإلكتروني لل</a:t>
                      </a:r>
                      <a:r>
                        <a:rPr lang="ar-AE" sz="1800" baseline="0" dirty="0" smtClean="0"/>
                        <a:t>تدريب والتطوير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7954322"/>
              </p:ext>
            </p:extLst>
          </p:nvPr>
        </p:nvGraphicFramePr>
        <p:xfrm>
          <a:off x="381000" y="16764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6997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4472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6448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جوانب التحسين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444975"/>
              </p:ext>
            </p:extLst>
          </p:nvPr>
        </p:nvGraphicFramePr>
        <p:xfrm>
          <a:off x="381000" y="1219200"/>
          <a:ext cx="8305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625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9297</TotalTime>
  <Words>74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Garamond</vt:lpstr>
      <vt:lpstr>Sakkal Majalla</vt:lpstr>
      <vt:lpstr>Times New Roman</vt:lpstr>
      <vt:lpstr>Office Theme</vt:lpstr>
      <vt:lpstr>  تقرير نظام التدريب و التطوير لعام2015     مايو 2016</vt:lpstr>
      <vt:lpstr>PowerPoint Presentation</vt:lpstr>
      <vt:lpstr>PowerPoint Presentation</vt:lpstr>
      <vt:lpstr>PowerPoint Presentation</vt:lpstr>
      <vt:lpstr>PowerPoint Presentation</vt:lpstr>
    </vt:vector>
  </TitlesOfParts>
  <Company>FAHR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Ashraf S. Al Amaireh</dc:creator>
  <cp:lastModifiedBy>Sara H. AL Houli</cp:lastModifiedBy>
  <cp:revision>247</cp:revision>
  <cp:lastPrinted>2016-05-11T03:41:00Z</cp:lastPrinted>
  <dcterms:created xsi:type="dcterms:W3CDTF">2014-07-08T09:48:46Z</dcterms:created>
  <dcterms:modified xsi:type="dcterms:W3CDTF">2017-10-02T09:31:11Z</dcterms:modified>
</cp:coreProperties>
</file>