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2" r:id="rId6"/>
  </p:sldMasterIdLst>
  <p:notesMasterIdLst>
    <p:notesMasterId r:id="rId31"/>
  </p:notesMasterIdLst>
  <p:handoutMasterIdLst>
    <p:handoutMasterId r:id="rId32"/>
  </p:handoutMasterIdLst>
  <p:sldIdLst>
    <p:sldId id="256" r:id="rId7"/>
    <p:sldId id="349" r:id="rId8"/>
    <p:sldId id="259" r:id="rId9"/>
    <p:sldId id="387" r:id="rId10"/>
    <p:sldId id="335" r:id="rId11"/>
    <p:sldId id="357" r:id="rId12"/>
    <p:sldId id="353" r:id="rId13"/>
    <p:sldId id="373" r:id="rId14"/>
    <p:sldId id="374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96" r:id="rId24"/>
    <p:sldId id="394" r:id="rId25"/>
    <p:sldId id="331" r:id="rId26"/>
    <p:sldId id="268" r:id="rId27"/>
    <p:sldId id="389" r:id="rId28"/>
    <p:sldId id="390" r:id="rId29"/>
    <p:sldId id="3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a A. Ibrahim" initials="AAI" lastIdx="3" clrIdx="0">
    <p:extLst>
      <p:ext uri="{19B8F6BF-5375-455C-9EA6-DF929625EA0E}">
        <p15:presenceInfo xmlns:p15="http://schemas.microsoft.com/office/powerpoint/2012/main" userId="S-1-5-21-2952978500-1401317594-660745576-7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D64"/>
    <a:srgbClr val="DABC80"/>
    <a:srgbClr val="AC8332"/>
    <a:srgbClr val="FECF58"/>
    <a:srgbClr val="CBA14D"/>
    <a:srgbClr val="FEDD8C"/>
    <a:srgbClr val="FEB80A"/>
    <a:srgbClr val="B68A35"/>
    <a:srgbClr val="AFAFAF"/>
    <a:srgbClr val="24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8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85;&#1590;&#1575;%20&#1575;&#1604;&#1580;&#1607;&#1575;&#1578;%20&#1575;&#1604;&#1581;&#1603;&#1608;&#1605;&#1610;&#1577;%20&#1593;&#1606;%20&#1606;&#1592;&#1605;%20&#1608;&#1587;&#1610;&#1575;&#1587;&#1575;&#157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 سعادة الجهات الحكومية عن نظم وسياسات الموارد البشرية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774774774774775E-2"/>
          <c:y val="0.276457904300424"/>
          <c:w val="0.9504504504504504"/>
          <c:h val="0.6152174439733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'التحليل '!$F$7</c:f>
              <c:strCache>
                <c:ptCount val="1"/>
                <c:pt idx="0">
                  <c:v>المستهدف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'!$G$6:$H$6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'!$G$7:$H$7</c:f>
              <c:numCache>
                <c:formatCode>0%</c:formatCode>
                <c:ptCount val="2"/>
                <c:pt idx="0">
                  <c:v>0.7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'التحليل '!$F$8</c:f>
              <c:strCache>
                <c:ptCount val="1"/>
                <c:pt idx="0">
                  <c:v>المحقق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'!$G$6:$H$6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'!$G$8:$H$8</c:f>
              <c:numCache>
                <c:formatCode>0%</c:formatCode>
                <c:ptCount val="2"/>
                <c:pt idx="0">
                  <c:v>0.7466666666666667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563365120"/>
        <c:axId val="563364336"/>
      </c:barChart>
      <c:catAx>
        <c:axId val="563365120"/>
        <c:scaling>
          <c:orientation val="maxMin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4336"/>
        <c:crosses val="autoZero"/>
        <c:auto val="1"/>
        <c:lblAlgn val="ctr"/>
        <c:lblOffset val="100"/>
        <c:noMultiLvlLbl val="0"/>
      </c:catAx>
      <c:valAx>
        <c:axId val="56336433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6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86674469745341"/>
          <c:y val="0.15366666666666667"/>
          <c:w val="0.36327551961410232"/>
          <c:h val="7.9201494044013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الرضا العام عن نظام التخطيط الاستراتيجي للقوى العاملة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'التحليل '!$B$10</c:f>
              <c:strCache>
                <c:ptCount val="1"/>
                <c:pt idx="0">
                  <c:v>المستهدف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'!$C$9:$D$9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'!$C$10:$D$10</c:f>
              <c:numCache>
                <c:formatCode>0%</c:formatCode>
                <c:ptCount val="2"/>
                <c:pt idx="0">
                  <c:v>0.7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'التحليل '!$B$11</c:f>
              <c:strCache>
                <c:ptCount val="1"/>
                <c:pt idx="0">
                  <c:v>المحقق</c:v>
                </c:pt>
              </c:strCache>
            </c:strRef>
          </c:tx>
          <c:spPr>
            <a:solidFill>
              <a:srgbClr val="FEB80A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'!$C$9:$D$9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'!$C$11:$D$11</c:f>
              <c:numCache>
                <c:formatCode>0%</c:formatCode>
                <c:ptCount val="2"/>
                <c:pt idx="0">
                  <c:v>0.75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563381976"/>
        <c:axId val="563383544"/>
      </c:barChart>
      <c:catAx>
        <c:axId val="5633819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83544"/>
        <c:crosses val="autoZero"/>
        <c:auto val="1"/>
        <c:lblAlgn val="ctr"/>
        <c:lblOffset val="100"/>
        <c:noMultiLvlLbl val="0"/>
      </c:catAx>
      <c:valAx>
        <c:axId val="56338354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8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هل يتم التنسيق مع الهيئة في تطبيق نظام التخطيط الاستراتيجي للقوى العاملة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EB80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587307836520434"/>
                  <c:y val="-9.97243190304853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071428571428581"/>
                  <c:y val="2.0741280518552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'تخطيط القوى العاملة'!$B$10:$B$11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'تخطيط القوى العاملة'!$C$10:$C$11</c:f>
              <c:numCache>
                <c:formatCode>0</c:formatCode>
                <c:ptCount val="2"/>
                <c:pt idx="0">
                  <c:v>17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dirty="0"/>
              <a:t>الرضا العام عن نظام التخطيط الاستراتيجي والقوى </a:t>
            </a:r>
            <a:r>
              <a:rPr lang="ar-AE" dirty="0" smtClean="0"/>
              <a:t>العاملة حسب المحاور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'تخطيط القوى العاملة'!$C$68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'تخطيط القوى العاملة'!$B$69:$B$70</c:f>
              <c:strCache>
                <c:ptCount val="2"/>
                <c:pt idx="0">
                  <c:v> تعتبر الية تطبيق نظام التخطيط الاستراتيجي للقوى العاملة واضحة ومتسلسلة بشكل يساهم في تسهيل عملية التطبيق</c:v>
                </c:pt>
                <c:pt idx="1">
                  <c:v>لدى موظفي الهيئة المعنيين بنظام التخطيط الاستراتيجي للقوى العاملة المعرفة المناسبة والقدرة على الاجابة على الاستفسارات ذات العلاقة بالنظام</c:v>
                </c:pt>
              </c:strCache>
            </c:strRef>
          </c:cat>
          <c:val>
            <c:numRef>
              <c:f>'تخطيط القوى العاملة'!$C$69:$C$70</c:f>
              <c:numCache>
                <c:formatCode>0%</c:formatCode>
                <c:ptCount val="2"/>
                <c:pt idx="0">
                  <c:v>0.73</c:v>
                </c:pt>
                <c:pt idx="1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'تخطيط القوى العاملة'!$D$68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'تخطيط القوى العاملة'!$B$69:$B$70</c:f>
              <c:strCache>
                <c:ptCount val="2"/>
                <c:pt idx="0">
                  <c:v> تعتبر الية تطبيق نظام التخطيط الاستراتيجي للقوى العاملة واضحة ومتسلسلة بشكل يساهم في تسهيل عملية التطبيق</c:v>
                </c:pt>
                <c:pt idx="1">
                  <c:v>لدى موظفي الهيئة المعنيين بنظام التخطيط الاستراتيجي للقوى العاملة المعرفة المناسبة والقدرة على الاجابة على الاستفسارات ذات العلاقة بالنظام</c:v>
                </c:pt>
              </c:strCache>
            </c:strRef>
          </c:cat>
          <c:val>
            <c:numRef>
              <c:f>'تخطيط القوى العاملة'!$D$69:$D$70</c:f>
              <c:numCache>
                <c:formatCode>0%</c:formatCode>
                <c:ptCount val="2"/>
                <c:pt idx="0">
                  <c:v>0.8</c:v>
                </c:pt>
                <c:pt idx="1">
                  <c:v>0.85882352941176465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359240"/>
        <c:axId val="563362376"/>
      </c:barChart>
      <c:catAx>
        <c:axId val="56335924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2376"/>
        <c:crosses val="autoZero"/>
        <c:auto val="1"/>
        <c:lblAlgn val="ctr"/>
        <c:lblOffset val="100"/>
        <c:noMultiLvlLbl val="0"/>
      </c:catAx>
      <c:valAx>
        <c:axId val="56336237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5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1800" dirty="0"/>
              <a:t>يعتبر  النظام الإلكتروني لنظام التخطيط الاستراتيجي للقوى العاملة ضمن منصة بياناتي سهل الاستخدام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'تخطيط القوى العاملة'!$B$74</c:f>
              <c:strCache>
                <c:ptCount val="1"/>
                <c:pt idx="0">
                  <c:v>يعتبر  النظام الإلكتروني لنظام التخطيط الاستراتيجي للقوى العاملة ضمن منصة بياناتي سهل الاستخدام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'تخطيط القوى العاملة'!$C$73:$D$73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'تخطيط القوى العاملة'!$C$74:$D$74</c:f>
              <c:numCache>
                <c:formatCode>0%</c:formatCode>
                <c:ptCount val="2"/>
                <c:pt idx="0">
                  <c:v>0.72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-27"/>
        <c:axId val="563378840"/>
        <c:axId val="563374136"/>
      </c:barChart>
      <c:catAx>
        <c:axId val="56337884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74136"/>
        <c:crosses val="autoZero"/>
        <c:auto val="1"/>
        <c:lblAlgn val="ctr"/>
        <c:lblOffset val="100"/>
        <c:noMultiLvlLbl val="0"/>
      </c:catAx>
      <c:valAx>
        <c:axId val="56337413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7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1800" dirty="0"/>
              <a:t>هل قمت باستخدام النظام الإلكتروني لنظام التخطيط الاستراتيجي للقوى العاملة ضمن نظام بياناتي في جهتكم الموقرة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EB80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222224895499759"/>
                  <c:y val="3.05799303002860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44465101589048E-2"/>
                  <c:y val="-1.80921044821408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'تخطيط القوى العاملة'!$B$44:$B$45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'تخطيط القوى العاملة'!$C$44:$C$45</c:f>
              <c:numCache>
                <c:formatCode>0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1800"/>
              <a:t>هل تم تطبيق نظام التدريب والتطوير المعد من قبل الهيئة الاتحادية للموارد البشرية الحكومية في جهتكم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88888888888892"/>
                  <c:y val="-6.7919685039370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777777777777777"/>
                  <c:y val="3.01902887139107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'نظام التدريب والتطوير'!$B$10:$B$11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'نظام التدريب والتطوير'!$C$10:$C$11</c:f>
              <c:numCache>
                <c:formatCode>0</c:formatCode>
                <c:ptCount val="2"/>
                <c:pt idx="0">
                  <c:v>21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الرضا العام عن نظام التدريب والتطوير 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'التحليل '!$B$15</c:f>
              <c:strCache>
                <c:ptCount val="1"/>
                <c:pt idx="0">
                  <c:v>المستهدف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'!$C$14:$E$14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'التحليل '!$C$15:$E$15</c:f>
              <c:numCache>
                <c:formatCode>0%</c:formatCode>
                <c:ptCount val="3"/>
                <c:pt idx="0">
                  <c:v>0.7</c:v>
                </c:pt>
                <c:pt idx="1">
                  <c:v>0.72</c:v>
                </c:pt>
                <c:pt idx="2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'التحليل '!$B$16</c:f>
              <c:strCache>
                <c:ptCount val="1"/>
                <c:pt idx="0">
                  <c:v>المحقق</c:v>
                </c:pt>
              </c:strCache>
            </c:strRef>
          </c:tx>
          <c:spPr>
            <a:solidFill>
              <a:srgbClr val="FEB80A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'!$C$14:$E$14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'التحليل '!$C$16:$E$16</c:f>
              <c:numCache>
                <c:formatCode>0%</c:formatCode>
                <c:ptCount val="3"/>
                <c:pt idx="0">
                  <c:v>0.71</c:v>
                </c:pt>
                <c:pt idx="1">
                  <c:v>0.77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7"/>
        <c:axId val="563380800"/>
        <c:axId val="563379624"/>
      </c:barChart>
      <c:catAx>
        <c:axId val="5633808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79624"/>
        <c:crosses val="autoZero"/>
        <c:auto val="1"/>
        <c:lblAlgn val="ctr"/>
        <c:lblOffset val="100"/>
        <c:noMultiLvlLbl val="0"/>
      </c:catAx>
      <c:valAx>
        <c:axId val="56337962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8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200"/>
              <a:t>الرضا العام عن نظام التدريب والتطوير حسب المحاور</a:t>
            </a:r>
            <a:endParaRPr lang="en-US" sz="2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'نظام التدريب والتطوير'!$C$77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ECF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والتطوير'!$B$78:$B$79</c:f>
              <c:strCache>
                <c:ptCount val="2"/>
                <c:pt idx="0">
                  <c:v>تعتبر الية ومراحل تطبيق نظام التدريب والتطوير واضحة ومتسلسلة بشكل يساهم في تسهيل عملية التطبيق</c:v>
                </c:pt>
                <c:pt idx="1">
                  <c:v>لدى موظفي الهيئة المعنيين بنظام التدريب والتطوير المعرفة المناسبة والقدرة على الاجابة على الاستفسارات ذات العلاقة بالنظام</c:v>
                </c:pt>
              </c:strCache>
            </c:strRef>
          </c:cat>
          <c:val>
            <c:numRef>
              <c:f>'نظام التدريب والتطوير'!$C$78:$C$79</c:f>
              <c:numCache>
                <c:formatCode>0%</c:formatCode>
                <c:ptCount val="2"/>
                <c:pt idx="0">
                  <c:v>0.7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'نظام التدريب والتطوير'!$D$77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والتطوير'!$B$78:$B$79</c:f>
              <c:strCache>
                <c:ptCount val="2"/>
                <c:pt idx="0">
                  <c:v>تعتبر الية ومراحل تطبيق نظام التدريب والتطوير واضحة ومتسلسلة بشكل يساهم في تسهيل عملية التطبيق</c:v>
                </c:pt>
                <c:pt idx="1">
                  <c:v>لدى موظفي الهيئة المعنيين بنظام التدريب والتطوير المعرفة المناسبة والقدرة على الاجابة على الاستفسارات ذات العلاقة بالنظام</c:v>
                </c:pt>
              </c:strCache>
            </c:strRef>
          </c:cat>
          <c:val>
            <c:numRef>
              <c:f>'نظام التدريب والتطوير'!$D$78:$D$79</c:f>
              <c:numCache>
                <c:formatCode>0%</c:formatCode>
                <c:ptCount val="2"/>
                <c:pt idx="0">
                  <c:v>0.7466666666666667</c:v>
                </c:pt>
                <c:pt idx="1">
                  <c:v>0.73333333333333328</c:v>
                </c:pt>
              </c:numCache>
            </c:numRef>
          </c:val>
        </c:ser>
        <c:ser>
          <c:idx val="2"/>
          <c:order val="2"/>
          <c:tx>
            <c:strRef>
              <c:f>'نظام التدريب والتطوير'!$E$77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والتطوير'!$B$78:$B$79</c:f>
              <c:strCache>
                <c:ptCount val="2"/>
                <c:pt idx="0">
                  <c:v>تعتبر الية ومراحل تطبيق نظام التدريب والتطوير واضحة ومتسلسلة بشكل يساهم في تسهيل عملية التطبيق</c:v>
                </c:pt>
                <c:pt idx="1">
                  <c:v>لدى موظفي الهيئة المعنيين بنظام التدريب والتطوير المعرفة المناسبة والقدرة على الاجابة على الاستفسارات ذات العلاقة بالنظام</c:v>
                </c:pt>
              </c:strCache>
            </c:strRef>
          </c:cat>
          <c:val>
            <c:numRef>
              <c:f>'نظام التدريب والتطوير'!$E$78:$E$79</c:f>
              <c:numCache>
                <c:formatCode>0%</c:formatCode>
                <c:ptCount val="2"/>
                <c:pt idx="0">
                  <c:v>0.8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372176"/>
        <c:axId val="563372960"/>
      </c:barChart>
      <c:catAx>
        <c:axId val="5633721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72960"/>
        <c:crosses val="autoZero"/>
        <c:auto val="1"/>
        <c:lblAlgn val="ctr"/>
        <c:lblOffset val="100"/>
        <c:noMultiLvlLbl val="0"/>
      </c:catAx>
      <c:valAx>
        <c:axId val="56337296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7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 هل يتم تطبيق النظام الإلكتروني للتدريب والتطوير ضمن منصة بياناتي في جهتكم الموقرة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02262648203461"/>
          <c:y val="0.2661664442264709"/>
          <c:w val="0.64006968956466648"/>
          <c:h val="0.63177750263086896"/>
        </c:manualLayout>
      </c:layout>
      <c:doughnut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438704860168341"/>
                  <c:y val="-5.49920850597015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27210607294767"/>
                  <c:y val="-9.411944949178170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'نظام التدريب والتطوير'!$B$44:$B$45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'نظام التدريب والتطوير'!$C$44:$C$45</c:f>
              <c:numCache>
                <c:formatCode>0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الرضا العام عن نظام التدريب والتطوير الإلكتروني حسب المحاور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599250936329586E-2"/>
          <c:y val="0.2689373433315288"/>
          <c:w val="0.95880149812734083"/>
          <c:h val="0.41487731842537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'نظام التدريب والتطوير'!$C$81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ECF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والتطوير'!$B$82:$B$84</c:f>
              <c:strCache>
                <c:ptCount val="3"/>
                <c:pt idx="0">
                  <c:v>بشكل عام انا راضِ عن النظام الإلكتروني للتدريب والتطوير</c:v>
                </c:pt>
                <c:pt idx="1">
                  <c:v>يعتبر  النظام الإلكتروني للتدريب والتطوير ضمن منصة بياناتي سهل الاستخدام</c:v>
                </c:pt>
                <c:pt idx="2">
                  <c:v> يتم تقديم الدعم الفني لنظام التدريب والتطوير (الالكتروني) من قبل الهيئة ضمن الوقت المناسب والاسلوب المناسب</c:v>
                </c:pt>
              </c:strCache>
            </c:strRef>
          </c:cat>
          <c:val>
            <c:numRef>
              <c:f>'نظام التدريب والتطوير'!$C$82:$C$84</c:f>
              <c:numCache>
                <c:formatCode>0%</c:formatCode>
                <c:ptCount val="3"/>
                <c:pt idx="0">
                  <c:v>0.69</c:v>
                </c:pt>
                <c:pt idx="1">
                  <c:v>0.7</c:v>
                </c:pt>
                <c:pt idx="2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'نظام التدريب والتطوير'!$D$81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والتطوير'!$B$82:$B$84</c:f>
              <c:strCache>
                <c:ptCount val="3"/>
                <c:pt idx="0">
                  <c:v>بشكل عام انا راضِ عن النظام الإلكتروني للتدريب والتطوير</c:v>
                </c:pt>
                <c:pt idx="1">
                  <c:v>يعتبر  النظام الإلكتروني للتدريب والتطوير ضمن منصة بياناتي سهل الاستخدام</c:v>
                </c:pt>
                <c:pt idx="2">
                  <c:v> يتم تقديم الدعم الفني لنظام التدريب والتطوير (الالكتروني) من قبل الهيئة ضمن الوقت المناسب والاسلوب المناسب</c:v>
                </c:pt>
              </c:strCache>
            </c:strRef>
          </c:cat>
          <c:val>
            <c:numRef>
              <c:f>'نظام التدريب والتطوير'!$D$82:$D$84</c:f>
              <c:numCache>
                <c:formatCode>0%</c:formatCode>
                <c:ptCount val="3"/>
                <c:pt idx="0">
                  <c:v>0.72</c:v>
                </c:pt>
                <c:pt idx="1">
                  <c:v>0.72</c:v>
                </c:pt>
                <c:pt idx="2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'نظام التدريب والتطوير'!$E$81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'نظام التدريب والتطوير'!$B$82:$B$84</c:f>
              <c:strCache>
                <c:ptCount val="3"/>
                <c:pt idx="0">
                  <c:v>بشكل عام انا راضِ عن النظام الإلكتروني للتدريب والتطوير</c:v>
                </c:pt>
                <c:pt idx="1">
                  <c:v>يعتبر  النظام الإلكتروني للتدريب والتطوير ضمن منصة بياناتي سهل الاستخدام</c:v>
                </c:pt>
                <c:pt idx="2">
                  <c:v> يتم تقديم الدعم الفني لنظام التدريب والتطوير (الالكتروني) من قبل الهيئة ضمن الوقت المناسب والاسلوب المناسب</c:v>
                </c:pt>
              </c:strCache>
            </c:strRef>
          </c:cat>
          <c:val>
            <c:numRef>
              <c:f>'نظام التدريب والتطوير'!$E$82:$E$84</c:f>
              <c:numCache>
                <c:formatCode>0%</c:formatCode>
                <c:ptCount val="3"/>
                <c:pt idx="0">
                  <c:v>0.88</c:v>
                </c:pt>
                <c:pt idx="1">
                  <c:v>0.87</c:v>
                </c:pt>
                <c:pt idx="2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563381192"/>
        <c:axId val="563370216"/>
      </c:barChart>
      <c:catAx>
        <c:axId val="5633811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70216"/>
        <c:crosses val="autoZero"/>
        <c:auto val="1"/>
        <c:lblAlgn val="ctr"/>
        <c:lblOffset val="100"/>
        <c:noMultiLvlLbl val="0"/>
      </c:catAx>
      <c:valAx>
        <c:axId val="56337021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8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/>
              <a:t>فئة المتعامل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748328516839237"/>
                  <c:y val="1.13377731331227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450197619155682"/>
                  <c:y val="8.786754091406025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'المعلومات الديمغرافية '!$B$3:$B$4</c:f>
              <c:strCache>
                <c:ptCount val="2"/>
                <c:pt idx="0">
                  <c:v>جهة حكومية  اتحادية (هيئة)</c:v>
                </c:pt>
                <c:pt idx="1">
                  <c:v>جهة حكومية اتحادية (وزارة)</c:v>
                </c:pt>
              </c:strCache>
            </c:strRef>
          </c:cat>
          <c:val>
            <c:numRef>
              <c:f>'المعلومات الديمغرافية '!$C$3:$C$4</c:f>
              <c:numCache>
                <c:formatCode>General</c:formatCode>
                <c:ptCount val="2"/>
                <c:pt idx="0">
                  <c:v>8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ما هي القناة المفضلة لديكم للحصول على الخدمات المقدمة من الهيئة؟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'المعلومات الديمغرافية '!$B$29:$B$35</c:f>
              <c:strCache>
                <c:ptCount val="7"/>
                <c:pt idx="0">
                  <c:v>البريد الالكتروني</c:v>
                </c:pt>
                <c:pt idx="1">
                  <c:v>الموقع الإلكتروني للهيئة</c:v>
                </c:pt>
                <c:pt idx="2">
                  <c:v>البريد الرسمي</c:v>
                </c:pt>
                <c:pt idx="3">
                  <c:v>التطبيق الذكي للهيئة</c:v>
                </c:pt>
                <c:pt idx="4">
                  <c:v>نظام الدعم الفني</c:v>
                </c:pt>
                <c:pt idx="5">
                  <c:v>الزيارات الميدانية</c:v>
                </c:pt>
                <c:pt idx="6">
                  <c:v>الاتصال الهاتفي</c:v>
                </c:pt>
              </c:strCache>
            </c:strRef>
          </c:cat>
          <c:val>
            <c:numRef>
              <c:f>'المعلومات الديمغرافية '!$C$29:$C$35</c:f>
              <c:numCache>
                <c:formatCode>General</c:formatCode>
                <c:ptCount val="7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63363944"/>
        <c:axId val="563366688"/>
      </c:barChart>
      <c:catAx>
        <c:axId val="563363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6688"/>
        <c:crosses val="autoZero"/>
        <c:auto val="1"/>
        <c:lblAlgn val="ctr"/>
        <c:lblOffset val="100"/>
        <c:noMultiLvlLbl val="0"/>
      </c:catAx>
      <c:valAx>
        <c:axId val="5633666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63363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 dirty="0"/>
              <a:t>مكان العمل (الإمارة)</a:t>
            </a:r>
            <a:endParaRPr lang="en-US" sz="2000" dirty="0"/>
          </a:p>
        </c:rich>
      </c:tx>
      <c:layout>
        <c:manualLayout>
          <c:xMode val="edge"/>
          <c:yMode val="edge"/>
          <c:x val="0.34684601924759401"/>
          <c:y val="4.195895841199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21792067658209E-2"/>
          <c:y val="0.17951580026632527"/>
          <c:w val="0.68492162438028581"/>
          <c:h val="0.689726350868299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0723972003499564E-2"/>
                  <c:y val="-1.30959305500313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255941965587634E-2"/>
                  <c:y val="3.59907279145094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075823855351414E-2"/>
                  <c:y val="-2.083998310628813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429297900262466"/>
                  <c:y val="-4.60586753633919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296296296296297"/>
                  <c:y val="7.6600061561831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930127223680373"/>
                  <c:y val="0.222973043663563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28787878787878"/>
                      <c:h val="0.2369840343179357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9074074074074076E-2"/>
                  <c:y val="0.183276399958077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'المعلومات الديمغرافية '!$B$42:$B$48</c:f>
              <c:strCache>
                <c:ptCount val="7"/>
                <c:pt idx="0">
                  <c:v>أبوظبي</c:v>
                </c:pt>
                <c:pt idx="1">
                  <c:v>دبي</c:v>
                </c:pt>
                <c:pt idx="2">
                  <c:v>الشارقة</c:v>
                </c:pt>
                <c:pt idx="3">
                  <c:v>عجمان </c:v>
                </c:pt>
                <c:pt idx="4">
                  <c:v>أم القيوين</c:v>
                </c:pt>
                <c:pt idx="5">
                  <c:v>رأس الخيمة </c:v>
                </c:pt>
                <c:pt idx="6">
                  <c:v>الفجيرة </c:v>
                </c:pt>
              </c:strCache>
            </c:strRef>
          </c:cat>
          <c:val>
            <c:numRef>
              <c:f>'المعلومات الديمغرافية '!$C$42:$C$48</c:f>
              <c:numCache>
                <c:formatCode>General</c:formatCode>
                <c:ptCount val="7"/>
                <c:pt idx="0">
                  <c:v>7</c:v>
                </c:pt>
                <c:pt idx="1">
                  <c:v>10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 dirty="0"/>
              <a:t> هل يتم التنسيق مع الهيئة في تطبيق </a:t>
            </a:r>
            <a:r>
              <a:rPr lang="ar-AE" sz="2000" dirty="0" smtClean="0"/>
              <a:t>نظام </a:t>
            </a:r>
          </a:p>
          <a:p>
            <a:pPr>
              <a:defRPr sz="2000"/>
            </a:pPr>
            <a:r>
              <a:rPr lang="ar-AE" sz="2000" dirty="0" smtClean="0"/>
              <a:t>تقييم وتوصيف الوظائف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189554334324192"/>
                  <c:y val="-5.15642575928009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929148250887966"/>
                  <c:y val="3.71369985001875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 نظام تقييم وتوصيف الوظائف'!$B$10:$B$11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 نظام تقييم وتوصيف الوظائف'!$C$10:$C$11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000"/>
              <a:t>الرضا عن نظام تقييم وتوصيف الوظائف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'التحليل '!$B$5</c:f>
              <c:strCache>
                <c:ptCount val="1"/>
                <c:pt idx="0">
                  <c:v>المستهدف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'!$C$4:$D$4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'!$C$5:$D$5</c:f>
              <c:numCache>
                <c:formatCode>0%</c:formatCode>
                <c:ptCount val="2"/>
                <c:pt idx="0">
                  <c:v>0.7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'التحليل '!$B$6</c:f>
              <c:strCache>
                <c:ptCount val="1"/>
                <c:pt idx="0">
                  <c:v>المحقق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'التحليل '!$C$4:$D$4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'التحليل '!$C$6:$D$6</c:f>
              <c:numCache>
                <c:formatCode>0%</c:formatCode>
                <c:ptCount val="2"/>
                <c:pt idx="0">
                  <c:v>0.72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563361984"/>
        <c:axId val="563368648"/>
      </c:barChart>
      <c:catAx>
        <c:axId val="5633619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8648"/>
        <c:crosses val="autoZero"/>
        <c:auto val="1"/>
        <c:lblAlgn val="ctr"/>
        <c:lblOffset val="100"/>
        <c:noMultiLvlLbl val="0"/>
      </c:catAx>
      <c:valAx>
        <c:axId val="56336864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200"/>
              <a:t>الرضا العام عن نظام تقييم وتوصيف الوظائف حسب المحاور</a:t>
            </a:r>
            <a:endParaRPr lang="en-US" sz="2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نظام تقييم وتوصيف الوظائف'!$C$86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نظام تقييم وتوصيف الوظائف'!$B$87:$B$90</c:f>
              <c:strCache>
                <c:ptCount val="4"/>
                <c:pt idx="0">
                  <c:v>تعتبر الية تطبيق نظام تقييم وتوصيف الوظائف واضحة ومتسلسلة بشكل يساهم في تسهيل عملية التطبيق</c:v>
                </c:pt>
                <c:pt idx="1">
                  <c:v> يعتبر الوقت المستغرق لمراجعة وتقييم الوظائف من قبل الهيئة مناسب</c:v>
                </c:pt>
                <c:pt idx="2">
                  <c:v>لدى موظفي الهيئة المعنيين بنظام تقييم وتوصيف الوظائف المعرفة المناسبة والقدرة على الاجابة على الاستفسارات ذات العلاقة بالنظام</c:v>
                </c:pt>
                <c:pt idx="3">
                  <c:v>يتم التعامل مع الشكاوى التي يتم تقديمها بخصوص تطبيق نظام تقييم وتوصيف الوظائف بالأسلوب والوقت المناسب</c:v>
                </c:pt>
              </c:strCache>
            </c:strRef>
          </c:cat>
          <c:val>
            <c:numRef>
              <c:f>' نظام تقييم وتوصيف الوظائف'!$C$87:$C$90</c:f>
              <c:numCache>
                <c:formatCode>0%</c:formatCode>
                <c:ptCount val="4"/>
                <c:pt idx="0">
                  <c:v>0.74</c:v>
                </c:pt>
                <c:pt idx="1">
                  <c:v>0.68</c:v>
                </c:pt>
                <c:pt idx="2">
                  <c:v>0.71</c:v>
                </c:pt>
                <c:pt idx="3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 نظام تقييم وتوصيف الوظائف'!$D$86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نظام تقييم وتوصيف الوظائف'!$B$87:$B$90</c:f>
              <c:strCache>
                <c:ptCount val="4"/>
                <c:pt idx="0">
                  <c:v>تعتبر الية تطبيق نظام تقييم وتوصيف الوظائف واضحة ومتسلسلة بشكل يساهم في تسهيل عملية التطبيق</c:v>
                </c:pt>
                <c:pt idx="1">
                  <c:v> يعتبر الوقت المستغرق لمراجعة وتقييم الوظائف من قبل الهيئة مناسب</c:v>
                </c:pt>
                <c:pt idx="2">
                  <c:v>لدى موظفي الهيئة المعنيين بنظام تقييم وتوصيف الوظائف المعرفة المناسبة والقدرة على الاجابة على الاستفسارات ذات العلاقة بالنظام</c:v>
                </c:pt>
                <c:pt idx="3">
                  <c:v>يتم التعامل مع الشكاوى التي يتم تقديمها بخصوص تطبيق نظام تقييم وتوصيف الوظائف بالأسلوب والوقت المناسب</c:v>
                </c:pt>
              </c:strCache>
            </c:strRef>
          </c:cat>
          <c:val>
            <c:numRef>
              <c:f>' نظام تقييم وتوصيف الوظائف'!$D$87:$D$90</c:f>
              <c:numCache>
                <c:formatCode>0%</c:formatCode>
                <c:ptCount val="4"/>
                <c:pt idx="0">
                  <c:v>0.83</c:v>
                </c:pt>
                <c:pt idx="1">
                  <c:v>0.84</c:v>
                </c:pt>
                <c:pt idx="2">
                  <c:v>0.87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563365512"/>
        <c:axId val="563367080"/>
      </c:barChart>
      <c:catAx>
        <c:axId val="56336551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7080"/>
        <c:crosses val="autoZero"/>
        <c:auto val="1"/>
        <c:lblAlgn val="ctr"/>
        <c:lblOffset val="100"/>
        <c:noMultiLvlLbl val="0"/>
      </c:catAx>
      <c:valAx>
        <c:axId val="56336708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6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>
          <a:lumMod val="20000"/>
          <a:lumOff val="80000"/>
        </a:schemeClr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1800"/>
              <a:t> الرضا العام عن البوابة الإلكترونية لنظام تقييم وتوصيف الوظائف على الموقع الالكتروني للهيئة حسب المحاور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نظام تقييم وتوصيف الوظائف'!$C$92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 نظام تقييم وتوصيف الوظائف'!$B$93:$B$94</c:f>
              <c:strCache>
                <c:ptCount val="2"/>
                <c:pt idx="0">
                  <c:v>يمكن الوصول لبطاقات الوصف الوظيفي المعتمدة على البوابة الإلكترونية للهيئة بسهولة </c:v>
                </c:pt>
                <c:pt idx="1">
                  <c:v>بشكل عام انا راضِ عن البوابة الإلكترونية لنظام تقييم وتوصيف الوظائف على الموقع الالكتروني للهيئة</c:v>
                </c:pt>
              </c:strCache>
            </c:strRef>
          </c:cat>
          <c:val>
            <c:numRef>
              <c:f>' نظام تقييم وتوصيف الوظائف'!$C$93:$C$94</c:f>
              <c:numCache>
                <c:formatCode>0%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' نظام تقييم وتوصيف الوظائف'!$D$92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نظام تقييم وتوصيف الوظائف'!$B$93:$B$94</c:f>
              <c:strCache>
                <c:ptCount val="2"/>
                <c:pt idx="0">
                  <c:v>يمكن الوصول لبطاقات الوصف الوظيفي المعتمدة على البوابة الإلكترونية للهيئة بسهولة </c:v>
                </c:pt>
                <c:pt idx="1">
                  <c:v>بشكل عام انا راضِ عن البوابة الإلكترونية لنظام تقييم وتوصيف الوظائف على الموقع الالكتروني للهيئة</c:v>
                </c:pt>
              </c:strCache>
            </c:strRef>
          </c:cat>
          <c:val>
            <c:numRef>
              <c:f>' نظام تقييم وتوصيف الوظائف'!$D$93:$D$94</c:f>
              <c:numCache>
                <c:formatCode>0%</c:formatCode>
                <c:ptCount val="2"/>
                <c:pt idx="0">
                  <c:v>0.88235294117647056</c:v>
                </c:pt>
                <c:pt idx="1">
                  <c:v>0.85882352941176465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356496"/>
        <c:axId val="563360416"/>
      </c:barChart>
      <c:catAx>
        <c:axId val="5633564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endParaRPr lang="en-US"/>
          </a:p>
        </c:txPr>
        <c:crossAx val="563360416"/>
        <c:crosses val="autoZero"/>
        <c:auto val="1"/>
        <c:lblAlgn val="ctr"/>
        <c:lblOffset val="100"/>
        <c:noMultiLvlLbl val="0"/>
      </c:catAx>
      <c:valAx>
        <c:axId val="56336041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56335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479781598569267"/>
          <c:y val="0.21001272568201707"/>
          <c:w val="0.28915808504274398"/>
          <c:h val="7.8001471406983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1800"/>
              <a:t>هل قمت باستخدام البوابة الإلكترونية لنظام تقييم وتوصيف الوظائف على الموقع الالكتروني للهيئة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70963159869728"/>
                  <c:y val="-9.13978494623655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17276010587885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 نظام تقييم وتوصيف الوظائف'!$B$62:$B$63</c:f>
              <c:strCache>
                <c:ptCount val="2"/>
                <c:pt idx="0">
                  <c:v>نعم</c:v>
                </c:pt>
                <c:pt idx="1">
                  <c:v>لا </c:v>
                </c:pt>
              </c:strCache>
            </c:strRef>
          </c:cat>
          <c:val>
            <c:numRef>
              <c:f>' نظام تقييم وتوصيف الوظائف'!$C$62:$C$63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Sakkal Majalla" panose="02000000000000000000" pitchFamily="2" charset="-78"/>
          <a:cs typeface="Sakkal Majalla" panose="02000000000000000000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8F011-1A44-42A4-9795-97F144430F8C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177A-26E8-409B-96FE-5DD82AEFA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92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2BC11-6803-4E0B-8603-89B6A2963DC3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5373-734A-4BD7-B097-934598F5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8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5373-734A-4BD7-B097-934598F528B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75373-734A-4BD7-B097-934598F52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75373-734A-4BD7-B097-934598F528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70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r>
              <a:rPr lang="ar-AE" sz="1900">
                <a:solidFill>
                  <a:prstClr val="black"/>
                </a:solidFill>
              </a:rPr>
              <a:t>مايو 2016</a:t>
            </a: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fld id="{56427F38-63A5-4D63-9399-D970397CA46A}" type="slidenum">
              <a:rPr lang="en-US" sz="1900">
                <a:solidFill>
                  <a:prstClr val="black"/>
                </a:solidFill>
              </a:rPr>
              <a:pPr defTabSz="914264"/>
              <a:t>‹#›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8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3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5"/>
          <p:cNvSpPr txBox="1">
            <a:spLocks/>
          </p:cNvSpPr>
          <p:nvPr userDrawn="1"/>
        </p:nvSpPr>
        <p:spPr>
          <a:xfrm>
            <a:off x="-5080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30411" y="1005031"/>
            <a:ext cx="11988800" cy="0"/>
          </a:xfrm>
          <a:prstGeom prst="line">
            <a:avLst/>
          </a:prstGeom>
          <a:ln>
            <a:solidFill>
              <a:srgbClr val="B68A3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808817" y="157364"/>
            <a:ext cx="6430315" cy="731783"/>
          </a:xfrm>
          <a:prstGeom prst="rect">
            <a:avLst/>
          </a:prstGeom>
        </p:spPr>
        <p:txBody>
          <a:bodyPr lIns="91410" tIns="45710" rIns="91410" bIns="45710" anchor="ctr" anchorCtr="0">
            <a:normAutofit/>
          </a:bodyPr>
          <a:lstStyle>
            <a:lvl1pPr marL="0" indent="0" algn="r" defTabSz="914264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b="1" kern="1200" dirty="0">
                <a:solidFill>
                  <a:srgbClr val="B68A3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ar-AE" dirty="0" smtClean="0"/>
              <a:t>الموضوع</a:t>
            </a:r>
            <a:endParaRPr lang="en-US" dirty="0"/>
          </a:p>
        </p:txBody>
      </p:sp>
      <p:sp>
        <p:nvSpPr>
          <p:cNvPr id="8" name="عنصر نائب لرقم الشريحة 5"/>
          <p:cNvSpPr txBox="1">
            <a:spLocks/>
          </p:cNvSpPr>
          <p:nvPr userDrawn="1"/>
        </p:nvSpPr>
        <p:spPr>
          <a:xfrm>
            <a:off x="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2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نوفمبر2017</a:t>
            </a:r>
            <a:endParaRPr lang="en-US" sz="12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4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" y="990600"/>
            <a:ext cx="12070080" cy="0"/>
          </a:xfrm>
          <a:prstGeom prst="line">
            <a:avLst/>
          </a:prstGeom>
          <a:ln>
            <a:solidFill>
              <a:srgbClr val="CFA85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27F38-63A5-4D63-9399-D970397C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3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5"/>
          <p:cNvSpPr txBox="1">
            <a:spLocks/>
          </p:cNvSpPr>
          <p:nvPr userDrawn="1"/>
        </p:nvSpPr>
        <p:spPr>
          <a:xfrm>
            <a:off x="-5080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30411" y="1005031"/>
            <a:ext cx="11988800" cy="0"/>
          </a:xfrm>
          <a:prstGeom prst="line">
            <a:avLst/>
          </a:prstGeom>
          <a:ln>
            <a:solidFill>
              <a:srgbClr val="B68A3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808817" y="157364"/>
            <a:ext cx="6430315" cy="731783"/>
          </a:xfrm>
          <a:prstGeom prst="rect">
            <a:avLst/>
          </a:prstGeom>
        </p:spPr>
        <p:txBody>
          <a:bodyPr lIns="91410" tIns="45710" rIns="91410" bIns="45710" anchor="ctr" anchorCtr="0">
            <a:normAutofit/>
          </a:bodyPr>
          <a:lstStyle>
            <a:lvl1pPr marL="0" indent="0" algn="r" defTabSz="914264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b="1" kern="1200" dirty="0">
                <a:solidFill>
                  <a:srgbClr val="B68A3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ar-AE" dirty="0" smtClean="0"/>
              <a:t>الموضوع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r>
              <a:rPr lang="ar-AE" sz="1900">
                <a:solidFill>
                  <a:prstClr val="black"/>
                </a:solidFill>
              </a:rPr>
              <a:t>مايو 2016</a:t>
            </a: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28" tIns="45718" rIns="91428" bIns="45718"/>
          <a:lstStyle/>
          <a:p>
            <a:pPr defTabSz="914264"/>
            <a:fld id="{56427F38-63A5-4D63-9399-D970397CA46A}" type="slidenum">
              <a:rPr lang="en-US" sz="1900">
                <a:solidFill>
                  <a:prstClr val="black"/>
                </a:solidFill>
              </a:rPr>
              <a:pPr defTabSz="914264"/>
              <a:t>‹#›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2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3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 txBox="1">
            <a:spLocks/>
          </p:cNvSpPr>
          <p:nvPr userDrawn="1"/>
        </p:nvSpPr>
        <p:spPr>
          <a:xfrm>
            <a:off x="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2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أكتوبر 2017</a:t>
            </a:r>
            <a:endParaRPr lang="en-US" sz="12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03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3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5"/>
          <p:cNvSpPr txBox="1">
            <a:spLocks/>
          </p:cNvSpPr>
          <p:nvPr userDrawn="1"/>
        </p:nvSpPr>
        <p:spPr>
          <a:xfrm>
            <a:off x="-5080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5"/>
          <p:cNvSpPr txBox="1">
            <a:spLocks/>
          </p:cNvSpPr>
          <p:nvPr userDrawn="1"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30411" y="1005031"/>
            <a:ext cx="11988800" cy="0"/>
          </a:xfrm>
          <a:prstGeom prst="line">
            <a:avLst/>
          </a:prstGeom>
          <a:ln>
            <a:solidFill>
              <a:srgbClr val="B68A3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808817" y="157364"/>
            <a:ext cx="6430315" cy="731783"/>
          </a:xfrm>
          <a:prstGeom prst="rect">
            <a:avLst/>
          </a:prstGeom>
        </p:spPr>
        <p:txBody>
          <a:bodyPr lIns="91410" tIns="45710" rIns="91410" bIns="45710" anchor="ctr" anchorCtr="0">
            <a:normAutofit/>
          </a:bodyPr>
          <a:lstStyle>
            <a:lvl1pPr marL="0" indent="0" algn="r" defTabSz="914264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b="1" kern="1200" dirty="0">
                <a:solidFill>
                  <a:srgbClr val="B68A3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ar-AE" dirty="0" smtClean="0"/>
              <a:t>الموضوع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8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60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8" rIns="91411" bIns="45708" rtlCol="0" anchor="ctr"/>
          <a:lstStyle/>
          <a:p>
            <a:pPr defTabSz="914118" rtl="1"/>
            <a:endParaRPr lang="en-US" sz="1100" b="1" dirty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35" y="990600"/>
            <a:ext cx="11988800" cy="0"/>
          </a:xfrm>
          <a:prstGeom prst="line">
            <a:avLst/>
          </a:prstGeom>
          <a:ln>
            <a:solidFill>
              <a:srgbClr val="B68A3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142931"/>
            <a:ext cx="6096000" cy="731783"/>
          </a:xfrm>
          <a:prstGeom prst="rect">
            <a:avLst/>
          </a:prstGeom>
        </p:spPr>
        <p:txBody>
          <a:bodyPr lIns="91422" tIns="45710" rIns="91422" bIns="45710" anchor="ctr" anchorCtr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b="1" kern="1200" dirty="0">
                <a:solidFill>
                  <a:srgbClr val="B68A3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ar-AE" dirty="0" smtClean="0"/>
              <a:t>الموضوع</a:t>
            </a:r>
            <a:endParaRPr lang="en-US" dirty="0"/>
          </a:p>
        </p:txBody>
      </p:sp>
      <p:sp>
        <p:nvSpPr>
          <p:cNvPr id="6" name="عنصر نائب لرقم الشريحة 5"/>
          <p:cNvSpPr txBox="1">
            <a:spLocks/>
          </p:cNvSpPr>
          <p:nvPr userDrawn="1"/>
        </p:nvSpPr>
        <p:spPr>
          <a:xfrm>
            <a:off x="11684000" y="6608763"/>
            <a:ext cx="711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5"/>
          <p:cNvSpPr txBox="1">
            <a:spLocks/>
          </p:cNvSpPr>
          <p:nvPr userDrawn="1"/>
        </p:nvSpPr>
        <p:spPr>
          <a:xfrm>
            <a:off x="0" y="6637340"/>
            <a:ext cx="19304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2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أكتوبر 2017</a:t>
            </a:r>
            <a:endParaRPr lang="en-US" sz="12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22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00" y="76200"/>
            <a:ext cx="879001" cy="89138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3667"/>
            <a:ext cx="5283200" cy="6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08" y="76200"/>
            <a:ext cx="879001" cy="891381"/>
          </a:xfrm>
          <a:prstGeom prst="rect">
            <a:avLst/>
          </a:prstGeom>
        </p:spPr>
      </p:pic>
      <p:sp>
        <p:nvSpPr>
          <p:cNvPr id="6" name="عنصر نائب لرقم الشريحة 5"/>
          <p:cNvSpPr txBox="1">
            <a:spLocks/>
          </p:cNvSpPr>
          <p:nvPr/>
        </p:nvSpPr>
        <p:spPr>
          <a:xfrm>
            <a:off x="11684000" y="6608764"/>
            <a:ext cx="711200" cy="365125"/>
          </a:xfrm>
          <a:prstGeom prst="rect">
            <a:avLst/>
          </a:prstGeom>
        </p:spPr>
        <p:txBody>
          <a:bodyPr lIns="91428" tIns="45718" rIns="91428" bIns="45718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427F38-63A5-4D63-9399-D970397CA46A}" type="slidenum">
              <a:rPr lang="en-US" sz="1500" smtClean="0">
                <a:solidFill>
                  <a:prstClr val="white"/>
                </a:solidFill>
              </a:rPr>
              <a:pPr/>
              <a:t>‹#›</a:t>
            </a:fld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2" y="130572"/>
            <a:ext cx="4794928" cy="7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10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745\Desktop\survey\2018\&#1575;&#1604;&#1575;&#1587;&#1578;&#1576;&#1610;&#1575;&#1606;&#1575;&#1578;\&#1575;&#1604;&#1585;&#1576;&#1593;%20&#1575;&#1604;&#1585;&#1575;&#1576;&#1593;\done\&#1578;&#1602;&#1575;&#1585;&#1610;&#1585;%20&#1575;&#1604;&#1575;&#1587;&#1578;&#1576;&#1610;&#1575;&#1606;&#1575;&#1578;\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\&#1575;&#1604;&#1578;&#1581;&#1604;&#1610;&#1604;\&#1575;&#1587;&#1578;&#1576;&#1610;&#1575;&#1606;%20&#1587;&#1593;&#1575;&#1583;&#1577;%20&#1575;&#1604;&#1580;&#1607;&#1575;&#1578;%20&#1575;&#1604;&#1581;&#1603;&#1608;&#1605;&#1610;&#1577;%20&#1593;&#1606;%20&#1606;&#1592;&#1605;%20&#1608;&#1587;&#1610;&#1575;&#1587;&#1575;&#1578;%20&#1575;&#1604;&#1605;&#1608;&#1575;&#1585;&#1583;%20&#1575;&#1604;&#1576;&#1588;&#1585;&#1610;&#1577;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2"/>
          <p:cNvSpPr txBox="1">
            <a:spLocks/>
          </p:cNvSpPr>
          <p:nvPr/>
        </p:nvSpPr>
        <p:spPr>
          <a:xfrm>
            <a:off x="5067300" y="4526408"/>
            <a:ext cx="2057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b="1" dirty="0">
                <a:solidFill>
                  <a:srgbClr val="B68A35"/>
                </a:solidFill>
              </a:rPr>
              <a:t>Federal Authority | </a:t>
            </a:r>
            <a:r>
              <a:rPr lang="ar-AE" sz="1200" b="1" dirty="0">
                <a:solidFill>
                  <a:srgbClr val="B68A35"/>
                </a:solidFill>
              </a:rPr>
              <a:t>هيئة اتحادية</a:t>
            </a:r>
            <a:endParaRPr lang="en-US" sz="1200" dirty="0">
              <a:solidFill>
                <a:srgbClr val="B68A35"/>
              </a:solidFill>
            </a:endParaRPr>
          </a:p>
        </p:txBody>
      </p:sp>
      <p:sp>
        <p:nvSpPr>
          <p:cNvPr id="2" name="AutoShape 2" descr="نتيجة بحث الصور عن ‪performance management‬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نتيجة بحث الصور عن ‪performance management‬‏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نتيجة بحث الصور عن ‪performance management‬‏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نتيجة بحث الصور عن ‪performance management‬‏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نتيجة بحث الصور عن ‪performance management‬‏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عنوان فرعي 2"/>
          <p:cNvSpPr txBox="1">
            <a:spLocks/>
          </p:cNvSpPr>
          <p:nvPr/>
        </p:nvSpPr>
        <p:spPr>
          <a:xfrm>
            <a:off x="5219700" y="5067300"/>
            <a:ext cx="205740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1400" b="1" u="sng" smtClean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8/1/2019</a:t>
            </a:r>
            <a:endParaRPr lang="en-US" sz="1400" b="1" u="sng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2114219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“</a:t>
            </a:r>
            <a:r>
              <a:rPr lang="ar-A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تقرير نتائج </a:t>
            </a:r>
            <a:r>
              <a:rPr lang="ar-A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استبيان سعادة الجهات الحكومية عن نظم وسياسات الموارد </a:t>
            </a:r>
            <a:r>
              <a:rPr lang="ar-A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البشرية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”</a:t>
            </a:r>
            <a:r>
              <a:rPr lang="ar-A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3" name="Picture 2" descr="نتيجة بحث الصور عن ‪federal authority for government human resources logo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1" y="1524000"/>
            <a:ext cx="2626988" cy="26269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31" y="3175085"/>
            <a:ext cx="11331948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الثاني: نظام </a:t>
            </a:r>
            <a:r>
              <a:rPr lang="ar-AE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الاستراتيجي للقوى العاملة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6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"/>
            <a:ext cx="6438532" cy="731783"/>
          </a:xfrm>
        </p:spPr>
        <p:txBody>
          <a:bodyPr>
            <a:noAutofit/>
          </a:bodyPr>
          <a:lstStyle/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نظام التخطيط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 للقوى العاملة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92162"/>
              </p:ext>
            </p:extLst>
          </p:nvPr>
        </p:nvGraphicFramePr>
        <p:xfrm>
          <a:off x="152400" y="1290683"/>
          <a:ext cx="5638800" cy="44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324758"/>
              </p:ext>
            </p:extLst>
          </p:nvPr>
        </p:nvGraphicFramePr>
        <p:xfrm>
          <a:off x="6629400" y="1290682"/>
          <a:ext cx="5334000" cy="442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3019425"/>
            <a:ext cx="129540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912" y="5664398"/>
            <a:ext cx="5538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</a:t>
            </a:r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احتساب نسبة الرضا عن نظام التخطيط الاستراتيجي للقوى العاملة 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الرسم البياني أعلاه </a:t>
            </a:r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على  الموظفين الذين أجابوا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بـــ(نعم)، والبالغ عددهم </a:t>
            </a:r>
            <a:r>
              <a:rPr lang="ar-AE" sz="17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17مشارك</a:t>
            </a:r>
            <a:endParaRPr lang="ar-AE" sz="1700" b="1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46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الرضا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 عن</a:t>
            </a:r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التخطيط الاستراتيجي للقوى العاملة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05302"/>
              </p:ext>
            </p:extLst>
          </p:nvPr>
        </p:nvGraphicFramePr>
        <p:xfrm>
          <a:off x="152400" y="1295400"/>
          <a:ext cx="1188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6044625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نظام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الاستراتيجي و القوى العاملة حسب </a:t>
            </a:r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بناء على  الموظفين الذين أجابوا بـــ(نعم) في السؤال 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«هل </a:t>
            </a:r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التنسيق مع الهيئة في تطبيق نظام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</a:t>
            </a:r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 و القوى العاملة »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والبالغ عددهم </a:t>
            </a:r>
            <a:r>
              <a:rPr lang="ar-AE" sz="16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مشارك</a:t>
            </a:r>
            <a:endParaRPr lang="ar-AE" sz="1600" b="1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3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العام عن البوابة الالكترونية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لنظام التخطيط الاستراتيجي للقوى العاملة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91845"/>
              </p:ext>
            </p:extLst>
          </p:nvPr>
        </p:nvGraphicFramePr>
        <p:xfrm>
          <a:off x="228600" y="1507656"/>
          <a:ext cx="58292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46159"/>
              </p:ext>
            </p:extLst>
          </p:nvPr>
        </p:nvGraphicFramePr>
        <p:xfrm>
          <a:off x="6553199" y="1497265"/>
          <a:ext cx="5499033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86399" y="3165872"/>
            <a:ext cx="1295400" cy="942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1" y="5587425"/>
            <a:ext cx="56387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البوابة الإلكترونية للنظام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الرسم البياني أعلاه بناء على  الموظفين الذين أجابوا بـــ(نعم)، والبالغ </a:t>
            </a:r>
            <a:r>
              <a:rPr lang="ar-AE" sz="1700" b="1" u="sng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عددهم </a:t>
            </a:r>
            <a:r>
              <a:rPr lang="ar-AE" sz="17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13مشارك</a:t>
            </a:r>
            <a:endParaRPr lang="ar-AE" sz="1700" b="1" u="sng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22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0178" y="2819400"/>
            <a:ext cx="8611653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الثالث: نظام </a:t>
            </a:r>
            <a:r>
              <a:rPr lang="ar-AE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والتطوير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53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"/>
            <a:ext cx="6438532" cy="731783"/>
          </a:xfrm>
        </p:spPr>
        <p:txBody>
          <a:bodyPr>
            <a:noAutofit/>
          </a:bodyPr>
          <a:lstStyle/>
          <a:p>
            <a:pPr lvl="0"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نظام التدريب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والتطوير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100504"/>
              </p:ext>
            </p:extLst>
          </p:nvPr>
        </p:nvGraphicFramePr>
        <p:xfrm>
          <a:off x="7419109" y="1315316"/>
          <a:ext cx="474518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81446" y="5858272"/>
            <a:ext cx="533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التدريب والتطوير بناء </a:t>
            </a:r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 الموظفين الذين أجابوا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بـــ(نعم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في السؤال السابق،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والبالغ عددهم </a:t>
            </a:r>
            <a:r>
              <a:rPr lang="ar-AE" sz="17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 مشارك</a:t>
            </a:r>
            <a:endParaRPr lang="ar-AE" sz="1700" b="1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354327"/>
              </p:ext>
            </p:extLst>
          </p:nvPr>
        </p:nvGraphicFramePr>
        <p:xfrm>
          <a:off x="76200" y="1315316"/>
          <a:ext cx="614449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72200" y="3200400"/>
            <a:ext cx="132310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الرضا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 عن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نظام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والتطوير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55924"/>
              </p:ext>
            </p:extLst>
          </p:nvPr>
        </p:nvGraphicFramePr>
        <p:xfrm>
          <a:off x="152400" y="1447800"/>
          <a:ext cx="1196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5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85" y="157364"/>
            <a:ext cx="6430315" cy="731783"/>
          </a:xfrm>
        </p:spPr>
        <p:txBody>
          <a:bodyPr>
            <a:normAutofit/>
          </a:bodyPr>
          <a:lstStyle/>
          <a:p>
            <a:pPr algn="ctr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العام عن البوابة الالكترونية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لنظام التدريب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والتطوير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58892"/>
              </p:ext>
            </p:extLst>
          </p:nvPr>
        </p:nvGraphicFramePr>
        <p:xfrm>
          <a:off x="7805814" y="1313592"/>
          <a:ext cx="4419600" cy="447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2900" y="5907868"/>
            <a:ext cx="640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700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</a:t>
            </a:r>
            <a:r>
              <a:rPr lang="ar-AE" sz="1700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النظام الإلكتروني بناء </a:t>
            </a:r>
            <a:r>
              <a:rPr lang="ar-AE" sz="1700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 الموظفين الذين أجابوا </a:t>
            </a:r>
            <a:r>
              <a:rPr lang="ar-AE" sz="1700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بـــ(نعم)، والبالغ عددهم </a:t>
            </a:r>
            <a:r>
              <a:rPr lang="en-US" sz="1700" b="1" u="sng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r>
              <a:rPr lang="ar-AE" sz="1700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هو مبين في الرسم البياني المجاور</a:t>
            </a:r>
            <a:endParaRPr lang="ar-AE" sz="1700" b="1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58000" y="3200400"/>
            <a:ext cx="1143000" cy="942975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14806"/>
              </p:ext>
            </p:extLst>
          </p:nvPr>
        </p:nvGraphicFramePr>
        <p:xfrm>
          <a:off x="0" y="1313592"/>
          <a:ext cx="7086600" cy="447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18" y="3175085"/>
            <a:ext cx="120949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الاقتراحات الواردة على نظام التخطيط الاستراتيجي والقوى العاملة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8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الاقتراحات الواردة على نظام التخطيط الاستراتيجي والقوى العاملة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06750"/>
              </p:ext>
            </p:extLst>
          </p:nvPr>
        </p:nvGraphicFramePr>
        <p:xfrm>
          <a:off x="304800" y="1371601"/>
          <a:ext cx="11658600" cy="440917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86200"/>
                <a:gridCol w="3886200"/>
                <a:gridCol w="3886200"/>
              </a:tblGrid>
              <a:tr h="1295399"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2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الاقتراحات المتعلقة بنظام التخطيط</a:t>
                      </a:r>
                      <a:r>
                        <a:rPr lang="ar-AE" sz="2200" b="1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الاستراتيجي والقوى العاملة</a:t>
                      </a:r>
                      <a:endParaRPr lang="en-US" sz="2200" b="1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D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2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الاقتراحات المتعلقة بنظام التدريب و</a:t>
                      </a:r>
                      <a:r>
                        <a:rPr lang="ar-AE" sz="2200" b="1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التطوير</a:t>
                      </a:r>
                      <a:endParaRPr lang="en-US" sz="2200" b="1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D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2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الاقتراحات المتعلقة بنظام تقييم</a:t>
                      </a:r>
                      <a:r>
                        <a:rPr lang="ar-AE" sz="2200" b="1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وتوصيف الوظائف 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D64"/>
                    </a:solidFill>
                  </a:tcPr>
                </a:tc>
              </a:tr>
              <a:tr h="1037926"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تشكيل لجنه خاصه في كل مؤسسة ، على ان يتم مقابلتهم من قبل الهيئة لتأكد مدى خبرتهم في هذا المجال</a:t>
                      </a: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defTabSz="91426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الاهتمام بشكل أوسع لنظام التدريب وذلك لان هذا النظام طبق من فتره قصيره وهناك بطيء مواكبه التطور</a:t>
                      </a: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إعادة تصميم بطاقات الوصف الوظيفي للوظائف الغير رئاسية من خلال تقسيم المهام (عامة - تخصصية) </a:t>
                      </a: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26"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تبسيط نظام القوى العاملة وربطه بالاحتياجات الوظيفية والشواغر</a:t>
                      </a: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defTabSz="91426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تفعيل التدريب و ان يكون اجباري للجميع دون استثناء و ربطة في التقييم السنوي</a:t>
                      </a:r>
                    </a:p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اعتماد الية في نظام بياناتي من خلال اعتماد جملة موحدة لمسمى تنفيذي أو مهندس/ إخصائي</a:t>
                      </a: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lang="en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ورشات عن طريق التطبيق  و دورات تدريبية الكترونية</a:t>
                      </a: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Low" rtl="1">
                        <a:spcBef>
                          <a:spcPts val="0"/>
                        </a:spcBef>
                        <a:buClrTx/>
                        <a:buSzPct val="100000"/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Arial"/>
                          <a:cs typeface="Sakkal Majalla" panose="02000000000000000000" pitchFamily="2" charset="-78"/>
                          <a:sym typeface="Arial"/>
                        </a:rPr>
                        <a:t>ان تكون تفصيلية وبشكل بسيط وسلسل</a:t>
                      </a:r>
                      <a:endParaRPr lang="ar-AE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Arial"/>
                        <a:cs typeface="Sakkal Majalla" panose="02000000000000000000" pitchFamily="2" charset="-78"/>
                        <a:sym typeface="Arial"/>
                      </a:endParaRPr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16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061" y="184019"/>
            <a:ext cx="6430315" cy="731783"/>
          </a:xfrm>
        </p:spPr>
        <p:txBody>
          <a:bodyPr>
            <a:noAutofit/>
          </a:bodyPr>
          <a:lstStyle/>
          <a:p>
            <a:pPr algn="ctr"/>
            <a:r>
              <a:rPr lang="ar-AE" sz="44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محاور العرض</a:t>
            </a:r>
            <a:endParaRPr lang="en-US" sz="4000" dirty="0"/>
          </a:p>
        </p:txBody>
      </p:sp>
      <p:grpSp>
        <p:nvGrpSpPr>
          <p:cNvPr id="31" name="Shape 130"/>
          <p:cNvGrpSpPr/>
          <p:nvPr/>
        </p:nvGrpSpPr>
        <p:grpSpPr>
          <a:xfrm flipH="1">
            <a:off x="6282544" y="1548270"/>
            <a:ext cx="5672112" cy="459904"/>
            <a:chOff x="3131839" y="1491629"/>
            <a:chExt cx="5256584" cy="576064"/>
          </a:xfrm>
        </p:grpSpPr>
        <p:sp>
          <p:nvSpPr>
            <p:cNvPr id="32" name="Shape 131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R="0" indent="0" algn="ctr" rtl="1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ar-AE" b="1" dirty="0">
                  <a:solidFill>
                    <a:srgbClr val="AC833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rial"/>
                </a:rPr>
                <a:t>مقدمة</a:t>
              </a:r>
              <a:endParaRPr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endParaRPr>
            </a:p>
          </p:txBody>
        </p:sp>
        <p:sp>
          <p:nvSpPr>
            <p:cNvPr id="33" name="Shape 132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Shape 133"/>
          <p:cNvGrpSpPr/>
          <p:nvPr/>
        </p:nvGrpSpPr>
        <p:grpSpPr>
          <a:xfrm flipH="1">
            <a:off x="6299200" y="2236774"/>
            <a:ext cx="5649094" cy="459904"/>
            <a:chOff x="3131839" y="1491629"/>
            <a:chExt cx="5256584" cy="576064"/>
          </a:xfrm>
        </p:grpSpPr>
        <p:sp>
          <p:nvSpPr>
            <p:cNvPr id="35" name="Shape 134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135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Shape 136"/>
          <p:cNvGrpSpPr/>
          <p:nvPr/>
        </p:nvGrpSpPr>
        <p:grpSpPr>
          <a:xfrm flipH="1">
            <a:off x="6307335" y="2818515"/>
            <a:ext cx="5660605" cy="459904"/>
            <a:chOff x="3131839" y="1491629"/>
            <a:chExt cx="5256584" cy="576064"/>
          </a:xfrm>
        </p:grpSpPr>
        <p:sp>
          <p:nvSpPr>
            <p:cNvPr id="38" name="Shape 137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lang="en-US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Shape 138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Shape 139"/>
          <p:cNvGrpSpPr/>
          <p:nvPr/>
        </p:nvGrpSpPr>
        <p:grpSpPr>
          <a:xfrm flipH="1">
            <a:off x="6307335" y="3373023"/>
            <a:ext cx="5654851" cy="459904"/>
            <a:chOff x="3131839" y="1491629"/>
            <a:chExt cx="5256584" cy="576064"/>
          </a:xfrm>
        </p:grpSpPr>
        <p:sp>
          <p:nvSpPr>
            <p:cNvPr id="41" name="Shape 140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lang="en-US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Shape 141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Shape 142"/>
          <p:cNvSpPr txBox="1"/>
          <p:nvPr/>
        </p:nvSpPr>
        <p:spPr>
          <a:xfrm flipH="1">
            <a:off x="11557846" y="1447800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44" name="Shape 143"/>
          <p:cNvSpPr txBox="1"/>
          <p:nvPr/>
        </p:nvSpPr>
        <p:spPr>
          <a:xfrm flipH="1">
            <a:off x="11550414" y="2160574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45" name="Shape 144"/>
          <p:cNvSpPr txBox="1"/>
          <p:nvPr/>
        </p:nvSpPr>
        <p:spPr>
          <a:xfrm flipH="1">
            <a:off x="11475778" y="2718045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46" name="Shape 145"/>
          <p:cNvSpPr txBox="1"/>
          <p:nvPr/>
        </p:nvSpPr>
        <p:spPr>
          <a:xfrm flipH="1">
            <a:off x="11548108" y="3319078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grpSp>
        <p:nvGrpSpPr>
          <p:cNvPr id="50" name="Shape 130"/>
          <p:cNvGrpSpPr/>
          <p:nvPr/>
        </p:nvGrpSpPr>
        <p:grpSpPr>
          <a:xfrm flipH="1">
            <a:off x="6307335" y="4483680"/>
            <a:ext cx="5672114" cy="459904"/>
            <a:chOff x="3131839" y="1491629"/>
            <a:chExt cx="5256584" cy="576064"/>
          </a:xfrm>
        </p:grpSpPr>
        <p:sp>
          <p:nvSpPr>
            <p:cNvPr id="51" name="Shape 131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lang="en-US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2" name="Shape 132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142"/>
          <p:cNvSpPr txBox="1"/>
          <p:nvPr/>
        </p:nvSpPr>
        <p:spPr>
          <a:xfrm flipH="1">
            <a:off x="11582636" y="4383210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ar-AE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lang="en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145"/>
          <p:cNvSpPr txBox="1"/>
          <p:nvPr/>
        </p:nvSpPr>
        <p:spPr>
          <a:xfrm flipH="1">
            <a:off x="11548108" y="3417176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Shape 139"/>
          <p:cNvGrpSpPr/>
          <p:nvPr/>
        </p:nvGrpSpPr>
        <p:grpSpPr>
          <a:xfrm flipH="1">
            <a:off x="6282543" y="5129668"/>
            <a:ext cx="5714170" cy="459904"/>
            <a:chOff x="3131839" y="1491629"/>
            <a:chExt cx="5256584" cy="576064"/>
          </a:xfrm>
        </p:grpSpPr>
        <p:sp>
          <p:nvSpPr>
            <p:cNvPr id="77" name="Shape 140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/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141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Shape 145"/>
          <p:cNvSpPr txBox="1"/>
          <p:nvPr/>
        </p:nvSpPr>
        <p:spPr>
          <a:xfrm flipH="1">
            <a:off x="11582636" y="5029200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ar-AE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lang="en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40100" y="2755985"/>
            <a:ext cx="31069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الأول: نظام </a:t>
            </a:r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وتوصيف الوظائف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9835" y="5165233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الاجراءات التصحيحية </a:t>
            </a:r>
            <a:endParaRPr lang="en-US" b="1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8" name="Shape 133"/>
          <p:cNvGrpSpPr/>
          <p:nvPr/>
        </p:nvGrpSpPr>
        <p:grpSpPr>
          <a:xfrm flipH="1">
            <a:off x="6282542" y="5712296"/>
            <a:ext cx="5678341" cy="459904"/>
            <a:chOff x="3131839" y="1491629"/>
            <a:chExt cx="5256584" cy="576064"/>
          </a:xfrm>
        </p:grpSpPr>
        <p:sp>
          <p:nvSpPr>
            <p:cNvPr id="49" name="Shape 134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135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Shape 143"/>
          <p:cNvSpPr txBox="1"/>
          <p:nvPr/>
        </p:nvSpPr>
        <p:spPr>
          <a:xfrm flipH="1">
            <a:off x="11558317" y="5611827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ar-AE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lang="en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9953" y="5739613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المرفقات</a:t>
            </a:r>
            <a:endParaRPr lang="ar-AE" dirty="0">
              <a:solidFill>
                <a:srgbClr val="AC83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9200" y="2308913"/>
            <a:ext cx="525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الرضا العام عن </a:t>
            </a:r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سعادة الجهات الحكومية عن نظم وسياسات الموارد البشرية </a:t>
            </a:r>
            <a:endParaRPr lang="en-US" b="1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0854" y="452894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الاقتراحات </a:t>
            </a:r>
            <a:endParaRPr lang="ar-AE" b="1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458" y="3400734"/>
            <a:ext cx="393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الثاني: نظام </a:t>
            </a:r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الاستراتيجي للقوى العاملة</a:t>
            </a:r>
          </a:p>
        </p:txBody>
      </p:sp>
      <p:grpSp>
        <p:nvGrpSpPr>
          <p:cNvPr id="47" name="Shape 133"/>
          <p:cNvGrpSpPr/>
          <p:nvPr/>
        </p:nvGrpSpPr>
        <p:grpSpPr>
          <a:xfrm flipH="1">
            <a:off x="6318968" y="3910469"/>
            <a:ext cx="5647120" cy="459904"/>
            <a:chOff x="3131839" y="1491629"/>
            <a:chExt cx="5256584" cy="576064"/>
          </a:xfrm>
        </p:grpSpPr>
        <p:sp>
          <p:nvSpPr>
            <p:cNvPr id="53" name="Shape 134"/>
            <p:cNvSpPr/>
            <p:nvPr/>
          </p:nvSpPr>
          <p:spPr>
            <a:xfrm>
              <a:off x="3131840" y="1491629"/>
              <a:ext cx="5256583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135"/>
            <p:cNvSpPr/>
            <p:nvPr/>
          </p:nvSpPr>
          <p:spPr>
            <a:xfrm rot="5400000">
              <a:off x="3203839" y="1419629"/>
              <a:ext cx="576000" cy="719999"/>
            </a:xfrm>
            <a:prstGeom prst="rtTriangle">
              <a:avLst/>
            </a:prstGeom>
            <a:solidFill>
              <a:srgbClr val="D2AD6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Shape 143"/>
          <p:cNvSpPr txBox="1"/>
          <p:nvPr/>
        </p:nvSpPr>
        <p:spPr>
          <a:xfrm flipH="1">
            <a:off x="11563521" y="3810000"/>
            <a:ext cx="533164" cy="25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ar-AE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lang="en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78287" y="3989374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الثالث: نظام </a:t>
            </a:r>
            <a:r>
              <a:rPr lang="ar-AE" b="1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والتطوير</a:t>
            </a:r>
          </a:p>
        </p:txBody>
      </p:sp>
    </p:spTree>
    <p:extLst>
      <p:ext uri="{BB962C8B-B14F-4D97-AF65-F5344CB8AC3E}">
        <p14:creationId xmlns:p14="http://schemas.microsoft.com/office/powerpoint/2010/main" val="40614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743200"/>
            <a:ext cx="6430315" cy="731783"/>
          </a:xfrm>
        </p:spPr>
        <p:txBody>
          <a:bodyPr>
            <a:noAutofit/>
          </a:bodyPr>
          <a:lstStyle/>
          <a:p>
            <a:pPr algn="ctr"/>
            <a:r>
              <a:rPr lang="ar-AE" sz="5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الاجراءات التصحيحية </a:t>
            </a:r>
            <a:endParaRPr lang="en-US" sz="5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0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40807"/>
              </p:ext>
            </p:extLst>
          </p:nvPr>
        </p:nvGraphicFramePr>
        <p:xfrm>
          <a:off x="2667000" y="2194560"/>
          <a:ext cx="6934200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202">
                <a:tc gridSpan="2">
                  <a:txBody>
                    <a:bodyPr/>
                    <a:lstStyle/>
                    <a:p>
                      <a:pPr algn="ctr"/>
                      <a:r>
                        <a:rPr lang="ar-AE" sz="36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المرفقات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A8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1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buFontTx/>
                        <a:buNone/>
                      </a:pPr>
                      <a:r>
                        <a:rPr lang="ar-AE" sz="28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نتائج الاستبيان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7591"/>
              </p:ext>
            </p:extLst>
          </p:nvPr>
        </p:nvGraphicFramePr>
        <p:xfrm>
          <a:off x="3886200" y="31927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" name="Acrobat Document" showAsIcon="1" r:id="rId3" imgW="914400" imgH="771480" progId="AcroExch.Document.DC">
                  <p:link updateAutomatic="1"/>
                </p:oleObj>
              </mc:Choice>
              <mc:Fallback>
                <p:oleObj name="Acrobat Document" showAsIcon="1" r:id="rId3" imgW="914400" imgH="77148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31927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4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28600"/>
            <a:ext cx="6430315" cy="731783"/>
          </a:xfrm>
        </p:spPr>
        <p:txBody>
          <a:bodyPr>
            <a:noAutofit/>
          </a:bodyPr>
          <a:lstStyle/>
          <a:p>
            <a:pPr lvl="0"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الاجراءات التصحيحية </a:t>
            </a:r>
            <a:r>
              <a:rPr lang="ar-AE" sz="2800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لنظام التدريب والتطوير </a:t>
            </a:r>
            <a:endParaRPr lang="en-US" sz="2800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58008"/>
              </p:ext>
            </p:extLst>
          </p:nvPr>
        </p:nvGraphicFramePr>
        <p:xfrm>
          <a:off x="457200" y="1447800"/>
          <a:ext cx="11419266" cy="37338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5304"/>
                <a:gridCol w="1474673"/>
                <a:gridCol w="4184543"/>
                <a:gridCol w="4814746"/>
              </a:tblGrid>
              <a:tr h="6123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الدليل </a:t>
                      </a:r>
                      <a:endParaRPr lang="en-US" sz="1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نسبة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الانجاز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الاطار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الزمني للتنفيذ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الإجراءات التصحيحية 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</a:tr>
              <a:tr h="57323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04282"/>
              </p:ext>
            </p:extLst>
          </p:nvPr>
        </p:nvGraphicFramePr>
        <p:xfrm>
          <a:off x="381000" y="1371600"/>
          <a:ext cx="11506200" cy="4419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1961"/>
                <a:gridCol w="1436698"/>
                <a:gridCol w="4076784"/>
                <a:gridCol w="4690757"/>
              </a:tblGrid>
              <a:tr h="60495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الدليل </a:t>
                      </a:r>
                      <a:endParaRPr lang="en-US" sz="1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نسبة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الانجاز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الاطار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الزمني للتنفيذ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الإجراءات التصحيحية 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</a:tr>
              <a:tr h="79174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8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26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410200" y="228600"/>
            <a:ext cx="5744515" cy="731783"/>
          </a:xfrm>
          <a:prstGeom prst="rect">
            <a:avLst/>
          </a:prstGeom>
        </p:spPr>
        <p:txBody>
          <a:bodyPr lIns="91410" tIns="45710" rIns="91410" bIns="45710" anchor="ctr" anchorCtr="0">
            <a:noAutofit/>
          </a:bodyPr>
          <a:lstStyle>
            <a:lvl1pPr marL="0" indent="0" algn="r" defTabSz="914264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b="1" kern="1200" dirty="0">
                <a:solidFill>
                  <a:srgbClr val="B68A35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 التصحيحية لنظام </a:t>
            </a:r>
            <a:r>
              <a:rPr lang="ar-AE" sz="28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الاستراتيجي </a:t>
            </a:r>
            <a:r>
              <a:rPr lang="ar-AE" sz="2800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القوى العاملة</a:t>
            </a:r>
            <a:endParaRPr lang="ar-AE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37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5885" y="228600"/>
            <a:ext cx="6430315" cy="731783"/>
          </a:xfrm>
        </p:spPr>
        <p:txBody>
          <a:bodyPr>
            <a:normAutofit/>
          </a:bodyPr>
          <a:lstStyle/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 التصحيحية لنظام تقييم وتوصيف الوظائف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99523"/>
              </p:ext>
            </p:extLst>
          </p:nvPr>
        </p:nvGraphicFramePr>
        <p:xfrm>
          <a:off x="609600" y="1524000"/>
          <a:ext cx="11049001" cy="4085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4653"/>
                <a:gridCol w="1426858"/>
                <a:gridCol w="4048861"/>
                <a:gridCol w="4658629"/>
              </a:tblGrid>
              <a:tr h="57366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الدليل </a:t>
                      </a:r>
                      <a:endParaRPr lang="en-US" sz="1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نسبة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الانجاز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الاطار</a:t>
                      </a:r>
                      <a:r>
                        <a:rPr lang="ar-AE" sz="1800" b="1" baseline="0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الزمني للتنفيذ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الإجراءات التصحيحية </a:t>
                      </a:r>
                      <a:endParaRPr lang="en-US" sz="1800" b="1" dirty="0" smtClean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4B287"/>
                    </a:solidFill>
                  </a:tcPr>
                </a:tc>
              </a:tr>
              <a:tr h="64553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1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ubai" panose="020B0503030403030204" pitchFamily="34" charset="-78"/>
                        <a:ea typeface="Calibri" panose="020F0502020204030204" pitchFamily="34" charset="0"/>
                        <a:cs typeface="Dubai" panose="020B0503030403030204" pitchFamily="34" charset="-78"/>
                      </a:endParaRPr>
                    </a:p>
                  </a:txBody>
                  <a:tcPr marL="59029" marR="59029" marT="29514" marB="29514" anchor="ctr">
                    <a:lnL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A32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17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80838"/>
            <a:ext cx="6057532" cy="731783"/>
          </a:xfrm>
        </p:spPr>
        <p:txBody>
          <a:bodyPr>
            <a:noAutofit/>
          </a:bodyPr>
          <a:lstStyle/>
          <a:p>
            <a:pPr algn="ctr">
              <a:defRPr sz="1920" b="1" i="0" u="none" strike="noStrike" kern="1200" spc="0" baseline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AE" sz="28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الرضا </a:t>
            </a:r>
            <a:r>
              <a:rPr lang="ar-AE" sz="2800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</a:t>
            </a:r>
            <a:r>
              <a:rPr lang="ar-AE" sz="28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سعادة الجهات الحكومية عن نظم وسياسات الموارد البشرية</a:t>
            </a:r>
            <a:endParaRPr lang="en-US" sz="2800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5021"/>
              </p:ext>
            </p:extLst>
          </p:nvPr>
        </p:nvGraphicFramePr>
        <p:xfrm>
          <a:off x="5943599" y="1295400"/>
          <a:ext cx="5978644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617">
                <a:tc gridSpan="2">
                  <a:txBody>
                    <a:bodyPr/>
                    <a:lstStyle/>
                    <a:p>
                      <a:pPr algn="ctr"/>
                      <a:r>
                        <a:rPr lang="ar-AE" sz="2400" b="1" u="none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الردود</a:t>
                      </a:r>
                      <a:r>
                        <a:rPr lang="ar-AE" sz="2400" b="1" u="none" baseline="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الفئات المستهدفة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865">
                <a:tc>
                  <a:txBody>
                    <a:bodyPr/>
                    <a:lstStyle/>
                    <a:p>
                      <a:pPr algn="ctr" rtl="1"/>
                      <a:r>
                        <a:rPr lang="ar-AE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موظفو إدارات</a:t>
                      </a:r>
                      <a:r>
                        <a:rPr lang="ar-AE" sz="18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الموارد البشرية في الحكومة الاتحادية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المستهدفة</a:t>
                      </a:r>
                      <a:endParaRPr lang="en-US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681">
                <a:tc>
                  <a:txBody>
                    <a:bodyPr/>
                    <a:lstStyle/>
                    <a:p>
                      <a:pPr algn="ctr"/>
                      <a:r>
                        <a:rPr lang="ar-AE" sz="17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ضمن الخطة التشغيلية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حالة </a:t>
                      </a:r>
                      <a:r>
                        <a:rPr lang="ar-AE" sz="1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الاستبيان </a:t>
                      </a:r>
                      <a:endParaRPr lang="en-US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6164">
                <a:tc>
                  <a:txBody>
                    <a:bodyPr/>
                    <a:lstStyle/>
                    <a:p>
                      <a:pPr marL="0" marR="0" lvl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26</a:t>
                      </a:r>
                      <a:endParaRPr lang="ar-AE" sz="17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الردود للاستبيان</a:t>
                      </a:r>
                      <a:endParaRPr lang="en-US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9673">
                <a:tc>
                  <a:txBody>
                    <a:bodyPr/>
                    <a:lstStyle/>
                    <a:p>
                      <a:pPr algn="ctr" rtl="1"/>
                      <a:r>
                        <a:rPr lang="ar-AE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تاريخ</a:t>
                      </a:r>
                      <a:r>
                        <a:rPr lang="ar-AE" sz="17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الإطلاق: 27/نوفمبر/2018</a:t>
                      </a:r>
                    </a:p>
                    <a:p>
                      <a:pPr algn="ctr" rtl="1"/>
                      <a:r>
                        <a:rPr lang="ar-AE" sz="17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تاريخ الإغلاق: 27/ديسمبر/2018</a:t>
                      </a:r>
                      <a:endParaRPr lang="en-US" sz="1700" b="1" u="sng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AE" sz="18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تاريخ</a:t>
                      </a:r>
                      <a:r>
                        <a:rPr lang="ar-AE" sz="1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إطلاق و اغلاق الاستبيان </a:t>
                      </a:r>
                      <a:endParaRPr lang="en-US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30887"/>
              </p:ext>
            </p:extLst>
          </p:nvPr>
        </p:nvGraphicFramePr>
        <p:xfrm>
          <a:off x="13855" y="1295400"/>
          <a:ext cx="5638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8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930"/>
          <p:cNvGrpSpPr/>
          <p:nvPr/>
        </p:nvGrpSpPr>
        <p:grpSpPr>
          <a:xfrm>
            <a:off x="11506200" y="3004787"/>
            <a:ext cx="324660" cy="338956"/>
            <a:chOff x="3294650" y="3652450"/>
            <a:chExt cx="388350" cy="405450"/>
          </a:xfrm>
          <a:solidFill>
            <a:schemeClr val="bg1"/>
          </a:solidFill>
        </p:grpSpPr>
        <p:sp>
          <p:nvSpPr>
            <p:cNvPr id="8" name="Shape 93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9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81239"/>
            <a:ext cx="6430315" cy="731783"/>
          </a:xfrm>
        </p:spPr>
        <p:txBody>
          <a:bodyPr>
            <a:noAutofit/>
          </a:bodyPr>
          <a:lstStyle/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 في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استبيان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سعادة الجهات الحكومية عن نظم وسياسات الموارد البشرية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84349"/>
              </p:ext>
            </p:extLst>
          </p:nvPr>
        </p:nvGraphicFramePr>
        <p:xfrm>
          <a:off x="3772989" y="1447797"/>
          <a:ext cx="3416733" cy="4953002"/>
        </p:xfrm>
        <a:graphic>
          <a:graphicData uri="http://schemas.openxmlformats.org/drawingml/2006/table">
            <a:tbl>
              <a:tblPr rtl="1"/>
              <a:tblGrid>
                <a:gridCol w="433252">
                  <a:extLst>
                    <a:ext uri="{9D8B030D-6E8A-4147-A177-3AD203B41FA5}">
                      <a16:colId xmlns="" xmlns:a16="http://schemas.microsoft.com/office/drawing/2014/main" val="2419164936"/>
                    </a:ext>
                  </a:extLst>
                </a:gridCol>
                <a:gridCol w="2433852">
                  <a:extLst>
                    <a:ext uri="{9D8B030D-6E8A-4147-A177-3AD203B41FA5}">
                      <a16:colId xmlns="" xmlns:a16="http://schemas.microsoft.com/office/drawing/2014/main" val="2371178437"/>
                    </a:ext>
                  </a:extLst>
                </a:gridCol>
                <a:gridCol w="549629">
                  <a:extLst>
                    <a:ext uri="{9D8B030D-6E8A-4147-A177-3AD203B41FA5}">
                      <a16:colId xmlns="" xmlns:a16="http://schemas.microsoft.com/office/drawing/2014/main" val="864692345"/>
                    </a:ext>
                  </a:extLst>
                </a:gridCol>
              </a:tblGrid>
              <a:tr h="638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#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جهة حكومية  اتحادية</a:t>
                      </a:r>
                      <a:r>
                        <a:rPr lang="ar-AE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(هيئة)</a:t>
                      </a:r>
                      <a:endParaRPr lang="ar-AE" sz="18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506987"/>
                  </a:ext>
                </a:extLst>
              </a:tr>
              <a:tr h="645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الهيئة </a:t>
                      </a:r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الاتحادية </a:t>
                      </a: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للموارد البشرية الحكومية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1937002"/>
                  </a:ext>
                </a:extLst>
              </a:tr>
              <a:tr h="7509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الهيئة الاتحادية للمواصلات البرية والبحرية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7117701"/>
                  </a:ext>
                </a:extLst>
              </a:tr>
              <a:tr h="742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صندوق الزكاة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9908767"/>
                  </a:ext>
                </a:extLst>
              </a:tr>
              <a:tr h="734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وكالة الإمارات للفضاء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1333071"/>
                  </a:ext>
                </a:extLst>
              </a:tr>
              <a:tr h="683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المجلس الوطني للإعلام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79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الإجمالي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3129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57152" y="1447800"/>
            <a:ext cx="475864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جهة اتحادية مشاركة</a:t>
            </a:r>
          </a:p>
          <a:p>
            <a:pPr algn="ctr" rtl="1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</a:t>
            </a:r>
            <a:r>
              <a:rPr lang="ar-AE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موظف مشارك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88549"/>
              </p:ext>
            </p:extLst>
          </p:nvPr>
        </p:nvGraphicFramePr>
        <p:xfrm>
          <a:off x="152400" y="1447797"/>
          <a:ext cx="3416733" cy="4953003"/>
        </p:xfrm>
        <a:graphic>
          <a:graphicData uri="http://schemas.openxmlformats.org/drawingml/2006/table">
            <a:tbl>
              <a:tblPr rtl="1"/>
              <a:tblGrid>
                <a:gridCol w="433252">
                  <a:extLst>
                    <a:ext uri="{9D8B030D-6E8A-4147-A177-3AD203B41FA5}">
                      <a16:colId xmlns="" xmlns:a16="http://schemas.microsoft.com/office/drawing/2014/main" val="2419164936"/>
                    </a:ext>
                  </a:extLst>
                </a:gridCol>
                <a:gridCol w="2196736">
                  <a:extLst>
                    <a:ext uri="{9D8B030D-6E8A-4147-A177-3AD203B41FA5}">
                      <a16:colId xmlns="" xmlns:a16="http://schemas.microsoft.com/office/drawing/2014/main" val="2371178437"/>
                    </a:ext>
                  </a:extLst>
                </a:gridCol>
                <a:gridCol w="786745">
                  <a:extLst>
                    <a:ext uri="{9D8B030D-6E8A-4147-A177-3AD203B41FA5}">
                      <a16:colId xmlns="" xmlns:a16="http://schemas.microsoft.com/office/drawing/2014/main" val="864692345"/>
                    </a:ext>
                  </a:extLst>
                </a:gridCol>
              </a:tblGrid>
              <a:tr h="4819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#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جهة حكومية  اتحادية (وزارة)</a:t>
                      </a:r>
                      <a:endParaRPr lang="ar-AE" sz="18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506987"/>
                  </a:ext>
                </a:extLst>
              </a:tr>
              <a:tr h="385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وزارة الصحة ووقاية المجتمع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1937002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وزارة الموارد البشرية والتوطين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711770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وزارة التربية</a:t>
                      </a:r>
                      <a:r>
                        <a:rPr lang="ar-A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والتعليم</a:t>
                      </a:r>
                      <a:endParaRPr lang="ar-AE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9908767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العدل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133307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الطاقة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690565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تنمية المجتمع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1079308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تطوير البنية التحتية 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7836601"/>
                  </a:ext>
                </a:extLst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الثقافة وتنمية المعرفة 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الاقتصاد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 rtl="1" fontAlgn="b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وزارة التغيير المناخي و البيئة </a:t>
                      </a:r>
                      <a:endParaRPr lang="ar-AE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AE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5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A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الإجمالي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</a:t>
                      </a:r>
                      <a:endParaRPr lang="ar-AE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312912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44590"/>
              </p:ext>
            </p:extLst>
          </p:nvPr>
        </p:nvGraphicFramePr>
        <p:xfrm>
          <a:off x="7357152" y="2472201"/>
          <a:ext cx="4758648" cy="392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5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152400"/>
            <a:ext cx="3796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sz="3200" b="1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قنوات التواصل</a:t>
            </a:r>
            <a:endParaRPr lang="en-US" sz="3200" b="1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28154"/>
              </p:ext>
            </p:extLst>
          </p:nvPr>
        </p:nvGraphicFramePr>
        <p:xfrm>
          <a:off x="152400" y="1219200"/>
          <a:ext cx="647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7125"/>
              </p:ext>
            </p:extLst>
          </p:nvPr>
        </p:nvGraphicFramePr>
        <p:xfrm>
          <a:off x="6858000" y="983397"/>
          <a:ext cx="5486400" cy="544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606224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بلغ مجموع </a:t>
            </a:r>
            <a:r>
              <a:rPr lang="ar-SA" altLang="en-US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القنوات</a:t>
            </a:r>
            <a:r>
              <a:rPr lang="ar-SA" altLang="en-US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 </a:t>
            </a:r>
            <a:r>
              <a:rPr lang="en-US" altLang="en-US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62</a:t>
            </a:r>
            <a:r>
              <a:rPr lang="ar-AE" altLang="en-US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altLang="en-US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نظراً </a:t>
            </a:r>
            <a:r>
              <a:rPr lang="ar-SA" altLang="en-US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لإمكانية </a:t>
            </a:r>
            <a:r>
              <a:rPr lang="ar-SA" altLang="en-US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اكثر من قناة لكل مشارك </a:t>
            </a:r>
          </a:p>
        </p:txBody>
      </p:sp>
    </p:spTree>
    <p:extLst>
      <p:ext uri="{BB962C8B-B14F-4D97-AF65-F5344CB8AC3E}">
        <p14:creationId xmlns:p14="http://schemas.microsoft.com/office/powerpoint/2010/main" val="3117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7856" y="3175085"/>
            <a:ext cx="8956298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الأول: نظام </a:t>
            </a:r>
            <a:r>
              <a:rPr lang="ar-AE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وتوصيف الوظائف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53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"/>
            <a:ext cx="6438532" cy="731783"/>
          </a:xfrm>
        </p:spPr>
        <p:txBody>
          <a:bodyPr>
            <a:noAutofit/>
          </a:bodyPr>
          <a:lstStyle/>
          <a:p>
            <a:pPr lvl="0"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نظام تقييم وتوصيف </a:t>
            </a:r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884657"/>
              </p:ext>
            </p:extLst>
          </p:nvPr>
        </p:nvGraphicFramePr>
        <p:xfrm>
          <a:off x="6705600" y="1371600"/>
          <a:ext cx="543804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187"/>
              </p:ext>
            </p:extLst>
          </p:nvPr>
        </p:nvGraphicFramePr>
        <p:xfrm>
          <a:off x="200755" y="1371600"/>
          <a:ext cx="543804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2912" y="5664398"/>
            <a:ext cx="54228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تقييم وتوصيف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 في الرسم البياني أعلاه </a:t>
            </a:r>
            <a:r>
              <a:rPr lang="ar-AE" sz="17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على  الموظفين الذين أجابوا </a:t>
            </a:r>
            <a:r>
              <a:rPr lang="ar-AE" sz="17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بـــ(نعم)، والبالغ عددهم </a:t>
            </a:r>
            <a:r>
              <a:rPr lang="ar-AE" sz="17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مشارك</a:t>
            </a:r>
            <a:endParaRPr lang="ar-AE" sz="1700" b="1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38800" y="3200400"/>
            <a:ext cx="12954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28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الرضا </a:t>
            </a:r>
            <a:r>
              <a:rPr lang="ar-AE" sz="2800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 عن </a:t>
            </a:r>
            <a:r>
              <a:rPr lang="ar-AE" sz="2800" dirty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تقييم وتوصيف </a:t>
            </a:r>
            <a:r>
              <a:rPr lang="ar-AE" sz="2800" dirty="0" smtClean="0">
                <a:solidFill>
                  <a:srgbClr val="AC833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</a:t>
            </a:r>
            <a:endParaRPr lang="en-US" sz="2800" dirty="0">
              <a:solidFill>
                <a:srgbClr val="AC83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07979"/>
              </p:ext>
            </p:extLst>
          </p:nvPr>
        </p:nvGraphicFramePr>
        <p:xfrm>
          <a:off x="228600" y="1143000"/>
          <a:ext cx="1173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1" y="6044625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نظام تقييم وتوصيف الوظائف حسب المحاور بناء على  الموظفين الذين أجابوا بـــ(نعم) في السؤال 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«هل </a:t>
            </a:r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التنسيق مع الهيئة في تطبيق نظام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</a:t>
            </a:r>
            <a:r>
              <a:rPr lang="ar-AE" sz="1600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وتوصيف 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الوظائف»</a:t>
            </a:r>
            <a:r>
              <a:rPr lang="ar-AE" sz="1600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والبالغ عددهم </a:t>
            </a:r>
            <a:r>
              <a:rPr lang="ar-AE" sz="1600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18مشارك</a:t>
            </a:r>
            <a:endParaRPr lang="ar-AE" sz="1600" b="1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8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AE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الرضا العام عن البوابة الالكترونية لنظام تقييم و توصيف الوظائف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58952"/>
              </p:ext>
            </p:extLst>
          </p:nvPr>
        </p:nvGraphicFramePr>
        <p:xfrm>
          <a:off x="46318" y="1219200"/>
          <a:ext cx="654498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933478"/>
              </p:ext>
            </p:extLst>
          </p:nvPr>
        </p:nvGraphicFramePr>
        <p:xfrm>
          <a:off x="7010400" y="1219200"/>
          <a:ext cx="501534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1" y="5587425"/>
            <a:ext cx="643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ملاحظة: تم احتساب نسبة الرضا عن </a:t>
            </a:r>
            <a:r>
              <a:rPr lang="ar-AE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البوابة الإلكترونية للنظام </a:t>
            </a:r>
            <a:r>
              <a:rPr lang="ar-AE" b="1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AE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الرسم البياني أعلاه بناء على  الموظفين الذين أجابوا بـــ(نعم)، والبالغ </a:t>
            </a:r>
            <a:r>
              <a:rPr lang="ar-AE" b="1" u="sng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عددهم </a:t>
            </a:r>
            <a:r>
              <a:rPr lang="ar-AE" b="1" u="sng" dirty="0" smtClean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17مشارك</a:t>
            </a:r>
            <a:endParaRPr lang="ar-AE" b="1" u="sng" dirty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19800" y="3124200"/>
            <a:ext cx="1143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نسق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_x0020_Order xmlns="afcbfe06-5245-49cf-88ca-92038b990d34" xsi:nil="true"/>
    <ol_Department xmlns="http://schemas.microsoft.com/sharepoint/v3" xsi:nil="true"/>
    <_dlc_DocId xmlns="b25ebfa4-1b7e-48bd-a3db-e97c1109f05d">FAHRDOCID-61-21551</_dlc_DocId>
    <_dlc_DocIdUrl xmlns="b25ebfa4-1b7e-48bd-a3db-e97c1109f05d">
      <Url>http://portal.fahr.gov.ae/_layouts/15/DocIdRedir.aspx?ID=FAHRDOCID-61-21551</Url>
      <Description>FAHRDOCID-61-21551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68CE430E0D62840A7AAB60FDFE350BA" ma:contentTypeVersion="7" ma:contentTypeDescription="إنشاء مستند جديد." ma:contentTypeScope="" ma:versionID="c37a9e45cf0f893930f46920f83a1283">
  <xsd:schema xmlns:xsd="http://www.w3.org/2001/XMLSchema" xmlns:xs="http://www.w3.org/2001/XMLSchema" xmlns:p="http://schemas.microsoft.com/office/2006/metadata/properties" xmlns:ns1="http://schemas.microsoft.com/sharepoint/v3" xmlns:ns2="b25ebfa4-1b7e-48bd-a3db-e97c1109f05d" xmlns:ns3="afcbfe06-5245-49cf-88ca-92038b990d34" targetNamespace="http://schemas.microsoft.com/office/2006/metadata/properties" ma:root="true" ma:fieldsID="68d8cd2c27a3d23c39c522c2c13e0513" ns1:_="" ns2:_="" ns3:_="">
    <xsd:import namespace="http://schemas.microsoft.com/sharepoint/v3"/>
    <xsd:import namespace="b25ebfa4-1b7e-48bd-a3db-e97c1109f05d"/>
    <xsd:import namespace="afcbfe06-5245-49cf-88ca-92038b990d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ol_Department" minOccurs="0"/>
                <xsd:element ref="ns3:Sort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11" nillable="true" ma:displayName="القسم" ma:internalName="ol_Depart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ebfa4-1b7e-48bd-a3db-e97c1109f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قيمة معرّف المستند" ma:description="قيمة معرّف المستند المحددة لهذا العنصر." ma:internalName="_dlc_DocId" ma:readOnly="true">
      <xsd:simpleType>
        <xsd:restriction base="dms:Text"/>
      </xsd:simpleType>
    </xsd:element>
    <xsd:element name="_dlc_DocIdUrl" ma:index="9" nillable="true" ma:displayName="معرّف المستند" ma:description="ارتباط دائم إلى هذا المست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bfe06-5245-49cf-88ca-92038b990d34" elementFormDefault="qualified">
    <xsd:import namespace="http://schemas.microsoft.com/office/2006/documentManagement/types"/>
    <xsd:import namespace="http://schemas.microsoft.com/office/infopath/2007/PartnerControls"/>
    <xsd:element name="Sort_x0020_Order" ma:index="12" nillable="true" ma:displayName="Sort Order" ma:description="Sort column for sorting items inside this folder" ma:indexed="true" ma:internalName="Sort_x0020_Ord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BFDCBAE-98E4-4041-9617-42670BF16DE7}">
  <ds:schemaRefs>
    <ds:schemaRef ds:uri="http://purl.org/dc/terms/"/>
    <ds:schemaRef ds:uri="http://schemas.microsoft.com/office/2006/documentManagement/types"/>
    <ds:schemaRef ds:uri="b25ebfa4-1b7e-48bd-a3db-e97c1109f05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afcbfe06-5245-49cf-88ca-92038b990d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C40051-E34A-4AF2-A6FB-8928ED4AF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5ebfa4-1b7e-48bd-a3db-e97c1109f05d"/>
    <ds:schemaRef ds:uri="afcbfe06-5245-49cf-88ca-92038b990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C3E0DC-E4C4-4A81-814B-1492F77C7A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EAF4AF-2BAC-4F6E-AE46-B18F6EBB1D5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982</Words>
  <Application>Microsoft Office PowerPoint</Application>
  <PresentationFormat>Widescreen</PresentationFormat>
  <Paragraphs>184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Dubai</vt:lpstr>
      <vt:lpstr>Sakkal Majalla</vt:lpstr>
      <vt:lpstr>Wingdings</vt:lpstr>
      <vt:lpstr>نسق Office</vt:lpstr>
      <vt:lpstr>4_نسق Office</vt:lpstr>
      <vt:lpstr>C:\Users\sara745\Desktop\survey\2018\الاستبيانات\الربع الرابع\done\تقارير الاستبيانات\سعادة الجهات الحكومية عن نظم وسياسات الموارد البشرية\التحليل\استبيان سعادة الجهات الحكومية عن نظم وسياسات الموارد البشرية.pdf</vt:lpstr>
      <vt:lpstr>PowerPoint Presentation</vt:lpstr>
      <vt:lpstr>محاور العرض</vt:lpstr>
      <vt:lpstr>الرضا العام عن سعادة الجهات الحكومية عن نظم وسياسات الموارد البشرية</vt:lpstr>
      <vt:lpstr>الجهات المشاركة في استبيان سعادة الجهات الحكومية عن نظم وسياسات الموارد البشرية </vt:lpstr>
      <vt:lpstr>PowerPoint Presentation</vt:lpstr>
      <vt:lpstr>PowerPoint Presentation</vt:lpstr>
      <vt:lpstr>الرضا العام عن نظام تقييم وتوصيف الوظائف</vt:lpstr>
      <vt:lpstr> الرضا العام عن نظام تقييم وتوصيف الوظائف</vt:lpstr>
      <vt:lpstr>الرضا العام عن البوابة الالكترونية لنظام تقييم و توصيف الوظائف</vt:lpstr>
      <vt:lpstr>PowerPoint Presentation</vt:lpstr>
      <vt:lpstr>الرضا العام عن نظام التخطيط الاستراتيجي للقوى العاملة</vt:lpstr>
      <vt:lpstr> الرضا العام عن نظام التخطيط الاستراتيجي للقوى العاملة</vt:lpstr>
      <vt:lpstr>الرضا العام عن البوابة الالكترونية لنظام التخطيط الاستراتيجي للقوى العاملة </vt:lpstr>
      <vt:lpstr>PowerPoint Presentation</vt:lpstr>
      <vt:lpstr>الرضا العام عن نظام التدريب والتطوير</vt:lpstr>
      <vt:lpstr> الرضا العام عن نظام التدريب والتطوير</vt:lpstr>
      <vt:lpstr>الرضا العام عن البوابة الالكترونية لنظام التدريب والتطوير</vt:lpstr>
      <vt:lpstr>PowerPoint Presentation</vt:lpstr>
      <vt:lpstr>الاقتراحات الواردة على نظام التخطيط الاستراتيجي والقوى العاملة </vt:lpstr>
      <vt:lpstr>الاجراءات التصحيحية </vt:lpstr>
      <vt:lpstr>PowerPoint Presentation</vt:lpstr>
      <vt:lpstr>الاجراءات التصحيحية لنظام التدريب والتطوير </vt:lpstr>
      <vt:lpstr>PowerPoint Presentation</vt:lpstr>
      <vt:lpstr>الإجراءات التصحيحية لنظام تقييم وتوصيف الوظائف </vt:lpstr>
    </vt:vector>
  </TitlesOfParts>
  <Company>FAHR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ايريل بولد 40 بوينت</dc:title>
  <dc:creator>Waiel Sadek</dc:creator>
  <cp:lastModifiedBy>Meitha A. Kolthoum</cp:lastModifiedBy>
  <cp:revision>1779</cp:revision>
  <dcterms:created xsi:type="dcterms:W3CDTF">2015-10-26T06:27:33Z</dcterms:created>
  <dcterms:modified xsi:type="dcterms:W3CDTF">2019-01-14T10:59:03Z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0x010100568CE430E0D62840A7AAB60FDFE350BA</vt:lpwstr>
  </property>
  <property fmtid="{D5CDD505-2E9C-101B-9397-08002B2CF9AE}" pid="3" name="_dlc_DocIdItemGuid">
    <vt:lpwstr>67f4def8-8072-495f-a100-199814118ad3</vt:lpwstr>
  </property>
</Properties>
</file>