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21" r:id="rId3"/>
    <p:sldId id="323" r:id="rId4"/>
    <p:sldId id="322" r:id="rId5"/>
    <p:sldId id="325" r:id="rId6"/>
    <p:sldId id="326" r:id="rId7"/>
    <p:sldId id="33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A43E"/>
    <a:srgbClr val="B68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75;&#1587;&#1578;&#1602;&#1587;&#1575;&#1585;&#1575;&#1578;%20&#1575;&#1604;&#1602;&#1575;&#1606;&#1608;&#1606;&#1610;&#1577;\&#1575;&#1587;&#1578;&#1576;&#1610;&#1575;&#1606;%20&#1575;&#1604;&#1585;&#1590;&#1575;%20&#1593;&#1606;%20&#1582;&#1583;&#1605;&#1577;%20&#1575;&#1604;&#1575;&#1587;&#1578;&#1601;&#1587;&#1575;&#1585;&#1575;&#1578;%20&#1575;&#1604;&#1602;&#1575;&#1606;&#1608;&#1606;&#1610;&#1577;%20(&#1575;&#1604;&#1585;&#1583;&#1608;&#1583;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75;&#1587;&#1578;&#1602;&#1587;&#1575;&#1585;&#1575;&#1578;%20&#1575;&#1604;&#1602;&#1575;&#1606;&#1608;&#1606;&#1610;&#1577;\&#1575;&#1587;&#1578;&#1576;&#1610;&#1575;&#1606;%20&#1575;&#1604;&#1585;&#1590;&#1575;%20&#1593;&#1606;%20&#1582;&#1583;&#1605;&#1577;%20&#1575;&#1604;&#1575;&#1587;&#1578;&#1601;&#1587;&#1575;&#1585;&#1575;&#1578;%20&#1575;&#1604;&#1602;&#1575;&#1606;&#1608;&#1606;&#1610;&#1577;%20(&#1575;&#1604;&#1585;&#1583;&#1608;&#1583;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75;&#1587;&#1578;&#1602;&#1587;&#1575;&#1585;&#1575;&#1578;%20&#1575;&#1604;&#1602;&#1575;&#1606;&#1608;&#1606;&#1610;&#1577;\&#1575;&#1587;&#1578;&#1576;&#1610;&#1575;&#1606;%20&#1575;&#1604;&#1585;&#1590;&#1575;%20&#1593;&#1606;%20&#1582;&#1583;&#1605;&#1577;%20&#1575;&#1604;&#1575;&#1587;&#1578;&#1601;&#1587;&#1575;&#1585;&#1575;&#1578;%20&#1575;&#1604;&#1602;&#1575;&#1606;&#1608;&#1606;&#1610;&#1577;%20(&#1575;&#1604;&#1585;&#1583;&#1608;&#1583;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75;&#1587;&#1578;&#1602;&#1587;&#1575;&#1585;&#1575;&#1578;%20&#1575;&#1604;&#1602;&#1575;&#1606;&#1608;&#1606;&#1610;&#1577;\&#1575;&#1587;&#1578;&#1576;&#1610;&#1575;&#1606;%20&#1575;&#1604;&#1585;&#1590;&#1575;%20&#1593;&#1606;%20&#1582;&#1583;&#1605;&#1577;%20&#1575;&#1604;&#1575;&#1587;&#1578;&#1601;&#1587;&#1575;&#1585;&#1575;&#1578;%20&#1575;&#1604;&#1602;&#1575;&#1606;&#1608;&#1606;&#1610;&#1577;%20(&#1575;&#1604;&#1585;&#1583;&#1608;&#1583;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75;&#1587;&#1578;&#1602;&#1587;&#1575;&#1585;&#1575;&#1578;%20&#1575;&#1604;&#1602;&#1575;&#1606;&#1608;&#1606;&#1610;&#1577;\&#1575;&#1587;&#1578;&#1576;&#1610;&#1575;&#1606;%20&#1575;&#1604;&#1585;&#1590;&#1575;%20&#1593;&#1606;%20&#1582;&#1583;&#1605;&#1577;%20&#1575;&#1604;&#1575;&#1587;&#1578;&#1601;&#1587;&#1575;&#1585;&#1575;&#1578;%20&#1575;&#1604;&#1602;&#1575;&#1606;&#1608;&#1606;&#1610;&#1577;%20(&#1575;&#1604;&#1585;&#1583;&#1608;&#1583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 dirty="0"/>
              <a:t>نسبة </a:t>
            </a:r>
            <a:r>
              <a:rPr lang="ar-AE" sz="2000" dirty="0" smtClean="0"/>
              <a:t>الرضا عن </a:t>
            </a:r>
            <a:r>
              <a:rPr lang="ar-AE" sz="2000" dirty="0"/>
              <a:t>خدمة الرد على الاستفسارات القانونية </a:t>
            </a:r>
            <a:endParaRPr lang="en-US" sz="20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806571053618298"/>
          <c:y val="0.183386836260852"/>
          <c:w val="0.69358236470441192"/>
          <c:h val="0.714426408237431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الرضا!$C$11</c:f>
              <c:strCache>
                <c:ptCount val="1"/>
                <c:pt idx="0">
                  <c:v>المتحقق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الرضا!$B$12:$B$13</c:f>
              <c:strCache>
                <c:ptCount val="2"/>
                <c:pt idx="0">
                  <c:v>عام 2016</c:v>
                </c:pt>
                <c:pt idx="1">
                  <c:v>عام 2015</c:v>
                </c:pt>
              </c:strCache>
            </c:strRef>
          </c:cat>
          <c:val>
            <c:numRef>
              <c:f>الرضا!$C$12:$C$13</c:f>
              <c:numCache>
                <c:formatCode>0%</c:formatCode>
                <c:ptCount val="2"/>
                <c:pt idx="0">
                  <c:v>0.67</c:v>
                </c:pt>
                <c:pt idx="1">
                  <c:v>0.71</c:v>
                </c:pt>
              </c:numCache>
            </c:numRef>
          </c:val>
        </c:ser>
        <c:ser>
          <c:idx val="1"/>
          <c:order val="1"/>
          <c:tx>
            <c:strRef>
              <c:f>الرضا!$D$11</c:f>
              <c:strCache>
                <c:ptCount val="1"/>
                <c:pt idx="0">
                  <c:v>المستهدف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الرضا!$B$12:$B$13</c:f>
              <c:strCache>
                <c:ptCount val="2"/>
                <c:pt idx="0">
                  <c:v>عام 2016</c:v>
                </c:pt>
                <c:pt idx="1">
                  <c:v>عام 2015</c:v>
                </c:pt>
              </c:strCache>
            </c:strRef>
          </c:cat>
          <c:val>
            <c:numRef>
              <c:f>الرضا!$D$12:$D$13</c:f>
              <c:numCache>
                <c:formatCode>General</c:formatCode>
                <c:ptCount val="2"/>
                <c:pt idx="0" formatCode="0%">
                  <c:v>0.72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4962264"/>
        <c:axId val="165293016"/>
      </c:barChart>
      <c:catAx>
        <c:axId val="164962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5293016"/>
        <c:crosses val="autoZero"/>
        <c:auto val="1"/>
        <c:lblAlgn val="ctr"/>
        <c:lblOffset val="100"/>
        <c:noMultiLvlLbl val="0"/>
      </c:catAx>
      <c:valAx>
        <c:axId val="16529301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64962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800" b="1">
          <a:latin typeface="Garamond" panose="02020404030301010803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 dirty="0"/>
              <a:t>نسبة الرضا عن خدمة الاعتراضات على قرارات لجان التظلمات</a:t>
            </a:r>
            <a:endParaRPr lang="en-US" sz="20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الرضا!$C$24</c:f>
              <c:strCache>
                <c:ptCount val="1"/>
                <c:pt idx="0">
                  <c:v>المتحقق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الرضا!$B$25:$B$26</c:f>
              <c:strCache>
                <c:ptCount val="2"/>
                <c:pt idx="0">
                  <c:v>عام 2016</c:v>
                </c:pt>
                <c:pt idx="1">
                  <c:v>عام 2015</c:v>
                </c:pt>
              </c:strCache>
            </c:strRef>
          </c:cat>
          <c:val>
            <c:numRef>
              <c:f>الرضا!$C$25:$C$26</c:f>
              <c:numCache>
                <c:formatCode>0%</c:formatCode>
                <c:ptCount val="2"/>
                <c:pt idx="0">
                  <c:v>0.65235772357723576</c:v>
                </c:pt>
                <c:pt idx="1">
                  <c:v>0.65</c:v>
                </c:pt>
              </c:numCache>
            </c:numRef>
          </c:val>
        </c:ser>
        <c:ser>
          <c:idx val="1"/>
          <c:order val="1"/>
          <c:tx>
            <c:strRef>
              <c:f>الرضا!$D$24</c:f>
              <c:strCache>
                <c:ptCount val="1"/>
                <c:pt idx="0">
                  <c:v>المستهدف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Garamond" panose="02020404030301010803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الرضا!$B$25:$B$26</c:f>
              <c:strCache>
                <c:ptCount val="2"/>
                <c:pt idx="0">
                  <c:v>عام 2016</c:v>
                </c:pt>
                <c:pt idx="1">
                  <c:v>عام 2015</c:v>
                </c:pt>
              </c:strCache>
            </c:strRef>
          </c:cat>
          <c:val>
            <c:numRef>
              <c:f>الرضا!$D$25:$D$26</c:f>
              <c:numCache>
                <c:formatCode>General</c:formatCode>
                <c:ptCount val="2"/>
                <c:pt idx="0" formatCode="0%">
                  <c:v>0.7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3943344"/>
        <c:axId val="126225176"/>
      </c:barChart>
      <c:catAx>
        <c:axId val="163943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6225176"/>
        <c:crosses val="autoZero"/>
        <c:auto val="1"/>
        <c:lblAlgn val="ctr"/>
        <c:lblOffset val="100"/>
        <c:noMultiLvlLbl val="0"/>
      </c:catAx>
      <c:valAx>
        <c:axId val="12622517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639433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نسبة الرضا عن نظام اسأل الخبير القانوني</a:t>
            </a:r>
            <a:endParaRPr lang="en-US" sz="20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الرضا!$C$37</c:f>
              <c:strCache>
                <c:ptCount val="1"/>
                <c:pt idx="0">
                  <c:v>المتحقق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الرضا!$B$38:$B$39</c:f>
              <c:strCache>
                <c:ptCount val="2"/>
                <c:pt idx="0">
                  <c:v>عام 2016</c:v>
                </c:pt>
                <c:pt idx="1">
                  <c:v>عام 2015</c:v>
                </c:pt>
              </c:strCache>
            </c:strRef>
          </c:cat>
          <c:val>
            <c:numRef>
              <c:f>الرضا!$C$38:$C$39</c:f>
              <c:numCache>
                <c:formatCode>0%</c:formatCode>
                <c:ptCount val="2"/>
                <c:pt idx="0">
                  <c:v>0.67</c:v>
                </c:pt>
                <c:pt idx="1">
                  <c:v>0.68</c:v>
                </c:pt>
              </c:numCache>
            </c:numRef>
          </c:val>
        </c:ser>
        <c:ser>
          <c:idx val="1"/>
          <c:order val="1"/>
          <c:tx>
            <c:strRef>
              <c:f>الرضا!$D$37</c:f>
              <c:strCache>
                <c:ptCount val="1"/>
                <c:pt idx="0">
                  <c:v>المستهدف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الرضا!$B$38:$B$39</c:f>
              <c:strCache>
                <c:ptCount val="2"/>
                <c:pt idx="0">
                  <c:v>عام 2016</c:v>
                </c:pt>
                <c:pt idx="1">
                  <c:v>عام 2015</c:v>
                </c:pt>
              </c:strCache>
            </c:strRef>
          </c:cat>
          <c:val>
            <c:numRef>
              <c:f>الرضا!$D$38:$D$39</c:f>
              <c:numCache>
                <c:formatCode>General</c:formatCode>
                <c:ptCount val="2"/>
                <c:pt idx="0" formatCode="0%">
                  <c:v>0.7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5519904"/>
        <c:axId val="165522336"/>
      </c:barChart>
      <c:catAx>
        <c:axId val="1655199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5522336"/>
        <c:crosses val="autoZero"/>
        <c:auto val="1"/>
        <c:lblAlgn val="ctr"/>
        <c:lblOffset val="100"/>
        <c:noMultiLvlLbl val="0"/>
      </c:catAx>
      <c:valAx>
        <c:axId val="16552233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655199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2000" b="1">
          <a:latin typeface="Garamond" panose="02020404030301010803" pitchFamily="18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نسبة الرضا عن </a:t>
            </a:r>
            <a:r>
              <a:rPr lang="ar-SA" sz="2000"/>
              <a:t>سهولة الوصول للخدمة</a:t>
            </a:r>
            <a:endParaRPr lang="ar-AE" sz="20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الرضا!$I$53</c:f>
              <c:strCache>
                <c:ptCount val="1"/>
                <c:pt idx="0">
                  <c:v>نسبة الرضا2016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الرضا!$H$54:$H$56</c:f>
              <c:strCache>
                <c:ptCount val="3"/>
                <c:pt idx="0">
                  <c:v>تعتبر القنوات المستخدمة لتقديم الخدمة مناسبة</c:v>
                </c:pt>
                <c:pt idx="1">
                  <c:v>يمكنني الوصول والحصول على المعلومات المتعلقة بخدمات الاستشارات القانونية بشكل مناسب</c:v>
                </c:pt>
                <c:pt idx="2">
                  <c:v>يمكنني الوصول والحصول على المعلومات المتعلقة بخدمات الاعتراضات على قرارات لجان التظلمات بشكل مناسب</c:v>
                </c:pt>
              </c:strCache>
            </c:strRef>
          </c:cat>
          <c:val>
            <c:numRef>
              <c:f>الرضا!$I$54:$I$56</c:f>
              <c:numCache>
                <c:formatCode>0.0%</c:formatCode>
                <c:ptCount val="3"/>
                <c:pt idx="0">
                  <c:v>0.7023102310231023</c:v>
                </c:pt>
                <c:pt idx="1">
                  <c:v>0.68283828382838285</c:v>
                </c:pt>
                <c:pt idx="2">
                  <c:v>0.65973597359735969</c:v>
                </c:pt>
              </c:numCache>
            </c:numRef>
          </c:val>
        </c:ser>
        <c:ser>
          <c:idx val="1"/>
          <c:order val="1"/>
          <c:tx>
            <c:strRef>
              <c:f>الرضا!$J$53</c:f>
              <c:strCache>
                <c:ptCount val="1"/>
                <c:pt idx="0">
                  <c:v>نسبة الرضا2015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الرضا!$H$54:$H$56</c:f>
              <c:strCache>
                <c:ptCount val="3"/>
                <c:pt idx="0">
                  <c:v>تعتبر القنوات المستخدمة لتقديم الخدمة مناسبة</c:v>
                </c:pt>
                <c:pt idx="1">
                  <c:v>يمكنني الوصول والحصول على المعلومات المتعلقة بخدمات الاستشارات القانونية بشكل مناسب</c:v>
                </c:pt>
                <c:pt idx="2">
                  <c:v>يمكنني الوصول والحصول على المعلومات المتعلقة بخدمات الاعتراضات على قرارات لجان التظلمات بشكل مناسب</c:v>
                </c:pt>
              </c:strCache>
            </c:strRef>
          </c:cat>
          <c:val>
            <c:numRef>
              <c:f>الرضا!$J$54:$J$56</c:f>
              <c:numCache>
                <c:formatCode>0%</c:formatCode>
                <c:ptCount val="3"/>
                <c:pt idx="0">
                  <c:v>0.66594982078853049</c:v>
                </c:pt>
                <c:pt idx="1">
                  <c:v>0.6440860215053763</c:v>
                </c:pt>
                <c:pt idx="2">
                  <c:v>0.64982078853046599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5584176"/>
        <c:axId val="165905080"/>
      </c:barChart>
      <c:catAx>
        <c:axId val="16558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5905080"/>
        <c:crosses val="autoZero"/>
        <c:auto val="1"/>
        <c:lblAlgn val="ctr"/>
        <c:lblOffset val="100"/>
        <c:noMultiLvlLbl val="0"/>
      </c:catAx>
      <c:valAx>
        <c:axId val="1659050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655841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600" b="1">
          <a:latin typeface="Garamond" panose="02020404030301010803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نسبة الرضا عن سرعة تقديم الخدمة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الرضا!$J$76</c:f>
              <c:strCache>
                <c:ptCount val="1"/>
                <c:pt idx="0">
                  <c:v>نسبة الرضا2016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Garamond" panose="02020404030301010803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الرضا!$I$77:$I$79</c:f>
              <c:strCache>
                <c:ptCount val="3"/>
                <c:pt idx="0">
                  <c:v>يتم الاستجابة على استفساراتكم/ طلباتكم خلال فترة زمنية مناسبة</c:v>
                </c:pt>
                <c:pt idx="1">
                  <c:v>تعتبر عملية تقديم طلب الاستشارة القانونية/ واضحة ومناسبة</c:v>
                </c:pt>
                <c:pt idx="2">
                  <c:v> تعتبر عملية تقديم طلب تقديم الاعتراضات واضحة ومناسبة</c:v>
                </c:pt>
              </c:strCache>
            </c:strRef>
          </c:cat>
          <c:val>
            <c:numRef>
              <c:f>الرضا!$J$77:$J$79</c:f>
              <c:numCache>
                <c:formatCode>0.0%</c:formatCode>
                <c:ptCount val="3"/>
                <c:pt idx="0">
                  <c:v>0.64719471947194718</c:v>
                </c:pt>
                <c:pt idx="1">
                  <c:v>0.64818481848184817</c:v>
                </c:pt>
                <c:pt idx="2">
                  <c:v>0.63465346534653466</c:v>
                </c:pt>
              </c:numCache>
            </c:numRef>
          </c:val>
        </c:ser>
        <c:ser>
          <c:idx val="1"/>
          <c:order val="1"/>
          <c:tx>
            <c:strRef>
              <c:f>الرضا!$K$76</c:f>
              <c:strCache>
                <c:ptCount val="1"/>
                <c:pt idx="0">
                  <c:v>نسبة الرضا2015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Garamond" panose="02020404030301010803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الرضا!$I$77:$I$79</c:f>
              <c:strCache>
                <c:ptCount val="3"/>
                <c:pt idx="0">
                  <c:v>يتم الاستجابة على استفساراتكم/ طلباتكم خلال فترة زمنية مناسبة</c:v>
                </c:pt>
                <c:pt idx="1">
                  <c:v>تعتبر عملية تقديم طلب الاستشارة القانونية/ واضحة ومناسبة</c:v>
                </c:pt>
                <c:pt idx="2">
                  <c:v> تعتبر عملية تقديم طلب تقديم الاعتراضات واضحة ومناسبة</c:v>
                </c:pt>
              </c:strCache>
            </c:strRef>
          </c:cat>
          <c:val>
            <c:numRef>
              <c:f>الرضا!$K$77:$K$79</c:f>
              <c:numCache>
                <c:formatCode>0%</c:formatCode>
                <c:ptCount val="3"/>
                <c:pt idx="0">
                  <c:v>0.63369175627240149</c:v>
                </c:pt>
                <c:pt idx="1">
                  <c:v>0.64480286738351256</c:v>
                </c:pt>
                <c:pt idx="2">
                  <c:v>0.65197132616487452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5665968"/>
        <c:axId val="165666360"/>
      </c:barChart>
      <c:catAx>
        <c:axId val="16566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5666360"/>
        <c:crosses val="autoZero"/>
        <c:auto val="1"/>
        <c:lblAlgn val="ctr"/>
        <c:lblOffset val="100"/>
        <c:noMultiLvlLbl val="0"/>
      </c:catAx>
      <c:valAx>
        <c:axId val="1656663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Garamond" panose="02020404030301010803" pitchFamily="18" charset="0"/>
              </a:defRPr>
            </a:pPr>
            <a:endParaRPr lang="en-US"/>
          </a:p>
        </c:txPr>
        <c:crossAx val="1656659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overlay val="0"/>
      <c:txPr>
        <a:bodyPr/>
        <a:lstStyle/>
        <a:p>
          <a:pPr>
            <a:defRPr>
              <a:latin typeface="Garamond" panose="02020404030301010803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9144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7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9144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578084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29/Jan/2017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0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53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0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6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349" y="76200"/>
            <a:ext cx="65925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3667"/>
            <a:ext cx="39624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685800" y="1853201"/>
            <a:ext cx="7772400" cy="857250"/>
          </a:xfrm>
          <a:prstGeom prst="rect">
            <a:avLst/>
          </a:prstGeom>
        </p:spPr>
        <p:txBody>
          <a:bodyPr>
            <a:normAutofit/>
          </a:bodyPr>
          <a:lstStyle/>
          <a:p>
            <a:pPr rtl="1"/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</a:t>
            </a:r>
            <a:r>
              <a:rPr lang="ar-AE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الاستفسارات القانونية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لعام 2016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2057400" y="3758201"/>
            <a:ext cx="6400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AE" sz="2200" dirty="0" smtClean="0">
                <a:solidFill>
                  <a:schemeClr val="tx1"/>
                </a:solidFill>
              </a:rPr>
              <a:t>يناير 2016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3543300" y="45264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 smtClean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173366"/>
              </p:ext>
            </p:extLst>
          </p:nvPr>
        </p:nvGraphicFramePr>
        <p:xfrm>
          <a:off x="914400" y="1295400"/>
          <a:ext cx="7010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Pentagon 8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409801" y="1295400"/>
            <a:ext cx="492443" cy="487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b="1" dirty="0" smtClean="0">
                <a:solidFill>
                  <a:schemeClr val="bg1"/>
                </a:solidFill>
              </a:rPr>
              <a:t>الرضــا </a:t>
            </a:r>
            <a:r>
              <a:rPr lang="ar-AE" sz="2000" b="1" dirty="0" smtClean="0">
                <a:solidFill>
                  <a:schemeClr val="bg1"/>
                </a:solidFill>
              </a:rPr>
              <a:t>العـام عن خدمة الاستشارات القانونية</a:t>
            </a:r>
            <a:r>
              <a:rPr lang="ar-AE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81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291802"/>
              </p:ext>
            </p:extLst>
          </p:nvPr>
        </p:nvGraphicFramePr>
        <p:xfrm>
          <a:off x="1447800" y="1371600"/>
          <a:ext cx="6400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entagon 3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09801" y="1371600"/>
            <a:ext cx="492443" cy="44196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الرضـا العــام عن </a:t>
            </a:r>
            <a:r>
              <a:rPr lang="ar-AE" sz="2000" b="1" dirty="0">
                <a:solidFill>
                  <a:schemeClr val="bg1"/>
                </a:solidFill>
              </a:rPr>
              <a:t>خدمة الاعتراضات </a:t>
            </a:r>
            <a:r>
              <a:rPr lang="ar-AE" sz="2000" b="1" dirty="0" smtClean="0">
                <a:solidFill>
                  <a:schemeClr val="bg1"/>
                </a:solidFill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8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947905"/>
              </p:ext>
            </p:extLst>
          </p:nvPr>
        </p:nvGraphicFramePr>
        <p:xfrm>
          <a:off x="1295400" y="1600200"/>
          <a:ext cx="632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Pentagon 12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09801" y="1219200"/>
            <a:ext cx="492443" cy="5029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الرضــا العــام عن نظام اسأل الخبير القانوني 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15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072663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400" b="1" dirty="0"/>
              <a:t>الاستشارات القانونية والنظر في الاعتراضات على قرارات لجان التظلمات</a:t>
            </a:r>
          </a:p>
        </p:txBody>
      </p:sp>
      <p:sp>
        <p:nvSpPr>
          <p:cNvPr id="31" name="Pentagon 30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8409801" y="2546866"/>
            <a:ext cx="492443" cy="25146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just"/>
            <a:r>
              <a:rPr lang="ar-AE" sz="2000" b="1" dirty="0" smtClean="0">
                <a:solidFill>
                  <a:schemeClr val="bg1"/>
                </a:solidFill>
              </a:rPr>
              <a:t>سهولة الوصول الى الخدمة 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602670"/>
              </p:ext>
            </p:extLst>
          </p:nvPr>
        </p:nvGraphicFramePr>
        <p:xfrm>
          <a:off x="304800" y="1676400"/>
          <a:ext cx="7772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56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09801" y="2546866"/>
            <a:ext cx="492443" cy="25146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>
                <a:solidFill>
                  <a:schemeClr val="bg1"/>
                </a:solidFill>
              </a:rPr>
              <a:t>سرعة تقديم الخدمة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072663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400" b="1" dirty="0"/>
              <a:t>الاستشارات القانونية والنظر في الاعتراضات على قرارات لجان التظلمات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787002"/>
              </p:ext>
            </p:extLst>
          </p:nvPr>
        </p:nvGraphicFramePr>
        <p:xfrm>
          <a:off x="304800" y="1534328"/>
          <a:ext cx="7848600" cy="4942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9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409801" y="1219200"/>
            <a:ext cx="492443" cy="4953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اهم ملاحظات الواردة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45770" y="2209800"/>
            <a:ext cx="78257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lnSpc>
                <a:spcPct val="150000"/>
              </a:lnSpc>
              <a:buAutoNum type="arabicPeriod"/>
            </a:pPr>
            <a:r>
              <a:rPr lang="ar-AE" sz="2400" dirty="0"/>
              <a:t> الرد واضح مع الإثبات برقم تعميم أو رقم المادة التي تؤيد الإجابة أو </a:t>
            </a:r>
            <a:r>
              <a:rPr lang="ar-AE" sz="2400" dirty="0" smtClean="0"/>
              <a:t>الاستفسار</a:t>
            </a:r>
            <a:endParaRPr lang="ar-AE" sz="2400" dirty="0"/>
          </a:p>
          <a:p>
            <a:pPr marL="342900" indent="-342900" algn="r" rtl="1">
              <a:lnSpc>
                <a:spcPct val="150000"/>
              </a:lnSpc>
              <a:buAutoNum type="arabicPeriod"/>
            </a:pPr>
            <a:r>
              <a:rPr lang="ar-AE" sz="2400" dirty="0"/>
              <a:t>سرعة رد الهيئة على الاستفسارات القانونية</a:t>
            </a:r>
          </a:p>
          <a:p>
            <a:pPr marL="342900" indent="-342900" algn="r" rtl="1">
              <a:lnSpc>
                <a:spcPct val="150000"/>
              </a:lnSpc>
              <a:buAutoNum type="arabicPeriod"/>
            </a:pPr>
            <a:r>
              <a:rPr lang="ar-AE" sz="2400" dirty="0" smtClean="0"/>
              <a:t>الرد </a:t>
            </a:r>
            <a:r>
              <a:rPr lang="ar-AE" sz="2400" dirty="0"/>
              <a:t>السريع خدمه ال </a:t>
            </a:r>
            <a:r>
              <a:rPr lang="en-US" sz="2400" dirty="0"/>
              <a:t>chat life </a:t>
            </a:r>
            <a:r>
              <a:rPr lang="ar-AE" sz="2400" dirty="0"/>
              <a:t>عبر </a:t>
            </a:r>
            <a:r>
              <a:rPr lang="ar-AE" sz="2400" dirty="0" smtClean="0"/>
              <a:t>الموقع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920240" y="136975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u="sng" dirty="0" smtClean="0"/>
              <a:t>بعض ملاحظات المستخدمين 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343603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7201</TotalTime>
  <Words>98</Words>
  <Application>Microsoft Office PowerPoint</Application>
  <PresentationFormat>On-screen Show (4:3)</PresentationFormat>
  <Paragraphs>21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Garamond</vt:lpstr>
      <vt:lpstr>Sakkal Majalla</vt:lpstr>
      <vt:lpstr>Times New Roman</vt:lpstr>
      <vt:lpstr>نسق Office</vt:lpstr>
      <vt:lpstr>تقرير الاستفسارات القانونية لعام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Sara H. AL Houli</cp:lastModifiedBy>
  <cp:revision>165</cp:revision>
  <dcterms:created xsi:type="dcterms:W3CDTF">2015-10-26T06:27:33Z</dcterms:created>
  <dcterms:modified xsi:type="dcterms:W3CDTF">2017-10-03T04:15:55Z</dcterms:modified>
</cp:coreProperties>
</file>