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chart57.xml" ContentType="application/vnd.openxmlformats-officedocument.drawingml.chart+xml"/>
  <Override PartName="/ppt/charts/chart58.xml" ContentType="application/vnd.openxmlformats-officedocument.drawingml.chart+xml"/>
  <Override PartName="/ppt/charts/chart59.xml" ContentType="application/vnd.openxmlformats-officedocument.drawingml.chart+xml"/>
  <Override PartName="/ppt/charts/chart60.xml" ContentType="application/vnd.openxmlformats-officedocument.drawingml.chart+xml"/>
  <Override PartName="/ppt/charts/chart61.xml" ContentType="application/vnd.openxmlformats-officedocument.drawingml.chart+xml"/>
  <Override PartName="/ppt/charts/chart62.xml" ContentType="application/vnd.openxmlformats-officedocument.drawingml.chart+xml"/>
  <Override PartName="/ppt/charts/chart6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340" r:id="rId3"/>
    <p:sldId id="267" r:id="rId4"/>
    <p:sldId id="344" r:id="rId5"/>
    <p:sldId id="292" r:id="rId6"/>
    <p:sldId id="312" r:id="rId7"/>
    <p:sldId id="349" r:id="rId8"/>
    <p:sldId id="320" r:id="rId9"/>
    <p:sldId id="316" r:id="rId10"/>
    <p:sldId id="315" r:id="rId11"/>
    <p:sldId id="317" r:id="rId12"/>
    <p:sldId id="313" r:id="rId13"/>
    <p:sldId id="314" r:id="rId14"/>
    <p:sldId id="288" r:id="rId15"/>
    <p:sldId id="269" r:id="rId16"/>
    <p:sldId id="263" r:id="rId17"/>
    <p:sldId id="343" r:id="rId18"/>
    <p:sldId id="334" r:id="rId19"/>
    <p:sldId id="341" r:id="rId20"/>
    <p:sldId id="342" r:id="rId21"/>
    <p:sldId id="337" r:id="rId22"/>
    <p:sldId id="339" r:id="rId23"/>
    <p:sldId id="336" r:id="rId24"/>
    <p:sldId id="338" r:id="rId25"/>
    <p:sldId id="345" r:id="rId26"/>
    <p:sldId id="346" r:id="rId27"/>
    <p:sldId id="296" r:id="rId28"/>
    <p:sldId id="299" r:id="rId29"/>
    <p:sldId id="298" r:id="rId30"/>
    <p:sldId id="301" r:id="rId31"/>
    <p:sldId id="300" r:id="rId32"/>
    <p:sldId id="303" r:id="rId33"/>
    <p:sldId id="304" r:id="rId34"/>
    <p:sldId id="305" r:id="rId35"/>
    <p:sldId id="306" r:id="rId36"/>
    <p:sldId id="307" r:id="rId37"/>
    <p:sldId id="308" r:id="rId38"/>
    <p:sldId id="309" r:id="rId39"/>
    <p:sldId id="325" r:id="rId40"/>
    <p:sldId id="347" r:id="rId41"/>
    <p:sldId id="310" r:id="rId42"/>
    <p:sldId id="324" r:id="rId43"/>
    <p:sldId id="311" r:id="rId44"/>
    <p:sldId id="322" r:id="rId45"/>
    <p:sldId id="348" r:id="rId46"/>
    <p:sldId id="326" r:id="rId47"/>
    <p:sldId id="331" r:id="rId48"/>
    <p:sldId id="332" r:id="rId49"/>
    <p:sldId id="327" r:id="rId50"/>
    <p:sldId id="328" r:id="rId51"/>
    <p:sldId id="329" r:id="rId52"/>
    <p:sldId id="330" r:id="rId5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13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606;&#1592;&#1575;&#1605;%20&#1575;&#1604;&#1578;&#1583;&#1585;&#1610;&#1576;%20&#1608;&#1575;&#1604;&#1578;&#1591;&#1608;&#1610;&#1585;\&#1575;&#1587;&#1578;&#1576;&#1610;&#1575;&#1606;%20&#1575;&#1604;&#1578;&#1583;&#1585;&#1610;&#1576;%20&#1608;%20&#1575;&#1604;&#1578;&#1591;&#1608;&#1610;&#1585;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578;&#1601;&#1589;&#1610;&#1604;&#1610;.xls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6;&#1592;&#1605;&#1577;%20&#1575;&#1604;&#1607;&#1610;&#1574;&#1577;%20&#1575;&#1604;&#1575;&#1604;&#1603;&#1578;&#1585;&#1608;&#1606;&#1610;&#1577;%20-%20&#1606;&#1578;&#1575;&#1574;&#1580;%20&#1606;&#1607;&#1575;&#1574;&#1610;&#1577;.xls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578;&#1601;&#1589;&#1610;&#1604;&#1610;.xls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82;&#1583;&#1605;&#1575;&#1578;%20&#1576;&#1610;&#1575;&#1606;&#1575;&#1578;&#1610;\&#1575;&#1587;&#1578;&#1576;&#1610;&#1575;&#1606;%20&#1575;&#1604;&#1582;&#1583;&#1605;&#1577;%20&#1575;&#1604;&#1584;&#1575;&#1578;&#1610;&#1577;%20-%20&#1575;&#1604;&#1606;&#1578;&#1575;&#1574;&#1580;%20&#1575;&#1604;&#1606;&#1607;&#1575;&#1574;&#1610;&#1577;.xls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5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578;&#1601;&#1589;&#1610;&#1604;&#1610;.xls" TargetMode="External"/></Relationships>
</file>

<file path=ppt/charts/_rels/chart6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6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6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6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604;&#1578;&#1591;&#1576;&#1610;&#1602;%20&#1575;&#1604;&#1584;&#1603;&#1610;\&#1575;&#1587;&#1578;&#1576;&#1610;&#1575;&#1606;%20&#1575;&#1604;&#1578;&#1591;&#1576;&#1610;&#1602;%20&#1575;&#1604;&#1584;&#1603;&#1610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hraf708\Desktop\&#1575;&#1587;&#1578;&#1576;&#1610;&#1575;&#1606;&#1575;&#1578;%20&#1575;&#1604;&#1585;&#1590;&#1575;%202014\&#1606;&#1578;&#1575;&#1574;&#1580;%20&#1575;&#1604;&#1585;&#1590;&#1575;%20&#1604;&#1604;&#1593;&#1575;&#1605;%202014\&#1576;&#1610;&#1575;&#1606;&#1575;&#1578;&#1610;\&#1575;&#1583;&#1575;&#1585;&#1577;%20&#1575;&#1604;&#1575;&#1583;&#1575;&#1569;%20&#1575;&#1604;&#1608;&#1592;&#1610;&#1601;&#1610;%202014\&#1575;&#1587;&#1578;&#1576;&#1610;&#1575;&#1606;%20&#1606;&#1592;&#1575;&#1605;%20&#1575;&#1583;&#1575;&#1585;&#1577;%20&#1575;&#1604;&#1575;&#1583;&#1575;&#1569;%20-%20&#1606;&#1578;&#1575;&#1574;&#1580;%20&#1606;&#1607;&#1575;&#1574;&#1610;&#1577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مستويات الاستجابة لتعبئة الاستبيان حسب الجهات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('Question 2'!$C$4:$T$4,'Question 2'!$AA$4,'Question 2'!$AM$4:$AN$4,'Question 2'!$AP$4,'Question 2'!$AR$4,'Question 2'!$BA$4)</c:f>
              <c:strCache>
                <c:ptCount val="24"/>
                <c:pt idx="0">
                  <c:v>وزارة العمل</c:v>
                </c:pt>
                <c:pt idx="1">
                  <c:v>وزارة المالية</c:v>
                </c:pt>
                <c:pt idx="2">
                  <c:v>وزارة العدل</c:v>
                </c:pt>
                <c:pt idx="3">
                  <c:v>وزارة الصحة</c:v>
                </c:pt>
                <c:pt idx="4">
                  <c:v>وزارة الطاقة</c:v>
                </c:pt>
                <c:pt idx="5">
                  <c:v>وزارة الاقتصاد</c:v>
                </c:pt>
                <c:pt idx="6">
                  <c:v>وزارة الخارجية</c:v>
                </c:pt>
                <c:pt idx="7">
                  <c:v>وزارة البيئة و المياه</c:v>
                </c:pt>
                <c:pt idx="8">
                  <c:v>وزارة التعليم العالي و البحث العلمي</c:v>
                </c:pt>
                <c:pt idx="9">
                  <c:v>وزارة الثقافة و الشباب و تنمية المجتمع</c:v>
                </c:pt>
                <c:pt idx="10">
                  <c:v>وزارة التربية و التعليم</c:v>
                </c:pt>
                <c:pt idx="11">
                  <c:v>وزارة الاشغال العامة</c:v>
                </c:pt>
                <c:pt idx="12">
                  <c:v>وزارة الشؤون الاجتماعية</c:v>
                </c:pt>
                <c:pt idx="13">
                  <c:v>وزارة التنمية و التعاون الدولي</c:v>
                </c:pt>
                <c:pt idx="14">
                  <c:v>وزارة الدولة لشؤون المجلس الوطني الاتحادي</c:v>
                </c:pt>
                <c:pt idx="15">
                  <c:v>الهيئة الاتحادية للموارد البشرية الحكومية</c:v>
                </c:pt>
                <c:pt idx="16">
                  <c:v>الهيئة العامة للشؤون الاسلامية و الاوقاف</c:v>
                </c:pt>
                <c:pt idx="17">
                  <c:v>المجلس الوطني للاعلام</c:v>
                </c:pt>
                <c:pt idx="18">
                  <c:v>المركز الوطني للإحصاء</c:v>
                </c:pt>
                <c:pt idx="19">
                  <c:v>هيئة التأميــــن</c:v>
                </c:pt>
                <c:pt idx="20">
                  <c:v>صندوق الزكـــاة</c:v>
                </c:pt>
                <c:pt idx="21">
                  <c:v>هيئة تنمية وتوظيف الموارد البشرية الوطنية</c:v>
                </c:pt>
                <c:pt idx="22">
                  <c:v>مؤسسة الامارات العقارية</c:v>
                </c:pt>
                <c:pt idx="23">
                  <c:v>الهيئة الوطنية للمؤهــلات</c:v>
                </c:pt>
              </c:strCache>
            </c:strRef>
          </c:cat>
          <c:val>
            <c:numRef>
              <c:f>('Question 2'!$C$5:$T$5,'Question 2'!$AA$5,'Question 2'!$AM$5:$AN$5,'Question 2'!$AP$5,'Question 2'!$AR$5,'Question 2'!$BA$5)</c:f>
              <c:numCache>
                <c:formatCode>General</c:formatCode>
                <c:ptCount val="24"/>
                <c:pt idx="0">
                  <c:v>223</c:v>
                </c:pt>
                <c:pt idx="1">
                  <c:v>43</c:v>
                </c:pt>
                <c:pt idx="2">
                  <c:v>57</c:v>
                </c:pt>
                <c:pt idx="3">
                  <c:v>202</c:v>
                </c:pt>
                <c:pt idx="4">
                  <c:v>13</c:v>
                </c:pt>
                <c:pt idx="5">
                  <c:v>34</c:v>
                </c:pt>
                <c:pt idx="6">
                  <c:v>30</c:v>
                </c:pt>
                <c:pt idx="7">
                  <c:v>82</c:v>
                </c:pt>
                <c:pt idx="8">
                  <c:v>7</c:v>
                </c:pt>
                <c:pt idx="9">
                  <c:v>76</c:v>
                </c:pt>
                <c:pt idx="10">
                  <c:v>1405</c:v>
                </c:pt>
                <c:pt idx="11">
                  <c:v>48</c:v>
                </c:pt>
                <c:pt idx="12">
                  <c:v>160</c:v>
                </c:pt>
                <c:pt idx="13">
                  <c:v>14</c:v>
                </c:pt>
                <c:pt idx="14">
                  <c:v>10</c:v>
                </c:pt>
                <c:pt idx="15">
                  <c:v>15</c:v>
                </c:pt>
                <c:pt idx="16">
                  <c:v>55</c:v>
                </c:pt>
                <c:pt idx="17">
                  <c:v>19</c:v>
                </c:pt>
                <c:pt idx="18">
                  <c:v>22</c:v>
                </c:pt>
                <c:pt idx="19">
                  <c:v>19</c:v>
                </c:pt>
                <c:pt idx="20">
                  <c:v>14</c:v>
                </c:pt>
                <c:pt idx="21">
                  <c:v>10</c:v>
                </c:pt>
                <c:pt idx="22">
                  <c:v>2</c:v>
                </c:pt>
                <c:pt idx="23">
                  <c:v>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8655488"/>
        <c:axId val="208657792"/>
      </c:barChart>
      <c:catAx>
        <c:axId val="208655488"/>
        <c:scaling>
          <c:orientation val="minMax"/>
        </c:scaling>
        <c:delete val="0"/>
        <c:axPos val="b"/>
        <c:majorTickMark val="none"/>
        <c:minorTickMark val="none"/>
        <c:tickLblPos val="nextTo"/>
        <c:crossAx val="208657792"/>
        <c:crosses val="autoZero"/>
        <c:auto val="1"/>
        <c:lblAlgn val="ctr"/>
        <c:lblOffset val="100"/>
        <c:noMultiLvlLbl val="0"/>
      </c:catAx>
      <c:valAx>
        <c:axId val="208657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0865548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ar-AE"/>
              <a:t>نتائج الرضا العام عن نظام ادارة الاداء الوظيفي الالكتروني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4.1016114488571041E-3"/>
                  <c:y val="0.1105592819740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016114488571041E-3"/>
                  <c:y val="0.127834169782494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12'!$L$4:$M$4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12'!$L$5:$M$5</c:f>
              <c:numCache>
                <c:formatCode>0%</c:formatCode>
                <c:ptCount val="2"/>
                <c:pt idx="0">
                  <c:v>0.7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65054080"/>
        <c:axId val="276359040"/>
      </c:barChart>
      <c:catAx>
        <c:axId val="265054080"/>
        <c:scaling>
          <c:orientation val="minMax"/>
        </c:scaling>
        <c:delete val="0"/>
        <c:axPos val="b"/>
        <c:majorTickMark val="none"/>
        <c:minorTickMark val="none"/>
        <c:tickLblPos val="nextTo"/>
        <c:crossAx val="276359040"/>
        <c:crosses val="autoZero"/>
        <c:auto val="1"/>
        <c:lblAlgn val="ctr"/>
        <c:lblOffset val="100"/>
        <c:noMultiLvlLbl val="0"/>
      </c:catAx>
      <c:valAx>
        <c:axId val="276359040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6505408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8383497929659466"/>
          <c:y val="3.403617921595456E-2"/>
          <c:w val="0.5927842351850795"/>
          <c:h val="0.8884490417244087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strRef>
              <c:f>'Question 12'!$B$10:$B$12</c:f>
              <c:strCache>
                <c:ptCount val="3"/>
                <c:pt idx="0">
                  <c:v>قامت الهيئة بالتدريب المناسب لاستخدام النظام </c:v>
                </c:pt>
                <c:pt idx="1">
                  <c:v> النظام الالكتروني مناسب و سهل الاستخدام</c:v>
                </c:pt>
                <c:pt idx="2">
                  <c:v>الرد على طلبات الدعم الفني للنظام تتم ضمن الوقت والاسلوب المناسبين</c:v>
                </c:pt>
              </c:strCache>
            </c:strRef>
          </c:cat>
          <c:val>
            <c:numRef>
              <c:f>'Question 12'!$I$10:$I$12</c:f>
              <c:numCache>
                <c:formatCode>0%</c:formatCode>
                <c:ptCount val="3"/>
                <c:pt idx="0">
                  <c:v>0.60600858369098709</c:v>
                </c:pt>
                <c:pt idx="1">
                  <c:v>0.64301382927992368</c:v>
                </c:pt>
                <c:pt idx="2">
                  <c:v>0.62021936099189323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95253120"/>
        <c:axId val="295255040"/>
      </c:barChart>
      <c:catAx>
        <c:axId val="295253120"/>
        <c:scaling>
          <c:orientation val="minMax"/>
        </c:scaling>
        <c:delete val="0"/>
        <c:axPos val="l"/>
        <c:majorTickMark val="out"/>
        <c:minorTickMark val="none"/>
        <c:tickLblPos val="nextTo"/>
        <c:crossAx val="295255040"/>
        <c:crosses val="autoZero"/>
        <c:auto val="1"/>
        <c:lblAlgn val="ctr"/>
        <c:lblOffset val="100"/>
        <c:noMultiLvlLbl val="0"/>
      </c:catAx>
      <c:valAx>
        <c:axId val="29525504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95253120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2"/>
      </a:solidFill>
      <a:prstDash val="solid"/>
    </a:ln>
    <a:effectLst/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ar-AE" sz="1400" dirty="0" smtClean="0"/>
              <a:t>نسب توزيع</a:t>
            </a:r>
            <a:r>
              <a:rPr lang="ar-AE" sz="1400" baseline="0" dirty="0" smtClean="0"/>
              <a:t> الاجابات حسب </a:t>
            </a:r>
            <a:r>
              <a:rPr lang="ar-AE" sz="1400" dirty="0" smtClean="0"/>
              <a:t>مكان </a:t>
            </a:r>
            <a:r>
              <a:rPr lang="ar-AE" sz="1400" dirty="0"/>
              <a:t>العمل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5'!$A$4:$A$10</c:f>
              <c:strCache>
                <c:ptCount val="7"/>
                <c:pt idx="0">
                  <c:v>ابوظبي</c:v>
                </c:pt>
                <c:pt idx="1">
                  <c:v>دبي</c:v>
                </c:pt>
                <c:pt idx="2">
                  <c:v>الشارقة</c:v>
                </c:pt>
                <c:pt idx="3">
                  <c:v>عجمان</c:v>
                </c:pt>
                <c:pt idx="4">
                  <c:v>ام القيوين</c:v>
                </c:pt>
                <c:pt idx="5">
                  <c:v>راس الخيمة</c:v>
                </c:pt>
                <c:pt idx="6">
                  <c:v>الفجيرة</c:v>
                </c:pt>
              </c:strCache>
            </c:strRef>
          </c:cat>
          <c:val>
            <c:numRef>
              <c:f>'Question 5'!$C$4:$C$10</c:f>
              <c:numCache>
                <c:formatCode>0.0%</c:formatCode>
                <c:ptCount val="7"/>
                <c:pt idx="0">
                  <c:v>0.13500000000000001</c:v>
                </c:pt>
                <c:pt idx="1">
                  <c:v>0.214</c:v>
                </c:pt>
                <c:pt idx="2">
                  <c:v>0.21899999999999997</c:v>
                </c:pt>
                <c:pt idx="3">
                  <c:v>6.3E-2</c:v>
                </c:pt>
                <c:pt idx="4">
                  <c:v>4.5999999999999999E-2</c:v>
                </c:pt>
                <c:pt idx="5">
                  <c:v>0.17899999999999999</c:v>
                </c:pt>
                <c:pt idx="6">
                  <c:v>0.14400000000000002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9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ar-AE" sz="1600" b="1" i="0" u="none" strike="noStrike" baseline="0" dirty="0" smtClean="0">
                <a:effectLst/>
              </a:rPr>
              <a:t>نسب توزيع الاجابات حسب </a:t>
            </a:r>
            <a:r>
              <a:rPr lang="ar-AE" sz="1600" dirty="0" smtClean="0"/>
              <a:t>فئة </a:t>
            </a:r>
            <a:r>
              <a:rPr lang="ar-AE" sz="1600" dirty="0"/>
              <a:t>المتعاملين</a:t>
            </a:r>
            <a:endParaRPr lang="en-US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0794638338244605E-2"/>
          <c:y val="0.21983912305079512"/>
          <c:w val="0.52424267673962155"/>
          <c:h val="0.73436127836961551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1'!$A$4:$A$5</c:f>
              <c:strCache>
                <c:ptCount val="2"/>
                <c:pt idx="0">
                  <c:v>جهة حكومية اتحادية - وزارات</c:v>
                </c:pt>
                <c:pt idx="1">
                  <c:v>جهة حكومية اتحادية مستقلة</c:v>
                </c:pt>
              </c:strCache>
            </c:strRef>
          </c:cat>
          <c:val>
            <c:numRef>
              <c:f>'Question 1'!$C$4:$C$5</c:f>
              <c:numCache>
                <c:formatCode>0.0%</c:formatCode>
                <c:ptCount val="2"/>
                <c:pt idx="0">
                  <c:v>0.94400000000000006</c:v>
                </c:pt>
                <c:pt idx="1">
                  <c:v>5.5999999999999994E-2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05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ar-AE" sz="1600" b="1" i="0" u="none" strike="noStrike" baseline="0" dirty="0" smtClean="0">
                <a:effectLst/>
              </a:rPr>
              <a:t>نسب توزيع الاجابات حسب </a:t>
            </a:r>
            <a:r>
              <a:rPr lang="ar-AE" sz="1600" dirty="0" smtClean="0"/>
              <a:t>الجنس</a:t>
            </a:r>
            <a:endParaRPr lang="ar-AE" sz="16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4'!$A$4:$A$5</c:f>
              <c:strCache>
                <c:ptCount val="2"/>
                <c:pt idx="0">
                  <c:v>ذكر</c:v>
                </c:pt>
                <c:pt idx="1">
                  <c:v>انثى</c:v>
                </c:pt>
              </c:strCache>
            </c:strRef>
          </c:cat>
          <c:val>
            <c:numRef>
              <c:f>'Question 4'!$C$4:$C$5</c:f>
              <c:numCache>
                <c:formatCode>0.0%</c:formatCode>
                <c:ptCount val="2"/>
                <c:pt idx="0">
                  <c:v>0.32500000000000001</c:v>
                </c:pt>
                <c:pt idx="1">
                  <c:v>0.67500000000000004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 sz="1260" b="1" i="0" u="none" strike="noStrike" baseline="0" dirty="0" smtClean="0">
                <a:effectLst/>
              </a:rPr>
              <a:t>نسب توزيع الاجابات حسب </a:t>
            </a:r>
            <a:r>
              <a:rPr lang="ar-AE" dirty="0" smtClean="0"/>
              <a:t>الفئة </a:t>
            </a:r>
            <a:r>
              <a:rPr lang="ar-AE" dirty="0"/>
              <a:t>الوظيفية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6'!$A$4:$A$7</c:f>
              <c:strCache>
                <c:ptCount val="4"/>
                <c:pt idx="0">
                  <c:v>قيادية</c:v>
                </c:pt>
                <c:pt idx="1">
                  <c:v>إشرافية</c:v>
                </c:pt>
                <c:pt idx="2">
                  <c:v>تخصصية / فنية</c:v>
                </c:pt>
                <c:pt idx="3">
                  <c:v>ادارية / تنفيذية</c:v>
                </c:pt>
              </c:strCache>
            </c:strRef>
          </c:cat>
          <c:val>
            <c:numRef>
              <c:f>'Question 6'!$C$4:$C$7</c:f>
              <c:numCache>
                <c:formatCode>0.0%</c:formatCode>
                <c:ptCount val="4"/>
                <c:pt idx="0">
                  <c:v>6.4000000000000001E-2</c:v>
                </c:pt>
                <c:pt idx="1">
                  <c:v>0.122</c:v>
                </c:pt>
                <c:pt idx="2">
                  <c:v>0.54200000000000004</c:v>
                </c:pt>
                <c:pt idx="3">
                  <c:v>0.27300000000000002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05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كيف يتم تطبيق نظام ادارة الاداء لموظفي الحكومة الاتحادية لديكم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7'!$A$4:$A$6</c:f>
              <c:strCache>
                <c:ptCount val="3"/>
                <c:pt idx="0">
                  <c:v>نظام ورقي</c:v>
                </c:pt>
                <c:pt idx="1">
                  <c:v>نظام الكتروني</c:v>
                </c:pt>
                <c:pt idx="2">
                  <c:v>لا يتم تطبيق النظام</c:v>
                </c:pt>
              </c:strCache>
            </c:strRef>
          </c:cat>
          <c:val>
            <c:numRef>
              <c:f>'Question 7'!$C$4:$C$6</c:f>
              <c:numCache>
                <c:formatCode>0.0%</c:formatCode>
                <c:ptCount val="3"/>
                <c:pt idx="0">
                  <c:v>0.38100000000000001</c:v>
                </c:pt>
                <c:pt idx="1">
                  <c:v>0.60199999999999998</c:v>
                </c:pt>
                <c:pt idx="2">
                  <c:v>1.7000000000000001E-2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ما هي القناة المفضلة لديكم للتواصل مع منسقي نظام إدارة الاداء في الهيئة</a:t>
            </a:r>
          </a:p>
        </c:rich>
      </c:tx>
      <c:layout>
        <c:manualLayout>
          <c:xMode val="edge"/>
          <c:yMode val="edge"/>
          <c:x val="0.17187518226888307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1823532030577939"/>
          <c:w val="0.86632091322311944"/>
          <c:h val="0.6852951018139674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13'!$A$4:$A$9</c:f>
              <c:strCache>
                <c:ptCount val="6"/>
                <c:pt idx="0">
                  <c:v>البريد الالكتروني</c:v>
                </c:pt>
                <c:pt idx="1">
                  <c:v>الاتصال الهاتفي</c:v>
                </c:pt>
                <c:pt idx="2">
                  <c:v>اخرى</c:v>
                </c:pt>
                <c:pt idx="3">
                  <c:v>البريد الرسمي</c:v>
                </c:pt>
                <c:pt idx="4">
                  <c:v>الزيارات الميدانية</c:v>
                </c:pt>
                <c:pt idx="5">
                  <c:v>نظام الدعم الفني</c:v>
                </c:pt>
              </c:strCache>
            </c:strRef>
          </c:cat>
          <c:val>
            <c:numRef>
              <c:f>'Question 13'!$C$4:$C$9</c:f>
              <c:numCache>
                <c:formatCode>0.0%</c:formatCode>
                <c:ptCount val="6"/>
                <c:pt idx="0">
                  <c:v>0.69900000000000007</c:v>
                </c:pt>
                <c:pt idx="1">
                  <c:v>0.374</c:v>
                </c:pt>
                <c:pt idx="2">
                  <c:v>1.2E-2</c:v>
                </c:pt>
                <c:pt idx="3">
                  <c:v>0.14000000000000001</c:v>
                </c:pt>
                <c:pt idx="4">
                  <c:v>0.24299999999999999</c:v>
                </c:pt>
                <c:pt idx="5">
                  <c:v>9.8000000000000004E-2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192704"/>
        <c:axId val="131194240"/>
      </c:barChart>
      <c:catAx>
        <c:axId val="131192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1194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1194240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1192704"/>
        <c:crossesAt val="1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ما هي القناة المفضلة لديكم لمعرفة اخر الاخبار المتعلقة بنظام ادارة الاداء</a:t>
            </a:r>
          </a:p>
        </c:rich>
      </c:tx>
      <c:layout>
        <c:manualLayout>
          <c:xMode val="edge"/>
          <c:yMode val="edge"/>
          <c:x val="0.14409740449110528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930580869176008"/>
          <c:y val="0.1823532030577939"/>
          <c:w val="0.8263902899683464"/>
          <c:h val="0.4676477304224069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14'!$A$4:$A$13</c:f>
              <c:strCache>
                <c:ptCount val="10"/>
                <c:pt idx="0">
                  <c:v>FAHR - التطبيق الذكي</c:v>
                </c:pt>
                <c:pt idx="1">
                  <c:v>الموقع الالكتروني</c:v>
                </c:pt>
                <c:pt idx="2">
                  <c:v>SMS - الرسائل النصية</c:v>
                </c:pt>
                <c:pt idx="3">
                  <c:v>اخرى</c:v>
                </c:pt>
                <c:pt idx="4">
                  <c:v>مركز الاتصال</c:v>
                </c:pt>
                <c:pt idx="5">
                  <c:v>البريد الالكتروني</c:v>
                </c:pt>
                <c:pt idx="6">
                  <c:v>البريد الرسمي</c:v>
                </c:pt>
                <c:pt idx="7">
                  <c:v>الزيارات الميدانية</c:v>
                </c:pt>
                <c:pt idx="8">
                  <c:v>مجلة الموارد البشرية</c:v>
                </c:pt>
                <c:pt idx="9">
                  <c:v>نظام بياناتي</c:v>
                </c:pt>
              </c:strCache>
            </c:strRef>
          </c:cat>
          <c:val>
            <c:numRef>
              <c:f>'Question 14'!$C$4:$C$13</c:f>
              <c:numCache>
                <c:formatCode>0.0%</c:formatCode>
                <c:ptCount val="10"/>
                <c:pt idx="0">
                  <c:v>0.223</c:v>
                </c:pt>
                <c:pt idx="1">
                  <c:v>0.184</c:v>
                </c:pt>
                <c:pt idx="2">
                  <c:v>0.39299999999999996</c:v>
                </c:pt>
                <c:pt idx="3">
                  <c:v>9.0000000000000011E-3</c:v>
                </c:pt>
                <c:pt idx="4">
                  <c:v>2.7999999999999997E-2</c:v>
                </c:pt>
                <c:pt idx="5">
                  <c:v>0.63</c:v>
                </c:pt>
                <c:pt idx="6">
                  <c:v>0.13699999999999998</c:v>
                </c:pt>
                <c:pt idx="7">
                  <c:v>0.113</c:v>
                </c:pt>
                <c:pt idx="8">
                  <c:v>0.06</c:v>
                </c:pt>
                <c:pt idx="9">
                  <c:v>0.20699999999999999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207168"/>
        <c:axId val="131208704"/>
      </c:barChart>
      <c:catAx>
        <c:axId val="131207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131208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120870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1207168"/>
        <c:crossesAt val="1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8'!$B$16</c:f>
              <c:strCache>
                <c:ptCount val="1"/>
                <c:pt idx="0">
                  <c:v>الرضا العام عن نظام التدريب والتطوير 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cat>
            <c:strRef>
              <c:f>'Question 8'!$C$15:$D$15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8'!$C$16:$D$16</c:f>
              <c:numCache>
                <c:formatCode>0%</c:formatCode>
                <c:ptCount val="2"/>
                <c:pt idx="0">
                  <c:v>0.7</c:v>
                </c:pt>
                <c:pt idx="1">
                  <c:v>0.73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247488"/>
        <c:axId val="131253376"/>
      </c:barChart>
      <c:catAx>
        <c:axId val="131247488"/>
        <c:scaling>
          <c:orientation val="minMax"/>
        </c:scaling>
        <c:delete val="0"/>
        <c:axPos val="b"/>
        <c:majorTickMark val="out"/>
        <c:minorTickMark val="none"/>
        <c:tickLblPos val="nextTo"/>
        <c:crossAx val="131253376"/>
        <c:crosses val="autoZero"/>
        <c:auto val="1"/>
        <c:lblAlgn val="ctr"/>
        <c:lblOffset val="100"/>
        <c:noMultiLvlLbl val="0"/>
      </c:catAx>
      <c:valAx>
        <c:axId val="1312533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124748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6">
            <a:tint val="50000"/>
            <a:satMod val="300000"/>
          </a:schemeClr>
        </a:gs>
        <a:gs pos="35000">
          <a:schemeClr val="accent6">
            <a:tint val="37000"/>
            <a:satMod val="300000"/>
          </a:schemeClr>
        </a:gs>
        <a:gs pos="100000">
          <a:schemeClr val="accent6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6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الرضا العام عن نظام ادارة الاداء الوظيفي 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4591666666666667"/>
          <c:y val="0.2226968503937008"/>
          <c:w val="0.6734875328083989"/>
          <c:h val="0.548492636337124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'Question 8'!$D$14</c:f>
              <c:strCache>
                <c:ptCount val="1"/>
                <c:pt idx="0">
                  <c:v>المستهدف</c:v>
                </c:pt>
              </c:strCache>
            </c:strRef>
          </c:tx>
          <c:invertIfNegative val="0"/>
          <c:cat>
            <c:strRef>
              <c:f>'Question 8'!$C$15:$C$16</c:f>
              <c:strCache>
                <c:ptCount val="2"/>
                <c:pt idx="0">
                  <c:v>العام 2013</c:v>
                </c:pt>
                <c:pt idx="1">
                  <c:v>العام 2014</c:v>
                </c:pt>
              </c:strCache>
            </c:strRef>
          </c:cat>
          <c:val>
            <c:numRef>
              <c:f>'Question 8'!$D$15:$D$16</c:f>
              <c:numCache>
                <c:formatCode>0%</c:formatCode>
                <c:ptCount val="2"/>
                <c:pt idx="0">
                  <c:v>0.7</c:v>
                </c:pt>
                <c:pt idx="1">
                  <c:v>0.7</c:v>
                </c:pt>
              </c:numCache>
            </c:numRef>
          </c:val>
        </c:ser>
        <c:ser>
          <c:idx val="1"/>
          <c:order val="1"/>
          <c:tx>
            <c:strRef>
              <c:f>'Question 8'!$E$14</c:f>
              <c:strCache>
                <c:ptCount val="1"/>
                <c:pt idx="0">
                  <c:v>المتحقق</c:v>
                </c:pt>
              </c:strCache>
            </c:strRef>
          </c:tx>
          <c:invertIfNegative val="0"/>
          <c:cat>
            <c:strRef>
              <c:f>'Question 8'!$C$15:$C$16</c:f>
              <c:strCache>
                <c:ptCount val="2"/>
                <c:pt idx="0">
                  <c:v>العام 2013</c:v>
                </c:pt>
                <c:pt idx="1">
                  <c:v>العام 2014</c:v>
                </c:pt>
              </c:strCache>
            </c:strRef>
          </c:cat>
          <c:val>
            <c:numRef>
              <c:f>'Question 8'!$E$15:$E$16</c:f>
              <c:numCache>
                <c:formatCode>0%</c:formatCode>
                <c:ptCount val="2"/>
                <c:pt idx="0">
                  <c:v>0.67</c:v>
                </c:pt>
                <c:pt idx="1">
                  <c:v>0.56999999999999995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357440"/>
        <c:axId val="210392576"/>
      </c:barChart>
      <c:catAx>
        <c:axId val="209357440"/>
        <c:scaling>
          <c:orientation val="minMax"/>
        </c:scaling>
        <c:delete val="0"/>
        <c:axPos val="b"/>
        <c:majorTickMark val="out"/>
        <c:minorTickMark val="none"/>
        <c:tickLblPos val="nextTo"/>
        <c:crossAx val="210392576"/>
        <c:crosses val="autoZero"/>
        <c:auto val="1"/>
        <c:lblAlgn val="ctr"/>
        <c:lblOffset val="100"/>
        <c:noMultiLvlLbl val="0"/>
      </c:catAx>
      <c:valAx>
        <c:axId val="2103925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93574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8'!$B$17</c:f>
              <c:strCache>
                <c:ptCount val="1"/>
                <c:pt idx="0">
                  <c:v>الرضا العام عن النظام الالكتروني للتدريب والتطوير 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cat>
            <c:strRef>
              <c:f>'Question 8'!$C$15:$D$15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8'!$C$17:$D$17</c:f>
              <c:numCache>
                <c:formatCode>0%</c:formatCode>
                <c:ptCount val="2"/>
                <c:pt idx="0">
                  <c:v>0.7</c:v>
                </c:pt>
                <c:pt idx="1">
                  <c:v>0.64100000000000001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348352"/>
        <c:axId val="131349888"/>
      </c:barChart>
      <c:catAx>
        <c:axId val="131348352"/>
        <c:scaling>
          <c:orientation val="minMax"/>
        </c:scaling>
        <c:delete val="0"/>
        <c:axPos val="b"/>
        <c:majorTickMark val="out"/>
        <c:minorTickMark val="none"/>
        <c:tickLblPos val="nextTo"/>
        <c:crossAx val="131349888"/>
        <c:crosses val="autoZero"/>
        <c:auto val="1"/>
        <c:lblAlgn val="ctr"/>
        <c:lblOffset val="100"/>
        <c:noMultiLvlLbl val="0"/>
      </c:catAx>
      <c:valAx>
        <c:axId val="1313498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134835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7902502400526925"/>
          <c:y val="3.6604947458668116E-2"/>
          <c:w val="0.49791317829764947"/>
          <c:h val="0.880030101477194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'Question 9'!$B$13:$B$18</c:f>
              <c:strCache>
                <c:ptCount val="6"/>
                <c:pt idx="0">
                  <c:v>مراحل تطبيق نظام التدريب والتطوير واضحة ومتسلسلة </c:v>
                </c:pt>
                <c:pt idx="1">
                  <c:v>النماذج المستخدمة والموضحة ضمن الدليل الإسترشادي للنظام مناسبة وسهله الاستخدام</c:v>
                </c:pt>
                <c:pt idx="2">
                  <c:v>تتناسب اشكال التدريب المحددة ضمن النظام مع احتياجات جهتكم ويمكن تطبيقها</c:v>
                </c:pt>
                <c:pt idx="3">
                  <c:v>(قامت الهيئة بتزويدكم بالتدريب المناسب على استخدام نظام التدريب والتطوير (النظام الورقي</c:v>
                </c:pt>
                <c:pt idx="4">
                  <c:v>وسائل واساليب التواصل المتبعة مع منسقي نظام التدريب والتطوير في الهيئة مناسبة</c:v>
                </c:pt>
                <c:pt idx="5">
                  <c:v>لدى منسقي نظام التدريب والتطوير في الهيئة المعرفة والاجابات المناسبة على إستفساراتكم حول نظام التدريب والتطوير</c:v>
                </c:pt>
              </c:strCache>
            </c:strRef>
          </c:cat>
          <c:val>
            <c:numRef>
              <c:f>'Question 9'!$C$13:$C$18</c:f>
              <c:numCache>
                <c:formatCode>0.0%</c:formatCode>
                <c:ptCount val="6"/>
                <c:pt idx="0">
                  <c:v>0.71299999999999997</c:v>
                </c:pt>
                <c:pt idx="1">
                  <c:v>0.68700000000000006</c:v>
                </c:pt>
                <c:pt idx="2">
                  <c:v>0.66100000000000003</c:v>
                </c:pt>
                <c:pt idx="3">
                  <c:v>0.70399999999999996</c:v>
                </c:pt>
                <c:pt idx="4">
                  <c:v>0.72199999999999998</c:v>
                </c:pt>
                <c:pt idx="5">
                  <c:v>0.71299999999999997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373312"/>
        <c:axId val="131375104"/>
      </c:barChart>
      <c:catAx>
        <c:axId val="131373312"/>
        <c:scaling>
          <c:orientation val="minMax"/>
        </c:scaling>
        <c:delete val="0"/>
        <c:axPos val="l"/>
        <c:majorTickMark val="out"/>
        <c:minorTickMark val="none"/>
        <c:tickLblPos val="nextTo"/>
        <c:crossAx val="131375104"/>
        <c:crosses val="autoZero"/>
        <c:auto val="1"/>
        <c:lblAlgn val="ctr"/>
        <c:lblOffset val="100"/>
        <c:noMultiLvlLbl val="0"/>
      </c:catAx>
      <c:valAx>
        <c:axId val="131375104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3137331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05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'Question 9'!$B$20:$B$23</c:f>
              <c:strCache>
                <c:ptCount val="4"/>
                <c:pt idx="0">
                  <c:v>يعتبر النظام الالكتروني للتدريب والتطوير مناسبا وسهل الاستخدام</c:v>
                </c:pt>
                <c:pt idx="1">
                  <c:v>(قامت الهيئة بتزويدكم بالتدريب المناسب على استخدام نظام التدريب والتطوير (النظام الالكتروني</c:v>
                </c:pt>
                <c:pt idx="2">
                  <c:v>يتم تقديم الدعم الفني لنظام التدريب والتطوير (الالكتروني) من قبل الهيئة ضمن الوقت المناسب</c:v>
                </c:pt>
                <c:pt idx="3">
                  <c:v>يتم تقديم الدعم الفني لنظام التدريب والتطوير (الالكتروني) من قبل الهيئة بالاسلوب المناسب</c:v>
                </c:pt>
              </c:strCache>
            </c:strRef>
          </c:cat>
          <c:val>
            <c:numRef>
              <c:f>'Question 9'!$C$20:$C$23</c:f>
              <c:numCache>
                <c:formatCode>0.0%</c:formatCode>
                <c:ptCount val="4"/>
                <c:pt idx="0">
                  <c:v>0.56399999999999995</c:v>
                </c:pt>
                <c:pt idx="1">
                  <c:v>0.65300000000000002</c:v>
                </c:pt>
                <c:pt idx="2">
                  <c:v>0.67400000000000004</c:v>
                </c:pt>
                <c:pt idx="3">
                  <c:v>0.67400000000000004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446272"/>
        <c:axId val="131447808"/>
      </c:barChart>
      <c:catAx>
        <c:axId val="131446272"/>
        <c:scaling>
          <c:orientation val="minMax"/>
        </c:scaling>
        <c:delete val="0"/>
        <c:axPos val="l"/>
        <c:majorTickMark val="out"/>
        <c:minorTickMark val="none"/>
        <c:tickLblPos val="nextTo"/>
        <c:crossAx val="131447808"/>
        <c:crosses val="autoZero"/>
        <c:auto val="1"/>
        <c:lblAlgn val="ctr"/>
        <c:lblOffset val="100"/>
        <c:noMultiLvlLbl val="0"/>
      </c:catAx>
      <c:valAx>
        <c:axId val="131447808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3144627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05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هل تم تطبيق نظام التدريب والتطوير المعد من قبل الهيئة الاتحادية للموارد البشرية الحكومية في جهتكم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6'!$A$4:$A$6</c:f>
              <c:strCache>
                <c:ptCount val="3"/>
                <c:pt idx="0">
                  <c:v>يتم التطبيق بصورة ورقية</c:v>
                </c:pt>
                <c:pt idx="1">
                  <c:v>يتم التطبيق من خلال النظام الالكتروني</c:v>
                </c:pt>
                <c:pt idx="2">
                  <c:v>لا يتم تطبيق نظام الهيئة الاتحادية للموارد البشرية الحكومية للتدريب والتطوير</c:v>
                </c:pt>
              </c:strCache>
            </c:strRef>
          </c:cat>
          <c:val>
            <c:numRef>
              <c:f>'Question 6'!$C$4:$C$6</c:f>
              <c:numCache>
                <c:formatCode>0.0%</c:formatCode>
                <c:ptCount val="3"/>
                <c:pt idx="0">
                  <c:v>0.41399999999999998</c:v>
                </c:pt>
                <c:pt idx="1">
                  <c:v>0.31</c:v>
                </c:pt>
                <c:pt idx="2">
                  <c:v>0.27600000000000002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zero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اسباب عدم تطبيق النظام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7'!$A$4:$A$9</c:f>
              <c:strCache>
                <c:ptCount val="6"/>
                <c:pt idx="0">
                  <c:v>غير ملزمين بتطبيق النظام</c:v>
                </c:pt>
                <c:pt idx="1">
                  <c:v>لدى جهتنا نظام التدريب الخاص بها</c:v>
                </c:pt>
                <c:pt idx="2">
                  <c:v>اخرى</c:v>
                </c:pt>
                <c:pt idx="3">
                  <c:v>النظام غير مناسب لنا</c:v>
                </c:pt>
                <c:pt idx="4">
                  <c:v>عدم وضوح وصعوبة تطبيق النظام</c:v>
                </c:pt>
                <c:pt idx="5">
                  <c:v>لا يتوفر النظام لدينا</c:v>
                </c:pt>
              </c:strCache>
            </c:strRef>
          </c:cat>
          <c:val>
            <c:numRef>
              <c:f>'Question 7'!$C$4:$C$9</c:f>
              <c:numCache>
                <c:formatCode>0.0%</c:formatCode>
                <c:ptCount val="6"/>
                <c:pt idx="0">
                  <c:v>0.33299999999999996</c:v>
                </c:pt>
                <c:pt idx="1">
                  <c:v>0.16699999999999998</c:v>
                </c:pt>
                <c:pt idx="2">
                  <c:v>0</c:v>
                </c:pt>
                <c:pt idx="3">
                  <c:v>0.16699999999999998</c:v>
                </c:pt>
                <c:pt idx="4">
                  <c:v>0</c:v>
                </c:pt>
                <c:pt idx="5">
                  <c:v>0.33299999999999996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zero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اهم الجوانب التي ترغبون في وجودها ضمن نظام التدريب والتطوير الالكتروني</a:t>
            </a:r>
            <a:endParaRPr 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20'!$A$4:$A$9</c:f>
              <c:strCache>
                <c:ptCount val="6"/>
                <c:pt idx="0">
                  <c:v>الربط الالكتروني بين نظام التدريب والتطوير ومخرجات نظام ادارة الاداء الوظيفي</c:v>
                </c:pt>
                <c:pt idx="1">
                  <c:v>خاصية استخراج تقارير احصائية عن الدورات التدريبية والمتدربين</c:v>
                </c:pt>
                <c:pt idx="2">
                  <c:v>امكانية اعداد وعرض الخطة التدريبية من النظام</c:v>
                </c:pt>
                <c:pt idx="3">
                  <c:v>الترشيح الالكتروني للدورات التدريبية من قبل الموظفين</c:v>
                </c:pt>
                <c:pt idx="4">
                  <c:v>تقييم المتدربين وقياس اثر العائد من التدريب</c:v>
                </c:pt>
                <c:pt idx="5">
                  <c:v>الربط الالكتروني بين نتائج قياس اثر التدريب وتحديثات خطة التطوير الفردية</c:v>
                </c:pt>
              </c:strCache>
            </c:strRef>
          </c:cat>
          <c:val>
            <c:numRef>
              <c:f>'Question 20'!$D$4:$D$9</c:f>
              <c:numCache>
                <c:formatCode>0%</c:formatCode>
                <c:ptCount val="6"/>
                <c:pt idx="0">
                  <c:v>0.18947368421052632</c:v>
                </c:pt>
                <c:pt idx="1">
                  <c:v>0.17894736842105263</c:v>
                </c:pt>
                <c:pt idx="2">
                  <c:v>0.15789473684210525</c:v>
                </c:pt>
                <c:pt idx="3">
                  <c:v>0.14736842105263157</c:v>
                </c:pt>
                <c:pt idx="4">
                  <c:v>0.17894736842105263</c:v>
                </c:pt>
                <c:pt idx="5">
                  <c:v>0.14736842105263157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913391008060791"/>
          <c:y val="0.17967207962685453"/>
          <c:w val="0.38076508115736352"/>
          <c:h val="0.74139477305043366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 dirty="0" smtClean="0"/>
              <a:t>الاجابات</a:t>
            </a:r>
            <a:r>
              <a:rPr lang="ar-AE" baseline="0" dirty="0" smtClean="0"/>
              <a:t> حسب العمر</a:t>
            </a:r>
            <a:endParaRPr lang="ar-AE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4'!$A$4:$A$6</c:f>
              <c:strCache>
                <c:ptCount val="3"/>
                <c:pt idx="0">
                  <c:v>اقل من 25</c:v>
                </c:pt>
                <c:pt idx="1">
                  <c:v>26 - 45</c:v>
                </c:pt>
                <c:pt idx="2">
                  <c:v>اكبر من 46</c:v>
                </c:pt>
              </c:strCache>
            </c:strRef>
          </c:cat>
          <c:val>
            <c:numRef>
              <c:f>'Question 4'!$C$4:$C$6</c:f>
              <c:numCache>
                <c:formatCode>0.0%</c:formatCode>
                <c:ptCount val="3"/>
                <c:pt idx="0">
                  <c:v>0</c:v>
                </c:pt>
                <c:pt idx="1">
                  <c:v>0.80599999999999994</c:v>
                </c:pt>
                <c:pt idx="2">
                  <c:v>0.19399999999999998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 dirty="0" smtClean="0"/>
              <a:t>الاجابات حسب مكان</a:t>
            </a:r>
            <a:r>
              <a:rPr lang="ar-AE" baseline="0" dirty="0" smtClean="0"/>
              <a:t> الإقامة</a:t>
            </a:r>
            <a:endParaRPr lang="ar-AE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5'!$A$4:$A$10</c:f>
              <c:strCache>
                <c:ptCount val="7"/>
                <c:pt idx="0">
                  <c:v>أبوظبي</c:v>
                </c:pt>
                <c:pt idx="1">
                  <c:v>دبي</c:v>
                </c:pt>
                <c:pt idx="2">
                  <c:v>الشارقة</c:v>
                </c:pt>
                <c:pt idx="3">
                  <c:v>عجمان</c:v>
                </c:pt>
                <c:pt idx="4">
                  <c:v>أم القيوين</c:v>
                </c:pt>
                <c:pt idx="5">
                  <c:v>رأس الخيمة</c:v>
                </c:pt>
                <c:pt idx="6">
                  <c:v>الفجيرة</c:v>
                </c:pt>
              </c:strCache>
            </c:strRef>
          </c:cat>
          <c:val>
            <c:numRef>
              <c:f>'Question 5'!$C$4:$C$10</c:f>
              <c:numCache>
                <c:formatCode>0.0%</c:formatCode>
                <c:ptCount val="7"/>
                <c:pt idx="0">
                  <c:v>0.51600000000000001</c:v>
                </c:pt>
                <c:pt idx="1">
                  <c:v>0.32299999999999995</c:v>
                </c:pt>
                <c:pt idx="2">
                  <c:v>9.6999999999999989E-2</c:v>
                </c:pt>
                <c:pt idx="3">
                  <c:v>3.2000000000000001E-2</c:v>
                </c:pt>
                <c:pt idx="4">
                  <c:v>0</c:v>
                </c:pt>
                <c:pt idx="5">
                  <c:v>3.2000000000000001E-2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 dirty="0" smtClean="0"/>
              <a:t>تصنيف الاجابات حسب الجنس</a:t>
            </a:r>
            <a:endParaRPr lang="ar-AE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3'!$A$4:$A$5</c:f>
              <c:strCache>
                <c:ptCount val="2"/>
                <c:pt idx="0">
                  <c:v>ذكر</c:v>
                </c:pt>
                <c:pt idx="1">
                  <c:v>انثى</c:v>
                </c:pt>
              </c:strCache>
            </c:strRef>
          </c:cat>
          <c:val>
            <c:numRef>
              <c:f>'Question 3'!$C$4:$C$5</c:f>
              <c:numCache>
                <c:formatCode>0.0%</c:formatCode>
                <c:ptCount val="2"/>
                <c:pt idx="0">
                  <c:v>0.38700000000000001</c:v>
                </c:pt>
                <c:pt idx="1">
                  <c:v>0.61299999999999999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 dirty="0" smtClean="0"/>
              <a:t>تصنيف الاجابات</a:t>
            </a:r>
            <a:r>
              <a:rPr lang="ar-AE" baseline="0" dirty="0" smtClean="0"/>
              <a:t> حسب فئة الجهة </a:t>
            </a:r>
            <a:endParaRPr lang="ar-AE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1'!$A$4:$A$5</c:f>
              <c:strCache>
                <c:ptCount val="2"/>
                <c:pt idx="0">
                  <c:v>جهة حكومية اتحادية - وزارات</c:v>
                </c:pt>
                <c:pt idx="1">
                  <c:v>جهة حكومية اتحادية مستقلة</c:v>
                </c:pt>
              </c:strCache>
            </c:strRef>
          </c:cat>
          <c:val>
            <c:numRef>
              <c:f>'Question 1'!$C$4:$C$5</c:f>
              <c:numCache>
                <c:formatCode>0.0%</c:formatCode>
                <c:ptCount val="2"/>
                <c:pt idx="0">
                  <c:v>0.45200000000000001</c:v>
                </c:pt>
                <c:pt idx="1">
                  <c:v>0.54799999999999993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ar-AE"/>
              <a:t>نتائج الرضا العام عن نظام ادارة الاداء الوظيفي الالكتروني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4.1016114488571041E-3"/>
                  <c:y val="0.1105592819740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016114488571041E-3"/>
                  <c:y val="0.127834169782494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12'!$L$4:$M$4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12'!$L$5:$M$5</c:f>
              <c:numCache>
                <c:formatCode>0%</c:formatCode>
                <c:ptCount val="2"/>
                <c:pt idx="0">
                  <c:v>0.7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1145856"/>
        <c:axId val="211207296"/>
      </c:barChart>
      <c:catAx>
        <c:axId val="211145856"/>
        <c:scaling>
          <c:orientation val="minMax"/>
        </c:scaling>
        <c:delete val="0"/>
        <c:axPos val="b"/>
        <c:majorTickMark val="none"/>
        <c:minorTickMark val="none"/>
        <c:tickLblPos val="nextTo"/>
        <c:crossAx val="211207296"/>
        <c:crosses val="autoZero"/>
        <c:auto val="1"/>
        <c:lblAlgn val="ctr"/>
        <c:lblOffset val="100"/>
        <c:noMultiLvlLbl val="0"/>
      </c:catAx>
      <c:valAx>
        <c:axId val="211207296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11145856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القناة المضل للتواصل معكم من قبل منسقي التدريب </a:t>
            </a:r>
            <a:endParaRPr 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multiLvlStrRef>
              <c:f>'Question 19'!$A$4:$B$8</c:f>
              <c:multiLvlStrCache>
                <c:ptCount val="5"/>
                <c:lvl>
                  <c:pt idx="0">
                    <c:v>البريد الالكتروني</c:v>
                  </c:pt>
                  <c:pt idx="1">
                    <c:v>الاتصال الهاتفي</c:v>
                  </c:pt>
                  <c:pt idx="2">
                    <c:v>اخرى</c:v>
                  </c:pt>
                  <c:pt idx="3">
                    <c:v>البريد الرسمي</c:v>
                  </c:pt>
                  <c:pt idx="4">
                    <c:v>الزيارات الميدانية</c:v>
                  </c:pt>
                </c:lvl>
                <c:lvl>
                  <c:pt idx="0">
                    <c:v>البريد الالكتروني</c:v>
                  </c:pt>
                  <c:pt idx="1">
                    <c:v>الاتصال الهاتفي</c:v>
                  </c:pt>
                  <c:pt idx="2">
                    <c:v>اخرى</c:v>
                  </c:pt>
                  <c:pt idx="3">
                    <c:v>البريد الرسمي</c:v>
                  </c:pt>
                  <c:pt idx="4">
                    <c:v>الزيارات الميدانية</c:v>
                  </c:pt>
                </c:lvl>
              </c:multiLvlStrCache>
            </c:multiLvlStrRef>
          </c:cat>
          <c:val>
            <c:numRef>
              <c:f>'Question 19'!$E$4:$E$8</c:f>
              <c:numCache>
                <c:formatCode>0%</c:formatCode>
                <c:ptCount val="5"/>
                <c:pt idx="0">
                  <c:v>0.5</c:v>
                </c:pt>
                <c:pt idx="1">
                  <c:v>0.32500000000000001</c:v>
                </c:pt>
                <c:pt idx="2">
                  <c:v>0</c:v>
                </c:pt>
                <c:pt idx="3">
                  <c:v>0</c:v>
                </c:pt>
                <c:pt idx="4">
                  <c:v>0.17499999999999999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05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1'!$C$17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'Question 1'!$B$18:$B$26</c:f>
              <c:strCache>
                <c:ptCount val="9"/>
                <c:pt idx="0">
                  <c:v>الخدمة الذاتية</c:v>
                </c:pt>
                <c:pt idx="1">
                  <c:v>اجراءات الموارد البشرية</c:v>
                </c:pt>
                <c:pt idx="2">
                  <c:v>التقارير الاحصائية</c:v>
                </c:pt>
                <c:pt idx="3">
                  <c:v>الدعم الفني</c:v>
                </c:pt>
                <c:pt idx="4">
                  <c:v>النظام الإلكتروني لادارة الاداء الوظيفي </c:v>
                </c:pt>
                <c:pt idx="5">
                  <c:v>التطبيق الذكي</c:v>
                </c:pt>
                <c:pt idx="6">
                  <c:v>النظام الإلكتروني للتدريب والتطوير</c:v>
                </c:pt>
                <c:pt idx="7">
                  <c:v>مركز الاتصال</c:v>
                </c:pt>
                <c:pt idx="8">
                  <c:v>اعتماد</c:v>
                </c:pt>
              </c:strCache>
            </c:strRef>
          </c:cat>
          <c:val>
            <c:numRef>
              <c:f>'Question 1'!$C$18:$C$26</c:f>
              <c:numCache>
                <c:formatCode>0.0%</c:formatCode>
                <c:ptCount val="9"/>
                <c:pt idx="0">
                  <c:v>0.66900000000000004</c:v>
                </c:pt>
                <c:pt idx="1">
                  <c:v>0.68400000000000005</c:v>
                </c:pt>
                <c:pt idx="2">
                  <c:v>0.65200000000000002</c:v>
                </c:pt>
                <c:pt idx="7">
                  <c:v>0.71599999999999997</c:v>
                </c:pt>
              </c:numCache>
            </c:numRef>
          </c:val>
        </c:ser>
        <c:ser>
          <c:idx val="1"/>
          <c:order val="1"/>
          <c:tx>
            <c:strRef>
              <c:f>'Question 1'!$D$17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'Question 1'!$B$18:$B$26</c:f>
              <c:strCache>
                <c:ptCount val="9"/>
                <c:pt idx="0">
                  <c:v>الخدمة الذاتية</c:v>
                </c:pt>
                <c:pt idx="1">
                  <c:v>اجراءات الموارد البشرية</c:v>
                </c:pt>
                <c:pt idx="2">
                  <c:v>التقارير الاحصائية</c:v>
                </c:pt>
                <c:pt idx="3">
                  <c:v>الدعم الفني</c:v>
                </c:pt>
                <c:pt idx="4">
                  <c:v>النظام الإلكتروني لادارة الاداء الوظيفي </c:v>
                </c:pt>
                <c:pt idx="5">
                  <c:v>التطبيق الذكي</c:v>
                </c:pt>
                <c:pt idx="6">
                  <c:v>النظام الإلكتروني للتدريب والتطوير</c:v>
                </c:pt>
                <c:pt idx="7">
                  <c:v>مركز الاتصال</c:v>
                </c:pt>
                <c:pt idx="8">
                  <c:v>اعتماد</c:v>
                </c:pt>
              </c:strCache>
            </c:strRef>
          </c:cat>
          <c:val>
            <c:numRef>
              <c:f>'Question 1'!$D$18:$D$26</c:f>
              <c:numCache>
                <c:formatCode>0%</c:formatCode>
                <c:ptCount val="9"/>
                <c:pt idx="0">
                  <c:v>0.75</c:v>
                </c:pt>
                <c:pt idx="1">
                  <c:v>0.8</c:v>
                </c:pt>
                <c:pt idx="2">
                  <c:v>0.72</c:v>
                </c:pt>
                <c:pt idx="3">
                  <c:v>0.75</c:v>
                </c:pt>
                <c:pt idx="4">
                  <c:v>0.6</c:v>
                </c:pt>
                <c:pt idx="5" formatCode="0.0%">
                  <c:v>0.79400000000000004</c:v>
                </c:pt>
                <c:pt idx="6">
                  <c:v>0.64</c:v>
                </c:pt>
                <c:pt idx="7">
                  <c:v>0.74</c:v>
                </c:pt>
                <c:pt idx="8">
                  <c:v>0.79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142208"/>
        <c:axId val="132143744"/>
      </c:barChart>
      <c:catAx>
        <c:axId val="132142208"/>
        <c:scaling>
          <c:orientation val="minMax"/>
        </c:scaling>
        <c:delete val="0"/>
        <c:axPos val="b"/>
        <c:majorTickMark val="out"/>
        <c:minorTickMark val="none"/>
        <c:tickLblPos val="nextTo"/>
        <c:crossAx val="132143744"/>
        <c:crosses val="autoZero"/>
        <c:auto val="1"/>
        <c:lblAlgn val="ctr"/>
        <c:lblOffset val="100"/>
        <c:noMultiLvlLbl val="0"/>
      </c:catAx>
      <c:valAx>
        <c:axId val="13214374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32142208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r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الرضا العام عن نظام اجراءات الموارد البشرية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7'!$L$4</c:f>
              <c:strCache>
                <c:ptCount val="1"/>
                <c:pt idx="0">
                  <c:v>المتحقق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</c:dPt>
          <c:cat>
            <c:numRef>
              <c:f>'Question 7'!$N$5:$N$6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'Question 7'!$L$5:$L$6</c:f>
              <c:numCache>
                <c:formatCode>0%</c:formatCode>
                <c:ptCount val="2"/>
                <c:pt idx="0">
                  <c:v>0.68400000000000005</c:v>
                </c:pt>
                <c:pt idx="1">
                  <c:v>0.8</c:v>
                </c:pt>
              </c:numCache>
            </c:numRef>
          </c:val>
        </c:ser>
        <c:ser>
          <c:idx val="1"/>
          <c:order val="1"/>
          <c:tx>
            <c:strRef>
              <c:f>'Question 7'!$M$4</c:f>
              <c:strCache>
                <c:ptCount val="1"/>
                <c:pt idx="0">
                  <c:v>المستهدف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numRef>
              <c:f>'Question 7'!$N$5:$N$6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'Question 7'!$M$5:$M$6</c:f>
              <c:numCache>
                <c:formatCode>0%</c:formatCode>
                <c:ptCount val="2"/>
                <c:pt idx="0">
                  <c:v>0.7</c:v>
                </c:pt>
                <c:pt idx="1">
                  <c:v>0.7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2205568"/>
        <c:axId val="132215552"/>
      </c:barChart>
      <c:catAx>
        <c:axId val="132205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2215552"/>
        <c:crosses val="autoZero"/>
        <c:auto val="1"/>
        <c:lblAlgn val="ctr"/>
        <c:lblOffset val="100"/>
        <c:noMultiLvlLbl val="0"/>
      </c:catAx>
      <c:valAx>
        <c:axId val="132215552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22055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83994702894647"/>
          <c:y val="3.149451648229562E-2"/>
          <c:w val="0.52639722420779245"/>
          <c:h val="0.88351244702969511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'Question 7'!$B$15:$B$21</c:f>
              <c:strCache>
                <c:ptCount val="7"/>
                <c:pt idx="0">
                  <c:v>يغطي النظام عمليات الموارد البشرية الرئيسية</c:v>
                </c:pt>
                <c:pt idx="1">
                  <c:v>النظام الالكتروني واضح وسهل الاستخدام</c:v>
                </c:pt>
                <c:pt idx="2">
                  <c:v>عملية تحميل المستندات في النظام سهلة وضمن وقت مناسب</c:v>
                </c:pt>
                <c:pt idx="3">
                  <c:v>نفذت الهيئة التدريب المناسب لمستخدمي النظام الالكتروني</c:v>
                </c:pt>
                <c:pt idx="4">
                  <c:v>الدليل الارشادي للنظام واضح وساهم برفع معرفتي في استخدام النظام</c:v>
                </c:pt>
                <c:pt idx="5">
                  <c:v>اشعر بانني قادر على استخدام النظام بالشكل المناسب والمطلوب</c:v>
                </c:pt>
                <c:pt idx="6">
                  <c:v>يتم توفير الدعم الفني المناسب في حال وجود اية اشكاليات فنية ضمن النظام </c:v>
                </c:pt>
              </c:strCache>
            </c:strRef>
          </c:cat>
          <c:val>
            <c:numRef>
              <c:f>'Question 7'!$I$15:$I$21</c:f>
              <c:numCache>
                <c:formatCode>0%</c:formatCode>
                <c:ptCount val="7"/>
                <c:pt idx="0">
                  <c:v>0.80952380952380953</c:v>
                </c:pt>
                <c:pt idx="1">
                  <c:v>0.76190476190476186</c:v>
                </c:pt>
                <c:pt idx="2">
                  <c:v>0.67619047619047623</c:v>
                </c:pt>
                <c:pt idx="3">
                  <c:v>0.79047619047619044</c:v>
                </c:pt>
                <c:pt idx="4">
                  <c:v>0.77142857142857146</c:v>
                </c:pt>
                <c:pt idx="5">
                  <c:v>0.8</c:v>
                </c:pt>
                <c:pt idx="6">
                  <c:v>0.7142857142857143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320640"/>
        <c:axId val="132322432"/>
      </c:barChart>
      <c:catAx>
        <c:axId val="132320640"/>
        <c:scaling>
          <c:orientation val="minMax"/>
        </c:scaling>
        <c:delete val="0"/>
        <c:axPos val="l"/>
        <c:majorTickMark val="out"/>
        <c:minorTickMark val="none"/>
        <c:tickLblPos val="nextTo"/>
        <c:crossAx val="132322432"/>
        <c:crosses val="autoZero"/>
        <c:auto val="1"/>
        <c:lblAlgn val="ctr"/>
        <c:lblOffset val="100"/>
        <c:noMultiLvlLbl val="0"/>
      </c:catAx>
      <c:valAx>
        <c:axId val="13232243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232064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الرضا العام عن نظام الدعم الفني </c:v>
          </c:tx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"/>
                  <c:y val="0.100348045619452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9.122549601768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8'!$M$4:$M$5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8'!$L$4:$L$5</c:f>
              <c:numCache>
                <c:formatCode>0%</c:formatCode>
                <c:ptCount val="2"/>
                <c:pt idx="0">
                  <c:v>0.7</c:v>
                </c:pt>
                <c:pt idx="1">
                  <c:v>0.65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359296"/>
        <c:axId val="132362624"/>
      </c:barChart>
      <c:catAx>
        <c:axId val="13235929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132362624"/>
        <c:crosses val="autoZero"/>
        <c:auto val="1"/>
        <c:lblAlgn val="ctr"/>
        <c:lblOffset val="100"/>
        <c:noMultiLvlLbl val="0"/>
      </c:catAx>
      <c:valAx>
        <c:axId val="132362624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359296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النتائج التفصيلية حسب الاسئلة 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34290290262733836"/>
          <c:y val="0.14697441025071289"/>
          <c:w val="0.62565110759571452"/>
          <c:h val="0.76815076102655255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'Question 8'!$B$12:$B$15</c:f>
              <c:strCache>
                <c:ptCount val="4"/>
                <c:pt idx="0">
                  <c:v>نظام الدعم الفني واضح وسهل الاستخدام</c:v>
                </c:pt>
                <c:pt idx="1">
                  <c:v>يتم الرد على طلبات الدعم الفني ضمن الوقت المناسب</c:v>
                </c:pt>
                <c:pt idx="2">
                  <c:v>يتم الرد على طلبات الدعم الفني بالأسلوب الواضح والمناسب</c:v>
                </c:pt>
                <c:pt idx="3">
                  <c:v>تم تدريب المعنيين على استخدام نظام الدعم الفني</c:v>
                </c:pt>
              </c:strCache>
            </c:strRef>
          </c:cat>
          <c:val>
            <c:numRef>
              <c:f>'Question 8'!$I$12:$I$15</c:f>
              <c:numCache>
                <c:formatCode>0%</c:formatCode>
                <c:ptCount val="4"/>
                <c:pt idx="0">
                  <c:v>0.69523809523809521</c:v>
                </c:pt>
                <c:pt idx="1">
                  <c:v>0.61904761904761907</c:v>
                </c:pt>
                <c:pt idx="2">
                  <c:v>0.66666666666666663</c:v>
                </c:pt>
                <c:pt idx="3">
                  <c:v>0.78095238095238095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406272"/>
        <c:axId val="132416256"/>
      </c:barChart>
      <c:catAx>
        <c:axId val="132406272"/>
        <c:scaling>
          <c:orientation val="minMax"/>
        </c:scaling>
        <c:delete val="0"/>
        <c:axPos val="l"/>
        <c:majorTickMark val="out"/>
        <c:minorTickMark val="none"/>
        <c:tickLblPos val="nextTo"/>
        <c:crossAx val="132416256"/>
        <c:crosses val="autoZero"/>
        <c:auto val="1"/>
        <c:lblAlgn val="ctr"/>
        <c:lblOffset val="100"/>
        <c:noMultiLvlLbl val="0"/>
      </c:catAx>
      <c:valAx>
        <c:axId val="13241625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240627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الرضا العام عن نظام "اعتماد"</c:v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'Question 9'!$N$6:$N$7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9'!$M$6:$M$7</c:f>
              <c:numCache>
                <c:formatCode>0%</c:formatCode>
                <c:ptCount val="2"/>
                <c:pt idx="0">
                  <c:v>0.7</c:v>
                </c:pt>
                <c:pt idx="1">
                  <c:v>0.79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443520"/>
        <c:axId val="132453504"/>
      </c:barChart>
      <c:catAx>
        <c:axId val="132443520"/>
        <c:scaling>
          <c:orientation val="minMax"/>
        </c:scaling>
        <c:delete val="0"/>
        <c:axPos val="b"/>
        <c:majorTickMark val="out"/>
        <c:minorTickMark val="none"/>
        <c:tickLblPos val="nextTo"/>
        <c:crossAx val="132453504"/>
        <c:crosses val="autoZero"/>
        <c:auto val="1"/>
        <c:lblAlgn val="ctr"/>
        <c:lblOffset val="100"/>
        <c:noMultiLvlLbl val="0"/>
      </c:catAx>
      <c:valAx>
        <c:axId val="1324535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44352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cat>
            <c:strRef>
              <c:f>'Question 9'!$B$12:$B$15</c:f>
              <c:strCache>
                <c:ptCount val="4"/>
                <c:pt idx="0">
                  <c:v>النظام واضح وسهل الاستخدام</c:v>
                </c:pt>
                <c:pt idx="1">
                  <c:v>تساهم التنبيهات الصادرة من النظام في رفع سرعة تنفيذ الإجراءات</c:v>
                </c:pt>
                <c:pt idx="2">
                  <c:v>يتمتع النظام  بالسرية والحماية الكافية</c:v>
                </c:pt>
                <c:pt idx="3">
                  <c:v>تم تنفيذ التدريب المناسب حول استخدام النظام من قبل الهيئة</c:v>
                </c:pt>
              </c:strCache>
            </c:strRef>
          </c:cat>
          <c:val>
            <c:numRef>
              <c:f>'Question 9'!$I$12:$I$15</c:f>
              <c:numCache>
                <c:formatCode>0%</c:formatCode>
                <c:ptCount val="4"/>
                <c:pt idx="0">
                  <c:v>0.8</c:v>
                </c:pt>
                <c:pt idx="1">
                  <c:v>0.79047619047619044</c:v>
                </c:pt>
                <c:pt idx="2">
                  <c:v>0.81904761904761902</c:v>
                </c:pt>
                <c:pt idx="3">
                  <c:v>0.78095238095238095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512768"/>
        <c:axId val="132514560"/>
      </c:barChart>
      <c:catAx>
        <c:axId val="132512768"/>
        <c:scaling>
          <c:orientation val="minMax"/>
        </c:scaling>
        <c:delete val="0"/>
        <c:axPos val="l"/>
        <c:majorTickMark val="out"/>
        <c:minorTickMark val="none"/>
        <c:tickLblPos val="nextTo"/>
        <c:crossAx val="132514560"/>
        <c:crosses val="autoZero"/>
        <c:auto val="1"/>
        <c:lblAlgn val="ctr"/>
        <c:lblOffset val="100"/>
        <c:noMultiLvlLbl val="0"/>
      </c:catAx>
      <c:valAx>
        <c:axId val="13251456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251276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الرضا العام عن نظام التقارير الاحصائية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10'!$L$5</c:f>
              <c:strCache>
                <c:ptCount val="1"/>
                <c:pt idx="0">
                  <c:v>المستهدف</c:v>
                </c:pt>
              </c:strCache>
            </c:strRef>
          </c:tx>
          <c:invertIfNegative val="0"/>
          <c:cat>
            <c:numRef>
              <c:f>'Question 10'!$M$6:$M$7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'Question 10'!$L$6:$L$7</c:f>
              <c:numCache>
                <c:formatCode>0%</c:formatCode>
                <c:ptCount val="2"/>
                <c:pt idx="0">
                  <c:v>0.7</c:v>
                </c:pt>
                <c:pt idx="1">
                  <c:v>0.7</c:v>
                </c:pt>
              </c:numCache>
            </c:numRef>
          </c:val>
        </c:ser>
        <c:ser>
          <c:idx val="1"/>
          <c:order val="1"/>
          <c:tx>
            <c:strRef>
              <c:f>'Question 10'!$K$5</c:f>
              <c:strCache>
                <c:ptCount val="1"/>
                <c:pt idx="0">
                  <c:v>المتحقق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</c:dPt>
          <c:cat>
            <c:numRef>
              <c:f>'Question 10'!$M$6:$M$7</c:f>
              <c:numCache>
                <c:formatCode>General</c:formatCode>
                <c:ptCount val="2"/>
                <c:pt idx="0">
                  <c:v>2013</c:v>
                </c:pt>
                <c:pt idx="1">
                  <c:v>2014</c:v>
                </c:pt>
              </c:numCache>
            </c:numRef>
          </c:cat>
          <c:val>
            <c:numRef>
              <c:f>'Question 10'!$K$6:$K$7</c:f>
              <c:numCache>
                <c:formatCode>0%</c:formatCode>
                <c:ptCount val="2"/>
                <c:pt idx="0">
                  <c:v>0.65</c:v>
                </c:pt>
                <c:pt idx="1">
                  <c:v>0.72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538368"/>
        <c:axId val="132539904"/>
      </c:barChart>
      <c:catAx>
        <c:axId val="132538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2539904"/>
        <c:crosses val="autoZero"/>
        <c:auto val="1"/>
        <c:lblAlgn val="ctr"/>
        <c:lblOffset val="100"/>
        <c:noMultiLvlLbl val="0"/>
      </c:catAx>
      <c:valAx>
        <c:axId val="1325399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5383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5237477087344524"/>
          <c:y val="3.8597045737361058E-2"/>
          <c:w val="0.51250681447066471"/>
          <c:h val="0.8213951409165154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cat>
            <c:strRef>
              <c:f>'Question 10'!$B$12:$B$15</c:f>
              <c:strCache>
                <c:ptCount val="4"/>
                <c:pt idx="0">
                  <c:v>يعتبر النظام واضح وسهل الاستخدام</c:v>
                </c:pt>
                <c:pt idx="1">
                  <c:v>يوفر النظام التقارير الاحصائية الرئيسية التي تحتاجها الجهة</c:v>
                </c:pt>
                <c:pt idx="2">
                  <c:v>ساهم النظام في توفير معلومات واحصائيات  حول المعاملات المتعلقة بالموارد البشرية</c:v>
                </c:pt>
                <c:pt idx="3">
                  <c:v>تم تنفيذ التدريب المناسب حول استخدام النظام من قبل الهيئة</c:v>
                </c:pt>
              </c:strCache>
            </c:strRef>
          </c:cat>
          <c:val>
            <c:numRef>
              <c:f>'Question 10'!$I$12:$I$15</c:f>
              <c:numCache>
                <c:formatCode>0%</c:formatCode>
                <c:ptCount val="4"/>
                <c:pt idx="0">
                  <c:v>0.73333333333333328</c:v>
                </c:pt>
                <c:pt idx="1">
                  <c:v>0.68571428571428572</c:v>
                </c:pt>
                <c:pt idx="2">
                  <c:v>0.70476190476190481</c:v>
                </c:pt>
                <c:pt idx="3">
                  <c:v>0.74285714285714288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583808"/>
        <c:axId val="132585344"/>
      </c:barChart>
      <c:catAx>
        <c:axId val="132583808"/>
        <c:scaling>
          <c:orientation val="minMax"/>
        </c:scaling>
        <c:delete val="0"/>
        <c:axPos val="l"/>
        <c:majorTickMark val="out"/>
        <c:minorTickMark val="none"/>
        <c:tickLblPos val="nextTo"/>
        <c:crossAx val="132585344"/>
        <c:crosses val="autoZero"/>
        <c:auto val="1"/>
        <c:lblAlgn val="ctr"/>
        <c:lblOffset val="100"/>
        <c:noMultiLvlLbl val="0"/>
      </c:catAx>
      <c:valAx>
        <c:axId val="13258534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258380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'حسب الجهة'!$I$12:$I$25</c:f>
              <c:strCache>
                <c:ptCount val="14"/>
                <c:pt idx="0">
                  <c:v>وزارة التربية و التعليم</c:v>
                </c:pt>
                <c:pt idx="1">
                  <c:v>وزارة الصحة</c:v>
                </c:pt>
                <c:pt idx="2">
                  <c:v>المجلس الوطني للاعلام</c:v>
                </c:pt>
                <c:pt idx="3">
                  <c:v>الهيئة الاتحادية للموارد البشرية الحكومية</c:v>
                </c:pt>
                <c:pt idx="4">
                  <c:v>الهيئة العامة للشؤون الاسلامية و الاوقاف</c:v>
                </c:pt>
                <c:pt idx="5">
                  <c:v>وزارة العمل</c:v>
                </c:pt>
                <c:pt idx="6">
                  <c:v>وزارة الثقافة و الشباب و تنمية المجتمع</c:v>
                </c:pt>
                <c:pt idx="7">
                  <c:v>وزارة الشؤون الاجتماعية</c:v>
                </c:pt>
                <c:pt idx="8">
                  <c:v>وزارة الاشغال العامة</c:v>
                </c:pt>
                <c:pt idx="9">
                  <c:v>وزارة البيئة والمياة</c:v>
                </c:pt>
                <c:pt idx="10">
                  <c:v>وزارة العدل</c:v>
                </c:pt>
                <c:pt idx="11">
                  <c:v>وزارة الاقتصاد</c:v>
                </c:pt>
                <c:pt idx="12">
                  <c:v>وزارة الطاقة</c:v>
                </c:pt>
                <c:pt idx="13">
                  <c:v>وزارة الخارجية</c:v>
                </c:pt>
              </c:strCache>
            </c:strRef>
          </c:cat>
          <c:val>
            <c:numRef>
              <c:f>'حسب الجهة'!$K$12:$K$25</c:f>
              <c:numCache>
                <c:formatCode>0%</c:formatCode>
                <c:ptCount val="14"/>
                <c:pt idx="0">
                  <c:v>0.56000000000000005</c:v>
                </c:pt>
                <c:pt idx="1">
                  <c:v>0.47</c:v>
                </c:pt>
                <c:pt idx="2">
                  <c:v>0.72</c:v>
                </c:pt>
                <c:pt idx="3">
                  <c:v>0.75</c:v>
                </c:pt>
                <c:pt idx="4">
                  <c:v>0.68</c:v>
                </c:pt>
                <c:pt idx="5">
                  <c:v>0.51</c:v>
                </c:pt>
                <c:pt idx="6">
                  <c:v>0.68</c:v>
                </c:pt>
                <c:pt idx="7">
                  <c:v>0.61</c:v>
                </c:pt>
                <c:pt idx="8">
                  <c:v>0.68</c:v>
                </c:pt>
                <c:pt idx="9">
                  <c:v>0.63</c:v>
                </c:pt>
                <c:pt idx="10">
                  <c:v>0.6</c:v>
                </c:pt>
                <c:pt idx="11">
                  <c:v>0.62</c:v>
                </c:pt>
                <c:pt idx="12">
                  <c:v>0.67</c:v>
                </c:pt>
                <c:pt idx="13">
                  <c:v>0.65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845312"/>
        <c:axId val="213869696"/>
      </c:barChart>
      <c:catAx>
        <c:axId val="212845312"/>
        <c:scaling>
          <c:orientation val="minMax"/>
        </c:scaling>
        <c:delete val="0"/>
        <c:axPos val="b"/>
        <c:majorTickMark val="out"/>
        <c:minorTickMark val="none"/>
        <c:tickLblPos val="nextTo"/>
        <c:crossAx val="213869696"/>
        <c:crosses val="autoZero"/>
        <c:auto val="1"/>
        <c:lblAlgn val="ctr"/>
        <c:lblOffset val="100"/>
        <c:noMultiLvlLbl val="0"/>
      </c:catAx>
      <c:valAx>
        <c:axId val="2138696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1284531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الرضا العام عن مركز الاتصال الموحد</c:v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'Question 11'!$M$5:$M$6</c:f>
              <c:strCache>
                <c:ptCount val="2"/>
                <c:pt idx="0">
                  <c:v>المستهدف</c:v>
                </c:pt>
                <c:pt idx="1">
                  <c:v>المتحقق</c:v>
                </c:pt>
              </c:strCache>
            </c:strRef>
          </c:cat>
          <c:val>
            <c:numRef>
              <c:f>'Question 11'!$L$5:$L$6</c:f>
              <c:numCache>
                <c:formatCode>0%</c:formatCode>
                <c:ptCount val="2"/>
                <c:pt idx="0">
                  <c:v>0.7</c:v>
                </c:pt>
                <c:pt idx="1">
                  <c:v>0.74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649344"/>
        <c:axId val="132650880"/>
      </c:barChart>
      <c:catAx>
        <c:axId val="132649344"/>
        <c:scaling>
          <c:orientation val="minMax"/>
        </c:scaling>
        <c:delete val="0"/>
        <c:axPos val="b"/>
        <c:majorTickMark val="out"/>
        <c:minorTickMark val="none"/>
        <c:tickLblPos val="nextTo"/>
        <c:crossAx val="132650880"/>
        <c:crosses val="autoZero"/>
        <c:auto val="1"/>
        <c:lblAlgn val="ctr"/>
        <c:lblOffset val="100"/>
        <c:noMultiLvlLbl val="0"/>
      </c:catAx>
      <c:valAx>
        <c:axId val="1326508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649344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5798467875324339"/>
          <c:y val="2.5166920757887616E-2"/>
          <c:w val="0.51776048767167093"/>
          <c:h val="0.848781815347462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'Question 11'!$B$10:$B$12</c:f>
              <c:strCache>
                <c:ptCount val="3"/>
                <c:pt idx="0">
                  <c:v>يتمتع موظفو الدعم ضمن مركز الاتصال الموحد باللباقة وحسن التعامل</c:v>
                </c:pt>
                <c:pt idx="1">
                  <c:v>يتم الرد على اتصالاتكم من قبل موظفي مركز الاتصال الموحد بالوقت والاسلوب المناسب</c:v>
                </c:pt>
                <c:pt idx="2">
                  <c:v>يتمتع موظفو مركز الاتصال الموحد بالكفاءة والقدرة على الاجابة على استفساراتكم </c:v>
                </c:pt>
              </c:strCache>
            </c:strRef>
          </c:cat>
          <c:val>
            <c:numRef>
              <c:f>'Question 11'!$I$10:$I$12</c:f>
              <c:numCache>
                <c:formatCode>0%</c:formatCode>
                <c:ptCount val="3"/>
                <c:pt idx="0">
                  <c:v>0.8</c:v>
                </c:pt>
                <c:pt idx="1">
                  <c:v>0.72380952380952379</c:v>
                </c:pt>
                <c:pt idx="2">
                  <c:v>0.69523809523809521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2718592"/>
        <c:axId val="132720128"/>
      </c:barChart>
      <c:catAx>
        <c:axId val="132718592"/>
        <c:scaling>
          <c:orientation val="minMax"/>
        </c:scaling>
        <c:delete val="0"/>
        <c:axPos val="l"/>
        <c:majorTickMark val="out"/>
        <c:minorTickMark val="none"/>
        <c:tickLblPos val="nextTo"/>
        <c:crossAx val="132720128"/>
        <c:crosses val="autoZero"/>
        <c:auto val="1"/>
        <c:lblAlgn val="ctr"/>
        <c:lblOffset val="100"/>
        <c:noMultiLvlLbl val="0"/>
      </c:catAx>
      <c:valAx>
        <c:axId val="13272012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3271859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وسائل التواصل المفضلة لديكم  للتواصل مع الهيئة حول انظمة الموارد البشرية</a:t>
            </a:r>
          </a:p>
        </c:rich>
      </c:tx>
      <c:layout>
        <c:manualLayout>
          <c:xMode val="edge"/>
          <c:yMode val="edge"/>
          <c:x val="0.13368073782443859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937518543698703"/>
          <c:y val="0.23235327486396321"/>
          <c:w val="0.86632091322311944"/>
          <c:h val="0.585294958201628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'Question 12'!$A$4:$A$9</c:f>
              <c:strCache>
                <c:ptCount val="6"/>
                <c:pt idx="0">
                  <c:v>الموقع الالكتروني</c:v>
                </c:pt>
                <c:pt idx="1">
                  <c:v>خدمة الدعم عبر نظام الدعم الفني</c:v>
                </c:pt>
                <c:pt idx="2">
                  <c:v>اخرى</c:v>
                </c:pt>
                <c:pt idx="3">
                  <c:v>الاتصال الهاتفي - مركزالاتصال</c:v>
                </c:pt>
                <c:pt idx="4">
                  <c:v>البريد الرسمي</c:v>
                </c:pt>
                <c:pt idx="5">
                  <c:v>البريد الالكتروني</c:v>
                </c:pt>
              </c:strCache>
            </c:strRef>
          </c:cat>
          <c:val>
            <c:numRef>
              <c:f>'Question 12'!$C$4:$C$9</c:f>
              <c:numCache>
                <c:formatCode>0.0%</c:formatCode>
                <c:ptCount val="6"/>
                <c:pt idx="0">
                  <c:v>0.35</c:v>
                </c:pt>
                <c:pt idx="1">
                  <c:v>0.5</c:v>
                </c:pt>
                <c:pt idx="2">
                  <c:v>0</c:v>
                </c:pt>
                <c:pt idx="3">
                  <c:v>0.65</c:v>
                </c:pt>
                <c:pt idx="4">
                  <c:v>0.1</c:v>
                </c:pt>
                <c:pt idx="5">
                  <c:v>0.85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3871104"/>
        <c:axId val="173872640"/>
      </c:barChart>
      <c:catAx>
        <c:axId val="17387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7387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3872640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73871104"/>
        <c:crossesAt val="1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فئة المتعامل</a:t>
            </a:r>
          </a:p>
        </c:rich>
      </c:tx>
      <c:layout>
        <c:manualLayout>
          <c:xMode val="edge"/>
          <c:yMode val="edge"/>
          <c:x val="0.43576461796442106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625026490998148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1'!$A$4:$A$5</c:f>
              <c:strCache>
                <c:ptCount val="2"/>
                <c:pt idx="0">
                  <c:v>جهة حكومية اتحادية</c:v>
                </c:pt>
                <c:pt idx="1">
                  <c:v>جهة حكومية اتحادية مستقلة</c:v>
                </c:pt>
              </c:strCache>
            </c:strRef>
          </c:cat>
          <c:val>
            <c:numRef>
              <c:f>'Question 1'!$C$4:$C$5</c:f>
              <c:numCache>
                <c:formatCode>0.0%</c:formatCode>
                <c:ptCount val="2"/>
                <c:pt idx="0">
                  <c:v>0.76900000000000002</c:v>
                </c:pt>
                <c:pt idx="1">
                  <c:v>0.23100000000000001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395960921551472"/>
          <c:y val="0.41336706052268696"/>
          <c:w val="0.26215314231554387"/>
          <c:h val="0.46883475365482269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الجنس</a:t>
            </a:r>
          </a:p>
        </c:rich>
      </c:tx>
      <c:layout>
        <c:manualLayout>
          <c:xMode val="edge"/>
          <c:yMode val="edge"/>
          <c:x val="0.46527850685330996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73653791052569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4'!$A$4:$A$5</c:f>
              <c:strCache>
                <c:ptCount val="2"/>
                <c:pt idx="0">
                  <c:v>ذكر</c:v>
                </c:pt>
                <c:pt idx="1">
                  <c:v>انثى</c:v>
                </c:pt>
              </c:strCache>
            </c:strRef>
          </c:cat>
          <c:val>
            <c:numRef>
              <c:f>'Question 4'!$C$4:$C$5</c:f>
              <c:numCache>
                <c:formatCode>0.0%</c:formatCode>
                <c:ptCount val="2"/>
                <c:pt idx="0">
                  <c:v>0.34600000000000003</c:v>
                </c:pt>
                <c:pt idx="1">
                  <c:v>0.65400000000000003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0372782481285965"/>
          <c:y val="0.49117708815809785"/>
          <c:w val="0.18238501592663436"/>
          <c:h val="0.12647089702022535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مكان العمل</a:t>
            </a:r>
          </a:p>
        </c:rich>
      </c:tx>
      <c:layout>
        <c:manualLayout>
          <c:xMode val="edge"/>
          <c:yMode val="edge"/>
          <c:x val="0.44097295129775443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222259898308475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5'!$A$4:$A$10</c:f>
              <c:strCache>
                <c:ptCount val="7"/>
                <c:pt idx="0">
                  <c:v>ابوظبي</c:v>
                </c:pt>
                <c:pt idx="1">
                  <c:v>دبي</c:v>
                </c:pt>
                <c:pt idx="2">
                  <c:v>الشارقة</c:v>
                </c:pt>
                <c:pt idx="3">
                  <c:v>عجمان</c:v>
                </c:pt>
                <c:pt idx="4">
                  <c:v>ام القيوين</c:v>
                </c:pt>
                <c:pt idx="5">
                  <c:v>راس الخيمة</c:v>
                </c:pt>
                <c:pt idx="6">
                  <c:v>الفجيرة</c:v>
                </c:pt>
              </c:strCache>
            </c:strRef>
          </c:cat>
          <c:val>
            <c:numRef>
              <c:f>'Question 5'!$C$4:$C$10</c:f>
              <c:numCache>
                <c:formatCode>0.0%</c:formatCode>
                <c:ptCount val="7"/>
                <c:pt idx="0">
                  <c:v>0.53799999999999992</c:v>
                </c:pt>
                <c:pt idx="1">
                  <c:v>0.46200000000000002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151544890073944"/>
          <c:y val="9.0815536027797267E-2"/>
          <c:w val="0.18059964236777923"/>
          <c:h val="0.85251347308362857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معدل استخدامك لنظام اجراءات الموارد البشرية</a:t>
            </a:r>
          </a:p>
        </c:rich>
      </c:tx>
      <c:layout>
        <c:manualLayout>
          <c:xMode val="edge"/>
          <c:yMode val="edge"/>
          <c:x val="0.27604221347331587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2429091205774887E-2"/>
          <c:y val="0.11267539456614911"/>
          <c:w val="0.66511026047969912"/>
          <c:h val="0.88732460543385083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6'!$A$4:$A$7</c:f>
              <c:strCache>
                <c:ptCount val="4"/>
                <c:pt idx="0">
                  <c:v>يومياً</c:v>
                </c:pt>
                <c:pt idx="1">
                  <c:v>أسبوعياً</c:v>
                </c:pt>
                <c:pt idx="2">
                  <c:v>شهرياً</c:v>
                </c:pt>
                <c:pt idx="3">
                  <c:v>نادراً</c:v>
                </c:pt>
              </c:strCache>
            </c:strRef>
          </c:cat>
          <c:val>
            <c:numRef>
              <c:f>'Question 6'!$C$4:$C$7</c:f>
              <c:numCache>
                <c:formatCode>0.0%</c:formatCode>
                <c:ptCount val="4"/>
                <c:pt idx="0">
                  <c:v>0.92299999999999993</c:v>
                </c:pt>
                <c:pt idx="1">
                  <c:v>3.7999999999999999E-2</c:v>
                </c:pt>
                <c:pt idx="2">
                  <c:v>3.7999999999999999E-2</c:v>
                </c:pt>
                <c:pt idx="3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</c:plotArea>
    <c:legend>
      <c:legendPos val="r"/>
      <c:layout>
        <c:manualLayout>
          <c:xMode val="edge"/>
          <c:yMode val="edge"/>
          <c:x val="0.74934098189327114"/>
          <c:y val="0.34208759070552047"/>
          <c:w val="0.23677180198958392"/>
          <c:h val="0.33732521663129367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الرضا العام ضمن نظام الخدمة الذاتية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12'!$D$24</c:f>
              <c:strCache>
                <c:ptCount val="1"/>
                <c:pt idx="0">
                  <c:v>المستهدف</c:v>
                </c:pt>
              </c:strCache>
            </c:strRef>
          </c:tx>
          <c:invertIfNegative val="0"/>
          <c:cat>
            <c:strRef>
              <c:f>'Question 12'!$E$25:$E$27</c:f>
              <c:strCache>
                <c:ptCount val="3"/>
                <c:pt idx="0">
                  <c:v>الرضا العام عن نظام الخدمة الذاتية</c:v>
                </c:pt>
                <c:pt idx="1">
                  <c:v>الرضا العام عن عمليات الدعم الفني للخدمة الذاتية</c:v>
                </c:pt>
                <c:pt idx="2">
                  <c:v>الرضا العام عن عمليات التدريب والتوعوية حول نظام الخدمة الذاتية</c:v>
                </c:pt>
              </c:strCache>
            </c:strRef>
          </c:cat>
          <c:val>
            <c:numRef>
              <c:f>'Question 12'!$D$25:$D$27</c:f>
              <c:numCache>
                <c:formatCode>0%</c:formatCode>
                <c:ptCount val="3"/>
                <c:pt idx="0">
                  <c:v>0.7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</c:ser>
        <c:ser>
          <c:idx val="1"/>
          <c:order val="1"/>
          <c:tx>
            <c:strRef>
              <c:f>'Question 12'!$C$24</c:f>
              <c:strCache>
                <c:ptCount val="1"/>
                <c:pt idx="0">
                  <c:v>المتحقق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FF00"/>
              </a:solidFill>
            </c:spPr>
          </c:dPt>
          <c:val>
            <c:numRef>
              <c:f>'Question 12'!$C$25:$C$27</c:f>
              <c:numCache>
                <c:formatCode>0%</c:formatCode>
                <c:ptCount val="3"/>
                <c:pt idx="0">
                  <c:v>0.75</c:v>
                </c:pt>
                <c:pt idx="1">
                  <c:v>0.7</c:v>
                </c:pt>
                <c:pt idx="2">
                  <c:v>0.69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74290816"/>
        <c:axId val="174292352"/>
      </c:barChart>
      <c:catAx>
        <c:axId val="17429081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74292352"/>
        <c:crosses val="autoZero"/>
        <c:auto val="1"/>
        <c:lblAlgn val="ctr"/>
        <c:lblOffset val="100"/>
        <c:noMultiLvlLbl val="0"/>
      </c:catAx>
      <c:valAx>
        <c:axId val="17429235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742908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'Question 8'!$E$16</c:f>
              <c:strCache>
                <c:ptCount val="1"/>
                <c:pt idx="0">
                  <c:v>المحور</c:v>
                </c:pt>
              </c:strCache>
            </c:strRef>
          </c:tx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'Question 8'!$E$17:$E$20</c:f>
              <c:strCache>
                <c:ptCount val="4"/>
                <c:pt idx="0">
                  <c:v>الوصول إلى الخدمة</c:v>
                </c:pt>
                <c:pt idx="1">
                  <c:v>توفر الخدمة والحصول عليها</c:v>
                </c:pt>
                <c:pt idx="2">
                  <c:v>معلومات الخدمة والتدريب على استخدامها</c:v>
                </c:pt>
                <c:pt idx="3">
                  <c:v>الدعم الفني لنظام الخدمة الذاتية</c:v>
                </c:pt>
              </c:strCache>
            </c:strRef>
          </c:cat>
          <c:val>
            <c:numRef>
              <c:f>'Question 8'!$D$17:$D$20</c:f>
              <c:numCache>
                <c:formatCode>0%</c:formatCode>
                <c:ptCount val="4"/>
                <c:pt idx="0">
                  <c:v>0.75</c:v>
                </c:pt>
                <c:pt idx="1">
                  <c:v>0.74</c:v>
                </c:pt>
                <c:pt idx="2">
                  <c:v>0.73</c:v>
                </c:pt>
                <c:pt idx="3">
                  <c:v>0.68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380928"/>
        <c:axId val="174382464"/>
      </c:barChart>
      <c:catAx>
        <c:axId val="174380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4382464"/>
        <c:crosses val="autoZero"/>
        <c:auto val="1"/>
        <c:lblAlgn val="ctr"/>
        <c:lblOffset val="100"/>
        <c:noMultiLvlLbl val="0"/>
      </c:catAx>
      <c:valAx>
        <c:axId val="17438246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7438092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فئة المتعاملين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1'!$A$4:$A$5</c:f>
              <c:strCache>
                <c:ptCount val="2"/>
                <c:pt idx="0">
                  <c:v>جهة حكومية اتحادية</c:v>
                </c:pt>
                <c:pt idx="1">
                  <c:v>جهة حكومية اتحادية مستقلة</c:v>
                </c:pt>
              </c:strCache>
            </c:strRef>
          </c:cat>
          <c:val>
            <c:numRef>
              <c:f>'Question 1'!$F$4:$F$5</c:f>
              <c:numCache>
                <c:formatCode>0%</c:formatCode>
                <c:ptCount val="2"/>
                <c:pt idx="0">
                  <c:v>0.94240460763138945</c:v>
                </c:pt>
                <c:pt idx="1">
                  <c:v>5.7595392368610512E-2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ar-AE" sz="1400" dirty="0"/>
              <a:t>نتائج الرضا عن نظام ادارة الاداء حسب الفئة الوظيفية</a:t>
            </a:r>
            <a:endParaRPr lang="en-US" sz="14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strRef>
              <c:f>Sheet1!$B$23:$B$26</c:f>
              <c:strCache>
                <c:ptCount val="4"/>
                <c:pt idx="0">
                  <c:v>ادارية / تنفيذية</c:v>
                </c:pt>
                <c:pt idx="1">
                  <c:v>إشرافية</c:v>
                </c:pt>
                <c:pt idx="2">
                  <c:v>تخصصية / فنية</c:v>
                </c:pt>
                <c:pt idx="3">
                  <c:v>قيادية</c:v>
                </c:pt>
              </c:strCache>
            </c:strRef>
          </c:cat>
          <c:val>
            <c:numRef>
              <c:f>Sheet1!$D$23:$D$26</c:f>
              <c:numCache>
                <c:formatCode>0%</c:formatCode>
                <c:ptCount val="4"/>
                <c:pt idx="0">
                  <c:v>0.49</c:v>
                </c:pt>
                <c:pt idx="1">
                  <c:v>0.54</c:v>
                </c:pt>
                <c:pt idx="2">
                  <c:v>0.59</c:v>
                </c:pt>
                <c:pt idx="3">
                  <c:v>0.55000000000000004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7975808"/>
        <c:axId val="221152000"/>
      </c:barChart>
      <c:catAx>
        <c:axId val="217975808"/>
        <c:scaling>
          <c:orientation val="minMax"/>
        </c:scaling>
        <c:delete val="0"/>
        <c:axPos val="l"/>
        <c:majorTickMark val="none"/>
        <c:minorTickMark val="none"/>
        <c:tickLblPos val="nextTo"/>
        <c:crossAx val="221152000"/>
        <c:crosses val="autoZero"/>
        <c:auto val="1"/>
        <c:lblAlgn val="ctr"/>
        <c:lblOffset val="100"/>
        <c:noMultiLvlLbl val="0"/>
      </c:catAx>
      <c:valAx>
        <c:axId val="221152000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21797580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الجنس</a:t>
            </a:r>
          </a:p>
        </c:rich>
      </c:tx>
      <c:layout>
        <c:manualLayout>
          <c:xMode val="edge"/>
          <c:yMode val="edge"/>
          <c:x val="0.46527850685330996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73653791052569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4'!$A$4:$A$5</c:f>
              <c:strCache>
                <c:ptCount val="2"/>
                <c:pt idx="0">
                  <c:v>ذكر</c:v>
                </c:pt>
                <c:pt idx="1">
                  <c:v>انثى</c:v>
                </c:pt>
              </c:strCache>
            </c:strRef>
          </c:cat>
          <c:val>
            <c:numRef>
              <c:f>'Question 4'!$F$4:$F$5</c:f>
              <c:numCache>
                <c:formatCode>0%</c:formatCode>
                <c:ptCount val="2"/>
                <c:pt idx="0">
                  <c:v>0.35709143268538518</c:v>
                </c:pt>
                <c:pt idx="1">
                  <c:v>0.64290856731461488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7996732769188193"/>
          <c:y val="0.49117708815809785"/>
          <c:w val="0.20614545849974297"/>
          <c:h val="0.12647089702022535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مكان العمل</a:t>
            </a:r>
          </a:p>
        </c:rich>
      </c:tx>
      <c:layout>
        <c:manualLayout>
          <c:xMode val="edge"/>
          <c:yMode val="edge"/>
          <c:x val="0.44097295129775443"/>
          <c:y val="3.52941176470588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222259898308475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5'!$A$4:$A$10</c:f>
              <c:strCache>
                <c:ptCount val="7"/>
                <c:pt idx="0">
                  <c:v>ابوظبي</c:v>
                </c:pt>
                <c:pt idx="1">
                  <c:v>دبي</c:v>
                </c:pt>
                <c:pt idx="2">
                  <c:v>الشارقة</c:v>
                </c:pt>
                <c:pt idx="3">
                  <c:v>عجمان</c:v>
                </c:pt>
                <c:pt idx="4">
                  <c:v>ام القيوين</c:v>
                </c:pt>
                <c:pt idx="5">
                  <c:v>راس الخيمة</c:v>
                </c:pt>
                <c:pt idx="6">
                  <c:v>الفجيرة</c:v>
                </c:pt>
              </c:strCache>
            </c:strRef>
          </c:cat>
          <c:val>
            <c:numRef>
              <c:f>'Question 5'!$F$4:$F$10</c:f>
              <c:numCache>
                <c:formatCode>0%</c:formatCode>
                <c:ptCount val="7"/>
                <c:pt idx="0">
                  <c:v>0.14902807775377969</c:v>
                </c:pt>
                <c:pt idx="1">
                  <c:v>0.22534197264218864</c:v>
                </c:pt>
                <c:pt idx="2">
                  <c:v>0.17278617710583152</c:v>
                </c:pt>
                <c:pt idx="3">
                  <c:v>5.7595392368610512E-2</c:v>
                </c:pt>
                <c:pt idx="4">
                  <c:v>4.82361411087113E-2</c:v>
                </c:pt>
                <c:pt idx="5">
                  <c:v>0.23038156947444205</c:v>
                </c:pt>
                <c:pt idx="6">
                  <c:v>0.11663066954643629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5590423592884213"/>
          <c:y val="0.33823591168750961"/>
          <c:w val="0.13020851560221636"/>
          <c:h val="0.43529473521692136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كيف يتم استخدام الخدمة الذاتية من قبلك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6'!$A$4:$A$7</c:f>
              <c:strCache>
                <c:ptCount val="4"/>
                <c:pt idx="0">
                  <c:v>الموقع الالكتروني</c:v>
                </c:pt>
                <c:pt idx="1">
                  <c:v>الشبكة الداخلية</c:v>
                </c:pt>
                <c:pt idx="2">
                  <c:v>FAHR التطبيق الذكي</c:v>
                </c:pt>
                <c:pt idx="3">
                  <c:v>لم استخدمها</c:v>
                </c:pt>
              </c:strCache>
            </c:strRef>
          </c:cat>
          <c:val>
            <c:numRef>
              <c:f>'Question 6'!$F$4:$F$7</c:f>
              <c:numCache>
                <c:formatCode>0%</c:formatCode>
                <c:ptCount val="4"/>
                <c:pt idx="0">
                  <c:v>0.52627789776817857</c:v>
                </c:pt>
                <c:pt idx="1">
                  <c:v>0.21526277897768178</c:v>
                </c:pt>
                <c:pt idx="2">
                  <c:v>0.3254139668826494</c:v>
                </c:pt>
                <c:pt idx="3">
                  <c:v>0.14182865370770339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معدل استخدامك للخدمة الذاتية</a:t>
            </a:r>
          </a:p>
        </c:rich>
      </c:tx>
      <c:layout>
        <c:manualLayout>
          <c:xMode val="edge"/>
          <c:yMode val="edge"/>
          <c:x val="0.22214118268579675"/>
          <c:y val="3.025497166981446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43753973649722"/>
          <c:y val="0.20000028722467719"/>
          <c:w val="0.41840348714783926"/>
          <c:h val="0.70882454736981182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'Question 7'!$A$4:$A$7</c:f>
              <c:strCache>
                <c:ptCount val="4"/>
                <c:pt idx="0">
                  <c:v>يومياً</c:v>
                </c:pt>
                <c:pt idx="1">
                  <c:v>أسبوعياً</c:v>
                </c:pt>
                <c:pt idx="2">
                  <c:v>شهرياً</c:v>
                </c:pt>
                <c:pt idx="3">
                  <c:v>نادراً</c:v>
                </c:pt>
              </c:strCache>
            </c:strRef>
          </c:cat>
          <c:val>
            <c:numRef>
              <c:f>'Question 7'!$G$4:$G$7</c:f>
              <c:numCache>
                <c:formatCode>0%</c:formatCode>
                <c:ptCount val="4"/>
                <c:pt idx="0">
                  <c:v>0.20230381569474443</c:v>
                </c:pt>
                <c:pt idx="1">
                  <c:v>0.35061195104391651</c:v>
                </c:pt>
                <c:pt idx="2">
                  <c:v>0.16486681065514758</c:v>
                </c:pt>
                <c:pt idx="3">
                  <c:v>0.28221742260619148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7992591616022866"/>
          <c:y val="0.22784730268065453"/>
          <c:w val="0.2061867897522553"/>
          <c:h val="0.60273898138302096"/>
        </c:manualLayout>
      </c:layout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8'!$B$28:$C$28</c:f>
              <c:strCache>
                <c:ptCount val="1"/>
                <c:pt idx="0">
                  <c:v>بشكل عام انا راضٍ عن التطبيق الذكي للهيئة الاتحادية للموارد البشرية الحكومية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'Question 8'!$D$27:$E$27</c:f>
              <c:strCache>
                <c:ptCount val="2"/>
                <c:pt idx="0">
                  <c:v>المتحقق</c:v>
                </c:pt>
                <c:pt idx="1">
                  <c:v>المستهدف</c:v>
                </c:pt>
              </c:strCache>
            </c:strRef>
          </c:cat>
          <c:val>
            <c:numRef>
              <c:f>'Question 8'!$D$28:$E$28</c:f>
              <c:numCache>
                <c:formatCode>0%</c:formatCode>
                <c:ptCount val="2"/>
                <c:pt idx="0" formatCode="0.0%">
                  <c:v>0.79400000000000004</c:v>
                </c:pt>
                <c:pt idx="1">
                  <c:v>0.7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6158976"/>
        <c:axId val="196160512"/>
      </c:barChart>
      <c:catAx>
        <c:axId val="196158976"/>
        <c:scaling>
          <c:orientation val="minMax"/>
        </c:scaling>
        <c:delete val="0"/>
        <c:axPos val="b"/>
        <c:majorTickMark val="out"/>
        <c:minorTickMark val="none"/>
        <c:tickLblPos val="nextTo"/>
        <c:crossAx val="196160512"/>
        <c:crosses val="autoZero"/>
        <c:auto val="1"/>
        <c:lblAlgn val="ctr"/>
        <c:lblOffset val="100"/>
        <c:noMultiLvlLbl val="0"/>
      </c:catAx>
      <c:valAx>
        <c:axId val="19616051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96158976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666621918552261"/>
          <c:y val="5.0925925925925923E-2"/>
          <c:w val="0.47812935908355864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cat>
            <c:strRef>
              <c:f>'Question 8'!$B$18:$B$22</c:f>
              <c:strCache>
                <c:ptCount val="5"/>
                <c:pt idx="0">
                  <c:v>التطبيق الذكي للهيئة  سهل التصفح والاستخدام</c:v>
                </c:pt>
                <c:pt idx="1">
                  <c:v>غطى التطبيق الذكي الخدمات الذاتية ذات الاولوية لدى موظفي الحكومة الاتحادية</c:v>
                </c:pt>
                <c:pt idx="2">
                  <c:v>توفر التطبيق الذكي بأكثر من لغة  ساند المتعامل باستخدامه بالصورة المناسبة </c:v>
                </c:pt>
                <c:pt idx="3">
                  <c:v>يوفر التطبيق الذكي التنبيهات / الاشعارات المناسبة بناءً على الخدمات المتوفرة </c:v>
                </c:pt>
                <c:pt idx="4">
                  <c:v>يوفر التطبيق الذكي خدمة الدعم الفني المناسبة لمستخدمي التطبيق في حال الحاجة الى ذلك</c:v>
                </c:pt>
              </c:strCache>
            </c:strRef>
          </c:cat>
          <c:val>
            <c:numRef>
              <c:f>'Question 8'!$C$18:$C$22</c:f>
              <c:numCache>
                <c:formatCode>0.0%</c:formatCode>
                <c:ptCount val="5"/>
                <c:pt idx="0">
                  <c:v>0.8</c:v>
                </c:pt>
                <c:pt idx="1">
                  <c:v>0.77500000000000002</c:v>
                </c:pt>
                <c:pt idx="2">
                  <c:v>0.84399999999999997</c:v>
                </c:pt>
                <c:pt idx="3">
                  <c:v>0.79500000000000004</c:v>
                </c:pt>
                <c:pt idx="4">
                  <c:v>0.72899999999999998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6203648"/>
        <c:axId val="196205184"/>
      </c:barChart>
      <c:catAx>
        <c:axId val="196203648"/>
        <c:scaling>
          <c:orientation val="minMax"/>
        </c:scaling>
        <c:delete val="0"/>
        <c:axPos val="l"/>
        <c:majorTickMark val="out"/>
        <c:minorTickMark val="none"/>
        <c:tickLblPos val="nextTo"/>
        <c:crossAx val="196205184"/>
        <c:crosses val="autoZero"/>
        <c:auto val="1"/>
        <c:lblAlgn val="ctr"/>
        <c:lblOffset val="100"/>
        <c:noMultiLvlLbl val="0"/>
      </c:catAx>
      <c:valAx>
        <c:axId val="196205184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9620364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'Question 8'!$B$23:$B$25</c:f>
              <c:strCache>
                <c:ptCount val="3"/>
                <c:pt idx="0">
                  <c:v>تم التعريف والتوضيح بأهداف التطبيق الذكي وفوائده للمستخدمين بالصورة المناسبة</c:v>
                </c:pt>
                <c:pt idx="1">
                  <c:v>استطيع ايجاد التطبيق الذكي للهيئة  في المتاجر الذكية واستطيع تحميله </c:v>
                </c:pt>
                <c:pt idx="2">
                  <c:v> التطبيق الذكي للهيئة ذو مظهر جميل ومبسط  التصميم</c:v>
                </c:pt>
              </c:strCache>
            </c:strRef>
          </c:cat>
          <c:val>
            <c:numRef>
              <c:f>'Question 8'!$C$23:$C$25</c:f>
              <c:numCache>
                <c:formatCode>0.0%</c:formatCode>
                <c:ptCount val="3"/>
                <c:pt idx="0">
                  <c:v>0.68200000000000005</c:v>
                </c:pt>
                <c:pt idx="1">
                  <c:v>0.85699999999999998</c:v>
                </c:pt>
                <c:pt idx="2">
                  <c:v>0.84599999999999997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6796800"/>
        <c:axId val="196798336"/>
      </c:barChart>
      <c:catAx>
        <c:axId val="196796800"/>
        <c:scaling>
          <c:orientation val="minMax"/>
        </c:scaling>
        <c:delete val="0"/>
        <c:axPos val="l"/>
        <c:majorTickMark val="out"/>
        <c:minorTickMark val="none"/>
        <c:tickLblPos val="nextTo"/>
        <c:crossAx val="196798336"/>
        <c:crosses val="autoZero"/>
        <c:auto val="1"/>
        <c:lblAlgn val="ctr"/>
        <c:lblOffset val="100"/>
        <c:noMultiLvlLbl val="0"/>
      </c:catAx>
      <c:valAx>
        <c:axId val="196798336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96796800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ar-AE" sz="1400"/>
              <a:t>الاجابات حسب نوع الجهة</a:t>
            </a:r>
            <a:endParaRPr lang="en-US" sz="140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1'!$A$4:$A$7</c:f>
              <c:strCache>
                <c:ptCount val="4"/>
                <c:pt idx="0">
                  <c:v>جهة حكومية اتحادية - وزارات</c:v>
                </c:pt>
                <c:pt idx="1">
                  <c:v>جهة حكومية اتحادية مستقلة</c:v>
                </c:pt>
                <c:pt idx="2">
                  <c:v>مزود خدمة</c:v>
                </c:pt>
                <c:pt idx="3">
                  <c:v>غير ذلك</c:v>
                </c:pt>
              </c:strCache>
            </c:strRef>
          </c:cat>
          <c:val>
            <c:numRef>
              <c:f>'Question 1'!$C$4:$C$7</c:f>
              <c:numCache>
                <c:formatCode>0.0%</c:formatCode>
                <c:ptCount val="4"/>
                <c:pt idx="0">
                  <c:v>0.95099999999999996</c:v>
                </c:pt>
                <c:pt idx="1">
                  <c:v>4.5999999999999999E-2</c:v>
                </c:pt>
                <c:pt idx="2">
                  <c:v>2E-3</c:v>
                </c:pt>
                <c:pt idx="3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الاجابات حسب الجنس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3'!$A$4:$A$5</c:f>
              <c:strCache>
                <c:ptCount val="2"/>
                <c:pt idx="0">
                  <c:v>ذكر</c:v>
                </c:pt>
                <c:pt idx="1">
                  <c:v>انثى</c:v>
                </c:pt>
              </c:strCache>
            </c:strRef>
          </c:cat>
          <c:val>
            <c:numRef>
              <c:f>'Question 3'!$C$4:$C$5</c:f>
              <c:numCache>
                <c:formatCode>0.0%</c:formatCode>
                <c:ptCount val="2"/>
                <c:pt idx="0">
                  <c:v>0.34899999999999998</c:v>
                </c:pt>
                <c:pt idx="1">
                  <c:v>0.65099999999999991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الاجابات حسب مكان العمل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4'!$A$4:$A$10</c:f>
              <c:strCache>
                <c:ptCount val="7"/>
                <c:pt idx="0">
                  <c:v>أبوظبي</c:v>
                </c:pt>
                <c:pt idx="1">
                  <c:v>دبي</c:v>
                </c:pt>
                <c:pt idx="2">
                  <c:v>الشارقة</c:v>
                </c:pt>
                <c:pt idx="3">
                  <c:v>عجمان</c:v>
                </c:pt>
                <c:pt idx="4">
                  <c:v>أم القيوين</c:v>
                </c:pt>
                <c:pt idx="5">
                  <c:v>رأس الخيمة</c:v>
                </c:pt>
                <c:pt idx="6">
                  <c:v>الفجيرة</c:v>
                </c:pt>
              </c:strCache>
            </c:strRef>
          </c:cat>
          <c:val>
            <c:numRef>
              <c:f>'Question 4'!$C$4:$C$10</c:f>
              <c:numCache>
                <c:formatCode>0.0%</c:formatCode>
                <c:ptCount val="7"/>
                <c:pt idx="0">
                  <c:v>0.14199999999999999</c:v>
                </c:pt>
                <c:pt idx="1">
                  <c:v>0.21100000000000002</c:v>
                </c:pt>
                <c:pt idx="2">
                  <c:v>0.193</c:v>
                </c:pt>
                <c:pt idx="3">
                  <c:v>5.7999999999999996E-2</c:v>
                </c:pt>
                <c:pt idx="4">
                  <c:v>4.5999999999999999E-2</c:v>
                </c:pt>
                <c:pt idx="5">
                  <c:v>0.18</c:v>
                </c:pt>
                <c:pt idx="6">
                  <c:v>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ar-AE" sz="1600"/>
              <a:t>نتائج الرضا عن نظام ادارة الاداء حسب الجنس</a:t>
            </a:r>
            <a:endParaRPr lang="en-US" sz="160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strRef>
              <c:f>Sheet1!$B$28:$B$29</c:f>
              <c:strCache>
                <c:ptCount val="2"/>
                <c:pt idx="0">
                  <c:v>انثى</c:v>
                </c:pt>
                <c:pt idx="1">
                  <c:v>ذكر</c:v>
                </c:pt>
              </c:strCache>
            </c:strRef>
          </c:cat>
          <c:val>
            <c:numRef>
              <c:f>Sheet1!$D$28:$D$29</c:f>
              <c:numCache>
                <c:formatCode>0%</c:formatCode>
                <c:ptCount val="2"/>
                <c:pt idx="0">
                  <c:v>0.53</c:v>
                </c:pt>
                <c:pt idx="1">
                  <c:v>0.66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6777728"/>
        <c:axId val="226910976"/>
      </c:barChart>
      <c:catAx>
        <c:axId val="226777728"/>
        <c:scaling>
          <c:orientation val="minMax"/>
        </c:scaling>
        <c:delete val="0"/>
        <c:axPos val="l"/>
        <c:majorTickMark val="none"/>
        <c:minorTickMark val="none"/>
        <c:tickLblPos val="nextTo"/>
        <c:crossAx val="226910976"/>
        <c:crosses val="autoZero"/>
        <c:auto val="1"/>
        <c:lblAlgn val="ctr"/>
        <c:lblOffset val="100"/>
        <c:noMultiLvlLbl val="0"/>
      </c:catAx>
      <c:valAx>
        <c:axId val="226910976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22677772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الاجابات حسب  نوع الهاتف / الجهاز الذكي المستخدم من قبلك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5'!$A$4:$A$7</c:f>
              <c:strCache>
                <c:ptCount val="4"/>
                <c:pt idx="0">
                  <c:v>الايفون / الايباد</c:v>
                </c:pt>
                <c:pt idx="1">
                  <c:v>سامسونج</c:v>
                </c:pt>
                <c:pt idx="2">
                  <c:v>البلاك بيري</c:v>
                </c:pt>
                <c:pt idx="3">
                  <c:v>الخ....HTC / نوكيا لوميا</c:v>
                </c:pt>
              </c:strCache>
            </c:strRef>
          </c:cat>
          <c:val>
            <c:numRef>
              <c:f>'Question 5'!$C$4:$C$7</c:f>
              <c:numCache>
                <c:formatCode>0.0%</c:formatCode>
                <c:ptCount val="4"/>
                <c:pt idx="0">
                  <c:v>0.41499999999999998</c:v>
                </c:pt>
                <c:pt idx="1">
                  <c:v>0.44799999999999995</c:v>
                </c:pt>
                <c:pt idx="2">
                  <c:v>5.9000000000000004E-2</c:v>
                </c:pt>
                <c:pt idx="3">
                  <c:v>7.8E-2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هل قمت بتحميل التطبيق الذكي للهيئة الاتحادية للموارد البشرية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6'!$A$4:$A$5</c:f>
              <c:strCache>
                <c:ptCount val="2"/>
                <c:pt idx="0">
                  <c:v>نعم</c:v>
                </c:pt>
                <c:pt idx="1">
                  <c:v>لا</c:v>
                </c:pt>
              </c:strCache>
            </c:strRef>
          </c:cat>
          <c:val>
            <c:numRef>
              <c:f>'Question 6'!$C$4:$C$5</c:f>
              <c:numCache>
                <c:formatCode>0.0%</c:formatCode>
                <c:ptCount val="2"/>
                <c:pt idx="0">
                  <c:v>0.51700000000000002</c:v>
                </c:pt>
                <c:pt idx="1">
                  <c:v>0.48299999999999998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2">
            <a:tint val="50000"/>
            <a:satMod val="300000"/>
          </a:schemeClr>
        </a:gs>
        <a:gs pos="35000">
          <a:schemeClr val="accent2">
            <a:tint val="37000"/>
            <a:satMod val="300000"/>
          </a:schemeClr>
        </a:gs>
        <a:gs pos="100000">
          <a:schemeClr val="accent2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2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1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ما هي اسباب عدم تحميل او استخدام التطبيق الذكي للهيئة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'Question 7'!$A$4:$A$9</c:f>
              <c:strCache>
                <c:ptCount val="6"/>
                <c:pt idx="0">
                  <c:v>لم استطع ايجاده على المتاجر العالمية المتوفرة</c:v>
                </c:pt>
                <c:pt idx="1">
                  <c:v>لا علم لدي بوجوده</c:v>
                </c:pt>
                <c:pt idx="2">
                  <c:v>اخرى</c:v>
                </c:pt>
                <c:pt idx="3">
                  <c:v>غير مهتم</c:v>
                </c:pt>
                <c:pt idx="4">
                  <c:v>حاولت تحميله وواجهت مشكلة منعتني من تحميله</c:v>
                </c:pt>
                <c:pt idx="5">
                  <c:v>لم يكن لدي وقت لتحميله</c:v>
                </c:pt>
              </c:strCache>
            </c:strRef>
          </c:cat>
          <c:val>
            <c:numRef>
              <c:f>'Question 7'!$C$4:$C$9</c:f>
              <c:numCache>
                <c:formatCode>0.0%</c:formatCode>
                <c:ptCount val="6"/>
                <c:pt idx="0">
                  <c:v>4.5999999999999999E-2</c:v>
                </c:pt>
                <c:pt idx="1">
                  <c:v>0.42299999999999999</c:v>
                </c:pt>
                <c:pt idx="2">
                  <c:v>0.1</c:v>
                </c:pt>
                <c:pt idx="3">
                  <c:v>6.9000000000000006E-2</c:v>
                </c:pt>
                <c:pt idx="4">
                  <c:v>0.16899999999999998</c:v>
                </c:pt>
                <c:pt idx="5">
                  <c:v>0.19399999999999998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sz="12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ar-AE"/>
              <a:t>ما هي الوسيلة الافضل للتواصل معكم حول اخر التحديثات على التطبيق الذكي للهيئة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222739140095544"/>
          <c:y val="0.11043431071761257"/>
          <c:w val="0.79790392063717053"/>
          <c:h val="0.8215911907223983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17'!$A$4:$A$12</c:f>
              <c:strCache>
                <c:ptCount val="9"/>
                <c:pt idx="0">
                  <c:v>SMS</c:v>
                </c:pt>
                <c:pt idx="1">
                  <c:v>الموقع الالكتروني للهيئة</c:v>
                </c:pt>
                <c:pt idx="2">
                  <c:v>اخرى</c:v>
                </c:pt>
                <c:pt idx="3">
                  <c:v>الهاتف الذكي/ التطبيق الذكي</c:v>
                </c:pt>
                <c:pt idx="4">
                  <c:v>مجلة الموارد البشرية</c:v>
                </c:pt>
                <c:pt idx="5">
                  <c:v>مواقع التواصل الاجتماعي</c:v>
                </c:pt>
                <c:pt idx="6">
                  <c:v>البريد الالكتروني</c:v>
                </c:pt>
                <c:pt idx="7">
                  <c:v>وسائل الاعلام المحلية - التلفزيون و الراديو</c:v>
                </c:pt>
                <c:pt idx="8">
                  <c:v>اللقاءات المباشرة مع الهيئة</c:v>
                </c:pt>
              </c:strCache>
            </c:strRef>
          </c:cat>
          <c:val>
            <c:numRef>
              <c:f>'Question 17'!$C$4:$C$12</c:f>
              <c:numCache>
                <c:formatCode>0.0%</c:formatCode>
                <c:ptCount val="9"/>
                <c:pt idx="0">
                  <c:v>0.48599999999999999</c:v>
                </c:pt>
                <c:pt idx="1">
                  <c:v>0.14699999999999999</c:v>
                </c:pt>
                <c:pt idx="2">
                  <c:v>0.01</c:v>
                </c:pt>
                <c:pt idx="3">
                  <c:v>0.40500000000000003</c:v>
                </c:pt>
                <c:pt idx="4">
                  <c:v>4.4000000000000004E-2</c:v>
                </c:pt>
                <c:pt idx="5">
                  <c:v>9.0999999999999998E-2</c:v>
                </c:pt>
                <c:pt idx="6">
                  <c:v>0.62</c:v>
                </c:pt>
                <c:pt idx="7">
                  <c:v>3.9E-2</c:v>
                </c:pt>
                <c:pt idx="8">
                  <c:v>9.6000000000000002E-2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5975936"/>
        <c:axId val="205977472"/>
      </c:barChart>
      <c:catAx>
        <c:axId val="205975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05977472"/>
        <c:crosses val="autoZero"/>
        <c:auto val="1"/>
        <c:lblAlgn val="ctr"/>
        <c:lblOffset val="100"/>
        <c:noMultiLvlLbl val="0"/>
      </c:catAx>
      <c:valAx>
        <c:axId val="205977472"/>
        <c:scaling>
          <c:orientation val="minMax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05975936"/>
        <c:crossesAt val="1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'Question 9'!$A$10:$B$13</c:f>
              <c:strCache>
                <c:ptCount val="4"/>
                <c:pt idx="0">
                  <c:v> مراحل تطبيق النظام واضحة ومتسلسلة</c:v>
                </c:pt>
                <c:pt idx="1">
                  <c:v> النماذج المستخدمة مناسبة وسهله الاستخدام</c:v>
                </c:pt>
                <c:pt idx="2">
                  <c:v>المدى الزمني لكل مرحلة  مناسب</c:v>
                </c:pt>
                <c:pt idx="3">
                  <c:v>الادوار والمسؤوليات ضمن مراحل النظام واضحة </c:v>
                </c:pt>
              </c:strCache>
            </c:strRef>
          </c:cat>
          <c:val>
            <c:numRef>
              <c:f>'Question 9'!$I$10:$I$13</c:f>
              <c:numCache>
                <c:formatCode>0%</c:formatCode>
                <c:ptCount val="4"/>
                <c:pt idx="0">
                  <c:v>0.63916083916083921</c:v>
                </c:pt>
                <c:pt idx="1">
                  <c:v>0.64466783216783219</c:v>
                </c:pt>
                <c:pt idx="2">
                  <c:v>0.65751748251748254</c:v>
                </c:pt>
                <c:pt idx="3">
                  <c:v>0.62508741258741263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2962816"/>
        <c:axId val="243089408"/>
      </c:barChart>
      <c:catAx>
        <c:axId val="242962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3089408"/>
        <c:crosses val="autoZero"/>
        <c:auto val="1"/>
        <c:lblAlgn val="ctr"/>
        <c:lblOffset val="100"/>
        <c:noMultiLvlLbl val="0"/>
      </c:catAx>
      <c:valAx>
        <c:axId val="2430894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2962816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strRef>
              <c:f>'Question 10'!$B$11:$B$15</c:f>
              <c:strCache>
                <c:ptCount val="5"/>
                <c:pt idx="0">
                  <c:v>الرؤساء المباشرين قادرين على اسقاط وصياغة الاهداف الذكية </c:v>
                </c:pt>
                <c:pt idx="1">
                  <c:v> الرؤساء المباشرين قادرين على تقييم الاهداف بالصورة المناسبة</c:v>
                </c:pt>
                <c:pt idx="2">
                  <c:v>الرؤساء المباشرين قادرين على تقييم الكفاءات بالصورة المناسبة</c:v>
                </c:pt>
                <c:pt idx="3">
                  <c:v>لدي معرفة بدور لجنة الضبط والموازنة ودورها </c:v>
                </c:pt>
                <c:pt idx="4">
                  <c:v>تقوم جهتكم بالربط بين نتائج تقييم الاداء وعمليات الترقية الوظيفية</c:v>
                </c:pt>
              </c:strCache>
            </c:strRef>
          </c:cat>
          <c:val>
            <c:numRef>
              <c:f>'Question 10'!$I$11:$I$15</c:f>
              <c:numCache>
                <c:formatCode>0%</c:formatCode>
                <c:ptCount val="5"/>
                <c:pt idx="0">
                  <c:v>0.63757749165474487</c:v>
                </c:pt>
                <c:pt idx="1">
                  <c:v>0.61955174058178353</c:v>
                </c:pt>
                <c:pt idx="2">
                  <c:v>0.6081068192656176</c:v>
                </c:pt>
                <c:pt idx="3">
                  <c:v>0.567381974248927</c:v>
                </c:pt>
                <c:pt idx="4">
                  <c:v>0.53543156890796373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6534144"/>
        <c:axId val="246536448"/>
      </c:barChart>
      <c:catAx>
        <c:axId val="246534144"/>
        <c:scaling>
          <c:orientation val="minMax"/>
        </c:scaling>
        <c:delete val="0"/>
        <c:axPos val="l"/>
        <c:majorTickMark val="out"/>
        <c:minorTickMark val="none"/>
        <c:tickLblPos val="nextTo"/>
        <c:crossAx val="246536448"/>
        <c:crosses val="autoZero"/>
        <c:auto val="1"/>
        <c:lblAlgn val="ctr"/>
        <c:lblOffset val="100"/>
        <c:noMultiLvlLbl val="0"/>
      </c:catAx>
      <c:valAx>
        <c:axId val="2465364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46534144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1570055779588055"/>
          <c:y val="4.1235908358875785E-2"/>
          <c:w val="0.56091865668579366"/>
          <c:h val="0.864852483482022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strRef>
              <c:f>'Question 11'!$A$10:$A$12</c:f>
              <c:strCache>
                <c:ptCount val="3"/>
                <c:pt idx="0">
                  <c:v>قامت FAHR بتزويدكم بالتدريب المناسب على استخدام نظام ادارة الاداء</c:v>
                </c:pt>
                <c:pt idx="1">
                  <c:v>تقوم FAHR بالرد على استفساراتكم في كل مرحلة من مراحل نظام ادارة الاداء بالوقت المناسب</c:v>
                </c:pt>
                <c:pt idx="2">
                  <c:v>لدى (منسقي نظام إدارة الاداء الوظيفي في الهيئة) المعرفة والاجابات المناسبة على إستفساراتكم</c:v>
                </c:pt>
              </c:strCache>
            </c:strRef>
          </c:cat>
          <c:val>
            <c:numRef>
              <c:f>'Question 11'!$H$10:$H$12</c:f>
              <c:numCache>
                <c:formatCode>0%</c:formatCode>
                <c:ptCount val="3"/>
                <c:pt idx="0">
                  <c:v>0.61621363853123512</c:v>
                </c:pt>
                <c:pt idx="1">
                  <c:v>0.62765855984740104</c:v>
                </c:pt>
                <c:pt idx="2">
                  <c:v>0.62622794468288034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50293248"/>
        <c:axId val="250754176"/>
      </c:barChart>
      <c:catAx>
        <c:axId val="250293248"/>
        <c:scaling>
          <c:orientation val="minMax"/>
        </c:scaling>
        <c:delete val="0"/>
        <c:axPos val="l"/>
        <c:majorTickMark val="out"/>
        <c:minorTickMark val="none"/>
        <c:tickLblPos val="nextTo"/>
        <c:crossAx val="250754176"/>
        <c:crosses val="autoZero"/>
        <c:auto val="1"/>
        <c:lblAlgn val="ctr"/>
        <c:lblOffset val="100"/>
        <c:noMultiLvlLbl val="0"/>
      </c:catAx>
      <c:valAx>
        <c:axId val="25075417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50293248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dk1">
            <a:tint val="50000"/>
            <a:satMod val="300000"/>
          </a:schemeClr>
        </a:gs>
        <a:gs pos="35000">
          <a:schemeClr val="dk1">
            <a:tint val="37000"/>
            <a:satMod val="300000"/>
          </a:schemeClr>
        </a:gs>
        <a:gs pos="100000">
          <a:schemeClr val="dk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22667-DA6E-46D9-8D17-E12C221472D6}" type="doc">
      <dgm:prSet loTypeId="urn:microsoft.com/office/officeart/2005/8/layout/venn3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CCD3EBE-1B40-4EB3-AD7E-9C9F1258CCBD}">
      <dgm:prSet phldrT="[Text]"/>
      <dgm:spPr/>
      <dgm:t>
        <a:bodyPr/>
        <a:lstStyle/>
        <a:p>
          <a:pPr rtl="1"/>
          <a:r>
            <a:rPr lang="ar-SA" b="1" dirty="0" smtClean="0"/>
            <a:t>مركز الاتصال الموحد</a:t>
          </a:r>
          <a:endParaRPr lang="ar-AE" b="1" dirty="0" smtClean="0"/>
        </a:p>
        <a:p>
          <a:pPr rtl="1"/>
          <a:r>
            <a:rPr lang="ar-SA" b="1" dirty="0" smtClean="0"/>
            <a:t> </a:t>
          </a:r>
          <a:r>
            <a:rPr lang="en-US" b="1" dirty="0" smtClean="0"/>
            <a:t>Call center</a:t>
          </a:r>
          <a:endParaRPr lang="en-US" b="1" dirty="0"/>
        </a:p>
      </dgm:t>
    </dgm:pt>
    <dgm:pt modelId="{17864B25-909B-49CC-ADFE-39FD2CEC4071}" type="parTrans" cxnId="{17E055D9-09FB-4165-A7C2-225DCE7D5ABC}">
      <dgm:prSet/>
      <dgm:spPr/>
      <dgm:t>
        <a:bodyPr/>
        <a:lstStyle/>
        <a:p>
          <a:endParaRPr lang="en-US" b="1"/>
        </a:p>
      </dgm:t>
    </dgm:pt>
    <dgm:pt modelId="{750955BC-5C25-454D-8085-2573ECC2A387}" type="sibTrans" cxnId="{17E055D9-09FB-4165-A7C2-225DCE7D5ABC}">
      <dgm:prSet/>
      <dgm:spPr/>
      <dgm:t>
        <a:bodyPr/>
        <a:lstStyle/>
        <a:p>
          <a:endParaRPr lang="en-US" b="1"/>
        </a:p>
      </dgm:t>
    </dgm:pt>
    <dgm:pt modelId="{EAF10E4E-C07F-49C2-9BBC-5952013F162F}">
      <dgm:prSet phldrT="[Text]"/>
      <dgm:spPr/>
      <dgm:t>
        <a:bodyPr/>
        <a:lstStyle/>
        <a:p>
          <a:pPr rtl="1"/>
          <a:r>
            <a:rPr lang="ar-SA" b="1" dirty="0" smtClean="0"/>
            <a:t>نظام الموافقات الإلكترونية – اعتماد</a:t>
          </a:r>
          <a:endParaRPr lang="en-US" b="1" dirty="0"/>
        </a:p>
      </dgm:t>
    </dgm:pt>
    <dgm:pt modelId="{1155F576-81BF-4D1A-AAD9-64A10EF81AD6}" type="parTrans" cxnId="{919516E3-FEE3-4058-8ADA-81C36AEC5308}">
      <dgm:prSet/>
      <dgm:spPr/>
      <dgm:t>
        <a:bodyPr/>
        <a:lstStyle/>
        <a:p>
          <a:endParaRPr lang="en-US" b="1"/>
        </a:p>
      </dgm:t>
    </dgm:pt>
    <dgm:pt modelId="{9F83D61A-3C2C-4A12-AD51-E4EAB0BBA184}" type="sibTrans" cxnId="{919516E3-FEE3-4058-8ADA-81C36AEC5308}">
      <dgm:prSet/>
      <dgm:spPr/>
      <dgm:t>
        <a:bodyPr/>
        <a:lstStyle/>
        <a:p>
          <a:endParaRPr lang="en-US" b="1"/>
        </a:p>
      </dgm:t>
    </dgm:pt>
    <dgm:pt modelId="{2A792165-CC80-43E7-BCC0-B71C75FA2873}">
      <dgm:prSet phldrT="[Text]"/>
      <dgm:spPr/>
      <dgm:t>
        <a:bodyPr/>
        <a:lstStyle/>
        <a:p>
          <a:pPr rtl="1"/>
          <a:r>
            <a:rPr lang="ar-SA" b="1" dirty="0" smtClean="0"/>
            <a:t>نظام الدعم الفني (</a:t>
          </a:r>
          <a:r>
            <a:rPr lang="en-US" b="1" dirty="0" smtClean="0"/>
            <a:t>Remedy System</a:t>
          </a:r>
          <a:r>
            <a:rPr lang="ar-SA" b="1" dirty="0" smtClean="0"/>
            <a:t>)</a:t>
          </a:r>
          <a:endParaRPr lang="en-US" b="1" dirty="0"/>
        </a:p>
      </dgm:t>
    </dgm:pt>
    <dgm:pt modelId="{9648F4EE-BA88-43E6-9698-35E5A9C337ED}" type="parTrans" cxnId="{D55FADF9-FF48-4B95-9614-9976F5F2D417}">
      <dgm:prSet/>
      <dgm:spPr/>
      <dgm:t>
        <a:bodyPr/>
        <a:lstStyle/>
        <a:p>
          <a:endParaRPr lang="en-US" b="1"/>
        </a:p>
      </dgm:t>
    </dgm:pt>
    <dgm:pt modelId="{29A9E93B-AD4B-4D91-824A-6AFBD649C170}" type="sibTrans" cxnId="{D55FADF9-FF48-4B95-9614-9976F5F2D417}">
      <dgm:prSet/>
      <dgm:spPr/>
      <dgm:t>
        <a:bodyPr/>
        <a:lstStyle/>
        <a:p>
          <a:endParaRPr lang="en-US" b="1"/>
        </a:p>
      </dgm:t>
    </dgm:pt>
    <dgm:pt modelId="{F40912FA-2367-48E1-AFC8-31A3D0522A05}">
      <dgm:prSet phldrT="[Text]"/>
      <dgm:spPr/>
      <dgm:t>
        <a:bodyPr/>
        <a:lstStyle/>
        <a:p>
          <a:pPr rtl="1"/>
          <a:r>
            <a:rPr lang="ar-AE" b="1" dirty="0" smtClean="0"/>
            <a:t>نظام اجراءات الموارد البشرية</a:t>
          </a:r>
          <a:endParaRPr lang="en-US" b="1" dirty="0"/>
        </a:p>
      </dgm:t>
    </dgm:pt>
    <dgm:pt modelId="{4CE56BC8-8082-428A-804B-1B92714B29A0}" type="parTrans" cxnId="{99464915-167A-4EBD-805A-634D81403B53}">
      <dgm:prSet/>
      <dgm:spPr/>
      <dgm:t>
        <a:bodyPr/>
        <a:lstStyle/>
        <a:p>
          <a:endParaRPr lang="en-US" b="1"/>
        </a:p>
      </dgm:t>
    </dgm:pt>
    <dgm:pt modelId="{F210422D-B21A-47C3-AD36-5F5BDF2D72C0}" type="sibTrans" cxnId="{99464915-167A-4EBD-805A-634D81403B53}">
      <dgm:prSet/>
      <dgm:spPr/>
      <dgm:t>
        <a:bodyPr/>
        <a:lstStyle/>
        <a:p>
          <a:endParaRPr lang="en-US" b="1"/>
        </a:p>
      </dgm:t>
    </dgm:pt>
    <dgm:pt modelId="{8DC52135-464F-4785-BDEB-86C5B268D5BB}">
      <dgm:prSet phldrT="[Text]"/>
      <dgm:spPr/>
      <dgm:t>
        <a:bodyPr/>
        <a:lstStyle/>
        <a:p>
          <a:pPr rtl="1"/>
          <a:r>
            <a:rPr lang="ar-SA" b="1" smtClean="0"/>
            <a:t>نظام التقارير الاحصائية</a:t>
          </a:r>
          <a:endParaRPr lang="en-US" b="1"/>
        </a:p>
      </dgm:t>
    </dgm:pt>
    <dgm:pt modelId="{B33B962C-5075-4C71-AD32-CA1846D4EDD5}" type="parTrans" cxnId="{22B53738-A359-4C49-A46B-51E09EF9AA96}">
      <dgm:prSet/>
      <dgm:spPr/>
      <dgm:t>
        <a:bodyPr/>
        <a:lstStyle/>
        <a:p>
          <a:endParaRPr lang="en-US" b="1"/>
        </a:p>
      </dgm:t>
    </dgm:pt>
    <dgm:pt modelId="{20F5870C-C6A6-4273-B61E-8241EFE281F6}" type="sibTrans" cxnId="{22B53738-A359-4C49-A46B-51E09EF9AA96}">
      <dgm:prSet/>
      <dgm:spPr/>
      <dgm:t>
        <a:bodyPr/>
        <a:lstStyle/>
        <a:p>
          <a:endParaRPr lang="en-US" b="1"/>
        </a:p>
      </dgm:t>
    </dgm:pt>
    <dgm:pt modelId="{A56A96C5-B88C-4A22-9D8B-EB373D0D4663}" type="pres">
      <dgm:prSet presAssocID="{1A122667-DA6E-46D9-8D17-E12C221472D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12D0D-1AC4-4757-8257-AF8F739C5C83}" type="pres">
      <dgm:prSet presAssocID="{4CCD3EBE-1B40-4EB3-AD7E-9C9F1258CCBD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E5C95A-4185-4C08-94C5-19FA9128A15E}" type="pres">
      <dgm:prSet presAssocID="{750955BC-5C25-454D-8085-2573ECC2A387}" presName="space" presStyleCnt="0"/>
      <dgm:spPr/>
    </dgm:pt>
    <dgm:pt modelId="{B0E2031B-FE50-4ED7-8CC0-40D082CD9A08}" type="pres">
      <dgm:prSet presAssocID="{8DC52135-464F-4785-BDEB-86C5B268D5BB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B3E8CD-ED83-4623-AF00-C0765986D42D}" type="pres">
      <dgm:prSet presAssocID="{20F5870C-C6A6-4273-B61E-8241EFE281F6}" presName="space" presStyleCnt="0"/>
      <dgm:spPr/>
    </dgm:pt>
    <dgm:pt modelId="{35095FAF-D8E9-463F-BECD-6C05039F2B95}" type="pres">
      <dgm:prSet presAssocID="{EAF10E4E-C07F-49C2-9BBC-5952013F162F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842BC5-90F4-475D-B5D1-B119683E03C4}" type="pres">
      <dgm:prSet presAssocID="{9F83D61A-3C2C-4A12-AD51-E4EAB0BBA184}" presName="space" presStyleCnt="0"/>
      <dgm:spPr/>
    </dgm:pt>
    <dgm:pt modelId="{D0447074-DC9B-4A02-8527-778201CEB170}" type="pres">
      <dgm:prSet presAssocID="{2A792165-CC80-43E7-BCC0-B71C75FA287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5032DD-8820-44C5-ADB5-E27BBF714B1D}" type="pres">
      <dgm:prSet presAssocID="{29A9E93B-AD4B-4D91-824A-6AFBD649C170}" presName="space" presStyleCnt="0"/>
      <dgm:spPr/>
    </dgm:pt>
    <dgm:pt modelId="{CF0D2837-BC53-4DFD-8878-DD72A03AC973}" type="pres">
      <dgm:prSet presAssocID="{F40912FA-2367-48E1-AFC8-31A3D0522A05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25BE75-70EA-4160-B10C-9AD18B62C7F7}" type="presOf" srcId="{2A792165-CC80-43E7-BCC0-B71C75FA2873}" destId="{D0447074-DC9B-4A02-8527-778201CEB170}" srcOrd="0" destOrd="0" presId="urn:microsoft.com/office/officeart/2005/8/layout/venn3"/>
    <dgm:cxn modelId="{99464915-167A-4EBD-805A-634D81403B53}" srcId="{1A122667-DA6E-46D9-8D17-E12C221472D6}" destId="{F40912FA-2367-48E1-AFC8-31A3D0522A05}" srcOrd="4" destOrd="0" parTransId="{4CE56BC8-8082-428A-804B-1B92714B29A0}" sibTransId="{F210422D-B21A-47C3-AD36-5F5BDF2D72C0}"/>
    <dgm:cxn modelId="{919516E3-FEE3-4058-8ADA-81C36AEC5308}" srcId="{1A122667-DA6E-46D9-8D17-E12C221472D6}" destId="{EAF10E4E-C07F-49C2-9BBC-5952013F162F}" srcOrd="2" destOrd="0" parTransId="{1155F576-81BF-4D1A-AAD9-64A10EF81AD6}" sibTransId="{9F83D61A-3C2C-4A12-AD51-E4EAB0BBA184}"/>
    <dgm:cxn modelId="{E193275C-8BDE-43DD-8996-ECFB7F843F59}" type="presOf" srcId="{8DC52135-464F-4785-BDEB-86C5B268D5BB}" destId="{B0E2031B-FE50-4ED7-8CC0-40D082CD9A08}" srcOrd="0" destOrd="0" presId="urn:microsoft.com/office/officeart/2005/8/layout/venn3"/>
    <dgm:cxn modelId="{C46314E7-DB3C-45E6-9601-E215C03E6B09}" type="presOf" srcId="{1A122667-DA6E-46D9-8D17-E12C221472D6}" destId="{A56A96C5-B88C-4A22-9D8B-EB373D0D4663}" srcOrd="0" destOrd="0" presId="urn:microsoft.com/office/officeart/2005/8/layout/venn3"/>
    <dgm:cxn modelId="{22B53738-A359-4C49-A46B-51E09EF9AA96}" srcId="{1A122667-DA6E-46D9-8D17-E12C221472D6}" destId="{8DC52135-464F-4785-BDEB-86C5B268D5BB}" srcOrd="1" destOrd="0" parTransId="{B33B962C-5075-4C71-AD32-CA1846D4EDD5}" sibTransId="{20F5870C-C6A6-4273-B61E-8241EFE281F6}"/>
    <dgm:cxn modelId="{B54D6B7B-D6D6-4486-BC5F-21869BEF7174}" type="presOf" srcId="{F40912FA-2367-48E1-AFC8-31A3D0522A05}" destId="{CF0D2837-BC53-4DFD-8878-DD72A03AC973}" srcOrd="0" destOrd="0" presId="urn:microsoft.com/office/officeart/2005/8/layout/venn3"/>
    <dgm:cxn modelId="{C93C34C6-9AC3-4926-9E8F-B30C0C9A62A2}" type="presOf" srcId="{4CCD3EBE-1B40-4EB3-AD7E-9C9F1258CCBD}" destId="{47B12D0D-1AC4-4757-8257-AF8F739C5C83}" srcOrd="0" destOrd="0" presId="urn:microsoft.com/office/officeart/2005/8/layout/venn3"/>
    <dgm:cxn modelId="{17E055D9-09FB-4165-A7C2-225DCE7D5ABC}" srcId="{1A122667-DA6E-46D9-8D17-E12C221472D6}" destId="{4CCD3EBE-1B40-4EB3-AD7E-9C9F1258CCBD}" srcOrd="0" destOrd="0" parTransId="{17864B25-909B-49CC-ADFE-39FD2CEC4071}" sibTransId="{750955BC-5C25-454D-8085-2573ECC2A387}"/>
    <dgm:cxn modelId="{06DC93B7-1F3E-475C-A4D9-4D79703EBC30}" type="presOf" srcId="{EAF10E4E-C07F-49C2-9BBC-5952013F162F}" destId="{35095FAF-D8E9-463F-BECD-6C05039F2B95}" srcOrd="0" destOrd="0" presId="urn:microsoft.com/office/officeart/2005/8/layout/venn3"/>
    <dgm:cxn modelId="{D55FADF9-FF48-4B95-9614-9976F5F2D417}" srcId="{1A122667-DA6E-46D9-8D17-E12C221472D6}" destId="{2A792165-CC80-43E7-BCC0-B71C75FA2873}" srcOrd="3" destOrd="0" parTransId="{9648F4EE-BA88-43E6-9698-35E5A9C337ED}" sibTransId="{29A9E93B-AD4B-4D91-824A-6AFBD649C170}"/>
    <dgm:cxn modelId="{9379618D-1447-46F5-AB5B-ACC2B03AD1E2}" type="presParOf" srcId="{A56A96C5-B88C-4A22-9D8B-EB373D0D4663}" destId="{47B12D0D-1AC4-4757-8257-AF8F739C5C83}" srcOrd="0" destOrd="0" presId="urn:microsoft.com/office/officeart/2005/8/layout/venn3"/>
    <dgm:cxn modelId="{2142135A-7641-462D-B966-54ACC6766DCE}" type="presParOf" srcId="{A56A96C5-B88C-4A22-9D8B-EB373D0D4663}" destId="{A9E5C95A-4185-4C08-94C5-19FA9128A15E}" srcOrd="1" destOrd="0" presId="urn:microsoft.com/office/officeart/2005/8/layout/venn3"/>
    <dgm:cxn modelId="{F466DB57-77F3-4B88-9A78-A9CFB6FFF042}" type="presParOf" srcId="{A56A96C5-B88C-4A22-9D8B-EB373D0D4663}" destId="{B0E2031B-FE50-4ED7-8CC0-40D082CD9A08}" srcOrd="2" destOrd="0" presId="urn:microsoft.com/office/officeart/2005/8/layout/venn3"/>
    <dgm:cxn modelId="{BA4BC92A-661C-4055-A45E-52B5173D549E}" type="presParOf" srcId="{A56A96C5-B88C-4A22-9D8B-EB373D0D4663}" destId="{D6B3E8CD-ED83-4623-AF00-C0765986D42D}" srcOrd="3" destOrd="0" presId="urn:microsoft.com/office/officeart/2005/8/layout/venn3"/>
    <dgm:cxn modelId="{94970758-5A4F-484E-90DA-19A778337BFB}" type="presParOf" srcId="{A56A96C5-B88C-4A22-9D8B-EB373D0D4663}" destId="{35095FAF-D8E9-463F-BECD-6C05039F2B95}" srcOrd="4" destOrd="0" presId="urn:microsoft.com/office/officeart/2005/8/layout/venn3"/>
    <dgm:cxn modelId="{FDA1E6DB-6DE1-49FE-9FC3-F45E01FD0589}" type="presParOf" srcId="{A56A96C5-B88C-4A22-9D8B-EB373D0D4663}" destId="{E9842BC5-90F4-475D-B5D1-B119683E03C4}" srcOrd="5" destOrd="0" presId="urn:microsoft.com/office/officeart/2005/8/layout/venn3"/>
    <dgm:cxn modelId="{02F02790-EFB0-4158-A165-91D7DEDA8C04}" type="presParOf" srcId="{A56A96C5-B88C-4A22-9D8B-EB373D0D4663}" destId="{D0447074-DC9B-4A02-8527-778201CEB170}" srcOrd="6" destOrd="0" presId="urn:microsoft.com/office/officeart/2005/8/layout/venn3"/>
    <dgm:cxn modelId="{8DD5B5AA-3535-45F1-9649-78EF7B888AB9}" type="presParOf" srcId="{A56A96C5-B88C-4A22-9D8B-EB373D0D4663}" destId="{A05032DD-8820-44C5-ADB5-E27BBF714B1D}" srcOrd="7" destOrd="0" presId="urn:microsoft.com/office/officeart/2005/8/layout/venn3"/>
    <dgm:cxn modelId="{E191DCD3-6DB9-40FC-9BF2-842B1591B02E}" type="presParOf" srcId="{A56A96C5-B88C-4A22-9D8B-EB373D0D4663}" destId="{CF0D2837-BC53-4DFD-8878-DD72A03AC973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12D0D-1AC4-4757-8257-AF8F739C5C83}">
      <dsp:nvSpPr>
        <dsp:cNvPr id="0" name=""/>
        <dsp:cNvSpPr/>
      </dsp:nvSpPr>
      <dsp:spPr>
        <a:xfrm>
          <a:off x="846" y="1206435"/>
          <a:ext cx="1651128" cy="165112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90867" tIns="21590" rIns="90867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مركز الاتصال الموحد</a:t>
          </a:r>
          <a:endParaRPr lang="ar-AE" sz="1700" b="1" kern="1200" dirty="0" smtClean="0"/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 </a:t>
          </a:r>
          <a:r>
            <a:rPr lang="en-US" sz="1700" b="1" kern="1200" dirty="0" smtClean="0"/>
            <a:t>Call center</a:t>
          </a:r>
          <a:endParaRPr lang="en-US" sz="1700" b="1" kern="1200" dirty="0"/>
        </a:p>
      </dsp:txBody>
      <dsp:txXfrm>
        <a:off x="242648" y="1448237"/>
        <a:ext cx="1167524" cy="1167524"/>
      </dsp:txXfrm>
    </dsp:sp>
    <dsp:sp modelId="{B0E2031B-FE50-4ED7-8CC0-40D082CD9A08}">
      <dsp:nvSpPr>
        <dsp:cNvPr id="0" name=""/>
        <dsp:cNvSpPr/>
      </dsp:nvSpPr>
      <dsp:spPr>
        <a:xfrm>
          <a:off x="1321749" y="1206435"/>
          <a:ext cx="1651128" cy="165112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90867" tIns="21590" rIns="90867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smtClean="0"/>
            <a:t>نظام التقارير الاحصائية</a:t>
          </a:r>
          <a:endParaRPr lang="en-US" sz="1700" b="1" kern="1200"/>
        </a:p>
      </dsp:txBody>
      <dsp:txXfrm>
        <a:off x="1563551" y="1448237"/>
        <a:ext cx="1167524" cy="1167524"/>
      </dsp:txXfrm>
    </dsp:sp>
    <dsp:sp modelId="{35095FAF-D8E9-463F-BECD-6C05039F2B95}">
      <dsp:nvSpPr>
        <dsp:cNvPr id="0" name=""/>
        <dsp:cNvSpPr/>
      </dsp:nvSpPr>
      <dsp:spPr>
        <a:xfrm>
          <a:off x="2642651" y="1206435"/>
          <a:ext cx="1651128" cy="165112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90867" tIns="21590" rIns="90867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نظام الموافقات الإلكترونية – اعتماد</a:t>
          </a:r>
          <a:endParaRPr lang="en-US" sz="1700" b="1" kern="1200" dirty="0"/>
        </a:p>
      </dsp:txBody>
      <dsp:txXfrm>
        <a:off x="2884453" y="1448237"/>
        <a:ext cx="1167524" cy="1167524"/>
      </dsp:txXfrm>
    </dsp:sp>
    <dsp:sp modelId="{D0447074-DC9B-4A02-8527-778201CEB170}">
      <dsp:nvSpPr>
        <dsp:cNvPr id="0" name=""/>
        <dsp:cNvSpPr/>
      </dsp:nvSpPr>
      <dsp:spPr>
        <a:xfrm>
          <a:off x="3963554" y="1206435"/>
          <a:ext cx="1651128" cy="165112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90867" tIns="21590" rIns="90867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نظام الدعم الفني (</a:t>
          </a:r>
          <a:r>
            <a:rPr lang="en-US" sz="1700" b="1" kern="1200" dirty="0" smtClean="0"/>
            <a:t>Remedy System</a:t>
          </a:r>
          <a:r>
            <a:rPr lang="ar-SA" sz="1700" b="1" kern="1200" dirty="0" smtClean="0"/>
            <a:t>)</a:t>
          </a:r>
          <a:endParaRPr lang="en-US" sz="1700" b="1" kern="1200" dirty="0"/>
        </a:p>
      </dsp:txBody>
      <dsp:txXfrm>
        <a:off x="4205356" y="1448237"/>
        <a:ext cx="1167524" cy="1167524"/>
      </dsp:txXfrm>
    </dsp:sp>
    <dsp:sp modelId="{CF0D2837-BC53-4DFD-8878-DD72A03AC973}">
      <dsp:nvSpPr>
        <dsp:cNvPr id="0" name=""/>
        <dsp:cNvSpPr/>
      </dsp:nvSpPr>
      <dsp:spPr>
        <a:xfrm>
          <a:off x="5284457" y="1206435"/>
          <a:ext cx="1651128" cy="165112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90867" tIns="21590" rIns="90867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700" b="1" kern="1200" dirty="0" smtClean="0"/>
            <a:t>نظام اجراءات الموارد البشرية</a:t>
          </a:r>
          <a:endParaRPr lang="en-US" sz="1700" b="1" kern="1200" dirty="0"/>
        </a:p>
      </dsp:txBody>
      <dsp:txXfrm>
        <a:off x="5526259" y="1448237"/>
        <a:ext cx="1167524" cy="1167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30E47-932E-4800-B82B-6C7F5753E21D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15341-221E-4C56-9F04-F2D13445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2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992C1-53A4-487E-962E-C03363F1C554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567F1-E0B7-462B-9C81-BA76E24D4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" y="18281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51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1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0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58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-2502" y="6381328"/>
            <a:ext cx="914650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7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72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2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9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8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7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cid:image001.png@01CE496F.B91742F0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4B0D5-623C-458D-8D66-D9D888A17E9A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41F18-0230-48BD-A2F7-15FBE071F11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id:image001.png@01CE496F.B91742F0"/>
          <p:cNvPicPr/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2411760" y="6381328"/>
            <a:ext cx="4464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1800" b="1" dirty="0" smtClean="0"/>
              <a:t>ادارة</a:t>
            </a:r>
            <a:r>
              <a:rPr lang="ar-AE" sz="1800" b="1" baseline="0" dirty="0" smtClean="0"/>
              <a:t> </a:t>
            </a:r>
            <a:r>
              <a:rPr lang="ar-AE" sz="1800" b="1" dirty="0" smtClean="0"/>
              <a:t>التخطيط الاستراتيجي</a:t>
            </a:r>
            <a:r>
              <a:rPr lang="ar-AE" sz="1800" b="1" baseline="0" dirty="0" smtClean="0"/>
              <a:t> والتميز المؤسسي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91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496F.B91742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6.xml"/><Relationship Id="rId4" Type="http://schemas.openxmlformats.org/officeDocument/2006/relationships/chart" Target="../charts/char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2.xml"/><Relationship Id="rId4" Type="http://schemas.openxmlformats.org/officeDocument/2006/relationships/chart" Target="../charts/chart5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8.xml"/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0.xml"/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2.xml"/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5106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> تقرير نتائج استبيانات الرضا</a:t>
            </a:r>
            <a:br>
              <a:rPr lang="ar-AE" dirty="0" smtClean="0"/>
            </a:br>
            <a:r>
              <a:rPr lang="ar-AE" dirty="0" smtClean="0"/>
              <a:t> للعام 2014</a:t>
            </a:r>
            <a:br>
              <a:rPr lang="ar-AE" dirty="0" smtClean="0"/>
            </a:br>
            <a:r>
              <a:rPr lang="ar-AE" dirty="0"/>
              <a:t/>
            </a:r>
            <a:br>
              <a:rPr lang="ar-AE" dirty="0"/>
            </a:br>
            <a:r>
              <a:rPr lang="ar-AE" dirty="0" smtClean="0"/>
              <a:t/>
            </a:r>
            <a:br>
              <a:rPr lang="ar-AE" dirty="0" smtClean="0"/>
            </a:br>
            <a:r>
              <a:rPr lang="ar-AE" dirty="0" smtClean="0"/>
              <a:t> </a:t>
            </a:r>
            <a:br>
              <a:rPr lang="ar-AE" dirty="0" smtClean="0"/>
            </a:br>
            <a:r>
              <a:rPr lang="ar-AE" sz="2200" dirty="0" smtClean="0"/>
              <a:t>فبراير 2015</a:t>
            </a:r>
            <a:endParaRPr lang="en-US" dirty="0"/>
          </a:p>
        </p:txBody>
      </p:sp>
      <p:pic>
        <p:nvPicPr>
          <p:cNvPr id="4" name="Picture 3" descr="cid:image001.png@01CE496F.B91742F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2" y="0"/>
            <a:ext cx="2837815" cy="602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441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590100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التفصيلية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202260"/>
              </p:ext>
            </p:extLst>
          </p:nvPr>
        </p:nvGraphicFramePr>
        <p:xfrm>
          <a:off x="179512" y="2132856"/>
          <a:ext cx="828092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820860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محور - تطبيق</a:t>
                      </a:r>
                      <a:r>
                        <a:rPr lang="ar-AE" sz="1800" baseline="0" dirty="0" smtClean="0"/>
                        <a:t> نظام ادارة الاداء في الجهة الاتحادية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92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286310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التفصيلية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696035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محور - الدعم المقدم من الهيئة الاتحادية للموارد البشرية الحكومية - النظام بشكل عام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883667"/>
              </p:ext>
            </p:extLst>
          </p:nvPr>
        </p:nvGraphicFramePr>
        <p:xfrm>
          <a:off x="323528" y="2060848"/>
          <a:ext cx="7992888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637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173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العام</a:t>
                      </a:r>
                      <a:r>
                        <a:rPr lang="ar-AE" sz="1800" baseline="0" dirty="0" smtClean="0"/>
                        <a:t> عن نظام ادارة الاداء الوظيفي الالكتروني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87468"/>
              </p:ext>
            </p:extLst>
          </p:nvPr>
        </p:nvGraphicFramePr>
        <p:xfrm>
          <a:off x="1403648" y="1772816"/>
          <a:ext cx="61926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847353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نظام ادارة الاداء الوظيفي الالكتروني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254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220977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النظام ا</a:t>
                      </a:r>
                      <a:r>
                        <a:rPr lang="ar-AE" sz="1800" dirty="0" smtClean="0"/>
                        <a:t>لالكتروني  لإدارة</a:t>
                      </a:r>
                      <a:r>
                        <a:rPr lang="ar-AE" sz="1800" baseline="0" dirty="0" smtClean="0"/>
                        <a:t>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049516"/>
              </p:ext>
            </p:extLst>
          </p:nvPr>
        </p:nvGraphicFramePr>
        <p:xfrm>
          <a:off x="395536" y="1700808"/>
          <a:ext cx="799288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6749134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محور</a:t>
                      </a:r>
                      <a:r>
                        <a:rPr lang="ar-AE" sz="1800" baseline="0" dirty="0" smtClean="0"/>
                        <a:t> - </a:t>
                      </a:r>
                      <a:r>
                        <a:rPr lang="ar-AE" sz="1800" dirty="0" smtClean="0"/>
                        <a:t> الدعم المقدم من الهيئة الاتحادية للموارد البشرية الحكومية - النظام الالكتروني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256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738286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306779"/>
              </p:ext>
            </p:extLst>
          </p:nvPr>
        </p:nvGraphicFramePr>
        <p:xfrm>
          <a:off x="4211960" y="3645024"/>
          <a:ext cx="4392488" cy="2545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6521526"/>
              </p:ext>
            </p:extLst>
          </p:nvPr>
        </p:nvGraphicFramePr>
        <p:xfrm>
          <a:off x="4211960" y="1124744"/>
          <a:ext cx="439248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6645706"/>
              </p:ext>
            </p:extLst>
          </p:nvPr>
        </p:nvGraphicFramePr>
        <p:xfrm>
          <a:off x="107504" y="1124744"/>
          <a:ext cx="3980833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7393974"/>
              </p:ext>
            </p:extLst>
          </p:nvPr>
        </p:nvGraphicFramePr>
        <p:xfrm>
          <a:off x="107504" y="3619500"/>
          <a:ext cx="3974156" cy="261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69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107826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الاسلوب المتبع في تطبيق</a:t>
                      </a:r>
                      <a:r>
                        <a:rPr lang="ar-AE" sz="1800" baseline="0" dirty="0" smtClean="0"/>
                        <a:t>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5589627"/>
              </p:ext>
            </p:extLst>
          </p:nvPr>
        </p:nvGraphicFramePr>
        <p:xfrm>
          <a:off x="1043608" y="1268760"/>
          <a:ext cx="705678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17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874435"/>
              </p:ext>
            </p:extLst>
          </p:nvPr>
        </p:nvGraphicFramePr>
        <p:xfrm>
          <a:off x="4499992" y="1124744"/>
          <a:ext cx="41764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47818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قنوات التواصل المفضلة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8338570"/>
              </p:ext>
            </p:extLst>
          </p:nvPr>
        </p:nvGraphicFramePr>
        <p:xfrm>
          <a:off x="107504" y="1124744"/>
          <a:ext cx="42622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8459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5966963"/>
              </p:ext>
            </p:extLst>
          </p:nvPr>
        </p:nvGraphicFramePr>
        <p:xfrm>
          <a:off x="35496" y="2348880"/>
          <a:ext cx="9108504" cy="1728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التدريب والتطوير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ثانياً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9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43708"/>
              </p:ext>
            </p:extLst>
          </p:nvPr>
        </p:nvGraphicFramePr>
        <p:xfrm>
          <a:off x="1403648" y="1340768"/>
          <a:ext cx="6552728" cy="958215"/>
        </p:xfrm>
        <a:graphic>
          <a:graphicData uri="http://schemas.openxmlformats.org/drawingml/2006/table">
            <a:tbl>
              <a:tblPr rtl="1">
                <a:tableStyleId>{5DA37D80-6434-44D0-A028-1B22A696006F}</a:tableStyleId>
              </a:tblPr>
              <a:tblGrid>
                <a:gridCol w="4119218"/>
                <a:gridCol w="1216755"/>
                <a:gridCol w="1216755"/>
              </a:tblGrid>
              <a:tr h="381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Answer Options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Response Percent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Response Count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- وزارات</a:t>
                      </a:r>
                      <a:endParaRPr lang="ar-AE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45.2%</a:t>
                      </a:r>
                      <a:endParaRPr lang="en-US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14</a:t>
                      </a:r>
                      <a:endParaRPr lang="en-US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مستقلة</a:t>
                      </a:r>
                      <a:endParaRPr lang="ar-AE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54.8%</a:t>
                      </a:r>
                      <a:endParaRPr lang="en-US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17</a:t>
                      </a:r>
                      <a:endParaRPr lang="en-US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answered question</a:t>
                      </a:r>
                      <a:endParaRPr lang="en-US" sz="1200" b="1" i="1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31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44347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6931331"/>
              </p:ext>
            </p:extLst>
          </p:nvPr>
        </p:nvGraphicFramePr>
        <p:xfrm>
          <a:off x="4499992" y="2708920"/>
          <a:ext cx="381642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1994430"/>
              </p:ext>
            </p:extLst>
          </p:nvPr>
        </p:nvGraphicFramePr>
        <p:xfrm>
          <a:off x="323528" y="2636912"/>
          <a:ext cx="388843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20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236458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774965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دليل</a:t>
                      </a:r>
                      <a:r>
                        <a:rPr lang="ar-AE" sz="1800" baseline="0" dirty="0" smtClean="0"/>
                        <a:t> التدريب والتطوير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757141"/>
              </p:ext>
            </p:extLst>
          </p:nvPr>
        </p:nvGraphicFramePr>
        <p:xfrm>
          <a:off x="467544" y="1916832"/>
          <a:ext cx="806489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39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ar-AE" sz="3600" dirty="0" smtClean="0"/>
              <a:t>قائمة الاستبيانات المشمولة في التقرير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654191"/>
              </p:ext>
            </p:extLst>
          </p:nvPr>
        </p:nvGraphicFramePr>
        <p:xfrm>
          <a:off x="457200" y="1196752"/>
          <a:ext cx="822960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23112"/>
                <a:gridCol w="720080"/>
                <a:gridCol w="58640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قائمة الاستبيانات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ادارة الاداء الوظيفي (يشمل النظام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كدليل عمل والنظام الإلكتروني)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التدريب والتطوير </a:t>
                      </a: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(يشمل النظام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كدليل عمل والنظام الإلكتروني)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انظمة بياناتي الموجة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لإدارات الموارد البشرية في الجهات الاتحادية وتشمل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اجراءات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الموارد البشرية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الدعم الفني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Remedy system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التقارير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الاحصائية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الموافقات الالكترونية (اعتماد)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مركز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الاتصال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call center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نظام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الخدمة الذاتية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التطبيق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الذكي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61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693617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614346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النظام الإلكتروني لل</a:t>
                      </a:r>
                      <a:r>
                        <a:rPr lang="ar-AE" sz="1800" baseline="0" dirty="0" smtClean="0"/>
                        <a:t>تدريب والتطوير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902207"/>
              </p:ext>
            </p:extLst>
          </p:nvPr>
        </p:nvGraphicFramePr>
        <p:xfrm>
          <a:off x="323528" y="1844824"/>
          <a:ext cx="806489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96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267988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872819"/>
              </p:ext>
            </p:extLst>
          </p:nvPr>
        </p:nvGraphicFramePr>
        <p:xfrm>
          <a:off x="1043608" y="1052736"/>
          <a:ext cx="662473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282322"/>
              </p:ext>
            </p:extLst>
          </p:nvPr>
        </p:nvGraphicFramePr>
        <p:xfrm>
          <a:off x="1043608" y="3789040"/>
          <a:ext cx="662473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002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37496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55550"/>
              </p:ext>
            </p:extLst>
          </p:nvPr>
        </p:nvGraphicFramePr>
        <p:xfrm>
          <a:off x="251521" y="1602580"/>
          <a:ext cx="8092380" cy="4490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918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3039978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700280"/>
              </p:ext>
            </p:extLst>
          </p:nvPr>
        </p:nvGraphicFramePr>
        <p:xfrm>
          <a:off x="4572000" y="1052736"/>
          <a:ext cx="397423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662188"/>
              </p:ext>
            </p:extLst>
          </p:nvPr>
        </p:nvGraphicFramePr>
        <p:xfrm>
          <a:off x="107504" y="1052736"/>
          <a:ext cx="43204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1019876"/>
              </p:ext>
            </p:extLst>
          </p:nvPr>
        </p:nvGraphicFramePr>
        <p:xfrm>
          <a:off x="107504" y="3717032"/>
          <a:ext cx="432048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284208"/>
              </p:ext>
            </p:extLst>
          </p:nvPr>
        </p:nvGraphicFramePr>
        <p:xfrm>
          <a:off x="4572000" y="3717032"/>
          <a:ext cx="3974232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992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>
              <a:tint val="66000"/>
              <a:satMod val="1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التدريب والتطوير</a:t>
            </a:r>
            <a:endParaRPr 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942261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عن نظام التدريب والتطوير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054997"/>
              </p:ext>
            </p:extLst>
          </p:nvPr>
        </p:nvGraphicFramePr>
        <p:xfrm>
          <a:off x="611560" y="2060848"/>
          <a:ext cx="766834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24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45874"/>
              </p:ext>
            </p:extLst>
          </p:nvPr>
        </p:nvGraphicFramePr>
        <p:xfrm>
          <a:off x="35496" y="2348880"/>
          <a:ext cx="9108504" cy="1728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انظمة بياناتي الموجهة لإدارات الموارد البشرية في الجهات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ثالثاً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0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484797"/>
              </p:ext>
            </p:extLst>
          </p:nvPr>
        </p:nvGraphicFramePr>
        <p:xfrm>
          <a:off x="-1512" y="692696"/>
          <a:ext cx="9108504" cy="7920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79208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ملخص</a:t>
                      </a:r>
                      <a:r>
                        <a:rPr lang="ar-AE" sz="3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نتائج الرضا عن انظمة </a:t>
                      </a: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ادارة بياناتي بشكل عام 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175796"/>
              </p:ext>
            </p:extLst>
          </p:nvPr>
        </p:nvGraphicFramePr>
        <p:xfrm>
          <a:off x="179512" y="2057400"/>
          <a:ext cx="8784976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79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651666"/>
              </p:ext>
            </p:extLst>
          </p:nvPr>
        </p:nvGraphicFramePr>
        <p:xfrm>
          <a:off x="755576" y="1484785"/>
          <a:ext cx="6984775" cy="792087"/>
        </p:xfrm>
        <a:graphic>
          <a:graphicData uri="http://schemas.openxmlformats.org/drawingml/2006/table">
            <a:tbl>
              <a:tblPr rtl="1">
                <a:tableStyleId>{284E427A-3D55-4303-BF80-6455036E1DE7}</a:tableStyleId>
              </a:tblPr>
              <a:tblGrid>
                <a:gridCol w="4390817"/>
                <a:gridCol w="1296979"/>
                <a:gridCol w="1296979"/>
              </a:tblGrid>
              <a:tr h="264029"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2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- وزارات</a:t>
                      </a:r>
                      <a:endParaRPr lang="ar-AE" sz="12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AE" sz="1200" b="1" u="none" strike="noStrike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20</a:t>
                      </a:r>
                      <a:endParaRPr lang="en-US" sz="12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76.9%</a:t>
                      </a:r>
                      <a:endParaRPr lang="en-US" sz="12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264029"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2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مستقلة</a:t>
                      </a:r>
                      <a:endParaRPr lang="ar-AE" sz="12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AE" sz="1200" b="1" u="none" strike="noStrike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6</a:t>
                      </a:r>
                      <a:endParaRPr lang="en-US" sz="12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23.1%</a:t>
                      </a:r>
                      <a:endParaRPr lang="en-US" sz="12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264029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200" b="1" u="none" strike="noStrike" dirty="0" smtClean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26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1031109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b="1" dirty="0" smtClean="0"/>
                        <a:t>استطلاع الرضا عن انظمة الهيئة الالكترونية الموجهة لإدارات الموارد البشرية في الجهات الاتحادية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84742896"/>
              </p:ext>
            </p:extLst>
          </p:nvPr>
        </p:nvGraphicFramePr>
        <p:xfrm>
          <a:off x="971600" y="2173312"/>
          <a:ext cx="69364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687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639451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العام </a:t>
                      </a:r>
                      <a:r>
                        <a:rPr lang="ar-AE" sz="1800" baseline="0" dirty="0" smtClean="0"/>
                        <a:t>عن نظام اجراءات الموارد البشرية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9221777"/>
              </p:ext>
            </p:extLst>
          </p:nvPr>
        </p:nvGraphicFramePr>
        <p:xfrm>
          <a:off x="539552" y="1412776"/>
          <a:ext cx="712879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>
                <a:latin typeface="Simplified Arabic" pitchFamily="18" charset="-78"/>
                <a:cs typeface="Simplified Arabic" pitchFamily="18" charset="-78"/>
              </a:rPr>
              <a:t>نظام اجراءات الموارد البشرية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895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53239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نظام اجراءات الموارد البشرية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895824"/>
              </p:ext>
            </p:extLst>
          </p:nvPr>
        </p:nvGraphicFramePr>
        <p:xfrm>
          <a:off x="179512" y="1485150"/>
          <a:ext cx="7632848" cy="4464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>
                <a:latin typeface="Simplified Arabic" pitchFamily="18" charset="-78"/>
                <a:cs typeface="Simplified Arabic" pitchFamily="18" charset="-78"/>
              </a:rPr>
              <a:t>نظام اجراءات الموارد البشرية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280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ar-AE" sz="3600" dirty="0" smtClean="0"/>
              <a:t>الية العمل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182388"/>
              </p:ext>
            </p:extLst>
          </p:nvPr>
        </p:nvGraphicFramePr>
        <p:xfrm>
          <a:off x="457200" y="1196752"/>
          <a:ext cx="822960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43192"/>
                <a:gridCol w="58640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تحديد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الفئات الرئيسية لمتعاملي والمعنيين بخدمات ومشاريع الهيئة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تحديد قائمة الاستبيانات التي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ستغطي الفئات المختلفة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تصميم الاستبيانات الخاصة بكل فئة بالتنسيق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مع الادارات المعنية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تحويل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الاستبيانات الى استبيانات الكترونية بالتنسيق مع السيد عبدالله السويدي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استخدام الوسيلة المناسبة لتوزيع الاستبيانات على المعنيين (نظام بياناتي، </a:t>
                      </a:r>
                      <a:r>
                        <a:rPr lang="ar-AE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تويتر</a:t>
                      </a: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خلال الملتقيات ..الخ)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اطلاق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الاستبيانات بصورة رسمية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متابعة وضعية الاستبيانات والتأكد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من قيام الفئات المعنية بتعبئتها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اغلاق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الاستبيانات واستلام تقارير البيانات الخاصة بها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اعداد تقرير حول نتائج الاستبيانات وعرضه على قيادات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الهيئة والمعنيين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ar-A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الاتفاق</a:t>
                      </a:r>
                      <a:r>
                        <a:rPr lang="ar-A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الاجراءات التصحيحية ومتابعة المعنيين في تنفيذها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05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531396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العام </a:t>
                      </a:r>
                      <a:r>
                        <a:rPr lang="ar-AE" sz="1800" baseline="0" dirty="0" smtClean="0"/>
                        <a:t>عن نظام الدعم الفني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520927"/>
              </p:ext>
            </p:extLst>
          </p:nvPr>
        </p:nvGraphicFramePr>
        <p:xfrm>
          <a:off x="683568" y="1304763"/>
          <a:ext cx="676875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>
                <a:latin typeface="Simplified Arabic" pitchFamily="18" charset="-78"/>
                <a:cs typeface="Simplified Arabic" pitchFamily="18" charset="-78"/>
              </a:rPr>
              <a:t>نظام </a:t>
            </a:r>
            <a:r>
              <a:rPr lang="ar-AE" b="1" dirty="0" smtClean="0">
                <a:latin typeface="Simplified Arabic" pitchFamily="18" charset="-78"/>
                <a:cs typeface="Simplified Arabic" pitchFamily="18" charset="-78"/>
              </a:rPr>
              <a:t>ادعم الفني </a:t>
            </a:r>
            <a:r>
              <a:rPr lang="en-US" b="1" dirty="0" smtClean="0">
                <a:latin typeface="Simplified Arabic" pitchFamily="18" charset="-78"/>
                <a:cs typeface="Simplified Arabic" pitchFamily="18" charset="-78"/>
              </a:rPr>
              <a:t>Remedy System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931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552980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نظام الدعم الفني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2296319"/>
              </p:ext>
            </p:extLst>
          </p:nvPr>
        </p:nvGraphicFramePr>
        <p:xfrm>
          <a:off x="144016" y="1484783"/>
          <a:ext cx="788436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>
                <a:latin typeface="Simplified Arabic" pitchFamily="18" charset="-78"/>
                <a:cs typeface="Simplified Arabic" pitchFamily="18" charset="-78"/>
              </a:rPr>
              <a:t>نظام </a:t>
            </a:r>
            <a:r>
              <a:rPr lang="ar-AE" b="1" dirty="0" smtClean="0">
                <a:latin typeface="Simplified Arabic" pitchFamily="18" charset="-78"/>
                <a:cs typeface="Simplified Arabic" pitchFamily="18" charset="-78"/>
              </a:rPr>
              <a:t>ادعم الفني </a:t>
            </a:r>
            <a:r>
              <a:rPr lang="en-US" b="1" dirty="0" smtClean="0">
                <a:latin typeface="Simplified Arabic" pitchFamily="18" charset="-78"/>
                <a:cs typeface="Simplified Arabic" pitchFamily="18" charset="-78"/>
              </a:rPr>
              <a:t>Remedy System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66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671851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العام </a:t>
                      </a:r>
                      <a:r>
                        <a:rPr lang="ar-AE" sz="1800" baseline="0" dirty="0" smtClean="0"/>
                        <a:t>عن نظام الموافقات الإلكترونية – اعتماد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1940720"/>
              </p:ext>
            </p:extLst>
          </p:nvPr>
        </p:nvGraphicFramePr>
        <p:xfrm>
          <a:off x="971600" y="1916832"/>
          <a:ext cx="6480720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/>
              <a:t>نظام الموافقات الإلكترونية – اعتماد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43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774704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نظام الموافقات الإلكترونية – اعتماد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053472"/>
              </p:ext>
            </p:extLst>
          </p:nvPr>
        </p:nvGraphicFramePr>
        <p:xfrm>
          <a:off x="216024" y="1708884"/>
          <a:ext cx="781236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/>
              <a:t>نظام الموافقات الإلكترونية – اعتماد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55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598206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العام </a:t>
                      </a:r>
                      <a:r>
                        <a:rPr lang="ar-AE" sz="1800" baseline="0" dirty="0" smtClean="0"/>
                        <a:t>عن نظام التقارير الاحصائية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015086"/>
              </p:ext>
            </p:extLst>
          </p:nvPr>
        </p:nvGraphicFramePr>
        <p:xfrm>
          <a:off x="539552" y="1769368"/>
          <a:ext cx="7128792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/>
              <a:t>نظام التقارير الاحصائية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833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57023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نظام التقارير الاحصائية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774858"/>
              </p:ext>
            </p:extLst>
          </p:nvPr>
        </p:nvGraphicFramePr>
        <p:xfrm>
          <a:off x="251520" y="1681760"/>
          <a:ext cx="7795910" cy="3619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ar-AE" b="1" dirty="0"/>
              <a:t>نظام التقارير الاحصائية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48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894689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العام </a:t>
                      </a:r>
                      <a:r>
                        <a:rPr lang="ar-AE" sz="1800" baseline="0" dirty="0" smtClean="0"/>
                        <a:t>عن </a:t>
                      </a:r>
                      <a:r>
                        <a:rPr lang="en-US" sz="1800" baseline="0" dirty="0" smtClean="0"/>
                        <a:t>Call Center </a:t>
                      </a:r>
                      <a:r>
                        <a:rPr lang="ar-AE" sz="1800" baseline="0" dirty="0" smtClean="0"/>
                        <a:t>مركز الاتصال الموحد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3238844"/>
              </p:ext>
            </p:extLst>
          </p:nvPr>
        </p:nvGraphicFramePr>
        <p:xfrm>
          <a:off x="755576" y="1488176"/>
          <a:ext cx="6696744" cy="381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en-US" b="1" dirty="0" smtClean="0"/>
              <a:t> Call </a:t>
            </a:r>
            <a:r>
              <a:rPr lang="en-US" b="1" dirty="0"/>
              <a:t>Center </a:t>
            </a:r>
            <a:r>
              <a:rPr lang="ar-AE" b="1" dirty="0"/>
              <a:t>مركز الاتصال الموحد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99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850874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مستويات الرضا التفصيلية</a:t>
                      </a:r>
                      <a:r>
                        <a:rPr lang="ar-AE" sz="1800" baseline="0" dirty="0" smtClean="0"/>
                        <a:t> عن </a:t>
                      </a:r>
                      <a:r>
                        <a:rPr lang="en-US" sz="1800" baseline="0" dirty="0" smtClean="0"/>
                        <a:t>Call Center </a:t>
                      </a:r>
                      <a:r>
                        <a:rPr lang="ar-AE" sz="1800" baseline="0" dirty="0" smtClean="0"/>
                        <a:t>مركز الاتصال الموحد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695682"/>
              </p:ext>
            </p:extLst>
          </p:nvPr>
        </p:nvGraphicFramePr>
        <p:xfrm>
          <a:off x="251520" y="1879103"/>
          <a:ext cx="7704856" cy="302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6570476" y="3195228"/>
            <a:ext cx="3816424" cy="3955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defRPr/>
            </a:pPr>
            <a:r>
              <a:rPr lang="en-US" b="1" dirty="0" smtClean="0"/>
              <a:t> Call </a:t>
            </a:r>
            <a:r>
              <a:rPr lang="en-US" b="1" dirty="0"/>
              <a:t>Center </a:t>
            </a:r>
            <a:r>
              <a:rPr lang="ar-AE" b="1" dirty="0"/>
              <a:t>مركز الاتصال الموحد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371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95495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algn="ctr" rtl="1">
                        <a:defRPr sz="2160" b="1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ar-AE" sz="1800" dirty="0" smtClean="0">
                          <a:solidFill>
                            <a:schemeClr val="bg1"/>
                          </a:solidFill>
                        </a:rPr>
                        <a:t>وسائل التواصل المفضلة لديكم  للتواصل مع الهيئة حول انظمة الموارد البشرية</a:t>
                      </a:r>
                      <a:endParaRPr lang="ar-AE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355132"/>
              </p:ext>
            </p:extLst>
          </p:nvPr>
        </p:nvGraphicFramePr>
        <p:xfrm>
          <a:off x="395536" y="1484784"/>
          <a:ext cx="8064896" cy="4067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62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244923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4492781"/>
              </p:ext>
            </p:extLst>
          </p:nvPr>
        </p:nvGraphicFramePr>
        <p:xfrm>
          <a:off x="4211960" y="1124744"/>
          <a:ext cx="454340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534471"/>
              </p:ext>
            </p:extLst>
          </p:nvPr>
        </p:nvGraphicFramePr>
        <p:xfrm>
          <a:off x="35496" y="1124744"/>
          <a:ext cx="4111352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0477037"/>
              </p:ext>
            </p:extLst>
          </p:nvPr>
        </p:nvGraphicFramePr>
        <p:xfrm>
          <a:off x="4211960" y="3619500"/>
          <a:ext cx="4536504" cy="261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4887975"/>
              </p:ext>
            </p:extLst>
          </p:nvPr>
        </p:nvGraphicFramePr>
        <p:xfrm>
          <a:off x="35496" y="3619500"/>
          <a:ext cx="4118248" cy="261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Rectangle 6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انظمة الهيئة الإلكترونية الموجه لإدارات الموارد البرية في الجهات الاتحادية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995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920855"/>
              </p:ext>
            </p:extLst>
          </p:nvPr>
        </p:nvGraphicFramePr>
        <p:xfrm>
          <a:off x="35496" y="2348880"/>
          <a:ext cx="9108504" cy="1728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نظام إدارة الاداء الوظيفي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اولاً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90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618762"/>
              </p:ext>
            </p:extLst>
          </p:nvPr>
        </p:nvGraphicFramePr>
        <p:xfrm>
          <a:off x="35496" y="2348880"/>
          <a:ext cx="9108504" cy="1728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نظام الخدمة الذاتية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رابعاً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15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032836"/>
              </p:ext>
            </p:extLst>
          </p:nvPr>
        </p:nvGraphicFramePr>
        <p:xfrm>
          <a:off x="467544" y="1268760"/>
          <a:ext cx="7488830" cy="792087"/>
        </p:xfrm>
        <a:graphic>
          <a:graphicData uri="http://schemas.openxmlformats.org/drawingml/2006/table">
            <a:tbl>
              <a:tblPr rtl="1">
                <a:tableStyleId>{284E427A-3D55-4303-BF80-6455036E1DE7}</a:tableStyleId>
              </a:tblPr>
              <a:tblGrid>
                <a:gridCol w="4707680"/>
                <a:gridCol w="1390575"/>
                <a:gridCol w="1390575"/>
              </a:tblGrid>
              <a:tr h="264029"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1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- وزارات</a:t>
                      </a:r>
                      <a:endParaRPr lang="ar-AE" sz="11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1309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94%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  <a:tr h="264029">
                <a:tc>
                  <a:txBody>
                    <a:bodyPr/>
                    <a:lstStyle/>
                    <a:p>
                      <a:pPr algn="ctr" rtl="1" fontAlgn="b"/>
                      <a:r>
                        <a:rPr lang="ar-AE" sz="11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مستقلة</a:t>
                      </a:r>
                      <a:endParaRPr lang="ar-AE" sz="11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80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6%</a:t>
                      </a:r>
                      <a:endParaRPr lang="en-US" sz="11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  <a:tr h="26402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1389</a:t>
                      </a:r>
                      <a:endParaRPr lang="en-US" sz="1100" b="1" i="0" u="none" strike="noStrike" dirty="0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161193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b="1" dirty="0" smtClean="0"/>
                        <a:t>استطلاع مدى الرضا عن نظام الخدمة الذاتية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الخدمة الذاتية</a:t>
            </a:r>
            <a:endParaRPr lang="en-US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58263"/>
              </p:ext>
            </p:extLst>
          </p:nvPr>
        </p:nvGraphicFramePr>
        <p:xfrm>
          <a:off x="539552" y="2348880"/>
          <a:ext cx="741682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51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46119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b="1" dirty="0" smtClean="0"/>
                        <a:t>النتائج التفصيلية حسب المحاور </a:t>
                      </a:r>
                      <a:r>
                        <a:rPr lang="ar-AE" sz="1800" b="1" baseline="0" dirty="0" smtClean="0"/>
                        <a:t>الرئيسية ضمن استطلاع الرضا </a:t>
                      </a:r>
                      <a:r>
                        <a:rPr lang="ar-AE" sz="1800" b="1" dirty="0" smtClean="0"/>
                        <a:t>عن نظام الخدمة الذاتية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الخدمة الذاتية</a:t>
            </a:r>
            <a:endParaRPr lang="en-US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12350"/>
              </p:ext>
            </p:extLst>
          </p:nvPr>
        </p:nvGraphicFramePr>
        <p:xfrm>
          <a:off x="395536" y="1772816"/>
          <a:ext cx="770485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629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412851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27826"/>
              </p:ext>
            </p:extLst>
          </p:nvPr>
        </p:nvGraphicFramePr>
        <p:xfrm>
          <a:off x="4427984" y="1124744"/>
          <a:ext cx="4176464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410223"/>
              </p:ext>
            </p:extLst>
          </p:nvPr>
        </p:nvGraphicFramePr>
        <p:xfrm>
          <a:off x="323528" y="1124744"/>
          <a:ext cx="404624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829889"/>
              </p:ext>
            </p:extLst>
          </p:nvPr>
        </p:nvGraphicFramePr>
        <p:xfrm>
          <a:off x="4427984" y="3632955"/>
          <a:ext cx="4176464" cy="2676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1999595"/>
              </p:ext>
            </p:extLst>
          </p:nvPr>
        </p:nvGraphicFramePr>
        <p:xfrm>
          <a:off x="323528" y="3619500"/>
          <a:ext cx="4032448" cy="2689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الخدمة الذاتية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738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877636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نظام الخدمة الذاتية</a:t>
            </a:r>
            <a:endParaRPr lang="en-US" b="1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6263020"/>
              </p:ext>
            </p:extLst>
          </p:nvPr>
        </p:nvGraphicFramePr>
        <p:xfrm>
          <a:off x="1835696" y="1772816"/>
          <a:ext cx="547260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98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301629"/>
              </p:ext>
            </p:extLst>
          </p:nvPr>
        </p:nvGraphicFramePr>
        <p:xfrm>
          <a:off x="35496" y="2348880"/>
          <a:ext cx="9108504" cy="1728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64896"/>
                <a:gridCol w="1043608"/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التطبيق الذكي للهيئة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AE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خامساً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3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70631"/>
              </p:ext>
            </p:extLst>
          </p:nvPr>
        </p:nvGraphicFramePr>
        <p:xfrm>
          <a:off x="611560" y="1196752"/>
          <a:ext cx="7488833" cy="1266825"/>
        </p:xfrm>
        <a:graphic>
          <a:graphicData uri="http://schemas.openxmlformats.org/drawingml/2006/table">
            <a:tbl>
              <a:tblPr rtl="1">
                <a:tableStyleId>{5DA37D80-6434-44D0-A028-1B22A696006F}</a:tableStyleId>
              </a:tblPr>
              <a:tblGrid>
                <a:gridCol w="4707679"/>
                <a:gridCol w="1390577"/>
                <a:gridCol w="1390577"/>
              </a:tblGrid>
              <a:tr h="381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Answer Options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Response Percent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Response Count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- وزارات</a:t>
                      </a:r>
                      <a:endParaRPr lang="ar-AE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95.1%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1706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جهة حكومية اتحادية مستقلة</a:t>
                      </a:r>
                      <a:endParaRPr lang="ar-AE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4.6%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83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مزود خدمة</a:t>
                      </a:r>
                      <a:endParaRPr lang="ar-AE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0.2%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3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غير ذلك</a:t>
                      </a:r>
                      <a:endParaRPr lang="ar-AE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0.1%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</a:t>
                      </a:r>
                      <a:endParaRPr lang="en-US" sz="1100" b="1" i="0" u="none" strike="noStrike"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en-US" sz="1100" b="1" u="none" strike="noStrike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answered question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b="1" u="none" strike="noStrike" dirty="0">
                          <a:effectLst/>
                          <a:latin typeface="Simplified Arabic" pitchFamily="18" charset="-78"/>
                          <a:cs typeface="Simplified Arabic" pitchFamily="18" charset="-78"/>
                        </a:rPr>
                        <a:t>1793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611756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العام</a:t>
                      </a:r>
                      <a:r>
                        <a:rPr lang="ar-AE" sz="1800" baseline="0" dirty="0" smtClean="0"/>
                        <a:t> عن التطبيق الذكي للهيئة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865560"/>
              </p:ext>
            </p:extLst>
          </p:nvPr>
        </p:nvGraphicFramePr>
        <p:xfrm>
          <a:off x="1331640" y="2852936"/>
          <a:ext cx="61926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279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5818346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عن ال</a:t>
                      </a:r>
                      <a:r>
                        <a:rPr lang="ar-AE" sz="1800" baseline="0" dirty="0" smtClean="0"/>
                        <a:t>عم التطبيق الذكي للهيئة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450340"/>
              </p:ext>
            </p:extLst>
          </p:nvPr>
        </p:nvGraphicFramePr>
        <p:xfrm>
          <a:off x="539552" y="1556792"/>
          <a:ext cx="777686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089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5588248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الرضا عن ال</a:t>
                      </a:r>
                      <a:r>
                        <a:rPr lang="ar-AE" sz="1800" baseline="0" dirty="0" smtClean="0"/>
                        <a:t>عم التطبيق الذكي للهيئة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422009"/>
              </p:ext>
            </p:extLst>
          </p:nvPr>
        </p:nvGraphicFramePr>
        <p:xfrm>
          <a:off x="611560" y="1556792"/>
          <a:ext cx="756084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369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1987065"/>
              </p:ext>
            </p:extLst>
          </p:nvPr>
        </p:nvGraphicFramePr>
        <p:xfrm>
          <a:off x="4499992" y="1124744"/>
          <a:ext cx="4039344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3742543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157989"/>
              </p:ext>
            </p:extLst>
          </p:nvPr>
        </p:nvGraphicFramePr>
        <p:xfrm>
          <a:off x="179512" y="2852936"/>
          <a:ext cx="417646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599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63772"/>
              </p:ext>
            </p:extLst>
          </p:nvPr>
        </p:nvGraphicFramePr>
        <p:xfrm>
          <a:off x="3419872" y="1196752"/>
          <a:ext cx="5040559" cy="792087"/>
        </p:xfrm>
        <a:graphic>
          <a:graphicData uri="http://schemas.openxmlformats.org/drawingml/2006/table">
            <a:tbl>
              <a:tblPr rtl="1">
                <a:tableStyleId>{21E4AEA4-8DFA-4A89-87EB-49C32662AFE0}</a:tableStyleId>
              </a:tblPr>
              <a:tblGrid>
                <a:gridCol w="3168631"/>
                <a:gridCol w="935964"/>
                <a:gridCol w="935964"/>
              </a:tblGrid>
              <a:tr h="264029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000" b="1" u="none" strike="noStrike" dirty="0">
                          <a:effectLst/>
                        </a:rPr>
                        <a:t>جهة حكومية اتحادية - وزارات</a:t>
                      </a:r>
                      <a:endParaRPr lang="ar-AE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2432</a:t>
                      </a:r>
                      <a:endParaRPr lang="en-US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94.4%</a:t>
                      </a:r>
                      <a:endParaRPr lang="en-US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</a:tr>
              <a:tr h="264029"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1000" b="1" u="none" strike="noStrike" dirty="0">
                          <a:effectLst/>
                        </a:rPr>
                        <a:t>جهة حكومية اتحادية مستقلة</a:t>
                      </a:r>
                      <a:endParaRPr lang="ar-AE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143</a:t>
                      </a:r>
                      <a:endParaRPr lang="en-US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5.6%</a:t>
                      </a:r>
                      <a:endParaRPr lang="en-US" sz="1000" b="1" i="0" u="none" strike="noStrike" dirty="0"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ctr"/>
                </a:tc>
              </a:tr>
              <a:tr h="264029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strike="noStrike" dirty="0" smtClean="0">
                          <a:effectLst/>
                        </a:rPr>
                        <a:t>2575</a:t>
                      </a:r>
                      <a:endParaRPr lang="en-US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Microsoft Sans Serif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234616"/>
              </p:ext>
            </p:extLst>
          </p:nvPr>
        </p:nvGraphicFramePr>
        <p:xfrm>
          <a:off x="107505" y="2204864"/>
          <a:ext cx="8352928" cy="4098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654582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العام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540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030089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813084"/>
              </p:ext>
            </p:extLst>
          </p:nvPr>
        </p:nvGraphicFramePr>
        <p:xfrm>
          <a:off x="4644008" y="1052736"/>
          <a:ext cx="390222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362299"/>
              </p:ext>
            </p:extLst>
          </p:nvPr>
        </p:nvGraphicFramePr>
        <p:xfrm>
          <a:off x="179512" y="2924944"/>
          <a:ext cx="4320480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203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862529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509414"/>
              </p:ext>
            </p:extLst>
          </p:nvPr>
        </p:nvGraphicFramePr>
        <p:xfrm>
          <a:off x="4572000" y="1052736"/>
          <a:ext cx="3974232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3638590"/>
              </p:ext>
            </p:extLst>
          </p:nvPr>
        </p:nvGraphicFramePr>
        <p:xfrm>
          <a:off x="107504" y="2852937"/>
          <a:ext cx="4464496" cy="3395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278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9D13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 smtClean="0"/>
              <a:t>التطبيق الذكي للهيئة</a:t>
            </a:r>
            <a:endParaRPr lang="en-US" b="1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915975"/>
              </p:ext>
            </p:extLst>
          </p:nvPr>
        </p:nvGraphicFramePr>
        <p:xfrm>
          <a:off x="107504" y="6098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الاحصائيات الديموغرافية للدراسة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591054"/>
              </p:ext>
            </p:extLst>
          </p:nvPr>
        </p:nvGraphicFramePr>
        <p:xfrm>
          <a:off x="107504" y="1196752"/>
          <a:ext cx="835292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868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361414"/>
              </p:ext>
            </p:extLst>
          </p:nvPr>
        </p:nvGraphicFramePr>
        <p:xfrm>
          <a:off x="4355976" y="1628800"/>
          <a:ext cx="381642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949220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العام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9778330"/>
              </p:ext>
            </p:extLst>
          </p:nvPr>
        </p:nvGraphicFramePr>
        <p:xfrm>
          <a:off x="323528" y="1628800"/>
          <a:ext cx="381642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517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554200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العام</a:t>
                      </a:r>
                      <a:r>
                        <a:rPr lang="ar-AE" sz="1800" baseline="0" dirty="0" smtClean="0"/>
                        <a:t>  حسب الجهات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341210"/>
              </p:ext>
            </p:extLst>
          </p:nvPr>
        </p:nvGraphicFramePr>
        <p:xfrm>
          <a:off x="107504" y="1412776"/>
          <a:ext cx="8568952" cy="427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740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2431301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التفصيلية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849663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محور </a:t>
                      </a:r>
                      <a:r>
                        <a:rPr lang="ar-AE" sz="1800" baseline="0" dirty="0" smtClean="0"/>
                        <a:t>الرضا عن النظام حسب الفئات الوظيفية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415426"/>
              </p:ext>
            </p:extLst>
          </p:nvPr>
        </p:nvGraphicFramePr>
        <p:xfrm>
          <a:off x="755576" y="1628800"/>
          <a:ext cx="727280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704239"/>
              </p:ext>
            </p:extLst>
          </p:nvPr>
        </p:nvGraphicFramePr>
        <p:xfrm>
          <a:off x="755576" y="4293096"/>
          <a:ext cx="727280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30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028664"/>
              </p:ext>
            </p:extLst>
          </p:nvPr>
        </p:nvGraphicFramePr>
        <p:xfrm>
          <a:off x="107504" y="620688"/>
          <a:ext cx="896448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نتائج الرضا التفصيلية</a:t>
                      </a:r>
                      <a:r>
                        <a:rPr lang="ar-AE" sz="1800" baseline="0" dirty="0" smtClean="0"/>
                        <a:t> عن 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8462366"/>
              </p:ext>
            </p:extLst>
          </p:nvPr>
        </p:nvGraphicFramePr>
        <p:xfrm>
          <a:off x="179512" y="2132856"/>
          <a:ext cx="8352928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441074"/>
              </p:ext>
            </p:extLst>
          </p:nvPr>
        </p:nvGraphicFramePr>
        <p:xfrm>
          <a:off x="107504" y="1052736"/>
          <a:ext cx="8964488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325715"/>
                <a:gridCol w="6387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1800" dirty="0" smtClean="0"/>
                        <a:t>محور - </a:t>
                      </a:r>
                      <a:r>
                        <a:rPr lang="ar-AE" sz="1800" baseline="0" dirty="0" smtClean="0"/>
                        <a:t>نظام ادارة الاداء الوظيفي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 rot="16200000">
            <a:off x="5683560" y="2992896"/>
            <a:ext cx="6381328" cy="3955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b="1" dirty="0"/>
              <a:t>نظام ادارة الأداء الوظيفي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92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7869</TotalTime>
  <Words>1309</Words>
  <Application>Microsoft Office PowerPoint</Application>
  <PresentationFormat>On-screen Show (4:3)</PresentationFormat>
  <Paragraphs>278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  تقرير نتائج استبيانات الرضا  للعام 2014     فبراير 2015</vt:lpstr>
      <vt:lpstr>قائمة الاستبيانات المشمولة في التقرير</vt:lpstr>
      <vt:lpstr>الية العمل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FAHR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Ashraf S. Al Amaireh</dc:creator>
  <cp:lastModifiedBy>Ashraf S. Al Amaireh</cp:lastModifiedBy>
  <cp:revision>106</cp:revision>
  <cp:lastPrinted>2014-08-20T08:14:37Z</cp:lastPrinted>
  <dcterms:created xsi:type="dcterms:W3CDTF">2014-07-08T09:48:46Z</dcterms:created>
  <dcterms:modified xsi:type="dcterms:W3CDTF">2015-10-01T06:45:32Z</dcterms:modified>
</cp:coreProperties>
</file>